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sldIdLst>
    <p:sldId id="738" r:id="rId2"/>
    <p:sldId id="858" r:id="rId3"/>
    <p:sldId id="863" r:id="rId4"/>
    <p:sldId id="862" r:id="rId5"/>
    <p:sldId id="860" r:id="rId6"/>
    <p:sldId id="871" r:id="rId7"/>
    <p:sldId id="874" r:id="rId8"/>
    <p:sldId id="861" r:id="rId9"/>
    <p:sldId id="817" r:id="rId10"/>
    <p:sldId id="794" r:id="rId11"/>
    <p:sldId id="840" r:id="rId12"/>
    <p:sldId id="798" r:id="rId13"/>
    <p:sldId id="808" r:id="rId14"/>
    <p:sldId id="828" r:id="rId15"/>
    <p:sldId id="851" r:id="rId16"/>
    <p:sldId id="832" r:id="rId17"/>
    <p:sldId id="870" r:id="rId18"/>
    <p:sldId id="806" r:id="rId19"/>
    <p:sldId id="876" r:id="rId20"/>
    <p:sldId id="812" r:id="rId21"/>
    <p:sldId id="875" r:id="rId22"/>
    <p:sldId id="865" r:id="rId23"/>
    <p:sldId id="866" r:id="rId24"/>
    <p:sldId id="867" r:id="rId25"/>
    <p:sldId id="852" r:id="rId26"/>
    <p:sldId id="853" r:id="rId27"/>
    <p:sldId id="854" r:id="rId28"/>
    <p:sldId id="829" r:id="rId29"/>
    <p:sldId id="846" r:id="rId30"/>
    <p:sldId id="847" r:id="rId31"/>
    <p:sldId id="848" r:id="rId32"/>
    <p:sldId id="849" r:id="rId33"/>
  </p:sldIdLst>
  <p:sldSz cx="9144000" cy="6858000" type="screen4x3"/>
  <p:notesSz cx="6858000" cy="9144000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6F6"/>
    <a:srgbClr val="CC00CC"/>
    <a:srgbClr val="FF9900"/>
    <a:srgbClr val="1BF153"/>
    <a:srgbClr val="FFFF00"/>
    <a:srgbClr val="FF0000"/>
    <a:srgbClr val="006600"/>
    <a:srgbClr val="00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28" autoAdjust="0"/>
    <p:restoredTop sz="93155" autoAdjust="0"/>
  </p:normalViewPr>
  <p:slideViewPr>
    <p:cSldViewPr>
      <p:cViewPr varScale="1">
        <p:scale>
          <a:sx n="64" d="100"/>
          <a:sy n="64" d="100"/>
        </p:scale>
        <p:origin x="90" y="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C906F5B-28FA-401A-8884-61ADDB2A7E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087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906F5B-28FA-401A-8884-61ADDB2A7E2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884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906F5B-28FA-401A-8884-61ADDB2A7E2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939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906F5B-28FA-401A-8884-61ADDB2A7E25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237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  <p:sp>
        <p:nvSpPr>
          <p:cNvPr id="21507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DEE022-6F13-49C3-B983-71811F7BB3F7}" type="slidenum">
              <a:rPr lang="fr-FR" altLang="fr-FR"/>
              <a:pPr algn="r" eaLnBrk="1" hangingPunct="1"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21508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/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2572186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  <p:sp>
        <p:nvSpPr>
          <p:cNvPr id="19459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9D6D71-4E8F-4AD2-9E70-796330E49AA9}" type="slidenum">
              <a:rPr lang="fr-FR" altLang="fr-FR"/>
              <a:pPr algn="r" eaLnBrk="1" hangingPunct="1"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19460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/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138066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  <p:sp>
        <p:nvSpPr>
          <p:cNvPr id="17411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C5E014-D7EB-48CD-A355-8A25B5A39B23}" type="slidenum">
              <a:rPr lang="fr-FR" altLang="fr-FR"/>
              <a:pPr algn="r" eaLnBrk="1" hangingPunct="1">
                <a:spcBef>
                  <a:spcPct val="0"/>
                </a:spcBef>
              </a:pPr>
              <a:t>32</a:t>
            </a:fld>
            <a:endParaRPr lang="fr-FR" altLang="fr-FR"/>
          </a:p>
        </p:txBody>
      </p:sp>
      <p:sp>
        <p:nvSpPr>
          <p:cNvPr id="17412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/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74154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7A524-5540-4714-83FE-AC0BEB3E474F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02CEB-CD5A-48B7-B67E-1C4FFBF0AD8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AD092-5F29-40BE-89BD-EA2BE5D5C614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F38C7-93A7-43A3-A5E0-488435E813F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"/>
            <a:ext cx="2209800" cy="643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"/>
            <a:ext cx="6477000" cy="6438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030A1-2BB5-4BE3-8E98-90024CDAB37A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5DFC2-62DA-4476-BBCF-8FF5ABC33C5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 noGrp="1"/>
          </p:cNvSpPr>
          <p:nvPr userDrawn="1"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B6967F5-E6AF-4B1B-BC96-6655380F47D4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‹N°›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37304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4FA6A-E98D-4679-8924-180FE18AEF68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61F22-A8C9-4611-825B-281B41E3274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28298-828A-448B-80BA-9B7130C93F6F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63FF8-F49E-486E-ABCD-C30343F04B5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CADA-B323-409D-BE36-22B12E54A2FF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5BC8-3165-4407-8BCB-55053E13102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C6B3-19EC-4960-BD9D-C0C65132BF4A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8A469-7BEE-4ACE-86C2-72AC8F69FD0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9FC7-01B8-4ADA-B701-9A30DB016D21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67F53-AFDD-4C79-9DCA-2C10563E240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C75A-C412-484F-AF56-893E5B2BDD92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BE583-4C0C-4C16-996D-E115FD9401F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BF23-BA37-46EE-8DFA-5717CCA657E7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8E203-2210-4C06-A661-6F5F6A912F9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49CF2-A2E0-4CBF-B2C5-B331B4BAE550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5065-7B6B-46B4-97E8-F919997A731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81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838200"/>
            <a:ext cx="8839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7325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EAAB70D-9917-44D6-9C1C-C1E2FDDD0283}" type="datetime1">
              <a:rPr lang="fr-FR"/>
              <a:pPr>
                <a:defRPr/>
              </a:pPr>
              <a:t>17/07/2017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6569075"/>
            <a:ext cx="360362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6B6D6AB-225C-47E9-85A7-71C1E6E56CD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>
            <a:off x="0" y="685800"/>
            <a:ext cx="46482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ndico.in2p3.fr/event/14408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988840"/>
            <a:ext cx="8281169" cy="1470025"/>
          </a:xfrm>
        </p:spPr>
        <p:txBody>
          <a:bodyPr/>
          <a:lstStyle/>
          <a:p>
            <a:pPr algn="ctr"/>
            <a:r>
              <a:rPr lang="fr-FR" dirty="0" smtClean="0"/>
              <a:t>Report </a:t>
            </a:r>
            <a:r>
              <a:rPr lang="fr-FR" dirty="0" err="1" smtClean="0"/>
              <a:t>from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Collider</a:t>
            </a:r>
            <a:r>
              <a:rPr lang="fr-FR" dirty="0" smtClean="0"/>
              <a:t> </a:t>
            </a:r>
            <a:r>
              <a:rPr lang="fr-FR" dirty="0"/>
              <a:t>&amp;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 smtClean="0"/>
              <a:t>Physics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 smtClean="0"/>
              <a:t>Work</a:t>
            </a:r>
            <a:r>
              <a:rPr lang="fr-FR" dirty="0" smtClean="0"/>
              <a:t>-Package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75656" y="4509120"/>
            <a:ext cx="6400800" cy="1179693"/>
          </a:xfrm>
        </p:spPr>
        <p:txBody>
          <a:bodyPr/>
          <a:lstStyle/>
          <a:p>
            <a:r>
              <a:rPr lang="fr-FR" dirty="0" smtClean="0"/>
              <a:t>Tetiana Berger-</a:t>
            </a:r>
            <a:r>
              <a:rPr lang="fr-FR" dirty="0" err="1" smtClean="0"/>
              <a:t>Hryn’ova</a:t>
            </a:r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ENIGMASS Meeting</a:t>
            </a:r>
          </a:p>
          <a:p>
            <a:r>
              <a:rPr lang="fr-FR" sz="2000" dirty="0" smtClean="0"/>
              <a:t>20/07/2017</a:t>
            </a:r>
          </a:p>
        </p:txBody>
      </p:sp>
      <p:pic>
        <p:nvPicPr>
          <p:cNvPr id="2052" name="Picture 4" descr="JPEG - 50.9 k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" y="0"/>
            <a:ext cx="2582757" cy="13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044" y="5479442"/>
            <a:ext cx="1534751" cy="13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L LHC schedul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6" t="25138" r="1"/>
          <a:stretch/>
        </p:blipFill>
        <p:spPr bwMode="auto">
          <a:xfrm>
            <a:off x="10580" y="692696"/>
            <a:ext cx="9145016" cy="428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80" y="0"/>
            <a:ext cx="8839200" cy="609600"/>
          </a:xfrm>
        </p:spPr>
        <p:txBody>
          <a:bodyPr/>
          <a:lstStyle/>
          <a:p>
            <a:r>
              <a:rPr lang="fr-FR" dirty="0" smtClean="0"/>
              <a:t>LHC </a:t>
            </a:r>
            <a:r>
              <a:rPr lang="fr-FR" dirty="0" err="1" smtClean="0"/>
              <a:t>Timeline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48713" y="7151663"/>
            <a:ext cx="360362" cy="244475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1043608" y="4748951"/>
            <a:ext cx="2868799" cy="1200329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Upgrades: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Electronics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DAQ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èche vers le haut 5"/>
          <p:cNvSpPr/>
          <p:nvPr/>
        </p:nvSpPr>
        <p:spPr bwMode="auto">
          <a:xfrm>
            <a:off x="2198030" y="4240187"/>
            <a:ext cx="345898" cy="508763"/>
          </a:xfrm>
          <a:prstGeom prst="upArrow">
            <a:avLst/>
          </a:prstGeom>
          <a:solidFill>
            <a:srgbClr val="CC00CC"/>
          </a:solidFill>
          <a:ln w="2857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3386" y="4748951"/>
            <a:ext cx="2792950" cy="1200329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Upgrades: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Electronics </a:t>
            </a: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èche vers le haut 10"/>
          <p:cNvSpPr/>
          <p:nvPr/>
        </p:nvSpPr>
        <p:spPr bwMode="auto">
          <a:xfrm>
            <a:off x="6012160" y="4227612"/>
            <a:ext cx="345898" cy="521338"/>
          </a:xfrm>
          <a:prstGeom prst="upArrow">
            <a:avLst/>
          </a:prstGeom>
          <a:solidFill>
            <a:srgbClr val="CC00CC"/>
          </a:solidFill>
          <a:ln w="2857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33137" y="5349115"/>
            <a:ext cx="1091640" cy="792088"/>
            <a:chOff x="6516216" y="6165304"/>
            <a:chExt cx="1091640" cy="792088"/>
          </a:xfrm>
        </p:grpSpPr>
        <p:sp>
          <p:nvSpPr>
            <p:cNvPr id="14" name="Parchemin horizontal 13"/>
            <p:cNvSpPr/>
            <p:nvPr/>
          </p:nvSpPr>
          <p:spPr bwMode="auto">
            <a:xfrm>
              <a:off x="6516216" y="6165304"/>
              <a:ext cx="1091640" cy="792088"/>
            </a:xfrm>
            <a:prstGeom prst="horizontalScroll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660232" y="6381328"/>
              <a:ext cx="87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lackadder ITC" panose="04020505051007020D02" pitchFamily="82" charset="0"/>
                </a:rPr>
                <a:t>To Do</a:t>
              </a:r>
              <a:endParaRPr lang="fr-FR" b="1" dirty="0">
                <a:latin typeface="Blackadder ITC" panose="04020505051007020D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9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L LHC schedul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6" t="25138" r="1"/>
          <a:stretch/>
        </p:blipFill>
        <p:spPr bwMode="auto">
          <a:xfrm>
            <a:off x="10580" y="692696"/>
            <a:ext cx="9145016" cy="428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80" y="0"/>
            <a:ext cx="8839200" cy="609600"/>
          </a:xfrm>
        </p:spPr>
        <p:txBody>
          <a:bodyPr/>
          <a:lstStyle/>
          <a:p>
            <a:r>
              <a:rPr lang="fr-FR" dirty="0" smtClean="0"/>
              <a:t>LHC </a:t>
            </a:r>
            <a:r>
              <a:rPr lang="fr-FR" dirty="0" err="1" smtClean="0"/>
              <a:t>Timeline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48713" y="7151663"/>
            <a:ext cx="360362" cy="244475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1043608" y="4748951"/>
            <a:ext cx="2868799" cy="1200329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Upgrades: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Electronics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DAQ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èche vers le haut 5"/>
          <p:cNvSpPr/>
          <p:nvPr/>
        </p:nvSpPr>
        <p:spPr bwMode="auto">
          <a:xfrm>
            <a:off x="2198030" y="4240187"/>
            <a:ext cx="345898" cy="508763"/>
          </a:xfrm>
          <a:prstGeom prst="upArrow">
            <a:avLst/>
          </a:prstGeom>
          <a:solidFill>
            <a:srgbClr val="CC00CC"/>
          </a:solidFill>
          <a:ln w="2857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3386" y="4748951"/>
            <a:ext cx="2792950" cy="1200329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Upgrades: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Electronics </a:t>
            </a: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èche vers le haut 10"/>
          <p:cNvSpPr/>
          <p:nvPr/>
        </p:nvSpPr>
        <p:spPr bwMode="auto">
          <a:xfrm>
            <a:off x="6012160" y="4227612"/>
            <a:ext cx="345898" cy="521338"/>
          </a:xfrm>
          <a:prstGeom prst="upArrow">
            <a:avLst/>
          </a:prstGeom>
          <a:solidFill>
            <a:srgbClr val="CC00CC"/>
          </a:solidFill>
          <a:ln w="2857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8" y="6023029"/>
            <a:ext cx="7992888" cy="646331"/>
          </a:xfrm>
          <a:prstGeom prst="rect">
            <a:avLst/>
          </a:prstGeom>
          <a:solidFill>
            <a:schemeClr val="bg1"/>
          </a:solidFill>
          <a:ln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00CC"/>
                </a:solidFill>
              </a:rPr>
              <a:t>Operational Responsibilities: Calorimeters &amp; related performance studies, Computing, etc.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3137" y="5349115"/>
            <a:ext cx="1091640" cy="792088"/>
            <a:chOff x="6516216" y="6165304"/>
            <a:chExt cx="1091640" cy="792088"/>
          </a:xfrm>
        </p:grpSpPr>
        <p:sp>
          <p:nvSpPr>
            <p:cNvPr id="14" name="Parchemin horizontal 13"/>
            <p:cNvSpPr/>
            <p:nvPr/>
          </p:nvSpPr>
          <p:spPr bwMode="auto">
            <a:xfrm>
              <a:off x="6516216" y="6165304"/>
              <a:ext cx="1091640" cy="792088"/>
            </a:xfrm>
            <a:prstGeom prst="horizontalScroll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660232" y="6381328"/>
              <a:ext cx="87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lackadder ITC" panose="04020505051007020D02" pitchFamily="82" charset="0"/>
                </a:rPr>
                <a:t>To Do</a:t>
              </a:r>
              <a:endParaRPr lang="fr-FR" b="1" dirty="0">
                <a:latin typeface="Blackadder ITC" panose="04020505051007020D02" pitchFamily="82" charset="0"/>
              </a:endParaRPr>
            </a:p>
          </p:txBody>
        </p:sp>
      </p:grpSp>
      <p:sp>
        <p:nvSpPr>
          <p:cNvPr id="3" name="Triangle isocèle 2"/>
          <p:cNvSpPr/>
          <p:nvPr/>
        </p:nvSpPr>
        <p:spPr bwMode="auto">
          <a:xfrm rot="5400000">
            <a:off x="8010219" y="6112331"/>
            <a:ext cx="1080120" cy="467726"/>
          </a:xfrm>
          <a:prstGeom prst="triangle">
            <a:avLst/>
          </a:prstGeom>
          <a:noFill/>
          <a:ln w="2857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L LHC schedul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6" t="25139" r="1" b="12016"/>
          <a:stretch/>
        </p:blipFill>
        <p:spPr bwMode="auto">
          <a:xfrm>
            <a:off x="10580" y="692696"/>
            <a:ext cx="914501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80" y="0"/>
            <a:ext cx="8839200" cy="609600"/>
          </a:xfrm>
        </p:spPr>
        <p:txBody>
          <a:bodyPr/>
          <a:lstStyle/>
          <a:p>
            <a:r>
              <a:rPr lang="fr-FR" dirty="0" smtClean="0"/>
              <a:t>LHC </a:t>
            </a:r>
            <a:r>
              <a:rPr lang="fr-FR" dirty="0" err="1" smtClean="0"/>
              <a:t>Timeline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48713" y="7151663"/>
            <a:ext cx="360362" cy="244475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9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770893"/>
              </p:ext>
            </p:extLst>
          </p:nvPr>
        </p:nvGraphicFramePr>
        <p:xfrm>
          <a:off x="251520" y="4376192"/>
          <a:ext cx="5101552" cy="226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388"/>
                <a:gridCol w="1275388"/>
                <a:gridCol w="1275388"/>
                <a:gridCol w="1275388"/>
              </a:tblGrid>
              <a:tr h="453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ATLAS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LHCb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ALICE (HI)</a:t>
                      </a:r>
                      <a:endParaRPr lang="fr-FR" dirty="0"/>
                    </a:p>
                  </a:txBody>
                  <a:tcPr/>
                </a:tc>
              </a:tr>
              <a:tr h="453200">
                <a:tc>
                  <a:txBody>
                    <a:bodyPr/>
                    <a:lstStyle/>
                    <a:p>
                      <a:r>
                        <a:rPr lang="fr-FR" dirty="0" smtClean="0"/>
                        <a:t>2017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40fb</a:t>
                      </a:r>
                      <a:r>
                        <a:rPr lang="fr-FR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5fb</a:t>
                      </a:r>
                      <a:r>
                        <a:rPr lang="fr-FR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1nb</a:t>
                      </a:r>
                      <a:r>
                        <a:rPr lang="en-US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</a:tr>
              <a:tr h="453200">
                <a:tc>
                  <a:txBody>
                    <a:bodyPr/>
                    <a:lstStyle/>
                    <a:p>
                      <a:r>
                        <a:rPr lang="fr-FR" dirty="0" smtClean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150fb</a:t>
                      </a:r>
                      <a:r>
                        <a:rPr lang="fr-FR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8fb</a:t>
                      </a:r>
                      <a:r>
                        <a:rPr lang="fr-FR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453200">
                <a:tc>
                  <a:txBody>
                    <a:bodyPr/>
                    <a:lstStyle/>
                    <a:p>
                      <a:r>
                        <a:rPr lang="fr-FR" dirty="0" smtClean="0"/>
                        <a:t>2024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300fb</a:t>
                      </a:r>
                      <a:r>
                        <a:rPr lang="fr-FR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28fb</a:t>
                      </a:r>
                      <a:r>
                        <a:rPr lang="fr-FR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453200">
                <a:tc>
                  <a:txBody>
                    <a:bodyPr/>
                    <a:lstStyle/>
                    <a:p>
                      <a:r>
                        <a:rPr lang="fr-FR" dirty="0" smtClean="0"/>
                        <a:t>2028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1000fb</a:t>
                      </a:r>
                      <a:r>
                        <a:rPr lang="fr-FR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42fb</a:t>
                      </a:r>
                      <a:r>
                        <a:rPr lang="fr-FR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10nb</a:t>
                      </a:r>
                      <a:r>
                        <a:rPr lang="en-US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6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atlas.web.cern.ch/Atlas/GROUPS/PHYSICS/PUBNOTES/ATL-PHYS-PUB-2017-001/fig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60" y="2966930"/>
            <a:ext cx="3979987" cy="28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416" y="-373491"/>
            <a:ext cx="9326944" cy="1325563"/>
          </a:xfrm>
        </p:spPr>
        <p:txBody>
          <a:bodyPr/>
          <a:lstStyle/>
          <a:p>
            <a:r>
              <a:rPr lang="en-US" dirty="0" smtClean="0"/>
              <a:t>Probing Nature of EWSB: </a:t>
            </a:r>
            <a:r>
              <a:rPr lang="en-US" dirty="0" err="1" smtClean="0"/>
              <a:t>New@HL-LHC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51644" y="6321326"/>
            <a:ext cx="2057400" cy="365125"/>
          </a:xfrm>
        </p:spPr>
        <p:txBody>
          <a:bodyPr/>
          <a:lstStyle/>
          <a:p>
            <a:fld id="{DF6A2E60-BF56-4C4B-98A3-042DAC1C7A7B}" type="slidenum">
              <a:rPr lang="fr-FR" smtClean="0"/>
              <a:t>13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/>
              <p:cNvSpPr txBox="1"/>
              <p:nvPr/>
            </p:nvSpPr>
            <p:spPr>
              <a:xfrm>
                <a:off x="4355976" y="5797713"/>
                <a:ext cx="483962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In </a:t>
                </a:r>
                <a:r>
                  <a:rPr lang="en-US" sz="2000" dirty="0" smtClean="0"/>
                  <a:t>bb</a:t>
                </a:r>
                <a:r>
                  <a:rPr lang="en-US" sz="2000" dirty="0" smtClean="0">
                    <a:sym typeface="Symbol" panose="05050102010706020507" pitchFamily="18" charset="2"/>
                  </a:rPr>
                  <a:t> </a:t>
                </a:r>
                <a:r>
                  <a:rPr lang="en-US" sz="2000" dirty="0">
                    <a:sym typeface="Symbol" panose="05050102010706020507" pitchFamily="18" charset="2"/>
                  </a:rPr>
                  <a:t>e</a:t>
                </a:r>
                <a:r>
                  <a:rPr lang="en-US" sz="2000" dirty="0" smtClean="0"/>
                  <a:t>xpect 9.5 signal over 90.9 </a:t>
                </a:r>
                <a:r>
                  <a:rPr lang="en-US" sz="2000" dirty="0" err="1" smtClean="0"/>
                  <a:t>bkg</a:t>
                </a:r>
                <a:r>
                  <a:rPr lang="en-US" sz="2000" dirty="0" smtClean="0"/>
                  <a:t> events in 3 ab</a:t>
                </a:r>
                <a:r>
                  <a:rPr lang="en-US" sz="2000" baseline="30000" dirty="0" smtClean="0"/>
                  <a:t>-1 </a:t>
                </a:r>
                <a:r>
                  <a:rPr lang="en-US" sz="2000" dirty="0" smtClean="0"/>
                  <a:t>(~1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</m:t>
                    </m:r>
                  </m:oMath>
                </a14:m>
                <a:r>
                  <a:rPr lang="en-US" sz="2000" dirty="0" smtClean="0"/>
                  <a:t>) Need to combine with other channels &amp; CMS. </a:t>
                </a:r>
              </a:p>
            </p:txBody>
          </p:sp>
        </mc:Choice>
        <mc:Fallback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5797713"/>
                <a:ext cx="4839624" cy="1015663"/>
              </a:xfrm>
              <a:prstGeom prst="rect">
                <a:avLst/>
              </a:prstGeom>
              <a:blipFill rotWithShape="0">
                <a:blip r:embed="rId3"/>
                <a:stretch>
                  <a:fillRect t="-2994" b="-101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r="53137"/>
          <a:stretch/>
        </p:blipFill>
        <p:spPr>
          <a:xfrm>
            <a:off x="4689760" y="1448455"/>
            <a:ext cx="4172055" cy="97284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07864" y="790481"/>
            <a:ext cx="4454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Double Higgs production: probes </a:t>
            </a:r>
            <a:r>
              <a:rPr lang="en-US" sz="2000" dirty="0" smtClean="0"/>
              <a:t>the shape </a:t>
            </a:r>
            <a:r>
              <a:rPr lang="en-US" sz="2000" dirty="0" smtClean="0"/>
              <a:t>of the scalar Higgs potential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 rot="5400000">
            <a:off x="7546314" y="4189810"/>
            <a:ext cx="2899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ATL-PHYS-PUB-2017-001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4355976" y="786736"/>
            <a:ext cx="0" cy="5899715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5" y="2083624"/>
            <a:ext cx="4131069" cy="3649632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-168042" y="786736"/>
            <a:ext cx="4524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VBS cross-section in longitudinal mode </a:t>
            </a:r>
            <a:r>
              <a:rPr lang="fr-FR" sz="2000" dirty="0" err="1" smtClean="0"/>
              <a:t>is</a:t>
            </a:r>
            <a:r>
              <a:rPr lang="fr-FR" sz="2000" dirty="0" smtClean="0"/>
              <a:t> sensitive to new </a:t>
            </a:r>
            <a:r>
              <a:rPr lang="fr-FR" sz="2000" dirty="0" err="1" smtClean="0"/>
              <a:t>physics</a:t>
            </a:r>
            <a:r>
              <a:rPr lang="fr-FR" sz="2000" dirty="0" smtClean="0"/>
              <a:t>. Crucial to check </a:t>
            </a:r>
            <a:r>
              <a:rPr lang="fr-FR" sz="2000" dirty="0" err="1" smtClean="0"/>
              <a:t>consistency</a:t>
            </a:r>
            <a:r>
              <a:rPr lang="fr-FR" sz="2000" dirty="0" smtClean="0"/>
              <a:t> </a:t>
            </a:r>
          </a:p>
          <a:p>
            <a:r>
              <a:rPr lang="fr-FR" sz="2000" dirty="0" err="1" smtClean="0"/>
              <a:t>with</a:t>
            </a:r>
            <a:r>
              <a:rPr lang="fr-FR" sz="2000" dirty="0" smtClean="0"/>
              <a:t> SM </a:t>
            </a:r>
            <a:r>
              <a:rPr lang="fr-FR" sz="2000" dirty="0" err="1" smtClean="0"/>
              <a:t>predictions</a:t>
            </a:r>
            <a:r>
              <a:rPr lang="fr-FR" sz="2000" dirty="0" smtClean="0"/>
              <a:t>. 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" y="5687553"/>
            <a:ext cx="3968883" cy="112582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9054" y="5687553"/>
            <a:ext cx="259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CERN-LHCC-2017-005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880827" y="2354614"/>
            <a:ext cx="402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Negative interference between HH </a:t>
            </a:r>
          </a:p>
          <a:p>
            <a:pPr algn="ctr"/>
            <a:r>
              <a:rPr lang="en-US" dirty="0" smtClean="0"/>
              <a:t>production</a:t>
            </a:r>
            <a:r>
              <a:rPr lang="fr-FR" dirty="0" smtClean="0"/>
              <a:t> </a:t>
            </a:r>
            <a:r>
              <a:rPr lang="fr-FR" dirty="0" err="1"/>
              <a:t>w</a:t>
            </a:r>
            <a:r>
              <a:rPr lang="fr-FR" dirty="0" err="1" smtClean="0"/>
              <a:t>ith</a:t>
            </a:r>
            <a:r>
              <a:rPr lang="fr-FR" dirty="0" smtClean="0"/>
              <a:t> </a:t>
            </a:r>
            <a:r>
              <a:rPr lang="en-US" dirty="0" smtClean="0"/>
              <a:t>and w/o HHH vertex.</a:t>
            </a:r>
          </a:p>
        </p:txBody>
      </p:sp>
    </p:spTree>
    <p:extLst>
      <p:ext uri="{BB962C8B-B14F-4D97-AF65-F5344CB8AC3E}">
        <p14:creationId xmlns:p14="http://schemas.microsoft.com/office/powerpoint/2010/main" val="31870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</a:t>
            </a:r>
            <a:r>
              <a:rPr lang="en-US" dirty="0" smtClean="0"/>
              <a:t>Effective Field Theory (EFT)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SM scale ~ v = </a:t>
            </a:r>
            <a:r>
              <a:rPr lang="en-US" sz="2200" b="1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</a:rPr>
              <a:t>246 GeV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no BSM physics seen below </a:t>
            </a:r>
            <a:r>
              <a:rPr lang="en-US" sz="22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sym typeface="Symbol" panose="05050102010706020507" pitchFamily="18" charset="2"/>
              </a:rPr>
              <a:t></a:t>
            </a:r>
            <a:r>
              <a:rPr lang="en-US" sz="22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~ 1 </a:t>
            </a:r>
            <a:r>
              <a:rPr lang="en-US" sz="22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TeV</a:t>
            </a:r>
            <a:endParaRPr lang="en-US" sz="2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Symbol" panose="05050102010706020507" pitchFamily="18" charset="2"/>
              </a:rPr>
              <a:t>	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parameterize 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BSM using an </a:t>
            </a:r>
            <a:r>
              <a:rPr lang="en-US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EFT extension of the </a:t>
            </a:r>
            <a:r>
              <a:rPr lang="en-US" sz="2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SM</a:t>
            </a:r>
            <a:endParaRPr lang="en-US" sz="2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Clr>
                <a:srgbClr val="000000"/>
              </a:buClr>
              <a:buNone/>
            </a:pPr>
            <a:endParaRPr lang="en-US" sz="2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Clr>
                <a:srgbClr val="000000"/>
              </a:buClr>
              <a:buNone/>
            </a:pPr>
            <a:endParaRPr lang="en-US" sz="2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2720" indent="-342720">
              <a:buClr>
                <a:srgbClr val="000000"/>
              </a:buClr>
              <a:buFont typeface="Arial"/>
              <a:buChar char="•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Usually(*) leading effect from</a:t>
            </a:r>
            <a:r>
              <a:rPr lang="en-US" sz="2200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</a:rPr>
              <a:t>interference of d=6 and SM</a:t>
            </a:r>
            <a:r>
              <a:rPr lang="en-US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~(v</a:t>
            </a:r>
            <a:r>
              <a:rPr lang="en-US" sz="2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en-US" sz="22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sym typeface="Symbol" panose="05050102010706020507" pitchFamily="18" charset="2"/>
              </a:rPr>
              <a:t></a:t>
            </a:r>
            <a:r>
              <a:rPr lang="en-US" sz="2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r>
              <a:rPr lang="en-US" sz="2200" b="1" spc="-1" baseline="33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can </a:t>
            </a:r>
            <a:r>
              <a:rPr lang="en-US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neglect d≥8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|c</a:t>
            </a:r>
            <a:r>
              <a:rPr lang="en-US" sz="2200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(d=6)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|</a:t>
            </a:r>
            <a:r>
              <a:rPr lang="en-US" sz="2200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2200" b="1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Symbol" panose="05050102010706020507" pitchFamily="18" charset="2"/>
              </a:rPr>
              <a:t> </a:t>
            </a:r>
            <a:r>
              <a:rPr lang="en-US" sz="2200" b="1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</a:rPr>
              <a:t>Report </a:t>
            </a:r>
            <a:r>
              <a:rPr lang="en-US" sz="2200" b="1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</a:rPr>
              <a:t>experimental constraints on the c</a:t>
            </a:r>
            <a:r>
              <a:rPr lang="en-US" sz="2200" spc="-1" baseline="-33000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compare to </a:t>
            </a:r>
            <a:r>
              <a:rPr lang="en-US" sz="2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model predictions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Straightforward to extend to higher orders in SM 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couplings 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en-US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Many operators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US" sz="22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2499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 </a:t>
            </a:r>
            <a:r>
              <a:rPr lang="en-US" sz="2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en-US" sz="2200" spc="-1" baseline="-3300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gen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=3</a:t>
            </a:r>
          </a:p>
          <a:p>
            <a:pPr marL="742770" lvl="1" indent="-342720">
              <a:buClr>
                <a:srgbClr val="000000"/>
              </a:buClr>
              <a:buFont typeface="Arial"/>
              <a:buChar char="•"/>
            </a:pPr>
            <a:r>
              <a:rPr lang="fr-FR" sz="2000" dirty="0" err="1" smtClean="0"/>
              <a:t>Higgs</a:t>
            </a:r>
            <a:r>
              <a:rPr lang="fr-FR" sz="2000" dirty="0" smtClean="0"/>
              <a:t> </a:t>
            </a:r>
            <a:r>
              <a:rPr lang="fr-FR" sz="2000" dirty="0" err="1" smtClean="0"/>
              <a:t>operators</a:t>
            </a:r>
            <a:endParaRPr lang="fr-FR" sz="2000" dirty="0" smtClean="0"/>
          </a:p>
          <a:p>
            <a:pPr marL="742770" lvl="1" indent="-342720">
              <a:buClr>
                <a:srgbClr val="000000"/>
              </a:buClr>
              <a:buFont typeface="Arial"/>
              <a:buChar char="•"/>
            </a:pPr>
            <a:r>
              <a:rPr lang="fr-FR" sz="2000" dirty="0" err="1" smtClean="0"/>
              <a:t>Other</a:t>
            </a:r>
            <a:r>
              <a:rPr lang="fr-FR" sz="2000" dirty="0" smtClean="0"/>
              <a:t> EW </a:t>
            </a:r>
            <a:r>
              <a:rPr lang="fr-FR" sz="2000" dirty="0" err="1" smtClean="0"/>
              <a:t>operators</a:t>
            </a:r>
            <a:r>
              <a:rPr lang="fr-FR" sz="2000" dirty="0" smtClean="0"/>
              <a:t> (</a:t>
            </a:r>
            <a:r>
              <a:rPr lang="fr-FR" sz="2000" dirty="0" err="1" smtClean="0"/>
              <a:t>TGCs</a:t>
            </a:r>
            <a:r>
              <a:rPr lang="fr-FR" sz="2000" dirty="0" smtClean="0"/>
              <a:t>)</a:t>
            </a:r>
          </a:p>
          <a:p>
            <a:pPr marL="742770" lvl="1" indent="-342720">
              <a:buClr>
                <a:srgbClr val="000000"/>
              </a:buClr>
              <a:buFont typeface="Arial"/>
              <a:buChar char="•"/>
            </a:pPr>
            <a:r>
              <a:rPr lang="fr-FR" sz="2000" dirty="0" smtClean="0"/>
              <a:t>4-fermion </a:t>
            </a:r>
            <a:r>
              <a:rPr lang="fr-FR" sz="2000" dirty="0" err="1" smtClean="0"/>
              <a:t>operators</a:t>
            </a:r>
            <a:r>
              <a:rPr lang="fr-FR" sz="2000" dirty="0" smtClean="0"/>
              <a:t> (</a:t>
            </a:r>
            <a:r>
              <a:rPr lang="fr-FR" sz="2000" dirty="0" err="1" smtClean="0"/>
              <a:t>flavour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measurements</a:t>
            </a:r>
            <a:r>
              <a:rPr lang="fr-FR" sz="2000" dirty="0" smtClean="0"/>
              <a:t>)</a:t>
            </a:r>
          </a:p>
          <a:p>
            <a:pPr marL="742770" lvl="1" indent="-342720">
              <a:buClr>
                <a:srgbClr val="000000"/>
              </a:buClr>
              <a:buFont typeface="Arial"/>
              <a:buChar char="•"/>
            </a:pP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4448" y="6667500"/>
            <a:ext cx="504627" cy="146050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 rotWithShape="1">
          <a:blip r:embed="rId2"/>
          <a:srcRect t="17299" b="54981"/>
          <a:stretch/>
        </p:blipFill>
        <p:spPr bwMode="auto">
          <a:xfrm>
            <a:off x="152400" y="1628800"/>
            <a:ext cx="88392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>
            <a:off x="7899960" y="404456"/>
            <a:ext cx="1091640" cy="792088"/>
            <a:chOff x="6516216" y="6165304"/>
            <a:chExt cx="1091640" cy="792088"/>
          </a:xfrm>
        </p:grpSpPr>
        <p:sp>
          <p:nvSpPr>
            <p:cNvPr id="8" name="Parchemin horizontal 7"/>
            <p:cNvSpPr/>
            <p:nvPr/>
          </p:nvSpPr>
          <p:spPr bwMode="auto">
            <a:xfrm>
              <a:off x="6516216" y="6165304"/>
              <a:ext cx="1091640" cy="792088"/>
            </a:xfrm>
            <a:prstGeom prst="horizontalScroll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660232" y="6381328"/>
              <a:ext cx="87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lackadder ITC" panose="04020505051007020D02" pitchFamily="82" charset="0"/>
                </a:rPr>
                <a:t>To Do</a:t>
              </a:r>
              <a:endParaRPr lang="fr-FR" b="1" dirty="0">
                <a:latin typeface="Blackadder ITC" panose="04020505051007020D02" pitchFamily="82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7677272" y="5212500"/>
            <a:ext cx="1431803" cy="101566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Theory </a:t>
            </a:r>
          </a:p>
          <a:p>
            <a:r>
              <a:rPr lang="fr-FR" sz="2000" dirty="0" err="1" smtClean="0">
                <a:solidFill>
                  <a:schemeClr val="bg1"/>
                </a:solidFill>
              </a:rPr>
              <a:t>predictions</a:t>
            </a:r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are crucial</a:t>
            </a:r>
            <a:r>
              <a:rPr lang="fr-FR" dirty="0" smtClean="0">
                <a:solidFill>
                  <a:schemeClr val="bg1"/>
                </a:solidFill>
              </a:rPr>
              <a:t>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7544" y="5157487"/>
            <a:ext cx="6768752" cy="115212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07559" y="5271886"/>
            <a:ext cx="1018227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Measu</a:t>
            </a:r>
            <a:r>
              <a:rPr lang="fr-FR" dirty="0" smtClean="0">
                <a:solidFill>
                  <a:schemeClr val="bg1"/>
                </a:solidFill>
              </a:rPr>
              <a:t>-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rements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</a:rPr>
              <a:t>planned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Double flèche horizontale 14"/>
          <p:cNvSpPr/>
          <p:nvPr/>
        </p:nvSpPr>
        <p:spPr bwMode="auto">
          <a:xfrm>
            <a:off x="7260918" y="5592999"/>
            <a:ext cx="405844" cy="284273"/>
          </a:xfrm>
          <a:prstGeom prst="leftRightArrow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280" y="11088"/>
            <a:ext cx="8839200" cy="609600"/>
          </a:xfrm>
        </p:spPr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Anomalies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76456" y="6667500"/>
            <a:ext cx="432619" cy="146050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917733"/>
            <a:ext cx="4320480" cy="3175563"/>
          </a:xfrm>
          <a:prstGeom prst="rect">
            <a:avLst/>
          </a:prstGeom>
        </p:spPr>
      </p:pic>
      <p:pic>
        <p:nvPicPr>
          <p:cNvPr id="21506" name="Picture 2" descr="Image result for Bs-&gt;mumu diagra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66"/>
          <a:stretch/>
        </p:blipFill>
        <p:spPr bwMode="auto">
          <a:xfrm>
            <a:off x="35496" y="764704"/>
            <a:ext cx="253906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Bs-&gt;mumu diagra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2542"/>
          <a:stretch/>
        </p:blipFill>
        <p:spPr bwMode="auto">
          <a:xfrm>
            <a:off x="2399403" y="993085"/>
            <a:ext cx="2376264" cy="8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475" y="4220744"/>
            <a:ext cx="3356941" cy="256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586763" y="827420"/>
            <a:ext cx="45788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BR</a:t>
            </a:r>
            <a:r>
              <a:rPr lang="en-US" sz="2000" baseline="-25000" dirty="0" err="1" smtClean="0">
                <a:latin typeface="+mj-lt"/>
              </a:rPr>
              <a:t>obs</a:t>
            </a:r>
            <a:r>
              <a:rPr lang="en-US" sz="2000" dirty="0" smtClean="0">
                <a:latin typeface="+mj-lt"/>
              </a:rPr>
              <a:t>(</a:t>
            </a:r>
            <a:r>
              <a:rPr lang="en-US" sz="2000" dirty="0" err="1" smtClean="0">
                <a:latin typeface="+mj-lt"/>
              </a:rPr>
              <a:t>B</a:t>
            </a:r>
            <a:r>
              <a:rPr lang="en-US" sz="2000" baseline="-25000" dirty="0" err="1" smtClean="0">
                <a:latin typeface="+mj-lt"/>
              </a:rPr>
              <a:t>s</a:t>
            </a:r>
            <a:r>
              <a:rPr lang="en-US" sz="2000" dirty="0" smtClean="0">
                <a:latin typeface="+mj-lt"/>
                <a:sym typeface="Symbol" panose="05050102010706020507" pitchFamily="18" charset="2"/>
              </a:rPr>
              <a:t>)/</a:t>
            </a:r>
            <a:r>
              <a:rPr lang="en-US" sz="2000" dirty="0" smtClean="0">
                <a:latin typeface="+mj-lt"/>
              </a:rPr>
              <a:t>BR</a:t>
            </a:r>
            <a:r>
              <a:rPr lang="en-US" sz="2000" baseline="-25000" dirty="0" smtClean="0">
                <a:latin typeface="+mj-lt"/>
              </a:rPr>
              <a:t>SM</a:t>
            </a:r>
            <a:r>
              <a:rPr lang="en-US" sz="2000" dirty="0" smtClean="0">
                <a:latin typeface="+mj-lt"/>
              </a:rPr>
              <a:t>(</a:t>
            </a:r>
            <a:r>
              <a:rPr lang="en-US" sz="2000" dirty="0" err="1" smtClean="0">
                <a:latin typeface="+mj-lt"/>
              </a:rPr>
              <a:t>B</a:t>
            </a:r>
            <a:r>
              <a:rPr lang="en-US" sz="2000" baseline="-25000" dirty="0" err="1" smtClean="0">
                <a:latin typeface="+mj-lt"/>
              </a:rPr>
              <a:t>s</a:t>
            </a:r>
            <a:r>
              <a:rPr lang="en-US" sz="2000" dirty="0">
                <a:latin typeface="+mj-lt"/>
                <a:sym typeface="Symbol" panose="05050102010706020507" pitchFamily="18" charset="2"/>
              </a:rPr>
              <a:t>)</a:t>
            </a:r>
            <a:r>
              <a:rPr lang="en-US" sz="2000" dirty="0" smtClean="0">
                <a:latin typeface="+mj-lt"/>
                <a:sym typeface="Symbol" panose="05050102010706020507" pitchFamily="18" charset="2"/>
              </a:rPr>
              <a:t>=0.76</a:t>
            </a:r>
            <a:r>
              <a:rPr lang="en-US" sz="2000" baseline="30000" dirty="0" smtClean="0">
                <a:latin typeface="+mj-lt"/>
                <a:sym typeface="Symbol" panose="05050102010706020507" pitchFamily="18" charset="2"/>
              </a:rPr>
              <a:t>+0.20</a:t>
            </a:r>
            <a:r>
              <a:rPr lang="en-US" sz="2000" baseline="-25000" dirty="0" smtClean="0">
                <a:latin typeface="+mj-lt"/>
                <a:sym typeface="Symbol" panose="05050102010706020507" pitchFamily="18" charset="2"/>
              </a:rPr>
              <a:t>-0.17</a:t>
            </a:r>
          </a:p>
          <a:p>
            <a:r>
              <a:rPr lang="en-US" sz="2000" dirty="0" smtClean="0">
                <a:latin typeface="+mj-lt"/>
                <a:sym typeface="Symbol" panose="05050102010706020507" pitchFamily="18" charset="2"/>
              </a:rPr>
              <a:t> More precise measurement needed.</a:t>
            </a:r>
          </a:p>
          <a:p>
            <a:endParaRPr lang="en-US" sz="2000" dirty="0">
              <a:latin typeface="+mj-lt"/>
              <a:sym typeface="Symbol" panose="05050102010706020507" pitchFamily="18" charset="2"/>
            </a:endParaRPr>
          </a:p>
          <a:p>
            <a:r>
              <a:rPr lang="en-US" sz="2000" dirty="0" smtClean="0">
                <a:latin typeface="+mj-lt"/>
              </a:rPr>
              <a:t>BR(</a:t>
            </a:r>
            <a:r>
              <a:rPr lang="en-US" sz="2000" dirty="0" err="1" smtClean="0">
                <a:latin typeface="+mj-lt"/>
              </a:rPr>
              <a:t>B</a:t>
            </a:r>
            <a:r>
              <a:rPr lang="en-US" sz="2000" baseline="-25000" dirty="0" err="1" smtClean="0">
                <a:latin typeface="+mj-lt"/>
              </a:rPr>
              <a:t>s</a:t>
            </a:r>
            <a:r>
              <a:rPr lang="en-US" sz="2000" dirty="0" smtClean="0">
                <a:latin typeface="+mj-lt"/>
                <a:sym typeface="Symbol" panose="05050102010706020507" pitchFamily="18" charset="2"/>
              </a:rPr>
              <a:t>) ~5 </a:t>
            </a:r>
            <a:r>
              <a:rPr lang="en-US" sz="2000" dirty="0" smtClean="0">
                <a:latin typeface="+mj-lt"/>
              </a:rPr>
              <a:t>BR(</a:t>
            </a:r>
            <a:r>
              <a:rPr lang="en-US" sz="2000" dirty="0" err="1" smtClean="0">
                <a:latin typeface="+mj-lt"/>
              </a:rPr>
              <a:t>B</a:t>
            </a:r>
            <a:r>
              <a:rPr lang="en-US" sz="2000" baseline="-25000" dirty="0" err="1" smtClean="0">
                <a:latin typeface="+mj-lt"/>
              </a:rPr>
              <a:t>s</a:t>
            </a:r>
            <a:r>
              <a:rPr lang="en-US" sz="2000" dirty="0" smtClean="0">
                <a:latin typeface="+mj-lt"/>
                <a:sym typeface="Symbol" panose="05050102010706020507" pitchFamily="18" charset="2"/>
              </a:rPr>
              <a:t>), not seen yet.</a:t>
            </a:r>
          </a:p>
          <a:p>
            <a:r>
              <a:rPr lang="en-US" sz="2000" dirty="0" smtClean="0">
                <a:latin typeface="+mj-lt"/>
              </a:rPr>
              <a:t>Also interesting to see </a:t>
            </a:r>
            <a:r>
              <a:rPr lang="en-US" sz="2000" dirty="0" err="1">
                <a:latin typeface="+mj-lt"/>
              </a:rPr>
              <a:t>B</a:t>
            </a:r>
            <a:r>
              <a:rPr lang="en-US" sz="2000" baseline="-25000" dirty="0" err="1">
                <a:latin typeface="+mj-lt"/>
              </a:rPr>
              <a:t>s</a:t>
            </a:r>
            <a:r>
              <a:rPr lang="en-US" sz="2000" dirty="0" err="1" smtClean="0">
                <a:latin typeface="+mj-lt"/>
                <a:sym typeface="Symbol" panose="05050102010706020507" pitchFamily="18" charset="2"/>
              </a:rPr>
              <a:t>e</a:t>
            </a:r>
            <a:r>
              <a:rPr lang="en-US" sz="2000" dirty="0" smtClean="0">
                <a:latin typeface="+mj-lt"/>
                <a:sym typeface="Symbol" panose="05050102010706020507" pitchFamily="18" charset="2"/>
              </a:rPr>
              <a:t>.</a:t>
            </a:r>
            <a:endParaRPr lang="fr-FR" sz="2000" dirty="0">
              <a:latin typeface="+mj-lt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667899" y="2204864"/>
            <a:ext cx="1091640" cy="792088"/>
            <a:chOff x="6516216" y="6165304"/>
            <a:chExt cx="1091640" cy="792088"/>
          </a:xfrm>
        </p:grpSpPr>
        <p:sp>
          <p:nvSpPr>
            <p:cNvPr id="17" name="Parchemin horizontal 16"/>
            <p:cNvSpPr/>
            <p:nvPr/>
          </p:nvSpPr>
          <p:spPr bwMode="auto">
            <a:xfrm>
              <a:off x="6516216" y="6165304"/>
              <a:ext cx="1091640" cy="792088"/>
            </a:xfrm>
            <a:prstGeom prst="horizontalScroll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660232" y="6381328"/>
              <a:ext cx="87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lackadder ITC" panose="04020505051007020D02" pitchFamily="82" charset="0"/>
                </a:rPr>
                <a:t>To Do</a:t>
              </a:r>
              <a:endParaRPr lang="fr-FR" b="1" dirty="0">
                <a:latin typeface="Blackadder ITC" panose="04020505051007020D02" pitchFamily="82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 rot="5400000">
            <a:off x="7937329" y="424791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arXiv:1610.00629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76730" y="1933921"/>
            <a:ext cx="3241686" cy="21866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/>
              <a:t>LHCb</a:t>
            </a:r>
            <a:r>
              <a:rPr lang="en-US" sz="2000" dirty="0"/>
              <a:t> reported 2-3 sigma anomalies in various </a:t>
            </a:r>
          </a:p>
          <a:p>
            <a:pPr marL="0" indent="0">
              <a:buNone/>
            </a:pPr>
            <a:r>
              <a:rPr lang="en-US" sz="2000" dirty="0" err="1"/>
              <a:t>b</a:t>
            </a:r>
            <a:r>
              <a:rPr lang="en-US" sz="2000" dirty="0" err="1">
                <a:sym typeface="Symbol" panose="05050102010706020507" pitchFamily="18" charset="2"/>
              </a:rPr>
              <a:t></a:t>
            </a:r>
            <a:r>
              <a:rPr lang="en-US" sz="2000" dirty="0" err="1"/>
              <a:t>sll</a:t>
            </a:r>
            <a:r>
              <a:rPr lang="en-US" sz="2000" dirty="0"/>
              <a:t> measurements (BRs, angular observables, ...) and in </a:t>
            </a:r>
            <a:r>
              <a:rPr lang="en-US" sz="2000" dirty="0" err="1"/>
              <a:t>b</a:t>
            </a:r>
            <a:r>
              <a:rPr lang="en-US" sz="2000" dirty="0" err="1">
                <a:sym typeface="Symbol" panose="05050102010706020507" pitchFamily="18" charset="2"/>
              </a:rPr>
              <a:t></a:t>
            </a:r>
            <a:r>
              <a:rPr lang="en-US" sz="2000" dirty="0" err="1"/>
              <a:t>c</a:t>
            </a:r>
            <a:r>
              <a:rPr lang="en-US" sz="2000" dirty="0">
                <a:sym typeface="Symbol" panose="05050102010706020507" pitchFamily="18" charset="2"/>
              </a:rPr>
              <a:t></a:t>
            </a:r>
            <a:r>
              <a:rPr lang="en-US" sz="2000" dirty="0" smtClean="0"/>
              <a:t>. FCNC </a:t>
            </a:r>
            <a:r>
              <a:rPr lang="en-US" sz="2000" dirty="0"/>
              <a:t>sensitive to BSM </a:t>
            </a:r>
            <a:r>
              <a:rPr lang="en-US" sz="2000" dirty="0" smtClean="0"/>
              <a:t>contributions through </a:t>
            </a:r>
            <a:r>
              <a:rPr lang="en-US" sz="2000" dirty="0"/>
              <a:t>the loops. </a:t>
            </a:r>
            <a:endParaRPr lang="fr-FR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743024" y="6021288"/>
            <a:ext cx="5137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Sign of New Physics? Stat Fluctuations?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QCD effects not fully accounted for?</a:t>
            </a:r>
            <a:endParaRPr lang="fr-FR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21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396552" y="836439"/>
            <a:ext cx="9649072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400" dirty="0" err="1" smtClean="0"/>
              <a:t>Study</a:t>
            </a:r>
            <a:r>
              <a:rPr lang="fr-FR" altLang="fr-FR" sz="2400" dirty="0" smtClean="0"/>
              <a:t> of QGP </a:t>
            </a:r>
            <a:r>
              <a:rPr lang="fr-FR" altLang="fr-FR" sz="2400" dirty="0"/>
              <a:t>in </a:t>
            </a:r>
            <a:r>
              <a:rPr lang="fr-FR" altLang="fr-FR" sz="2400" b="1" dirty="0"/>
              <a:t>Pb-Pb</a:t>
            </a:r>
            <a:r>
              <a:rPr lang="fr-FR" altLang="fr-FR" sz="2400" dirty="0"/>
              <a:t>: new </a:t>
            </a:r>
            <a:r>
              <a:rPr lang="fr-FR" altLang="fr-FR" sz="2400" dirty="0" err="1"/>
              <a:t>constraints</a:t>
            </a:r>
            <a:r>
              <a:rPr lang="fr-FR" altLang="fr-FR" sz="2400" dirty="0"/>
              <a:t> on </a:t>
            </a:r>
            <a:r>
              <a:rPr lang="fr-FR" altLang="fr-FR" sz="2400" dirty="0" err="1"/>
              <a:t>strong</a:t>
            </a:r>
            <a:r>
              <a:rPr lang="fr-FR" altLang="fr-FR" sz="2400" dirty="0"/>
              <a:t> interaction</a:t>
            </a:r>
          </a:p>
          <a:p>
            <a:pPr lvl="1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400" dirty="0" err="1"/>
              <a:t>Study</a:t>
            </a:r>
            <a:r>
              <a:rPr lang="fr-FR" altLang="fr-FR" sz="2400" dirty="0"/>
              <a:t> of </a:t>
            </a:r>
            <a:r>
              <a:rPr lang="fr-FR" altLang="fr-FR" sz="2400" b="1" dirty="0"/>
              <a:t>pp</a:t>
            </a:r>
            <a:r>
              <a:rPr lang="fr-FR" altLang="fr-FR" sz="2400" dirty="0"/>
              <a:t> collisions: </a:t>
            </a:r>
            <a:r>
              <a:rPr lang="fr-FR" altLang="fr-FR" sz="2400" dirty="0" err="1"/>
              <a:t>baseline</a:t>
            </a:r>
            <a:r>
              <a:rPr lang="fr-FR" altLang="fr-FR" sz="2400" dirty="0"/>
              <a:t> for the QGP </a:t>
            </a:r>
            <a:r>
              <a:rPr lang="fr-FR" altLang="fr-FR" sz="2400" dirty="0" err="1"/>
              <a:t>study</a:t>
            </a:r>
            <a:r>
              <a:rPr lang="fr-FR" altLang="fr-FR" sz="2400" dirty="0"/>
              <a:t> and for </a:t>
            </a:r>
            <a:r>
              <a:rPr lang="fr-FR" altLang="fr-FR" sz="2400" dirty="0" err="1"/>
              <a:t>comparisons</a:t>
            </a:r>
            <a:r>
              <a:rPr lang="fr-FR" altLang="fr-FR" sz="2400" dirty="0"/>
              <a:t> </a:t>
            </a:r>
            <a:r>
              <a:rPr lang="fr-FR" altLang="fr-FR" sz="2400" dirty="0" err="1"/>
              <a:t>with</a:t>
            </a:r>
            <a:r>
              <a:rPr lang="fr-FR" altLang="fr-FR" sz="2400" dirty="0"/>
              <a:t> QCD </a:t>
            </a:r>
            <a:r>
              <a:rPr lang="fr-FR" altLang="fr-FR" sz="2400" dirty="0" err="1"/>
              <a:t>calculations</a:t>
            </a:r>
            <a:r>
              <a:rPr lang="fr-FR" altLang="fr-FR" sz="2400" dirty="0"/>
              <a:t>; </a:t>
            </a:r>
          </a:p>
          <a:p>
            <a:pPr lvl="1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400" b="1" dirty="0"/>
              <a:t>p-Pb</a:t>
            </a:r>
            <a:r>
              <a:rPr lang="fr-FR" altLang="fr-FR" sz="2400" dirty="0"/>
              <a:t> collisions: cold </a:t>
            </a:r>
            <a:r>
              <a:rPr lang="fr-FR" altLang="fr-FR" sz="2400" dirty="0" err="1"/>
              <a:t>nuclear</a:t>
            </a:r>
            <a:r>
              <a:rPr lang="fr-FR" altLang="fr-FR" sz="2400" dirty="0"/>
              <a:t> </a:t>
            </a:r>
            <a:r>
              <a:rPr lang="fr-FR" altLang="fr-FR" sz="2400" dirty="0" err="1"/>
              <a:t>effect</a:t>
            </a:r>
            <a:r>
              <a:rPr lang="fr-FR" altLang="fr-FR" sz="2400" dirty="0"/>
              <a:t> </a:t>
            </a:r>
            <a:endParaRPr lang="en-US" altLang="fr-FR" sz="2400" dirty="0" smtClean="0">
              <a:latin typeface="+mj-lt"/>
            </a:endParaRPr>
          </a:p>
          <a:p>
            <a:pPr marL="457200" lvl="1" indent="0" algn="l">
              <a:lnSpc>
                <a:spcPct val="120000"/>
              </a:lnSpc>
              <a:buNone/>
            </a:pPr>
            <a:r>
              <a:rPr lang="en-US" altLang="fr-FR" sz="2400" dirty="0" smtClean="0">
                <a:solidFill>
                  <a:srgbClr val="1616F6"/>
                </a:solidFill>
                <a:latin typeface="+mj-lt"/>
              </a:rPr>
              <a:t>ALICE @ LPSC:</a:t>
            </a:r>
          </a:p>
          <a:p>
            <a:pPr marL="457200" lvl="1" indent="0" algn="l">
              <a:lnSpc>
                <a:spcPct val="120000"/>
              </a:lnSpc>
              <a:buNone/>
            </a:pPr>
            <a:r>
              <a:rPr lang="en-US" altLang="fr-FR" sz="2400" dirty="0" smtClean="0">
                <a:solidFill>
                  <a:srgbClr val="1616F6"/>
                </a:solidFill>
                <a:latin typeface="+mj-lt"/>
              </a:rPr>
              <a:t>Inclusive </a:t>
            </a:r>
            <a:r>
              <a:rPr lang="en-US" altLang="fr-FR" sz="2400" dirty="0">
                <a:solidFill>
                  <a:srgbClr val="1616F6"/>
                </a:solidFill>
                <a:latin typeface="+mj-lt"/>
              </a:rPr>
              <a:t>jets, jet-jet and photon-hadron/jet correlations </a:t>
            </a:r>
            <a:r>
              <a:rPr lang="en-US" altLang="fr-FR" sz="2400" dirty="0" smtClean="0">
                <a:solidFill>
                  <a:srgbClr val="1616F6"/>
                </a:solidFill>
                <a:latin typeface="+mj-lt"/>
              </a:rPr>
              <a:t>measurements</a:t>
            </a:r>
            <a:endParaRPr lang="en-US" altLang="fr-FR" sz="2400" dirty="0">
              <a:solidFill>
                <a:srgbClr val="1616F6"/>
              </a:solidFill>
              <a:latin typeface="+mj-lt"/>
            </a:endParaRPr>
          </a:p>
          <a:p>
            <a:pPr lvl="1" algn="l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altLang="fr-FR" sz="2400" dirty="0" err="1" smtClean="0">
                <a:solidFill>
                  <a:srgbClr val="77933C"/>
                </a:solidFill>
                <a:latin typeface="+mj-lt"/>
              </a:rPr>
              <a:t>parton</a:t>
            </a:r>
            <a:r>
              <a:rPr lang="en-US" altLang="fr-FR" sz="2400" dirty="0" smtClean="0">
                <a:solidFill>
                  <a:srgbClr val="77933C"/>
                </a:solidFill>
                <a:latin typeface="+mj-lt"/>
              </a:rPr>
              <a:t> </a:t>
            </a:r>
            <a:r>
              <a:rPr lang="en-US" altLang="fr-FR" sz="2400" dirty="0">
                <a:solidFill>
                  <a:srgbClr val="77933C"/>
                </a:solidFill>
                <a:latin typeface="+mj-lt"/>
              </a:rPr>
              <a:t>fragmentation related </a:t>
            </a:r>
            <a:r>
              <a:rPr lang="en-US" altLang="fr-FR" sz="2400" dirty="0" smtClean="0">
                <a:solidFill>
                  <a:srgbClr val="77933C"/>
                </a:solidFill>
                <a:latin typeface="+mj-lt"/>
              </a:rPr>
              <a:t>observables</a:t>
            </a:r>
          </a:p>
          <a:p>
            <a:pPr lvl="1" algn="l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altLang="fr-FR" sz="2400" dirty="0" smtClean="0">
                <a:latin typeface="+mj-lt"/>
              </a:rPr>
              <a:t>in-medium </a:t>
            </a:r>
            <a:r>
              <a:rPr lang="en-US" altLang="fr-FR" sz="2400" dirty="0">
                <a:latin typeface="+mj-lt"/>
              </a:rPr>
              <a:t>modification of </a:t>
            </a:r>
            <a:r>
              <a:rPr lang="en-US" altLang="fr-FR" sz="2400" dirty="0" err="1">
                <a:latin typeface="+mj-lt"/>
              </a:rPr>
              <a:t>parton</a:t>
            </a:r>
            <a:r>
              <a:rPr lang="en-US" altLang="fr-FR" sz="2400" dirty="0">
                <a:latin typeface="+mj-lt"/>
              </a:rPr>
              <a:t> energy loss and energy redistribution at </a:t>
            </a:r>
            <a:r>
              <a:rPr lang="en-US" altLang="fr-FR" sz="2400" dirty="0" smtClean="0">
                <a:latin typeface="+mj-lt"/>
              </a:rPr>
              <a:t>~ low </a:t>
            </a:r>
            <a:r>
              <a:rPr lang="en-US" altLang="fr-FR" sz="2400" dirty="0" err="1" smtClean="0">
                <a:latin typeface="+mj-lt"/>
              </a:rPr>
              <a:t>p</a:t>
            </a:r>
            <a:r>
              <a:rPr lang="en-US" altLang="fr-FR" sz="2400" baseline="-25000" dirty="0" err="1" smtClean="0">
                <a:latin typeface="+mj-lt"/>
              </a:rPr>
              <a:t>T</a:t>
            </a:r>
            <a:endParaRPr lang="en-US" altLang="fr-FR" sz="2400" baseline="-25000" dirty="0">
              <a:latin typeface="+mj-lt"/>
            </a:endParaRPr>
          </a:p>
          <a:p>
            <a:pPr marL="457200" lvl="1" indent="0" algn="l">
              <a:lnSpc>
                <a:spcPct val="120000"/>
              </a:lnSpc>
              <a:buNone/>
            </a:pPr>
            <a:r>
              <a:rPr lang="en-US" altLang="fr-FR" sz="2400" dirty="0" smtClean="0">
                <a:solidFill>
                  <a:srgbClr val="1616F6"/>
                </a:solidFill>
                <a:latin typeface="+mj-lt"/>
              </a:rPr>
              <a:t>New </a:t>
            </a:r>
            <a:r>
              <a:rPr lang="en-US" altLang="fr-FR" sz="2400" dirty="0">
                <a:solidFill>
                  <a:srgbClr val="1616F6"/>
                </a:solidFill>
                <a:latin typeface="+mj-lt"/>
              </a:rPr>
              <a:t>b-tagging methods for heavy </a:t>
            </a:r>
            <a:r>
              <a:rPr lang="en-US" altLang="fr-FR" sz="2400" dirty="0" err="1">
                <a:solidFill>
                  <a:srgbClr val="1616F6"/>
                </a:solidFill>
                <a:latin typeface="+mj-lt"/>
              </a:rPr>
              <a:t>flavour</a:t>
            </a:r>
            <a:r>
              <a:rPr lang="en-US" altLang="fr-FR" sz="2400" dirty="0">
                <a:solidFill>
                  <a:srgbClr val="1616F6"/>
                </a:solidFill>
                <a:latin typeface="+mj-lt"/>
              </a:rPr>
              <a:t> identification in jets: </a:t>
            </a:r>
          </a:p>
          <a:p>
            <a:pPr lvl="1"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fr-FR" sz="24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altLang="fr-FR" sz="2400" dirty="0" smtClean="0">
                <a:latin typeface="+mj-lt"/>
                <a:sym typeface="Wingdings" panose="05000000000000000000" pitchFamily="2" charset="2"/>
              </a:rPr>
              <a:t>use</a:t>
            </a:r>
            <a:r>
              <a:rPr lang="en-US" altLang="fr-FR" sz="2400" dirty="0" smtClean="0">
                <a:latin typeface="+mj-lt"/>
              </a:rPr>
              <a:t> to study </a:t>
            </a:r>
            <a:r>
              <a:rPr lang="en-US" altLang="fr-FR" sz="2400" dirty="0">
                <a:solidFill>
                  <a:srgbClr val="77933C"/>
                </a:solidFill>
                <a:latin typeface="+mj-lt"/>
              </a:rPr>
              <a:t>quark flavor dependence of energy loss in QGP</a:t>
            </a:r>
            <a:r>
              <a:rPr lang="en-US" altLang="fr-FR" sz="2400" dirty="0">
                <a:latin typeface="+mj-lt"/>
              </a:rPr>
              <a:t>: test dead cone effect prediction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altLang="fr-FR" sz="1200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fr-FR" altLang="fr-FR" sz="1200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fr-FR" altLang="fr-F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8028747" y="3789040"/>
            <a:ext cx="1091640" cy="792088"/>
            <a:chOff x="6516216" y="6165304"/>
            <a:chExt cx="1091640" cy="792088"/>
          </a:xfrm>
        </p:grpSpPr>
        <p:sp>
          <p:nvSpPr>
            <p:cNvPr id="8" name="Parchemin horizontal 7"/>
            <p:cNvSpPr/>
            <p:nvPr/>
          </p:nvSpPr>
          <p:spPr bwMode="auto">
            <a:xfrm>
              <a:off x="6516216" y="6165304"/>
              <a:ext cx="1091640" cy="792088"/>
            </a:xfrm>
            <a:prstGeom prst="horizontalScroll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660232" y="6372036"/>
              <a:ext cx="87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lackadder ITC" panose="04020505051007020D02" pitchFamily="82" charset="0"/>
                </a:rPr>
                <a:t>To Do</a:t>
              </a:r>
              <a:endParaRPr lang="fr-FR" b="1" dirty="0">
                <a:latin typeface="Blackadder ITC" panose="04020505051007020D02" pitchFamily="82" charset="0"/>
              </a:endParaRPr>
            </a:p>
          </p:txBody>
        </p:sp>
      </p:grpSp>
      <p:sp>
        <p:nvSpPr>
          <p:cNvPr id="10" name="Titre 1"/>
          <p:cNvSpPr>
            <a:spLocks noGrp="1"/>
          </p:cNvSpPr>
          <p:nvPr>
            <p:ph type="title" idx="4294967295"/>
          </p:nvPr>
        </p:nvSpPr>
        <p:spPr>
          <a:xfrm>
            <a:off x="0" y="14208"/>
            <a:ext cx="8839200" cy="609600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/>
              <a:t>Probing QCD with Quark Gluon Plasma (QGP)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963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-108520" y="279519"/>
            <a:ext cx="7886700" cy="636809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Beside</a:t>
            </a:r>
            <a:r>
              <a:rPr lang="fr-FR" dirty="0" smtClean="0"/>
              <a:t> LHC </a:t>
            </a:r>
            <a:r>
              <a:rPr lang="fr-FR" dirty="0" smtClean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4754" y="1484561"/>
            <a:ext cx="5147956" cy="5483509"/>
          </a:xfrm>
        </p:spPr>
        <p:txBody>
          <a:bodyPr>
            <a:normAutofit fontScale="47500" lnSpcReduction="20000"/>
          </a:bodyPr>
          <a:lstStyle/>
          <a:p>
            <a:r>
              <a:rPr lang="fr-FR" sz="3800" dirty="0" smtClean="0"/>
              <a:t>Possible contribution </a:t>
            </a:r>
            <a:r>
              <a:rPr lang="fr-FR" sz="3800" dirty="0" err="1" smtClean="0"/>
              <a:t>from</a:t>
            </a:r>
            <a:r>
              <a:rPr lang="fr-FR" sz="3800" dirty="0" smtClean="0"/>
              <a:t> new </a:t>
            </a:r>
            <a:r>
              <a:rPr lang="fr-FR" sz="3800" dirty="0" err="1" smtClean="0"/>
              <a:t>physics</a:t>
            </a:r>
            <a:r>
              <a:rPr lang="fr-FR" sz="3800" dirty="0" smtClean="0"/>
              <a:t>: </a:t>
            </a:r>
            <a:r>
              <a:rPr lang="fr-FR" sz="3800" dirty="0">
                <a:sym typeface="Wingdings" panose="05000000000000000000" pitchFamily="2" charset="2"/>
              </a:rPr>
              <a:t>multi-</a:t>
            </a:r>
            <a:r>
              <a:rPr lang="fr-FR" sz="3800" dirty="0" err="1">
                <a:sym typeface="Wingdings" panose="05000000000000000000" pitchFamily="2" charset="2"/>
              </a:rPr>
              <a:t>TeV</a:t>
            </a:r>
            <a:r>
              <a:rPr lang="fr-FR" sz="3800" dirty="0">
                <a:sym typeface="Wingdings" panose="05000000000000000000" pitchFamily="2" charset="2"/>
              </a:rPr>
              <a:t> BSM </a:t>
            </a:r>
            <a:r>
              <a:rPr lang="fr-FR" sz="3800" dirty="0" err="1">
                <a:sym typeface="Wingdings" panose="05000000000000000000" pitchFamily="2" charset="2"/>
              </a:rPr>
              <a:t>sensitivity</a:t>
            </a:r>
            <a:endParaRPr lang="fr-FR" sz="3800" dirty="0"/>
          </a:p>
          <a:p>
            <a:pPr marL="0" indent="0">
              <a:buNone/>
            </a:pPr>
            <a:endParaRPr lang="fr-FR" sz="3800" dirty="0"/>
          </a:p>
          <a:p>
            <a:endParaRPr lang="fr-FR" sz="3800" dirty="0" smtClean="0"/>
          </a:p>
          <a:p>
            <a:pPr marL="0" indent="0">
              <a:buNone/>
            </a:pPr>
            <a:r>
              <a:rPr lang="fr-FR" sz="3800" dirty="0" smtClean="0"/>
              <a:t>								</a:t>
            </a:r>
            <a:r>
              <a:rPr lang="fr-FR" sz="3800" dirty="0" smtClean="0">
                <a:sym typeface="Wingdings" panose="05000000000000000000" pitchFamily="2" charset="2"/>
              </a:rPr>
              <a:t> </a:t>
            </a:r>
            <a:endParaRPr lang="fr-FR" sz="38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3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3800" dirty="0" smtClean="0"/>
          </a:p>
          <a:p>
            <a:pPr marL="0" indent="0">
              <a:buNone/>
            </a:pPr>
            <a:endParaRPr lang="fr-FR" sz="3800" dirty="0" smtClean="0"/>
          </a:p>
          <a:p>
            <a:r>
              <a:rPr lang="fr-FR" sz="3800" dirty="0" smtClean="0"/>
              <a:t>Test of </a:t>
            </a:r>
            <a:r>
              <a:rPr lang="fr-FR" sz="3800" dirty="0" err="1" smtClean="0"/>
              <a:t>electroweak</a:t>
            </a:r>
            <a:r>
              <a:rPr lang="fr-FR" sz="3800" dirty="0" smtClean="0"/>
              <a:t> </a:t>
            </a:r>
            <a:r>
              <a:rPr lang="fr-FR" sz="3800" dirty="0" err="1" smtClean="0"/>
              <a:t>baryogenesis</a:t>
            </a:r>
            <a:r>
              <a:rPr lang="fr-FR" sz="3800" dirty="0" smtClean="0"/>
              <a:t> (</a:t>
            </a:r>
            <a:r>
              <a:rPr lang="fr-FR" sz="3800" dirty="0" err="1" smtClean="0"/>
              <a:t>requires</a:t>
            </a:r>
            <a:r>
              <a:rPr lang="fr-FR" sz="3800" dirty="0" smtClean="0"/>
              <a:t> </a:t>
            </a:r>
            <a:r>
              <a:rPr lang="fr-FR" sz="3800" dirty="0" err="1" smtClean="0"/>
              <a:t>also</a:t>
            </a:r>
            <a:r>
              <a:rPr lang="fr-FR" sz="3800" dirty="0" smtClean="0"/>
              <a:t> BSM </a:t>
            </a:r>
            <a:r>
              <a:rPr lang="fr-FR" sz="3800" dirty="0" err="1" smtClean="0"/>
              <a:t>scalar</a:t>
            </a:r>
            <a:r>
              <a:rPr lang="fr-FR" sz="3800" dirty="0" smtClean="0"/>
              <a:t> </a:t>
            </a:r>
            <a:r>
              <a:rPr lang="fr-FR" sz="3800" dirty="0" err="1" smtClean="0"/>
              <a:t>sector</a:t>
            </a:r>
            <a:r>
              <a:rPr lang="fr-FR" sz="3800" dirty="0" smtClean="0"/>
              <a:t>)</a:t>
            </a:r>
          </a:p>
          <a:p>
            <a:r>
              <a:rPr lang="fr-FR" sz="3800" dirty="0" err="1" smtClean="0"/>
              <a:t>Timeline</a:t>
            </a:r>
            <a:r>
              <a:rPr lang="fr-FR" sz="3800" dirty="0" smtClean="0"/>
              <a:t> :</a:t>
            </a:r>
          </a:p>
          <a:p>
            <a:pPr lvl="1"/>
            <a:r>
              <a:rPr lang="fr-FR" sz="3800" dirty="0" smtClean="0"/>
              <a:t>2018 : publication </a:t>
            </a:r>
            <a:r>
              <a:rPr lang="fr-FR" sz="3800" dirty="0" err="1" smtClean="0"/>
              <a:t>slightly</a:t>
            </a:r>
            <a:r>
              <a:rPr lang="fr-FR" sz="3800" dirty="0" smtClean="0"/>
              <a:t> </a:t>
            </a:r>
            <a:r>
              <a:rPr lang="fr-FR" sz="3800" dirty="0" err="1" smtClean="0"/>
              <a:t>improved</a:t>
            </a:r>
            <a:r>
              <a:rPr lang="fr-FR" sz="3800" dirty="0" smtClean="0"/>
              <a:t> </a:t>
            </a:r>
            <a:r>
              <a:rPr lang="fr-FR" sz="3800" dirty="0" err="1" smtClean="0"/>
              <a:t>result</a:t>
            </a:r>
            <a:r>
              <a:rPr lang="fr-FR" sz="3800" dirty="0" smtClean="0"/>
              <a:t> / RAL-Sussex  </a:t>
            </a:r>
            <a:r>
              <a:rPr lang="fr-FR" sz="3800" dirty="0" err="1" smtClean="0"/>
              <a:t>result</a:t>
            </a:r>
            <a:r>
              <a:rPr lang="fr-FR" sz="3800" dirty="0" smtClean="0"/>
              <a:t> : </a:t>
            </a:r>
            <a:r>
              <a:rPr lang="fr-FR" sz="3800" dirty="0" err="1" smtClean="0"/>
              <a:t>dn</a:t>
            </a:r>
            <a:r>
              <a:rPr lang="fr-FR" sz="3800" dirty="0" smtClean="0"/>
              <a:t> &lt; 3. 10-26 e cm</a:t>
            </a:r>
          </a:p>
          <a:p>
            <a:pPr lvl="1"/>
            <a:r>
              <a:rPr lang="fr-FR" sz="3800" dirty="0" smtClean="0"/>
              <a:t>2017 – 2020: design/construction n2EDM </a:t>
            </a:r>
            <a:r>
              <a:rPr lang="fr-FR" sz="3800" dirty="0" err="1" smtClean="0"/>
              <a:t>spectrometer</a:t>
            </a:r>
            <a:endParaRPr lang="fr-FR" sz="3800" dirty="0" smtClean="0"/>
          </a:p>
          <a:p>
            <a:pPr lvl="1"/>
            <a:r>
              <a:rPr lang="fr-FR" sz="3800" dirty="0" smtClean="0"/>
              <a:t>2020-2025: Data </a:t>
            </a:r>
            <a:r>
              <a:rPr lang="fr-FR" sz="3800" dirty="0" err="1" smtClean="0"/>
              <a:t>taking</a:t>
            </a:r>
            <a:r>
              <a:rPr lang="fr-FR" sz="3800" dirty="0" smtClean="0"/>
              <a:t> </a:t>
            </a:r>
            <a:r>
              <a:rPr lang="fr-FR" sz="3800" dirty="0" err="1" smtClean="0"/>
              <a:t>with</a:t>
            </a:r>
            <a:r>
              <a:rPr lang="fr-FR" sz="3800" dirty="0" smtClean="0"/>
              <a:t> n2EDM at the PSI UCN source  </a:t>
            </a:r>
            <a:r>
              <a:rPr lang="fr-FR" sz="3800" dirty="0" smtClean="0">
                <a:sym typeface="Wingdings" panose="05000000000000000000" pitchFamily="2" charset="2"/>
              </a:rPr>
              <a:t> </a:t>
            </a:r>
            <a:r>
              <a:rPr lang="fr-FR" sz="3800" dirty="0" err="1" smtClean="0">
                <a:sym typeface="Wingdings" panose="05000000000000000000" pitchFamily="2" charset="2"/>
              </a:rPr>
              <a:t>sdn</a:t>
            </a:r>
            <a:r>
              <a:rPr lang="fr-FR" sz="3800" dirty="0" smtClean="0">
                <a:sym typeface="Wingdings" panose="05000000000000000000" pitchFamily="2" charset="2"/>
              </a:rPr>
              <a:t> ~ 10-27 e cm </a:t>
            </a:r>
          </a:p>
          <a:p>
            <a:r>
              <a:rPr lang="fr-FR" sz="3800" dirty="0" smtClean="0">
                <a:sym typeface="Wingdings" panose="05000000000000000000" pitchFamily="2" charset="2"/>
              </a:rPr>
              <a:t>LPSC contribution (ANR and ERC </a:t>
            </a:r>
            <a:r>
              <a:rPr lang="fr-FR" sz="3800" dirty="0" err="1" smtClean="0">
                <a:sym typeface="Wingdings" panose="05000000000000000000" pitchFamily="2" charset="2"/>
              </a:rPr>
              <a:t>grants</a:t>
            </a:r>
            <a:r>
              <a:rPr lang="fr-FR" sz="3800" dirty="0" smtClean="0">
                <a:sym typeface="Wingdings" panose="05000000000000000000" pitchFamily="2" charset="2"/>
              </a:rPr>
              <a:t>): </a:t>
            </a:r>
            <a:r>
              <a:rPr lang="fr-FR" sz="3800" dirty="0">
                <a:sym typeface="Wingdings" panose="05000000000000000000" pitchFamily="2" charset="2"/>
              </a:rPr>
              <a:t>Hg </a:t>
            </a:r>
            <a:r>
              <a:rPr lang="fr-FR" sz="3800" dirty="0" err="1">
                <a:sym typeface="Wingdings" panose="05000000000000000000" pitchFamily="2" charset="2"/>
              </a:rPr>
              <a:t>magnetometry</a:t>
            </a:r>
            <a:r>
              <a:rPr lang="fr-FR" sz="3800" dirty="0">
                <a:sym typeface="Wingdings" panose="05000000000000000000" pitchFamily="2" charset="2"/>
              </a:rPr>
              <a:t>, B </a:t>
            </a:r>
            <a:r>
              <a:rPr lang="fr-FR" sz="3800" dirty="0" err="1">
                <a:sym typeface="Wingdings" panose="05000000000000000000" pitchFamily="2" charset="2"/>
              </a:rPr>
              <a:t>mapping</a:t>
            </a:r>
            <a:r>
              <a:rPr lang="fr-FR" sz="3800" dirty="0">
                <a:sym typeface="Wingdings" panose="05000000000000000000" pitchFamily="2" charset="2"/>
              </a:rPr>
              <a:t>, UCN switch</a:t>
            </a:r>
            <a:endParaRPr lang="fr-FR" sz="3800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" y="2348880"/>
            <a:ext cx="5108952" cy="152466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-324544" y="647938"/>
            <a:ext cx="530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/>
                </a:solidFill>
                <a:latin typeface="+mj-lt"/>
              </a:rPr>
              <a:t>nEDM</a:t>
            </a:r>
            <a:r>
              <a:rPr lang="fr-FR" sz="2400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fr-FR" sz="2400" dirty="0" err="1" smtClean="0">
                <a:solidFill>
                  <a:schemeClr val="tx2"/>
                </a:solidFill>
                <a:latin typeface="+mj-lt"/>
              </a:rPr>
              <a:t>Search</a:t>
            </a:r>
            <a:r>
              <a:rPr lang="fr-FR" sz="24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2400" dirty="0">
                <a:solidFill>
                  <a:schemeClr val="tx2"/>
                </a:solidFill>
                <a:latin typeface="+mj-lt"/>
              </a:rPr>
              <a:t>for BSM CP violation </a:t>
            </a:r>
            <a:r>
              <a:rPr lang="fr-FR" sz="2400" dirty="0" err="1">
                <a:solidFill>
                  <a:schemeClr val="tx2"/>
                </a:solidFill>
                <a:latin typeface="+mj-lt"/>
              </a:rPr>
              <a:t>mechanism</a:t>
            </a:r>
            <a:endParaRPr lang="fr-FR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63327" y="390746"/>
            <a:ext cx="444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/>
                </a:solidFill>
                <a:latin typeface="+mj-lt"/>
              </a:rPr>
              <a:t>GRANIT: </a:t>
            </a:r>
            <a:r>
              <a:rPr lang="fr-FR" sz="2400" dirty="0" err="1" smtClean="0">
                <a:solidFill>
                  <a:schemeClr val="tx2"/>
                </a:solidFill>
                <a:latin typeface="+mj-lt"/>
              </a:rPr>
              <a:t>Testing</a:t>
            </a:r>
            <a:r>
              <a:rPr lang="fr-FR" sz="24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2400" dirty="0" err="1" smtClean="0">
                <a:solidFill>
                  <a:schemeClr val="tx2"/>
                </a:solidFill>
                <a:latin typeface="+mj-lt"/>
              </a:rPr>
              <a:t>Gravity</a:t>
            </a:r>
            <a:r>
              <a:rPr lang="fr-FR" sz="24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2400" dirty="0" err="1" smtClean="0">
                <a:solidFill>
                  <a:schemeClr val="tx2"/>
                </a:solidFill>
                <a:latin typeface="+mj-lt"/>
              </a:rPr>
              <a:t>using</a:t>
            </a:r>
            <a:r>
              <a:rPr lang="fr-FR" sz="2400" dirty="0" smtClean="0">
                <a:solidFill>
                  <a:schemeClr val="tx2"/>
                </a:solidFill>
                <a:latin typeface="+mj-lt"/>
              </a:rPr>
              <a:t> neutron quantum </a:t>
            </a:r>
            <a:r>
              <a:rPr lang="fr-FR" sz="2400" dirty="0" err="1" smtClean="0">
                <a:solidFill>
                  <a:schemeClr val="tx2"/>
                </a:solidFill>
                <a:latin typeface="+mj-lt"/>
              </a:rPr>
              <a:t>bouncer</a:t>
            </a:r>
            <a:endParaRPr lang="fr-FR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5425791" y="1214430"/>
            <a:ext cx="3718209" cy="358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800" kern="0" dirty="0" smtClean="0"/>
              <a:t>Unique test of </a:t>
            </a:r>
            <a:r>
              <a:rPr lang="fr-FR" sz="1800" kern="0" dirty="0" err="1" smtClean="0"/>
              <a:t>weak</a:t>
            </a:r>
            <a:r>
              <a:rPr lang="fr-FR" sz="1800" kern="0" dirty="0" smtClean="0"/>
              <a:t> </a:t>
            </a:r>
            <a:r>
              <a:rPr lang="fr-FR" sz="1800" kern="0" dirty="0" err="1" smtClean="0"/>
              <a:t>equivalent</a:t>
            </a:r>
            <a:r>
              <a:rPr lang="fr-FR" sz="1800" kern="0" dirty="0" smtClean="0"/>
              <a:t> </a:t>
            </a:r>
            <a:r>
              <a:rPr lang="fr-FR" sz="1800" kern="0" dirty="0" err="1" smtClean="0"/>
              <a:t>principle</a:t>
            </a:r>
            <a:r>
              <a:rPr lang="fr-FR" sz="1800" kern="0" dirty="0" smtClean="0"/>
              <a:t/>
            </a:r>
            <a:br>
              <a:rPr lang="fr-FR" sz="1800" kern="0" dirty="0" smtClean="0"/>
            </a:br>
            <a:r>
              <a:rPr lang="fr-FR" sz="1800" kern="0" dirty="0" smtClean="0">
                <a:sym typeface="Wingdings" panose="05000000000000000000" pitchFamily="2" charset="2"/>
              </a:rPr>
              <a:t> </a:t>
            </a:r>
            <a:r>
              <a:rPr lang="fr-FR" sz="1800" kern="0" dirty="0" err="1" smtClean="0"/>
              <a:t>independent</a:t>
            </a:r>
            <a:r>
              <a:rPr lang="fr-FR" sz="1800" kern="0" dirty="0" smtClean="0"/>
              <a:t> </a:t>
            </a:r>
            <a:r>
              <a:rPr lang="fr-FR" sz="1800" kern="0" dirty="0" err="1" smtClean="0"/>
              <a:t>measurements</a:t>
            </a:r>
            <a:r>
              <a:rPr lang="fr-FR" sz="1800" kern="0" dirty="0" smtClean="0"/>
              <a:t> of </a:t>
            </a:r>
            <a:r>
              <a:rPr lang="fr-FR" sz="1800" kern="0" dirty="0" err="1" smtClean="0"/>
              <a:t>inertial</a:t>
            </a:r>
            <a:r>
              <a:rPr lang="fr-FR" sz="1800" kern="0" dirty="0" smtClean="0"/>
              <a:t> and </a:t>
            </a:r>
            <a:r>
              <a:rPr lang="fr-FR" sz="1800" kern="0" dirty="0" err="1" smtClean="0"/>
              <a:t>gravitational</a:t>
            </a:r>
            <a:r>
              <a:rPr lang="fr-FR" sz="1800" kern="0" dirty="0" smtClean="0"/>
              <a:t> masses </a:t>
            </a:r>
          </a:p>
          <a:p>
            <a:pPr marL="0" indent="0">
              <a:buFont typeface="Arial" pitchFamily="34" charset="0"/>
              <a:buNone/>
            </a:pPr>
            <a:endParaRPr lang="fr-FR" sz="1800" kern="0" dirty="0" smtClean="0"/>
          </a:p>
          <a:p>
            <a:r>
              <a:rPr lang="fr-FR" sz="1800" kern="0" dirty="0" smtClean="0"/>
              <a:t>Test of </a:t>
            </a:r>
            <a:r>
              <a:rPr lang="fr-FR" sz="1800" kern="0" dirty="0" err="1" smtClean="0"/>
              <a:t>modified</a:t>
            </a:r>
            <a:r>
              <a:rPr lang="fr-FR" sz="1800" kern="0" dirty="0" smtClean="0"/>
              <a:t> </a:t>
            </a:r>
            <a:r>
              <a:rPr lang="fr-FR" sz="1800" kern="0" dirty="0" err="1" smtClean="0"/>
              <a:t>gravity</a:t>
            </a:r>
            <a:r>
              <a:rPr lang="fr-FR" sz="1800" kern="0" dirty="0" smtClean="0"/>
              <a:t> and new short range interactions:</a:t>
            </a:r>
            <a:br>
              <a:rPr lang="fr-FR" sz="1800" kern="0" dirty="0" smtClean="0"/>
            </a:br>
            <a:r>
              <a:rPr lang="fr-FR" sz="1800" kern="0" dirty="0" err="1" smtClean="0"/>
              <a:t>cosmological</a:t>
            </a:r>
            <a:r>
              <a:rPr lang="fr-FR" sz="1800" kern="0" dirty="0" smtClean="0"/>
              <a:t> </a:t>
            </a:r>
            <a:r>
              <a:rPr lang="fr-FR" sz="1800" kern="0" dirty="0" err="1" smtClean="0"/>
              <a:t>chameleon</a:t>
            </a:r>
            <a:r>
              <a:rPr lang="fr-FR" sz="1800" kern="0" dirty="0" smtClean="0"/>
              <a:t>, </a:t>
            </a:r>
            <a:r>
              <a:rPr lang="fr-FR" sz="1800" kern="0" dirty="0" err="1" smtClean="0"/>
              <a:t>symmetron</a:t>
            </a:r>
            <a:r>
              <a:rPr lang="fr-FR" sz="1800" kern="0" dirty="0" smtClean="0"/>
              <a:t>...</a:t>
            </a:r>
          </a:p>
          <a:p>
            <a:r>
              <a:rPr lang="fr-FR" sz="1800" kern="0" dirty="0" smtClean="0"/>
              <a:t>Collaboration LPSC-ILL</a:t>
            </a:r>
            <a:br>
              <a:rPr lang="fr-FR" sz="1800" kern="0" dirty="0" smtClean="0"/>
            </a:br>
            <a:endParaRPr lang="fr-FR" sz="1800" kern="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383" y="2348880"/>
            <a:ext cx="3013023" cy="653173"/>
          </a:xfrm>
          <a:prstGeom prst="rect">
            <a:avLst/>
          </a:prstGeom>
        </p:spPr>
      </p:pic>
      <p:pic>
        <p:nvPicPr>
          <p:cNvPr id="10" name="Image 10" descr="Vue-site.jpg"/>
          <p:cNvPicPr>
            <a:picLocks noChangeAspect="1"/>
          </p:cNvPicPr>
          <p:nvPr/>
        </p:nvPicPr>
        <p:blipFill rotWithShape="1">
          <a:blip r:embed="rId4"/>
          <a:srcRect r="8981"/>
          <a:stretch/>
        </p:blipFill>
        <p:spPr bwMode="auto">
          <a:xfrm>
            <a:off x="5871845" y="4293096"/>
            <a:ext cx="2919561" cy="22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10"/>
          <p:cNvCxnSpPr/>
          <p:nvPr/>
        </p:nvCxnSpPr>
        <p:spPr bwMode="auto">
          <a:xfrm>
            <a:off x="5292080" y="647938"/>
            <a:ext cx="0" cy="573339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5655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LHC: new colliders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4448" y="6525345"/>
            <a:ext cx="504627" cy="288206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098" name="Picture 2" descr="Image result for FCC cer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1" y="980728"/>
            <a:ext cx="656543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752092" y="980728"/>
            <a:ext cx="214597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r>
              <a:rPr lang="en-US" sz="2400" dirty="0" smtClean="0"/>
              <a:t>Small ILC 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roups @ </a:t>
            </a:r>
          </a:p>
          <a:p>
            <a:r>
              <a:rPr lang="en-US" sz="2400" dirty="0" smtClean="0"/>
              <a:t>LAPP &amp; LPSC</a:t>
            </a:r>
          </a:p>
          <a:p>
            <a:endParaRPr lang="en-US" sz="2400" dirty="0" smtClean="0"/>
          </a:p>
          <a:p>
            <a:r>
              <a:rPr lang="en-US" sz="2400" dirty="0" smtClean="0"/>
              <a:t>Following </a:t>
            </a:r>
          </a:p>
          <a:p>
            <a:r>
              <a:rPr lang="en-US" sz="2400" dirty="0" smtClean="0"/>
              <a:t>developments</a:t>
            </a:r>
          </a:p>
          <a:p>
            <a:r>
              <a:rPr lang="en-US" sz="2400" dirty="0" smtClean="0"/>
              <a:t> on FCC, </a:t>
            </a:r>
            <a:endParaRPr lang="en-US" sz="2400" dirty="0"/>
          </a:p>
          <a:p>
            <a:r>
              <a:rPr lang="en-US" sz="2400" dirty="0" smtClean="0"/>
              <a:t>CLIC and</a:t>
            </a:r>
            <a:endParaRPr lang="en-US" sz="2400" dirty="0"/>
          </a:p>
          <a:p>
            <a:r>
              <a:rPr lang="en-US" sz="2400" dirty="0" smtClean="0"/>
              <a:t>ILC.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05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0" y="64208"/>
            <a:ext cx="8839200" cy="609600"/>
          </a:xfrm>
        </p:spPr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of </a:t>
            </a:r>
            <a:r>
              <a:rPr lang="fr-FR" dirty="0" err="1" smtClean="0"/>
              <a:t>Research</a:t>
            </a:r>
            <a:r>
              <a:rPr lang="fr-FR" dirty="0" smtClean="0"/>
              <a:t> Teams</a:t>
            </a:r>
            <a:endParaRPr lang="fr-FR" dirty="0"/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1"/>
          </p:nvPr>
        </p:nvGraphicFramePr>
        <p:xfrm>
          <a:off x="76200" y="1808802"/>
          <a:ext cx="8991600" cy="2395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160"/>
                <a:gridCol w="899160"/>
                <a:gridCol w="899160"/>
                <a:gridCol w="899160"/>
                <a:gridCol w="899160"/>
                <a:gridCol w="796280"/>
                <a:gridCol w="1002040"/>
                <a:gridCol w="899160"/>
                <a:gridCol w="899160"/>
                <a:gridCol w="899160"/>
              </a:tblGrid>
              <a:tr h="557690"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ALICE</a:t>
                      </a:r>
                    </a:p>
                    <a:p>
                      <a:pPr algn="ctr"/>
                      <a:r>
                        <a:rPr lang="fr-FR" b="1" dirty="0" smtClean="0"/>
                        <a:t>LPSC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ATLAS</a:t>
                      </a:r>
                    </a:p>
                    <a:p>
                      <a:pPr algn="ctr"/>
                      <a:r>
                        <a:rPr lang="fr-FR" b="1" dirty="0" smtClean="0"/>
                        <a:t>LAPP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ATLAS</a:t>
                      </a:r>
                    </a:p>
                    <a:p>
                      <a:pPr algn="ctr"/>
                      <a:r>
                        <a:rPr lang="fr-FR" b="1" dirty="0" smtClean="0"/>
                        <a:t>LPSC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ILC</a:t>
                      </a:r>
                    </a:p>
                    <a:p>
                      <a:pPr algn="ctr"/>
                      <a:r>
                        <a:rPr lang="fr-FR" b="1" dirty="0" smtClean="0"/>
                        <a:t>LAPP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ILC</a:t>
                      </a:r>
                    </a:p>
                    <a:p>
                      <a:pPr algn="ctr"/>
                      <a:r>
                        <a:rPr lang="fr-FR" b="1" dirty="0" smtClean="0"/>
                        <a:t>LPSC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nEDM</a:t>
                      </a:r>
                      <a:r>
                        <a:rPr lang="fr-FR" b="1" dirty="0" smtClean="0"/>
                        <a:t>/</a:t>
                      </a:r>
                    </a:p>
                    <a:p>
                      <a:pPr algn="ctr"/>
                      <a:r>
                        <a:rPr lang="fr-FR" b="1" dirty="0" smtClean="0"/>
                        <a:t>GRANIT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LAPTh</a:t>
                      </a:r>
                      <a:endParaRPr lang="fr-FR" b="1" dirty="0" smtClean="0"/>
                    </a:p>
                    <a:p>
                      <a:pPr algn="ctr"/>
                      <a:r>
                        <a:rPr lang="fr-FR" b="1" dirty="0" smtClean="0"/>
                        <a:t>PP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LHCb</a:t>
                      </a:r>
                      <a:endParaRPr lang="fr-FR" b="1" dirty="0" smtClean="0"/>
                    </a:p>
                    <a:p>
                      <a:pPr algn="ctr"/>
                      <a:r>
                        <a:rPr lang="fr-FR" b="1" dirty="0" smtClean="0"/>
                        <a:t>LAPP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LPSC</a:t>
                      </a:r>
                    </a:p>
                    <a:p>
                      <a:pPr algn="ctr"/>
                      <a:r>
                        <a:rPr lang="fr-FR" b="1" dirty="0" smtClean="0"/>
                        <a:t>Theory</a:t>
                      </a:r>
                    </a:p>
                  </a:txBody>
                  <a:tcPr/>
                </a:tc>
              </a:tr>
              <a:tr h="55769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PERM</a:t>
                      </a:r>
                    </a:p>
                    <a:p>
                      <a:r>
                        <a:rPr lang="fr-FR" b="1" dirty="0" smtClean="0"/>
                        <a:t>PHYS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5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13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11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2</a:t>
                      </a:r>
                      <a:r>
                        <a:rPr lang="fr-FR" b="1" baseline="30000" dirty="0" smtClean="0"/>
                        <a:t>&amp;</a:t>
                      </a:r>
                      <a:endParaRPr lang="fr-FR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baseline="0" dirty="0" smtClean="0"/>
                        <a:t>1</a:t>
                      </a:r>
                      <a:r>
                        <a:rPr lang="fr-FR" b="1" baseline="30000" dirty="0" smtClean="0"/>
                        <a:t>&amp;</a:t>
                      </a:r>
                    </a:p>
                    <a:p>
                      <a:pPr algn="ctr"/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9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8</a:t>
                      </a:r>
                      <a:r>
                        <a:rPr lang="fr-FR" b="1" baseline="30000" dirty="0" smtClean="0"/>
                        <a:t>&amp;</a:t>
                      </a:r>
                      <a:endParaRPr lang="fr-FR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endParaRPr lang="fr-FR" b="1" dirty="0"/>
                    </a:p>
                  </a:txBody>
                  <a:tcPr/>
                </a:tc>
              </a:tr>
              <a:tr h="55769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PD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6(4)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1(1)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2(1)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fr-FR" b="1" dirty="0"/>
                    </a:p>
                  </a:txBody>
                  <a:tcPr/>
                </a:tc>
              </a:tr>
              <a:tr h="55769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PhD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4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7(4)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5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2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</a:t>
                      </a:r>
                      <a:r>
                        <a:rPr lang="fr-FR" b="1" baseline="30000" dirty="0" smtClean="0"/>
                        <a:t>x</a:t>
                      </a:r>
                      <a:r>
                        <a:rPr lang="fr-FR" b="1" baseline="0" dirty="0" smtClean="0"/>
                        <a:t>*(1</a:t>
                      </a:r>
                      <a:r>
                        <a:rPr lang="fr-FR" b="1" baseline="30000" dirty="0" smtClean="0"/>
                        <a:t>x</a:t>
                      </a:r>
                      <a:r>
                        <a:rPr lang="fr-FR" b="1" baseline="0" dirty="0" smtClean="0"/>
                        <a:t>)</a:t>
                      </a:r>
                      <a:endParaRPr lang="fr-FR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</a:t>
                      </a:r>
                      <a:r>
                        <a:rPr lang="en-US" b="1" baseline="0" dirty="0" smtClean="0"/>
                        <a:t>*</a:t>
                      </a:r>
                      <a:endParaRPr lang="fr-FR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x </a:t>
                      </a:r>
                      <a:r>
                        <a:rPr lang="en-US" b="1" baseline="0" dirty="0" smtClean="0"/>
                        <a:t>(1</a:t>
                      </a:r>
                      <a:r>
                        <a:rPr lang="en-US" b="1" baseline="30000" dirty="0" smtClean="0"/>
                        <a:t>x</a:t>
                      </a:r>
                      <a:r>
                        <a:rPr lang="en-US" b="1" baseline="0" dirty="0" smtClean="0"/>
                        <a:t>)</a:t>
                      </a:r>
                      <a:endParaRPr lang="fr-FR" b="1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04448" y="6501537"/>
            <a:ext cx="504627" cy="312013"/>
          </a:xfrm>
        </p:spPr>
        <p:txBody>
          <a:bodyPr/>
          <a:lstStyle/>
          <a:p>
            <a:pPr>
              <a:defRPr/>
            </a:pPr>
            <a:fld id="{56925BC8-3165-4407-8BCB-55053E13102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111424" y="5301208"/>
            <a:ext cx="3826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&amp; Not full time</a:t>
            </a:r>
          </a:p>
          <a:p>
            <a:pPr algn="l"/>
            <a:r>
              <a:rPr lang="en-US" dirty="0" smtClean="0"/>
              <a:t>x One shared </a:t>
            </a:r>
            <a:r>
              <a:rPr lang="en-US" dirty="0" err="1" smtClean="0"/>
              <a:t>LAPTh</a:t>
            </a:r>
            <a:r>
              <a:rPr lang="en-US" dirty="0" smtClean="0"/>
              <a:t>-LPSC</a:t>
            </a:r>
          </a:p>
          <a:p>
            <a:pPr algn="l"/>
            <a:r>
              <a:rPr lang="en-US" dirty="0" smtClean="0"/>
              <a:t>* One shared </a:t>
            </a:r>
            <a:r>
              <a:rPr lang="en-US" dirty="0" err="1" smtClean="0"/>
              <a:t>LAPTh-LHCb</a:t>
            </a:r>
            <a:endParaRPr lang="en-US" dirty="0" smtClean="0"/>
          </a:p>
          <a:p>
            <a:pPr algn="l"/>
            <a:r>
              <a:rPr lang="en-US" dirty="0" smtClean="0"/>
              <a:t>() Currently funded by ENIGMASS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377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03" y="4449969"/>
            <a:ext cx="1309628" cy="87308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54" y="764216"/>
            <a:ext cx="1571672" cy="589377"/>
          </a:xfrm>
          <a:prstGeom prst="rect">
            <a:avLst/>
          </a:prstGeom>
        </p:spPr>
      </p:pic>
      <p:pic>
        <p:nvPicPr>
          <p:cNvPr id="28" name="Picture 24" descr="http://i268.photobucket.com/albums/jj19/theultimateplan/CERN/Atlas%20Experient_zpsh5zuaeuh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7"/>
          <a:stretch/>
        </p:blipFill>
        <p:spPr bwMode="auto">
          <a:xfrm>
            <a:off x="1839977" y="3150731"/>
            <a:ext cx="1199820" cy="19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/>
          <p:cNvSpPr/>
          <p:nvPr/>
        </p:nvSpPr>
        <p:spPr bwMode="auto">
          <a:xfrm>
            <a:off x="35496" y="482667"/>
            <a:ext cx="6961028" cy="4354739"/>
          </a:xfrm>
          <a:prstGeom prst="ellipse">
            <a:avLst/>
          </a:prstGeom>
          <a:solidFill>
            <a:srgbClr val="FF0000">
              <a:alpha val="4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Main Axes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14691" y="6393306"/>
            <a:ext cx="360362" cy="244475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003104" y="3913135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63"/>
          <a:stretch/>
        </p:blipFill>
        <p:spPr>
          <a:xfrm>
            <a:off x="745394" y="1195820"/>
            <a:ext cx="1145618" cy="122232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862810" y="945703"/>
            <a:ext cx="383310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Theory:</a:t>
            </a:r>
          </a:p>
          <a:p>
            <a:r>
              <a:rPr lang="fr-FR" sz="2400" dirty="0" err="1" smtClean="0"/>
              <a:t>Precision</a:t>
            </a:r>
            <a:r>
              <a:rPr lang="fr-FR" sz="2400" dirty="0" smtClean="0"/>
              <a:t> </a:t>
            </a:r>
            <a:r>
              <a:rPr lang="fr-FR" sz="2400" dirty="0" err="1"/>
              <a:t>calculations</a:t>
            </a:r>
            <a:r>
              <a:rPr lang="fr-FR" sz="2400" dirty="0"/>
              <a:t> </a:t>
            </a:r>
            <a:endParaRPr lang="fr-FR" sz="2400" dirty="0" smtClean="0"/>
          </a:p>
          <a:p>
            <a:r>
              <a:rPr lang="fr-FR" sz="2400" dirty="0" smtClean="0"/>
              <a:t>for </a:t>
            </a:r>
            <a:r>
              <a:rPr lang="fr-FR" sz="2400" dirty="0"/>
              <a:t>SM and </a:t>
            </a:r>
            <a:r>
              <a:rPr lang="fr-FR" sz="2400" dirty="0" smtClean="0"/>
              <a:t>new </a:t>
            </a:r>
            <a:r>
              <a:rPr lang="fr-FR" sz="2400" dirty="0" err="1"/>
              <a:t>physics</a:t>
            </a:r>
            <a:r>
              <a:rPr lang="fr-FR" sz="2400" dirty="0"/>
              <a:t> </a:t>
            </a:r>
            <a:endParaRPr lang="fr-FR" sz="2400" dirty="0" smtClean="0"/>
          </a:p>
          <a:p>
            <a:r>
              <a:rPr lang="fr-FR" sz="2400" dirty="0" err="1" smtClean="0"/>
              <a:t>processes</a:t>
            </a:r>
            <a:r>
              <a:rPr lang="fr-FR" sz="2400" dirty="0"/>
              <a:t>, </a:t>
            </a:r>
            <a:r>
              <a:rPr lang="fr-FR" sz="2400" dirty="0" smtClean="0"/>
              <a:t>model building,</a:t>
            </a:r>
          </a:p>
          <a:p>
            <a:r>
              <a:rPr lang="fr-FR" sz="2400" dirty="0" err="1" smtClean="0"/>
              <a:t>development</a:t>
            </a:r>
            <a:r>
              <a:rPr lang="fr-FR" sz="2400" dirty="0" smtClean="0"/>
              <a:t> </a:t>
            </a:r>
            <a:r>
              <a:rPr lang="fr-FR" sz="2400" dirty="0"/>
              <a:t>of </a:t>
            </a:r>
            <a:r>
              <a:rPr lang="fr-FR" sz="2400" dirty="0" err="1"/>
              <a:t>tools</a:t>
            </a:r>
            <a:r>
              <a:rPr lang="fr-FR" sz="2400" dirty="0"/>
              <a:t> for </a:t>
            </a:r>
            <a:endParaRPr lang="fr-FR" sz="2400" dirty="0" smtClean="0"/>
          </a:p>
          <a:p>
            <a:r>
              <a:rPr lang="fr-FR" sz="2400" dirty="0" err="1" smtClean="0"/>
              <a:t>interpretation</a:t>
            </a:r>
            <a:r>
              <a:rPr lang="fr-FR" sz="2400" dirty="0" smtClean="0"/>
              <a:t> </a:t>
            </a:r>
            <a:r>
              <a:rPr lang="fr-FR" sz="2400" dirty="0"/>
              <a:t>of the </a:t>
            </a:r>
            <a:endParaRPr lang="fr-FR" sz="2400" dirty="0" smtClean="0"/>
          </a:p>
          <a:p>
            <a:r>
              <a:rPr lang="fr-FR" sz="2400" dirty="0" smtClean="0"/>
              <a:t>LHC </a:t>
            </a:r>
            <a:r>
              <a:rPr lang="fr-FR" sz="2400" dirty="0" err="1" smtClean="0"/>
              <a:t>results</a:t>
            </a:r>
            <a:r>
              <a:rPr lang="fr-FR" sz="2400" dirty="0" smtClean="0"/>
              <a:t>, new </a:t>
            </a:r>
            <a:r>
              <a:rPr lang="fr-FR" sz="2400" dirty="0" err="1" smtClean="0"/>
              <a:t>ideas</a:t>
            </a:r>
            <a:endParaRPr lang="fr-FR" sz="2400" dirty="0" smtClean="0"/>
          </a:p>
          <a:p>
            <a:r>
              <a:rPr lang="fr-FR" sz="2400" dirty="0" smtClean="0"/>
              <a:t>for </a:t>
            </a:r>
            <a:r>
              <a:rPr lang="fr-FR" sz="2400" dirty="0" err="1" smtClean="0"/>
              <a:t>searches</a:t>
            </a:r>
            <a:r>
              <a:rPr lang="fr-FR" sz="2400" dirty="0" smtClean="0"/>
              <a:t> &amp; </a:t>
            </a:r>
          </a:p>
          <a:p>
            <a:r>
              <a:rPr lang="fr-FR" sz="2400" dirty="0" err="1"/>
              <a:t>e</a:t>
            </a:r>
            <a:r>
              <a:rPr lang="fr-FR" sz="2400" dirty="0" err="1" smtClean="0"/>
              <a:t>xperiments</a:t>
            </a:r>
            <a:r>
              <a:rPr lang="fr-FR" sz="2400" dirty="0" smtClean="0"/>
              <a:t>.</a:t>
            </a:r>
            <a:endParaRPr lang="fr-FR" sz="2400" dirty="0"/>
          </a:p>
          <a:p>
            <a:endParaRPr lang="fr-FR" sz="2400" dirty="0"/>
          </a:p>
        </p:txBody>
      </p:sp>
      <p:sp>
        <p:nvSpPr>
          <p:cNvPr id="18" name="Ellipse 17"/>
          <p:cNvSpPr/>
          <p:nvPr/>
        </p:nvSpPr>
        <p:spPr bwMode="auto">
          <a:xfrm>
            <a:off x="2531923" y="479965"/>
            <a:ext cx="6015231" cy="4241813"/>
          </a:xfrm>
          <a:prstGeom prst="ellipse">
            <a:avLst/>
          </a:prstGeom>
          <a:solidFill>
            <a:schemeClr val="accent1">
              <a:alpha val="43000"/>
            </a:scheme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1325610" y="3096344"/>
            <a:ext cx="6192688" cy="2696544"/>
          </a:xfrm>
          <a:prstGeom prst="ellipse">
            <a:avLst/>
          </a:prstGeom>
          <a:solidFill>
            <a:srgbClr val="FFFF00">
              <a:alpha val="24000"/>
            </a:srgbClr>
          </a:solidFill>
          <a:ln w="28575" cap="flat" cmpd="sng" algn="ctr">
            <a:solidFill>
              <a:srgbClr val="FFFF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13" y="3245486"/>
            <a:ext cx="2028825" cy="1524000"/>
          </a:xfrm>
        </p:spPr>
      </p:pic>
      <p:sp>
        <p:nvSpPr>
          <p:cNvPr id="21" name="ZoneTexte 20"/>
          <p:cNvSpPr txBox="1"/>
          <p:nvPr/>
        </p:nvSpPr>
        <p:spPr>
          <a:xfrm>
            <a:off x="1828431" y="1459644"/>
            <a:ext cx="83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nEDM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" y="2480056"/>
            <a:ext cx="1782583" cy="133693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1693" y="253580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LPSC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71492" y="32148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tx2"/>
                </a:solidFill>
              </a:rPr>
              <a:t>LAPTh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946560" y="433769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LAPP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03385" y="18397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+mn-lt"/>
              </a:rPr>
              <a:t>*</a:t>
            </a:r>
            <a:endParaRPr lang="fr-FR" sz="3600" b="1" dirty="0">
              <a:latin typeface="+mn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5978" y="6069403"/>
            <a:ext cx="3806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+mn-lt"/>
              </a:rPr>
              <a:t>*</a:t>
            </a:r>
            <a:r>
              <a:rPr lang="fr-FR" sz="2000" b="1" dirty="0" smtClean="0">
                <a:latin typeface="+mn-lt"/>
              </a:rPr>
              <a:t>New for the ENIGMASS </a:t>
            </a:r>
            <a:r>
              <a:rPr lang="fr-FR" sz="2000" b="1" dirty="0" err="1" smtClean="0">
                <a:latin typeface="+mn-lt"/>
              </a:rPr>
              <a:t>renewal</a:t>
            </a:r>
            <a:endParaRPr lang="fr-FR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60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ATLAS </a:t>
            </a:r>
            <a:r>
              <a:rPr lang="fr-FR" dirty="0" err="1" smtClean="0"/>
              <a:t>Tracking</a:t>
            </a:r>
            <a:r>
              <a:rPr lang="fr-FR" dirty="0" smtClean="0"/>
              <a:t> Upgrade (2024-25)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026" name="Picture 2" descr="https://atlas.web.cern.ch/Atlas/GROUPS/PHYSICS/UPGRADE/CERN-LHCC-2017-005/ch03_fig_0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2" y="761968"/>
            <a:ext cx="5472608" cy="26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las.web.cern.ch/Atlas/GROUPS/PHYSICS/UPGRADE/CERN-LHCC-2017-005/ch04_fig_15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99" y="3226888"/>
            <a:ext cx="5280521" cy="358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contenu 5"/>
          <p:cNvSpPr txBox="1">
            <a:spLocks/>
          </p:cNvSpPr>
          <p:nvPr/>
        </p:nvSpPr>
        <p:spPr bwMode="auto">
          <a:xfrm>
            <a:off x="5868144" y="746125"/>
            <a:ext cx="3060750" cy="13867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200" kern="0" dirty="0" smtClean="0">
                <a:solidFill>
                  <a:schemeClr val="bg1"/>
                </a:solidFill>
              </a:rPr>
              <a:t>Goals: </a:t>
            </a:r>
            <a:r>
              <a:rPr lang="fr-FR" sz="2200" kern="0" dirty="0" err="1" smtClean="0">
                <a:solidFill>
                  <a:schemeClr val="bg1"/>
                </a:solidFill>
              </a:rPr>
              <a:t>improved</a:t>
            </a:r>
            <a:r>
              <a:rPr lang="fr-FR" sz="2200" kern="0" dirty="0" smtClean="0">
                <a:solidFill>
                  <a:schemeClr val="bg1"/>
                </a:solidFill>
              </a:rPr>
              <a:t> </a:t>
            </a:r>
            <a:r>
              <a:rPr lang="fr-FR" sz="2200" kern="0" dirty="0" err="1" smtClean="0">
                <a:solidFill>
                  <a:schemeClr val="bg1"/>
                </a:solidFill>
              </a:rPr>
              <a:t>tracking</a:t>
            </a:r>
            <a:r>
              <a:rPr lang="fr-FR" sz="2200" kern="0" dirty="0" smtClean="0">
                <a:solidFill>
                  <a:schemeClr val="bg1"/>
                </a:solidFill>
              </a:rPr>
              <a:t> performance in </a:t>
            </a:r>
            <a:r>
              <a:rPr lang="fr-FR" sz="2200" kern="0" dirty="0" err="1" smtClean="0">
                <a:solidFill>
                  <a:schemeClr val="bg1"/>
                </a:solidFill>
              </a:rPr>
              <a:t>higher</a:t>
            </a:r>
            <a:r>
              <a:rPr lang="fr-FR" sz="2200" kern="0" dirty="0" smtClean="0">
                <a:solidFill>
                  <a:schemeClr val="bg1"/>
                </a:solidFill>
              </a:rPr>
              <a:t> pile-up &amp; radiation </a:t>
            </a:r>
            <a:r>
              <a:rPr lang="fr-FR" sz="2200" kern="0" dirty="0" err="1" smtClean="0">
                <a:solidFill>
                  <a:schemeClr val="bg1"/>
                </a:solidFill>
              </a:rPr>
              <a:t>environment</a:t>
            </a:r>
            <a:endParaRPr lang="fr-FR" sz="2200" kern="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fr-FR" sz="2400" kern="0" dirty="0" smtClean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883634" y="2209089"/>
            <a:ext cx="2852063" cy="923330"/>
          </a:xfrm>
          <a:prstGeom prst="rect">
            <a:avLst/>
          </a:prstGeom>
          <a:solidFill>
            <a:srgbClr val="1616F6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Inclined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Layout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</a:rPr>
              <a:t>Idea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initiated</a:t>
            </a:r>
            <a:r>
              <a:rPr lang="fr-FR" dirty="0" smtClean="0">
                <a:solidFill>
                  <a:schemeClr val="bg1"/>
                </a:solidFill>
              </a:rPr>
              <a:t> at LAPP:</a:t>
            </a:r>
          </a:p>
          <a:p>
            <a:r>
              <a:rPr lang="fr-FR" dirty="0" err="1">
                <a:solidFill>
                  <a:schemeClr val="bg1"/>
                </a:solidFill>
              </a:rPr>
              <a:t>l</a:t>
            </a:r>
            <a:r>
              <a:rPr lang="fr-FR" dirty="0" err="1" smtClean="0">
                <a:solidFill>
                  <a:schemeClr val="bg1"/>
                </a:solidFill>
              </a:rPr>
              <a:t>ess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material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less</a:t>
            </a:r>
            <a:r>
              <a:rPr lang="fr-FR" dirty="0" smtClean="0">
                <a:solidFill>
                  <a:schemeClr val="bg1"/>
                </a:solidFill>
              </a:rPr>
              <a:t> silicone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Espace réservé du contenu 15"/>
          <p:cNvSpPr>
            <a:spLocks noGrp="1"/>
          </p:cNvSpPr>
          <p:nvPr>
            <p:ph sz="half" idx="1"/>
          </p:nvPr>
        </p:nvSpPr>
        <p:spPr>
          <a:xfrm>
            <a:off x="95472" y="3356992"/>
            <a:ext cx="3888432" cy="1440355"/>
          </a:xfrm>
          <a:solidFill>
            <a:srgbClr val="1616F6"/>
          </a:solidFill>
        </p:spPr>
        <p:txBody>
          <a:bodyPr/>
          <a:lstStyle/>
          <a:p>
            <a:pPr marL="0" indent="0">
              <a:buNone/>
            </a:pPr>
            <a:r>
              <a:rPr lang="fr-FR" sz="2200" dirty="0" smtClean="0">
                <a:solidFill>
                  <a:schemeClr val="bg1"/>
                </a:solidFill>
              </a:rPr>
              <a:t>LAPP &amp; LPSC: </a:t>
            </a:r>
            <a:r>
              <a:rPr lang="fr-FR" sz="2200" dirty="0" err="1" smtClean="0">
                <a:solidFill>
                  <a:schemeClr val="bg1"/>
                </a:solidFill>
              </a:rPr>
              <a:t>Layout</a:t>
            </a:r>
            <a:r>
              <a:rPr lang="fr-FR" sz="2200" dirty="0" smtClean="0">
                <a:solidFill>
                  <a:schemeClr val="bg1"/>
                </a:solidFill>
              </a:rPr>
              <a:t> Simulation, Thermal &amp; </a:t>
            </a:r>
            <a:r>
              <a:rPr lang="fr-FR" sz="2200" dirty="0" err="1" smtClean="0">
                <a:solidFill>
                  <a:schemeClr val="bg1"/>
                </a:solidFill>
              </a:rPr>
              <a:t>Mechanical</a:t>
            </a:r>
            <a:r>
              <a:rPr lang="fr-FR" sz="2200" dirty="0" smtClean="0">
                <a:solidFill>
                  <a:schemeClr val="bg1"/>
                </a:solidFill>
              </a:rPr>
              <a:t> tests, Electronics (Services),.. Future construction</a:t>
            </a:r>
            <a:endParaRPr lang="fr-FR" sz="2200" dirty="0">
              <a:solidFill>
                <a:schemeClr val="bg1"/>
              </a:solidFill>
            </a:endParaRPr>
          </a:p>
        </p:txBody>
      </p:sp>
      <p:pic>
        <p:nvPicPr>
          <p:cNvPr id="20" name="Espace réservé du contenu 1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504" y="4941168"/>
            <a:ext cx="4343400" cy="18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Dibosons</a:t>
            </a:r>
            <a:r>
              <a:rPr lang="en-US" dirty="0" smtClean="0"/>
              <a:t> to VBS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930275"/>
            <a:ext cx="4343400" cy="56388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576" y="824175"/>
            <a:ext cx="4343400" cy="328182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76456" y="6569075"/>
            <a:ext cx="432619" cy="244475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2" descr="https://atlas.web.cern.ch/Atlas/GROUPS/PHYSICS/PUBNOTES/ATL-PHYS-PUB-2013-006/fig_02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"/>
          <a:stretch/>
        </p:blipFill>
        <p:spPr bwMode="auto">
          <a:xfrm>
            <a:off x="5113048" y="90191"/>
            <a:ext cx="3995456" cy="30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atlas.web.cern.ch/Atlas/GROUPS/PHYSICS/CONFNOTES/ATLAS-CONF-2016-043/fig_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5" y="4058987"/>
            <a:ext cx="3696345" cy="272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 rot="16200000">
            <a:off x="-1166434" y="5360190"/>
            <a:ext cx="26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ATLAS-CONF-2016-043</a:t>
            </a:r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4644008" y="647984"/>
            <a:ext cx="0" cy="453974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44" name="Picture 4" descr="https://inspirehep.net/record/1325794/files/vv-scattering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38" y="4437112"/>
            <a:ext cx="1896838" cy="194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atlas.web.cern.ch/Atlas/GROUPS/PHYSICS/PUBNOTES/ATL-PHYS-PUB-2013-006/fig_02b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2"/>
          <a:stretch/>
        </p:blipFill>
        <p:spPr bwMode="auto">
          <a:xfrm>
            <a:off x="6012731" y="3162473"/>
            <a:ext cx="3096344" cy="33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 rot="16200000">
            <a:off x="3589184" y="1331488"/>
            <a:ext cx="2593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ATL-PHYS-PUB-2013-006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497" y="2818843"/>
            <a:ext cx="3089879" cy="461815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716016" y="3501008"/>
            <a:ext cx="1091640" cy="792088"/>
            <a:chOff x="6516216" y="6165304"/>
            <a:chExt cx="1091640" cy="792088"/>
          </a:xfrm>
        </p:grpSpPr>
        <p:sp>
          <p:nvSpPr>
            <p:cNvPr id="18" name="Parchemin horizontal 17"/>
            <p:cNvSpPr/>
            <p:nvPr/>
          </p:nvSpPr>
          <p:spPr bwMode="auto">
            <a:xfrm>
              <a:off x="6516216" y="6165304"/>
              <a:ext cx="1091640" cy="792088"/>
            </a:xfrm>
            <a:prstGeom prst="horizontalScroll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660232" y="6381328"/>
              <a:ext cx="87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lackadder ITC" panose="04020505051007020D02" pitchFamily="82" charset="0"/>
                </a:rPr>
                <a:t>To Do</a:t>
              </a:r>
              <a:endParaRPr lang="fr-FR" b="1" dirty="0">
                <a:latin typeface="Blackadder ITC" panose="04020505051007020D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3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Symbol" panose="05050102010706020507" pitchFamily="18" charset="2"/>
              </a:rPr>
              <a:t> couplings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319336" y="3867808"/>
            <a:ext cx="4684712" cy="2639282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/>
              <a:t>New </a:t>
            </a:r>
            <a:r>
              <a:rPr lang="fr-FR" sz="2400" dirty="0" err="1"/>
              <a:t>ggF</a:t>
            </a:r>
            <a:r>
              <a:rPr lang="fr-FR" sz="2400" dirty="0"/>
              <a:t> N3LO </a:t>
            </a:r>
            <a:r>
              <a:rPr lang="fr-FR" sz="2400" dirty="0" err="1" smtClean="0"/>
              <a:t>calculation</a:t>
            </a:r>
            <a:r>
              <a:rPr lang="fr-FR" sz="2400" dirty="0" smtClean="0"/>
              <a:t>   	</a:t>
            </a:r>
            <a:endParaRPr lang="fr-FR" sz="2000" dirty="0" smtClean="0"/>
          </a:p>
          <a:p>
            <a:r>
              <a:rPr lang="fr-FR" sz="2400" dirty="0" smtClean="0"/>
              <a:t>+3% change in </a:t>
            </a:r>
            <a:r>
              <a:rPr lang="fr-FR" sz="2400" dirty="0" smtClean="0">
                <a:sym typeface="Symbol" panose="05050102010706020507" pitchFamily="18" charset="2"/>
              </a:rPr>
              <a:t></a:t>
            </a:r>
            <a:r>
              <a:rPr lang="fr-FR" sz="2400" baseline="30000" dirty="0" err="1" smtClean="0">
                <a:sym typeface="Symbol" panose="05050102010706020507" pitchFamily="18" charset="2"/>
              </a:rPr>
              <a:t>SM</a:t>
            </a:r>
            <a:r>
              <a:rPr lang="fr-FR" sz="2400" baseline="-25000" dirty="0" err="1" smtClean="0"/>
              <a:t>ggF</a:t>
            </a:r>
            <a:endParaRPr lang="fr-FR" sz="2400" baseline="-25000" dirty="0" smtClean="0"/>
          </a:p>
          <a:p>
            <a:r>
              <a:rPr lang="fr-FR" sz="2400" dirty="0" smtClean="0"/>
              <a:t>QCD </a:t>
            </a:r>
            <a:r>
              <a:rPr lang="fr-FR" sz="2400" dirty="0" err="1" smtClean="0"/>
              <a:t>pert</a:t>
            </a:r>
            <a:r>
              <a:rPr lang="fr-FR" sz="2400" dirty="0" smtClean="0"/>
              <a:t>. </a:t>
            </a:r>
            <a:r>
              <a:rPr lang="fr-FR" sz="2400" dirty="0" err="1" smtClean="0"/>
              <a:t>uncert</a:t>
            </a:r>
            <a:r>
              <a:rPr lang="fr-FR" sz="2400" dirty="0" smtClean="0"/>
              <a:t>. 7.8</a:t>
            </a:r>
            <a:r>
              <a:rPr lang="fr-FR" sz="2400" dirty="0"/>
              <a:t>% → 3.8%</a:t>
            </a:r>
          </a:p>
          <a:p>
            <a:r>
              <a:rPr lang="fr-FR" sz="2400" dirty="0" smtClean="0"/>
              <a:t>PDF+</a:t>
            </a:r>
            <a:r>
              <a:rPr lang="fr-FR" sz="2400" dirty="0" smtClean="0">
                <a:sym typeface="Symbol" panose="05050102010706020507" pitchFamily="18" charset="2"/>
              </a:rPr>
              <a:t></a:t>
            </a:r>
            <a:r>
              <a:rPr lang="fr-FR" sz="2400" baseline="-25000" dirty="0" smtClean="0"/>
              <a:t>s</a:t>
            </a:r>
            <a:r>
              <a:rPr lang="fr-FR" sz="2400" baseline="-25000" dirty="0"/>
              <a:t> </a:t>
            </a:r>
            <a:r>
              <a:rPr lang="fr-FR" sz="2400" dirty="0" err="1" smtClean="0"/>
              <a:t>uncert</a:t>
            </a:r>
            <a:r>
              <a:rPr lang="fr-FR" sz="2400" dirty="0" smtClean="0"/>
              <a:t>.: ~</a:t>
            </a:r>
            <a:r>
              <a:rPr lang="fr-FR" sz="2400" dirty="0"/>
              <a:t>7% → 3.2</a:t>
            </a:r>
            <a:r>
              <a:rPr lang="fr-FR" sz="2400" dirty="0" smtClean="0"/>
              <a:t>%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Experimental precision needs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o catch up with theory!</a:t>
            </a:r>
            <a:endParaRPr lang="fr-FR" sz="2000" dirty="0" smtClean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4448" y="6507091"/>
            <a:ext cx="504627" cy="306460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08" y="853176"/>
            <a:ext cx="4262592" cy="300787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 rot="16200000">
            <a:off x="-1188129" y="1991722"/>
            <a:ext cx="26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ATLAS-CONF-2016-067</a:t>
            </a:r>
            <a:endParaRPr lang="fr-FR" dirty="0"/>
          </a:p>
        </p:txBody>
      </p:sp>
      <p:pic>
        <p:nvPicPr>
          <p:cNvPr id="8196" name="Picture 4" descr="http://atlas.web.cern.ch/Atlas/GROUPS/PHYSICS/PUBNOTES/ATL-PHYS-PUB-2014-016/fig_0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100"/>
            <a:ext cx="36957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37033" y="5572789"/>
            <a:ext cx="4343400" cy="4654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Old extrapolation.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Analyses </a:t>
            </a:r>
            <a:r>
              <a:rPr lang="en-US" sz="2400" dirty="0"/>
              <a:t>improved.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Sizable theory uncertainties!</a:t>
            </a:r>
          </a:p>
        </p:txBody>
      </p:sp>
      <p:sp>
        <p:nvSpPr>
          <p:cNvPr id="15" name="ZoneTexte 14"/>
          <p:cNvSpPr txBox="1"/>
          <p:nvPr/>
        </p:nvSpPr>
        <p:spPr>
          <a:xfrm rot="5400000">
            <a:off x="7510521" y="2858571"/>
            <a:ext cx="2899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ATL-PHYS-PUB-2014-016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4644008" y="647984"/>
            <a:ext cx="0" cy="453974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Groupe 20"/>
          <p:cNvGrpSpPr/>
          <p:nvPr/>
        </p:nvGrpSpPr>
        <p:grpSpPr>
          <a:xfrm>
            <a:off x="8043977" y="4865299"/>
            <a:ext cx="1091640" cy="792088"/>
            <a:chOff x="6516216" y="6165304"/>
            <a:chExt cx="1091640" cy="792088"/>
          </a:xfrm>
        </p:grpSpPr>
        <p:sp>
          <p:nvSpPr>
            <p:cNvPr id="22" name="Parchemin horizontal 21"/>
            <p:cNvSpPr/>
            <p:nvPr/>
          </p:nvSpPr>
          <p:spPr bwMode="auto">
            <a:xfrm>
              <a:off x="6516216" y="6165304"/>
              <a:ext cx="1091640" cy="792088"/>
            </a:xfrm>
            <a:prstGeom prst="horizontalScroll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660232" y="6381328"/>
              <a:ext cx="87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lackadder ITC" panose="04020505051007020D02" pitchFamily="82" charset="0"/>
                </a:rPr>
                <a:t>To Do</a:t>
              </a:r>
              <a:endParaRPr lang="fr-FR" b="1" dirty="0">
                <a:latin typeface="Blackadder ITC" panose="04020505051007020D02" pitchFamily="82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 rot="16200000">
            <a:off x="-768056" y="489665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JHEP(2016)058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-54949" y="6527892"/>
            <a:ext cx="4423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N. Berger @ </a:t>
            </a:r>
            <a:r>
              <a:rPr lang="fr-FR" sz="1400" b="1" dirty="0" err="1">
                <a:hlinkClick r:id="rId4"/>
              </a:rPr>
              <a:t>Dissecting</a:t>
            </a:r>
            <a:r>
              <a:rPr lang="fr-FR" sz="1400" b="1" dirty="0">
                <a:hlinkClick r:id="rId4"/>
              </a:rPr>
              <a:t> the LHC </a:t>
            </a:r>
            <a:r>
              <a:rPr lang="fr-FR" sz="1400" b="1" dirty="0" err="1" smtClean="0">
                <a:hlinkClick r:id="rId4"/>
              </a:rPr>
              <a:t>results</a:t>
            </a:r>
            <a:r>
              <a:rPr lang="fr-FR" sz="1400" b="1" dirty="0" smtClean="0"/>
              <a:t> 2017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526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kmfitter.in2p3.fr/www/results/plots_ichep16/png/rhoeta_lar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8385" r="3006" b="2836"/>
          <a:stretch/>
        </p:blipFill>
        <p:spPr bwMode="auto">
          <a:xfrm>
            <a:off x="24169" y="764704"/>
            <a:ext cx="3467711" cy="29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19872" y="726655"/>
            <a:ext cx="3589570" cy="298208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788024" y="46331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arXiv:1612.07233</a:t>
            </a:r>
            <a:endParaRPr lang="fr-FR" dirty="0"/>
          </a:p>
        </p:txBody>
      </p:sp>
      <p:pic>
        <p:nvPicPr>
          <p:cNvPr id="13" name="Espace réservé du contenu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521" y="3717786"/>
            <a:ext cx="7049759" cy="280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CKM angles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141610" y="4007807"/>
            <a:ext cx="4343400" cy="254490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4448" y="6552709"/>
            <a:ext cx="504627" cy="260841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36680" y="624319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Dalitz</a:t>
            </a:r>
            <a:r>
              <a:rPr lang="en-US" dirty="0" smtClean="0"/>
              <a:t> time-dependent </a:t>
            </a:r>
          </a:p>
          <a:p>
            <a:r>
              <a:rPr lang="en-US" dirty="0" smtClean="0"/>
              <a:t>analysis for Run 2</a:t>
            </a:r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7899960" y="145617"/>
            <a:ext cx="1091640" cy="792088"/>
            <a:chOff x="6516216" y="6165304"/>
            <a:chExt cx="1091640" cy="792088"/>
          </a:xfrm>
        </p:grpSpPr>
        <p:sp>
          <p:nvSpPr>
            <p:cNvPr id="16" name="Parchemin horizontal 15"/>
            <p:cNvSpPr/>
            <p:nvPr/>
          </p:nvSpPr>
          <p:spPr bwMode="auto">
            <a:xfrm>
              <a:off x="6516216" y="6165304"/>
              <a:ext cx="1091640" cy="792088"/>
            </a:xfrm>
            <a:prstGeom prst="horizontalScroll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660232" y="6381328"/>
              <a:ext cx="87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lackadder ITC" panose="04020505051007020D02" pitchFamily="82" charset="0"/>
                </a:rPr>
                <a:t>To Do</a:t>
              </a:r>
              <a:endParaRPr lang="fr-FR" b="1" dirty="0">
                <a:latin typeface="Blackadder ITC" panose="04020505051007020D02" pitchFamily="82" charset="0"/>
              </a:endParaRPr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7108852" y="3227840"/>
          <a:ext cx="1922088" cy="230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873"/>
                <a:gridCol w="1331215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LHCb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Uncertainty</a:t>
                      </a:r>
                    </a:p>
                    <a:p>
                      <a:pPr algn="ctr"/>
                      <a:r>
                        <a:rPr lang="en-US" dirty="0" smtClean="0"/>
                        <a:t>End of </a:t>
                      </a:r>
                    </a:p>
                    <a:p>
                      <a:pPr algn="ctr"/>
                      <a:r>
                        <a:rPr lang="en-US" dirty="0" smtClean="0"/>
                        <a:t>Run 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ym typeface="Symbol" panose="05050102010706020507" pitchFamily="18" charset="2"/>
                        </a:rPr>
                        <a:t>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0.031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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ym typeface="Symbol" panose="05050102010706020507" pitchFamily="18" charset="2"/>
                        </a:rPr>
                        <a:t>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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fr-FR" b="1" baseline="-25000" dirty="0" smtClean="0">
                          <a:sym typeface="Symbol" panose="05050102010706020507" pitchFamily="18" charset="2"/>
                        </a:rPr>
                        <a:t>s</a:t>
                      </a:r>
                      <a:endParaRPr lang="fr-FR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0.009 rad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6900136" y="1184720"/>
            <a:ext cx="2284601" cy="156966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Now (</a:t>
            </a:r>
            <a:r>
              <a:rPr lang="en-US" b="1" dirty="0" err="1" smtClean="0">
                <a:solidFill>
                  <a:schemeClr val="bg1"/>
                </a:solidFill>
              </a:rPr>
              <a:t>CKMFitter</a:t>
            </a:r>
            <a:r>
              <a:rPr lang="en-US" b="1" dirty="0" smtClean="0">
                <a:solidFill>
                  <a:schemeClr val="bg1"/>
                </a:solidFill>
              </a:rPr>
              <a:t>):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sin2=0.691</a:t>
            </a:r>
            <a:r>
              <a:rPr lang="en-US" b="1" dirty="0">
                <a:solidFill>
                  <a:schemeClr val="bg1"/>
                </a:solidFill>
                <a:sym typeface="Symbol" panose="05050102010706020507" pitchFamily="18" charset="2"/>
              </a:rPr>
              <a:t></a:t>
            </a:r>
            <a:r>
              <a:rPr lang="en-US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0.017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 =(72.2</a:t>
            </a:r>
            <a:r>
              <a:rPr lang="en-US" b="1" baseline="30000" dirty="0" smtClean="0">
                <a:solidFill>
                  <a:schemeClr val="bg1"/>
                </a:solidFill>
                <a:sym typeface="Symbol" panose="05050102010706020507" pitchFamily="18" charset="2"/>
              </a:rPr>
              <a:t>+5.3</a:t>
            </a:r>
            <a:r>
              <a:rPr lang="en-US" b="1" baseline="-25000" dirty="0" smtClean="0">
                <a:solidFill>
                  <a:schemeClr val="bg1"/>
                </a:solidFill>
                <a:sym typeface="Symbol" panose="05050102010706020507" pitchFamily="18" charset="2"/>
              </a:rPr>
              <a:t>-5.8</a:t>
            </a:r>
            <a:r>
              <a:rPr lang="en-US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)</a:t>
            </a:r>
            <a:endParaRPr lang="en-US" b="1" baseline="-25000" dirty="0" smtClean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</a:t>
            </a:r>
            <a:r>
              <a:rPr lang="en-US" b="1" baseline="-25000" dirty="0" smtClean="0">
                <a:solidFill>
                  <a:schemeClr val="bg1"/>
                </a:solidFill>
                <a:sym typeface="Symbol" panose="05050102010706020507" pitchFamily="18" charset="2"/>
              </a:rPr>
              <a:t>s</a:t>
            </a:r>
            <a:r>
              <a:rPr lang="en-US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=-0.0150.035rad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567400" y="6444218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Symbol" panose="05050102010706020507" pitchFamily="18" charset="2"/>
              </a:rPr>
              <a:t></a:t>
            </a:r>
            <a:r>
              <a:rPr lang="en-US" dirty="0" err="1" smtClean="0"/>
              <a:t>J</a:t>
            </a:r>
            <a:r>
              <a:rPr lang="en-US" dirty="0" smtClean="0"/>
              <a:t>/</a:t>
            </a:r>
            <a:r>
              <a:rPr lang="en-US" dirty="0" smtClean="0">
                <a:sym typeface="Symbol" panose="05050102010706020507" pitchFamily="18" charset="2"/>
              </a:rPr>
              <a:t>’(</a:t>
            </a:r>
            <a:r>
              <a:rPr lang="en-US" baseline="30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,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)</a:t>
            </a:r>
            <a:endParaRPr lang="fr-FR" dirty="0"/>
          </a:p>
        </p:txBody>
      </p:sp>
      <p:sp>
        <p:nvSpPr>
          <p:cNvPr id="3" name="Flèche vers le bas 2"/>
          <p:cNvSpPr/>
          <p:nvPr/>
        </p:nvSpPr>
        <p:spPr bwMode="auto">
          <a:xfrm>
            <a:off x="7899960" y="2708920"/>
            <a:ext cx="416456" cy="504056"/>
          </a:xfrm>
          <a:prstGeom prst="downArrow">
            <a:avLst/>
          </a:prstGeom>
          <a:solidFill>
            <a:schemeClr val="tx2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79402" y="5879013"/>
            <a:ext cx="1326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Testing</a:t>
            </a:r>
            <a:r>
              <a:rPr lang="fr-FR" dirty="0" smtClean="0">
                <a:solidFill>
                  <a:srgbClr val="FF0000"/>
                </a:solidFill>
              </a:rPr>
              <a:t> SM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predictions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LHCb</a:t>
            </a:r>
            <a:r>
              <a:rPr lang="fr-FR" dirty="0" smtClean="0"/>
              <a:t> DAQ Upgrade (2019-20)</a:t>
            </a:r>
            <a:endParaRPr lang="fr-FR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54" t="20432" r="14200" b="5502"/>
          <a:stretch/>
        </p:blipFill>
        <p:spPr>
          <a:xfrm>
            <a:off x="235236" y="1856167"/>
            <a:ext cx="5976664" cy="417646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3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98592" y="813048"/>
            <a:ext cx="1949872" cy="362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6660232" y="4488658"/>
            <a:ext cx="2108269" cy="1754326"/>
          </a:xfrm>
          <a:prstGeom prst="rect">
            <a:avLst/>
          </a:prstGeom>
          <a:solidFill>
            <a:srgbClr val="1616F6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LAPP </a:t>
            </a:r>
            <a:r>
              <a:rPr lang="fr-FR" dirty="0" err="1" smtClean="0">
                <a:solidFill>
                  <a:schemeClr val="bg1"/>
                </a:solidFill>
              </a:rPr>
              <a:t>coordinates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f</a:t>
            </a:r>
            <a:r>
              <a:rPr lang="fr-FR" dirty="0" err="1" smtClean="0">
                <a:solidFill>
                  <a:schemeClr val="bg1"/>
                </a:solidFill>
              </a:rPr>
              <a:t>irmware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</a:rPr>
              <a:t>development</a:t>
            </a:r>
            <a:r>
              <a:rPr lang="fr-FR" dirty="0" smtClean="0">
                <a:solidFill>
                  <a:schemeClr val="bg1"/>
                </a:solidFill>
              </a:rPr>
              <a:t> for</a:t>
            </a:r>
          </a:p>
          <a:p>
            <a:r>
              <a:rPr lang="fr-FR" dirty="0">
                <a:solidFill>
                  <a:schemeClr val="bg1"/>
                </a:solidFill>
              </a:rPr>
              <a:t>Prototype </a:t>
            </a:r>
            <a:r>
              <a:rPr lang="fr-FR" dirty="0" err="1">
                <a:solidFill>
                  <a:schemeClr val="bg1"/>
                </a:solidFill>
              </a:rPr>
              <a:t>Readout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Board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Used</a:t>
            </a:r>
            <a:r>
              <a:rPr lang="fr-FR" dirty="0">
                <a:solidFill>
                  <a:schemeClr val="bg1"/>
                </a:solidFill>
              </a:rPr>
              <a:t> for </a:t>
            </a:r>
          </a:p>
          <a:p>
            <a:r>
              <a:rPr lang="fr-FR" dirty="0">
                <a:solidFill>
                  <a:schemeClr val="bg1"/>
                </a:solidFill>
              </a:rPr>
              <a:t>Event  </a:t>
            </a:r>
            <a:r>
              <a:rPr lang="fr-FR" dirty="0" smtClean="0">
                <a:solidFill>
                  <a:schemeClr val="bg1"/>
                </a:solidFill>
              </a:rPr>
              <a:t>Building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5236" y="6453336"/>
            <a:ext cx="694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1616F6"/>
                </a:solidFill>
              </a:rPr>
              <a:t>Potential</a:t>
            </a:r>
            <a:r>
              <a:rPr lang="fr-FR" dirty="0" smtClean="0">
                <a:solidFill>
                  <a:srgbClr val="1616F6"/>
                </a:solidFill>
              </a:rPr>
              <a:t> participation in the </a:t>
            </a:r>
            <a:r>
              <a:rPr lang="fr-FR" dirty="0" err="1" smtClean="0">
                <a:solidFill>
                  <a:srgbClr val="1616F6"/>
                </a:solidFill>
              </a:rPr>
              <a:t>LHCb</a:t>
            </a:r>
            <a:r>
              <a:rPr lang="fr-FR" dirty="0" smtClean="0">
                <a:solidFill>
                  <a:srgbClr val="1616F6"/>
                </a:solidFill>
              </a:rPr>
              <a:t> </a:t>
            </a:r>
            <a:r>
              <a:rPr lang="fr-FR" dirty="0" err="1" smtClean="0">
                <a:solidFill>
                  <a:srgbClr val="1616F6"/>
                </a:solidFill>
              </a:rPr>
              <a:t>Calorimeter</a:t>
            </a:r>
            <a:r>
              <a:rPr lang="fr-FR" dirty="0" smtClean="0">
                <a:solidFill>
                  <a:srgbClr val="1616F6"/>
                </a:solidFill>
              </a:rPr>
              <a:t> upgrade 2024-2025</a:t>
            </a:r>
            <a:endParaRPr lang="fr-FR" dirty="0">
              <a:solidFill>
                <a:srgbClr val="1616F6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97907" y="842632"/>
            <a:ext cx="350615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Goal: </a:t>
            </a:r>
            <a:r>
              <a:rPr lang="fr-FR" dirty="0" err="1" smtClean="0">
                <a:solidFill>
                  <a:schemeClr val="bg1"/>
                </a:solidFill>
              </a:rPr>
              <a:t>Remove</a:t>
            </a:r>
            <a:r>
              <a:rPr lang="fr-FR" dirty="0" smtClean="0">
                <a:solidFill>
                  <a:schemeClr val="bg1"/>
                </a:solidFill>
              </a:rPr>
              <a:t> Hardware Trigger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698675" y="757153"/>
            <a:ext cx="5437899" cy="1015663"/>
          </a:xfrm>
          <a:prstGeom prst="rect">
            <a:avLst/>
          </a:prstGeom>
          <a:solidFill>
            <a:srgbClr val="1616F6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LAPP </a:t>
            </a:r>
            <a:r>
              <a:rPr lang="fr-FR" sz="2000" dirty="0" err="1" smtClean="0">
                <a:solidFill>
                  <a:schemeClr val="bg1"/>
                </a:solidFill>
              </a:rPr>
              <a:t>developed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a </a:t>
            </a:r>
            <a:r>
              <a:rPr lang="fr-FR" sz="2000" dirty="0" err="1" smtClean="0">
                <a:solidFill>
                  <a:schemeClr val="bg1"/>
                </a:solidFill>
              </a:rPr>
              <a:t>fast</a:t>
            </a:r>
            <a:r>
              <a:rPr lang="fr-FR" sz="2000" dirty="0" smtClean="0">
                <a:solidFill>
                  <a:schemeClr val="bg1"/>
                </a:solidFill>
              </a:rPr>
              <a:t> and dense </a:t>
            </a:r>
            <a:r>
              <a:rPr lang="fr-FR" sz="2000" dirty="0" err="1">
                <a:solidFill>
                  <a:schemeClr val="bg1"/>
                </a:solidFill>
              </a:rPr>
              <a:t>processing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endParaRPr lang="fr-FR" sz="2000" dirty="0" smtClean="0">
              <a:solidFill>
                <a:schemeClr val="bg1"/>
              </a:solidFill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unit (E</a:t>
            </a:r>
            <a:r>
              <a:rPr lang="fr-FR" sz="2000" baseline="-25000" dirty="0" smtClean="0">
                <a:solidFill>
                  <a:schemeClr val="bg1"/>
                </a:solidFill>
              </a:rPr>
              <a:t>T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calculation</a:t>
            </a:r>
            <a:r>
              <a:rPr lang="fr-FR" sz="2000" dirty="0" smtClean="0">
                <a:solidFill>
                  <a:schemeClr val="bg1"/>
                </a:solidFill>
              </a:rPr>
              <a:t>, LHC </a:t>
            </a: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</a:rPr>
              <a:t>bunch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crossing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identification etc.)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35496" y="38100"/>
            <a:ext cx="8839200" cy="609600"/>
          </a:xfrm>
        </p:spPr>
        <p:txBody>
          <a:bodyPr/>
          <a:lstStyle/>
          <a:p>
            <a:r>
              <a:rPr lang="fr-FR" sz="3600" dirty="0" smtClean="0"/>
              <a:t>ATLAS </a:t>
            </a:r>
            <a:r>
              <a:rPr lang="fr-FR" sz="3600" dirty="0" err="1" smtClean="0"/>
              <a:t>LAr</a:t>
            </a:r>
            <a:r>
              <a:rPr lang="fr-FR" sz="3600" dirty="0" smtClean="0"/>
              <a:t> </a:t>
            </a:r>
            <a:r>
              <a:rPr lang="fr-FR" sz="3600" dirty="0" err="1" smtClean="0"/>
              <a:t>Calorimeter</a:t>
            </a:r>
            <a:r>
              <a:rPr lang="fr-FR" sz="3600" dirty="0" smtClean="0"/>
              <a:t> Upgrade (2019-20)</a:t>
            </a:r>
            <a:endParaRPr lang="fr-FR" sz="3600" dirty="0"/>
          </a:p>
        </p:txBody>
      </p:sp>
      <p:pic>
        <p:nvPicPr>
          <p:cNvPr id="16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952" y="1758119"/>
            <a:ext cx="4679149" cy="209227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86786" y="6392059"/>
            <a:ext cx="757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616F6"/>
                </a:solidFill>
              </a:rPr>
              <a:t>ATLAS </a:t>
            </a:r>
            <a:r>
              <a:rPr lang="fr-FR" dirty="0" err="1" smtClean="0">
                <a:solidFill>
                  <a:srgbClr val="1616F6"/>
                </a:solidFill>
              </a:rPr>
              <a:t>LAr</a:t>
            </a:r>
            <a:r>
              <a:rPr lang="fr-FR" dirty="0" smtClean="0">
                <a:solidFill>
                  <a:srgbClr val="1616F6"/>
                </a:solidFill>
              </a:rPr>
              <a:t> Electronics upgrade 2024-2025: back-end &amp; calibration </a:t>
            </a:r>
            <a:r>
              <a:rPr lang="fr-FR" dirty="0" err="1" smtClean="0">
                <a:solidFill>
                  <a:srgbClr val="1616F6"/>
                </a:solidFill>
              </a:rPr>
              <a:t>card</a:t>
            </a:r>
            <a:endParaRPr lang="fr-FR" dirty="0">
              <a:solidFill>
                <a:srgbClr val="1616F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9842" y="764704"/>
            <a:ext cx="2941831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Goal: </a:t>
            </a:r>
            <a:r>
              <a:rPr lang="fr-FR" dirty="0" err="1">
                <a:solidFill>
                  <a:schemeClr val="bg1"/>
                </a:solidFill>
              </a:rPr>
              <a:t>increase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calorimeter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</a:rPr>
              <a:t>h</a:t>
            </a:r>
            <a:r>
              <a:rPr lang="fr-FR" dirty="0" smtClean="0">
                <a:solidFill>
                  <a:schemeClr val="bg1"/>
                </a:solidFill>
              </a:rPr>
              <a:t>ardware trigger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granularity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smtClean="0">
                <a:solidFill>
                  <a:schemeClr val="bg1"/>
                </a:solidFill>
              </a:rPr>
              <a:t>to do 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digitisation</a:t>
            </a:r>
            <a:r>
              <a:rPr lang="fr-FR" dirty="0" smtClean="0">
                <a:solidFill>
                  <a:schemeClr val="bg1"/>
                </a:solidFill>
              </a:rPr>
              <a:t> at 40 </a:t>
            </a:r>
            <a:r>
              <a:rPr lang="fr-FR" dirty="0">
                <a:solidFill>
                  <a:schemeClr val="bg1"/>
                </a:solidFill>
              </a:rPr>
              <a:t>MHz</a:t>
            </a:r>
          </a:p>
        </p:txBody>
      </p:sp>
      <p:pic>
        <p:nvPicPr>
          <p:cNvPr id="20" name="Espace réservé du contenu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8460" y="2019264"/>
            <a:ext cx="2897489" cy="391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4238382" y="3901547"/>
            <a:ext cx="4438074" cy="369332"/>
          </a:xfrm>
          <a:prstGeom prst="rect">
            <a:avLst/>
          </a:prstGeom>
          <a:solidFill>
            <a:srgbClr val="1616F6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LAPP </a:t>
            </a:r>
            <a:r>
              <a:rPr lang="fr-FR" dirty="0" err="1" smtClean="0">
                <a:solidFill>
                  <a:schemeClr val="bg1"/>
                </a:solidFill>
              </a:rPr>
              <a:t>coordinates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</a:t>
            </a:r>
            <a:r>
              <a:rPr lang="fr-FR" dirty="0" err="1" smtClean="0">
                <a:solidFill>
                  <a:schemeClr val="bg1"/>
                </a:solidFill>
              </a:rPr>
              <a:t>irmware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development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942861" y="5745728"/>
            <a:ext cx="2243602" cy="646331"/>
          </a:xfrm>
          <a:prstGeom prst="rect">
            <a:avLst/>
          </a:prstGeom>
          <a:solidFill>
            <a:srgbClr val="1616F6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Coordination of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tests at CERN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4" name="Espace réservé du contenu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23847" y="4535164"/>
            <a:ext cx="3987552" cy="162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797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38100"/>
            <a:ext cx="8839200" cy="609600"/>
          </a:xfrm>
        </p:spPr>
        <p:txBody>
          <a:bodyPr/>
          <a:lstStyle/>
          <a:p>
            <a:r>
              <a:rPr lang="fr-FR" sz="3600" dirty="0" smtClean="0"/>
              <a:t>ALICE </a:t>
            </a:r>
            <a:r>
              <a:rPr lang="fr-FR" sz="3600" dirty="0" err="1" smtClean="0"/>
              <a:t>Tracking</a:t>
            </a:r>
            <a:r>
              <a:rPr lang="fr-FR" sz="3600" dirty="0" smtClean="0"/>
              <a:t> Upgrade (2019-20)</a:t>
            </a:r>
            <a:endParaRPr lang="fr-FR" sz="36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14" y="1124744"/>
            <a:ext cx="3575061" cy="3886943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3995937" y="1124744"/>
            <a:ext cx="5113138" cy="430559"/>
          </a:xfrm>
          <a:solidFill>
            <a:srgbClr val="FF0000"/>
          </a:solidFill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bg1"/>
                </a:solidFill>
              </a:rPr>
              <a:t>Goals: </a:t>
            </a:r>
            <a:r>
              <a:rPr lang="fr-FR" sz="2400" dirty="0" err="1" smtClean="0">
                <a:solidFill>
                  <a:schemeClr val="bg1"/>
                </a:solidFill>
              </a:rPr>
              <a:t>improve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tracking</a:t>
            </a:r>
            <a:r>
              <a:rPr lang="fr-FR" sz="2400" dirty="0" smtClean="0">
                <a:solidFill>
                  <a:schemeClr val="bg1"/>
                </a:solidFill>
              </a:rPr>
              <a:t> performance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313210" y="5360990"/>
            <a:ext cx="8489478" cy="646331"/>
          </a:xfrm>
          <a:prstGeom prst="rect">
            <a:avLst/>
          </a:prstGeom>
          <a:solidFill>
            <a:srgbClr val="1616F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LPSC: Construction </a:t>
            </a:r>
            <a:r>
              <a:rPr lang="en-US" dirty="0">
                <a:solidFill>
                  <a:schemeClr val="bg1"/>
                </a:solidFill>
              </a:rPr>
              <a:t>of manufacturing </a:t>
            </a:r>
            <a:r>
              <a:rPr lang="en-US" dirty="0" smtClean="0">
                <a:solidFill>
                  <a:schemeClr val="bg1"/>
                </a:solidFill>
              </a:rPr>
              <a:t>molds for staves.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Design </a:t>
            </a:r>
            <a:r>
              <a:rPr lang="en-US" dirty="0">
                <a:solidFill>
                  <a:schemeClr val="bg1"/>
                </a:solidFill>
              </a:rPr>
              <a:t>and production of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Middle Barrel staves </a:t>
            </a:r>
            <a:r>
              <a:rPr lang="en-US" dirty="0" smtClean="0">
                <a:solidFill>
                  <a:schemeClr val="bg1"/>
                </a:solidFill>
              </a:rPr>
              <a:t>assembly </a:t>
            </a:r>
            <a:r>
              <a:rPr lang="en-US" dirty="0">
                <a:solidFill>
                  <a:schemeClr val="bg1"/>
                </a:solidFill>
              </a:rPr>
              <a:t>tool.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15" y="2059359"/>
            <a:ext cx="2341438" cy="273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56" y="1918058"/>
            <a:ext cx="3024336" cy="322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131840" y="6252365"/>
            <a:ext cx="602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1616F6"/>
                </a:solidFill>
              </a:rPr>
              <a:t>Potential</a:t>
            </a:r>
            <a:r>
              <a:rPr lang="fr-FR" dirty="0" smtClean="0">
                <a:solidFill>
                  <a:srgbClr val="1616F6"/>
                </a:solidFill>
              </a:rPr>
              <a:t> </a:t>
            </a:r>
            <a:r>
              <a:rPr lang="fr-FR" dirty="0" err="1" smtClean="0">
                <a:solidFill>
                  <a:srgbClr val="1616F6"/>
                </a:solidFill>
              </a:rPr>
              <a:t>Synergy</a:t>
            </a:r>
            <a:r>
              <a:rPr lang="fr-FR" dirty="0" smtClean="0">
                <a:solidFill>
                  <a:srgbClr val="1616F6"/>
                </a:solidFill>
              </a:rPr>
              <a:t> </a:t>
            </a:r>
            <a:r>
              <a:rPr lang="fr-FR" dirty="0" err="1" smtClean="0">
                <a:solidFill>
                  <a:srgbClr val="1616F6"/>
                </a:solidFill>
              </a:rPr>
              <a:t>with</a:t>
            </a:r>
            <a:r>
              <a:rPr lang="fr-FR" dirty="0" smtClean="0">
                <a:solidFill>
                  <a:srgbClr val="1616F6"/>
                </a:solidFill>
              </a:rPr>
              <a:t> ATLAS </a:t>
            </a:r>
            <a:r>
              <a:rPr lang="fr-FR" dirty="0" err="1" smtClean="0">
                <a:solidFill>
                  <a:srgbClr val="1616F6"/>
                </a:solidFill>
              </a:rPr>
              <a:t>Tracking</a:t>
            </a:r>
            <a:r>
              <a:rPr lang="fr-FR" dirty="0" smtClean="0">
                <a:solidFill>
                  <a:srgbClr val="1616F6"/>
                </a:solidFill>
              </a:rPr>
              <a:t> Upgrade in LPSC</a:t>
            </a:r>
            <a:endParaRPr lang="fr-FR" dirty="0">
              <a:solidFill>
                <a:srgbClr val="161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Searches = Measurements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76456" y="6477001"/>
            <a:ext cx="432619" cy="336550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4338" name="Picture 2" descr="https://atlas.web.cern.ch/Atlas/GROUPS/PHYSICS/CombinedSummaryPlots/SM/ATLAS_c_SMSummary_TotalXsect_rotated/ATLAS_c_SMSummary_TotalXsect_rotat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0" y="838200"/>
            <a:ext cx="765653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LHCb</a:t>
            </a:r>
            <a:r>
              <a:rPr lang="fr-FR" dirty="0" smtClean="0"/>
              <a:t> anomalies (1)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780" y="838200"/>
            <a:ext cx="7540440" cy="56388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Highlights</a:t>
            </a:r>
            <a:r>
              <a:rPr lang="fr-FR" dirty="0" smtClean="0"/>
              <a:t> </a:t>
            </a:r>
            <a:r>
              <a:rPr lang="fr-FR" dirty="0" smtClean="0"/>
              <a:t>2012-2017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81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LHCb</a:t>
            </a:r>
            <a:r>
              <a:rPr lang="fr-FR" dirty="0" smtClean="0"/>
              <a:t> anomalies (2)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2234211"/>
            <a:ext cx="4343400" cy="2846778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066821"/>
            <a:ext cx="4343400" cy="31815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4448" y="6525345"/>
            <a:ext cx="504627" cy="288206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068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163"/>
            <a:ext cx="914400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anose="020B0604030504040204" pitchFamily="34" charset="0"/>
              </a:rPr>
              <a:t>Upgrade d’ALICE run 3&amp;4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-180975" y="5734050"/>
            <a:ext cx="90011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>
                <a:latin typeface="Verdana" panose="020B0604030504040204" pitchFamily="34" charset="0"/>
              </a:rPr>
              <a:t>New </a:t>
            </a:r>
            <a:r>
              <a:rPr lang="en-US" altLang="fr-FR" sz="1200">
                <a:latin typeface="Verdana" panose="020B0604030504040204" pitchFamily="34" charset="0"/>
              </a:rPr>
              <a:t>electronics (TPC, TOF, TRD, Muon spectro</a:t>
            </a:r>
            <a:r>
              <a:rPr lang="is-IS" altLang="fr-FR" sz="1200">
                <a:latin typeface="Verdana" panose="020B0604030504040204" pitchFamily="34" charset="0"/>
              </a:rPr>
              <a:t>…</a:t>
            </a:r>
            <a:r>
              <a:rPr lang="en-US" altLang="fr-FR" sz="1200">
                <a:latin typeface="Verdana" panose="020B0604030504040204" pitchFamily="34" charset="0"/>
              </a:rPr>
              <a:t>) + New DAQ &amp; HLT (50 kHz Pb-Pb, O2 project) </a:t>
            </a:r>
            <a:endParaRPr lang="fr-FR" altLang="fr-FR" sz="1200"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>
                <a:latin typeface="Verdana" panose="020B0604030504040204" pitchFamily="34" charset="0"/>
              </a:rPr>
              <a:t>New detectors: Internal Tracking System and MFT (Muon Forward tracking)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None/>
            </a:pPr>
            <a:endParaRPr lang="fr-FR" altLang="fr-FR" sz="1200">
              <a:solidFill>
                <a:srgbClr val="4D4D4D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43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anose="020B0604030504040204" pitchFamily="34" charset="0"/>
              </a:rPr>
              <a:t>Quark Gluon Plasma &amp; ALICE experiment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4925" y="836613"/>
            <a:ext cx="864076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altLang="fr-FR" sz="1200" b="1">
                <a:solidFill>
                  <a:srgbClr val="0070C0"/>
                </a:solidFill>
                <a:latin typeface="Verdana" panose="020B0604030504040204" pitchFamily="34" charset="0"/>
              </a:rPr>
              <a:t>LPSC team: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 b="1">
                <a:solidFill>
                  <a:srgbClr val="0070C0"/>
                </a:solidFill>
                <a:latin typeface="Verdana" panose="020B0604030504040204" pitchFamily="34" charset="0"/>
              </a:rPr>
              <a:t>5 permanents : </a:t>
            </a:r>
            <a:r>
              <a:rPr lang="fr-FR" altLang="fr-FR" sz="1200">
                <a:latin typeface="Verdana" panose="020B0604030504040204" pitchFamily="34" charset="0"/>
              </a:rPr>
              <a:t>G. Conesa-Balbastre (CR), J. Faivre (MdC), C. Furget (PR), R. Guernane (CR), C. Silvestre (CR)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 b="1">
                <a:solidFill>
                  <a:srgbClr val="0070C0"/>
                </a:solidFill>
                <a:latin typeface="Verdana" panose="020B0604030504040204" pitchFamily="34" charset="0"/>
              </a:rPr>
              <a:t>4 PhD: </a:t>
            </a:r>
            <a:r>
              <a:rPr lang="fr-FR" altLang="fr-FR" sz="1200">
                <a:latin typeface="Verdana" panose="020B0604030504040204" pitchFamily="34" charset="0"/>
              </a:rPr>
              <a:t>A. Vauthier (UGA), </a:t>
            </a:r>
            <a:r>
              <a:rPr lang="fr-FR" altLang="fr-FR" sz="1200">
                <a:solidFill>
                  <a:srgbClr val="000000"/>
                </a:solidFill>
                <a:latin typeface="Verdana" panose="020B0604030504040204" pitchFamily="34" charset="0"/>
              </a:rPr>
              <a:t>H. Yokoyama (Tsukuba/UGA), R. Hosokawa (Tsukuba/UGA), H. Hassan (Liban/UGA)</a:t>
            </a:r>
            <a:endParaRPr lang="fr-FR" altLang="fr-FR" sz="120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fr-FR" altLang="fr-FR" sz="1200" b="1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altLang="fr-FR" sz="1200" b="1">
                <a:solidFill>
                  <a:srgbClr val="0070C0"/>
                </a:solidFill>
                <a:latin typeface="Verdana" panose="020B0604030504040204" pitchFamily="34" charset="0"/>
              </a:rPr>
              <a:t>Physics goals:</a:t>
            </a:r>
            <a:endParaRPr lang="fr-FR" altLang="fr-FR" sz="1200"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>
                <a:latin typeface="Verdana" panose="020B0604030504040204" pitchFamily="34" charset="0"/>
              </a:rPr>
              <a:t>Study of high density deconfined matter like QGP produced in Pb-Pb collision at LHC provides new constraints on strong interaction at the partonic level (95% of the nucleon mass).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>
                <a:latin typeface="Verdana" panose="020B0604030504040204" pitchFamily="34" charset="0"/>
              </a:rPr>
              <a:t>Study p-p collisions as a baseline for the QGP study and for comparisons with QCD calculations; study cold nuclear effect study in p-Pb collisions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>
                <a:latin typeface="Verdana" panose="020B0604030504040204" pitchFamily="34" charset="0"/>
              </a:rPr>
              <a:t>Favoured topics: </a:t>
            </a:r>
            <a:r>
              <a:rPr lang="fr-FR" altLang="fr-FR" sz="1200">
                <a:solidFill>
                  <a:srgbClr val="77933C"/>
                </a:solidFill>
                <a:latin typeface="Verdana" panose="020B0604030504040204" pitchFamily="34" charset="0"/>
              </a:rPr>
              <a:t>study of parton energy loss in QGP</a:t>
            </a:r>
            <a:r>
              <a:rPr lang="fr-FR" altLang="fr-FR" sz="1200">
                <a:latin typeface="Verdana" panose="020B0604030504040204" pitchFamily="34" charset="0"/>
              </a:rPr>
              <a:t> through jets production and photon-hadron correlations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None/>
            </a:pPr>
            <a:endParaRPr lang="fr-FR" altLang="fr-FR" sz="1200" b="1" u="sng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altLang="fr-FR" sz="1200" b="1">
                <a:solidFill>
                  <a:srgbClr val="0070C0"/>
                </a:solidFill>
                <a:latin typeface="Verdana" panose="020B0604030504040204" pitchFamily="34" charset="0"/>
              </a:rPr>
              <a:t>Technical involvement:</a:t>
            </a:r>
            <a:endParaRPr lang="fr-FR" altLang="fr-FR" sz="1200"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>
                <a:latin typeface="Verdana" panose="020B0604030504040204" pitchFamily="34" charset="0"/>
              </a:rPr>
              <a:t>Electromagnetic calorimeter: assembly, energy calibration, Level 1 trigger, reconstruction+analysis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fr-FR" altLang="fr-FR" sz="1200">
              <a:solidFill>
                <a:srgbClr val="4D4D4D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altLang="fr-FR" sz="1200" b="1">
                <a:solidFill>
                  <a:srgbClr val="0070C0"/>
                </a:solidFill>
                <a:latin typeface="Verdana" panose="020B0604030504040204" pitchFamily="34" charset="0"/>
              </a:rPr>
              <a:t>Projects for run 3&amp;4</a:t>
            </a:r>
            <a:r>
              <a:rPr lang="fr-FR" altLang="fr-FR" sz="1200" b="1" u="sng">
                <a:solidFill>
                  <a:srgbClr val="0070C0"/>
                </a:solidFill>
                <a:latin typeface="Verdana" panose="020B0604030504040204" pitchFamily="34" charset="0"/>
              </a:rPr>
              <a:t>: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>
                <a:latin typeface="Verdana" panose="020B0604030504040204" pitchFamily="34" charset="0"/>
              </a:rPr>
              <a:t>ALICE upgrade during LS2: improve the tracking performance and increase the statistics by 10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200">
                <a:latin typeface="Verdana" panose="020B0604030504040204" pitchFamily="34" charset="0"/>
              </a:rPr>
              <a:t>New jet observables, study of in-medium energy loss for heavy flavours and precise measurements of the parton energy loss through jet-jet and photon-hadron/jet correlations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altLang="fr-FR" sz="1200"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altLang="fr-FR" sz="120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fr-FR" altLang="fr-FR" sz="1200" b="1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fr-FR" altLang="fr-FR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06" y="1052736"/>
            <a:ext cx="6280063" cy="55163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Discovery </a:t>
            </a:r>
            <a:r>
              <a:rPr lang="en-US" dirty="0" smtClean="0"/>
              <a:t>2012 and beyond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4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9" y="954015"/>
            <a:ext cx="1105116" cy="10850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64781" y="1109849"/>
            <a:ext cx="190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Nobel </a:t>
            </a:r>
            <a:r>
              <a:rPr lang="fr-FR" dirty="0" err="1" smtClean="0"/>
              <a:t>Prize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Physics</a:t>
            </a:r>
            <a:r>
              <a:rPr lang="fr-FR" dirty="0" smtClean="0"/>
              <a:t>) 2012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61" y="860063"/>
            <a:ext cx="3810000" cy="2743200"/>
          </a:xfrm>
          <a:prstGeom prst="rect">
            <a:avLst/>
          </a:prstGeom>
        </p:spPr>
      </p:pic>
      <p:pic>
        <p:nvPicPr>
          <p:cNvPr id="9" name="Picture 2" descr="https://atlas.web.cern.ch/Atlas/GROUPS/PHYSICS/PAPERS/HIGG-2014-06/fig_12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47" y="3703526"/>
            <a:ext cx="3801428" cy="28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757252" y="6407637"/>
            <a:ext cx="17716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Eur</a:t>
            </a:r>
            <a:r>
              <a:rPr lang="fr-FR" sz="1050" dirty="0"/>
              <a:t>. Phys. J. C76 (2016) </a:t>
            </a:r>
            <a:r>
              <a:rPr lang="fr-FR" sz="1050" dirty="0" smtClean="0"/>
              <a:t>6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8976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New Physics @ LHC yet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25491" y="6583119"/>
            <a:ext cx="432619" cy="206731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AutoShape 2" descr="Image result for Present Box is emp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308304" y="160338"/>
            <a:ext cx="18998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searches: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</a:t>
            </a:r>
            <a:r>
              <a:rPr lang="en-US" dirty="0">
                <a:sym typeface="Symbol" panose="05050102010706020507" pitchFamily="18" charset="2"/>
              </a:rPr>
              <a:t>, </a:t>
            </a:r>
            <a:r>
              <a:rPr lang="en-US" dirty="0" smtClean="0">
                <a:sym typeface="Symbol" panose="05050102010706020507" pitchFamily="18" charset="2"/>
              </a:rPr>
              <a:t>+MET, </a:t>
            </a:r>
          </a:p>
          <a:p>
            <a:r>
              <a:rPr lang="en-US" dirty="0" err="1" smtClean="0">
                <a:sym typeface="Symbol" panose="05050102010706020507" pitchFamily="18" charset="2"/>
              </a:rPr>
              <a:t>ll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dirty="0" err="1" smtClean="0">
                <a:sym typeface="Symbol" panose="05050102010706020507" pitchFamily="18" charset="2"/>
              </a:rPr>
              <a:t>tb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dirty="0" err="1" smtClean="0">
                <a:sym typeface="Symbol" panose="05050102010706020507" pitchFamily="18" charset="2"/>
              </a:rPr>
              <a:t>tt</a:t>
            </a:r>
            <a:r>
              <a:rPr lang="en-US" dirty="0">
                <a:sym typeface="Symbol" panose="05050102010706020507" pitchFamily="18" charset="2"/>
              </a:rPr>
              <a:t>,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etc...</a:t>
            </a:r>
            <a:endParaRPr lang="en-US" dirty="0" smtClean="0">
              <a:sym typeface="Symbol" panose="05050102010706020507" pitchFamily="18" charset="2"/>
            </a:endParaRP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Measurements</a:t>
            </a:r>
            <a:r>
              <a:rPr lang="en-US" dirty="0" smtClean="0">
                <a:sym typeface="Symbol" panose="05050102010706020507" pitchFamily="18" charset="2"/>
              </a:rPr>
              <a:t>:</a:t>
            </a:r>
          </a:p>
          <a:p>
            <a:r>
              <a:rPr lang="en-US" dirty="0" smtClean="0">
                <a:sym typeface="Symbol" panose="05050102010706020507" pitchFamily="18" charset="2"/>
              </a:rPr>
              <a:t>WZ production,</a:t>
            </a:r>
          </a:p>
          <a:p>
            <a:r>
              <a:rPr lang="en-US" dirty="0">
                <a:sym typeface="Symbol" panose="05050102010706020507" pitchFamily="18" charset="2"/>
              </a:rPr>
              <a:t>t</a:t>
            </a:r>
            <a:r>
              <a:rPr lang="en-US" dirty="0" smtClean="0">
                <a:sym typeface="Symbol" panose="05050102010706020507" pitchFamily="18" charset="2"/>
              </a:rPr>
              <a:t>op polarization,</a:t>
            </a:r>
          </a:p>
          <a:p>
            <a:r>
              <a:rPr lang="fr-FR" dirty="0" err="1" smtClean="0"/>
              <a:t>Higgs</a:t>
            </a:r>
            <a:r>
              <a:rPr lang="fr-FR" dirty="0" smtClean="0"/>
              <a:t> </a:t>
            </a:r>
          </a:p>
          <a:p>
            <a:r>
              <a:rPr lang="fr-FR" dirty="0" err="1"/>
              <a:t>p</a:t>
            </a:r>
            <a:r>
              <a:rPr lang="fr-FR" dirty="0" err="1" smtClean="0"/>
              <a:t>roperties</a:t>
            </a:r>
            <a:endParaRPr lang="fr-FR" dirty="0" smtClean="0"/>
          </a:p>
          <a:p>
            <a:r>
              <a:rPr lang="fr-FR" dirty="0" smtClean="0"/>
              <a:t>CKM angles </a:t>
            </a:r>
          </a:p>
          <a:p>
            <a:r>
              <a:rPr lang="fr-FR" dirty="0" smtClean="0"/>
              <a:t>(</a:t>
            </a:r>
            <a:r>
              <a:rPr lang="fr-FR" dirty="0" smtClean="0">
                <a:sym typeface="Symbol" panose="05050102010706020507" pitchFamily="18" charset="2"/>
              </a:rPr>
              <a:t>, , </a:t>
            </a:r>
            <a:r>
              <a:rPr lang="fr-FR" baseline="-25000" dirty="0" smtClean="0">
                <a:sym typeface="Symbol" panose="05050102010706020507" pitchFamily="18" charset="2"/>
              </a:rPr>
              <a:t>s</a:t>
            </a:r>
            <a:r>
              <a:rPr lang="fr-FR" dirty="0" smtClean="0">
                <a:sym typeface="Symbol" panose="05050102010706020507" pitchFamily="18" charset="2"/>
              </a:rPr>
              <a:t>); BK*</a:t>
            </a:r>
          </a:p>
          <a:p>
            <a:r>
              <a:rPr lang="fr-FR" dirty="0">
                <a:sym typeface="Symbol" panose="05050102010706020507" pitchFamily="18" charset="2"/>
              </a:rPr>
              <a:t>e</a:t>
            </a:r>
            <a:r>
              <a:rPr lang="fr-FR" dirty="0" smtClean="0">
                <a:sym typeface="Symbol" panose="05050102010706020507" pitchFamily="18" charset="2"/>
              </a:rPr>
              <a:t>tc..</a:t>
            </a:r>
            <a:endParaRPr lang="fr-FR" dirty="0"/>
          </a:p>
        </p:txBody>
      </p:sp>
      <p:pic>
        <p:nvPicPr>
          <p:cNvPr id="11" name="Picture 2" descr="http://ckmfitter.in2p3.fr/www/results/plots_ichep16/png/rhoeta_lar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8385" r="3006" b="2836"/>
          <a:stretch/>
        </p:blipFill>
        <p:spPr bwMode="auto">
          <a:xfrm>
            <a:off x="683568" y="4053346"/>
            <a:ext cx="3311712" cy="28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94" y="3545096"/>
            <a:ext cx="4890922" cy="3312904"/>
          </a:xfrm>
          <a:prstGeom prst="rect">
            <a:avLst/>
          </a:prstGeom>
        </p:spPr>
      </p:pic>
      <p:pic>
        <p:nvPicPr>
          <p:cNvPr id="13" name="Espace réservé du contenu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01353" y="886798"/>
            <a:ext cx="3126256" cy="259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0263"/>
            <a:ext cx="4123901" cy="3140862"/>
          </a:xfrm>
        </p:spPr>
      </p:pic>
    </p:spTree>
    <p:extLst>
      <p:ext uri="{BB962C8B-B14F-4D97-AF65-F5344CB8AC3E}">
        <p14:creationId xmlns:p14="http://schemas.microsoft.com/office/powerpoint/2010/main" val="40090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ENIGMASS </a:t>
            </a:r>
            <a:r>
              <a:rPr lang="fr-FR" dirty="0" err="1" smtClean="0"/>
              <a:t>Highlights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85937"/>
            <a:ext cx="2906038" cy="28194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4646950" y="662690"/>
            <a:ext cx="0" cy="6043612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cteur droit 7"/>
          <p:cNvCxnSpPr/>
          <p:nvPr/>
        </p:nvCxnSpPr>
        <p:spPr bwMode="auto">
          <a:xfrm>
            <a:off x="152400" y="3657600"/>
            <a:ext cx="88392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Espace réservé du contenu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535" y="925293"/>
            <a:ext cx="3461540" cy="261550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t="10540"/>
          <a:stretch/>
        </p:blipFill>
        <p:spPr>
          <a:xfrm>
            <a:off x="5021378" y="4166899"/>
            <a:ext cx="4047747" cy="237643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058438" y="880481"/>
            <a:ext cx="1451038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3"/>
                </a:solidFill>
                <a:sym typeface="Symbol" panose="05050102010706020507" pitchFamily="18" charset="2"/>
              </a:rPr>
              <a:t>: </a:t>
            </a:r>
            <a:r>
              <a:rPr lang="fr-FR" b="1" dirty="0" err="1" smtClean="0">
                <a:solidFill>
                  <a:schemeClr val="accent3"/>
                </a:solidFill>
                <a:sym typeface="Symbol" panose="05050102010706020507" pitchFamily="18" charset="2"/>
              </a:rPr>
              <a:t>Higgs</a:t>
            </a:r>
            <a:r>
              <a:rPr lang="fr-FR" b="1" dirty="0" smtClean="0">
                <a:solidFill>
                  <a:schemeClr val="accent3"/>
                </a:solidFill>
                <a:sym typeface="Symbol" panose="05050102010706020507" pitchFamily="18" charset="2"/>
              </a:rPr>
              <a:t> &amp; </a:t>
            </a:r>
          </a:p>
          <a:p>
            <a:r>
              <a:rPr lang="fr-FR" b="1" dirty="0" err="1" smtClean="0">
                <a:solidFill>
                  <a:schemeClr val="accent3"/>
                </a:solidFill>
                <a:sym typeface="Symbol" panose="05050102010706020507" pitchFamily="18" charset="2"/>
              </a:rPr>
              <a:t>Exotics</a:t>
            </a:r>
            <a:endParaRPr lang="fr-FR" b="1" dirty="0" smtClean="0">
              <a:solidFill>
                <a:schemeClr val="accent3"/>
              </a:solidFill>
              <a:sym typeface="Symbol" panose="05050102010706020507" pitchFamily="18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115018" y="555961"/>
            <a:ext cx="95410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3"/>
                </a:solidFill>
                <a:sym typeface="Symbol" panose="05050102010706020507" pitchFamily="18" charset="2"/>
              </a:rPr>
              <a:t>SM WZ</a:t>
            </a:r>
            <a:endParaRPr lang="fr-FR" b="1" dirty="0">
              <a:solidFill>
                <a:schemeClr val="accent3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772275" y="3714986"/>
            <a:ext cx="251062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3"/>
                </a:solidFill>
                <a:sym typeface="Symbol" panose="05050102010706020507" pitchFamily="18" charset="2"/>
              </a:rPr>
              <a:t>Radiative </a:t>
            </a:r>
            <a:r>
              <a:rPr lang="fr-FR" b="1" dirty="0" err="1" smtClean="0">
                <a:solidFill>
                  <a:schemeClr val="accent3"/>
                </a:solidFill>
                <a:sym typeface="Symbol" panose="05050102010706020507" pitchFamily="18" charset="2"/>
              </a:rPr>
              <a:t>B</a:t>
            </a:r>
            <a:r>
              <a:rPr lang="fr-FR" b="1" baseline="-25000" dirty="0" err="1" smtClean="0">
                <a:solidFill>
                  <a:schemeClr val="accent3"/>
                </a:solidFill>
                <a:sym typeface="Symbol" panose="05050102010706020507" pitchFamily="18" charset="2"/>
              </a:rPr>
              <a:t>d,s</a:t>
            </a:r>
            <a:r>
              <a:rPr lang="fr-FR" b="1" dirty="0" smtClean="0">
                <a:solidFill>
                  <a:schemeClr val="accent3"/>
                </a:solidFill>
                <a:sym typeface="Symbol" panose="05050102010706020507" pitchFamily="18" charset="2"/>
              </a:rPr>
              <a:t> </a:t>
            </a:r>
            <a:r>
              <a:rPr lang="fr-FR" b="1" dirty="0" err="1" smtClean="0">
                <a:solidFill>
                  <a:schemeClr val="accent3"/>
                </a:solidFill>
                <a:sym typeface="Symbol" panose="05050102010706020507" pitchFamily="18" charset="2"/>
              </a:rPr>
              <a:t>decays</a:t>
            </a:r>
            <a:endParaRPr lang="fr-FR" b="1" dirty="0">
              <a:solidFill>
                <a:schemeClr val="accent3"/>
              </a:solidFill>
            </a:endParaRPr>
          </a:p>
        </p:txBody>
      </p:sp>
      <p:pic>
        <p:nvPicPr>
          <p:cNvPr id="17" name="Picture 2" descr="https://atlas.web.cern.ch/Atlas/GROUPS/PHYSICS/UPGRADE/CERN-LHCC-2017-005/ch03_fig_04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1" y="4101790"/>
            <a:ext cx="435697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ce réservé du contenu 5"/>
          <p:cNvSpPr txBox="1">
            <a:spLocks/>
          </p:cNvSpPr>
          <p:nvPr/>
        </p:nvSpPr>
        <p:spPr bwMode="auto">
          <a:xfrm>
            <a:off x="8458" y="3699882"/>
            <a:ext cx="4619875" cy="36466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1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</a:t>
            </a:r>
            <a:r>
              <a:rPr lang="fr-FR" sz="1800" b="1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fr-FR" sz="1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Upgrade: </a:t>
            </a:r>
            <a:r>
              <a:rPr lang="fr-FR" sz="1800" b="1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Inclinded</a:t>
            </a:r>
            <a:r>
              <a:rPr lang="fr-FR" sz="1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800" b="1" kern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851403" y="2134597"/>
            <a:ext cx="1864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PD:O. </a:t>
            </a:r>
            <a:r>
              <a:rPr lang="fr-FR" b="1" dirty="0" err="1" smtClean="0"/>
              <a:t>Kivernyk</a:t>
            </a:r>
            <a:endParaRPr lang="fr-FR" b="1" dirty="0" smtClean="0"/>
          </a:p>
          <a:p>
            <a:r>
              <a:rPr lang="fr-FR" b="1" dirty="0" smtClean="0"/>
              <a:t>PhD: </a:t>
            </a:r>
          </a:p>
          <a:p>
            <a:r>
              <a:rPr lang="fr-FR" b="1" dirty="0" smtClean="0"/>
              <a:t>K. </a:t>
            </a:r>
            <a:r>
              <a:rPr lang="fr-FR" b="1" dirty="0" err="1" smtClean="0"/>
              <a:t>Grevtsov</a:t>
            </a:r>
            <a:r>
              <a:rPr lang="fr-FR" b="1" dirty="0" smtClean="0"/>
              <a:t>,</a:t>
            </a:r>
          </a:p>
          <a:p>
            <a:r>
              <a:rPr lang="fr-FR" b="1" dirty="0" smtClean="0"/>
              <a:t>Z. </a:t>
            </a:r>
            <a:r>
              <a:rPr lang="fr-FR" b="1" dirty="0" err="1" smtClean="0"/>
              <a:t>Barnovska</a:t>
            </a:r>
            <a:endParaRPr lang="fr-FR" b="1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4608378" y="1231592"/>
            <a:ext cx="14757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PD:</a:t>
            </a:r>
          </a:p>
          <a:p>
            <a:r>
              <a:rPr lang="fr-FR" b="1" dirty="0" smtClean="0"/>
              <a:t>E. </a:t>
            </a:r>
            <a:r>
              <a:rPr lang="fr-FR" b="1" dirty="0" err="1" smtClean="0"/>
              <a:t>Yatsenko</a:t>
            </a:r>
            <a:endParaRPr lang="fr-FR" b="1" dirty="0" smtClean="0"/>
          </a:p>
          <a:p>
            <a:r>
              <a:rPr lang="fr-FR" b="1" dirty="0" smtClean="0"/>
              <a:t>PhD: </a:t>
            </a:r>
          </a:p>
          <a:p>
            <a:pPr marL="342900" indent="-342900">
              <a:buAutoNum type="alphaUcPeriod"/>
            </a:pPr>
            <a:r>
              <a:rPr lang="fr-FR" b="1" dirty="0" smtClean="0"/>
              <a:t>Burger,</a:t>
            </a:r>
          </a:p>
          <a:p>
            <a:r>
              <a:rPr lang="fr-FR" b="1" dirty="0" smtClean="0"/>
              <a:t>O. </a:t>
            </a:r>
            <a:r>
              <a:rPr lang="fr-FR" b="1" dirty="0" err="1" smtClean="0"/>
              <a:t>Dartsi</a:t>
            </a:r>
            <a:endParaRPr lang="fr-FR" b="1" dirty="0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-415690" y="6198208"/>
            <a:ext cx="575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PD: A. </a:t>
            </a:r>
            <a:r>
              <a:rPr lang="fr-FR" b="1" dirty="0" err="1" smtClean="0"/>
              <a:t>Bethami</a:t>
            </a:r>
            <a:r>
              <a:rPr lang="fr-FR" b="1" dirty="0" smtClean="0"/>
              <a:t>, B. Smart, N. </a:t>
            </a:r>
            <a:r>
              <a:rPr lang="fr-FR" b="1" dirty="0" err="1" smtClean="0"/>
              <a:t>Readioff</a:t>
            </a:r>
            <a:r>
              <a:rPr lang="fr-FR" b="1" dirty="0" smtClean="0"/>
              <a:t>, </a:t>
            </a:r>
          </a:p>
          <a:p>
            <a:r>
              <a:rPr lang="fr-FR" b="1" dirty="0" smtClean="0"/>
              <a:t>A. </a:t>
            </a:r>
            <a:r>
              <a:rPr lang="fr-FR" b="1" dirty="0" err="1" smtClean="0"/>
              <a:t>Rummler</a:t>
            </a:r>
            <a:r>
              <a:rPr lang="fr-FR" b="1" dirty="0" smtClean="0"/>
              <a:t> + hardware</a:t>
            </a:r>
            <a:endParaRPr lang="fr-FR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148064" y="64533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PhD: L. Beaucourt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8238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ENIGMASS </a:t>
            </a:r>
            <a:r>
              <a:rPr lang="fr-FR" dirty="0" err="1" smtClean="0"/>
              <a:t>Highlights</a:t>
            </a:r>
            <a:r>
              <a:rPr lang="fr-FR" dirty="0" smtClean="0"/>
              <a:t> Theory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4631960" y="647700"/>
            <a:ext cx="0" cy="6043612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cteur droit 5"/>
          <p:cNvCxnSpPr/>
          <p:nvPr/>
        </p:nvCxnSpPr>
        <p:spPr bwMode="auto">
          <a:xfrm>
            <a:off x="152400" y="3657600"/>
            <a:ext cx="883920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ZoneTexte 6"/>
          <p:cNvSpPr txBox="1"/>
          <p:nvPr/>
        </p:nvSpPr>
        <p:spPr>
          <a:xfrm>
            <a:off x="86487" y="777262"/>
            <a:ext cx="391228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3"/>
                </a:solidFill>
              </a:rPr>
              <a:t>Constrain</a:t>
            </a:r>
            <a:r>
              <a:rPr lang="fr-FR" b="1" dirty="0" smtClean="0">
                <a:solidFill>
                  <a:schemeClr val="accent3"/>
                </a:solidFill>
              </a:rPr>
              <a:t> NP </a:t>
            </a:r>
            <a:r>
              <a:rPr lang="fr-FR" b="1" dirty="0" err="1" smtClean="0">
                <a:solidFill>
                  <a:schemeClr val="accent3"/>
                </a:solidFill>
              </a:rPr>
              <a:t>from</a:t>
            </a:r>
            <a:r>
              <a:rPr lang="fr-FR" b="1" dirty="0" smtClean="0">
                <a:solidFill>
                  <a:schemeClr val="accent3"/>
                </a:solidFill>
              </a:rPr>
              <a:t> </a:t>
            </a:r>
            <a:r>
              <a:rPr lang="fr-FR" b="1" dirty="0" err="1" smtClean="0">
                <a:solidFill>
                  <a:schemeClr val="accent3"/>
                </a:solidFill>
              </a:rPr>
              <a:t>measurements</a:t>
            </a:r>
            <a:endParaRPr lang="fr-FR" b="1" dirty="0">
              <a:solidFill>
                <a:schemeClr val="accent3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51740" y="793899"/>
            <a:ext cx="195008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3"/>
                </a:solidFill>
              </a:rPr>
              <a:t>Recasting</a:t>
            </a:r>
            <a:r>
              <a:rPr lang="fr-FR" b="1" dirty="0" smtClean="0">
                <a:solidFill>
                  <a:schemeClr val="accent3"/>
                </a:solidFill>
              </a:rPr>
              <a:t> Tools</a:t>
            </a:r>
            <a:endParaRPr lang="fr-FR" b="1" dirty="0">
              <a:solidFill>
                <a:schemeClr val="accent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0258" y="3725096"/>
            <a:ext cx="330090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3"/>
                </a:solidFill>
              </a:rPr>
              <a:t>Higher</a:t>
            </a:r>
            <a:r>
              <a:rPr lang="fr-FR" b="1" dirty="0" smtClean="0">
                <a:solidFill>
                  <a:schemeClr val="accent3"/>
                </a:solidFill>
              </a:rPr>
              <a:t> </a:t>
            </a:r>
            <a:r>
              <a:rPr lang="fr-FR" b="1" dirty="0" err="1" smtClean="0">
                <a:solidFill>
                  <a:schemeClr val="accent3"/>
                </a:solidFill>
              </a:rPr>
              <a:t>Order</a:t>
            </a:r>
            <a:r>
              <a:rPr lang="fr-FR" b="1" dirty="0" smtClean="0">
                <a:solidFill>
                  <a:schemeClr val="accent3"/>
                </a:solidFill>
              </a:rPr>
              <a:t> Computations</a:t>
            </a:r>
            <a:endParaRPr lang="fr-FR" b="1" dirty="0">
              <a:solidFill>
                <a:schemeClr val="accent3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04072" y="3725096"/>
            <a:ext cx="403187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3"/>
                </a:solidFill>
              </a:rPr>
              <a:t>New </a:t>
            </a:r>
            <a:r>
              <a:rPr lang="fr-FR" b="1" dirty="0" err="1" smtClean="0">
                <a:solidFill>
                  <a:schemeClr val="accent3"/>
                </a:solidFill>
              </a:rPr>
              <a:t>models</a:t>
            </a:r>
            <a:r>
              <a:rPr lang="fr-FR" b="1" dirty="0" smtClean="0">
                <a:solidFill>
                  <a:schemeClr val="accent3"/>
                </a:solidFill>
              </a:rPr>
              <a:t>: </a:t>
            </a:r>
            <a:r>
              <a:rPr lang="fr-FR" b="1" dirty="0" err="1" smtClean="0">
                <a:solidFill>
                  <a:schemeClr val="accent3"/>
                </a:solidFill>
              </a:rPr>
              <a:t>e.g</a:t>
            </a:r>
            <a:r>
              <a:rPr lang="fr-FR" b="1" dirty="0" smtClean="0">
                <a:solidFill>
                  <a:schemeClr val="accent3"/>
                </a:solidFill>
              </a:rPr>
              <a:t>. Composite </a:t>
            </a:r>
            <a:r>
              <a:rPr lang="fr-FR" b="1" dirty="0" err="1" smtClean="0">
                <a:solidFill>
                  <a:schemeClr val="accent3"/>
                </a:solidFill>
              </a:rPr>
              <a:t>Higgs</a:t>
            </a:r>
            <a:endParaRPr lang="fr-FR" b="1" dirty="0">
              <a:solidFill>
                <a:schemeClr val="accent3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2049" b="2703"/>
          <a:stretch/>
        </p:blipFill>
        <p:spPr>
          <a:xfrm>
            <a:off x="176570" y="1192542"/>
            <a:ext cx="2536540" cy="243065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766688" y="1479421"/>
            <a:ext cx="1851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New </a:t>
            </a:r>
            <a:r>
              <a:rPr lang="fr-FR" b="1" dirty="0" err="1" smtClean="0"/>
              <a:t>Tool</a:t>
            </a:r>
            <a:r>
              <a:rPr lang="fr-FR" b="1" dirty="0" smtClean="0"/>
              <a:t>: </a:t>
            </a:r>
          </a:p>
          <a:p>
            <a:r>
              <a:rPr lang="fr-FR" b="1" dirty="0" smtClean="0"/>
              <a:t>Lilith</a:t>
            </a:r>
          </a:p>
          <a:p>
            <a:endParaRPr lang="fr-FR" b="1" dirty="0" smtClean="0"/>
          </a:p>
          <a:p>
            <a:r>
              <a:rPr lang="fr-FR" b="1" dirty="0" smtClean="0"/>
              <a:t>PhD: J. </a:t>
            </a:r>
            <a:r>
              <a:rPr lang="fr-FR" b="1" dirty="0" err="1" smtClean="0"/>
              <a:t>Bernon</a:t>
            </a:r>
            <a:endParaRPr lang="fr-FR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55" y="1192542"/>
            <a:ext cx="2613180" cy="239756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997196" y="775954"/>
            <a:ext cx="21723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Tools: </a:t>
            </a:r>
          </a:p>
          <a:p>
            <a:r>
              <a:rPr lang="fr-FR" b="1" dirty="0" err="1" smtClean="0"/>
              <a:t>SmodelS</a:t>
            </a:r>
            <a:endParaRPr lang="fr-FR" b="1" dirty="0" smtClean="0"/>
          </a:p>
          <a:p>
            <a:r>
              <a:rPr lang="fr-FR" b="1" dirty="0" smtClean="0"/>
              <a:t>MadAnalysis5</a:t>
            </a:r>
            <a:endParaRPr lang="fr-FR" sz="800" b="1" dirty="0" smtClean="0"/>
          </a:p>
          <a:p>
            <a:endParaRPr lang="fr-FR" sz="800" b="1" dirty="0" smtClean="0"/>
          </a:p>
          <a:p>
            <a:r>
              <a:rPr lang="en-US" b="1" dirty="0"/>
              <a:t>Forums: </a:t>
            </a:r>
            <a:endParaRPr lang="en-US" b="1" dirty="0" smtClean="0"/>
          </a:p>
          <a:p>
            <a:r>
              <a:rPr lang="en-US" b="1" dirty="0" smtClean="0"/>
              <a:t>Interpretation </a:t>
            </a:r>
          </a:p>
          <a:p>
            <a:r>
              <a:rPr lang="en-US" b="1" dirty="0" smtClean="0"/>
              <a:t>of </a:t>
            </a:r>
            <a:r>
              <a:rPr lang="en-US" b="1" dirty="0"/>
              <a:t>the LHC </a:t>
            </a:r>
            <a:r>
              <a:rPr lang="en-US" b="1" dirty="0" smtClean="0"/>
              <a:t>results</a:t>
            </a:r>
          </a:p>
          <a:p>
            <a:r>
              <a:rPr lang="en-US" b="1" dirty="0" smtClean="0"/>
              <a:t> </a:t>
            </a:r>
            <a:r>
              <a:rPr lang="en-US" b="1" dirty="0"/>
              <a:t>for BSM studies</a:t>
            </a:r>
            <a:endParaRPr lang="fr-FR" b="1" dirty="0" smtClean="0"/>
          </a:p>
          <a:p>
            <a:endParaRPr lang="fr-FR" sz="1000" b="1" dirty="0" smtClean="0"/>
          </a:p>
          <a:p>
            <a:r>
              <a:rPr lang="fr-FR" b="1" dirty="0" smtClean="0"/>
              <a:t>PhD: U. </a:t>
            </a:r>
            <a:r>
              <a:rPr lang="fr-FR" b="1" dirty="0" err="1" smtClean="0"/>
              <a:t>Laa</a:t>
            </a:r>
            <a:endParaRPr lang="fr-FR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" y="4161923"/>
            <a:ext cx="3391526" cy="271247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82788" y="5661248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Sgluon</a:t>
            </a:r>
            <a:r>
              <a:rPr lang="fr-FR" dirty="0" smtClean="0"/>
              <a:t> production @ LHC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241310" y="4606639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PhD: </a:t>
            </a:r>
          </a:p>
          <a:p>
            <a:r>
              <a:rPr lang="fr-FR" b="1" dirty="0" smtClean="0"/>
              <a:t>J. </a:t>
            </a:r>
            <a:r>
              <a:rPr lang="fr-FR" b="1" dirty="0" err="1" smtClean="0"/>
              <a:t>Proudom</a:t>
            </a:r>
            <a:endParaRPr lang="fr-FR" b="1" dirty="0"/>
          </a:p>
        </p:txBody>
      </p:sp>
      <p:pic>
        <p:nvPicPr>
          <p:cNvPr id="19" name="Espace réservé du contenu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759147" y="4238261"/>
            <a:ext cx="2539516" cy="25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7176795" y="441205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PD: C. Delaunay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12599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94" y="3615579"/>
            <a:ext cx="5004048" cy="320623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76456" y="6597352"/>
            <a:ext cx="432619" cy="216198"/>
          </a:xfrm>
        </p:spPr>
        <p:txBody>
          <a:bodyPr/>
          <a:lstStyle/>
          <a:p>
            <a:pPr>
              <a:defRPr/>
            </a:pPr>
            <a:fld id="{72661F22-A8C9-4611-825B-281B41E3274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44" y="447181"/>
            <a:ext cx="5011356" cy="32109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16" y="11088"/>
            <a:ext cx="8102507" cy="609600"/>
          </a:xfrm>
        </p:spPr>
        <p:txBody>
          <a:bodyPr/>
          <a:lstStyle/>
          <a:p>
            <a:r>
              <a:rPr lang="en-US" sz="3600" dirty="0" smtClean="0"/>
              <a:t>Theory-Experiment</a:t>
            </a:r>
            <a:r>
              <a:rPr lang="en-US" sz="3600" dirty="0"/>
              <a:t> </a:t>
            </a:r>
            <a:r>
              <a:rPr lang="en-US" sz="3600" dirty="0" smtClean="0"/>
              <a:t>Example</a:t>
            </a:r>
            <a:endParaRPr lang="fr-FR" sz="3600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-28384" y="699823"/>
            <a:ext cx="3757318" cy="5638800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 err="1" smtClean="0"/>
              <a:t>Proposal</a:t>
            </a:r>
            <a:r>
              <a:rPr lang="fr-FR" sz="2000" dirty="0" smtClean="0"/>
              <a:t> in </a:t>
            </a:r>
            <a:r>
              <a:rPr lang="fr-FR" sz="2000" dirty="0" err="1" smtClean="0"/>
              <a:t>Dark</a:t>
            </a:r>
            <a:r>
              <a:rPr lang="fr-FR" sz="2000" dirty="0" smtClean="0"/>
              <a:t> </a:t>
            </a:r>
            <a:r>
              <a:rPr lang="fr-FR" sz="2000" dirty="0" err="1" smtClean="0"/>
              <a:t>Matter</a:t>
            </a:r>
            <a:r>
              <a:rPr lang="fr-FR" sz="2000" dirty="0" smtClean="0"/>
              <a:t> </a:t>
            </a:r>
            <a:r>
              <a:rPr lang="fr-FR" sz="2000" dirty="0" err="1" smtClean="0"/>
              <a:t>Working</a:t>
            </a:r>
            <a:r>
              <a:rPr lang="fr-FR" sz="2000" dirty="0" smtClean="0"/>
              <a:t> group (Sept 2016) by </a:t>
            </a:r>
            <a:r>
              <a:rPr lang="fr-FR" sz="2000" b="1" dirty="0" smtClean="0"/>
              <a:t>B. </a:t>
            </a:r>
            <a:r>
              <a:rPr lang="fr-FR" sz="2000" b="1" dirty="0" err="1" smtClean="0"/>
              <a:t>Zaldivar</a:t>
            </a:r>
            <a:r>
              <a:rPr lang="fr-FR" sz="2000" b="1" dirty="0" smtClean="0"/>
              <a:t> </a:t>
            </a:r>
            <a:r>
              <a:rPr lang="fr-FR" sz="2000" dirty="0" smtClean="0"/>
              <a:t>(</a:t>
            </a:r>
            <a:r>
              <a:rPr lang="fr-FR" sz="2000" b="1" dirty="0" smtClean="0"/>
              <a:t>PD</a:t>
            </a:r>
            <a:r>
              <a:rPr lang="fr-FR" sz="2000" dirty="0" smtClean="0"/>
              <a:t> ENIGMASS): </a:t>
            </a:r>
            <a:endParaRPr lang="fr-FR" sz="2000" dirty="0"/>
          </a:p>
        </p:txBody>
      </p:sp>
      <p:pic>
        <p:nvPicPr>
          <p:cNvPr id="12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744" y="1772815"/>
            <a:ext cx="4012630" cy="456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887073" y="5085184"/>
            <a:ext cx="2245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Dileptons</a:t>
            </a:r>
            <a:endParaRPr lang="fr-FR" b="1" dirty="0" smtClean="0"/>
          </a:p>
          <a:p>
            <a:r>
              <a:rPr lang="fr-FR" b="1" dirty="0" smtClean="0"/>
              <a:t>PD: P. </a:t>
            </a:r>
            <a:r>
              <a:rPr lang="fr-FR" b="1" dirty="0" err="1" smtClean="0"/>
              <a:t>Mastandrea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PhD: P. </a:t>
            </a:r>
            <a:r>
              <a:rPr lang="fr-FR" b="1" dirty="0" err="1" smtClean="0"/>
              <a:t>Falke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-79571" y="6453336"/>
            <a:ext cx="186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arXiv:1401.0221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 bwMode="auto">
          <a:xfrm flipH="1">
            <a:off x="4112914" y="699823"/>
            <a:ext cx="15758" cy="6005628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70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82" y="15206"/>
            <a:ext cx="9105417" cy="636339"/>
          </a:xfrm>
        </p:spPr>
        <p:txBody>
          <a:bodyPr/>
          <a:lstStyle/>
          <a:p>
            <a:r>
              <a:rPr lang="en-US" dirty="0" smtClean="0"/>
              <a:t>Next 10 years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904" y="764704"/>
            <a:ext cx="867693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Search for any deviations from Standard Model predictions</a:t>
            </a:r>
            <a:endParaRPr lang="fr-FR" dirty="0"/>
          </a:p>
        </p:txBody>
      </p:sp>
      <p:pic>
        <p:nvPicPr>
          <p:cNvPr id="2050" name="Picture 2" descr="Image result for open present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22" y="2102583"/>
            <a:ext cx="1323585" cy="9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original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27" y="2226193"/>
            <a:ext cx="992207" cy="79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419471" y="2244557"/>
            <a:ext cx="158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Direct </a:t>
            </a:r>
            <a:endParaRPr lang="en-US" sz="2000" dirty="0" smtClean="0"/>
          </a:p>
          <a:p>
            <a:pPr algn="ctr"/>
            <a:r>
              <a:rPr lang="en-US" sz="2000" dirty="0" smtClean="0"/>
              <a:t>observation</a:t>
            </a:r>
            <a:r>
              <a:rPr lang="en-US" sz="2000" dirty="0" smtClean="0"/>
              <a:t>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69832" y="2268972"/>
            <a:ext cx="158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In-direct </a:t>
            </a:r>
            <a:endParaRPr lang="en-US" sz="2000" dirty="0" smtClean="0"/>
          </a:p>
          <a:p>
            <a:pPr algn="ctr"/>
            <a:r>
              <a:rPr lang="en-US" sz="2000" dirty="0" smtClean="0"/>
              <a:t>observation</a:t>
            </a:r>
            <a:r>
              <a:rPr lang="en-US" sz="2000" dirty="0" smtClean="0"/>
              <a:t>:</a:t>
            </a:r>
          </a:p>
        </p:txBody>
      </p:sp>
      <p:sp>
        <p:nvSpPr>
          <p:cNvPr id="16" name="Accolade fermante 15"/>
          <p:cNvSpPr/>
          <p:nvPr/>
        </p:nvSpPr>
        <p:spPr>
          <a:xfrm rot="16200000">
            <a:off x="4230381" y="-2093195"/>
            <a:ext cx="477375" cy="8345311"/>
          </a:xfrm>
          <a:prstGeom prst="rightBrace">
            <a:avLst>
              <a:gd name="adj1" fmla="val 8333"/>
              <a:gd name="adj2" fmla="val 511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724" y="6525345"/>
            <a:ext cx="467351" cy="288206"/>
          </a:xfrm>
        </p:spPr>
        <p:txBody>
          <a:bodyPr/>
          <a:lstStyle/>
          <a:p>
            <a:fld id="{DF6A2E60-BF56-4C4B-98A3-042DAC1C7A7B}" type="slidenum">
              <a:rPr lang="fr-FR" smtClean="0"/>
              <a:t>9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34922" y="3310737"/>
            <a:ext cx="2834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searches: </a:t>
            </a:r>
            <a:r>
              <a:rPr lang="en-US" dirty="0">
                <a:sym typeface="Symbol" panose="05050102010706020507" pitchFamily="18" charset="2"/>
              </a:rPr>
              <a:t>, </a:t>
            </a:r>
            <a:r>
              <a:rPr lang="en-US" dirty="0" smtClean="0">
                <a:sym typeface="Symbol" panose="05050102010706020507" pitchFamily="18" charset="2"/>
              </a:rPr>
              <a:t>+MET, </a:t>
            </a:r>
          </a:p>
          <a:p>
            <a:r>
              <a:rPr lang="en-US" dirty="0" err="1" smtClean="0">
                <a:sym typeface="Symbol" panose="05050102010706020507" pitchFamily="18" charset="2"/>
              </a:rPr>
              <a:t>ll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dirty="0" err="1" smtClean="0">
                <a:sym typeface="Symbol" panose="05050102010706020507" pitchFamily="18" charset="2"/>
              </a:rPr>
              <a:t>tb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dirty="0" err="1" smtClean="0">
                <a:sym typeface="Symbol" panose="05050102010706020507" pitchFamily="18" charset="2"/>
              </a:rPr>
              <a:t>tt</a:t>
            </a:r>
            <a:r>
              <a:rPr lang="en-US" dirty="0">
                <a:sym typeface="Symbol" panose="05050102010706020507" pitchFamily="18" charset="2"/>
              </a:rPr>
              <a:t>,</a:t>
            </a:r>
            <a:r>
              <a:rPr lang="en-US" dirty="0" smtClean="0">
                <a:sym typeface="Symbol" panose="05050102010706020507" pitchFamily="18" charset="2"/>
              </a:rPr>
              <a:t> etc.</a:t>
            </a:r>
            <a:endParaRPr lang="fr-FR" dirty="0">
              <a:sym typeface="Symbol" panose="05050102010706020507" pitchFamily="18" charset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29679" y="3284984"/>
            <a:ext cx="33650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ym typeface="Symbol" panose="05050102010706020507" pitchFamily="18" charset="2"/>
              </a:rPr>
              <a:t>Diboson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measurements</a:t>
            </a:r>
            <a:r>
              <a:rPr lang="fr-FR" dirty="0" smtClean="0">
                <a:sym typeface="Symbol" panose="05050102010706020507" pitchFamily="18" charset="2"/>
              </a:rPr>
              <a:t> (VBS),</a:t>
            </a:r>
          </a:p>
          <a:p>
            <a:r>
              <a:rPr lang="fr-FR" dirty="0" smtClean="0">
                <a:sym typeface="Symbol" panose="05050102010706020507" pitchFamily="18" charset="2"/>
              </a:rPr>
              <a:t>Double </a:t>
            </a:r>
            <a:r>
              <a:rPr lang="fr-FR" dirty="0" err="1" smtClean="0">
                <a:sym typeface="Symbol" panose="05050102010706020507" pitchFamily="18" charset="2"/>
              </a:rPr>
              <a:t>Higgs</a:t>
            </a:r>
            <a:r>
              <a:rPr lang="fr-FR" dirty="0" smtClean="0">
                <a:sym typeface="Symbol" panose="05050102010706020507" pitchFamily="18" charset="2"/>
              </a:rPr>
              <a:t> production, </a:t>
            </a:r>
          </a:p>
          <a:p>
            <a:r>
              <a:rPr lang="fr-FR" dirty="0" err="1" smtClean="0">
                <a:sym typeface="Symbol" panose="05050102010706020507" pitchFamily="18" charset="2"/>
              </a:rPr>
              <a:t>Measurements</a:t>
            </a:r>
            <a:r>
              <a:rPr lang="fr-FR" dirty="0" smtClean="0">
                <a:sym typeface="Symbol" panose="05050102010706020507" pitchFamily="18" charset="2"/>
              </a:rPr>
              <a:t> of CKM angles,</a:t>
            </a:r>
          </a:p>
          <a:p>
            <a:r>
              <a:rPr lang="fr-FR" dirty="0" err="1" smtClean="0">
                <a:sym typeface="Symbol" panose="05050102010706020507" pitchFamily="18" charset="2"/>
              </a:rPr>
              <a:t>Flavour</a:t>
            </a:r>
            <a:r>
              <a:rPr lang="fr-FR" dirty="0" smtClean="0">
                <a:sym typeface="Symbol" panose="05050102010706020507" pitchFamily="18" charset="2"/>
              </a:rPr>
              <a:t> anomalies, </a:t>
            </a:r>
          </a:p>
          <a:p>
            <a:r>
              <a:rPr lang="fr-FR" dirty="0" err="1" smtClean="0">
                <a:sym typeface="Symbol" panose="05050102010706020507" pitchFamily="18" charset="2"/>
              </a:rPr>
              <a:t>Precision</a:t>
            </a:r>
            <a:r>
              <a:rPr lang="fr-FR" dirty="0" smtClean="0">
                <a:sym typeface="Symbol" panose="05050102010706020507" pitchFamily="18" charset="2"/>
              </a:rPr>
              <a:t> QCD... </a:t>
            </a:r>
          </a:p>
          <a:p>
            <a:endParaRPr lang="fr-FR" dirty="0">
              <a:sym typeface="Symbol" panose="05050102010706020507" pitchFamily="18" charset="2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67544" y="3284984"/>
            <a:ext cx="8174180" cy="1511864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44830" y="5750337"/>
            <a:ext cx="8174180" cy="106321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0059" y="5809973"/>
            <a:ext cx="7738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Measurrement</a:t>
            </a:r>
            <a:r>
              <a:rPr lang="en-US" dirty="0" smtClean="0"/>
              <a:t> of  neutron electric dipole moment, </a:t>
            </a:r>
          </a:p>
          <a:p>
            <a:r>
              <a:rPr lang="en-US" dirty="0" smtClean="0"/>
              <a:t>Measurement of magnetic </a:t>
            </a:r>
            <a:r>
              <a:rPr lang="en-US" dirty="0"/>
              <a:t>resonant transitions between </a:t>
            </a:r>
            <a:r>
              <a:rPr lang="en-US" dirty="0" smtClean="0"/>
              <a:t>neutron </a:t>
            </a:r>
            <a:r>
              <a:rPr lang="en-US" dirty="0"/>
              <a:t>quantum </a:t>
            </a:r>
            <a:endParaRPr lang="en-US" dirty="0" smtClean="0"/>
          </a:p>
          <a:p>
            <a:r>
              <a:rPr lang="en-US" dirty="0" smtClean="0"/>
              <a:t>states </a:t>
            </a:r>
            <a:r>
              <a:rPr lang="en-US" dirty="0"/>
              <a:t>in the gravity </a:t>
            </a:r>
            <a:r>
              <a:rPr lang="en-US" dirty="0" smtClean="0"/>
              <a:t>field, </a:t>
            </a:r>
            <a:r>
              <a:rPr lang="en-US" dirty="0" err="1" smtClean="0"/>
              <a:t>etc</a:t>
            </a:r>
            <a:r>
              <a:rPr lang="en-US" dirty="0" smtClean="0"/>
              <a:t>… Future collider experiments.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-144912" y="39774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LHC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428574" y="609727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Non-LHC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0061" y="4899182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Recasting of existing searches, </a:t>
            </a:r>
          </a:p>
          <a:p>
            <a:r>
              <a:rPr lang="fr-FR" dirty="0" smtClean="0">
                <a:sym typeface="Symbol" panose="05050102010706020507" pitchFamily="18" charset="2"/>
              </a:rPr>
              <a:t>New </a:t>
            </a:r>
            <a:r>
              <a:rPr lang="fr-FR" dirty="0" err="1" smtClean="0">
                <a:sym typeface="Symbol" panose="05050102010706020507" pitchFamily="18" charset="2"/>
              </a:rPr>
              <a:t>theories</a:t>
            </a:r>
            <a:r>
              <a:rPr lang="fr-FR" dirty="0" smtClean="0">
                <a:sym typeface="Symbol" panose="05050102010706020507" pitchFamily="18" charset="2"/>
              </a:rPr>
              <a:t>, </a:t>
            </a:r>
            <a:r>
              <a:rPr lang="fr-FR" dirty="0" err="1" smtClean="0">
                <a:sym typeface="Symbol" panose="05050102010706020507" pitchFamily="18" charset="2"/>
              </a:rPr>
              <a:t>search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proposals</a:t>
            </a:r>
            <a:endParaRPr lang="fr-FR" dirty="0">
              <a:sym typeface="Symbol" panose="05050102010706020507" pitchFamily="18" charset="2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205777" y="4941168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ym typeface="Symbol" panose="05050102010706020507" pitchFamily="18" charset="2"/>
              </a:rPr>
              <a:t>Higher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Precision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Calculations</a:t>
            </a:r>
            <a:r>
              <a:rPr lang="fr-FR" dirty="0" smtClean="0">
                <a:sym typeface="Symbol" panose="05050102010706020507" pitchFamily="18" charset="2"/>
              </a:rPr>
              <a:t>, </a:t>
            </a:r>
          </a:p>
          <a:p>
            <a:r>
              <a:rPr lang="fr-FR" dirty="0" smtClean="0">
                <a:sym typeface="Symbol" panose="05050102010706020507" pitchFamily="18" charset="2"/>
              </a:rPr>
              <a:t>EFT extensions of SM</a:t>
            </a:r>
            <a:endParaRPr lang="fr-FR" dirty="0">
              <a:sym typeface="Symbol" panose="05050102010706020507" pitchFamily="18" charset="2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331840" y="5029062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Theory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defaul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99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99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33779</TotalTime>
  <Words>1508</Words>
  <Application>Microsoft Office PowerPoint</Application>
  <PresentationFormat>Affichage à l'écran (4:3)</PresentationFormat>
  <Paragraphs>431</Paragraphs>
  <Slides>32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MS PGothic</vt:lpstr>
      <vt:lpstr>Arial</vt:lpstr>
      <vt:lpstr>Blackadder ITC</vt:lpstr>
      <vt:lpstr>Calibri</vt:lpstr>
      <vt:lpstr>Cambria Math</vt:lpstr>
      <vt:lpstr>Symbol</vt:lpstr>
      <vt:lpstr>Verdana</vt:lpstr>
      <vt:lpstr>Wingdings</vt:lpstr>
      <vt:lpstr>default</vt:lpstr>
      <vt:lpstr>Report from Collider &amp; Particle Physics Work-Package</vt:lpstr>
      <vt:lpstr>Main Axes </vt:lpstr>
      <vt:lpstr>Highlights 2012-2017</vt:lpstr>
      <vt:lpstr>Higgs Discovery 2012 and beyond</vt:lpstr>
      <vt:lpstr>No New Physics @ LHC yet</vt:lpstr>
      <vt:lpstr>ENIGMASS Highlights Experiment </vt:lpstr>
      <vt:lpstr>ENIGMASS Highlights Theory</vt:lpstr>
      <vt:lpstr>Theory-Experiment Example</vt:lpstr>
      <vt:lpstr>Next 10 years</vt:lpstr>
      <vt:lpstr>LHC Timeline</vt:lpstr>
      <vt:lpstr>LHC Timeline</vt:lpstr>
      <vt:lpstr>LHC Timeline</vt:lpstr>
      <vt:lpstr>Probing Nature of EWSB: New@HL-LHC</vt:lpstr>
      <vt:lpstr>SM Effective Field Theory (EFT)</vt:lpstr>
      <vt:lpstr>Flavour Anomalies</vt:lpstr>
      <vt:lpstr>Probing QCD with Quark Gluon Plasma (QGP)</vt:lpstr>
      <vt:lpstr>Beside LHC   </vt:lpstr>
      <vt:lpstr>Beyond LHC: new colliders </vt:lpstr>
      <vt:lpstr>Overview of Research Teams</vt:lpstr>
      <vt:lpstr>Backup</vt:lpstr>
      <vt:lpstr>ATLAS Tracking Upgrade (2024-25)</vt:lpstr>
      <vt:lpstr>Dibosons to VBS</vt:lpstr>
      <vt:lpstr>H couplings</vt:lpstr>
      <vt:lpstr>CKM angles</vt:lpstr>
      <vt:lpstr>LHCb DAQ Upgrade (2019-20)</vt:lpstr>
      <vt:lpstr>ATLAS LAr Calorimeter Upgrade (2019-20)</vt:lpstr>
      <vt:lpstr>ALICE Tracking Upgrade (2019-20)</vt:lpstr>
      <vt:lpstr>Indirect Searches = Measurements</vt:lpstr>
      <vt:lpstr>LHCb anomalies (1)</vt:lpstr>
      <vt:lpstr>LHCb anomalies (2)</vt:lpstr>
      <vt:lpstr>Upgrade d’ALICE run 3&amp;4</vt:lpstr>
      <vt:lpstr>Quark Gluon Plasma &amp; ALICE experiment</vt:lpstr>
    </vt:vector>
  </TitlesOfParts>
  <Company>lapp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berg</dc:creator>
  <cp:lastModifiedBy>Tetiana HRYN'OVA</cp:lastModifiedBy>
  <cp:revision>567</cp:revision>
  <dcterms:created xsi:type="dcterms:W3CDTF">2010-05-05T15:10:03Z</dcterms:created>
  <dcterms:modified xsi:type="dcterms:W3CDTF">2017-07-19T09:40:58Z</dcterms:modified>
</cp:coreProperties>
</file>