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61" r:id="rId5"/>
    <p:sldId id="264" r:id="rId6"/>
    <p:sldId id="258" r:id="rId7"/>
    <p:sldId id="265" r:id="rId8"/>
    <p:sldId id="260" r:id="rId9"/>
    <p:sldId id="263" r:id="rId10"/>
    <p:sldId id="259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8" autoAdjust="0"/>
    <p:restoredTop sz="94660"/>
  </p:normalViewPr>
  <p:slideViewPr>
    <p:cSldViewPr snapToGrid="0">
      <p:cViewPr varScale="1">
        <p:scale>
          <a:sx n="89" d="100"/>
          <a:sy n="89" d="100"/>
        </p:scale>
        <p:origin x="1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DD01-A345-4BC8-9630-0EA495B331A1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3F52-BDDB-4736-895C-29B52C90944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989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DD01-A345-4BC8-9630-0EA495B331A1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3F52-BDDB-4736-895C-29B52C90944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847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DD01-A345-4BC8-9630-0EA495B331A1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3F52-BDDB-4736-895C-29B52C90944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638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DD01-A345-4BC8-9630-0EA495B331A1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3F52-BDDB-4736-895C-29B52C90944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593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DD01-A345-4BC8-9630-0EA495B331A1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3F52-BDDB-4736-895C-29B52C90944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078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DD01-A345-4BC8-9630-0EA495B331A1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3F52-BDDB-4736-895C-29B52C90944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766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DD01-A345-4BC8-9630-0EA495B331A1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3F52-BDDB-4736-895C-29B52C90944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571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DD01-A345-4BC8-9630-0EA495B331A1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3F52-BDDB-4736-895C-29B52C90944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41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DD01-A345-4BC8-9630-0EA495B331A1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3F52-BDDB-4736-895C-29B52C90944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047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DD01-A345-4BC8-9630-0EA495B331A1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3F52-BDDB-4736-895C-29B52C90944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667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DD01-A345-4BC8-9630-0EA495B331A1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3F52-BDDB-4736-895C-29B52C90944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622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DDD01-A345-4BC8-9630-0EA495B331A1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03F52-BDDB-4736-895C-29B52C90944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369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smtClean="0">
                <a:solidFill>
                  <a:schemeClr val="accent5"/>
                </a:solidFill>
              </a:rPr>
              <a:t>Bilan </a:t>
            </a:r>
            <a:r>
              <a:rPr lang="en-US" b="1" dirty="0" smtClean="0">
                <a:solidFill>
                  <a:schemeClr val="accent5"/>
                </a:solidFill>
              </a:rPr>
              <a:t>du </a:t>
            </a:r>
            <a:r>
              <a:rPr lang="en-US" b="1" dirty="0" err="1" smtClean="0">
                <a:solidFill>
                  <a:schemeClr val="accent5"/>
                </a:solidFill>
              </a:rPr>
              <a:t>Labex</a:t>
            </a:r>
            <a:r>
              <a:rPr lang="en-US" b="1" dirty="0" smtClean="0">
                <a:solidFill>
                  <a:schemeClr val="accent5"/>
                </a:solidFill>
              </a:rPr>
              <a:t> ENIGMASS</a:t>
            </a:r>
            <a:endParaRPr lang="en-US" b="1" dirty="0">
              <a:solidFill>
                <a:schemeClr val="accent5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 err="1" smtClean="0">
                <a:solidFill>
                  <a:schemeClr val="accent5"/>
                </a:solidFill>
              </a:rPr>
              <a:t>Y.Karyotakis</a:t>
            </a:r>
            <a:endParaRPr lang="en-US" i="1" dirty="0" smtClean="0">
              <a:solidFill>
                <a:schemeClr val="accent5"/>
              </a:solidFill>
            </a:endParaRPr>
          </a:p>
          <a:p>
            <a:r>
              <a:rPr lang="en-US" i="1" dirty="0" smtClean="0">
                <a:solidFill>
                  <a:schemeClr val="accent5"/>
                </a:solidFill>
              </a:rPr>
              <a:t>28 Avril 2017</a:t>
            </a:r>
          </a:p>
        </p:txBody>
      </p:sp>
    </p:spTree>
    <p:extLst>
      <p:ext uri="{BB962C8B-B14F-4D97-AF65-F5344CB8AC3E}">
        <p14:creationId xmlns:p14="http://schemas.microsoft.com/office/powerpoint/2010/main" val="424272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01721" y="555688"/>
            <a:ext cx="10920247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solidFill>
                  <a:schemeClr val="accent5"/>
                </a:solidFill>
              </a:rPr>
              <a:t>ENIGMASS a donné une grande visibilité de notre discipline au sein de l’Université de Grenoble Alpes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200" dirty="0" smtClean="0">
                <a:solidFill>
                  <a:schemeClr val="accent5"/>
                </a:solidFill>
              </a:rPr>
              <a:t>Membre fondateur avec l’OSUG2020 du pole PAGE (Particules Astrophysique Géosciences Environnement)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r>
              <a:rPr lang="fr-FR" sz="2800" dirty="0" smtClean="0">
                <a:solidFill>
                  <a:schemeClr val="accent5"/>
                </a:solidFill>
              </a:rPr>
              <a:t>Stratégie pour le futur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chemeClr val="accent5"/>
                </a:solidFill>
              </a:rPr>
              <a:t>Consolider la coopération entre les quarte laboratoires sous une forme ‘administrative’ adéquate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chemeClr val="accent5"/>
                </a:solidFill>
              </a:rPr>
              <a:t>Œuvrer au sein de PAGE et de l’IDEX pour bénéficier de la reconnaissance déjà acquise et assurer des futures financements potentiels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chemeClr val="accent5"/>
                </a:solidFill>
              </a:rPr>
              <a:t>Etape préliminaire : Extension de facto de 3ans sans budget complémentaire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chemeClr val="accent5"/>
                </a:solidFill>
              </a:rPr>
              <a:t>1ere étape les EUR -&gt; Projet commun au sein du pole PAGE  -&gt; 10 ans d’extension si réussi. Le </a:t>
            </a:r>
            <a:r>
              <a:rPr lang="fr-FR" sz="2000" dirty="0" err="1" smtClean="0">
                <a:solidFill>
                  <a:schemeClr val="accent5"/>
                </a:solidFill>
              </a:rPr>
              <a:t>labex</a:t>
            </a:r>
            <a:r>
              <a:rPr lang="fr-FR" sz="2000" dirty="0" smtClean="0">
                <a:solidFill>
                  <a:schemeClr val="accent5"/>
                </a:solidFill>
              </a:rPr>
              <a:t> est incorporé au sein de l’EUR.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chemeClr val="accent5"/>
                </a:solidFill>
              </a:rPr>
              <a:t>2 étape si EUR recalé, renouvellement autonome du </a:t>
            </a:r>
            <a:r>
              <a:rPr lang="fr-FR" sz="2000" dirty="0" err="1" smtClean="0">
                <a:solidFill>
                  <a:schemeClr val="accent5"/>
                </a:solidFill>
              </a:rPr>
              <a:t>labex</a:t>
            </a:r>
            <a:r>
              <a:rPr lang="fr-FR" sz="2000" dirty="0" smtClean="0">
                <a:solidFill>
                  <a:schemeClr val="accent5"/>
                </a:solidFill>
              </a:rPr>
              <a:t> pour 5+5 ans en 2018</a:t>
            </a:r>
          </a:p>
        </p:txBody>
      </p:sp>
    </p:spTree>
    <p:extLst>
      <p:ext uri="{BB962C8B-B14F-4D97-AF65-F5344CB8AC3E}">
        <p14:creationId xmlns:p14="http://schemas.microsoft.com/office/powerpoint/2010/main" val="196582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 smtClean="0">
                <a:solidFill>
                  <a:schemeClr val="accent5"/>
                </a:solidFill>
              </a:rPr>
              <a:t>Stratégie scientifique</a:t>
            </a:r>
            <a:endParaRPr lang="en-US" b="1" u="sng" dirty="0">
              <a:solidFill>
                <a:schemeClr val="accent5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430767"/>
            <a:ext cx="10515600" cy="4746196"/>
          </a:xfrm>
        </p:spPr>
        <p:txBody>
          <a:bodyPr>
            <a:normAutofit lnSpcReduction="10000"/>
          </a:bodyPr>
          <a:lstStyle/>
          <a:p>
            <a:r>
              <a:rPr lang="fr-FR" dirty="0" smtClean="0">
                <a:solidFill>
                  <a:schemeClr val="accent5"/>
                </a:solidFill>
              </a:rPr>
              <a:t>Recherche de nouvelle physique au LHC, mesures de précision</a:t>
            </a:r>
          </a:p>
          <a:p>
            <a:r>
              <a:rPr lang="fr-FR" dirty="0" smtClean="0">
                <a:solidFill>
                  <a:schemeClr val="accent5"/>
                </a:solidFill>
              </a:rPr>
              <a:t>Pole neutrino, consolider programme de physique moyen et long terme</a:t>
            </a:r>
          </a:p>
          <a:p>
            <a:r>
              <a:rPr lang="fr-FR" dirty="0" smtClean="0">
                <a:solidFill>
                  <a:schemeClr val="accent5"/>
                </a:solidFill>
              </a:rPr>
              <a:t>Support physique rayons cosmiques / gamma / OG. Favoriser analyses combinées.</a:t>
            </a:r>
          </a:p>
          <a:p>
            <a:r>
              <a:rPr lang="fr-FR" dirty="0" smtClean="0">
                <a:solidFill>
                  <a:schemeClr val="accent5"/>
                </a:solidFill>
              </a:rPr>
              <a:t>Consolider un axe cosmologie</a:t>
            </a:r>
          </a:p>
          <a:p>
            <a:r>
              <a:rPr lang="fr-FR" dirty="0" smtClean="0">
                <a:solidFill>
                  <a:schemeClr val="accent5"/>
                </a:solidFill>
              </a:rPr>
              <a:t>Développer la R&amp;D détecteurs silicium</a:t>
            </a:r>
          </a:p>
          <a:p>
            <a:r>
              <a:rPr lang="fr-FR" dirty="0" smtClean="0">
                <a:solidFill>
                  <a:schemeClr val="accent5"/>
                </a:solidFill>
              </a:rPr>
              <a:t>Education, offrir des enseignements innovants à un large spectre de publics</a:t>
            </a:r>
          </a:p>
          <a:p>
            <a:r>
              <a:rPr lang="fr-FR" dirty="0" smtClean="0">
                <a:solidFill>
                  <a:schemeClr val="accent5"/>
                </a:solidFill>
              </a:rPr>
              <a:t>Valorisation</a:t>
            </a:r>
            <a:r>
              <a:rPr lang="fr-FR" smtClean="0">
                <a:solidFill>
                  <a:schemeClr val="accent5"/>
                </a:solidFill>
              </a:rPr>
              <a:t>, identifier </a:t>
            </a:r>
            <a:r>
              <a:rPr lang="fr-FR" dirty="0" smtClean="0">
                <a:solidFill>
                  <a:schemeClr val="accent5"/>
                </a:solidFill>
              </a:rPr>
              <a:t>et soutenir des projets à fort potentiel</a:t>
            </a:r>
          </a:p>
          <a:p>
            <a:r>
              <a:rPr lang="fr-FR" dirty="0" smtClean="0">
                <a:solidFill>
                  <a:schemeClr val="accent5"/>
                </a:solidFill>
              </a:rPr>
              <a:t>Renforcer les liens entre les 4 laboratoires.</a:t>
            </a:r>
            <a:endParaRPr lang="fr-FR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16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219200" y="0"/>
            <a:ext cx="862899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>
                <a:solidFill>
                  <a:schemeClr val="accent5"/>
                </a:solidFill>
              </a:rPr>
              <a:t>BUDGET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 smtClean="0"/>
              <a:t>Le budget du </a:t>
            </a:r>
            <a:r>
              <a:rPr lang="fr-FR" sz="2000" dirty="0" err="1" smtClean="0"/>
              <a:t>Labex</a:t>
            </a:r>
            <a:r>
              <a:rPr lang="fr-FR" sz="2000" dirty="0" smtClean="0"/>
              <a:t> est de 7M Euros distribué dans sa totalité aux thématiques de l’IN2P3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 smtClean="0"/>
              <a:t>En grande majorité du personnel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 smtClean="0"/>
              <a:t>La DR11 récupère ~6% soit 420 </a:t>
            </a:r>
            <a:r>
              <a:rPr lang="fr-FR" sz="2000" dirty="0" err="1"/>
              <a:t>K</a:t>
            </a:r>
            <a:r>
              <a:rPr lang="fr-FR" sz="2000" dirty="0" err="1" smtClean="0"/>
              <a:t>Euros</a:t>
            </a:r>
            <a:endParaRPr lang="fr-FR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 smtClean="0"/>
              <a:t>Trois laboratoires de l’IN2P3 et un de l’INP se partagent 6,7 </a:t>
            </a:r>
            <a:r>
              <a:rPr lang="fr-FR" sz="2000" dirty="0" err="1" smtClean="0"/>
              <a:t>MEuros</a:t>
            </a:r>
            <a:endParaRPr lang="fr-FR" sz="2000" dirty="0"/>
          </a:p>
        </p:txBody>
      </p:sp>
      <p:sp>
        <p:nvSpPr>
          <p:cNvPr id="9" name="ZoneTexte 8"/>
          <p:cNvSpPr txBox="1"/>
          <p:nvPr/>
        </p:nvSpPr>
        <p:spPr>
          <a:xfrm>
            <a:off x="1779957" y="5940656"/>
            <a:ext cx="8068236" cy="83099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2400" b="1" dirty="0" smtClean="0"/>
              <a:t>Répartition par labo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b="1" dirty="0" smtClean="0"/>
              <a:t>Les frais ESIPAP 281000 Euros sont comptabilisés au LAPP </a:t>
            </a:r>
            <a:endParaRPr lang="fr-FR" sz="2400" b="1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1315" y="2062103"/>
            <a:ext cx="9632239" cy="1827432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314" y="3922031"/>
            <a:ext cx="9632239" cy="1833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119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837" y="1796526"/>
            <a:ext cx="8457341" cy="4838229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1115" y="196671"/>
            <a:ext cx="3545711" cy="1361362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086523" y="322729"/>
            <a:ext cx="3474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err="1" smtClean="0">
                <a:solidFill>
                  <a:srgbClr val="0070C0"/>
                </a:solidFill>
              </a:rPr>
              <a:t>Bilan</a:t>
            </a:r>
            <a:r>
              <a:rPr lang="en-US" sz="3600" b="1" u="sng" dirty="0" smtClean="0">
                <a:solidFill>
                  <a:srgbClr val="0070C0"/>
                </a:solidFill>
              </a:rPr>
              <a:t> Financier</a:t>
            </a:r>
            <a:endParaRPr lang="en-US" sz="3600" b="1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64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472" y="170015"/>
            <a:ext cx="6431837" cy="4072481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615610" y="5475767"/>
            <a:ext cx="7464055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Exécution du budget ENIGMASS en fonction de l’année et de l’entité</a:t>
            </a:r>
          </a:p>
          <a:p>
            <a:pPr algn="ctr"/>
            <a:r>
              <a:rPr lang="fr-FR" dirty="0" smtClean="0"/>
              <a:t>99% du budget </a:t>
            </a:r>
            <a:r>
              <a:rPr lang="fr-FR" smtClean="0"/>
              <a:t>est engagé jusqu’en fin </a:t>
            </a:r>
            <a:r>
              <a:rPr lang="fr-FR" dirty="0" smtClean="0"/>
              <a:t>2019</a:t>
            </a: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3899" y="574052"/>
            <a:ext cx="5303980" cy="4419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73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78372" y="525517"/>
            <a:ext cx="3457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ENIGMASS a embauché 43 physiciens, étudiants et ingénieurs sur des périodes de 2-3 ans.</a:t>
            </a:r>
            <a:endParaRPr lang="en-US" dirty="0"/>
          </a:p>
        </p:txBody>
      </p:sp>
      <p:sp>
        <p:nvSpPr>
          <p:cNvPr id="4" name="Flèche droite 3"/>
          <p:cNvSpPr/>
          <p:nvPr/>
        </p:nvSpPr>
        <p:spPr>
          <a:xfrm>
            <a:off x="1723514" y="1576552"/>
            <a:ext cx="2417380" cy="3678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ZoneTexte 4"/>
          <p:cNvSpPr txBox="1"/>
          <p:nvPr/>
        </p:nvSpPr>
        <p:spPr>
          <a:xfrm>
            <a:off x="546538" y="2690648"/>
            <a:ext cx="3594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Plusieurs dizaines de </a:t>
            </a:r>
            <a:r>
              <a:rPr lang="fr-FR" smtClean="0"/>
              <a:t>mois visiteurs</a:t>
            </a:r>
            <a:endParaRPr lang="en-US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0894" y="189186"/>
            <a:ext cx="5497518" cy="4444696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13429" y="291780"/>
            <a:ext cx="2042363" cy="5167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86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5747" y="0"/>
            <a:ext cx="8467172" cy="6858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575733" y="2782669"/>
            <a:ext cx="2878667" cy="120032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Suivi du personnel du </a:t>
            </a:r>
            <a:r>
              <a:rPr lang="fr-FR" dirty="0" err="1" smtClean="0"/>
              <a:t>Labex</a:t>
            </a:r>
            <a:r>
              <a:rPr lang="fr-FR" dirty="0" smtClean="0"/>
              <a:t> ENIGMASS</a:t>
            </a:r>
          </a:p>
          <a:p>
            <a:pPr algn="ctr"/>
            <a:r>
              <a:rPr lang="fr-FR" dirty="0" smtClean="0"/>
              <a:t>Tous les recrutements jusqu’en 2019 sont </a:t>
            </a:r>
            <a:r>
              <a:rPr lang="fr-FR" dirty="0" err="1" smtClean="0"/>
              <a:t>realisés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87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fr-FR" sz="4000" b="1" u="sng" dirty="0">
                <a:solidFill>
                  <a:srgbClr val="0070C0"/>
                </a:solidFill>
                <a:latin typeface="Calibri"/>
              </a:rPr>
              <a:t>Enseignement supérieur</a:t>
            </a:r>
            <a:endParaRPr sz="4000" b="1" u="sng" dirty="0">
              <a:solidFill>
                <a:srgbClr val="0070C0"/>
              </a:solidFill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609480" y="1604520"/>
            <a:ext cx="11270520" cy="3977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342900" indent="-342900">
              <a:spcAft>
                <a:spcPts val="1200"/>
              </a:spcAft>
              <a:buSzPct val="157000"/>
              <a:buFont typeface="Wingdings" panose="05000000000000000000" pitchFamily="2" charset="2"/>
              <a:buChar char="ü"/>
            </a:pPr>
            <a:r>
              <a:rPr lang="fr-FR" sz="2000" dirty="0">
                <a:latin typeface="Calibri"/>
              </a:rPr>
              <a:t>Création de l</a:t>
            </a:r>
            <a:r>
              <a:rPr lang="fr-FR" sz="2000" dirty="0">
                <a:solidFill>
                  <a:srgbClr val="0000FF"/>
                </a:solidFill>
                <a:latin typeface="Calibri"/>
              </a:rPr>
              <a:t>'école internationale d'été en physique des particules et des </a:t>
            </a:r>
            <a:r>
              <a:rPr lang="fr-FR" sz="2000" dirty="0" err="1">
                <a:solidFill>
                  <a:srgbClr val="0000FF"/>
                </a:solidFill>
                <a:latin typeface="Calibri"/>
              </a:rPr>
              <a:t>astroparticules</a:t>
            </a:r>
            <a:r>
              <a:rPr lang="fr-FR" sz="2000" dirty="0">
                <a:solidFill>
                  <a:srgbClr val="0000FF"/>
                </a:solidFill>
                <a:latin typeface="Calibri"/>
              </a:rPr>
              <a:t> </a:t>
            </a:r>
            <a:r>
              <a:rPr lang="fr-FR" sz="2000" dirty="0" err="1">
                <a:solidFill>
                  <a:srgbClr val="0000FF"/>
                </a:solidFill>
                <a:latin typeface="Calibri"/>
              </a:rPr>
              <a:t>GraSPA</a:t>
            </a:r>
            <a:r>
              <a:rPr lang="fr-FR" sz="2000" dirty="0">
                <a:latin typeface="Calibri"/>
              </a:rPr>
              <a:t> qui se tient annuellement à Annecy et vise un public de L3 et M1 : plus de </a:t>
            </a:r>
            <a:r>
              <a:rPr lang="fr-FR" sz="2000" dirty="0">
                <a:solidFill>
                  <a:srgbClr val="0000FF"/>
                </a:solidFill>
                <a:latin typeface="Calibri"/>
              </a:rPr>
              <a:t>30 étudiants accueillis chaque année pendant une </a:t>
            </a:r>
            <a:r>
              <a:rPr lang="fr-FR" sz="2000" dirty="0" smtClean="0">
                <a:solidFill>
                  <a:srgbClr val="0000FF"/>
                </a:solidFill>
                <a:latin typeface="Calibri"/>
              </a:rPr>
              <a:t>semaine</a:t>
            </a:r>
            <a:r>
              <a:rPr lang="fr-FR" sz="2000" dirty="0">
                <a:latin typeface="Calibri"/>
              </a:rPr>
              <a:t> </a:t>
            </a:r>
            <a:r>
              <a:rPr lang="fr-FR" sz="2000" dirty="0" smtClean="0">
                <a:solidFill>
                  <a:srgbClr val="CC0000"/>
                </a:solidFill>
                <a:latin typeface="Calibri"/>
              </a:rPr>
              <a:t>(https</a:t>
            </a:r>
            <a:r>
              <a:rPr lang="fr-FR" sz="2000" dirty="0">
                <a:solidFill>
                  <a:srgbClr val="CC0000"/>
                </a:solidFill>
                <a:latin typeface="Calibri"/>
              </a:rPr>
              <a:t>://indico.in2p3.fr/event/12743/?lang=en_GB</a:t>
            </a:r>
            <a:r>
              <a:rPr lang="fr-FR" sz="2000" dirty="0" smtClean="0">
                <a:solidFill>
                  <a:srgbClr val="CC0000"/>
                </a:solidFill>
                <a:latin typeface="Calibri"/>
              </a:rPr>
              <a:t>)</a:t>
            </a:r>
            <a:endParaRPr sz="2000" dirty="0"/>
          </a:p>
          <a:p>
            <a:pPr marL="342900" indent="-342900">
              <a:spcAft>
                <a:spcPts val="1200"/>
              </a:spcAft>
              <a:buSzPct val="157000"/>
              <a:buFont typeface="Wingdings" panose="05000000000000000000" pitchFamily="2" charset="2"/>
              <a:buChar char="ü"/>
            </a:pPr>
            <a:r>
              <a:rPr lang="fr-FR" sz="2000" dirty="0">
                <a:latin typeface="Calibri"/>
              </a:rPr>
              <a:t> Création de l'</a:t>
            </a:r>
            <a:r>
              <a:rPr lang="fr-FR" sz="2000" dirty="0">
                <a:solidFill>
                  <a:srgbClr val="0000CC"/>
                </a:solidFill>
                <a:latin typeface="Calibri"/>
              </a:rPr>
              <a:t>école européenne d'instrumentation en physique des particules et des </a:t>
            </a:r>
            <a:r>
              <a:rPr lang="fr-FR" sz="2000" dirty="0" err="1">
                <a:solidFill>
                  <a:srgbClr val="0000CC"/>
                </a:solidFill>
                <a:latin typeface="Calibri"/>
              </a:rPr>
              <a:t>astroparticules</a:t>
            </a:r>
            <a:r>
              <a:rPr lang="fr-FR" sz="2000" dirty="0">
                <a:solidFill>
                  <a:srgbClr val="0000CC"/>
                </a:solidFill>
                <a:latin typeface="Calibri"/>
              </a:rPr>
              <a:t>, ESIPAP,</a:t>
            </a:r>
            <a:r>
              <a:rPr lang="fr-FR" sz="2000" dirty="0">
                <a:latin typeface="Calibri"/>
              </a:rPr>
              <a:t> qui se tient annuellement à </a:t>
            </a:r>
            <a:r>
              <a:rPr lang="fr-FR" sz="2000" dirty="0" err="1">
                <a:latin typeface="Calibri"/>
              </a:rPr>
              <a:t>Archamps</a:t>
            </a:r>
            <a:r>
              <a:rPr lang="fr-FR" sz="2000" dirty="0">
                <a:latin typeface="Calibri"/>
              </a:rPr>
              <a:t> près du CERN et recrute des étudiants internationaux en master et en thèse : à terme</a:t>
            </a:r>
            <a:r>
              <a:rPr lang="fr-FR" sz="2000" dirty="0">
                <a:solidFill>
                  <a:srgbClr val="0000CC"/>
                </a:solidFill>
                <a:latin typeface="Calibri"/>
              </a:rPr>
              <a:t> 32 étudiants accueillis pendant un mois </a:t>
            </a:r>
            <a:r>
              <a:rPr lang="fr-FR" sz="2000" dirty="0">
                <a:latin typeface="Calibri"/>
              </a:rPr>
              <a:t> </a:t>
            </a:r>
            <a:r>
              <a:rPr lang="fr-FR" sz="2000" dirty="0" smtClean="0">
                <a:solidFill>
                  <a:srgbClr val="800000"/>
                </a:solidFill>
                <a:latin typeface="Calibri"/>
              </a:rPr>
              <a:t>(</a:t>
            </a:r>
            <a:r>
              <a:rPr lang="fr-FR" sz="2000" dirty="0">
                <a:solidFill>
                  <a:srgbClr val="800000"/>
                </a:solidFill>
                <a:latin typeface="Calibri"/>
              </a:rPr>
              <a:t>http://www.esi-archamps.eu/Thematic-Schools/ESIPAP</a:t>
            </a:r>
            <a:r>
              <a:rPr lang="fr-FR" sz="2000" dirty="0" smtClean="0">
                <a:solidFill>
                  <a:srgbClr val="800000"/>
                </a:solidFill>
                <a:latin typeface="Calibri"/>
              </a:rPr>
              <a:t>)</a:t>
            </a:r>
            <a:endParaRPr sz="2000" dirty="0"/>
          </a:p>
          <a:p>
            <a:pPr marL="342900" indent="-342900">
              <a:spcAft>
                <a:spcPts val="1200"/>
              </a:spcAft>
              <a:buSzPct val="157000"/>
              <a:buFont typeface="Wingdings" panose="05000000000000000000" pitchFamily="2" charset="2"/>
              <a:buChar char="ü"/>
            </a:pPr>
            <a:r>
              <a:rPr lang="fr-FR" sz="2000" dirty="0">
                <a:latin typeface="Calibri"/>
              </a:rPr>
              <a:t>Rénovation de la </a:t>
            </a:r>
            <a:r>
              <a:rPr lang="fr-FR" sz="2000" dirty="0">
                <a:solidFill>
                  <a:srgbClr val="0000CC"/>
                </a:solidFill>
                <a:latin typeface="Calibri"/>
              </a:rPr>
              <a:t>plateforme de TP de physique subatomique du LPSC</a:t>
            </a:r>
            <a:r>
              <a:rPr lang="fr-FR" sz="2000" dirty="0">
                <a:latin typeface="Calibri"/>
              </a:rPr>
              <a:t> en </a:t>
            </a:r>
            <a:r>
              <a:rPr lang="fr-FR" sz="2000" dirty="0" smtClean="0">
                <a:latin typeface="Calibri"/>
              </a:rPr>
              <a:t>open </a:t>
            </a:r>
            <a:r>
              <a:rPr lang="fr-FR" sz="2000" dirty="0" err="1" smtClean="0">
                <a:latin typeface="Calibri"/>
              </a:rPr>
              <a:t>space</a:t>
            </a:r>
            <a:r>
              <a:rPr lang="fr-FR" sz="2000" dirty="0">
                <a:latin typeface="Calibri"/>
              </a:rPr>
              <a:t>, qui forme plus de </a:t>
            </a:r>
            <a:r>
              <a:rPr lang="fr-FR" sz="2000" dirty="0">
                <a:solidFill>
                  <a:srgbClr val="0000FF"/>
                </a:solidFill>
                <a:latin typeface="Calibri"/>
              </a:rPr>
              <a:t>500 étudiants par an</a:t>
            </a:r>
            <a:r>
              <a:rPr lang="fr-FR" sz="2000" dirty="0">
                <a:latin typeface="Calibri"/>
              </a:rPr>
              <a:t> (masters et écoles d'ingénieurs) aux techniques de la détection nucléaire</a:t>
            </a:r>
            <a:r>
              <a:rPr lang="fr-FR" sz="2000" dirty="0" smtClean="0">
                <a:latin typeface="Calibri"/>
              </a:rPr>
              <a:t>. </a:t>
            </a:r>
            <a:r>
              <a:rPr lang="fr-FR" sz="2000" dirty="0" smtClean="0">
                <a:solidFill>
                  <a:srgbClr val="800000"/>
                </a:solidFill>
                <a:latin typeface="Calibri"/>
              </a:rPr>
              <a:t>(</a:t>
            </a:r>
            <a:r>
              <a:rPr lang="fr-FR" sz="2000" dirty="0">
                <a:solidFill>
                  <a:srgbClr val="800000"/>
                </a:solidFill>
                <a:latin typeface="Calibri"/>
              </a:rPr>
              <a:t>http://lpsc.in2p3.fr/index.php/fr/enseignement-et-formation)</a:t>
            </a: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119262810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err="1" smtClean="0">
                <a:solidFill>
                  <a:srgbClr val="0070C0"/>
                </a:solidFill>
              </a:rPr>
              <a:t>Valorisation</a:t>
            </a:r>
            <a:r>
              <a:rPr lang="en-US" b="1" u="sng" dirty="0" smtClean="0">
                <a:solidFill>
                  <a:srgbClr val="0070C0"/>
                </a:solidFill>
              </a:rPr>
              <a:t>  /  Communication</a:t>
            </a:r>
            <a:endParaRPr lang="en-US" b="1" u="sng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420009"/>
            <a:ext cx="10515600" cy="4756954"/>
          </a:xfrm>
        </p:spPr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Trois projets de valorisation  identifiés à fort potentiel</a:t>
            </a:r>
          </a:p>
          <a:p>
            <a:pPr lvl="1"/>
            <a:r>
              <a:rPr lang="fr-FR" dirty="0" smtClean="0">
                <a:solidFill>
                  <a:srgbClr val="0070C0"/>
                </a:solidFill>
              </a:rPr>
              <a:t>Capteur sismique du LAPP (Brevet, pas d’aboutissement avec la SATT)</a:t>
            </a:r>
          </a:p>
          <a:p>
            <a:pPr lvl="1"/>
            <a:r>
              <a:rPr lang="fr-FR" dirty="0" smtClean="0">
                <a:solidFill>
                  <a:srgbClr val="0070C0"/>
                </a:solidFill>
              </a:rPr>
              <a:t>MIMAC-</a:t>
            </a:r>
            <a:r>
              <a:rPr lang="fr-FR" dirty="0" err="1" smtClean="0">
                <a:solidFill>
                  <a:srgbClr val="0070C0"/>
                </a:solidFill>
              </a:rPr>
              <a:t>FASTn</a:t>
            </a:r>
            <a:r>
              <a:rPr lang="fr-FR" dirty="0" smtClean="0">
                <a:solidFill>
                  <a:srgbClr val="0070C0"/>
                </a:solidFill>
              </a:rPr>
              <a:t> au LPSC, spectromètre directionnel de neutrons rapides</a:t>
            </a:r>
          </a:p>
          <a:p>
            <a:pPr lvl="1"/>
            <a:r>
              <a:rPr lang="fr-FR" dirty="0" smtClean="0">
                <a:solidFill>
                  <a:srgbClr val="0070C0"/>
                </a:solidFill>
              </a:rPr>
              <a:t>Détecteur sphérique au LSM, utilisant de l'azote pour la détection des neutrons thermiques/rapides </a:t>
            </a:r>
          </a:p>
          <a:p>
            <a:pPr lvl="1"/>
            <a:endParaRPr lang="fr-FR" dirty="0" smtClean="0">
              <a:solidFill>
                <a:srgbClr val="0070C0"/>
              </a:solidFill>
            </a:endParaRPr>
          </a:p>
          <a:p>
            <a:r>
              <a:rPr lang="fr-FR" dirty="0" smtClean="0">
                <a:solidFill>
                  <a:srgbClr val="0070C0"/>
                </a:solidFill>
              </a:rPr>
              <a:t>Plusieurs actions de communication / promotion</a:t>
            </a:r>
          </a:p>
          <a:p>
            <a:pPr lvl="1"/>
            <a:r>
              <a:rPr lang="fr-FR" dirty="0" smtClean="0">
                <a:solidFill>
                  <a:srgbClr val="0070C0"/>
                </a:solidFill>
              </a:rPr>
              <a:t>Réalisation d'un web-documentaire </a:t>
            </a:r>
          </a:p>
          <a:p>
            <a:pPr lvl="1"/>
            <a:r>
              <a:rPr lang="fr-FR" dirty="0" smtClean="0">
                <a:solidFill>
                  <a:srgbClr val="0070C0"/>
                </a:solidFill>
              </a:rPr>
              <a:t>Soutien a des nombreuses manifestations, ex: Nuit OG en 2017</a:t>
            </a:r>
          </a:p>
          <a:p>
            <a:pPr lvl="1"/>
            <a:r>
              <a:rPr lang="fr-FR" dirty="0" smtClean="0">
                <a:solidFill>
                  <a:srgbClr val="0070C0"/>
                </a:solidFill>
              </a:rPr>
              <a:t>Soutien a l’organisation de conférences / écoles</a:t>
            </a:r>
            <a:endParaRPr lang="fr-F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25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420</Words>
  <Application>Microsoft Office PowerPoint</Application>
  <PresentationFormat>Grand écran</PresentationFormat>
  <Paragraphs>49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Thème Office</vt:lpstr>
      <vt:lpstr>Bilan du Labex ENIGMASS</vt:lpstr>
      <vt:lpstr>Stratégie scientifique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Valorisation  /  Communication</vt:lpstr>
      <vt:lpstr>Présentation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Apport du Labex ENIGMASS</dc:title>
  <dc:creator>Yannis KARYOTAKIS</dc:creator>
  <cp:lastModifiedBy>Yannis KARYOTAKIS</cp:lastModifiedBy>
  <cp:revision>29</cp:revision>
  <dcterms:created xsi:type="dcterms:W3CDTF">2016-07-19T09:58:37Z</dcterms:created>
  <dcterms:modified xsi:type="dcterms:W3CDTF">2017-04-28T05:23:29Z</dcterms:modified>
</cp:coreProperties>
</file>