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</p:sldMasterIdLst>
  <p:notesMasterIdLst>
    <p:notesMasterId r:id="rId31"/>
  </p:notesMasterIdLst>
  <p:sldIdLst>
    <p:sldId id="256" r:id="rId3"/>
    <p:sldId id="314" r:id="rId4"/>
    <p:sldId id="258" r:id="rId5"/>
    <p:sldId id="315" r:id="rId6"/>
    <p:sldId id="336" r:id="rId7"/>
    <p:sldId id="316" r:id="rId8"/>
    <p:sldId id="317" r:id="rId9"/>
    <p:sldId id="318" r:id="rId10"/>
    <p:sldId id="319" r:id="rId11"/>
    <p:sldId id="320" r:id="rId12"/>
    <p:sldId id="335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2" r:id="rId28"/>
    <p:sldId id="355" r:id="rId29"/>
    <p:sldId id="354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03" autoAdjust="0"/>
  </p:normalViewPr>
  <p:slideViewPr>
    <p:cSldViewPr snapToGrid="0">
      <p:cViewPr varScale="1">
        <p:scale>
          <a:sx n="64" d="100"/>
          <a:sy n="64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7336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64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044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and current solutions at some point they do some part of the transactional processing one per one txn basis, resulting in a single node bottleneck.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LeanXcale processes and commits txns fully in parallel. We regulate the visibility of updated data to provide a consistent view.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like the Iguazu falls, 3.5 km of falls.</a:t>
            </a:r>
          </a:p>
        </p:txBody>
      </p:sp>
      <p:sp>
        <p:nvSpPr>
          <p:cNvPr id="621" name="Shape 6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573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230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71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826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188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675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365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6" name="Shape 7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323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1" name="Shape 8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44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212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979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396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0" name="Shape 9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5771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4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unique about our offering?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solved a core problem in cloud data management: how to scale full ACID transactions.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achieved this scalability in a totally seamless and transparent way to applications.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scale to a million update transactions per second.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a our whole scientific careers devoted to this topic and yes, being lucky.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91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59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960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3549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pain in current enterprise is that despite they use scalable technologies (such as map-reduce) the footprint is very big. An example is Google spanner that scales but it requires more than 1 core per tps. LeanXcale is able to do 10-20 times more efficiently!!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53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LeanXcale</a:t>
            </a:r>
            <a:r>
              <a:rPr lang="en-US" baseline="0" noProof="0" dirty="0"/>
              <a:t> is the medicine for most common pains enterprises face today to manage </a:t>
            </a:r>
            <a:r>
              <a:rPr lang="en-US" baseline="0" noProof="0" dirty="0" err="1"/>
              <a:t>DBs.</a:t>
            </a:r>
            <a:endParaRPr lang="en-US" baseline="0" noProof="0" dirty="0"/>
          </a:p>
          <a:p>
            <a:r>
              <a:rPr lang="en-US" baseline="0" noProof="0" dirty="0"/>
              <a:t>It has four active components: OLTP, OLAP, polyglot integration, and Elasticity and Ultra-Efficiency.</a:t>
            </a:r>
          </a:p>
          <a:p>
            <a:r>
              <a:rPr lang="en-US" baseline="0" noProof="0" dirty="0"/>
              <a:t>All with ultra-scalability vitamins.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CE87-0FCE-4D83-BCDE-C702C44DAB13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2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17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ólo el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28800"/>
            <a:ext cx="8291400" cy="44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444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ólo el títul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28800"/>
            <a:ext cx="8291400" cy="44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444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ólo el títul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28800"/>
            <a:ext cx="8291400" cy="44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444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ólo el título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28800"/>
            <a:ext cx="8291400" cy="44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444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ólo el título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28800"/>
            <a:ext cx="8291400" cy="44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444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698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685800" y="1143000"/>
            <a:ext cx="7772400" cy="9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36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685800" y="1992086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ctr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ctr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ctr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Title Slid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990600" y="5181600"/>
            <a:ext cx="7772400" cy="9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3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990600" y="6030687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buClr>
                <a:srgbClr val="262626"/>
              </a:buClr>
              <a:buFont typeface="Tahoma"/>
              <a:buNone/>
              <a:defRPr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ctr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ctr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ctr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cxnSp>
        <p:nvCxnSpPr>
          <p:cNvPr id="145" name="Shape 145"/>
          <p:cNvCxnSpPr/>
          <p:nvPr/>
        </p:nvCxnSpPr>
        <p:spPr>
          <a:xfrm rot="10800000">
            <a:off x="0" y="5143500"/>
            <a:ext cx="9144000" cy="0"/>
          </a:xfrm>
          <a:prstGeom prst="straightConnector1">
            <a:avLst/>
          </a:prstGeom>
          <a:noFill/>
          <a:ln w="22225" cap="flat" cmpd="sng">
            <a:solidFill>
              <a:srgbClr val="224D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67818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45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Font typeface="Arial"/>
              <a:buNone/>
              <a:defRPr sz="18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Animate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Tahoma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lt1"/>
              </a:buClr>
              <a:buFont typeface="Tahoma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lt1"/>
              </a:buClr>
              <a:buFont typeface="Tahoma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lt1"/>
              </a:buClr>
              <a:buFont typeface="Tahoma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lt1"/>
              </a:buClr>
              <a:buFont typeface="Tahoma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40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Light Title and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67818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rgbClr val="3F3F3F"/>
              </a:buClr>
              <a:buFont typeface="Tahoma"/>
              <a:buNone/>
              <a:defRPr sz="1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rgbClr val="3F3F3F"/>
              </a:buClr>
              <a:buFont typeface="Tahoma"/>
              <a:buNone/>
              <a:defRPr sz="1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rgbClr val="3F3F3F"/>
              </a:buClr>
              <a:buFont typeface="Tahoma"/>
              <a:buNone/>
              <a:defRPr sz="1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rgbClr val="3F3F3F"/>
              </a:buClr>
              <a:buFont typeface="Tahoma"/>
              <a:buNone/>
              <a:defRPr sz="1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rgbClr val="3F3F3F"/>
              </a:buClr>
              <a:buFont typeface="Tahoma"/>
              <a:buNone/>
              <a:defRPr sz="1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09600" y="4167187"/>
            <a:ext cx="64770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D8D8D8"/>
              </a:buClr>
              <a:buFont typeface="Impact"/>
              <a:buNone/>
              <a:defRPr sz="4000" b="0" i="0" u="none" strike="noStrike" cap="none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09600" y="2667000"/>
            <a:ext cx="64770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Tahoma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Tahoma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Tahoma"/>
              <a:buNone/>
              <a:defRPr sz="16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Tahoma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Tahoma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3276600" cy="419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3810000" y="1447800"/>
            <a:ext cx="3276600" cy="419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33528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304800" y="2087561"/>
            <a:ext cx="3352800" cy="41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20"/>
              </a:spcBef>
              <a:buClr>
                <a:schemeClr val="dk1"/>
              </a:buClr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20"/>
              </a:spcBef>
              <a:buClr>
                <a:schemeClr val="dk1"/>
              </a:buClr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3"/>
          </p:nvPr>
        </p:nvSpPr>
        <p:spPr>
          <a:xfrm>
            <a:off x="3733800" y="1371600"/>
            <a:ext cx="33540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4"/>
          </p:nvPr>
        </p:nvSpPr>
        <p:spPr>
          <a:xfrm>
            <a:off x="3733800" y="2087561"/>
            <a:ext cx="3354000" cy="41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20"/>
              </a:spcBef>
              <a:buClr>
                <a:schemeClr val="dk1"/>
              </a:buClr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20"/>
              </a:spcBef>
              <a:buClr>
                <a:schemeClr val="dk1"/>
              </a:buClr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81000" y="761999"/>
            <a:ext cx="22098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2667000" y="761999"/>
            <a:ext cx="4419600" cy="57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381000" y="1752600"/>
            <a:ext cx="22098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143000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D8D8D8"/>
              </a:buClr>
              <a:buFont typeface="Impact"/>
              <a:buNone/>
              <a:defRPr sz="2000" b="1" i="0" u="none" strike="noStrike" cap="none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pic" idx="2"/>
          </p:nvPr>
        </p:nvSpPr>
        <p:spPr>
          <a:xfrm>
            <a:off x="1143000" y="762000"/>
            <a:ext cx="5486400" cy="39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143000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 rot="5400000">
            <a:off x="1371600" y="381000"/>
            <a:ext cx="4648200" cy="67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9999" marR="0" lvl="0" indent="-27599" algn="l" rtl="0">
              <a:lnSpc>
                <a:spcPct val="100000"/>
              </a:lnSpc>
              <a:spcBef>
                <a:spcPts val="750"/>
              </a:spcBef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rgbClr val="3A3838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rgbClr val="3A3838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rgbClr val="3A3838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 rot="5400000">
            <a:off x="5524500" y="2476501"/>
            <a:ext cx="53340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 rot="5400000">
            <a:off x="1356450" y="-624611"/>
            <a:ext cx="5364300" cy="71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438400" y="1981200"/>
            <a:ext cx="46482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57150" marR="0" lvl="0" indent="-635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2438400" y="2819400"/>
            <a:ext cx="46482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57150" marR="0" lvl="0" indent="-635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3"/>
          </p:nvPr>
        </p:nvSpPr>
        <p:spPr>
          <a:xfrm>
            <a:off x="2438400" y="3657600"/>
            <a:ext cx="46482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57150" marR="0" lvl="0" indent="-635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4"/>
          </p:nvPr>
        </p:nvSpPr>
        <p:spPr>
          <a:xfrm>
            <a:off x="2438400" y="4495800"/>
            <a:ext cx="46482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57150" marR="0" lvl="0" indent="-635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048000" cy="21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3657600" y="1752600"/>
            <a:ext cx="3429000" cy="21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457200" y="4001785"/>
            <a:ext cx="3048000" cy="22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4"/>
          </p:nvPr>
        </p:nvSpPr>
        <p:spPr>
          <a:xfrm>
            <a:off x="3657600" y="4001785"/>
            <a:ext cx="3429000" cy="22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26570" y="3810000"/>
            <a:ext cx="2209800" cy="28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1111"/>
              </a:lnSpc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2590800" y="3810000"/>
            <a:ext cx="2209800" cy="28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1111"/>
              </a:lnSpc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4876800" y="3810000"/>
            <a:ext cx="2209800" cy="28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1111"/>
              </a:lnSpc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4"/>
          </p:nvPr>
        </p:nvSpPr>
        <p:spPr>
          <a:xfrm>
            <a:off x="326570" y="1524000"/>
            <a:ext cx="2209800" cy="220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5"/>
          </p:nvPr>
        </p:nvSpPr>
        <p:spPr>
          <a:xfrm>
            <a:off x="2590800" y="1524000"/>
            <a:ext cx="2209800" cy="220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6"/>
          </p:nvPr>
        </p:nvSpPr>
        <p:spPr>
          <a:xfrm>
            <a:off x="4876801" y="1524000"/>
            <a:ext cx="2209799" cy="220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48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40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45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Font typeface="Arial"/>
              <a:buNone/>
              <a:defRPr sz="1800" b="1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Font typeface="Arial"/>
              <a:buNone/>
              <a:defRPr sz="1800" b="1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24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24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Font typeface="Arial"/>
              <a:buNone/>
              <a:defRPr sz="24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Font typeface="Roboto"/>
              <a:buNone/>
              <a:defRPr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rgbClr val="757070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9999"/>
            </a:gs>
            <a:gs pos="68000">
              <a:srgbClr val="D9E5F5"/>
            </a:gs>
            <a:gs pos="100000">
              <a:srgbClr val="D9E5F5"/>
            </a:gs>
          </a:gsLst>
          <a:lin ang="5400012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39000" y="1829"/>
            <a:ext cx="190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781800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67818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360"/>
              </a:spcBef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cxnSp>
        <p:nvCxnSpPr>
          <p:cNvPr id="124" name="Shape 124"/>
          <p:cNvCxnSpPr/>
          <p:nvPr/>
        </p:nvCxnSpPr>
        <p:spPr>
          <a:xfrm rot="10800000">
            <a:off x="7239000" y="0"/>
            <a:ext cx="0" cy="6858000"/>
          </a:xfrm>
          <a:prstGeom prst="straightConnector1">
            <a:avLst/>
          </a:prstGeom>
          <a:noFill/>
          <a:ln w="22225" cap="flat" cmpd="sng">
            <a:solidFill>
              <a:srgbClr val="224D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0" y="2102411"/>
            <a:ext cx="4860000" cy="27223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12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Ultra-Scalable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12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Full SQL Full ACID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12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Operational &amp; Analytical Database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lang="en-US" sz="312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Impact"/>
              <a:buNone/>
            </a:pPr>
            <a:r>
              <a:rPr lang="es-ES" sz="2400" i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Ricardo Jimenez-Peris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Impact"/>
              <a:buNone/>
            </a:pPr>
            <a:r>
              <a:rPr lang="es-ES" sz="2400" i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LeanXcale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Impact"/>
              <a:buNone/>
            </a:pPr>
            <a:r>
              <a:rPr lang="es-ES" sz="2400" i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CEO &amp; </a:t>
            </a:r>
            <a:r>
              <a:rPr lang="es-ES" sz="2400" i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Founder</a:t>
            </a:r>
            <a:endParaRPr sz="2400" i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717623" y="4075483"/>
            <a:ext cx="1872300" cy="2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583" y="0"/>
            <a:ext cx="3220500" cy="16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05" y="663880"/>
            <a:ext cx="4171033" cy="572439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866967" y="883117"/>
            <a:ext cx="3923071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tx2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00B0D8"/>
                </a:solidFill>
                <a:latin typeface="+mj-lt"/>
              </a:rPr>
              <a:t>LeanXcale’s </a:t>
            </a:r>
          </a:p>
          <a:p>
            <a:pPr marL="0" lvl="0" indent="0" rtl="0">
              <a:spcBef>
                <a:spcPts val="0"/>
              </a:spcBef>
              <a:buClr>
                <a:schemeClr val="tx2">
                  <a:lumMod val="50000"/>
                </a:schemeClr>
              </a:buClr>
              <a:buNone/>
            </a:pPr>
            <a:r>
              <a:rPr lang="en-US" sz="2200" b="1" dirty="0" err="1">
                <a:solidFill>
                  <a:srgbClr val="00B0D8"/>
                </a:solidFill>
                <a:latin typeface="+mj-lt"/>
              </a:rPr>
              <a:t>KiVi</a:t>
            </a:r>
            <a:r>
              <a:rPr lang="en-US" sz="2200" b="1" dirty="0">
                <a:solidFill>
                  <a:srgbClr val="00B0D8"/>
                </a:solidFill>
                <a:latin typeface="+mj-lt"/>
              </a:rPr>
              <a:t> Storage Engine</a:t>
            </a:r>
          </a:p>
          <a:p>
            <a:pPr marL="0" indent="0">
              <a:buNone/>
            </a:pP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KiVi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 is a new storage engine from LeanXcale that is: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Multi-Workload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Vectorial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Ultra-efficient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Columnar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  <a:cs typeface="Arial"/>
                <a:sym typeface="Arial"/>
              </a:rPr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ea typeface="Roboto regular" panose="02000000000000000000" pitchFamily="2" charset="0"/>
                <a:cs typeface="Arial"/>
                <a:sym typeface="Arial"/>
              </a:rPr>
              <a:t>Fully elastic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ea typeface="Roboto regular" panose="02000000000000000000" pitchFamily="2" charset="0"/>
                <a:cs typeface="Arial"/>
                <a:sym typeface="Arial"/>
              </a:rPr>
              <a:t>Dual SQL and KV interface over relational data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cs typeface="Arial"/>
                <a:sym typeface="Arial"/>
              </a:rPr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ea typeface="Roboto regular" panose="02000000000000000000" pitchFamily="2" charset="0"/>
                <a:cs typeface="Arial"/>
                <a:sym typeface="Arial"/>
              </a:rPr>
              <a:t>Online aggregation.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ea typeface="Roboto regular" panose="02000000000000000000" pitchFamily="2" charset="0"/>
                <a:cs typeface="Arial"/>
                <a:sym typeface="Arial"/>
              </a:rPr>
              <a:t>Inexpensive replication.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ea typeface="Roboto regular" panose="02000000000000000000" pitchFamily="2" charset="0"/>
                <a:cs typeface="Arial"/>
                <a:sym typeface="Arial"/>
              </a:rPr>
              <a:t>Efficient distributed indexing.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D8"/>
                </a:solidFill>
                <a:ea typeface="Roboto regular" panose="02000000000000000000" pitchFamily="2" charset="0"/>
                <a:cs typeface="Arial"/>
                <a:sym typeface="Arial"/>
              </a:rPr>
              <a:t>Efficient multi-versioning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cs typeface="Arial"/>
                <a:sym typeface="Arial"/>
              </a:rPr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accent3">
                  <a:lumMod val="75000"/>
                </a:schemeClr>
              </a:solidFill>
              <a:ea typeface="Roboto regular" panose="02000000000000000000" pitchFamily="2" charset="0"/>
              <a:cs typeface="Arial"/>
              <a:sym typeface="Arial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accent3">
                  <a:lumMod val="75000"/>
                </a:schemeClr>
              </a:solidFill>
              <a:ea typeface="Roboto regular" panose="02000000000000000000" pitchFamily="2" charset="0"/>
              <a:cs typeface="Arial"/>
              <a:sym typeface="Arial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accent3">
                  <a:lumMod val="75000"/>
                </a:schemeClr>
              </a:solidFill>
              <a:ea typeface="Roboto regular" panose="02000000000000000000" pitchFamily="2" charset="0"/>
              <a:cs typeface="Arial"/>
              <a:sym typeface="Arial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j-lt"/>
              <a:ea typeface="Roboto regular" panose="02000000000000000000" pitchFamily="2" charset="0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1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0"/>
    </mc:Choice>
    <mc:Fallback xmlns="">
      <p:transition spd="slow" advTm="1402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4716016" y="4293096"/>
            <a:ext cx="2416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KiVi</a:t>
            </a:r>
            <a:r>
              <a:rPr lang="en-US" sz="20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Key-Value Data Store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30023" y="2852936"/>
            <a:ext cx="185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OLTP &amp; OLAP</a:t>
            </a:r>
          </a:p>
          <a:p>
            <a:r>
              <a:rPr lang="en-US" sz="20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Query Engine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1540903" y="3602932"/>
            <a:ext cx="2971800" cy="1404851"/>
            <a:chOff x="2438399" y="2362201"/>
            <a:chExt cx="4191000" cy="1981201"/>
          </a:xfrm>
          <a:solidFill>
            <a:srgbClr val="2DBCFE"/>
          </a:solidFill>
          <a:scene3d>
            <a:camera prst="isometricOffAxis1Top"/>
            <a:lightRig rig="threePt" dir="t"/>
          </a:scene3d>
        </p:grpSpPr>
        <p:sp>
          <p:nvSpPr>
            <p:cNvPr id="15" name="Rectangle 14"/>
            <p:cNvSpPr/>
            <p:nvPr/>
          </p:nvSpPr>
          <p:spPr>
            <a:xfrm>
              <a:off x="2438399" y="2362201"/>
              <a:ext cx="4191000" cy="1981201"/>
            </a:xfrm>
            <a:prstGeom prst="rect">
              <a:avLst/>
            </a:prstGeom>
            <a:grpFill/>
            <a:ln>
              <a:solidFill>
                <a:srgbClr val="2DBCFE"/>
              </a:solidFill>
            </a:ln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757004" y="2664354"/>
              <a:ext cx="533400" cy="533400"/>
            </a:xfrm>
            <a:prstGeom prst="ellipse">
              <a:avLst/>
            </a:prstGeom>
            <a:grpFill/>
            <a:ln>
              <a:solidFill>
                <a:srgbClr val="2DBCFE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22203" y="2664354"/>
              <a:ext cx="533400" cy="533400"/>
            </a:xfrm>
            <a:prstGeom prst="ellipse">
              <a:avLst/>
            </a:prstGeom>
            <a:grpFill/>
            <a:ln>
              <a:solidFill>
                <a:srgbClr val="2DBCFE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687404" y="2664354"/>
              <a:ext cx="533400" cy="533400"/>
            </a:xfrm>
            <a:prstGeom prst="ellipse">
              <a:avLst/>
            </a:prstGeom>
            <a:grpFill/>
            <a:ln>
              <a:solidFill>
                <a:srgbClr val="2DBCFE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52603" y="2664354"/>
              <a:ext cx="533400" cy="533400"/>
            </a:xfrm>
            <a:prstGeom prst="ellipse">
              <a:avLst/>
            </a:prstGeom>
            <a:grpFill/>
            <a:ln>
              <a:solidFill>
                <a:srgbClr val="2DBCFE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757004" y="3588583"/>
              <a:ext cx="533400" cy="533400"/>
            </a:xfrm>
            <a:prstGeom prst="ellipse">
              <a:avLst/>
            </a:prstGeom>
            <a:grpFill/>
            <a:ln>
              <a:solidFill>
                <a:srgbClr val="2DBCFE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722203" y="3588583"/>
              <a:ext cx="533400" cy="533400"/>
            </a:xfrm>
            <a:prstGeom prst="ellipse">
              <a:avLst/>
            </a:prstGeom>
            <a:grpFill/>
            <a:ln>
              <a:solidFill>
                <a:srgbClr val="2DBCFE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687404" y="3588583"/>
              <a:ext cx="533400" cy="533400"/>
            </a:xfrm>
            <a:prstGeom prst="ellipse">
              <a:avLst/>
            </a:prstGeom>
            <a:grpFill/>
            <a:ln>
              <a:solidFill>
                <a:srgbClr val="2DBCFE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652603" y="3588583"/>
              <a:ext cx="533400" cy="533400"/>
            </a:xfrm>
            <a:prstGeom prst="ellipse">
              <a:avLst/>
            </a:prstGeom>
            <a:grpFill/>
            <a:ln>
              <a:solidFill>
                <a:srgbClr val="2DBCFE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40903" y="2864896"/>
            <a:ext cx="2971800" cy="1404851"/>
            <a:chOff x="2438399" y="2362201"/>
            <a:chExt cx="4191000" cy="1981201"/>
          </a:xfrm>
          <a:solidFill>
            <a:srgbClr val="1E6C92"/>
          </a:solidFill>
          <a:scene3d>
            <a:camera prst="isometricOffAxis1Top"/>
            <a:lightRig rig="threePt" dir="t"/>
          </a:scene3d>
        </p:grpSpPr>
        <p:sp>
          <p:nvSpPr>
            <p:cNvPr id="25" name="Rectangle 24"/>
            <p:cNvSpPr/>
            <p:nvPr/>
          </p:nvSpPr>
          <p:spPr>
            <a:xfrm>
              <a:off x="2438399" y="2362201"/>
              <a:ext cx="4191000" cy="1981201"/>
            </a:xfrm>
            <a:prstGeom prst="rect">
              <a:avLst/>
            </a:prstGeom>
            <a:grpFill/>
            <a:ln>
              <a:solidFill>
                <a:srgbClr val="1E6C92"/>
              </a:solidFill>
            </a:ln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57004" y="2664354"/>
              <a:ext cx="533400" cy="533400"/>
            </a:xfrm>
            <a:prstGeom prst="ellipse">
              <a:avLst/>
            </a:prstGeom>
            <a:grpFill/>
            <a:ln>
              <a:solidFill>
                <a:srgbClr val="1E6C92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722203" y="2664354"/>
              <a:ext cx="533400" cy="533400"/>
            </a:xfrm>
            <a:prstGeom prst="ellipse">
              <a:avLst/>
            </a:prstGeom>
            <a:grpFill/>
            <a:ln>
              <a:solidFill>
                <a:srgbClr val="1E6C92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687404" y="2664354"/>
              <a:ext cx="533400" cy="533400"/>
            </a:xfrm>
            <a:prstGeom prst="ellipse">
              <a:avLst/>
            </a:prstGeom>
            <a:grpFill/>
            <a:ln>
              <a:solidFill>
                <a:srgbClr val="1E6C92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652603" y="2664354"/>
              <a:ext cx="533400" cy="533400"/>
            </a:xfrm>
            <a:prstGeom prst="ellipse">
              <a:avLst/>
            </a:prstGeom>
            <a:grpFill/>
            <a:ln>
              <a:solidFill>
                <a:srgbClr val="1E6C92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7004" y="3588583"/>
              <a:ext cx="533400" cy="533400"/>
            </a:xfrm>
            <a:prstGeom prst="ellipse">
              <a:avLst/>
            </a:prstGeom>
            <a:grpFill/>
            <a:ln>
              <a:solidFill>
                <a:srgbClr val="1E6C92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722203" y="3588583"/>
              <a:ext cx="533400" cy="533400"/>
            </a:xfrm>
            <a:prstGeom prst="ellipse">
              <a:avLst/>
            </a:prstGeom>
            <a:grpFill/>
            <a:ln>
              <a:solidFill>
                <a:srgbClr val="1E6C92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87404" y="3588583"/>
              <a:ext cx="533400" cy="533400"/>
            </a:xfrm>
            <a:prstGeom prst="ellipse">
              <a:avLst/>
            </a:prstGeom>
            <a:grpFill/>
            <a:ln>
              <a:solidFill>
                <a:srgbClr val="1E6C92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2603" y="3588583"/>
              <a:ext cx="533400" cy="533400"/>
            </a:xfrm>
            <a:prstGeom prst="ellipse">
              <a:avLst/>
            </a:prstGeom>
            <a:grpFill/>
            <a:ln>
              <a:solidFill>
                <a:srgbClr val="1E6C92"/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40903" y="2126860"/>
            <a:ext cx="2971800" cy="1404851"/>
            <a:chOff x="2438399" y="2362201"/>
            <a:chExt cx="4191000" cy="1981201"/>
          </a:xfrm>
          <a:solidFill>
            <a:schemeClr val="accent6">
              <a:lumMod val="75000"/>
            </a:schemeClr>
          </a:solidFill>
          <a:scene3d>
            <a:camera prst="isometricOffAxis1Top"/>
            <a:lightRig rig="threePt" dir="t"/>
          </a:scene3d>
        </p:grpSpPr>
        <p:sp>
          <p:nvSpPr>
            <p:cNvPr id="35" name="Rectangle 34"/>
            <p:cNvSpPr/>
            <p:nvPr/>
          </p:nvSpPr>
          <p:spPr>
            <a:xfrm>
              <a:off x="2438399" y="2362201"/>
              <a:ext cx="4191000" cy="1981201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757004" y="2664354"/>
              <a:ext cx="533400" cy="5334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722203" y="2664354"/>
              <a:ext cx="533400" cy="5334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87404" y="2664354"/>
              <a:ext cx="533400" cy="5334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52603" y="2664354"/>
              <a:ext cx="533400" cy="5334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57004" y="3588583"/>
              <a:ext cx="533400" cy="5334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722203" y="3588583"/>
              <a:ext cx="533400" cy="5334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687404" y="3588583"/>
              <a:ext cx="533400" cy="5334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652603" y="3588583"/>
              <a:ext cx="533400" cy="5334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p3d z="215900" extrusionH="1905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rcRect r="26984" b="9556"/>
          <a:stretch>
            <a:fillRect/>
          </a:stretch>
        </p:blipFill>
        <p:spPr bwMode="auto">
          <a:xfrm rot="704458" flipH="1">
            <a:off x="-84619" y="4053299"/>
            <a:ext cx="1684070" cy="18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 r="26984" b="9556"/>
          <a:stretch>
            <a:fillRect/>
          </a:stretch>
        </p:blipFill>
        <p:spPr bwMode="auto">
          <a:xfrm rot="704458" flipH="1">
            <a:off x="-146071" y="3254065"/>
            <a:ext cx="1684070" cy="18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/>
          <a:srcRect r="26984" b="9556"/>
          <a:stretch>
            <a:fillRect/>
          </a:stretch>
        </p:blipFill>
        <p:spPr bwMode="auto">
          <a:xfrm rot="704458" flipH="1">
            <a:off x="-146071" y="2492063"/>
            <a:ext cx="1684070" cy="18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2353816" y="462312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Storage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56276" y="3907832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800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Transaction </a:t>
            </a:r>
            <a:r>
              <a:rPr lang="en-US" sz="1800" kern="1200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Mng</a:t>
            </a:r>
            <a:endParaRPr lang="en-US" sz="18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39068" y="320698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800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SQL Engine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45799" y="3585210"/>
            <a:ext cx="1986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Ultra-Scalable </a:t>
            </a:r>
          </a:p>
          <a:p>
            <a:r>
              <a:rPr lang="en-US" sz="20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Transactions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Architecture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5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1" grpId="0"/>
      <p:bldP spid="62" grpId="0"/>
      <p:bldP spid="63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6F531C-1FA4-4036-9448-8B9DF5BE579B}"/>
              </a:ext>
            </a:extLst>
          </p:cNvPr>
          <p:cNvGrpSpPr/>
          <p:nvPr/>
        </p:nvGrpSpPr>
        <p:grpSpPr>
          <a:xfrm>
            <a:off x="-361056" y="1749583"/>
            <a:ext cx="9505056" cy="3498734"/>
            <a:chOff x="-252536" y="1370426"/>
            <a:chExt cx="9505056" cy="3498734"/>
          </a:xfrm>
        </p:grpSpPr>
        <p:sp>
          <p:nvSpPr>
            <p:cNvPr id="12" name="Ellipse 53"/>
            <p:cNvSpPr/>
            <p:nvPr/>
          </p:nvSpPr>
          <p:spPr bwMode="auto">
            <a:xfrm>
              <a:off x="3062271" y="4754625"/>
              <a:ext cx="3324357" cy="114535"/>
            </a:xfrm>
            <a:prstGeom prst="ellipse">
              <a:avLst/>
            </a:prstGeom>
            <a:gradFill flip="none" rotWithShape="1">
              <a:gsLst>
                <a:gs pos="24000">
                  <a:schemeClr val="tx1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1" name="Oval 15"/>
            <p:cNvSpPr/>
            <p:nvPr/>
          </p:nvSpPr>
          <p:spPr>
            <a:xfrm>
              <a:off x="4555569" y="3406092"/>
              <a:ext cx="159278" cy="15927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16"/>
            <p:cNvSpPr/>
            <p:nvPr/>
          </p:nvSpPr>
          <p:spPr>
            <a:xfrm>
              <a:off x="4647009" y="3645323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17"/>
            <p:cNvSpPr/>
            <p:nvPr/>
          </p:nvSpPr>
          <p:spPr>
            <a:xfrm>
              <a:off x="4381894" y="3645323"/>
              <a:ext cx="182880" cy="1828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18"/>
            <p:cNvSpPr/>
            <p:nvPr/>
          </p:nvSpPr>
          <p:spPr>
            <a:xfrm>
              <a:off x="4464129" y="3872038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19"/>
            <p:cNvSpPr/>
            <p:nvPr/>
          </p:nvSpPr>
          <p:spPr>
            <a:xfrm>
              <a:off x="4281249" y="4054918"/>
              <a:ext cx="182880" cy="1828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0"/>
            <p:cNvSpPr/>
            <p:nvPr/>
          </p:nvSpPr>
          <p:spPr>
            <a:xfrm>
              <a:off x="4484761" y="4089326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2"/>
            <p:cNvSpPr/>
            <p:nvPr/>
          </p:nvSpPr>
          <p:spPr>
            <a:xfrm>
              <a:off x="4639881" y="4095926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3"/>
            <p:cNvSpPr/>
            <p:nvPr/>
          </p:nvSpPr>
          <p:spPr>
            <a:xfrm>
              <a:off x="4255810" y="4265607"/>
              <a:ext cx="182880" cy="1828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4"/>
            <p:cNvSpPr/>
            <p:nvPr/>
          </p:nvSpPr>
          <p:spPr>
            <a:xfrm>
              <a:off x="4363796" y="4139759"/>
              <a:ext cx="182880" cy="1828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25"/>
            <p:cNvSpPr/>
            <p:nvPr/>
          </p:nvSpPr>
          <p:spPr>
            <a:xfrm>
              <a:off x="4410930" y="4272206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Oval 26"/>
            <p:cNvSpPr/>
            <p:nvPr/>
          </p:nvSpPr>
          <p:spPr>
            <a:xfrm>
              <a:off x="4517231" y="4187366"/>
              <a:ext cx="182880" cy="18288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27"/>
            <p:cNvSpPr/>
            <p:nvPr/>
          </p:nvSpPr>
          <p:spPr>
            <a:xfrm>
              <a:off x="4564774" y="4322639"/>
              <a:ext cx="182880" cy="182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28"/>
            <p:cNvSpPr/>
            <p:nvPr/>
          </p:nvSpPr>
          <p:spPr>
            <a:xfrm>
              <a:off x="4459830" y="4414079"/>
              <a:ext cx="182880" cy="1828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29"/>
            <p:cNvSpPr/>
            <p:nvPr/>
          </p:nvSpPr>
          <p:spPr>
            <a:xfrm>
              <a:off x="4700111" y="4260894"/>
              <a:ext cx="182880" cy="1828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0"/>
            <p:cNvSpPr/>
            <p:nvPr/>
          </p:nvSpPr>
          <p:spPr>
            <a:xfrm>
              <a:off x="4889122" y="4354691"/>
              <a:ext cx="182880" cy="182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1"/>
            <p:cNvSpPr/>
            <p:nvPr/>
          </p:nvSpPr>
          <p:spPr>
            <a:xfrm>
              <a:off x="4775627" y="4363646"/>
              <a:ext cx="182880" cy="18288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2"/>
            <p:cNvSpPr/>
            <p:nvPr/>
          </p:nvSpPr>
          <p:spPr>
            <a:xfrm>
              <a:off x="4608671" y="4414079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3"/>
            <p:cNvSpPr/>
            <p:nvPr/>
          </p:nvSpPr>
          <p:spPr>
            <a:xfrm>
              <a:off x="4193550" y="4370244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4"/>
            <p:cNvSpPr/>
            <p:nvPr/>
          </p:nvSpPr>
          <p:spPr>
            <a:xfrm>
              <a:off x="4222821" y="4474884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35"/>
            <p:cNvSpPr/>
            <p:nvPr/>
          </p:nvSpPr>
          <p:spPr>
            <a:xfrm>
              <a:off x="4347250" y="4537571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36"/>
            <p:cNvSpPr/>
            <p:nvPr/>
          </p:nvSpPr>
          <p:spPr>
            <a:xfrm>
              <a:off x="4180916" y="4626183"/>
              <a:ext cx="182880" cy="1828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37"/>
            <p:cNvSpPr/>
            <p:nvPr/>
          </p:nvSpPr>
          <p:spPr>
            <a:xfrm>
              <a:off x="4329122" y="4626183"/>
              <a:ext cx="182880" cy="1828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38"/>
            <p:cNvSpPr/>
            <p:nvPr/>
          </p:nvSpPr>
          <p:spPr>
            <a:xfrm>
              <a:off x="4478918" y="4626183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39"/>
            <p:cNvSpPr/>
            <p:nvPr/>
          </p:nvSpPr>
          <p:spPr>
            <a:xfrm>
              <a:off x="4610748" y="4626183"/>
              <a:ext cx="182880" cy="1828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40"/>
            <p:cNvSpPr/>
            <p:nvPr/>
          </p:nvSpPr>
          <p:spPr>
            <a:xfrm>
              <a:off x="4513340" y="4537571"/>
              <a:ext cx="182880" cy="1828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1"/>
            <p:cNvSpPr/>
            <p:nvPr/>
          </p:nvSpPr>
          <p:spPr>
            <a:xfrm>
              <a:off x="4737698" y="4474884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2"/>
            <p:cNvSpPr/>
            <p:nvPr/>
          </p:nvSpPr>
          <p:spPr>
            <a:xfrm>
              <a:off x="4768344" y="4626183"/>
              <a:ext cx="182880" cy="182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3"/>
            <p:cNvSpPr/>
            <p:nvPr/>
          </p:nvSpPr>
          <p:spPr>
            <a:xfrm>
              <a:off x="4920578" y="4626183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Oval 44"/>
            <p:cNvSpPr/>
            <p:nvPr/>
          </p:nvSpPr>
          <p:spPr>
            <a:xfrm>
              <a:off x="4829138" y="4446131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45"/>
            <p:cNvSpPr/>
            <p:nvPr/>
          </p:nvSpPr>
          <p:spPr>
            <a:xfrm>
              <a:off x="4314261" y="4383444"/>
              <a:ext cx="182880" cy="18288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46"/>
            <p:cNvSpPr/>
            <p:nvPr/>
          </p:nvSpPr>
          <p:spPr>
            <a:xfrm>
              <a:off x="4131381" y="4511650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Oval 47"/>
            <p:cNvSpPr/>
            <p:nvPr/>
          </p:nvSpPr>
          <p:spPr>
            <a:xfrm>
              <a:off x="4011097" y="4626183"/>
              <a:ext cx="182880" cy="182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48"/>
            <p:cNvSpPr/>
            <p:nvPr/>
          </p:nvSpPr>
          <p:spPr>
            <a:xfrm>
              <a:off x="4667641" y="4511650"/>
              <a:ext cx="182880" cy="1828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49"/>
            <p:cNvSpPr/>
            <p:nvPr/>
          </p:nvSpPr>
          <p:spPr>
            <a:xfrm>
              <a:off x="4973253" y="4455086"/>
              <a:ext cx="182880" cy="1828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Oval 50"/>
            <p:cNvSpPr/>
            <p:nvPr/>
          </p:nvSpPr>
          <p:spPr>
            <a:xfrm>
              <a:off x="5114203" y="4611574"/>
              <a:ext cx="182880" cy="182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1"/>
            <p:cNvSpPr/>
            <p:nvPr/>
          </p:nvSpPr>
          <p:spPr>
            <a:xfrm>
              <a:off x="3795826" y="4629011"/>
              <a:ext cx="182880" cy="1828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2"/>
            <p:cNvSpPr/>
            <p:nvPr/>
          </p:nvSpPr>
          <p:spPr>
            <a:xfrm>
              <a:off x="3943272" y="4520606"/>
              <a:ext cx="182880" cy="1828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4"/>
            <p:cNvSpPr/>
            <p:nvPr/>
          </p:nvSpPr>
          <p:spPr>
            <a:xfrm>
              <a:off x="4830868" y="4187366"/>
              <a:ext cx="182880" cy="18288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8"/>
            <p:cNvSpPr/>
            <p:nvPr/>
          </p:nvSpPr>
          <p:spPr>
            <a:xfrm>
              <a:off x="5122054" y="4589418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Oval 66"/>
            <p:cNvSpPr/>
            <p:nvPr/>
          </p:nvSpPr>
          <p:spPr>
            <a:xfrm>
              <a:off x="5283098" y="4615344"/>
              <a:ext cx="182880" cy="18288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Oval 67"/>
            <p:cNvSpPr/>
            <p:nvPr/>
          </p:nvSpPr>
          <p:spPr>
            <a:xfrm>
              <a:off x="4981103" y="4615344"/>
              <a:ext cx="182880" cy="182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Oval 68"/>
            <p:cNvSpPr/>
            <p:nvPr/>
          </p:nvSpPr>
          <p:spPr>
            <a:xfrm>
              <a:off x="5030277" y="4615344"/>
              <a:ext cx="182880" cy="18288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TextBox 72"/>
            <p:cNvSpPr txBox="1"/>
            <p:nvPr/>
          </p:nvSpPr>
          <p:spPr>
            <a:xfrm>
              <a:off x="5810607" y="3340120"/>
              <a:ext cx="308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7E6E6">
                      <a:lumMod val="50000"/>
                    </a:srgbClr>
                  </a:solidFill>
                </a:rPr>
                <a:t>Real-Time Big Data</a:t>
              </a:r>
            </a:p>
          </p:txBody>
        </p:sp>
        <p:sp>
          <p:nvSpPr>
            <p:cNvPr id="65" name="TextBox 73"/>
            <p:cNvSpPr txBox="1"/>
            <p:nvPr/>
          </p:nvSpPr>
          <p:spPr>
            <a:xfrm>
              <a:off x="-252536" y="3069839"/>
              <a:ext cx="3170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E7E6E6">
                      <a:lumMod val="50000"/>
                    </a:srgbClr>
                  </a:solidFill>
                </a:rPr>
                <a:t>Full SQL Full ACID  DB</a:t>
              </a:r>
            </a:p>
          </p:txBody>
        </p:sp>
        <p:cxnSp>
          <p:nvCxnSpPr>
            <p:cNvPr id="67" name="Straight Connector 77"/>
            <p:cNvCxnSpPr/>
            <p:nvPr/>
          </p:nvCxnSpPr>
          <p:spPr>
            <a:xfrm>
              <a:off x="5659018" y="3365687"/>
              <a:ext cx="2690662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78"/>
            <p:cNvSpPr txBox="1"/>
            <p:nvPr/>
          </p:nvSpPr>
          <p:spPr>
            <a:xfrm>
              <a:off x="5653888" y="2564904"/>
              <a:ext cx="24465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200" b="1" dirty="0">
                  <a:solidFill>
                    <a:srgbClr val="9BBB59">
                      <a:lumMod val="75000"/>
                    </a:srgbClr>
                  </a:solidFill>
                </a:rPr>
                <a:t>OLAP over </a:t>
              </a:r>
            </a:p>
            <a:p>
              <a:pPr algn="r"/>
              <a:r>
                <a:rPr lang="en-US" sz="2200" b="1" dirty="0">
                  <a:solidFill>
                    <a:srgbClr val="9BBB59">
                      <a:lumMod val="75000"/>
                    </a:srgbClr>
                  </a:solidFill>
                </a:rPr>
                <a:t>Operational Data</a:t>
              </a:r>
            </a:p>
          </p:txBody>
        </p:sp>
        <p:cxnSp>
          <p:nvCxnSpPr>
            <p:cNvPr id="69" name="Straight Connector 79"/>
            <p:cNvCxnSpPr/>
            <p:nvPr/>
          </p:nvCxnSpPr>
          <p:spPr>
            <a:xfrm>
              <a:off x="371607" y="3078628"/>
              <a:ext cx="26906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81"/>
            <p:cNvCxnSpPr/>
            <p:nvPr/>
          </p:nvCxnSpPr>
          <p:spPr>
            <a:xfrm>
              <a:off x="3062271" y="3079131"/>
              <a:ext cx="1319625" cy="37107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82"/>
            <p:cNvSpPr txBox="1"/>
            <p:nvPr/>
          </p:nvSpPr>
          <p:spPr>
            <a:xfrm>
              <a:off x="323528" y="2575075"/>
              <a:ext cx="29001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Ultra-Scalable OLTP</a:t>
              </a:r>
            </a:p>
          </p:txBody>
        </p:sp>
        <p:sp>
          <p:nvSpPr>
            <p:cNvPr id="19" name="Oval 13"/>
            <p:cNvSpPr/>
            <p:nvPr/>
          </p:nvSpPr>
          <p:spPr>
            <a:xfrm>
              <a:off x="4478918" y="3137625"/>
              <a:ext cx="159278" cy="15927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71"/>
            <p:cNvGrpSpPr/>
            <p:nvPr/>
          </p:nvGrpSpPr>
          <p:grpSpPr>
            <a:xfrm>
              <a:off x="2629368" y="1370426"/>
              <a:ext cx="1679363" cy="1753495"/>
              <a:chOff x="683129" y="2441449"/>
              <a:chExt cx="1825593" cy="19061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7557006">
                <a:off x="895044" y="2229534"/>
                <a:ext cx="1401763" cy="1825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Oval 12"/>
              <p:cNvSpPr/>
              <p:nvPr/>
            </p:nvSpPr>
            <p:spPr>
              <a:xfrm rot="7620000" flipH="1">
                <a:off x="1611695" y="3509428"/>
                <a:ext cx="13716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3B50"/>
                  </a:gs>
                  <a:gs pos="50000">
                    <a:srgbClr val="001626"/>
                  </a:gs>
                  <a:gs pos="100000">
                    <a:srgbClr val="003258"/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>
                  <a:rot lat="19208394" lon="385203" rev="2140472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6" name="Straight Connector 75"/>
            <p:cNvCxnSpPr>
              <a:stCxn id="19" idx="6"/>
            </p:cNvCxnSpPr>
            <p:nvPr/>
          </p:nvCxnSpPr>
          <p:spPr>
            <a:xfrm>
              <a:off x="4638196" y="3210181"/>
              <a:ext cx="1020822" cy="15584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5"/>
            <p:cNvGrpSpPr/>
            <p:nvPr/>
          </p:nvGrpSpPr>
          <p:grpSpPr>
            <a:xfrm rot="14820000">
              <a:off x="5121572" y="1424497"/>
              <a:ext cx="1197321" cy="1690580"/>
              <a:chOff x="3959258" y="3805573"/>
              <a:chExt cx="1374742" cy="1941093"/>
            </a:xfrm>
          </p:grpSpPr>
          <p:sp>
            <p:nvSpPr>
              <p:cNvPr id="17" name="Rounded Rectangle 3"/>
              <p:cNvSpPr/>
              <p:nvPr/>
            </p:nvSpPr>
            <p:spPr>
              <a:xfrm>
                <a:off x="3959258" y="3805573"/>
                <a:ext cx="1374742" cy="1941093"/>
              </a:xfrm>
              <a:custGeom>
                <a:avLst/>
                <a:gdLst>
                  <a:gd name="connsiteX0" fmla="*/ 0 w 1371600"/>
                  <a:gd name="connsiteY0" fmla="*/ 685800 h 3505200"/>
                  <a:gd name="connsiteX1" fmla="*/ 685800 w 1371600"/>
                  <a:gd name="connsiteY1" fmla="*/ 0 h 3505200"/>
                  <a:gd name="connsiteX2" fmla="*/ 685800 w 1371600"/>
                  <a:gd name="connsiteY2" fmla="*/ 0 h 3505200"/>
                  <a:gd name="connsiteX3" fmla="*/ 1371600 w 1371600"/>
                  <a:gd name="connsiteY3" fmla="*/ 685800 h 3505200"/>
                  <a:gd name="connsiteX4" fmla="*/ 1371600 w 1371600"/>
                  <a:gd name="connsiteY4" fmla="*/ 2819400 h 3505200"/>
                  <a:gd name="connsiteX5" fmla="*/ 685800 w 1371600"/>
                  <a:gd name="connsiteY5" fmla="*/ 3505200 h 3505200"/>
                  <a:gd name="connsiteX6" fmla="*/ 685800 w 1371600"/>
                  <a:gd name="connsiteY6" fmla="*/ 3505200 h 3505200"/>
                  <a:gd name="connsiteX7" fmla="*/ 0 w 1371600"/>
                  <a:gd name="connsiteY7" fmla="*/ 2819400 h 3505200"/>
                  <a:gd name="connsiteX8" fmla="*/ 0 w 1371600"/>
                  <a:gd name="connsiteY8" fmla="*/ 685800 h 3505200"/>
                  <a:gd name="connsiteX0" fmla="*/ 0 w 1371600"/>
                  <a:gd name="connsiteY0" fmla="*/ 685800 h 3505200"/>
                  <a:gd name="connsiteX1" fmla="*/ 685800 w 1371600"/>
                  <a:gd name="connsiteY1" fmla="*/ 0 h 3505200"/>
                  <a:gd name="connsiteX2" fmla="*/ 685800 w 1371600"/>
                  <a:gd name="connsiteY2" fmla="*/ 0 h 3505200"/>
                  <a:gd name="connsiteX3" fmla="*/ 1371600 w 1371600"/>
                  <a:gd name="connsiteY3" fmla="*/ 685800 h 3505200"/>
                  <a:gd name="connsiteX4" fmla="*/ 1363744 w 1371600"/>
                  <a:gd name="connsiteY4" fmla="*/ 1708365 h 3505200"/>
                  <a:gd name="connsiteX5" fmla="*/ 1371600 w 1371600"/>
                  <a:gd name="connsiteY5" fmla="*/ 2819400 h 3505200"/>
                  <a:gd name="connsiteX6" fmla="*/ 685800 w 1371600"/>
                  <a:gd name="connsiteY6" fmla="*/ 3505200 h 3505200"/>
                  <a:gd name="connsiteX7" fmla="*/ 685800 w 1371600"/>
                  <a:gd name="connsiteY7" fmla="*/ 3505200 h 3505200"/>
                  <a:gd name="connsiteX8" fmla="*/ 0 w 1371600"/>
                  <a:gd name="connsiteY8" fmla="*/ 2819400 h 3505200"/>
                  <a:gd name="connsiteX9" fmla="*/ 0 w 1371600"/>
                  <a:gd name="connsiteY9" fmla="*/ 685800 h 3505200"/>
                  <a:gd name="connsiteX0" fmla="*/ 3142 w 1374742"/>
                  <a:gd name="connsiteY0" fmla="*/ 685800 h 3505200"/>
                  <a:gd name="connsiteX1" fmla="*/ 688942 w 1374742"/>
                  <a:gd name="connsiteY1" fmla="*/ 0 h 3505200"/>
                  <a:gd name="connsiteX2" fmla="*/ 688942 w 1374742"/>
                  <a:gd name="connsiteY2" fmla="*/ 0 h 3505200"/>
                  <a:gd name="connsiteX3" fmla="*/ 1374742 w 1374742"/>
                  <a:gd name="connsiteY3" fmla="*/ 685800 h 3505200"/>
                  <a:gd name="connsiteX4" fmla="*/ 1366886 w 1374742"/>
                  <a:gd name="connsiteY4" fmla="*/ 1708365 h 3505200"/>
                  <a:gd name="connsiteX5" fmla="*/ 1374742 w 1374742"/>
                  <a:gd name="connsiteY5" fmla="*/ 2819400 h 3505200"/>
                  <a:gd name="connsiteX6" fmla="*/ 688942 w 1374742"/>
                  <a:gd name="connsiteY6" fmla="*/ 3505200 h 3505200"/>
                  <a:gd name="connsiteX7" fmla="*/ 688942 w 1374742"/>
                  <a:gd name="connsiteY7" fmla="*/ 3505200 h 3505200"/>
                  <a:gd name="connsiteX8" fmla="*/ 3142 w 1374742"/>
                  <a:gd name="connsiteY8" fmla="*/ 2819400 h 3505200"/>
                  <a:gd name="connsiteX9" fmla="*/ 0 w 1374742"/>
                  <a:gd name="connsiteY9" fmla="*/ 1698938 h 3505200"/>
                  <a:gd name="connsiteX10" fmla="*/ 3142 w 1374742"/>
                  <a:gd name="connsiteY10" fmla="*/ 685800 h 3505200"/>
                  <a:gd name="connsiteX0" fmla="*/ 3142 w 1374742"/>
                  <a:gd name="connsiteY0" fmla="*/ 685800 h 3505200"/>
                  <a:gd name="connsiteX1" fmla="*/ 688942 w 1374742"/>
                  <a:gd name="connsiteY1" fmla="*/ 0 h 3505200"/>
                  <a:gd name="connsiteX2" fmla="*/ 688942 w 1374742"/>
                  <a:gd name="connsiteY2" fmla="*/ 0 h 3505200"/>
                  <a:gd name="connsiteX3" fmla="*/ 1366886 w 1374742"/>
                  <a:gd name="connsiteY3" fmla="*/ 1708365 h 3505200"/>
                  <a:gd name="connsiteX4" fmla="*/ 1374742 w 1374742"/>
                  <a:gd name="connsiteY4" fmla="*/ 2819400 h 3505200"/>
                  <a:gd name="connsiteX5" fmla="*/ 688942 w 1374742"/>
                  <a:gd name="connsiteY5" fmla="*/ 3505200 h 3505200"/>
                  <a:gd name="connsiteX6" fmla="*/ 688942 w 1374742"/>
                  <a:gd name="connsiteY6" fmla="*/ 3505200 h 3505200"/>
                  <a:gd name="connsiteX7" fmla="*/ 3142 w 1374742"/>
                  <a:gd name="connsiteY7" fmla="*/ 2819400 h 3505200"/>
                  <a:gd name="connsiteX8" fmla="*/ 0 w 1374742"/>
                  <a:gd name="connsiteY8" fmla="*/ 1698938 h 3505200"/>
                  <a:gd name="connsiteX9" fmla="*/ 3142 w 1374742"/>
                  <a:gd name="connsiteY9" fmla="*/ 685800 h 3505200"/>
                  <a:gd name="connsiteX0" fmla="*/ 3142 w 1374742"/>
                  <a:gd name="connsiteY0" fmla="*/ 685800 h 3505200"/>
                  <a:gd name="connsiteX1" fmla="*/ 688942 w 1374742"/>
                  <a:gd name="connsiteY1" fmla="*/ 0 h 3505200"/>
                  <a:gd name="connsiteX2" fmla="*/ 1366886 w 1374742"/>
                  <a:gd name="connsiteY2" fmla="*/ 1708365 h 3505200"/>
                  <a:gd name="connsiteX3" fmla="*/ 1374742 w 1374742"/>
                  <a:gd name="connsiteY3" fmla="*/ 2819400 h 3505200"/>
                  <a:gd name="connsiteX4" fmla="*/ 688942 w 1374742"/>
                  <a:gd name="connsiteY4" fmla="*/ 3505200 h 3505200"/>
                  <a:gd name="connsiteX5" fmla="*/ 688942 w 1374742"/>
                  <a:gd name="connsiteY5" fmla="*/ 3505200 h 3505200"/>
                  <a:gd name="connsiteX6" fmla="*/ 3142 w 1374742"/>
                  <a:gd name="connsiteY6" fmla="*/ 2819400 h 3505200"/>
                  <a:gd name="connsiteX7" fmla="*/ 0 w 1374742"/>
                  <a:gd name="connsiteY7" fmla="*/ 1698938 h 3505200"/>
                  <a:gd name="connsiteX8" fmla="*/ 3142 w 1374742"/>
                  <a:gd name="connsiteY8" fmla="*/ 685800 h 3505200"/>
                  <a:gd name="connsiteX0" fmla="*/ 3142 w 1374742"/>
                  <a:gd name="connsiteY0" fmla="*/ 0 h 2819400"/>
                  <a:gd name="connsiteX1" fmla="*/ 1366886 w 1374742"/>
                  <a:gd name="connsiteY1" fmla="*/ 1022565 h 2819400"/>
                  <a:gd name="connsiteX2" fmla="*/ 1374742 w 1374742"/>
                  <a:gd name="connsiteY2" fmla="*/ 2133600 h 2819400"/>
                  <a:gd name="connsiteX3" fmla="*/ 688942 w 1374742"/>
                  <a:gd name="connsiteY3" fmla="*/ 2819400 h 2819400"/>
                  <a:gd name="connsiteX4" fmla="*/ 688942 w 1374742"/>
                  <a:gd name="connsiteY4" fmla="*/ 2819400 h 2819400"/>
                  <a:gd name="connsiteX5" fmla="*/ 3142 w 1374742"/>
                  <a:gd name="connsiteY5" fmla="*/ 2133600 h 2819400"/>
                  <a:gd name="connsiteX6" fmla="*/ 0 w 1374742"/>
                  <a:gd name="connsiteY6" fmla="*/ 1013138 h 2819400"/>
                  <a:gd name="connsiteX7" fmla="*/ 3142 w 1374742"/>
                  <a:gd name="connsiteY7" fmla="*/ 0 h 2819400"/>
                  <a:gd name="connsiteX0" fmla="*/ 0 w 1374742"/>
                  <a:gd name="connsiteY0" fmla="*/ 134831 h 1941093"/>
                  <a:gd name="connsiteX1" fmla="*/ 1366886 w 1374742"/>
                  <a:gd name="connsiteY1" fmla="*/ 144258 h 1941093"/>
                  <a:gd name="connsiteX2" fmla="*/ 1374742 w 1374742"/>
                  <a:gd name="connsiteY2" fmla="*/ 1255293 h 1941093"/>
                  <a:gd name="connsiteX3" fmla="*/ 688942 w 1374742"/>
                  <a:gd name="connsiteY3" fmla="*/ 1941093 h 1941093"/>
                  <a:gd name="connsiteX4" fmla="*/ 688942 w 1374742"/>
                  <a:gd name="connsiteY4" fmla="*/ 1941093 h 1941093"/>
                  <a:gd name="connsiteX5" fmla="*/ 3142 w 1374742"/>
                  <a:gd name="connsiteY5" fmla="*/ 1255293 h 1941093"/>
                  <a:gd name="connsiteX6" fmla="*/ 0 w 1374742"/>
                  <a:gd name="connsiteY6" fmla="*/ 134831 h 194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742" h="1941093">
                    <a:moveTo>
                      <a:pt x="0" y="134831"/>
                    </a:moveTo>
                    <a:cubicBezTo>
                      <a:pt x="227291" y="-50341"/>
                      <a:pt x="1137762" y="-42486"/>
                      <a:pt x="1366886" y="144258"/>
                    </a:cubicBezTo>
                    <a:cubicBezTo>
                      <a:pt x="1369505" y="514603"/>
                      <a:pt x="1372123" y="884948"/>
                      <a:pt x="1374742" y="1255293"/>
                    </a:cubicBezTo>
                    <a:cubicBezTo>
                      <a:pt x="1374742" y="1634050"/>
                      <a:pt x="1067699" y="1941093"/>
                      <a:pt x="688942" y="1941093"/>
                    </a:cubicBezTo>
                    <a:lnTo>
                      <a:pt x="688942" y="1941093"/>
                    </a:lnTo>
                    <a:cubicBezTo>
                      <a:pt x="310185" y="1941093"/>
                      <a:pt x="3142" y="1634050"/>
                      <a:pt x="3142" y="1255293"/>
                    </a:cubicBezTo>
                    <a:cubicBezTo>
                      <a:pt x="2095" y="881806"/>
                      <a:pt x="1047" y="508318"/>
                      <a:pt x="0" y="134831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 w="685800" h="685800"/>
                <a:bevelB w="685800" h="685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4"/>
              <p:cNvSpPr/>
              <p:nvPr/>
            </p:nvSpPr>
            <p:spPr>
              <a:xfrm>
                <a:off x="3987539" y="3818928"/>
                <a:ext cx="1298542" cy="304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>
                  <a:rot lat="19799998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5769902" y="4139788"/>
              <a:ext cx="348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7E6E6">
                      <a:lumMod val="50000"/>
                    </a:srgbClr>
                  </a:solidFill>
                </a:rPr>
                <a:t>Non-disruptive data migration, continuous load balancing and </a:t>
              </a:r>
            </a:p>
          </p:txBody>
        </p:sp>
        <p:sp>
          <p:nvSpPr>
            <p:cNvPr id="74" name="TextBox 78"/>
            <p:cNvSpPr txBox="1"/>
            <p:nvPr/>
          </p:nvSpPr>
          <p:spPr>
            <a:xfrm>
              <a:off x="5654847" y="3742143"/>
              <a:ext cx="3308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prstClr val="white">
                      <a:lumMod val="65000"/>
                    </a:prstClr>
                  </a:solidFill>
                </a:rPr>
                <a:t>Elastic &amp; Ultra-Efficient</a:t>
              </a:r>
            </a:p>
          </p:txBody>
        </p:sp>
        <p:cxnSp>
          <p:nvCxnSpPr>
            <p:cNvPr id="73" name="Straight Connector 77"/>
            <p:cNvCxnSpPr/>
            <p:nvPr/>
          </p:nvCxnSpPr>
          <p:spPr>
            <a:xfrm flipV="1">
              <a:off x="5736840" y="4163600"/>
              <a:ext cx="2995461" cy="6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/>
            <p:nvPr/>
          </p:nvCxnSpPr>
          <p:spPr>
            <a:xfrm>
              <a:off x="4716016" y="4015235"/>
              <a:ext cx="1020822" cy="14842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1"/>
            <p:cNvSpPr/>
            <p:nvPr/>
          </p:nvSpPr>
          <p:spPr>
            <a:xfrm>
              <a:off x="4592747" y="3963478"/>
              <a:ext cx="182880" cy="182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1364">
              <a:off x="3340975" y="2068824"/>
              <a:ext cx="681071" cy="204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1275">
              <a:off x="5158423" y="2086949"/>
              <a:ext cx="1168303" cy="286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TextBox 73"/>
            <p:cNvSpPr txBox="1"/>
            <p:nvPr/>
          </p:nvSpPr>
          <p:spPr>
            <a:xfrm>
              <a:off x="-38949" y="4010593"/>
              <a:ext cx="30269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E7E6E6">
                      <a:lumMod val="50000"/>
                    </a:srgbClr>
                  </a:solidFill>
                </a:rPr>
                <a:t>Queries across SQL, HBase, MongoDB, Neo4J &amp; Hadoop files</a:t>
              </a:r>
            </a:p>
            <a:p>
              <a:pPr algn="r"/>
              <a:r>
                <a:rPr lang="en-US" dirty="0">
                  <a:solidFill>
                    <a:srgbClr val="E7E6E6">
                      <a:lumMod val="50000"/>
                    </a:srgbClr>
                  </a:solidFill>
                </a:rPr>
                <a:t>Integration with Data Streaming</a:t>
              </a:r>
            </a:p>
          </p:txBody>
        </p:sp>
        <p:cxnSp>
          <p:nvCxnSpPr>
            <p:cNvPr id="81" name="Straight Connector 79"/>
            <p:cNvCxnSpPr/>
            <p:nvPr/>
          </p:nvCxnSpPr>
          <p:spPr>
            <a:xfrm>
              <a:off x="345687" y="3957662"/>
              <a:ext cx="26906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036349" y="3957930"/>
              <a:ext cx="1294768" cy="34916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789543" y="3481562"/>
              <a:ext cx="13003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1F497D">
                      <a:lumMod val="75000"/>
                    </a:srgbClr>
                  </a:solidFill>
                </a:rPr>
                <a:t>Polyglot</a:t>
              </a:r>
            </a:p>
          </p:txBody>
        </p:sp>
        <p:sp>
          <p:nvSpPr>
            <p:cNvPr id="20" name="Oval 14"/>
            <p:cNvSpPr/>
            <p:nvPr/>
          </p:nvSpPr>
          <p:spPr>
            <a:xfrm>
              <a:off x="4325862" y="3365687"/>
              <a:ext cx="182880" cy="1828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5897" y="386937"/>
            <a:ext cx="7886700" cy="1325700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What is LeanXcale?</a:t>
            </a:r>
            <a:endParaRPr lang="el-GR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718280" y="5723844"/>
            <a:ext cx="7886700" cy="99604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  <a:cs typeface="Arial"/>
              </a:rPr>
              <a:t>An </a:t>
            </a:r>
            <a:r>
              <a:rPr lang="en-US" sz="2000" dirty="0">
                <a:solidFill>
                  <a:srgbClr val="00B0D8"/>
                </a:solidFill>
                <a:latin typeface="+mn-lt"/>
                <a:ea typeface="Roboto regular" panose="02000000000000000000" pitchFamily="2" charset="0"/>
                <a:cs typeface="Arial"/>
              </a:rPr>
              <a:t>Ultra-Scalable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  <a:cs typeface="Arial"/>
              </a:rPr>
              <a:t> SQL Database for </a:t>
            </a:r>
            <a:r>
              <a:rPr lang="en-US" sz="2000" dirty="0">
                <a:solidFill>
                  <a:srgbClr val="00B0D8"/>
                </a:solidFill>
                <a:latin typeface="+mn-lt"/>
                <a:ea typeface="Roboto regular" panose="02000000000000000000" pitchFamily="2" charset="0"/>
                <a:cs typeface="Arial"/>
              </a:rPr>
              <a:t>Any Size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  <a:cs typeface="Arial"/>
              </a:rPr>
              <a:t>and </a:t>
            </a:r>
            <a:r>
              <a:rPr lang="en-US" sz="2000" dirty="0">
                <a:solidFill>
                  <a:srgbClr val="00B0D8"/>
                </a:solidFill>
                <a:latin typeface="+mn-lt"/>
                <a:ea typeface="Roboto regular" panose="02000000000000000000" pitchFamily="2" charset="0"/>
                <a:cs typeface="Arial"/>
              </a:rPr>
              <a:t>Any Workload</a:t>
            </a:r>
          </a:p>
        </p:txBody>
      </p:sp>
    </p:spTree>
    <p:extLst>
      <p:ext uri="{BB962C8B-B14F-4D97-AF65-F5344CB8AC3E}">
        <p14:creationId xmlns:p14="http://schemas.microsoft.com/office/powerpoint/2010/main" val="10976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Magic?</a:t>
            </a:r>
          </a:p>
        </p:txBody>
      </p:sp>
      <p:pic>
        <p:nvPicPr>
          <p:cNvPr id="597" name="Shape 5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592" y="1988840"/>
            <a:ext cx="7468590" cy="279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2115273"/>
            <a:ext cx="1980674" cy="243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Shape 599" descr="C:\Users\equipo\Dropbox\leanxcale\dissemination\logo\logo_leaxcale_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11" y="3573016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5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Transactional Processing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1048659" y="1556791"/>
            <a:ext cx="7771810" cy="1296143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50" marR="0" lvl="0" indent="-8550" algn="l" rtl="0">
              <a:lnSpc>
                <a:spcPct val="100000"/>
              </a:lnSpc>
              <a:spcBef>
                <a:spcPts val="0"/>
              </a:spcBef>
              <a:buClr>
                <a:srgbClr val="3A383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The transactional management provides ultra-scalability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1048659" y="2980846"/>
            <a:ext cx="7771810" cy="1743740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180000" tIns="45700" rIns="18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Fully transparent</a:t>
            </a: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342900" lvl="0" indent="-34290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sharding.</a:t>
            </a:r>
          </a:p>
          <a:p>
            <a:pPr marL="342900" lvl="0" indent="-34290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required 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a priori knowledge about rows to be accessed.</a:t>
            </a:r>
            <a:endParaRPr lang="en-US"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Syntactically: no changes required in the application. </a:t>
            </a:r>
          </a:p>
          <a:p>
            <a:pPr marL="342900" marR="0" lvl="0" indent="-3429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Semantically: equivalent behavior to a centralized system.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1048659" y="4941167"/>
            <a:ext cx="7771810" cy="1152128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180000" tIns="45700" rIns="180000" bIns="45700" anchor="ctr" anchorCtr="0">
            <a:noAutofit/>
          </a:bodyPr>
          <a:lstStyle/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</a:t>
            </a:r>
            <a:r>
              <a:rPr lang="en-US" sz="2400" b="1" dirty="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Snapshot Isolation </a:t>
            </a:r>
          </a:p>
          <a:p>
            <a:pPr marL="0" marR="0" lvl="0" indent="0" algn="l" rtl="0">
              <a:lnSpc>
                <a:spcPct val="93750"/>
              </a:lnSpc>
              <a:spcBef>
                <a:spcPts val="24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(the isolation level provided by Oracle when set to “Serializable” isolation).</a:t>
            </a:r>
          </a:p>
        </p:txBody>
      </p:sp>
      <p:sp>
        <p:nvSpPr>
          <p:cNvPr id="608" name="Shape 608"/>
          <p:cNvSpPr/>
          <p:nvPr/>
        </p:nvSpPr>
        <p:spPr>
          <a:xfrm>
            <a:off x="336607" y="1556791"/>
            <a:ext cx="712053" cy="1296143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336607" y="2980846"/>
            <a:ext cx="712053" cy="174374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336607" y="4941167"/>
            <a:ext cx="712053" cy="1152128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1" name="Shape 6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673" y="5229200"/>
            <a:ext cx="650933" cy="6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Shape 6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522" y="2924943"/>
            <a:ext cx="786221" cy="75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Shape 6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928" y="1556791"/>
            <a:ext cx="721679" cy="64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 descr="atom_element_smal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541" y="2284340"/>
            <a:ext cx="533059" cy="56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 descr="atom_element_smal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541" y="4077071"/>
            <a:ext cx="533059" cy="56859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509741" y="1844824"/>
            <a:ext cx="38985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497708" y="3492296"/>
            <a:ext cx="38985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515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 idx="4294967295"/>
          </p:nvPr>
        </p:nvSpPr>
        <p:spPr>
          <a:xfrm>
            <a:off x="0" y="477250"/>
            <a:ext cx="9144000" cy="679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24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Ultra-Scalable Transactions</a:t>
            </a:r>
          </a:p>
        </p:txBody>
      </p:sp>
      <p:pic>
        <p:nvPicPr>
          <p:cNvPr id="624" name="Shape 624" descr="http://felfoldi.files.wordpress.com/2008/02/iguazu-fall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4293096"/>
            <a:ext cx="3744415" cy="15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Shape 625" descr="http://www.leadershipandcommunity.com/wp-content/uploads/2010/07/Wat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680" y="4293096"/>
            <a:ext cx="1166411" cy="14575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6" name="Shape 626"/>
          <p:cNvCxnSpPr/>
          <p:nvPr/>
        </p:nvCxnSpPr>
        <p:spPr>
          <a:xfrm>
            <a:off x="6028201" y="1052736"/>
            <a:ext cx="28895" cy="2961036"/>
          </a:xfrm>
          <a:prstGeom prst="straightConnector1">
            <a:avLst/>
          </a:prstGeom>
          <a:noFill/>
          <a:ln w="28575" cap="flat" cmpd="sng">
            <a:solidFill>
              <a:srgbClr val="0070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7" name="Shape 627"/>
          <p:cNvCxnSpPr/>
          <p:nvPr/>
        </p:nvCxnSpPr>
        <p:spPr>
          <a:xfrm>
            <a:off x="5026592" y="4117001"/>
            <a:ext cx="1927749" cy="0"/>
          </a:xfrm>
          <a:prstGeom prst="straightConnector1">
            <a:avLst/>
          </a:prstGeom>
          <a:noFill/>
          <a:ln w="28575" cap="flat" cmpd="sng">
            <a:solidFill>
              <a:srgbClr val="00708C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628" name="Shape 628"/>
          <p:cNvSpPr txBox="1"/>
          <p:nvPr/>
        </p:nvSpPr>
        <p:spPr>
          <a:xfrm>
            <a:off x="5095303" y="3779748"/>
            <a:ext cx="7008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7092279" y="1015567"/>
            <a:ext cx="14911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LeanXcale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Process &amp;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commits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transactions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in parallel</a:t>
            </a:r>
          </a:p>
        </p:txBody>
      </p:sp>
      <p:sp>
        <p:nvSpPr>
          <p:cNvPr id="630" name="Shape 630"/>
          <p:cNvSpPr txBox="1"/>
          <p:nvPr/>
        </p:nvSpPr>
        <p:spPr>
          <a:xfrm>
            <a:off x="7092279" y="2708919"/>
            <a:ext cx="197240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a </a:t>
            </a:r>
            <a:r>
              <a:rPr lang="en-US" sz="1800" b="1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consistent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view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539552" y="1198492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Traditional systems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have a </a:t>
            </a:r>
            <a:r>
              <a:rPr lang="en-US" sz="1800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single-node bottleneck</a:t>
            </a:r>
          </a:p>
        </p:txBody>
      </p:sp>
      <p:cxnSp>
        <p:nvCxnSpPr>
          <p:cNvPr id="632" name="Shape 632"/>
          <p:cNvCxnSpPr/>
          <p:nvPr/>
        </p:nvCxnSpPr>
        <p:spPr>
          <a:xfrm>
            <a:off x="2771800" y="2492896"/>
            <a:ext cx="0" cy="1543525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33" name="Shape 633"/>
          <p:cNvCxnSpPr/>
          <p:nvPr/>
        </p:nvCxnSpPr>
        <p:spPr>
          <a:xfrm>
            <a:off x="1475655" y="4139787"/>
            <a:ext cx="2098370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634" name="Shape 634"/>
          <p:cNvSpPr txBox="1"/>
          <p:nvPr/>
        </p:nvSpPr>
        <p:spPr>
          <a:xfrm>
            <a:off x="1917842" y="3779748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07504" y="5877271"/>
            <a:ext cx="432048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Traditional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transactional DB</a:t>
            </a:r>
          </a:p>
        </p:txBody>
      </p:sp>
      <p:sp>
        <p:nvSpPr>
          <p:cNvPr id="636" name="Shape 636"/>
          <p:cNvSpPr/>
          <p:nvPr/>
        </p:nvSpPr>
        <p:spPr>
          <a:xfrm>
            <a:off x="6755884" y="2607875"/>
            <a:ext cx="254249" cy="1397188"/>
          </a:xfrm>
          <a:prstGeom prst="rightBrace">
            <a:avLst>
              <a:gd name="adj1" fmla="val 24934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7" name="Shape 6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1521" y="6015242"/>
            <a:ext cx="1871223" cy="29116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Shape 638"/>
          <p:cNvSpPr/>
          <p:nvPr/>
        </p:nvSpPr>
        <p:spPr>
          <a:xfrm>
            <a:off x="4139951" y="2996951"/>
            <a:ext cx="832967" cy="852616"/>
          </a:xfrm>
          <a:prstGeom prst="ellipse">
            <a:avLst/>
          </a:prstGeom>
          <a:noFill/>
          <a:ln w="12700" cap="flat" cmpd="sng">
            <a:solidFill>
              <a:srgbClr val="0070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vs</a:t>
            </a:r>
          </a:p>
        </p:txBody>
      </p:sp>
      <p:cxnSp>
        <p:nvCxnSpPr>
          <p:cNvPr id="639" name="Shape 639"/>
          <p:cNvCxnSpPr>
            <a:endCxn id="638" idx="0"/>
          </p:cNvCxnSpPr>
          <p:nvPr/>
        </p:nvCxnSpPr>
        <p:spPr>
          <a:xfrm flipH="1">
            <a:off x="4556435" y="1521551"/>
            <a:ext cx="21900" cy="1475400"/>
          </a:xfrm>
          <a:prstGeom prst="straightConnector1">
            <a:avLst/>
          </a:prstGeom>
          <a:noFill/>
          <a:ln w="28575" cap="flat" cmpd="sng">
            <a:solidFill>
              <a:srgbClr val="00708C"/>
            </a:solidFill>
            <a:prstDash val="dot"/>
            <a:miter/>
            <a:headEnd type="none" w="med" len="med"/>
            <a:tailEnd type="none" w="med" len="med"/>
          </a:ln>
        </p:spPr>
      </p:cxnSp>
      <p:cxnSp>
        <p:nvCxnSpPr>
          <p:cNvPr id="640" name="Shape 640"/>
          <p:cNvCxnSpPr>
            <a:stCxn id="638" idx="4"/>
          </p:cNvCxnSpPr>
          <p:nvPr/>
        </p:nvCxnSpPr>
        <p:spPr>
          <a:xfrm>
            <a:off x="4556435" y="3849567"/>
            <a:ext cx="0" cy="2165700"/>
          </a:xfrm>
          <a:prstGeom prst="straightConnector1">
            <a:avLst/>
          </a:prstGeom>
          <a:noFill/>
          <a:ln w="28575" cap="flat" cmpd="sng">
            <a:solidFill>
              <a:srgbClr val="00708C"/>
            </a:solidFill>
            <a:prstDash val="dot"/>
            <a:miter/>
            <a:headEnd type="none" w="med" len="med"/>
            <a:tailEnd type="none" w="med" len="med"/>
          </a:ln>
        </p:spPr>
      </p:cxnSp>
      <p:pic>
        <p:nvPicPr>
          <p:cNvPr id="641" name="Shape 6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732" y="2987661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433" y="2970024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465" y="2970024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5616" y="2970024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8520" y="2970024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4545" y="2970024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0568" y="2970024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592" y="2970024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99791" y="2970024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2153" y="1012732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3710" y="1198492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3710" y="1821319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2080" y="1420284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2080" y="1852333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2080" y="2284381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Shape 6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3710" y="3066974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Shape 6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3710" y="2444147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3710" y="3436508"/>
            <a:ext cx="774533" cy="71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628650" y="692695"/>
            <a:ext cx="7886700" cy="5260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297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Snapshot Isolation vs. Serializability</a:t>
            </a:r>
          </a:p>
        </p:txBody>
      </p:sp>
      <p:sp>
        <p:nvSpPr>
          <p:cNvPr id="664" name="Shape 664"/>
          <p:cNvSpPr/>
          <p:nvPr/>
        </p:nvSpPr>
        <p:spPr>
          <a:xfrm>
            <a:off x="3419871" y="3029446"/>
            <a:ext cx="2306471" cy="327546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5" name="Shape 6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7" y="2259866"/>
            <a:ext cx="900260" cy="809093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Shape 666"/>
          <p:cNvSpPr/>
          <p:nvPr/>
        </p:nvSpPr>
        <p:spPr>
          <a:xfrm>
            <a:off x="3417655" y="5890667"/>
            <a:ext cx="2306471" cy="327546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7" name="Shape 6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819" y="4877414"/>
            <a:ext cx="1081853" cy="972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8" name="Shape 668"/>
          <p:cNvCxnSpPr/>
          <p:nvPr/>
        </p:nvCxnSpPr>
        <p:spPr>
          <a:xfrm>
            <a:off x="3874746" y="5709869"/>
            <a:ext cx="0" cy="641267"/>
          </a:xfrm>
          <a:prstGeom prst="straightConnector1">
            <a:avLst/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9" name="Shape 6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9003" y="4866039"/>
            <a:ext cx="1081853" cy="972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0" name="Shape 670"/>
          <p:cNvCxnSpPr/>
          <p:nvPr/>
        </p:nvCxnSpPr>
        <p:spPr>
          <a:xfrm>
            <a:off x="5159930" y="5698494"/>
            <a:ext cx="0" cy="641267"/>
          </a:xfrm>
          <a:prstGeom prst="straightConnector1">
            <a:avLst/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1" name="Shape 671"/>
          <p:cNvSpPr txBox="1"/>
          <p:nvPr/>
        </p:nvSpPr>
        <p:spPr>
          <a:xfrm>
            <a:off x="3499444" y="6269250"/>
            <a:ext cx="75373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12167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4852869" y="6257873"/>
            <a:ext cx="62549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12167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2431517" y="5059807"/>
            <a:ext cx="90922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12167"/>
                </a:solidFill>
                <a:latin typeface="Roboto"/>
                <a:ea typeface="Roboto"/>
                <a:cs typeface="Roboto"/>
                <a:sym typeface="Roboto"/>
              </a:rPr>
              <a:t>Reads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5682014" y="5062078"/>
            <a:ext cx="92525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12167"/>
                </a:solidFill>
                <a:latin typeface="Roboto"/>
                <a:ea typeface="Roboto"/>
                <a:cs typeface="Roboto"/>
                <a:sym typeface="Roboto"/>
              </a:rPr>
              <a:t>Writes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5114242" y="2302286"/>
            <a:ext cx="194155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12167"/>
                </a:solidFill>
                <a:latin typeface="Roboto"/>
                <a:ea typeface="Roboto"/>
                <a:cs typeface="Roboto"/>
                <a:sym typeface="Roboto"/>
              </a:rPr>
              <a:t>Reads &amp; Writes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395536" y="3484642"/>
            <a:ext cx="8424935" cy="1112851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Snapshot isolation splits atomicity in two points one at the beginning of the transaction where all reads happen and one at the end of the transaction where all writes happen</a:t>
            </a:r>
          </a:p>
        </p:txBody>
      </p:sp>
      <p:sp>
        <p:nvSpPr>
          <p:cNvPr id="677" name="Shape 677"/>
          <p:cNvSpPr/>
          <p:nvPr/>
        </p:nvSpPr>
        <p:spPr>
          <a:xfrm>
            <a:off x="251519" y="1309204"/>
            <a:ext cx="144016" cy="851004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251519" y="3484642"/>
            <a:ext cx="144016" cy="1112851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Shape 679"/>
          <p:cNvSpPr txBox="1"/>
          <p:nvPr/>
        </p:nvSpPr>
        <p:spPr>
          <a:xfrm>
            <a:off x="406536" y="1296112"/>
            <a:ext cx="8424935" cy="83610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Serializability provides a fully atomic view of a transaction, reads and writes happen atomically at a single point in time</a:t>
            </a:r>
          </a:p>
        </p:txBody>
      </p:sp>
    </p:spTree>
    <p:extLst>
      <p:ext uri="{BB962C8B-B14F-4D97-AF65-F5344CB8AC3E}">
        <p14:creationId xmlns:p14="http://schemas.microsoft.com/office/powerpoint/2010/main" val="123062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Traditional Approach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797818" y="1052736"/>
            <a:ext cx="7590605" cy="76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Centralized Transaction Manager</a:t>
            </a:r>
          </a:p>
        </p:txBody>
      </p:sp>
      <p:sp>
        <p:nvSpPr>
          <p:cNvPr id="686" name="Shape 686"/>
          <p:cNvSpPr txBox="1"/>
          <p:nvPr/>
        </p:nvSpPr>
        <p:spPr>
          <a:xfrm>
            <a:off x="2267743" y="5805264"/>
            <a:ext cx="4608512" cy="5232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8C"/>
              </a:buClr>
              <a:buSzPct val="250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0070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Single-node bottleneck</a:t>
            </a:r>
          </a:p>
        </p:txBody>
      </p:sp>
      <p:sp>
        <p:nvSpPr>
          <p:cNvPr id="687" name="Shape 687"/>
          <p:cNvSpPr/>
          <p:nvPr/>
        </p:nvSpPr>
        <p:spPr>
          <a:xfrm>
            <a:off x="2804119" y="1917575"/>
            <a:ext cx="3352799" cy="3505200"/>
          </a:xfrm>
          <a:prstGeom prst="plus">
            <a:avLst>
              <a:gd name="adj" fmla="val 35597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Shape 688"/>
          <p:cNvSpPr/>
          <p:nvPr/>
        </p:nvSpPr>
        <p:spPr>
          <a:xfrm flipH="1">
            <a:off x="5090120" y="3746376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Shape 689"/>
          <p:cNvSpPr/>
          <p:nvPr/>
        </p:nvSpPr>
        <p:spPr>
          <a:xfrm rot="-5400000" flipH="1">
            <a:off x="5433019" y="1498476"/>
            <a:ext cx="1676399" cy="2362200"/>
          </a:xfrm>
          <a:prstGeom prst="corner">
            <a:avLst>
              <a:gd name="adj1" fmla="val 67503"/>
              <a:gd name="adj2" fmla="val 6784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Shape 690"/>
          <p:cNvSpPr/>
          <p:nvPr/>
        </p:nvSpPr>
        <p:spPr>
          <a:xfrm>
            <a:off x="1508720" y="3746376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Shape 691"/>
          <p:cNvSpPr/>
          <p:nvPr/>
        </p:nvSpPr>
        <p:spPr>
          <a:xfrm rot="5400000">
            <a:off x="1859503" y="1490592"/>
            <a:ext cx="1694795" cy="2396362"/>
          </a:xfrm>
          <a:prstGeom prst="corner">
            <a:avLst>
              <a:gd name="adj1" fmla="val 68595"/>
              <a:gd name="adj2" fmla="val 65955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3489919" y="3068959"/>
            <a:ext cx="200308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 TM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1691680" y="2185700"/>
            <a:ext cx="20030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Atomicity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5233210" y="2222375"/>
            <a:ext cx="20030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Isolation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5233210" y="4623519"/>
            <a:ext cx="20030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Durability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1661119" y="4584576"/>
            <a:ext cx="2209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4848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Traditional Approach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797818" y="1052736"/>
            <a:ext cx="7590605" cy="76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Centralized Transaction Manager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2267743" y="5805264"/>
            <a:ext cx="4608512" cy="5232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8C"/>
              </a:buClr>
              <a:buSzPct val="250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0070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Single-node bottleneck</a:t>
            </a:r>
          </a:p>
        </p:txBody>
      </p:sp>
      <p:sp>
        <p:nvSpPr>
          <p:cNvPr id="704" name="Shape 704"/>
          <p:cNvSpPr/>
          <p:nvPr/>
        </p:nvSpPr>
        <p:spPr>
          <a:xfrm>
            <a:off x="2804119" y="1917575"/>
            <a:ext cx="3352799" cy="3505200"/>
          </a:xfrm>
          <a:prstGeom prst="plus">
            <a:avLst>
              <a:gd name="adj" fmla="val 35597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Shape 705"/>
          <p:cNvSpPr/>
          <p:nvPr/>
        </p:nvSpPr>
        <p:spPr>
          <a:xfrm flipH="1">
            <a:off x="5090120" y="3746376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Shape 706"/>
          <p:cNvSpPr/>
          <p:nvPr/>
        </p:nvSpPr>
        <p:spPr>
          <a:xfrm rot="-5400000" flipH="1">
            <a:off x="5433019" y="1498476"/>
            <a:ext cx="1676399" cy="2362200"/>
          </a:xfrm>
          <a:prstGeom prst="corner">
            <a:avLst>
              <a:gd name="adj1" fmla="val 67503"/>
              <a:gd name="adj2" fmla="val 6784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1508720" y="3746376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Shape 708"/>
          <p:cNvSpPr/>
          <p:nvPr/>
        </p:nvSpPr>
        <p:spPr>
          <a:xfrm rot="5400000">
            <a:off x="1859503" y="1490592"/>
            <a:ext cx="1694795" cy="2396362"/>
          </a:xfrm>
          <a:prstGeom prst="corner">
            <a:avLst>
              <a:gd name="adj1" fmla="val 68595"/>
              <a:gd name="adj2" fmla="val 65955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Shape 709"/>
          <p:cNvSpPr txBox="1"/>
          <p:nvPr/>
        </p:nvSpPr>
        <p:spPr>
          <a:xfrm>
            <a:off x="3489919" y="3068959"/>
            <a:ext cx="200308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 TM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1691680" y="2185700"/>
            <a:ext cx="20030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Atomicity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5233210" y="2060848"/>
            <a:ext cx="200308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Isolation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Writes</a:t>
            </a:r>
          </a:p>
        </p:txBody>
      </p:sp>
      <p:sp>
        <p:nvSpPr>
          <p:cNvPr id="712" name="Shape 712"/>
          <p:cNvSpPr txBox="1"/>
          <p:nvPr/>
        </p:nvSpPr>
        <p:spPr>
          <a:xfrm>
            <a:off x="5233210" y="4623519"/>
            <a:ext cx="20030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Durability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1547663" y="4509119"/>
            <a:ext cx="22097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Isolation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Reads</a:t>
            </a:r>
          </a:p>
        </p:txBody>
      </p:sp>
    </p:spTree>
    <p:extLst>
      <p:ext uri="{BB962C8B-B14F-4D97-AF65-F5344CB8AC3E}">
        <p14:creationId xmlns:p14="http://schemas.microsoft.com/office/powerpoint/2010/main" val="16146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628650" y="-27383"/>
            <a:ext cx="7886700" cy="10518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Scaling ACID Properties</a:t>
            </a:r>
          </a:p>
        </p:txBody>
      </p:sp>
      <p:grpSp>
        <p:nvGrpSpPr>
          <p:cNvPr id="719" name="Shape 719"/>
          <p:cNvGrpSpPr/>
          <p:nvPr/>
        </p:nvGrpSpPr>
        <p:grpSpPr>
          <a:xfrm>
            <a:off x="430677" y="836711"/>
            <a:ext cx="2396362" cy="1694795"/>
            <a:chOff x="266299" y="1514801"/>
            <a:chExt cx="2396362" cy="1694795"/>
          </a:xfrm>
        </p:grpSpPr>
        <p:sp>
          <p:nvSpPr>
            <p:cNvPr id="720" name="Shape 720"/>
            <p:cNvSpPr/>
            <p:nvPr/>
          </p:nvSpPr>
          <p:spPr>
            <a:xfrm rot="5400000">
              <a:off x="617082" y="1164018"/>
              <a:ext cx="1694795" cy="2396362"/>
            </a:xfrm>
            <a:prstGeom prst="corner">
              <a:avLst>
                <a:gd name="adj1" fmla="val 68595"/>
                <a:gd name="adj2" fmla="val 65955"/>
              </a:avLst>
            </a:prstGeom>
            <a:gradFill>
              <a:gsLst>
                <a:gs pos="0">
                  <a:srgbClr val="323F4F"/>
                </a:gs>
                <a:gs pos="11000">
                  <a:srgbClr val="2E75B5"/>
                </a:gs>
                <a:gs pos="21001">
                  <a:srgbClr val="8296B0"/>
                </a:gs>
                <a:gs pos="63000">
                  <a:srgbClr val="FFFFFF"/>
                </a:gs>
                <a:gs pos="67000">
                  <a:srgbClr val="ACB8CA"/>
                </a:gs>
                <a:gs pos="91000">
                  <a:srgbClr val="1E4E79"/>
                </a:gs>
                <a:gs pos="98000">
                  <a:srgbClr val="2E75B5"/>
                </a:gs>
                <a:gs pos="100000">
                  <a:srgbClr val="EAEAEA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5400000" sx="101000" sy="101000" algn="t" rotWithShape="0">
                <a:srgbClr val="000000">
                  <a:alpha val="55686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1" name="Shape 721"/>
            <p:cNvSpPr txBox="1"/>
            <p:nvPr/>
          </p:nvSpPr>
          <p:spPr>
            <a:xfrm>
              <a:off x="494900" y="1819601"/>
              <a:ext cx="2003084" cy="523219"/>
            </a:xfrm>
            <a:prstGeom prst="rect">
              <a:avLst/>
            </a:prstGeom>
            <a:gradFill>
              <a:gsLst>
                <a:gs pos="0">
                  <a:srgbClr val="323F4F"/>
                </a:gs>
                <a:gs pos="11000">
                  <a:srgbClr val="2E75B5"/>
                </a:gs>
                <a:gs pos="21001">
                  <a:srgbClr val="8296B0"/>
                </a:gs>
                <a:gs pos="63000">
                  <a:srgbClr val="FFFFFF"/>
                </a:gs>
                <a:gs pos="67000">
                  <a:srgbClr val="ACB8CA"/>
                </a:gs>
                <a:gs pos="91000">
                  <a:srgbClr val="1E4E79"/>
                </a:gs>
                <a:gs pos="98000">
                  <a:srgbClr val="2E75B5"/>
                </a:gs>
                <a:gs pos="100000">
                  <a:srgbClr val="EAEAEA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5400000" sx="101000" sy="101000" algn="t" rotWithShape="0">
                <a:srgbClr val="000000">
                  <a:alpha val="55686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Atomicity</a:t>
              </a:r>
            </a:p>
          </p:txBody>
        </p:sp>
      </p:grpSp>
      <p:sp>
        <p:nvSpPr>
          <p:cNvPr id="722" name="Shape 722"/>
          <p:cNvSpPr/>
          <p:nvPr/>
        </p:nvSpPr>
        <p:spPr>
          <a:xfrm rot="-5400000" flipH="1">
            <a:off x="6787107" y="421803"/>
            <a:ext cx="1676399" cy="2362200"/>
          </a:xfrm>
          <a:prstGeom prst="corner">
            <a:avLst>
              <a:gd name="adj1" fmla="val 67503"/>
              <a:gd name="adj2" fmla="val 6784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Shape 723"/>
          <p:cNvSpPr/>
          <p:nvPr/>
        </p:nvSpPr>
        <p:spPr>
          <a:xfrm flipH="1">
            <a:off x="6416079" y="4772744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502685" y="4844751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Shape 725"/>
          <p:cNvSpPr/>
          <p:nvPr/>
        </p:nvSpPr>
        <p:spPr>
          <a:xfrm rot="2700000">
            <a:off x="4608135" y="4101031"/>
            <a:ext cx="1512167" cy="86409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Shape 726"/>
          <p:cNvSpPr/>
          <p:nvPr/>
        </p:nvSpPr>
        <p:spPr>
          <a:xfrm rot="8100000">
            <a:off x="2999868" y="4101030"/>
            <a:ext cx="1512167" cy="86409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Shape 727"/>
          <p:cNvSpPr/>
          <p:nvPr/>
        </p:nvSpPr>
        <p:spPr>
          <a:xfrm rot="8100000" flipH="1">
            <a:off x="4608135" y="2636781"/>
            <a:ext cx="1512167" cy="86409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Shape 728"/>
          <p:cNvSpPr/>
          <p:nvPr/>
        </p:nvSpPr>
        <p:spPr>
          <a:xfrm rot="2700000" flipH="1">
            <a:off x="2999868" y="2636780"/>
            <a:ext cx="1512167" cy="86409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29" name="Shape 729"/>
          <p:cNvGrpSpPr/>
          <p:nvPr/>
        </p:nvGrpSpPr>
        <p:grpSpPr>
          <a:xfrm>
            <a:off x="583077" y="989111"/>
            <a:ext cx="2396362" cy="1694795"/>
            <a:chOff x="266299" y="1514801"/>
            <a:chExt cx="2396362" cy="1694795"/>
          </a:xfrm>
        </p:grpSpPr>
        <p:sp>
          <p:nvSpPr>
            <p:cNvPr id="730" name="Shape 730"/>
            <p:cNvSpPr/>
            <p:nvPr/>
          </p:nvSpPr>
          <p:spPr>
            <a:xfrm rot="5400000">
              <a:off x="617082" y="1164018"/>
              <a:ext cx="1694795" cy="2396362"/>
            </a:xfrm>
            <a:prstGeom prst="corner">
              <a:avLst>
                <a:gd name="adj1" fmla="val 68595"/>
                <a:gd name="adj2" fmla="val 65955"/>
              </a:avLst>
            </a:prstGeom>
            <a:gradFill>
              <a:gsLst>
                <a:gs pos="0">
                  <a:srgbClr val="323F4F"/>
                </a:gs>
                <a:gs pos="11000">
                  <a:srgbClr val="2E75B5"/>
                </a:gs>
                <a:gs pos="21001">
                  <a:srgbClr val="8296B0"/>
                </a:gs>
                <a:gs pos="63000">
                  <a:srgbClr val="FFFFFF"/>
                </a:gs>
                <a:gs pos="67000">
                  <a:srgbClr val="ACB8CA"/>
                </a:gs>
                <a:gs pos="91000">
                  <a:srgbClr val="1E4E79"/>
                </a:gs>
                <a:gs pos="98000">
                  <a:srgbClr val="2E75B5"/>
                </a:gs>
                <a:gs pos="100000">
                  <a:srgbClr val="EAEAEA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5400000" sx="101000" sy="101000" algn="t" rotWithShape="0">
                <a:srgbClr val="000000">
                  <a:alpha val="55686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1" name="Shape 731"/>
            <p:cNvSpPr txBox="1"/>
            <p:nvPr/>
          </p:nvSpPr>
          <p:spPr>
            <a:xfrm>
              <a:off x="494900" y="1819601"/>
              <a:ext cx="2003084" cy="523219"/>
            </a:xfrm>
            <a:prstGeom prst="rect">
              <a:avLst/>
            </a:prstGeom>
            <a:gradFill>
              <a:gsLst>
                <a:gs pos="0">
                  <a:srgbClr val="323F4F"/>
                </a:gs>
                <a:gs pos="11000">
                  <a:srgbClr val="2E75B5"/>
                </a:gs>
                <a:gs pos="21001">
                  <a:srgbClr val="8296B0"/>
                </a:gs>
                <a:gs pos="63000">
                  <a:srgbClr val="FFFFFF"/>
                </a:gs>
                <a:gs pos="67000">
                  <a:srgbClr val="ACB8CA"/>
                </a:gs>
                <a:gs pos="91000">
                  <a:srgbClr val="1E4E79"/>
                </a:gs>
                <a:gs pos="98000">
                  <a:srgbClr val="2E75B5"/>
                </a:gs>
                <a:gs pos="100000">
                  <a:srgbClr val="EAEAEA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5400000" sx="101000" sy="101000" algn="t" rotWithShape="0">
                <a:srgbClr val="000000">
                  <a:alpha val="55686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Atomicity</a:t>
              </a:r>
            </a:p>
          </p:txBody>
        </p:sp>
      </p:grpSp>
      <p:sp>
        <p:nvSpPr>
          <p:cNvPr id="732" name="Shape 732"/>
          <p:cNvSpPr/>
          <p:nvPr/>
        </p:nvSpPr>
        <p:spPr>
          <a:xfrm rot="5400000">
            <a:off x="1086261" y="790728"/>
            <a:ext cx="1694795" cy="2396362"/>
          </a:xfrm>
          <a:prstGeom prst="corner">
            <a:avLst>
              <a:gd name="adj1" fmla="val 68595"/>
              <a:gd name="adj2" fmla="val 65955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Shape 733"/>
          <p:cNvSpPr txBox="1"/>
          <p:nvPr/>
        </p:nvSpPr>
        <p:spPr>
          <a:xfrm>
            <a:off x="964078" y="1446312"/>
            <a:ext cx="20030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Atomicity</a:t>
            </a:r>
          </a:p>
        </p:txBody>
      </p:sp>
      <p:sp>
        <p:nvSpPr>
          <p:cNvPr id="734" name="Shape 734"/>
          <p:cNvSpPr/>
          <p:nvPr/>
        </p:nvSpPr>
        <p:spPr>
          <a:xfrm>
            <a:off x="655085" y="4700735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Shape 735"/>
          <p:cNvSpPr txBox="1"/>
          <p:nvPr/>
        </p:nvSpPr>
        <p:spPr>
          <a:xfrm>
            <a:off x="807485" y="5420816"/>
            <a:ext cx="200308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Isolation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Reads</a:t>
            </a:r>
          </a:p>
        </p:txBody>
      </p:sp>
      <p:sp>
        <p:nvSpPr>
          <p:cNvPr id="736" name="Shape 736"/>
          <p:cNvSpPr/>
          <p:nvPr/>
        </p:nvSpPr>
        <p:spPr>
          <a:xfrm flipH="1">
            <a:off x="6236521" y="4612703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Shape 737"/>
          <p:cNvSpPr/>
          <p:nvPr/>
        </p:nvSpPr>
        <p:spPr>
          <a:xfrm flipH="1">
            <a:off x="6070103" y="4460303"/>
            <a:ext cx="2362200" cy="1752600"/>
          </a:xfrm>
          <a:prstGeom prst="corner">
            <a:avLst>
              <a:gd name="adj1" fmla="val 64427"/>
              <a:gd name="adj2" fmla="val 6643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108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Shape 738"/>
          <p:cNvSpPr txBox="1"/>
          <p:nvPr/>
        </p:nvSpPr>
        <p:spPr>
          <a:xfrm>
            <a:off x="6241323" y="5377244"/>
            <a:ext cx="20030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Durability</a:t>
            </a:r>
          </a:p>
        </p:txBody>
      </p:sp>
      <p:sp>
        <p:nvSpPr>
          <p:cNvPr id="739" name="Shape 739"/>
          <p:cNvSpPr/>
          <p:nvPr/>
        </p:nvSpPr>
        <p:spPr>
          <a:xfrm rot="-5400000" flipH="1">
            <a:off x="6571084" y="574203"/>
            <a:ext cx="1676399" cy="2362200"/>
          </a:xfrm>
          <a:prstGeom prst="corner">
            <a:avLst>
              <a:gd name="adj1" fmla="val 67503"/>
              <a:gd name="adj2" fmla="val 6784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Shape 740"/>
          <p:cNvSpPr/>
          <p:nvPr/>
        </p:nvSpPr>
        <p:spPr>
          <a:xfrm rot="-5400000" flipH="1">
            <a:off x="6355060" y="726603"/>
            <a:ext cx="1676399" cy="2362200"/>
          </a:xfrm>
          <a:prstGeom prst="corner">
            <a:avLst>
              <a:gd name="adj1" fmla="val 67503"/>
              <a:gd name="adj2" fmla="val 67846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Shape 741"/>
          <p:cNvSpPr txBox="1"/>
          <p:nvPr/>
        </p:nvSpPr>
        <p:spPr>
          <a:xfrm>
            <a:off x="6169314" y="1141512"/>
            <a:ext cx="200308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Isolation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Writes</a:t>
            </a:r>
          </a:p>
        </p:txBody>
      </p:sp>
    </p:spTree>
    <p:extLst>
      <p:ext uri="{BB962C8B-B14F-4D97-AF65-F5344CB8AC3E}">
        <p14:creationId xmlns:p14="http://schemas.microsoft.com/office/powerpoint/2010/main" val="194556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29066" y="119313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 dirty="0">
                <a:latin typeface="+mj-lt"/>
                <a:ea typeface="Roboto"/>
                <a:cs typeface="Roboto"/>
                <a:sym typeface="Roboto"/>
              </a:rPr>
              <a:t>LeanXcale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28650" y="1069232"/>
            <a:ext cx="7886700" cy="536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None/>
            </a:pPr>
            <a:r>
              <a:rPr lang="en-US" sz="2300" b="1" dirty="0">
                <a:solidFill>
                  <a:srgbClr val="757070"/>
                </a:solidFill>
                <a:latin typeface="+mn-lt"/>
              </a:rPr>
              <a:t>New database vendor</a:t>
            </a:r>
          </a:p>
          <a:p>
            <a:pPr marL="228600" indent="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None/>
            </a:pPr>
            <a:endParaRPr lang="en-US" sz="2300" b="1" dirty="0">
              <a:solidFill>
                <a:srgbClr val="757070"/>
              </a:solidFill>
              <a:latin typeface="+mn-lt"/>
            </a:endParaRPr>
          </a:p>
          <a:p>
            <a:pPr marL="228600" indent="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None/>
            </a:pPr>
            <a:r>
              <a:rPr lang="en-US" sz="2300" b="1" dirty="0">
                <a:solidFill>
                  <a:srgbClr val="757070"/>
                </a:solidFill>
                <a:latin typeface="+mn-lt"/>
              </a:rPr>
              <a:t>Result of leading edge research in:</a:t>
            </a:r>
          </a:p>
          <a:p>
            <a:pPr marL="228600" indent="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None/>
            </a:pPr>
            <a:endParaRPr lang="en-US" sz="2300" b="1" dirty="0">
              <a:solidFill>
                <a:srgbClr val="757070"/>
              </a:solidFill>
              <a:latin typeface="+mn-lt"/>
            </a:endParaRP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Scalable transactional management</a:t>
            </a: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Scalable data management</a:t>
            </a: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Storage management</a:t>
            </a: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Elasticity</a:t>
            </a: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High availability</a:t>
            </a:r>
          </a:p>
          <a:p>
            <a:pPr marL="228600" indent="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None/>
            </a:pPr>
            <a:endParaRPr lang="en-US" sz="2300" dirty="0">
              <a:solidFill>
                <a:srgbClr val="757070"/>
              </a:solidFill>
              <a:latin typeface="+mn-lt"/>
            </a:endParaRPr>
          </a:p>
          <a:p>
            <a:pPr marL="228600" indent="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None/>
            </a:pPr>
            <a:r>
              <a:rPr lang="en-US" sz="2300" b="1" dirty="0">
                <a:solidFill>
                  <a:srgbClr val="757070"/>
                </a:solidFill>
                <a:latin typeface="+mn-lt"/>
              </a:rPr>
              <a:t>Currently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working with several big companies in the following verticals</a:t>
            </a:r>
            <a:r>
              <a:rPr lang="en-US" sz="2300" b="1" dirty="0">
                <a:solidFill>
                  <a:srgbClr val="757070"/>
                </a:solidFill>
                <a:latin typeface="+mn-lt"/>
              </a:rPr>
              <a:t>: </a:t>
            </a:r>
          </a:p>
          <a:p>
            <a:pPr marL="228600" indent="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None/>
            </a:pPr>
            <a:endParaRPr lang="en-US" sz="2300" b="1" dirty="0">
              <a:solidFill>
                <a:srgbClr val="757070"/>
              </a:solidFill>
              <a:latin typeface="+mn-lt"/>
            </a:endParaRP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Banking</a:t>
            </a: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Telecommunications</a:t>
            </a: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Retail</a:t>
            </a:r>
          </a:p>
          <a:p>
            <a:pPr marL="571500" indent="-34290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57070"/>
                </a:solidFill>
                <a:latin typeface="+mn-lt"/>
              </a:rPr>
              <a:t>Travel technology</a:t>
            </a:r>
          </a:p>
        </p:txBody>
      </p:sp>
    </p:spTree>
    <p:extLst>
      <p:ext uri="{BB962C8B-B14F-4D97-AF65-F5344CB8AC3E}">
        <p14:creationId xmlns:p14="http://schemas.microsoft.com/office/powerpoint/2010/main" val="23297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5"/>
    </mc:Choice>
    <mc:Fallback xmlns="">
      <p:transition spd="slow" advTm="2076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Scaling ACID Properties</a:t>
            </a:r>
          </a:p>
        </p:txBody>
      </p:sp>
      <p:pic>
        <p:nvPicPr>
          <p:cNvPr id="747" name="Shape 747" descr="image16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524" y="1557224"/>
            <a:ext cx="677090" cy="6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Shape 748"/>
          <p:cNvSpPr txBox="1"/>
          <p:nvPr/>
        </p:nvSpPr>
        <p:spPr>
          <a:xfrm>
            <a:off x="6863117" y="2259760"/>
            <a:ext cx="1800199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Conflict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Managers</a:t>
            </a:r>
          </a:p>
        </p:txBody>
      </p:sp>
      <p:pic>
        <p:nvPicPr>
          <p:cNvPr id="749" name="Shape 749" descr="image16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067" y="1600683"/>
            <a:ext cx="677090" cy="64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Shape 750" descr="image16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1072" y="980728"/>
            <a:ext cx="677090" cy="648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1" name="Shape 751"/>
          <p:cNvGrpSpPr/>
          <p:nvPr/>
        </p:nvGrpSpPr>
        <p:grpSpPr>
          <a:xfrm>
            <a:off x="7134155" y="5236168"/>
            <a:ext cx="792088" cy="648071"/>
            <a:chOff x="-1116632" y="1628800"/>
            <a:chExt cx="864096" cy="864097"/>
          </a:xfrm>
        </p:grpSpPr>
        <p:pic>
          <p:nvPicPr>
            <p:cNvPr id="752" name="Shape 752" descr="image18.tif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116632" y="1628800"/>
              <a:ext cx="730920" cy="730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Shape 753" descr="image17.tif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828600" y="1916833"/>
              <a:ext cx="576064" cy="5760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4" name="Shape 754"/>
          <p:cNvGrpSpPr/>
          <p:nvPr/>
        </p:nvGrpSpPr>
        <p:grpSpPr>
          <a:xfrm>
            <a:off x="7870304" y="4941168"/>
            <a:ext cx="792088" cy="648071"/>
            <a:chOff x="-1116632" y="1628800"/>
            <a:chExt cx="864096" cy="864097"/>
          </a:xfrm>
        </p:grpSpPr>
        <p:pic>
          <p:nvPicPr>
            <p:cNvPr id="755" name="Shape 755" descr="image18.tif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116632" y="1628800"/>
              <a:ext cx="730920" cy="730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Shape 756" descr="image17.tif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828600" y="1916833"/>
              <a:ext cx="576064" cy="5760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7" name="Shape 757"/>
          <p:cNvGrpSpPr/>
          <p:nvPr/>
        </p:nvGrpSpPr>
        <p:grpSpPr>
          <a:xfrm>
            <a:off x="7884368" y="5589239"/>
            <a:ext cx="792088" cy="648071"/>
            <a:chOff x="-1116632" y="1628800"/>
            <a:chExt cx="864096" cy="864097"/>
          </a:xfrm>
        </p:grpSpPr>
        <p:pic>
          <p:nvPicPr>
            <p:cNvPr id="758" name="Shape 758" descr="image18.tif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116632" y="1628800"/>
              <a:ext cx="730920" cy="730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9" name="Shape 759" descr="image17.tif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828600" y="1916833"/>
              <a:ext cx="576064" cy="5760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0" name="Shape 760"/>
          <p:cNvSpPr txBox="1"/>
          <p:nvPr/>
        </p:nvSpPr>
        <p:spPr>
          <a:xfrm>
            <a:off x="7236296" y="6021287"/>
            <a:ext cx="1368151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Loggers</a:t>
            </a:r>
          </a:p>
        </p:txBody>
      </p:sp>
      <p:pic>
        <p:nvPicPr>
          <p:cNvPr id="761" name="Shape 761" descr="image15.t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3688" y="5301207"/>
            <a:ext cx="720080" cy="57030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 txBox="1"/>
          <p:nvPr/>
        </p:nvSpPr>
        <p:spPr>
          <a:xfrm>
            <a:off x="1187624" y="5805264"/>
            <a:ext cx="1800199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Commit Sequencer</a:t>
            </a:r>
          </a:p>
        </p:txBody>
      </p:sp>
      <p:pic>
        <p:nvPicPr>
          <p:cNvPr id="763" name="Shape 7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543" y="4941167"/>
            <a:ext cx="648071" cy="5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Shape 764"/>
          <p:cNvSpPr txBox="1"/>
          <p:nvPr/>
        </p:nvSpPr>
        <p:spPr>
          <a:xfrm>
            <a:off x="107504" y="5445223"/>
            <a:ext cx="1800199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Snapshot Server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23528" y="2276872"/>
            <a:ext cx="1080120" cy="774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Local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TMs</a:t>
            </a:r>
          </a:p>
        </p:txBody>
      </p:sp>
      <p:sp>
        <p:nvSpPr>
          <p:cNvPr id="766" name="Shape 766"/>
          <p:cNvSpPr txBox="1"/>
          <p:nvPr/>
        </p:nvSpPr>
        <p:spPr>
          <a:xfrm>
            <a:off x="408675" y="2905780"/>
            <a:ext cx="200308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Atomicity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395536" y="4005064"/>
            <a:ext cx="2003084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Isolation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Reads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6732239" y="2834933"/>
            <a:ext cx="2003084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Isolation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Writes</a:t>
            </a:r>
          </a:p>
        </p:txBody>
      </p:sp>
      <p:sp>
        <p:nvSpPr>
          <p:cNvPr id="769" name="Shape 769"/>
          <p:cNvSpPr txBox="1"/>
          <p:nvPr/>
        </p:nvSpPr>
        <p:spPr>
          <a:xfrm>
            <a:off x="6889395" y="4365103"/>
            <a:ext cx="200308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Durability</a:t>
            </a:r>
          </a:p>
        </p:txBody>
      </p:sp>
      <p:sp>
        <p:nvSpPr>
          <p:cNvPr id="770" name="Shape 770"/>
          <p:cNvSpPr/>
          <p:nvPr/>
        </p:nvSpPr>
        <p:spPr>
          <a:xfrm rot="2700000">
            <a:off x="4608135" y="4101031"/>
            <a:ext cx="1512167" cy="86409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Shape 771"/>
          <p:cNvSpPr/>
          <p:nvPr/>
        </p:nvSpPr>
        <p:spPr>
          <a:xfrm rot="8100000">
            <a:off x="2999868" y="4101030"/>
            <a:ext cx="1512167" cy="86409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Shape 772"/>
          <p:cNvSpPr/>
          <p:nvPr/>
        </p:nvSpPr>
        <p:spPr>
          <a:xfrm rot="8100000" flipH="1">
            <a:off x="4608135" y="2636781"/>
            <a:ext cx="1512167" cy="86409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Shape 773"/>
          <p:cNvSpPr/>
          <p:nvPr/>
        </p:nvSpPr>
        <p:spPr>
          <a:xfrm rot="2700000" flipH="1">
            <a:off x="2999868" y="2636780"/>
            <a:ext cx="1512167" cy="86409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23F4F"/>
              </a:gs>
              <a:gs pos="11000">
                <a:srgbClr val="2E75B5"/>
              </a:gs>
              <a:gs pos="21001">
                <a:srgbClr val="8296B0"/>
              </a:gs>
              <a:gs pos="63000">
                <a:srgbClr val="FFFFFF"/>
              </a:gs>
              <a:gs pos="67000">
                <a:srgbClr val="ACB8CA"/>
              </a:gs>
              <a:gs pos="91000">
                <a:srgbClr val="1E4E79"/>
              </a:gs>
              <a:gs pos="98000">
                <a:srgbClr val="2E75B5"/>
              </a:gs>
              <a:gs pos="100000">
                <a:srgbClr val="EAEAEA"/>
              </a:gs>
            </a:gsLst>
            <a:lin ang="5400000" scaled="0"/>
          </a:gradFill>
          <a:ln w="9525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sx="101000" sy="101000" algn="t" rotWithShape="0">
              <a:srgbClr val="000000">
                <a:alpha val="5568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4" name="Shape 77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3637" y="980728"/>
            <a:ext cx="900099" cy="6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Shape 77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2209" y="1557224"/>
            <a:ext cx="900099" cy="6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Shape 7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0541" y="1808203"/>
            <a:ext cx="900099" cy="67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833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964320" y="1412775"/>
            <a:ext cx="7928159" cy="78554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50" marR="0" lvl="0" indent="-8550" algn="l" rtl="0">
              <a:lnSpc>
                <a:spcPct val="100000"/>
              </a:lnSpc>
              <a:spcBef>
                <a:spcPts val="0"/>
              </a:spcBef>
              <a:buClr>
                <a:srgbClr val="3A3838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Separation of commit from the visibility of committed data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964320" y="2374708"/>
            <a:ext cx="7928159" cy="78554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50" marR="0" lvl="0" indent="-8550" algn="l" rtl="0">
              <a:lnSpc>
                <a:spcPct val="100000"/>
              </a:lnSpc>
              <a:spcBef>
                <a:spcPts val="0"/>
              </a:spcBef>
              <a:buClr>
                <a:srgbClr val="3A3838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Proactive pre-assignment of commit timestamps to committing transactions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964320" y="4230014"/>
            <a:ext cx="7928159" cy="2142386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50" marR="0" lvl="0" indent="-8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Transactions can commit in parallel due to:</a:t>
            </a:r>
          </a:p>
          <a:p>
            <a:pPr marL="351450" marR="0" lvl="0" indent="-35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They do not conflict</a:t>
            </a:r>
          </a:p>
          <a:p>
            <a:pPr marL="351450" marR="0" lvl="0" indent="-35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They have their commit timestamp already assigned that will determine its serialization order</a:t>
            </a:r>
          </a:p>
          <a:p>
            <a:pPr marL="351450" marR="0" lvl="0" indent="-351450" algn="l" rtl="0">
              <a:lnSpc>
                <a:spcPct val="100000"/>
              </a:lnSpc>
              <a:spcBef>
                <a:spcPts val="750"/>
              </a:spcBef>
              <a:buClr>
                <a:srgbClr val="3A3838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Visibility is regulated separately to guarantee the reading of fully consistent states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964320" y="3291530"/>
            <a:ext cx="7928159" cy="78554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50" marR="0" lvl="0" indent="-8550" algn="l" rtl="0">
              <a:lnSpc>
                <a:spcPct val="100000"/>
              </a:lnSpc>
              <a:spcBef>
                <a:spcPts val="0"/>
              </a:spcBef>
              <a:buClr>
                <a:srgbClr val="3A3838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Detection and resolution of conflicts before commit</a:t>
            </a:r>
          </a:p>
        </p:txBody>
      </p:sp>
      <p:sp>
        <p:nvSpPr>
          <p:cNvPr id="785" name="Shape 785"/>
          <p:cNvSpPr/>
          <p:nvPr/>
        </p:nvSpPr>
        <p:spPr>
          <a:xfrm>
            <a:off x="251519" y="1412775"/>
            <a:ext cx="712799" cy="78554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251519" y="2374708"/>
            <a:ext cx="712799" cy="78554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7" name="Shape 787"/>
          <p:cNvSpPr/>
          <p:nvPr/>
        </p:nvSpPr>
        <p:spPr>
          <a:xfrm>
            <a:off x="251519" y="3291528"/>
            <a:ext cx="712799" cy="785543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251519" y="4230014"/>
            <a:ext cx="712799" cy="21423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9" name="Shape 7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567" y="5019660"/>
            <a:ext cx="563094" cy="56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Shape 7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65" y="3397494"/>
            <a:ext cx="601228" cy="57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814" y="1453790"/>
            <a:ext cx="796599" cy="76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Shape 7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044" y="2376478"/>
            <a:ext cx="805748" cy="820953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x="628650" y="365127"/>
            <a:ext cx="7886700" cy="687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Main Principles</a:t>
            </a:r>
          </a:p>
        </p:txBody>
      </p:sp>
    </p:spTree>
    <p:extLst>
      <p:ext uri="{BB962C8B-B14F-4D97-AF65-F5344CB8AC3E}">
        <p14:creationId xmlns:p14="http://schemas.microsoft.com/office/powerpoint/2010/main" val="313517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Shape 798" descr="image13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490" y="4340342"/>
            <a:ext cx="1834463" cy="1758969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Transactional Life Cycle: Start</a:t>
            </a:r>
          </a:p>
        </p:txBody>
      </p:sp>
      <p:pic>
        <p:nvPicPr>
          <p:cNvPr id="800" name="Shape 8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332" y="1859108"/>
            <a:ext cx="1452291" cy="1164889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Shape 801"/>
          <p:cNvSpPr txBox="1"/>
          <p:nvPr/>
        </p:nvSpPr>
        <p:spPr>
          <a:xfrm>
            <a:off x="1251907" y="2978915"/>
            <a:ext cx="115608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Snapshot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Server</a:t>
            </a:r>
          </a:p>
        </p:txBody>
      </p:sp>
      <p:sp>
        <p:nvSpPr>
          <p:cNvPr id="802" name="Shape 802"/>
          <p:cNvSpPr/>
          <p:nvPr/>
        </p:nvSpPr>
        <p:spPr>
          <a:xfrm rot="-2627293">
            <a:off x="2360076" y="3566416"/>
            <a:ext cx="477671" cy="79663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>
              <a:solidFill>
                <a:srgbClr val="50555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Shape 803"/>
          <p:cNvSpPr txBox="1"/>
          <p:nvPr/>
        </p:nvSpPr>
        <p:spPr>
          <a:xfrm rot="-2604645">
            <a:off x="2517011" y="2537082"/>
            <a:ext cx="2390397" cy="7078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Current consistent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snapshot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6732240" y="4149080"/>
            <a:ext cx="2088232" cy="1631215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50" marR="0" lvl="0" indent="-85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local txn mng gets the “start TS” from the snapshot server.</a:t>
            </a:r>
          </a:p>
        </p:txBody>
      </p:sp>
      <p:grpSp>
        <p:nvGrpSpPr>
          <p:cNvPr id="805" name="Shape 805"/>
          <p:cNvGrpSpPr/>
          <p:nvPr/>
        </p:nvGrpSpPr>
        <p:grpSpPr>
          <a:xfrm>
            <a:off x="2398712" y="1825658"/>
            <a:ext cx="5726947" cy="3597287"/>
            <a:chOff x="158434" y="259491"/>
            <a:chExt cx="5726947" cy="3597287"/>
          </a:xfrm>
        </p:grpSpPr>
        <p:sp>
          <p:nvSpPr>
            <p:cNvPr id="806" name="Shape 806"/>
            <p:cNvSpPr/>
            <p:nvPr/>
          </p:nvSpPr>
          <p:spPr>
            <a:xfrm>
              <a:off x="158434" y="259491"/>
              <a:ext cx="5726947" cy="3597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155" y="15000"/>
                  </a:quadBezTo>
                  <a:lnTo>
                    <a:pt x="100094" y="0"/>
                  </a:lnTo>
                  <a:lnTo>
                    <a:pt x="120000" y="24000"/>
                  </a:lnTo>
                  <a:lnTo>
                    <a:pt x="104340" y="60000"/>
                  </a:lnTo>
                  <a:lnTo>
                    <a:pt x="103279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89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774191" y="2856465"/>
              <a:ext cx="158495" cy="15849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1029998" y="2946613"/>
              <a:ext cx="1853906" cy="2843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 txBox="1"/>
            <p:nvPr/>
          </p:nvSpPr>
          <p:spPr>
            <a:xfrm>
              <a:off x="1029998" y="2946613"/>
              <a:ext cx="1853906" cy="284366"/>
            </a:xfrm>
            <a:prstGeom prst="rect">
              <a:avLst/>
            </a:prstGeom>
            <a:noFill/>
            <a:ln>
              <a:noFill/>
            </a:ln>
          </p:spPr>
          <p:txBody>
            <a:bodyPr lIns="839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Get start TS</a:t>
              </a:r>
            </a:p>
          </p:txBody>
        </p:sp>
        <p:sp>
          <p:nvSpPr>
            <p:cNvPr id="810" name="Shape 810"/>
            <p:cNvSpPr/>
            <p:nvPr/>
          </p:nvSpPr>
          <p:spPr>
            <a:xfrm>
              <a:off x="2173224" y="1721103"/>
              <a:ext cx="286512" cy="28651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2550419" y="2189857"/>
              <a:ext cx="1701632" cy="6810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 txBox="1"/>
            <p:nvPr/>
          </p:nvSpPr>
          <p:spPr>
            <a:xfrm>
              <a:off x="2550419" y="2189857"/>
              <a:ext cx="1701632" cy="681089"/>
            </a:xfrm>
            <a:prstGeom prst="rect">
              <a:avLst/>
            </a:prstGeom>
            <a:noFill/>
            <a:ln>
              <a:noFill/>
            </a:ln>
          </p:spPr>
          <p:txBody>
            <a:bodyPr lIns="1518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3855719" y="1090929"/>
              <a:ext cx="396240" cy="3962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4157173" y="1214775"/>
              <a:ext cx="1463039" cy="428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 txBox="1"/>
            <p:nvPr/>
          </p:nvSpPr>
          <p:spPr>
            <a:xfrm>
              <a:off x="4157173" y="1214775"/>
              <a:ext cx="1463039" cy="428649"/>
            </a:xfrm>
            <a:prstGeom prst="rect">
              <a:avLst/>
            </a:prstGeom>
            <a:noFill/>
            <a:ln>
              <a:noFill/>
            </a:ln>
          </p:spPr>
          <p:txBody>
            <a:bodyPr lIns="2099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16" name="Shape 816"/>
          <p:cNvSpPr txBox="1"/>
          <p:nvPr/>
        </p:nvSpPr>
        <p:spPr>
          <a:xfrm>
            <a:off x="4986235" y="5601433"/>
            <a:ext cx="134363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Local Txn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</a:p>
        </p:txBody>
      </p:sp>
      <p:pic>
        <p:nvPicPr>
          <p:cNvPr id="817" name="Shape 8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0610" y="4412137"/>
            <a:ext cx="1614884" cy="1211164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Shape 818"/>
          <p:cNvSpPr/>
          <p:nvPr/>
        </p:nvSpPr>
        <p:spPr>
          <a:xfrm>
            <a:off x="6588224" y="4149080"/>
            <a:ext cx="144016" cy="163121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4096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Shape 823" descr="image13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490" y="4340342"/>
            <a:ext cx="1834463" cy="1758969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Shape 82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125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Transactional Life Cycle: Execution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4985142" y="5601433"/>
            <a:ext cx="134363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Local Txn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</a:p>
        </p:txBody>
      </p:sp>
      <p:pic>
        <p:nvPicPr>
          <p:cNvPr id="826" name="Shape 8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9517" y="4412137"/>
            <a:ext cx="1614884" cy="1211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7" name="Shape 827"/>
          <p:cNvGrpSpPr/>
          <p:nvPr/>
        </p:nvGrpSpPr>
        <p:grpSpPr>
          <a:xfrm>
            <a:off x="2397618" y="1825658"/>
            <a:ext cx="5726947" cy="3597287"/>
            <a:chOff x="158434" y="259491"/>
            <a:chExt cx="5726947" cy="3597287"/>
          </a:xfrm>
        </p:grpSpPr>
        <p:sp>
          <p:nvSpPr>
            <p:cNvPr id="828" name="Shape 828"/>
            <p:cNvSpPr/>
            <p:nvPr/>
          </p:nvSpPr>
          <p:spPr>
            <a:xfrm>
              <a:off x="158434" y="259491"/>
              <a:ext cx="5726947" cy="3597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155" y="15000"/>
                  </a:quadBezTo>
                  <a:lnTo>
                    <a:pt x="100094" y="0"/>
                  </a:lnTo>
                  <a:lnTo>
                    <a:pt x="120000" y="24000"/>
                  </a:lnTo>
                  <a:lnTo>
                    <a:pt x="104340" y="60000"/>
                  </a:lnTo>
                  <a:lnTo>
                    <a:pt x="103279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89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774191" y="2856465"/>
              <a:ext cx="158495" cy="15849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1029998" y="2946613"/>
              <a:ext cx="1853906" cy="2843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 txBox="1"/>
            <p:nvPr/>
          </p:nvSpPr>
          <p:spPr>
            <a:xfrm>
              <a:off x="1029998" y="2946613"/>
              <a:ext cx="1853906" cy="284366"/>
            </a:xfrm>
            <a:prstGeom prst="rect">
              <a:avLst/>
            </a:prstGeom>
            <a:noFill/>
            <a:ln>
              <a:noFill/>
            </a:ln>
          </p:spPr>
          <p:txBody>
            <a:bodyPr lIns="839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Get start TS</a:t>
              </a:r>
            </a:p>
          </p:txBody>
        </p:sp>
        <p:sp>
          <p:nvSpPr>
            <p:cNvPr id="832" name="Shape 832"/>
            <p:cNvSpPr/>
            <p:nvPr/>
          </p:nvSpPr>
          <p:spPr>
            <a:xfrm>
              <a:off x="2173224" y="1721103"/>
              <a:ext cx="286512" cy="28651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2550419" y="2189857"/>
              <a:ext cx="1701632" cy="6810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 txBox="1"/>
            <p:nvPr/>
          </p:nvSpPr>
          <p:spPr>
            <a:xfrm>
              <a:off x="2550419" y="2189857"/>
              <a:ext cx="1701632" cy="681089"/>
            </a:xfrm>
            <a:prstGeom prst="rect">
              <a:avLst/>
            </a:prstGeom>
            <a:noFill/>
            <a:ln>
              <a:noFill/>
            </a:ln>
          </p:spPr>
          <p:txBody>
            <a:bodyPr lIns="1518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Run on start TS snapshot</a:t>
              </a:r>
            </a:p>
          </p:txBody>
        </p:sp>
        <p:sp>
          <p:nvSpPr>
            <p:cNvPr id="835" name="Shape 835"/>
            <p:cNvSpPr/>
            <p:nvPr/>
          </p:nvSpPr>
          <p:spPr>
            <a:xfrm>
              <a:off x="3855719" y="1090929"/>
              <a:ext cx="396240" cy="3962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57173" y="1214775"/>
              <a:ext cx="1463039" cy="428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 txBox="1"/>
            <p:nvPr/>
          </p:nvSpPr>
          <p:spPr>
            <a:xfrm>
              <a:off x="4157173" y="1214775"/>
              <a:ext cx="1463039" cy="428649"/>
            </a:xfrm>
            <a:prstGeom prst="rect">
              <a:avLst/>
            </a:prstGeom>
            <a:noFill/>
            <a:ln>
              <a:noFill/>
            </a:ln>
          </p:spPr>
          <p:txBody>
            <a:bodyPr lIns="2099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838" name="Shape 838" descr="image16.tif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7701" y="1575790"/>
            <a:ext cx="753105" cy="722114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Shape 839"/>
          <p:cNvSpPr txBox="1"/>
          <p:nvPr/>
        </p:nvSpPr>
        <p:spPr>
          <a:xfrm>
            <a:off x="4209923" y="2297903"/>
            <a:ext cx="100219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Conflict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x="272793" y="1575790"/>
            <a:ext cx="3795150" cy="142116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50" marR="0" lvl="0" indent="-8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transaction will read the state as of  “start TS”.</a:t>
            </a:r>
          </a:p>
          <a:p>
            <a:pPr marL="8550" marR="0" lvl="0" indent="-8550" algn="l" rtl="0">
              <a:lnSpc>
                <a:spcPct val="10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Write-write conflicts are detected by conflict managers on the fly.</a:t>
            </a:r>
          </a:p>
        </p:txBody>
      </p:sp>
      <p:sp>
        <p:nvSpPr>
          <p:cNvPr id="841" name="Shape 841"/>
          <p:cNvSpPr/>
          <p:nvPr/>
        </p:nvSpPr>
        <p:spPr>
          <a:xfrm>
            <a:off x="128778" y="1575790"/>
            <a:ext cx="156928" cy="1421162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44312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Shape 846" descr="image13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490" y="4340342"/>
            <a:ext cx="1834463" cy="1758969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Shape 8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Transactional Life Cycle: Commit </a:t>
            </a:r>
          </a:p>
        </p:txBody>
      </p:sp>
      <p:grpSp>
        <p:nvGrpSpPr>
          <p:cNvPr id="848" name="Shape 848"/>
          <p:cNvGrpSpPr/>
          <p:nvPr/>
        </p:nvGrpSpPr>
        <p:grpSpPr>
          <a:xfrm>
            <a:off x="2398712" y="1825658"/>
            <a:ext cx="5726947" cy="3597287"/>
            <a:chOff x="158434" y="259491"/>
            <a:chExt cx="5726947" cy="3597287"/>
          </a:xfrm>
        </p:grpSpPr>
        <p:sp>
          <p:nvSpPr>
            <p:cNvPr id="849" name="Shape 849"/>
            <p:cNvSpPr/>
            <p:nvPr/>
          </p:nvSpPr>
          <p:spPr>
            <a:xfrm>
              <a:off x="158434" y="259491"/>
              <a:ext cx="5726947" cy="3597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155" y="15000"/>
                  </a:quadBezTo>
                  <a:lnTo>
                    <a:pt x="100094" y="0"/>
                  </a:lnTo>
                  <a:lnTo>
                    <a:pt x="120000" y="24000"/>
                  </a:lnTo>
                  <a:lnTo>
                    <a:pt x="104340" y="60000"/>
                  </a:lnTo>
                  <a:lnTo>
                    <a:pt x="103279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89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774191" y="2856465"/>
              <a:ext cx="158495" cy="15849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1029998" y="2946613"/>
              <a:ext cx="1853906" cy="2843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 txBox="1"/>
            <p:nvPr/>
          </p:nvSpPr>
          <p:spPr>
            <a:xfrm>
              <a:off x="1029998" y="2946613"/>
              <a:ext cx="1853906" cy="284366"/>
            </a:xfrm>
            <a:prstGeom prst="rect">
              <a:avLst/>
            </a:prstGeom>
            <a:noFill/>
            <a:ln>
              <a:noFill/>
            </a:ln>
          </p:spPr>
          <p:txBody>
            <a:bodyPr lIns="839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Get start TS</a:t>
              </a:r>
            </a:p>
          </p:txBody>
        </p:sp>
        <p:sp>
          <p:nvSpPr>
            <p:cNvPr id="853" name="Shape 853"/>
            <p:cNvSpPr/>
            <p:nvPr/>
          </p:nvSpPr>
          <p:spPr>
            <a:xfrm>
              <a:off x="2173224" y="1721103"/>
              <a:ext cx="286512" cy="28651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2550419" y="2189857"/>
              <a:ext cx="1701632" cy="6810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 txBox="1"/>
            <p:nvPr/>
          </p:nvSpPr>
          <p:spPr>
            <a:xfrm>
              <a:off x="2550419" y="2189857"/>
              <a:ext cx="1701632" cy="681089"/>
            </a:xfrm>
            <a:prstGeom prst="rect">
              <a:avLst/>
            </a:prstGeom>
            <a:noFill/>
            <a:ln>
              <a:noFill/>
            </a:ln>
          </p:spPr>
          <p:txBody>
            <a:bodyPr lIns="1518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Run on start TS snapshot</a:t>
              </a:r>
            </a:p>
          </p:txBody>
        </p:sp>
        <p:sp>
          <p:nvSpPr>
            <p:cNvPr id="856" name="Shape 856"/>
            <p:cNvSpPr/>
            <p:nvPr/>
          </p:nvSpPr>
          <p:spPr>
            <a:xfrm>
              <a:off x="3855719" y="1090929"/>
              <a:ext cx="396240" cy="3962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157173" y="1214775"/>
              <a:ext cx="1463039" cy="428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 txBox="1"/>
            <p:nvPr/>
          </p:nvSpPr>
          <p:spPr>
            <a:xfrm>
              <a:off x="4157173" y="1214775"/>
              <a:ext cx="1463039" cy="428649"/>
            </a:xfrm>
            <a:prstGeom prst="rect">
              <a:avLst/>
            </a:prstGeom>
            <a:noFill/>
            <a:ln>
              <a:noFill/>
            </a:ln>
          </p:spPr>
          <p:txBody>
            <a:bodyPr lIns="2099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Commit</a:t>
              </a:r>
            </a:p>
          </p:txBody>
        </p:sp>
      </p:grpSp>
      <p:sp>
        <p:nvSpPr>
          <p:cNvPr id="859" name="Shape 859"/>
          <p:cNvSpPr txBox="1"/>
          <p:nvPr/>
        </p:nvSpPr>
        <p:spPr>
          <a:xfrm>
            <a:off x="323528" y="2060848"/>
            <a:ext cx="3024335" cy="101566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50" marR="0" lvl="0" indent="-85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local transaction manager orchestrates the commit.</a:t>
            </a:r>
          </a:p>
        </p:txBody>
      </p:sp>
      <p:sp>
        <p:nvSpPr>
          <p:cNvPr id="860" name="Shape 860"/>
          <p:cNvSpPr txBox="1"/>
          <p:nvPr/>
        </p:nvSpPr>
        <p:spPr>
          <a:xfrm>
            <a:off x="4986235" y="5601433"/>
            <a:ext cx="134363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Local Txn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</a:p>
        </p:txBody>
      </p:sp>
      <p:pic>
        <p:nvPicPr>
          <p:cNvPr id="861" name="Shape 8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0610" y="4412137"/>
            <a:ext cx="1614884" cy="1211164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Shape 862"/>
          <p:cNvSpPr/>
          <p:nvPr/>
        </p:nvSpPr>
        <p:spPr>
          <a:xfrm>
            <a:off x="179511" y="2060849"/>
            <a:ext cx="152566" cy="1015661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1170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Transactional Life Cycle: Commit</a:t>
            </a:r>
          </a:p>
        </p:txBody>
      </p:sp>
      <p:pic>
        <p:nvPicPr>
          <p:cNvPr id="868" name="Shape 868" descr="image15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6534" y="4893480"/>
            <a:ext cx="1001400" cy="7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Shape 869" descr="image17.tif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0642" y="4521462"/>
            <a:ext cx="1421400" cy="9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3173" y="3887637"/>
            <a:ext cx="1226700" cy="9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 descr="image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9963" y="4153521"/>
            <a:ext cx="791700" cy="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 descr="image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2363" y="4305921"/>
            <a:ext cx="791700" cy="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 descr="image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4763" y="4458321"/>
            <a:ext cx="791700" cy="7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Shape 874"/>
          <p:cNvSpPr txBox="1"/>
          <p:nvPr/>
        </p:nvSpPr>
        <p:spPr>
          <a:xfrm>
            <a:off x="3486073" y="5396921"/>
            <a:ext cx="9861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Logger</a:t>
            </a:r>
          </a:p>
        </p:txBody>
      </p:sp>
      <p:sp>
        <p:nvSpPr>
          <p:cNvPr id="875" name="Shape 875"/>
          <p:cNvSpPr txBox="1"/>
          <p:nvPr/>
        </p:nvSpPr>
        <p:spPr>
          <a:xfrm>
            <a:off x="1245320" y="5796962"/>
            <a:ext cx="14156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Commit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Sequencer</a:t>
            </a:r>
          </a:p>
        </p:txBody>
      </p:sp>
      <p:sp>
        <p:nvSpPr>
          <p:cNvPr id="876" name="Shape 876"/>
          <p:cNvSpPr txBox="1"/>
          <p:nvPr/>
        </p:nvSpPr>
        <p:spPr>
          <a:xfrm>
            <a:off x="5106163" y="5178639"/>
            <a:ext cx="14079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Store</a:t>
            </a:r>
          </a:p>
        </p:txBody>
      </p:sp>
      <p:sp>
        <p:nvSpPr>
          <p:cNvPr id="877" name="Shape 877"/>
          <p:cNvSpPr txBox="1"/>
          <p:nvPr/>
        </p:nvSpPr>
        <p:spPr>
          <a:xfrm>
            <a:off x="6885881" y="4909532"/>
            <a:ext cx="14013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Snapshot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Server</a:t>
            </a:r>
          </a:p>
        </p:txBody>
      </p:sp>
      <p:sp>
        <p:nvSpPr>
          <p:cNvPr id="878" name="Shape 878"/>
          <p:cNvSpPr/>
          <p:nvPr/>
        </p:nvSpPr>
        <p:spPr>
          <a:xfrm>
            <a:off x="3738725" y="3742327"/>
            <a:ext cx="477600" cy="70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0555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9" name="Shape 879"/>
          <p:cNvSpPr/>
          <p:nvPr/>
        </p:nvSpPr>
        <p:spPr>
          <a:xfrm rot="10800000">
            <a:off x="1567925" y="3729429"/>
            <a:ext cx="477600" cy="870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0555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Shape 880"/>
          <p:cNvSpPr txBox="1"/>
          <p:nvPr/>
        </p:nvSpPr>
        <p:spPr>
          <a:xfrm>
            <a:off x="1888363" y="4251655"/>
            <a:ext cx="1358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Commit TS</a:t>
            </a:r>
          </a:p>
        </p:txBody>
      </p:sp>
      <p:sp>
        <p:nvSpPr>
          <p:cNvPr id="881" name="Shape 881"/>
          <p:cNvSpPr txBox="1"/>
          <p:nvPr/>
        </p:nvSpPr>
        <p:spPr>
          <a:xfrm>
            <a:off x="2856818" y="3816916"/>
            <a:ext cx="1040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writeset</a:t>
            </a:r>
          </a:p>
        </p:txBody>
      </p:sp>
      <p:sp>
        <p:nvSpPr>
          <p:cNvPr id="882" name="Shape 882"/>
          <p:cNvSpPr txBox="1"/>
          <p:nvPr/>
        </p:nvSpPr>
        <p:spPr>
          <a:xfrm>
            <a:off x="5845168" y="3518405"/>
            <a:ext cx="1040699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writeset</a:t>
            </a:r>
          </a:p>
        </p:txBody>
      </p:sp>
      <p:sp>
        <p:nvSpPr>
          <p:cNvPr id="883" name="Shape 883"/>
          <p:cNvSpPr/>
          <p:nvPr/>
        </p:nvSpPr>
        <p:spPr>
          <a:xfrm>
            <a:off x="5468178" y="3494150"/>
            <a:ext cx="47760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0555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7197615" y="3245428"/>
            <a:ext cx="47760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0555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Shape 885"/>
          <p:cNvSpPr txBox="1"/>
          <p:nvPr/>
        </p:nvSpPr>
        <p:spPr>
          <a:xfrm>
            <a:off x="7616121" y="3398661"/>
            <a:ext cx="1358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Commit TS</a:t>
            </a:r>
          </a:p>
        </p:txBody>
      </p:sp>
      <p:sp>
        <p:nvSpPr>
          <p:cNvPr id="886" name="Shape 886"/>
          <p:cNvSpPr txBox="1"/>
          <p:nvPr/>
        </p:nvSpPr>
        <p:spPr>
          <a:xfrm>
            <a:off x="1268825" y="1628230"/>
            <a:ext cx="10758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Local Txn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</a:p>
        </p:txBody>
      </p:sp>
      <p:pic>
        <p:nvPicPr>
          <p:cNvPr id="887" name="Shape 8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504" y="1447945"/>
            <a:ext cx="1226700" cy="92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Shape 888"/>
          <p:cNvGrpSpPr/>
          <p:nvPr/>
        </p:nvGrpSpPr>
        <p:grpSpPr>
          <a:xfrm>
            <a:off x="790100" y="2536077"/>
            <a:ext cx="8049276" cy="870192"/>
            <a:chOff x="3736" y="1433646"/>
            <a:chExt cx="8049276" cy="870192"/>
          </a:xfrm>
        </p:grpSpPr>
        <p:sp>
          <p:nvSpPr>
            <p:cNvPr id="889" name="Shape 889"/>
            <p:cNvSpPr/>
            <p:nvPr/>
          </p:nvSpPr>
          <p:spPr>
            <a:xfrm>
              <a:off x="3736" y="1433646"/>
              <a:ext cx="2175480" cy="870192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0" name="Shape 890"/>
            <p:cNvSpPr txBox="1"/>
            <p:nvPr/>
          </p:nvSpPr>
          <p:spPr>
            <a:xfrm>
              <a:off x="438833" y="1433646"/>
              <a:ext cx="1305287" cy="870192"/>
            </a:xfrm>
            <a:prstGeom prst="rect">
              <a:avLst/>
            </a:prstGeom>
            <a:noFill/>
            <a:ln>
              <a:noFill/>
            </a:ln>
          </p:spPr>
          <p:txBody>
            <a:bodyPr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Get Commit TS</a:t>
              </a:r>
            </a:p>
          </p:txBody>
        </p:sp>
        <p:sp>
          <p:nvSpPr>
            <p:cNvPr id="891" name="Shape 891"/>
            <p:cNvSpPr/>
            <p:nvPr/>
          </p:nvSpPr>
          <p:spPr>
            <a:xfrm>
              <a:off x="1961668" y="1433646"/>
              <a:ext cx="2175480" cy="870192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 txBox="1"/>
            <p:nvPr/>
          </p:nvSpPr>
          <p:spPr>
            <a:xfrm>
              <a:off x="2396765" y="1433646"/>
              <a:ext cx="1305287" cy="870192"/>
            </a:xfrm>
            <a:prstGeom prst="rect">
              <a:avLst/>
            </a:prstGeom>
            <a:noFill/>
            <a:ln>
              <a:noFill/>
            </a:ln>
          </p:spPr>
          <p:txBody>
            <a:bodyPr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Log</a:t>
              </a:r>
            </a:p>
          </p:txBody>
        </p:sp>
        <p:sp>
          <p:nvSpPr>
            <p:cNvPr id="893" name="Shape 893"/>
            <p:cNvSpPr/>
            <p:nvPr/>
          </p:nvSpPr>
          <p:spPr>
            <a:xfrm>
              <a:off x="3919601" y="1433646"/>
              <a:ext cx="2175480" cy="870192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 txBox="1"/>
            <p:nvPr/>
          </p:nvSpPr>
          <p:spPr>
            <a:xfrm>
              <a:off x="4354696" y="1433646"/>
              <a:ext cx="1305287" cy="870192"/>
            </a:xfrm>
            <a:prstGeom prst="rect">
              <a:avLst/>
            </a:prstGeom>
            <a:noFill/>
            <a:ln>
              <a:noFill/>
            </a:ln>
          </p:spPr>
          <p:txBody>
            <a:bodyPr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Public Updates</a:t>
              </a:r>
            </a:p>
          </p:txBody>
        </p:sp>
        <p:sp>
          <p:nvSpPr>
            <p:cNvPr id="895" name="Shape 895"/>
            <p:cNvSpPr/>
            <p:nvPr/>
          </p:nvSpPr>
          <p:spPr>
            <a:xfrm>
              <a:off x="5877533" y="1433646"/>
              <a:ext cx="2175480" cy="870192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 txBox="1"/>
            <p:nvPr/>
          </p:nvSpPr>
          <p:spPr>
            <a:xfrm>
              <a:off x="6312630" y="1433646"/>
              <a:ext cx="1305287" cy="870192"/>
            </a:xfrm>
            <a:prstGeom prst="rect">
              <a:avLst/>
            </a:prstGeom>
            <a:noFill/>
            <a:ln>
              <a:noFill/>
            </a:ln>
          </p:spPr>
          <p:txBody>
            <a:bodyPr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Report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Snaps Serv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320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Transactional Life Cycle: Commit</a:t>
            </a:r>
          </a:p>
        </p:txBody>
      </p:sp>
      <p:sp>
        <p:nvSpPr>
          <p:cNvPr id="923" name="Shape 923"/>
          <p:cNvSpPr/>
          <p:nvPr/>
        </p:nvSpPr>
        <p:spPr>
          <a:xfrm>
            <a:off x="539552" y="2045916"/>
            <a:ext cx="8119498" cy="136888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4" name="Shape 924"/>
          <p:cNvGrpSpPr/>
          <p:nvPr/>
        </p:nvGrpSpPr>
        <p:grpSpPr>
          <a:xfrm>
            <a:off x="732219" y="2245972"/>
            <a:ext cx="1233487" cy="923924"/>
            <a:chOff x="4873848" y="1667689"/>
            <a:chExt cx="1233487" cy="923924"/>
          </a:xfrm>
        </p:grpSpPr>
        <p:pic>
          <p:nvPicPr>
            <p:cNvPr id="925" name="Shape 9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6" name="Shape 926"/>
            <p:cNvSpPr txBox="1"/>
            <p:nvPr/>
          </p:nvSpPr>
          <p:spPr>
            <a:xfrm rot="-898420">
              <a:off x="5023748" y="2016540"/>
              <a:ext cx="942199" cy="230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Impact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Impact"/>
                  <a:ea typeface="Impact"/>
                  <a:cs typeface="Impact"/>
                  <a:sym typeface="Impact"/>
                </a:rPr>
                <a:t>TIMESTAMP </a:t>
              </a:r>
              <a:r>
                <a:rPr lang="en-US" sz="900" b="1" i="0" u="none" strike="noStrike" cap="none">
                  <a:solidFill>
                    <a:srgbClr val="212167"/>
                  </a:solidFill>
                  <a:latin typeface="Impact"/>
                  <a:ea typeface="Impact"/>
                  <a:cs typeface="Impact"/>
                  <a:sym typeface="Impact"/>
                </a:rPr>
                <a:t>11</a:t>
              </a:r>
            </a:p>
          </p:txBody>
        </p:sp>
      </p:grpSp>
      <p:grpSp>
        <p:nvGrpSpPr>
          <p:cNvPr id="927" name="Shape 927"/>
          <p:cNvGrpSpPr/>
          <p:nvPr/>
        </p:nvGrpSpPr>
        <p:grpSpPr>
          <a:xfrm>
            <a:off x="2249419" y="2234596"/>
            <a:ext cx="1233487" cy="923924"/>
            <a:chOff x="4873848" y="1667689"/>
            <a:chExt cx="1233487" cy="923924"/>
          </a:xfrm>
        </p:grpSpPr>
        <p:pic>
          <p:nvPicPr>
            <p:cNvPr id="928" name="Shape 9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9" name="Shape 929"/>
            <p:cNvSpPr txBox="1"/>
            <p:nvPr/>
          </p:nvSpPr>
          <p:spPr>
            <a:xfrm rot="-898420">
              <a:off x="5023748" y="2016540"/>
              <a:ext cx="942199" cy="230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Impact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Impact"/>
                  <a:ea typeface="Impact"/>
                  <a:cs typeface="Impact"/>
                  <a:sym typeface="Impact"/>
                </a:rPr>
                <a:t>TIMESTAMP </a:t>
              </a:r>
              <a:r>
                <a:rPr lang="en-US" sz="900" b="1" i="0" u="none" strike="noStrike" cap="none">
                  <a:solidFill>
                    <a:srgbClr val="212167"/>
                  </a:solidFill>
                  <a:latin typeface="Impact"/>
                  <a:ea typeface="Impact"/>
                  <a:cs typeface="Impact"/>
                  <a:sym typeface="Impact"/>
                </a:rPr>
                <a:t>15</a:t>
              </a:r>
            </a:p>
          </p:txBody>
        </p:sp>
      </p:grpSp>
      <p:grpSp>
        <p:nvGrpSpPr>
          <p:cNvPr id="930" name="Shape 930"/>
          <p:cNvGrpSpPr/>
          <p:nvPr/>
        </p:nvGrpSpPr>
        <p:grpSpPr>
          <a:xfrm>
            <a:off x="3875803" y="2195924"/>
            <a:ext cx="1233487" cy="923924"/>
            <a:chOff x="4873848" y="1667689"/>
            <a:chExt cx="1233487" cy="923924"/>
          </a:xfrm>
        </p:grpSpPr>
        <p:pic>
          <p:nvPicPr>
            <p:cNvPr id="931" name="Shape 9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Shape 932"/>
            <p:cNvSpPr txBox="1"/>
            <p:nvPr/>
          </p:nvSpPr>
          <p:spPr>
            <a:xfrm rot="-898420">
              <a:off x="5023748" y="2024234"/>
              <a:ext cx="942199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Impact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Impact"/>
                  <a:ea typeface="Impact"/>
                  <a:cs typeface="Impact"/>
                  <a:sym typeface="Impact"/>
                </a:rPr>
                <a:t>TIMESTAMP 12</a:t>
              </a:r>
            </a:p>
          </p:txBody>
        </p:sp>
      </p:grpSp>
      <p:grpSp>
        <p:nvGrpSpPr>
          <p:cNvPr id="933" name="Shape 933"/>
          <p:cNvGrpSpPr/>
          <p:nvPr/>
        </p:nvGrpSpPr>
        <p:grpSpPr>
          <a:xfrm>
            <a:off x="5352059" y="2184548"/>
            <a:ext cx="1233487" cy="923924"/>
            <a:chOff x="4873848" y="1667689"/>
            <a:chExt cx="1233487" cy="923924"/>
          </a:xfrm>
        </p:grpSpPr>
        <p:pic>
          <p:nvPicPr>
            <p:cNvPr id="934" name="Shape 9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5" name="Shape 935"/>
            <p:cNvSpPr txBox="1"/>
            <p:nvPr/>
          </p:nvSpPr>
          <p:spPr>
            <a:xfrm rot="-898420">
              <a:off x="5023748" y="2024234"/>
              <a:ext cx="942199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Impact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Impact"/>
                  <a:ea typeface="Impact"/>
                  <a:cs typeface="Impact"/>
                  <a:sym typeface="Impact"/>
                </a:rPr>
                <a:t>TIMESTAMP 14</a:t>
              </a:r>
            </a:p>
          </p:txBody>
        </p:sp>
      </p:grpSp>
      <p:grpSp>
        <p:nvGrpSpPr>
          <p:cNvPr id="936" name="Shape 936"/>
          <p:cNvGrpSpPr/>
          <p:nvPr/>
        </p:nvGrpSpPr>
        <p:grpSpPr>
          <a:xfrm>
            <a:off x="7073979" y="2186820"/>
            <a:ext cx="1233487" cy="923924"/>
            <a:chOff x="4873848" y="1667689"/>
            <a:chExt cx="1233487" cy="923924"/>
          </a:xfrm>
        </p:grpSpPr>
        <p:pic>
          <p:nvPicPr>
            <p:cNvPr id="937" name="Shape 9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Shape 938"/>
            <p:cNvSpPr txBox="1"/>
            <p:nvPr/>
          </p:nvSpPr>
          <p:spPr>
            <a:xfrm rot="-898420">
              <a:off x="5023748" y="2024234"/>
              <a:ext cx="942199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Impact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Impact"/>
                  <a:ea typeface="Impact"/>
                  <a:cs typeface="Impact"/>
                  <a:sym typeface="Impact"/>
                </a:rPr>
                <a:t>TIMESTAMP 13</a:t>
              </a:r>
            </a:p>
          </p:txBody>
        </p:sp>
      </p:grpSp>
      <p:sp>
        <p:nvSpPr>
          <p:cNvPr id="939" name="Shape 939"/>
          <p:cNvSpPr/>
          <p:nvPr/>
        </p:nvSpPr>
        <p:spPr>
          <a:xfrm>
            <a:off x="1199429" y="3551085"/>
            <a:ext cx="6828954" cy="74201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323527" y="1541861"/>
            <a:ext cx="8493031" cy="483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Sequence of timestamps received by the Snapshot Server</a:t>
            </a:r>
          </a:p>
        </p:txBody>
      </p:sp>
      <p:sp>
        <p:nvSpPr>
          <p:cNvPr id="941" name="Shape 941"/>
          <p:cNvSpPr txBox="1"/>
          <p:nvPr/>
        </p:nvSpPr>
        <p:spPr>
          <a:xfrm>
            <a:off x="323528" y="4335487"/>
            <a:ext cx="84930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Evolution of the current snapshot at the Snapshot Server</a:t>
            </a:r>
          </a:p>
        </p:txBody>
      </p:sp>
      <p:sp>
        <p:nvSpPr>
          <p:cNvPr id="942" name="Shape 942"/>
          <p:cNvSpPr/>
          <p:nvPr/>
        </p:nvSpPr>
        <p:spPr>
          <a:xfrm>
            <a:off x="539552" y="4848103"/>
            <a:ext cx="8119498" cy="136888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3" name="Shape 943"/>
          <p:cNvGrpSpPr/>
          <p:nvPr/>
        </p:nvGrpSpPr>
        <p:grpSpPr>
          <a:xfrm>
            <a:off x="732219" y="5048158"/>
            <a:ext cx="1233487" cy="923924"/>
            <a:chOff x="4873848" y="1667689"/>
            <a:chExt cx="1233487" cy="923924"/>
          </a:xfrm>
        </p:grpSpPr>
        <p:pic>
          <p:nvPicPr>
            <p:cNvPr id="944" name="Shape 9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5" name="Shape 945"/>
            <p:cNvSpPr txBox="1"/>
            <p:nvPr/>
          </p:nvSpPr>
          <p:spPr>
            <a:xfrm rot="-898420">
              <a:off x="5023748" y="2016540"/>
              <a:ext cx="942199" cy="230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Century Gothic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TIMESTAMP </a:t>
              </a:r>
              <a:r>
                <a:rPr lang="en-US" sz="900" b="1" i="0" u="none" strike="noStrike" cap="none">
                  <a:solidFill>
                    <a:srgbClr val="21216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</a:p>
          </p:txBody>
        </p:sp>
      </p:grpSp>
      <p:grpSp>
        <p:nvGrpSpPr>
          <p:cNvPr id="946" name="Shape 946"/>
          <p:cNvGrpSpPr/>
          <p:nvPr/>
        </p:nvGrpSpPr>
        <p:grpSpPr>
          <a:xfrm>
            <a:off x="3875803" y="4998110"/>
            <a:ext cx="1233487" cy="923924"/>
            <a:chOff x="4873848" y="1667689"/>
            <a:chExt cx="1233487" cy="923924"/>
          </a:xfrm>
        </p:grpSpPr>
        <p:pic>
          <p:nvPicPr>
            <p:cNvPr id="947" name="Shape 9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8" name="Shape 948"/>
            <p:cNvSpPr txBox="1"/>
            <p:nvPr/>
          </p:nvSpPr>
          <p:spPr>
            <a:xfrm rot="-898420">
              <a:off x="5023748" y="2024234"/>
              <a:ext cx="942199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Century Gothic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TIMESTAMP 12</a:t>
              </a:r>
            </a:p>
          </p:txBody>
        </p:sp>
      </p:grpSp>
      <p:grpSp>
        <p:nvGrpSpPr>
          <p:cNvPr id="949" name="Shape 949"/>
          <p:cNvGrpSpPr/>
          <p:nvPr/>
        </p:nvGrpSpPr>
        <p:grpSpPr>
          <a:xfrm>
            <a:off x="5352059" y="4986735"/>
            <a:ext cx="1233487" cy="923924"/>
            <a:chOff x="4873848" y="1667689"/>
            <a:chExt cx="1233487" cy="923924"/>
          </a:xfrm>
        </p:grpSpPr>
        <p:pic>
          <p:nvPicPr>
            <p:cNvPr id="950" name="Shape 9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1" name="Shape 951"/>
            <p:cNvSpPr txBox="1"/>
            <p:nvPr/>
          </p:nvSpPr>
          <p:spPr>
            <a:xfrm rot="-898420">
              <a:off x="5023748" y="2024234"/>
              <a:ext cx="942199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Century Gothic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TIMESTAMP 12</a:t>
              </a:r>
            </a:p>
          </p:txBody>
        </p:sp>
      </p:grpSp>
      <p:grpSp>
        <p:nvGrpSpPr>
          <p:cNvPr id="952" name="Shape 952"/>
          <p:cNvGrpSpPr/>
          <p:nvPr/>
        </p:nvGrpSpPr>
        <p:grpSpPr>
          <a:xfrm>
            <a:off x="7073979" y="4989007"/>
            <a:ext cx="1233487" cy="923924"/>
            <a:chOff x="4873848" y="1667689"/>
            <a:chExt cx="1233487" cy="923924"/>
          </a:xfrm>
        </p:grpSpPr>
        <p:pic>
          <p:nvPicPr>
            <p:cNvPr id="953" name="Shape 9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4" name="Shape 954"/>
            <p:cNvSpPr txBox="1"/>
            <p:nvPr/>
          </p:nvSpPr>
          <p:spPr>
            <a:xfrm rot="-898420">
              <a:off x="5023748" y="2024234"/>
              <a:ext cx="942199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Century Gothic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TIMESTAMP 15</a:t>
              </a:r>
            </a:p>
          </p:txBody>
        </p:sp>
      </p:grpSp>
      <p:grpSp>
        <p:nvGrpSpPr>
          <p:cNvPr id="955" name="Shape 955"/>
          <p:cNvGrpSpPr/>
          <p:nvPr/>
        </p:nvGrpSpPr>
        <p:grpSpPr>
          <a:xfrm>
            <a:off x="2288175" y="5030431"/>
            <a:ext cx="1233487" cy="923924"/>
            <a:chOff x="4873848" y="1667689"/>
            <a:chExt cx="1233487" cy="923924"/>
          </a:xfrm>
        </p:grpSpPr>
        <p:pic>
          <p:nvPicPr>
            <p:cNvPr id="956" name="Shape 9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3848" y="1667689"/>
              <a:ext cx="1233487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7" name="Shape 957"/>
            <p:cNvSpPr txBox="1"/>
            <p:nvPr/>
          </p:nvSpPr>
          <p:spPr>
            <a:xfrm rot="-898420">
              <a:off x="5023748" y="2016540"/>
              <a:ext cx="942199" cy="230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67"/>
                </a:buClr>
                <a:buSzPct val="25000"/>
                <a:buFont typeface="Century Gothic"/>
                <a:buNone/>
              </a:pPr>
              <a:r>
                <a:rPr lang="en-US" sz="800" b="1" i="0" u="none" strike="noStrike" cap="none">
                  <a:solidFill>
                    <a:srgbClr val="21216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TIMESTAMP </a:t>
              </a:r>
              <a:r>
                <a:rPr lang="en-US" sz="900" b="1" i="0" u="none" strike="noStrike" cap="none">
                  <a:solidFill>
                    <a:srgbClr val="21216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</a:p>
          </p:txBody>
        </p:sp>
      </p:grpSp>
      <p:sp>
        <p:nvSpPr>
          <p:cNvPr id="958" name="Shape 958"/>
          <p:cNvSpPr txBox="1"/>
          <p:nvPr/>
        </p:nvSpPr>
        <p:spPr>
          <a:xfrm>
            <a:off x="1085533" y="3100898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</a:p>
        </p:txBody>
      </p:sp>
      <p:sp>
        <p:nvSpPr>
          <p:cNvPr id="959" name="Shape 959"/>
          <p:cNvSpPr txBox="1"/>
          <p:nvPr/>
        </p:nvSpPr>
        <p:spPr>
          <a:xfrm>
            <a:off x="2684621" y="3089522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4270060" y="3078146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</a:p>
        </p:txBody>
      </p:sp>
      <p:sp>
        <p:nvSpPr>
          <p:cNvPr id="961" name="Shape 961"/>
          <p:cNvSpPr txBox="1"/>
          <p:nvPr/>
        </p:nvSpPr>
        <p:spPr>
          <a:xfrm>
            <a:off x="5746317" y="3080417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</a:p>
        </p:txBody>
      </p:sp>
      <p:sp>
        <p:nvSpPr>
          <p:cNvPr id="962" name="Shape 962"/>
          <p:cNvSpPr txBox="1"/>
          <p:nvPr/>
        </p:nvSpPr>
        <p:spPr>
          <a:xfrm>
            <a:off x="7495532" y="3082690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r>
          </a:p>
        </p:txBody>
      </p:sp>
      <p:sp>
        <p:nvSpPr>
          <p:cNvPr id="963" name="Shape 963"/>
          <p:cNvSpPr txBox="1"/>
          <p:nvPr/>
        </p:nvSpPr>
        <p:spPr>
          <a:xfrm>
            <a:off x="1084266" y="5909210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2683355" y="5897833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</a:p>
        </p:txBody>
      </p:sp>
      <p:sp>
        <p:nvSpPr>
          <p:cNvPr id="965" name="Shape 965"/>
          <p:cNvSpPr txBox="1"/>
          <p:nvPr/>
        </p:nvSpPr>
        <p:spPr>
          <a:xfrm>
            <a:off x="4268794" y="5886457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</a:p>
        </p:txBody>
      </p:sp>
      <p:sp>
        <p:nvSpPr>
          <p:cNvPr id="966" name="Shape 966"/>
          <p:cNvSpPr txBox="1"/>
          <p:nvPr/>
        </p:nvSpPr>
        <p:spPr>
          <a:xfrm>
            <a:off x="5745051" y="5888730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x="7494267" y="5891001"/>
            <a:ext cx="4699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2626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78467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29066" y="119313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 dirty="0">
                <a:latin typeface="+mj-lt"/>
                <a:ea typeface="Roboto"/>
                <a:cs typeface="Roboto"/>
                <a:sym typeface="Roboto"/>
              </a:rPr>
              <a:t>Conclusions</a:t>
            </a:r>
          </a:p>
        </p:txBody>
      </p:sp>
      <p:sp>
        <p:nvSpPr>
          <p:cNvPr id="4" name="Shape 840">
            <a:extLst>
              <a:ext uri="{FF2B5EF4-FFF2-40B4-BE49-F238E27FC236}">
                <a16:creationId xmlns:a16="http://schemas.microsoft.com/office/drawing/2014/main" id="{79DB01E0-A181-416D-AC72-90B18809133E}"/>
              </a:ext>
            </a:extLst>
          </p:cNvPr>
          <p:cNvSpPr txBox="1"/>
          <p:nvPr/>
        </p:nvSpPr>
        <p:spPr>
          <a:xfrm>
            <a:off x="272792" y="1575790"/>
            <a:ext cx="8356201" cy="142116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>
              <a:lnSpc>
                <a:spcPct val="90000"/>
              </a:lnSpc>
              <a:buClr>
                <a:srgbClr val="757070"/>
              </a:buClr>
            </a:pPr>
            <a:r>
              <a:rPr lang="en-US" sz="2400" dirty="0">
                <a:solidFill>
                  <a:srgbClr val="757070"/>
                </a:solidFill>
              </a:rPr>
              <a:t>Transactional management not a bottleneck anymore. We can scale to many million of transactions per second.</a:t>
            </a:r>
          </a:p>
        </p:txBody>
      </p:sp>
      <p:sp>
        <p:nvSpPr>
          <p:cNvPr id="5" name="Shape 841">
            <a:extLst>
              <a:ext uri="{FF2B5EF4-FFF2-40B4-BE49-F238E27FC236}">
                <a16:creationId xmlns:a16="http://schemas.microsoft.com/office/drawing/2014/main" id="{190A266B-9660-4F8B-8871-8CD0D5BD1197}"/>
              </a:ext>
            </a:extLst>
          </p:cNvPr>
          <p:cNvSpPr/>
          <p:nvPr/>
        </p:nvSpPr>
        <p:spPr>
          <a:xfrm>
            <a:off x="128778" y="1575790"/>
            <a:ext cx="156928" cy="1421162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Shape 840">
            <a:extLst>
              <a:ext uri="{FF2B5EF4-FFF2-40B4-BE49-F238E27FC236}">
                <a16:creationId xmlns:a16="http://schemas.microsoft.com/office/drawing/2014/main" id="{FE07D143-B909-498B-B4CA-FACFF086B192}"/>
              </a:ext>
            </a:extLst>
          </p:cNvPr>
          <p:cNvSpPr txBox="1"/>
          <p:nvPr/>
        </p:nvSpPr>
        <p:spPr>
          <a:xfrm>
            <a:off x="267539" y="3294232"/>
            <a:ext cx="8356201" cy="142116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>
              <a:lnSpc>
                <a:spcPct val="90000"/>
              </a:lnSpc>
              <a:buClr>
                <a:srgbClr val="757070"/>
              </a:buClr>
            </a:pPr>
            <a:r>
              <a:rPr lang="en-US" sz="2400" dirty="0">
                <a:solidFill>
                  <a:srgbClr val="757070"/>
                </a:solidFill>
              </a:rPr>
              <a:t>Combining multiple capabilities in a single database system, such as OLTP and OLAP, is what we believe it is the future of database management.</a:t>
            </a:r>
          </a:p>
        </p:txBody>
      </p:sp>
      <p:sp>
        <p:nvSpPr>
          <p:cNvPr id="7" name="Shape 841">
            <a:extLst>
              <a:ext uri="{FF2B5EF4-FFF2-40B4-BE49-F238E27FC236}">
                <a16:creationId xmlns:a16="http://schemas.microsoft.com/office/drawing/2014/main" id="{F03FCE6B-214A-49A3-97D6-CFAE5616A825}"/>
              </a:ext>
            </a:extLst>
          </p:cNvPr>
          <p:cNvSpPr/>
          <p:nvPr/>
        </p:nvSpPr>
        <p:spPr>
          <a:xfrm>
            <a:off x="123525" y="3294232"/>
            <a:ext cx="156928" cy="1421162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840">
            <a:extLst>
              <a:ext uri="{FF2B5EF4-FFF2-40B4-BE49-F238E27FC236}">
                <a16:creationId xmlns:a16="http://schemas.microsoft.com/office/drawing/2014/main" id="{F7A80476-A3F7-42E4-A280-B3FF386E9D2D}"/>
              </a:ext>
            </a:extLst>
          </p:cNvPr>
          <p:cNvSpPr txBox="1"/>
          <p:nvPr/>
        </p:nvSpPr>
        <p:spPr>
          <a:xfrm>
            <a:off x="272793" y="5054716"/>
            <a:ext cx="8356201" cy="1421162"/>
          </a:xfrm>
          <a:prstGeom prst="rect">
            <a:avLst/>
          </a:prstGeom>
          <a:solidFill>
            <a:srgbClr val="00B0D8">
              <a:alpha val="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>
              <a:lnSpc>
                <a:spcPct val="90000"/>
              </a:lnSpc>
              <a:buClr>
                <a:srgbClr val="757070"/>
              </a:buClr>
            </a:pPr>
            <a:r>
              <a:rPr lang="en-US" sz="2400" dirty="0">
                <a:solidFill>
                  <a:srgbClr val="757070"/>
                </a:solidFill>
              </a:rPr>
              <a:t>We are working in this direction.</a:t>
            </a:r>
          </a:p>
        </p:txBody>
      </p:sp>
      <p:sp>
        <p:nvSpPr>
          <p:cNvPr id="9" name="Shape 841">
            <a:extLst>
              <a:ext uri="{FF2B5EF4-FFF2-40B4-BE49-F238E27FC236}">
                <a16:creationId xmlns:a16="http://schemas.microsoft.com/office/drawing/2014/main" id="{B85D678C-D62F-459E-B293-7C3BF8FB90A3}"/>
              </a:ext>
            </a:extLst>
          </p:cNvPr>
          <p:cNvSpPr/>
          <p:nvPr/>
        </p:nvSpPr>
        <p:spPr>
          <a:xfrm>
            <a:off x="128779" y="5054716"/>
            <a:ext cx="156928" cy="1421162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813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5"/>
    </mc:Choice>
    <mc:Fallback xmlns="">
      <p:transition spd="slow" advTm="2076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BEEA51-3281-4AEF-A759-B5CE69B9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37" y="1492484"/>
            <a:ext cx="4763165" cy="2381582"/>
          </a:xfrm>
          <a:prstGeom prst="rect">
            <a:avLst/>
          </a:prstGeom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11D43135-7200-44D8-8C94-CCE6DE8F0502}"/>
              </a:ext>
            </a:extLst>
          </p:cNvPr>
          <p:cNvSpPr txBox="1">
            <a:spLocks/>
          </p:cNvSpPr>
          <p:nvPr/>
        </p:nvSpPr>
        <p:spPr>
          <a:xfrm>
            <a:off x="749625" y="3805395"/>
            <a:ext cx="3543300" cy="11637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9999" marR="0" lvl="0" indent="12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Ricardo Jimenez-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Peris</a:t>
            </a:r>
            <a:b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LeanXcale CEO &amp; Co-Founder</a:t>
            </a:r>
            <a:b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endParaRPr lang="en-US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ECA4D-18D1-4B8B-80F7-AD2CB3518203}"/>
              </a:ext>
            </a:extLst>
          </p:cNvPr>
          <p:cNvSpPr txBox="1"/>
          <p:nvPr/>
        </p:nvSpPr>
        <p:spPr>
          <a:xfrm>
            <a:off x="5916115" y="3874066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>
                <a:solidFill>
                  <a:schemeClr val="tx2">
                    <a:lumMod val="50000"/>
                  </a:schemeClr>
                </a:solidFill>
              </a:rPr>
              <a:t>rjimenez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@leanxcale.com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81A10-66C2-472F-B343-D517EE571828}"/>
              </a:ext>
            </a:extLst>
          </p:cNvPr>
          <p:cNvSpPr txBox="1"/>
          <p:nvPr/>
        </p:nvSpPr>
        <p:spPr>
          <a:xfrm>
            <a:off x="5916115" y="437402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www.LeanXcale.com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0EFBFD-AA09-49CA-AEAC-BD80A47EC3CE}"/>
              </a:ext>
            </a:extLst>
          </p:cNvPr>
          <p:cNvSpPr txBox="1"/>
          <p:nvPr/>
        </p:nvSpPr>
        <p:spPr>
          <a:xfrm>
            <a:off x="5916115" y="4792025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@LeanXcale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65E3A82-3C47-4C25-99C1-291F9A12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0593" y="3871315"/>
            <a:ext cx="518247" cy="12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8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 b="0" i="0" u="none" strike="noStrike" cap="none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Ultra-Scalable Transactions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629841" y="1556791"/>
            <a:ext cx="8262637" cy="4752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Solved how to scale transactions to large scale (i.e. 100 million update transactions per second) in a fully seamless way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708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708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708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708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708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708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708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708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Arial"/>
              <a:buNone/>
            </a:pPr>
            <a:endParaRPr lang="en-US" sz="1800" b="1" i="1" u="none" strike="noStrike" cap="none" dirty="0">
              <a:solidFill>
                <a:srgbClr val="2E75B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Arial"/>
              <a:buNone/>
            </a:pPr>
            <a:r>
              <a:rPr lang="en-US" sz="1800" b="1" i="1" u="none" strike="noStrike" cap="none" dirty="0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Breakthrough result of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2E75B5"/>
              </a:buClr>
              <a:buSzPct val="25000"/>
              <a:buFont typeface="Arial"/>
              <a:buNone/>
            </a:pPr>
            <a:r>
              <a:rPr lang="en-US" sz="1800" b="1" i="1" u="none" strike="noStrike" cap="none" dirty="0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15+ years of research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750"/>
              </a:spcBef>
              <a:buClr>
                <a:srgbClr val="2E75B5"/>
              </a:buClr>
              <a:buSzPct val="25000"/>
              <a:buFont typeface="Arial"/>
              <a:buNone/>
            </a:pPr>
            <a:r>
              <a:rPr lang="en-US" sz="1800" b="1" i="1" u="none" strike="noStrike" cap="none" dirty="0">
                <a:solidFill>
                  <a:srgbClr val="2E75B5"/>
                </a:solidFill>
                <a:latin typeface="Roboto"/>
                <a:ea typeface="Roboto"/>
                <a:cs typeface="Roboto"/>
                <a:sym typeface="Roboto"/>
              </a:rPr>
              <a:t>by a tenacious team</a:t>
            </a:r>
          </a:p>
        </p:txBody>
      </p:sp>
      <p:pic>
        <p:nvPicPr>
          <p:cNvPr id="261" name="Shape 261" descr="C:\Users\equipo\AppData\Local\Temp\brick_wall_word_1146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99" y="2060848"/>
            <a:ext cx="4248473" cy="292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DA5BE9-4144-42C0-AB41-0A7ED7CA6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393" b="1114"/>
          <a:stretch/>
        </p:blipFill>
        <p:spPr bwMode="auto">
          <a:xfrm>
            <a:off x="540773" y="668593"/>
            <a:ext cx="4227872" cy="5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74BEC-5D3F-43C6-803C-38F127016757}"/>
              </a:ext>
            </a:extLst>
          </p:cNvPr>
          <p:cNvSpPr txBox="1"/>
          <p:nvPr/>
        </p:nvSpPr>
        <p:spPr>
          <a:xfrm>
            <a:off x="5163128" y="821483"/>
            <a:ext cx="3556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E86210"/>
                </a:solidFill>
                <a:latin typeface="+mj-lt"/>
              </a:rPr>
              <a:t>Problem: Lack of Scalable SQL Databases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+mj-lt"/>
              <a:ea typeface="Roboto regular" panose="02000000000000000000" pitchFamily="2" charset="0"/>
            </a:endParaRPr>
          </a:p>
          <a:p>
            <a:endParaRPr lang="en-US" b="1" dirty="0">
              <a:solidFill>
                <a:schemeClr val="accent3">
                  <a:lumMod val="75000"/>
                </a:schemeClr>
              </a:solidFill>
              <a:ea typeface="Roboto regular" panose="02000000000000000000" pitchFamily="2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Mainframe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 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xpensive licensing/HW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ea typeface="Roboto regular" panose="02000000000000000000" pitchFamily="2" charset="0"/>
            </a:endParaRP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</a:rPr>
              <a:t>Alternatives: </a:t>
            </a:r>
          </a:p>
          <a:p>
            <a:endParaRPr lang="en-US" b="1" dirty="0">
              <a:solidFill>
                <a:schemeClr val="accent3">
                  <a:lumMod val="75000"/>
                </a:schemeClr>
              </a:solidFill>
              <a:latin typeface="+mj-lt"/>
              <a:ea typeface="Roboto regular" panose="02000000000000000000" pitchFamily="2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Mainframe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 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xpensive licensing/HW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Sharding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expensive development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+mj-lt"/>
              <a:ea typeface="Roboto regular" panose="02000000000000000000" pitchFamily="2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+mj-lt"/>
              <a:ea typeface="Roboto regular" panose="02000000000000000000" pitchFamily="2" charset="0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</a:rPr>
              <a:t>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j-lt"/>
              <a:ea typeface="Roboto regular" panose="02000000000000000000" pitchFamily="2" charset="0"/>
            </a:endParaRPr>
          </a:p>
          <a:p>
            <a:r>
              <a:rPr lang="en-US" sz="1600" b="1" dirty="0">
                <a:solidFill>
                  <a:srgbClr val="00B0D8"/>
                </a:solidFill>
                <a:latin typeface="+mj-lt"/>
              </a:rPr>
              <a:t>Solution: Ultra-Scalable SQL </a:t>
            </a:r>
          </a:p>
          <a:p>
            <a:endParaRPr lang="en-US" sz="1600" b="1" dirty="0">
              <a:solidFill>
                <a:srgbClr val="00B0D8"/>
              </a:solidFill>
              <a:latin typeface="+mj-lt"/>
            </a:endParaRP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</a:rPr>
              <a:t>New generation database:</a:t>
            </a:r>
          </a:p>
          <a:p>
            <a:endParaRPr lang="en-US" b="1" dirty="0">
              <a:solidFill>
                <a:schemeClr val="accent3">
                  <a:lumMod val="75000"/>
                </a:schemeClr>
              </a:solidFill>
              <a:latin typeface="+mj-lt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Ultra-Scalable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s-ES" dirty="0" err="1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to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 100s </a:t>
            </a:r>
            <a:r>
              <a:rPr lang="es-ES" dirty="0" err="1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of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s-ES" dirty="0" err="1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nodes</a:t>
            </a:r>
            <a:endParaRPr lang="en-US" dirty="0">
              <a:solidFill>
                <a:schemeClr val="accent3">
                  <a:lumMod val="75000"/>
                </a:schemeClr>
              </a:solidFill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Full SQL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 simplicity</a:t>
            </a:r>
            <a:endParaRPr lang="en-US" dirty="0">
              <a:solidFill>
                <a:schemeClr val="accent3">
                  <a:lumMod val="75000"/>
                </a:schemeClr>
              </a:solidFill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Full ACID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 transactional consistency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No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Sharding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  fully transparent to the        applications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Can replace mainframes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sz="1600" b="1" dirty="0">
              <a:solidFill>
                <a:srgbClr val="00B0D8"/>
              </a:solidFill>
              <a:latin typeface="+mj-lt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9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2051719" y="5301207"/>
            <a:ext cx="579998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Evaluation without data manager/logging to see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how much throughput can attain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the transactional processing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628650" y="591268"/>
            <a:ext cx="7886700" cy="6774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sz="3300">
                <a:solidFill>
                  <a:srgbClr val="00B0D8"/>
                </a:solidFill>
                <a:latin typeface="Roboto"/>
                <a:ea typeface="Roboto"/>
                <a:cs typeface="Roboto"/>
                <a:sym typeface="Roboto"/>
              </a:rPr>
              <a:t>Scalability</a:t>
            </a: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1124744"/>
            <a:ext cx="6480719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/>
          <p:nvPr/>
        </p:nvSpPr>
        <p:spPr>
          <a:xfrm>
            <a:off x="6588224" y="1548408"/>
            <a:ext cx="432000" cy="359999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8" name="Shape 528"/>
          <p:cNvCxnSpPr>
            <a:stCxn id="527" idx="7"/>
          </p:cNvCxnSpPr>
          <p:nvPr/>
        </p:nvCxnSpPr>
        <p:spPr>
          <a:xfrm rot="10800000" flipH="1">
            <a:off x="6956959" y="1332328"/>
            <a:ext cx="351300" cy="268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529" name="Shape 529"/>
          <p:cNvSpPr txBox="1"/>
          <p:nvPr/>
        </p:nvSpPr>
        <p:spPr>
          <a:xfrm>
            <a:off x="7319943" y="663079"/>
            <a:ext cx="1351652" cy="92332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2.35 Million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second</a:t>
            </a:r>
          </a:p>
        </p:txBody>
      </p:sp>
    </p:spTree>
    <p:extLst>
      <p:ext uri="{BB962C8B-B14F-4D97-AF65-F5344CB8AC3E}">
        <p14:creationId xmlns:p14="http://schemas.microsoft.com/office/powerpoint/2010/main" val="208672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>
            <a:extLst>
              <a:ext uri="{FF2B5EF4-FFF2-40B4-BE49-F238E27FC236}">
                <a16:creationId xmlns:a16="http://schemas.microsoft.com/office/drawing/2014/main" id="{46073EF5-549E-438E-8FA1-0345CD4EABD1}"/>
              </a:ext>
            </a:extLst>
          </p:cNvPr>
          <p:cNvSpPr txBox="1"/>
          <p:nvPr/>
        </p:nvSpPr>
        <p:spPr>
          <a:xfrm>
            <a:off x="1054426" y="1133141"/>
            <a:ext cx="273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</a:rPr>
              <a:t>Operational DB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+mj-lt"/>
              <a:ea typeface="Roboto regular" panose="02000000000000000000" pitchFamily="2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D88108AB-BA1F-42A1-B77E-03B3FCD23695}"/>
              </a:ext>
            </a:extLst>
          </p:cNvPr>
          <p:cNvSpPr txBox="1"/>
          <p:nvPr/>
        </p:nvSpPr>
        <p:spPr>
          <a:xfrm>
            <a:off x="5278825" y="1133141"/>
            <a:ext cx="303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regular" panose="02000000000000000000" pitchFamily="2" charset="0"/>
              </a:rPr>
              <a:t>Data Warehouse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215C9A-2075-4375-863B-52026773E770}"/>
              </a:ext>
            </a:extLst>
          </p:cNvPr>
          <p:cNvCxnSpPr>
            <a:cxnSpLocks/>
          </p:cNvCxnSpPr>
          <p:nvPr/>
        </p:nvCxnSpPr>
        <p:spPr>
          <a:xfrm>
            <a:off x="4608947" y="1514765"/>
            <a:ext cx="0" cy="242916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5624D4E-018C-4360-B9BA-A72518CC7E3B}"/>
              </a:ext>
            </a:extLst>
          </p:cNvPr>
          <p:cNvSpPr txBox="1"/>
          <p:nvPr/>
        </p:nvSpPr>
        <p:spPr>
          <a:xfrm>
            <a:off x="1153307" y="5578765"/>
            <a:ext cx="6325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86210"/>
              </a:buClr>
              <a:buFont typeface="Arial" panose="020B0604020202020204" pitchFamily="34" charset="0"/>
              <a:buChar char="×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Costs of ETLs represent </a:t>
            </a:r>
            <a:r>
              <a:rPr lang="en-GB" sz="2000" b="1" dirty="0">
                <a:solidFill>
                  <a:srgbClr val="E86210"/>
                </a:solidFill>
              </a:rPr>
              <a:t>75%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of business analytics </a:t>
            </a:r>
          </a:p>
          <a:p>
            <a:pPr marL="285750" indent="-285750">
              <a:buClr>
                <a:srgbClr val="E86210"/>
              </a:buClr>
              <a:buFont typeface="Arial" panose="020B0604020202020204" pitchFamily="34" charset="0"/>
              <a:buChar char="×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Analytical queries on </a:t>
            </a:r>
            <a:r>
              <a:rPr lang="en-GB" sz="2000" b="1" dirty="0">
                <a:solidFill>
                  <a:srgbClr val="E86210"/>
                </a:solidFill>
              </a:rPr>
              <a:t>obsolete data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489BE-11CC-4834-B677-DB4495D7AA88}"/>
              </a:ext>
            </a:extLst>
          </p:cNvPr>
          <p:cNvSpPr txBox="1"/>
          <p:nvPr/>
        </p:nvSpPr>
        <p:spPr>
          <a:xfrm>
            <a:off x="3379777" y="3257087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Copy Process (ETL)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7F6ACB-0BBE-419C-8A9D-C107F030A658}"/>
              </a:ext>
            </a:extLst>
          </p:cNvPr>
          <p:cNvGrpSpPr/>
          <p:nvPr/>
        </p:nvGrpSpPr>
        <p:grpSpPr>
          <a:xfrm>
            <a:off x="3582609" y="2833612"/>
            <a:ext cx="2055468" cy="349028"/>
            <a:chOff x="3582609" y="4349591"/>
            <a:chExt cx="2055468" cy="349028"/>
          </a:xfrm>
        </p:grpSpPr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BBDC29B2-ADF1-4778-8320-718930B54FA4}"/>
                </a:ext>
              </a:extLst>
            </p:cNvPr>
            <p:cNvSpPr/>
            <p:nvPr/>
          </p:nvSpPr>
          <p:spPr>
            <a:xfrm>
              <a:off x="4534989" y="4349591"/>
              <a:ext cx="160140" cy="341746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93DA8B2E-016A-4626-B05B-538ED3FF1302}"/>
                </a:ext>
              </a:extLst>
            </p:cNvPr>
            <p:cNvSpPr/>
            <p:nvPr/>
          </p:nvSpPr>
          <p:spPr>
            <a:xfrm>
              <a:off x="4374849" y="4350299"/>
              <a:ext cx="160140" cy="341746"/>
            </a:xfrm>
            <a:prstGeom prst="chevron">
              <a:avLst/>
            </a:prstGeom>
            <a:solidFill>
              <a:srgbClr val="00B0D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4AC186C9-2B73-48DB-92EF-9E381E418BF0}"/>
                </a:ext>
              </a:extLst>
            </p:cNvPr>
            <p:cNvSpPr/>
            <p:nvPr/>
          </p:nvSpPr>
          <p:spPr>
            <a:xfrm>
              <a:off x="4695129" y="4349591"/>
              <a:ext cx="160140" cy="341746"/>
            </a:xfrm>
            <a:prstGeom prst="chevron">
              <a:avLst/>
            </a:prstGeom>
            <a:solidFill>
              <a:srgbClr val="E8621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2F146F95-C636-41D4-A118-845013A8BD1E}"/>
                </a:ext>
              </a:extLst>
            </p:cNvPr>
            <p:cNvSpPr/>
            <p:nvPr/>
          </p:nvSpPr>
          <p:spPr>
            <a:xfrm>
              <a:off x="4214709" y="4349591"/>
              <a:ext cx="160140" cy="341746"/>
            </a:xfrm>
            <a:prstGeom prst="chevron">
              <a:avLst/>
            </a:prstGeom>
            <a:solidFill>
              <a:srgbClr val="00B0D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Arrow: Chevron 44">
              <a:extLst>
                <a:ext uri="{FF2B5EF4-FFF2-40B4-BE49-F238E27FC236}">
                  <a16:creationId xmlns:a16="http://schemas.microsoft.com/office/drawing/2014/main" id="{29D85459-5645-4514-9ECC-FF3665119176}"/>
                </a:ext>
              </a:extLst>
            </p:cNvPr>
            <p:cNvSpPr/>
            <p:nvPr/>
          </p:nvSpPr>
          <p:spPr>
            <a:xfrm>
              <a:off x="4855269" y="4349591"/>
              <a:ext cx="160140" cy="341746"/>
            </a:xfrm>
            <a:prstGeom prst="chevron">
              <a:avLst/>
            </a:prstGeom>
            <a:solidFill>
              <a:srgbClr val="E8621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Arrow: Chevron 45">
              <a:extLst>
                <a:ext uri="{FF2B5EF4-FFF2-40B4-BE49-F238E27FC236}">
                  <a16:creationId xmlns:a16="http://schemas.microsoft.com/office/drawing/2014/main" id="{08A5C602-EBDB-4F86-A093-A6919372E130}"/>
                </a:ext>
              </a:extLst>
            </p:cNvPr>
            <p:cNvSpPr/>
            <p:nvPr/>
          </p:nvSpPr>
          <p:spPr>
            <a:xfrm>
              <a:off x="4054569" y="4349591"/>
              <a:ext cx="160140" cy="341746"/>
            </a:xfrm>
            <a:prstGeom prst="chevron">
              <a:avLst/>
            </a:prstGeom>
            <a:solidFill>
              <a:srgbClr val="00B0D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DC3FDF56-1B2C-454C-9FEC-155FC55485DB}"/>
                </a:ext>
              </a:extLst>
            </p:cNvPr>
            <p:cNvSpPr/>
            <p:nvPr/>
          </p:nvSpPr>
          <p:spPr>
            <a:xfrm>
              <a:off x="3894429" y="4349591"/>
              <a:ext cx="160140" cy="341746"/>
            </a:xfrm>
            <a:prstGeom prst="chevron">
              <a:avLst/>
            </a:prstGeom>
            <a:solidFill>
              <a:srgbClr val="00B0D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0C19E471-8750-4248-A10A-02E174A99DAF}"/>
                </a:ext>
              </a:extLst>
            </p:cNvPr>
            <p:cNvSpPr/>
            <p:nvPr/>
          </p:nvSpPr>
          <p:spPr>
            <a:xfrm>
              <a:off x="5015409" y="4349591"/>
              <a:ext cx="160140" cy="341746"/>
            </a:xfrm>
            <a:prstGeom prst="chevron">
              <a:avLst/>
            </a:prstGeom>
            <a:solidFill>
              <a:srgbClr val="E8621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DD5E4B81-6BB9-4C00-937B-DE4BE74D4EF2}"/>
                </a:ext>
              </a:extLst>
            </p:cNvPr>
            <p:cNvSpPr/>
            <p:nvPr/>
          </p:nvSpPr>
          <p:spPr>
            <a:xfrm>
              <a:off x="3734289" y="4356873"/>
              <a:ext cx="160140" cy="341746"/>
            </a:xfrm>
            <a:prstGeom prst="chevron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Arrow: Chevron 49">
              <a:extLst>
                <a:ext uri="{FF2B5EF4-FFF2-40B4-BE49-F238E27FC236}">
                  <a16:creationId xmlns:a16="http://schemas.microsoft.com/office/drawing/2014/main" id="{BA6F0107-2087-4CC8-95F4-B4F7629936B0}"/>
                </a:ext>
              </a:extLst>
            </p:cNvPr>
            <p:cNvSpPr/>
            <p:nvPr/>
          </p:nvSpPr>
          <p:spPr>
            <a:xfrm>
              <a:off x="5163320" y="4356873"/>
              <a:ext cx="160140" cy="341746"/>
            </a:xfrm>
            <a:prstGeom prst="chevron">
              <a:avLst/>
            </a:prstGeom>
            <a:solidFill>
              <a:srgbClr val="E8621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Arrow: Chevron 50">
              <a:extLst>
                <a:ext uri="{FF2B5EF4-FFF2-40B4-BE49-F238E27FC236}">
                  <a16:creationId xmlns:a16="http://schemas.microsoft.com/office/drawing/2014/main" id="{96F03B63-BDB7-4003-9E27-FFC7946B7DC5}"/>
                </a:ext>
              </a:extLst>
            </p:cNvPr>
            <p:cNvSpPr/>
            <p:nvPr/>
          </p:nvSpPr>
          <p:spPr>
            <a:xfrm>
              <a:off x="5323460" y="4349591"/>
              <a:ext cx="160140" cy="341746"/>
            </a:xfrm>
            <a:prstGeom prst="chevron">
              <a:avLst/>
            </a:prstGeom>
            <a:solidFill>
              <a:srgbClr val="E862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04160DFB-8061-45EA-AEAA-8481010C5A38}"/>
                </a:ext>
              </a:extLst>
            </p:cNvPr>
            <p:cNvSpPr/>
            <p:nvPr/>
          </p:nvSpPr>
          <p:spPr>
            <a:xfrm>
              <a:off x="5477937" y="4349591"/>
              <a:ext cx="160140" cy="341746"/>
            </a:xfrm>
            <a:prstGeom prst="chevron">
              <a:avLst/>
            </a:prstGeom>
            <a:solidFill>
              <a:srgbClr val="E862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C82FC352-E0EA-485D-9B28-68214BAF0788}"/>
                </a:ext>
              </a:extLst>
            </p:cNvPr>
            <p:cNvSpPr/>
            <p:nvPr/>
          </p:nvSpPr>
          <p:spPr>
            <a:xfrm>
              <a:off x="3582609" y="4349591"/>
              <a:ext cx="160140" cy="341746"/>
            </a:xfrm>
            <a:prstGeom prst="chevron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2" name="Imagen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51" y="2106547"/>
            <a:ext cx="1800000" cy="216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35" y="2106547"/>
            <a:ext cx="179830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5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05624D4E-018C-4360-B9BA-A72518CC7E3B}"/>
              </a:ext>
            </a:extLst>
          </p:cNvPr>
          <p:cNvSpPr txBox="1"/>
          <p:nvPr/>
        </p:nvSpPr>
        <p:spPr>
          <a:xfrm>
            <a:off x="741364" y="5412591"/>
            <a:ext cx="691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D8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Cutting costs of business analytics by </a:t>
            </a:r>
            <a:r>
              <a:rPr lang="en-GB" sz="2000" b="1" dirty="0">
                <a:solidFill>
                  <a:srgbClr val="00B0D8"/>
                </a:solidFill>
              </a:rPr>
              <a:t>75% </a:t>
            </a:r>
          </a:p>
          <a:p>
            <a:pPr marL="342900" indent="-342900">
              <a:buClr>
                <a:srgbClr val="00B0D8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B0D8"/>
                </a:solidFill>
              </a:rPr>
              <a:t>Real-time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Analytical Queries</a:t>
            </a:r>
          </a:p>
          <a:p>
            <a:pPr marL="342900" indent="-342900">
              <a:buClr>
                <a:srgbClr val="00B0D8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B0D8"/>
                </a:solidFill>
              </a:rPr>
              <a:t>No more ETLs</a:t>
            </a:r>
          </a:p>
        </p:txBody>
      </p:sp>
      <p:sp>
        <p:nvSpPr>
          <p:cNvPr id="28" name="Shape 248">
            <a:extLst>
              <a:ext uri="{FF2B5EF4-FFF2-40B4-BE49-F238E27FC236}">
                <a16:creationId xmlns:a16="http://schemas.microsoft.com/office/drawing/2014/main" id="{91159671-BB43-49E9-A685-537D57285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364" y="398253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lang="en-US" sz="2400" dirty="0">
                <a:latin typeface="+mj-lt"/>
              </a:rPr>
              <a:t>Blending OLTP &amp; OLAP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Making Decisions at the Right Time</a:t>
            </a:r>
          </a:p>
        </p:txBody>
      </p:sp>
      <p:sp>
        <p:nvSpPr>
          <p:cNvPr id="32" name="25 Rectángulo">
            <a:extLst>
              <a:ext uri="{FF2B5EF4-FFF2-40B4-BE49-F238E27FC236}">
                <a16:creationId xmlns:a16="http://schemas.microsoft.com/office/drawing/2014/main" id="{8F749952-2161-42DE-B940-BD0E3179A02D}"/>
              </a:ext>
            </a:extLst>
          </p:cNvPr>
          <p:cNvSpPr/>
          <p:nvPr/>
        </p:nvSpPr>
        <p:spPr>
          <a:xfrm>
            <a:off x="2651902" y="200575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Analytical Queries </a:t>
            </a:r>
          </a:p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on Operational Data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5510C9-73C8-43EF-A081-9E3F506C2222}"/>
              </a:ext>
            </a:extLst>
          </p:cNvPr>
          <p:cNvGrpSpPr/>
          <p:nvPr/>
        </p:nvGrpSpPr>
        <p:grpSpPr>
          <a:xfrm>
            <a:off x="2465009" y="3342918"/>
            <a:ext cx="952380" cy="349028"/>
            <a:chOff x="3582609" y="4349591"/>
            <a:chExt cx="952380" cy="349028"/>
          </a:xfrm>
        </p:grpSpPr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49B1ADC5-842A-4C54-88AD-B89460F588EA}"/>
                </a:ext>
              </a:extLst>
            </p:cNvPr>
            <p:cNvSpPr/>
            <p:nvPr/>
          </p:nvSpPr>
          <p:spPr>
            <a:xfrm>
              <a:off x="4374849" y="4350299"/>
              <a:ext cx="160140" cy="341746"/>
            </a:xfrm>
            <a:prstGeom prst="chevron">
              <a:avLst/>
            </a:prstGeom>
            <a:solidFill>
              <a:srgbClr val="00B0D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DA72B9F7-167B-4612-94AA-37A7BB3F3384}"/>
                </a:ext>
              </a:extLst>
            </p:cNvPr>
            <p:cNvSpPr/>
            <p:nvPr/>
          </p:nvSpPr>
          <p:spPr>
            <a:xfrm>
              <a:off x="4214709" y="4349591"/>
              <a:ext cx="160140" cy="341746"/>
            </a:xfrm>
            <a:prstGeom prst="chevron">
              <a:avLst/>
            </a:prstGeom>
            <a:solidFill>
              <a:srgbClr val="00B0D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Arrow: Chevron 34">
              <a:extLst>
                <a:ext uri="{FF2B5EF4-FFF2-40B4-BE49-F238E27FC236}">
                  <a16:creationId xmlns:a16="http://schemas.microsoft.com/office/drawing/2014/main" id="{360BE569-93BC-4642-AABC-DD04C42A8467}"/>
                </a:ext>
              </a:extLst>
            </p:cNvPr>
            <p:cNvSpPr/>
            <p:nvPr/>
          </p:nvSpPr>
          <p:spPr>
            <a:xfrm>
              <a:off x="4054569" y="4349591"/>
              <a:ext cx="160140" cy="341746"/>
            </a:xfrm>
            <a:prstGeom prst="chevron">
              <a:avLst/>
            </a:prstGeom>
            <a:solidFill>
              <a:srgbClr val="00B0D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Arrow: Chevron 35">
              <a:extLst>
                <a:ext uri="{FF2B5EF4-FFF2-40B4-BE49-F238E27FC236}">
                  <a16:creationId xmlns:a16="http://schemas.microsoft.com/office/drawing/2014/main" id="{0CECC18B-A1D0-40E1-94DB-DD8FA263421B}"/>
                </a:ext>
              </a:extLst>
            </p:cNvPr>
            <p:cNvSpPr/>
            <p:nvPr/>
          </p:nvSpPr>
          <p:spPr>
            <a:xfrm>
              <a:off x="3894429" y="4349591"/>
              <a:ext cx="160140" cy="341746"/>
            </a:xfrm>
            <a:prstGeom prst="chevron">
              <a:avLst/>
            </a:prstGeom>
            <a:solidFill>
              <a:srgbClr val="00B0D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Arrow: Chevron 37">
              <a:extLst>
                <a:ext uri="{FF2B5EF4-FFF2-40B4-BE49-F238E27FC236}">
                  <a16:creationId xmlns:a16="http://schemas.microsoft.com/office/drawing/2014/main" id="{9A14910F-18AA-4F1D-8EEE-AB436A07D515}"/>
                </a:ext>
              </a:extLst>
            </p:cNvPr>
            <p:cNvSpPr/>
            <p:nvPr/>
          </p:nvSpPr>
          <p:spPr>
            <a:xfrm>
              <a:off x="3734289" y="4356873"/>
              <a:ext cx="160140" cy="341746"/>
            </a:xfrm>
            <a:prstGeom prst="chevron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E578854D-2C9D-4077-B7DA-3EB1E26ECAB1}"/>
                </a:ext>
              </a:extLst>
            </p:cNvPr>
            <p:cNvSpPr/>
            <p:nvPr/>
          </p:nvSpPr>
          <p:spPr>
            <a:xfrm>
              <a:off x="3582609" y="4349591"/>
              <a:ext cx="160140" cy="341746"/>
            </a:xfrm>
            <a:prstGeom prst="chevron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7A2BE9-A9A0-42AC-B859-73F20DE9B3BE}"/>
              </a:ext>
            </a:extLst>
          </p:cNvPr>
          <p:cNvGrpSpPr/>
          <p:nvPr/>
        </p:nvGrpSpPr>
        <p:grpSpPr>
          <a:xfrm rot="10800000">
            <a:off x="5801985" y="3339277"/>
            <a:ext cx="942948" cy="349028"/>
            <a:chOff x="4847529" y="4501991"/>
            <a:chExt cx="942948" cy="349028"/>
          </a:xfrm>
        </p:grpSpPr>
        <p:sp>
          <p:nvSpPr>
            <p:cNvPr id="67" name="Arrow: Chevron 66">
              <a:extLst>
                <a:ext uri="{FF2B5EF4-FFF2-40B4-BE49-F238E27FC236}">
                  <a16:creationId xmlns:a16="http://schemas.microsoft.com/office/drawing/2014/main" id="{9075124C-F845-4CA3-8F61-A9EAF25E2B5D}"/>
                </a:ext>
              </a:extLst>
            </p:cNvPr>
            <p:cNvSpPr/>
            <p:nvPr/>
          </p:nvSpPr>
          <p:spPr>
            <a:xfrm>
              <a:off x="4847529" y="4501991"/>
              <a:ext cx="160140" cy="341746"/>
            </a:xfrm>
            <a:prstGeom prst="chevron">
              <a:avLst/>
            </a:prstGeom>
            <a:solidFill>
              <a:srgbClr val="E8621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Arrow: Chevron 67">
              <a:extLst>
                <a:ext uri="{FF2B5EF4-FFF2-40B4-BE49-F238E27FC236}">
                  <a16:creationId xmlns:a16="http://schemas.microsoft.com/office/drawing/2014/main" id="{864FF45B-3E1C-46EE-A16A-46F412A9AE83}"/>
                </a:ext>
              </a:extLst>
            </p:cNvPr>
            <p:cNvSpPr/>
            <p:nvPr/>
          </p:nvSpPr>
          <p:spPr>
            <a:xfrm>
              <a:off x="5007669" y="4501991"/>
              <a:ext cx="160140" cy="341746"/>
            </a:xfrm>
            <a:prstGeom prst="chevron">
              <a:avLst/>
            </a:prstGeom>
            <a:solidFill>
              <a:srgbClr val="E8621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9" name="Arrow: Chevron 68">
              <a:extLst>
                <a:ext uri="{FF2B5EF4-FFF2-40B4-BE49-F238E27FC236}">
                  <a16:creationId xmlns:a16="http://schemas.microsoft.com/office/drawing/2014/main" id="{B2E76276-5FA2-44F6-A32B-52B4A4F1586D}"/>
                </a:ext>
              </a:extLst>
            </p:cNvPr>
            <p:cNvSpPr/>
            <p:nvPr/>
          </p:nvSpPr>
          <p:spPr>
            <a:xfrm>
              <a:off x="5167809" y="4501991"/>
              <a:ext cx="160140" cy="341746"/>
            </a:xfrm>
            <a:prstGeom prst="chevron">
              <a:avLst/>
            </a:prstGeom>
            <a:solidFill>
              <a:srgbClr val="E8621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D9BEC8B3-3502-48EE-86D5-A44875E0FED7}"/>
                </a:ext>
              </a:extLst>
            </p:cNvPr>
            <p:cNvSpPr/>
            <p:nvPr/>
          </p:nvSpPr>
          <p:spPr>
            <a:xfrm>
              <a:off x="5315720" y="4509273"/>
              <a:ext cx="160140" cy="341746"/>
            </a:xfrm>
            <a:prstGeom prst="chevron">
              <a:avLst/>
            </a:prstGeom>
            <a:solidFill>
              <a:srgbClr val="E8621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Arrow: Chevron 70">
              <a:extLst>
                <a:ext uri="{FF2B5EF4-FFF2-40B4-BE49-F238E27FC236}">
                  <a16:creationId xmlns:a16="http://schemas.microsoft.com/office/drawing/2014/main" id="{2BC73911-1274-4B97-B986-7ABE76F0A5B4}"/>
                </a:ext>
              </a:extLst>
            </p:cNvPr>
            <p:cNvSpPr/>
            <p:nvPr/>
          </p:nvSpPr>
          <p:spPr>
            <a:xfrm>
              <a:off x="5475860" y="4501991"/>
              <a:ext cx="160140" cy="341746"/>
            </a:xfrm>
            <a:prstGeom prst="chevron">
              <a:avLst/>
            </a:prstGeom>
            <a:solidFill>
              <a:srgbClr val="E862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Arrow: Chevron 71">
              <a:extLst>
                <a:ext uri="{FF2B5EF4-FFF2-40B4-BE49-F238E27FC236}">
                  <a16:creationId xmlns:a16="http://schemas.microsoft.com/office/drawing/2014/main" id="{FA0C2E83-5D1F-4998-9179-AE59B9CDAA4B}"/>
                </a:ext>
              </a:extLst>
            </p:cNvPr>
            <p:cNvSpPr/>
            <p:nvPr/>
          </p:nvSpPr>
          <p:spPr>
            <a:xfrm>
              <a:off x="5630337" y="4501991"/>
              <a:ext cx="160140" cy="341746"/>
            </a:xfrm>
            <a:prstGeom prst="chevron">
              <a:avLst/>
            </a:prstGeom>
            <a:solidFill>
              <a:srgbClr val="E862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BB0D679-9DD4-4E47-A26F-4B0E1C6E1B4F}"/>
              </a:ext>
            </a:extLst>
          </p:cNvPr>
          <p:cNvSpPr txBox="1"/>
          <p:nvPr/>
        </p:nvSpPr>
        <p:spPr>
          <a:xfrm>
            <a:off x="536765" y="4343985"/>
            <a:ext cx="191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Operational Database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F32CF4-EE5C-461D-ADE5-D97BA162CD51}"/>
              </a:ext>
            </a:extLst>
          </p:cNvPr>
          <p:cNvSpPr txBox="1"/>
          <p:nvPr/>
        </p:nvSpPr>
        <p:spPr>
          <a:xfrm>
            <a:off x="6642633" y="4343985"/>
            <a:ext cx="209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Data Warehouse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E42FE6-BEC4-45FD-B6FC-A599C6E559B8}"/>
              </a:ext>
            </a:extLst>
          </p:cNvPr>
          <p:cNvSpPr txBox="1"/>
          <p:nvPr/>
        </p:nvSpPr>
        <p:spPr>
          <a:xfrm>
            <a:off x="3729445" y="4891487"/>
            <a:ext cx="191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OLTP + OLAP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2" y="2437432"/>
            <a:ext cx="1798307" cy="2160000"/>
          </a:xfrm>
          <a:prstGeom prst="rect">
            <a:avLst/>
          </a:prstGeom>
        </p:spPr>
      </p:pic>
      <p:pic>
        <p:nvPicPr>
          <p:cNvPr id="27" name="Imagen 2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1" y="2438016"/>
            <a:ext cx="1800000" cy="21600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16" y="2609688"/>
            <a:ext cx="1798307" cy="2160000"/>
          </a:xfrm>
          <a:prstGeom prst="rect">
            <a:avLst/>
          </a:prstGeom>
        </p:spPr>
      </p:pic>
      <p:pic>
        <p:nvPicPr>
          <p:cNvPr id="43" name="Imagen 4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502"/>
          <a:stretch/>
        </p:blipFill>
        <p:spPr>
          <a:xfrm>
            <a:off x="3670969" y="2609688"/>
            <a:ext cx="1800000" cy="91800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63" y="2330604"/>
            <a:ext cx="4596329" cy="229981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09145" y="3106462"/>
            <a:ext cx="80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1200" dirty="0">
                <a:solidFill>
                  <a:prstClr val="white"/>
                </a:solidFill>
                <a:latin typeface="Calibri"/>
              </a:rPr>
              <a:t>OLTP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7300354" y="3106462"/>
            <a:ext cx="854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1200" dirty="0">
                <a:solidFill>
                  <a:prstClr val="white"/>
                </a:solidFill>
                <a:latin typeface="Calibri"/>
              </a:rPr>
              <a:t>OLAP</a:t>
            </a:r>
          </a:p>
        </p:txBody>
      </p:sp>
    </p:spTree>
    <p:extLst>
      <p:ext uri="{BB962C8B-B14F-4D97-AF65-F5344CB8AC3E}">
        <p14:creationId xmlns:p14="http://schemas.microsoft.com/office/powerpoint/2010/main" val="192075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l="1439" b="126"/>
          <a:stretch/>
        </p:blipFill>
        <p:spPr>
          <a:xfrm>
            <a:off x="540773" y="668593"/>
            <a:ext cx="4227871" cy="5781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4C293-EEF5-49F4-8D91-F68D8FF2E647}"/>
              </a:ext>
            </a:extLst>
          </p:cNvPr>
          <p:cNvSpPr txBox="1"/>
          <p:nvPr/>
        </p:nvSpPr>
        <p:spPr>
          <a:xfrm>
            <a:off x="5163128" y="1082098"/>
            <a:ext cx="3826636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E86210"/>
                </a:solidFill>
                <a:latin typeface="+mn-lt"/>
              </a:rPr>
              <a:t>Problem: Polyglot World</a:t>
            </a:r>
          </a:p>
          <a:p>
            <a:endParaRPr lang="en-GB" sz="1600" b="1" dirty="0">
              <a:solidFill>
                <a:srgbClr val="E86210"/>
              </a:solidFill>
              <a:latin typeface="+mn-lt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Lack of queries and transactions across data stores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endParaRPr lang="en-US" dirty="0">
              <a:solidFill>
                <a:schemeClr val="accent3">
                  <a:lumMod val="75000"/>
                </a:schemeClr>
              </a:solidFill>
              <a:ea typeface="Roboto regular" panose="02000000000000000000" pitchFamily="2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Lack of consistency guarantees within NoSQL data stores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  <a:ea typeface="Roboto regular" panose="02000000000000000000" pitchFamily="2" charset="0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</a:rPr>
              <a:t>---------------------------------------------------------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ea typeface="Roboto regular" panose="02000000000000000000" pitchFamily="2" charset="0"/>
            </a:endParaRPr>
          </a:p>
          <a:p>
            <a:r>
              <a:rPr lang="en-US" sz="1600" b="1" dirty="0">
                <a:solidFill>
                  <a:srgbClr val="00B0D8"/>
                </a:solidFill>
                <a:latin typeface="+mn-lt"/>
              </a:rPr>
              <a:t>Solution: Transactional NoSQL &amp; Global Transactions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00B0D8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Queries across data stores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SQL, Neo4J, MongoDB, HBase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</a:rPr>
              <a:t>Full ACID HBase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</a:rPr>
              <a:t>Full ACID Neo4J (prototype with MVCC)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</a:rPr>
              <a:t>Full ACID MongoDB (prototype)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sz="1600" b="1" dirty="0">
              <a:solidFill>
                <a:srgbClr val="00B0D8"/>
              </a:solidFill>
              <a:latin typeface="+mj-lt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79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 descr="C:\Users\rjimenez\AppData\Local\Temp\poster_lake2a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605" y="658760"/>
            <a:ext cx="4336028" cy="57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07E70-E2C4-499B-9C62-5D2685C06448}"/>
              </a:ext>
            </a:extLst>
          </p:cNvPr>
          <p:cNvSpPr txBox="1"/>
          <p:nvPr/>
        </p:nvSpPr>
        <p:spPr>
          <a:xfrm>
            <a:off x="5163128" y="1082098"/>
            <a:ext cx="3556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E86210"/>
                </a:solidFill>
                <a:latin typeface="+mn-lt"/>
              </a:rPr>
              <a:t>Problem: Cost of Hadoop</a:t>
            </a:r>
          </a:p>
          <a:p>
            <a:endParaRPr lang="en-GB" sz="1600" b="1" dirty="0">
              <a:solidFill>
                <a:srgbClr val="E86210"/>
              </a:solidFill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Programmatic queries (MR) or subsets of SQL (Hive, Impala)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Queries do not observe operational data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Roboto regular" panose="02000000000000000000" pitchFamily="2" charset="0"/>
              </a:rPr>
              <a:t>ETLs required every time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  <a:ea typeface="Roboto regular" panose="02000000000000000000" pitchFamily="2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  <a:ea typeface="Roboto regular" panose="02000000000000000000" pitchFamily="2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  <a:ea typeface="Roboto regular" panose="02000000000000000000" pitchFamily="2" charset="0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</a:rPr>
              <a:t>---------------------------------------------------------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ea typeface="Roboto regular" panose="02000000000000000000" pitchFamily="2" charset="0"/>
            </a:endParaRP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ea typeface="Roboto regular" panose="02000000000000000000" pitchFamily="2" charset="0"/>
            </a:endParaRPr>
          </a:p>
          <a:p>
            <a:r>
              <a:rPr lang="en-US" sz="1600" b="1" dirty="0">
                <a:solidFill>
                  <a:srgbClr val="00B0D8"/>
                </a:solidFill>
                <a:latin typeface="+mn-lt"/>
              </a:rPr>
              <a:t>Solution: Operational Data Lake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00B0D8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Roboto regular" panose="02000000000000000000" pitchFamily="2" charset="0"/>
              </a:rPr>
              <a:t>Supporting queries across Hadoop data lake and customer operational data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sz="1600" b="1" dirty="0">
              <a:solidFill>
                <a:srgbClr val="00B0D8"/>
              </a:solidFill>
              <a:latin typeface="+mj-lt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US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889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0.7|0.8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Animated Theme">
  <a:themeElements>
    <a:clrScheme name="countdow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4F64BD"/>
      </a:accent2>
      <a:accent3>
        <a:srgbClr val="4F59BD"/>
      </a:accent3>
      <a:accent4>
        <a:srgbClr val="4C99C0"/>
      </a:accent4>
      <a:accent5>
        <a:srgbClr val="1F497D"/>
      </a:accent5>
      <a:accent6>
        <a:srgbClr val="F79646"/>
      </a:accent6>
      <a:hlink>
        <a:srgbClr val="FAC08F"/>
      </a:hlink>
      <a:folHlink>
        <a:srgbClr val="9748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1195</Words>
  <Application>Microsoft Office PowerPoint</Application>
  <PresentationFormat>On-screen Show (4:3)</PresentationFormat>
  <Paragraphs>344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Calibri</vt:lpstr>
      <vt:lpstr>Century Gothic</vt:lpstr>
      <vt:lpstr>Comic Sans MS</vt:lpstr>
      <vt:lpstr>Impact</vt:lpstr>
      <vt:lpstr>Roboto</vt:lpstr>
      <vt:lpstr>Roboto regular</vt:lpstr>
      <vt:lpstr>Tahoma</vt:lpstr>
      <vt:lpstr>Wingdings</vt:lpstr>
      <vt:lpstr>1_Office Theme</vt:lpstr>
      <vt:lpstr>PresenterMedia.com Animated Theme</vt:lpstr>
      <vt:lpstr>PowerPoint Presentation</vt:lpstr>
      <vt:lpstr>LeanXcale</vt:lpstr>
      <vt:lpstr>Ultra-Scalable Transactions</vt:lpstr>
      <vt:lpstr>PowerPoint Presentation</vt:lpstr>
      <vt:lpstr>PowerPoint Presentation</vt:lpstr>
      <vt:lpstr>PowerPoint Presentation</vt:lpstr>
      <vt:lpstr>Blending OLTP &amp; OLAP Making Decisions at the Right Time</vt:lpstr>
      <vt:lpstr>PowerPoint Presentation</vt:lpstr>
      <vt:lpstr>PowerPoint Presentation</vt:lpstr>
      <vt:lpstr>PowerPoint Presentation</vt:lpstr>
      <vt:lpstr>Architecture</vt:lpstr>
      <vt:lpstr>What is LeanXcale?</vt:lpstr>
      <vt:lpstr>What is the Magic?</vt:lpstr>
      <vt:lpstr>Transactional Processing</vt:lpstr>
      <vt:lpstr>Ultra-Scalable Transactions</vt:lpstr>
      <vt:lpstr>Snapshot Isolation vs. Serializability</vt:lpstr>
      <vt:lpstr>Traditional Approach</vt:lpstr>
      <vt:lpstr>Traditional Approach</vt:lpstr>
      <vt:lpstr>Scaling ACID Properties</vt:lpstr>
      <vt:lpstr>Scaling ACID Properties</vt:lpstr>
      <vt:lpstr>PowerPoint Presentation</vt:lpstr>
      <vt:lpstr>Transactional Life Cycle: Start</vt:lpstr>
      <vt:lpstr>Transactional Life Cycle: Execution</vt:lpstr>
      <vt:lpstr>Transactional Life Cycle: Commit </vt:lpstr>
      <vt:lpstr>Transactional Life Cycle: Commit</vt:lpstr>
      <vt:lpstr>Transactional Life Cycle: Commit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Jimenez</dc:creator>
  <cp:lastModifiedBy>Ricardo Jimenez-Peris</cp:lastModifiedBy>
  <cp:revision>43</cp:revision>
  <dcterms:modified xsi:type="dcterms:W3CDTF">2017-10-10T22:55:12Z</dcterms:modified>
</cp:coreProperties>
</file>