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sldIdLst>
    <p:sldId id="256" r:id="rId2"/>
    <p:sldId id="261" r:id="rId3"/>
    <p:sldId id="277" r:id="rId4"/>
    <p:sldId id="260" r:id="rId5"/>
    <p:sldId id="257" r:id="rId6"/>
    <p:sldId id="258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91" r:id="rId22"/>
    <p:sldId id="292" r:id="rId23"/>
    <p:sldId id="293" r:id="rId24"/>
    <p:sldId id="284" r:id="rId25"/>
    <p:sldId id="285" r:id="rId26"/>
    <p:sldId id="294" r:id="rId27"/>
    <p:sldId id="295" r:id="rId28"/>
    <p:sldId id="296" r:id="rId29"/>
    <p:sldId id="297" r:id="rId30"/>
    <p:sldId id="298" r:id="rId31"/>
    <p:sldId id="299" r:id="rId32"/>
    <p:sldId id="275" r:id="rId33"/>
    <p:sldId id="278" r:id="rId34"/>
    <p:sldId id="289" r:id="rId35"/>
    <p:sldId id="290" r:id="rId36"/>
    <p:sldId id="300" r:id="rId37"/>
    <p:sldId id="279" r:id="rId38"/>
    <p:sldId id="276" r:id="rId39"/>
    <p:sldId id="288" r:id="rId40"/>
    <p:sldId id="280" r:id="rId41"/>
    <p:sldId id="281" r:id="rId42"/>
    <p:sldId id="282" r:id="rId43"/>
    <p:sldId id="283" r:id="rId4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29463"/>
            <a:ext cx="7772400" cy="958167"/>
          </a:xfrm>
        </p:spPr>
        <p:txBody>
          <a:bodyPr/>
          <a:lstStyle>
            <a:lvl1pPr>
              <a:defRPr u="none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181475" y="3487630"/>
            <a:ext cx="4276725" cy="619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97AB-A81F-1543-B206-657F2499BBF5}" type="datetime1">
              <a:rPr lang="fr-FR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logo_l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1931" y="5173563"/>
            <a:ext cx="1188406" cy="686778"/>
          </a:xfrm>
          <a:prstGeom prst="rect">
            <a:avLst/>
          </a:prstGeom>
        </p:spPr>
      </p:pic>
      <p:pic>
        <p:nvPicPr>
          <p:cNvPr id="8" name="Image 7" descr="IN2P3FilairePastille-Q_DevV copi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7109" y="4517174"/>
            <a:ext cx="1788349" cy="1343168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79540" y="395288"/>
            <a:ext cx="3007260" cy="692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85800" y="3487630"/>
            <a:ext cx="845820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E2FB-BFAC-B240-9E74-A2D6967C4437}" type="datetime1">
              <a:rPr lang="fr-FR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9819" y="1521127"/>
            <a:ext cx="2057400" cy="460503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DF9-8995-4A4D-8C7E-1B53F6362144}" type="datetime1">
              <a:rPr lang="fr-FR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 rot="5400000">
            <a:off x="7183280" y="274638"/>
            <a:ext cx="968984" cy="1098454"/>
            <a:chOff x="7183280" y="274638"/>
            <a:chExt cx="968984" cy="1098454"/>
          </a:xfrm>
        </p:grpSpPr>
        <p:pic>
          <p:nvPicPr>
            <p:cNvPr id="7" name="Image 6" descr="IN2P3Filaire-Q_SignV copie.jpg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3280" y="274638"/>
              <a:ext cx="968984" cy="538480"/>
            </a:xfrm>
            <a:prstGeom prst="rect">
              <a:avLst/>
            </a:prstGeom>
          </p:spPr>
        </p:pic>
        <p:pic>
          <p:nvPicPr>
            <p:cNvPr id="8" name="Image 7" descr="logo_lal.jpg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3280" y="813118"/>
              <a:ext cx="968984" cy="55997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A632-360B-9242-AAD7-814268E7F02F}" type="datetime1">
              <a:rPr lang="fr-FR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BF4F-455F-0143-908E-01B26EE6734B}" type="datetime1">
              <a:rPr lang="fr-FR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9C96-BF2B-B04C-AAB1-96E84E3877FF}" type="datetime1">
              <a:rPr lang="fr-FR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IN2P3FilairePastille-Q_Dev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2" y="641084"/>
            <a:ext cx="3016553" cy="2265629"/>
          </a:xfrm>
          <a:prstGeom prst="rect">
            <a:avLst/>
          </a:prstGeom>
        </p:spPr>
      </p:pic>
      <p:pic>
        <p:nvPicPr>
          <p:cNvPr id="8" name="Image 7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5216" y="1740221"/>
            <a:ext cx="2018506" cy="11664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30A-866F-FF43-92D8-301175775430}" type="datetime1">
              <a:rPr lang="fr-FR" smtClean="0"/>
              <a:t>15/05/17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Image 9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11" name="Image 10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FEDD-B6A6-B146-A05B-A8C918A6AEC2}" type="datetime1">
              <a:rPr lang="fr-FR" smtClean="0"/>
              <a:t>15/05/17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12" name="Image 11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13" name="Image 12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9E7-9D0E-5045-B6F8-9BF5478B061B}" type="datetime1">
              <a:rPr lang="fr-FR" smtClean="0"/>
              <a:t>15/05/17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54480" y="1417638"/>
            <a:ext cx="7589520" cy="1588"/>
          </a:xfrm>
          <a:prstGeom prst="line">
            <a:avLst/>
          </a:prstGeom>
          <a:ln w="76200" cap="flat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EC0B-3A23-7146-B2C7-1E074D8E78D0}" type="datetime1">
              <a:rPr lang="fr-FR" smtClean="0"/>
              <a:t>15/05/17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6" name="Image 5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3092"/>
            <a:ext cx="3008313" cy="879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52944"/>
            <a:ext cx="3008313" cy="3873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C0AD-43AF-C34E-A9BB-C50C819032A3}" type="datetime1">
              <a:rPr lang="fr-FR" smtClean="0"/>
              <a:t>15/05/17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D4DD-E459-DD41-A2D4-B6211855A665}" type="datetime1">
              <a:rPr lang="fr-FR" smtClean="0"/>
              <a:t>15/05/17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IN2P3Filaire-Q_SignV cop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74638"/>
            <a:ext cx="968984" cy="538480"/>
          </a:xfrm>
          <a:prstGeom prst="rect">
            <a:avLst/>
          </a:prstGeom>
        </p:spPr>
      </p:pic>
      <p:pic>
        <p:nvPicPr>
          <p:cNvPr id="9" name="Image 8" descr="logo_l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13118"/>
            <a:ext cx="968984" cy="5599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54480" y="274638"/>
            <a:ext cx="713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C28B-F531-D74D-ACF7-AB902CB7DEA7}" type="datetime1">
              <a:rPr lang="fr-FR" smtClean="0"/>
              <a:t>15/05/17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6C9EAE-A529-994B-918B-EA526C61FA4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id63.lal.in2p3.fr:8443/CREAM003027511" TargetMode="External"/><Relationship Id="rId3" Type="http://schemas.openxmlformats.org/officeDocument/2006/relationships/hyperlink" Target="https://cream-ce:8443/CREAMi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id63.lal.in2p3.fr:8443/CREAM003027511" TargetMode="External"/><Relationship Id="rId3" Type="http://schemas.openxmlformats.org/officeDocument/2006/relationships/hyperlink" Target="https://cream-ce:8443/CREAMi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Infrastructure de Calcul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Formation 17/05/2017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Guillaume Philippon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9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Soumettre un job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3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$ </a:t>
            </a:r>
            <a:r>
              <a:rPr lang="fr-FR" sz="2400" dirty="0" err="1"/>
              <a:t>glite</a:t>
            </a:r>
            <a:r>
              <a:rPr lang="fr-FR" sz="2400" dirty="0"/>
              <a:t>-ce-job-</a:t>
            </a:r>
            <a:r>
              <a:rPr lang="fr-FR" sz="2400" dirty="0" err="1"/>
              <a:t>submit</a:t>
            </a:r>
            <a:r>
              <a:rPr lang="fr-FR" sz="2400" dirty="0"/>
              <a:t> -r </a:t>
            </a:r>
            <a:r>
              <a:rPr lang="fr-FR" sz="2400" dirty="0" smtClean="0"/>
              <a:t>cream-ce:</a:t>
            </a:r>
            <a:r>
              <a:rPr lang="fr-FR" sz="2400" dirty="0"/>
              <a:t>8443</a:t>
            </a:r>
            <a:r>
              <a:rPr lang="fr-FR" sz="2400" dirty="0" smtClean="0"/>
              <a:t>/queue [-d] </a:t>
            </a:r>
            <a:r>
              <a:rPr lang="fr-FR" sz="2400" dirty="0"/>
              <a:t>-a </a:t>
            </a:r>
            <a:r>
              <a:rPr lang="fr-FR" sz="2400" dirty="0" err="1" smtClean="0"/>
              <a:t>cream.jdl</a:t>
            </a:r>
            <a:endParaRPr lang="fr-FR" sz="2400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10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66338" y="2342489"/>
            <a:ext cx="812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err="1"/>
              <a:t>g</a:t>
            </a:r>
            <a:r>
              <a:rPr lang="fr-FR" dirty="0" err="1" smtClean="0"/>
              <a:t>lite</a:t>
            </a:r>
            <a:r>
              <a:rPr lang="fr-FR" dirty="0" smtClean="0"/>
              <a:t>-ce-job-</a:t>
            </a:r>
            <a:r>
              <a:rPr lang="fr-FR" dirty="0" err="1" smtClean="0"/>
              <a:t>submit</a:t>
            </a:r>
            <a:r>
              <a:rPr lang="fr-FR" dirty="0" smtClean="0"/>
              <a:t>: Soumettre un job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-r cream-ce:8443/queue: URI d’accès au CREAM-CE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-d (</a:t>
            </a:r>
            <a:r>
              <a:rPr lang="fr-FR" dirty="0" err="1" smtClean="0"/>
              <a:t>optionel</a:t>
            </a:r>
            <a:r>
              <a:rPr lang="fr-FR" dirty="0" smtClean="0"/>
              <a:t>): mode </a:t>
            </a:r>
            <a:r>
              <a:rPr lang="fr-FR" dirty="0" err="1" smtClean="0"/>
              <a:t>debug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cream.jdl</a:t>
            </a:r>
            <a:r>
              <a:rPr lang="fr-FR" dirty="0" smtClean="0"/>
              <a:t>: fichier JDL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18738" y="3996485"/>
            <a:ext cx="81204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$ </a:t>
            </a:r>
            <a:r>
              <a:rPr lang="fr-FR" sz="2400" dirty="0" err="1" smtClean="0"/>
              <a:t>glite</a:t>
            </a:r>
            <a:r>
              <a:rPr lang="fr-FR" sz="2400" dirty="0" smtClean="0"/>
              <a:t>-ce-job-</a:t>
            </a:r>
            <a:r>
              <a:rPr lang="fr-FR" sz="2400" dirty="0" err="1" smtClean="0"/>
              <a:t>submit</a:t>
            </a:r>
            <a:r>
              <a:rPr lang="fr-FR" sz="2400" dirty="0" smtClean="0"/>
              <a:t> </a:t>
            </a:r>
            <a:r>
              <a:rPr lang="mr-IN" sz="2400" dirty="0" smtClean="0"/>
              <a:t>–</a:t>
            </a:r>
            <a:r>
              <a:rPr lang="fr-FR" sz="2400" dirty="0" smtClean="0"/>
              <a:t>r grid63.lal.in2p3.fr:8443/</a:t>
            </a:r>
            <a:r>
              <a:rPr lang="fr-FR" sz="2400" dirty="0" err="1" smtClean="0"/>
              <a:t>cream</a:t>
            </a:r>
            <a:r>
              <a:rPr lang="fr-FR" sz="2400" dirty="0" smtClean="0"/>
              <a:t>-condor-default </a:t>
            </a:r>
            <a:r>
              <a:rPr lang="mr-IN" sz="2400" dirty="0" smtClean="0"/>
              <a:t>–</a:t>
            </a:r>
            <a:r>
              <a:rPr lang="fr-FR" sz="2400" dirty="0" smtClean="0"/>
              <a:t>d </a:t>
            </a:r>
            <a:r>
              <a:rPr lang="mr-IN" sz="2400" dirty="0" smtClean="0"/>
              <a:t>–</a:t>
            </a:r>
            <a:r>
              <a:rPr lang="fr-FR" sz="2400" dirty="0" smtClean="0"/>
              <a:t>a </a:t>
            </a:r>
            <a:r>
              <a:rPr lang="fr-FR" sz="2400" dirty="0" err="1" smtClean="0"/>
              <a:t>cream.jdl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990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Soumettre un job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11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18738" y="3996485"/>
            <a:ext cx="81204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$ </a:t>
            </a:r>
            <a:r>
              <a:rPr lang="fr-FR" sz="2400" dirty="0" err="1" smtClean="0"/>
              <a:t>glite</a:t>
            </a:r>
            <a:r>
              <a:rPr lang="fr-FR" sz="2400" dirty="0" smtClean="0"/>
              <a:t>-ce-job-</a:t>
            </a:r>
            <a:r>
              <a:rPr lang="fr-FR" sz="2400" dirty="0" err="1" smtClean="0"/>
              <a:t>submit</a:t>
            </a:r>
            <a:r>
              <a:rPr lang="fr-FR" sz="2400" dirty="0" smtClean="0"/>
              <a:t> </a:t>
            </a:r>
            <a:r>
              <a:rPr lang="mr-IN" sz="2400" dirty="0" smtClean="0"/>
              <a:t>–</a:t>
            </a:r>
            <a:r>
              <a:rPr lang="fr-FR" sz="2400" dirty="0" smtClean="0"/>
              <a:t>r grid63.lal.in2p3.fr:8443/</a:t>
            </a:r>
            <a:r>
              <a:rPr lang="fr-FR" sz="2400" dirty="0" err="1" smtClean="0"/>
              <a:t>cream</a:t>
            </a:r>
            <a:r>
              <a:rPr lang="fr-FR" sz="2400" dirty="0" smtClean="0"/>
              <a:t>-condor-default </a:t>
            </a:r>
            <a:r>
              <a:rPr lang="mr-IN" sz="2400" dirty="0" smtClean="0"/>
              <a:t>–</a:t>
            </a:r>
            <a:r>
              <a:rPr lang="fr-FR" sz="2400" dirty="0" smtClean="0"/>
              <a:t>d </a:t>
            </a:r>
            <a:r>
              <a:rPr lang="mr-IN" sz="2400" dirty="0" smtClean="0"/>
              <a:t>–</a:t>
            </a:r>
            <a:r>
              <a:rPr lang="fr-FR" sz="2400" dirty="0" smtClean="0"/>
              <a:t>a </a:t>
            </a:r>
            <a:r>
              <a:rPr lang="fr-FR" sz="2400" dirty="0" err="1" smtClean="0"/>
              <a:t>cream.jdl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92687" y="2757050"/>
            <a:ext cx="8646513" cy="3416319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2017-05-15 22:42:18,329 DEBUG - Using certificate proxy file [/</a:t>
            </a:r>
            <a:r>
              <a:rPr lang="en-US" sz="1200" dirty="0" err="1">
                <a:latin typeface="Arial"/>
                <a:cs typeface="Arial"/>
              </a:rPr>
              <a:t>tmp</a:t>
            </a:r>
            <a:r>
              <a:rPr lang="en-US" sz="1200" dirty="0">
                <a:latin typeface="Arial"/>
                <a:cs typeface="Arial"/>
              </a:rPr>
              <a:t>/x509up_u31977]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22:42:18,354 DEBUG - VO from certificate=[</a:t>
            </a:r>
            <a:r>
              <a:rPr lang="en-US" sz="1200" dirty="0" err="1">
                <a:latin typeface="Arial"/>
                <a:cs typeface="Arial"/>
              </a:rPr>
              <a:t>vo.grif.fr</a:t>
            </a:r>
            <a:r>
              <a:rPr lang="en-US" sz="1200" dirty="0">
                <a:latin typeface="Arial"/>
                <a:cs typeface="Arial"/>
              </a:rPr>
              <a:t>]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22:42:18,354 WARN - No configuration file suitable for loading. Using built-in configuration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22:42:18,354 DEBUG - </a:t>
            </a:r>
            <a:r>
              <a:rPr lang="en-US" sz="1200" dirty="0" err="1">
                <a:latin typeface="Arial"/>
                <a:cs typeface="Arial"/>
              </a:rPr>
              <a:t>Logfile</a:t>
            </a:r>
            <a:r>
              <a:rPr lang="en-US" sz="1200" dirty="0">
                <a:latin typeface="Arial"/>
                <a:cs typeface="Arial"/>
              </a:rPr>
              <a:t> is [/</a:t>
            </a:r>
            <a:r>
              <a:rPr lang="en-US" sz="1200" dirty="0" err="1">
                <a:latin typeface="Arial"/>
                <a:cs typeface="Arial"/>
              </a:rPr>
              <a:t>tmp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glite_cream_cli_logs</a:t>
            </a:r>
            <a:r>
              <a:rPr lang="en-US" sz="1200" dirty="0">
                <a:latin typeface="Arial"/>
                <a:cs typeface="Arial"/>
              </a:rPr>
              <a:t>/glite-ce-job-</a:t>
            </a:r>
            <a:r>
              <a:rPr lang="en-US" sz="1200" dirty="0" err="1" smtClean="0">
                <a:latin typeface="Arial"/>
                <a:cs typeface="Arial"/>
              </a:rPr>
              <a:t>submit_CREAM</a:t>
            </a:r>
            <a:r>
              <a:rPr lang="en-US" sz="1200" dirty="0" smtClean="0">
                <a:latin typeface="Arial"/>
                <a:cs typeface="Arial"/>
              </a:rPr>
              <a:t>_..._20170515</a:t>
            </a:r>
            <a:r>
              <a:rPr lang="en-US" sz="1200" dirty="0">
                <a:latin typeface="Arial"/>
                <a:cs typeface="Arial"/>
              </a:rPr>
              <a:t>-224218.log]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22:42:18,355 WARN - Removing [</a:t>
            </a:r>
            <a:r>
              <a:rPr lang="en-US" sz="1200" dirty="0" err="1">
                <a:latin typeface="Arial"/>
                <a:cs typeface="Arial"/>
              </a:rPr>
              <a:t>QueueName</a:t>
            </a:r>
            <a:r>
              <a:rPr lang="en-US" sz="1200" dirty="0">
                <a:latin typeface="Arial"/>
                <a:cs typeface="Arial"/>
              </a:rPr>
              <a:t>] attribute from JDL and adding that one from command line argument...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22:42:18,355 DEBUG - Processing file [</a:t>
            </a:r>
            <a:r>
              <a:rPr lang="en-US" sz="1200" dirty="0" err="1">
                <a:latin typeface="Arial"/>
                <a:cs typeface="Arial"/>
              </a:rPr>
              <a:t>Test.sh</a:t>
            </a:r>
            <a:r>
              <a:rPr lang="en-US" sz="1200" dirty="0">
                <a:latin typeface="Arial"/>
                <a:cs typeface="Arial"/>
              </a:rPr>
              <a:t>]...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22:42:18,355 DEBUG - Adding absolute path [/users/</a:t>
            </a:r>
            <a:r>
              <a:rPr lang="en-US" sz="1200" dirty="0" err="1">
                <a:latin typeface="Arial"/>
                <a:cs typeface="Arial"/>
              </a:rPr>
              <a:t>dsksi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philippo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glite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Test.sh</a:t>
            </a:r>
            <a:r>
              <a:rPr lang="en-US" sz="1200" dirty="0">
                <a:latin typeface="Arial"/>
                <a:cs typeface="Arial"/>
              </a:rPr>
              <a:t>]...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22:42:18,355 DEBUG - Inserting mangled </a:t>
            </a:r>
            <a:r>
              <a:rPr lang="en-US" sz="1200" dirty="0" err="1">
                <a:latin typeface="Arial"/>
                <a:cs typeface="Arial"/>
              </a:rPr>
              <a:t>InputSandbox</a:t>
            </a:r>
            <a:r>
              <a:rPr lang="en-US" sz="1200" dirty="0">
                <a:latin typeface="Arial"/>
                <a:cs typeface="Arial"/>
              </a:rPr>
              <a:t> in JDL: [{"/users/</a:t>
            </a:r>
            <a:r>
              <a:rPr lang="en-US" sz="1200" dirty="0" err="1">
                <a:latin typeface="Arial"/>
                <a:cs typeface="Arial"/>
              </a:rPr>
              <a:t>dsksi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philippo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glite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Test.sh</a:t>
            </a:r>
            <a:r>
              <a:rPr lang="en-US" sz="1200" dirty="0">
                <a:latin typeface="Arial"/>
                <a:cs typeface="Arial"/>
              </a:rPr>
              <a:t>"}]...</a:t>
            </a:r>
          </a:p>
          <a:p>
            <a:r>
              <a:rPr lang="en-US" sz="1200" dirty="0">
                <a:latin typeface="Arial"/>
                <a:cs typeface="Arial"/>
              </a:rPr>
              <a:t>2017-05-15 22:42:18,358 INFO - </a:t>
            </a:r>
            <a:r>
              <a:rPr lang="en-US" sz="1200" dirty="0" err="1">
                <a:latin typeface="Arial"/>
                <a:cs typeface="Arial"/>
              </a:rPr>
              <a:t>certUtil</a:t>
            </a:r>
            <a:r>
              <a:rPr lang="en-US" sz="1200" dirty="0">
                <a:latin typeface="Arial"/>
                <a:cs typeface="Arial"/>
              </a:rPr>
              <a:t>::</a:t>
            </a:r>
            <a:r>
              <a:rPr lang="en-US" sz="1200" dirty="0" err="1">
                <a:latin typeface="Arial"/>
                <a:cs typeface="Arial"/>
              </a:rPr>
              <a:t>generateUniqueID</a:t>
            </a:r>
            <a:r>
              <a:rPr lang="en-US" sz="1200" dirty="0">
                <a:latin typeface="Arial"/>
                <a:cs typeface="Arial"/>
              </a:rPr>
              <a:t>() - Generated </a:t>
            </a:r>
            <a:r>
              <a:rPr lang="en-US" sz="1200" dirty="0" err="1">
                <a:latin typeface="Arial"/>
                <a:cs typeface="Arial"/>
              </a:rPr>
              <a:t>DelegationID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smtClean="0">
                <a:latin typeface="Arial"/>
                <a:cs typeface="Arial"/>
              </a:rPr>
              <a:t>[</a:t>
            </a:r>
            <a:r>
              <a:rPr lang="mr-IN" sz="1200" dirty="0" smtClean="0">
                <a:latin typeface="Arial"/>
                <a:cs typeface="Arial"/>
              </a:rPr>
              <a:t>…</a:t>
            </a:r>
            <a:r>
              <a:rPr lang="en-US" sz="1200" dirty="0" smtClean="0">
                <a:latin typeface="Arial"/>
                <a:cs typeface="Arial"/>
              </a:rPr>
              <a:t>]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2017-05-15 22:42:20,434 DEBUG - Registering to </a:t>
            </a:r>
            <a:r>
              <a:rPr lang="en-US" sz="1200" dirty="0" smtClean="0">
                <a:latin typeface="Arial"/>
                <a:cs typeface="Arial"/>
              </a:rPr>
              <a:t>[</a:t>
            </a:r>
            <a:r>
              <a:rPr lang="mr-IN" sz="1200" dirty="0" smtClean="0">
                <a:latin typeface="Arial"/>
                <a:cs typeface="Arial"/>
              </a:rPr>
              <a:t>…</a:t>
            </a:r>
            <a:r>
              <a:rPr lang="en-US" sz="1200" dirty="0" smtClean="0">
                <a:latin typeface="Arial"/>
                <a:cs typeface="Arial"/>
              </a:rPr>
              <a:t>] </a:t>
            </a:r>
            <a:r>
              <a:rPr lang="en-US" sz="1200" dirty="0">
                <a:latin typeface="Arial"/>
                <a:cs typeface="Arial"/>
              </a:rPr>
              <a:t>- JDL File=[</a:t>
            </a:r>
            <a:r>
              <a:rPr lang="en-US" sz="1200" dirty="0" err="1">
                <a:latin typeface="Arial"/>
                <a:cs typeface="Arial"/>
              </a:rPr>
              <a:t>cream.jdl</a:t>
            </a:r>
            <a:r>
              <a:rPr lang="en-US" sz="1200" dirty="0">
                <a:latin typeface="Arial"/>
                <a:cs typeface="Arial"/>
              </a:rPr>
              <a:t>]</a:t>
            </a:r>
          </a:p>
          <a:p>
            <a:r>
              <a:rPr lang="mr-IN" sz="1200" dirty="0">
                <a:latin typeface="Arial"/>
                <a:cs typeface="Arial"/>
              </a:rPr>
              <a:t>2017-05-15 22:42:20,693 DEBUG - JobID=[https://grid63.lal.in2p3.fr:8443/CREAM226197989]</a:t>
            </a:r>
          </a:p>
          <a:p>
            <a:r>
              <a:rPr lang="fr-FR" sz="1200" dirty="0">
                <a:latin typeface="Arial"/>
                <a:cs typeface="Arial"/>
              </a:rPr>
              <a:t>2017-05-15 22:42:20,693 DEBUG - </a:t>
            </a:r>
            <a:r>
              <a:rPr lang="fr-FR" sz="1200" dirty="0" err="1">
                <a:latin typeface="Arial"/>
                <a:cs typeface="Arial"/>
              </a:rPr>
              <a:t>UploadURL</a:t>
            </a:r>
            <a:r>
              <a:rPr lang="fr-FR" sz="1200" dirty="0">
                <a:latin typeface="Arial"/>
                <a:cs typeface="Arial"/>
              </a:rPr>
              <a:t>=[</a:t>
            </a:r>
            <a:r>
              <a:rPr lang="fr-FR" sz="1200" dirty="0" err="1">
                <a:latin typeface="Arial"/>
                <a:cs typeface="Arial"/>
              </a:rPr>
              <a:t>gsiftp</a:t>
            </a:r>
            <a:r>
              <a:rPr lang="fr-FR" sz="1200" dirty="0">
                <a:latin typeface="Arial"/>
                <a:cs typeface="Arial"/>
              </a:rPr>
              <a:t>://grid63.lal.in2p3.fr</a:t>
            </a:r>
            <a:r>
              <a:rPr lang="fr-FR" sz="1200" dirty="0" smtClean="0">
                <a:latin typeface="Arial"/>
                <a:cs typeface="Arial"/>
              </a:rPr>
              <a:t>/...gri144</a:t>
            </a:r>
            <a:r>
              <a:rPr lang="fr-FR" sz="1200" dirty="0">
                <a:latin typeface="Arial"/>
                <a:cs typeface="Arial"/>
              </a:rPr>
              <a:t>/22/CREAM226197989/ISB]</a:t>
            </a:r>
          </a:p>
          <a:p>
            <a:r>
              <a:rPr lang="fr-FR" sz="1200" dirty="0">
                <a:latin typeface="Arial"/>
                <a:cs typeface="Arial"/>
              </a:rPr>
              <a:t>2017-05-15 22:42:20,696 INFO - </a:t>
            </a:r>
            <a:r>
              <a:rPr lang="fr-FR" sz="1200" dirty="0" err="1">
                <a:latin typeface="Arial"/>
                <a:cs typeface="Arial"/>
              </a:rPr>
              <a:t>Sending</a:t>
            </a:r>
            <a:r>
              <a:rPr lang="fr-FR" sz="1200" dirty="0">
                <a:latin typeface="Arial"/>
                <a:cs typeface="Arial"/>
              </a:rPr>
              <a:t> file [</a:t>
            </a:r>
            <a:r>
              <a:rPr lang="fr-FR" sz="1200" dirty="0" err="1">
                <a:latin typeface="Arial"/>
                <a:cs typeface="Arial"/>
              </a:rPr>
              <a:t>gsiftp</a:t>
            </a:r>
            <a:r>
              <a:rPr lang="fr-FR" sz="1200" dirty="0">
                <a:latin typeface="Arial"/>
                <a:cs typeface="Arial"/>
              </a:rPr>
              <a:t>://grid63.lal.in2p3.fr</a:t>
            </a:r>
            <a:r>
              <a:rPr lang="fr-FR" sz="1200" dirty="0" smtClean="0">
                <a:latin typeface="Arial"/>
                <a:cs typeface="Arial"/>
              </a:rPr>
              <a:t>/..gri144</a:t>
            </a:r>
            <a:r>
              <a:rPr lang="fr-FR" sz="1200" dirty="0">
                <a:latin typeface="Arial"/>
                <a:cs typeface="Arial"/>
              </a:rPr>
              <a:t>/22/CREAM226197989/ISB/</a:t>
            </a:r>
            <a:r>
              <a:rPr lang="fr-FR" sz="1200" dirty="0" err="1">
                <a:latin typeface="Arial"/>
                <a:cs typeface="Arial"/>
              </a:rPr>
              <a:t>Test.sh</a:t>
            </a:r>
            <a:r>
              <a:rPr lang="fr-FR" sz="1200" dirty="0">
                <a:latin typeface="Arial"/>
                <a:cs typeface="Arial"/>
              </a:rPr>
              <a:t>]</a:t>
            </a:r>
          </a:p>
          <a:p>
            <a:r>
              <a:rPr lang="en-US" sz="1200" dirty="0">
                <a:latin typeface="Arial"/>
                <a:cs typeface="Arial"/>
              </a:rPr>
              <a:t>2017-05-15 22:42:21,017 DEBUG - Will invoke </a:t>
            </a:r>
            <a:r>
              <a:rPr lang="en-US" sz="1200" dirty="0" err="1">
                <a:latin typeface="Arial"/>
                <a:cs typeface="Arial"/>
              </a:rPr>
              <a:t>JobStart</a:t>
            </a:r>
            <a:r>
              <a:rPr lang="en-US" sz="1200" dirty="0">
                <a:latin typeface="Arial"/>
                <a:cs typeface="Arial"/>
              </a:rPr>
              <a:t> for </a:t>
            </a:r>
            <a:r>
              <a:rPr lang="en-US" sz="1200" dirty="0" err="1">
                <a:latin typeface="Arial"/>
                <a:cs typeface="Arial"/>
              </a:rPr>
              <a:t>JobID</a:t>
            </a:r>
            <a:r>
              <a:rPr lang="en-US" sz="1200" dirty="0">
                <a:latin typeface="Arial"/>
                <a:cs typeface="Arial"/>
              </a:rPr>
              <a:t> [CREAM226197989]</a:t>
            </a:r>
          </a:p>
          <a:p>
            <a:r>
              <a:rPr lang="pl-PL" sz="1200" b="1" dirty="0" err="1">
                <a:latin typeface="Arial"/>
                <a:cs typeface="Arial"/>
              </a:rPr>
              <a:t>https</a:t>
            </a:r>
            <a:r>
              <a:rPr lang="pl-PL" sz="1200" b="1" dirty="0">
                <a:latin typeface="Arial"/>
                <a:cs typeface="Arial"/>
              </a:rPr>
              <a:t>://grid63.lal.in2p3.fr:8443/CREAM226197989</a:t>
            </a:r>
          </a:p>
          <a:p>
            <a:endParaRPr lang="fr-FR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3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03E-6 -4.04955E-6 L -0.00018 -0.369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ce passe-t-il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 CE joue le r</a:t>
            </a:r>
            <a:r>
              <a:rPr lang="fr-FR" dirty="0" smtClean="0"/>
              <a:t>ôle de client pour le batch system</a:t>
            </a:r>
          </a:p>
          <a:p>
            <a:pPr lvl="1"/>
            <a:r>
              <a:rPr lang="fr-FR" dirty="0" smtClean="0"/>
              <a:t>Affecte à l’utilisateur un compte </a:t>
            </a:r>
            <a:r>
              <a:rPr lang="fr-FR" dirty="0" err="1" smtClean="0"/>
              <a:t>unix</a:t>
            </a:r>
            <a:endParaRPr lang="fr-FR" dirty="0" smtClean="0"/>
          </a:p>
          <a:p>
            <a:pPr lvl="1"/>
            <a:r>
              <a:rPr lang="fr-FR" dirty="0" smtClean="0"/>
              <a:t>Crée un fichier de description de job spécifique au batch </a:t>
            </a:r>
            <a:r>
              <a:rPr lang="fr-FR" dirty="0" err="1" smtClean="0"/>
              <a:t>scheduler</a:t>
            </a:r>
            <a:r>
              <a:rPr lang="fr-FR" dirty="0" smtClean="0"/>
              <a:t> (</a:t>
            </a:r>
            <a:r>
              <a:rPr lang="fr-FR" dirty="0" err="1" smtClean="0"/>
              <a:t>HTCondor</a:t>
            </a:r>
            <a:r>
              <a:rPr lang="fr-FR" dirty="0" smtClean="0"/>
              <a:t>, Torque/PBS, 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Crée un « job </a:t>
            </a:r>
            <a:r>
              <a:rPr lang="fr-FR" dirty="0" err="1" smtClean="0"/>
              <a:t>wrapper</a:t>
            </a:r>
            <a:r>
              <a:rPr lang="fr-FR" dirty="0" smtClean="0"/>
              <a:t> »: script de test qui va être lancer sur le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endParaRPr lang="fr-FR" dirty="0" smtClean="0"/>
          </a:p>
          <a:p>
            <a:pPr lvl="1"/>
            <a:r>
              <a:rPr lang="fr-FR" dirty="0" smtClean="0"/>
              <a:t>Soumet ce job au batch system</a:t>
            </a:r>
          </a:p>
          <a:p>
            <a:r>
              <a:rPr lang="fr-FR" dirty="0" smtClean="0"/>
              <a:t>A partir de ce moment, le job est entièrement pris en charge par le system de batch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4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Suivre un job sur le batch system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4132"/>
            <a:ext cx="8229600" cy="90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[</a:t>
            </a:r>
            <a:r>
              <a:rPr lang="fr-FR" sz="2400" dirty="0" err="1"/>
              <a:t>root</a:t>
            </a:r>
            <a:r>
              <a:rPr lang="fr-FR" sz="2400" dirty="0" err="1" smtClean="0"/>
              <a:t>@cream</a:t>
            </a:r>
            <a:r>
              <a:rPr lang="fr-FR" sz="2400" dirty="0" smtClean="0"/>
              <a:t> CREAM025291126]</a:t>
            </a:r>
            <a:r>
              <a:rPr lang="fr-FR" sz="2400" dirty="0"/>
              <a:t># </a:t>
            </a:r>
            <a:r>
              <a:rPr lang="fr-FR" sz="2400" dirty="0" err="1"/>
              <a:t>condor_q</a:t>
            </a:r>
            <a:r>
              <a:rPr lang="fr-FR" sz="2400" dirty="0"/>
              <a:t> --</a:t>
            </a:r>
            <a:r>
              <a:rPr lang="fr-FR" sz="2400" dirty="0" err="1" smtClean="0"/>
              <a:t>nobatch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3368" y="2690552"/>
            <a:ext cx="7711253" cy="1815882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-- </a:t>
            </a:r>
            <a:r>
              <a:rPr lang="en-US" sz="1400" dirty="0" err="1">
                <a:latin typeface="Arial"/>
                <a:cs typeface="Arial"/>
              </a:rPr>
              <a:t>Schedd</a:t>
            </a:r>
            <a:r>
              <a:rPr lang="en-US" sz="1400" dirty="0">
                <a:latin typeface="Arial"/>
                <a:cs typeface="Arial"/>
              </a:rPr>
              <a:t>: grid63.lal.in2p3.fr : &lt;134.158.72.213:8003&gt; @ 05/15/17 23:23:52</a:t>
            </a:r>
          </a:p>
          <a:p>
            <a:r>
              <a:rPr lang="en-US" sz="1400" dirty="0">
                <a:latin typeface="Arial"/>
                <a:cs typeface="Arial"/>
              </a:rPr>
              <a:t> ID       OWNER            SUBMITTED     RUN_TIME ST PRI SIZE CMD</a:t>
            </a:r>
          </a:p>
          <a:p>
            <a:r>
              <a:rPr lang="mr-IN" sz="1400" dirty="0">
                <a:latin typeface="Arial"/>
                <a:cs typeface="Arial"/>
              </a:rPr>
              <a:t>32851.0   ops041          5/15 23:09   0+00:05:05 C  0    1.0 CREAM013802381_jobWrapper.sh</a:t>
            </a:r>
          </a:p>
          <a:p>
            <a:r>
              <a:rPr lang="mr-IN" sz="1400" dirty="0">
                <a:latin typeface="Arial"/>
                <a:cs typeface="Arial"/>
              </a:rPr>
              <a:t>32852.0   ops041          5/15 23:16   0+00:03:22 C  0    2.0 CREAM362426559_jobWrapper.sh</a:t>
            </a:r>
          </a:p>
          <a:p>
            <a:r>
              <a:rPr lang="mr-IN" sz="1400" b="1" dirty="0">
                <a:latin typeface="Arial"/>
                <a:cs typeface="Arial"/>
              </a:rPr>
              <a:t>32853.0   gri144          5/15 23:23   0+00:00:03 R  0    0.0 CREAM003027511_jobWrapper.sh</a:t>
            </a:r>
          </a:p>
          <a:p>
            <a:endParaRPr lang="mr-IN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3 jobs; 2 </a:t>
            </a:r>
            <a:r>
              <a:rPr lang="fr-FR" sz="1400" dirty="0" err="1">
                <a:latin typeface="Arial"/>
                <a:cs typeface="Arial"/>
              </a:rPr>
              <a:t>completed</a:t>
            </a:r>
            <a:r>
              <a:rPr lang="fr-FR" sz="1400" dirty="0">
                <a:latin typeface="Arial"/>
                <a:cs typeface="Arial"/>
              </a:rPr>
              <a:t>, 0 </a:t>
            </a:r>
            <a:r>
              <a:rPr lang="fr-FR" sz="1400" dirty="0" err="1">
                <a:latin typeface="Arial"/>
                <a:cs typeface="Arial"/>
              </a:rPr>
              <a:t>removed</a:t>
            </a:r>
            <a:r>
              <a:rPr lang="fr-FR" sz="1400" dirty="0">
                <a:latin typeface="Arial"/>
                <a:cs typeface="Arial"/>
              </a:rPr>
              <a:t>, 0 </a:t>
            </a:r>
            <a:r>
              <a:rPr lang="fr-FR" sz="1400" dirty="0" err="1">
                <a:latin typeface="Arial"/>
                <a:cs typeface="Arial"/>
              </a:rPr>
              <a:t>idle</a:t>
            </a:r>
            <a:r>
              <a:rPr lang="fr-FR" sz="1400" dirty="0">
                <a:latin typeface="Arial"/>
                <a:cs typeface="Arial"/>
              </a:rPr>
              <a:t>, 1 running, 0 </a:t>
            </a:r>
            <a:r>
              <a:rPr lang="fr-FR" sz="1400" dirty="0" err="1">
                <a:latin typeface="Arial"/>
                <a:cs typeface="Arial"/>
              </a:rPr>
              <a:t>held</a:t>
            </a:r>
            <a:r>
              <a:rPr lang="fr-FR" sz="1400" dirty="0">
                <a:latin typeface="Arial"/>
                <a:cs typeface="Arial"/>
              </a:rPr>
              <a:t>, 0 </a:t>
            </a:r>
            <a:r>
              <a:rPr lang="fr-FR" sz="1400" dirty="0" err="1">
                <a:latin typeface="Arial"/>
                <a:cs typeface="Arial"/>
              </a:rPr>
              <a:t>suspended</a:t>
            </a:r>
            <a:endParaRPr lang="fr-FR" sz="1400" dirty="0">
              <a:latin typeface="Arial"/>
              <a:cs typeface="Arial"/>
            </a:endParaRPr>
          </a:p>
          <a:p>
            <a:endParaRPr lang="fr-FR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00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status</a:t>
            </a:r>
            <a:r>
              <a:rPr lang="fr-FR" dirty="0" smtClean="0"/>
              <a:t> d’un job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222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$ </a:t>
            </a:r>
            <a:r>
              <a:rPr lang="fr-FR" sz="2400" dirty="0" err="1" smtClean="0"/>
              <a:t>glite</a:t>
            </a:r>
            <a:r>
              <a:rPr lang="fr-FR" sz="2400" dirty="0"/>
              <a:t>-ce-job-</a:t>
            </a:r>
            <a:r>
              <a:rPr lang="fr-FR" sz="2400" dirty="0" err="1"/>
              <a:t>status</a:t>
            </a:r>
            <a:r>
              <a:rPr lang="fr-FR" sz="2400" dirty="0"/>
              <a:t> </a:t>
            </a:r>
            <a:r>
              <a:rPr lang="fr-FR" sz="2400" dirty="0">
                <a:hlinkClick r:id="rId2"/>
              </a:rPr>
              <a:t>https:/</a:t>
            </a:r>
            <a:r>
              <a:rPr lang="fr-FR" sz="2400" dirty="0" smtClean="0">
                <a:hlinkClick r:id="rId2"/>
              </a:rPr>
              <a:t>/cream-ce:</a:t>
            </a:r>
            <a:r>
              <a:rPr lang="fr-FR" sz="2400" dirty="0">
                <a:hlinkClick r:id="rId2"/>
              </a:rPr>
              <a:t>8443/</a:t>
            </a:r>
            <a:r>
              <a:rPr lang="fr-FR" sz="2400" dirty="0" smtClean="0">
                <a:hlinkClick r:id="rId2"/>
              </a:rPr>
              <a:t>CREAM</a:t>
            </a:r>
            <a:r>
              <a:rPr lang="fr-FR" sz="2400" i="1" dirty="0" smtClean="0">
                <a:hlinkClick r:id="rId2"/>
              </a:rPr>
              <a:t>id</a:t>
            </a:r>
            <a:r>
              <a:rPr lang="fr-FR" sz="2400" dirty="0" smtClean="0"/>
              <a:t> -L 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8713" y="2282425"/>
            <a:ext cx="769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fr-FR" dirty="0" err="1"/>
              <a:t>glite</a:t>
            </a:r>
            <a:r>
              <a:rPr lang="fr-FR" dirty="0"/>
              <a:t>-ce-job-</a:t>
            </a:r>
            <a:r>
              <a:rPr lang="fr-FR" dirty="0" err="1"/>
              <a:t>status</a:t>
            </a:r>
            <a:r>
              <a:rPr lang="fr-FR" dirty="0"/>
              <a:t>: commande pour le </a:t>
            </a:r>
            <a:r>
              <a:rPr lang="fr-FR" dirty="0" err="1"/>
              <a:t>status</a:t>
            </a:r>
            <a:r>
              <a:rPr lang="fr-FR" dirty="0"/>
              <a:t> d’un job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hlinkClick r:id="rId3"/>
              </a:rPr>
              <a:t>https://cream-ce:8443/CREAM</a:t>
            </a:r>
            <a:r>
              <a:rPr lang="fr-FR" i="1" dirty="0">
                <a:hlinkClick r:id="rId3"/>
              </a:rPr>
              <a:t>id</a:t>
            </a:r>
            <a:r>
              <a:rPr lang="fr-FR" i="1" dirty="0"/>
              <a:t> </a:t>
            </a:r>
            <a:r>
              <a:rPr lang="fr-FR" dirty="0"/>
              <a:t>: ID du job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-L 2: Log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8738" y="3996485"/>
            <a:ext cx="81204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$ </a:t>
            </a:r>
            <a:r>
              <a:rPr lang="fr-FR" sz="2400" dirty="0" err="1" smtClean="0"/>
              <a:t>glite</a:t>
            </a:r>
            <a:r>
              <a:rPr lang="fr-FR" sz="2400" dirty="0"/>
              <a:t>-ce-job-</a:t>
            </a:r>
            <a:r>
              <a:rPr lang="fr-FR" sz="2400" dirty="0" err="1"/>
              <a:t>status</a:t>
            </a:r>
            <a:r>
              <a:rPr lang="fr-FR" sz="2400" dirty="0"/>
              <a:t> </a:t>
            </a:r>
            <a:r>
              <a:rPr lang="fr-FR" sz="2400" dirty="0" err="1"/>
              <a:t>https</a:t>
            </a:r>
            <a:r>
              <a:rPr lang="fr-FR" sz="2400" dirty="0"/>
              <a:t>://grid63.lal.in2p3.fr:8443/CREAM003027511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7547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status</a:t>
            </a:r>
            <a:r>
              <a:rPr lang="fr-FR" dirty="0" smtClean="0"/>
              <a:t> d’un job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18738" y="3996485"/>
            <a:ext cx="81204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$ </a:t>
            </a:r>
            <a:r>
              <a:rPr lang="fr-FR" sz="2400" dirty="0" err="1" smtClean="0"/>
              <a:t>glite</a:t>
            </a:r>
            <a:r>
              <a:rPr lang="fr-FR" sz="2400" dirty="0"/>
              <a:t>-ce-job-</a:t>
            </a:r>
            <a:r>
              <a:rPr lang="fr-FR" sz="2400" dirty="0" err="1"/>
              <a:t>status</a:t>
            </a:r>
            <a:r>
              <a:rPr lang="fr-FR" sz="2400" dirty="0"/>
              <a:t> </a:t>
            </a:r>
            <a:r>
              <a:rPr lang="fr-FR" sz="2400" dirty="0" err="1"/>
              <a:t>https</a:t>
            </a:r>
            <a:r>
              <a:rPr lang="fr-FR" sz="2400" dirty="0"/>
              <a:t>://grid63.lal.in2p3.fr:8443/CREAM003027511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0397" y="3552345"/>
            <a:ext cx="8478803" cy="2031325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latin typeface="Arial"/>
              <a:cs typeface="Arial"/>
            </a:endParaRPr>
          </a:p>
          <a:p>
            <a:r>
              <a:rPr lang="mr-IN" dirty="0">
                <a:latin typeface="Arial"/>
                <a:cs typeface="Arial"/>
              </a:rPr>
              <a:t>******  JobID=[https://grid63.lal.in2p3.fr:8443/CREAM003027511]</a:t>
            </a:r>
          </a:p>
          <a:p>
            <a:r>
              <a:rPr lang="mr-IN" b="1" dirty="0">
                <a:latin typeface="Arial"/>
                <a:cs typeface="Arial"/>
              </a:rPr>
              <a:t>	Status        = [DONE-OK]</a:t>
            </a:r>
          </a:p>
          <a:p>
            <a:r>
              <a:rPr lang="mr-IN" dirty="0">
                <a:latin typeface="Arial"/>
                <a:cs typeface="Arial"/>
              </a:rPr>
              <a:t>	ExitCode      = [0]</a:t>
            </a:r>
          </a:p>
          <a:p>
            <a:endParaRPr lang="mr-IN" dirty="0">
              <a:latin typeface="Arial"/>
              <a:cs typeface="Arial"/>
            </a:endParaRPr>
          </a:p>
          <a:p>
            <a:endParaRPr lang="mr-IN" dirty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92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03E-6 -4.04955E-6 L -0.00174 -0.367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8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Récuperer</a:t>
            </a:r>
            <a:r>
              <a:rPr lang="fr-FR" dirty="0" smtClean="0"/>
              <a:t> l’output d’un job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222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$ </a:t>
            </a:r>
            <a:r>
              <a:rPr lang="fr-FR" sz="2400" dirty="0" err="1" smtClean="0"/>
              <a:t>glite</a:t>
            </a:r>
            <a:r>
              <a:rPr lang="fr-FR" sz="2400" dirty="0"/>
              <a:t>-ce-job</a:t>
            </a:r>
            <a:r>
              <a:rPr lang="fr-FR" sz="2400" dirty="0" smtClean="0"/>
              <a:t>-output </a:t>
            </a:r>
            <a:r>
              <a:rPr lang="fr-FR" sz="2400" dirty="0" smtClean="0">
                <a:hlinkClick r:id="rId2"/>
              </a:rPr>
              <a:t>https</a:t>
            </a:r>
            <a:r>
              <a:rPr lang="fr-FR" sz="2400" dirty="0">
                <a:hlinkClick r:id="rId2"/>
              </a:rPr>
              <a:t>:/</a:t>
            </a:r>
            <a:r>
              <a:rPr lang="fr-FR" sz="2400" dirty="0" smtClean="0">
                <a:hlinkClick r:id="rId2"/>
              </a:rPr>
              <a:t>/cream-ce:</a:t>
            </a:r>
            <a:r>
              <a:rPr lang="fr-FR" sz="2400" dirty="0">
                <a:hlinkClick r:id="rId2"/>
              </a:rPr>
              <a:t>8443/</a:t>
            </a:r>
            <a:r>
              <a:rPr lang="fr-FR" sz="2400" dirty="0" smtClean="0">
                <a:hlinkClick r:id="rId2"/>
              </a:rPr>
              <a:t>CREAM</a:t>
            </a:r>
            <a:r>
              <a:rPr lang="fr-FR" sz="2400" i="1" dirty="0" smtClean="0">
                <a:hlinkClick r:id="rId2"/>
              </a:rPr>
              <a:t>id</a:t>
            </a:r>
            <a:r>
              <a:rPr lang="fr-FR" sz="2400" dirty="0" smtClean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8713" y="2282425"/>
            <a:ext cx="769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fr-FR" dirty="0" err="1"/>
              <a:t>glite</a:t>
            </a:r>
            <a:r>
              <a:rPr lang="fr-FR" dirty="0"/>
              <a:t>-ce-job</a:t>
            </a:r>
            <a:r>
              <a:rPr lang="fr-FR" dirty="0" smtClean="0"/>
              <a:t>-output: </a:t>
            </a:r>
            <a:r>
              <a:rPr lang="fr-FR" dirty="0"/>
              <a:t>commande pour </a:t>
            </a:r>
            <a:r>
              <a:rPr lang="fr-FR" dirty="0" smtClean="0"/>
              <a:t>récupérer l’output d’un </a:t>
            </a:r>
            <a:r>
              <a:rPr lang="fr-FR" dirty="0"/>
              <a:t>job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hlinkClick r:id="rId3"/>
              </a:rPr>
              <a:t>https://cream-ce:8443/CREAM</a:t>
            </a:r>
            <a:r>
              <a:rPr lang="fr-FR" i="1" dirty="0">
                <a:hlinkClick r:id="rId3"/>
              </a:rPr>
              <a:t>id</a:t>
            </a:r>
            <a:r>
              <a:rPr lang="fr-FR" i="1" dirty="0"/>
              <a:t> </a:t>
            </a:r>
            <a:r>
              <a:rPr lang="fr-FR" dirty="0"/>
              <a:t>: ID du </a:t>
            </a:r>
            <a:r>
              <a:rPr lang="fr-FR" dirty="0" smtClean="0"/>
              <a:t>job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8738" y="3996485"/>
            <a:ext cx="81204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$ </a:t>
            </a:r>
            <a:r>
              <a:rPr lang="fr-FR" sz="2400" dirty="0" err="1"/>
              <a:t>glite</a:t>
            </a:r>
            <a:r>
              <a:rPr lang="fr-FR" sz="2400" dirty="0"/>
              <a:t>-ce-job-output </a:t>
            </a:r>
            <a:r>
              <a:rPr lang="fr-FR" sz="2400" dirty="0" err="1"/>
              <a:t>https</a:t>
            </a:r>
            <a:r>
              <a:rPr lang="fr-FR" sz="2400" dirty="0"/>
              <a:t>://grid63.lal.in2p3.fr:8443/CREAM003027511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4878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status</a:t>
            </a:r>
            <a:r>
              <a:rPr lang="fr-FR" dirty="0" smtClean="0"/>
              <a:t> d’un job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18738" y="3996485"/>
            <a:ext cx="81204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Exemple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$ </a:t>
            </a:r>
            <a:r>
              <a:rPr lang="fr-FR" sz="2400" dirty="0" err="1"/>
              <a:t>glite</a:t>
            </a:r>
            <a:r>
              <a:rPr lang="fr-FR" sz="2400" dirty="0"/>
              <a:t>-ce-job-output </a:t>
            </a:r>
            <a:r>
              <a:rPr lang="fr-FR" sz="2400" dirty="0" err="1"/>
              <a:t>https</a:t>
            </a:r>
            <a:r>
              <a:rPr lang="fr-FR" sz="2400" dirty="0"/>
              <a:t>://grid63.lal.in2p3.fr:8443/CREAM003027511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0397" y="3552345"/>
            <a:ext cx="8478803" cy="2308324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en-US" dirty="0"/>
              <a:t>2017-05-15 23:40:24,353 INFO - For </a:t>
            </a:r>
            <a:r>
              <a:rPr lang="en-US" dirty="0" err="1"/>
              <a:t>JobID</a:t>
            </a:r>
            <a:r>
              <a:rPr lang="en-US" dirty="0"/>
              <a:t> [https://grid63.lal.in2p3.fr:8443/CREAM003027511] output will be stored in the </a:t>
            </a:r>
            <a:r>
              <a:rPr lang="en-US" dirty="0" err="1"/>
              <a:t>dir</a:t>
            </a:r>
            <a:r>
              <a:rPr lang="en-US" dirty="0"/>
              <a:t> ./grid63.lal.in2p3.</a:t>
            </a:r>
            <a:r>
              <a:rPr lang="en-US" dirty="0" smtClean="0"/>
              <a:t>fr_8443_CREAM003027511</a:t>
            </a:r>
          </a:p>
          <a:p>
            <a:endParaRPr lang="nb-NO" dirty="0" smtClean="0"/>
          </a:p>
          <a:p>
            <a:r>
              <a:rPr lang="nb-NO" dirty="0" smtClean="0"/>
              <a:t>$ </a:t>
            </a:r>
            <a:r>
              <a:rPr lang="nb-NO" dirty="0" err="1"/>
              <a:t>ls</a:t>
            </a:r>
            <a:r>
              <a:rPr lang="nb-NO" dirty="0"/>
              <a:t> grid63.lal.in2p3.fr_8443_CREAM003027511/</a:t>
            </a:r>
          </a:p>
          <a:p>
            <a:r>
              <a:rPr lang="nb-NO" dirty="0" err="1"/>
              <a:t>myjobError</a:t>
            </a:r>
            <a:r>
              <a:rPr lang="nb-NO" dirty="0"/>
              <a:t>  </a:t>
            </a:r>
            <a:r>
              <a:rPr lang="nb-NO" dirty="0" err="1" smtClean="0"/>
              <a:t>myjobOutput</a:t>
            </a:r>
            <a:endParaRPr lang="mr-IN" dirty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01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03E-6 -4.04955E-6 L -0.00174 -0.367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8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Dans les entrailles du CREAM-CE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18</a:t>
            </a:fld>
            <a:endParaRPr lang="fr-FR"/>
          </a:p>
        </p:txBody>
      </p:sp>
      <p:sp>
        <p:nvSpPr>
          <p:cNvPr id="6" name="Sourire 5"/>
          <p:cNvSpPr/>
          <p:nvPr/>
        </p:nvSpPr>
        <p:spPr>
          <a:xfrm>
            <a:off x="440012" y="1880138"/>
            <a:ext cx="760021" cy="75005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9" y="2788661"/>
            <a:ext cx="939574" cy="939574"/>
          </a:xfrm>
          <a:prstGeom prst="rect">
            <a:avLst/>
          </a:prstGeom>
        </p:spPr>
      </p:pic>
      <p:pic>
        <p:nvPicPr>
          <p:cNvPr id="10" name="Image 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79" y="5292261"/>
            <a:ext cx="965996" cy="965996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7" idx="2"/>
            <a:endCxn id="10" idx="0"/>
          </p:cNvCxnSpPr>
          <p:nvPr/>
        </p:nvCxnSpPr>
        <p:spPr>
          <a:xfrm flipH="1">
            <a:off x="1794477" y="3728235"/>
            <a:ext cx="15529" cy="156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420066" y="1805315"/>
            <a:ext cx="19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Argus / </a:t>
            </a:r>
            <a:r>
              <a:rPr lang="fr-FR" dirty="0" err="1" smtClean="0"/>
              <a:t>mkgridmap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7" idx="3"/>
            <a:endCxn id="14" idx="2"/>
          </p:cNvCxnSpPr>
          <p:nvPr/>
        </p:nvCxnSpPr>
        <p:spPr>
          <a:xfrm flipV="1">
            <a:off x="2279793" y="2174647"/>
            <a:ext cx="1130970" cy="1083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857760" y="4175074"/>
            <a:ext cx="68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BLAH</a:t>
            </a:r>
            <a:endParaRPr lang="fr-FR" dirty="0"/>
          </a:p>
        </p:txBody>
      </p:sp>
      <p:cxnSp>
        <p:nvCxnSpPr>
          <p:cNvPr id="26" name="Connecteur droit avec flèche 25"/>
          <p:cNvCxnSpPr>
            <a:stCxn id="7" idx="3"/>
            <a:endCxn id="22" idx="1"/>
          </p:cNvCxnSpPr>
          <p:nvPr/>
        </p:nvCxnSpPr>
        <p:spPr>
          <a:xfrm>
            <a:off x="2279793" y="3258448"/>
            <a:ext cx="577967" cy="1101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/>
          <p:cNvCxnSpPr>
            <a:stCxn id="6" idx="7"/>
            <a:endCxn id="7" idx="0"/>
          </p:cNvCxnSpPr>
          <p:nvPr/>
        </p:nvCxnSpPr>
        <p:spPr>
          <a:xfrm rot="16200000" flipH="1">
            <a:off x="1050028" y="2028684"/>
            <a:ext cx="798680" cy="721275"/>
          </a:xfrm>
          <a:prstGeom prst="curvedConnector3">
            <a:avLst>
              <a:gd name="adj1" fmla="val -423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 46" descr="glo-new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" y="3892539"/>
            <a:ext cx="1297781" cy="467201"/>
          </a:xfrm>
          <a:prstGeom prst="rect">
            <a:avLst/>
          </a:prstGeom>
        </p:spPr>
      </p:pic>
      <p:cxnSp>
        <p:nvCxnSpPr>
          <p:cNvPr id="49" name="Connecteur droit avec flèche 48"/>
          <p:cNvCxnSpPr>
            <a:stCxn id="6" idx="4"/>
            <a:endCxn id="47" idx="0"/>
          </p:cNvCxnSpPr>
          <p:nvPr/>
        </p:nvCxnSpPr>
        <p:spPr>
          <a:xfrm>
            <a:off x="820023" y="2630193"/>
            <a:ext cx="0" cy="1262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Image 50" descr="img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07" y="5600409"/>
            <a:ext cx="2782274" cy="657848"/>
          </a:xfrm>
          <a:prstGeom prst="rect">
            <a:avLst/>
          </a:prstGeom>
        </p:spPr>
      </p:pic>
      <p:cxnSp>
        <p:nvCxnSpPr>
          <p:cNvPr id="53" name="Connecteur droit avec flèche 52"/>
          <p:cNvCxnSpPr>
            <a:stCxn id="22" idx="3"/>
            <a:endCxn id="51" idx="0"/>
          </p:cNvCxnSpPr>
          <p:nvPr/>
        </p:nvCxnSpPr>
        <p:spPr>
          <a:xfrm>
            <a:off x="3542413" y="4359740"/>
            <a:ext cx="1716731" cy="124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540151" y="1695472"/>
            <a:ext cx="31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Soumission au web service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5540151" y="2064804"/>
            <a:ext cx="31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2. Enregistrement du job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5540151" y="2419329"/>
            <a:ext cx="31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 </a:t>
            </a:r>
            <a:r>
              <a:rPr lang="fr-FR" dirty="0" err="1" smtClean="0"/>
              <a:t>Map</a:t>
            </a:r>
            <a:r>
              <a:rPr lang="fr-FR" dirty="0" smtClean="0"/>
              <a:t>. sur compte </a:t>
            </a:r>
            <a:r>
              <a:rPr lang="fr-FR" dirty="0" err="1" smtClean="0"/>
              <a:t>unix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5540151" y="2788661"/>
            <a:ext cx="31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4. </a:t>
            </a:r>
            <a:r>
              <a:rPr lang="fr-FR" dirty="0" err="1" smtClean="0"/>
              <a:t>Upload</a:t>
            </a:r>
            <a:r>
              <a:rPr lang="fr-FR" dirty="0" smtClean="0"/>
              <a:t> des fichiers « input »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5540151" y="3157993"/>
            <a:ext cx="31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5. Inter. vers le batch system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5540151" y="3511425"/>
            <a:ext cx="31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6. Soumission batch system</a:t>
            </a:r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2775719" y="1588332"/>
            <a:ext cx="6156993" cy="313932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"/>
                <a:cs typeface="Arial"/>
              </a:rPr>
              <a:t>$ </a:t>
            </a:r>
            <a:r>
              <a:rPr lang="fr-FR" dirty="0" err="1">
                <a:latin typeface="Arial"/>
                <a:cs typeface="Arial"/>
              </a:rPr>
              <a:t>glite</a:t>
            </a:r>
            <a:r>
              <a:rPr lang="fr-FR" dirty="0">
                <a:latin typeface="Arial"/>
                <a:cs typeface="Arial"/>
              </a:rPr>
              <a:t>-ce-job-</a:t>
            </a:r>
            <a:r>
              <a:rPr lang="fr-FR" dirty="0" err="1">
                <a:latin typeface="Arial"/>
                <a:cs typeface="Arial"/>
              </a:rPr>
              <a:t>submit</a:t>
            </a:r>
            <a:r>
              <a:rPr lang="fr-FR" dirty="0">
                <a:latin typeface="Arial"/>
                <a:cs typeface="Arial"/>
              </a:rPr>
              <a:t> -r grid63.lal.in2p3.fr:8443/</a:t>
            </a:r>
            <a:r>
              <a:rPr lang="fr-FR" dirty="0" err="1">
                <a:latin typeface="Arial"/>
                <a:cs typeface="Arial"/>
              </a:rPr>
              <a:t>cream</a:t>
            </a:r>
            <a:r>
              <a:rPr lang="fr-FR" dirty="0">
                <a:latin typeface="Arial"/>
                <a:cs typeface="Arial"/>
              </a:rPr>
              <a:t>-condor-default -a </a:t>
            </a:r>
            <a:r>
              <a:rPr lang="fr-FR" dirty="0" err="1">
                <a:latin typeface="Arial"/>
                <a:cs typeface="Arial"/>
              </a:rPr>
              <a:t>cream.jdl</a:t>
            </a:r>
            <a:endParaRPr lang="fr-FR" dirty="0"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2017-05-16 13:03:39,161 WARN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Removing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2017</a:t>
            </a:r>
            <a:r>
              <a:rPr lang="fr-FR" dirty="0">
                <a:latin typeface="Arial"/>
                <a:cs typeface="Arial"/>
              </a:rPr>
              <a:t>-05-16 13:03:43,346 FATAL - </a:t>
            </a:r>
            <a:r>
              <a:rPr lang="fr-FR" dirty="0" err="1">
                <a:latin typeface="Arial"/>
                <a:cs typeface="Arial"/>
              </a:rPr>
              <a:t>Received</a:t>
            </a:r>
            <a:r>
              <a:rPr lang="fr-FR" dirty="0">
                <a:latin typeface="Arial"/>
                <a:cs typeface="Arial"/>
              </a:rPr>
              <a:t> NULL </a:t>
            </a:r>
            <a:r>
              <a:rPr lang="fr-FR" dirty="0" err="1">
                <a:latin typeface="Arial"/>
                <a:cs typeface="Arial"/>
              </a:rPr>
              <a:t>fault</a:t>
            </a:r>
            <a:r>
              <a:rPr lang="fr-FR" dirty="0">
                <a:latin typeface="Arial"/>
                <a:cs typeface="Arial"/>
              </a:rPr>
              <a:t>; the </a:t>
            </a:r>
            <a:r>
              <a:rPr lang="fr-FR" dirty="0" err="1">
                <a:latin typeface="Arial"/>
                <a:cs typeface="Arial"/>
              </a:rPr>
              <a:t>error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is</a:t>
            </a:r>
            <a:r>
              <a:rPr lang="fr-FR" dirty="0">
                <a:latin typeface="Arial"/>
                <a:cs typeface="Arial"/>
              </a:rPr>
              <a:t> due to </a:t>
            </a:r>
            <a:r>
              <a:rPr lang="fr-FR" dirty="0" err="1">
                <a:latin typeface="Arial"/>
                <a:cs typeface="Arial"/>
              </a:rPr>
              <a:t>another</a:t>
            </a:r>
            <a:r>
              <a:rPr lang="fr-FR" dirty="0">
                <a:latin typeface="Arial"/>
                <a:cs typeface="Arial"/>
              </a:rPr>
              <a:t> cause: </a:t>
            </a:r>
            <a:r>
              <a:rPr lang="fr-FR" dirty="0" err="1">
                <a:latin typeface="Arial"/>
                <a:cs typeface="Arial"/>
              </a:rPr>
              <a:t>FaultString</a:t>
            </a:r>
            <a:r>
              <a:rPr lang="fr-FR" dirty="0">
                <a:latin typeface="Arial"/>
                <a:cs typeface="Arial"/>
              </a:rPr>
              <a:t>=[</a:t>
            </a:r>
            <a:r>
              <a:rPr lang="fr-FR" dirty="0" err="1">
                <a:latin typeface="Arial"/>
                <a:cs typeface="Arial"/>
              </a:rPr>
              <a:t>Failure</a:t>
            </a:r>
            <a:r>
              <a:rPr lang="fr-FR" dirty="0">
                <a:latin typeface="Arial"/>
                <a:cs typeface="Arial"/>
              </a:rPr>
              <a:t> on </a:t>
            </a:r>
            <a:r>
              <a:rPr lang="fr-FR" dirty="0" err="1">
                <a:latin typeface="Arial"/>
                <a:cs typeface="Arial"/>
              </a:rPr>
              <a:t>storage</a:t>
            </a:r>
            <a:r>
              <a:rPr lang="fr-FR" dirty="0">
                <a:latin typeface="Arial"/>
                <a:cs typeface="Arial"/>
              </a:rPr>
              <a:t> interaction [</a:t>
            </a:r>
            <a:r>
              <a:rPr lang="fr-FR" dirty="0" err="1">
                <a:latin typeface="Arial"/>
                <a:cs typeface="Arial"/>
              </a:rPr>
              <a:t>delegId</a:t>
            </a:r>
            <a:r>
              <a:rPr lang="fr-FR" dirty="0">
                <a:latin typeface="Arial"/>
                <a:cs typeface="Arial"/>
              </a:rPr>
              <a:t>=04507e612244a4d9da8e8946c95941b25f39e357; </a:t>
            </a:r>
            <a:r>
              <a:rPr lang="fr-FR" dirty="0" err="1">
                <a:latin typeface="Arial"/>
                <a:cs typeface="Arial"/>
              </a:rPr>
              <a:t>dn</a:t>
            </a:r>
            <a:r>
              <a:rPr lang="fr-FR" dirty="0">
                <a:latin typeface="Arial"/>
                <a:cs typeface="Arial"/>
              </a:rPr>
              <a:t>=</a:t>
            </a:r>
            <a:r>
              <a:rPr lang="fr-FR" dirty="0" smtClean="0">
                <a:latin typeface="Arial"/>
                <a:cs typeface="Arial"/>
              </a:rPr>
              <a:t>CN_[</a:t>
            </a:r>
            <a:r>
              <a:rPr lang="mr-IN" dirty="0" smtClean="0">
                <a:latin typeface="Arial"/>
                <a:cs typeface="Arial"/>
              </a:rPr>
              <a:t>…</a:t>
            </a:r>
            <a:r>
              <a:rPr lang="fr-FR" dirty="0" smtClean="0">
                <a:latin typeface="Arial"/>
                <a:cs typeface="Arial"/>
              </a:rPr>
              <a:t>]; </a:t>
            </a:r>
            <a:r>
              <a:rPr lang="fr-FR" dirty="0" err="1">
                <a:latin typeface="Arial"/>
                <a:cs typeface="Arial"/>
              </a:rPr>
              <a:t>localUser</a:t>
            </a:r>
            <a:r>
              <a:rPr lang="fr-FR" dirty="0">
                <a:latin typeface="Arial"/>
                <a:cs typeface="Arial"/>
              </a:rPr>
              <a:t>=gri144]: </a:t>
            </a:r>
            <a:r>
              <a:rPr lang="fr-FR" dirty="0" err="1">
                <a:latin typeface="Arial"/>
                <a:cs typeface="Arial"/>
              </a:rPr>
              <a:t>getConnection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error</a:t>
            </a:r>
            <a:r>
              <a:rPr lang="fr-FR" dirty="0">
                <a:latin typeface="Arial"/>
                <a:cs typeface="Arial"/>
              </a:rPr>
              <a:t>: </a:t>
            </a:r>
            <a:r>
              <a:rPr lang="fr-FR" dirty="0" err="1">
                <a:latin typeface="Arial"/>
                <a:cs typeface="Arial"/>
              </a:rPr>
              <a:t>Could</a:t>
            </a:r>
            <a:r>
              <a:rPr lang="fr-FR" dirty="0">
                <a:latin typeface="Arial"/>
                <a:cs typeface="Arial"/>
              </a:rPr>
              <a:t> not </a:t>
            </a:r>
            <a:r>
              <a:rPr lang="fr-FR" dirty="0" err="1">
                <a:latin typeface="Arial"/>
                <a:cs typeface="Arial"/>
              </a:rPr>
              <a:t>create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connection</a:t>
            </a:r>
            <a:r>
              <a:rPr lang="fr-FR" dirty="0">
                <a:latin typeface="Arial"/>
                <a:cs typeface="Arial"/>
              </a:rPr>
              <a:t> to </a:t>
            </a:r>
            <a:r>
              <a:rPr lang="fr-FR" dirty="0" err="1">
                <a:latin typeface="Arial"/>
                <a:cs typeface="Arial"/>
              </a:rPr>
              <a:t>database</a:t>
            </a:r>
            <a:r>
              <a:rPr lang="fr-FR" dirty="0">
                <a:latin typeface="Arial"/>
                <a:cs typeface="Arial"/>
              </a:rPr>
              <a:t> server. </a:t>
            </a:r>
            <a:r>
              <a:rPr lang="fr-FR" dirty="0" err="1">
                <a:latin typeface="Arial"/>
                <a:cs typeface="Arial"/>
              </a:rPr>
              <a:t>Attempted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reconnect</a:t>
            </a:r>
            <a:r>
              <a:rPr lang="fr-FR" dirty="0">
                <a:latin typeface="Arial"/>
                <a:cs typeface="Arial"/>
              </a:rPr>
              <a:t> 3 times. </a:t>
            </a:r>
            <a:r>
              <a:rPr lang="fr-FR" dirty="0" err="1">
                <a:latin typeface="Arial"/>
                <a:cs typeface="Arial"/>
              </a:rPr>
              <a:t>Giving</a:t>
            </a:r>
            <a:r>
              <a:rPr lang="fr-FR" dirty="0">
                <a:latin typeface="Arial"/>
                <a:cs typeface="Arial"/>
              </a:rPr>
              <a:t> up.] - </a:t>
            </a:r>
            <a:r>
              <a:rPr lang="fr-FR" dirty="0" err="1">
                <a:latin typeface="Arial"/>
                <a:cs typeface="Arial"/>
              </a:rPr>
              <a:t>FaultCode</a:t>
            </a:r>
            <a:r>
              <a:rPr lang="fr-FR" dirty="0">
                <a:latin typeface="Arial"/>
                <a:cs typeface="Arial"/>
              </a:rPr>
              <a:t>=[</a:t>
            </a:r>
            <a:r>
              <a:rPr lang="fr-FR" dirty="0" err="1">
                <a:latin typeface="Arial"/>
                <a:cs typeface="Arial"/>
              </a:rPr>
              <a:t>SOAP-ENV:Server</a:t>
            </a:r>
            <a:r>
              <a:rPr lang="fr-FR" dirty="0">
                <a:latin typeface="Arial"/>
                <a:cs typeface="Arial"/>
              </a:rPr>
              <a:t>] - </a:t>
            </a:r>
            <a:r>
              <a:rPr lang="fr-FR" dirty="0" err="1">
                <a:latin typeface="Arial"/>
                <a:cs typeface="Arial"/>
              </a:rPr>
              <a:t>FaultSubCode</a:t>
            </a:r>
            <a:r>
              <a:rPr lang="fr-FR" dirty="0">
                <a:latin typeface="Arial"/>
                <a:cs typeface="Arial"/>
              </a:rPr>
              <a:t>=[</a:t>
            </a:r>
            <a:r>
              <a:rPr lang="fr-FR" dirty="0" err="1">
                <a:latin typeface="Arial"/>
                <a:cs typeface="Arial"/>
              </a:rPr>
              <a:t>SOAP-ENV:Server</a:t>
            </a:r>
            <a:r>
              <a:rPr lang="fr-FR" dirty="0">
                <a:latin typeface="Arial"/>
                <a:cs typeface="Arial"/>
              </a:rPr>
              <a:t>]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857760" y="1989981"/>
            <a:ext cx="6186375" cy="2862323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"/>
                <a:cs typeface="Arial"/>
              </a:rPr>
              <a:t>$ </a:t>
            </a:r>
            <a:r>
              <a:rPr lang="fr-FR" dirty="0" err="1">
                <a:latin typeface="Arial"/>
                <a:cs typeface="Arial"/>
              </a:rPr>
              <a:t>glite</a:t>
            </a:r>
            <a:r>
              <a:rPr lang="fr-FR" dirty="0">
                <a:latin typeface="Arial"/>
                <a:cs typeface="Arial"/>
              </a:rPr>
              <a:t>-ce-job-</a:t>
            </a:r>
            <a:r>
              <a:rPr lang="fr-FR" dirty="0" err="1">
                <a:latin typeface="Arial"/>
                <a:cs typeface="Arial"/>
              </a:rPr>
              <a:t>submit</a:t>
            </a:r>
            <a:r>
              <a:rPr lang="fr-FR" dirty="0">
                <a:latin typeface="Arial"/>
                <a:cs typeface="Arial"/>
              </a:rPr>
              <a:t> -r grid63.lal.in2p3.fr:8443/</a:t>
            </a:r>
            <a:r>
              <a:rPr lang="fr-FR" dirty="0" err="1">
                <a:latin typeface="Arial"/>
                <a:cs typeface="Arial"/>
              </a:rPr>
              <a:t>cream</a:t>
            </a:r>
            <a:r>
              <a:rPr lang="fr-FR" dirty="0">
                <a:latin typeface="Arial"/>
                <a:cs typeface="Arial"/>
              </a:rPr>
              <a:t>-condor-default -a </a:t>
            </a:r>
            <a:r>
              <a:rPr lang="fr-FR" dirty="0" err="1">
                <a:latin typeface="Arial"/>
                <a:cs typeface="Arial"/>
              </a:rPr>
              <a:t>cream.jdl</a:t>
            </a:r>
            <a:endParaRPr lang="fr-FR" dirty="0"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2017-05-16 13:49:12,098 WARN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Removing</a:t>
            </a:r>
            <a:r>
              <a:rPr lang="fr-FR" dirty="0">
                <a:latin typeface="Arial"/>
                <a:cs typeface="Arial"/>
              </a:rPr>
              <a:t> </a:t>
            </a:r>
            <a:endParaRPr lang="fr-FR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2017</a:t>
            </a:r>
            <a:r>
              <a:rPr lang="en-US" dirty="0">
                <a:latin typeface="Arial"/>
                <a:cs typeface="Arial"/>
              </a:rPr>
              <a:t>-05-16 13:49:14,657 ERROR - </a:t>
            </a:r>
            <a:r>
              <a:rPr lang="en-US" dirty="0" err="1">
                <a:latin typeface="Arial"/>
                <a:cs typeface="Arial"/>
              </a:rPr>
              <a:t>data_cb_read</a:t>
            </a:r>
            <a:r>
              <a:rPr lang="en-US" dirty="0">
                <a:latin typeface="Arial"/>
                <a:cs typeface="Arial"/>
              </a:rPr>
              <a:t>() - </a:t>
            </a:r>
            <a:r>
              <a:rPr lang="en-US" dirty="0" err="1">
                <a:latin typeface="Arial"/>
                <a:cs typeface="Arial"/>
              </a:rPr>
              <a:t>globus_xio</a:t>
            </a:r>
            <a:r>
              <a:rPr lang="en-US" dirty="0">
                <a:latin typeface="Arial"/>
                <a:cs typeface="Arial"/>
              </a:rPr>
              <a:t>: Unable to connect to grid63.lal.in2p3.fr:2811</a:t>
            </a:r>
          </a:p>
          <a:p>
            <a:r>
              <a:rPr lang="en-US" dirty="0">
                <a:latin typeface="Arial"/>
                <a:cs typeface="Arial"/>
              </a:rPr>
              <a:t>2017-05-16 13:49:14,657 ERROR - </a:t>
            </a:r>
            <a:r>
              <a:rPr lang="en-US" dirty="0" err="1">
                <a:latin typeface="Arial"/>
                <a:cs typeface="Arial"/>
              </a:rPr>
              <a:t>done_cb</a:t>
            </a:r>
            <a:r>
              <a:rPr lang="en-US" dirty="0">
                <a:latin typeface="Arial"/>
                <a:cs typeface="Arial"/>
              </a:rPr>
              <a:t>() - </a:t>
            </a:r>
            <a:r>
              <a:rPr lang="en-US" dirty="0" err="1">
                <a:latin typeface="Arial"/>
                <a:cs typeface="Arial"/>
              </a:rPr>
              <a:t>globus_xio</a:t>
            </a:r>
            <a:r>
              <a:rPr lang="en-US" dirty="0">
                <a:latin typeface="Arial"/>
                <a:cs typeface="Arial"/>
              </a:rPr>
              <a:t>: Unable to connect to grid63.lal.in2p3.fr:2811</a:t>
            </a:r>
          </a:p>
          <a:p>
            <a:r>
              <a:rPr lang="en-US" dirty="0">
                <a:latin typeface="Arial"/>
                <a:cs typeface="Arial"/>
              </a:rPr>
              <a:t>2017-05-16 13:49:14,658 WARN - ERROR sending file [/users/</a:t>
            </a:r>
            <a:r>
              <a:rPr lang="en-US" dirty="0" err="1">
                <a:latin typeface="Arial"/>
                <a:cs typeface="Arial"/>
              </a:rPr>
              <a:t>dsksi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philippo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glite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Test.sh</a:t>
            </a:r>
            <a:r>
              <a:rPr lang="en-US" dirty="0">
                <a:latin typeface="Arial"/>
                <a:cs typeface="Arial"/>
              </a:rPr>
              <a:t>] for JDL [</a:t>
            </a:r>
            <a:r>
              <a:rPr lang="en-US" dirty="0" err="1">
                <a:latin typeface="Arial"/>
                <a:cs typeface="Arial"/>
              </a:rPr>
              <a:t>cream.jdl</a:t>
            </a:r>
            <a:r>
              <a:rPr lang="en-US" dirty="0">
                <a:latin typeface="Arial"/>
                <a:cs typeface="Arial"/>
              </a:rPr>
              <a:t>]. Will NOT START this Job.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952949" y="2419329"/>
            <a:ext cx="6191052" cy="2308324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/>
                <a:cs typeface="Arial"/>
              </a:rPr>
              <a:t>$ </a:t>
            </a:r>
            <a:r>
              <a:rPr lang="fr-FR" sz="1600" dirty="0" err="1">
                <a:latin typeface="Arial"/>
                <a:cs typeface="Arial"/>
              </a:rPr>
              <a:t>glite</a:t>
            </a:r>
            <a:r>
              <a:rPr lang="fr-FR" sz="1600" dirty="0">
                <a:latin typeface="Arial"/>
                <a:cs typeface="Arial"/>
              </a:rPr>
              <a:t>-ce-job-</a:t>
            </a:r>
            <a:r>
              <a:rPr lang="fr-FR" sz="1600" dirty="0" err="1">
                <a:latin typeface="Arial"/>
                <a:cs typeface="Arial"/>
              </a:rPr>
              <a:t>status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https</a:t>
            </a:r>
            <a:r>
              <a:rPr lang="fr-FR" sz="1600" dirty="0">
                <a:latin typeface="Arial"/>
                <a:cs typeface="Arial"/>
              </a:rPr>
              <a:t>://grid63.lal.in2p3.fr:8443/CREAM763462355</a:t>
            </a:r>
          </a:p>
          <a:p>
            <a:endParaRPr lang="fr-FR" sz="1600" dirty="0">
              <a:latin typeface="Arial"/>
              <a:cs typeface="Arial"/>
            </a:endParaRPr>
          </a:p>
          <a:p>
            <a:r>
              <a:rPr lang="mr-IN" sz="1600" dirty="0">
                <a:latin typeface="Arial"/>
                <a:cs typeface="Arial"/>
              </a:rPr>
              <a:t>******  JobID=[https://grid63.lal.in2p3.fr:8443/CREAM763462355]</a:t>
            </a:r>
          </a:p>
          <a:p>
            <a:r>
              <a:rPr lang="mr-IN" sz="1600" dirty="0">
                <a:latin typeface="Arial"/>
                <a:cs typeface="Arial"/>
              </a:rPr>
              <a:t>	Status        = [ABORTED]</a:t>
            </a:r>
          </a:p>
          <a:p>
            <a:r>
              <a:rPr lang="mr-IN" sz="1600" dirty="0">
                <a:latin typeface="Arial"/>
                <a:cs typeface="Arial"/>
              </a:rPr>
              <a:t>	ExitCode      = []</a:t>
            </a:r>
          </a:p>
          <a:p>
            <a:r>
              <a:rPr lang="fr-FR" sz="1600" dirty="0">
                <a:latin typeface="Arial"/>
                <a:cs typeface="Arial"/>
              </a:rPr>
              <a:t>	</a:t>
            </a:r>
            <a:r>
              <a:rPr lang="fr-FR" sz="1600" dirty="0" err="1">
                <a:latin typeface="Arial"/>
                <a:cs typeface="Arial"/>
              </a:rPr>
              <a:t>FailureReason</a:t>
            </a:r>
            <a:r>
              <a:rPr lang="fr-FR" sz="1600" dirty="0">
                <a:latin typeface="Arial"/>
                <a:cs typeface="Arial"/>
              </a:rPr>
              <a:t> = [The job </a:t>
            </a:r>
            <a:r>
              <a:rPr lang="fr-FR" sz="1600" dirty="0" err="1">
                <a:latin typeface="Arial"/>
                <a:cs typeface="Arial"/>
              </a:rPr>
              <a:t>cannot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be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submitted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because</a:t>
            </a:r>
            <a:r>
              <a:rPr lang="fr-FR" sz="1600" dirty="0">
                <a:latin typeface="Arial"/>
                <a:cs typeface="Arial"/>
              </a:rPr>
              <a:t> the </a:t>
            </a:r>
            <a:r>
              <a:rPr lang="fr-FR" sz="1600" dirty="0" err="1">
                <a:latin typeface="Arial"/>
                <a:cs typeface="Arial"/>
              </a:rPr>
              <a:t>blparser</a:t>
            </a:r>
            <a:r>
              <a:rPr lang="fr-FR" sz="1600" dirty="0">
                <a:latin typeface="Arial"/>
                <a:cs typeface="Arial"/>
              </a:rPr>
              <a:t> service </a:t>
            </a:r>
            <a:r>
              <a:rPr lang="fr-FR" sz="1600" dirty="0" err="1">
                <a:latin typeface="Arial"/>
                <a:cs typeface="Arial"/>
              </a:rPr>
              <a:t>is</a:t>
            </a:r>
            <a:r>
              <a:rPr lang="fr-FR" sz="1600" dirty="0">
                <a:latin typeface="Arial"/>
                <a:cs typeface="Arial"/>
              </a:rPr>
              <a:t> not alive]</a:t>
            </a:r>
          </a:p>
          <a:p>
            <a:r>
              <a:rPr lang="fr-FR" sz="1600" dirty="0">
                <a:latin typeface="Arial"/>
                <a:cs typeface="Arial"/>
              </a:rPr>
              <a:t>	Description   = [</a:t>
            </a:r>
            <a:r>
              <a:rPr lang="fr-FR" sz="1600" dirty="0" err="1">
                <a:latin typeface="Arial"/>
                <a:cs typeface="Arial"/>
              </a:rPr>
              <a:t>submission</a:t>
            </a:r>
            <a:r>
              <a:rPr lang="fr-FR" sz="1600" dirty="0">
                <a:latin typeface="Arial"/>
                <a:cs typeface="Arial"/>
              </a:rPr>
              <a:t> to BLAH </a:t>
            </a:r>
            <a:r>
              <a:rPr lang="fr-FR" sz="1600" dirty="0" err="1">
                <a:latin typeface="Arial"/>
                <a:cs typeface="Arial"/>
              </a:rPr>
              <a:t>failed</a:t>
            </a:r>
            <a:r>
              <a:rPr lang="fr-FR" sz="1600" dirty="0">
                <a:latin typeface="Arial"/>
                <a:cs typeface="Arial"/>
              </a:rPr>
              <a:t> [</a:t>
            </a:r>
            <a:r>
              <a:rPr lang="fr-FR" sz="1600" dirty="0" err="1">
                <a:latin typeface="Arial"/>
                <a:cs typeface="Arial"/>
              </a:rPr>
              <a:t>retry</a:t>
            </a:r>
            <a:r>
              <a:rPr lang="fr-FR" sz="1600" dirty="0">
                <a:latin typeface="Arial"/>
                <a:cs typeface="Arial"/>
              </a:rPr>
              <a:t> count=3]]</a:t>
            </a:r>
            <a:endParaRPr lang="fr-FR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75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55" grpId="0"/>
      <p:bldP spid="56" grpId="0"/>
      <p:bldP spid="57" grpId="0"/>
      <p:bldP spid="58" grpId="0"/>
      <p:bldP spid="59" grpId="0"/>
      <p:bldP spid="65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Gestion des comptes (</a:t>
            </a:r>
            <a:r>
              <a:rPr lang="fr-FR" dirty="0" err="1" smtClean="0"/>
              <a:t>gridmap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20151"/>
          </a:xfrm>
        </p:spPr>
        <p:txBody>
          <a:bodyPr/>
          <a:lstStyle/>
          <a:p>
            <a:r>
              <a:rPr lang="fr-FR" dirty="0" smtClean="0"/>
              <a:t>Comment associer un certificat x509 à un utilisateur (</a:t>
            </a:r>
            <a:r>
              <a:rPr lang="fr-FR" dirty="0" err="1" smtClean="0"/>
              <a:t>lcmaps</a:t>
            </a:r>
            <a:r>
              <a:rPr lang="fr-FR" dirty="0" smtClean="0"/>
              <a:t>) ?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19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30026" y="3310242"/>
            <a:ext cx="3700102" cy="1200329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$ cat </a:t>
            </a:r>
            <a:r>
              <a:rPr lang="fr-FR" dirty="0">
                <a:solidFill>
                  <a:srgbClr val="000000"/>
                </a:solidFill>
              </a:rPr>
              <a:t>/</a:t>
            </a:r>
            <a:r>
              <a:rPr lang="fr-FR" dirty="0" err="1">
                <a:solidFill>
                  <a:srgbClr val="000000"/>
                </a:solidFill>
              </a:rPr>
              <a:t>etc</a:t>
            </a:r>
            <a:r>
              <a:rPr lang="fr-FR" dirty="0">
                <a:solidFill>
                  <a:srgbClr val="000000"/>
                </a:solidFill>
              </a:rPr>
              <a:t>/</a:t>
            </a:r>
            <a:r>
              <a:rPr lang="fr-FR" dirty="0" err="1">
                <a:solidFill>
                  <a:srgbClr val="000000"/>
                </a:solidFill>
              </a:rPr>
              <a:t>lcmaps</a:t>
            </a:r>
            <a:r>
              <a:rPr lang="fr-FR" dirty="0">
                <a:solidFill>
                  <a:srgbClr val="000000"/>
                </a:solidFill>
              </a:rPr>
              <a:t>/</a:t>
            </a:r>
            <a:r>
              <a:rPr lang="fr-FR" dirty="0" err="1" smtClean="0">
                <a:solidFill>
                  <a:srgbClr val="000000"/>
                </a:solidFill>
              </a:rPr>
              <a:t>gridmapfile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[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fr-FR" dirty="0">
                <a:solidFill>
                  <a:srgbClr val="000000"/>
                </a:solidFill>
              </a:rPr>
              <a:t>]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"</a:t>
            </a:r>
            <a:r>
              <a:rPr lang="fr-FR" dirty="0">
                <a:solidFill>
                  <a:srgbClr val="000000"/>
                </a:solidFill>
              </a:rPr>
              <a:t>/</a:t>
            </a:r>
            <a:r>
              <a:rPr lang="fr-FR" dirty="0" err="1">
                <a:solidFill>
                  <a:srgbClr val="000000"/>
                </a:solidFill>
              </a:rPr>
              <a:t>vo.grif.fr</a:t>
            </a:r>
            <a:r>
              <a:rPr lang="fr-FR" dirty="0">
                <a:solidFill>
                  <a:srgbClr val="000000"/>
                </a:solidFill>
              </a:rPr>
              <a:t>" .</a:t>
            </a:r>
            <a:r>
              <a:rPr lang="fr-FR" dirty="0" smtClean="0">
                <a:solidFill>
                  <a:srgbClr val="000000"/>
                </a:solidFill>
              </a:rPr>
              <a:t>gri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[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fr-FR" dirty="0" smtClean="0">
                <a:solidFill>
                  <a:srgbClr val="000000"/>
                </a:solidFill>
              </a:rPr>
              <a:t>]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50133" y="3310241"/>
            <a:ext cx="3000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utilisateurs de la VO grille vont avoir des comptes </a:t>
            </a:r>
            <a:r>
              <a:rPr lang="fr-FR" dirty="0" err="1" smtClean="0"/>
              <a:t>unix</a:t>
            </a:r>
            <a:r>
              <a:rPr lang="fr-FR" dirty="0" smtClean="0"/>
              <a:t> qui commence par gri (ex: gri144)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15328" y="4820351"/>
            <a:ext cx="8229600" cy="126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L’association est définitive</a:t>
            </a:r>
          </a:p>
          <a:p>
            <a:pPr lvl="2"/>
            <a:r>
              <a:rPr lang="fr-FR" dirty="0" smtClean="0"/>
              <a:t>Pour la duré de vie de l’installation du </a:t>
            </a:r>
            <a:r>
              <a:rPr lang="fr-FR" dirty="0" err="1" smtClean="0"/>
              <a:t>Cream</a:t>
            </a:r>
            <a:r>
              <a:rPr lang="fr-FR" dirty="0" smtClean="0"/>
              <a:t>-CE</a:t>
            </a:r>
          </a:p>
          <a:p>
            <a:pPr lvl="1"/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08349" y="2679309"/>
            <a:ext cx="8229600" cy="126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1 </a:t>
            </a:r>
            <a:r>
              <a:rPr lang="fr-FR" dirty="0"/>
              <a:t>fichier qui défini quel compte </a:t>
            </a:r>
            <a:r>
              <a:rPr lang="fr-FR" dirty="0" err="1"/>
              <a:t>unix</a:t>
            </a:r>
            <a:r>
              <a:rPr lang="fr-FR" dirty="0"/>
              <a:t> / vo</a:t>
            </a:r>
          </a:p>
        </p:txBody>
      </p:sp>
    </p:spTree>
    <p:extLst>
      <p:ext uri="{BB962C8B-B14F-4D97-AF65-F5344CB8AC3E}">
        <p14:creationId xmlns:p14="http://schemas.microsoft.com/office/powerpoint/2010/main" val="1955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Nomenclature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CE</a:t>
            </a:r>
            <a:r>
              <a:rPr lang="fr-FR" dirty="0" smtClean="0"/>
              <a:t>: Interface entre la grille et les ressources de calcul</a:t>
            </a:r>
          </a:p>
          <a:p>
            <a:r>
              <a:rPr lang="fr-FR" b="1" dirty="0" smtClean="0"/>
              <a:t>Batch system</a:t>
            </a:r>
            <a:r>
              <a:rPr lang="fr-FR" dirty="0" smtClean="0"/>
              <a:t>: Ordonnanceur de job</a:t>
            </a:r>
          </a:p>
          <a:p>
            <a:r>
              <a:rPr lang="fr-FR" b="1" dirty="0" err="1" smtClean="0"/>
              <a:t>Worker</a:t>
            </a:r>
            <a:r>
              <a:rPr lang="fr-FR" b="1" dirty="0" smtClean="0"/>
              <a:t> </a:t>
            </a:r>
            <a:r>
              <a:rPr lang="fr-FR" b="1" dirty="0" err="1" smtClean="0"/>
              <a:t>Node</a:t>
            </a:r>
            <a:r>
              <a:rPr lang="fr-FR" dirty="0" smtClean="0"/>
              <a:t>: nœud de calcul</a:t>
            </a:r>
          </a:p>
          <a:p>
            <a:r>
              <a:rPr lang="fr-FR" b="1" dirty="0" smtClean="0"/>
              <a:t>Ressource BDII</a:t>
            </a:r>
            <a:r>
              <a:rPr lang="fr-FR" dirty="0" smtClean="0"/>
              <a:t>: Publie les informations sur les ressource de calculs</a:t>
            </a:r>
          </a:p>
          <a:p>
            <a:r>
              <a:rPr lang="fr-FR" b="1" dirty="0" smtClean="0"/>
              <a:t>WMS</a:t>
            </a:r>
            <a:r>
              <a:rPr lang="fr-FR" dirty="0" smtClean="0"/>
              <a:t>: </a:t>
            </a:r>
            <a:r>
              <a:rPr lang="fr-FR" dirty="0" err="1" smtClean="0"/>
              <a:t>Workload</a:t>
            </a:r>
            <a:r>
              <a:rPr lang="fr-FR" dirty="0" smtClean="0"/>
              <a:t> Management System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36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Gestion des comptes utilisateurs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Retrouver un utilisateur a partir d’un compte </a:t>
            </a:r>
            <a:r>
              <a:rPr lang="fr-FR" dirty="0" err="1" smtClean="0"/>
              <a:t>unix</a:t>
            </a:r>
            <a:endParaRPr lang="fr-FR" dirty="0" smtClean="0"/>
          </a:p>
          <a:p>
            <a:pPr lvl="1"/>
            <a:r>
              <a:rPr lang="fr-FR" dirty="0" smtClean="0"/>
              <a:t>Les associations sont géré via des « </a:t>
            </a:r>
            <a:r>
              <a:rPr lang="fr-FR" dirty="0" err="1" smtClean="0"/>
              <a:t>hardlink</a:t>
            </a:r>
            <a:r>
              <a:rPr lang="fr-FR" dirty="0" smtClean="0"/>
              <a:t> » dans un répertoire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" y="3720271"/>
            <a:ext cx="8229600" cy="954107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$ ls </a:t>
            </a:r>
            <a:r>
              <a:rPr lang="hr-HR" sz="1400" dirty="0"/>
              <a:t>-li |grep 33722</a:t>
            </a:r>
          </a:p>
          <a:p>
            <a:r>
              <a:rPr lang="fr-FR" sz="1400" b="1" dirty="0"/>
              <a:t>33722</a:t>
            </a:r>
            <a:r>
              <a:rPr lang="fr-FR" sz="1400" dirty="0"/>
              <a:t> -</a:t>
            </a:r>
            <a:r>
              <a:rPr lang="fr-FR" sz="1400" dirty="0" err="1"/>
              <a:t>rw</a:t>
            </a:r>
            <a:r>
              <a:rPr lang="fr-FR" sz="1400" dirty="0"/>
              <a:t>-r--r-- 2 </a:t>
            </a:r>
            <a:r>
              <a:rPr lang="fr-FR" sz="1400" dirty="0" err="1"/>
              <a:t>root</a:t>
            </a:r>
            <a:r>
              <a:rPr lang="fr-FR" sz="1400" dirty="0"/>
              <a:t> </a:t>
            </a:r>
            <a:r>
              <a:rPr lang="fr-FR" sz="1400" dirty="0" err="1"/>
              <a:t>root</a:t>
            </a:r>
            <a:r>
              <a:rPr lang="fr-FR" sz="1400" dirty="0"/>
              <a:t> 0 May 16 14:05 %2fo%3dgrid%2dfr%2fc%3dfr%2fo%3dcnrs%2fou%3dlal%2fcn%3dguillaume%20philippon:vo.grif.fr:gritmhiuz</a:t>
            </a:r>
          </a:p>
          <a:p>
            <a:r>
              <a:rPr lang="en-US" sz="1400" b="1" dirty="0"/>
              <a:t>33722</a:t>
            </a:r>
            <a:r>
              <a:rPr lang="en-US" sz="1400" dirty="0"/>
              <a:t> -</a:t>
            </a:r>
            <a:r>
              <a:rPr lang="en-US" sz="1400" dirty="0" err="1"/>
              <a:t>rw</a:t>
            </a:r>
            <a:r>
              <a:rPr lang="en-US" sz="1400" dirty="0"/>
              <a:t>-r--r-- 2 root root 0 May 16 14:05 gri144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" y="485035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compte </a:t>
            </a:r>
            <a:r>
              <a:rPr lang="fr-FR" dirty="0" err="1" smtClean="0"/>
              <a:t>unix</a:t>
            </a:r>
            <a:r>
              <a:rPr lang="fr-FR" dirty="0" smtClean="0"/>
              <a:t> gri144 est associé à l’utilisateur /O=GRID-FR/C=FR/O=CNRS/OU=LAL/CN=guillaume </a:t>
            </a:r>
            <a:r>
              <a:rPr lang="fr-FR" dirty="0" err="1" smtClean="0"/>
              <a:t>philippon</a:t>
            </a:r>
            <a:endParaRPr lang="fr-FR" dirty="0" smtClean="0"/>
          </a:p>
          <a:p>
            <a:r>
              <a:rPr lang="fr-FR" dirty="0" smtClean="0"/>
              <a:t>Depuis la vo </a:t>
            </a:r>
            <a:r>
              <a:rPr lang="fr-FR" dirty="0" err="1" smtClean="0"/>
              <a:t>vo.grif.fr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00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 last </a:t>
            </a:r>
            <a:r>
              <a:rPr lang="fr-FR" dirty="0" err="1" smtClean="0"/>
              <a:t>thing</a:t>
            </a:r>
            <a:r>
              <a:rPr lang="fr-FR" dirty="0" smtClean="0"/>
              <a:t> (VO Tags)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0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Les utilisateurs peuvent installer des logiciels sur un cluster (software area). La question qui reste est « comment publier cette information ? »</a:t>
            </a:r>
          </a:p>
          <a:p>
            <a:r>
              <a:rPr lang="fr-FR" dirty="0" smtClean="0"/>
              <a:t>Les VO-Tags: Un fichier qui contient des chaines de caractère qui commence toujours par VO-</a:t>
            </a:r>
            <a:r>
              <a:rPr lang="fr-FR" dirty="0" err="1" smtClean="0"/>
              <a:t>nom_de_la_vo</a:t>
            </a:r>
            <a:r>
              <a:rPr lang="fr-FR" dirty="0" smtClean="0"/>
              <a:t>-</a:t>
            </a:r>
          </a:p>
          <a:p>
            <a:pPr lvl="1"/>
            <a:r>
              <a:rPr lang="fr-FR" dirty="0" smtClean="0"/>
              <a:t>Géré via la commande </a:t>
            </a:r>
            <a:r>
              <a:rPr lang="fr-FR" dirty="0" err="1" smtClean="0"/>
              <a:t>lcg-ManageVO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79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 last </a:t>
            </a:r>
            <a:r>
              <a:rPr lang="fr-FR" dirty="0" err="1" smtClean="0"/>
              <a:t>thing</a:t>
            </a:r>
            <a:r>
              <a:rPr lang="fr-FR" dirty="0" smtClean="0"/>
              <a:t> (VO Tags)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$ </a:t>
            </a:r>
            <a:r>
              <a:rPr lang="fr-FR" dirty="0" err="1" smtClean="0"/>
              <a:t>ls</a:t>
            </a:r>
            <a:r>
              <a:rPr lang="fr-FR" dirty="0" smtClean="0"/>
              <a:t> /var/</a:t>
            </a:r>
            <a:r>
              <a:rPr lang="fr-FR" dirty="0" err="1" smtClean="0"/>
              <a:t>glite</a:t>
            </a:r>
            <a:r>
              <a:rPr lang="fr-FR" dirty="0" smtClean="0"/>
              <a:t>/info/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Informatique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83094" y="2320168"/>
            <a:ext cx="2256995" cy="369332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dteam</a:t>
            </a:r>
            <a:r>
              <a:rPr lang="fr-FR" dirty="0"/>
              <a:t>  </a:t>
            </a:r>
            <a:r>
              <a:rPr lang="fr-FR" dirty="0" err="1"/>
              <a:t>ops</a:t>
            </a:r>
            <a:r>
              <a:rPr lang="fr-FR" dirty="0"/>
              <a:t>  </a:t>
            </a:r>
            <a:r>
              <a:rPr lang="fr-FR" dirty="0" err="1"/>
              <a:t>vo.grif.fr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83094" y="3449556"/>
            <a:ext cx="2187881" cy="369332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VO-</a:t>
            </a:r>
            <a:r>
              <a:rPr lang="fr-FR" dirty="0" err="1"/>
              <a:t>vo.grif.fr</a:t>
            </a:r>
            <a:r>
              <a:rPr lang="fr-FR" dirty="0"/>
              <a:t>-</a:t>
            </a:r>
            <a:r>
              <a:rPr lang="fr-FR" dirty="0" err="1"/>
              <a:t>MonTag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83094" y="4975164"/>
            <a:ext cx="2187881" cy="369332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VO-</a:t>
            </a:r>
            <a:r>
              <a:rPr lang="fr-FR" dirty="0" err="1"/>
              <a:t>vo.grif.fr</a:t>
            </a:r>
            <a:r>
              <a:rPr lang="fr-FR" dirty="0"/>
              <a:t>-</a:t>
            </a:r>
            <a:r>
              <a:rPr lang="fr-FR" dirty="0" err="1"/>
              <a:t>MonTag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2764357"/>
            <a:ext cx="8229600" cy="68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$ cat /var/</a:t>
            </a:r>
            <a:r>
              <a:rPr lang="fr-FR" dirty="0" err="1" smtClean="0"/>
              <a:t>glite</a:t>
            </a:r>
            <a:r>
              <a:rPr lang="fr-FR" dirty="0" smtClean="0"/>
              <a:t>/info/</a:t>
            </a:r>
            <a:r>
              <a:rPr lang="fr-FR" dirty="0" err="1" smtClean="0"/>
              <a:t>vo.grif.fr</a:t>
            </a:r>
            <a:r>
              <a:rPr lang="fr-FR" dirty="0" smtClean="0"/>
              <a:t>/</a:t>
            </a:r>
            <a:r>
              <a:rPr lang="fr-FR" dirty="0" err="1" smtClean="0"/>
              <a:t>vo.grif.fr.list</a:t>
            </a:r>
            <a:r>
              <a:rPr lang="fr-FR" dirty="0" smtClean="0"/>
              <a:t>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5485958"/>
            <a:ext cx="8229600" cy="784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Ajouter un tag nécessite des droits spécifique dans la VO</a:t>
            </a:r>
            <a:endParaRPr lang="fr-FR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3818888"/>
            <a:ext cx="8229600" cy="116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$ </a:t>
            </a:r>
            <a:r>
              <a:rPr lang="fr-FR" dirty="0" err="1" smtClean="0"/>
              <a:t>lcg-ManageVOTag</a:t>
            </a:r>
            <a:r>
              <a:rPr lang="fr-FR" dirty="0" smtClean="0"/>
              <a:t> --vo </a:t>
            </a:r>
            <a:r>
              <a:rPr lang="fr-FR" dirty="0" err="1" smtClean="0"/>
              <a:t>vo.grif.fr</a:t>
            </a:r>
            <a:r>
              <a:rPr lang="fr-FR" dirty="0" smtClean="0"/>
              <a:t> --host grid63.lal.in2p3.fr </a:t>
            </a:r>
            <a:r>
              <a:rPr lang="mr-IN" dirty="0" smtClean="0"/>
              <a:t>–</a:t>
            </a:r>
            <a:r>
              <a:rPr lang="fr-FR" dirty="0" err="1" smtClean="0"/>
              <a:t>list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1512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 last </a:t>
            </a:r>
            <a:r>
              <a:rPr lang="fr-FR" dirty="0" err="1" smtClean="0"/>
              <a:t>thing</a:t>
            </a:r>
            <a:r>
              <a:rPr lang="fr-FR" dirty="0" smtClean="0"/>
              <a:t> (VO Tags)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640108"/>
          </a:xfrm>
        </p:spPr>
        <p:txBody>
          <a:bodyPr>
            <a:normAutofit/>
          </a:bodyPr>
          <a:lstStyle/>
          <a:p>
            <a:r>
              <a:rPr lang="fr-FR" dirty="0" smtClean="0"/>
              <a:t>Fonctionnalité encore utilisé mais dont le support est minimaliste</a:t>
            </a:r>
          </a:p>
          <a:p>
            <a:pPr lvl="1"/>
            <a:r>
              <a:rPr lang="fr-FR" dirty="0" smtClean="0"/>
              <a:t>Le plugin BDII cherche les informations dans /</a:t>
            </a:r>
            <a:r>
              <a:rPr lang="fr-FR" dirty="0" err="1" smtClean="0"/>
              <a:t>opt</a:t>
            </a:r>
            <a:r>
              <a:rPr lang="fr-FR" dirty="0" smtClean="0"/>
              <a:t>/</a:t>
            </a:r>
            <a:r>
              <a:rPr lang="fr-FR" dirty="0" err="1" smtClean="0"/>
              <a:t>edg</a:t>
            </a:r>
            <a:r>
              <a:rPr lang="fr-FR" dirty="0" smtClean="0"/>
              <a:t>/var/info et non /var/</a:t>
            </a:r>
            <a:r>
              <a:rPr lang="fr-FR" dirty="0" err="1" smtClean="0"/>
              <a:t>glite</a:t>
            </a:r>
            <a:r>
              <a:rPr lang="fr-FR" dirty="0" smtClean="0"/>
              <a:t>/info</a:t>
            </a:r>
          </a:p>
          <a:p>
            <a:pPr lvl="1"/>
            <a:r>
              <a:rPr lang="fr-FR" dirty="0" smtClean="0"/>
              <a:t>Il faut vérifier qu’il existe un lien symbolique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70035" y="4800350"/>
            <a:ext cx="5936428" cy="923330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ls</a:t>
            </a:r>
            <a:r>
              <a:rPr lang="fr-FR" dirty="0"/>
              <a:t> -l /</a:t>
            </a:r>
            <a:r>
              <a:rPr lang="fr-FR" dirty="0" err="1"/>
              <a:t>opt</a:t>
            </a:r>
            <a:r>
              <a:rPr lang="fr-FR" dirty="0"/>
              <a:t>/</a:t>
            </a:r>
            <a:r>
              <a:rPr lang="fr-FR" dirty="0" err="1"/>
              <a:t>edg</a:t>
            </a:r>
            <a:r>
              <a:rPr lang="fr-FR" dirty="0"/>
              <a:t>/var/</a:t>
            </a:r>
          </a:p>
          <a:p>
            <a:r>
              <a:rPr lang="fr-FR" dirty="0"/>
              <a:t>total 0</a:t>
            </a:r>
          </a:p>
          <a:p>
            <a:r>
              <a:rPr lang="fr-FR" dirty="0" err="1"/>
              <a:t>lrwxrwxrwx</a:t>
            </a:r>
            <a:r>
              <a:rPr lang="fr-FR" dirty="0"/>
              <a:t> 1 </a:t>
            </a:r>
            <a:r>
              <a:rPr lang="fr-FR" dirty="0" err="1"/>
              <a:t>root</a:t>
            </a:r>
            <a:r>
              <a:rPr lang="fr-FR" dirty="0"/>
              <a:t> </a:t>
            </a:r>
            <a:r>
              <a:rPr lang="fr-FR" dirty="0" err="1"/>
              <a:t>root</a:t>
            </a:r>
            <a:r>
              <a:rPr lang="fr-FR" dirty="0"/>
              <a:t> 15 </a:t>
            </a:r>
            <a:r>
              <a:rPr lang="fr-FR" dirty="0" err="1" smtClean="0"/>
              <a:t>Apr</a:t>
            </a:r>
            <a:r>
              <a:rPr lang="fr-FR" dirty="0" smtClean="0"/>
              <a:t> 16 </a:t>
            </a:r>
            <a:r>
              <a:rPr lang="fr-FR" dirty="0"/>
              <a:t>09:32 info -&gt; /var/</a:t>
            </a:r>
            <a:r>
              <a:rPr lang="fr-FR" dirty="0" err="1"/>
              <a:t>glite</a:t>
            </a:r>
            <a:r>
              <a:rPr lang="fr-FR" dirty="0"/>
              <a:t>/info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4240311"/>
            <a:ext cx="8229600" cy="5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fr-FR" dirty="0" smtClean="0"/>
              <a:t>$ </a:t>
            </a:r>
            <a:r>
              <a:rPr lang="fr-FR" dirty="0" err="1" smtClean="0"/>
              <a:t>ls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l /</a:t>
            </a:r>
            <a:r>
              <a:rPr lang="fr-FR" dirty="0" err="1" smtClean="0"/>
              <a:t>opt</a:t>
            </a:r>
            <a:r>
              <a:rPr lang="fr-FR" dirty="0" smtClean="0"/>
              <a:t>/</a:t>
            </a:r>
            <a:r>
              <a:rPr lang="fr-FR" dirty="0" err="1" smtClean="0"/>
              <a:t>edg</a:t>
            </a:r>
            <a:r>
              <a:rPr lang="fr-FR" dirty="0" smtClean="0"/>
              <a:t>/var/</a:t>
            </a:r>
          </a:p>
          <a:p>
            <a:pPr marL="457200" lvl="1" indent="0">
              <a:buFont typeface="Arial"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4090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démons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Tomcat6: web service</a:t>
            </a:r>
          </a:p>
          <a:p>
            <a:r>
              <a:rPr lang="fr-FR" dirty="0" err="1" smtClean="0"/>
              <a:t>Mysqld</a:t>
            </a:r>
            <a:r>
              <a:rPr lang="fr-FR" dirty="0" smtClean="0"/>
              <a:t>: serveur SQL</a:t>
            </a:r>
          </a:p>
          <a:p>
            <a:r>
              <a:rPr lang="fr-FR" dirty="0" err="1" smtClean="0"/>
              <a:t>Globus-gridftp</a:t>
            </a:r>
            <a:r>
              <a:rPr lang="fr-FR" dirty="0" smtClean="0"/>
              <a:t>: serveur GRIDFTP</a:t>
            </a:r>
          </a:p>
          <a:p>
            <a:r>
              <a:rPr lang="fr-FR" dirty="0" err="1"/>
              <a:t>glite</a:t>
            </a:r>
            <a:r>
              <a:rPr lang="fr-FR" dirty="0"/>
              <a:t>-ce-</a:t>
            </a:r>
            <a:r>
              <a:rPr lang="fr-FR" dirty="0" err="1"/>
              <a:t>blah</a:t>
            </a:r>
            <a:r>
              <a:rPr lang="fr-FR" dirty="0"/>
              <a:t>-</a:t>
            </a:r>
            <a:r>
              <a:rPr lang="fr-FR" dirty="0" err="1" smtClean="0"/>
              <a:t>parser</a:t>
            </a:r>
            <a:r>
              <a:rPr lang="fr-FR" dirty="0" smtClean="0"/>
              <a:t>: serveur </a:t>
            </a:r>
            <a:r>
              <a:rPr lang="fr-FR" dirty="0" err="1" smtClean="0"/>
              <a:t>blah</a:t>
            </a:r>
            <a:endParaRPr lang="fr-FR" dirty="0" smtClean="0"/>
          </a:p>
          <a:p>
            <a:r>
              <a:rPr lang="fr-FR" dirty="0"/>
              <a:t>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cron.d</a:t>
            </a:r>
            <a:r>
              <a:rPr lang="fr-FR" dirty="0"/>
              <a:t>/</a:t>
            </a:r>
            <a:r>
              <a:rPr lang="fr-FR" dirty="0" err="1"/>
              <a:t>grid</a:t>
            </a:r>
            <a:r>
              <a:rPr lang="fr-FR" dirty="0"/>
              <a:t>-</a:t>
            </a:r>
            <a:r>
              <a:rPr lang="fr-FR" dirty="0" err="1"/>
              <a:t>mapfile</a:t>
            </a:r>
            <a:r>
              <a:rPr lang="fr-FR" dirty="0"/>
              <a:t>-</a:t>
            </a:r>
            <a:r>
              <a:rPr lang="fr-FR" dirty="0" smtClean="0"/>
              <a:t>update: </a:t>
            </a:r>
            <a:r>
              <a:rPr lang="fr-FR" dirty="0" err="1" smtClean="0"/>
              <a:t>sync</a:t>
            </a:r>
            <a:r>
              <a:rPr lang="fr-FR" dirty="0" smtClean="0"/>
              <a:t>. </a:t>
            </a:r>
            <a:r>
              <a:rPr lang="fr-FR" dirty="0" err="1" smtClean="0"/>
              <a:t>gridmap</a:t>
            </a:r>
            <a:r>
              <a:rPr lang="fr-FR" dirty="0" smtClean="0"/>
              <a:t>-file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89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commandes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Tester le serveur </a:t>
            </a:r>
            <a:r>
              <a:rPr lang="fr-FR" dirty="0" err="1" smtClean="0"/>
              <a:t>gridftp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Informatique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6766" y="2300168"/>
            <a:ext cx="7795002" cy="1569660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$ </a:t>
            </a:r>
            <a:r>
              <a:rPr lang="fr-FR" sz="2400" dirty="0" err="1" smtClean="0">
                <a:latin typeface="Arial"/>
                <a:cs typeface="Arial"/>
              </a:rPr>
              <a:t>uberftp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cream</a:t>
            </a:r>
            <a:r>
              <a:rPr lang="fr-FR" sz="2400" dirty="0" smtClean="0">
                <a:latin typeface="Arial"/>
                <a:cs typeface="Arial"/>
              </a:rPr>
              <a:t>-ce</a:t>
            </a:r>
          </a:p>
          <a:p>
            <a:r>
              <a:rPr lang="hr-HR" sz="2400" dirty="0">
                <a:latin typeface="Arial"/>
                <a:cs typeface="Arial"/>
              </a:rPr>
              <a:t>220 </a:t>
            </a:r>
            <a:r>
              <a:rPr lang="hr-HR" sz="2400" dirty="0" smtClean="0">
                <a:latin typeface="Arial"/>
                <a:cs typeface="Arial"/>
              </a:rPr>
              <a:t>cream-ce </a:t>
            </a:r>
            <a:r>
              <a:rPr lang="hr-HR" sz="2400" dirty="0">
                <a:latin typeface="Arial"/>
                <a:cs typeface="Arial"/>
              </a:rPr>
              <a:t>GridFTP Server 11.8 </a:t>
            </a:r>
            <a:r>
              <a:rPr lang="hr-HR" sz="2400" dirty="0" smtClean="0">
                <a:latin typeface="Arial"/>
                <a:cs typeface="Arial"/>
              </a:rPr>
              <a:t>[...]</a:t>
            </a:r>
            <a:endParaRPr lang="hr-HR" sz="2400" dirty="0">
              <a:latin typeface="Arial"/>
              <a:cs typeface="Arial"/>
            </a:endParaRPr>
          </a:p>
          <a:p>
            <a:r>
              <a:rPr lang="fr-FR" sz="2400" dirty="0">
                <a:latin typeface="Arial"/>
                <a:cs typeface="Arial"/>
              </a:rPr>
              <a:t>230 User gri144 </a:t>
            </a:r>
            <a:r>
              <a:rPr lang="fr-FR" sz="2400" dirty="0" err="1">
                <a:latin typeface="Arial"/>
                <a:cs typeface="Arial"/>
              </a:rPr>
              <a:t>logged</a:t>
            </a:r>
            <a:r>
              <a:rPr lang="fr-FR" sz="2400" dirty="0">
                <a:latin typeface="Arial"/>
                <a:cs typeface="Arial"/>
              </a:rPr>
              <a:t> in.</a:t>
            </a:r>
          </a:p>
          <a:p>
            <a:r>
              <a:rPr lang="fr-FR" sz="2400" dirty="0" err="1">
                <a:latin typeface="Arial"/>
                <a:cs typeface="Arial"/>
              </a:rPr>
              <a:t>UberFTP</a:t>
            </a:r>
            <a:r>
              <a:rPr lang="fr-FR" sz="2400" dirty="0">
                <a:latin typeface="Arial"/>
                <a:cs typeface="Arial"/>
              </a:rPr>
              <a:t> (2.8)&gt; </a:t>
            </a:r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70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fichiers de log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1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Tomcat</a:t>
            </a:r>
            <a:r>
              <a:rPr lang="fr-FR" dirty="0" smtClean="0"/>
              <a:t> (</a:t>
            </a:r>
            <a:r>
              <a:rPr lang="fr-FR" dirty="0" err="1" smtClean="0"/>
              <a:t>Catalina.out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06775" y="1962212"/>
            <a:ext cx="8696389" cy="738664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Mon May 15 22:15:57 CEST 2017 : connection from /134.158.91.15</a:t>
            </a:r>
          </a:p>
          <a:p>
            <a:r>
              <a:rPr lang="en-US" sz="1400" dirty="0"/>
              <a:t>15 May 2017 22:15:57,365 INFO  </a:t>
            </a:r>
            <a:r>
              <a:rPr lang="en-US" sz="1400" dirty="0" err="1"/>
              <a:t>GridMapServicePDP</a:t>
            </a:r>
            <a:r>
              <a:rPr lang="en-US" sz="1400" dirty="0"/>
              <a:t>               - Identity authorized: CN=Guillaume </a:t>
            </a:r>
            <a:r>
              <a:rPr lang="en-US" sz="1400" dirty="0" err="1"/>
              <a:t>Philippon</a:t>
            </a:r>
            <a:r>
              <a:rPr lang="en-US" sz="1400" dirty="0" smtClean="0"/>
              <a:t>,</a:t>
            </a:r>
            <a:r>
              <a:rPr lang="mr-IN" sz="1400" dirty="0" smtClean="0"/>
              <a:t>…</a:t>
            </a:r>
            <a:endParaRPr lang="en-US" sz="1400" dirty="0"/>
          </a:p>
          <a:p>
            <a:r>
              <a:rPr lang="en-US" sz="1400" dirty="0"/>
              <a:t>15 May 2017 22:15:57,365 INFO  </a:t>
            </a:r>
            <a:r>
              <a:rPr lang="en-US" sz="1400" dirty="0" err="1"/>
              <a:t>VomsServicePDP</a:t>
            </a:r>
            <a:r>
              <a:rPr lang="en-US" sz="1400" dirty="0"/>
              <a:t>                  - VOMS attribute authorized: /</a:t>
            </a:r>
            <a:r>
              <a:rPr lang="en-US" sz="1400" dirty="0" err="1"/>
              <a:t>vo.grif.fr</a:t>
            </a:r>
            <a:r>
              <a:rPr lang="en-US" sz="1400" dirty="0"/>
              <a:t>/Role=NULL</a:t>
            </a:r>
            <a:r>
              <a:rPr lang="en-US" sz="1400" dirty="0" smtClean="0"/>
              <a:t>/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306775" y="3431980"/>
            <a:ext cx="8696389" cy="307777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...- </a:t>
            </a:r>
            <a:r>
              <a:rPr lang="de-DE" sz="1400" dirty="0"/>
              <a:t>JOB CREAM157095012 STATUS CHANGED: -- =&gt; REGISTERED [</a:t>
            </a:r>
            <a:r>
              <a:rPr lang="de-DE" sz="1400" dirty="0" err="1"/>
              <a:t>localUser</a:t>
            </a:r>
            <a:r>
              <a:rPr lang="de-DE" sz="1400" dirty="0"/>
              <a:t>=gri144] [</a:t>
            </a:r>
            <a:r>
              <a:rPr lang="de-DE" sz="1400" dirty="0" err="1"/>
              <a:t>delegationId</a:t>
            </a:r>
            <a:r>
              <a:rPr lang="de-DE" sz="1400" dirty="0" smtClean="0"/>
              <a:t>=...]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06776" y="4586681"/>
            <a:ext cx="8696389" cy="1815882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mr-IN" sz="1400" dirty="0" smtClean="0"/>
              <a:t>…</a:t>
            </a:r>
            <a:r>
              <a:rPr lang="fr-FR" sz="1400" dirty="0" err="1" smtClean="0"/>
              <a:t>JobSubmissionManager</a:t>
            </a:r>
            <a:r>
              <a:rPr lang="fr-FR" sz="1400" dirty="0" smtClean="0"/>
              <a:t>            </a:t>
            </a:r>
            <a:r>
              <a:rPr lang="fr-FR" sz="1400" dirty="0"/>
              <a:t>- </a:t>
            </a:r>
            <a:r>
              <a:rPr lang="fr-FR" sz="1400" dirty="0" err="1"/>
              <a:t>gliteCreamLoadMonitor</a:t>
            </a:r>
            <a:r>
              <a:rPr lang="fr-FR" sz="1400" dirty="0"/>
              <a:t>: </a:t>
            </a:r>
            <a:r>
              <a:rPr lang="fr-FR" sz="1400" dirty="0" err="1"/>
              <a:t>exitCode</a:t>
            </a:r>
            <a:r>
              <a:rPr lang="fr-FR" sz="1400" dirty="0"/>
              <a:t> = 1 </a:t>
            </a:r>
            <a:r>
              <a:rPr lang="fr-FR" sz="1400" dirty="0" err="1"/>
              <a:t>messageError</a:t>
            </a:r>
            <a:r>
              <a:rPr lang="fr-FR" sz="1400" dirty="0"/>
              <a:t> = </a:t>
            </a:r>
            <a:r>
              <a:rPr lang="fr-FR" sz="1400" dirty="0" err="1"/>
              <a:t>Threshold</a:t>
            </a:r>
            <a:r>
              <a:rPr lang="fr-FR" sz="1400" dirty="0"/>
              <a:t> for Memory Usage: </a:t>
            </a:r>
            <a:r>
              <a:rPr lang="fr-FR" sz="1400" dirty="0" smtClean="0"/>
              <a:t>1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</a:t>
            </a:r>
            <a:r>
              <a:rPr lang="fr-FR" sz="1400" dirty="0"/>
              <a:t>=&gt; </a:t>
            </a:r>
            <a:r>
              <a:rPr lang="fr-FR" sz="1400" dirty="0" err="1"/>
              <a:t>Detected</a:t>
            </a:r>
            <a:r>
              <a:rPr lang="fr-FR" sz="1400" dirty="0"/>
              <a:t> value for Memory Usage: 12.91%</a:t>
            </a:r>
          </a:p>
          <a:p>
            <a:r>
              <a:rPr lang="fr-FR" sz="1400" dirty="0" err="1"/>
              <a:t>Threshold</a:t>
            </a:r>
            <a:r>
              <a:rPr lang="fr-FR" sz="1400" dirty="0"/>
              <a:t> for </a:t>
            </a:r>
            <a:r>
              <a:rPr lang="fr-FR" sz="1400" dirty="0" err="1"/>
              <a:t>Disk</a:t>
            </a:r>
            <a:r>
              <a:rPr lang="fr-FR" sz="1400" dirty="0"/>
              <a:t> Usage: 1% =&gt; </a:t>
            </a:r>
            <a:r>
              <a:rPr lang="fr-FR" sz="1400" dirty="0" err="1"/>
              <a:t>Detected</a:t>
            </a:r>
            <a:r>
              <a:rPr lang="fr-FR" sz="1400" dirty="0"/>
              <a:t> value for Partition /</a:t>
            </a:r>
            <a:r>
              <a:rPr lang="fr-FR" sz="1400" dirty="0" err="1"/>
              <a:t>tmp</a:t>
            </a:r>
            <a:r>
              <a:rPr lang="fr-FR" sz="1400" dirty="0"/>
              <a:t> : 4%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16 May 2017 13:02:46,043 INFO  </a:t>
            </a:r>
            <a:r>
              <a:rPr lang="fr-FR" sz="1400" dirty="0" err="1"/>
              <a:t>DBInfoManager</a:t>
            </a:r>
            <a:r>
              <a:rPr lang="fr-FR" sz="1400" dirty="0"/>
              <a:t>                   - set </a:t>
            </a:r>
            <a:r>
              <a:rPr lang="fr-FR" sz="1400" dirty="0" err="1"/>
              <a:t>submissionEnabled</a:t>
            </a:r>
            <a:r>
              <a:rPr lang="fr-FR" sz="1400" dirty="0"/>
              <a:t> to 1 in the </a:t>
            </a:r>
            <a:r>
              <a:rPr lang="fr-FR" sz="1400" dirty="0" err="1"/>
              <a:t>database</a:t>
            </a:r>
            <a:endParaRPr lang="fr-FR" sz="1400" dirty="0"/>
          </a:p>
          <a:p>
            <a:r>
              <a:rPr lang="fr-FR" sz="1400" dirty="0"/>
              <a:t>16 May 2017 13:02:46,043 INFO  </a:t>
            </a:r>
            <a:r>
              <a:rPr lang="fr-FR" sz="1400" dirty="0" err="1"/>
              <a:t>JobSubmissionManager</a:t>
            </a:r>
            <a:r>
              <a:rPr lang="fr-FR" sz="1400" dirty="0"/>
              <a:t>            - </a:t>
            </a:r>
            <a:r>
              <a:rPr lang="fr-FR" sz="1400" dirty="0" err="1"/>
              <a:t>AcceptNewJobs</a:t>
            </a:r>
            <a:r>
              <a:rPr lang="fr-FR" sz="1400" dirty="0"/>
              <a:t> by script = false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6776" y="1500547"/>
            <a:ext cx="240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Qui se connecte ?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00197" y="2803031"/>
            <a:ext cx="162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Suivi du job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06776" y="3925501"/>
            <a:ext cx="4139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Vérification de l’état du serveur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1118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GRIDFTP (</a:t>
            </a:r>
            <a:r>
              <a:rPr lang="fr-FR" dirty="0" err="1" smtClean="0"/>
              <a:t>gridftp-session.log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0008" y="1993402"/>
            <a:ext cx="8478065" cy="2031325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[525031] Tue May 16 13:00:25 2017 :: New connection from: lx2.lal.in2p3.fr:57304</a:t>
            </a:r>
          </a:p>
          <a:p>
            <a:r>
              <a:rPr lang="en-US" sz="1400" dirty="0"/>
              <a:t>[525031] Tue May 16 13:00:25 2017 :: DN /O=GRID-FR/C=FR/O=CNRS/OU=LAL/CN=Guillaume </a:t>
            </a:r>
            <a:r>
              <a:rPr lang="en-US" sz="1400" dirty="0" err="1"/>
              <a:t>Philippon</a:t>
            </a:r>
            <a:r>
              <a:rPr lang="en-US" sz="1400" dirty="0"/>
              <a:t> successfully authorized.</a:t>
            </a:r>
          </a:p>
          <a:p>
            <a:r>
              <a:rPr lang="en-US" sz="1400" dirty="0"/>
              <a:t>[525031] Tue May 16 13:00:25 2017 :: User gri144 successfully authorized.</a:t>
            </a:r>
          </a:p>
          <a:p>
            <a:r>
              <a:rPr lang="en-US" sz="1400" dirty="0"/>
              <a:t>[525031] Tue May 16 13:00:25 2017 :: Starting to transfer "/sandboxes/</a:t>
            </a:r>
            <a:r>
              <a:rPr lang="en-US" sz="1400" dirty="0" err="1"/>
              <a:t>vo.grif.fr</a:t>
            </a:r>
            <a:r>
              <a:rPr lang="en-US" sz="1400" dirty="0"/>
              <a:t>/CN_Guillaume_Philippon_OU_LAL_O_CNRS_C_FR_O_GRID_FR_vo_grif_fr_Role_NULL_Capability_NULL_gri144/37/CREAM372475980/ISB/</a:t>
            </a:r>
            <a:r>
              <a:rPr lang="en-US" sz="1400" dirty="0" err="1"/>
              <a:t>Test.sh</a:t>
            </a:r>
            <a:r>
              <a:rPr lang="en-US" sz="1400" dirty="0"/>
              <a:t>".</a:t>
            </a:r>
          </a:p>
          <a:p>
            <a:r>
              <a:rPr lang="en-US" sz="1400" dirty="0"/>
              <a:t>[525031] Tue May 16 13:00:25 2017 :: Finished transferring </a:t>
            </a:r>
            <a:r>
              <a:rPr lang="en-US" sz="1400" dirty="0" smtClean="0"/>
              <a:t>”</a:t>
            </a:r>
            <a:r>
              <a:rPr lang="mr-IN" sz="1400" dirty="0" smtClean="0"/>
              <a:t>…</a:t>
            </a:r>
            <a:r>
              <a:rPr lang="en-US" sz="1400" dirty="0" smtClean="0"/>
              <a:t>"</a:t>
            </a:r>
            <a:r>
              <a:rPr lang="en-US" sz="1400" dirty="0"/>
              <a:t>.</a:t>
            </a:r>
          </a:p>
          <a:p>
            <a:r>
              <a:rPr lang="en-US" sz="1400" dirty="0"/>
              <a:t>[525031] Tue May 16 13:00:25 2017 :: Closed connection from lx2.lal.in2p3.fr:57304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0008" y="4496042"/>
            <a:ext cx="8478065" cy="2031325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[1332932] Wed May 17 09:22:37 2017 :: New connection from: lx2.lal.in2p3.fr:45458</a:t>
            </a:r>
          </a:p>
          <a:p>
            <a:r>
              <a:rPr lang="en-US" sz="1400" dirty="0"/>
              <a:t>[1332932] Wed May 17 09:22:37 2017 :: DN </a:t>
            </a:r>
            <a:r>
              <a:rPr lang="en-US" sz="1400" dirty="0" smtClean="0"/>
              <a:t>/</a:t>
            </a:r>
            <a:r>
              <a:rPr lang="mr-IN" sz="1400" dirty="0" smtClean="0"/>
              <a:t>…</a:t>
            </a:r>
            <a:r>
              <a:rPr lang="en-US" sz="1400" dirty="0" smtClean="0"/>
              <a:t>/</a:t>
            </a:r>
            <a:r>
              <a:rPr lang="en-US" sz="1400" dirty="0"/>
              <a:t>CN=Guillaume </a:t>
            </a:r>
            <a:r>
              <a:rPr lang="en-US" sz="1400" dirty="0" err="1"/>
              <a:t>Philippon</a:t>
            </a:r>
            <a:r>
              <a:rPr lang="en-US" sz="1400" dirty="0"/>
              <a:t> successfully authorized.</a:t>
            </a:r>
          </a:p>
          <a:p>
            <a:r>
              <a:rPr lang="en-US" sz="1400" dirty="0"/>
              <a:t>[1332932] Wed May 17 09:22:37 2017 :: User gri144 successfully authorized.</a:t>
            </a:r>
          </a:p>
          <a:p>
            <a:r>
              <a:rPr lang="en-US" sz="1400" dirty="0"/>
              <a:t>[1332932] Wed May 17 09:22:37 2017 :: Failure attempting to transfer "/</a:t>
            </a:r>
            <a:r>
              <a:rPr lang="en-US" sz="1400" dirty="0" err="1"/>
              <a:t>var</a:t>
            </a:r>
            <a:r>
              <a:rPr lang="en-US" sz="1400" dirty="0"/>
              <a:t>/</a:t>
            </a:r>
            <a:r>
              <a:rPr lang="en-US" sz="1400" dirty="0" err="1"/>
              <a:t>glite</a:t>
            </a:r>
            <a:r>
              <a:rPr lang="en-US" sz="1400" dirty="0"/>
              <a:t>/info/</a:t>
            </a:r>
            <a:r>
              <a:rPr lang="en-US" sz="1400" dirty="0" err="1"/>
              <a:t>vo.grif.fr</a:t>
            </a:r>
            <a:r>
              <a:rPr lang="en-US" sz="1400" dirty="0"/>
              <a:t>/lock".</a:t>
            </a:r>
          </a:p>
          <a:p>
            <a:r>
              <a:rPr lang="en-US" sz="1400" dirty="0"/>
              <a:t>[1332932] Wed May 17 09:22:37 2017 :: Transfer failure:</a:t>
            </a:r>
          </a:p>
          <a:p>
            <a:r>
              <a:rPr lang="en-US" sz="1400" dirty="0" err="1"/>
              <a:t>globus_l_gfs_file_open</a:t>
            </a:r>
            <a:r>
              <a:rPr lang="en-US" sz="1400" dirty="0"/>
              <a:t> failed.</a:t>
            </a:r>
          </a:p>
          <a:p>
            <a:r>
              <a:rPr lang="en-US" sz="1400" dirty="0" err="1"/>
              <a:t>globus_xio</a:t>
            </a:r>
            <a:r>
              <a:rPr lang="en-US" sz="1400" dirty="0"/>
              <a:t>: Unable to open file /</a:t>
            </a:r>
            <a:r>
              <a:rPr lang="en-US" sz="1400" dirty="0" err="1"/>
              <a:t>var</a:t>
            </a:r>
            <a:r>
              <a:rPr lang="en-US" sz="1400" dirty="0"/>
              <a:t>/</a:t>
            </a:r>
            <a:r>
              <a:rPr lang="en-US" sz="1400" dirty="0" err="1"/>
              <a:t>glite</a:t>
            </a:r>
            <a:r>
              <a:rPr lang="en-US" sz="1400" dirty="0"/>
              <a:t>/info/</a:t>
            </a:r>
            <a:r>
              <a:rPr lang="en-US" sz="1400" dirty="0" err="1"/>
              <a:t>vo.grif.fr</a:t>
            </a:r>
            <a:r>
              <a:rPr lang="en-US" sz="1400" dirty="0"/>
              <a:t>/lock</a:t>
            </a:r>
          </a:p>
          <a:p>
            <a:r>
              <a:rPr lang="en-US" sz="1400" dirty="0" err="1"/>
              <a:t>globus_xio</a:t>
            </a:r>
            <a:r>
              <a:rPr lang="en-US" sz="1400" dirty="0"/>
              <a:t>: System error in open: No such file or directory</a:t>
            </a:r>
          </a:p>
          <a:p>
            <a:r>
              <a:rPr lang="en-US" sz="1400" dirty="0" err="1"/>
              <a:t>globus_xio</a:t>
            </a:r>
            <a:r>
              <a:rPr lang="en-US" sz="1400" dirty="0"/>
              <a:t>: A system call failed: No such file or directory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06776" y="1535431"/>
            <a:ext cx="217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Log de transfert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06776" y="4024066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Exemple d’erreur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5790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GRIDFTP (</a:t>
            </a:r>
            <a:r>
              <a:rPr lang="fr-FR" dirty="0" err="1" smtClean="0"/>
              <a:t>globus-gridftp.log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29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3881" y="2316557"/>
            <a:ext cx="8849528" cy="116955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DATE=20170516114444.397052 HOST=grid63.lal.in2p3.fr PROG=</a:t>
            </a:r>
            <a:r>
              <a:rPr lang="fr-FR" sz="1400" dirty="0" err="1"/>
              <a:t>globus</a:t>
            </a:r>
            <a:r>
              <a:rPr lang="fr-FR" sz="1400" dirty="0"/>
              <a:t>-</a:t>
            </a:r>
            <a:r>
              <a:rPr lang="fr-FR" sz="1400" dirty="0" err="1"/>
              <a:t>gridftp</a:t>
            </a:r>
            <a:r>
              <a:rPr lang="fr-FR" sz="1400" dirty="0"/>
              <a:t>-server NL.EVNT=FTP_INFO START=20170516114444.370044 USER=gri144 FILE=/</a:t>
            </a:r>
            <a:r>
              <a:rPr lang="fr-FR" sz="1400" dirty="0" err="1"/>
              <a:t>sandboxes</a:t>
            </a:r>
            <a:r>
              <a:rPr lang="fr-FR" sz="1400" dirty="0"/>
              <a:t>/</a:t>
            </a:r>
            <a:r>
              <a:rPr lang="fr-FR" sz="1400" dirty="0" err="1"/>
              <a:t>vo.grif.fr</a:t>
            </a:r>
            <a:r>
              <a:rPr lang="fr-FR" sz="1400" dirty="0"/>
              <a:t>/CN_Guillaume_Philippon_OU_LAL_O_CNRS_C_FR_O_GRID_FR_vo_grif_fr_Role_NULL_Capability_NULL_gri144/44/CREAM448154271/ISB/</a:t>
            </a:r>
            <a:r>
              <a:rPr lang="fr-FR" sz="1400" dirty="0" err="1"/>
              <a:t>Test.sh</a:t>
            </a:r>
            <a:r>
              <a:rPr lang="fr-FR" sz="1400" dirty="0"/>
              <a:t> BUFFER=19800 BLOCK=262144 NBYTES=378 VOLUME=/ STREAMS=2 STRIPES=1 DEST=[134.158.91.15] TYPE=STOR CODE=226 TASKID=none </a:t>
            </a:r>
            <a:r>
              <a:rPr lang="fr-FR" sz="1400" dirty="0" err="1"/>
              <a:t>retrans</a:t>
            </a:r>
            <a:r>
              <a:rPr lang="fr-FR" sz="1400" dirty="0"/>
              <a:t>=0,0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65344" y="1740127"/>
            <a:ext cx="383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Informations supplémentaire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594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Computing</a:t>
            </a:r>
            <a:r>
              <a:rPr lang="fr-FR" dirty="0" smtClean="0"/>
              <a:t> </a:t>
            </a:r>
            <a:r>
              <a:rPr lang="fr-FR" dirty="0" err="1" smtClean="0"/>
              <a:t>Element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32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Blah</a:t>
            </a:r>
            <a:r>
              <a:rPr lang="fr-FR" dirty="0" smtClean="0"/>
              <a:t> </a:t>
            </a:r>
            <a:r>
              <a:rPr lang="fr-FR" dirty="0" err="1" smtClean="0"/>
              <a:t>parser</a:t>
            </a:r>
            <a:r>
              <a:rPr lang="fr-FR" dirty="0" smtClean="0"/>
              <a:t> (</a:t>
            </a:r>
            <a:r>
              <a:rPr lang="fr-FR" dirty="0" err="1" smtClean="0"/>
              <a:t>glite</a:t>
            </a:r>
            <a:r>
              <a:rPr lang="fr-FR" dirty="0" smtClean="0"/>
              <a:t>-ce-</a:t>
            </a:r>
            <a:r>
              <a:rPr lang="fr-FR" dirty="0" err="1" smtClean="0"/>
              <a:t>bnotifier.log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9041" y="2282463"/>
            <a:ext cx="8537759" cy="923330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mr-IN" dirty="0"/>
              <a:t>2017-05-17 09:15:46 Sent for Cream:[BatchJobId="33021"; JobStatus=4; ChangeTime="2017-05-17 08:40:29"; JwExitCode=0; Reason="reason=0"; ClientJobId="012305004"; BlahJobName="cream_012305004";]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14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fichiers de log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89974"/>
          </a:xfrm>
        </p:spPr>
        <p:txBody>
          <a:bodyPr/>
          <a:lstStyle/>
          <a:p>
            <a:r>
              <a:rPr lang="fr-FR" dirty="0" smtClean="0"/>
              <a:t>/var/log/</a:t>
            </a:r>
            <a:r>
              <a:rPr lang="fr-FR" dirty="0" err="1" smtClean="0"/>
              <a:t>secure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" y="2650193"/>
            <a:ext cx="8309270" cy="2677656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May 17 09:39:07 grid63 </a:t>
            </a:r>
            <a:r>
              <a:rPr lang="fr-FR" sz="1400" dirty="0" err="1"/>
              <a:t>sudo</a:t>
            </a:r>
            <a:r>
              <a:rPr lang="fr-FR" sz="1400" dirty="0"/>
              <a:t>:   </a:t>
            </a:r>
            <a:r>
              <a:rPr lang="fr-FR" sz="1400" dirty="0" err="1"/>
              <a:t>tomcat</a:t>
            </a:r>
            <a:r>
              <a:rPr lang="fr-FR" sz="1400" dirty="0"/>
              <a:t> : TTY=</a:t>
            </a:r>
            <a:r>
              <a:rPr lang="fr-FR" sz="1400" dirty="0" err="1"/>
              <a:t>unknown</a:t>
            </a:r>
            <a:r>
              <a:rPr lang="fr-FR" sz="1400" dirty="0"/>
              <a:t> ; PWD=/var/</a:t>
            </a:r>
            <a:r>
              <a:rPr lang="fr-FR" sz="1400" dirty="0" err="1"/>
              <a:t>tmp</a:t>
            </a:r>
            <a:r>
              <a:rPr lang="fr-FR" sz="1400" dirty="0"/>
              <a:t> ; USER=</a:t>
            </a:r>
            <a:r>
              <a:rPr lang="fr-FR" sz="1400" b="1" dirty="0"/>
              <a:t>ops038</a:t>
            </a:r>
            <a:r>
              <a:rPr lang="fr-FR" sz="1400" dirty="0"/>
              <a:t> ; COMMAND=/</a:t>
            </a:r>
            <a:r>
              <a:rPr lang="fr-FR" sz="1400" dirty="0" err="1"/>
              <a:t>usr</a:t>
            </a:r>
            <a:r>
              <a:rPr lang="fr-FR" sz="1400" dirty="0"/>
              <a:t>/</a:t>
            </a:r>
            <a:r>
              <a:rPr lang="fr-FR" sz="1400" dirty="0" err="1"/>
              <a:t>libexec</a:t>
            </a:r>
            <a:r>
              <a:rPr lang="fr-FR" sz="1400" dirty="0"/>
              <a:t>/</a:t>
            </a:r>
            <a:r>
              <a:rPr lang="fr-FR" sz="1400" b="1" dirty="0" err="1"/>
              <a:t>condor_submit.sh</a:t>
            </a:r>
            <a:r>
              <a:rPr lang="fr-FR" sz="1400" dirty="0"/>
              <a:t> -x /</a:t>
            </a:r>
            <a:r>
              <a:rPr lang="fr-FR" sz="1400" dirty="0" err="1"/>
              <a:t>sandboxes</a:t>
            </a:r>
            <a:r>
              <a:rPr lang="fr-FR" sz="1400" dirty="0"/>
              <a:t>/</a:t>
            </a:r>
            <a:r>
              <a:rPr lang="fr-FR" sz="1400" dirty="0" err="1"/>
              <a:t>ops</a:t>
            </a:r>
            <a:r>
              <a:rPr lang="fr-FR" sz="1400" dirty="0"/>
              <a:t>/CN_Robot_argo_egi_cro_ngi_hr_O_SRCE_O_Robots_C_HR_DC_EGI_DC_EU_ops_Role_NULL_Capability_NULL_ops038/proxy/ec554b75b6f39c95f5c36be20ce146cf49e56282_18800278574973 -u </a:t>
            </a:r>
            <a:r>
              <a:rPr lang="fr-FR" sz="1400" b="1" dirty="0"/>
              <a:t>/DC=EU/DC=EGI/C=HR/O=Robots/O=SRCE/CN=</a:t>
            </a:r>
            <a:r>
              <a:rPr lang="fr-FR" sz="1400" b="1" dirty="0" err="1"/>
              <a:t>Robot:argo-egi@cro-ngi.hr</a:t>
            </a:r>
            <a:r>
              <a:rPr lang="fr-FR" sz="1400" dirty="0"/>
              <a:t> -r no -c /</a:t>
            </a:r>
            <a:r>
              <a:rPr lang="fr-FR" sz="1400" dirty="0" err="1"/>
              <a:t>sandboxes</a:t>
            </a:r>
            <a:r>
              <a:rPr lang="fr-FR" sz="1400" dirty="0"/>
              <a:t>/</a:t>
            </a:r>
            <a:r>
              <a:rPr lang="fr-FR" sz="1400" dirty="0" err="1"/>
              <a:t>ops</a:t>
            </a:r>
            <a:r>
              <a:rPr lang="fr-FR" sz="1400" dirty="0"/>
              <a:t>/CN_Robot_argo_egi_cro_ngi_hr_O_SRCE_O_Robots_C_HR_DC_EGI_DC_EU_ops_Role_NULL_Capability_NULL_ops038/23/CREAM233654727/CREAM233654727_jobWrapper.sh -</a:t>
            </a:r>
            <a:r>
              <a:rPr lang="fr-FR" sz="1400" dirty="0" err="1"/>
              <a:t>T</a:t>
            </a:r>
            <a:r>
              <a:rPr lang="fr-FR" sz="1400" dirty="0"/>
              <a:t> /</a:t>
            </a:r>
            <a:r>
              <a:rPr lang="fr-FR" sz="1400" dirty="0" err="1"/>
              <a:t>tmp</a:t>
            </a:r>
            <a:r>
              <a:rPr lang="fr-FR" sz="1400" dirty="0"/>
              <a:t> -C /</a:t>
            </a:r>
            <a:r>
              <a:rPr lang="fr-FR" sz="1400" dirty="0" err="1"/>
              <a:t>tmp</a:t>
            </a:r>
            <a:r>
              <a:rPr lang="fr-FR" sz="1400" dirty="0"/>
              <a:t>/ce-req-file-1495006747334894 -o /</a:t>
            </a:r>
            <a:r>
              <a:rPr lang="fr-FR" sz="1400" dirty="0" err="1"/>
              <a:t>sandboxes</a:t>
            </a:r>
            <a:r>
              <a:rPr lang="fr-FR" sz="1400" dirty="0"/>
              <a:t>/</a:t>
            </a:r>
            <a:r>
              <a:rPr lang="fr-FR" sz="1400" dirty="0" err="1"/>
              <a:t>ops</a:t>
            </a:r>
            <a:r>
              <a:rPr lang="fr-FR" sz="1400" dirty="0"/>
              <a:t>/CN_Robot_argo_egi_cro_ngi_hr_O_SRCE_O_Robots_C_HR_DC_EGI_DC_EU_ops_Role_NULL_Capability_NULL_ops038/23/CREAM233654727/</a:t>
            </a:r>
            <a:r>
              <a:rPr lang="fr-FR" sz="1400" dirty="0" err="1"/>
              <a:t>StandardOutput</a:t>
            </a:r>
            <a:r>
              <a:rPr lang="fr-FR" sz="1400" dirty="0"/>
              <a:t> -e /</a:t>
            </a:r>
            <a:r>
              <a:rPr lang="fr-FR" sz="1400" dirty="0" err="1"/>
              <a:t>sandboxes</a:t>
            </a:r>
            <a:r>
              <a:rPr lang="fr-FR" sz="1400" dirty="0"/>
              <a:t>/</a:t>
            </a:r>
            <a:r>
              <a:rPr lang="fr-FR" sz="1400" dirty="0" err="1"/>
              <a:t>ops</a:t>
            </a:r>
            <a:r>
              <a:rPr lang="fr-FR" sz="1400" dirty="0"/>
              <a:t>/CN_Robot_argo_egi_cro_ngi_hr_O_SRCE_O_Robots_C_HR_DC_EGI_DC_EU_ops_Role_NULL_Capability_NULL_ops038/23/CREAM233654727/</a:t>
            </a:r>
            <a:r>
              <a:rPr lang="fr-FR" sz="1400" dirty="0" err="1"/>
              <a:t>StandardError</a:t>
            </a:r>
            <a:r>
              <a:rPr lang="fr-FR" sz="1400" dirty="0"/>
              <a:t> -q default -n 1 -j cream_233654727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" y="5841653"/>
            <a:ext cx="8309271" cy="6463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May 17 09:37:16 grid63 </a:t>
            </a:r>
            <a:r>
              <a:rPr lang="fr-FR" dirty="0" err="1"/>
              <a:t>sudo</a:t>
            </a:r>
            <a:r>
              <a:rPr lang="fr-FR" dirty="0"/>
              <a:t>:   </a:t>
            </a:r>
            <a:r>
              <a:rPr lang="fr-FR" dirty="0" err="1"/>
              <a:t>tomcat</a:t>
            </a:r>
            <a:r>
              <a:rPr lang="fr-FR" dirty="0"/>
              <a:t> : TTY=</a:t>
            </a:r>
            <a:r>
              <a:rPr lang="fr-FR" dirty="0" err="1"/>
              <a:t>unknown</a:t>
            </a:r>
            <a:r>
              <a:rPr lang="fr-FR" dirty="0"/>
              <a:t> ; PWD=/var/</a:t>
            </a:r>
            <a:r>
              <a:rPr lang="fr-FR" dirty="0" err="1"/>
              <a:t>tmp</a:t>
            </a:r>
            <a:r>
              <a:rPr lang="fr-FR" dirty="0"/>
              <a:t> ; USER=ops038 ; COMMAND=/</a:t>
            </a:r>
            <a:r>
              <a:rPr lang="fr-FR" dirty="0" err="1"/>
              <a:t>usr</a:t>
            </a:r>
            <a:r>
              <a:rPr lang="fr-FR" dirty="0"/>
              <a:t>/</a:t>
            </a:r>
            <a:r>
              <a:rPr lang="fr-FR" dirty="0" err="1"/>
              <a:t>libexec</a:t>
            </a:r>
            <a:r>
              <a:rPr lang="fr-FR" dirty="0"/>
              <a:t>/</a:t>
            </a:r>
            <a:r>
              <a:rPr lang="fr-FR" dirty="0" err="1"/>
              <a:t>condor_cancel.sh</a:t>
            </a:r>
            <a:r>
              <a:rPr lang="fr-FR" dirty="0"/>
              <a:t> 33025/default/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39971" y="1743844"/>
            <a:ext cx="492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Certains batch system nécessite </a:t>
            </a:r>
            <a:r>
              <a:rPr lang="fr-FR" sz="2400" dirty="0" err="1" smtClean="0"/>
              <a:t>sudo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2196266"/>
            <a:ext cx="269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Soumission des jobs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7200" y="5357724"/>
            <a:ext cx="211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Cancel d’un job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546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autres services du 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94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Ressource BDII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0127"/>
          </a:xfrm>
        </p:spPr>
        <p:txBody>
          <a:bodyPr/>
          <a:lstStyle/>
          <a:p>
            <a:r>
              <a:rPr lang="fr-FR" dirty="0" smtClean="0"/>
              <a:t>Fourni les informations sur</a:t>
            </a:r>
          </a:p>
          <a:p>
            <a:pPr lvl="1"/>
            <a:r>
              <a:rPr lang="fr-FR" dirty="0" smtClean="0"/>
              <a:t>Les queues disponibles aux vo</a:t>
            </a:r>
          </a:p>
          <a:p>
            <a:pPr lvl="1"/>
            <a:r>
              <a:rPr lang="fr-FR" dirty="0" smtClean="0"/>
              <a:t>Le nombre de cœur du cluster</a:t>
            </a:r>
          </a:p>
          <a:p>
            <a:pPr lvl="1"/>
            <a:r>
              <a:rPr lang="fr-FR" dirty="0" smtClean="0"/>
              <a:t>Le nombre de job en attente</a:t>
            </a:r>
          </a:p>
          <a:p>
            <a:pPr lvl="1"/>
            <a:r>
              <a:rPr lang="fr-FR" dirty="0" smtClean="0"/>
              <a:t>Le nombre de job en cours d’exécution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7200" y="4491957"/>
            <a:ext cx="525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$ </a:t>
            </a:r>
            <a:r>
              <a:rPr lang="fr-FR" dirty="0" err="1" smtClean="0"/>
              <a:t>ldapsearch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x </a:t>
            </a:r>
            <a:r>
              <a:rPr lang="mr-IN" dirty="0" smtClean="0"/>
              <a:t>–</a:t>
            </a:r>
            <a:r>
              <a:rPr lang="fr-FR" dirty="0" smtClean="0"/>
              <a:t>h cream-ce:2170 </a:t>
            </a:r>
            <a:r>
              <a:rPr lang="mr-IN" dirty="0" smtClean="0"/>
              <a:t>–</a:t>
            </a:r>
            <a:r>
              <a:rPr lang="fr-FR" dirty="0" smtClean="0"/>
              <a:t>b o=glue</a:t>
            </a:r>
          </a:p>
          <a:p>
            <a:r>
              <a:rPr lang="fr-FR" dirty="0" smtClean="0"/>
              <a:t>$ </a:t>
            </a:r>
            <a:r>
              <a:rPr lang="fr-FR" dirty="0" err="1" smtClean="0"/>
              <a:t>lcg-infosite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vo </a:t>
            </a:r>
            <a:r>
              <a:rPr lang="fr-FR" dirty="0" err="1" smtClean="0"/>
              <a:t>vo.name</a:t>
            </a:r>
            <a:r>
              <a:rPr lang="fr-FR" dirty="0" smtClean="0"/>
              <a:t> 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5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ressource BDII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Répertoire de base: /var/lib/</a:t>
            </a:r>
            <a:r>
              <a:rPr lang="fr-FR" dirty="0" err="1" smtClean="0"/>
              <a:t>bdii</a:t>
            </a:r>
            <a:r>
              <a:rPr lang="fr-FR" dirty="0" smtClean="0"/>
              <a:t>/</a:t>
            </a:r>
            <a:r>
              <a:rPr lang="fr-FR" dirty="0" err="1" smtClean="0"/>
              <a:t>gip</a:t>
            </a:r>
            <a:endParaRPr lang="fr-FR" dirty="0" smtClean="0"/>
          </a:p>
          <a:p>
            <a:r>
              <a:rPr lang="fr-FR" dirty="0" smtClean="0"/>
              <a:t>2 sous-répertoires important</a:t>
            </a:r>
          </a:p>
          <a:p>
            <a:pPr lvl="1"/>
            <a:r>
              <a:rPr lang="fr-FR" dirty="0" smtClean="0"/>
              <a:t>Plugin: informations dynamiques</a:t>
            </a:r>
          </a:p>
          <a:p>
            <a:pPr lvl="1"/>
            <a:r>
              <a:rPr lang="fr-FR" dirty="0" smtClean="0"/>
              <a:t>Provider: informations statiques</a:t>
            </a:r>
          </a:p>
          <a:p>
            <a:r>
              <a:rPr lang="fr-FR" dirty="0" smtClean="0"/>
              <a:t>Ce sont des scripts qui génèrent des output LDIF utiliser pour mettre à jour le BDII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62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ressource BDII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1997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$ </a:t>
            </a:r>
            <a:r>
              <a:rPr lang="fr-FR" dirty="0"/>
              <a:t>su -s /bin/sh </a:t>
            </a:r>
            <a:r>
              <a:rPr lang="fr-FR" dirty="0" err="1"/>
              <a:t>ldap</a:t>
            </a:r>
            <a:r>
              <a:rPr lang="fr-FR" dirty="0"/>
              <a:t> ./</a:t>
            </a:r>
            <a:r>
              <a:rPr lang="fr-FR" dirty="0" err="1"/>
              <a:t>lcg</a:t>
            </a:r>
            <a:r>
              <a:rPr lang="fr-FR" dirty="0"/>
              <a:t>-info-</a:t>
            </a:r>
            <a:r>
              <a:rPr lang="fr-FR" dirty="0" err="1"/>
              <a:t>dynamic</a:t>
            </a:r>
            <a:r>
              <a:rPr lang="fr-FR" dirty="0"/>
              <a:t>-ce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" y="2327197"/>
            <a:ext cx="7793026" cy="4524316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dn</a:t>
            </a:r>
            <a:r>
              <a:rPr lang="fr-FR" dirty="0"/>
              <a:t>: GLUE2ShareID=GRID63-LAL-IN2P3-FR_VO_GRIF_FR_VO-GRIF-FR_llrmpicream.in2p3.fr_ComputingElement,GLUE2ServiceID=llrmpicream.in2p3.fr_ComputingElement,GLUE2GroupID=</a:t>
            </a:r>
            <a:r>
              <a:rPr lang="fr-FR" dirty="0" err="1"/>
              <a:t>resource,o</a:t>
            </a:r>
            <a:r>
              <a:rPr lang="fr-FR" dirty="0"/>
              <a:t>=glue</a:t>
            </a:r>
          </a:p>
          <a:p>
            <a:r>
              <a:rPr lang="fr-FR" dirty="0"/>
              <a:t>GLUE2ComputingShareFreeSlots: 72</a:t>
            </a:r>
          </a:p>
          <a:p>
            <a:r>
              <a:rPr lang="fr-FR" dirty="0"/>
              <a:t>GLUE2ComputingShareMaxRunningJobs: 72</a:t>
            </a:r>
          </a:p>
          <a:p>
            <a:r>
              <a:rPr lang="fr-FR" dirty="0"/>
              <a:t>GLUE2ComputingShareMaxWaitingJobs: 2000</a:t>
            </a:r>
          </a:p>
          <a:p>
            <a:r>
              <a:rPr lang="fr-FR" dirty="0"/>
              <a:t>GLUE2ComputingShareMaxTotalJobs: 2072</a:t>
            </a:r>
          </a:p>
          <a:p>
            <a:r>
              <a:rPr lang="fr-FR" dirty="0"/>
              <a:t>GLUE2ComputingShareServingState: Production</a:t>
            </a:r>
          </a:p>
          <a:p>
            <a:r>
              <a:rPr lang="en-US" dirty="0"/>
              <a:t>GLUE2EntityCreationTime: 2017-05-17T09:13:33.917584</a:t>
            </a:r>
          </a:p>
          <a:p>
            <a:r>
              <a:rPr lang="en-US" dirty="0"/>
              <a:t>GLUE2ComputingShareMaxWallTime: 2160</a:t>
            </a:r>
          </a:p>
          <a:p>
            <a:r>
              <a:rPr lang="en-US" dirty="0"/>
              <a:t>GLUE2ComputingShareDefaultWallTime: 2160</a:t>
            </a:r>
          </a:p>
          <a:p>
            <a:r>
              <a:rPr lang="en-US" dirty="0"/>
              <a:t>GLUE2ComputingShareMaxCPUTime: 2160</a:t>
            </a:r>
          </a:p>
          <a:p>
            <a:r>
              <a:rPr lang="en-US" dirty="0"/>
              <a:t>GLUE2ComputingShareDefaultCPUTime: 2160</a:t>
            </a:r>
          </a:p>
          <a:p>
            <a:r>
              <a:rPr lang="en-US" dirty="0"/>
              <a:t>GLUE2ComputingShareMaxSlotsPerJob: 8</a:t>
            </a:r>
          </a:p>
          <a:p>
            <a:r>
              <a:rPr lang="en-US" dirty="0"/>
              <a:t>GLUE2ComputingShareMaxMainMemory: 2048</a:t>
            </a:r>
          </a:p>
          <a:p>
            <a:r>
              <a:rPr lang="en-US" dirty="0"/>
              <a:t>GLUE2ComputingShareMaxVirtualMemory: 3072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20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ressource BDII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$ su </a:t>
            </a:r>
            <a:r>
              <a:rPr lang="mr-IN" dirty="0" smtClean="0"/>
              <a:t>–</a:t>
            </a:r>
            <a:r>
              <a:rPr lang="fr-FR" dirty="0" smtClean="0"/>
              <a:t>s /bin/sh </a:t>
            </a:r>
            <a:r>
              <a:rPr lang="fr-FR" dirty="0" err="1" smtClean="0"/>
              <a:t>ldap</a:t>
            </a:r>
            <a:r>
              <a:rPr lang="fr-FR" dirty="0" smtClean="0"/>
              <a:t> ./</a:t>
            </a:r>
            <a:r>
              <a:rPr lang="fr-FR" dirty="0" err="1"/>
              <a:t>lcg</a:t>
            </a:r>
            <a:r>
              <a:rPr lang="fr-FR" dirty="0"/>
              <a:t>-info-</a:t>
            </a:r>
            <a:r>
              <a:rPr lang="fr-FR" dirty="0" err="1"/>
              <a:t>dynamic</a:t>
            </a:r>
            <a:r>
              <a:rPr lang="fr-FR" dirty="0"/>
              <a:t>-software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" y="2329854"/>
            <a:ext cx="8599754" cy="1200329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dn</a:t>
            </a:r>
            <a:r>
              <a:rPr lang="fr-FR" dirty="0"/>
              <a:t>: </a:t>
            </a:r>
            <a:r>
              <a:rPr lang="fr-FR" dirty="0" err="1"/>
              <a:t>GlueSubClusterUniqueID</a:t>
            </a:r>
            <a:r>
              <a:rPr lang="fr-FR" dirty="0"/>
              <a:t>=grid63.lal.in2p3.fr, </a:t>
            </a:r>
            <a:r>
              <a:rPr lang="fr-FR" dirty="0" err="1"/>
              <a:t>GlueClusterUniqueID</a:t>
            </a:r>
            <a:r>
              <a:rPr lang="fr-FR" dirty="0"/>
              <a:t>=grid63.lal.in2p3.fr,Mds-Vo-name=</a:t>
            </a:r>
            <a:r>
              <a:rPr lang="fr-FR" dirty="0" err="1"/>
              <a:t>resource,o</a:t>
            </a:r>
            <a:r>
              <a:rPr lang="fr-FR" dirty="0"/>
              <a:t>=</a:t>
            </a:r>
            <a:r>
              <a:rPr lang="fr-FR" dirty="0" err="1"/>
              <a:t>grid</a:t>
            </a:r>
            <a:endParaRPr lang="fr-FR" dirty="0"/>
          </a:p>
          <a:p>
            <a:r>
              <a:rPr lang="fr-FR" dirty="0" err="1"/>
              <a:t>GlueHostApplicationSoftwareRunTimeEnvironment</a:t>
            </a:r>
            <a:r>
              <a:rPr lang="fr-FR" dirty="0"/>
              <a:t>: EMI-3_0</a:t>
            </a:r>
          </a:p>
          <a:p>
            <a:r>
              <a:rPr lang="fr-FR" dirty="0" err="1"/>
              <a:t>GlueHostApplicationSoftwareRunTimeEnvironment</a:t>
            </a:r>
            <a:r>
              <a:rPr lang="fr-FR" dirty="0"/>
              <a:t>: VO-</a:t>
            </a:r>
            <a:r>
              <a:rPr lang="fr-FR" dirty="0" err="1"/>
              <a:t>vo.grif.fr</a:t>
            </a:r>
            <a:r>
              <a:rPr lang="fr-FR" dirty="0"/>
              <a:t>-</a:t>
            </a:r>
            <a:r>
              <a:rPr lang="fr-FR" dirty="0" err="1"/>
              <a:t>MonTag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36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Accounting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Module de publication de l’</a:t>
            </a:r>
            <a:r>
              <a:rPr lang="fr-FR" dirty="0" err="1" smtClean="0"/>
              <a:t>accounting</a:t>
            </a:r>
            <a:r>
              <a:rPr lang="fr-FR" dirty="0" smtClean="0"/>
              <a:t> (APEL)</a:t>
            </a:r>
          </a:p>
          <a:p>
            <a:pPr lvl="1"/>
            <a:r>
              <a:rPr lang="fr-FR" dirty="0" smtClean="0"/>
              <a:t>Lit les logs des batch system et du CE</a:t>
            </a:r>
          </a:p>
          <a:p>
            <a:pPr lvl="1"/>
            <a:r>
              <a:rPr lang="fr-FR" dirty="0" smtClean="0"/>
              <a:t>Publie les informations sur un portail national (node53.datagrid.cea.fr)</a:t>
            </a:r>
          </a:p>
          <a:p>
            <a:pPr lvl="1"/>
            <a:r>
              <a:rPr lang="fr-FR" dirty="0" smtClean="0"/>
              <a:t>Qui ensuite les publient sur un portail EGI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2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5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pre-requis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Chaque slot de calcul se doit de présenter au moins</a:t>
            </a:r>
          </a:p>
          <a:p>
            <a:pPr lvl="1"/>
            <a:r>
              <a:rPr lang="fr-FR" dirty="0" smtClean="0"/>
              <a:t>1 cœur</a:t>
            </a:r>
          </a:p>
          <a:p>
            <a:pPr lvl="1"/>
            <a:r>
              <a:rPr lang="fr-FR" dirty="0" smtClean="0"/>
              <a:t>2 Go de RAM</a:t>
            </a:r>
          </a:p>
          <a:p>
            <a:pPr lvl="1"/>
            <a:r>
              <a:rPr lang="fr-FR" dirty="0" smtClean="0"/>
              <a:t>2 Go de SWAP (WLCG ?)</a:t>
            </a:r>
          </a:p>
          <a:p>
            <a:pPr lvl="1"/>
            <a:r>
              <a:rPr lang="fr-FR" dirty="0" smtClean="0"/>
              <a:t>15 Go de disque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5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quoi ca sert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Gère les éléments de calculs</a:t>
            </a:r>
          </a:p>
          <a:p>
            <a:r>
              <a:rPr lang="fr-FR" dirty="0" smtClean="0"/>
              <a:t>Fourni une interface standardisé entre les WMS (ex. Dirac) et  ressource de calcul</a:t>
            </a:r>
          </a:p>
          <a:p>
            <a:pPr lvl="1"/>
            <a:r>
              <a:rPr lang="fr-FR" dirty="0" smtClean="0"/>
              <a:t>Authentification (VOMS)</a:t>
            </a:r>
          </a:p>
          <a:p>
            <a:pPr lvl="1"/>
            <a:r>
              <a:rPr lang="fr-FR" dirty="0" smtClean="0"/>
              <a:t>Soumission de job (JDL)</a:t>
            </a:r>
          </a:p>
          <a:p>
            <a:pPr lvl="1"/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0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Ce comporte principalement comme une « UI » grille mais inclut dans l’infrastructure du batch system</a:t>
            </a:r>
          </a:p>
          <a:p>
            <a:pPr lvl="1"/>
            <a:r>
              <a:rPr lang="fr-FR" dirty="0" smtClean="0"/>
              <a:t>Pas de démon spécifique grille</a:t>
            </a:r>
          </a:p>
          <a:p>
            <a:pPr lvl="1"/>
            <a:r>
              <a:rPr lang="fr-FR" dirty="0" smtClean="0"/>
              <a:t>Installation des outils standard (</a:t>
            </a:r>
            <a:r>
              <a:rPr lang="fr-FR" dirty="0" err="1" smtClean="0"/>
              <a:t>lcg</a:t>
            </a:r>
            <a:r>
              <a:rPr lang="fr-FR" dirty="0" smtClean="0"/>
              <a:t>-* / </a:t>
            </a:r>
            <a:r>
              <a:rPr lang="fr-FR" dirty="0" err="1" smtClean="0"/>
              <a:t>srm</a:t>
            </a:r>
            <a:r>
              <a:rPr lang="fr-FR" dirty="0" smtClean="0"/>
              <a:t>-* / 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r>
              <a:rPr lang="fr-FR" dirty="0" smtClean="0"/>
              <a:t>Cependant quelques subtilités</a:t>
            </a:r>
          </a:p>
          <a:p>
            <a:pPr lvl="1"/>
            <a:r>
              <a:rPr lang="fr-FR" dirty="0" smtClean="0"/>
              <a:t>La software area: espace ou les VO peuvent installer leur soft (volume NFS partagé)</a:t>
            </a:r>
          </a:p>
          <a:p>
            <a:pPr lvl="1"/>
            <a:r>
              <a:rPr lang="fr-FR" dirty="0" err="1" smtClean="0"/>
              <a:t>CernVMFS</a:t>
            </a:r>
            <a:r>
              <a:rPr lang="fr-FR" dirty="0" smtClean="0"/>
              <a:t>: Evolution de la software area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5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CernVMFS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Infrastructure de serveur de cache</a:t>
            </a:r>
          </a:p>
          <a:p>
            <a:pPr lvl="1"/>
            <a:r>
              <a:rPr lang="fr-FR" dirty="0" smtClean="0"/>
              <a:t>Basé sur </a:t>
            </a:r>
            <a:r>
              <a:rPr lang="fr-FR" dirty="0" err="1" smtClean="0"/>
              <a:t>squid</a:t>
            </a:r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à aussi un espace cache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41</a:t>
            </a:fld>
            <a:endParaRPr lang="fr-FR"/>
          </a:p>
        </p:txBody>
      </p:sp>
      <p:grpSp>
        <p:nvGrpSpPr>
          <p:cNvPr id="10" name="Grouper 9"/>
          <p:cNvGrpSpPr/>
          <p:nvPr/>
        </p:nvGrpSpPr>
        <p:grpSpPr>
          <a:xfrm>
            <a:off x="1484478" y="1798187"/>
            <a:ext cx="1170842" cy="1312040"/>
            <a:chOff x="1484478" y="1798186"/>
            <a:chExt cx="1111264" cy="1476705"/>
          </a:xfrm>
        </p:grpSpPr>
        <p:pic>
          <p:nvPicPr>
            <p:cNvPr id="8" name="Image 7" descr="imgres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0" y="1798186"/>
              <a:ext cx="942014" cy="942014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484478" y="2905559"/>
              <a:ext cx="1111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Stratum 0</a:t>
              </a:r>
              <a:endParaRPr lang="fr-FR" dirty="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373214" y="3400693"/>
            <a:ext cx="1111264" cy="1476705"/>
            <a:chOff x="1484478" y="1798186"/>
            <a:chExt cx="1111264" cy="1476705"/>
          </a:xfrm>
        </p:grpSpPr>
        <p:pic>
          <p:nvPicPr>
            <p:cNvPr id="12" name="Image 11" descr="imgres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0" y="1798186"/>
              <a:ext cx="942014" cy="942014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484478" y="2905559"/>
              <a:ext cx="1111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Stratum 1</a:t>
              </a:r>
              <a:endParaRPr lang="fr-FR" dirty="0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2689436" y="3400693"/>
            <a:ext cx="1111264" cy="1476705"/>
            <a:chOff x="1484478" y="1798186"/>
            <a:chExt cx="1111264" cy="1476705"/>
          </a:xfrm>
        </p:grpSpPr>
        <p:pic>
          <p:nvPicPr>
            <p:cNvPr id="15" name="Image 14" descr="imgres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0" y="1798186"/>
              <a:ext cx="942014" cy="94201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484478" y="2905559"/>
              <a:ext cx="1111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Stratum 1</a:t>
              </a:r>
              <a:endParaRPr lang="fr-FR" dirty="0"/>
            </a:p>
          </p:txBody>
        </p:sp>
      </p:grpSp>
      <p:pic>
        <p:nvPicPr>
          <p:cNvPr id="17" name="Image 16" descr="imgres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6" y="5490399"/>
            <a:ext cx="1027575" cy="1027575"/>
          </a:xfrm>
          <a:prstGeom prst="rect">
            <a:avLst/>
          </a:prstGeom>
        </p:spPr>
      </p:pic>
      <p:pic>
        <p:nvPicPr>
          <p:cNvPr id="18" name="Image 17" descr="imgres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56" y="5490399"/>
            <a:ext cx="1027575" cy="1027575"/>
          </a:xfrm>
          <a:prstGeom prst="rect">
            <a:avLst/>
          </a:prstGeom>
        </p:spPr>
      </p:pic>
      <p:pic>
        <p:nvPicPr>
          <p:cNvPr id="19" name="Image 18" descr="imgres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490399"/>
            <a:ext cx="1027575" cy="1027575"/>
          </a:xfrm>
          <a:prstGeom prst="rect">
            <a:avLst/>
          </a:prstGeom>
        </p:spPr>
      </p:pic>
      <p:cxnSp>
        <p:nvCxnSpPr>
          <p:cNvPr id="21" name="Connecteur droit avec flèche 20"/>
          <p:cNvCxnSpPr>
            <a:stCxn id="9" idx="2"/>
            <a:endCxn id="15" idx="0"/>
          </p:cNvCxnSpPr>
          <p:nvPr/>
        </p:nvCxnSpPr>
        <p:spPr>
          <a:xfrm>
            <a:off x="2069899" y="3110227"/>
            <a:ext cx="1160546" cy="290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2"/>
            <a:endCxn id="12" idx="0"/>
          </p:cNvCxnSpPr>
          <p:nvPr/>
        </p:nvCxnSpPr>
        <p:spPr>
          <a:xfrm flipH="1">
            <a:off x="914223" y="3110227"/>
            <a:ext cx="1155676" cy="290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3" idx="2"/>
            <a:endCxn id="17" idx="0"/>
          </p:cNvCxnSpPr>
          <p:nvPr/>
        </p:nvCxnSpPr>
        <p:spPr>
          <a:xfrm>
            <a:off x="928846" y="4877398"/>
            <a:ext cx="28158" cy="61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3" idx="2"/>
            <a:endCxn id="18" idx="0"/>
          </p:cNvCxnSpPr>
          <p:nvPr/>
        </p:nvCxnSpPr>
        <p:spPr>
          <a:xfrm>
            <a:off x="928846" y="4877398"/>
            <a:ext cx="1341998" cy="61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3" idx="2"/>
            <a:endCxn id="19" idx="0"/>
          </p:cNvCxnSpPr>
          <p:nvPr/>
        </p:nvCxnSpPr>
        <p:spPr>
          <a:xfrm>
            <a:off x="928846" y="4877398"/>
            <a:ext cx="2709142" cy="61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6" idx="2"/>
            <a:endCxn id="19" idx="0"/>
          </p:cNvCxnSpPr>
          <p:nvPr/>
        </p:nvCxnSpPr>
        <p:spPr>
          <a:xfrm>
            <a:off x="3245068" y="4877398"/>
            <a:ext cx="392920" cy="61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6" idx="2"/>
            <a:endCxn id="17" idx="0"/>
          </p:cNvCxnSpPr>
          <p:nvPr/>
        </p:nvCxnSpPr>
        <p:spPr>
          <a:xfrm flipH="1">
            <a:off x="957004" y="4877398"/>
            <a:ext cx="2288064" cy="61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16" idx="2"/>
            <a:endCxn id="18" idx="0"/>
          </p:cNvCxnSpPr>
          <p:nvPr/>
        </p:nvCxnSpPr>
        <p:spPr>
          <a:xfrm flipH="1">
            <a:off x="2270844" y="4877398"/>
            <a:ext cx="974224" cy="613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CVMFS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Utilise </a:t>
            </a:r>
            <a:r>
              <a:rPr lang="fr-FR" dirty="0" err="1" smtClean="0"/>
              <a:t>autofs</a:t>
            </a:r>
            <a:r>
              <a:rPr lang="fr-FR" dirty="0" smtClean="0"/>
              <a:t> pour le montage dynamique des volumes</a:t>
            </a:r>
          </a:p>
          <a:p>
            <a:endParaRPr lang="fr-FR" dirty="0"/>
          </a:p>
          <a:p>
            <a:r>
              <a:rPr lang="fr-FR" dirty="0" smtClean="0"/>
              <a:t>Accessible en </a:t>
            </a:r>
            <a:r>
              <a:rPr lang="fr-FR" dirty="0" err="1" smtClean="0"/>
              <a:t>read-only</a:t>
            </a:r>
            <a:r>
              <a:rPr lang="fr-FR" dirty="0" smtClean="0"/>
              <a:t> sur le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Un espace « cache » sur le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42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20053" y="2756088"/>
            <a:ext cx="4494740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/</a:t>
            </a:r>
            <a:r>
              <a:rPr lang="fr-FR" dirty="0" err="1"/>
              <a:t>cvmfs</a:t>
            </a:r>
            <a:r>
              <a:rPr lang="fr-FR" dirty="0"/>
              <a:t>	program:/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auto.cvmfs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20053" y="3851966"/>
            <a:ext cx="4494740" cy="923330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$ </a:t>
            </a:r>
            <a:r>
              <a:rPr lang="fr-FR" dirty="0" err="1" smtClean="0"/>
              <a:t>ls</a:t>
            </a:r>
            <a:r>
              <a:rPr lang="fr-FR" dirty="0" smtClean="0"/>
              <a:t> </a:t>
            </a:r>
            <a:r>
              <a:rPr lang="fr-FR" dirty="0"/>
              <a:t>-l /</a:t>
            </a:r>
            <a:r>
              <a:rPr lang="fr-FR" dirty="0" err="1"/>
              <a:t>cvmfs</a:t>
            </a:r>
            <a:r>
              <a:rPr lang="fr-FR" dirty="0"/>
              <a:t>/</a:t>
            </a:r>
            <a:r>
              <a:rPr lang="fr-FR" dirty="0" err="1"/>
              <a:t>atlas.cern.ch</a:t>
            </a:r>
            <a:endParaRPr lang="fr-FR" dirty="0"/>
          </a:p>
          <a:p>
            <a:r>
              <a:rPr lang="fr-FR" dirty="0"/>
              <a:t>total 1</a:t>
            </a:r>
          </a:p>
          <a:p>
            <a:r>
              <a:rPr lang="fr-FR" dirty="0" err="1"/>
              <a:t>drwxr</a:t>
            </a:r>
            <a:r>
              <a:rPr lang="fr-FR" dirty="0"/>
              <a:t>-</a:t>
            </a:r>
            <a:r>
              <a:rPr lang="fr-FR" dirty="0" err="1"/>
              <a:t>xr</a:t>
            </a:r>
            <a:r>
              <a:rPr lang="fr-FR" dirty="0"/>
              <a:t>-x. 8 </a:t>
            </a:r>
            <a:r>
              <a:rPr lang="fr-FR" dirty="0" err="1"/>
              <a:t>cvmfs</a:t>
            </a:r>
            <a:r>
              <a:rPr lang="fr-FR" dirty="0"/>
              <a:t> </a:t>
            </a:r>
            <a:r>
              <a:rPr lang="fr-FR" dirty="0" err="1"/>
              <a:t>cvmfs</a:t>
            </a:r>
            <a:r>
              <a:rPr lang="fr-FR" dirty="0"/>
              <a:t> 3 </a:t>
            </a:r>
            <a:r>
              <a:rPr lang="fr-FR" dirty="0" err="1"/>
              <a:t>Apr</a:t>
            </a:r>
            <a:r>
              <a:rPr lang="fr-FR" dirty="0"/>
              <a:t> 13 21:50 repo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20053" y="5710019"/>
            <a:ext cx="4494740" cy="646331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$ </a:t>
            </a:r>
            <a:r>
              <a:rPr lang="fr-FR" dirty="0" err="1" smtClean="0"/>
              <a:t>ls</a:t>
            </a:r>
            <a:r>
              <a:rPr lang="fr-FR" dirty="0" smtClean="0"/>
              <a:t> </a:t>
            </a:r>
            <a:r>
              <a:rPr lang="fr-FR" dirty="0"/>
              <a:t>/</a:t>
            </a:r>
            <a:r>
              <a:rPr lang="fr-FR" dirty="0" err="1"/>
              <a:t>cernvmfs</a:t>
            </a:r>
            <a:r>
              <a:rPr lang="fr-FR" dirty="0"/>
              <a:t>/</a:t>
            </a:r>
          </a:p>
          <a:p>
            <a:r>
              <a:rPr lang="fr-FR" dirty="0" err="1"/>
              <a:t>lost+found</a:t>
            </a:r>
            <a:r>
              <a:rPr lang="fr-FR" dirty="0"/>
              <a:t>  </a:t>
            </a:r>
            <a:r>
              <a:rPr lang="fr-FR" dirty="0" err="1"/>
              <a:t>shared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86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Commandes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Corruption du cache local</a:t>
            </a:r>
          </a:p>
          <a:p>
            <a:endParaRPr lang="fr-FR" dirty="0"/>
          </a:p>
          <a:p>
            <a:r>
              <a:rPr lang="fr-FR" dirty="0" smtClean="0"/>
              <a:t>Check des volumes CVMFS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43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0049" y="2350171"/>
            <a:ext cx="6400175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$ </a:t>
            </a:r>
            <a:r>
              <a:rPr lang="fr-FR" dirty="0" err="1" smtClean="0"/>
              <a:t>cvmfs_config</a:t>
            </a:r>
            <a:r>
              <a:rPr lang="fr-FR" dirty="0" smtClean="0"/>
              <a:t> </a:t>
            </a:r>
            <a:r>
              <a:rPr lang="fr-FR" dirty="0" err="1"/>
              <a:t>wipecache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0050" y="3380734"/>
            <a:ext cx="6400174" cy="3108544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$ </a:t>
            </a:r>
            <a:r>
              <a:rPr lang="fr-FR" sz="1400" dirty="0" err="1" smtClean="0"/>
              <a:t>cvmfs_config</a:t>
            </a:r>
            <a:r>
              <a:rPr lang="fr-FR" sz="1400" dirty="0" smtClean="0"/>
              <a:t> </a:t>
            </a:r>
            <a:r>
              <a:rPr lang="fr-FR" sz="1400" dirty="0"/>
              <a:t>probe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atlas.cern.ch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/atlas-</a:t>
            </a:r>
            <a:r>
              <a:rPr lang="fr-FR" sz="1400" dirty="0" err="1"/>
              <a:t>condb.cern.ch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cms.cern.ch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grid.cern.ch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lhcb.cern.ch</a:t>
            </a:r>
            <a:r>
              <a:rPr lang="fr-FR" sz="1400" dirty="0"/>
              <a:t>... OK</a:t>
            </a:r>
          </a:p>
          <a:p>
            <a:r>
              <a:rPr lang="fr-FR" sz="1400" b="1" dirty="0" err="1"/>
              <a:t>Probing</a:t>
            </a:r>
            <a:r>
              <a:rPr lang="fr-FR" sz="1400" b="1" dirty="0"/>
              <a:t> /</a:t>
            </a:r>
            <a:r>
              <a:rPr lang="fr-FR" sz="1400" b="1" dirty="0" err="1"/>
              <a:t>cvmfs</a:t>
            </a:r>
            <a:r>
              <a:rPr lang="fr-FR" sz="1400" b="1" dirty="0"/>
              <a:t>/</a:t>
            </a:r>
            <a:r>
              <a:rPr lang="fr-FR" sz="1400" b="1" dirty="0" err="1"/>
              <a:t>lhcb-conddb.cern.ch</a:t>
            </a:r>
            <a:r>
              <a:rPr lang="fr-FR" sz="1400" b="1" dirty="0"/>
              <a:t>... </a:t>
            </a:r>
            <a:r>
              <a:rPr lang="fr-FR" sz="1400" b="1" dirty="0" err="1"/>
              <a:t>Failed</a:t>
            </a:r>
            <a:r>
              <a:rPr lang="fr-FR" sz="1400" b="1" dirty="0"/>
              <a:t>!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sft.cern.ch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/geant4.cern.ch...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ilc.desy.de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biomed.egi.eu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glast.egi.eu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</a:t>
            </a:r>
            <a:r>
              <a:rPr lang="fr-FR" sz="1400" dirty="0" err="1"/>
              <a:t>auger.egi.eu</a:t>
            </a:r>
            <a:r>
              <a:rPr lang="fr-FR" sz="1400" dirty="0"/>
              <a:t>... OK</a:t>
            </a:r>
          </a:p>
          <a:p>
            <a:r>
              <a:rPr lang="fr-FR" sz="1400" dirty="0" err="1"/>
              <a:t>Probing</a:t>
            </a:r>
            <a:r>
              <a:rPr lang="fr-FR" sz="1400" dirty="0"/>
              <a:t> /</a:t>
            </a:r>
            <a:r>
              <a:rPr lang="fr-FR" sz="1400" dirty="0" err="1"/>
              <a:t>cvmfs</a:t>
            </a:r>
            <a:r>
              <a:rPr lang="fr-FR" sz="1400" dirty="0"/>
              <a:t>/francegrilles.in2p3.fr... OK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227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Plusieurs technologies</a:t>
            </a:r>
            <a:endParaRPr lang="fr-FR" dirty="0"/>
          </a:p>
        </p:txBody>
      </p:sp>
      <p:pic>
        <p:nvPicPr>
          <p:cNvPr id="6" name="Espace réservé du contenu 5" descr="img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12" b="-39812"/>
          <a:stretch>
            <a:fillRect/>
          </a:stretch>
        </p:blipFill>
        <p:spPr>
          <a:xfrm>
            <a:off x="3966163" y="1920051"/>
            <a:ext cx="2324648" cy="1118541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93334" y="3861362"/>
            <a:ext cx="141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Cream</a:t>
            </a:r>
            <a:r>
              <a:rPr lang="fr-FR" sz="2400" dirty="0" smtClean="0"/>
              <a:t>-CE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850474" y="3843587"/>
            <a:ext cx="182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HTCondor</a:t>
            </a:r>
            <a:r>
              <a:rPr lang="fr-FR" sz="2400" dirty="0" smtClean="0"/>
              <a:t> CE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36405" y="4431732"/>
            <a:ext cx="98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Arc CE</a:t>
            </a:r>
          </a:p>
        </p:txBody>
      </p:sp>
      <p:cxnSp>
        <p:nvCxnSpPr>
          <p:cNvPr id="12" name="Connecteur droit avec flèche 11"/>
          <p:cNvCxnSpPr>
            <a:stCxn id="6" idx="2"/>
            <a:endCxn id="8" idx="0"/>
          </p:cNvCxnSpPr>
          <p:nvPr/>
        </p:nvCxnSpPr>
        <p:spPr>
          <a:xfrm flipH="1">
            <a:off x="2398891" y="3038592"/>
            <a:ext cx="2729596" cy="82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2"/>
            <a:endCxn id="10" idx="0"/>
          </p:cNvCxnSpPr>
          <p:nvPr/>
        </p:nvCxnSpPr>
        <p:spPr>
          <a:xfrm>
            <a:off x="5128487" y="3038592"/>
            <a:ext cx="0" cy="139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2"/>
            <a:endCxn id="9" idx="0"/>
          </p:cNvCxnSpPr>
          <p:nvPr/>
        </p:nvCxnSpPr>
        <p:spPr>
          <a:xfrm>
            <a:off x="5128487" y="3038592"/>
            <a:ext cx="2636886" cy="804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imgr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" y="2627651"/>
            <a:ext cx="2004781" cy="1233711"/>
          </a:xfrm>
          <a:prstGeom prst="rect">
            <a:avLst/>
          </a:prstGeom>
        </p:spPr>
      </p:pic>
      <p:pic>
        <p:nvPicPr>
          <p:cNvPr id="19" name="Image 18" descr="images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24" y="4431731"/>
            <a:ext cx="1858223" cy="1900075"/>
          </a:xfrm>
          <a:prstGeom prst="rect">
            <a:avLst/>
          </a:prstGeom>
        </p:spPr>
      </p:pic>
      <p:pic>
        <p:nvPicPr>
          <p:cNvPr id="20" name="Image 1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90333"/>
            <a:ext cx="1974274" cy="1766017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6" idx="2"/>
            <a:endCxn id="18" idx="3"/>
          </p:cNvCxnSpPr>
          <p:nvPr/>
        </p:nvCxnSpPr>
        <p:spPr>
          <a:xfrm flipH="1">
            <a:off x="2175710" y="3038592"/>
            <a:ext cx="2952777" cy="205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6" idx="2"/>
            <a:endCxn id="19" idx="0"/>
          </p:cNvCxnSpPr>
          <p:nvPr/>
        </p:nvCxnSpPr>
        <p:spPr>
          <a:xfrm flipH="1">
            <a:off x="3624836" y="3038592"/>
            <a:ext cx="1503651" cy="1393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6" idx="2"/>
            <a:endCxn id="20" idx="0"/>
          </p:cNvCxnSpPr>
          <p:nvPr/>
        </p:nvCxnSpPr>
        <p:spPr>
          <a:xfrm>
            <a:off x="5128487" y="3038592"/>
            <a:ext cx="1878450" cy="1551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4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62" y="3898332"/>
            <a:ext cx="3122183" cy="738217"/>
          </a:xfrm>
          <a:prstGeom prst="rect">
            <a:avLst/>
          </a:prstGeom>
        </p:spPr>
      </p:pic>
      <p:sp>
        <p:nvSpPr>
          <p:cNvPr id="21" name="Nuage 20"/>
          <p:cNvSpPr/>
          <p:nvPr/>
        </p:nvSpPr>
        <p:spPr>
          <a:xfrm>
            <a:off x="2968985" y="1553079"/>
            <a:ext cx="4350506" cy="187913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Computing</a:t>
            </a:r>
            <a:r>
              <a:rPr lang="fr-FR" dirty="0" smtClean="0"/>
              <a:t> </a:t>
            </a:r>
            <a:r>
              <a:rPr lang="fr-FR" dirty="0" err="1" smtClean="0"/>
              <a:t>Element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Plusieurs batch </a:t>
            </a:r>
            <a:r>
              <a:rPr lang="fr-FR" dirty="0" err="1" smtClean="0"/>
              <a:t>systems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93334" y="3861362"/>
            <a:ext cx="141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Cream</a:t>
            </a:r>
            <a:r>
              <a:rPr lang="fr-FR" sz="2400" dirty="0" smtClean="0"/>
              <a:t>-CE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850474" y="3843587"/>
            <a:ext cx="182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HTCondor</a:t>
            </a:r>
            <a:r>
              <a:rPr lang="fr-FR" sz="2400" dirty="0" smtClean="0"/>
              <a:t> CE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36405" y="4431732"/>
            <a:ext cx="98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Arc CE</a:t>
            </a:r>
          </a:p>
        </p:txBody>
      </p:sp>
      <p:pic>
        <p:nvPicPr>
          <p:cNvPr id="17" name="Image 16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5216970"/>
            <a:ext cx="2339077" cy="760807"/>
          </a:xfrm>
          <a:prstGeom prst="rect">
            <a:avLst/>
          </a:prstGeom>
        </p:spPr>
      </p:pic>
      <p:cxnSp>
        <p:nvCxnSpPr>
          <p:cNvPr id="23" name="Connecteur droit avec flèche 22"/>
          <p:cNvCxnSpPr>
            <a:stCxn id="21" idx="1"/>
            <a:endCxn id="9" idx="0"/>
          </p:cNvCxnSpPr>
          <p:nvPr/>
        </p:nvCxnSpPr>
        <p:spPr>
          <a:xfrm>
            <a:off x="5144238" y="3430217"/>
            <a:ext cx="2621135" cy="41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1" idx="1"/>
            <a:endCxn id="30" idx="3"/>
          </p:cNvCxnSpPr>
          <p:nvPr/>
        </p:nvCxnSpPr>
        <p:spPr>
          <a:xfrm flipH="1">
            <a:off x="2645834" y="3430217"/>
            <a:ext cx="2498404" cy="1001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175231" y="3430217"/>
            <a:ext cx="959" cy="1786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age 2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4" y="3717357"/>
            <a:ext cx="1428750" cy="1428750"/>
          </a:xfrm>
          <a:prstGeom prst="rect">
            <a:avLst/>
          </a:prstGeom>
        </p:spPr>
      </p:pic>
      <p:cxnSp>
        <p:nvCxnSpPr>
          <p:cNvPr id="33" name="Connecteur droit avec flèche 32"/>
          <p:cNvCxnSpPr>
            <a:endCxn id="10" idx="2"/>
          </p:cNvCxnSpPr>
          <p:nvPr/>
        </p:nvCxnSpPr>
        <p:spPr>
          <a:xfrm>
            <a:off x="5128487" y="2376811"/>
            <a:ext cx="0" cy="2516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6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6505E-6 4.10512E-6 L 0.15567 -0.18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5" y="-94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0104 -0.407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0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07E-6 9.9097E-7 L -0.21659 -0.16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0" y="-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67 -0.18986 L 0.29746 -0.3239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1" y="-671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285E-6 -4.28968E-6 L -0.23711 0.144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4" y="7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Cycle de vie d’un job</a:t>
            </a:r>
            <a:r>
              <a:rPr lang="mr-IN" dirty="0" smtClean="0"/>
              <a:t>…</a:t>
            </a:r>
            <a:r>
              <a:rPr lang="fr-FR" dirty="0" smtClean="0"/>
              <a:t> Du JDL à l’Output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Création d’un fichier JDL (Job Description </a:t>
            </a:r>
            <a:r>
              <a:rPr lang="fr-FR" dirty="0" err="1" smtClean="0"/>
              <a:t>Language</a:t>
            </a:r>
            <a:r>
              <a:rPr lang="fr-FR" dirty="0" smtClean="0"/>
              <a:t>)</a:t>
            </a:r>
          </a:p>
          <a:p>
            <a:r>
              <a:rPr lang="fr-FR" dirty="0" smtClean="0"/>
              <a:t>Soumission d’un job</a:t>
            </a:r>
          </a:p>
          <a:p>
            <a:r>
              <a:rPr lang="fr-FR" dirty="0" smtClean="0"/>
              <a:t>Statuts d’un job</a:t>
            </a:r>
          </a:p>
          <a:p>
            <a:r>
              <a:rPr lang="fr-FR" dirty="0" smtClean="0"/>
              <a:t>Récupération de l’output du job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0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fichier JDL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Décrit le job a lancer</a:t>
            </a:r>
          </a:p>
          <a:p>
            <a:pPr lvl="1"/>
            <a:r>
              <a:rPr lang="fr-FR" dirty="0" smtClean="0"/>
              <a:t>L’exécutable a démarrer</a:t>
            </a:r>
          </a:p>
          <a:p>
            <a:pPr lvl="1"/>
            <a:r>
              <a:rPr lang="fr-FR" dirty="0" smtClean="0"/>
              <a:t>Les arguments de la ligne de command</a:t>
            </a:r>
          </a:p>
          <a:p>
            <a:pPr lvl="1"/>
            <a:r>
              <a:rPr lang="fr-FR" dirty="0" smtClean="0"/>
              <a:t>Les fichiers a télécharger</a:t>
            </a:r>
          </a:p>
          <a:p>
            <a:pPr lvl="1"/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Informatique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27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Soumettre un job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Paramètres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Executable</a:t>
            </a:r>
            <a:r>
              <a:rPr lang="fr-FR" dirty="0" smtClean="0"/>
              <a:t>: commande a exécuter</a:t>
            </a:r>
          </a:p>
          <a:p>
            <a:r>
              <a:rPr lang="fr-FR" b="1" dirty="0" smtClean="0"/>
              <a:t>Arguments</a:t>
            </a:r>
            <a:r>
              <a:rPr lang="fr-FR" dirty="0" smtClean="0"/>
              <a:t>: argument de la ligne de commande</a:t>
            </a:r>
          </a:p>
          <a:p>
            <a:r>
              <a:rPr lang="fr-FR" b="1" dirty="0" err="1" smtClean="0"/>
              <a:t>InputSandbox</a:t>
            </a:r>
            <a:r>
              <a:rPr lang="fr-FR" dirty="0" smtClean="0"/>
              <a:t>: fichier locaux que l’utilisateur veux envoyer sur le CE</a:t>
            </a:r>
          </a:p>
          <a:p>
            <a:r>
              <a:rPr lang="fr-FR" b="1" dirty="0" err="1" smtClean="0"/>
              <a:t>StdOutput</a:t>
            </a:r>
            <a:r>
              <a:rPr lang="fr-FR" dirty="0" smtClean="0"/>
              <a:t>: fichier dans lequel sera stocké la sortie standard</a:t>
            </a:r>
          </a:p>
          <a:p>
            <a:r>
              <a:rPr lang="fr-FR" b="1" dirty="0" err="1" smtClean="0"/>
              <a:t>StdError</a:t>
            </a:r>
            <a:r>
              <a:rPr lang="fr-FR" dirty="0" smtClean="0"/>
              <a:t>: fichier dans lequel sera stocké la sortie d’erreur</a:t>
            </a:r>
          </a:p>
          <a:p>
            <a:r>
              <a:rPr lang="fr-FR" b="1" dirty="0" err="1" smtClean="0"/>
              <a:t>OutputSandbox</a:t>
            </a:r>
            <a:r>
              <a:rPr lang="fr-FR" dirty="0" smtClean="0"/>
              <a:t>: Fichier que l’utilisateur veux récupérer à la fin d’</a:t>
            </a:r>
            <a:r>
              <a:rPr lang="fr-FR" dirty="0"/>
              <a:t>e</a:t>
            </a:r>
            <a:r>
              <a:rPr lang="fr-FR" dirty="0" smtClean="0"/>
              <a:t>xécution du job</a:t>
            </a:r>
          </a:p>
          <a:p>
            <a:r>
              <a:rPr lang="fr-FR" b="1" dirty="0" err="1" smtClean="0"/>
              <a:t>OutputSandboxBaseDestURI</a:t>
            </a:r>
            <a:r>
              <a:rPr lang="fr-FR" dirty="0" smtClean="0"/>
              <a:t>: Serveur sur lequel les output seront stockés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Fichier JDL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75000"/>
            </a:schemeClr>
          </a:solidFill>
          <a:ln>
            <a:solidFill>
              <a:srgbClr val="4F81BD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r-IN" sz="2000" dirty="0" smtClean="0"/>
              <a:t>[</a:t>
            </a:r>
            <a:endParaRPr lang="mr-IN" sz="2000" dirty="0"/>
          </a:p>
          <a:p>
            <a:pPr marL="0" indent="0">
              <a:buNone/>
            </a:pPr>
            <a:r>
              <a:rPr lang="fr-FR" sz="2000" dirty="0" err="1"/>
              <a:t>executable</a:t>
            </a:r>
            <a:r>
              <a:rPr lang="fr-FR" sz="2000" dirty="0"/>
              <a:t>="</a:t>
            </a:r>
            <a:r>
              <a:rPr lang="fr-FR" sz="2000" dirty="0" err="1"/>
              <a:t>Test.sh</a:t>
            </a:r>
            <a:r>
              <a:rPr lang="fr-FR" sz="2000" dirty="0"/>
              <a:t>";</a:t>
            </a:r>
          </a:p>
          <a:p>
            <a:pPr marL="0" indent="0">
              <a:buNone/>
            </a:pPr>
            <a:r>
              <a:rPr lang="fr-FR" sz="2000" dirty="0"/>
              <a:t>arguments="";</a:t>
            </a:r>
          </a:p>
          <a:p>
            <a:pPr marL="0" indent="0">
              <a:buNone/>
            </a:pPr>
            <a:r>
              <a:rPr lang="fr-FR" sz="2000" dirty="0" err="1" smtClean="0"/>
              <a:t>StdOutput</a:t>
            </a:r>
            <a:r>
              <a:rPr lang="fr-FR" sz="2000" dirty="0" smtClean="0"/>
              <a:t> </a:t>
            </a:r>
            <a:r>
              <a:rPr lang="fr-FR" sz="2000" dirty="0"/>
              <a:t>= "</a:t>
            </a:r>
            <a:r>
              <a:rPr lang="fr-FR" sz="2000" dirty="0" err="1"/>
              <a:t>myjobOutput</a:t>
            </a:r>
            <a:r>
              <a:rPr lang="fr-FR" sz="2000" dirty="0"/>
              <a:t>";</a:t>
            </a:r>
          </a:p>
          <a:p>
            <a:pPr marL="0" indent="0">
              <a:buNone/>
            </a:pPr>
            <a:r>
              <a:rPr lang="fr-FR" sz="2000" dirty="0" err="1"/>
              <a:t>StdError</a:t>
            </a:r>
            <a:r>
              <a:rPr lang="fr-FR" sz="2000" dirty="0"/>
              <a:t> = "</a:t>
            </a:r>
            <a:r>
              <a:rPr lang="fr-FR" sz="2000" dirty="0" err="1"/>
              <a:t>myjobError</a:t>
            </a:r>
            <a:r>
              <a:rPr lang="fr-FR" sz="2000" dirty="0"/>
              <a:t>"</a:t>
            </a:r>
            <a:r>
              <a:rPr lang="fr-FR" sz="2000" dirty="0" smtClean="0"/>
              <a:t>;</a:t>
            </a:r>
          </a:p>
          <a:p>
            <a:pPr marL="0" indent="0">
              <a:buNone/>
            </a:pPr>
            <a:r>
              <a:rPr lang="fr-FR" sz="2000" dirty="0" err="1"/>
              <a:t>OutputSandbox</a:t>
            </a:r>
            <a:r>
              <a:rPr lang="fr-FR" sz="2000" dirty="0"/>
              <a:t> = {</a:t>
            </a:r>
          </a:p>
          <a:p>
            <a:pPr marL="0" indent="0">
              <a:buNone/>
            </a:pPr>
            <a:r>
              <a:rPr lang="fr-FR" sz="2000" dirty="0"/>
              <a:t> "</a:t>
            </a:r>
            <a:r>
              <a:rPr lang="fr-FR" sz="2000" dirty="0" err="1"/>
              <a:t>myjobOutput</a:t>
            </a:r>
            <a:r>
              <a:rPr lang="fr-FR" sz="2000" dirty="0"/>
              <a:t>",</a:t>
            </a:r>
          </a:p>
          <a:p>
            <a:pPr marL="0" indent="0">
              <a:buNone/>
            </a:pPr>
            <a:r>
              <a:rPr lang="fr-FR" sz="2000" dirty="0"/>
              <a:t> "</a:t>
            </a:r>
            <a:r>
              <a:rPr lang="fr-FR" sz="2000" dirty="0" err="1"/>
              <a:t>myjobError</a:t>
            </a:r>
            <a:r>
              <a:rPr lang="fr-FR" sz="2000" dirty="0"/>
              <a:t>"</a:t>
            </a:r>
          </a:p>
          <a:p>
            <a:pPr marL="0" indent="0">
              <a:buNone/>
            </a:pPr>
            <a:r>
              <a:rPr lang="mr-IN" sz="2000" dirty="0"/>
              <a:t>};</a:t>
            </a:r>
          </a:p>
          <a:p>
            <a:pPr marL="0" indent="0">
              <a:buNone/>
            </a:pPr>
            <a:r>
              <a:rPr lang="fr-FR" sz="2000" dirty="0" err="1" smtClean="0"/>
              <a:t>OutputSandboxBaseDestURI</a:t>
            </a:r>
            <a:r>
              <a:rPr lang="fr-FR" sz="2000" dirty="0" smtClean="0"/>
              <a:t>=</a:t>
            </a:r>
            <a:r>
              <a:rPr lang="fr-FR" sz="2000" dirty="0"/>
              <a:t>"</a:t>
            </a:r>
            <a:r>
              <a:rPr lang="fr-FR" sz="2000" dirty="0" err="1"/>
              <a:t>gsiftp</a:t>
            </a:r>
            <a:r>
              <a:rPr lang="fr-FR" sz="2000" dirty="0"/>
              <a:t>://</a:t>
            </a:r>
            <a:r>
              <a:rPr lang="fr-FR" sz="2000" dirty="0" err="1"/>
              <a:t>localhost</a:t>
            </a:r>
            <a:r>
              <a:rPr lang="fr-FR" sz="2000" dirty="0"/>
              <a:t>"</a:t>
            </a:r>
            <a:r>
              <a:rPr lang="fr-FR" sz="2000" dirty="0" smtClean="0"/>
              <a:t>;</a:t>
            </a:r>
          </a:p>
          <a:p>
            <a:pPr marL="0" indent="0">
              <a:buNone/>
            </a:pPr>
            <a:r>
              <a:rPr lang="fr-FR" sz="2000" dirty="0" err="1" smtClean="0"/>
              <a:t>InputSandbox</a:t>
            </a:r>
            <a:r>
              <a:rPr lang="fr-FR" sz="2000" dirty="0"/>
              <a:t>= { "</a:t>
            </a:r>
            <a:r>
              <a:rPr lang="fr-FR" sz="2000" dirty="0" err="1"/>
              <a:t>Test.sh</a:t>
            </a:r>
            <a:r>
              <a:rPr lang="fr-FR" sz="2000" dirty="0"/>
              <a:t>" };</a:t>
            </a:r>
          </a:p>
          <a:p>
            <a:pPr marL="0" indent="0">
              <a:buNone/>
            </a:pPr>
            <a:r>
              <a:rPr lang="mr-IN" sz="2000" dirty="0"/>
              <a:t>]</a:t>
            </a:r>
            <a:endParaRPr lang="fr-FR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Informatique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9EAE-A529-994B-918B-EA526C61FA4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02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NRS Sec 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CNRS Sec Ed.thmx</Template>
  <TotalTime>2372</TotalTime>
  <Words>3703</Words>
  <Application>Microsoft Macintosh PowerPoint</Application>
  <PresentationFormat>Présentation à l'écran (4:3)</PresentationFormat>
  <Paragraphs>426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CNRS Sec Ed</vt:lpstr>
      <vt:lpstr>Infrastructure de Calcul</vt:lpstr>
      <vt:lpstr>Nomenclature</vt:lpstr>
      <vt:lpstr>Le Computing Element</vt:lpstr>
      <vt:lpstr>A quoi ca sert !</vt:lpstr>
      <vt:lpstr>Plusieurs technologies</vt:lpstr>
      <vt:lpstr>Plusieurs batch systems</vt:lpstr>
      <vt:lpstr>Cycle de vie d’un job… Du JDL à l’Output</vt:lpstr>
      <vt:lpstr>Le fichier JDL</vt:lpstr>
      <vt:lpstr>Soumettre un job</vt:lpstr>
      <vt:lpstr>Soumettre un job</vt:lpstr>
      <vt:lpstr>Soumettre un job</vt:lpstr>
      <vt:lpstr>Que ce passe-t-il ?</vt:lpstr>
      <vt:lpstr>Suivre un job sur le batch system</vt:lpstr>
      <vt:lpstr>Le status d’un job</vt:lpstr>
      <vt:lpstr>Le status d’un job</vt:lpstr>
      <vt:lpstr>Récuperer l’output d’un job</vt:lpstr>
      <vt:lpstr>Le status d’un job</vt:lpstr>
      <vt:lpstr>Dans les entrailles du CREAM-CE</vt:lpstr>
      <vt:lpstr>Gestion des comptes (gridmap)</vt:lpstr>
      <vt:lpstr>Gestion des comptes utilisateurs</vt:lpstr>
      <vt:lpstr>One last thing (VO Tags)</vt:lpstr>
      <vt:lpstr>One last thing (VO Tags)</vt:lpstr>
      <vt:lpstr>One last thing (VO Tags)</vt:lpstr>
      <vt:lpstr>Quelques démons utiles</vt:lpstr>
      <vt:lpstr>Quelques commandes utiles</vt:lpstr>
      <vt:lpstr>Les fichiers de log</vt:lpstr>
      <vt:lpstr>Tomcat (Catalina.out)</vt:lpstr>
      <vt:lpstr>GRIDFTP (gridftp-session.log)</vt:lpstr>
      <vt:lpstr>GRIDFTP (globus-gridftp.log)</vt:lpstr>
      <vt:lpstr>Blah parser (glite-ce-bnotifier.log)</vt:lpstr>
      <vt:lpstr>Autres fichiers de log</vt:lpstr>
      <vt:lpstr>Les autres services du CE</vt:lpstr>
      <vt:lpstr>Le Ressource BDII</vt:lpstr>
      <vt:lpstr>Le ressource BDII</vt:lpstr>
      <vt:lpstr>Le ressource BDII</vt:lpstr>
      <vt:lpstr>Le ressource BDII</vt:lpstr>
      <vt:lpstr>Accounting</vt:lpstr>
      <vt:lpstr>Le Worker Node</vt:lpstr>
      <vt:lpstr>Les pre-requis</vt:lpstr>
      <vt:lpstr>Le Worker Node</vt:lpstr>
      <vt:lpstr>CernVMFS</vt:lpstr>
      <vt:lpstr>CVMFS</vt:lpstr>
      <vt:lpstr>Commandes utiles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Element</dc:title>
  <dc:creator>Guillaume PHILIPPON</dc:creator>
  <cp:lastModifiedBy>Guillaume PHILIPPON</cp:lastModifiedBy>
  <cp:revision>41</cp:revision>
  <dcterms:created xsi:type="dcterms:W3CDTF">2017-05-15T17:45:26Z</dcterms:created>
  <dcterms:modified xsi:type="dcterms:W3CDTF">2017-05-17T09:17:50Z</dcterms:modified>
</cp:coreProperties>
</file>