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424" r:id="rId2"/>
    <p:sldId id="586" r:id="rId3"/>
    <p:sldId id="585" r:id="rId4"/>
    <p:sldId id="608" r:id="rId5"/>
    <p:sldId id="609" r:id="rId6"/>
    <p:sldId id="618" r:id="rId7"/>
    <p:sldId id="615" r:id="rId8"/>
    <p:sldId id="610" r:id="rId9"/>
    <p:sldId id="619" r:id="rId10"/>
    <p:sldId id="620" r:id="rId11"/>
    <p:sldId id="621" r:id="rId12"/>
    <p:sldId id="622" r:id="rId13"/>
    <p:sldId id="611" r:id="rId14"/>
    <p:sldId id="612" r:id="rId15"/>
    <p:sldId id="614" r:id="rId16"/>
    <p:sldId id="616" r:id="rId17"/>
    <p:sldId id="617" r:id="rId18"/>
    <p:sldId id="624" r:id="rId19"/>
    <p:sldId id="627" r:id="rId20"/>
    <p:sldId id="613" r:id="rId21"/>
    <p:sldId id="628" r:id="rId22"/>
    <p:sldId id="626" r:id="rId23"/>
    <p:sldId id="630" r:id="rId24"/>
    <p:sldId id="623" r:id="rId25"/>
    <p:sldId id="632" r:id="rId26"/>
    <p:sldId id="633" r:id="rId27"/>
    <p:sldId id="588" r:id="rId28"/>
    <p:sldId id="634" r:id="rId29"/>
    <p:sldId id="635" r:id="rId30"/>
    <p:sldId id="636" r:id="rId31"/>
    <p:sldId id="599" r:id="rId32"/>
    <p:sldId id="637" r:id="rId33"/>
    <p:sldId id="638" r:id="rId34"/>
    <p:sldId id="639" r:id="rId35"/>
    <p:sldId id="640" r:id="rId36"/>
    <p:sldId id="641" r:id="rId37"/>
    <p:sldId id="642" r:id="rId38"/>
    <p:sldId id="643" r:id="rId39"/>
    <p:sldId id="645" r:id="rId40"/>
    <p:sldId id="646" r:id="rId41"/>
    <p:sldId id="647" r:id="rId42"/>
    <p:sldId id="648" r:id="rId43"/>
    <p:sldId id="649" r:id="rId44"/>
    <p:sldId id="650" r:id="rId45"/>
    <p:sldId id="651" r:id="rId46"/>
    <p:sldId id="652" r:id="rId47"/>
    <p:sldId id="644" r:id="rId48"/>
    <p:sldId id="653" r:id="rId49"/>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CD04"/>
    <a:srgbClr val="FFFFFF"/>
    <a:srgbClr val="E5E5EB"/>
    <a:srgbClr val="EEE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41" autoAdjust="0"/>
    <p:restoredTop sz="94686" autoAdjust="0"/>
  </p:normalViewPr>
  <p:slideViewPr>
    <p:cSldViewPr>
      <p:cViewPr varScale="1">
        <p:scale>
          <a:sx n="74" d="100"/>
          <a:sy n="74" d="100"/>
        </p:scale>
        <p:origin x="4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8EF22EC-0DC9-48B0-AE9D-08DF9B3BB62E}" type="datetimeFigureOut">
              <a:rPr lang="fr-FR" smtClean="0"/>
              <a:pPr/>
              <a:t>17/05/2017</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AC8E8592-7C67-4A9C-B0F9-6662E634B543}" type="slidenum">
              <a:rPr lang="fr-FR" smtClean="0"/>
              <a:pPr/>
              <a:t>‹N°›</a:t>
            </a:fld>
            <a:endParaRPr lang="fr-FR"/>
          </a:p>
        </p:txBody>
      </p:sp>
    </p:spTree>
    <p:extLst>
      <p:ext uri="{BB962C8B-B14F-4D97-AF65-F5344CB8AC3E}">
        <p14:creationId xmlns:p14="http://schemas.microsoft.com/office/powerpoint/2010/main" val="4099946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1</a:t>
            </a:fld>
            <a:endParaRPr lang="en-US"/>
          </a:p>
        </p:txBody>
      </p:sp>
    </p:spTree>
    <p:extLst>
      <p:ext uri="{BB962C8B-B14F-4D97-AF65-F5344CB8AC3E}">
        <p14:creationId xmlns:p14="http://schemas.microsoft.com/office/powerpoint/2010/main" val="1793458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10</a:t>
            </a:fld>
            <a:endParaRPr lang="en-US"/>
          </a:p>
        </p:txBody>
      </p:sp>
    </p:spTree>
    <p:extLst>
      <p:ext uri="{BB962C8B-B14F-4D97-AF65-F5344CB8AC3E}">
        <p14:creationId xmlns:p14="http://schemas.microsoft.com/office/powerpoint/2010/main" val="3887286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11</a:t>
            </a:fld>
            <a:endParaRPr lang="en-US"/>
          </a:p>
        </p:txBody>
      </p:sp>
    </p:spTree>
    <p:extLst>
      <p:ext uri="{BB962C8B-B14F-4D97-AF65-F5344CB8AC3E}">
        <p14:creationId xmlns:p14="http://schemas.microsoft.com/office/powerpoint/2010/main" val="3975563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12</a:t>
            </a:fld>
            <a:endParaRPr lang="en-US"/>
          </a:p>
        </p:txBody>
      </p:sp>
    </p:spTree>
    <p:extLst>
      <p:ext uri="{BB962C8B-B14F-4D97-AF65-F5344CB8AC3E}">
        <p14:creationId xmlns:p14="http://schemas.microsoft.com/office/powerpoint/2010/main" val="432372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13</a:t>
            </a:fld>
            <a:endParaRPr lang="en-US"/>
          </a:p>
        </p:txBody>
      </p:sp>
    </p:spTree>
    <p:extLst>
      <p:ext uri="{BB962C8B-B14F-4D97-AF65-F5344CB8AC3E}">
        <p14:creationId xmlns:p14="http://schemas.microsoft.com/office/powerpoint/2010/main" val="3798650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14</a:t>
            </a:fld>
            <a:endParaRPr lang="en-US"/>
          </a:p>
        </p:txBody>
      </p:sp>
    </p:spTree>
    <p:extLst>
      <p:ext uri="{BB962C8B-B14F-4D97-AF65-F5344CB8AC3E}">
        <p14:creationId xmlns:p14="http://schemas.microsoft.com/office/powerpoint/2010/main" val="2683219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15</a:t>
            </a:fld>
            <a:endParaRPr lang="en-US"/>
          </a:p>
        </p:txBody>
      </p:sp>
    </p:spTree>
    <p:extLst>
      <p:ext uri="{BB962C8B-B14F-4D97-AF65-F5344CB8AC3E}">
        <p14:creationId xmlns:p14="http://schemas.microsoft.com/office/powerpoint/2010/main" val="3717239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16</a:t>
            </a:fld>
            <a:endParaRPr lang="en-US"/>
          </a:p>
        </p:txBody>
      </p:sp>
    </p:spTree>
    <p:extLst>
      <p:ext uri="{BB962C8B-B14F-4D97-AF65-F5344CB8AC3E}">
        <p14:creationId xmlns:p14="http://schemas.microsoft.com/office/powerpoint/2010/main" val="4244015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17</a:t>
            </a:fld>
            <a:endParaRPr lang="en-US"/>
          </a:p>
        </p:txBody>
      </p:sp>
    </p:spTree>
    <p:extLst>
      <p:ext uri="{BB962C8B-B14F-4D97-AF65-F5344CB8AC3E}">
        <p14:creationId xmlns:p14="http://schemas.microsoft.com/office/powerpoint/2010/main" val="572015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18</a:t>
            </a:fld>
            <a:endParaRPr lang="en-US"/>
          </a:p>
        </p:txBody>
      </p:sp>
    </p:spTree>
    <p:extLst>
      <p:ext uri="{BB962C8B-B14F-4D97-AF65-F5344CB8AC3E}">
        <p14:creationId xmlns:p14="http://schemas.microsoft.com/office/powerpoint/2010/main" val="120875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19</a:t>
            </a:fld>
            <a:endParaRPr lang="en-US"/>
          </a:p>
        </p:txBody>
      </p:sp>
    </p:spTree>
    <p:extLst>
      <p:ext uri="{BB962C8B-B14F-4D97-AF65-F5344CB8AC3E}">
        <p14:creationId xmlns:p14="http://schemas.microsoft.com/office/powerpoint/2010/main" val="420030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2</a:t>
            </a:fld>
            <a:endParaRPr lang="en-US"/>
          </a:p>
        </p:txBody>
      </p:sp>
    </p:spTree>
    <p:extLst>
      <p:ext uri="{BB962C8B-B14F-4D97-AF65-F5344CB8AC3E}">
        <p14:creationId xmlns:p14="http://schemas.microsoft.com/office/powerpoint/2010/main" val="20926596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20</a:t>
            </a:fld>
            <a:endParaRPr lang="en-US"/>
          </a:p>
        </p:txBody>
      </p:sp>
    </p:spTree>
    <p:extLst>
      <p:ext uri="{BB962C8B-B14F-4D97-AF65-F5344CB8AC3E}">
        <p14:creationId xmlns:p14="http://schemas.microsoft.com/office/powerpoint/2010/main" val="3700089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21</a:t>
            </a:fld>
            <a:endParaRPr lang="en-US"/>
          </a:p>
        </p:txBody>
      </p:sp>
    </p:spTree>
    <p:extLst>
      <p:ext uri="{BB962C8B-B14F-4D97-AF65-F5344CB8AC3E}">
        <p14:creationId xmlns:p14="http://schemas.microsoft.com/office/powerpoint/2010/main" val="3163223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22</a:t>
            </a:fld>
            <a:endParaRPr lang="en-US"/>
          </a:p>
        </p:txBody>
      </p:sp>
    </p:spTree>
    <p:extLst>
      <p:ext uri="{BB962C8B-B14F-4D97-AF65-F5344CB8AC3E}">
        <p14:creationId xmlns:p14="http://schemas.microsoft.com/office/powerpoint/2010/main" val="9506107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23</a:t>
            </a:fld>
            <a:endParaRPr lang="en-US"/>
          </a:p>
        </p:txBody>
      </p:sp>
    </p:spTree>
    <p:extLst>
      <p:ext uri="{BB962C8B-B14F-4D97-AF65-F5344CB8AC3E}">
        <p14:creationId xmlns:p14="http://schemas.microsoft.com/office/powerpoint/2010/main" val="2862833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24</a:t>
            </a:fld>
            <a:endParaRPr lang="en-US"/>
          </a:p>
        </p:txBody>
      </p:sp>
    </p:spTree>
    <p:extLst>
      <p:ext uri="{BB962C8B-B14F-4D97-AF65-F5344CB8AC3E}">
        <p14:creationId xmlns:p14="http://schemas.microsoft.com/office/powerpoint/2010/main" val="5996194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25</a:t>
            </a:fld>
            <a:endParaRPr lang="en-US"/>
          </a:p>
        </p:txBody>
      </p:sp>
    </p:spTree>
    <p:extLst>
      <p:ext uri="{BB962C8B-B14F-4D97-AF65-F5344CB8AC3E}">
        <p14:creationId xmlns:p14="http://schemas.microsoft.com/office/powerpoint/2010/main" val="3865628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26</a:t>
            </a:fld>
            <a:endParaRPr lang="en-US"/>
          </a:p>
        </p:txBody>
      </p:sp>
    </p:spTree>
    <p:extLst>
      <p:ext uri="{BB962C8B-B14F-4D97-AF65-F5344CB8AC3E}">
        <p14:creationId xmlns:p14="http://schemas.microsoft.com/office/powerpoint/2010/main" val="4229777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27</a:t>
            </a:fld>
            <a:endParaRPr lang="en-US"/>
          </a:p>
        </p:txBody>
      </p:sp>
    </p:spTree>
    <p:extLst>
      <p:ext uri="{BB962C8B-B14F-4D97-AF65-F5344CB8AC3E}">
        <p14:creationId xmlns:p14="http://schemas.microsoft.com/office/powerpoint/2010/main" val="19201313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28</a:t>
            </a:fld>
            <a:endParaRPr lang="en-US"/>
          </a:p>
        </p:txBody>
      </p:sp>
    </p:spTree>
    <p:extLst>
      <p:ext uri="{BB962C8B-B14F-4D97-AF65-F5344CB8AC3E}">
        <p14:creationId xmlns:p14="http://schemas.microsoft.com/office/powerpoint/2010/main" val="20881049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29</a:t>
            </a:fld>
            <a:endParaRPr lang="en-US"/>
          </a:p>
        </p:txBody>
      </p:sp>
    </p:spTree>
    <p:extLst>
      <p:ext uri="{BB962C8B-B14F-4D97-AF65-F5344CB8AC3E}">
        <p14:creationId xmlns:p14="http://schemas.microsoft.com/office/powerpoint/2010/main" val="233236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3</a:t>
            </a:fld>
            <a:endParaRPr lang="en-US"/>
          </a:p>
        </p:txBody>
      </p:sp>
    </p:spTree>
    <p:extLst>
      <p:ext uri="{BB962C8B-B14F-4D97-AF65-F5344CB8AC3E}">
        <p14:creationId xmlns:p14="http://schemas.microsoft.com/office/powerpoint/2010/main" val="39389515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30</a:t>
            </a:fld>
            <a:endParaRPr lang="en-US"/>
          </a:p>
        </p:txBody>
      </p:sp>
    </p:spTree>
    <p:extLst>
      <p:ext uri="{BB962C8B-B14F-4D97-AF65-F5344CB8AC3E}">
        <p14:creationId xmlns:p14="http://schemas.microsoft.com/office/powerpoint/2010/main" val="9304046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31</a:t>
            </a:fld>
            <a:endParaRPr lang="en-US"/>
          </a:p>
        </p:txBody>
      </p:sp>
    </p:spTree>
    <p:extLst>
      <p:ext uri="{BB962C8B-B14F-4D97-AF65-F5344CB8AC3E}">
        <p14:creationId xmlns:p14="http://schemas.microsoft.com/office/powerpoint/2010/main" val="32763145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32</a:t>
            </a:fld>
            <a:endParaRPr lang="en-US"/>
          </a:p>
        </p:txBody>
      </p:sp>
    </p:spTree>
    <p:extLst>
      <p:ext uri="{BB962C8B-B14F-4D97-AF65-F5344CB8AC3E}">
        <p14:creationId xmlns:p14="http://schemas.microsoft.com/office/powerpoint/2010/main" val="8381906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33</a:t>
            </a:fld>
            <a:endParaRPr lang="en-US"/>
          </a:p>
        </p:txBody>
      </p:sp>
    </p:spTree>
    <p:extLst>
      <p:ext uri="{BB962C8B-B14F-4D97-AF65-F5344CB8AC3E}">
        <p14:creationId xmlns:p14="http://schemas.microsoft.com/office/powerpoint/2010/main" val="41681904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34</a:t>
            </a:fld>
            <a:endParaRPr lang="en-US"/>
          </a:p>
        </p:txBody>
      </p:sp>
    </p:spTree>
    <p:extLst>
      <p:ext uri="{BB962C8B-B14F-4D97-AF65-F5344CB8AC3E}">
        <p14:creationId xmlns:p14="http://schemas.microsoft.com/office/powerpoint/2010/main" val="28052019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35</a:t>
            </a:fld>
            <a:endParaRPr lang="en-US"/>
          </a:p>
        </p:txBody>
      </p:sp>
    </p:spTree>
    <p:extLst>
      <p:ext uri="{BB962C8B-B14F-4D97-AF65-F5344CB8AC3E}">
        <p14:creationId xmlns:p14="http://schemas.microsoft.com/office/powerpoint/2010/main" val="40310851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36</a:t>
            </a:fld>
            <a:endParaRPr lang="en-US"/>
          </a:p>
        </p:txBody>
      </p:sp>
    </p:spTree>
    <p:extLst>
      <p:ext uri="{BB962C8B-B14F-4D97-AF65-F5344CB8AC3E}">
        <p14:creationId xmlns:p14="http://schemas.microsoft.com/office/powerpoint/2010/main" val="5964047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37</a:t>
            </a:fld>
            <a:endParaRPr lang="en-US"/>
          </a:p>
        </p:txBody>
      </p:sp>
    </p:spTree>
    <p:extLst>
      <p:ext uri="{BB962C8B-B14F-4D97-AF65-F5344CB8AC3E}">
        <p14:creationId xmlns:p14="http://schemas.microsoft.com/office/powerpoint/2010/main" val="4800932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38</a:t>
            </a:fld>
            <a:endParaRPr lang="en-US"/>
          </a:p>
        </p:txBody>
      </p:sp>
    </p:spTree>
    <p:extLst>
      <p:ext uri="{BB962C8B-B14F-4D97-AF65-F5344CB8AC3E}">
        <p14:creationId xmlns:p14="http://schemas.microsoft.com/office/powerpoint/2010/main" val="41135691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39</a:t>
            </a:fld>
            <a:endParaRPr lang="en-US"/>
          </a:p>
        </p:txBody>
      </p:sp>
    </p:spTree>
    <p:extLst>
      <p:ext uri="{BB962C8B-B14F-4D97-AF65-F5344CB8AC3E}">
        <p14:creationId xmlns:p14="http://schemas.microsoft.com/office/powerpoint/2010/main" val="3631044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4</a:t>
            </a:fld>
            <a:endParaRPr lang="en-US"/>
          </a:p>
        </p:txBody>
      </p:sp>
    </p:spTree>
    <p:extLst>
      <p:ext uri="{BB962C8B-B14F-4D97-AF65-F5344CB8AC3E}">
        <p14:creationId xmlns:p14="http://schemas.microsoft.com/office/powerpoint/2010/main" val="40727230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40</a:t>
            </a:fld>
            <a:endParaRPr lang="en-US"/>
          </a:p>
        </p:txBody>
      </p:sp>
    </p:spTree>
    <p:extLst>
      <p:ext uri="{BB962C8B-B14F-4D97-AF65-F5344CB8AC3E}">
        <p14:creationId xmlns:p14="http://schemas.microsoft.com/office/powerpoint/2010/main" val="28702390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41</a:t>
            </a:fld>
            <a:endParaRPr lang="en-US"/>
          </a:p>
        </p:txBody>
      </p:sp>
    </p:spTree>
    <p:extLst>
      <p:ext uri="{BB962C8B-B14F-4D97-AF65-F5344CB8AC3E}">
        <p14:creationId xmlns:p14="http://schemas.microsoft.com/office/powerpoint/2010/main" val="25098898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42</a:t>
            </a:fld>
            <a:endParaRPr lang="en-US"/>
          </a:p>
        </p:txBody>
      </p:sp>
    </p:spTree>
    <p:extLst>
      <p:ext uri="{BB962C8B-B14F-4D97-AF65-F5344CB8AC3E}">
        <p14:creationId xmlns:p14="http://schemas.microsoft.com/office/powerpoint/2010/main" val="12129081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43</a:t>
            </a:fld>
            <a:endParaRPr lang="en-US"/>
          </a:p>
        </p:txBody>
      </p:sp>
    </p:spTree>
    <p:extLst>
      <p:ext uri="{BB962C8B-B14F-4D97-AF65-F5344CB8AC3E}">
        <p14:creationId xmlns:p14="http://schemas.microsoft.com/office/powerpoint/2010/main" val="24350139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44</a:t>
            </a:fld>
            <a:endParaRPr lang="en-US"/>
          </a:p>
        </p:txBody>
      </p:sp>
    </p:spTree>
    <p:extLst>
      <p:ext uri="{BB962C8B-B14F-4D97-AF65-F5344CB8AC3E}">
        <p14:creationId xmlns:p14="http://schemas.microsoft.com/office/powerpoint/2010/main" val="17821002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45</a:t>
            </a:fld>
            <a:endParaRPr lang="en-US"/>
          </a:p>
        </p:txBody>
      </p:sp>
    </p:spTree>
    <p:extLst>
      <p:ext uri="{BB962C8B-B14F-4D97-AF65-F5344CB8AC3E}">
        <p14:creationId xmlns:p14="http://schemas.microsoft.com/office/powerpoint/2010/main" val="32265623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46</a:t>
            </a:fld>
            <a:endParaRPr lang="en-US"/>
          </a:p>
        </p:txBody>
      </p:sp>
    </p:spTree>
    <p:extLst>
      <p:ext uri="{BB962C8B-B14F-4D97-AF65-F5344CB8AC3E}">
        <p14:creationId xmlns:p14="http://schemas.microsoft.com/office/powerpoint/2010/main" val="29777227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47</a:t>
            </a:fld>
            <a:endParaRPr lang="en-US"/>
          </a:p>
        </p:txBody>
      </p:sp>
    </p:spTree>
    <p:extLst>
      <p:ext uri="{BB962C8B-B14F-4D97-AF65-F5344CB8AC3E}">
        <p14:creationId xmlns:p14="http://schemas.microsoft.com/office/powerpoint/2010/main" val="27039565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48</a:t>
            </a:fld>
            <a:endParaRPr lang="en-US"/>
          </a:p>
        </p:txBody>
      </p:sp>
    </p:spTree>
    <p:extLst>
      <p:ext uri="{BB962C8B-B14F-4D97-AF65-F5344CB8AC3E}">
        <p14:creationId xmlns:p14="http://schemas.microsoft.com/office/powerpoint/2010/main" val="389761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5</a:t>
            </a:fld>
            <a:endParaRPr lang="en-US"/>
          </a:p>
        </p:txBody>
      </p:sp>
    </p:spTree>
    <p:extLst>
      <p:ext uri="{BB962C8B-B14F-4D97-AF65-F5344CB8AC3E}">
        <p14:creationId xmlns:p14="http://schemas.microsoft.com/office/powerpoint/2010/main" val="4140136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6</a:t>
            </a:fld>
            <a:endParaRPr lang="en-US"/>
          </a:p>
        </p:txBody>
      </p:sp>
    </p:spTree>
    <p:extLst>
      <p:ext uri="{BB962C8B-B14F-4D97-AF65-F5344CB8AC3E}">
        <p14:creationId xmlns:p14="http://schemas.microsoft.com/office/powerpoint/2010/main" val="2360679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7</a:t>
            </a:fld>
            <a:endParaRPr lang="en-US"/>
          </a:p>
        </p:txBody>
      </p:sp>
    </p:spTree>
    <p:extLst>
      <p:ext uri="{BB962C8B-B14F-4D97-AF65-F5344CB8AC3E}">
        <p14:creationId xmlns:p14="http://schemas.microsoft.com/office/powerpoint/2010/main" val="1870433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8</a:t>
            </a:fld>
            <a:endParaRPr lang="en-US"/>
          </a:p>
        </p:txBody>
      </p:sp>
    </p:spTree>
    <p:extLst>
      <p:ext uri="{BB962C8B-B14F-4D97-AF65-F5344CB8AC3E}">
        <p14:creationId xmlns:p14="http://schemas.microsoft.com/office/powerpoint/2010/main" val="1486012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82D5114-49C0-40CB-A5CE-E1EFECC8461D}" type="slidenum">
              <a:rPr lang="en-US" smtClean="0"/>
              <a:pPr/>
              <a:t>9</a:t>
            </a:fld>
            <a:endParaRPr lang="en-US"/>
          </a:p>
        </p:txBody>
      </p:sp>
    </p:spTree>
    <p:extLst>
      <p:ext uri="{BB962C8B-B14F-4D97-AF65-F5344CB8AC3E}">
        <p14:creationId xmlns:p14="http://schemas.microsoft.com/office/powerpoint/2010/main" val="2003781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r>
              <a:rPr lang="en-US" smtClean="0"/>
              <a:t>17/05/2017</a:t>
            </a:r>
            <a:endParaRPr lang="fr-BE"/>
          </a:p>
        </p:txBody>
      </p:sp>
      <p:sp>
        <p:nvSpPr>
          <p:cNvPr id="5" name="Espace réservé du pied de page 4"/>
          <p:cNvSpPr>
            <a:spLocks noGrp="1"/>
          </p:cNvSpPr>
          <p:nvPr>
            <p:ph type="ftr" sz="quarter" idx="11"/>
          </p:nvPr>
        </p:nvSpPr>
        <p:spPr/>
        <p:txBody>
          <a:bodyPr/>
          <a:lstStyle/>
          <a:p>
            <a:r>
              <a:rPr lang="en-US" smtClean="0"/>
              <a:t>Grid Training - LPNHE - Paris</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r>
              <a:rPr lang="en-US" smtClean="0"/>
              <a:t>17/05/2017</a:t>
            </a:r>
            <a:endParaRPr lang="fr-BE"/>
          </a:p>
        </p:txBody>
      </p:sp>
      <p:sp>
        <p:nvSpPr>
          <p:cNvPr id="5" name="Espace réservé du pied de page 4"/>
          <p:cNvSpPr>
            <a:spLocks noGrp="1"/>
          </p:cNvSpPr>
          <p:nvPr>
            <p:ph type="ftr" sz="quarter" idx="11"/>
          </p:nvPr>
        </p:nvSpPr>
        <p:spPr/>
        <p:txBody>
          <a:bodyPr/>
          <a:lstStyle/>
          <a:p>
            <a:r>
              <a:rPr lang="en-US" smtClean="0"/>
              <a:t>Grid Training - LPNHE - Paris</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r>
              <a:rPr lang="en-US" smtClean="0"/>
              <a:t>17/05/2017</a:t>
            </a:r>
            <a:endParaRPr lang="fr-BE"/>
          </a:p>
        </p:txBody>
      </p:sp>
      <p:sp>
        <p:nvSpPr>
          <p:cNvPr id="5" name="Espace réservé du pied de page 4"/>
          <p:cNvSpPr>
            <a:spLocks noGrp="1"/>
          </p:cNvSpPr>
          <p:nvPr>
            <p:ph type="ftr" sz="quarter" idx="11"/>
          </p:nvPr>
        </p:nvSpPr>
        <p:spPr/>
        <p:txBody>
          <a:bodyPr/>
          <a:lstStyle/>
          <a:p>
            <a:r>
              <a:rPr lang="en-US" smtClean="0"/>
              <a:t>Grid Training - LPNHE - Paris</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r>
              <a:rPr lang="en-US" smtClean="0"/>
              <a:t>17/05/2017</a:t>
            </a:r>
            <a:endParaRPr lang="fr-BE"/>
          </a:p>
        </p:txBody>
      </p:sp>
      <p:sp>
        <p:nvSpPr>
          <p:cNvPr id="5" name="Espace réservé du pied de page 4"/>
          <p:cNvSpPr>
            <a:spLocks noGrp="1"/>
          </p:cNvSpPr>
          <p:nvPr>
            <p:ph type="ftr" sz="quarter" idx="11"/>
          </p:nvPr>
        </p:nvSpPr>
        <p:spPr/>
        <p:txBody>
          <a:bodyPr/>
          <a:lstStyle/>
          <a:p>
            <a:r>
              <a:rPr lang="en-US" smtClean="0"/>
              <a:t>Grid Training - LPNHE - Paris</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en-US" smtClean="0"/>
              <a:t>17/05/2017</a:t>
            </a:r>
            <a:endParaRPr lang="fr-BE"/>
          </a:p>
        </p:txBody>
      </p:sp>
      <p:sp>
        <p:nvSpPr>
          <p:cNvPr id="5" name="Espace réservé du pied de page 4"/>
          <p:cNvSpPr>
            <a:spLocks noGrp="1"/>
          </p:cNvSpPr>
          <p:nvPr>
            <p:ph type="ftr" sz="quarter" idx="11"/>
          </p:nvPr>
        </p:nvSpPr>
        <p:spPr/>
        <p:txBody>
          <a:bodyPr/>
          <a:lstStyle/>
          <a:p>
            <a:r>
              <a:rPr lang="en-US" smtClean="0"/>
              <a:t>Grid Training - LPNHE - Paris</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r>
              <a:rPr lang="en-US" smtClean="0"/>
              <a:t>17/05/2017</a:t>
            </a:r>
            <a:endParaRPr lang="fr-BE"/>
          </a:p>
        </p:txBody>
      </p:sp>
      <p:sp>
        <p:nvSpPr>
          <p:cNvPr id="6" name="Espace réservé du pied de page 5"/>
          <p:cNvSpPr>
            <a:spLocks noGrp="1"/>
          </p:cNvSpPr>
          <p:nvPr>
            <p:ph type="ftr" sz="quarter" idx="11"/>
          </p:nvPr>
        </p:nvSpPr>
        <p:spPr/>
        <p:txBody>
          <a:bodyPr/>
          <a:lstStyle/>
          <a:p>
            <a:r>
              <a:rPr lang="en-US" smtClean="0"/>
              <a:t>Grid Training - LPNHE - Paris</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r>
              <a:rPr lang="en-US" smtClean="0"/>
              <a:t>17/05/2017</a:t>
            </a:r>
            <a:endParaRPr lang="fr-BE"/>
          </a:p>
        </p:txBody>
      </p:sp>
      <p:sp>
        <p:nvSpPr>
          <p:cNvPr id="8" name="Espace réservé du pied de page 7"/>
          <p:cNvSpPr>
            <a:spLocks noGrp="1"/>
          </p:cNvSpPr>
          <p:nvPr>
            <p:ph type="ftr" sz="quarter" idx="11"/>
          </p:nvPr>
        </p:nvSpPr>
        <p:spPr/>
        <p:txBody>
          <a:bodyPr/>
          <a:lstStyle/>
          <a:p>
            <a:r>
              <a:rPr lang="en-US" smtClean="0"/>
              <a:t>Grid Training - LPNHE - Paris</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r>
              <a:rPr lang="en-US" smtClean="0"/>
              <a:t>17/05/2017</a:t>
            </a:r>
            <a:endParaRPr lang="fr-BE"/>
          </a:p>
        </p:txBody>
      </p:sp>
      <p:sp>
        <p:nvSpPr>
          <p:cNvPr id="4" name="Espace réservé du pied de page 3"/>
          <p:cNvSpPr>
            <a:spLocks noGrp="1"/>
          </p:cNvSpPr>
          <p:nvPr>
            <p:ph type="ftr" sz="quarter" idx="11"/>
          </p:nvPr>
        </p:nvSpPr>
        <p:spPr/>
        <p:txBody>
          <a:bodyPr/>
          <a:lstStyle/>
          <a:p>
            <a:r>
              <a:rPr lang="en-US" smtClean="0"/>
              <a:t>Grid Training - LPNHE - Paris</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en-US" smtClean="0"/>
              <a:t>17/05/2017</a:t>
            </a:r>
            <a:endParaRPr lang="fr-BE"/>
          </a:p>
        </p:txBody>
      </p:sp>
      <p:sp>
        <p:nvSpPr>
          <p:cNvPr id="3" name="Espace réservé du pied de page 2"/>
          <p:cNvSpPr>
            <a:spLocks noGrp="1"/>
          </p:cNvSpPr>
          <p:nvPr>
            <p:ph type="ftr" sz="quarter" idx="11"/>
          </p:nvPr>
        </p:nvSpPr>
        <p:spPr/>
        <p:txBody>
          <a:bodyPr/>
          <a:lstStyle/>
          <a:p>
            <a:r>
              <a:rPr lang="en-US" smtClean="0"/>
              <a:t>Grid Training - LPNHE - Paris</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en-US" smtClean="0"/>
              <a:t>17/05/2017</a:t>
            </a:r>
            <a:endParaRPr lang="fr-BE"/>
          </a:p>
        </p:txBody>
      </p:sp>
      <p:sp>
        <p:nvSpPr>
          <p:cNvPr id="6" name="Espace réservé du pied de page 5"/>
          <p:cNvSpPr>
            <a:spLocks noGrp="1"/>
          </p:cNvSpPr>
          <p:nvPr>
            <p:ph type="ftr" sz="quarter" idx="11"/>
          </p:nvPr>
        </p:nvSpPr>
        <p:spPr/>
        <p:txBody>
          <a:bodyPr/>
          <a:lstStyle/>
          <a:p>
            <a:r>
              <a:rPr lang="en-US" smtClean="0"/>
              <a:t>Grid Training - LPNHE - Paris</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en-US" smtClean="0"/>
              <a:t>17/05/2017</a:t>
            </a:r>
            <a:endParaRPr lang="fr-BE"/>
          </a:p>
        </p:txBody>
      </p:sp>
      <p:sp>
        <p:nvSpPr>
          <p:cNvPr id="6" name="Espace réservé du pied de page 5"/>
          <p:cNvSpPr>
            <a:spLocks noGrp="1"/>
          </p:cNvSpPr>
          <p:nvPr>
            <p:ph type="ftr" sz="quarter" idx="11"/>
          </p:nvPr>
        </p:nvSpPr>
        <p:spPr/>
        <p:txBody>
          <a:bodyPr/>
          <a:lstStyle/>
          <a:p>
            <a:r>
              <a:rPr lang="en-US" smtClean="0"/>
              <a:t>Grid Training - LPNHE - Paris</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17/05/2017</a:t>
            </a:r>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Grid Training - LPNHE - Paris</a:t>
            </a: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hyperlink" Target="https://twiki.cern.ch/twiki/bin/view/DPM/DpmSetupTuningHint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dirty="0"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1</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4" name="TextBox 52"/>
          <p:cNvSpPr txBox="1"/>
          <p:nvPr/>
        </p:nvSpPr>
        <p:spPr>
          <a:xfrm>
            <a:off x="31172" y="5668799"/>
            <a:ext cx="2633003" cy="667875"/>
          </a:xfrm>
          <a:prstGeom prst="rect">
            <a:avLst/>
          </a:prstGeom>
          <a:noFill/>
          <a:ln>
            <a:noFill/>
          </a:ln>
          <a:effectLst>
            <a:softEdge rad="635000"/>
          </a:effectLst>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fontAlgn="auto">
              <a:spcBef>
                <a:spcPct val="20000"/>
              </a:spcBef>
              <a:spcAft>
                <a:spcPts val="0"/>
              </a:spcAft>
              <a:defRPr/>
            </a:pPr>
            <a:endParaRPr lang="en-US" sz="500" dirty="0" smtClean="0">
              <a:solidFill>
                <a:schemeClr val="tx1"/>
              </a:solidFill>
              <a:effectLst>
                <a:outerShdw blurRad="38100" dist="38100" dir="2700000" algn="tl">
                  <a:srgbClr val="000000">
                    <a:alpha val="43137"/>
                  </a:srgbClr>
                </a:outerShdw>
              </a:effectLst>
              <a:latin typeface="Courier New" pitchFamily="49" charset="0"/>
              <a:cs typeface="Courier New" pitchFamily="49" charset="0"/>
            </a:endParaRPr>
          </a:p>
          <a:p>
            <a:pPr lvl="1" fontAlgn="auto">
              <a:spcBef>
                <a:spcPct val="20000"/>
              </a:spcBef>
              <a:spcAft>
                <a:spcPts val="0"/>
              </a:spcAft>
              <a:defRPr/>
            </a:pPr>
            <a:r>
              <a:rPr lang="fr-FR" sz="2000" dirty="0" smtClean="0">
                <a:solidFill>
                  <a:schemeClr val="tx2">
                    <a:lumMod val="50000"/>
                  </a:schemeClr>
                </a:solidFill>
                <a:latin typeface="Courier New" pitchFamily="49" charset="0"/>
                <a:cs typeface="Courier New" pitchFamily="49" charset="0"/>
              </a:rPr>
              <a:t>A. </a:t>
            </a:r>
            <a:r>
              <a:rPr lang="fr-FR" sz="2000" dirty="0" err="1" smtClean="0">
                <a:solidFill>
                  <a:schemeClr val="tx2">
                    <a:lumMod val="50000"/>
                  </a:schemeClr>
                </a:solidFill>
                <a:latin typeface="Courier New" pitchFamily="49" charset="0"/>
                <a:cs typeface="Courier New" pitchFamily="49" charset="0"/>
              </a:rPr>
              <a:t>Sartirana</a:t>
            </a:r>
            <a:endParaRPr lang="fr-FR" sz="2000" b="1" i="1" dirty="0">
              <a:solidFill>
                <a:schemeClr val="tx2">
                  <a:lumMod val="50000"/>
                </a:schemeClr>
              </a:solidFill>
              <a:latin typeface="Courier New" pitchFamily="49" charset="0"/>
              <a:cs typeface="Courier New" pitchFamily="49" charset="0"/>
            </a:endParaRPr>
          </a:p>
          <a:p>
            <a:pPr lvl="1" fontAlgn="auto">
              <a:spcBef>
                <a:spcPct val="20000"/>
              </a:spcBef>
              <a:spcAft>
                <a:spcPts val="0"/>
              </a:spcAft>
              <a:defRPr/>
            </a:pPr>
            <a:endParaRPr lang="en-US" sz="700" dirty="0" smtClean="0">
              <a:solidFill>
                <a:schemeClr val="tx2">
                  <a:lumMod val="50000"/>
                </a:schemeClr>
              </a:solidFill>
              <a:latin typeface="Courier New" pitchFamily="49" charset="0"/>
              <a:cs typeface="Courier New" pitchFamily="49" charset="0"/>
            </a:endParaRPr>
          </a:p>
        </p:txBody>
      </p:sp>
      <p:pic>
        <p:nvPicPr>
          <p:cNvPr id="1026" name="Picture 2" descr="Logo tr 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873" y="209475"/>
            <a:ext cx="672009" cy="73525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http://llr.in2p3.fr/local/cache-vignettes/L115xH53/siteon0-225a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7065"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52"/>
          <p:cNvSpPr txBox="1"/>
          <p:nvPr/>
        </p:nvSpPr>
        <p:spPr>
          <a:xfrm>
            <a:off x="35497" y="1412776"/>
            <a:ext cx="9073007" cy="3539430"/>
          </a:xfrm>
          <a:prstGeom prst="rect">
            <a:avLst/>
          </a:prstGeom>
          <a:noFill/>
          <a:ln>
            <a:solidFill>
              <a:schemeClr val="bg1"/>
            </a:solidFill>
          </a:ln>
          <a:effectLst>
            <a:outerShdw blurRad="40000" dist="20000" dir="5400000" rotWithShape="0">
              <a:srgbClr val="000000">
                <a:alpha val="38000"/>
              </a:srgbClr>
            </a:outerShdw>
            <a:softEdge rad="317500"/>
          </a:effectLst>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gn="ctr" fontAlgn="auto">
              <a:spcBef>
                <a:spcPct val="20000"/>
              </a:spcBef>
              <a:spcAft>
                <a:spcPts val="0"/>
              </a:spcAft>
              <a:defRPr/>
            </a:pPr>
            <a:r>
              <a:rPr lang="en-US" sz="8000" b="1" dirty="0" smtClean="0">
                <a:solidFill>
                  <a:schemeClr val="tx1"/>
                </a:solidFill>
                <a:latin typeface="Courier New" pitchFamily="49" charset="0"/>
                <a:cs typeface="Courier New" pitchFamily="49" charset="0"/>
              </a:rPr>
              <a:t>Training: </a:t>
            </a:r>
          </a:p>
          <a:p>
            <a:pPr marL="342900" indent="-342900" algn="ctr" fontAlgn="auto">
              <a:spcBef>
                <a:spcPct val="20000"/>
              </a:spcBef>
              <a:spcAft>
                <a:spcPts val="0"/>
              </a:spcAft>
              <a:defRPr/>
            </a:pPr>
            <a:r>
              <a:rPr lang="en-US" sz="12000" b="1" dirty="0" smtClean="0">
                <a:solidFill>
                  <a:schemeClr val="tx1"/>
                </a:solidFill>
                <a:latin typeface="Courier New" pitchFamily="49" charset="0"/>
                <a:cs typeface="Courier New" pitchFamily="49" charset="0"/>
              </a:rPr>
              <a:t>DPM Ops</a:t>
            </a:r>
          </a:p>
        </p:txBody>
      </p:sp>
    </p:spTree>
    <p:extLst>
      <p:ext uri="{BB962C8B-B14F-4D97-AF65-F5344CB8AC3E}">
        <p14:creationId xmlns:p14="http://schemas.microsoft.com/office/powerpoint/2010/main" val="3920887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10</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Architecture</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154"/>
          <p:cNvGrpSpPr/>
          <p:nvPr/>
        </p:nvGrpSpPr>
        <p:grpSpPr>
          <a:xfrm>
            <a:off x="5230355" y="1863074"/>
            <a:ext cx="2900155" cy="3779924"/>
            <a:chOff x="0" y="0"/>
            <a:chExt cx="3807381" cy="5375889"/>
          </a:xfrm>
        </p:grpSpPr>
        <p:grpSp>
          <p:nvGrpSpPr>
            <p:cNvPr id="24" name="Group 152"/>
            <p:cNvGrpSpPr/>
            <p:nvPr/>
          </p:nvGrpSpPr>
          <p:grpSpPr>
            <a:xfrm>
              <a:off x="0" y="0"/>
              <a:ext cx="3489882" cy="5375889"/>
              <a:chOff x="0" y="0"/>
              <a:chExt cx="3489881" cy="5375888"/>
            </a:xfrm>
          </p:grpSpPr>
          <p:sp>
            <p:nvSpPr>
              <p:cNvPr id="26" name="Shape 143"/>
              <p:cNvSpPr/>
              <p:nvPr/>
            </p:nvSpPr>
            <p:spPr>
              <a:xfrm>
                <a:off x="2094291" y="4726594"/>
                <a:ext cx="235784" cy="64929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88900" tIns="88900" rIns="88900" bIns="88900" numCol="1" anchor="ctr">
                <a:spAutoFit/>
              </a:bodyPr>
              <a:lstStyle>
                <a:lvl1pPr>
                  <a:defRPr>
                    <a:solidFill>
                      <a:srgbClr val="000000"/>
                    </a:solidFill>
                    <a:effectLst>
                      <a:outerShdw blurRad="101600" dist="63500" dir="18900000" rotWithShape="0">
                        <a:srgbClr val="000000"/>
                      </a:outerShdw>
                    </a:effectLst>
                    <a:uFill>
                      <a:solidFill>
                        <a:srgbClr val="000000"/>
                      </a:solidFill>
                    </a:uFill>
                  </a:defRPr>
                </a:lvl1pPr>
              </a:lstStyle>
              <a:p>
                <a:pPr lvl="0">
                  <a:defRPr sz="1800">
                    <a:effectLst/>
                    <a:uFillTx/>
                  </a:defRPr>
                </a:pPr>
                <a:endParaRPr sz="1800" dirty="0">
                  <a:uFill>
                    <a:solidFill/>
                  </a:uFill>
                </a:endParaRPr>
              </a:p>
            </p:txBody>
          </p:sp>
          <p:grpSp>
            <p:nvGrpSpPr>
              <p:cNvPr id="27" name="Group 151"/>
              <p:cNvGrpSpPr/>
              <p:nvPr/>
            </p:nvGrpSpPr>
            <p:grpSpPr>
              <a:xfrm>
                <a:off x="0" y="0"/>
                <a:ext cx="3489881" cy="4883150"/>
                <a:chOff x="0" y="0"/>
                <a:chExt cx="3489880" cy="4883150"/>
              </a:xfrm>
            </p:grpSpPr>
            <p:sp>
              <p:nvSpPr>
                <p:cNvPr id="28" name="Shape 144"/>
                <p:cNvSpPr/>
                <p:nvPr/>
              </p:nvSpPr>
              <p:spPr>
                <a:xfrm>
                  <a:off x="1788080" y="1771650"/>
                  <a:ext cx="1270001" cy="1270000"/>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dmlite core</a:t>
                  </a:r>
                </a:p>
              </p:txBody>
            </p:sp>
            <p:sp>
              <p:nvSpPr>
                <p:cNvPr id="29" name="Shape 145"/>
                <p:cNvSpPr/>
                <p:nvPr/>
              </p:nvSpPr>
              <p:spPr>
                <a:xfrm>
                  <a:off x="1364958" y="0"/>
                  <a:ext cx="1270001" cy="1270000"/>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dirty="0">
                      <a:uFill>
                        <a:solidFill/>
                      </a:uFill>
                    </a:rPr>
                    <a:t> </a:t>
                  </a:r>
                  <a:r>
                    <a:rPr lang="fr-FR" dirty="0" smtClean="0">
                      <a:uFill>
                        <a:solidFill/>
                      </a:uFill>
                    </a:rPr>
                    <a:t> </a:t>
                  </a:r>
                  <a:r>
                    <a:rPr sz="1800" dirty="0" smtClean="0">
                      <a:uFill>
                        <a:solidFill/>
                      </a:uFill>
                    </a:rPr>
                    <a:t>WebDAV</a:t>
                  </a:r>
                  <a:endParaRPr sz="1800" dirty="0">
                    <a:uFill>
                      <a:solidFill/>
                    </a:uFill>
                  </a:endParaRPr>
                </a:p>
              </p:txBody>
            </p:sp>
            <p:sp>
              <p:nvSpPr>
                <p:cNvPr id="30" name="Shape 146"/>
                <p:cNvSpPr/>
                <p:nvPr/>
              </p:nvSpPr>
              <p:spPr>
                <a:xfrm>
                  <a:off x="628358" y="845627"/>
                  <a:ext cx="1270001" cy="1270001"/>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Xrootd</a:t>
                  </a:r>
                  <a:endParaRPr sz="1800" dirty="0">
                    <a:uFill>
                      <a:solidFill/>
                    </a:uFill>
                  </a:endParaRPr>
                </a:p>
              </p:txBody>
            </p:sp>
            <p:sp>
              <p:nvSpPr>
                <p:cNvPr id="31" name="Shape 147"/>
                <p:cNvSpPr/>
                <p:nvPr/>
              </p:nvSpPr>
              <p:spPr>
                <a:xfrm>
                  <a:off x="1389245" y="2863850"/>
                  <a:ext cx="1270001" cy="1270000"/>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mysql</a:t>
                  </a:r>
                </a:p>
              </p:txBody>
            </p:sp>
            <p:sp>
              <p:nvSpPr>
                <p:cNvPr id="32" name="Shape 148"/>
                <p:cNvSpPr/>
                <p:nvPr/>
              </p:nvSpPr>
              <p:spPr>
                <a:xfrm>
                  <a:off x="2219880" y="3543300"/>
                  <a:ext cx="1270001" cy="1270000"/>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profiler</a:t>
                  </a:r>
                </a:p>
              </p:txBody>
            </p:sp>
            <p:sp>
              <p:nvSpPr>
                <p:cNvPr id="33" name="Shape 149"/>
                <p:cNvSpPr/>
                <p:nvPr/>
              </p:nvSpPr>
              <p:spPr>
                <a:xfrm>
                  <a:off x="721280" y="3613150"/>
                  <a:ext cx="1270001" cy="1270000"/>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adapter</a:t>
                  </a:r>
                </a:p>
              </p:txBody>
            </p:sp>
            <p:sp>
              <p:nvSpPr>
                <p:cNvPr id="34" name="Shape 150"/>
                <p:cNvSpPr/>
                <p:nvPr/>
              </p:nvSpPr>
              <p:spPr>
                <a:xfrm>
                  <a:off x="0" y="0"/>
                  <a:ext cx="1270000" cy="1270000"/>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gsiftp</a:t>
                  </a:r>
                  <a:endParaRPr sz="1800" dirty="0">
                    <a:uFill>
                      <a:solidFill/>
                    </a:uFill>
                  </a:endParaRPr>
                </a:p>
              </p:txBody>
            </p:sp>
          </p:grpSp>
        </p:grpSp>
        <p:sp>
          <p:nvSpPr>
            <p:cNvPr id="25" name="Shape 153"/>
            <p:cNvSpPr/>
            <p:nvPr/>
          </p:nvSpPr>
          <p:spPr>
            <a:xfrm>
              <a:off x="2537380" y="2487860"/>
              <a:ext cx="1270001" cy="1270001"/>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lvl="0">
                <a:buClr>
                  <a:srgbClr val="000000"/>
                </a:buClr>
                <a:defRPr sz="1800">
                  <a:solidFill>
                    <a:srgbClr val="000000"/>
                  </a:solidFill>
                  <a:effectLst/>
                  <a:uFillTx/>
                </a:defRPr>
              </a:pPr>
              <a:r>
                <a:rPr sz="1800">
                  <a:uFill>
                    <a:solidFill/>
                  </a:uFill>
                </a:rPr>
                <a:t>mem</a:t>
              </a:r>
            </a:p>
            <a:p>
              <a:pPr lvl="0">
                <a:buClr>
                  <a:srgbClr val="000000"/>
                </a:buClr>
                <a:defRPr sz="1800">
                  <a:solidFill>
                    <a:srgbClr val="000000"/>
                  </a:solidFill>
                  <a:effectLst/>
                  <a:uFillTx/>
                </a:defRPr>
              </a:pPr>
              <a:r>
                <a:rPr sz="1800">
                  <a:uFill>
                    <a:solidFill/>
                  </a:uFill>
                </a:rPr>
                <a:t>cache</a:t>
              </a:r>
            </a:p>
          </p:txBody>
        </p:sp>
      </p:grpSp>
      <p:sp>
        <p:nvSpPr>
          <p:cNvPr id="48" name="Rectangle à coins arrondis 47"/>
          <p:cNvSpPr/>
          <p:nvPr/>
        </p:nvSpPr>
        <p:spPr>
          <a:xfrm>
            <a:off x="6372200" y="5517232"/>
            <a:ext cx="2203493" cy="625208"/>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Courier New" panose="02070309020205020404" pitchFamily="49" charset="0"/>
                <a:cs typeface="Courier New" panose="02070309020205020404" pitchFamily="49" charset="0"/>
              </a:rPr>
              <a:t>Dmlite</a:t>
            </a:r>
            <a:r>
              <a:rPr lang="en-US" dirty="0" smtClean="0">
                <a:solidFill>
                  <a:schemeClr val="tx1"/>
                </a:solidFill>
                <a:latin typeface="Courier New" panose="02070309020205020404" pitchFamily="49" charset="0"/>
                <a:cs typeface="Courier New" panose="02070309020205020404" pitchFamily="49" charset="0"/>
              </a:rPr>
              <a:t> stack</a:t>
            </a:r>
            <a:endParaRPr lang="en-US" dirty="0">
              <a:solidFill>
                <a:schemeClr val="tx1"/>
              </a:solidFill>
              <a:latin typeface="Courier New" panose="02070309020205020404" pitchFamily="49" charset="0"/>
              <a:cs typeface="Courier New" panose="02070309020205020404" pitchFamily="49" charset="0"/>
            </a:endParaRPr>
          </a:p>
        </p:txBody>
      </p:sp>
      <p:sp>
        <p:nvSpPr>
          <p:cNvPr id="52" name="ZoneTexte 51"/>
          <p:cNvSpPr txBox="1"/>
          <p:nvPr/>
        </p:nvSpPr>
        <p:spPr>
          <a:xfrm>
            <a:off x="5798606" y="1132715"/>
            <a:ext cx="1287532" cy="369332"/>
          </a:xfrm>
          <a:prstGeom prst="rect">
            <a:avLst/>
          </a:prstGeom>
          <a:noFill/>
          <a:ln w="57150">
            <a:solidFill>
              <a:schemeClr val="accent4">
                <a:lumMod val="50000"/>
              </a:schemeClr>
            </a:solidFill>
          </a:ln>
        </p:spPr>
        <p:txBody>
          <a:bodyPr wrap="none" rtlCol="0">
            <a:spAutoFit/>
          </a:bodyPr>
          <a:lstStyle/>
          <a:p>
            <a:r>
              <a:rPr lang="en-US" dirty="0" smtClean="0">
                <a:latin typeface="Courier New" panose="02070309020205020404" pitchFamily="49" charset="0"/>
                <a:cs typeface="Courier New" panose="02070309020205020404" pitchFamily="49" charset="0"/>
              </a:rPr>
              <a:t>services</a:t>
            </a:r>
            <a:endParaRPr lang="en-US" dirty="0">
              <a:latin typeface="Courier New" panose="02070309020205020404" pitchFamily="49" charset="0"/>
              <a:cs typeface="Courier New" panose="02070309020205020404" pitchFamily="49" charset="0"/>
            </a:endParaRPr>
          </a:p>
        </p:txBody>
      </p:sp>
      <p:sp>
        <p:nvSpPr>
          <p:cNvPr id="36" name="ZoneTexte 35"/>
          <p:cNvSpPr txBox="1"/>
          <p:nvPr/>
        </p:nvSpPr>
        <p:spPr>
          <a:xfrm>
            <a:off x="359608" y="1231007"/>
            <a:ext cx="4428416" cy="5078313"/>
          </a:xfrm>
          <a:prstGeom prst="rect">
            <a:avLst/>
          </a:prstGeom>
          <a:noFill/>
        </p:spPr>
        <p:txBody>
          <a:bodyPr wrap="square" rtlCol="0">
            <a:spAutoFit/>
          </a:bodyPr>
          <a:lstStyle/>
          <a:p>
            <a:r>
              <a:rPr lang="en-US" dirty="0" err="1">
                <a:latin typeface="Courier New" panose="02070309020205020404" pitchFamily="49" charset="0"/>
                <a:cs typeface="Courier New" panose="02070309020205020404" pitchFamily="49" charset="0"/>
              </a:rPr>
              <a:t>DMLite</a:t>
            </a:r>
            <a:r>
              <a:rPr lang="en-US" dirty="0">
                <a:latin typeface="Courier New" panose="02070309020205020404" pitchFamily="49" charset="0"/>
                <a:cs typeface="Courier New" panose="02070309020205020404" pitchFamily="49" charset="0"/>
              </a:rPr>
              <a:t> is a plugin-based C++ framework that gives functionality for namespace management, pool management and i/o access</a:t>
            </a:r>
            <a:r>
              <a:rPr lang="en-US" dirty="0" smtClean="0">
                <a:latin typeface="Courier New" panose="02070309020205020404" pitchFamily="49" charset="0"/>
                <a:cs typeface="Courier New" panose="02070309020205020404" pitchFamily="49" charset="0"/>
              </a:rPr>
              <a:t>.</a:t>
            </a:r>
          </a:p>
          <a:p>
            <a:endParaRPr lang="en-US" dirty="0" smtClean="0">
              <a:latin typeface="Courier New" panose="02070309020205020404" pitchFamily="49" charset="0"/>
              <a:cs typeface="Courier New" panose="02070309020205020404" pitchFamily="49" charset="0"/>
            </a:endParaRPr>
          </a:p>
          <a:p>
            <a:r>
              <a:rPr lang="en-US" dirty="0" err="1" smtClean="0">
                <a:latin typeface="Courier New" panose="02070309020205020404" pitchFamily="49" charset="0"/>
                <a:cs typeface="Courier New" panose="02070309020205020404" pitchFamily="49" charset="0"/>
              </a:rPr>
              <a:t>Mysql</a:t>
            </a:r>
            <a:r>
              <a:rPr lang="en-US" dirty="0" smtClean="0">
                <a:latin typeface="Courier New" panose="02070309020205020404" pitchFamily="49" charset="0"/>
                <a:cs typeface="Courier New" panose="02070309020205020404" pitchFamily="49" charset="0"/>
              </a:rPr>
              <a:t> plugin for accessing the DB directly and “adapter” plugin for talking with the legacy stack. </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“Standard” FE’s are plugged in </a:t>
            </a:r>
            <a:r>
              <a:rPr lang="en-US" dirty="0" err="1" smtClean="0">
                <a:latin typeface="Courier New" panose="02070309020205020404" pitchFamily="49" charset="0"/>
                <a:cs typeface="Courier New" panose="02070309020205020404" pitchFamily="49" charset="0"/>
              </a:rPr>
              <a:t>dmlite</a:t>
            </a:r>
            <a:r>
              <a:rPr lang="en-US" dirty="0" smtClean="0">
                <a:latin typeface="Courier New" panose="02070309020205020404" pitchFamily="49" charset="0"/>
                <a:cs typeface="Courier New" panose="02070309020205020404" pitchFamily="49" charset="0"/>
              </a:rPr>
              <a:t> as well as new functionalities as </a:t>
            </a:r>
            <a:r>
              <a:rPr lang="en-US" dirty="0" err="1" smtClean="0">
                <a:latin typeface="Courier New" panose="02070309020205020404" pitchFamily="49" charset="0"/>
                <a:cs typeface="Courier New" panose="02070309020205020404" pitchFamily="49" charset="0"/>
              </a:rPr>
              <a:t>memcache</a:t>
            </a:r>
            <a:r>
              <a:rPr lang="en-US" dirty="0" smtClean="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It gives support for plugging in other BE’s (Oracle, HDFS, S3, Dynamic Feds).</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86345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11</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Architecture</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154"/>
          <p:cNvGrpSpPr/>
          <p:nvPr/>
        </p:nvGrpSpPr>
        <p:grpSpPr>
          <a:xfrm>
            <a:off x="5230355" y="1863074"/>
            <a:ext cx="2900155" cy="3779924"/>
            <a:chOff x="0" y="0"/>
            <a:chExt cx="3807381" cy="5375889"/>
          </a:xfrm>
        </p:grpSpPr>
        <p:grpSp>
          <p:nvGrpSpPr>
            <p:cNvPr id="24" name="Group 152"/>
            <p:cNvGrpSpPr/>
            <p:nvPr/>
          </p:nvGrpSpPr>
          <p:grpSpPr>
            <a:xfrm>
              <a:off x="0" y="0"/>
              <a:ext cx="3489882" cy="5375889"/>
              <a:chOff x="0" y="0"/>
              <a:chExt cx="3489881" cy="5375888"/>
            </a:xfrm>
          </p:grpSpPr>
          <p:sp>
            <p:nvSpPr>
              <p:cNvPr id="26" name="Shape 143"/>
              <p:cNvSpPr/>
              <p:nvPr/>
            </p:nvSpPr>
            <p:spPr>
              <a:xfrm>
                <a:off x="2094291" y="4726594"/>
                <a:ext cx="235784" cy="64929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88900" tIns="88900" rIns="88900" bIns="88900" numCol="1" anchor="ctr">
                <a:spAutoFit/>
              </a:bodyPr>
              <a:lstStyle>
                <a:lvl1pPr>
                  <a:defRPr>
                    <a:solidFill>
                      <a:srgbClr val="000000"/>
                    </a:solidFill>
                    <a:effectLst>
                      <a:outerShdw blurRad="101600" dist="63500" dir="18900000" rotWithShape="0">
                        <a:srgbClr val="000000"/>
                      </a:outerShdw>
                    </a:effectLst>
                    <a:uFill>
                      <a:solidFill>
                        <a:srgbClr val="000000"/>
                      </a:solidFill>
                    </a:uFill>
                  </a:defRPr>
                </a:lvl1pPr>
              </a:lstStyle>
              <a:p>
                <a:pPr lvl="0">
                  <a:defRPr sz="1800">
                    <a:effectLst/>
                    <a:uFillTx/>
                  </a:defRPr>
                </a:pPr>
                <a:endParaRPr sz="1800" dirty="0">
                  <a:uFill>
                    <a:solidFill/>
                  </a:uFill>
                </a:endParaRPr>
              </a:p>
            </p:txBody>
          </p:sp>
          <p:grpSp>
            <p:nvGrpSpPr>
              <p:cNvPr id="27" name="Group 151"/>
              <p:cNvGrpSpPr/>
              <p:nvPr/>
            </p:nvGrpSpPr>
            <p:grpSpPr>
              <a:xfrm>
                <a:off x="0" y="0"/>
                <a:ext cx="3489881" cy="4883150"/>
                <a:chOff x="0" y="0"/>
                <a:chExt cx="3489880" cy="4883150"/>
              </a:xfrm>
            </p:grpSpPr>
            <p:sp>
              <p:nvSpPr>
                <p:cNvPr id="28" name="Shape 144"/>
                <p:cNvSpPr/>
                <p:nvPr/>
              </p:nvSpPr>
              <p:spPr>
                <a:xfrm>
                  <a:off x="1788080" y="1771650"/>
                  <a:ext cx="1270001" cy="1270000"/>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dmlite core</a:t>
                  </a:r>
                </a:p>
              </p:txBody>
            </p:sp>
            <p:sp>
              <p:nvSpPr>
                <p:cNvPr id="29" name="Shape 145"/>
                <p:cNvSpPr/>
                <p:nvPr/>
              </p:nvSpPr>
              <p:spPr>
                <a:xfrm>
                  <a:off x="1364958" y="0"/>
                  <a:ext cx="1270001" cy="1270000"/>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dirty="0">
                      <a:uFill>
                        <a:solidFill/>
                      </a:uFill>
                    </a:rPr>
                    <a:t> </a:t>
                  </a:r>
                  <a:r>
                    <a:rPr lang="fr-FR" dirty="0" smtClean="0">
                      <a:uFill>
                        <a:solidFill/>
                      </a:uFill>
                    </a:rPr>
                    <a:t> </a:t>
                  </a:r>
                  <a:r>
                    <a:rPr sz="1800" dirty="0" smtClean="0">
                      <a:uFill>
                        <a:solidFill/>
                      </a:uFill>
                    </a:rPr>
                    <a:t>WebDAV</a:t>
                  </a:r>
                  <a:endParaRPr sz="1800" dirty="0">
                    <a:uFill>
                      <a:solidFill/>
                    </a:uFill>
                  </a:endParaRPr>
                </a:p>
              </p:txBody>
            </p:sp>
            <p:sp>
              <p:nvSpPr>
                <p:cNvPr id="30" name="Shape 146"/>
                <p:cNvSpPr/>
                <p:nvPr/>
              </p:nvSpPr>
              <p:spPr>
                <a:xfrm>
                  <a:off x="628358" y="845627"/>
                  <a:ext cx="1270001" cy="1270001"/>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Xrootd</a:t>
                  </a:r>
                  <a:endParaRPr sz="1800" dirty="0">
                    <a:uFill>
                      <a:solidFill/>
                    </a:uFill>
                  </a:endParaRPr>
                </a:p>
              </p:txBody>
            </p:sp>
            <p:sp>
              <p:nvSpPr>
                <p:cNvPr id="31" name="Shape 147"/>
                <p:cNvSpPr/>
                <p:nvPr/>
              </p:nvSpPr>
              <p:spPr>
                <a:xfrm>
                  <a:off x="1389245" y="2863850"/>
                  <a:ext cx="1270001" cy="1270000"/>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mysql</a:t>
                  </a:r>
                </a:p>
              </p:txBody>
            </p:sp>
            <p:sp>
              <p:nvSpPr>
                <p:cNvPr id="32" name="Shape 148"/>
                <p:cNvSpPr/>
                <p:nvPr/>
              </p:nvSpPr>
              <p:spPr>
                <a:xfrm>
                  <a:off x="2219880" y="3543300"/>
                  <a:ext cx="1270001" cy="1270000"/>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profiler</a:t>
                  </a:r>
                </a:p>
              </p:txBody>
            </p:sp>
            <p:sp>
              <p:nvSpPr>
                <p:cNvPr id="33" name="Shape 149"/>
                <p:cNvSpPr/>
                <p:nvPr/>
              </p:nvSpPr>
              <p:spPr>
                <a:xfrm>
                  <a:off x="721280" y="3613150"/>
                  <a:ext cx="1270001" cy="1270000"/>
                </a:xfrm>
                <a:prstGeom prst="rect">
                  <a:avLst/>
                </a:prstGeom>
                <a:solidFill>
                  <a:schemeClr val="bg1"/>
                </a:solid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smtClean="0">
                      <a:uFill>
                        <a:solidFill/>
                      </a:uFill>
                    </a:rPr>
                    <a:t>adapter</a:t>
                  </a:r>
                  <a:endParaRPr sz="1800" dirty="0">
                    <a:uFill>
                      <a:solidFill/>
                    </a:uFill>
                  </a:endParaRPr>
                </a:p>
              </p:txBody>
            </p:sp>
            <p:sp>
              <p:nvSpPr>
                <p:cNvPr id="34" name="Shape 150"/>
                <p:cNvSpPr/>
                <p:nvPr/>
              </p:nvSpPr>
              <p:spPr>
                <a:xfrm>
                  <a:off x="0" y="0"/>
                  <a:ext cx="1270000" cy="1270000"/>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gsiftp</a:t>
                  </a:r>
                  <a:endParaRPr sz="1800" dirty="0">
                    <a:uFill>
                      <a:solidFill/>
                    </a:uFill>
                  </a:endParaRPr>
                </a:p>
              </p:txBody>
            </p:sp>
          </p:grpSp>
        </p:grpSp>
        <p:sp>
          <p:nvSpPr>
            <p:cNvPr id="25" name="Shape 153"/>
            <p:cNvSpPr/>
            <p:nvPr/>
          </p:nvSpPr>
          <p:spPr>
            <a:xfrm>
              <a:off x="2537380" y="2487860"/>
              <a:ext cx="1270001" cy="1270001"/>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lvl="0">
                <a:buClr>
                  <a:srgbClr val="000000"/>
                </a:buClr>
                <a:defRPr sz="1800">
                  <a:solidFill>
                    <a:srgbClr val="000000"/>
                  </a:solidFill>
                  <a:effectLst/>
                  <a:uFillTx/>
                </a:defRPr>
              </a:pPr>
              <a:r>
                <a:rPr sz="1800">
                  <a:uFill>
                    <a:solidFill/>
                  </a:uFill>
                </a:rPr>
                <a:t>mem</a:t>
              </a:r>
            </a:p>
            <a:p>
              <a:pPr lvl="0">
                <a:buClr>
                  <a:srgbClr val="000000"/>
                </a:buClr>
                <a:defRPr sz="1800">
                  <a:solidFill>
                    <a:srgbClr val="000000"/>
                  </a:solidFill>
                  <a:effectLst/>
                  <a:uFillTx/>
                </a:defRPr>
              </a:pPr>
              <a:r>
                <a:rPr sz="1800">
                  <a:uFill>
                    <a:solidFill/>
                  </a:uFill>
                </a:rPr>
                <a:t>cache</a:t>
              </a:r>
            </a:p>
          </p:txBody>
        </p:sp>
      </p:grpSp>
      <p:grpSp>
        <p:nvGrpSpPr>
          <p:cNvPr id="38" name="Group 138"/>
          <p:cNvGrpSpPr/>
          <p:nvPr/>
        </p:nvGrpSpPr>
        <p:grpSpPr>
          <a:xfrm>
            <a:off x="636004" y="1813193"/>
            <a:ext cx="2932592" cy="4022193"/>
            <a:chOff x="-3660" y="0"/>
            <a:chExt cx="3849965" cy="5720451"/>
          </a:xfrm>
        </p:grpSpPr>
        <p:sp>
          <p:nvSpPr>
            <p:cNvPr id="39" name="Shape 130"/>
            <p:cNvSpPr/>
            <p:nvPr/>
          </p:nvSpPr>
          <p:spPr>
            <a:xfrm>
              <a:off x="-3660" y="80054"/>
              <a:ext cx="235784" cy="64929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88900" tIns="88900" rIns="88900" bIns="88900" numCol="1" anchor="ctr">
              <a:spAutoFit/>
            </a:bodyPr>
            <a:lstStyle>
              <a:lvl1pPr>
                <a:defRPr>
                  <a:solidFill>
                    <a:srgbClr val="000000"/>
                  </a:solidFill>
                  <a:effectLst>
                    <a:outerShdw blurRad="101600" dist="63500" dir="18900000" rotWithShape="0">
                      <a:srgbClr val="000000"/>
                    </a:outerShdw>
                  </a:effectLst>
                  <a:uFill>
                    <a:solidFill>
                      <a:srgbClr val="000000"/>
                    </a:solidFill>
                  </a:uFill>
                </a:defRPr>
              </a:lvl1pPr>
            </a:lstStyle>
            <a:p>
              <a:pPr lvl="0">
                <a:defRPr sz="1800">
                  <a:effectLst/>
                  <a:uFillTx/>
                </a:defRPr>
              </a:pPr>
              <a:endParaRPr sz="1800" dirty="0">
                <a:uFill>
                  <a:solidFill/>
                </a:uFill>
              </a:endParaRPr>
            </a:p>
          </p:txBody>
        </p:sp>
        <p:grpSp>
          <p:nvGrpSpPr>
            <p:cNvPr id="41" name="Group 137"/>
            <p:cNvGrpSpPr/>
            <p:nvPr/>
          </p:nvGrpSpPr>
          <p:grpSpPr>
            <a:xfrm>
              <a:off x="633204" y="0"/>
              <a:ext cx="3213101" cy="5720451"/>
              <a:chOff x="0" y="0"/>
              <a:chExt cx="3213100" cy="5720450"/>
            </a:xfrm>
          </p:grpSpPr>
          <p:sp>
            <p:nvSpPr>
              <p:cNvPr id="42" name="Shape 131"/>
              <p:cNvSpPr/>
              <p:nvPr/>
            </p:nvSpPr>
            <p:spPr>
              <a:xfrm>
                <a:off x="850900" y="889000"/>
                <a:ext cx="1270000" cy="1270000"/>
              </a:xfrm>
              <a:prstGeom prst="rect">
                <a:avLst/>
              </a:prstGeom>
              <a:blipFill rotWithShape="1">
                <a:blip r:embed="rId5"/>
                <a:srcRect/>
                <a:tile tx="0" ty="0" sx="100000" sy="100000" flip="none" algn="tl"/>
              </a:blipFill>
              <a:ln w="7620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rfio</a:t>
                </a:r>
                <a:endParaRPr sz="1800" dirty="0">
                  <a:uFill>
                    <a:solidFill/>
                  </a:uFill>
                </a:endParaRPr>
              </a:p>
            </p:txBody>
          </p:sp>
          <p:sp>
            <p:nvSpPr>
              <p:cNvPr id="43" name="Shape 132"/>
              <p:cNvSpPr/>
              <p:nvPr/>
            </p:nvSpPr>
            <p:spPr>
              <a:xfrm>
                <a:off x="1943100" y="0"/>
                <a:ext cx="1270000" cy="1270000"/>
              </a:xfrm>
              <a:prstGeom prst="rect">
                <a:avLst/>
              </a:prstGeom>
              <a:blipFill rotWithShape="1">
                <a:blip r:embed="rId5"/>
                <a:srcRect/>
                <a:tile tx="0" ty="0" sx="100000" sy="100000" flip="none" algn="tl"/>
              </a:blipFill>
              <a:ln w="5715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dpns</a:t>
                </a:r>
                <a:endParaRPr sz="1800" dirty="0">
                  <a:uFill>
                    <a:solidFill/>
                  </a:uFill>
                </a:endParaRPr>
              </a:p>
            </p:txBody>
          </p:sp>
          <p:sp>
            <p:nvSpPr>
              <p:cNvPr id="44" name="Shape 133"/>
              <p:cNvSpPr/>
              <p:nvPr/>
            </p:nvSpPr>
            <p:spPr>
              <a:xfrm>
                <a:off x="482600" y="2442032"/>
                <a:ext cx="1270000" cy="1270001"/>
              </a:xfrm>
              <a:prstGeom prst="rect">
                <a:avLst/>
              </a:prstGeom>
              <a:blipFill rotWithShape="1">
                <a:blip r:embed="rId5"/>
                <a:srcRect/>
                <a:tile tx="0" ty="0" sx="100000" sy="100000" flip="none" algn="tl"/>
              </a:blipFill>
              <a:ln w="5715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srm</a:t>
                </a:r>
                <a:endParaRPr sz="1800" dirty="0">
                  <a:uFill>
                    <a:solidFill/>
                  </a:uFill>
                </a:endParaRPr>
              </a:p>
            </p:txBody>
          </p:sp>
          <p:sp>
            <p:nvSpPr>
              <p:cNvPr id="45" name="Shape 134"/>
              <p:cNvSpPr/>
              <p:nvPr/>
            </p:nvSpPr>
            <p:spPr>
              <a:xfrm>
                <a:off x="0" y="4450449"/>
                <a:ext cx="1270000" cy="1270001"/>
              </a:xfrm>
              <a:prstGeom prst="rect">
                <a:avLst/>
              </a:prstGeom>
              <a:blipFill rotWithShape="1">
                <a:blip r:embed="rId5"/>
                <a:srcRect/>
                <a:tile tx="0" ty="0" sx="100000" sy="100000" flip="none" algn="tl"/>
              </a:blipFill>
              <a:ln w="12700" cap="flat">
                <a:solidFill>
                  <a:srgbClr val="000000"/>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Legacy clients</a:t>
                </a:r>
              </a:p>
            </p:txBody>
          </p:sp>
          <p:sp>
            <p:nvSpPr>
              <p:cNvPr id="46" name="Shape 135"/>
              <p:cNvSpPr/>
              <p:nvPr/>
            </p:nvSpPr>
            <p:spPr>
              <a:xfrm>
                <a:off x="990600" y="4031334"/>
                <a:ext cx="1270000" cy="1270001"/>
              </a:xfrm>
              <a:prstGeom prst="rect">
                <a:avLst/>
              </a:prstGeom>
              <a:blipFill rotWithShape="1">
                <a:blip r:embed="rId5"/>
                <a:srcRect/>
                <a:tile tx="0" ty="0" sx="100000" sy="100000" flip="none" algn="tl"/>
              </a:blipFill>
              <a:ln w="12700" cap="flat">
                <a:solidFill>
                  <a:srgbClr val="000000"/>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CSec</a:t>
                </a:r>
              </a:p>
            </p:txBody>
          </p:sp>
          <p:sp>
            <p:nvSpPr>
              <p:cNvPr id="47" name="Shape 136"/>
              <p:cNvSpPr/>
              <p:nvPr/>
            </p:nvSpPr>
            <p:spPr>
              <a:xfrm>
                <a:off x="1730048" y="1949738"/>
                <a:ext cx="1476872" cy="1270000"/>
              </a:xfrm>
              <a:prstGeom prst="rect">
                <a:avLst/>
              </a:prstGeom>
              <a:blipFill rotWithShape="1">
                <a:blip r:embed="rId5"/>
                <a:srcRect/>
                <a:tile tx="0" ty="0" sx="100000" sy="100000" flip="none" algn="tl"/>
              </a:blipFill>
              <a:ln w="5715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dpm</a:t>
                </a:r>
                <a:r>
                  <a:rPr sz="1800" dirty="0" smtClean="0">
                    <a:uFill>
                      <a:solidFill/>
                    </a:uFill>
                  </a:rPr>
                  <a:t> </a:t>
                </a:r>
                <a:endParaRPr sz="1800" dirty="0">
                  <a:uFill>
                    <a:solidFill/>
                  </a:uFill>
                </a:endParaRPr>
              </a:p>
            </p:txBody>
          </p:sp>
        </p:grpSp>
      </p:grpSp>
      <p:sp>
        <p:nvSpPr>
          <p:cNvPr id="8" name="Rectangle à coins arrondis 7"/>
          <p:cNvSpPr/>
          <p:nvPr/>
        </p:nvSpPr>
        <p:spPr>
          <a:xfrm>
            <a:off x="179512" y="1700808"/>
            <a:ext cx="2203493" cy="6252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anose="02070309020205020404" pitchFamily="49" charset="0"/>
                <a:cs typeface="Courier New" panose="02070309020205020404" pitchFamily="49" charset="0"/>
              </a:rPr>
              <a:t>Legacy Stack</a:t>
            </a:r>
            <a:endParaRPr lang="en-US" dirty="0">
              <a:solidFill>
                <a:schemeClr val="tx1"/>
              </a:solidFill>
              <a:latin typeface="Courier New" panose="02070309020205020404" pitchFamily="49" charset="0"/>
              <a:cs typeface="Courier New" panose="02070309020205020404" pitchFamily="49" charset="0"/>
            </a:endParaRPr>
          </a:p>
        </p:txBody>
      </p:sp>
      <p:sp>
        <p:nvSpPr>
          <p:cNvPr id="48" name="Rectangle à coins arrondis 47"/>
          <p:cNvSpPr/>
          <p:nvPr/>
        </p:nvSpPr>
        <p:spPr>
          <a:xfrm>
            <a:off x="6372200" y="5517232"/>
            <a:ext cx="2203493" cy="625208"/>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Courier New" panose="02070309020205020404" pitchFamily="49" charset="0"/>
                <a:cs typeface="Courier New" panose="02070309020205020404" pitchFamily="49" charset="0"/>
              </a:rPr>
              <a:t>Dmlite</a:t>
            </a:r>
            <a:r>
              <a:rPr lang="en-US" dirty="0" smtClean="0">
                <a:solidFill>
                  <a:schemeClr val="tx1"/>
                </a:solidFill>
                <a:latin typeface="Courier New" panose="02070309020205020404" pitchFamily="49" charset="0"/>
                <a:cs typeface="Courier New" panose="02070309020205020404" pitchFamily="49" charset="0"/>
              </a:rPr>
              <a:t> stack</a:t>
            </a:r>
            <a:endParaRPr lang="en-US" dirty="0">
              <a:solidFill>
                <a:schemeClr val="tx1"/>
              </a:solidFill>
              <a:latin typeface="Courier New" panose="02070309020205020404" pitchFamily="49" charset="0"/>
              <a:cs typeface="Courier New" panose="02070309020205020404" pitchFamily="49" charset="0"/>
            </a:endParaRPr>
          </a:p>
        </p:txBody>
      </p:sp>
      <p:sp>
        <p:nvSpPr>
          <p:cNvPr id="50" name="Double flèche horizontale 49"/>
          <p:cNvSpPr/>
          <p:nvPr/>
        </p:nvSpPr>
        <p:spPr>
          <a:xfrm rot="1075527">
            <a:off x="3826918" y="3831601"/>
            <a:ext cx="1939508" cy="742106"/>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ZoneTexte 51"/>
          <p:cNvSpPr txBox="1"/>
          <p:nvPr/>
        </p:nvSpPr>
        <p:spPr>
          <a:xfrm>
            <a:off x="5798606" y="1132715"/>
            <a:ext cx="1287532" cy="369332"/>
          </a:xfrm>
          <a:prstGeom prst="rect">
            <a:avLst/>
          </a:prstGeom>
          <a:noFill/>
          <a:ln w="57150">
            <a:solidFill>
              <a:schemeClr val="accent4">
                <a:lumMod val="50000"/>
              </a:schemeClr>
            </a:solidFill>
          </a:ln>
        </p:spPr>
        <p:txBody>
          <a:bodyPr wrap="none" rtlCol="0">
            <a:spAutoFit/>
          </a:bodyPr>
          <a:lstStyle/>
          <a:p>
            <a:r>
              <a:rPr lang="en-US" dirty="0" smtClean="0">
                <a:latin typeface="Courier New" panose="02070309020205020404" pitchFamily="49" charset="0"/>
                <a:cs typeface="Courier New" panose="02070309020205020404" pitchFamily="49" charset="0"/>
              </a:rPr>
              <a:t>services</a:t>
            </a:r>
            <a:endParaRPr lang="en-US" dirty="0">
              <a:latin typeface="Courier New" panose="02070309020205020404" pitchFamily="49" charset="0"/>
              <a:cs typeface="Courier New" panose="02070309020205020404" pitchFamily="49" charset="0"/>
            </a:endParaRPr>
          </a:p>
        </p:txBody>
      </p:sp>
      <p:sp>
        <p:nvSpPr>
          <p:cNvPr id="49" name="Shape 123"/>
          <p:cNvSpPr/>
          <p:nvPr/>
        </p:nvSpPr>
        <p:spPr>
          <a:xfrm>
            <a:off x="3556486" y="5622119"/>
            <a:ext cx="1093365" cy="727265"/>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50800" dist="12700"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en-US" sz="1800" dirty="0" smtClean="0">
                <a:uFill>
                  <a:solidFill/>
                </a:uFill>
              </a:rPr>
              <a:t>    DOME</a:t>
            </a:r>
            <a:endParaRPr sz="1800" dirty="0">
              <a:uFill>
                <a:solidFill/>
              </a:uFill>
            </a:endParaRPr>
          </a:p>
        </p:txBody>
      </p:sp>
      <p:grpSp>
        <p:nvGrpSpPr>
          <p:cNvPr id="57" name="Group 7"/>
          <p:cNvGrpSpPr/>
          <p:nvPr/>
        </p:nvGrpSpPr>
        <p:grpSpPr>
          <a:xfrm>
            <a:off x="4440842" y="4619417"/>
            <a:ext cx="1549985" cy="1086652"/>
            <a:chOff x="6094133" y="4004322"/>
            <a:chExt cx="1283089" cy="892969"/>
          </a:xfrm>
        </p:grpSpPr>
        <p:sp>
          <p:nvSpPr>
            <p:cNvPr id="58" name="Shape 149"/>
            <p:cNvSpPr/>
            <p:nvPr/>
          </p:nvSpPr>
          <p:spPr>
            <a:xfrm>
              <a:off x="6409837" y="4004322"/>
              <a:ext cx="967385" cy="892969"/>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en-US" sz="1800" dirty="0" smtClean="0">
                  <a:uFill>
                    <a:solidFill/>
                  </a:uFill>
                </a:rPr>
                <a:t>DOME</a:t>
              </a:r>
            </a:p>
            <a:p>
              <a:pPr lvl="0">
                <a:defRPr sz="1800">
                  <a:effectLst/>
                  <a:uFillTx/>
                </a:defRPr>
              </a:pPr>
              <a:r>
                <a:rPr sz="1800" dirty="0" smtClean="0">
                  <a:uFill>
                    <a:solidFill/>
                  </a:uFill>
                </a:rPr>
                <a:t>adapter</a:t>
              </a:r>
              <a:endParaRPr sz="1800" dirty="0">
                <a:uFill>
                  <a:solidFill/>
                </a:uFill>
              </a:endParaRPr>
            </a:p>
          </p:txBody>
        </p:sp>
        <p:cxnSp>
          <p:nvCxnSpPr>
            <p:cNvPr id="59" name="Curved Connector 5"/>
            <p:cNvCxnSpPr>
              <a:stCxn id="58" idx="1"/>
            </p:cNvCxnSpPr>
            <p:nvPr/>
          </p:nvCxnSpPr>
          <p:spPr>
            <a:xfrm rot="10800000" flipV="1">
              <a:off x="6094133" y="4450807"/>
              <a:ext cx="315705" cy="377498"/>
            </a:xfrm>
            <a:prstGeom prst="curvedConnector2">
              <a:avLst/>
            </a:prstGeom>
            <a:ln w="38100" cmpd="sng">
              <a:solidFill>
                <a:srgbClr val="000000"/>
              </a:solidFill>
              <a:headEnd type="none"/>
              <a:tailEnd type="triangle" w="lg" len="med"/>
            </a:ln>
            <a:effectLst/>
          </p:spPr>
          <p:style>
            <a:lnRef idx="2">
              <a:schemeClr val="accent1"/>
            </a:lnRef>
            <a:fillRef idx="0">
              <a:schemeClr val="accent1"/>
            </a:fillRef>
            <a:effectRef idx="1">
              <a:schemeClr val="accent1"/>
            </a:effectRef>
            <a:fontRef idx="minor">
              <a:schemeClr val="tx1"/>
            </a:fontRef>
          </p:style>
        </p:cxnSp>
      </p:grpSp>
      <p:sp>
        <p:nvSpPr>
          <p:cNvPr id="60" name="Rectangle à coins arrondis 59"/>
          <p:cNvSpPr/>
          <p:nvPr/>
        </p:nvSpPr>
        <p:spPr>
          <a:xfrm>
            <a:off x="325711" y="1052736"/>
            <a:ext cx="8494761" cy="27793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61" name="ZoneTexte 60"/>
          <p:cNvSpPr txBox="1"/>
          <p:nvPr/>
        </p:nvSpPr>
        <p:spPr>
          <a:xfrm>
            <a:off x="467544" y="1124744"/>
            <a:ext cx="8256476" cy="1754326"/>
          </a:xfrm>
          <a:prstGeom prst="rect">
            <a:avLst/>
          </a:prstGeom>
          <a:noFill/>
        </p:spPr>
        <p:txBody>
          <a:bodyPr wrap="square" rtlCol="0">
            <a:spAutoFit/>
          </a:bodyPr>
          <a:lstStyle/>
          <a:p>
            <a:pPr algn="just"/>
            <a:r>
              <a:rPr lang="en-US" dirty="0" smtClean="0">
                <a:latin typeface="Courier New" panose="02070309020205020404" pitchFamily="49" charset="0"/>
                <a:cs typeface="Courier New" panose="02070309020205020404" pitchFamily="49" charset="0"/>
              </a:rPr>
              <a:t>The </a:t>
            </a:r>
            <a:r>
              <a:rPr lang="en-US" b="1" dirty="0" smtClean="0">
                <a:latin typeface="Courier New" panose="02070309020205020404" pitchFamily="49" charset="0"/>
                <a:cs typeface="Courier New" panose="02070309020205020404" pitchFamily="49" charset="0"/>
              </a:rPr>
              <a:t>disk operation manager engine (dome) </a:t>
            </a:r>
            <a:r>
              <a:rPr lang="en-US" dirty="0" smtClean="0">
                <a:latin typeface="Courier New" panose="02070309020205020404" pitchFamily="49" charset="0"/>
                <a:cs typeface="Courier New" panose="02070309020205020404" pitchFamily="49" charset="0"/>
              </a:rPr>
              <a:t>is a </a:t>
            </a:r>
            <a:r>
              <a:rPr lang="en-US" dirty="0" err="1" smtClean="0">
                <a:latin typeface="Courier New" panose="02070309020205020404" pitchFamily="49" charset="0"/>
                <a:cs typeface="Courier New" panose="02070309020205020404" pitchFamily="49" charset="0"/>
              </a:rPr>
              <a:t>FastCGI</a:t>
            </a:r>
            <a:r>
              <a:rPr lang="en-US" dirty="0" smtClean="0">
                <a:latin typeface="Courier New" panose="02070309020205020404" pitchFamily="49" charset="0"/>
                <a:cs typeface="Courier New" panose="02070309020205020404" pitchFamily="49" charset="0"/>
              </a:rPr>
              <a:t> service (running on HN and DS) which exposes functionalities roughly equivalent to the root mode of DPM/DPNS daemons. It talks to </a:t>
            </a:r>
            <a:r>
              <a:rPr lang="en-US" dirty="0" err="1" smtClean="0">
                <a:latin typeface="Courier New" panose="02070309020205020404" pitchFamily="49" charset="0"/>
                <a:cs typeface="Courier New" panose="02070309020205020404" pitchFamily="49" charset="0"/>
              </a:rPr>
              <a:t>DMLite</a:t>
            </a:r>
            <a:r>
              <a:rPr lang="en-US" dirty="0" smtClean="0">
                <a:latin typeface="Courier New" panose="02070309020205020404" pitchFamily="49" charset="0"/>
                <a:cs typeface="Courier New" panose="02070309020205020404" pitchFamily="49" charset="0"/>
              </a:rPr>
              <a:t> via the DOME adapted and makes the legacy stack optional</a:t>
            </a:r>
          </a:p>
          <a:p>
            <a:endParaRPr lang="en-US" dirty="0" smtClean="0">
              <a:latin typeface="Courier New" panose="02070309020205020404" pitchFamily="49" charset="0"/>
              <a:cs typeface="Courier New" panose="02070309020205020404" pitchFamily="49" charset="0"/>
            </a:endParaRPr>
          </a:p>
        </p:txBody>
      </p:sp>
      <p:sp>
        <p:nvSpPr>
          <p:cNvPr id="17" name="ZoneTexte 16"/>
          <p:cNvSpPr txBox="1"/>
          <p:nvPr/>
        </p:nvSpPr>
        <p:spPr>
          <a:xfrm>
            <a:off x="1225123" y="2712977"/>
            <a:ext cx="7595349" cy="307777"/>
          </a:xfrm>
          <a:prstGeom prst="rect">
            <a:avLst/>
          </a:prstGeom>
          <a:noFill/>
        </p:spPr>
        <p:txBody>
          <a:bodyPr wrap="none" rtlCol="0">
            <a:spAutoFit/>
          </a:bodyPr>
          <a:lstStyle/>
          <a:p>
            <a:r>
              <a:rPr lang="en-US" sz="1400" dirty="0">
                <a:solidFill>
                  <a:schemeClr val="accent6">
                    <a:lumMod val="50000"/>
                  </a:schemeClr>
                </a:solidFill>
                <a:latin typeface="Courier New" panose="02070309020205020404" pitchFamily="49" charset="0"/>
                <a:cs typeface="Courier New" panose="02070309020205020404" pitchFamily="49" charset="0"/>
              </a:rPr>
              <a:t>http://svnweb.cern.ch/world/wsvn/lcgdm/dmlite/trunk/doc/dome/dome.pdf</a:t>
            </a:r>
          </a:p>
        </p:txBody>
      </p:sp>
      <p:sp>
        <p:nvSpPr>
          <p:cNvPr id="62" name="ZoneTexte 61"/>
          <p:cNvSpPr txBox="1"/>
          <p:nvPr/>
        </p:nvSpPr>
        <p:spPr>
          <a:xfrm>
            <a:off x="1225123" y="3167696"/>
            <a:ext cx="7316061" cy="523220"/>
          </a:xfrm>
          <a:prstGeom prst="rect">
            <a:avLst/>
          </a:prstGeom>
          <a:noFill/>
        </p:spPr>
        <p:txBody>
          <a:bodyPr wrap="square" rtlCol="0">
            <a:spAutoFit/>
          </a:bodyPr>
          <a:lstStyle/>
          <a:p>
            <a:r>
              <a:rPr lang="en-US" sz="1400" dirty="0">
                <a:solidFill>
                  <a:schemeClr val="accent6">
                    <a:lumMod val="50000"/>
                  </a:schemeClr>
                </a:solidFill>
                <a:latin typeface="Courier New" panose="02070309020205020404" pitchFamily="49" charset="0"/>
                <a:cs typeface="Courier New" panose="02070309020205020404" pitchFamily="49" charset="0"/>
              </a:rPr>
              <a:t>https://indico.cern.ch/event/559673/contributions/2282905/attachments/1376546/2090470/DOMEsystem.pdf</a:t>
            </a:r>
          </a:p>
        </p:txBody>
      </p:sp>
      <p:sp>
        <p:nvSpPr>
          <p:cNvPr id="19" name="Rectangle 18"/>
          <p:cNvSpPr/>
          <p:nvPr/>
        </p:nvSpPr>
        <p:spPr>
          <a:xfrm rot="18868774">
            <a:off x="3744411" y="4370197"/>
            <a:ext cx="1583169" cy="314699"/>
          </a:xfrm>
          <a:prstGeom prst="rect">
            <a:avLst/>
          </a:prstGeom>
          <a:solidFill>
            <a:schemeClr val="accent2">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anose="02070309020205020404" pitchFamily="49" charset="0"/>
                <a:cs typeface="Courier New" panose="02070309020205020404" pitchFamily="49" charset="0"/>
              </a:rPr>
              <a:t>Optional</a:t>
            </a:r>
            <a:endParaRPr lang="en-US"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32289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12</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Conf. Files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323528" y="1196752"/>
            <a:ext cx="8532440" cy="400110"/>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Here is an (almost) complete list of the </a:t>
            </a:r>
            <a:r>
              <a:rPr lang="en-US" sz="2000" dirty="0" err="1" smtClean="0">
                <a:latin typeface="Courier New" panose="02070309020205020404" pitchFamily="49" charset="0"/>
                <a:cs typeface="Courier New" panose="02070309020205020404" pitchFamily="49" charset="0"/>
              </a:rPr>
              <a:t>conf</a:t>
            </a:r>
            <a:r>
              <a:rPr lang="en-US" sz="2000" dirty="0" smtClean="0">
                <a:latin typeface="Courier New" panose="02070309020205020404" pitchFamily="49" charset="0"/>
                <a:cs typeface="Courier New" panose="02070309020205020404" pitchFamily="49" charset="0"/>
              </a:rPr>
              <a:t> files…</a:t>
            </a: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21" name="ZoneTexte 20"/>
          <p:cNvSpPr txBox="1"/>
          <p:nvPr/>
        </p:nvSpPr>
        <p:spPr>
          <a:xfrm>
            <a:off x="323528" y="1628800"/>
            <a:ext cx="8640960" cy="4093428"/>
          </a:xfrm>
          <a:prstGeom prst="rect">
            <a:avLst/>
          </a:prstGeom>
          <a:noFill/>
        </p:spPr>
        <p:txBody>
          <a:bodyPr wrap="square" rtlCol="0">
            <a:spAutoFit/>
          </a:bodyPr>
          <a:lstStyle/>
          <a:p>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etc</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sysconfig</a:t>
            </a:r>
            <a:r>
              <a:rPr lang="en-US" sz="2000" b="1" dirty="0" smtClean="0">
                <a:latin typeface="Courier New" panose="02070309020205020404" pitchFamily="49" charset="0"/>
                <a:cs typeface="Courier New" panose="02070309020205020404" pitchFamily="49" charset="0"/>
              </a:rPr>
              <a:t>/&lt;daemon&gt;</a:t>
            </a:r>
            <a:r>
              <a:rPr lang="en-US" sz="2000" dirty="0" smtClean="0">
                <a:latin typeface="Courier New" panose="02070309020205020404" pitchFamily="49" charset="0"/>
                <a:cs typeface="Courier New" panose="02070309020205020404" pitchFamily="49" charset="0"/>
              </a:rPr>
              <a:t>: running </a:t>
            </a:r>
            <a:r>
              <a:rPr lang="en-US" sz="2000" dirty="0" err="1" smtClean="0">
                <a:latin typeface="Courier New" panose="02070309020205020404" pitchFamily="49" charset="0"/>
                <a:cs typeface="Courier New" panose="02070309020205020404" pitchFamily="49" charset="0"/>
              </a:rPr>
              <a:t>env</a:t>
            </a:r>
            <a:r>
              <a:rPr lang="en-US" sz="2000" dirty="0" smtClean="0">
                <a:latin typeface="Courier New" panose="02070309020205020404" pitchFamily="49" charset="0"/>
                <a:cs typeface="Courier New" panose="02070309020205020404" pitchFamily="49" charset="0"/>
              </a:rPr>
              <a:t> for services;</a:t>
            </a:r>
          </a:p>
          <a:p>
            <a:endParaRPr lang="en-US" sz="1000" dirty="0" smtClean="0">
              <a:latin typeface="Courier New" panose="02070309020205020404" pitchFamily="49" charset="0"/>
              <a:cs typeface="Courier New" panose="02070309020205020404" pitchFamily="49" charset="0"/>
            </a:endParaRPr>
          </a:p>
          <a:p>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etc</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shift.conf</a:t>
            </a:r>
            <a:r>
              <a:rPr lang="en-US" sz="2000" b="1"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legacy core system </a:t>
            </a:r>
            <a:r>
              <a:rPr lang="en-US" sz="2000" dirty="0" err="1" smtClean="0">
                <a:latin typeface="Courier New" panose="02070309020205020404" pitchFamily="49" charset="0"/>
                <a:cs typeface="Courier New" panose="02070309020205020404" pitchFamily="49" charset="0"/>
              </a:rPr>
              <a:t>conf</a:t>
            </a:r>
            <a:r>
              <a:rPr lang="en-US" sz="2000" dirty="0" smtClean="0">
                <a:latin typeface="Courier New" panose="02070309020205020404" pitchFamily="49" charset="0"/>
                <a:cs typeface="Courier New" panose="02070309020205020404" pitchFamily="49" charset="0"/>
              </a:rPr>
              <a:t>;</a:t>
            </a:r>
          </a:p>
          <a:p>
            <a:endParaRPr lang="en-US" sz="1000" dirty="0">
              <a:latin typeface="Courier New" panose="02070309020205020404" pitchFamily="49" charset="0"/>
              <a:cs typeface="Courier New" panose="02070309020205020404" pitchFamily="49" charset="0"/>
            </a:endParaRPr>
          </a:p>
          <a:p>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etc</a:t>
            </a:r>
            <a:r>
              <a:rPr lang="en-US" sz="2000" b="1" dirty="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dmlite.conf|dmlite.conf.d|dmlite-disk.conf</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dmlite-disk.conf.d</a:t>
            </a:r>
            <a:r>
              <a:rPr lang="en-US" sz="2000" b="1"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dmlite</a:t>
            </a: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and </a:t>
            </a:r>
            <a:r>
              <a:rPr lang="en-US" sz="2000" dirty="0" err="1" smtClean="0">
                <a:latin typeface="Courier New" panose="02070309020205020404" pitchFamily="49" charset="0"/>
                <a:cs typeface="Courier New" panose="02070309020205020404" pitchFamily="49" charset="0"/>
              </a:rPr>
              <a:t>dmlite</a:t>
            </a:r>
            <a:r>
              <a:rPr lang="en-US" sz="2000" dirty="0" smtClean="0">
                <a:latin typeface="Courier New" panose="02070309020205020404" pitchFamily="49" charset="0"/>
                <a:cs typeface="Courier New" panose="02070309020205020404" pitchFamily="49" charset="0"/>
              </a:rPr>
              <a:t> plugin </a:t>
            </a:r>
            <a:r>
              <a:rPr lang="en-US" sz="2000" dirty="0" err="1" smtClean="0">
                <a:latin typeface="Courier New" panose="02070309020205020404" pitchFamily="49" charset="0"/>
                <a:cs typeface="Courier New" panose="02070309020205020404" pitchFamily="49" charset="0"/>
              </a:rPr>
              <a:t>config</a:t>
            </a:r>
            <a:r>
              <a:rPr lang="en-US" sz="2000" dirty="0">
                <a:latin typeface="Courier New" panose="02070309020205020404" pitchFamily="49" charset="0"/>
                <a:cs typeface="Courier New" panose="02070309020205020404" pitchFamily="49" charset="0"/>
              </a:rPr>
              <a:t>;</a:t>
            </a:r>
            <a:endParaRPr lang="en-US" sz="2000" dirty="0" smtClean="0">
              <a:latin typeface="Courier New" panose="02070309020205020404" pitchFamily="49" charset="0"/>
              <a:cs typeface="Courier New" panose="02070309020205020404" pitchFamily="49" charset="0"/>
            </a:endParaRPr>
          </a:p>
          <a:p>
            <a:endParaRPr lang="en-US" sz="1000" dirty="0" smtClean="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etc</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my.cnf</a:t>
            </a:r>
            <a:r>
              <a:rPr lang="en-US" sz="2000" b="1"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mysql</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config</a:t>
            </a:r>
            <a:r>
              <a:rPr lang="en-US" sz="2000" dirty="0" smtClean="0">
                <a:latin typeface="Courier New" panose="02070309020205020404" pitchFamily="49" charset="0"/>
                <a:cs typeface="Courier New" panose="02070309020205020404" pitchFamily="49" charset="0"/>
              </a:rPr>
              <a:t>;</a:t>
            </a:r>
          </a:p>
          <a:p>
            <a:endParaRPr lang="en-US" sz="1000" dirty="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etc</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gridftp.conf</a:t>
            </a:r>
            <a:r>
              <a:rPr lang="en-US" sz="2000" b="1"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grid ftp </a:t>
            </a:r>
            <a:r>
              <a:rPr lang="en-US" sz="2000" dirty="0" err="1" smtClean="0">
                <a:latin typeface="Courier New" panose="02070309020205020404" pitchFamily="49" charset="0"/>
                <a:cs typeface="Courier New" panose="02070309020205020404" pitchFamily="49" charset="0"/>
              </a:rPr>
              <a:t>config</a:t>
            </a:r>
            <a:r>
              <a:rPr lang="en-US" sz="2000" dirty="0" smtClean="0">
                <a:latin typeface="Courier New" panose="02070309020205020404" pitchFamily="49" charset="0"/>
                <a:cs typeface="Courier New" panose="02070309020205020404" pitchFamily="49" charset="0"/>
              </a:rPr>
              <a:t>;</a:t>
            </a:r>
          </a:p>
          <a:p>
            <a:endParaRPr lang="en-US" sz="1000" dirty="0">
              <a:latin typeface="Courier New" panose="02070309020205020404" pitchFamily="49" charset="0"/>
              <a:cs typeface="Courier New" panose="02070309020205020404" pitchFamily="49" charset="0"/>
            </a:endParaRPr>
          </a:p>
          <a:p>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etc</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httpd</a:t>
            </a:r>
            <a:r>
              <a:rPr lang="en-US" sz="2000" b="1" dirty="0">
                <a:latin typeface="Courier New" panose="02070309020205020404" pitchFamily="49" charset="0"/>
                <a:cs typeface="Courier New" panose="02070309020205020404" pitchFamily="49" charset="0"/>
              </a:rPr>
              <a:t>/</a:t>
            </a:r>
            <a:r>
              <a:rPr lang="en-US" sz="2000" b="1"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http </a:t>
            </a:r>
            <a:r>
              <a:rPr lang="en-US" sz="2000" dirty="0" err="1" smtClean="0">
                <a:latin typeface="Courier New" panose="02070309020205020404" pitchFamily="49" charset="0"/>
                <a:cs typeface="Courier New" panose="02070309020205020404" pitchFamily="49" charset="0"/>
              </a:rPr>
              <a:t>config</a:t>
            </a:r>
            <a:r>
              <a:rPr lang="en-US" sz="2000" dirty="0" smtClean="0">
                <a:latin typeface="Courier New" panose="02070309020205020404" pitchFamily="49"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a:p>
            <a:endParaRPr lang="en-US" sz="1000" dirty="0" smtClean="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etc</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xrootd</a:t>
            </a:r>
            <a:r>
              <a:rPr lang="en-US" sz="2000" b="1"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xrootd</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config</a:t>
            </a:r>
            <a:r>
              <a:rPr lang="en-US" sz="2000" dirty="0">
                <a:latin typeface="Courier New" panose="02070309020205020404" pitchFamily="49" charset="0"/>
                <a:cs typeface="Courier New" panose="02070309020205020404" pitchFamily="49" charset="0"/>
              </a:rPr>
              <a:t>;</a:t>
            </a:r>
          </a:p>
          <a:p>
            <a:endParaRPr lang="en-US" sz="1000" dirty="0" smtClean="0">
              <a:latin typeface="Courier New" panose="02070309020205020404" pitchFamily="49" charset="0"/>
              <a:cs typeface="Courier New" panose="02070309020205020404" pitchFamily="49" charset="0"/>
            </a:endParaRPr>
          </a:p>
          <a:p>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etc</a:t>
            </a:r>
            <a:r>
              <a:rPr lang="en-US" sz="2000" b="1" dirty="0" smtClean="0">
                <a:latin typeface="Courier New" panose="02070309020205020404" pitchFamily="49" charset="0"/>
                <a:cs typeface="Courier New" panose="02070309020205020404" pitchFamily="49" charset="0"/>
              </a:rPr>
              <a:t>/dome{</a:t>
            </a:r>
            <a:r>
              <a:rPr lang="en-US" sz="2000" b="1" dirty="0" err="1" smtClean="0">
                <a:latin typeface="Courier New" panose="02070309020205020404" pitchFamily="49" charset="0"/>
                <a:cs typeface="Courier New" panose="02070309020205020404" pitchFamily="49" charset="0"/>
              </a:rPr>
              <a:t>head|disk</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conf</a:t>
            </a:r>
            <a:r>
              <a:rPr lang="en-US" sz="2000" b="1"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dome </a:t>
            </a:r>
            <a:r>
              <a:rPr lang="en-US" sz="2000" dirty="0" err="1" smtClean="0">
                <a:latin typeface="Courier New" panose="02070309020205020404" pitchFamily="49" charset="0"/>
                <a:cs typeface="Courier New" panose="02070309020205020404" pitchFamily="49" charset="0"/>
              </a:rPr>
              <a:t>config</a:t>
            </a:r>
            <a:r>
              <a:rPr lang="en-US" sz="2000" dirty="0">
                <a:latin typeface="Courier New" panose="02070309020205020404" pitchFamily="49" charset="0"/>
                <a:cs typeface="Courier New" panose="02070309020205020404" pitchFamily="49" charset="0"/>
              </a:rPr>
              <a:t>.</a:t>
            </a:r>
            <a:endParaRPr lang="en-US" sz="2000" dirty="0" smtClean="0">
              <a:latin typeface="Courier New" panose="02070309020205020404" pitchFamily="49" charset="0"/>
              <a:cs typeface="Courier New" panose="02070309020205020404" pitchFamily="49" charset="0"/>
            </a:endParaRPr>
          </a:p>
        </p:txBody>
      </p:sp>
      <p:sp>
        <p:nvSpPr>
          <p:cNvPr id="16" name="ZoneTexte 15"/>
          <p:cNvSpPr txBox="1"/>
          <p:nvPr/>
        </p:nvSpPr>
        <p:spPr>
          <a:xfrm>
            <a:off x="683568" y="5733256"/>
            <a:ext cx="8454559" cy="338554"/>
          </a:xfrm>
          <a:prstGeom prst="rect">
            <a:avLst/>
          </a:prstGeom>
          <a:noFill/>
        </p:spPr>
        <p:txBody>
          <a:bodyPr wrap="none" rtlCol="0">
            <a:spAutoFit/>
          </a:bodyPr>
          <a:lstStyle/>
          <a:p>
            <a:r>
              <a:rPr lang="en-US" sz="1600" dirty="0" smtClean="0">
                <a:solidFill>
                  <a:schemeClr val="accent6">
                    <a:lumMod val="50000"/>
                  </a:schemeClr>
                </a:solidFill>
                <a:latin typeface="Courier New" panose="02070309020205020404" pitchFamily="49" charset="0"/>
                <a:cs typeface="Courier New" panose="02070309020205020404" pitchFamily="49" charset="0"/>
              </a:rPr>
              <a:t>https</a:t>
            </a:r>
            <a:r>
              <a:rPr lang="en-US" sz="1600" dirty="0">
                <a:solidFill>
                  <a:schemeClr val="accent6">
                    <a:lumMod val="50000"/>
                  </a:schemeClr>
                </a:solidFill>
                <a:latin typeface="Courier New" panose="02070309020205020404" pitchFamily="49" charset="0"/>
                <a:cs typeface="Courier New" panose="02070309020205020404" pitchFamily="49" charset="0"/>
              </a:rPr>
              <a:t>://twiki.cern.ch/twiki/bin/view/DPM/DpmSetupManualInstallation</a:t>
            </a:r>
          </a:p>
        </p:txBody>
      </p:sp>
    </p:spTree>
    <p:extLst>
      <p:ext uri="{BB962C8B-B14F-4D97-AF65-F5344CB8AC3E}">
        <p14:creationId xmlns:p14="http://schemas.microsoft.com/office/powerpoint/2010/main" val="1351460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13</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Database</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323528" y="1196752"/>
            <a:ext cx="8532440" cy="1015663"/>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DB’s are the place where all the relevant information for DPM is stored: a good starting point to understand how things work.</a:t>
            </a: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database, storage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337" y="2340866"/>
            <a:ext cx="1700002" cy="15921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database, storage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337" y="4357090"/>
            <a:ext cx="1700002" cy="159219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à coins arrondis 5"/>
          <p:cNvSpPr/>
          <p:nvPr/>
        </p:nvSpPr>
        <p:spPr>
          <a:xfrm>
            <a:off x="1524000" y="3647199"/>
            <a:ext cx="1247800" cy="481120"/>
          </a:xfrm>
          <a:prstGeom prst="roundRect">
            <a:avLst/>
          </a:prstGeom>
          <a:solidFill>
            <a:schemeClr val="accent1">
              <a:lumMod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anose="02070309020205020404" pitchFamily="49" charset="0"/>
                <a:cs typeface="Courier New" panose="02070309020205020404" pitchFamily="49" charset="0"/>
              </a:rPr>
              <a:t>CNS_DB</a:t>
            </a:r>
            <a:endParaRPr lang="en-US" dirty="0">
              <a:solidFill>
                <a:schemeClr val="bg1"/>
              </a:solidFill>
              <a:latin typeface="Courier New" panose="02070309020205020404" pitchFamily="49" charset="0"/>
              <a:cs typeface="Courier New" panose="02070309020205020404" pitchFamily="49" charset="0"/>
            </a:endParaRPr>
          </a:p>
        </p:txBody>
      </p:sp>
      <p:sp>
        <p:nvSpPr>
          <p:cNvPr id="20" name="Rectangle à coins arrondis 19"/>
          <p:cNvSpPr/>
          <p:nvPr/>
        </p:nvSpPr>
        <p:spPr>
          <a:xfrm>
            <a:off x="1547664" y="5708720"/>
            <a:ext cx="1247800" cy="481120"/>
          </a:xfrm>
          <a:prstGeom prst="roundRect">
            <a:avLst/>
          </a:prstGeom>
          <a:solidFill>
            <a:schemeClr val="accent6">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anose="02070309020205020404" pitchFamily="49" charset="0"/>
                <a:cs typeface="Courier New" panose="02070309020205020404" pitchFamily="49" charset="0"/>
              </a:rPr>
              <a:t>DPM_DB</a:t>
            </a:r>
            <a:endParaRPr lang="en-US" dirty="0">
              <a:solidFill>
                <a:schemeClr val="bg1"/>
              </a:solidFill>
              <a:latin typeface="Courier New" panose="02070309020205020404" pitchFamily="49" charset="0"/>
              <a:cs typeface="Courier New" panose="02070309020205020404" pitchFamily="49" charset="0"/>
            </a:endParaRPr>
          </a:p>
        </p:txBody>
      </p:sp>
      <p:sp>
        <p:nvSpPr>
          <p:cNvPr id="21" name="ZoneTexte 20"/>
          <p:cNvSpPr txBox="1"/>
          <p:nvPr/>
        </p:nvSpPr>
        <p:spPr>
          <a:xfrm>
            <a:off x="2987824" y="2455728"/>
            <a:ext cx="5912285" cy="1477328"/>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Metadata:</a:t>
            </a:r>
          </a:p>
          <a:p>
            <a:endParaRPr lang="en-US" sz="500" dirty="0" smtClean="0">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en-US" sz="2000" dirty="0">
                <a:latin typeface="Courier New" panose="02070309020205020404" pitchFamily="49" charset="0"/>
                <a:cs typeface="Courier New" panose="02070309020205020404" pitchFamily="49" charset="0"/>
              </a:rPr>
              <a:t>f</a:t>
            </a:r>
            <a:r>
              <a:rPr lang="en-US" sz="2000" dirty="0" smtClean="0">
                <a:latin typeface="Courier New" panose="02070309020205020404" pitchFamily="49" charset="0"/>
                <a:cs typeface="Courier New" panose="02070309020205020404" pitchFamily="49" charset="0"/>
              </a:rPr>
              <a:t>iles and </a:t>
            </a:r>
            <a:r>
              <a:rPr lang="en-US" sz="2000" dirty="0" err="1" smtClean="0">
                <a:latin typeface="Courier New" panose="02070309020205020404" pitchFamily="49" charset="0"/>
                <a:cs typeface="Courier New" panose="02070309020205020404" pitchFamily="49" charset="0"/>
              </a:rPr>
              <a:t>dirs</a:t>
            </a:r>
            <a:r>
              <a:rPr lang="en-US" sz="2000" dirty="0" smtClean="0">
                <a:latin typeface="Courier New" panose="02070309020205020404" pitchFamily="49" charset="0"/>
                <a:cs typeface="Courier New" panose="02070309020205020404" pitchFamily="49" charset="0"/>
              </a:rPr>
              <a:t> in the namespace;</a:t>
            </a:r>
          </a:p>
          <a:p>
            <a:pPr lvl="1"/>
            <a:r>
              <a:rPr lang="en-US" sz="200" dirty="0" smtClean="0">
                <a:latin typeface="Courier New" panose="02070309020205020404" pitchFamily="49" charset="0"/>
                <a:cs typeface="Courier New" panose="02070309020205020404" pitchFamily="49" charset="0"/>
              </a:rPr>
              <a:t>3</a:t>
            </a:r>
          </a:p>
          <a:p>
            <a:pPr marL="800100" lvl="1" indent="-342900">
              <a:buFont typeface="Wingdings" panose="05000000000000000000" pitchFamily="2" charset="2"/>
              <a:buChar char="q"/>
            </a:pPr>
            <a:r>
              <a:rPr lang="en-US" sz="2000" dirty="0">
                <a:latin typeface="Courier New" panose="02070309020205020404" pitchFamily="49" charset="0"/>
                <a:cs typeface="Courier New" panose="02070309020205020404" pitchFamily="49" charset="0"/>
              </a:rPr>
              <a:t>p</a:t>
            </a:r>
            <a:r>
              <a:rPr lang="en-US" sz="2000" dirty="0" smtClean="0">
                <a:latin typeface="Courier New" panose="02070309020205020404" pitchFamily="49" charset="0"/>
                <a:cs typeface="Courier New" panose="02070309020205020404" pitchFamily="49" charset="0"/>
              </a:rPr>
              <a:t>hysical replicas on the disks;</a:t>
            </a:r>
          </a:p>
          <a:p>
            <a:pPr marL="800100" lvl="1" indent="-34290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en-US" sz="2000" dirty="0">
                <a:latin typeface="Courier New" panose="02070309020205020404" pitchFamily="49" charset="0"/>
                <a:cs typeface="Courier New" panose="02070309020205020404" pitchFamily="49" charset="0"/>
              </a:rPr>
              <a:t>u</a:t>
            </a:r>
            <a:r>
              <a:rPr lang="en-US" sz="2000" dirty="0" smtClean="0">
                <a:latin typeface="Courier New" panose="02070309020205020404" pitchFamily="49" charset="0"/>
                <a:cs typeface="Courier New" panose="02070309020205020404" pitchFamily="49" charset="0"/>
              </a:rPr>
              <a:t>sers, groups. </a:t>
            </a:r>
          </a:p>
        </p:txBody>
      </p:sp>
      <p:sp>
        <p:nvSpPr>
          <p:cNvPr id="22" name="ZoneTexte 21"/>
          <p:cNvSpPr txBox="1"/>
          <p:nvPr/>
        </p:nvSpPr>
        <p:spPr>
          <a:xfrm>
            <a:off x="2980195" y="4509120"/>
            <a:ext cx="5912285" cy="1477328"/>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“Inner” data:</a:t>
            </a:r>
          </a:p>
          <a:p>
            <a:endParaRPr lang="en-US" sz="500" dirty="0" smtClean="0">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en-US" sz="2000" dirty="0">
                <a:latin typeface="Courier New" panose="02070309020205020404" pitchFamily="49" charset="0"/>
                <a:cs typeface="Courier New" panose="02070309020205020404" pitchFamily="49" charset="0"/>
              </a:rPr>
              <a:t>p</a:t>
            </a:r>
            <a:r>
              <a:rPr lang="en-US" sz="2000" dirty="0" smtClean="0">
                <a:latin typeface="Courier New" panose="02070309020205020404" pitchFamily="49" charset="0"/>
                <a:cs typeface="Courier New" panose="02070309020205020404" pitchFamily="49" charset="0"/>
              </a:rPr>
              <a:t>ools and filesystems;</a:t>
            </a:r>
          </a:p>
          <a:p>
            <a:pPr lvl="1"/>
            <a:r>
              <a:rPr lang="en-US" sz="200" dirty="0" smtClean="0">
                <a:latin typeface="Courier New" panose="02070309020205020404" pitchFamily="49" charset="0"/>
                <a:cs typeface="Courier New" panose="02070309020205020404" pitchFamily="49" charset="0"/>
              </a:rPr>
              <a:t>3</a:t>
            </a:r>
          </a:p>
          <a:p>
            <a:pPr marL="800100" lvl="1" indent="-342900">
              <a:buFont typeface="Wingdings" panose="05000000000000000000" pitchFamily="2" charset="2"/>
              <a:buChar char="q"/>
            </a:pPr>
            <a:r>
              <a:rPr lang="en-US" sz="2000" dirty="0" smtClean="0">
                <a:latin typeface="Courier New" panose="02070309020205020404" pitchFamily="49" charset="0"/>
                <a:cs typeface="Courier New" panose="02070309020205020404" pitchFamily="49" charset="0"/>
              </a:rPr>
              <a:t>space-tokens (space res.);</a:t>
            </a:r>
          </a:p>
          <a:p>
            <a:pPr marL="800100" lvl="1" indent="-34290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en-US" sz="2000" dirty="0">
                <a:latin typeface="Courier New" panose="02070309020205020404" pitchFamily="49" charset="0"/>
                <a:cs typeface="Courier New" panose="02070309020205020404" pitchFamily="49" charset="0"/>
              </a:rPr>
              <a:t>t</a:t>
            </a:r>
            <a:r>
              <a:rPr lang="en-US" sz="2000" dirty="0" smtClean="0">
                <a:latin typeface="Courier New" panose="02070309020205020404" pitchFamily="49" charset="0"/>
                <a:cs typeface="Courier New" panose="02070309020205020404" pitchFamily="49" charset="0"/>
              </a:rPr>
              <a:t>racking of requests.</a:t>
            </a:r>
          </a:p>
        </p:txBody>
      </p:sp>
      <p:sp>
        <p:nvSpPr>
          <p:cNvPr id="7" name="ZoneTexte 6"/>
          <p:cNvSpPr txBox="1"/>
          <p:nvPr/>
        </p:nvSpPr>
        <p:spPr>
          <a:xfrm>
            <a:off x="5036317" y="4032563"/>
            <a:ext cx="3887603" cy="338554"/>
          </a:xfrm>
          <a:prstGeom prst="rect">
            <a:avLst/>
          </a:prstGeom>
          <a:noFill/>
          <a:ln>
            <a:solidFill>
              <a:schemeClr val="tx1"/>
            </a:solidFill>
          </a:ln>
        </p:spPr>
        <p:txBody>
          <a:bodyPr wrap="none" rtlCol="0">
            <a:spAutoFit/>
          </a:bodyPr>
          <a:lstStyle/>
          <a:p>
            <a:r>
              <a:rPr lang="en-US" sz="1600" dirty="0" smtClean="0">
                <a:latin typeface="Courier New" panose="02070309020205020404" pitchFamily="49" charset="0"/>
                <a:cs typeface="Courier New" panose="02070309020205020404" pitchFamily="49" charset="0"/>
              </a:rPr>
              <a:t>Login info: /</a:t>
            </a:r>
            <a:r>
              <a:rPr lang="en-US" sz="1600" dirty="0" err="1" smtClean="0">
                <a:latin typeface="Courier New" panose="02070309020205020404" pitchFamily="49" charset="0"/>
                <a:cs typeface="Courier New" panose="02070309020205020404" pitchFamily="49" charset="0"/>
              </a:rPr>
              <a:t>usr</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etc</a:t>
            </a:r>
            <a:r>
              <a:rPr lang="en-US" sz="1600" dirty="0" smtClean="0">
                <a:latin typeface="Courier New" panose="02070309020205020404" pitchFamily="49" charset="0"/>
                <a:cs typeface="Courier New" panose="02070309020205020404" pitchFamily="49" charset="0"/>
              </a:rPr>
              <a:t>/DPMCONFIG</a:t>
            </a: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8740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14</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Database</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21" name="ZoneTexte 20"/>
          <p:cNvSpPr txBox="1"/>
          <p:nvPr/>
        </p:nvSpPr>
        <p:spPr>
          <a:xfrm>
            <a:off x="4614803" y="1246542"/>
            <a:ext cx="4364621" cy="4801314"/>
          </a:xfrm>
          <a:prstGeom prst="rect">
            <a:avLst/>
          </a:prstGeom>
          <a:noFill/>
        </p:spPr>
        <p:txBody>
          <a:bodyPr wrap="square" rtlCol="0">
            <a:spAutoFit/>
          </a:bodyPr>
          <a:lstStyle/>
          <a:p>
            <a:r>
              <a:rPr lang="en-US" dirty="0" err="1">
                <a:latin typeface="Courier New" panose="02070309020205020404" pitchFamily="49" charset="0"/>
                <a:cs typeface="Courier New" panose="02070309020205020404" pitchFamily="49" charset="0"/>
              </a:rPr>
              <a:t>mysql</a:t>
            </a:r>
            <a:r>
              <a:rPr lang="en-US" dirty="0">
                <a:latin typeface="Courier New" panose="02070309020205020404" pitchFamily="49" charset="0"/>
                <a:cs typeface="Courier New" panose="02070309020205020404" pitchFamily="49" charset="0"/>
              </a:rPr>
              <a:t>&gt; show tables;</a:t>
            </a:r>
          </a:p>
          <a:p>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Tables_in_cns_db</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Cns_class_metadata</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Cns_file_metadata</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Cns_file_replica</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Cns_groupinfo</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Cns_symlinks</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Cns_unique_gid</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Cns_unique_id</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Cns_unique_uid</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Cns_user_metadata</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Cns_userinfo</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schema_version</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11 rows in set (0.00 sec)</a:t>
            </a:r>
          </a:p>
        </p:txBody>
      </p:sp>
      <p:grpSp>
        <p:nvGrpSpPr>
          <p:cNvPr id="8" name="Groupe 7"/>
          <p:cNvGrpSpPr/>
          <p:nvPr/>
        </p:nvGrpSpPr>
        <p:grpSpPr>
          <a:xfrm>
            <a:off x="710337" y="1425523"/>
            <a:ext cx="2061463" cy="1787453"/>
            <a:chOff x="710337" y="2340866"/>
            <a:chExt cx="2061463" cy="1787453"/>
          </a:xfrm>
        </p:grpSpPr>
        <p:pic>
          <p:nvPicPr>
            <p:cNvPr id="23" name="Picture 2" descr="database, storage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337" y="2340866"/>
              <a:ext cx="1700002" cy="1592190"/>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à coins arrondis 23"/>
            <p:cNvSpPr/>
            <p:nvPr/>
          </p:nvSpPr>
          <p:spPr>
            <a:xfrm>
              <a:off x="1524000" y="3647199"/>
              <a:ext cx="1247800" cy="481120"/>
            </a:xfrm>
            <a:prstGeom prst="roundRect">
              <a:avLst/>
            </a:prstGeom>
            <a:solidFill>
              <a:schemeClr val="accent1">
                <a:lumMod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anose="02070309020205020404" pitchFamily="49" charset="0"/>
                  <a:cs typeface="Courier New" panose="02070309020205020404" pitchFamily="49" charset="0"/>
                </a:rPr>
                <a:t>CNS_DB</a:t>
              </a:r>
              <a:endParaRPr lang="en-US" dirty="0">
                <a:solidFill>
                  <a:schemeClr val="bg1"/>
                </a:solidFill>
                <a:latin typeface="Courier New" panose="02070309020205020404" pitchFamily="49" charset="0"/>
                <a:cs typeface="Courier New" panose="02070309020205020404" pitchFamily="49" charset="0"/>
              </a:endParaRPr>
            </a:p>
          </p:txBody>
        </p:sp>
      </p:grpSp>
      <p:sp>
        <p:nvSpPr>
          <p:cNvPr id="25" name="ZoneTexte 24"/>
          <p:cNvSpPr txBox="1"/>
          <p:nvPr/>
        </p:nvSpPr>
        <p:spPr>
          <a:xfrm>
            <a:off x="605555" y="4153410"/>
            <a:ext cx="4038720" cy="1200329"/>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in </a:t>
            </a:r>
            <a:r>
              <a:rPr lang="en-US" b="1" dirty="0" smtClean="0">
                <a:latin typeface="Courier New" panose="02070309020205020404" pitchFamily="49" charset="0"/>
                <a:cs typeface="Courier New" panose="02070309020205020404" pitchFamily="49" charset="0"/>
              </a:rPr>
              <a:t>bold </a:t>
            </a:r>
            <a:r>
              <a:rPr lang="en-US" dirty="0" smtClean="0">
                <a:latin typeface="Courier New" panose="02070309020205020404" pitchFamily="49" charset="0"/>
                <a:cs typeface="Courier New" panose="02070309020205020404" pitchFamily="49" charset="0"/>
              </a:rPr>
              <a:t>the relevant tables in </a:t>
            </a:r>
            <a:r>
              <a:rPr lang="en-US" dirty="0" err="1" smtClean="0">
                <a:latin typeface="Courier New" panose="02070309020205020404" pitchFamily="49" charset="0"/>
                <a:cs typeface="Courier New" panose="02070309020205020404" pitchFamily="49" charset="0"/>
              </a:rPr>
              <a:t>cns</a:t>
            </a:r>
            <a:r>
              <a:rPr lang="en-US" dirty="0" err="1">
                <a:latin typeface="Courier New" panose="02070309020205020404" pitchFamily="49" charset="0"/>
                <a:cs typeface="Courier New" panose="02070309020205020404" pitchFamily="49" charset="0"/>
              </a:rPr>
              <a:t>_</a:t>
            </a:r>
            <a:r>
              <a:rPr lang="en-US" dirty="0" err="1" smtClean="0">
                <a:latin typeface="Courier New" panose="02070309020205020404" pitchFamily="49" charset="0"/>
                <a:cs typeface="Courier New" panose="02070309020205020404" pitchFamily="49" charset="0"/>
              </a:rPr>
              <a:t>db</a:t>
            </a:r>
            <a:r>
              <a:rPr lang="en-US" dirty="0" smtClean="0">
                <a:latin typeface="Courier New" panose="02070309020205020404" pitchFamily="49" charset="0"/>
                <a:cs typeface="Courier New" panose="02070309020205020404" pitchFamily="49" charset="0"/>
              </a:rPr>
              <a:t>. The others are empty/historical or contain rather uninteresting info </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58203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15</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The namespace</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21" name="ZoneTexte 20"/>
          <p:cNvSpPr txBox="1"/>
          <p:nvPr/>
        </p:nvSpPr>
        <p:spPr>
          <a:xfrm>
            <a:off x="5772164" y="1120334"/>
            <a:ext cx="3143671" cy="5047536"/>
          </a:xfrm>
          <a:prstGeom prst="rect">
            <a:avLst/>
          </a:prstGeom>
          <a:noFill/>
        </p:spPr>
        <p:txBody>
          <a:bodyPr wrap="square" rtlCol="0">
            <a:spAutoFit/>
          </a:bodyPr>
          <a:lstStyle/>
          <a:p>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COLUMN_NAME   |</a:t>
            </a:r>
          </a:p>
          <a:p>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rowid</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fileid</a:t>
            </a:r>
            <a:r>
              <a:rPr lang="en-US" sz="1400" dirty="0" smtClean="0">
                <a:latin typeface="Courier New" panose="02070309020205020404" pitchFamily="49" charset="0"/>
                <a:cs typeface="Courier New" panose="02070309020205020404" pitchFamily="49" charset="0"/>
              </a:rPr>
              <a:t>        |</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parent_fileid</a:t>
            </a:r>
            <a:r>
              <a:rPr lang="en-US" sz="1400" dirty="0" smtClean="0">
                <a:latin typeface="Courier New" panose="02070309020205020404" pitchFamily="49" charset="0"/>
                <a:cs typeface="Courier New" panose="02070309020205020404" pitchFamily="49" charset="0"/>
              </a:rPr>
              <a:t> </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guid</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name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filemode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nlink</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owner_uid</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gid</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filesize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atime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mtime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ctime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fileclass</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status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csumtype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csumvalue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acl</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xattr</a:t>
            </a:r>
            <a:r>
              <a:rPr lang="en-US" sz="1400" dirty="0">
                <a:latin typeface="Courier New" panose="02070309020205020404" pitchFamily="49" charset="0"/>
                <a:cs typeface="Courier New" panose="02070309020205020404" pitchFamily="49" charset="0"/>
              </a:rPr>
              <a:t>         |</a:t>
            </a:r>
          </a:p>
          <a:p>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grpSp>
        <p:nvGrpSpPr>
          <p:cNvPr id="8" name="Groupe 7"/>
          <p:cNvGrpSpPr/>
          <p:nvPr/>
        </p:nvGrpSpPr>
        <p:grpSpPr>
          <a:xfrm>
            <a:off x="710337" y="1425523"/>
            <a:ext cx="2061463" cy="1787453"/>
            <a:chOff x="710337" y="2340866"/>
            <a:chExt cx="2061463" cy="1787453"/>
          </a:xfrm>
        </p:grpSpPr>
        <p:pic>
          <p:nvPicPr>
            <p:cNvPr id="23" name="Picture 2" descr="database, storage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337" y="2340866"/>
              <a:ext cx="1700002" cy="1592190"/>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à coins arrondis 23"/>
            <p:cNvSpPr/>
            <p:nvPr/>
          </p:nvSpPr>
          <p:spPr>
            <a:xfrm>
              <a:off x="1524000" y="3647199"/>
              <a:ext cx="1247800" cy="481120"/>
            </a:xfrm>
            <a:prstGeom prst="roundRect">
              <a:avLst/>
            </a:prstGeom>
            <a:solidFill>
              <a:schemeClr val="accent1">
                <a:lumMod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anose="02070309020205020404" pitchFamily="49" charset="0"/>
                  <a:cs typeface="Courier New" panose="02070309020205020404" pitchFamily="49" charset="0"/>
                </a:rPr>
                <a:t>CNS_DB</a:t>
              </a:r>
              <a:endParaRPr lang="en-US" dirty="0">
                <a:solidFill>
                  <a:schemeClr val="bg1"/>
                </a:solidFill>
                <a:latin typeface="Courier New" panose="02070309020205020404" pitchFamily="49" charset="0"/>
                <a:cs typeface="Courier New" panose="02070309020205020404" pitchFamily="49" charset="0"/>
              </a:endParaRPr>
            </a:p>
          </p:txBody>
        </p:sp>
      </p:grpSp>
      <p:sp>
        <p:nvSpPr>
          <p:cNvPr id="16" name="ZoneTexte 15"/>
          <p:cNvSpPr txBox="1"/>
          <p:nvPr/>
        </p:nvSpPr>
        <p:spPr>
          <a:xfrm>
            <a:off x="647640" y="4194954"/>
            <a:ext cx="4428416" cy="1754326"/>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The </a:t>
            </a:r>
            <a:r>
              <a:rPr lang="en-US" b="1" dirty="0" err="1" smtClean="0">
                <a:latin typeface="Courier New" panose="02070309020205020404" pitchFamily="49" charset="0"/>
                <a:cs typeface="Courier New" panose="02070309020205020404" pitchFamily="49" charset="0"/>
              </a:rPr>
              <a:t>Cns_file_metadata</a:t>
            </a:r>
            <a:r>
              <a:rPr lang="en-US" dirty="0" smtClean="0">
                <a:latin typeface="Courier New" panose="02070309020205020404" pitchFamily="49" charset="0"/>
                <a:cs typeface="Courier New" panose="02070309020205020404" pitchFamily="49" charset="0"/>
              </a:rPr>
              <a:t> table </a:t>
            </a:r>
            <a:r>
              <a:rPr lang="en-US" b="1" dirty="0" smtClean="0">
                <a:latin typeface="Courier New" panose="02070309020205020404" pitchFamily="49" charset="0"/>
                <a:cs typeface="Courier New" panose="02070309020205020404" pitchFamily="49" charset="0"/>
              </a:rPr>
              <a:t>builds the namespace </a:t>
            </a:r>
            <a:r>
              <a:rPr lang="en-US" dirty="0" smtClean="0">
                <a:latin typeface="Courier New" panose="02070309020205020404" pitchFamily="49" charset="0"/>
                <a:cs typeface="Courier New" panose="02070309020205020404" pitchFamily="49" charset="0"/>
              </a:rPr>
              <a:t>associating each file to its </a:t>
            </a:r>
            <a:r>
              <a:rPr lang="en-US" b="1" dirty="0" smtClean="0">
                <a:latin typeface="Courier New" panose="02070309020205020404" pitchFamily="49" charset="0"/>
                <a:cs typeface="Courier New" panose="02070309020205020404" pitchFamily="49" charset="0"/>
              </a:rPr>
              <a:t>position in the tree </a:t>
            </a:r>
            <a:r>
              <a:rPr lang="en-US" dirty="0" smtClean="0">
                <a:latin typeface="Courier New" panose="02070309020205020404" pitchFamily="49" charset="0"/>
                <a:cs typeface="Courier New" panose="02070309020205020404" pitchFamily="49" charset="0"/>
              </a:rPr>
              <a:t>and to the </a:t>
            </a:r>
            <a:r>
              <a:rPr lang="en-US" b="1" dirty="0" err="1" smtClean="0">
                <a:latin typeface="Courier New" panose="02070309020205020404" pitchFamily="49" charset="0"/>
                <a:cs typeface="Courier New" panose="02070309020205020404" pitchFamily="49" charset="0"/>
              </a:rPr>
              <a:t>posix</a:t>
            </a:r>
            <a:r>
              <a:rPr lang="en-US" b="1" dirty="0" smtClean="0">
                <a:latin typeface="Courier New" panose="02070309020205020404" pitchFamily="49" charset="0"/>
                <a:cs typeface="Courier New" panose="02070309020205020404" pitchFamily="49" charset="0"/>
              </a:rPr>
              <a:t>-like metadata </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uid</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gid</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atime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ctime</a:t>
            </a:r>
            <a:r>
              <a:rPr lang="en-US" dirty="0" smtClean="0">
                <a:latin typeface="Courier New" panose="02070309020205020404" pitchFamily="49" charset="0"/>
                <a:cs typeface="Courier New" panose="02070309020205020404" pitchFamily="49" charset="0"/>
              </a:rPr>
              <a:t>, mode… )</a:t>
            </a:r>
            <a:endParaRPr lang="en-US" b="1" dirty="0">
              <a:latin typeface="Courier New" panose="02070309020205020404" pitchFamily="49" charset="0"/>
              <a:cs typeface="Courier New" panose="02070309020205020404" pitchFamily="49" charset="0"/>
            </a:endParaRPr>
          </a:p>
        </p:txBody>
      </p:sp>
      <p:sp>
        <p:nvSpPr>
          <p:cNvPr id="2" name="Rectangle à coins arrondis 1"/>
          <p:cNvSpPr/>
          <p:nvPr/>
        </p:nvSpPr>
        <p:spPr>
          <a:xfrm>
            <a:off x="2667001" y="1160934"/>
            <a:ext cx="2545170" cy="420836"/>
          </a:xfrm>
          <a:prstGeom prst="wedgeRoundRectCallout">
            <a:avLst>
              <a:gd name="adj1" fmla="val 81946"/>
              <a:gd name="adj2" fmla="val 18315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latin typeface="Courier New" panose="02070309020205020404" pitchFamily="49" charset="0"/>
                <a:cs typeface="Courier New" panose="02070309020205020404" pitchFamily="49" charset="0"/>
              </a:rPr>
              <a:t>dpns</a:t>
            </a:r>
            <a:r>
              <a:rPr lang="en-US" sz="1400" dirty="0" smtClean="0">
                <a:solidFill>
                  <a:schemeClr val="tx1"/>
                </a:solidFill>
                <a:latin typeface="Courier New" panose="02070309020205020404" pitchFamily="49" charset="0"/>
                <a:cs typeface="Courier New" panose="02070309020205020404" pitchFamily="49" charset="0"/>
              </a:rPr>
              <a:t>-ls -</a:t>
            </a:r>
            <a:r>
              <a:rPr lang="en-US" sz="1400" dirty="0" err="1" smtClean="0">
                <a:solidFill>
                  <a:schemeClr val="tx1"/>
                </a:solidFill>
                <a:latin typeface="Courier New" panose="02070309020205020404" pitchFamily="49" charset="0"/>
                <a:cs typeface="Courier New" panose="02070309020205020404" pitchFamily="49" charset="0"/>
              </a:rPr>
              <a:t>i</a:t>
            </a:r>
            <a:r>
              <a:rPr lang="en-US" sz="1400" dirty="0" smtClean="0">
                <a:solidFill>
                  <a:schemeClr val="tx1"/>
                </a:solidFill>
                <a:latin typeface="Courier New" panose="02070309020205020404" pitchFamily="49" charset="0"/>
                <a:cs typeface="Courier New" panose="02070309020205020404" pitchFamily="49" charset="0"/>
              </a:rPr>
              <a:t> &lt;</a:t>
            </a:r>
            <a:r>
              <a:rPr lang="en-US" sz="1400" dirty="0" err="1" smtClean="0">
                <a:solidFill>
                  <a:schemeClr val="tx1"/>
                </a:solidFill>
                <a:latin typeface="Courier New" panose="02070309020205020404" pitchFamily="49" charset="0"/>
                <a:cs typeface="Courier New" panose="02070309020205020404" pitchFamily="49" charset="0"/>
              </a:rPr>
              <a:t>filepath</a:t>
            </a:r>
            <a:r>
              <a:rPr lang="en-US" sz="1400" dirty="0" smtClean="0">
                <a:solidFill>
                  <a:schemeClr val="tx1"/>
                </a:solidFill>
                <a:latin typeface="Courier New" panose="02070309020205020404" pitchFamily="49" charset="0"/>
                <a:cs typeface="Courier New" panose="02070309020205020404" pitchFamily="49" charset="0"/>
              </a:rPr>
              <a:t>&gt;</a:t>
            </a:r>
            <a:endParaRPr lang="en-US" sz="1400" dirty="0">
              <a:solidFill>
                <a:schemeClr val="tx1"/>
              </a:solidFill>
              <a:latin typeface="Courier New" panose="02070309020205020404" pitchFamily="49" charset="0"/>
              <a:cs typeface="Courier New" panose="02070309020205020404" pitchFamily="49" charset="0"/>
            </a:endParaRPr>
          </a:p>
        </p:txBody>
      </p:sp>
      <p:sp>
        <p:nvSpPr>
          <p:cNvPr id="18" name="Rectangle à coins arrondis 17"/>
          <p:cNvSpPr/>
          <p:nvPr/>
        </p:nvSpPr>
        <p:spPr>
          <a:xfrm>
            <a:off x="2667000" y="2092525"/>
            <a:ext cx="2545170" cy="420836"/>
          </a:xfrm>
          <a:prstGeom prst="wedgeRoundRectCallout">
            <a:avLst>
              <a:gd name="adj1" fmla="val 82958"/>
              <a:gd name="adj2" fmla="val 1177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anose="02070309020205020404" pitchFamily="49" charset="0"/>
                <a:cs typeface="Courier New" panose="02070309020205020404" pitchFamily="49" charset="0"/>
              </a:rPr>
              <a:t>Parent </a:t>
            </a:r>
            <a:r>
              <a:rPr lang="en-US" sz="1400" dirty="0" err="1" smtClean="0">
                <a:solidFill>
                  <a:schemeClr val="tx1"/>
                </a:solidFill>
                <a:latin typeface="Courier New" panose="02070309020205020404" pitchFamily="49" charset="0"/>
                <a:cs typeface="Courier New" panose="02070309020205020404" pitchFamily="49" charset="0"/>
              </a:rPr>
              <a:t>dir</a:t>
            </a:r>
            <a:endParaRPr lang="en-US" sz="1400" dirty="0">
              <a:solidFill>
                <a:schemeClr val="tx1"/>
              </a:solidFill>
              <a:latin typeface="Courier New" panose="02070309020205020404" pitchFamily="49" charset="0"/>
              <a:cs typeface="Courier New" panose="02070309020205020404" pitchFamily="49" charset="0"/>
            </a:endParaRPr>
          </a:p>
        </p:txBody>
      </p:sp>
      <p:sp>
        <p:nvSpPr>
          <p:cNvPr id="19" name="Rectangle à coins arrondis 18"/>
          <p:cNvSpPr/>
          <p:nvPr/>
        </p:nvSpPr>
        <p:spPr>
          <a:xfrm>
            <a:off x="2842990" y="3146938"/>
            <a:ext cx="2545170" cy="420836"/>
          </a:xfrm>
          <a:prstGeom prst="wedgeRoundRectCallout">
            <a:avLst>
              <a:gd name="adj1" fmla="val 76886"/>
              <a:gd name="adj2" fmla="val -9227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anose="02070309020205020404" pitchFamily="49" charset="0"/>
                <a:cs typeface="Courier New" panose="02070309020205020404" pitchFamily="49" charset="0"/>
              </a:rPr>
              <a:t>&gt;30000 for files</a:t>
            </a:r>
            <a:endParaRPr lang="en-US" sz="14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26168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16</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The ACLs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21" name="ZoneTexte 20"/>
          <p:cNvSpPr txBox="1"/>
          <p:nvPr/>
        </p:nvSpPr>
        <p:spPr>
          <a:xfrm>
            <a:off x="5772164" y="1120334"/>
            <a:ext cx="3143671" cy="5109091"/>
          </a:xfrm>
          <a:prstGeom prst="rect">
            <a:avLst/>
          </a:prstGeom>
          <a:noFill/>
        </p:spPr>
        <p:txBody>
          <a:bodyPr wrap="square" rtlCol="0">
            <a:spAutoFit/>
          </a:bodyPr>
          <a:lstStyle/>
          <a:p>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COLUMN_NAME   |</a:t>
            </a:r>
          </a:p>
          <a:p>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rowid</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fileid</a:t>
            </a:r>
            <a:r>
              <a:rPr lang="en-US" sz="1400" dirty="0" smtClean="0">
                <a:latin typeface="Courier New" panose="02070309020205020404" pitchFamily="49" charset="0"/>
                <a:cs typeface="Courier New" panose="02070309020205020404" pitchFamily="49" charset="0"/>
              </a:rPr>
              <a:t>        |</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parent_fileid</a:t>
            </a:r>
            <a:r>
              <a:rPr lang="en-US" sz="1400" dirty="0" smtClean="0">
                <a:latin typeface="Courier New" panose="02070309020205020404" pitchFamily="49" charset="0"/>
                <a:cs typeface="Courier New" panose="02070309020205020404" pitchFamily="49" charset="0"/>
              </a:rPr>
              <a:t> </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guid</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name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filemode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nlink</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owner_uid</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gid</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filesize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atime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mtime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ctime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fileclass</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status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csumtype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csumvalue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acl</a:t>
            </a:r>
            <a:r>
              <a:rPr lang="en-US" dirty="0">
                <a:latin typeface="Courier New" panose="02070309020205020404" pitchFamily="49" charset="0"/>
                <a:cs typeface="Courier New" panose="02070309020205020404" pitchFamily="49" charset="0"/>
              </a:rPr>
              <a:t> </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xattr</a:t>
            </a:r>
            <a:r>
              <a:rPr lang="en-US" sz="1400" dirty="0">
                <a:latin typeface="Courier New" panose="02070309020205020404" pitchFamily="49" charset="0"/>
                <a:cs typeface="Courier New" panose="02070309020205020404" pitchFamily="49" charset="0"/>
              </a:rPr>
              <a:t>         |</a:t>
            </a:r>
          </a:p>
          <a:p>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sp>
        <p:nvSpPr>
          <p:cNvPr id="16" name="ZoneTexte 15"/>
          <p:cNvSpPr txBox="1"/>
          <p:nvPr/>
        </p:nvSpPr>
        <p:spPr>
          <a:xfrm>
            <a:off x="395612" y="4831992"/>
            <a:ext cx="4428416" cy="1477328"/>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The </a:t>
            </a:r>
            <a:r>
              <a:rPr lang="en-US" b="1" dirty="0" smtClean="0">
                <a:latin typeface="Courier New" panose="02070309020205020404" pitchFamily="49" charset="0"/>
                <a:cs typeface="Courier New" panose="02070309020205020404" pitchFamily="49" charset="0"/>
              </a:rPr>
              <a:t>ACLs </a:t>
            </a:r>
            <a:r>
              <a:rPr lang="en-US" dirty="0" smtClean="0">
                <a:latin typeface="Courier New" panose="02070309020205020404" pitchFamily="49" charset="0"/>
                <a:cs typeface="Courier New" panose="02070309020205020404" pitchFamily="49" charset="0"/>
              </a:rPr>
              <a:t>define who can access the files and with which </a:t>
            </a:r>
            <a:r>
              <a:rPr lang="en-US" dirty="0" err="1" smtClean="0">
                <a:latin typeface="Courier New" panose="02070309020205020404" pitchFamily="49" charset="0"/>
                <a:cs typeface="Courier New" panose="02070309020205020404" pitchFamily="49" charset="0"/>
              </a:rPr>
              <a:t>priviledges</a:t>
            </a:r>
            <a:r>
              <a:rPr lang="en-US" dirty="0" smtClean="0">
                <a:latin typeface="Courier New" panose="02070309020205020404" pitchFamily="49" charset="0"/>
                <a:cs typeface="Courier New" panose="02070309020205020404" pitchFamily="49" charset="0"/>
              </a:rPr>
              <a:t>. To manage them: </a:t>
            </a:r>
            <a:r>
              <a:rPr lang="en-US" b="1" dirty="0" err="1" smtClean="0">
                <a:latin typeface="Courier New" panose="02070309020205020404" pitchFamily="49" charset="0"/>
                <a:cs typeface="Courier New" panose="02070309020205020404" pitchFamily="49" charset="0"/>
              </a:rPr>
              <a:t>dpns</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get|set</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acl</a:t>
            </a:r>
            <a:r>
              <a:rPr lang="en-US" b="1"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or the </a:t>
            </a:r>
            <a:r>
              <a:rPr lang="en-US" b="1" dirty="0" err="1" smtClean="0">
                <a:latin typeface="Courier New" panose="02070309020205020404" pitchFamily="49" charset="0"/>
                <a:cs typeface="Courier New" panose="02070309020205020404" pitchFamily="49" charset="0"/>
              </a:rPr>
              <a:t>acl</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dmlite</a:t>
            </a:r>
            <a:r>
              <a:rPr lang="en-US" b="1" dirty="0" smtClean="0">
                <a:latin typeface="Courier New" panose="02070309020205020404" pitchFamily="49" charset="0"/>
                <a:cs typeface="Courier New" panose="02070309020205020404" pitchFamily="49" charset="0"/>
              </a:rPr>
              <a:t>-shell</a:t>
            </a:r>
            <a:r>
              <a:rPr lang="en-US" dirty="0" smtClean="0">
                <a:latin typeface="Courier New" panose="02070309020205020404" pitchFamily="49" charset="0"/>
                <a:cs typeface="Courier New" panose="02070309020205020404" pitchFamily="49" charset="0"/>
              </a:rPr>
              <a:t> command.</a:t>
            </a:r>
            <a:endParaRPr lang="en-US" b="1" dirty="0">
              <a:latin typeface="Courier New" panose="02070309020205020404" pitchFamily="49" charset="0"/>
              <a:cs typeface="Courier New" panose="02070309020205020404" pitchFamily="49" charset="0"/>
            </a:endParaRPr>
          </a:p>
        </p:txBody>
      </p:sp>
      <p:sp>
        <p:nvSpPr>
          <p:cNvPr id="3" name="Rectangle 2"/>
          <p:cNvSpPr/>
          <p:nvPr/>
        </p:nvSpPr>
        <p:spPr>
          <a:xfrm>
            <a:off x="5004049" y="784597"/>
            <a:ext cx="3312368" cy="4359540"/>
          </a:xfrm>
          <a:prstGeom prst="rect">
            <a:avLst/>
          </a:prstGeom>
          <a:solidFill>
            <a:schemeClr val="bg1"/>
          </a:solidFill>
          <a:ln>
            <a:solidFill>
              <a:schemeClr val="bg1"/>
            </a:solid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ZoneTexte 19"/>
          <p:cNvSpPr txBox="1"/>
          <p:nvPr/>
        </p:nvSpPr>
        <p:spPr>
          <a:xfrm>
            <a:off x="395612" y="1188700"/>
            <a:ext cx="8568876" cy="3600986"/>
          </a:xfrm>
          <a:prstGeom prst="rect">
            <a:avLst/>
          </a:prstGeom>
          <a:noFill/>
        </p:spPr>
        <p:txBody>
          <a:bodyPr wrap="square" rtlCol="0">
            <a:spAutoFit/>
          </a:bodyPr>
          <a:lstStyle/>
          <a:p>
            <a:r>
              <a:rPr lang="en-US" sz="1200" dirty="0">
                <a:latin typeface="Courier New" panose="02070309020205020404" pitchFamily="49" charset="0"/>
                <a:cs typeface="Courier New" panose="02070309020205020404" pitchFamily="49" charset="0"/>
              </a:rPr>
              <a:t>[root@polgrid4 ~]# </a:t>
            </a:r>
            <a:r>
              <a:rPr lang="en-US" sz="1200" dirty="0" err="1">
                <a:latin typeface="Courier New" panose="02070309020205020404" pitchFamily="49" charset="0"/>
                <a:cs typeface="Courier New" panose="02070309020205020404" pitchFamily="49" charset="0"/>
              </a:rPr>
              <a:t>dpns-getacl</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dpm</a:t>
            </a:r>
            <a:r>
              <a:rPr lang="en-US" sz="1200" dirty="0">
                <a:latin typeface="Courier New" panose="02070309020205020404" pitchFamily="49" charset="0"/>
                <a:cs typeface="Courier New" panose="02070309020205020404" pitchFamily="49" charset="0"/>
              </a:rPr>
              <a:t>/in2p3.fr/home/</a:t>
            </a:r>
            <a:r>
              <a:rPr lang="en-US" sz="1200" dirty="0" err="1">
                <a:latin typeface="Courier New" panose="02070309020205020404" pitchFamily="49" charset="0"/>
                <a:cs typeface="Courier New" panose="02070309020205020404" pitchFamily="49" charset="0"/>
              </a:rPr>
              <a:t>cms</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trivcat</a:t>
            </a:r>
            <a:r>
              <a:rPr lang="en-US" sz="1200" dirty="0">
                <a:latin typeface="Courier New" panose="02070309020205020404" pitchFamily="49" charset="0"/>
                <a:cs typeface="Courier New" panose="02070309020205020404" pitchFamily="49" charset="0"/>
              </a:rPr>
              <a:t>/store/</a:t>
            </a:r>
          </a:p>
          <a:p>
            <a:r>
              <a:rPr lang="en-US" sz="1200" dirty="0">
                <a:latin typeface="Courier New" panose="02070309020205020404" pitchFamily="49" charset="0"/>
                <a:cs typeface="Courier New" panose="02070309020205020404" pitchFamily="49" charset="0"/>
              </a:rPr>
              <a:t># file: /</a:t>
            </a:r>
            <a:r>
              <a:rPr lang="en-US" sz="1200" dirty="0" err="1">
                <a:latin typeface="Courier New" panose="02070309020205020404" pitchFamily="49" charset="0"/>
                <a:cs typeface="Courier New" panose="02070309020205020404" pitchFamily="49" charset="0"/>
              </a:rPr>
              <a:t>dpm</a:t>
            </a:r>
            <a:r>
              <a:rPr lang="en-US" sz="1200" dirty="0">
                <a:latin typeface="Courier New" panose="02070309020205020404" pitchFamily="49" charset="0"/>
                <a:cs typeface="Courier New" panose="02070309020205020404" pitchFamily="49" charset="0"/>
              </a:rPr>
              <a:t>/in2p3.fr/home/</a:t>
            </a:r>
            <a:r>
              <a:rPr lang="en-US" sz="1200" dirty="0" err="1">
                <a:latin typeface="Courier New" panose="02070309020205020404" pitchFamily="49" charset="0"/>
                <a:cs typeface="Courier New" panose="02070309020205020404" pitchFamily="49" charset="0"/>
              </a:rPr>
              <a:t>cms</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trivcat</a:t>
            </a:r>
            <a:r>
              <a:rPr lang="en-US" sz="1200" dirty="0">
                <a:latin typeface="Courier New" panose="02070309020205020404" pitchFamily="49" charset="0"/>
                <a:cs typeface="Courier New" panose="02070309020205020404" pitchFamily="49" charset="0"/>
              </a:rPr>
              <a:t>/store/</a:t>
            </a:r>
          </a:p>
          <a:p>
            <a:r>
              <a:rPr lang="en-US" sz="1200" dirty="0">
                <a:latin typeface="Courier New" panose="02070309020205020404" pitchFamily="49" charset="0"/>
                <a:cs typeface="Courier New" panose="02070309020205020404" pitchFamily="49" charset="0"/>
              </a:rPr>
              <a:t># owner: /DC=</a:t>
            </a:r>
            <a:r>
              <a:rPr lang="en-US" sz="1200" dirty="0" err="1">
                <a:latin typeface="Courier New" panose="02070309020205020404" pitchFamily="49" charset="0"/>
                <a:cs typeface="Courier New" panose="02070309020205020404" pitchFamily="49" charset="0"/>
              </a:rPr>
              <a:t>ch</a:t>
            </a:r>
            <a:r>
              <a:rPr lang="en-US" sz="1200" dirty="0">
                <a:latin typeface="Courier New" panose="02070309020205020404" pitchFamily="49" charset="0"/>
                <a:cs typeface="Courier New" panose="02070309020205020404" pitchFamily="49" charset="0"/>
              </a:rPr>
              <a:t>/DC=</a:t>
            </a:r>
            <a:r>
              <a:rPr lang="en-US" sz="1200" dirty="0" err="1">
                <a:latin typeface="Courier New" panose="02070309020205020404" pitchFamily="49" charset="0"/>
                <a:cs typeface="Courier New" panose="02070309020205020404" pitchFamily="49" charset="0"/>
              </a:rPr>
              <a:t>cern</a:t>
            </a:r>
            <a:r>
              <a:rPr lang="en-US" sz="1200" dirty="0">
                <a:latin typeface="Courier New" panose="02070309020205020404" pitchFamily="49" charset="0"/>
                <a:cs typeface="Courier New" panose="02070309020205020404" pitchFamily="49" charset="0"/>
              </a:rPr>
              <a:t>/OU=Organic Units/OU=Users/CN=</a:t>
            </a:r>
            <a:r>
              <a:rPr lang="en-US" sz="1200" dirty="0" err="1">
                <a:latin typeface="Courier New" panose="02070309020205020404" pitchFamily="49" charset="0"/>
                <a:cs typeface="Courier New" panose="02070309020205020404" pitchFamily="49" charset="0"/>
              </a:rPr>
              <a:t>sciaba</a:t>
            </a:r>
            <a:r>
              <a:rPr lang="en-US" sz="1200" dirty="0">
                <a:latin typeface="Courier New" panose="02070309020205020404" pitchFamily="49" charset="0"/>
                <a:cs typeface="Courier New" panose="02070309020205020404" pitchFamily="49" charset="0"/>
              </a:rPr>
              <a:t>/CN=430796/CN=Andrea </a:t>
            </a:r>
            <a:r>
              <a:rPr lang="en-US" sz="1200" dirty="0" err="1">
                <a:latin typeface="Courier New" panose="02070309020205020404" pitchFamily="49" charset="0"/>
                <a:cs typeface="Courier New" panose="02070309020205020404" pitchFamily="49" charset="0"/>
              </a:rPr>
              <a:t>Sciaba</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group: </a:t>
            </a:r>
            <a:r>
              <a:rPr lang="en-US" sz="1200" dirty="0" err="1">
                <a:latin typeface="Courier New" panose="02070309020205020404" pitchFamily="49" charset="0"/>
                <a:cs typeface="Courier New" panose="02070309020205020404" pitchFamily="49" charset="0"/>
              </a:rPr>
              <a:t>cms</a:t>
            </a:r>
            <a:r>
              <a:rPr lang="en-US" sz="1200" dirty="0">
                <a:latin typeface="Courier New" panose="02070309020205020404" pitchFamily="49" charset="0"/>
                <a:cs typeface="Courier New" panose="02070309020205020404" pitchFamily="49" charset="0"/>
              </a:rPr>
              <a:t>/Role=production</a:t>
            </a:r>
          </a:p>
          <a:p>
            <a:r>
              <a:rPr lang="en-US" sz="1200" dirty="0">
                <a:latin typeface="Courier New" panose="02070309020205020404" pitchFamily="49" charset="0"/>
                <a:cs typeface="Courier New" panose="02070309020205020404" pitchFamily="49" charset="0"/>
              </a:rPr>
              <a:t>user::</a:t>
            </a:r>
            <a:r>
              <a:rPr lang="en-US" sz="1200" dirty="0" err="1">
                <a:latin typeface="Courier New" panose="02070309020205020404" pitchFamily="49" charset="0"/>
                <a:cs typeface="Courier New" panose="02070309020205020404" pitchFamily="49" charset="0"/>
              </a:rPr>
              <a:t>rwx</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group::</a:t>
            </a:r>
            <a:r>
              <a:rPr lang="en-US" sz="1200" dirty="0" err="1">
                <a:latin typeface="Courier New" panose="02070309020205020404" pitchFamily="49" charset="0"/>
                <a:cs typeface="Courier New" panose="02070309020205020404" pitchFamily="49" charset="0"/>
              </a:rPr>
              <a:t>rwx</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effective:rwx</a:t>
            </a:r>
            <a:endParaRPr lang="en-US" sz="1200" dirty="0">
              <a:latin typeface="Courier New" panose="02070309020205020404" pitchFamily="49" charset="0"/>
              <a:cs typeface="Courier New" panose="02070309020205020404" pitchFamily="49" charset="0"/>
            </a:endParaRPr>
          </a:p>
          <a:p>
            <a:r>
              <a:rPr lang="en-US" sz="1200" dirty="0" err="1">
                <a:latin typeface="Courier New" panose="02070309020205020404" pitchFamily="49" charset="0"/>
                <a:cs typeface="Courier New" panose="02070309020205020404" pitchFamily="49" charset="0"/>
              </a:rPr>
              <a:t>group:cms</a:t>
            </a:r>
            <a:r>
              <a:rPr lang="en-US" sz="1200" dirty="0">
                <a:latin typeface="Courier New" panose="02070309020205020404" pitchFamily="49" charset="0"/>
                <a:cs typeface="Courier New" panose="02070309020205020404" pitchFamily="49" charset="0"/>
              </a:rPr>
              <a:t>/Role=</a:t>
            </a:r>
            <a:r>
              <a:rPr lang="en-US" sz="1200" dirty="0" err="1">
                <a:latin typeface="Courier New" panose="02070309020205020404" pitchFamily="49" charset="0"/>
                <a:cs typeface="Courier New" panose="02070309020205020404" pitchFamily="49" charset="0"/>
              </a:rPr>
              <a:t>production:rwx</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effective:rwx</a:t>
            </a:r>
            <a:endParaRPr lang="en-US" sz="1200" dirty="0">
              <a:latin typeface="Courier New" panose="02070309020205020404" pitchFamily="49" charset="0"/>
              <a:cs typeface="Courier New" panose="02070309020205020404" pitchFamily="49" charset="0"/>
            </a:endParaRPr>
          </a:p>
          <a:p>
            <a:r>
              <a:rPr lang="en-US" sz="1200" dirty="0" err="1">
                <a:latin typeface="Courier New" panose="02070309020205020404" pitchFamily="49" charset="0"/>
                <a:cs typeface="Courier New" panose="02070309020205020404" pitchFamily="49" charset="0"/>
              </a:rPr>
              <a:t>group:cms</a:t>
            </a:r>
            <a:r>
              <a:rPr lang="en-US" sz="1200" dirty="0">
                <a:latin typeface="Courier New" panose="02070309020205020404" pitchFamily="49" charset="0"/>
                <a:cs typeface="Courier New" panose="02070309020205020404" pitchFamily="49" charset="0"/>
              </a:rPr>
              <a:t>/Role=</a:t>
            </a:r>
            <a:r>
              <a:rPr lang="en-US" sz="1200" dirty="0" err="1">
                <a:latin typeface="Courier New" panose="02070309020205020404" pitchFamily="49" charset="0"/>
                <a:cs typeface="Courier New" panose="02070309020205020404" pitchFamily="49" charset="0"/>
              </a:rPr>
              <a:t>cmsphedex:rwx</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effective:rwx</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mask::</a:t>
            </a:r>
            <a:r>
              <a:rPr lang="en-US" sz="1200" dirty="0" err="1">
                <a:latin typeface="Courier New" panose="02070309020205020404" pitchFamily="49" charset="0"/>
                <a:cs typeface="Courier New" panose="02070309020205020404" pitchFamily="49" charset="0"/>
              </a:rPr>
              <a:t>rwx</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other::</a:t>
            </a:r>
            <a:r>
              <a:rPr lang="en-US" sz="1200" dirty="0" err="1">
                <a:latin typeface="Courier New" panose="02070309020205020404" pitchFamily="49" charset="0"/>
                <a:cs typeface="Courier New" panose="02070309020205020404" pitchFamily="49" charset="0"/>
              </a:rPr>
              <a:t>rwx</a:t>
            </a:r>
            <a:endParaRPr lang="en-US" sz="1200" dirty="0">
              <a:latin typeface="Courier New" panose="02070309020205020404" pitchFamily="49" charset="0"/>
              <a:cs typeface="Courier New" panose="02070309020205020404" pitchFamily="49" charset="0"/>
            </a:endParaRPr>
          </a:p>
          <a:p>
            <a:r>
              <a:rPr lang="en-US" sz="1200" dirty="0" err="1">
                <a:latin typeface="Courier New" panose="02070309020205020404" pitchFamily="49" charset="0"/>
                <a:cs typeface="Courier New" panose="02070309020205020404" pitchFamily="49" charset="0"/>
              </a:rPr>
              <a:t>default:user</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rwx</a:t>
            </a:r>
            <a:endParaRPr lang="en-US" sz="1200" dirty="0">
              <a:latin typeface="Courier New" panose="02070309020205020404" pitchFamily="49" charset="0"/>
              <a:cs typeface="Courier New" panose="02070309020205020404" pitchFamily="49" charset="0"/>
            </a:endParaRPr>
          </a:p>
          <a:p>
            <a:r>
              <a:rPr lang="en-US" sz="1200" dirty="0" err="1">
                <a:latin typeface="Courier New" panose="02070309020205020404" pitchFamily="49" charset="0"/>
                <a:cs typeface="Courier New" panose="02070309020205020404" pitchFamily="49" charset="0"/>
              </a:rPr>
              <a:t>default:group</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rwx</a:t>
            </a:r>
            <a:endParaRPr lang="en-US" sz="1200" dirty="0">
              <a:latin typeface="Courier New" panose="02070309020205020404" pitchFamily="49" charset="0"/>
              <a:cs typeface="Courier New" panose="02070309020205020404" pitchFamily="49" charset="0"/>
            </a:endParaRPr>
          </a:p>
          <a:p>
            <a:r>
              <a:rPr lang="en-US" sz="1200" dirty="0" err="1">
                <a:latin typeface="Courier New" panose="02070309020205020404" pitchFamily="49" charset="0"/>
                <a:cs typeface="Courier New" panose="02070309020205020404" pitchFamily="49" charset="0"/>
              </a:rPr>
              <a:t>default:group:cms:rwx</a:t>
            </a:r>
            <a:endParaRPr lang="en-US" sz="1200" dirty="0">
              <a:latin typeface="Courier New" panose="02070309020205020404" pitchFamily="49" charset="0"/>
              <a:cs typeface="Courier New" panose="02070309020205020404" pitchFamily="49" charset="0"/>
            </a:endParaRPr>
          </a:p>
          <a:p>
            <a:r>
              <a:rPr lang="en-US" sz="1200" dirty="0" err="1">
                <a:latin typeface="Courier New" panose="02070309020205020404" pitchFamily="49" charset="0"/>
                <a:cs typeface="Courier New" panose="02070309020205020404" pitchFamily="49" charset="0"/>
              </a:rPr>
              <a:t>default:group:cms</a:t>
            </a:r>
            <a:r>
              <a:rPr lang="en-US" sz="1200" dirty="0">
                <a:latin typeface="Courier New" panose="02070309020205020404" pitchFamily="49" charset="0"/>
                <a:cs typeface="Courier New" panose="02070309020205020404" pitchFamily="49" charset="0"/>
              </a:rPr>
              <a:t>/Role=</a:t>
            </a:r>
            <a:r>
              <a:rPr lang="en-US" sz="1200" dirty="0" err="1">
                <a:latin typeface="Courier New" panose="02070309020205020404" pitchFamily="49" charset="0"/>
                <a:cs typeface="Courier New" panose="02070309020205020404" pitchFamily="49" charset="0"/>
              </a:rPr>
              <a:t>lcgadmin:rwx</a:t>
            </a:r>
            <a:endParaRPr lang="en-US" sz="1200" dirty="0">
              <a:latin typeface="Courier New" panose="02070309020205020404" pitchFamily="49" charset="0"/>
              <a:cs typeface="Courier New" panose="02070309020205020404" pitchFamily="49" charset="0"/>
            </a:endParaRPr>
          </a:p>
          <a:p>
            <a:r>
              <a:rPr lang="en-US" sz="1200" dirty="0" err="1">
                <a:latin typeface="Courier New" panose="02070309020205020404" pitchFamily="49" charset="0"/>
                <a:cs typeface="Courier New" panose="02070309020205020404" pitchFamily="49" charset="0"/>
              </a:rPr>
              <a:t>default:group:ilc</a:t>
            </a:r>
            <a:r>
              <a:rPr lang="en-US" sz="1200" dirty="0">
                <a:latin typeface="Courier New" panose="02070309020205020404" pitchFamily="49" charset="0"/>
                <a:cs typeface="Courier New" panose="02070309020205020404" pitchFamily="49" charset="0"/>
              </a:rPr>
              <a:t>/Role=</a:t>
            </a:r>
            <a:r>
              <a:rPr lang="en-US" sz="1200" dirty="0" err="1">
                <a:latin typeface="Courier New" panose="02070309020205020404" pitchFamily="49" charset="0"/>
                <a:cs typeface="Courier New" panose="02070309020205020404" pitchFamily="49" charset="0"/>
              </a:rPr>
              <a:t>production:rwx</a:t>
            </a:r>
            <a:endParaRPr lang="en-US" sz="1200" dirty="0">
              <a:latin typeface="Courier New" panose="02070309020205020404" pitchFamily="49" charset="0"/>
              <a:cs typeface="Courier New" panose="02070309020205020404" pitchFamily="49" charset="0"/>
            </a:endParaRPr>
          </a:p>
          <a:p>
            <a:r>
              <a:rPr lang="en-US" sz="1200" dirty="0" err="1">
                <a:latin typeface="Courier New" panose="02070309020205020404" pitchFamily="49" charset="0"/>
                <a:cs typeface="Courier New" panose="02070309020205020404" pitchFamily="49" charset="0"/>
              </a:rPr>
              <a:t>default:group:cms</a:t>
            </a:r>
            <a:r>
              <a:rPr lang="en-US" sz="1200" dirty="0">
                <a:latin typeface="Courier New" panose="02070309020205020404" pitchFamily="49" charset="0"/>
                <a:cs typeface="Courier New" panose="02070309020205020404" pitchFamily="49" charset="0"/>
              </a:rPr>
              <a:t>/Role=</a:t>
            </a:r>
            <a:r>
              <a:rPr lang="en-US" sz="1200" dirty="0" err="1">
                <a:latin typeface="Courier New" panose="02070309020205020404" pitchFamily="49" charset="0"/>
                <a:cs typeface="Courier New" panose="02070309020205020404" pitchFamily="49" charset="0"/>
              </a:rPr>
              <a:t>cmsphedex:rwx</a:t>
            </a:r>
            <a:endParaRPr lang="en-US" sz="1200" dirty="0">
              <a:latin typeface="Courier New" panose="02070309020205020404" pitchFamily="49" charset="0"/>
              <a:cs typeface="Courier New" panose="02070309020205020404" pitchFamily="49" charset="0"/>
            </a:endParaRPr>
          </a:p>
          <a:p>
            <a:r>
              <a:rPr lang="en-US" sz="1200" dirty="0" err="1">
                <a:latin typeface="Courier New" panose="02070309020205020404" pitchFamily="49" charset="0"/>
                <a:cs typeface="Courier New" panose="02070309020205020404" pitchFamily="49" charset="0"/>
              </a:rPr>
              <a:t>default:mask</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rwx</a:t>
            </a:r>
            <a:endParaRPr lang="en-US" sz="1200" dirty="0">
              <a:latin typeface="Courier New" panose="02070309020205020404" pitchFamily="49" charset="0"/>
              <a:cs typeface="Courier New" panose="02070309020205020404" pitchFamily="49" charset="0"/>
            </a:endParaRPr>
          </a:p>
          <a:p>
            <a:r>
              <a:rPr lang="en-US" sz="1200" dirty="0" err="1">
                <a:latin typeface="Courier New" panose="02070309020205020404" pitchFamily="49" charset="0"/>
                <a:cs typeface="Courier New" panose="02070309020205020404" pitchFamily="49" charset="0"/>
              </a:rPr>
              <a:t>default:other</a:t>
            </a:r>
            <a:r>
              <a:rPr lang="en-US" sz="1200" dirty="0">
                <a:latin typeface="Courier New" panose="02070309020205020404" pitchFamily="49" charset="0"/>
                <a:cs typeface="Courier New" panose="02070309020205020404" pitchFamily="49" charset="0"/>
              </a:rPr>
              <a:t>::r-x</a:t>
            </a:r>
          </a:p>
          <a:p>
            <a:r>
              <a:rPr lang="en-US" sz="1200" dirty="0">
                <a:latin typeface="Courier New" panose="02070309020205020404" pitchFamily="49" charset="0"/>
                <a:cs typeface="Courier New" panose="02070309020205020404" pitchFamily="49" charset="0"/>
              </a:rPr>
              <a:t>[root@polgrid4 ~]#</a:t>
            </a:r>
          </a:p>
        </p:txBody>
      </p:sp>
      <p:sp>
        <p:nvSpPr>
          <p:cNvPr id="22" name="Rectangle à coins arrondis 21"/>
          <p:cNvSpPr/>
          <p:nvPr/>
        </p:nvSpPr>
        <p:spPr>
          <a:xfrm>
            <a:off x="6394992" y="1911996"/>
            <a:ext cx="2545170" cy="705906"/>
          </a:xfrm>
          <a:prstGeom prst="wedgeRoundRectCallout">
            <a:avLst>
              <a:gd name="adj1" fmla="val -75424"/>
              <a:gd name="adj2" fmla="val -5792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anose="02070309020205020404" pitchFamily="49" charset="0"/>
                <a:cs typeface="Courier New" panose="02070309020205020404" pitchFamily="49" charset="0"/>
              </a:rPr>
              <a:t>User == cert DN</a:t>
            </a:r>
          </a:p>
          <a:p>
            <a:pPr algn="ctr"/>
            <a:r>
              <a:rPr lang="en-US" sz="1400" dirty="0" smtClean="0">
                <a:solidFill>
                  <a:schemeClr val="tx1"/>
                </a:solidFill>
                <a:latin typeface="Courier New" panose="02070309020205020404" pitchFamily="49" charset="0"/>
                <a:cs typeface="Courier New" panose="02070309020205020404" pitchFamily="49" charset="0"/>
              </a:rPr>
              <a:t>Group == Grid Role</a:t>
            </a:r>
            <a:endParaRPr lang="en-US" sz="1400" dirty="0">
              <a:solidFill>
                <a:schemeClr val="tx1"/>
              </a:solidFill>
              <a:latin typeface="Courier New" panose="02070309020205020404" pitchFamily="49" charset="0"/>
              <a:cs typeface="Courier New" panose="02070309020205020404" pitchFamily="49" charset="0"/>
            </a:endParaRPr>
          </a:p>
        </p:txBody>
      </p:sp>
      <p:sp>
        <p:nvSpPr>
          <p:cNvPr id="26" name="Rectangle à coins arrondis 25"/>
          <p:cNvSpPr/>
          <p:nvPr/>
        </p:nvSpPr>
        <p:spPr>
          <a:xfrm>
            <a:off x="6347415" y="2835326"/>
            <a:ext cx="2545170" cy="705906"/>
          </a:xfrm>
          <a:prstGeom prst="wedgeRoundRectCallout">
            <a:avLst>
              <a:gd name="adj1" fmla="val -79978"/>
              <a:gd name="adj2" fmla="val -7069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anose="02070309020205020404" pitchFamily="49" charset="0"/>
                <a:cs typeface="Courier New" panose="02070309020205020404" pitchFamily="49" charset="0"/>
              </a:rPr>
              <a:t>Multiple user/groups </a:t>
            </a:r>
            <a:r>
              <a:rPr lang="en-US" sz="1400" dirty="0" err="1" smtClean="0">
                <a:solidFill>
                  <a:schemeClr val="tx1"/>
                </a:solidFill>
                <a:latin typeface="Courier New" panose="02070309020205020404" pitchFamily="49" charset="0"/>
                <a:cs typeface="Courier New" panose="02070309020205020404" pitchFamily="49" charset="0"/>
              </a:rPr>
              <a:t>rwx</a:t>
            </a:r>
            <a:r>
              <a:rPr lang="en-US" sz="1400" dirty="0" smtClean="0">
                <a:solidFill>
                  <a:schemeClr val="tx1"/>
                </a:solidFill>
                <a:latin typeface="Courier New" panose="02070309020205020404" pitchFamily="49" charset="0"/>
                <a:cs typeface="Courier New" panose="02070309020205020404" pitchFamily="49" charset="0"/>
              </a:rPr>
              <a:t> rules</a:t>
            </a:r>
            <a:endParaRPr lang="en-US" sz="1400" dirty="0">
              <a:solidFill>
                <a:schemeClr val="tx1"/>
              </a:solidFill>
              <a:latin typeface="Courier New" panose="02070309020205020404" pitchFamily="49" charset="0"/>
              <a:cs typeface="Courier New" panose="02070309020205020404" pitchFamily="49" charset="0"/>
            </a:endParaRPr>
          </a:p>
        </p:txBody>
      </p:sp>
      <p:sp>
        <p:nvSpPr>
          <p:cNvPr id="27" name="Rectangle à coins arrondis 26"/>
          <p:cNvSpPr/>
          <p:nvPr/>
        </p:nvSpPr>
        <p:spPr>
          <a:xfrm>
            <a:off x="6382829" y="3737363"/>
            <a:ext cx="2545170" cy="705906"/>
          </a:xfrm>
          <a:prstGeom prst="wedgeRoundRectCallout">
            <a:avLst>
              <a:gd name="adj1" fmla="val -134627"/>
              <a:gd name="adj2" fmla="val -2143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anose="02070309020205020404" pitchFamily="49" charset="0"/>
                <a:cs typeface="Courier New" panose="02070309020205020404" pitchFamily="49" charset="0"/>
              </a:rPr>
              <a:t>Defaults for the creation  of new files</a:t>
            </a:r>
            <a:endParaRPr lang="en-US" sz="14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58894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17</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Users/Groups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21" name="ZoneTexte 20"/>
          <p:cNvSpPr txBox="1"/>
          <p:nvPr/>
        </p:nvSpPr>
        <p:spPr>
          <a:xfrm>
            <a:off x="35496" y="1244425"/>
            <a:ext cx="9634744" cy="2616101"/>
          </a:xfrm>
          <a:prstGeom prst="rect">
            <a:avLst/>
          </a:prstGeom>
          <a:noFill/>
        </p:spPr>
        <p:txBody>
          <a:bodyPr wrap="square" rtlCol="0">
            <a:spAutoFit/>
          </a:bodyPr>
          <a:lstStyle/>
          <a:p>
            <a:r>
              <a:rPr lang="en-US" sz="1000" dirty="0" err="1">
                <a:latin typeface="Courier New" panose="02070309020205020404" pitchFamily="49" charset="0"/>
                <a:cs typeface="Courier New" panose="02070309020205020404" pitchFamily="49" charset="0"/>
              </a:rPr>
              <a:t>mysql</a:t>
            </a:r>
            <a:r>
              <a:rPr lang="en-US" sz="1000" dirty="0">
                <a:latin typeface="Courier New" panose="02070309020205020404" pitchFamily="49" charset="0"/>
                <a:cs typeface="Courier New" panose="02070309020205020404" pitchFamily="49" charset="0"/>
              </a:rPr>
              <a:t>&gt; select * from </a:t>
            </a:r>
            <a:r>
              <a:rPr lang="en-US" sz="1000" dirty="0" err="1">
                <a:latin typeface="Courier New" panose="02070309020205020404" pitchFamily="49" charset="0"/>
                <a:cs typeface="Courier New" panose="02070309020205020404" pitchFamily="49" charset="0"/>
              </a:rPr>
              <a:t>Cns_groupinfo</a:t>
            </a:r>
            <a:r>
              <a:rPr lang="en-US" sz="1000" dirty="0">
                <a:latin typeface="Courier New" panose="02070309020205020404" pitchFamily="49" charset="0"/>
                <a:cs typeface="Courier New" panose="02070309020205020404" pitchFamily="49" charset="0"/>
              </a:rPr>
              <a:t> limit 1;</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rowid</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gid</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groupname</a:t>
            </a:r>
            <a:r>
              <a:rPr lang="en-US" sz="1000" dirty="0">
                <a:latin typeface="Courier New" panose="02070309020205020404" pitchFamily="49" charset="0"/>
                <a:cs typeface="Courier New" panose="02070309020205020404" pitchFamily="49" charset="0"/>
              </a:rPr>
              <a:t> | banned | </a:t>
            </a:r>
            <a:r>
              <a:rPr lang="en-US" sz="1000" dirty="0" err="1">
                <a:latin typeface="Courier New" panose="02070309020205020404" pitchFamily="49" charset="0"/>
                <a:cs typeface="Courier New" panose="02070309020205020404" pitchFamily="49" charset="0"/>
              </a:rPr>
              <a:t>xattr</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1 |  101 | </a:t>
            </a:r>
            <a:r>
              <a:rPr lang="en-US" sz="1000" dirty="0" err="1">
                <a:latin typeface="Courier New" panose="02070309020205020404" pitchFamily="49" charset="0"/>
                <a:cs typeface="Courier New" panose="02070309020205020404" pitchFamily="49" charset="0"/>
              </a:rPr>
              <a:t>alice</a:t>
            </a:r>
            <a:r>
              <a:rPr lang="en-US" sz="1000" dirty="0">
                <a:latin typeface="Courier New" panose="02070309020205020404" pitchFamily="49" charset="0"/>
                <a:cs typeface="Courier New" panose="02070309020205020404" pitchFamily="49" charset="0"/>
              </a:rPr>
              <a:t>     |      0 | NULL  |</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1 row in set (0.01 sec)</a:t>
            </a:r>
          </a:p>
          <a:p>
            <a:endParaRPr lang="en-US" sz="1000" dirty="0">
              <a:latin typeface="Courier New" panose="02070309020205020404" pitchFamily="49" charset="0"/>
              <a:cs typeface="Courier New" panose="02070309020205020404" pitchFamily="49" charset="0"/>
            </a:endParaRPr>
          </a:p>
          <a:p>
            <a:r>
              <a:rPr lang="en-US" sz="1000" dirty="0" err="1">
                <a:latin typeface="Courier New" panose="02070309020205020404" pitchFamily="49" charset="0"/>
                <a:cs typeface="Courier New" panose="02070309020205020404" pitchFamily="49" charset="0"/>
              </a:rPr>
              <a:t>mysql</a:t>
            </a:r>
            <a:r>
              <a:rPr lang="en-US" sz="1000" dirty="0">
                <a:latin typeface="Courier New" panose="02070309020205020404" pitchFamily="49" charset="0"/>
                <a:cs typeface="Courier New" panose="02070309020205020404" pitchFamily="49" charset="0"/>
              </a:rPr>
              <a:t>&gt; select * from </a:t>
            </a:r>
            <a:r>
              <a:rPr lang="en-US" sz="1000" dirty="0" err="1">
                <a:latin typeface="Courier New" panose="02070309020205020404" pitchFamily="49" charset="0"/>
                <a:cs typeface="Courier New" panose="02070309020205020404" pitchFamily="49" charset="0"/>
              </a:rPr>
              <a:t>Cns_userinfo</a:t>
            </a:r>
            <a:r>
              <a:rPr lang="en-US" sz="1000" dirty="0">
                <a:latin typeface="Courier New" panose="02070309020205020404" pitchFamily="49" charset="0"/>
                <a:cs typeface="Courier New" panose="02070309020205020404" pitchFamily="49" charset="0"/>
              </a:rPr>
              <a:t> limit 1;</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rowid</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userid</a:t>
            </a:r>
            <a:r>
              <a:rPr lang="en-US" sz="1000" dirty="0">
                <a:latin typeface="Courier New" panose="02070309020205020404" pitchFamily="49" charset="0"/>
                <a:cs typeface="Courier New" panose="02070309020205020404" pitchFamily="49" charset="0"/>
              </a:rPr>
              <a:t> | username                                      | </a:t>
            </a:r>
            <a:r>
              <a:rPr lang="en-US" sz="1000" dirty="0" err="1">
                <a:latin typeface="Courier New" panose="02070309020205020404" pitchFamily="49" charset="0"/>
                <a:cs typeface="Courier New" panose="02070309020205020404" pitchFamily="49" charset="0"/>
              </a:rPr>
              <a:t>user_ca</a:t>
            </a:r>
            <a:r>
              <a:rPr lang="en-US" sz="1000" dirty="0">
                <a:latin typeface="Courier New" panose="02070309020205020404" pitchFamily="49" charset="0"/>
                <a:cs typeface="Courier New" panose="02070309020205020404" pitchFamily="49" charset="0"/>
              </a:rPr>
              <a:t>                         | banned | </a:t>
            </a:r>
            <a:r>
              <a:rPr lang="en-US" sz="1000" dirty="0" err="1">
                <a:latin typeface="Courier New" panose="02070309020205020404" pitchFamily="49" charset="0"/>
                <a:cs typeface="Courier New" panose="02070309020205020404" pitchFamily="49" charset="0"/>
              </a:rPr>
              <a:t>xattr</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1 |    101 | /C=DE/O=</a:t>
            </a:r>
            <a:r>
              <a:rPr lang="en-US" sz="1000" dirty="0" err="1">
                <a:latin typeface="Courier New" panose="02070309020205020404" pitchFamily="49" charset="0"/>
                <a:cs typeface="Courier New" panose="02070309020205020404" pitchFamily="49" charset="0"/>
              </a:rPr>
              <a:t>GermanGrid</a:t>
            </a:r>
            <a:r>
              <a:rPr lang="en-US" sz="1000" dirty="0">
                <a:latin typeface="Courier New" panose="02070309020205020404" pitchFamily="49" charset="0"/>
                <a:cs typeface="Courier New" panose="02070309020205020404" pitchFamily="49" charset="0"/>
              </a:rPr>
              <a:t>/OU=DESY/CN=</a:t>
            </a:r>
            <a:r>
              <a:rPr lang="en-US" sz="1000" dirty="0" err="1">
                <a:latin typeface="Courier New" panose="02070309020205020404" pitchFamily="49" charset="0"/>
                <a:cs typeface="Courier New" panose="02070309020205020404" pitchFamily="49" charset="0"/>
              </a:rPr>
              <a:t>Nelli</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Gogitidze</a:t>
            </a:r>
            <a:r>
              <a:rPr lang="en-US" sz="1000" dirty="0">
                <a:latin typeface="Courier New" panose="02070309020205020404" pitchFamily="49" charset="0"/>
                <a:cs typeface="Courier New" panose="02070309020205020404" pitchFamily="49" charset="0"/>
              </a:rPr>
              <a:t> | /C=DE/O=</a:t>
            </a:r>
            <a:r>
              <a:rPr lang="en-US" sz="1000" dirty="0" err="1">
                <a:latin typeface="Courier New" panose="02070309020205020404" pitchFamily="49" charset="0"/>
                <a:cs typeface="Courier New" panose="02070309020205020404" pitchFamily="49" charset="0"/>
              </a:rPr>
              <a:t>GermanGrid</a:t>
            </a:r>
            <a:r>
              <a:rPr lang="en-US" sz="1000" dirty="0">
                <a:latin typeface="Courier New" panose="02070309020205020404" pitchFamily="49" charset="0"/>
                <a:cs typeface="Courier New" panose="02070309020205020404" pitchFamily="49" charset="0"/>
              </a:rPr>
              <a:t>/CN=</a:t>
            </a:r>
            <a:r>
              <a:rPr lang="en-US" sz="1000" dirty="0" err="1">
                <a:latin typeface="Courier New" panose="02070309020205020404" pitchFamily="49" charset="0"/>
                <a:cs typeface="Courier New" panose="02070309020205020404" pitchFamily="49" charset="0"/>
              </a:rPr>
              <a:t>GridKa</a:t>
            </a:r>
            <a:r>
              <a:rPr lang="en-US" sz="1000" dirty="0">
                <a:latin typeface="Courier New" panose="02070309020205020404" pitchFamily="49" charset="0"/>
                <a:cs typeface="Courier New" panose="02070309020205020404" pitchFamily="49" charset="0"/>
              </a:rPr>
              <a:t>-CA |      0 | NULL  |</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1 row in set (0.01 sec)</a:t>
            </a:r>
          </a:p>
          <a:p>
            <a:endParaRPr lang="en-US" sz="1400" dirty="0">
              <a:latin typeface="Courier New" panose="02070309020205020404" pitchFamily="49" charset="0"/>
              <a:cs typeface="Courier New" panose="02070309020205020404" pitchFamily="49" charset="0"/>
            </a:endParaRPr>
          </a:p>
        </p:txBody>
      </p:sp>
      <p:grpSp>
        <p:nvGrpSpPr>
          <p:cNvPr id="8" name="Groupe 7"/>
          <p:cNvGrpSpPr/>
          <p:nvPr/>
        </p:nvGrpSpPr>
        <p:grpSpPr>
          <a:xfrm>
            <a:off x="6602622" y="3968819"/>
            <a:ext cx="2061463" cy="1787453"/>
            <a:chOff x="710337" y="2340866"/>
            <a:chExt cx="2061463" cy="1787453"/>
          </a:xfrm>
        </p:grpSpPr>
        <p:pic>
          <p:nvPicPr>
            <p:cNvPr id="23" name="Picture 2" descr="database, storage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337" y="2340866"/>
              <a:ext cx="1700002" cy="1592190"/>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à coins arrondis 23"/>
            <p:cNvSpPr/>
            <p:nvPr/>
          </p:nvSpPr>
          <p:spPr>
            <a:xfrm>
              <a:off x="1524000" y="3647199"/>
              <a:ext cx="1247800" cy="481120"/>
            </a:xfrm>
            <a:prstGeom prst="roundRect">
              <a:avLst/>
            </a:prstGeom>
            <a:solidFill>
              <a:schemeClr val="accent1">
                <a:lumMod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anose="02070309020205020404" pitchFamily="49" charset="0"/>
                  <a:cs typeface="Courier New" panose="02070309020205020404" pitchFamily="49" charset="0"/>
                </a:rPr>
                <a:t>CNS_DB</a:t>
              </a:r>
              <a:endParaRPr lang="en-US" dirty="0">
                <a:solidFill>
                  <a:schemeClr val="bg1"/>
                </a:solidFill>
                <a:latin typeface="Courier New" panose="02070309020205020404" pitchFamily="49" charset="0"/>
                <a:cs typeface="Courier New" panose="02070309020205020404" pitchFamily="49" charset="0"/>
              </a:endParaRPr>
            </a:p>
          </p:txBody>
        </p:sp>
      </p:grpSp>
      <p:sp>
        <p:nvSpPr>
          <p:cNvPr id="16" name="ZoneTexte 15"/>
          <p:cNvSpPr txBox="1"/>
          <p:nvPr/>
        </p:nvSpPr>
        <p:spPr>
          <a:xfrm>
            <a:off x="286994" y="4122946"/>
            <a:ext cx="5869182" cy="1754326"/>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The info about users and groups are in the </a:t>
            </a:r>
            <a:r>
              <a:rPr lang="en-US" b="1" dirty="0" err="1" smtClean="0">
                <a:latin typeface="Courier New" panose="02070309020205020404" pitchFamily="49" charset="0"/>
                <a:cs typeface="Courier New" panose="02070309020205020404" pitchFamily="49" charset="0"/>
              </a:rPr>
              <a:t>Cns_groupinfo</a:t>
            </a:r>
            <a:r>
              <a:rPr lang="en-US" dirty="0" smtClean="0">
                <a:latin typeface="Courier New" panose="02070309020205020404" pitchFamily="49" charset="0"/>
                <a:cs typeface="Courier New" panose="02070309020205020404" pitchFamily="49" charset="0"/>
              </a:rPr>
              <a:t> and </a:t>
            </a:r>
            <a:r>
              <a:rPr lang="en-US" b="1" dirty="0" err="1" smtClean="0">
                <a:latin typeface="Courier New" panose="02070309020205020404" pitchFamily="49" charset="0"/>
                <a:cs typeface="Courier New" panose="02070309020205020404" pitchFamily="49" charset="0"/>
              </a:rPr>
              <a:t>Cns_userinfo</a:t>
            </a:r>
            <a:r>
              <a:rPr lang="en-US" dirty="0" smtClean="0">
                <a:latin typeface="Courier New" panose="02070309020205020404" pitchFamily="49" charset="0"/>
                <a:cs typeface="Courier New" panose="02070309020205020404" pitchFamily="49" charset="0"/>
              </a:rPr>
              <a:t> tables.</a:t>
            </a:r>
            <a:r>
              <a:rPr lang="en-US" b="1"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You can see this info using the </a:t>
            </a:r>
            <a:r>
              <a:rPr lang="en-US" b="1" dirty="0" err="1" smtClean="0">
                <a:latin typeface="Courier New" panose="02070309020205020404" pitchFamily="49" charset="0"/>
                <a:cs typeface="Courier New" panose="02070309020205020404" pitchFamily="49" charset="0"/>
              </a:rPr>
              <a:t>dmlite</a:t>
            </a:r>
            <a:r>
              <a:rPr lang="en-US" b="1" dirty="0" smtClean="0">
                <a:latin typeface="Courier New" panose="02070309020205020404" pitchFamily="49" charset="0"/>
                <a:cs typeface="Courier New" panose="02070309020205020404" pitchFamily="49" charset="0"/>
              </a:rPr>
              <a:t>-shell</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groupinfo</a:t>
            </a:r>
            <a:r>
              <a:rPr lang="en-US" dirty="0" smtClean="0">
                <a:latin typeface="Courier New" panose="02070309020205020404" pitchFamily="49" charset="0"/>
                <a:cs typeface="Courier New" panose="02070309020205020404" pitchFamily="49" charset="0"/>
              </a:rPr>
              <a:t> and </a:t>
            </a:r>
            <a:r>
              <a:rPr lang="en-US" b="1" dirty="0" err="1" smtClean="0">
                <a:latin typeface="Courier New" panose="02070309020205020404" pitchFamily="49" charset="0"/>
                <a:cs typeface="Courier New" panose="02070309020205020404" pitchFamily="49" charset="0"/>
              </a:rPr>
              <a:t>userinfo</a:t>
            </a:r>
            <a:r>
              <a:rPr lang="en-US" dirty="0" smtClean="0">
                <a:latin typeface="Courier New" panose="02070309020205020404" pitchFamily="49" charset="0"/>
                <a:cs typeface="Courier New" panose="02070309020205020404" pitchFamily="49" charset="0"/>
              </a:rPr>
              <a:t> commands. The system know only users that have already accessed it once.</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209522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18</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Authentication</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360040" y="1084674"/>
            <a:ext cx="8532440" cy="707886"/>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Just to recall what is needed for the users authentication …</a:t>
            </a:r>
          </a:p>
        </p:txBody>
      </p:sp>
      <p:grpSp>
        <p:nvGrpSpPr>
          <p:cNvPr id="28" name="Groupe 27"/>
          <p:cNvGrpSpPr/>
          <p:nvPr/>
        </p:nvGrpSpPr>
        <p:grpSpPr>
          <a:xfrm>
            <a:off x="464962" y="1844824"/>
            <a:ext cx="3314950" cy="2844324"/>
            <a:chOff x="464963" y="1988840"/>
            <a:chExt cx="3314950" cy="2844324"/>
          </a:xfrm>
        </p:grpSpPr>
        <p:sp>
          <p:nvSpPr>
            <p:cNvPr id="2" name="Rectangle à coins arrondis 1"/>
            <p:cNvSpPr/>
            <p:nvPr/>
          </p:nvSpPr>
          <p:spPr>
            <a:xfrm>
              <a:off x="464963" y="1988840"/>
              <a:ext cx="3314949"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ourier New" panose="02070309020205020404" pitchFamily="49" charset="0"/>
                  <a:cs typeface="Courier New" panose="02070309020205020404" pitchFamily="49" charset="0"/>
                </a:rPr>
                <a:t>/</a:t>
              </a:r>
              <a:r>
                <a:rPr lang="en-US" dirty="0" err="1">
                  <a:solidFill>
                    <a:schemeClr val="tx1"/>
                  </a:solidFill>
                  <a:latin typeface="Courier New" panose="02070309020205020404" pitchFamily="49" charset="0"/>
                  <a:cs typeface="Courier New" panose="02070309020205020404" pitchFamily="49" charset="0"/>
                </a:rPr>
                <a:t>etc</a:t>
              </a:r>
              <a:r>
                <a:rPr lang="en-US" dirty="0">
                  <a:solidFill>
                    <a:schemeClr val="tx1"/>
                  </a:solidFill>
                  <a:latin typeface="Courier New" panose="02070309020205020404" pitchFamily="49" charset="0"/>
                  <a:cs typeface="Courier New" panose="02070309020205020404" pitchFamily="49" charset="0"/>
                </a:rPr>
                <a:t>/grid-security</a:t>
              </a:r>
              <a:r>
                <a:rPr lang="en-US" dirty="0" smtClean="0">
                  <a:solidFill>
                    <a:schemeClr val="tx1"/>
                  </a:solidFill>
                  <a:latin typeface="Courier New" panose="02070309020205020404" pitchFamily="49" charset="0"/>
                  <a:cs typeface="Courier New" panose="02070309020205020404" pitchFamily="49" charset="0"/>
                </a:rPr>
                <a:t>/</a:t>
              </a:r>
              <a:endParaRPr lang="en-US" dirty="0">
                <a:solidFill>
                  <a:schemeClr val="tx1"/>
                </a:solidFill>
                <a:latin typeface="Courier New" panose="02070309020205020404" pitchFamily="49" charset="0"/>
                <a:cs typeface="Courier New" panose="02070309020205020404" pitchFamily="49" charset="0"/>
              </a:endParaRPr>
            </a:p>
          </p:txBody>
        </p:sp>
        <p:cxnSp>
          <p:nvCxnSpPr>
            <p:cNvPr id="6" name="Connecteur droit 5"/>
            <p:cNvCxnSpPr/>
            <p:nvPr/>
          </p:nvCxnSpPr>
          <p:spPr>
            <a:xfrm>
              <a:off x="899592" y="2492896"/>
              <a:ext cx="0"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899592" y="3029131"/>
              <a:ext cx="1048827"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à coins arrondis 19"/>
            <p:cNvSpPr/>
            <p:nvPr/>
          </p:nvSpPr>
          <p:spPr>
            <a:xfrm>
              <a:off x="1334223" y="2780928"/>
              <a:ext cx="2445690"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anose="02070309020205020404" pitchFamily="49" charset="0"/>
                  <a:cs typeface="Courier New" panose="02070309020205020404" pitchFamily="49" charset="0"/>
                </a:rPr>
                <a:t>certificates/</a:t>
              </a:r>
              <a:endParaRPr lang="en-US" dirty="0">
                <a:solidFill>
                  <a:schemeClr val="tx1"/>
                </a:solidFill>
                <a:latin typeface="Courier New" panose="02070309020205020404" pitchFamily="49" charset="0"/>
                <a:cs typeface="Courier New" panose="02070309020205020404" pitchFamily="49" charset="0"/>
              </a:endParaRPr>
            </a:p>
          </p:txBody>
        </p:sp>
        <p:cxnSp>
          <p:nvCxnSpPr>
            <p:cNvPr id="21" name="Connecteur droit 20"/>
            <p:cNvCxnSpPr/>
            <p:nvPr/>
          </p:nvCxnSpPr>
          <p:spPr>
            <a:xfrm>
              <a:off x="899592" y="3817103"/>
              <a:ext cx="1048827"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à coins arrondis 21"/>
            <p:cNvSpPr/>
            <p:nvPr/>
          </p:nvSpPr>
          <p:spPr>
            <a:xfrm>
              <a:off x="1334223" y="3565075"/>
              <a:ext cx="2445690"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Courier New" panose="02070309020205020404" pitchFamily="49" charset="0"/>
                  <a:cs typeface="Courier New" panose="02070309020205020404" pitchFamily="49" charset="0"/>
                </a:rPr>
                <a:t>vomsdir</a:t>
              </a:r>
              <a:r>
                <a:rPr lang="en-US" dirty="0" smtClean="0">
                  <a:solidFill>
                    <a:schemeClr val="tx1"/>
                  </a:solidFill>
                  <a:latin typeface="Courier New" panose="02070309020205020404" pitchFamily="49" charset="0"/>
                  <a:cs typeface="Courier New" panose="02070309020205020404" pitchFamily="49" charset="0"/>
                </a:rPr>
                <a:t>/</a:t>
              </a:r>
              <a:endParaRPr lang="en-US" dirty="0">
                <a:solidFill>
                  <a:schemeClr val="tx1"/>
                </a:solidFill>
                <a:latin typeface="Courier New" panose="02070309020205020404" pitchFamily="49" charset="0"/>
                <a:cs typeface="Courier New" panose="02070309020205020404" pitchFamily="49" charset="0"/>
              </a:endParaRPr>
            </a:p>
          </p:txBody>
        </p:sp>
        <p:cxnSp>
          <p:nvCxnSpPr>
            <p:cNvPr id="24" name="Connecteur droit 23"/>
            <p:cNvCxnSpPr/>
            <p:nvPr/>
          </p:nvCxnSpPr>
          <p:spPr>
            <a:xfrm>
              <a:off x="1691680" y="4077072"/>
              <a:ext cx="0" cy="743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1691680" y="4569203"/>
              <a:ext cx="1048827"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à coins arrondis 25"/>
            <p:cNvSpPr/>
            <p:nvPr/>
          </p:nvSpPr>
          <p:spPr>
            <a:xfrm>
              <a:off x="2078750" y="4329108"/>
              <a:ext cx="1701162"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anose="02070309020205020404" pitchFamily="49" charset="0"/>
                  <a:cs typeface="Courier New" panose="02070309020205020404" pitchFamily="49" charset="0"/>
                </a:rPr>
                <a:t>&lt;VO&gt;/</a:t>
              </a:r>
              <a:endParaRPr lang="en-US" dirty="0">
                <a:solidFill>
                  <a:schemeClr val="tx1"/>
                </a:solidFill>
                <a:latin typeface="Courier New" panose="02070309020205020404" pitchFamily="49" charset="0"/>
                <a:cs typeface="Courier New" panose="02070309020205020404" pitchFamily="49" charset="0"/>
              </a:endParaRPr>
            </a:p>
          </p:txBody>
        </p:sp>
      </p:grpSp>
      <p:sp>
        <p:nvSpPr>
          <p:cNvPr id="27" name="ZoneTexte 26"/>
          <p:cNvSpPr txBox="1"/>
          <p:nvPr/>
        </p:nvSpPr>
        <p:spPr>
          <a:xfrm>
            <a:off x="1519998" y="4823281"/>
            <a:ext cx="343364" cy="369332"/>
          </a:xfrm>
          <a:prstGeom prst="rect">
            <a:avLst/>
          </a:prstGeom>
          <a:noFill/>
        </p:spPr>
        <p:txBody>
          <a:bodyPr wrap="none" rtlCol="0">
            <a:spAutoFit/>
          </a:bodyPr>
          <a:lstStyle/>
          <a:p>
            <a:r>
              <a:rPr lang="en-US" dirty="0" smtClean="0"/>
              <a:t>…</a:t>
            </a:r>
            <a:endParaRPr lang="en-US" dirty="0"/>
          </a:p>
        </p:txBody>
      </p:sp>
      <p:sp>
        <p:nvSpPr>
          <p:cNvPr id="29" name="ZoneTexte 28"/>
          <p:cNvSpPr txBox="1"/>
          <p:nvPr/>
        </p:nvSpPr>
        <p:spPr>
          <a:xfrm>
            <a:off x="3995936" y="1700808"/>
            <a:ext cx="4514755" cy="646331"/>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Here you have all is about grid auth.</a:t>
            </a:r>
          </a:p>
        </p:txBody>
      </p:sp>
      <p:sp>
        <p:nvSpPr>
          <p:cNvPr id="30" name="ZoneTexte 29"/>
          <p:cNvSpPr txBox="1"/>
          <p:nvPr/>
        </p:nvSpPr>
        <p:spPr>
          <a:xfrm>
            <a:off x="3995936" y="2566645"/>
            <a:ext cx="4514755" cy="646331"/>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Certifications authorities certs and CRL’s.</a:t>
            </a:r>
          </a:p>
        </p:txBody>
      </p:sp>
      <p:sp>
        <p:nvSpPr>
          <p:cNvPr id="31" name="ZoneTexte 30"/>
          <p:cNvSpPr txBox="1"/>
          <p:nvPr/>
        </p:nvSpPr>
        <p:spPr>
          <a:xfrm>
            <a:off x="3995936" y="4090737"/>
            <a:ext cx="4820191" cy="646331"/>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lsc</a:t>
            </a:r>
            <a:r>
              <a:rPr lang="en-US" dirty="0" smtClean="0">
                <a:latin typeface="Courier New" panose="02070309020205020404" pitchFamily="49" charset="0"/>
                <a:cs typeface="Courier New" panose="02070309020205020404" pitchFamily="49" charset="0"/>
              </a:rPr>
              <a:t> files for each </a:t>
            </a:r>
            <a:r>
              <a:rPr lang="en-US" dirty="0" err="1" smtClean="0">
                <a:latin typeface="Courier New" panose="02070309020205020404" pitchFamily="49" charset="0"/>
                <a:cs typeface="Courier New" panose="02070309020205020404" pitchFamily="49" charset="0"/>
              </a:rPr>
              <a:t>voms</a:t>
            </a:r>
            <a:r>
              <a:rPr lang="en-US" dirty="0" smtClean="0">
                <a:latin typeface="Courier New" panose="02070309020205020404" pitchFamily="49" charset="0"/>
                <a:cs typeface="Courier New" panose="02070309020205020404" pitchFamily="49" charset="0"/>
              </a:rPr>
              <a:t> with the DN of the </a:t>
            </a:r>
            <a:r>
              <a:rPr lang="en-US" dirty="0" err="1" smtClean="0">
                <a:latin typeface="Courier New" panose="02070309020205020404" pitchFamily="49" charset="0"/>
                <a:cs typeface="Courier New" panose="02070309020205020404" pitchFamily="49" charset="0"/>
              </a:rPr>
              <a:t>voms</a:t>
            </a:r>
            <a:r>
              <a:rPr lang="en-US" dirty="0" smtClean="0">
                <a:latin typeface="Courier New" panose="02070309020205020404" pitchFamily="49" charset="0"/>
                <a:cs typeface="Courier New" panose="02070309020205020404" pitchFamily="49" charset="0"/>
              </a:rPr>
              <a:t> and of its CA. </a:t>
            </a:r>
          </a:p>
        </p:txBody>
      </p:sp>
      <p:sp>
        <p:nvSpPr>
          <p:cNvPr id="33" name="ZoneTexte 32"/>
          <p:cNvSpPr txBox="1"/>
          <p:nvPr/>
        </p:nvSpPr>
        <p:spPr>
          <a:xfrm>
            <a:off x="322901" y="5472526"/>
            <a:ext cx="8452394" cy="646331"/>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Map file in /</a:t>
            </a:r>
            <a:r>
              <a:rPr lang="en-US" dirty="0" err="1" smtClean="0">
                <a:latin typeface="Courier New" panose="02070309020205020404" pitchFamily="49" charset="0"/>
                <a:cs typeface="Courier New" panose="02070309020205020404" pitchFamily="49" charset="0"/>
              </a:rPr>
              <a:t>etc</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lcgdm-mapfile</a:t>
            </a:r>
            <a:r>
              <a:rPr lang="en-US" dirty="0" smtClean="0">
                <a:latin typeface="Courier New" panose="02070309020205020404" pitchFamily="49" charset="0"/>
                <a:cs typeface="Courier New" panose="02070309020205020404" pitchFamily="49" charset="0"/>
              </a:rPr>
              <a:t> which is only used by </a:t>
            </a:r>
            <a:r>
              <a:rPr lang="en-US" dirty="0" err="1" smtClean="0">
                <a:latin typeface="Courier New" panose="02070309020205020404" pitchFamily="49" charset="0"/>
                <a:cs typeface="Courier New" panose="02070309020205020404" pitchFamily="49" charset="0"/>
              </a:rPr>
              <a:t>dmlite</a:t>
            </a:r>
            <a:r>
              <a:rPr lang="en-US" dirty="0" smtClean="0">
                <a:latin typeface="Courier New" panose="02070309020205020404" pitchFamily="49" charset="0"/>
                <a:cs typeface="Courier New" panose="02070309020205020404" pitchFamily="49" charset="0"/>
              </a:rPr>
              <a:t> in case of </a:t>
            </a:r>
            <a:r>
              <a:rPr lang="en-US" dirty="0" err="1" smtClean="0">
                <a:latin typeface="Courier New" panose="02070309020205020404" pitchFamily="49" charset="0"/>
                <a:cs typeface="Courier New" panose="02070309020205020404" pitchFamily="49" charset="0"/>
              </a:rPr>
              <a:t>proxys</a:t>
            </a:r>
            <a:r>
              <a:rPr lang="en-US" dirty="0" smtClean="0">
                <a:latin typeface="Courier New" panose="02070309020205020404" pitchFamily="49" charset="0"/>
                <a:cs typeface="Courier New" panose="02070309020205020404" pitchFamily="49" charset="0"/>
              </a:rPr>
              <a:t>/certs with no VOMS extension.</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291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19</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The replicas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21" name="ZoneTexte 20"/>
          <p:cNvSpPr txBox="1"/>
          <p:nvPr/>
        </p:nvSpPr>
        <p:spPr>
          <a:xfrm>
            <a:off x="5772164" y="1120334"/>
            <a:ext cx="3143671" cy="4401205"/>
          </a:xfrm>
          <a:prstGeom prst="rect">
            <a:avLst/>
          </a:prstGeom>
          <a:noFill/>
        </p:spPr>
        <p:txBody>
          <a:bodyPr wrap="square" rtlCol="0">
            <a:spAutoFit/>
          </a:bodyPr>
          <a:lstStyle/>
          <a:p>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COLUMN_NAME |</a:t>
            </a:r>
          </a:p>
          <a:p>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rowid</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fileid</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nbaccesses</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ctime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atime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ptime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ltime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r_type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status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f_type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setname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poolname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host        |</a:t>
            </a:r>
          </a:p>
          <a:p>
            <a:r>
              <a:rPr lang="en-US" sz="1400" dirty="0">
                <a:latin typeface="Courier New" panose="02070309020205020404" pitchFamily="49" charset="0"/>
                <a:cs typeface="Courier New" panose="02070309020205020404" pitchFamily="49" charset="0"/>
              </a:rPr>
              <a:t>| fs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sfn</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xattr</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a:t>
            </a:r>
          </a:p>
        </p:txBody>
      </p:sp>
      <p:grpSp>
        <p:nvGrpSpPr>
          <p:cNvPr id="8" name="Groupe 7"/>
          <p:cNvGrpSpPr/>
          <p:nvPr/>
        </p:nvGrpSpPr>
        <p:grpSpPr>
          <a:xfrm>
            <a:off x="710337" y="1425523"/>
            <a:ext cx="2061463" cy="1787453"/>
            <a:chOff x="710337" y="2340866"/>
            <a:chExt cx="2061463" cy="1787453"/>
          </a:xfrm>
        </p:grpSpPr>
        <p:pic>
          <p:nvPicPr>
            <p:cNvPr id="23" name="Picture 2" descr="database, storage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337" y="2340866"/>
              <a:ext cx="1700002" cy="1592190"/>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à coins arrondis 23"/>
            <p:cNvSpPr/>
            <p:nvPr/>
          </p:nvSpPr>
          <p:spPr>
            <a:xfrm>
              <a:off x="1524000" y="3647199"/>
              <a:ext cx="1247800" cy="481120"/>
            </a:xfrm>
            <a:prstGeom prst="roundRect">
              <a:avLst/>
            </a:prstGeom>
            <a:solidFill>
              <a:schemeClr val="accent1">
                <a:lumMod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anose="02070309020205020404" pitchFamily="49" charset="0"/>
                  <a:cs typeface="Courier New" panose="02070309020205020404" pitchFamily="49" charset="0"/>
                </a:rPr>
                <a:t>CNS_DB</a:t>
              </a:r>
              <a:endParaRPr lang="en-US" dirty="0">
                <a:solidFill>
                  <a:schemeClr val="bg1"/>
                </a:solidFill>
                <a:latin typeface="Courier New" panose="02070309020205020404" pitchFamily="49" charset="0"/>
                <a:cs typeface="Courier New" panose="02070309020205020404" pitchFamily="49" charset="0"/>
              </a:endParaRPr>
            </a:p>
          </p:txBody>
        </p:sp>
      </p:grpSp>
      <p:sp>
        <p:nvSpPr>
          <p:cNvPr id="16" name="ZoneTexte 15"/>
          <p:cNvSpPr txBox="1"/>
          <p:nvPr/>
        </p:nvSpPr>
        <p:spPr>
          <a:xfrm>
            <a:off x="464963" y="4620593"/>
            <a:ext cx="4428416" cy="1477328"/>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The </a:t>
            </a:r>
            <a:r>
              <a:rPr lang="en-US" b="1" dirty="0" err="1" smtClean="0">
                <a:latin typeface="Courier New" panose="02070309020205020404" pitchFamily="49" charset="0"/>
                <a:cs typeface="Courier New" panose="02070309020205020404" pitchFamily="49" charset="0"/>
              </a:rPr>
              <a:t>Cns_file_replica</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associate all files to their replicas on the </a:t>
            </a:r>
            <a:r>
              <a:rPr lang="en-US" dirty="0" err="1" smtClean="0">
                <a:latin typeface="Courier New" panose="02070309020205020404" pitchFamily="49" charset="0"/>
                <a:cs typeface="Courier New" panose="02070309020205020404" pitchFamily="49" charset="0"/>
              </a:rPr>
              <a:t>diskservers</a:t>
            </a:r>
            <a:r>
              <a:rPr lang="en-US" dirty="0" smtClean="0">
                <a:latin typeface="Courier New" panose="02070309020205020404" pitchFamily="49" charset="0"/>
                <a:cs typeface="Courier New" panose="02070309020205020404" pitchFamily="49" charset="0"/>
              </a:rPr>
              <a:t>. Files may have multiple replicas (or in case of </a:t>
            </a:r>
            <a:r>
              <a:rPr lang="en-US" dirty="0" err="1" smtClean="0">
                <a:latin typeface="Courier New" panose="02070309020205020404" pitchFamily="49" charset="0"/>
                <a:cs typeface="Courier New" panose="02070309020205020404" pitchFamily="49" charset="0"/>
              </a:rPr>
              <a:t>db</a:t>
            </a:r>
            <a:r>
              <a:rPr lang="en-US" dirty="0" smtClean="0">
                <a:latin typeface="Courier New" panose="02070309020205020404" pitchFamily="49" charset="0"/>
                <a:cs typeface="Courier New" panose="02070309020205020404" pitchFamily="49" charset="0"/>
              </a:rPr>
              <a:t> inconsistency).</a:t>
            </a:r>
            <a:endParaRPr lang="en-US" dirty="0">
              <a:latin typeface="Courier New" panose="02070309020205020404" pitchFamily="49" charset="0"/>
              <a:cs typeface="Courier New" panose="02070309020205020404" pitchFamily="49" charset="0"/>
            </a:endParaRPr>
          </a:p>
        </p:txBody>
      </p:sp>
      <p:sp>
        <p:nvSpPr>
          <p:cNvPr id="2" name="Rectangle à coins arrondis 1"/>
          <p:cNvSpPr/>
          <p:nvPr/>
        </p:nvSpPr>
        <p:spPr>
          <a:xfrm>
            <a:off x="2667001" y="1160934"/>
            <a:ext cx="2545170" cy="420836"/>
          </a:xfrm>
          <a:prstGeom prst="wedgeRoundRectCallout">
            <a:avLst>
              <a:gd name="adj1" fmla="val 81946"/>
              <a:gd name="adj2" fmla="val 18315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ourier New" panose="02070309020205020404" pitchFamily="49" charset="0"/>
                <a:cs typeface="Courier New" panose="02070309020205020404" pitchFamily="49" charset="0"/>
              </a:rPr>
              <a:t>p</a:t>
            </a:r>
            <a:r>
              <a:rPr lang="en-US" sz="1400" dirty="0" smtClean="0">
                <a:solidFill>
                  <a:schemeClr val="tx1"/>
                </a:solidFill>
                <a:latin typeface="Courier New" panose="02070309020205020404" pitchFamily="49" charset="0"/>
                <a:cs typeface="Courier New" panose="02070309020205020404" pitchFamily="49" charset="0"/>
              </a:rPr>
              <a:t>ointer to the files</a:t>
            </a:r>
            <a:endParaRPr lang="en-US" sz="1400" dirty="0">
              <a:solidFill>
                <a:schemeClr val="tx1"/>
              </a:solidFill>
              <a:latin typeface="Courier New" panose="02070309020205020404" pitchFamily="49" charset="0"/>
              <a:cs typeface="Courier New" panose="02070309020205020404" pitchFamily="49" charset="0"/>
            </a:endParaRPr>
          </a:p>
        </p:txBody>
      </p:sp>
      <p:sp>
        <p:nvSpPr>
          <p:cNvPr id="19" name="Rectangle à coins arrondis 18"/>
          <p:cNvSpPr/>
          <p:nvPr/>
        </p:nvSpPr>
        <p:spPr>
          <a:xfrm>
            <a:off x="2826848" y="2193683"/>
            <a:ext cx="2545170" cy="420836"/>
          </a:xfrm>
          <a:prstGeom prst="wedgeRoundRectCallout">
            <a:avLst>
              <a:gd name="adj1" fmla="val 76886"/>
              <a:gd name="adj2" fmla="val 22599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anose="02070309020205020404" pitchFamily="49" charset="0"/>
                <a:cs typeface="Courier New" panose="02070309020205020404" pitchFamily="49" charset="0"/>
              </a:rPr>
              <a:t>Volatile/Permanent</a:t>
            </a:r>
            <a:endParaRPr lang="en-US" sz="1400" dirty="0">
              <a:solidFill>
                <a:schemeClr val="tx1"/>
              </a:solidFill>
              <a:latin typeface="Courier New" panose="02070309020205020404" pitchFamily="49" charset="0"/>
              <a:cs typeface="Courier New" panose="02070309020205020404" pitchFamily="49" charset="0"/>
            </a:endParaRPr>
          </a:p>
        </p:txBody>
      </p:sp>
      <p:sp>
        <p:nvSpPr>
          <p:cNvPr id="22" name="Rectangle à coins arrondis 21"/>
          <p:cNvSpPr/>
          <p:nvPr/>
        </p:nvSpPr>
        <p:spPr>
          <a:xfrm>
            <a:off x="899592" y="3326366"/>
            <a:ext cx="4431226" cy="420836"/>
          </a:xfrm>
          <a:prstGeom prst="wedgeRoundRectCallout">
            <a:avLst>
              <a:gd name="adj1" fmla="val 66724"/>
              <a:gd name="adj2" fmla="val 30556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anose="02070309020205020404" pitchFamily="49" charset="0"/>
                <a:cs typeface="Courier New" panose="02070309020205020404" pitchFamily="49" charset="0"/>
              </a:rPr>
              <a:t>&lt;server&gt;:&lt;fs&gt;/&lt;</a:t>
            </a:r>
            <a:r>
              <a:rPr lang="en-US" sz="1400" dirty="0" err="1" smtClean="0">
                <a:solidFill>
                  <a:schemeClr val="tx1"/>
                </a:solidFill>
                <a:latin typeface="Courier New" panose="02070309020205020404" pitchFamily="49" charset="0"/>
                <a:cs typeface="Courier New" panose="02070309020205020404" pitchFamily="49" charset="0"/>
              </a:rPr>
              <a:t>vo</a:t>
            </a:r>
            <a:r>
              <a:rPr lang="en-US" sz="1400" dirty="0" smtClean="0">
                <a:solidFill>
                  <a:schemeClr val="tx1"/>
                </a:solidFill>
                <a:latin typeface="Courier New" panose="02070309020205020404" pitchFamily="49" charset="0"/>
                <a:cs typeface="Courier New" panose="02070309020205020404" pitchFamily="49" charset="0"/>
              </a:rPr>
              <a:t>&gt;/&lt;date&gt;/&lt;filename&gt;</a:t>
            </a:r>
            <a:endParaRPr lang="en-US" sz="14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0120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2</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Disclaimers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343880" y="1216198"/>
            <a:ext cx="8532440" cy="5309146"/>
          </a:xfrm>
          <a:prstGeom prst="rect">
            <a:avLst/>
          </a:prstGeom>
          <a:noFill/>
        </p:spPr>
        <p:txBody>
          <a:bodyPr wrap="square" rtlCol="0">
            <a:spAutoFit/>
          </a:bodyPr>
          <a:lstStyle/>
          <a:p>
            <a:pPr marL="285750" indent="-285750">
              <a:buFont typeface="Wingdings" panose="05000000000000000000" pitchFamily="2" charset="2"/>
              <a:buChar char="Ø"/>
            </a:pPr>
            <a:r>
              <a:rPr lang="en-US" sz="2300" dirty="0" smtClean="0">
                <a:latin typeface="Courier New" panose="02070309020205020404" pitchFamily="49" charset="0"/>
                <a:cs typeface="Courier New" panose="02070309020205020404" pitchFamily="49" charset="0"/>
              </a:rPr>
              <a:t>Ops -&gt; not about deploy/</a:t>
            </a:r>
            <a:r>
              <a:rPr lang="en-US" sz="2300" dirty="0" err="1" smtClean="0">
                <a:latin typeface="Courier New" panose="02070309020205020404" pitchFamily="49" charset="0"/>
                <a:cs typeface="Courier New" panose="02070309020205020404" pitchFamily="49" charset="0"/>
              </a:rPr>
              <a:t>conf</a:t>
            </a:r>
            <a:r>
              <a:rPr lang="en-US" sz="2300" dirty="0" smtClean="0">
                <a:latin typeface="Courier New" panose="02070309020205020404" pitchFamily="49" charset="0"/>
                <a:cs typeface="Courier New" panose="02070309020205020404" pitchFamily="49" charset="0"/>
              </a:rPr>
              <a:t> tools</a:t>
            </a: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v"/>
            </a:pPr>
            <a:r>
              <a:rPr lang="en-US" dirty="0" smtClean="0">
                <a:solidFill>
                  <a:schemeClr val="tx2">
                    <a:lumMod val="50000"/>
                  </a:schemeClr>
                </a:solidFill>
                <a:latin typeface="Courier New" panose="02070309020205020404" pitchFamily="49" charset="0"/>
                <a:cs typeface="Courier New" panose="02070309020205020404" pitchFamily="49" charset="0"/>
              </a:rPr>
              <a:t>we assume a running inst. An example in Hands On;</a:t>
            </a:r>
          </a:p>
          <a:p>
            <a:pPr marL="800100" lvl="1" indent="-342900">
              <a:buFont typeface="Wingdings" panose="05000000000000000000" pitchFamily="2" charset="2"/>
              <a:buChar char="v"/>
            </a:pPr>
            <a:endParaRPr lang="en-US" sz="1000" dirty="0" smtClean="0">
              <a:solidFill>
                <a:schemeClr val="tx2">
                  <a:lumMod val="50000"/>
                </a:schemeClr>
              </a:solidFill>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300" dirty="0" smtClean="0">
                <a:latin typeface="Courier New" panose="02070309020205020404" pitchFamily="49" charset="0"/>
                <a:cs typeface="Courier New" panose="02070309020205020404" pitchFamily="49" charset="0"/>
              </a:rPr>
              <a:t>ops: too wide subj for being exhaustive</a:t>
            </a:r>
          </a:p>
          <a:p>
            <a:pPr lvl="2"/>
            <a:endParaRPr lang="en-US" sz="500" dirty="0" smtClean="0">
              <a:solidFill>
                <a:schemeClr val="accent6">
                  <a:lumMod val="50000"/>
                </a:schemeClr>
              </a:solidFill>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v"/>
            </a:pPr>
            <a:r>
              <a:rPr lang="en-US" dirty="0" smtClean="0">
                <a:solidFill>
                  <a:schemeClr val="tx2">
                    <a:lumMod val="50000"/>
                  </a:schemeClr>
                </a:solidFill>
                <a:latin typeface="Courier New" panose="02070309020205020404" pitchFamily="49" charset="0"/>
                <a:cs typeface="Courier New" panose="02070309020205020404" pitchFamily="49" charset="0"/>
              </a:rPr>
              <a:t>often a matter of educated improvisation ;):general principle and few good points of reference…</a:t>
            </a:r>
          </a:p>
          <a:p>
            <a:pPr marL="800100" lvl="1" indent="-342900">
              <a:buFont typeface="Wingdings" panose="05000000000000000000" pitchFamily="2" charset="2"/>
              <a:buChar char="v"/>
            </a:pPr>
            <a:endParaRPr lang="en-US" sz="500" dirty="0" smtClean="0">
              <a:solidFill>
                <a:schemeClr val="tx2">
                  <a:lumMod val="50000"/>
                </a:schemeClr>
              </a:solidFill>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v"/>
            </a:pPr>
            <a:r>
              <a:rPr lang="en-US" dirty="0" smtClean="0">
                <a:solidFill>
                  <a:schemeClr val="tx2">
                    <a:lumMod val="50000"/>
                  </a:schemeClr>
                </a:solidFill>
                <a:latin typeface="Courier New" panose="02070309020205020404" pitchFamily="49" charset="0"/>
                <a:cs typeface="Courier New" panose="02070309020205020404" pitchFamily="49" charset="0"/>
              </a:rPr>
              <a:t>… and put into practice during the Hands On;</a:t>
            </a:r>
          </a:p>
          <a:p>
            <a:pPr lvl="2"/>
            <a:endParaRPr lang="en-US" sz="1000" dirty="0" smtClean="0">
              <a:solidFill>
                <a:schemeClr val="accent6">
                  <a:lumMod val="50000"/>
                </a:schemeClr>
              </a:solidFill>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300" dirty="0">
                <a:latin typeface="Courier New" panose="02070309020205020404" pitchFamily="49" charset="0"/>
                <a:cs typeface="Courier New" panose="02070309020205020404" pitchFamily="49" charset="0"/>
              </a:rPr>
              <a:t>p</a:t>
            </a:r>
            <a:r>
              <a:rPr lang="en-US" sz="2300" dirty="0" smtClean="0">
                <a:latin typeface="Courier New" panose="02070309020205020404" pitchFamily="49" charset="0"/>
                <a:cs typeface="Courier New" panose="02070309020205020404" pitchFamily="49" charset="0"/>
              </a:rPr>
              <a:t>articipants with different levels</a:t>
            </a: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v"/>
            </a:pPr>
            <a:r>
              <a:rPr lang="en-US" dirty="0">
                <a:solidFill>
                  <a:schemeClr val="tx2">
                    <a:lumMod val="50000"/>
                  </a:schemeClr>
                </a:solidFill>
                <a:latin typeface="Courier New" panose="02070309020205020404" pitchFamily="49" charset="0"/>
                <a:cs typeface="Courier New" panose="02070309020205020404" pitchFamily="49" charset="0"/>
              </a:rPr>
              <a:t>t</a:t>
            </a:r>
            <a:r>
              <a:rPr lang="en-US" dirty="0" smtClean="0">
                <a:solidFill>
                  <a:schemeClr val="tx2">
                    <a:lumMod val="50000"/>
                  </a:schemeClr>
                </a:solidFill>
                <a:latin typeface="Courier New" panose="02070309020205020404" pitchFamily="49" charset="0"/>
                <a:cs typeface="Courier New" panose="02070309020205020404" pitchFamily="49" charset="0"/>
              </a:rPr>
              <a:t>utorial focus on the “beginners”;</a:t>
            </a:r>
          </a:p>
          <a:p>
            <a:pPr marL="800100" lvl="1" indent="-342900">
              <a:buFont typeface="Wingdings" panose="05000000000000000000" pitchFamily="2" charset="2"/>
              <a:buChar char="v"/>
            </a:pPr>
            <a:endParaRPr lang="en-US" sz="1000" dirty="0" smtClean="0">
              <a:solidFill>
                <a:schemeClr val="tx2">
                  <a:lumMod val="50000"/>
                </a:schemeClr>
              </a:solidFill>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300" dirty="0">
                <a:latin typeface="Courier New" panose="02070309020205020404" pitchFamily="49" charset="0"/>
                <a:cs typeface="Courier New" panose="02070309020205020404" pitchFamily="49" charset="0"/>
              </a:rPr>
              <a:t>l</a:t>
            </a:r>
            <a:r>
              <a:rPr lang="en-US" sz="2300" dirty="0" smtClean="0">
                <a:latin typeface="Courier New" panose="02070309020205020404" pitchFamily="49" charset="0"/>
                <a:cs typeface="Courier New" panose="02070309020205020404" pitchFamily="49" charset="0"/>
              </a:rPr>
              <a:t>egacy to Dome transition</a:t>
            </a: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v"/>
            </a:pPr>
            <a:r>
              <a:rPr lang="en-US" dirty="0">
                <a:solidFill>
                  <a:schemeClr val="tx2">
                    <a:lumMod val="50000"/>
                  </a:schemeClr>
                </a:solidFill>
                <a:latin typeface="Courier New" panose="02070309020205020404" pitchFamily="49" charset="0"/>
                <a:cs typeface="Courier New" panose="02070309020205020404" pitchFamily="49" charset="0"/>
              </a:rPr>
              <a:t>l</a:t>
            </a:r>
            <a:r>
              <a:rPr lang="en-US" dirty="0" smtClean="0">
                <a:solidFill>
                  <a:schemeClr val="tx2">
                    <a:lumMod val="50000"/>
                  </a:schemeClr>
                </a:solidFill>
                <a:latin typeface="Courier New" panose="02070309020205020404" pitchFamily="49" charset="0"/>
                <a:cs typeface="Courier New" panose="02070309020205020404" pitchFamily="49" charset="0"/>
              </a:rPr>
              <a:t>egacy-only no sense. Dome-only maybe disconnected to the current status. Tried to put a bit of both; </a:t>
            </a:r>
          </a:p>
          <a:p>
            <a:pPr marL="800100" lvl="1" indent="-342900">
              <a:buFont typeface="Wingdings" panose="05000000000000000000" pitchFamily="2" charset="2"/>
              <a:buChar char="v"/>
            </a:pPr>
            <a:endParaRPr lang="en-US" sz="1000" dirty="0" smtClean="0">
              <a:solidFill>
                <a:schemeClr val="tx2">
                  <a:lumMod val="50000"/>
                </a:schemeClr>
              </a:solidFill>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300" dirty="0" smtClean="0">
                <a:latin typeface="Courier New" panose="02070309020205020404" pitchFamily="49" charset="0"/>
                <a:cs typeface="Courier New" panose="02070309020205020404" pitchFamily="49" charset="0"/>
              </a:rPr>
              <a:t>SL6 to CentOS7 transition</a:t>
            </a:r>
          </a:p>
          <a:p>
            <a:pPr marL="285750" indent="-285750">
              <a:buFont typeface="Wingdings" panose="05000000000000000000" pitchFamily="2" charset="2"/>
              <a:buChar char="Ø"/>
            </a:pPr>
            <a:endParaRPr lang="en-US" sz="500" dirty="0" err="1" smtClean="0">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v"/>
            </a:pPr>
            <a:r>
              <a:rPr lang="en-US" dirty="0">
                <a:solidFill>
                  <a:schemeClr val="tx2">
                    <a:lumMod val="50000"/>
                  </a:schemeClr>
                </a:solidFill>
                <a:latin typeface="Courier New" panose="02070309020205020404" pitchFamily="49" charset="0"/>
                <a:cs typeface="Courier New" panose="02070309020205020404" pitchFamily="49" charset="0"/>
              </a:rPr>
              <a:t>s</a:t>
            </a:r>
            <a:r>
              <a:rPr lang="en-US" dirty="0" smtClean="0">
                <a:solidFill>
                  <a:schemeClr val="tx2">
                    <a:lumMod val="50000"/>
                  </a:schemeClr>
                </a:solidFill>
                <a:latin typeface="Courier New" panose="02070309020205020404" pitchFamily="49" charset="0"/>
                <a:cs typeface="Courier New" panose="02070309020205020404" pitchFamily="49" charset="0"/>
              </a:rPr>
              <a:t>tick to sl6 to avoid debugging OS.</a:t>
            </a: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0466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20</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Database</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5319947" y="1246542"/>
            <a:ext cx="4364621" cy="4524315"/>
          </a:xfrm>
          <a:prstGeom prst="rect">
            <a:avLst/>
          </a:prstGeom>
          <a:noFill/>
        </p:spPr>
        <p:txBody>
          <a:bodyPr wrap="square" rtlCol="0">
            <a:spAutoFit/>
          </a:bodyPr>
          <a:lstStyle/>
          <a:p>
            <a:r>
              <a:rPr lang="en-US" dirty="0" err="1">
                <a:latin typeface="Courier New" panose="02070309020205020404" pitchFamily="49" charset="0"/>
                <a:cs typeface="Courier New" panose="02070309020205020404" pitchFamily="49" charset="0"/>
              </a:rPr>
              <a:t>mysql</a:t>
            </a:r>
            <a:r>
              <a:rPr lang="en-US" dirty="0">
                <a:latin typeface="Courier New" panose="02070309020205020404" pitchFamily="49" charset="0"/>
                <a:cs typeface="Courier New" panose="02070309020205020404" pitchFamily="49" charset="0"/>
              </a:rPr>
              <a:t>&gt; show tables;</a:t>
            </a:r>
          </a:p>
          <a:p>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Tables_in_dpm_db</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b="1" dirty="0" err="1">
                <a:solidFill>
                  <a:schemeClr val="accent6">
                    <a:lumMod val="50000"/>
                  </a:schemeClr>
                </a:solidFill>
                <a:latin typeface="Courier New" panose="02070309020205020404" pitchFamily="49" charset="0"/>
                <a:cs typeface="Courier New" panose="02070309020205020404" pitchFamily="49" charset="0"/>
              </a:rPr>
              <a:t>dpm_copy_filereq</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b="1" dirty="0" err="1">
                <a:solidFill>
                  <a:srgbClr val="00B050"/>
                </a:solidFill>
                <a:latin typeface="Courier New" panose="02070309020205020404" pitchFamily="49" charset="0"/>
                <a:cs typeface="Courier New" panose="02070309020205020404" pitchFamily="49" charset="0"/>
              </a:rPr>
              <a:t>dpm_fs</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b="1" dirty="0" err="1">
                <a:solidFill>
                  <a:schemeClr val="accent6">
                    <a:lumMod val="50000"/>
                  </a:schemeClr>
                </a:solidFill>
                <a:latin typeface="Courier New" panose="02070309020205020404" pitchFamily="49" charset="0"/>
                <a:cs typeface="Courier New" panose="02070309020205020404" pitchFamily="49" charset="0"/>
              </a:rPr>
              <a:t>dpm_get_filereq</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b="1" dirty="0" err="1">
                <a:solidFill>
                  <a:schemeClr val="accent6">
                    <a:lumMod val="50000"/>
                  </a:schemeClr>
                </a:solidFill>
                <a:latin typeface="Courier New" panose="02070309020205020404" pitchFamily="49" charset="0"/>
                <a:cs typeface="Courier New" panose="02070309020205020404" pitchFamily="49" charset="0"/>
              </a:rPr>
              <a:t>dpm_pending_req</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b="1" dirty="0" err="1">
                <a:solidFill>
                  <a:srgbClr val="00B050"/>
                </a:solidFill>
                <a:latin typeface="Courier New" panose="02070309020205020404" pitchFamily="49" charset="0"/>
                <a:cs typeface="Courier New" panose="02070309020205020404" pitchFamily="49" charset="0"/>
              </a:rPr>
              <a:t>dpm_pool</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b="1" dirty="0" err="1">
                <a:solidFill>
                  <a:schemeClr val="accent6">
                    <a:lumMod val="50000"/>
                  </a:schemeClr>
                </a:solidFill>
                <a:latin typeface="Courier New" panose="02070309020205020404" pitchFamily="49" charset="0"/>
                <a:cs typeface="Courier New" panose="02070309020205020404" pitchFamily="49" charset="0"/>
              </a:rPr>
              <a:t>dpm_put_filereq</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b="1" dirty="0" err="1">
                <a:solidFill>
                  <a:schemeClr val="accent6">
                    <a:lumMod val="50000"/>
                  </a:schemeClr>
                </a:solidFill>
                <a:latin typeface="Courier New" panose="02070309020205020404" pitchFamily="49" charset="0"/>
                <a:cs typeface="Courier New" panose="02070309020205020404" pitchFamily="49" charset="0"/>
              </a:rPr>
              <a:t>dpm_req</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dpm_space_reserv</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dpm_unique_id</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schema_version_dpm</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10 rows in set (0.00 sec)</a:t>
            </a:r>
          </a:p>
        </p:txBody>
      </p:sp>
      <p:grpSp>
        <p:nvGrpSpPr>
          <p:cNvPr id="17" name="Groupe 16"/>
          <p:cNvGrpSpPr/>
          <p:nvPr/>
        </p:nvGrpSpPr>
        <p:grpSpPr>
          <a:xfrm>
            <a:off x="710337" y="1425523"/>
            <a:ext cx="2061463" cy="1787453"/>
            <a:chOff x="710337" y="2340866"/>
            <a:chExt cx="2061463" cy="1787453"/>
          </a:xfrm>
        </p:grpSpPr>
        <p:pic>
          <p:nvPicPr>
            <p:cNvPr id="18" name="Picture 2" descr="database, storage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337" y="2340866"/>
              <a:ext cx="1700002" cy="159219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à coins arrondis 18"/>
            <p:cNvSpPr/>
            <p:nvPr/>
          </p:nvSpPr>
          <p:spPr>
            <a:xfrm>
              <a:off x="1524000" y="3647199"/>
              <a:ext cx="1247800" cy="481120"/>
            </a:xfrm>
            <a:prstGeom prst="roundRect">
              <a:avLst/>
            </a:prstGeom>
            <a:solidFill>
              <a:schemeClr val="accent6">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anose="02070309020205020404" pitchFamily="49" charset="0"/>
                  <a:cs typeface="Courier New" panose="02070309020205020404" pitchFamily="49" charset="0"/>
                </a:rPr>
                <a:t>DPM_DB</a:t>
              </a:r>
              <a:endParaRPr lang="en-US" dirty="0">
                <a:solidFill>
                  <a:schemeClr val="bg1"/>
                </a:solidFill>
                <a:latin typeface="Courier New" panose="02070309020205020404" pitchFamily="49" charset="0"/>
                <a:cs typeface="Courier New" panose="02070309020205020404" pitchFamily="49" charset="0"/>
              </a:endParaRPr>
            </a:p>
          </p:txBody>
        </p:sp>
      </p:grpSp>
      <p:sp>
        <p:nvSpPr>
          <p:cNvPr id="20" name="ZoneTexte 19"/>
          <p:cNvSpPr txBox="1"/>
          <p:nvPr/>
        </p:nvSpPr>
        <p:spPr>
          <a:xfrm>
            <a:off x="427314" y="3870340"/>
            <a:ext cx="4680520" cy="2308324"/>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DPM_DB contains tables for </a:t>
            </a:r>
            <a:r>
              <a:rPr lang="en-US" b="1" dirty="0" smtClean="0">
                <a:solidFill>
                  <a:schemeClr val="accent6">
                    <a:lumMod val="50000"/>
                  </a:schemeClr>
                </a:solidFill>
                <a:latin typeface="Courier New" panose="02070309020205020404" pitchFamily="49" charset="0"/>
                <a:cs typeface="Courier New" panose="02070309020205020404" pitchFamily="49" charset="0"/>
              </a:rPr>
              <a:t>tracking r/w requests </a:t>
            </a:r>
            <a:r>
              <a:rPr lang="en-US" dirty="0" smtClean="0">
                <a:latin typeface="Courier New" panose="02070309020205020404" pitchFamily="49" charset="0"/>
                <a:cs typeface="Courier New" panose="02070309020205020404" pitchFamily="49" charset="0"/>
              </a:rPr>
              <a:t>and for the </a:t>
            </a:r>
            <a:r>
              <a:rPr lang="en-US" b="1" dirty="0" smtClean="0">
                <a:solidFill>
                  <a:srgbClr val="00B050"/>
                </a:solidFill>
                <a:latin typeface="Courier New" panose="02070309020205020404" pitchFamily="49" charset="0"/>
                <a:cs typeface="Courier New" panose="02070309020205020404" pitchFamily="49" charset="0"/>
              </a:rPr>
              <a:t>definition of pool and</a:t>
            </a:r>
            <a:r>
              <a:rPr lang="en-US" dirty="0" smtClean="0">
                <a:solidFill>
                  <a:srgbClr val="00B050"/>
                </a:solidFill>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of which </a:t>
            </a:r>
            <a:r>
              <a:rPr lang="en-US" b="1" dirty="0" smtClean="0">
                <a:solidFill>
                  <a:srgbClr val="00B050"/>
                </a:solidFill>
                <a:latin typeface="Courier New" panose="02070309020205020404" pitchFamily="49" charset="0"/>
                <a:cs typeface="Courier New" panose="02070309020205020404" pitchFamily="49" charset="0"/>
              </a:rPr>
              <a:t>filesystem</a:t>
            </a:r>
            <a:r>
              <a:rPr lang="en-US" dirty="0" smtClean="0">
                <a:solidFill>
                  <a:srgbClr val="00B050"/>
                </a:solidFill>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is mounted on a given pool. The </a:t>
            </a:r>
            <a:r>
              <a:rPr lang="en-US" b="1" dirty="0" err="1" smtClean="0">
                <a:latin typeface="Courier New" panose="02070309020205020404" pitchFamily="49" charset="0"/>
                <a:cs typeface="Courier New" panose="02070309020205020404" pitchFamily="49" charset="0"/>
              </a:rPr>
              <a:t>dpm_space_reserve</a:t>
            </a:r>
            <a:r>
              <a:rPr lang="en-US" dirty="0" smtClean="0">
                <a:latin typeface="Courier New" panose="02070309020205020404" pitchFamily="49" charset="0"/>
                <a:cs typeface="Courier New" panose="02070309020205020404" pitchFamily="49" charset="0"/>
              </a:rPr>
              <a:t> table, then, defines the </a:t>
            </a:r>
            <a:r>
              <a:rPr lang="en-US" b="1" dirty="0" err="1" smtClean="0">
                <a:latin typeface="Courier New" panose="02070309020205020404" pitchFamily="49" charset="0"/>
                <a:cs typeface="Courier New" panose="02070309020205020404" pitchFamily="49" charset="0"/>
              </a:rPr>
              <a:t>spacetokens</a:t>
            </a:r>
            <a:r>
              <a:rPr lang="en-US" b="1" dirty="0" smtClean="0">
                <a:latin typeface="Courier New" panose="02070309020205020404" pitchFamily="49" charset="0"/>
                <a:cs typeface="Courier New" panose="02070309020205020404" pitchFamily="49" charset="0"/>
              </a:rPr>
              <a:t> and </a:t>
            </a:r>
            <a:r>
              <a:rPr lang="en-US" b="1" dirty="0" err="1" smtClean="0">
                <a:latin typeface="Courier New" panose="02070309020205020404" pitchFamily="49" charset="0"/>
                <a:cs typeface="Courier New" panose="02070309020205020404" pitchFamily="49" charset="0"/>
              </a:rPr>
              <a:t>quotatokens</a:t>
            </a:r>
            <a:r>
              <a:rPr lang="en-US" b="1" dirty="0" smtClean="0">
                <a:latin typeface="Courier New" panose="02070309020205020404" pitchFamily="49" charset="0"/>
                <a:cs typeface="Courier New" panose="02070309020205020404" pitchFamily="49" charset="0"/>
              </a:rPr>
              <a:t>. </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68015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21</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Space Reservations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6021867" y="1064632"/>
            <a:ext cx="2078525" cy="5262979"/>
          </a:xfrm>
          <a:prstGeom prst="rect">
            <a:avLst/>
          </a:prstGeom>
          <a:noFill/>
        </p:spPr>
        <p:txBody>
          <a:bodyPr wrap="square" rtlCol="0">
            <a:spAutoFit/>
          </a:bodyPr>
          <a:lstStyle/>
          <a:p>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COLUMN_NAME |</a:t>
            </a:r>
          </a:p>
          <a:p>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rowid</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s_token</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client_dn</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s_uid</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s_gid</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ret_policy</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ac_latency</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s_type</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u_token</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t_space</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g_space</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u_space</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poolname</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assign_time</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expire_time</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groups</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path</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a:t>
            </a:r>
          </a:p>
        </p:txBody>
      </p:sp>
      <p:grpSp>
        <p:nvGrpSpPr>
          <p:cNvPr id="17" name="Groupe 16"/>
          <p:cNvGrpSpPr/>
          <p:nvPr/>
        </p:nvGrpSpPr>
        <p:grpSpPr>
          <a:xfrm>
            <a:off x="710337" y="1425523"/>
            <a:ext cx="2061463" cy="1787453"/>
            <a:chOff x="710337" y="2340866"/>
            <a:chExt cx="2061463" cy="1787453"/>
          </a:xfrm>
        </p:grpSpPr>
        <p:pic>
          <p:nvPicPr>
            <p:cNvPr id="18" name="Picture 2" descr="database, storage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337" y="2340866"/>
              <a:ext cx="1700002" cy="159219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à coins arrondis 18"/>
            <p:cNvSpPr/>
            <p:nvPr/>
          </p:nvSpPr>
          <p:spPr>
            <a:xfrm>
              <a:off x="1524000" y="3647199"/>
              <a:ext cx="1247800" cy="481120"/>
            </a:xfrm>
            <a:prstGeom prst="roundRect">
              <a:avLst/>
            </a:prstGeom>
            <a:solidFill>
              <a:schemeClr val="accent6">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anose="02070309020205020404" pitchFamily="49" charset="0"/>
                  <a:cs typeface="Courier New" panose="02070309020205020404" pitchFamily="49" charset="0"/>
                </a:rPr>
                <a:t>DPM_DB</a:t>
              </a:r>
              <a:endParaRPr lang="en-US" dirty="0">
                <a:solidFill>
                  <a:schemeClr val="bg1"/>
                </a:solidFill>
                <a:latin typeface="Courier New" panose="02070309020205020404" pitchFamily="49" charset="0"/>
                <a:cs typeface="Courier New" panose="02070309020205020404" pitchFamily="49" charset="0"/>
              </a:endParaRPr>
            </a:p>
          </p:txBody>
        </p:sp>
      </p:grpSp>
      <p:sp>
        <p:nvSpPr>
          <p:cNvPr id="20" name="ZoneTexte 19"/>
          <p:cNvSpPr txBox="1"/>
          <p:nvPr/>
        </p:nvSpPr>
        <p:spPr>
          <a:xfrm>
            <a:off x="603258" y="4059634"/>
            <a:ext cx="4680520" cy="1477328"/>
          </a:xfrm>
          <a:prstGeom prst="rect">
            <a:avLst/>
          </a:prstGeom>
          <a:noFill/>
        </p:spPr>
        <p:txBody>
          <a:bodyPr wrap="square" rtlCol="0">
            <a:spAutoFit/>
          </a:bodyPr>
          <a:lstStyle/>
          <a:p>
            <a:r>
              <a:rPr lang="en-US" dirty="0">
                <a:latin typeface="Courier New" panose="02070309020205020404" pitchFamily="49" charset="0"/>
                <a:cs typeface="Courier New" panose="02070309020205020404" pitchFamily="49" charset="0"/>
              </a:rPr>
              <a:t>The </a:t>
            </a:r>
            <a:r>
              <a:rPr lang="en-US" b="1" dirty="0" err="1" smtClean="0">
                <a:latin typeface="Courier New" panose="02070309020205020404" pitchFamily="49" charset="0"/>
                <a:cs typeface="Courier New" panose="02070309020205020404" pitchFamily="49" charset="0"/>
              </a:rPr>
              <a:t>dpm_space_reserve</a:t>
            </a:r>
            <a:r>
              <a:rPr lang="en-US" dirty="0" smtClean="0">
                <a:latin typeface="Courier New" panose="02070309020205020404" pitchFamily="49" charset="0"/>
                <a:cs typeface="Courier New" panose="02070309020205020404" pitchFamily="49" charset="0"/>
              </a:rPr>
              <a:t> table contains the space reservation</a:t>
            </a:r>
            <a:r>
              <a:rPr lang="en-US" b="1"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That is the SRM </a:t>
            </a:r>
            <a:r>
              <a:rPr lang="en-US" b="1" dirty="0" err="1" smtClean="0">
                <a:latin typeface="Courier New" panose="02070309020205020404" pitchFamily="49" charset="0"/>
                <a:cs typeface="Courier New" panose="02070309020205020404" pitchFamily="49" charset="0"/>
              </a:rPr>
              <a:t>spacetokens</a:t>
            </a:r>
            <a:r>
              <a:rPr lang="en-US" dirty="0" smtClean="0">
                <a:latin typeface="Courier New" panose="02070309020205020404" pitchFamily="49" charset="0"/>
                <a:cs typeface="Courier New" panose="02070309020205020404" pitchFamily="49" charset="0"/>
              </a:rPr>
              <a:t> in legacy mode and the </a:t>
            </a:r>
            <a:r>
              <a:rPr lang="en-US" b="1" dirty="0" err="1" smtClean="0">
                <a:latin typeface="Courier New" panose="02070309020205020404" pitchFamily="49" charset="0"/>
                <a:cs typeface="Courier New" panose="02070309020205020404" pitchFamily="49" charset="0"/>
              </a:rPr>
              <a:t>quotatokens</a:t>
            </a:r>
            <a:r>
              <a:rPr lang="en-US" dirty="0" smtClean="0">
                <a:latin typeface="Courier New" panose="02070309020205020404" pitchFamily="49" charset="0"/>
                <a:cs typeface="Courier New" panose="02070309020205020404" pitchFamily="49" charset="0"/>
              </a:rPr>
              <a:t> in dome mode.  </a:t>
            </a:r>
            <a:endParaRPr lang="en-US" dirty="0">
              <a:latin typeface="Courier New" panose="02070309020205020404" pitchFamily="49" charset="0"/>
              <a:cs typeface="Courier New" panose="02070309020205020404" pitchFamily="49" charset="0"/>
            </a:endParaRPr>
          </a:p>
        </p:txBody>
      </p:sp>
      <p:sp>
        <p:nvSpPr>
          <p:cNvPr id="21" name="Rectangle à coins arrondis 20"/>
          <p:cNvSpPr/>
          <p:nvPr/>
        </p:nvSpPr>
        <p:spPr>
          <a:xfrm>
            <a:off x="2428102" y="1113258"/>
            <a:ext cx="3956101" cy="420836"/>
          </a:xfrm>
          <a:prstGeom prst="wedgeRoundRectCallout">
            <a:avLst>
              <a:gd name="adj1" fmla="val 48040"/>
              <a:gd name="adj2" fmla="val 20151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ourier New" panose="02070309020205020404" pitchFamily="49" charset="0"/>
                <a:cs typeface="Courier New" panose="02070309020205020404" pitchFamily="49" charset="0"/>
              </a:rPr>
              <a:t>e.g. 8d12fc4c-9a33-11e6-bd46-001a2b3c4d05</a:t>
            </a:r>
          </a:p>
        </p:txBody>
      </p:sp>
      <p:sp>
        <p:nvSpPr>
          <p:cNvPr id="2" name="Accolade ouvrante 1"/>
          <p:cNvSpPr/>
          <p:nvPr/>
        </p:nvSpPr>
        <p:spPr>
          <a:xfrm>
            <a:off x="6055313" y="4079951"/>
            <a:ext cx="228027" cy="64896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ectangle à coins arrondis 23"/>
          <p:cNvSpPr/>
          <p:nvPr/>
        </p:nvSpPr>
        <p:spPr>
          <a:xfrm>
            <a:off x="2943518" y="1954451"/>
            <a:ext cx="2545170" cy="420836"/>
          </a:xfrm>
          <a:prstGeom prst="wedgeRoundRectCallout">
            <a:avLst>
              <a:gd name="adj1" fmla="val 82958"/>
              <a:gd name="adj2" fmla="val 40961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anose="02070309020205020404" pitchFamily="49" charset="0"/>
                <a:cs typeface="Courier New" panose="02070309020205020404" pitchFamily="49" charset="0"/>
              </a:rPr>
              <a:t>HR name</a:t>
            </a:r>
            <a:endParaRPr lang="en-US" sz="1400" dirty="0">
              <a:solidFill>
                <a:schemeClr val="tx1"/>
              </a:solidFill>
              <a:latin typeface="Courier New" panose="02070309020205020404" pitchFamily="49" charset="0"/>
              <a:cs typeface="Courier New" panose="02070309020205020404" pitchFamily="49" charset="0"/>
            </a:endParaRPr>
          </a:p>
        </p:txBody>
      </p:sp>
      <p:sp>
        <p:nvSpPr>
          <p:cNvPr id="22" name="Rectangle à coins arrondis 21"/>
          <p:cNvSpPr/>
          <p:nvPr/>
        </p:nvSpPr>
        <p:spPr>
          <a:xfrm>
            <a:off x="2974598" y="3043028"/>
            <a:ext cx="2545170" cy="420836"/>
          </a:xfrm>
          <a:prstGeom prst="wedgeRoundRectCallout">
            <a:avLst>
              <a:gd name="adj1" fmla="val 70814"/>
              <a:gd name="adj2" fmla="val 26578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anose="02070309020205020404" pitchFamily="49" charset="0"/>
                <a:cs typeface="Courier New" panose="02070309020205020404" pitchFamily="49" charset="0"/>
              </a:rPr>
              <a:t>Res. size</a:t>
            </a:r>
            <a:endParaRPr lang="en-US" sz="1400" dirty="0">
              <a:solidFill>
                <a:schemeClr val="tx1"/>
              </a:solidFill>
              <a:latin typeface="Courier New" panose="02070309020205020404" pitchFamily="49" charset="0"/>
              <a:cs typeface="Courier New" panose="02070309020205020404" pitchFamily="49" charset="0"/>
            </a:endParaRPr>
          </a:p>
        </p:txBody>
      </p:sp>
      <p:sp>
        <p:nvSpPr>
          <p:cNvPr id="25" name="Rectangle à coins arrondis 24"/>
          <p:cNvSpPr/>
          <p:nvPr/>
        </p:nvSpPr>
        <p:spPr>
          <a:xfrm>
            <a:off x="3002644" y="5824123"/>
            <a:ext cx="2545170" cy="420836"/>
          </a:xfrm>
          <a:prstGeom prst="wedgeRoundRectCallout">
            <a:avLst>
              <a:gd name="adj1" fmla="val 78910"/>
              <a:gd name="adj2" fmla="val -2800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anose="02070309020205020404" pitchFamily="49" charset="0"/>
                <a:cs typeface="Courier New" panose="02070309020205020404" pitchFamily="49" charset="0"/>
              </a:rPr>
              <a:t>This is for Dome</a:t>
            </a:r>
            <a:endParaRPr lang="en-US" sz="14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265520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22</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err="1" smtClean="0">
                <a:effectLst>
                  <a:outerShdw blurRad="38100" dist="38100" dir="2700000" algn="tl">
                    <a:srgbClr val="000000">
                      <a:alpha val="43137"/>
                    </a:srgbClr>
                  </a:outerShdw>
                </a:effectLst>
                <a:latin typeface="Courier New" pitchFamily="49" charset="0"/>
                <a:cs typeface="Courier New" pitchFamily="49" charset="0"/>
              </a:rPr>
              <a:t>SpaceTokens</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289397" y="1192684"/>
            <a:ext cx="8493197" cy="2677656"/>
          </a:xfrm>
          <a:prstGeom prst="rect">
            <a:avLst/>
          </a:prstGeom>
          <a:noFill/>
        </p:spPr>
        <p:txBody>
          <a:bodyPr wrap="square" rtlCol="0">
            <a:spAutoFit/>
          </a:bodyPr>
          <a:lstStyle/>
          <a:p>
            <a:r>
              <a:rPr lang="en-US" sz="1400" dirty="0">
                <a:latin typeface="Courier New" panose="02070309020205020404" pitchFamily="49" charset="0"/>
                <a:cs typeface="Courier New" panose="02070309020205020404" pitchFamily="49" charset="0"/>
              </a:rPr>
              <a:t>[root@polgrid4 ~]# </a:t>
            </a:r>
            <a:r>
              <a:rPr lang="en-US" sz="1400" dirty="0" err="1">
                <a:latin typeface="Courier New" panose="02070309020205020404" pitchFamily="49" charset="0"/>
                <a:cs typeface="Courier New" panose="02070309020205020404" pitchFamily="49" charset="0"/>
              </a:rPr>
              <a:t>dpm-listspaces</a:t>
            </a:r>
            <a:endParaRPr lang="en-US" sz="1400" dirty="0" smtClean="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SPACE </a:t>
            </a:r>
            <a:r>
              <a:rPr lang="en-US" sz="1400" dirty="0">
                <a:latin typeface="Courier New" panose="02070309020205020404" pitchFamily="49" charset="0"/>
                <a:cs typeface="Courier New" panose="02070309020205020404" pitchFamily="49" charset="0"/>
              </a:rPr>
              <a:t>RESERVATIONS:</a:t>
            </a:r>
          </a:p>
          <a:p>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HESS_DISK       ID=d7245b36-52ff-4a2e-8e32-1c52162a0bad</a:t>
            </a:r>
          </a:p>
          <a:p>
            <a:r>
              <a:rPr lang="en-US" sz="1400" dirty="0">
                <a:latin typeface="Courier New" panose="02070309020205020404" pitchFamily="49" charset="0"/>
                <a:cs typeface="Courier New" panose="02070309020205020404" pitchFamily="49" charset="0"/>
              </a:rPr>
              <a:t>    CAPACITY: 55.00T      RESERVED: 55.00T      UNAVAIL (free): 0</a:t>
            </a:r>
          </a:p>
          <a:p>
            <a:r>
              <a:rPr lang="en-US" sz="1400" dirty="0">
                <a:latin typeface="Courier New" panose="02070309020205020404" pitchFamily="49" charset="0"/>
                <a:cs typeface="Courier New" panose="02070309020205020404" pitchFamily="49" charset="0"/>
              </a:rPr>
              <a:t>                          USED: 23.55T          FREE: 31.45T (57.2%)</a:t>
            </a:r>
          </a:p>
          <a:p>
            <a:r>
              <a:rPr lang="en-US" sz="1400" dirty="0">
                <a:latin typeface="Courier New" panose="02070309020205020404" pitchFamily="49" charset="0"/>
                <a:cs typeface="Courier New" panose="02070309020205020404" pitchFamily="49" charset="0"/>
              </a:rPr>
              <a:t>    Space Type: Any       Retention: Replica    Latency: Online</a:t>
            </a:r>
          </a:p>
          <a:p>
            <a:r>
              <a:rPr lang="en-US" sz="1400" dirty="0">
                <a:latin typeface="Courier New" panose="02070309020205020404" pitchFamily="49" charset="0"/>
                <a:cs typeface="Courier New" panose="02070309020205020404" pitchFamily="49" charset="0"/>
              </a:rPr>
              <a:t>    Lifetime: Infinite</a:t>
            </a:r>
          </a:p>
          <a:p>
            <a:r>
              <a:rPr lang="en-US" sz="1400" dirty="0">
                <a:latin typeface="Courier New" panose="02070309020205020404" pitchFamily="49" charset="0"/>
                <a:cs typeface="Courier New" panose="02070309020205020404" pitchFamily="49" charset="0"/>
              </a:rPr>
              <a:t>    Authorized FQANs: vo.hess-experiment.eu,</a:t>
            </a:r>
          </a:p>
          <a:p>
            <a:r>
              <a:rPr lang="en-US" sz="1400" dirty="0">
                <a:latin typeface="Courier New" panose="02070309020205020404" pitchFamily="49" charset="0"/>
                <a:cs typeface="Courier New" panose="02070309020205020404" pitchFamily="49" charset="0"/>
              </a:rPr>
              <a:t>                      vo.hess-experiment.eu/Role=</a:t>
            </a:r>
            <a:r>
              <a:rPr lang="en-US" sz="1400" dirty="0" err="1">
                <a:latin typeface="Courier New" panose="02070309020205020404" pitchFamily="49" charset="0"/>
                <a:cs typeface="Courier New" panose="02070309020205020404" pitchFamily="49" charset="0"/>
              </a:rPr>
              <a:t>swadmin</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Pool: </a:t>
            </a:r>
            <a:r>
              <a:rPr lang="en-US" sz="1400" dirty="0" err="1">
                <a:latin typeface="Courier New" panose="02070309020205020404" pitchFamily="49" charset="0"/>
                <a:cs typeface="Courier New" panose="02070309020205020404" pitchFamily="49" charset="0"/>
              </a:rPr>
              <a:t>llr</a:t>
            </a:r>
            <a:endParaRPr lang="en-US" sz="1400" dirty="0">
              <a:latin typeface="Courier New" panose="02070309020205020404" pitchFamily="49" charset="0"/>
              <a:cs typeface="Courier New" panose="02070309020205020404" pitchFamily="49" charset="0"/>
            </a:endParaRPr>
          </a:p>
        </p:txBody>
      </p:sp>
      <p:sp>
        <p:nvSpPr>
          <p:cNvPr id="17" name="ZoneTexte 16"/>
          <p:cNvSpPr txBox="1"/>
          <p:nvPr/>
        </p:nvSpPr>
        <p:spPr>
          <a:xfrm>
            <a:off x="323527" y="4304086"/>
            <a:ext cx="8459067" cy="1477328"/>
          </a:xfrm>
          <a:prstGeom prst="rect">
            <a:avLst/>
          </a:prstGeom>
          <a:noFill/>
        </p:spPr>
        <p:txBody>
          <a:bodyPr wrap="square" rtlCol="0">
            <a:spAutoFit/>
          </a:bodyPr>
          <a:lstStyle/>
          <a:p>
            <a:r>
              <a:rPr lang="en-US" b="1" dirty="0" err="1" smtClean="0">
                <a:latin typeface="Courier New" panose="02070309020205020404" pitchFamily="49" charset="0"/>
                <a:cs typeface="Courier New" panose="02070309020205020404" pitchFamily="49" charset="0"/>
              </a:rPr>
              <a:t>Spacetoken</a:t>
            </a:r>
            <a:r>
              <a:rPr lang="en-US" dirty="0" smtClean="0">
                <a:latin typeface="Courier New" panose="02070309020205020404" pitchFamily="49" charset="0"/>
                <a:cs typeface="Courier New" panose="02070309020205020404" pitchFamily="49" charset="0"/>
              </a:rPr>
              <a:t> are labels associated to files replicas. They are opt in, that is the user that makes a writing decide if it has to be associated to a ST. </a:t>
            </a:r>
            <a:r>
              <a:rPr lang="en-US" b="1" dirty="0" err="1" smtClean="0">
                <a:latin typeface="Courier New" panose="02070309020205020404" pitchFamily="49" charset="0"/>
                <a:cs typeface="Courier New" panose="02070309020205020404" pitchFamily="49" charset="0"/>
              </a:rPr>
              <a:t>dpm-reservespace</a:t>
            </a:r>
            <a:r>
              <a:rPr lang="en-US" dirty="0" smtClean="0">
                <a:latin typeface="Courier New" panose="02070309020205020404" pitchFamily="49" charset="0"/>
                <a:cs typeface="Courier New" panose="02070309020205020404" pitchFamily="49" charset="0"/>
              </a:rPr>
              <a:t> is used to associate a token to a reserved space. Use </a:t>
            </a:r>
            <a:r>
              <a:rPr lang="en-US" b="1" dirty="0" err="1" smtClean="0">
                <a:latin typeface="Courier New" panose="02070309020205020404" pitchFamily="49" charset="0"/>
                <a:cs typeface="Courier New" panose="02070309020205020404" pitchFamily="49" charset="0"/>
              </a:rPr>
              <a:t>dpm-listspaces</a:t>
            </a:r>
            <a:r>
              <a:rPr lang="en-US" dirty="0" smtClean="0">
                <a:latin typeface="Courier New" panose="02070309020205020404" pitchFamily="49" charset="0"/>
                <a:cs typeface="Courier New" panose="02070309020205020404" pitchFamily="49" charset="0"/>
              </a:rPr>
              <a:t> to see the token in your system.  </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798481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23</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err="1" smtClean="0">
                <a:effectLst>
                  <a:outerShdw blurRad="38100" dist="38100" dir="2700000" algn="tl">
                    <a:srgbClr val="000000">
                      <a:alpha val="43137"/>
                    </a:srgbClr>
                  </a:outerShdw>
                </a:effectLst>
                <a:latin typeface="Courier New" pitchFamily="49" charset="0"/>
                <a:cs typeface="Courier New" pitchFamily="49" charset="0"/>
              </a:rPr>
              <a:t>Quotatoken</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399283" y="1192684"/>
            <a:ext cx="8493197" cy="3108543"/>
          </a:xfrm>
          <a:prstGeom prst="rect">
            <a:avLst/>
          </a:prstGeom>
          <a:noFill/>
        </p:spPr>
        <p:txBody>
          <a:bodyPr wrap="square" rtlCol="0">
            <a:spAutoFit/>
          </a:bodyPr>
          <a:lstStyle/>
          <a:p>
            <a:r>
              <a:rPr lang="en-US" sz="1400" dirty="0" smtClean="0">
                <a:latin typeface="Courier New" panose="02070309020205020404" pitchFamily="49" charset="0"/>
                <a:cs typeface="Courier New" panose="02070309020205020404" pitchFamily="49" charset="0"/>
              </a:rPr>
              <a:t>[root@llrpp01 </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dmlite</a:t>
            </a:r>
            <a:r>
              <a:rPr lang="en-US" sz="1400" dirty="0">
                <a:latin typeface="Courier New" panose="02070309020205020404" pitchFamily="49" charset="0"/>
                <a:cs typeface="Courier New" panose="02070309020205020404" pitchFamily="49" charset="0"/>
              </a:rPr>
              <a:t>-shell -e '</a:t>
            </a:r>
            <a:r>
              <a:rPr lang="en-US" sz="1400" dirty="0" err="1">
                <a:latin typeface="Courier New" panose="02070309020205020404" pitchFamily="49" charset="0"/>
                <a:cs typeface="Courier New" panose="02070309020205020404" pitchFamily="49" charset="0"/>
              </a:rPr>
              <a:t>quotatokenget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dpm</a:t>
            </a:r>
            <a:r>
              <a:rPr lang="en-US" sz="1400" dirty="0">
                <a:latin typeface="Courier New" panose="02070309020205020404" pitchFamily="49" charset="0"/>
                <a:cs typeface="Courier New" panose="02070309020205020404" pitchFamily="49" charset="0"/>
              </a:rPr>
              <a:t>/in2p3.fr/home/</a:t>
            </a:r>
            <a:r>
              <a:rPr lang="en-US" sz="1400" dirty="0" err="1">
                <a:latin typeface="Courier New" panose="02070309020205020404" pitchFamily="49" charset="0"/>
                <a:cs typeface="Courier New" panose="02070309020205020404" pitchFamily="49" charset="0"/>
              </a:rPr>
              <a:t>cms</a:t>
            </a:r>
            <a:r>
              <a:rPr lang="en-US" sz="1400" dirty="0">
                <a:latin typeface="Courier New" panose="02070309020205020404" pitchFamily="49" charset="0"/>
                <a:cs typeface="Courier New" panose="02070309020205020404" pitchFamily="49" charset="0"/>
              </a:rPr>
              <a:t>'</a:t>
            </a:r>
            <a:endParaRPr lang="en-US" sz="1400" dirty="0" smtClean="0">
              <a:latin typeface="Courier New" panose="02070309020205020404" pitchFamily="49" charset="0"/>
              <a:cs typeface="Courier New" panose="02070309020205020404" pitchFamily="49" charset="0"/>
            </a:endParaRPr>
          </a:p>
          <a:p>
            <a:r>
              <a:rPr lang="en-US" sz="1400" dirty="0" smtClean="0">
                <a:latin typeface="Courier New" panose="02070309020205020404" pitchFamily="49" charset="0"/>
                <a:cs typeface="Courier New" panose="02070309020205020404" pitchFamily="49" charset="0"/>
              </a:rPr>
              <a:t>…</a:t>
            </a:r>
          </a:p>
          <a:p>
            <a:r>
              <a:rPr lang="en-US" sz="1400" dirty="0" smtClean="0">
                <a:latin typeface="Courier New" panose="02070309020205020404" pitchFamily="49" charset="0"/>
                <a:cs typeface="Courier New" panose="02070309020205020404" pitchFamily="49" charset="0"/>
              </a:rPr>
              <a:t>Token </a:t>
            </a:r>
            <a:r>
              <a:rPr lang="en-US" sz="1400" dirty="0">
                <a:latin typeface="Courier New" panose="02070309020205020404" pitchFamily="49" charset="0"/>
                <a:cs typeface="Courier New" panose="02070309020205020404" pitchFamily="49" charset="0"/>
              </a:rPr>
              <a:t>ID:       8d12fc4c-9a33-11e6-bd46-001a2b3c4d05</a:t>
            </a:r>
          </a:p>
          <a:p>
            <a:r>
              <a:rPr lang="en-US" sz="1400" dirty="0">
                <a:latin typeface="Courier New" panose="02070309020205020404" pitchFamily="49" charset="0"/>
                <a:cs typeface="Courier New" panose="02070309020205020404" pitchFamily="49" charset="0"/>
              </a:rPr>
              <a:t>Token Name:     </a:t>
            </a:r>
            <a:r>
              <a:rPr lang="en-US" sz="1400" dirty="0" err="1">
                <a:latin typeface="Courier New" panose="02070309020205020404" pitchFamily="49" charset="0"/>
                <a:cs typeface="Courier New" panose="02070309020205020404" pitchFamily="49" charset="0"/>
              </a:rPr>
              <a:t>cms</a:t>
            </a:r>
            <a:r>
              <a:rPr lang="en-US" sz="1400" dirty="0">
                <a:latin typeface="Courier New" panose="02070309020205020404" pitchFamily="49" charset="0"/>
                <a:cs typeface="Courier New" panose="02070309020205020404" pitchFamily="49" charset="0"/>
              </a:rPr>
              <a:t> pool</a:t>
            </a:r>
          </a:p>
          <a:p>
            <a:r>
              <a:rPr lang="en-US" sz="1400" dirty="0">
                <a:latin typeface="Courier New" panose="02070309020205020404" pitchFamily="49" charset="0"/>
                <a:cs typeface="Courier New" panose="02070309020205020404" pitchFamily="49" charset="0"/>
              </a:rPr>
              <a:t>Token Path:     /</a:t>
            </a:r>
            <a:r>
              <a:rPr lang="en-US" sz="1400" dirty="0" err="1">
                <a:latin typeface="Courier New" panose="02070309020205020404" pitchFamily="49" charset="0"/>
                <a:cs typeface="Courier New" panose="02070309020205020404" pitchFamily="49" charset="0"/>
              </a:rPr>
              <a:t>dpm</a:t>
            </a:r>
            <a:r>
              <a:rPr lang="en-US" sz="1400" dirty="0">
                <a:latin typeface="Courier New" panose="02070309020205020404" pitchFamily="49" charset="0"/>
                <a:cs typeface="Courier New" panose="02070309020205020404" pitchFamily="49" charset="0"/>
              </a:rPr>
              <a:t>/in2p3.fr/home/</a:t>
            </a:r>
            <a:r>
              <a:rPr lang="en-US" sz="1400" dirty="0" err="1">
                <a:latin typeface="Courier New" panose="02070309020205020404" pitchFamily="49" charset="0"/>
                <a:cs typeface="Courier New" panose="02070309020205020404" pitchFamily="49" charset="0"/>
              </a:rPr>
              <a:t>cms</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Token Pool:     </a:t>
            </a:r>
            <a:r>
              <a:rPr lang="en-US" sz="1400" dirty="0" err="1">
                <a:latin typeface="Courier New" panose="02070309020205020404" pitchFamily="49" charset="0"/>
                <a:cs typeface="Courier New" panose="02070309020205020404" pitchFamily="49" charset="0"/>
              </a:rPr>
              <a:t>llr</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Token Total Space:      800.00GB</a:t>
            </a:r>
          </a:p>
          <a:p>
            <a:r>
              <a:rPr lang="en-US" sz="1400" dirty="0">
                <a:latin typeface="Courier New" panose="02070309020205020404" pitchFamily="49" charset="0"/>
                <a:cs typeface="Courier New" panose="02070309020205020404" pitchFamily="49" charset="0"/>
              </a:rPr>
              <a:t>Pool Total Space:       1.56TB</a:t>
            </a:r>
          </a:p>
          <a:p>
            <a:r>
              <a:rPr lang="en-US" sz="1400" dirty="0">
                <a:latin typeface="Courier New" panose="02070309020205020404" pitchFamily="49" charset="0"/>
                <a:cs typeface="Courier New" panose="02070309020205020404" pitchFamily="49" charset="0"/>
              </a:rPr>
              <a:t>Path Used Space:        646.02GB</a:t>
            </a:r>
          </a:p>
          <a:p>
            <a:r>
              <a:rPr lang="en-US" sz="1400" dirty="0">
                <a:latin typeface="Courier New" panose="02070309020205020404" pitchFamily="49" charset="0"/>
                <a:cs typeface="Courier New" panose="02070309020205020404" pitchFamily="49" charset="0"/>
              </a:rPr>
              <a:t>Path Free Space:        153.98GB</a:t>
            </a:r>
          </a:p>
          <a:p>
            <a:r>
              <a:rPr lang="en-US" sz="1400" dirty="0">
                <a:latin typeface="Courier New" panose="02070309020205020404" pitchFamily="49" charset="0"/>
                <a:cs typeface="Courier New" panose="02070309020205020404" pitchFamily="49" charset="0"/>
              </a:rPr>
              <a:t>Groups:</a:t>
            </a:r>
          </a:p>
          <a:p>
            <a:r>
              <a:rPr lang="en-US" sz="1400" dirty="0">
                <a:latin typeface="Courier New" panose="02070309020205020404" pitchFamily="49" charset="0"/>
                <a:cs typeface="Courier New" panose="02070309020205020404" pitchFamily="49" charset="0"/>
              </a:rPr>
              <a:t>        ID:     0       Name:   root</a:t>
            </a:r>
          </a:p>
          <a:p>
            <a:r>
              <a:rPr lang="en-US" sz="1400" dirty="0">
                <a:latin typeface="Courier New" panose="02070309020205020404" pitchFamily="49" charset="0"/>
                <a:cs typeface="Courier New" panose="02070309020205020404" pitchFamily="49" charset="0"/>
              </a:rPr>
              <a:t>        ID:     106     Name:   </a:t>
            </a:r>
            <a:r>
              <a:rPr lang="en-US" sz="1400" dirty="0" err="1">
                <a:latin typeface="Courier New" panose="02070309020205020404" pitchFamily="49" charset="0"/>
                <a:cs typeface="Courier New" panose="02070309020205020404" pitchFamily="49" charset="0"/>
              </a:rPr>
              <a:t>cms</a:t>
            </a:r>
            <a:r>
              <a:rPr lang="en-US" sz="1400" dirty="0">
                <a:latin typeface="Courier New" panose="02070309020205020404" pitchFamily="49" charset="0"/>
                <a:cs typeface="Courier New" panose="02070309020205020404" pitchFamily="49" charset="0"/>
              </a:rPr>
              <a:t>/Role=</a:t>
            </a:r>
            <a:r>
              <a:rPr lang="en-US" sz="1400" dirty="0" err="1">
                <a:latin typeface="Courier New" panose="02070309020205020404" pitchFamily="49" charset="0"/>
                <a:cs typeface="Courier New" panose="02070309020205020404" pitchFamily="49" charset="0"/>
              </a:rPr>
              <a:t>cmsphedex</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ID:     103     Name:   </a:t>
            </a:r>
            <a:r>
              <a:rPr lang="en-US" sz="1400" dirty="0" err="1">
                <a:latin typeface="Courier New" panose="02070309020205020404" pitchFamily="49" charset="0"/>
                <a:cs typeface="Courier New" panose="02070309020205020404" pitchFamily="49" charset="0"/>
              </a:rPr>
              <a:t>cms</a:t>
            </a:r>
            <a:endParaRPr lang="en-US" sz="1400" dirty="0">
              <a:latin typeface="Courier New" panose="02070309020205020404" pitchFamily="49" charset="0"/>
              <a:cs typeface="Courier New" panose="02070309020205020404" pitchFamily="49" charset="0"/>
            </a:endParaRPr>
          </a:p>
        </p:txBody>
      </p:sp>
      <p:sp>
        <p:nvSpPr>
          <p:cNvPr id="17" name="ZoneTexte 16"/>
          <p:cNvSpPr txBox="1"/>
          <p:nvPr/>
        </p:nvSpPr>
        <p:spPr>
          <a:xfrm>
            <a:off x="433413" y="4603549"/>
            <a:ext cx="8459067" cy="1477328"/>
          </a:xfrm>
          <a:prstGeom prst="rect">
            <a:avLst/>
          </a:prstGeom>
          <a:noFill/>
        </p:spPr>
        <p:txBody>
          <a:bodyPr wrap="square" rtlCol="0">
            <a:spAutoFit/>
          </a:bodyPr>
          <a:lstStyle/>
          <a:p>
            <a:r>
              <a:rPr lang="en-US" b="1" dirty="0" err="1" smtClean="0">
                <a:latin typeface="Courier New" panose="02070309020205020404" pitchFamily="49" charset="0"/>
                <a:cs typeface="Courier New" panose="02070309020205020404" pitchFamily="49" charset="0"/>
              </a:rPr>
              <a:t>Quotatoken</a:t>
            </a:r>
            <a:r>
              <a:rPr lang="en-US" dirty="0" smtClean="0">
                <a:latin typeface="Courier New" panose="02070309020205020404" pitchFamily="49" charset="0"/>
                <a:cs typeface="Courier New" panose="02070309020205020404" pitchFamily="49" charset="0"/>
              </a:rPr>
              <a:t> is what replace ST in </a:t>
            </a:r>
            <a:r>
              <a:rPr lang="en-US" b="1" dirty="0" smtClean="0">
                <a:latin typeface="Courier New" panose="02070309020205020404" pitchFamily="49" charset="0"/>
                <a:cs typeface="Courier New" panose="02070309020205020404" pitchFamily="49" charset="0"/>
              </a:rPr>
              <a:t>Dome</a:t>
            </a:r>
            <a:r>
              <a:rPr lang="en-US" dirty="0" smtClean="0">
                <a:latin typeface="Courier New" panose="02070309020205020404" pitchFamily="49" charset="0"/>
                <a:cs typeface="Courier New" panose="02070309020205020404" pitchFamily="49" charset="0"/>
              </a:rPr>
              <a:t> mode. They are quota associated to a path and a set of groups. They are not opt in, all writing to a path will go on the corresponding token. They are </a:t>
            </a:r>
            <a:r>
              <a:rPr lang="en-US" b="1" dirty="0" err="1" smtClean="0">
                <a:latin typeface="Courier New" panose="02070309020205020404" pitchFamily="49" charset="0"/>
                <a:cs typeface="Courier New" panose="02070309020205020404" pitchFamily="49" charset="0"/>
              </a:rPr>
              <a:t>manadatory</a:t>
            </a:r>
            <a:r>
              <a:rPr lang="en-US" dirty="0" smtClean="0">
                <a:latin typeface="Courier New" panose="02070309020205020404" pitchFamily="49" charset="0"/>
                <a:cs typeface="Courier New" panose="02070309020205020404" pitchFamily="49" charset="0"/>
              </a:rPr>
              <a:t>. Can be seen, created, modified, destroyed </a:t>
            </a:r>
            <a:r>
              <a:rPr lang="en-US" dirty="0" err="1" smtClean="0">
                <a:latin typeface="Courier New" panose="02070309020205020404" pitchFamily="49" charset="0"/>
                <a:cs typeface="Courier New" panose="02070309020205020404" pitchFamily="49" charset="0"/>
              </a:rPr>
              <a:t>uding</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dmlite</a:t>
            </a:r>
            <a:r>
              <a:rPr lang="en-US" b="1" dirty="0" smtClean="0">
                <a:latin typeface="Courier New" panose="02070309020205020404" pitchFamily="49" charset="0"/>
                <a:cs typeface="Courier New" panose="02070309020205020404" pitchFamily="49" charset="0"/>
              </a:rPr>
              <a:t>-shell</a:t>
            </a:r>
            <a:r>
              <a:rPr lang="en-US" dirty="0" smtClean="0">
                <a:latin typeface="Courier New" panose="02070309020205020404" pitchFamily="49" charset="0"/>
                <a:cs typeface="Courier New" panose="02070309020205020404" pitchFamily="49" charset="0"/>
              </a:rPr>
              <a:t> commands.  </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82417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24</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The End </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Mostra immagine origina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6893" y="1427955"/>
            <a:ext cx="6467475" cy="4305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7406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25</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Hands On</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395536" y="1412776"/>
            <a:ext cx="8532440" cy="5016758"/>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The idea is to give you some test DPM instances with which you can freely (and fearlessly) play around. Comparison with what you have on your prod instance may also be useful.</a:t>
            </a:r>
          </a:p>
          <a:p>
            <a:endParaRPr lang="en-US" sz="2000" dirty="0">
              <a:latin typeface="Courier New" panose="02070309020205020404" pitchFamily="49" charset="0"/>
              <a:cs typeface="Courier New" panose="02070309020205020404" pitchFamily="49" charset="0"/>
            </a:endParaRPr>
          </a:p>
          <a:p>
            <a:r>
              <a:rPr lang="en-US" sz="2000" dirty="0" smtClean="0">
                <a:latin typeface="Courier New" panose="02070309020205020404" pitchFamily="49" charset="0"/>
                <a:cs typeface="Courier New" panose="02070309020205020404" pitchFamily="49" charset="0"/>
              </a:rPr>
              <a:t>The “activities” are just proposed, mostly for suggesting you possible things to test and try. </a:t>
            </a:r>
            <a:endParaRPr lang="en-US" sz="2000" dirty="0">
              <a:latin typeface="Courier New" panose="02070309020205020404" pitchFamily="49" charset="0"/>
              <a:cs typeface="Courier New" panose="02070309020205020404" pitchFamily="49" charset="0"/>
            </a:endParaRPr>
          </a:p>
          <a:p>
            <a:endParaRPr lang="en-US" sz="2000" dirty="0" smtClean="0">
              <a:latin typeface="Courier New" panose="02070309020205020404" pitchFamily="49" charset="0"/>
              <a:cs typeface="Courier New" panose="02070309020205020404" pitchFamily="49" charset="0"/>
            </a:endParaRPr>
          </a:p>
          <a:p>
            <a:r>
              <a:rPr lang="en-US" sz="2000" dirty="0" smtClean="0">
                <a:latin typeface="Courier New" panose="02070309020205020404" pitchFamily="49" charset="0"/>
                <a:cs typeface="Courier New" panose="02070309020205020404" pitchFamily="49" charset="0"/>
              </a:rPr>
              <a:t>Most of things can be done both in Legacy mode and in Dome mode (the migration is, of course, one of the proposed activities). You can choose. Or you can work in couples, migrate only one instance to Dome and do things in parallel to see the differences.</a:t>
            </a:r>
          </a:p>
          <a:p>
            <a:endParaRPr lang="en-US" sz="2000" dirty="0">
              <a:latin typeface="Courier New" panose="02070309020205020404" pitchFamily="49" charset="0"/>
              <a:cs typeface="Courier New" panose="02070309020205020404" pitchFamily="49" charset="0"/>
            </a:endParaRPr>
          </a:p>
          <a:p>
            <a:endParaRPr lang="en-US" sz="2000" dirty="0">
              <a:latin typeface="Courier New" panose="02070309020205020404" pitchFamily="49" charset="0"/>
              <a:cs typeface="Courier New" panose="02070309020205020404" pitchFamily="49" charset="0"/>
            </a:endParaRPr>
          </a:p>
          <a:p>
            <a:endParaRPr lang="en-US" sz="2000" dirty="0" smtClean="0">
              <a:latin typeface="Courier New" panose="02070309020205020404" pitchFamily="49" charset="0"/>
              <a:cs typeface="Courier New" panose="02070309020205020404" pitchFamily="49" charset="0"/>
            </a:endParaRP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9541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dirty="0"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26</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Proposed Activities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2232884" y="1445893"/>
            <a:ext cx="6879037" cy="4401205"/>
          </a:xfrm>
          <a:prstGeom prst="rect">
            <a:avLst/>
          </a:prstGeom>
          <a:noFill/>
        </p:spPr>
        <p:txBody>
          <a:bodyPr wrap="square" rtlCol="0">
            <a:spAutoFit/>
          </a:bodyPr>
          <a:lstStyle/>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the UI</a:t>
            </a:r>
          </a:p>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installing and 1</a:t>
            </a:r>
            <a:r>
              <a:rPr lang="en-US" sz="2000" baseline="30000" dirty="0" smtClean="0">
                <a:latin typeface="Courier New" panose="02070309020205020404" pitchFamily="49" charset="0"/>
                <a:cs typeface="Courier New" panose="02070309020205020404" pitchFamily="49" charset="0"/>
              </a:rPr>
              <a:t>st</a:t>
            </a:r>
            <a:r>
              <a:rPr lang="en-US" sz="2000" dirty="0" smtClean="0">
                <a:latin typeface="Courier New" panose="02070309020205020404" pitchFamily="49" charset="0"/>
                <a:cs typeface="Courier New" panose="02070309020205020404" pitchFamily="49" charset="0"/>
              </a:rPr>
              <a:t> look</a:t>
            </a:r>
          </a:p>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playing with pools</a:t>
            </a:r>
          </a:p>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playing with ACLs</a:t>
            </a:r>
          </a:p>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adding a new VO</a:t>
            </a:r>
          </a:p>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web browser access </a:t>
            </a:r>
          </a:p>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spacetokens</a:t>
            </a:r>
            <a:endParaRPr lang="en-US" sz="2000" dirty="0" smtClean="0">
              <a:latin typeface="Courier New" panose="02070309020205020404" pitchFamily="49" charset="0"/>
              <a:cs typeface="Courier New" panose="02070309020205020404" pitchFamily="49" charset="0"/>
            </a:endParaRPr>
          </a:p>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replicas/draining </a:t>
            </a:r>
          </a:p>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DB consistency</a:t>
            </a:r>
          </a:p>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migrate to dome</a:t>
            </a:r>
          </a:p>
          <a:p>
            <a:pPr marL="457200" indent="-457200">
              <a:buFont typeface="+mj-lt"/>
              <a:buAutoNum type="arabicPeriod"/>
            </a:pPr>
            <a:r>
              <a:rPr lang="en-US" sz="2000" dirty="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quotatokens</a:t>
            </a:r>
            <a:endParaRPr lang="en-US" sz="2000" dirty="0" smtClean="0">
              <a:latin typeface="Courier New" panose="02070309020205020404" pitchFamily="49" charset="0"/>
              <a:cs typeface="Courier New" panose="02070309020205020404" pitchFamily="49" charset="0"/>
            </a:endParaRPr>
          </a:p>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redo some of the points in dome mode</a:t>
            </a:r>
          </a:p>
          <a:p>
            <a:pPr marL="457200" indent="-457200">
              <a:buFont typeface="+mj-lt"/>
              <a:buAutoNum type="arabicPeriod"/>
            </a:pPr>
            <a:r>
              <a:rPr lang="en-US" sz="2000" dirty="0" smtClean="0">
                <a:latin typeface="Courier New" panose="02070309020205020404" pitchFamily="49" charset="0"/>
                <a:cs typeface="Courier New" panose="02070309020205020404" pitchFamily="49" charset="0"/>
              </a:rPr>
              <a:t> follow transfers in the logs</a:t>
            </a:r>
          </a:p>
          <a:p>
            <a:pPr marL="457200" indent="-457200">
              <a:buFont typeface="+mj-lt"/>
              <a:buAutoNum type="arabicPeriod"/>
            </a:pPr>
            <a:r>
              <a:rPr lang="fr-FR" sz="2000" dirty="0">
                <a:latin typeface="Courier New" panose="02070309020205020404" pitchFamily="49" charset="0"/>
                <a:cs typeface="Courier New" panose="02070309020205020404" pitchFamily="49" charset="0"/>
              </a:rPr>
              <a:t> </a:t>
            </a:r>
            <a:r>
              <a:rPr lang="fr-FR" sz="2000" dirty="0" err="1" smtClean="0">
                <a:latin typeface="Courier New" panose="02070309020205020404" pitchFamily="49" charset="0"/>
                <a:cs typeface="Courier New" panose="02070309020205020404" pitchFamily="49" charset="0"/>
              </a:rPr>
              <a:t>tuning</a:t>
            </a:r>
            <a:r>
              <a:rPr lang="fr-FR" sz="2000" dirty="0" smtClean="0">
                <a:latin typeface="Courier New" panose="02070309020205020404" pitchFamily="49" charset="0"/>
                <a:cs typeface="Courier New" panose="02070309020205020404" pitchFamily="49" charset="0"/>
              </a:rPr>
              <a:t> </a:t>
            </a:r>
            <a:r>
              <a:rPr lang="fr-FR" sz="2000" dirty="0" err="1" smtClean="0">
                <a:latin typeface="Courier New" panose="02070309020205020404" pitchFamily="49" charset="0"/>
                <a:cs typeface="Courier New" panose="02070309020205020404" pitchFamily="49" charset="0"/>
              </a:rPr>
              <a:t>hints</a:t>
            </a:r>
            <a:endParaRPr lang="en-US" sz="2000" dirty="0" smtClean="0">
              <a:latin typeface="Courier New" panose="02070309020205020404" pitchFamily="49" charset="0"/>
              <a:cs typeface="Courier New" panose="02070309020205020404" pitchFamily="49" charset="0"/>
            </a:endParaRP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500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27</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The UI</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269776" y="1189961"/>
            <a:ext cx="8532440" cy="2323713"/>
          </a:xfrm>
          <a:prstGeom prst="rect">
            <a:avLst/>
          </a:prstGeom>
          <a:noFill/>
        </p:spPr>
        <p:txBody>
          <a:bodyPr wrap="square" rtlCol="0">
            <a:spAutoFit/>
          </a:bodyPr>
          <a:lstStyle/>
          <a:p>
            <a:pPr marL="285750" indent="-285750">
              <a:buFont typeface="Wingdings" panose="05000000000000000000" pitchFamily="2" charset="2"/>
              <a:buChar char="Ø"/>
            </a:pPr>
            <a:r>
              <a:rPr lang="en-US" sz="2000" dirty="0" smtClean="0">
                <a:solidFill>
                  <a:srgbClr val="002060"/>
                </a:solidFill>
                <a:latin typeface="Miriam Fixed" panose="020B0509050101010101" pitchFamily="49" charset="-79"/>
                <a:cs typeface="Miriam Fixed" panose="020B0509050101010101" pitchFamily="49" charset="-79"/>
              </a:rPr>
              <a:t>llr-training.in2p3.fr</a:t>
            </a:r>
          </a:p>
          <a:p>
            <a:pPr marL="285750" indent="-285750">
              <a:buFont typeface="Wingdings" panose="05000000000000000000" pitchFamily="2" charset="2"/>
              <a:buChar char="Ø"/>
            </a:pPr>
            <a:endParaRPr lang="en-US" sz="10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000" dirty="0" smtClean="0">
                <a:latin typeface="Courier New" panose="02070309020205020404" pitchFamily="49" charset="0"/>
                <a:cs typeface="Courier New" panose="02070309020205020404" pitchFamily="49" charset="0"/>
              </a:rPr>
              <a:t>users</a:t>
            </a:r>
            <a:r>
              <a:rPr lang="en-US" sz="2000" dirty="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abr</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chevaleyre</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gougerot</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toulet</a:t>
            </a:r>
            <a:r>
              <a:rPr lang="en-US" sz="2000" dirty="0" smtClean="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endParaRPr lang="en-US" sz="10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000" dirty="0">
                <a:latin typeface="Courier New" panose="02070309020205020404" pitchFamily="49" charset="0"/>
                <a:cs typeface="Courier New" panose="02070309020205020404" pitchFamily="49" charset="0"/>
              </a:rPr>
              <a:t>v</a:t>
            </a:r>
            <a:r>
              <a:rPr lang="en-US" sz="2000" dirty="0" smtClean="0">
                <a:latin typeface="Courier New" panose="02070309020205020404" pitchFamily="49" charset="0"/>
                <a:cs typeface="Courier New" panose="02070309020205020404" pitchFamily="49" charset="0"/>
              </a:rPr>
              <a:t>arious proxies of mine (in </a:t>
            </a:r>
            <a:r>
              <a:rPr lang="en-US" sz="2000" dirty="0" smtClean="0">
                <a:solidFill>
                  <a:srgbClr val="002060"/>
                </a:solidFill>
                <a:latin typeface="Miriam Fixed" panose="020B0509050101010101" pitchFamily="49" charset="-79"/>
                <a:cs typeface="Miriam Fixed" panose="020B0509050101010101" pitchFamily="49" charset="-79"/>
              </a:rPr>
              <a:t>~/proxies</a:t>
            </a:r>
            <a:r>
              <a:rPr lang="en-US" sz="2000" dirty="0" smtClean="0">
                <a:latin typeface="Courier New" panose="02070309020205020404" pitchFamily="49" charset="0"/>
                <a:cs typeface="Courier New" panose="02070309020205020404" pitchFamily="49" charset="0"/>
              </a:rPr>
              <a:t>)…</a:t>
            </a:r>
          </a:p>
          <a:p>
            <a:pPr marL="285750" indent="-285750">
              <a:buFont typeface="Wingdings" panose="05000000000000000000" pitchFamily="2" charset="2"/>
              <a:buChar char="Ø"/>
            </a:pPr>
            <a:endParaRPr lang="en-US" sz="10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000" dirty="0" err="1" smtClean="0">
                <a:latin typeface="Courier New" panose="02070309020205020404" pitchFamily="49" charset="0"/>
                <a:cs typeface="Courier New" panose="02070309020205020404" pitchFamily="49" charset="0"/>
              </a:rPr>
              <a:t>pwd</a:t>
            </a:r>
            <a:r>
              <a:rPr lang="en-US" sz="2000" dirty="0" smtClean="0">
                <a:latin typeface="Courier New" panose="02070309020205020404" pitchFamily="49" charset="0"/>
                <a:cs typeface="Courier New" panose="02070309020205020404" pitchFamily="49" charset="0"/>
              </a:rPr>
              <a:t>-less </a:t>
            </a:r>
            <a:r>
              <a:rPr lang="en-US" sz="2000" dirty="0" err="1" smtClean="0">
                <a:latin typeface="Courier New" panose="02070309020205020404" pitchFamily="49" charset="0"/>
                <a:cs typeface="Courier New" panose="02070309020205020404" pitchFamily="49" charset="0"/>
              </a:rPr>
              <a:t>ssh</a:t>
            </a:r>
            <a:r>
              <a:rPr lang="en-US" sz="2000" dirty="0" smtClean="0">
                <a:latin typeface="Courier New" panose="02070309020205020404" pitchFamily="49" charset="0"/>
                <a:cs typeface="Courier New" panose="02070309020205020404" pitchFamily="49" charset="0"/>
              </a:rPr>
              <a:t> access to the DPM instances</a:t>
            </a:r>
            <a:endParaRPr lang="en-US" sz="2000" dirty="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endParaRPr lang="en-US" sz="10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000" dirty="0">
                <a:latin typeface="Courier New" panose="02070309020205020404" pitchFamily="49" charset="0"/>
                <a:cs typeface="Courier New" panose="02070309020205020404" pitchFamily="49" charset="0"/>
              </a:rPr>
              <a:t>…and the clients for making your tests</a:t>
            </a:r>
          </a:p>
          <a:p>
            <a:pPr lvl="1"/>
            <a:endParaRPr lang="en-US" sz="500" dirty="0" smtClean="0">
              <a:solidFill>
                <a:schemeClr val="tx2">
                  <a:lumMod val="75000"/>
                </a:schemeClr>
              </a:solidFill>
              <a:latin typeface="Courier New" panose="02070309020205020404" pitchFamily="49" charset="0"/>
              <a:cs typeface="Courier New" panose="02070309020205020404" pitchFamily="49" charset="0"/>
            </a:endParaRPr>
          </a:p>
        </p:txBody>
      </p:sp>
      <p:grpSp>
        <p:nvGrpSpPr>
          <p:cNvPr id="7" name="Groupe 6"/>
          <p:cNvGrpSpPr/>
          <p:nvPr/>
        </p:nvGrpSpPr>
        <p:grpSpPr>
          <a:xfrm>
            <a:off x="233450" y="3487592"/>
            <a:ext cx="9013263" cy="1525584"/>
            <a:chOff x="233450" y="3343576"/>
            <a:chExt cx="9013263" cy="1525584"/>
          </a:xfrm>
        </p:grpSpPr>
        <p:grpSp>
          <p:nvGrpSpPr>
            <p:cNvPr id="6" name="Groupe 5"/>
            <p:cNvGrpSpPr/>
            <p:nvPr/>
          </p:nvGrpSpPr>
          <p:grpSpPr>
            <a:xfrm>
              <a:off x="360337" y="3672188"/>
              <a:ext cx="8886376" cy="1196972"/>
              <a:chOff x="360337" y="3317945"/>
              <a:chExt cx="8886376" cy="1196972"/>
            </a:xfrm>
          </p:grpSpPr>
          <p:sp>
            <p:nvSpPr>
              <p:cNvPr id="17" name="ZoneTexte 16"/>
              <p:cNvSpPr txBox="1"/>
              <p:nvPr/>
            </p:nvSpPr>
            <p:spPr>
              <a:xfrm>
                <a:off x="360337" y="3345366"/>
                <a:ext cx="8499525" cy="1169551"/>
              </a:xfrm>
              <a:prstGeom prst="rect">
                <a:avLst/>
              </a:prstGeom>
              <a:solidFill>
                <a:schemeClr val="bg1"/>
              </a:solidFill>
              <a:ln>
                <a:solidFill>
                  <a:srgbClr val="002060"/>
                </a:solidFill>
              </a:ln>
            </p:spPr>
            <p:txBody>
              <a:bodyPr wrap="square" rtlCol="0">
                <a:spAutoFit/>
              </a:bodyPr>
              <a:lstStyle/>
              <a:p>
                <a:r>
                  <a:rPr lang="en-US" sz="1400" dirty="0" smtClean="0">
                    <a:solidFill>
                      <a:srgbClr val="002060"/>
                    </a:solidFill>
                    <a:latin typeface="Miriam Fixed" panose="020B0509050101010101" pitchFamily="49" charset="-79"/>
                    <a:cs typeface="Miriam Fixed" panose="020B0509050101010101" pitchFamily="49" charset="-79"/>
                  </a:rPr>
                  <a:t>[</a:t>
                </a:r>
                <a:r>
                  <a:rPr lang="en-US" sz="1400" dirty="0" err="1" smtClean="0">
                    <a:solidFill>
                      <a:srgbClr val="002060"/>
                    </a:solidFill>
                    <a:latin typeface="Miriam Fixed" panose="020B0509050101010101" pitchFamily="49" charset="-79"/>
                    <a:cs typeface="Miriam Fixed" panose="020B0509050101010101" pitchFamily="49" charset="-79"/>
                  </a:rPr>
                  <a:t>sartiran@llr-training</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 which dpm-tester.py</a:t>
                </a:r>
              </a:p>
              <a:p>
                <a:r>
                  <a:rPr lang="en-US" sz="1400" dirty="0">
                    <a:solidFill>
                      <a:srgbClr val="002060"/>
                    </a:solidFill>
                    <a:latin typeface="Miriam Fixed" panose="020B0509050101010101" pitchFamily="49" charset="-79"/>
                    <a:cs typeface="Miriam Fixed" panose="020B0509050101010101" pitchFamily="49" charset="-79"/>
                  </a:rPr>
                  <a:t>~/</a:t>
                </a:r>
                <a:r>
                  <a:rPr lang="en-US" sz="1400" dirty="0" smtClean="0">
                    <a:solidFill>
                      <a:srgbClr val="002060"/>
                    </a:solidFill>
                    <a:latin typeface="Miriam Fixed" panose="020B0509050101010101" pitchFamily="49" charset="-79"/>
                    <a:cs typeface="Miriam Fixed" panose="020B0509050101010101" pitchFamily="49" charset="-79"/>
                  </a:rPr>
                  <a:t>bin/dpm-tester.py</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sartiran@llr-training</a:t>
                </a:r>
                <a:r>
                  <a:rPr lang="en-US" sz="1400" dirty="0">
                    <a:solidFill>
                      <a:srgbClr val="002060"/>
                    </a:solidFill>
                    <a:latin typeface="Miriam Fixed" panose="020B0509050101010101" pitchFamily="49" charset="-79"/>
                    <a:cs typeface="Miriam Fixed" panose="020B0509050101010101" pitchFamily="49" charset="-79"/>
                  </a:rPr>
                  <a:t> ~]$ </a:t>
                </a:r>
                <a:r>
                  <a:rPr lang="en-US" sz="1400" dirty="0" smtClean="0">
                    <a:solidFill>
                      <a:srgbClr val="002060"/>
                    </a:solidFill>
                    <a:latin typeface="Miriam Fixed" panose="020B0509050101010101" pitchFamily="49" charset="-79"/>
                    <a:cs typeface="Miriam Fixed" panose="020B0509050101010101" pitchFamily="49" charset="-79"/>
                  </a:rPr>
                  <a:t>dpm-tester.py --</a:t>
                </a:r>
                <a:r>
                  <a:rPr lang="en-US" sz="1400" dirty="0">
                    <a:solidFill>
                      <a:srgbClr val="002060"/>
                    </a:solidFill>
                    <a:latin typeface="Miriam Fixed" panose="020B0509050101010101" pitchFamily="49" charset="-79"/>
                    <a:cs typeface="Miriam Fixed" panose="020B0509050101010101" pitchFamily="49" charset="-79"/>
                  </a:rPr>
                  <a:t>host </a:t>
                </a:r>
                <a:r>
                  <a:rPr lang="en-US" sz="1400" dirty="0" smtClean="0">
                    <a:solidFill>
                      <a:srgbClr val="002060"/>
                    </a:solidFill>
                    <a:latin typeface="Miriam Fixed" panose="020B0509050101010101" pitchFamily="49" charset="-79"/>
                    <a:cs typeface="Miriam Fixed" panose="020B0509050101010101" pitchFamily="49" charset="-79"/>
                  </a:rPr>
                  <a:t>llrtest0X.in2p3.fr \</a:t>
                </a: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path /</a:t>
                </a:r>
                <a:r>
                  <a:rPr lang="en-US" sz="1400" dirty="0" err="1">
                    <a:solidFill>
                      <a:srgbClr val="002060"/>
                    </a:solidFill>
                    <a:latin typeface="Miriam Fixed" panose="020B0509050101010101" pitchFamily="49" charset="-79"/>
                    <a:cs typeface="Miriam Fixed" panose="020B0509050101010101" pitchFamily="49" charset="-79"/>
                  </a:rPr>
                  <a:t>dpm</a:t>
                </a:r>
                <a:r>
                  <a:rPr lang="en-US" sz="1400" dirty="0">
                    <a:solidFill>
                      <a:srgbClr val="002060"/>
                    </a:solidFill>
                    <a:latin typeface="Miriam Fixed" panose="020B0509050101010101" pitchFamily="49" charset="-79"/>
                    <a:cs typeface="Miriam Fixed" panose="020B0509050101010101" pitchFamily="49" charset="-79"/>
                  </a:rPr>
                  <a:t>/in2p3.fr/home/</a:t>
                </a:r>
                <a:r>
                  <a:rPr lang="en-US" sz="1400" dirty="0" err="1">
                    <a:solidFill>
                      <a:srgbClr val="002060"/>
                    </a:solidFill>
                    <a:latin typeface="Miriam Fixed" panose="020B0509050101010101" pitchFamily="49" charset="-79"/>
                    <a:cs typeface="Miriam Fixed" panose="020B0509050101010101" pitchFamily="49" charset="-79"/>
                  </a:rPr>
                  <a:t>cms</a:t>
                </a:r>
                <a:r>
                  <a:rPr lang="en-US" sz="1400" dirty="0">
                    <a:solidFill>
                      <a:srgbClr val="002060"/>
                    </a:solidFill>
                    <a:latin typeface="Miriam Fixed" panose="020B0509050101010101" pitchFamily="49" charset="-79"/>
                    <a:cs typeface="Miriam Fixed" panose="020B0509050101010101" pitchFamily="49" charset="-79"/>
                  </a:rPr>
                  <a:t> </a:t>
                </a:r>
                <a:r>
                  <a:rPr lang="en-US" sz="1400" dirty="0" smtClean="0">
                    <a:solidFill>
                      <a:srgbClr val="002060"/>
                    </a:solidFill>
                    <a:latin typeface="Miriam Fixed" panose="020B0509050101010101" pitchFamily="49" charset="-79"/>
                    <a:cs typeface="Miriam Fixed" panose="020B0509050101010101" pitchFamily="49" charset="-79"/>
                  </a:rPr>
                  <a:t>--tests </a:t>
                </a:r>
                <a:r>
                  <a:rPr lang="en-US" sz="1400" dirty="0" err="1" smtClean="0">
                    <a:solidFill>
                      <a:srgbClr val="002060"/>
                    </a:solidFill>
                    <a:latin typeface="Miriam Fixed" panose="020B0509050101010101" pitchFamily="49" charset="-79"/>
                    <a:cs typeface="Miriam Fixed" panose="020B0509050101010101" pitchFamily="49" charset="-79"/>
                  </a:rPr>
                  <a:t>davs</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gsiftp</a:t>
                </a:r>
                <a:r>
                  <a:rPr lang="en-US" sz="1400" dirty="0" smtClean="0">
                    <a:solidFill>
                      <a:srgbClr val="002060"/>
                    </a:solidFill>
                    <a:latin typeface="Miriam Fixed" panose="020B0509050101010101" pitchFamily="49" charset="-79"/>
                    <a:cs typeface="Miriam Fixed" panose="020B0509050101010101" pitchFamily="49" charset="-79"/>
                  </a:rPr>
                  <a:t> root </a:t>
                </a:r>
                <a:r>
                  <a:rPr lang="en-US" sz="1400" dirty="0" err="1" smtClean="0">
                    <a:solidFill>
                      <a:srgbClr val="002060"/>
                    </a:solidFill>
                    <a:latin typeface="Miriam Fixed" panose="020B0509050101010101" pitchFamily="49" charset="-79"/>
                    <a:cs typeface="Miriam Fixed" panose="020B0509050101010101" pitchFamily="49" charset="-79"/>
                  </a:rPr>
                  <a:t>srm</a:t>
                </a:r>
                <a:r>
                  <a:rPr lang="en-US" sz="1400" dirty="0" smtClean="0">
                    <a:solidFill>
                      <a:srgbClr val="002060"/>
                    </a:solidFill>
                    <a:latin typeface="Miriam Fixed" panose="020B0509050101010101" pitchFamily="49" charset="-79"/>
                    <a:cs typeface="Miriam Fixed" panose="020B0509050101010101" pitchFamily="49" charset="-79"/>
                  </a:rPr>
                  <a:t> \</a:t>
                </a: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hammer-parallel-uploads 0 </a:t>
                </a:r>
                <a:r>
                  <a:rPr lang="en-US" sz="1400" dirty="0" smtClean="0">
                    <a:solidFill>
                      <a:srgbClr val="002060"/>
                    </a:solidFill>
                    <a:latin typeface="Miriam Fixed" panose="020B0509050101010101" pitchFamily="49" charset="-79"/>
                    <a:cs typeface="Miriam Fixed" panose="020B0509050101010101" pitchFamily="49" charset="-79"/>
                  </a:rPr>
                  <a:t>--</a:t>
                </a:r>
                <a:r>
                  <a:rPr lang="en-US" sz="1400" dirty="0">
                    <a:solidFill>
                      <a:srgbClr val="002060"/>
                    </a:solidFill>
                    <a:latin typeface="Miriam Fixed" panose="020B0509050101010101" pitchFamily="49" charset="-79"/>
                    <a:cs typeface="Miriam Fixed" panose="020B0509050101010101" pitchFamily="49" charset="-79"/>
                  </a:rPr>
                  <a:t>upload-delete-loop </a:t>
                </a:r>
                <a:r>
                  <a:rPr lang="en-US" sz="1400" dirty="0" smtClean="0">
                    <a:solidFill>
                      <a:srgbClr val="002060"/>
                    </a:solidFill>
                    <a:latin typeface="Miriam Fixed" panose="020B0509050101010101" pitchFamily="49" charset="-79"/>
                    <a:cs typeface="Miriam Fixed" panose="020B0509050101010101" pitchFamily="49" charset="-79"/>
                  </a:rPr>
                  <a:t>0\</a:t>
                </a:r>
              </a:p>
            </p:txBody>
          </p:sp>
          <p:sp>
            <p:nvSpPr>
              <p:cNvPr id="18" name="Rectangle à coins arrondis 17"/>
              <p:cNvSpPr/>
              <p:nvPr/>
            </p:nvSpPr>
            <p:spPr>
              <a:xfrm>
                <a:off x="6084168" y="3317945"/>
                <a:ext cx="3162545" cy="420836"/>
              </a:xfrm>
              <a:prstGeom prst="wedgeRoundRectCallout">
                <a:avLst>
                  <a:gd name="adj1" fmla="val -160933"/>
                  <a:gd name="adj2" fmla="val 4544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anose="02070309020205020404" pitchFamily="49" charset="0"/>
                    <a:cs typeface="Courier New" panose="02070309020205020404" pitchFamily="49" charset="0"/>
                  </a:rPr>
                  <a:t>Make sure you use this</a:t>
                </a:r>
                <a:endParaRPr lang="en-US" sz="1400" dirty="0">
                  <a:solidFill>
                    <a:schemeClr val="tx1"/>
                  </a:solidFill>
                  <a:latin typeface="Courier New" panose="02070309020205020404" pitchFamily="49" charset="0"/>
                  <a:cs typeface="Courier New" panose="02070309020205020404" pitchFamily="49" charset="0"/>
                </a:endParaRPr>
              </a:p>
            </p:txBody>
          </p:sp>
        </p:grpSp>
        <p:sp>
          <p:nvSpPr>
            <p:cNvPr id="20" name="ZoneTexte 19"/>
            <p:cNvSpPr txBox="1"/>
            <p:nvPr/>
          </p:nvSpPr>
          <p:spPr>
            <a:xfrm>
              <a:off x="233450" y="3343576"/>
              <a:ext cx="8532440" cy="400110"/>
            </a:xfrm>
            <a:prstGeom prst="rect">
              <a:avLst/>
            </a:prstGeom>
            <a:noFill/>
          </p:spPr>
          <p:txBody>
            <a:bodyPr wrap="square" rtlCol="0">
              <a:spAutoFit/>
            </a:bodyPr>
            <a:lstStyle/>
            <a:p>
              <a:r>
                <a:rPr lang="en-US" sz="2000" dirty="0" err="1" smtClean="0">
                  <a:latin typeface="Courier New" panose="02070309020205020404" pitchFamily="49" charset="0"/>
                  <a:cs typeface="Courier New" panose="02070309020205020404" pitchFamily="49" charset="0"/>
                </a:rPr>
                <a:t>dpm</a:t>
              </a:r>
              <a:r>
                <a:rPr lang="en-US" sz="2000" dirty="0" smtClean="0">
                  <a:latin typeface="Courier New" panose="02070309020205020404" pitchFamily="49" charset="0"/>
                  <a:cs typeface="Courier New" panose="02070309020205020404" pitchFamily="49" charset="0"/>
                </a:rPr>
                <a:t>-tester:</a:t>
              </a:r>
            </a:p>
          </p:txBody>
        </p:sp>
      </p:grpSp>
      <p:grpSp>
        <p:nvGrpSpPr>
          <p:cNvPr id="8" name="Groupe 7"/>
          <p:cNvGrpSpPr/>
          <p:nvPr/>
        </p:nvGrpSpPr>
        <p:grpSpPr>
          <a:xfrm>
            <a:off x="251520" y="5085184"/>
            <a:ext cx="8677769" cy="1296144"/>
            <a:chOff x="251520" y="5013176"/>
            <a:chExt cx="8677769" cy="1296144"/>
          </a:xfrm>
        </p:grpSpPr>
        <p:sp>
          <p:nvSpPr>
            <p:cNvPr id="19" name="ZoneTexte 18"/>
            <p:cNvSpPr txBox="1"/>
            <p:nvPr/>
          </p:nvSpPr>
          <p:spPr>
            <a:xfrm>
              <a:off x="360337" y="5355213"/>
              <a:ext cx="8568952" cy="954107"/>
            </a:xfrm>
            <a:prstGeom prst="rect">
              <a:avLst/>
            </a:prstGeom>
            <a:solidFill>
              <a:schemeClr val="bg1"/>
            </a:solidFill>
            <a:ln>
              <a:solidFill>
                <a:srgbClr val="002060"/>
              </a:solidFill>
            </a:ln>
          </p:spPr>
          <p:txBody>
            <a:bodyPr wrap="square" rtlCol="0">
              <a:spAutoFit/>
            </a:bodyPr>
            <a:lstStyle/>
            <a:p>
              <a:r>
                <a:rPr lang="en-US" sz="1400" dirty="0" smtClean="0">
                  <a:solidFill>
                    <a:srgbClr val="002060"/>
                  </a:solidFill>
                  <a:latin typeface="Miriam Fixed" panose="020B0509050101010101" pitchFamily="49" charset="-79"/>
                  <a:cs typeface="Miriam Fixed" panose="020B0509050101010101" pitchFamily="49" charset="-79"/>
                </a:rPr>
                <a:t>[… ~]$ </a:t>
              </a:r>
              <a:r>
                <a:rPr lang="en-US" sz="1400" dirty="0" err="1" smtClean="0">
                  <a:solidFill>
                    <a:srgbClr val="002060"/>
                  </a:solidFill>
                  <a:latin typeface="Miriam Fixed" panose="020B0509050101010101" pitchFamily="49" charset="-79"/>
                  <a:cs typeface="Miriam Fixed" panose="020B0509050101010101" pitchFamily="49" charset="-79"/>
                </a:rPr>
                <a:t>gfal</a:t>
              </a:r>
              <a:r>
                <a:rPr lang="en-US" sz="1400" dirty="0" smtClean="0">
                  <a:solidFill>
                    <a:srgbClr val="002060"/>
                  </a:solidFill>
                  <a:latin typeface="Miriam Fixed" panose="020B0509050101010101" pitchFamily="49" charset="-79"/>
                  <a:cs typeface="Miriam Fixed" panose="020B0509050101010101" pitchFamily="49" charset="-79"/>
                </a:rPr>
                <a:t>-* … root://llrtest0X//</a:t>
              </a:r>
              <a:r>
                <a:rPr lang="en-US" sz="1400" dirty="0" err="1" smtClean="0">
                  <a:solidFill>
                    <a:srgbClr val="002060"/>
                  </a:solidFill>
                  <a:latin typeface="Miriam Fixed" panose="020B0509050101010101" pitchFamily="49" charset="-79"/>
                  <a:cs typeface="Miriam Fixed" panose="020B0509050101010101" pitchFamily="49" charset="-79"/>
                </a:rPr>
                <a:t>cms</a:t>
              </a:r>
              <a:r>
                <a:rPr lang="en-US" sz="1400" dirty="0" smtClean="0">
                  <a:solidFill>
                    <a:srgbClr val="002060"/>
                  </a:solidFill>
                  <a:latin typeface="Miriam Fixed" panose="020B0509050101010101" pitchFamily="49" charset="-79"/>
                  <a:cs typeface="Miriam Fixed" panose="020B0509050101010101" pitchFamily="49" charset="-79"/>
                </a:rPr>
                <a:t>/…</a:t>
              </a: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gfal</a:t>
              </a:r>
              <a:r>
                <a:rPr lang="en-US" sz="1400" dirty="0">
                  <a:solidFill>
                    <a:srgbClr val="002060"/>
                  </a:solidFill>
                  <a:latin typeface="Miriam Fixed" panose="020B0509050101010101" pitchFamily="49" charset="-79"/>
                  <a:cs typeface="Miriam Fixed" panose="020B0509050101010101" pitchFamily="49" charset="-79"/>
                </a:rPr>
                <a:t>-* … </a:t>
              </a:r>
              <a:r>
                <a:rPr lang="en-US" sz="1400" dirty="0" err="1" smtClean="0">
                  <a:solidFill>
                    <a:srgbClr val="002060"/>
                  </a:solidFill>
                  <a:latin typeface="Miriam Fixed" panose="020B0509050101010101" pitchFamily="49" charset="-79"/>
                  <a:cs typeface="Miriam Fixed" panose="020B0509050101010101" pitchFamily="49" charset="-79"/>
                </a:rPr>
                <a:t>gsiftp</a:t>
              </a:r>
              <a:r>
                <a:rPr lang="en-US" sz="1400" dirty="0" smtClean="0">
                  <a:solidFill>
                    <a:srgbClr val="002060"/>
                  </a:solidFill>
                  <a:latin typeface="Miriam Fixed" panose="020B0509050101010101" pitchFamily="49" charset="-79"/>
                  <a:cs typeface="Miriam Fixed" panose="020B0509050101010101" pitchFamily="49" charset="-79"/>
                </a:rPr>
                <a:t>://llrtest0X:2811/</a:t>
              </a:r>
              <a:r>
                <a:rPr lang="en-US" sz="1400" dirty="0" err="1" smtClean="0">
                  <a:solidFill>
                    <a:srgbClr val="002060"/>
                  </a:solidFill>
                  <a:latin typeface="Miriam Fixed" panose="020B0509050101010101" pitchFamily="49" charset="-79"/>
                  <a:cs typeface="Miriam Fixed" panose="020B0509050101010101" pitchFamily="49" charset="-79"/>
                </a:rPr>
                <a:t>dpm</a:t>
              </a:r>
              <a:r>
                <a:rPr lang="en-US" sz="1400" dirty="0" smtClean="0">
                  <a:solidFill>
                    <a:srgbClr val="002060"/>
                  </a:solidFill>
                  <a:latin typeface="Miriam Fixed" panose="020B0509050101010101" pitchFamily="49" charset="-79"/>
                  <a:cs typeface="Miriam Fixed" panose="020B0509050101010101" pitchFamily="49" charset="-79"/>
                </a:rPr>
                <a:t>/in2p3.fr/home/…</a:t>
              </a:r>
            </a:p>
            <a:p>
              <a:r>
                <a:rPr lang="en-US" sz="1400" dirty="0" smtClean="0">
                  <a:solidFill>
                    <a:srgbClr val="002060"/>
                  </a:solidFill>
                  <a:latin typeface="Miriam Fixed" panose="020B0509050101010101" pitchFamily="49" charset="-79"/>
                  <a:cs typeface="Miriam Fixed" panose="020B0509050101010101" pitchFamily="49" charset="-79"/>
                </a:rPr>
                <a:t>[… ~]$ </a:t>
              </a:r>
              <a:r>
                <a:rPr lang="en-US" sz="1400" dirty="0" err="1" smtClean="0">
                  <a:solidFill>
                    <a:srgbClr val="002060"/>
                  </a:solidFill>
                  <a:latin typeface="Miriam Fixed" panose="020B0509050101010101" pitchFamily="49" charset="-79"/>
                  <a:cs typeface="Miriam Fixed" panose="020B0509050101010101" pitchFamily="49" charset="-79"/>
                </a:rPr>
                <a:t>gfal</a:t>
              </a:r>
              <a:r>
                <a:rPr lang="en-US" sz="1400" dirty="0" smtClean="0">
                  <a:solidFill>
                    <a:srgbClr val="002060"/>
                  </a:solidFill>
                  <a:latin typeface="Miriam Fixed" panose="020B0509050101010101" pitchFamily="49" charset="-79"/>
                  <a:cs typeface="Miriam Fixed" panose="020B0509050101010101" pitchFamily="49" charset="-79"/>
                </a:rPr>
                <a:t>-* … davs://llrtest0X:2811/</a:t>
              </a:r>
              <a:r>
                <a:rPr lang="en-US" sz="1400" dirty="0" err="1" smtClean="0">
                  <a:solidFill>
                    <a:srgbClr val="002060"/>
                  </a:solidFill>
                  <a:latin typeface="Miriam Fixed" panose="020B0509050101010101" pitchFamily="49" charset="-79"/>
                  <a:cs typeface="Miriam Fixed" panose="020B0509050101010101" pitchFamily="49" charset="-79"/>
                </a:rPr>
                <a:t>dpm</a:t>
              </a:r>
              <a:r>
                <a:rPr lang="en-US" sz="1400" dirty="0" smtClean="0">
                  <a:solidFill>
                    <a:srgbClr val="002060"/>
                  </a:solidFill>
                  <a:latin typeface="Miriam Fixed" panose="020B0509050101010101" pitchFamily="49" charset="-79"/>
                  <a:cs typeface="Miriam Fixed" panose="020B0509050101010101" pitchFamily="49" charset="-79"/>
                </a:rPr>
                <a:t>/in2p3.fr/home/…</a:t>
              </a:r>
            </a:p>
            <a:p>
              <a:r>
                <a:rPr lang="en-US" sz="1400" dirty="0">
                  <a:solidFill>
                    <a:srgbClr val="002060"/>
                  </a:solidFill>
                  <a:latin typeface="Miriam Fixed" panose="020B0509050101010101" pitchFamily="49" charset="-79"/>
                  <a:cs typeface="Miriam Fixed" panose="020B0509050101010101" pitchFamily="49" charset="-79"/>
                </a:rPr>
                <a:t>[… </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gfal</a:t>
              </a:r>
              <a:r>
                <a:rPr lang="en-US" sz="1400" dirty="0" smtClean="0">
                  <a:solidFill>
                    <a:srgbClr val="002060"/>
                  </a:solidFill>
                  <a:latin typeface="Miriam Fixed" panose="020B0509050101010101" pitchFamily="49" charset="-79"/>
                  <a:cs typeface="Miriam Fixed" panose="020B0509050101010101" pitchFamily="49" charset="-79"/>
                </a:rPr>
                <a:t>-* … </a:t>
              </a:r>
              <a:r>
                <a:rPr lang="en-US" sz="1400" dirty="0" err="1">
                  <a:solidFill>
                    <a:srgbClr val="002060"/>
                  </a:solidFill>
                  <a:latin typeface="Miriam Fixed" panose="020B0509050101010101" pitchFamily="49" charset="-79"/>
                  <a:cs typeface="Miriam Fixed" panose="020B0509050101010101" pitchFamily="49" charset="-79"/>
                </a:rPr>
                <a:t>srm</a:t>
              </a:r>
              <a:r>
                <a:rPr lang="en-US" sz="1400" dirty="0">
                  <a:solidFill>
                    <a:srgbClr val="002060"/>
                  </a:solidFill>
                  <a:latin typeface="Miriam Fixed" panose="020B0509050101010101" pitchFamily="49" charset="-79"/>
                  <a:cs typeface="Miriam Fixed" panose="020B0509050101010101" pitchFamily="49" charset="-79"/>
                </a:rPr>
                <a:t>://</a:t>
              </a:r>
              <a:r>
                <a:rPr lang="en-US" sz="1400" dirty="0" smtClean="0">
                  <a:solidFill>
                    <a:srgbClr val="002060"/>
                  </a:solidFill>
                  <a:latin typeface="Miriam Fixed" panose="020B0509050101010101" pitchFamily="49" charset="-79"/>
                  <a:cs typeface="Miriam Fixed" panose="020B0509050101010101" pitchFamily="49" charset="-79"/>
                </a:rPr>
                <a:t>llrtest0X.in2p3.fr:8446/</a:t>
              </a:r>
              <a:r>
                <a:rPr lang="en-US" sz="1400" dirty="0" err="1" smtClean="0">
                  <a:solidFill>
                    <a:srgbClr val="002060"/>
                  </a:solidFill>
                  <a:latin typeface="Miriam Fixed" panose="020B0509050101010101" pitchFamily="49" charset="-79"/>
                  <a:cs typeface="Miriam Fixed" panose="020B0509050101010101" pitchFamily="49" charset="-79"/>
                </a:rPr>
                <a:t>srm</a:t>
              </a:r>
              <a:r>
                <a:rPr lang="en-US" sz="1400" dirty="0" smtClean="0">
                  <a:solidFill>
                    <a:srgbClr val="002060"/>
                  </a:solidFill>
                  <a:latin typeface="Miriam Fixed" panose="020B0509050101010101" pitchFamily="49" charset="-79"/>
                  <a:cs typeface="Miriam Fixed" panose="020B0509050101010101" pitchFamily="49" charset="-79"/>
                </a:rPr>
                <a:t>/managerv2?SFN=/… </a:t>
              </a:r>
              <a:endParaRPr lang="en-US" sz="1400" dirty="0">
                <a:solidFill>
                  <a:srgbClr val="002060"/>
                </a:solidFill>
                <a:latin typeface="Miriam Fixed" panose="020B0509050101010101" pitchFamily="49" charset="-79"/>
                <a:cs typeface="Miriam Fixed" panose="020B0509050101010101" pitchFamily="49" charset="-79"/>
              </a:endParaRPr>
            </a:p>
          </p:txBody>
        </p:sp>
        <p:sp>
          <p:nvSpPr>
            <p:cNvPr id="21" name="ZoneTexte 20"/>
            <p:cNvSpPr txBox="1"/>
            <p:nvPr/>
          </p:nvSpPr>
          <p:spPr>
            <a:xfrm>
              <a:off x="251520" y="5013176"/>
              <a:ext cx="8532440" cy="400110"/>
            </a:xfrm>
            <a:prstGeom prst="rect">
              <a:avLst/>
            </a:prstGeom>
            <a:noFill/>
          </p:spPr>
          <p:txBody>
            <a:bodyPr wrap="square" rtlCol="0">
              <a:spAutoFit/>
            </a:bodyPr>
            <a:lstStyle/>
            <a:p>
              <a:r>
                <a:rPr lang="en-US" sz="2000" dirty="0" err="1">
                  <a:latin typeface="Courier New" panose="02070309020205020404" pitchFamily="49" charset="0"/>
                  <a:cs typeface="Courier New" panose="02070309020205020404" pitchFamily="49" charset="0"/>
                </a:rPr>
                <a:t>g</a:t>
              </a:r>
              <a:r>
                <a:rPr lang="en-US" sz="2000" dirty="0" err="1" smtClean="0">
                  <a:latin typeface="Courier New" panose="02070309020205020404" pitchFamily="49" charset="0"/>
                  <a:cs typeface="Courier New" panose="02070309020205020404" pitchFamily="49" charset="0"/>
                </a:rPr>
                <a:t>fal</a:t>
              </a:r>
              <a:r>
                <a:rPr lang="en-US" sz="2000" dirty="0" smtClean="0">
                  <a:latin typeface="Courier New" panose="02070309020205020404" pitchFamily="49" charset="0"/>
                  <a:cs typeface="Courier New" panose="02070309020205020404" pitchFamily="49" charset="0"/>
                </a:rPr>
                <a:t>-clients:</a:t>
              </a:r>
            </a:p>
          </p:txBody>
        </p:sp>
      </p:grpSp>
    </p:spTree>
    <p:extLst>
      <p:ext uri="{BB962C8B-B14F-4D97-AF65-F5344CB8AC3E}">
        <p14:creationId xmlns:p14="http://schemas.microsoft.com/office/powerpoint/2010/main" val="2434361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28</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Inst</a:t>
            </a:r>
            <a:r>
              <a:rPr lang="fr-FR" sz="3600" b="1" i="1" dirty="0" smtClean="0">
                <a:effectLst>
                  <a:outerShdw blurRad="38100" dist="38100" dir="2700000" algn="tl">
                    <a:srgbClr val="000000">
                      <a:alpha val="43137"/>
                    </a:srgbClr>
                  </a:outerShdw>
                </a:effectLst>
                <a:latin typeface="Courier New" pitchFamily="49" charset="0"/>
                <a:cs typeface="Courier New" pitchFamily="49" charset="0"/>
              </a:rPr>
              <a:t>all and 1st test</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269776" y="1189961"/>
            <a:ext cx="8532440" cy="1215717"/>
          </a:xfrm>
          <a:prstGeom prst="rect">
            <a:avLst/>
          </a:prstGeom>
          <a:noFill/>
        </p:spPr>
        <p:txBody>
          <a:bodyPr wrap="square" rtlCol="0">
            <a:spAutoFit/>
          </a:bodyPr>
          <a:lstStyle/>
          <a:p>
            <a:pPr marL="285750" indent="-285750">
              <a:buFont typeface="Wingdings" panose="05000000000000000000" pitchFamily="2" charset="2"/>
              <a:buChar char="Ø"/>
            </a:pPr>
            <a:r>
              <a:rPr lang="fr-FR" sz="2000" dirty="0" smtClean="0">
                <a:latin typeface="Courier New" panose="02070309020205020404" pitchFamily="49" charset="0"/>
                <a:cs typeface="Courier New" panose="02070309020205020404" pitchFamily="49" charset="0"/>
              </a:rPr>
              <a:t>1 HN + 1 DS </a:t>
            </a:r>
            <a:r>
              <a:rPr lang="fr-FR" sz="2000" dirty="0" err="1" smtClean="0">
                <a:latin typeface="Courier New" panose="02070309020205020404" pitchFamily="49" charset="0"/>
                <a:cs typeface="Courier New" panose="02070309020205020404" pitchFamily="49" charset="0"/>
              </a:rPr>
              <a:t>each</a:t>
            </a:r>
            <a:r>
              <a:rPr lang="fr-FR" sz="2000" dirty="0" smtClean="0">
                <a:latin typeface="Courier New" panose="02070309020205020404" pitchFamily="49" charset="0"/>
                <a:cs typeface="Courier New" panose="02070309020205020404" pitchFamily="49" charset="0"/>
              </a:rPr>
              <a:t>: </a:t>
            </a:r>
            <a:r>
              <a:rPr lang="fr-FR" sz="2000" dirty="0" smtClean="0">
                <a:latin typeface="Miriam Fixed" panose="020B0509050101010101" pitchFamily="49" charset="-79"/>
                <a:cs typeface="Miriam Fixed" panose="020B0509050101010101" pitchFamily="49" charset="-79"/>
              </a:rPr>
              <a:t>llrtest0X</a:t>
            </a:r>
            <a:r>
              <a:rPr lang="fr-FR" sz="2000" dirty="0" smtClean="0">
                <a:latin typeface="Courier New" panose="02070309020205020404" pitchFamily="49" charset="0"/>
                <a:cs typeface="Courier New" panose="02070309020205020404" pitchFamily="49" charset="0"/>
              </a:rPr>
              <a:t>, </a:t>
            </a:r>
            <a:r>
              <a:rPr lang="fr-FR" sz="2000" dirty="0" smtClean="0">
                <a:latin typeface="Miriam Fixed" panose="020B0509050101010101" pitchFamily="49" charset="-79"/>
                <a:cs typeface="Miriam Fixed" panose="020B0509050101010101" pitchFamily="49" charset="-79"/>
              </a:rPr>
              <a:t>llrtest0Y</a:t>
            </a:r>
            <a:endParaRPr lang="en-US" sz="2000" dirty="0" smtClean="0">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fr-FR" dirty="0">
                <a:solidFill>
                  <a:schemeClr val="tx2">
                    <a:lumMod val="75000"/>
                  </a:schemeClr>
                </a:solidFill>
                <a:latin typeface="Courier New" panose="02070309020205020404" pitchFamily="49" charset="0"/>
                <a:cs typeface="Courier New" panose="02070309020205020404" pitchFamily="49" charset="0"/>
              </a:rPr>
              <a:t>1/2=</a:t>
            </a:r>
            <a:r>
              <a:rPr lang="fr-FR" dirty="0" err="1">
                <a:solidFill>
                  <a:schemeClr val="tx2">
                    <a:lumMod val="75000"/>
                  </a:schemeClr>
                </a:solidFill>
                <a:latin typeface="Courier New" panose="02070309020205020404" pitchFamily="49" charset="0"/>
                <a:cs typeface="Courier New" panose="02070309020205020404" pitchFamily="49" charset="0"/>
              </a:rPr>
              <a:t>abr</a:t>
            </a:r>
            <a:r>
              <a:rPr lang="fr-FR" dirty="0">
                <a:solidFill>
                  <a:schemeClr val="tx2">
                    <a:lumMod val="75000"/>
                  </a:schemeClr>
                </a:solidFill>
                <a:latin typeface="Courier New" panose="02070309020205020404" pitchFamily="49" charset="0"/>
                <a:cs typeface="Courier New" panose="02070309020205020404" pitchFamily="49" charset="0"/>
              </a:rPr>
              <a:t> 3/4=</a:t>
            </a:r>
            <a:r>
              <a:rPr lang="fr-FR" dirty="0" err="1">
                <a:solidFill>
                  <a:schemeClr val="tx2">
                    <a:lumMod val="75000"/>
                  </a:schemeClr>
                </a:solidFill>
                <a:latin typeface="Courier New" panose="02070309020205020404" pitchFamily="49" charset="0"/>
                <a:cs typeface="Courier New" panose="02070309020205020404" pitchFamily="49" charset="0"/>
              </a:rPr>
              <a:t>chevaleyre</a:t>
            </a:r>
            <a:r>
              <a:rPr lang="fr-FR" dirty="0">
                <a:solidFill>
                  <a:schemeClr val="tx2">
                    <a:lumMod val="75000"/>
                  </a:schemeClr>
                </a:solidFill>
                <a:latin typeface="Courier New" panose="02070309020205020404" pitchFamily="49" charset="0"/>
                <a:cs typeface="Courier New" panose="02070309020205020404" pitchFamily="49" charset="0"/>
              </a:rPr>
              <a:t> 5/6=</a:t>
            </a:r>
            <a:r>
              <a:rPr lang="fr-FR" dirty="0" err="1">
                <a:solidFill>
                  <a:schemeClr val="tx2">
                    <a:lumMod val="75000"/>
                  </a:schemeClr>
                </a:solidFill>
                <a:latin typeface="Courier New" panose="02070309020205020404" pitchFamily="49" charset="0"/>
                <a:cs typeface="Courier New" panose="02070309020205020404" pitchFamily="49" charset="0"/>
              </a:rPr>
              <a:t>gougerot</a:t>
            </a:r>
            <a:r>
              <a:rPr lang="fr-FR" dirty="0">
                <a:solidFill>
                  <a:schemeClr val="tx2">
                    <a:lumMod val="75000"/>
                  </a:schemeClr>
                </a:solidFill>
                <a:latin typeface="Courier New" panose="02070309020205020404" pitchFamily="49" charset="0"/>
                <a:cs typeface="Courier New" panose="02070309020205020404" pitchFamily="49" charset="0"/>
              </a:rPr>
              <a:t> 8/9= </a:t>
            </a:r>
            <a:r>
              <a:rPr lang="fr-FR" dirty="0" err="1" smtClean="0">
                <a:solidFill>
                  <a:schemeClr val="tx2">
                    <a:lumMod val="75000"/>
                  </a:schemeClr>
                </a:solidFill>
                <a:latin typeface="Courier New" panose="02070309020205020404" pitchFamily="49" charset="0"/>
                <a:cs typeface="Courier New" panose="02070309020205020404" pitchFamily="49" charset="0"/>
              </a:rPr>
              <a:t>toulet</a:t>
            </a:r>
            <a:r>
              <a:rPr lang="fr-FR" dirty="0" smtClean="0">
                <a:solidFill>
                  <a:schemeClr val="tx2">
                    <a:lumMod val="75000"/>
                  </a:schemeClr>
                </a:solidFill>
                <a:latin typeface="Courier New" panose="02070309020205020404" pitchFamily="49" charset="0"/>
                <a:cs typeface="Courier New" panose="02070309020205020404" pitchFamily="49" charset="0"/>
              </a:rPr>
              <a:t>;</a:t>
            </a:r>
            <a:endParaRPr lang="en-US" dirty="0" smtClean="0">
              <a:solidFill>
                <a:schemeClr val="tx2">
                  <a:lumMod val="75000"/>
                </a:schemeClr>
              </a:solidFill>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endParaRPr lang="en-US" sz="10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000" dirty="0">
                <a:latin typeface="Courier New" panose="02070309020205020404" pitchFamily="49" charset="0"/>
                <a:cs typeface="Courier New" panose="02070309020205020404" pitchFamily="49" charset="0"/>
              </a:rPr>
              <a:t>c</a:t>
            </a:r>
            <a:r>
              <a:rPr lang="en-US" sz="2000" dirty="0" smtClean="0">
                <a:latin typeface="Courier New" panose="02070309020205020404" pitchFamily="49" charset="0"/>
                <a:cs typeface="Courier New" panose="02070309020205020404" pitchFamily="49" charset="0"/>
              </a:rPr>
              <a:t>opy the cert and the </a:t>
            </a:r>
            <a:r>
              <a:rPr lang="en-US" sz="2000" dirty="0" err="1" smtClean="0">
                <a:latin typeface="Courier New" panose="02070309020205020404" pitchFamily="49" charset="0"/>
                <a:cs typeface="Courier New" panose="02070309020205020404" pitchFamily="49" charset="0"/>
              </a:rPr>
              <a:t>rsa</a:t>
            </a:r>
            <a:r>
              <a:rPr lang="en-US" sz="2000" dirty="0" smtClean="0">
                <a:latin typeface="Courier New" panose="02070309020205020404" pitchFamily="49" charset="0"/>
                <a:cs typeface="Courier New" panose="02070309020205020404" pitchFamily="49" charset="0"/>
              </a:rPr>
              <a:t> key on the HN</a:t>
            </a:r>
            <a:endParaRPr lang="en-US" sz="500" dirty="0" smtClean="0">
              <a:latin typeface="Courier New" panose="02070309020205020404" pitchFamily="49" charset="0"/>
              <a:cs typeface="Courier New" panose="02070309020205020404" pitchFamily="49" charset="0"/>
            </a:endParaRP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325624" y="2474312"/>
            <a:ext cx="8568952" cy="738664"/>
          </a:xfrm>
          <a:prstGeom prst="rect">
            <a:avLst/>
          </a:prstGeom>
          <a:solidFill>
            <a:schemeClr val="bg1"/>
          </a:solidFill>
          <a:ln>
            <a:solidFill>
              <a:srgbClr val="002060"/>
            </a:solidFill>
          </a:ln>
        </p:spPr>
        <p:txBody>
          <a:bodyPr wrap="square" rtlCol="0">
            <a:spAutoFit/>
          </a:bodyPr>
          <a:lstStyle/>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scp</a:t>
            </a:r>
            <a:r>
              <a:rPr lang="en-US" sz="1400" dirty="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var</a:t>
            </a:r>
            <a:r>
              <a:rPr lang="en-US" sz="1400" dirty="0" smtClean="0">
                <a:solidFill>
                  <a:srgbClr val="002060"/>
                </a:solidFill>
                <a:latin typeface="Miriam Fixed" panose="020B0509050101010101" pitchFamily="49" charset="-79"/>
                <a:cs typeface="Miriam Fixed" panose="020B0509050101010101" pitchFamily="49" charset="-79"/>
              </a:rPr>
              <a:t>/certs/llrtest0X.*</a:t>
            </a:r>
            <a:r>
              <a:rPr lang="en-US" sz="1400" dirty="0" err="1" smtClean="0">
                <a:solidFill>
                  <a:srgbClr val="002060"/>
                </a:solidFill>
                <a:latin typeface="Miriam Fixed" panose="020B0509050101010101" pitchFamily="49" charset="-79"/>
                <a:cs typeface="Miriam Fixed" panose="020B0509050101010101" pitchFamily="49" charset="-79"/>
              </a:rPr>
              <a:t>pem</a:t>
            </a:r>
            <a:r>
              <a:rPr lang="en-US" sz="1400" dirty="0" smtClean="0">
                <a:solidFill>
                  <a:srgbClr val="002060"/>
                </a:solidFill>
                <a:latin typeface="Miriam Fixed" panose="020B0509050101010101" pitchFamily="49" charset="-79"/>
                <a:cs typeface="Miriam Fixed" panose="020B0509050101010101" pitchFamily="49" charset="-79"/>
              </a:rPr>
              <a:t> root@llrtest0X:/</a:t>
            </a:r>
            <a:r>
              <a:rPr lang="en-US" sz="1400" dirty="0" err="1">
                <a:solidFill>
                  <a:srgbClr val="002060"/>
                </a:solidFill>
                <a:latin typeface="Miriam Fixed" panose="020B0509050101010101" pitchFamily="49" charset="-79"/>
                <a:cs typeface="Miriam Fixed" panose="020B0509050101010101" pitchFamily="49" charset="-79"/>
              </a:rPr>
              <a:t>etc</a:t>
            </a:r>
            <a:r>
              <a:rPr lang="en-US" sz="1400" dirty="0">
                <a:solidFill>
                  <a:srgbClr val="002060"/>
                </a:solidFill>
                <a:latin typeface="Miriam Fixed" panose="020B0509050101010101" pitchFamily="49" charset="-79"/>
                <a:cs typeface="Miriam Fixed" panose="020B0509050101010101" pitchFamily="49" charset="-79"/>
              </a:rPr>
              <a:t>/grid-security/</a:t>
            </a:r>
            <a:r>
              <a:rPr lang="en-US" sz="1400" dirty="0" err="1">
                <a:solidFill>
                  <a:srgbClr val="002060"/>
                </a:solidFill>
                <a:latin typeface="Miriam Fixed" panose="020B0509050101010101" pitchFamily="49" charset="-79"/>
                <a:cs typeface="Miriam Fixed" panose="020B0509050101010101" pitchFamily="49" charset="-79"/>
              </a:rPr>
              <a:t>hostcert.pem</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scp</a:t>
            </a:r>
            <a:r>
              <a:rPr lang="en-US" sz="1400" dirty="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var</a:t>
            </a:r>
            <a:r>
              <a:rPr lang="en-US" sz="1400" dirty="0" smtClean="0">
                <a:solidFill>
                  <a:srgbClr val="002060"/>
                </a:solidFill>
                <a:latin typeface="Miriam Fixed" panose="020B0509050101010101" pitchFamily="49" charset="-79"/>
                <a:cs typeface="Miriam Fixed" panose="020B0509050101010101" pitchFamily="49" charset="-79"/>
              </a:rPr>
              <a:t>/certs/llrtest0X.*key root@llrtest0X:/</a:t>
            </a:r>
            <a:r>
              <a:rPr lang="en-US" sz="1400" dirty="0" err="1" smtClean="0">
                <a:solidFill>
                  <a:srgbClr val="002060"/>
                </a:solidFill>
                <a:latin typeface="Miriam Fixed" panose="020B0509050101010101" pitchFamily="49" charset="-79"/>
                <a:cs typeface="Miriam Fixed" panose="020B0509050101010101" pitchFamily="49" charset="-79"/>
              </a:rPr>
              <a:t>etc</a:t>
            </a:r>
            <a:r>
              <a:rPr lang="en-US" sz="1400" dirty="0" smtClean="0">
                <a:solidFill>
                  <a:srgbClr val="002060"/>
                </a:solidFill>
                <a:latin typeface="Miriam Fixed" panose="020B0509050101010101" pitchFamily="49" charset="-79"/>
                <a:cs typeface="Miriam Fixed" panose="020B0509050101010101" pitchFamily="49" charset="-79"/>
              </a:rPr>
              <a:t>/grid-security/</a:t>
            </a:r>
            <a:r>
              <a:rPr lang="en-US" sz="1400" dirty="0" err="1" smtClean="0">
                <a:solidFill>
                  <a:srgbClr val="002060"/>
                </a:solidFill>
                <a:latin typeface="Miriam Fixed" panose="020B0509050101010101" pitchFamily="49" charset="-79"/>
                <a:cs typeface="Miriam Fixed" panose="020B0509050101010101" pitchFamily="49" charset="-79"/>
              </a:rPr>
              <a:t>hostkey.pem</a:t>
            </a:r>
            <a:endParaRPr lang="en-US" sz="1400" dirty="0" smtClean="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scp</a:t>
            </a:r>
            <a:r>
              <a:rPr lang="en-US" sz="1400" dirty="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ssh</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id_rsa</a:t>
            </a:r>
            <a:r>
              <a:rPr lang="en-US" sz="1400" dirty="0">
                <a:solidFill>
                  <a:srgbClr val="002060"/>
                </a:solidFill>
                <a:latin typeface="Miriam Fixed" panose="020B0509050101010101" pitchFamily="49" charset="-79"/>
                <a:cs typeface="Miriam Fixed" panose="020B0509050101010101" pitchFamily="49" charset="-79"/>
              </a:rPr>
              <a:t> </a:t>
            </a:r>
            <a:r>
              <a:rPr lang="en-US" sz="1400" dirty="0" smtClean="0">
                <a:solidFill>
                  <a:srgbClr val="002060"/>
                </a:solidFill>
                <a:latin typeface="Miriam Fixed" panose="020B0509050101010101" pitchFamily="49" charset="-79"/>
                <a:cs typeface="Miriam Fixed" panose="020B0509050101010101" pitchFamily="49" charset="-79"/>
              </a:rPr>
              <a:t>root@llrtest0X:~/.</a:t>
            </a:r>
            <a:r>
              <a:rPr lang="en-US" sz="1400" dirty="0" err="1">
                <a:solidFill>
                  <a:srgbClr val="002060"/>
                </a:solidFill>
                <a:latin typeface="Miriam Fixed" panose="020B0509050101010101" pitchFamily="49" charset="-79"/>
                <a:cs typeface="Miriam Fixed" panose="020B0509050101010101" pitchFamily="49" charset="-79"/>
              </a:rPr>
              <a:t>ssh</a:t>
            </a:r>
            <a:r>
              <a:rPr lang="en-US" sz="1400" dirty="0">
                <a:solidFill>
                  <a:srgbClr val="002060"/>
                </a:solidFill>
                <a:latin typeface="Miriam Fixed" panose="020B0509050101010101" pitchFamily="49" charset="-79"/>
                <a:cs typeface="Miriam Fixed" panose="020B0509050101010101" pitchFamily="49" charset="-79"/>
              </a:rPr>
              <a:t>/</a:t>
            </a:r>
          </a:p>
        </p:txBody>
      </p:sp>
      <p:sp>
        <p:nvSpPr>
          <p:cNvPr id="17" name="ZoneTexte 16"/>
          <p:cNvSpPr txBox="1"/>
          <p:nvPr/>
        </p:nvSpPr>
        <p:spPr>
          <a:xfrm>
            <a:off x="323528" y="3311986"/>
            <a:ext cx="8532440" cy="477054"/>
          </a:xfrm>
          <a:prstGeom prst="rect">
            <a:avLst/>
          </a:prstGeom>
          <a:noFill/>
        </p:spPr>
        <p:txBody>
          <a:bodyPr wrap="square" rtlCol="0">
            <a:spAutoFit/>
          </a:bodyPr>
          <a:lstStyle/>
          <a:p>
            <a:pPr marL="285750" indent="-285750">
              <a:buFont typeface="Wingdings" panose="05000000000000000000" pitchFamily="2" charset="2"/>
              <a:buChar char="Ø"/>
            </a:pPr>
            <a:r>
              <a:rPr lang="fr-FR" sz="2000" dirty="0" smtClean="0">
                <a:latin typeface="Courier New" panose="02070309020205020404" pitchFamily="49" charset="0"/>
                <a:cs typeface="Courier New" panose="02070309020205020404" pitchFamily="49" charset="0"/>
              </a:rPr>
              <a:t>log on the HN, </a:t>
            </a:r>
            <a:r>
              <a:rPr lang="en-US" sz="2000" dirty="0" smtClean="0">
                <a:latin typeface="Courier New" panose="02070309020205020404" pitchFamily="49" charset="0"/>
                <a:cs typeface="Courier New" panose="02070309020205020404" pitchFamily="49" charset="0"/>
              </a:rPr>
              <a:t>shut</a:t>
            </a:r>
            <a:r>
              <a:rPr lang="fr-FR" sz="2000" dirty="0" smtClean="0">
                <a:latin typeface="Courier New" panose="02070309020205020404" pitchFamily="49" charset="0"/>
                <a:cs typeface="Courier New" panose="02070309020205020404" pitchFamily="49" charset="0"/>
              </a:rPr>
              <a:t> </a:t>
            </a:r>
            <a:r>
              <a:rPr lang="fr-FR" sz="2000" dirty="0" err="1" smtClean="0">
                <a:latin typeface="Courier New" panose="02070309020205020404" pitchFamily="49" charset="0"/>
                <a:cs typeface="Courier New" panose="02070309020205020404" pitchFamily="49" charset="0"/>
              </a:rPr>
              <a:t>quattor</a:t>
            </a:r>
            <a:r>
              <a:rPr lang="fr-FR" sz="2000" dirty="0" smtClean="0">
                <a:latin typeface="Courier New" panose="02070309020205020404" pitchFamily="49" charset="0"/>
                <a:cs typeface="Courier New" panose="02070309020205020404" pitchFamily="49" charset="0"/>
              </a:rPr>
              <a:t> down, change key perms</a:t>
            </a:r>
            <a:endParaRPr lang="en-US" sz="2000" dirty="0" smtClean="0">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p:txBody>
      </p:sp>
      <p:sp>
        <p:nvSpPr>
          <p:cNvPr id="18" name="ZoneTexte 17"/>
          <p:cNvSpPr txBox="1"/>
          <p:nvPr/>
        </p:nvSpPr>
        <p:spPr>
          <a:xfrm>
            <a:off x="323528" y="3789040"/>
            <a:ext cx="8568952" cy="738664"/>
          </a:xfrm>
          <a:prstGeom prst="rect">
            <a:avLst/>
          </a:prstGeom>
          <a:solidFill>
            <a:schemeClr val="bg1"/>
          </a:solidFill>
          <a:ln>
            <a:solidFill>
              <a:srgbClr val="002060"/>
            </a:solidFill>
          </a:ln>
        </p:spPr>
        <p:txBody>
          <a:bodyPr wrap="square" rtlCol="0">
            <a:spAutoFit/>
          </a:bodyPr>
          <a:lstStyle/>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chmod</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400 /</a:t>
            </a:r>
            <a:r>
              <a:rPr lang="en-US" sz="1400" dirty="0" err="1">
                <a:solidFill>
                  <a:srgbClr val="002060"/>
                </a:solidFill>
                <a:latin typeface="Miriam Fixed" panose="020B0509050101010101" pitchFamily="49" charset="-79"/>
                <a:cs typeface="Miriam Fixed" panose="020B0509050101010101" pitchFamily="49" charset="-79"/>
              </a:rPr>
              <a:t>etc</a:t>
            </a:r>
            <a:r>
              <a:rPr lang="en-US" sz="1400" dirty="0">
                <a:solidFill>
                  <a:srgbClr val="002060"/>
                </a:solidFill>
                <a:latin typeface="Miriam Fixed" panose="020B0509050101010101" pitchFamily="49" charset="-79"/>
                <a:cs typeface="Miriam Fixed" panose="020B0509050101010101" pitchFamily="49" charset="-79"/>
              </a:rPr>
              <a:t>/grid-security/</a:t>
            </a:r>
            <a:r>
              <a:rPr lang="en-US" sz="1400" dirty="0" err="1">
                <a:solidFill>
                  <a:srgbClr val="002060"/>
                </a:solidFill>
                <a:latin typeface="Miriam Fixed" panose="020B0509050101010101" pitchFamily="49" charset="-79"/>
                <a:cs typeface="Miriam Fixed" panose="020B0509050101010101" pitchFamily="49" charset="-79"/>
              </a:rPr>
              <a:t>hostkey.pem</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service </a:t>
            </a:r>
            <a:r>
              <a:rPr lang="en-US" sz="1400" dirty="0" err="1">
                <a:solidFill>
                  <a:srgbClr val="002060"/>
                </a:solidFill>
                <a:latin typeface="Miriam Fixed" panose="020B0509050101010101" pitchFamily="49" charset="-79"/>
                <a:cs typeface="Miriam Fixed" panose="020B0509050101010101" pitchFamily="49" charset="-79"/>
              </a:rPr>
              <a:t>ncm-cdispd</a:t>
            </a:r>
            <a:r>
              <a:rPr lang="en-US" sz="1400" dirty="0">
                <a:solidFill>
                  <a:srgbClr val="002060"/>
                </a:solidFill>
                <a:latin typeface="Miriam Fixed" panose="020B0509050101010101" pitchFamily="49" charset="-79"/>
                <a:cs typeface="Miriam Fixed" panose="020B0509050101010101" pitchFamily="49" charset="-79"/>
              </a:rPr>
              <a:t> stop</a:t>
            </a:r>
          </a:p>
          <a:p>
            <a:r>
              <a:rPr lang="en-US" sz="1400" dirty="0" smtClean="0">
                <a:solidFill>
                  <a:srgbClr val="002060"/>
                </a:solidFill>
                <a:latin typeface="Miriam Fixed" panose="020B0509050101010101" pitchFamily="49" charset="-79"/>
                <a:cs typeface="Miriam Fixed" panose="020B0509050101010101" pitchFamily="49" charset="-79"/>
              </a:rPr>
              <a:t>$ mv </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etc</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init.d</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ncm-cdispd</a:t>
            </a:r>
            <a:r>
              <a:rPr lang="en-US" sz="1400" dirty="0">
                <a:solidFill>
                  <a:srgbClr val="002060"/>
                </a:solidFill>
                <a:latin typeface="Miriam Fixed" panose="020B0509050101010101" pitchFamily="49" charset="-79"/>
                <a:cs typeface="Miriam Fixed" panose="020B0509050101010101" pitchFamily="49" charset="-79"/>
              </a:rPr>
              <a:t> </a:t>
            </a:r>
            <a:r>
              <a:rPr lang="en-US" sz="1400" dirty="0" smtClean="0">
                <a:solidFill>
                  <a:srgbClr val="002060"/>
                </a:solidFill>
                <a:latin typeface="Miriam Fixed" panose="020B0509050101010101" pitchFamily="49" charset="-79"/>
                <a:cs typeface="Miriam Fixed" panose="020B0509050101010101" pitchFamily="49" charset="-79"/>
              </a:rPr>
              <a:t>.  # this is to avoid restart upon reboot</a:t>
            </a:r>
            <a:endParaRPr lang="en-US" sz="1400" dirty="0">
              <a:solidFill>
                <a:srgbClr val="002060"/>
              </a:solidFill>
              <a:latin typeface="Miriam Fixed" panose="020B0509050101010101" pitchFamily="49" charset="-79"/>
              <a:cs typeface="Miriam Fixed" panose="020B0509050101010101" pitchFamily="49" charset="-79"/>
            </a:endParaRPr>
          </a:p>
        </p:txBody>
      </p:sp>
      <p:sp>
        <p:nvSpPr>
          <p:cNvPr id="19" name="ZoneTexte 18"/>
          <p:cNvSpPr txBox="1"/>
          <p:nvPr/>
        </p:nvSpPr>
        <p:spPr>
          <a:xfrm>
            <a:off x="323528" y="4752146"/>
            <a:ext cx="8532440" cy="477054"/>
          </a:xfrm>
          <a:prstGeom prst="rect">
            <a:avLst/>
          </a:prstGeom>
          <a:noFill/>
        </p:spPr>
        <p:txBody>
          <a:bodyPr wrap="square" rtlCol="0">
            <a:spAutoFit/>
          </a:bodyPr>
          <a:lstStyle/>
          <a:p>
            <a:pPr marL="285750" indent="-285750">
              <a:buFont typeface="Wingdings" panose="05000000000000000000" pitchFamily="2" charset="2"/>
              <a:buChar char="Ø"/>
            </a:pPr>
            <a:r>
              <a:rPr lang="fr-FR" sz="2000" dirty="0" err="1">
                <a:latin typeface="Courier New" panose="02070309020205020404" pitchFamily="49" charset="0"/>
                <a:cs typeface="Courier New" panose="02070309020205020404" pitchFamily="49" charset="0"/>
              </a:rPr>
              <a:t>i</a:t>
            </a:r>
            <a:r>
              <a:rPr lang="fr-FR" sz="2000" dirty="0" err="1" smtClean="0">
                <a:latin typeface="Courier New" panose="02070309020205020404" pitchFamily="49" charset="0"/>
                <a:cs typeface="Courier New" panose="02070309020205020404" pitchFamily="49" charset="0"/>
              </a:rPr>
              <a:t>nstall</a:t>
            </a:r>
            <a:r>
              <a:rPr lang="fr-FR" sz="2000" dirty="0" smtClean="0">
                <a:latin typeface="Courier New" panose="02070309020205020404" pitchFamily="49" charset="0"/>
                <a:cs typeface="Courier New" panose="02070309020205020404" pitchFamily="49" charset="0"/>
              </a:rPr>
              <a:t> the </a:t>
            </a:r>
            <a:r>
              <a:rPr lang="en-US" sz="2000" dirty="0" smtClean="0">
                <a:latin typeface="Courier New" panose="02070309020205020404" pitchFamily="49" charset="0"/>
                <a:cs typeface="Courier New" panose="02070309020205020404" pitchFamily="49" charset="0"/>
              </a:rPr>
              <a:t>puppet modules rpms run puppet </a:t>
            </a:r>
            <a:r>
              <a:rPr lang="fr-FR" sz="2000" dirty="0" smtClean="0">
                <a:latin typeface="Courier New" panose="02070309020205020404" pitchFamily="49" charset="0"/>
                <a:cs typeface="Courier New" panose="02070309020205020404" pitchFamily="49" charset="0"/>
              </a:rPr>
              <a:t>(</a:t>
            </a:r>
            <a:r>
              <a:rPr lang="en-US" sz="2000" dirty="0" smtClean="0">
                <a:latin typeface="Courier New" panose="02070309020205020404" pitchFamily="49" charset="0"/>
                <a:cs typeface="Courier New" panose="02070309020205020404" pitchFamily="49" charset="0"/>
              </a:rPr>
              <a:t>twice</a:t>
            </a:r>
            <a:r>
              <a:rPr lang="fr-FR" sz="2000" dirty="0" smtClean="0">
                <a:latin typeface="Courier New" panose="02070309020205020404" pitchFamily="49" charset="0"/>
                <a:cs typeface="Courier New" panose="02070309020205020404" pitchFamily="49" charset="0"/>
              </a:rPr>
              <a:t>)</a:t>
            </a:r>
            <a:endParaRPr lang="en-US" sz="2000" dirty="0" smtClean="0">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p:txBody>
      </p:sp>
      <p:sp>
        <p:nvSpPr>
          <p:cNvPr id="20" name="ZoneTexte 19"/>
          <p:cNvSpPr txBox="1"/>
          <p:nvPr/>
        </p:nvSpPr>
        <p:spPr>
          <a:xfrm>
            <a:off x="323528" y="5211777"/>
            <a:ext cx="8568952" cy="954107"/>
          </a:xfrm>
          <a:prstGeom prst="rect">
            <a:avLst/>
          </a:prstGeom>
          <a:solidFill>
            <a:schemeClr val="bg1"/>
          </a:solidFill>
          <a:ln>
            <a:solidFill>
              <a:srgbClr val="002060"/>
            </a:solidFill>
          </a:ln>
        </p:spPr>
        <p:txBody>
          <a:bodyPr wrap="square" rtlCol="0">
            <a:spAutoFit/>
          </a:bodyPr>
          <a:lstStyle/>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less</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etc</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puppet</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hieradata</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dpm.yaml</a:t>
            </a:r>
            <a:r>
              <a:rPr lang="fr-FR" sz="1400" dirty="0" smtClean="0">
                <a:solidFill>
                  <a:srgbClr val="002060"/>
                </a:solidFill>
                <a:latin typeface="Miriam Fixed" panose="020B0509050101010101" pitchFamily="49" charset="-79"/>
                <a:cs typeface="Miriam Fixed" panose="020B0509050101010101" pitchFamily="49" charset="-79"/>
              </a:rPr>
              <a:t>  # the </a:t>
            </a:r>
            <a:r>
              <a:rPr lang="fr-FR" sz="1400" dirty="0" err="1" smtClean="0">
                <a:solidFill>
                  <a:srgbClr val="002060"/>
                </a:solidFill>
                <a:latin typeface="Miriam Fixed" panose="020B0509050101010101" pitchFamily="49" charset="-79"/>
                <a:cs typeface="Miriam Fixed" panose="020B0509050101010101" pitchFamily="49" charset="-79"/>
              </a:rPr>
              <a:t>parameters</a:t>
            </a:r>
            <a:r>
              <a:rPr lang="fr-FR" sz="1400" dirty="0" smtClean="0">
                <a:solidFill>
                  <a:srgbClr val="002060"/>
                </a:solidFill>
                <a:latin typeface="Miriam Fixed" panose="020B0509050101010101" pitchFamily="49" charset="-79"/>
                <a:cs typeface="Miriam Fixed" panose="020B0509050101010101" pitchFamily="49" charset="-79"/>
              </a:rPr>
              <a:t> of </a:t>
            </a:r>
            <a:r>
              <a:rPr lang="fr-FR" sz="1400" dirty="0" err="1" smtClean="0">
                <a:solidFill>
                  <a:srgbClr val="002060"/>
                </a:solidFill>
                <a:latin typeface="Miriam Fixed" panose="020B0509050101010101" pitchFamily="49" charset="-79"/>
                <a:cs typeface="Miriam Fixed" panose="020B0509050101010101" pitchFamily="49" charset="-79"/>
              </a:rPr>
              <a:t>your</a:t>
            </a:r>
            <a:r>
              <a:rPr lang="fr-FR" sz="1400" dirty="0" smtClean="0">
                <a:solidFill>
                  <a:srgbClr val="002060"/>
                </a:solidFill>
                <a:latin typeface="Miriam Fixed" panose="020B0509050101010101" pitchFamily="49" charset="-79"/>
                <a:cs typeface="Miriam Fixed" panose="020B0509050101010101" pitchFamily="49" charset="-79"/>
              </a:rPr>
              <a:t> instance</a:t>
            </a:r>
          </a:p>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less</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etc</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puppet</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manifests</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dpm.pp</a:t>
            </a:r>
            <a:r>
              <a:rPr lang="fr-FR" sz="1400" dirty="0" smtClean="0">
                <a:solidFill>
                  <a:srgbClr val="002060"/>
                </a:solidFill>
                <a:latin typeface="Miriam Fixed" panose="020B0509050101010101" pitchFamily="49" charset="-79"/>
                <a:cs typeface="Miriam Fixed" panose="020B0509050101010101" pitchFamily="49" charset="-79"/>
              </a:rPr>
              <a:t>    # minimal </a:t>
            </a:r>
            <a:r>
              <a:rPr lang="fr-FR" sz="1400" dirty="0" err="1" smtClean="0">
                <a:solidFill>
                  <a:srgbClr val="002060"/>
                </a:solidFill>
                <a:latin typeface="Miriam Fixed" panose="020B0509050101010101" pitchFamily="49" charset="-79"/>
                <a:cs typeface="Miriam Fixed" panose="020B0509050101010101" pitchFamily="49" charset="-79"/>
              </a:rPr>
              <a:t>puppet</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manifest</a:t>
            </a:r>
            <a:r>
              <a:rPr lang="fr-FR" sz="1400" dirty="0" smtClean="0">
                <a:solidFill>
                  <a:srgbClr val="002060"/>
                </a:solidFill>
                <a:latin typeface="Miriam Fixed" panose="020B0509050101010101" pitchFamily="49" charset="-79"/>
                <a:cs typeface="Miriam Fixed" panose="020B0509050101010101" pitchFamily="49" charset="-79"/>
              </a:rPr>
              <a:t> </a:t>
            </a:r>
            <a:endParaRPr lang="en-US" sz="1400" dirty="0" smtClean="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yum </a:t>
            </a:r>
            <a:r>
              <a:rPr lang="en-US" sz="1400" dirty="0">
                <a:solidFill>
                  <a:srgbClr val="002060"/>
                </a:solidFill>
                <a:latin typeface="Miriam Fixed" panose="020B0509050101010101" pitchFamily="49" charset="-79"/>
                <a:cs typeface="Miriam Fixed" panose="020B0509050101010101" pitchFamily="49" charset="-79"/>
              </a:rPr>
              <a:t>install </a:t>
            </a:r>
            <a:r>
              <a:rPr lang="en-US" sz="1400" dirty="0" smtClean="0">
                <a:solidFill>
                  <a:srgbClr val="002060"/>
                </a:solidFill>
                <a:latin typeface="Miriam Fixed" panose="020B0509050101010101" pitchFamily="49" charset="-79"/>
                <a:cs typeface="Miriam Fixed" panose="020B0509050101010101" pitchFamily="49" charset="-79"/>
              </a:rPr>
              <a:t>puppet-module-</a:t>
            </a:r>
            <a:r>
              <a:rPr lang="en-US" sz="1400" dirty="0" err="1" smtClean="0">
                <a:solidFill>
                  <a:srgbClr val="002060"/>
                </a:solidFill>
                <a:latin typeface="Miriam Fixed" panose="020B0509050101010101" pitchFamily="49" charset="-79"/>
                <a:cs typeface="Miriam Fixed" panose="020B0509050101010101" pitchFamily="49" charset="-79"/>
              </a:rPr>
              <a:t>lcgdm</a:t>
            </a:r>
            <a:r>
              <a:rPr lang="en-US" sz="1400" dirty="0" smtClean="0">
                <a:solidFill>
                  <a:srgbClr val="002060"/>
                </a:solidFill>
                <a:latin typeface="Miriam Fixed" panose="020B0509050101010101" pitchFamily="49" charset="-79"/>
                <a:cs typeface="Miriam Fixed" panose="020B0509050101010101" pitchFamily="49" charset="-79"/>
              </a:rPr>
              <a:t>-</a:t>
            </a:r>
            <a:r>
              <a:rPr lang="en-US" sz="1400" dirty="0" err="1" smtClean="0">
                <a:solidFill>
                  <a:srgbClr val="002060"/>
                </a:solidFill>
                <a:latin typeface="Miriam Fixed" panose="020B0509050101010101" pitchFamily="49" charset="-79"/>
                <a:cs typeface="Miriam Fixed" panose="020B0509050101010101" pitchFamily="49" charset="-79"/>
              </a:rPr>
              <a:t>dpm</a:t>
            </a:r>
            <a:r>
              <a:rPr lang="en-US" sz="1400" dirty="0">
                <a:solidFill>
                  <a:srgbClr val="002060"/>
                </a:solidFill>
                <a:latin typeface="Miriam Fixed" panose="020B0509050101010101" pitchFamily="49" charset="-79"/>
                <a:cs typeface="Miriam Fixed" panose="020B0509050101010101" pitchFamily="49" charset="-79"/>
              </a:rPr>
              <a:t> </a:t>
            </a:r>
            <a:r>
              <a:rPr lang="en-US" sz="1400" dirty="0" smtClean="0">
                <a:solidFill>
                  <a:srgbClr val="002060"/>
                </a:solidFill>
                <a:latin typeface="Miriam Fixed" panose="020B0509050101010101" pitchFamily="49" charset="-79"/>
                <a:cs typeface="Miriam Fixed" panose="020B0509050101010101" pitchFamily="49" charset="-79"/>
              </a:rPr>
              <a:t> </a:t>
            </a:r>
            <a:r>
              <a:rPr lang="fr-FR" sz="1400" dirty="0" smtClean="0">
                <a:solidFill>
                  <a:srgbClr val="002060"/>
                </a:solidFill>
                <a:latin typeface="Miriam Fixed" panose="020B0509050101010101" pitchFamily="49" charset="-79"/>
                <a:cs typeface="Miriam Fixed" panose="020B0509050101010101" pitchFamily="49" charset="-79"/>
              </a:rPr>
              <a:t># look in /</a:t>
            </a:r>
            <a:r>
              <a:rPr lang="fr-FR" sz="1400" dirty="0" err="1" smtClean="0">
                <a:solidFill>
                  <a:srgbClr val="002060"/>
                </a:solidFill>
                <a:latin typeface="Miriam Fixed" panose="020B0509050101010101" pitchFamily="49" charset="-79"/>
                <a:cs typeface="Miriam Fixed" panose="020B0509050101010101" pitchFamily="49" charset="-79"/>
              </a:rPr>
              <a:t>etc</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puppet</a:t>
            </a:r>
            <a:r>
              <a:rPr lang="fr-FR" sz="1400" dirty="0" smtClean="0">
                <a:solidFill>
                  <a:srgbClr val="002060"/>
                </a:solidFill>
                <a:latin typeface="Miriam Fixed" panose="020B0509050101010101" pitchFamily="49" charset="-79"/>
                <a:cs typeface="Miriam Fixed" panose="020B0509050101010101" pitchFamily="49" charset="-79"/>
              </a:rPr>
              <a:t> modules</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puppet </a:t>
            </a:r>
            <a:r>
              <a:rPr lang="en-US" sz="1400" dirty="0">
                <a:solidFill>
                  <a:srgbClr val="002060"/>
                </a:solidFill>
                <a:latin typeface="Miriam Fixed" panose="020B0509050101010101" pitchFamily="49" charset="-79"/>
                <a:cs typeface="Miriam Fixed" panose="020B0509050101010101" pitchFamily="49" charset="-79"/>
              </a:rPr>
              <a:t>apply --verbose /</a:t>
            </a:r>
            <a:r>
              <a:rPr lang="en-US" sz="1400" dirty="0" err="1" smtClean="0">
                <a:solidFill>
                  <a:srgbClr val="002060"/>
                </a:solidFill>
                <a:latin typeface="Miriam Fixed" panose="020B0509050101010101" pitchFamily="49" charset="-79"/>
                <a:cs typeface="Miriam Fixed" panose="020B0509050101010101" pitchFamily="49" charset="-79"/>
              </a:rPr>
              <a:t>etc</a:t>
            </a:r>
            <a:r>
              <a:rPr lang="en-US" sz="1400" dirty="0" smtClean="0">
                <a:solidFill>
                  <a:srgbClr val="002060"/>
                </a:solidFill>
                <a:latin typeface="Miriam Fixed" panose="020B0509050101010101" pitchFamily="49" charset="-79"/>
                <a:cs typeface="Miriam Fixed" panose="020B0509050101010101" pitchFamily="49" charset="-79"/>
              </a:rPr>
              <a:t>/puppet/manifest/</a:t>
            </a:r>
            <a:r>
              <a:rPr lang="en-US" sz="1400" dirty="0" err="1" smtClean="0">
                <a:solidFill>
                  <a:srgbClr val="002060"/>
                </a:solidFill>
                <a:latin typeface="Miriam Fixed" panose="020B0509050101010101" pitchFamily="49" charset="-79"/>
                <a:cs typeface="Miriam Fixed" panose="020B0509050101010101" pitchFamily="49" charset="-79"/>
              </a:rPr>
              <a:t>dpm.pp</a:t>
            </a:r>
            <a:r>
              <a:rPr lang="en-US" sz="1400" dirty="0" smtClean="0">
                <a:solidFill>
                  <a:srgbClr val="002060"/>
                </a:solidFill>
                <a:latin typeface="Miriam Fixed" panose="020B0509050101010101" pitchFamily="49" charset="-79"/>
                <a:cs typeface="Miriam Fixed" panose="020B0509050101010101" pitchFamily="49" charset="-79"/>
              </a:rPr>
              <a:t>  # twice!</a:t>
            </a:r>
            <a:endParaRPr lang="en-US" sz="1400" dirty="0">
              <a:solidFill>
                <a:srgbClr val="002060"/>
              </a:solidFill>
              <a:latin typeface="Miriam Fixed" panose="020B0509050101010101" pitchFamily="49" charset="-79"/>
              <a:cs typeface="Miriam Fixed" panose="020B0509050101010101" pitchFamily="49" charset="-79"/>
            </a:endParaRPr>
          </a:p>
        </p:txBody>
      </p:sp>
    </p:spTree>
    <p:extLst>
      <p:ext uri="{BB962C8B-B14F-4D97-AF65-F5344CB8AC3E}">
        <p14:creationId xmlns:p14="http://schemas.microsoft.com/office/powerpoint/2010/main" val="28081990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29</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Inst</a:t>
            </a:r>
            <a:r>
              <a:rPr lang="fr-FR" sz="3600" b="1" i="1" dirty="0" smtClean="0">
                <a:effectLst>
                  <a:outerShdw blurRad="38100" dist="38100" dir="2700000" algn="tl">
                    <a:srgbClr val="000000">
                      <a:alpha val="43137"/>
                    </a:srgbClr>
                  </a:outerShdw>
                </a:effectLst>
                <a:latin typeface="Courier New" pitchFamily="49" charset="0"/>
                <a:cs typeface="Courier New" pitchFamily="49" charset="0"/>
              </a:rPr>
              <a:t>all and 1st look</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269776" y="1189961"/>
            <a:ext cx="8532440" cy="861774"/>
          </a:xfrm>
          <a:prstGeom prst="rect">
            <a:avLst/>
          </a:prstGeom>
          <a:noFill/>
        </p:spPr>
        <p:txBody>
          <a:bodyPr wrap="square" rtlCol="0">
            <a:spAutoFit/>
          </a:bodyPr>
          <a:lstStyle/>
          <a:p>
            <a:pPr marL="285750" indent="-285750">
              <a:buFont typeface="Wingdings" panose="05000000000000000000" pitchFamily="2" charset="2"/>
              <a:buChar char="Ø"/>
            </a:pPr>
            <a:r>
              <a:rPr lang="fr-FR" sz="2000" dirty="0">
                <a:latin typeface="Courier New" panose="02070309020205020404" pitchFamily="49" charset="0"/>
                <a:cs typeface="Courier New" panose="02070309020205020404" pitchFamily="49" charset="0"/>
              </a:rPr>
              <a:t>d</a:t>
            </a:r>
            <a:r>
              <a:rPr lang="fr-FR" sz="2000" dirty="0" smtClean="0">
                <a:latin typeface="Courier New" panose="02070309020205020404" pitchFamily="49" charset="0"/>
                <a:cs typeface="Courier New" panose="02070309020205020404" pitchFamily="49" charset="0"/>
              </a:rPr>
              <a:t>o </a:t>
            </a:r>
            <a:r>
              <a:rPr lang="en-US" sz="2000" dirty="0" smtClean="0">
                <a:latin typeface="Courier New" panose="02070309020205020404" pitchFamily="49" charset="0"/>
                <a:cs typeface="Courier New" panose="02070309020205020404" pitchFamily="49" charset="0"/>
              </a:rPr>
              <a:t>exactly the same steps </a:t>
            </a:r>
            <a:r>
              <a:rPr lang="fr-FR" sz="2000" dirty="0" smtClean="0">
                <a:latin typeface="Courier New" panose="02070309020205020404" pitchFamily="49" charset="0"/>
                <a:cs typeface="Courier New" panose="02070309020205020404" pitchFamily="49" charset="0"/>
              </a:rPr>
              <a:t>for the DS</a:t>
            </a:r>
            <a:endParaRPr lang="en-US" sz="2000" dirty="0" smtClean="0">
              <a:latin typeface="Miriam Fixed" panose="020B0509050101010101" pitchFamily="49" charset="-79"/>
              <a:cs typeface="Miriam Fixed" panose="020B0509050101010101" pitchFamily="49" charset="-79"/>
            </a:endParaRPr>
          </a:p>
          <a:p>
            <a:endParaRPr lang="en-US" sz="10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fr-FR" sz="2000" dirty="0">
                <a:latin typeface="Courier New" panose="02070309020205020404" pitchFamily="49" charset="0"/>
                <a:cs typeface="Courier New" panose="02070309020205020404" pitchFamily="49" charset="0"/>
              </a:rPr>
              <a:t>p</a:t>
            </a:r>
            <a:r>
              <a:rPr lang="fr-FR" sz="2000" dirty="0" smtClean="0">
                <a:latin typeface="Courier New" panose="02070309020205020404" pitchFamily="49" charset="0"/>
                <a:cs typeface="Courier New" panose="02070309020205020404" pitchFamily="49" charset="0"/>
              </a:rPr>
              <a:t>lus a couple of cmds for </a:t>
            </a:r>
            <a:r>
              <a:rPr lang="en-US" sz="2000" dirty="0" smtClean="0">
                <a:latin typeface="Courier New" panose="02070309020205020404" pitchFamily="49" charset="0"/>
                <a:cs typeface="Courier New" panose="02070309020205020404" pitchFamily="49" charset="0"/>
              </a:rPr>
              <a:t>preparing</a:t>
            </a:r>
            <a:r>
              <a:rPr lang="fr-FR" sz="2000" dirty="0" smtClean="0">
                <a:latin typeface="Courier New" panose="02070309020205020404" pitchFamily="49" charset="0"/>
                <a:cs typeface="Courier New" panose="02070309020205020404" pitchFamily="49" charset="0"/>
              </a:rPr>
              <a:t> the </a:t>
            </a:r>
            <a:r>
              <a:rPr lang="fr-FR" sz="2000" dirty="0" err="1" smtClean="0">
                <a:latin typeface="Courier New" panose="02070309020205020404" pitchFamily="49" charset="0"/>
                <a:cs typeface="Courier New" panose="02070309020205020404" pitchFamily="49" charset="0"/>
              </a:rPr>
              <a:t>fs</a:t>
            </a:r>
            <a:endParaRPr lang="en-US" sz="500" dirty="0" smtClean="0">
              <a:latin typeface="Courier New" panose="02070309020205020404" pitchFamily="49" charset="0"/>
              <a:cs typeface="Courier New" panose="02070309020205020404" pitchFamily="49" charset="0"/>
            </a:endParaRP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323528" y="2163197"/>
            <a:ext cx="8568952" cy="738664"/>
          </a:xfrm>
          <a:prstGeom prst="rect">
            <a:avLst/>
          </a:prstGeom>
          <a:solidFill>
            <a:schemeClr val="bg1"/>
          </a:solidFill>
          <a:ln>
            <a:solidFill>
              <a:srgbClr val="002060"/>
            </a:solidFill>
          </a:ln>
        </p:spPr>
        <p:txBody>
          <a:bodyPr wrap="square" rtlCol="0">
            <a:spAutoFit/>
          </a:bodyPr>
          <a:lstStyle/>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chmod</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+x initialize_disks.sh</a:t>
            </a:r>
          </a:p>
          <a:p>
            <a:r>
              <a:rPr lang="en-US" sz="1400" dirty="0" smtClean="0">
                <a:solidFill>
                  <a:srgbClr val="002060"/>
                </a:solidFill>
                <a:latin typeface="Miriam Fixed" panose="020B0509050101010101" pitchFamily="49" charset="-79"/>
                <a:cs typeface="Miriam Fixed" panose="020B0509050101010101" pitchFamily="49" charset="-79"/>
              </a:rPr>
              <a:t>$ ./initialize_disks.sh</a:t>
            </a:r>
          </a:p>
          <a:p>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chown</a:t>
            </a:r>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dpmmgr:dpmmgr</a:t>
            </a:r>
            <a:r>
              <a:rPr lang="fr-FR" sz="1400" dirty="0">
                <a:solidFill>
                  <a:srgbClr val="002060"/>
                </a:solidFill>
                <a:latin typeface="Miriam Fixed" panose="020B0509050101010101" pitchFamily="49" charset="-79"/>
                <a:cs typeface="Miriam Fixed" panose="020B0509050101010101" pitchFamily="49" charset="-79"/>
              </a:rPr>
              <a:t> /data1 /</a:t>
            </a:r>
            <a:r>
              <a:rPr lang="fr-FR" sz="1400" dirty="0" smtClean="0">
                <a:solidFill>
                  <a:srgbClr val="002060"/>
                </a:solidFill>
                <a:latin typeface="Miriam Fixed" panose="020B0509050101010101" pitchFamily="49" charset="-79"/>
                <a:cs typeface="Miriam Fixed" panose="020B0509050101010101" pitchFamily="49" charset="-79"/>
              </a:rPr>
              <a:t>data2  # </a:t>
            </a:r>
            <a:r>
              <a:rPr lang="fr-FR" sz="1400" dirty="0" err="1" smtClean="0">
                <a:solidFill>
                  <a:srgbClr val="002060"/>
                </a:solidFill>
                <a:latin typeface="Miriam Fixed" panose="020B0509050101010101" pitchFamily="49" charset="-79"/>
                <a:cs typeface="Miriam Fixed" panose="020B0509050101010101" pitchFamily="49" charset="-79"/>
              </a:rPr>
              <a:t>verify</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with</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df</a:t>
            </a:r>
            <a:r>
              <a:rPr lang="fr-FR" sz="1400" dirty="0" smtClean="0">
                <a:solidFill>
                  <a:srgbClr val="002060"/>
                </a:solidFill>
                <a:latin typeface="Miriam Fixed" panose="020B0509050101010101" pitchFamily="49" charset="-79"/>
                <a:cs typeface="Miriam Fixed" panose="020B0509050101010101" pitchFamily="49" charset="-79"/>
              </a:rPr>
              <a:t> -h</a:t>
            </a:r>
            <a:endParaRPr lang="en-US" sz="1400" dirty="0">
              <a:solidFill>
                <a:srgbClr val="002060"/>
              </a:solidFill>
              <a:latin typeface="Miriam Fixed" panose="020B0509050101010101" pitchFamily="49" charset="-79"/>
              <a:cs typeface="Miriam Fixed" panose="020B0509050101010101" pitchFamily="49" charset="-79"/>
            </a:endParaRPr>
          </a:p>
        </p:txBody>
      </p:sp>
      <p:sp>
        <p:nvSpPr>
          <p:cNvPr id="3" name="ZoneTexte 2"/>
          <p:cNvSpPr txBox="1"/>
          <p:nvPr/>
        </p:nvSpPr>
        <p:spPr>
          <a:xfrm>
            <a:off x="2946533" y="6112947"/>
            <a:ext cx="5876930" cy="307777"/>
          </a:xfrm>
          <a:prstGeom prst="rect">
            <a:avLst/>
          </a:prstGeom>
          <a:noFill/>
        </p:spPr>
        <p:txBody>
          <a:bodyPr wrap="none" rtlCol="0">
            <a:spAutoFit/>
          </a:bodyPr>
          <a:lstStyle/>
          <a:p>
            <a:r>
              <a:rPr lang="fr-FR" sz="1400" dirty="0" smtClean="0">
                <a:latin typeface="Courier New" panose="02070309020205020404" pitchFamily="49" charset="0"/>
                <a:cs typeface="Courier New" panose="02070309020205020404" pitchFamily="49" charset="0"/>
              </a:rPr>
              <a:t>[*] </a:t>
            </a:r>
            <a:r>
              <a:rPr lang="fr-FR" sz="1400" dirty="0" err="1" smtClean="0">
                <a:latin typeface="Courier New" panose="02070309020205020404" pitchFamily="49" charset="0"/>
                <a:cs typeface="Courier New" panose="02070309020205020404" pitchFamily="49" charset="0"/>
              </a:rPr>
              <a:t>need</a:t>
            </a:r>
            <a:r>
              <a:rPr lang="fr-FR" sz="1400" dirty="0" smtClean="0">
                <a:latin typeface="Courier New" panose="02070309020205020404" pitchFamily="49" charset="0"/>
                <a:cs typeface="Courier New" panose="02070309020205020404" pitchFamily="49" charset="0"/>
              </a:rPr>
              <a:t> to set DPM_HOST and DPNS_HOST to the HN Host</a:t>
            </a:r>
            <a:endParaRPr lang="en-US" sz="1400" dirty="0">
              <a:latin typeface="Courier New" panose="02070309020205020404" pitchFamily="49" charset="0"/>
              <a:cs typeface="Courier New" panose="02070309020205020404" pitchFamily="49" charset="0"/>
            </a:endParaRPr>
          </a:p>
        </p:txBody>
      </p:sp>
      <p:grpSp>
        <p:nvGrpSpPr>
          <p:cNvPr id="8" name="Groupe 7"/>
          <p:cNvGrpSpPr/>
          <p:nvPr/>
        </p:nvGrpSpPr>
        <p:grpSpPr>
          <a:xfrm>
            <a:off x="325711" y="2852743"/>
            <a:ext cx="8687003" cy="3454453"/>
            <a:chOff x="325711" y="2803967"/>
            <a:chExt cx="8687003" cy="3454453"/>
          </a:xfrm>
        </p:grpSpPr>
        <p:sp>
          <p:nvSpPr>
            <p:cNvPr id="21" name="Rectangle à coins arrondis 20"/>
            <p:cNvSpPr/>
            <p:nvPr/>
          </p:nvSpPr>
          <p:spPr>
            <a:xfrm>
              <a:off x="325711" y="3068959"/>
              <a:ext cx="8494761" cy="29952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2" name="ZoneTexte 21"/>
            <p:cNvSpPr txBox="1"/>
            <p:nvPr/>
          </p:nvSpPr>
          <p:spPr>
            <a:xfrm>
              <a:off x="498390" y="3242210"/>
              <a:ext cx="8256476" cy="3016210"/>
            </a:xfrm>
            <a:prstGeom prst="rect">
              <a:avLst/>
            </a:prstGeom>
            <a:noFill/>
          </p:spPr>
          <p:txBody>
            <a:bodyPr wrap="square" rtlCol="0">
              <a:spAutoFit/>
            </a:bodyPr>
            <a:lstStyle/>
            <a:p>
              <a:pPr marL="285750" indent="-285750" algn="just">
                <a:buFont typeface="Wingdings" panose="05000000000000000000" pitchFamily="2" charset="2"/>
                <a:buChar char="q"/>
              </a:pPr>
              <a:r>
                <a:rPr lang="fr-FR" sz="1600" dirty="0">
                  <a:latin typeface="Courier New" panose="02070309020205020404" pitchFamily="49" charset="0"/>
                  <a:cs typeface="Courier New" panose="02070309020205020404" pitchFamily="49" charset="0"/>
                </a:rPr>
                <a:t>l</a:t>
              </a:r>
              <a:r>
                <a:rPr lang="fr-FR" sz="1600" dirty="0" smtClean="0">
                  <a:latin typeface="Courier New" panose="02070309020205020404" pitchFamily="49" charset="0"/>
                  <a:cs typeface="Courier New" panose="02070309020205020404" pitchFamily="49" charset="0"/>
                </a:rPr>
                <a:t>ook at </a:t>
              </a:r>
              <a:r>
                <a:rPr lang="en-US" sz="1600" dirty="0" smtClean="0">
                  <a:latin typeface="Courier New" panose="02070309020205020404" pitchFamily="49" charset="0"/>
                  <a:cs typeface="Courier New" panose="02070309020205020404" pitchFamily="49" charset="0"/>
                </a:rPr>
                <a:t>which</a:t>
              </a:r>
              <a:r>
                <a:rPr lang="fr-FR" sz="1600" dirty="0" smtClean="0">
                  <a:latin typeface="Courier New" panose="02070309020205020404" pitchFamily="49" charset="0"/>
                  <a:cs typeface="Courier New" panose="02070309020205020404" pitchFamily="49" charset="0"/>
                </a:rPr>
                <a:t> services are running on HN and DS;</a:t>
              </a:r>
            </a:p>
            <a:p>
              <a:pPr marL="285750" indent="-285750" algn="just">
                <a:buFont typeface="Wingdings" panose="05000000000000000000" pitchFamily="2" charset="2"/>
                <a:buChar char="q"/>
              </a:pPr>
              <a:endParaRPr lang="fr-FR" sz="2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fr-FR" sz="1600" dirty="0" smtClean="0">
                  <a:latin typeface="Courier New" panose="02070309020205020404" pitchFamily="49" charset="0"/>
                  <a:cs typeface="Courier New" panose="02070309020205020404" pitchFamily="49" charset="0"/>
                </a:rPr>
                <a:t>quick look to the </a:t>
              </a:r>
              <a:r>
                <a:rPr lang="fr-FR" sz="1600" dirty="0" err="1" smtClean="0">
                  <a:latin typeface="Courier New" panose="02070309020205020404" pitchFamily="49" charset="0"/>
                  <a:cs typeface="Courier New" panose="02070309020205020404" pitchFamily="49" charset="0"/>
                </a:rPr>
                <a:t>conf</a:t>
              </a:r>
              <a:r>
                <a:rPr lang="fr-FR" sz="1600" dirty="0" smtClean="0">
                  <a:latin typeface="Courier New" panose="02070309020205020404" pitchFamily="49" charset="0"/>
                  <a:cs typeface="Courier New" panose="02070309020205020404" pitchFamily="49" charset="0"/>
                </a:rPr>
                <a:t> files;</a:t>
              </a:r>
            </a:p>
            <a:p>
              <a:pPr marL="285750" indent="-285750" algn="just">
                <a:buFont typeface="Wingdings" panose="05000000000000000000" pitchFamily="2" charset="2"/>
                <a:buChar char="q"/>
              </a:pPr>
              <a:endParaRPr lang="fr-FR" sz="2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fr-FR" sz="1600" dirty="0" smtClean="0">
                  <a:latin typeface="Courier New" panose="02070309020205020404" pitchFamily="49" charset="0"/>
                  <a:cs typeface="Courier New" panose="02070309020205020404" pitchFamily="49" charset="0"/>
                </a:rPr>
                <a:t>look at the DB (in </a:t>
              </a:r>
              <a:r>
                <a:rPr lang="en-US" sz="1600" dirty="0" smtClean="0">
                  <a:latin typeface="Courier New" panose="02070309020205020404" pitchFamily="49" charset="0"/>
                  <a:cs typeface="Courier New" panose="02070309020205020404" pitchFamily="49" charset="0"/>
                </a:rPr>
                <a:t>particular</a:t>
              </a:r>
              <a:r>
                <a:rPr lang="fr-FR" sz="1600" dirty="0" smtClean="0">
                  <a:latin typeface="Courier New" panose="02070309020205020404" pitchFamily="49" charset="0"/>
                  <a:cs typeface="Courier New" panose="02070309020205020404" pitchFamily="49" charset="0"/>
                </a:rPr>
                <a:t> group and user tables) to </a:t>
              </a:r>
              <a:r>
                <a:rPr lang="fr-FR" sz="1600" dirty="0" err="1" smtClean="0">
                  <a:latin typeface="Courier New" panose="02070309020205020404" pitchFamily="49" charset="0"/>
                  <a:cs typeface="Courier New" panose="02070309020205020404" pitchFamily="49" charset="0"/>
                </a:rPr>
                <a:t>see</a:t>
              </a:r>
              <a:r>
                <a:rPr lang="fr-FR" sz="1600" dirty="0" smtClean="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what</a:t>
              </a:r>
              <a:r>
                <a:rPr lang="fr-FR" sz="1600" dirty="0" smtClean="0">
                  <a:latin typeface="Courier New" panose="02070309020205020404" pitchFamily="49" charset="0"/>
                  <a:cs typeface="Courier New" panose="02070309020205020404" pitchFamily="49" charset="0"/>
                </a:rPr>
                <a:t> has </a:t>
              </a:r>
              <a:r>
                <a:rPr lang="en-US" sz="1600" dirty="0" smtClean="0">
                  <a:latin typeface="Courier New" panose="02070309020205020404" pitchFamily="49" charset="0"/>
                  <a:cs typeface="Courier New" panose="02070309020205020404" pitchFamily="49" charset="0"/>
                </a:rPr>
                <a:t>already</a:t>
              </a:r>
              <a:r>
                <a:rPr lang="fr-FR" sz="1600" dirty="0" smtClean="0">
                  <a:latin typeface="Courier New" panose="02070309020205020404" pitchFamily="49" charset="0"/>
                  <a:cs typeface="Courier New" panose="02070309020205020404" pitchFamily="49" charset="0"/>
                </a:rPr>
                <a:t> been </a:t>
              </a:r>
              <a:r>
                <a:rPr lang="en-US" sz="1600" dirty="0" smtClean="0">
                  <a:latin typeface="Courier New" panose="02070309020205020404" pitchFamily="49" charset="0"/>
                  <a:cs typeface="Courier New" panose="02070309020205020404" pitchFamily="49" charset="0"/>
                </a:rPr>
                <a:t>initialized;</a:t>
              </a:r>
            </a:p>
            <a:p>
              <a:pPr marL="285750" indent="-285750" algn="just">
                <a:buFont typeface="Wingdings" panose="05000000000000000000" pitchFamily="2" charset="2"/>
                <a:buChar char="q"/>
              </a:pPr>
              <a:endParaRPr lang="en-US" sz="2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fr-FR" sz="1600" dirty="0" smtClean="0">
                  <a:latin typeface="Courier New" panose="02070309020205020404" pitchFamily="49" charset="0"/>
                  <a:cs typeface="Courier New" panose="02070309020205020404" pitchFamily="49" charset="0"/>
                </a:rPr>
                <a:t>use </a:t>
              </a:r>
              <a:r>
                <a:rPr lang="fr-FR" sz="1600" dirty="0" err="1" smtClean="0">
                  <a:latin typeface="Courier New" panose="02070309020205020404" pitchFamily="49" charset="0"/>
                  <a:cs typeface="Courier New" panose="02070309020205020404" pitchFamily="49" charset="0"/>
                </a:rPr>
                <a:t>rfio</a:t>
              </a:r>
              <a:r>
                <a:rPr lang="fr-FR" sz="1600" dirty="0" smtClean="0">
                  <a:latin typeface="Courier New" panose="02070309020205020404" pitchFamily="49" charset="0"/>
                  <a:cs typeface="Courier New" panose="02070309020205020404" pitchFamily="49" charset="0"/>
                </a:rPr>
                <a:t> [*] </a:t>
              </a:r>
              <a:r>
                <a:rPr lang="en-US" sz="1600" dirty="0" smtClean="0">
                  <a:latin typeface="Courier New" panose="02070309020205020404" pitchFamily="49" charset="0"/>
                  <a:cs typeface="Courier New" panose="02070309020205020404" pitchFamily="49" charset="0"/>
                </a:rPr>
                <a:t>commands</a:t>
              </a:r>
              <a:r>
                <a:rPr lang="fr-FR" sz="1600" dirty="0" smtClean="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from the HN to see which path</a:t>
              </a:r>
              <a:r>
                <a:rPr lang="fr-FR" sz="1600" dirty="0" smtClean="0">
                  <a:latin typeface="Courier New" panose="02070309020205020404" pitchFamily="49" charset="0"/>
                  <a:cs typeface="Courier New" panose="02070309020205020404" pitchFamily="49" charset="0"/>
                </a:rPr>
                <a:t> have been </a:t>
              </a:r>
              <a:r>
                <a:rPr lang="en-US" sz="1600" dirty="0" smtClean="0">
                  <a:latin typeface="Courier New" panose="02070309020205020404" pitchFamily="49" charset="0"/>
                  <a:cs typeface="Courier New" panose="02070309020205020404" pitchFamily="49" charset="0"/>
                </a:rPr>
                <a:t>created</a:t>
              </a:r>
              <a:r>
                <a:rPr lang="fr-FR" sz="1600" dirty="0" smtClean="0">
                  <a:latin typeface="Courier New" panose="02070309020205020404" pitchFamily="49" charset="0"/>
                  <a:cs typeface="Courier New" panose="02070309020205020404" pitchFamily="49" charset="0"/>
                </a:rPr>
                <a:t> (look at the </a:t>
              </a:r>
              <a:r>
                <a:rPr lang="en-US" sz="1600" dirty="0" smtClean="0">
                  <a:latin typeface="Courier New" panose="02070309020205020404" pitchFamily="49" charset="0"/>
                  <a:cs typeface="Courier New" panose="02070309020205020404" pitchFamily="49" charset="0"/>
                </a:rPr>
                <a:t>ACLs</a:t>
              </a:r>
              <a:r>
                <a:rPr lang="fr-FR" sz="1600" dirty="0" smtClean="0">
                  <a:latin typeface="Courier New" panose="02070309020205020404" pitchFamily="49" charset="0"/>
                  <a:cs typeface="Courier New" panose="02070309020205020404" pitchFamily="49" charset="0"/>
                </a:rPr>
                <a:t> of the </a:t>
              </a:r>
              <a:r>
                <a:rPr lang="en-US" sz="1600" dirty="0" smtClean="0">
                  <a:latin typeface="Courier New" panose="02070309020205020404" pitchFamily="49" charset="0"/>
                  <a:cs typeface="Courier New" panose="02070309020205020404" pitchFamily="49" charset="0"/>
                </a:rPr>
                <a:t>root </a:t>
              </a:r>
              <a:r>
                <a:rPr lang="en-US" sz="1600" dirty="0" err="1" smtClean="0">
                  <a:latin typeface="Courier New" panose="02070309020205020404" pitchFamily="49" charset="0"/>
                  <a:cs typeface="Courier New" panose="02070309020205020404" pitchFamily="49" charset="0"/>
                </a:rPr>
                <a:t>dirs</a:t>
              </a:r>
              <a:r>
                <a:rPr lang="fr-FR" sz="1600" dirty="0" smtClean="0">
                  <a:latin typeface="Courier New" panose="02070309020205020404" pitchFamily="49" charset="0"/>
                  <a:cs typeface="Courier New" panose="02070309020205020404" pitchFamily="49" charset="0"/>
                </a:rPr>
                <a:t>);</a:t>
              </a:r>
            </a:p>
            <a:p>
              <a:pPr marL="285750" indent="-285750" algn="just">
                <a:buFont typeface="Wingdings" panose="05000000000000000000" pitchFamily="2" charset="2"/>
                <a:buChar char="q"/>
              </a:pPr>
              <a:endParaRPr lang="fr-FR" sz="2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fr-FR" sz="1600" dirty="0" smtClean="0">
                  <a:latin typeface="Courier New" panose="02070309020205020404" pitchFamily="49" charset="0"/>
                  <a:cs typeface="Courier New" panose="02070309020205020404" pitchFamily="49" charset="0"/>
                </a:rPr>
                <a:t>on the UI use the «</a:t>
              </a:r>
              <a:r>
                <a:rPr lang="fr-FR" sz="1600" dirty="0" err="1" smtClean="0">
                  <a:latin typeface="Courier New" panose="02070309020205020404" pitchFamily="49" charset="0"/>
                  <a:cs typeface="Courier New" panose="02070309020205020404" pitchFamily="49" charset="0"/>
                </a:rPr>
                <a:t>cern</a:t>
              </a:r>
              <a:r>
                <a:rPr lang="fr-FR" sz="1600" dirty="0" smtClean="0">
                  <a:latin typeface="Courier New" panose="02070309020205020404" pitchFamily="49" charset="0"/>
                  <a:cs typeface="Courier New" panose="02070309020205020404" pitchFamily="49" charset="0"/>
                </a:rPr>
                <a:t>» and «vo.llr.in2p3.fr» </a:t>
              </a:r>
              <a:r>
                <a:rPr lang="en-US" sz="1600" dirty="0" smtClean="0">
                  <a:latin typeface="Courier New" panose="02070309020205020404" pitchFamily="49" charset="0"/>
                  <a:cs typeface="Courier New" panose="02070309020205020404" pitchFamily="49" charset="0"/>
                </a:rPr>
                <a:t>proxies to make</a:t>
              </a:r>
              <a:r>
                <a:rPr lang="fr-FR" sz="1600" dirty="0" smtClean="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some</a:t>
              </a:r>
              <a:r>
                <a:rPr lang="fr-FR" sz="1600" dirty="0" smtClean="0">
                  <a:latin typeface="Courier New" panose="02070309020205020404" pitchFamily="49" charset="0"/>
                  <a:cs typeface="Courier New" panose="02070309020205020404" pitchFamily="49" charset="0"/>
                </a:rPr>
                <a:t> </a:t>
              </a:r>
              <a:r>
                <a:rPr lang="fr-FR" sz="1600" dirty="0" err="1" smtClean="0">
                  <a:latin typeface="Courier New" panose="02070309020205020404" pitchFamily="49" charset="0"/>
                  <a:cs typeface="Courier New" panose="02070309020205020404" pitchFamily="49" charset="0"/>
                </a:rPr>
                <a:t>gfal-ls</a:t>
              </a:r>
              <a:r>
                <a:rPr lang="fr-FR" sz="1600" dirty="0" smtClean="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with</a:t>
              </a:r>
              <a:r>
                <a:rPr lang="fr-FR" sz="1600" dirty="0" smtClean="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different</a:t>
              </a:r>
              <a:r>
                <a:rPr lang="fr-FR" sz="1600" dirty="0" smtClean="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protocols</a:t>
              </a:r>
              <a:r>
                <a:rPr lang="fr-FR" sz="1600" dirty="0" smtClean="0">
                  <a:latin typeface="Courier New" panose="02070309020205020404" pitchFamily="49" charset="0"/>
                  <a:cs typeface="Courier New" panose="02070309020205020404" pitchFamily="49" charset="0"/>
                </a:rPr>
                <a:t>;</a:t>
              </a:r>
            </a:p>
            <a:p>
              <a:pPr marL="285750" indent="-285750" algn="just">
                <a:buFont typeface="Wingdings" panose="05000000000000000000" pitchFamily="2" charset="2"/>
                <a:buChar char="q"/>
              </a:pPr>
              <a:endParaRPr lang="fr-FR" sz="2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sz="1600" dirty="0" smtClean="0">
                  <a:latin typeface="Courier New" panose="02070309020205020404" pitchFamily="49" charset="0"/>
                  <a:cs typeface="Courier New" panose="02070309020205020404" pitchFamily="49" charset="0"/>
                </a:rPr>
                <a:t>create some on test </a:t>
              </a:r>
              <a:r>
                <a:rPr lang="en-US" sz="1600" dirty="0" err="1" smtClean="0">
                  <a:latin typeface="Courier New" panose="02070309020205020404" pitchFamily="49" charset="0"/>
                  <a:cs typeface="Courier New" panose="02070309020205020404" pitchFamily="49" charset="0"/>
                </a:rPr>
                <a:t>dir</a:t>
              </a:r>
              <a:r>
                <a:rPr lang="en-US" sz="1600" dirty="0" smtClean="0">
                  <a:latin typeface="Courier New" panose="02070309020205020404" pitchFamily="49" charset="0"/>
                  <a:cs typeface="Courier New" panose="02070309020205020404" pitchFamily="49" charset="0"/>
                </a:rPr>
                <a:t> with </a:t>
              </a:r>
              <a:r>
                <a:rPr lang="en-US" sz="1600" dirty="0" err="1" smtClean="0">
                  <a:latin typeface="Courier New" panose="02070309020205020404" pitchFamily="49" charset="0"/>
                  <a:cs typeface="Courier New" panose="02070309020205020404" pitchFamily="49" charset="0"/>
                </a:rPr>
                <a:t>gfal-mkdir</a:t>
              </a:r>
              <a:r>
                <a:rPr lang="en-US" sz="1600" dirty="0" smtClean="0">
                  <a:latin typeface="Courier New" panose="02070309020205020404" pitchFamily="49" charset="0"/>
                  <a:cs typeface="Courier New" panose="02070309020205020404" pitchFamily="49" charset="0"/>
                </a:rPr>
                <a:t> and the remove it</a:t>
              </a:r>
              <a:r>
                <a:rPr lang="fr-FR" sz="1600" dirty="0" smtClean="0">
                  <a:latin typeface="Courier New" panose="02070309020205020404" pitchFamily="49" charset="0"/>
                  <a:cs typeface="Courier New" panose="02070309020205020404" pitchFamily="49" charset="0"/>
                </a:rPr>
                <a:t>;</a:t>
              </a:r>
            </a:p>
            <a:p>
              <a:pPr marL="285750" indent="-285750" algn="just">
                <a:buFont typeface="Wingdings" panose="05000000000000000000" pitchFamily="2" charset="2"/>
                <a:buChar char="q"/>
              </a:pPr>
              <a:endParaRPr lang="fr-FR" sz="2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fr-FR" sz="1600" dirty="0">
                  <a:latin typeface="Courier New" panose="02070309020205020404" pitchFamily="49" charset="0"/>
                  <a:cs typeface="Courier New" panose="02070309020205020404" pitchFamily="49" charset="0"/>
                </a:rPr>
                <a:t>b</a:t>
              </a:r>
              <a:r>
                <a:rPr lang="fr-FR" sz="1600" dirty="0" smtClean="0">
                  <a:latin typeface="Courier New" panose="02070309020205020404" pitchFamily="49" charset="0"/>
                  <a:cs typeface="Courier New" panose="02070309020205020404" pitchFamily="49" charset="0"/>
                </a:rPr>
                <a:t>ack on the HN, </a:t>
              </a:r>
              <a:r>
                <a:rPr lang="en-US" sz="1600" dirty="0" smtClean="0">
                  <a:latin typeface="Courier New" panose="02070309020205020404" pitchFamily="49" charset="0"/>
                  <a:cs typeface="Courier New" panose="02070309020205020404" pitchFamily="49" charset="0"/>
                </a:rPr>
                <a:t>what is different </a:t>
              </a:r>
              <a:r>
                <a:rPr lang="fr-FR" sz="1600" dirty="0" smtClean="0">
                  <a:latin typeface="Courier New" panose="02070309020205020404" pitchFamily="49" charset="0"/>
                  <a:cs typeface="Courier New" panose="02070309020205020404" pitchFamily="49" charset="0"/>
                </a:rPr>
                <a:t>in the DB?   </a:t>
              </a:r>
              <a:endParaRPr lang="en-US" sz="1600" dirty="0" smtClean="0">
                <a:latin typeface="Courier New" panose="02070309020205020404" pitchFamily="49" charset="0"/>
                <a:cs typeface="Courier New" panose="02070309020205020404" pitchFamily="49" charset="0"/>
              </a:endParaRPr>
            </a:p>
            <a:p>
              <a:endParaRPr lang="en-US" dirty="0" smtClean="0">
                <a:latin typeface="Courier New" panose="02070309020205020404" pitchFamily="49" charset="0"/>
                <a:cs typeface="Courier New" panose="02070309020205020404" pitchFamily="49" charset="0"/>
              </a:endParaRPr>
            </a:p>
          </p:txBody>
        </p:sp>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0626" y="2803967"/>
              <a:ext cx="792088" cy="792088"/>
            </a:xfrm>
            <a:prstGeom prst="rect">
              <a:avLst/>
            </a:prstGeom>
            <a:solidFill>
              <a:schemeClr val="bg1"/>
            </a:solidFill>
          </p:spPr>
        </p:pic>
      </p:grpSp>
    </p:spTree>
    <p:extLst>
      <p:ext uri="{BB962C8B-B14F-4D97-AF65-F5344CB8AC3E}">
        <p14:creationId xmlns:p14="http://schemas.microsoft.com/office/powerpoint/2010/main" val="3477198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3</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Useful pointers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269776" y="1189961"/>
            <a:ext cx="8532440" cy="4785926"/>
          </a:xfrm>
          <a:prstGeom prst="rect">
            <a:avLst/>
          </a:prstGeom>
          <a:noFill/>
        </p:spPr>
        <p:txBody>
          <a:bodyPr wrap="square" rtlCol="0">
            <a:spAutoFit/>
          </a:bodyPr>
          <a:lstStyle/>
          <a:p>
            <a:pPr marL="285750" indent="-285750">
              <a:buFont typeface="Wingdings" panose="05000000000000000000" pitchFamily="2" charset="2"/>
              <a:buChar char="Ø"/>
            </a:pPr>
            <a:r>
              <a:rPr lang="en-US" sz="2500" dirty="0" smtClean="0">
                <a:latin typeface="Courier New" panose="02070309020205020404" pitchFamily="49" charset="0"/>
                <a:cs typeface="Courier New" panose="02070309020205020404" pitchFamily="49" charset="0"/>
              </a:rPr>
              <a:t>Home page</a:t>
            </a: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en-US" sz="2000" dirty="0">
                <a:solidFill>
                  <a:schemeClr val="tx2">
                    <a:lumMod val="75000"/>
                  </a:schemeClr>
                </a:solidFill>
                <a:latin typeface="Courier New" panose="02070309020205020404" pitchFamily="49" charset="0"/>
                <a:cs typeface="Courier New" panose="02070309020205020404" pitchFamily="49" charset="0"/>
              </a:rPr>
              <a:t>http://</a:t>
            </a:r>
            <a:r>
              <a:rPr lang="en-US" sz="2000" dirty="0" smtClean="0">
                <a:solidFill>
                  <a:schemeClr val="tx2">
                    <a:lumMod val="75000"/>
                  </a:schemeClr>
                </a:solidFill>
                <a:latin typeface="Courier New" panose="02070309020205020404" pitchFamily="49" charset="0"/>
                <a:cs typeface="Courier New" panose="02070309020205020404" pitchFamily="49" charset="0"/>
              </a:rPr>
              <a:t>lcgdm.web.cern.ch/dpm</a:t>
            </a:r>
          </a:p>
          <a:p>
            <a:pPr marL="285750" indent="-285750">
              <a:buFont typeface="Wingdings" panose="05000000000000000000" pitchFamily="2" charset="2"/>
              <a:buChar char="Ø"/>
            </a:pPr>
            <a:endParaRPr lang="en-US" sz="10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500" dirty="0">
                <a:latin typeface="Courier New" panose="02070309020205020404" pitchFamily="49" charset="0"/>
                <a:cs typeface="Courier New" panose="02070309020205020404" pitchFamily="49" charset="0"/>
              </a:rPr>
              <a:t>o</a:t>
            </a:r>
            <a:r>
              <a:rPr lang="en-US" sz="2500" dirty="0" smtClean="0">
                <a:latin typeface="Courier New" panose="02070309020205020404" pitchFamily="49" charset="0"/>
                <a:cs typeface="Courier New" panose="02070309020205020404" pitchFamily="49" charset="0"/>
              </a:rPr>
              <a:t>ld an new documentation pages</a:t>
            </a: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en-US" sz="2000" dirty="0">
                <a:solidFill>
                  <a:schemeClr val="tx2">
                    <a:lumMod val="75000"/>
                  </a:schemeClr>
                </a:solidFill>
                <a:latin typeface="Courier New" panose="02070309020205020404" pitchFamily="49" charset="0"/>
                <a:cs typeface="Courier New" panose="02070309020205020404" pitchFamily="49" charset="0"/>
              </a:rPr>
              <a:t>o</a:t>
            </a:r>
            <a:r>
              <a:rPr lang="en-US" sz="2000" dirty="0" smtClean="0">
                <a:solidFill>
                  <a:schemeClr val="tx2">
                    <a:lumMod val="75000"/>
                  </a:schemeClr>
                </a:solidFill>
                <a:latin typeface="Courier New" panose="02070309020205020404" pitchFamily="49" charset="0"/>
                <a:cs typeface="Courier New" panose="02070309020205020404" pitchFamily="49" charset="0"/>
              </a:rPr>
              <a:t>ld: https</a:t>
            </a:r>
            <a:r>
              <a:rPr lang="en-US" sz="2000" dirty="0">
                <a:solidFill>
                  <a:schemeClr val="tx2">
                    <a:lumMod val="75000"/>
                  </a:schemeClr>
                </a:solidFill>
                <a:latin typeface="Courier New" panose="02070309020205020404" pitchFamily="49" charset="0"/>
                <a:cs typeface="Courier New" panose="02070309020205020404" pitchFamily="49" charset="0"/>
              </a:rPr>
              <a:t>://</a:t>
            </a:r>
            <a:r>
              <a:rPr lang="en-US" sz="2000" dirty="0" smtClean="0">
                <a:solidFill>
                  <a:schemeClr val="tx2">
                    <a:lumMod val="75000"/>
                  </a:schemeClr>
                </a:solidFill>
                <a:latin typeface="Courier New" panose="02070309020205020404" pitchFamily="49" charset="0"/>
                <a:cs typeface="Courier New" panose="02070309020205020404" pitchFamily="49" charset="0"/>
              </a:rPr>
              <a:t>svnweb.cern.ch/trac/lcgdm/wiki/Dpm/</a:t>
            </a:r>
          </a:p>
          <a:p>
            <a:pPr marL="800100" lvl="1" indent="-342900">
              <a:buFont typeface="Wingdings" panose="05000000000000000000" pitchFamily="2" charset="2"/>
              <a:buChar char="q"/>
            </a:pPr>
            <a:endParaRPr lang="en-US" sz="500" dirty="0" smtClean="0">
              <a:solidFill>
                <a:schemeClr val="tx2">
                  <a:lumMod val="75000"/>
                </a:schemeClr>
              </a:solidFill>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en-US" sz="2000" dirty="0">
                <a:solidFill>
                  <a:schemeClr val="tx2">
                    <a:lumMod val="75000"/>
                  </a:schemeClr>
                </a:solidFill>
                <a:latin typeface="Courier New" panose="02070309020205020404" pitchFamily="49" charset="0"/>
                <a:cs typeface="Courier New" panose="02070309020205020404" pitchFamily="49" charset="0"/>
              </a:rPr>
              <a:t>n</a:t>
            </a:r>
            <a:r>
              <a:rPr lang="en-US" sz="2000" dirty="0" smtClean="0">
                <a:solidFill>
                  <a:schemeClr val="tx2">
                    <a:lumMod val="75000"/>
                  </a:schemeClr>
                </a:solidFill>
                <a:latin typeface="Courier New" panose="02070309020205020404" pitchFamily="49" charset="0"/>
                <a:cs typeface="Courier New" panose="02070309020205020404" pitchFamily="49" charset="0"/>
              </a:rPr>
              <a:t>ew: https</a:t>
            </a:r>
            <a:r>
              <a:rPr lang="en-US" sz="2000" dirty="0">
                <a:solidFill>
                  <a:schemeClr val="tx2">
                    <a:lumMod val="75000"/>
                  </a:schemeClr>
                </a:solidFill>
                <a:latin typeface="Courier New" panose="02070309020205020404" pitchFamily="49" charset="0"/>
                <a:cs typeface="Courier New" panose="02070309020205020404" pitchFamily="49" charset="0"/>
              </a:rPr>
              <a:t>://twiki.cern.ch/twiki/bin/view/DPM</a:t>
            </a:r>
            <a:r>
              <a:rPr lang="en-US" sz="2000" dirty="0" smtClean="0">
                <a:solidFill>
                  <a:schemeClr val="tx2">
                    <a:lumMod val="75000"/>
                  </a:schemeClr>
                </a:solidFill>
                <a:latin typeface="Courier New" panose="02070309020205020404" pitchFamily="49" charset="0"/>
                <a:cs typeface="Courier New" panose="02070309020205020404" pitchFamily="49" charset="0"/>
              </a:rPr>
              <a:t>/</a:t>
            </a:r>
          </a:p>
          <a:p>
            <a:pPr marL="285750" indent="-285750">
              <a:buFont typeface="Wingdings" panose="05000000000000000000" pitchFamily="2" charset="2"/>
              <a:buChar char="Ø"/>
            </a:pPr>
            <a:endParaRPr lang="en-US" sz="10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500" dirty="0" smtClean="0">
                <a:latin typeface="Courier New" panose="02070309020205020404" pitchFamily="49" charset="0"/>
                <a:cs typeface="Courier New" panose="02070309020205020404" pitchFamily="49" charset="0"/>
              </a:rPr>
              <a:t>mailing lists</a:t>
            </a:r>
          </a:p>
          <a:p>
            <a:pPr marL="800100" lvl="1" indent="-342900">
              <a:buFont typeface="Wingdings" panose="05000000000000000000" pitchFamily="2" charset="2"/>
              <a:buChar char="q"/>
            </a:pPr>
            <a:endParaRPr lang="en-US" sz="500" dirty="0" smtClean="0">
              <a:solidFill>
                <a:schemeClr val="tx2">
                  <a:lumMod val="75000"/>
                </a:schemeClr>
              </a:solidFill>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en-US" sz="2000" dirty="0" smtClean="0">
                <a:solidFill>
                  <a:schemeClr val="tx2">
                    <a:lumMod val="75000"/>
                  </a:schemeClr>
                </a:solidFill>
                <a:latin typeface="Courier New" panose="02070309020205020404" pitchFamily="49" charset="0"/>
                <a:cs typeface="Courier New" panose="02070309020205020404" pitchFamily="49" charset="0"/>
              </a:rPr>
              <a:t>dpm-devel@cern.ch</a:t>
            </a:r>
            <a:endParaRPr lang="en-US" sz="2000" dirty="0">
              <a:solidFill>
                <a:schemeClr val="tx2">
                  <a:lumMod val="75000"/>
                </a:schemeClr>
              </a:solidFill>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endParaRPr lang="en-US" sz="500" dirty="0" smtClean="0">
              <a:solidFill>
                <a:schemeClr val="tx2">
                  <a:lumMod val="75000"/>
                </a:schemeClr>
              </a:solidFill>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en-US" sz="2000" dirty="0" smtClean="0">
                <a:solidFill>
                  <a:schemeClr val="tx2">
                    <a:lumMod val="75000"/>
                  </a:schemeClr>
                </a:solidFill>
                <a:latin typeface="Courier New" panose="02070309020205020404" pitchFamily="49" charset="0"/>
                <a:cs typeface="Courier New" panose="02070309020205020404" pitchFamily="49" charset="0"/>
              </a:rPr>
              <a:t>dpm-users-forum@cern.ch</a:t>
            </a:r>
          </a:p>
          <a:p>
            <a:pPr marL="285750" indent="-285750">
              <a:buFont typeface="Wingdings" panose="05000000000000000000" pitchFamily="2" charset="2"/>
              <a:buChar char="Ø"/>
            </a:pPr>
            <a:endParaRPr lang="en-US" sz="10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500" dirty="0" smtClean="0">
                <a:latin typeface="Courier New" panose="02070309020205020404" pitchFamily="49" charset="0"/>
                <a:cs typeface="Courier New" panose="02070309020205020404" pitchFamily="49" charset="0"/>
              </a:rPr>
              <a:t>yearly community workshops</a:t>
            </a:r>
          </a:p>
          <a:p>
            <a:pPr marL="800100" lvl="1" indent="-342900">
              <a:buFont typeface="Wingdings" panose="05000000000000000000" pitchFamily="2" charset="2"/>
              <a:buChar char="q"/>
            </a:pPr>
            <a:endParaRPr lang="en-US" sz="500" dirty="0" smtClean="0">
              <a:solidFill>
                <a:schemeClr val="tx2">
                  <a:lumMod val="75000"/>
                </a:schemeClr>
              </a:solidFill>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en-US" sz="2000" dirty="0" smtClean="0">
                <a:solidFill>
                  <a:schemeClr val="tx2">
                    <a:lumMod val="75000"/>
                  </a:schemeClr>
                </a:solidFill>
                <a:latin typeface="Courier New" panose="02070309020205020404" pitchFamily="49" charset="0"/>
                <a:cs typeface="Courier New" panose="02070309020205020404" pitchFamily="49" charset="0"/>
              </a:rPr>
              <a:t>2016: https://indico.cern.ch/event/559673/</a:t>
            </a:r>
          </a:p>
          <a:p>
            <a:pPr marL="800100" lvl="1" indent="-342900">
              <a:buFont typeface="Wingdings" panose="05000000000000000000" pitchFamily="2" charset="2"/>
              <a:buChar char="q"/>
            </a:pPr>
            <a:endParaRPr lang="en-US" sz="500" dirty="0" smtClean="0">
              <a:solidFill>
                <a:schemeClr val="tx2">
                  <a:lumMod val="75000"/>
                </a:schemeClr>
              </a:solidFill>
              <a:latin typeface="Courier New" panose="02070309020205020404" pitchFamily="49" charset="0"/>
              <a:cs typeface="Courier New" panose="02070309020205020404" pitchFamily="49" charset="0"/>
            </a:endParaRPr>
          </a:p>
          <a:p>
            <a:pPr marL="800100" lvl="1" indent="-342900">
              <a:buFont typeface="Wingdings" panose="05000000000000000000" pitchFamily="2" charset="2"/>
              <a:buChar char="q"/>
            </a:pPr>
            <a:r>
              <a:rPr lang="en-US" sz="2000" dirty="0" smtClean="0">
                <a:solidFill>
                  <a:schemeClr val="tx2">
                    <a:lumMod val="75000"/>
                  </a:schemeClr>
                </a:solidFill>
                <a:latin typeface="Courier New" panose="02070309020205020404" pitchFamily="49" charset="0"/>
                <a:cs typeface="Courier New" panose="02070309020205020404" pitchFamily="49" charset="0"/>
              </a:rPr>
              <a:t>2015: https</a:t>
            </a:r>
            <a:r>
              <a:rPr lang="en-US" sz="2000" dirty="0">
                <a:solidFill>
                  <a:schemeClr val="tx2">
                    <a:lumMod val="75000"/>
                  </a:schemeClr>
                </a:solidFill>
                <a:latin typeface="Courier New" panose="02070309020205020404" pitchFamily="49" charset="0"/>
                <a:cs typeface="Courier New" panose="02070309020205020404" pitchFamily="49" charset="0"/>
              </a:rPr>
              <a:t>://</a:t>
            </a:r>
            <a:r>
              <a:rPr lang="en-US" sz="2000" dirty="0" smtClean="0">
                <a:solidFill>
                  <a:schemeClr val="tx2">
                    <a:lumMod val="75000"/>
                  </a:schemeClr>
                </a:solidFill>
                <a:latin typeface="Courier New" panose="02070309020205020404" pitchFamily="49" charset="0"/>
                <a:cs typeface="Courier New" panose="02070309020205020404" pitchFamily="49" charset="0"/>
              </a:rPr>
              <a:t>indico.cern.ch/event/432642/</a:t>
            </a:r>
            <a:endParaRPr lang="en-US" sz="2000" dirty="0">
              <a:solidFill>
                <a:schemeClr val="tx2">
                  <a:lumMod val="75000"/>
                </a:schemeClr>
              </a:solidFill>
              <a:latin typeface="Courier New" panose="02070309020205020404" pitchFamily="49" charset="0"/>
              <a:cs typeface="Courier New" panose="02070309020205020404" pitchFamily="49" charset="0"/>
            </a:endParaRP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0924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30</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Playing with pools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e 8"/>
          <p:cNvGrpSpPr/>
          <p:nvPr/>
        </p:nvGrpSpPr>
        <p:grpSpPr>
          <a:xfrm>
            <a:off x="369052" y="980728"/>
            <a:ext cx="8494761" cy="3747931"/>
            <a:chOff x="369052" y="980727"/>
            <a:chExt cx="8494761" cy="3747931"/>
          </a:xfrm>
        </p:grpSpPr>
        <p:grpSp>
          <p:nvGrpSpPr>
            <p:cNvPr id="8" name="Groupe 7"/>
            <p:cNvGrpSpPr/>
            <p:nvPr/>
          </p:nvGrpSpPr>
          <p:grpSpPr>
            <a:xfrm>
              <a:off x="369052" y="1381959"/>
              <a:ext cx="8494761" cy="3346699"/>
              <a:chOff x="325711" y="3068959"/>
              <a:chExt cx="8494761" cy="3346699"/>
            </a:xfrm>
          </p:grpSpPr>
          <p:sp>
            <p:nvSpPr>
              <p:cNvPr id="21" name="Rectangle à coins arrondis 20"/>
              <p:cNvSpPr/>
              <p:nvPr/>
            </p:nvSpPr>
            <p:spPr>
              <a:xfrm>
                <a:off x="325711" y="3068959"/>
                <a:ext cx="8494761" cy="334669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2" name="ZoneTexte 21"/>
              <p:cNvSpPr txBox="1"/>
              <p:nvPr/>
            </p:nvSpPr>
            <p:spPr>
              <a:xfrm>
                <a:off x="467544" y="3459815"/>
                <a:ext cx="8256476" cy="2954655"/>
              </a:xfrm>
              <a:prstGeom prst="rect">
                <a:avLst/>
              </a:prstGeom>
              <a:noFill/>
            </p:spPr>
            <p:txBody>
              <a:bodyPr wrap="square" rtlCol="0">
                <a:spAutoFit/>
              </a:bodyPr>
              <a:lstStyle/>
              <a:p>
                <a:pPr marL="285750" indent="-285750">
                  <a:buFont typeface="Wingdings" panose="05000000000000000000" pitchFamily="2" charset="2"/>
                  <a:buChar char="q"/>
                </a:pPr>
                <a:r>
                  <a:rPr lang="en-US" sz="1600" dirty="0">
                    <a:latin typeface="Courier New" panose="02070309020205020404" pitchFamily="49" charset="0"/>
                    <a:cs typeface="Courier New" panose="02070309020205020404" pitchFamily="49" charset="0"/>
                  </a:rPr>
                  <a:t>W</a:t>
                </a:r>
                <a:r>
                  <a:rPr lang="en-US" sz="1600" dirty="0" smtClean="0">
                    <a:latin typeface="Courier New" panose="02070309020205020404" pitchFamily="49" charset="0"/>
                    <a:cs typeface="Courier New" panose="02070309020205020404" pitchFamily="49" charset="0"/>
                  </a:rPr>
                  <a:t>ith </a:t>
                </a:r>
                <a:r>
                  <a:rPr lang="en-US" sz="1600" dirty="0" err="1">
                    <a:latin typeface="Courier New" panose="02070309020205020404" pitchFamily="49" charset="0"/>
                    <a:cs typeface="Courier New" panose="02070309020205020404" pitchFamily="49" charset="0"/>
                  </a:rPr>
                  <a:t>dpm</a:t>
                </a: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commands create a pool </a:t>
                </a:r>
                <a:r>
                  <a:rPr lang="en-US" sz="1600" dirty="0">
                    <a:latin typeface="Courier New" panose="02070309020205020404" pitchFamily="49" charset="0"/>
                    <a:cs typeface="Courier New" panose="02070309020205020404" pitchFamily="49" charset="0"/>
                  </a:rPr>
                  <a:t>“test” </a:t>
                </a:r>
                <a:r>
                  <a:rPr lang="en-US" sz="1600" dirty="0" smtClean="0">
                    <a:latin typeface="Courier New" panose="02070309020205020404" pitchFamily="49" charset="0"/>
                    <a:cs typeface="Courier New" panose="02070309020205020404" pitchFamily="49" charset="0"/>
                  </a:rPr>
                  <a:t>with fs /data1;</a:t>
                </a:r>
              </a:p>
              <a:p>
                <a:pPr marL="285750" indent="-285750">
                  <a:buFont typeface="Wingdings" panose="05000000000000000000" pitchFamily="2" charset="2"/>
                  <a:buChar char="q"/>
                </a:pPr>
                <a:endParaRPr lang="en-US" sz="300" dirty="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sz="1600" dirty="0">
                    <a:latin typeface="Courier New" panose="02070309020205020404" pitchFamily="49" charset="0"/>
                    <a:cs typeface="Courier New" panose="02070309020205020404" pitchFamily="49" charset="0"/>
                  </a:rPr>
                  <a:t>run a </a:t>
                </a:r>
                <a:r>
                  <a:rPr lang="en-US" sz="1600" dirty="0" err="1">
                    <a:latin typeface="Courier New" panose="02070309020205020404" pitchFamily="49" charset="0"/>
                    <a:cs typeface="Courier New" panose="02070309020205020404" pitchFamily="49" charset="0"/>
                  </a:rPr>
                  <a:t>dpm-qryconfig</a:t>
                </a:r>
                <a:r>
                  <a:rPr lang="en-US" sz="1600" dirty="0">
                    <a:latin typeface="Courier New" panose="02070309020205020404" pitchFamily="49" charset="0"/>
                    <a:cs typeface="Courier New" panose="02070309020205020404" pitchFamily="49" charset="0"/>
                  </a:rPr>
                  <a:t> to see the </a:t>
                </a:r>
                <a:r>
                  <a:rPr lang="en-US" sz="1600" dirty="0" smtClean="0">
                    <a:latin typeface="Courier New" panose="02070309020205020404" pitchFamily="49" charset="0"/>
                    <a:cs typeface="Courier New" panose="02070309020205020404" pitchFamily="49" charset="0"/>
                  </a:rPr>
                  <a:t>status;</a:t>
                </a:r>
              </a:p>
              <a:p>
                <a:pPr marL="285750" indent="-285750" algn="just">
                  <a:buFont typeface="Wingdings" panose="05000000000000000000" pitchFamily="2" charset="2"/>
                  <a:buChar char="q"/>
                </a:pPr>
                <a:endParaRPr lang="en-US" sz="300" dirty="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sz="1600" dirty="0">
                    <a:latin typeface="Courier New" panose="02070309020205020404" pitchFamily="49" charset="0"/>
                    <a:cs typeface="Courier New" panose="02070309020205020404" pitchFamily="49" charset="0"/>
                  </a:rPr>
                  <a:t>test it with dpm-tester.py with </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cms</a:t>
                </a:r>
                <a:r>
                  <a:rPr lang="en-US" sz="1600" dirty="0" smtClean="0">
                    <a:latin typeface="Courier New" panose="02070309020205020404" pitchFamily="49" charset="0"/>
                    <a:cs typeface="Courier New" panose="02070309020205020404" pitchFamily="49" charset="0"/>
                  </a:rPr>
                  <a:t>” and “vo.grif.fr” proxies;</a:t>
                </a:r>
              </a:p>
              <a:p>
                <a:pPr marL="285750" indent="-285750" algn="just">
                  <a:buFont typeface="Wingdings" panose="05000000000000000000" pitchFamily="2" charset="2"/>
                  <a:buChar char="q"/>
                </a:pPr>
                <a:endParaRPr lang="en-US" sz="300" dirty="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sz="1600" dirty="0">
                    <a:latin typeface="Courier New" panose="02070309020205020404" pitchFamily="49" charset="0"/>
                    <a:cs typeface="Courier New" panose="02070309020205020404" pitchFamily="49" charset="0"/>
                  </a:rPr>
                  <a:t>remove the pool (check that it is empty</a:t>
                </a:r>
                <a:r>
                  <a:rPr lang="en-US" sz="1600" dirty="0" smtClean="0">
                    <a:latin typeface="Courier New" panose="02070309020205020404" pitchFamily="49" charset="0"/>
                    <a:cs typeface="Courier New" panose="02070309020205020404" pitchFamily="49" charset="0"/>
                  </a:rPr>
                  <a:t>);</a:t>
                </a:r>
              </a:p>
              <a:p>
                <a:pPr marL="285750" indent="-285750" algn="just">
                  <a:buFont typeface="Wingdings" panose="05000000000000000000" pitchFamily="2" charset="2"/>
                  <a:buChar char="q"/>
                </a:pPr>
                <a:endParaRPr lang="en-US" sz="300" dirty="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sz="1600" dirty="0">
                    <a:latin typeface="Courier New" panose="02070309020205020404" pitchFamily="49" charset="0"/>
                    <a:cs typeface="Courier New" panose="02070309020205020404" pitchFamily="49" charset="0"/>
                  </a:rPr>
                  <a:t>re-do it via </a:t>
                </a:r>
                <a:r>
                  <a:rPr lang="en-US" sz="1600" dirty="0" err="1">
                    <a:latin typeface="Courier New" panose="02070309020205020404" pitchFamily="49" charset="0"/>
                    <a:cs typeface="Courier New" panose="02070309020205020404" pitchFamily="49" charset="0"/>
                  </a:rPr>
                  <a:t>dmlite</a:t>
                </a:r>
                <a:r>
                  <a:rPr lang="en-US" sz="1600" dirty="0">
                    <a:latin typeface="Courier New" panose="02070309020205020404" pitchFamily="49" charset="0"/>
                    <a:cs typeface="Courier New" panose="02070309020205020404" pitchFamily="49" charset="0"/>
                  </a:rPr>
                  <a:t>-shell… is it possible</a:t>
                </a:r>
                <a:r>
                  <a:rPr lang="en-US" sz="1600" dirty="0" smtClean="0">
                    <a:latin typeface="Courier New" panose="02070309020205020404" pitchFamily="49" charset="0"/>
                    <a:cs typeface="Courier New" panose="02070309020205020404" pitchFamily="49" charset="0"/>
                  </a:rPr>
                  <a:t>?</a:t>
                </a:r>
              </a:p>
              <a:p>
                <a:pPr marL="285750" indent="-285750" algn="just">
                  <a:buFont typeface="Wingdings" panose="05000000000000000000" pitchFamily="2" charset="2"/>
                  <a:buChar char="q"/>
                </a:pPr>
                <a:endParaRPr lang="en-US" sz="300" dirty="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sz="1600" dirty="0">
                    <a:latin typeface="Courier New" panose="02070309020205020404" pitchFamily="49" charset="0"/>
                    <a:cs typeface="Courier New" panose="02070309020205020404" pitchFamily="49" charset="0"/>
                  </a:rPr>
                  <a:t>use </a:t>
                </a:r>
                <a:r>
                  <a:rPr lang="en-US" sz="1600" dirty="0" err="1">
                    <a:latin typeface="Courier New" panose="02070309020205020404" pitchFamily="49" charset="0"/>
                    <a:cs typeface="Courier New" panose="02070309020205020404" pitchFamily="49" charset="0"/>
                  </a:rPr>
                  <a:t>poolinfo</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dmlite</a:t>
                </a:r>
                <a:r>
                  <a:rPr lang="en-US" sz="1600" dirty="0">
                    <a:latin typeface="Courier New" panose="02070309020205020404" pitchFamily="49" charset="0"/>
                    <a:cs typeface="Courier New" panose="02070309020205020404" pitchFamily="49" charset="0"/>
                  </a:rPr>
                  <a:t>-shell </a:t>
                </a:r>
                <a:r>
                  <a:rPr lang="en-US" sz="1600" dirty="0" smtClean="0">
                    <a:latin typeface="Courier New" panose="02070309020205020404" pitchFamily="49" charset="0"/>
                    <a:cs typeface="Courier New" panose="02070309020205020404" pitchFamily="49" charset="0"/>
                  </a:rPr>
                  <a:t>command;</a:t>
                </a:r>
              </a:p>
              <a:p>
                <a:pPr marL="285750" indent="-285750" algn="just">
                  <a:buFont typeface="Wingdings" panose="05000000000000000000" pitchFamily="2" charset="2"/>
                  <a:buChar char="q"/>
                </a:pPr>
                <a:endParaRPr lang="en-US" sz="300" dirty="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sz="1600" dirty="0">
                    <a:latin typeface="Courier New" panose="02070309020205020404" pitchFamily="49" charset="0"/>
                    <a:cs typeface="Courier New" panose="02070309020205020404" pitchFamily="49" charset="0"/>
                  </a:rPr>
                  <a:t>w</a:t>
                </a:r>
                <a:r>
                  <a:rPr lang="en-US" sz="1600" dirty="0" smtClean="0">
                    <a:latin typeface="Courier New" panose="02070309020205020404" pitchFamily="49" charset="0"/>
                    <a:cs typeface="Courier New" panose="02070309020205020404" pitchFamily="49" charset="0"/>
                  </a:rPr>
                  <a:t>ith </a:t>
                </a:r>
                <a:r>
                  <a:rPr lang="en-US" sz="1600" dirty="0" err="1" smtClean="0">
                    <a:latin typeface="Courier New" panose="02070309020205020404" pitchFamily="49" charset="0"/>
                    <a:cs typeface="Courier New" panose="02070309020205020404" pitchFamily="49" charset="0"/>
                  </a:rPr>
                  <a:t>dpm-poolmodify</a:t>
                </a:r>
                <a:r>
                  <a:rPr lang="en-US" sz="1600" dirty="0" smtClean="0">
                    <a:latin typeface="Courier New" panose="02070309020205020404" pitchFamily="49" charset="0"/>
                    <a:cs typeface="Courier New" panose="02070309020205020404" pitchFamily="49" charset="0"/>
                  </a:rPr>
                  <a:t> make </a:t>
                </a:r>
                <a:r>
                  <a:rPr lang="en-US" sz="1600" dirty="0">
                    <a:latin typeface="Courier New" panose="02070309020205020404" pitchFamily="49" charset="0"/>
                    <a:cs typeface="Courier New" panose="02070309020205020404" pitchFamily="49" charset="0"/>
                  </a:rPr>
                  <a:t>pool accepting only </a:t>
                </a:r>
                <a:r>
                  <a:rPr lang="en-US" sz="1600" dirty="0" err="1" smtClean="0">
                    <a:latin typeface="Courier New" panose="02070309020205020404" pitchFamily="49" charset="0"/>
                    <a:cs typeface="Courier New" panose="02070309020205020404" pitchFamily="49" charset="0"/>
                  </a:rPr>
                  <a:t>cms</a:t>
                </a:r>
                <a:r>
                  <a:rPr lang="en-US" sz="1600" dirty="0" smtClean="0">
                    <a:latin typeface="Courier New" panose="02070309020205020404" pitchFamily="49" charset="0"/>
                    <a:cs typeface="Courier New" panose="02070309020205020404" pitchFamily="49" charset="0"/>
                  </a:rPr>
                  <a:t> group (test);</a:t>
                </a:r>
              </a:p>
              <a:p>
                <a:pPr marL="285750" indent="-285750" algn="just">
                  <a:buFont typeface="Wingdings" panose="05000000000000000000" pitchFamily="2" charset="2"/>
                  <a:buChar char="q"/>
                </a:pPr>
                <a:endParaRPr lang="en-US" sz="300" dirty="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sz="1600" dirty="0">
                    <a:latin typeface="Courier New" panose="02070309020205020404" pitchFamily="49" charset="0"/>
                    <a:cs typeface="Courier New" panose="02070309020205020404" pitchFamily="49" charset="0"/>
                  </a:rPr>
                  <a:t>c</a:t>
                </a:r>
                <a:r>
                  <a:rPr lang="en-US" sz="1600" dirty="0" smtClean="0">
                    <a:latin typeface="Courier New" panose="02070309020205020404" pitchFamily="49" charset="0"/>
                    <a:cs typeface="Courier New" panose="02070309020205020404" pitchFamily="49" charset="0"/>
                  </a:rPr>
                  <a:t>an </a:t>
                </a:r>
                <a:r>
                  <a:rPr lang="en-US" sz="1600" dirty="0">
                    <a:latin typeface="Courier New" panose="02070309020205020404" pitchFamily="49" charset="0"/>
                    <a:cs typeface="Courier New" panose="02070309020205020404" pitchFamily="49" charset="0"/>
                  </a:rPr>
                  <a:t>you do the same thing with </a:t>
                </a:r>
                <a:r>
                  <a:rPr lang="en-US" sz="1600" dirty="0" err="1">
                    <a:latin typeface="Courier New" panose="02070309020205020404" pitchFamily="49" charset="0"/>
                    <a:cs typeface="Courier New" panose="02070309020205020404" pitchFamily="49" charset="0"/>
                  </a:rPr>
                  <a:t>dmlite</a:t>
                </a:r>
                <a:r>
                  <a:rPr lang="en-US" sz="1600" dirty="0">
                    <a:latin typeface="Courier New" panose="02070309020205020404" pitchFamily="49" charset="0"/>
                    <a:cs typeface="Courier New" panose="02070309020205020404" pitchFamily="49" charset="0"/>
                  </a:rPr>
                  <a:t>-shell</a:t>
                </a:r>
                <a:r>
                  <a:rPr lang="en-US" sz="1600" dirty="0" smtClean="0">
                    <a:latin typeface="Courier New" panose="02070309020205020404" pitchFamily="49" charset="0"/>
                    <a:cs typeface="Courier New" panose="02070309020205020404" pitchFamily="49" charset="0"/>
                  </a:rPr>
                  <a:t>?</a:t>
                </a:r>
              </a:p>
              <a:p>
                <a:pPr algn="just"/>
                <a:endParaRPr lang="en-US" sz="300" dirty="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sz="1600" dirty="0">
                    <a:latin typeface="Courier New" panose="02070309020205020404" pitchFamily="49" charset="0"/>
                    <a:cs typeface="Courier New" panose="02070309020205020404" pitchFamily="49" charset="0"/>
                  </a:rPr>
                  <a:t>r</a:t>
                </a:r>
                <a:r>
                  <a:rPr lang="en-US" sz="1600" dirty="0" smtClean="0">
                    <a:latin typeface="Courier New" panose="02070309020205020404" pitchFamily="49" charset="0"/>
                    <a:cs typeface="Courier New" panose="02070309020205020404" pitchFamily="49" charset="0"/>
                  </a:rPr>
                  <a:t>eopen </a:t>
                </a:r>
                <a:r>
                  <a:rPr lang="en-US" sz="1600" dirty="0">
                    <a:latin typeface="Courier New" panose="02070309020205020404" pitchFamily="49" charset="0"/>
                    <a:cs typeface="Courier New" panose="02070309020205020404" pitchFamily="49" charset="0"/>
                  </a:rPr>
                  <a:t>the pool for all </a:t>
                </a:r>
                <a:r>
                  <a:rPr lang="en-US" sz="1600" dirty="0" err="1" smtClean="0">
                    <a:latin typeface="Courier New" panose="02070309020205020404" pitchFamily="49" charset="0"/>
                    <a:cs typeface="Courier New" panose="02070309020205020404" pitchFamily="49" charset="0"/>
                  </a:rPr>
                  <a:t>vos</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endParaRPr lang="en-US" dirty="0" smtClean="0">
                  <a:latin typeface="Courier New" panose="02070309020205020404" pitchFamily="49" charset="0"/>
                  <a:cs typeface="Courier New" panose="02070309020205020404" pitchFamily="49" charset="0"/>
                </a:endParaRPr>
              </a:p>
            </p:txBody>
          </p:sp>
        </p:gr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9515" y="980727"/>
              <a:ext cx="1062531" cy="1062531"/>
            </a:xfrm>
            <a:prstGeom prst="rect">
              <a:avLst/>
            </a:prstGeom>
            <a:solidFill>
              <a:schemeClr val="bg1"/>
            </a:solidFill>
          </p:spPr>
        </p:pic>
      </p:grpSp>
      <p:grpSp>
        <p:nvGrpSpPr>
          <p:cNvPr id="20" name="Groupe 19"/>
          <p:cNvGrpSpPr/>
          <p:nvPr/>
        </p:nvGrpSpPr>
        <p:grpSpPr>
          <a:xfrm>
            <a:off x="323528" y="4526725"/>
            <a:ext cx="8494761" cy="1134523"/>
            <a:chOff x="369052" y="980727"/>
            <a:chExt cx="8494761" cy="1134523"/>
          </a:xfrm>
        </p:grpSpPr>
        <p:grpSp>
          <p:nvGrpSpPr>
            <p:cNvPr id="23" name="Groupe 22"/>
            <p:cNvGrpSpPr/>
            <p:nvPr/>
          </p:nvGrpSpPr>
          <p:grpSpPr>
            <a:xfrm>
              <a:off x="369052" y="1381960"/>
              <a:ext cx="8494761" cy="733290"/>
              <a:chOff x="325711" y="3068960"/>
              <a:chExt cx="8494761" cy="733290"/>
            </a:xfrm>
          </p:grpSpPr>
          <p:sp>
            <p:nvSpPr>
              <p:cNvPr id="25" name="Rectangle à coins arrondis 24"/>
              <p:cNvSpPr/>
              <p:nvPr/>
            </p:nvSpPr>
            <p:spPr>
              <a:xfrm>
                <a:off x="325711" y="3068960"/>
                <a:ext cx="8494761" cy="73329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6" name="ZoneTexte 25"/>
              <p:cNvSpPr txBox="1"/>
              <p:nvPr/>
            </p:nvSpPr>
            <p:spPr>
              <a:xfrm>
                <a:off x="467544" y="3140968"/>
                <a:ext cx="8256476" cy="646331"/>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In dome mode redo everything only with </a:t>
                </a:r>
                <a:r>
                  <a:rPr lang="en-US" dirty="0" err="1" smtClean="0">
                    <a:latin typeface="Courier New" panose="02070309020205020404" pitchFamily="49" charset="0"/>
                    <a:cs typeface="Courier New" panose="02070309020205020404" pitchFamily="49" charset="0"/>
                  </a:rPr>
                  <a:t>dmlite</a:t>
                </a:r>
                <a:r>
                  <a:rPr lang="en-US" dirty="0" smtClean="0">
                    <a:latin typeface="Courier New" panose="02070309020205020404" pitchFamily="49" charset="0"/>
                    <a:cs typeface="Courier New" panose="02070309020205020404" pitchFamily="49" charset="0"/>
                  </a:rPr>
                  <a:t>-shell commands</a:t>
                </a:r>
              </a:p>
            </p:txBody>
          </p:sp>
        </p:grpSp>
        <p:pic>
          <p:nvPicPr>
            <p:cNvPr id="24" name="Imag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9515" y="980727"/>
              <a:ext cx="1062531" cy="1062531"/>
            </a:xfrm>
            <a:prstGeom prst="rect">
              <a:avLst/>
            </a:prstGeom>
            <a:solidFill>
              <a:schemeClr val="bg1"/>
            </a:solidFill>
          </p:spPr>
        </p:pic>
      </p:grpSp>
      <p:sp>
        <p:nvSpPr>
          <p:cNvPr id="27" name="ZoneTexte 26"/>
          <p:cNvSpPr txBox="1"/>
          <p:nvPr/>
        </p:nvSpPr>
        <p:spPr>
          <a:xfrm>
            <a:off x="5773011" y="5887196"/>
            <a:ext cx="3564088" cy="477054"/>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hints</a:t>
            </a:r>
            <a:r>
              <a:rPr lang="fr-FR" sz="2000" dirty="0" smtClean="0">
                <a:latin typeface="Courier New" panose="02070309020205020404" pitchFamily="49" charset="0"/>
                <a:cs typeface="Courier New" panose="02070309020205020404" pitchFamily="49" charset="0"/>
              </a:rPr>
              <a:t> on </a:t>
            </a:r>
            <a:r>
              <a:rPr lang="en-US" sz="2000" dirty="0" smtClean="0">
                <a:latin typeface="Courier New" panose="02070309020205020404" pitchFamily="49" charset="0"/>
                <a:cs typeface="Courier New" panose="02070309020205020404" pitchFamily="49" charset="0"/>
              </a:rPr>
              <a:t>next</a:t>
            </a:r>
            <a:r>
              <a:rPr lang="fr-FR" sz="2000" dirty="0" smtClean="0">
                <a:latin typeface="Courier New" panose="02070309020205020404" pitchFamily="49" charset="0"/>
                <a:cs typeface="Courier New" panose="02070309020205020404" pitchFamily="49" charset="0"/>
              </a:rPr>
              <a:t> page…</a:t>
            </a:r>
            <a:endParaRPr lang="en-US" sz="2000" dirty="0" smtClean="0">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548184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31</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Playing with pools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431061" y="1260624"/>
            <a:ext cx="8029371" cy="4616648"/>
          </a:xfrm>
          <a:prstGeom prst="rect">
            <a:avLst/>
          </a:prstGeom>
          <a:solidFill>
            <a:schemeClr val="bg1"/>
          </a:solidFill>
          <a:ln>
            <a:solidFill>
              <a:srgbClr val="002060"/>
            </a:solidFill>
          </a:ln>
        </p:spPr>
        <p:txBody>
          <a:bodyPr wrap="square" rtlCol="0">
            <a:spAutoFit/>
          </a:bodyPr>
          <a:lstStyle/>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dpm-addpool</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poolname</a:t>
            </a:r>
            <a:r>
              <a:rPr lang="en-US" sz="1400" dirty="0">
                <a:solidFill>
                  <a:srgbClr val="002060"/>
                </a:solidFill>
                <a:latin typeface="Miriam Fixed" panose="020B0509050101010101" pitchFamily="49" charset="-79"/>
                <a:cs typeface="Miriam Fixed" panose="020B0509050101010101" pitchFamily="49" charset="-79"/>
              </a:rPr>
              <a:t> test</a:t>
            </a: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dpm-addfs</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poolname</a:t>
            </a:r>
            <a:r>
              <a:rPr lang="en-US" sz="1400" dirty="0">
                <a:solidFill>
                  <a:srgbClr val="002060"/>
                </a:solidFill>
                <a:latin typeface="Miriam Fixed" panose="020B0509050101010101" pitchFamily="49" charset="-79"/>
                <a:cs typeface="Miriam Fixed" panose="020B0509050101010101" pitchFamily="49" charset="-79"/>
              </a:rPr>
              <a:t> test --server </a:t>
            </a:r>
            <a:r>
              <a:rPr lang="en-US" sz="1400" dirty="0" smtClean="0">
                <a:solidFill>
                  <a:srgbClr val="002060"/>
                </a:solidFill>
                <a:latin typeface="Miriam Fixed" panose="020B0509050101010101" pitchFamily="49" charset="-79"/>
                <a:cs typeface="Miriam Fixed" panose="020B0509050101010101" pitchFamily="49" charset="-79"/>
              </a:rPr>
              <a:t>llrtest0Y.in2p3.fr </a:t>
            </a:r>
            <a:r>
              <a:rPr lang="en-US" sz="1400" dirty="0">
                <a:solidFill>
                  <a:srgbClr val="002060"/>
                </a:solidFill>
                <a:latin typeface="Miriam Fixed" panose="020B0509050101010101" pitchFamily="49" charset="-79"/>
                <a:cs typeface="Miriam Fixed" panose="020B0509050101010101" pitchFamily="49" charset="-79"/>
              </a:rPr>
              <a:t>--fs /</a:t>
            </a:r>
            <a:r>
              <a:rPr lang="en-US" sz="1400" dirty="0" smtClean="0">
                <a:solidFill>
                  <a:srgbClr val="002060"/>
                </a:solidFill>
                <a:latin typeface="Miriam Fixed" panose="020B0509050101010101" pitchFamily="49" charset="-79"/>
                <a:cs typeface="Miriam Fixed" panose="020B0509050101010101" pitchFamily="49" charset="-79"/>
              </a:rPr>
              <a:t>data1</a:t>
            </a: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dpm-qryconf</a:t>
            </a:r>
            <a:endParaRPr lang="en-US"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dpm-rmfs</a:t>
            </a:r>
            <a:r>
              <a:rPr lang="en-US" sz="1400" dirty="0">
                <a:solidFill>
                  <a:srgbClr val="002060"/>
                </a:solidFill>
                <a:latin typeface="Miriam Fixed" panose="020B0509050101010101" pitchFamily="49" charset="-79"/>
                <a:cs typeface="Miriam Fixed" panose="020B0509050101010101" pitchFamily="49" charset="-79"/>
              </a:rPr>
              <a:t> </a:t>
            </a:r>
            <a:r>
              <a:rPr lang="en-US" sz="1400" dirty="0" smtClean="0">
                <a:solidFill>
                  <a:srgbClr val="002060"/>
                </a:solidFill>
                <a:latin typeface="Miriam Fixed" panose="020B0509050101010101" pitchFamily="49" charset="-79"/>
                <a:cs typeface="Miriam Fixed" panose="020B0509050101010101" pitchFamily="49" charset="-79"/>
              </a:rPr>
              <a:t>--server llrtest0Y.in2p3.fr </a:t>
            </a:r>
            <a:r>
              <a:rPr lang="en-US" sz="1400" dirty="0">
                <a:solidFill>
                  <a:srgbClr val="002060"/>
                </a:solidFill>
                <a:latin typeface="Miriam Fixed" panose="020B0509050101010101" pitchFamily="49" charset="-79"/>
                <a:cs typeface="Miriam Fixed" panose="020B0509050101010101" pitchFamily="49" charset="-79"/>
              </a:rPr>
              <a:t>--fs /data1</a:t>
            </a: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dpm-rmpool</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poolname</a:t>
            </a:r>
            <a:r>
              <a:rPr lang="en-US" sz="1400" dirty="0">
                <a:solidFill>
                  <a:srgbClr val="002060"/>
                </a:solidFill>
                <a:latin typeface="Miriam Fixed" panose="020B0509050101010101" pitchFamily="49" charset="-79"/>
                <a:cs typeface="Miriam Fixed" panose="020B0509050101010101" pitchFamily="49" charset="-79"/>
              </a:rPr>
              <a:t> test</a:t>
            </a: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dpm-qryconf</a:t>
            </a:r>
            <a:endParaRPr lang="en-US"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dmlite</a:t>
            </a:r>
            <a:r>
              <a:rPr lang="en-US" sz="1400" dirty="0" smtClean="0">
                <a:solidFill>
                  <a:srgbClr val="002060"/>
                </a:solidFill>
                <a:latin typeface="Miriam Fixed" panose="020B0509050101010101" pitchFamily="49" charset="-79"/>
                <a:cs typeface="Miriam Fixed" panose="020B0509050101010101" pitchFamily="49" charset="-79"/>
              </a:rPr>
              <a:t>-shell </a:t>
            </a:r>
            <a:r>
              <a:rPr lang="en-US" sz="1400" dirty="0">
                <a:solidFill>
                  <a:srgbClr val="002060"/>
                </a:solidFill>
                <a:latin typeface="Miriam Fixed" panose="020B0509050101010101" pitchFamily="49" charset="-79"/>
                <a:cs typeface="Miriam Fixed" panose="020B0509050101010101" pitchFamily="49" charset="-79"/>
              </a:rPr>
              <a:t>-e '</a:t>
            </a:r>
            <a:r>
              <a:rPr lang="en-US" sz="1400" dirty="0" err="1">
                <a:solidFill>
                  <a:srgbClr val="002060"/>
                </a:solidFill>
                <a:latin typeface="Miriam Fixed" panose="020B0509050101010101" pitchFamily="49" charset="-79"/>
                <a:cs typeface="Miriam Fixed" panose="020B0509050101010101" pitchFamily="49" charset="-79"/>
              </a:rPr>
              <a:t>pooladd</a:t>
            </a:r>
            <a:r>
              <a:rPr lang="en-US" sz="1400" dirty="0">
                <a:solidFill>
                  <a:srgbClr val="002060"/>
                </a:solidFill>
                <a:latin typeface="Miriam Fixed" panose="020B0509050101010101" pitchFamily="49" charset="-79"/>
                <a:cs typeface="Miriam Fixed" panose="020B0509050101010101" pitchFamily="49" charset="-79"/>
              </a:rPr>
              <a:t> test </a:t>
            </a:r>
            <a:r>
              <a:rPr lang="en-US" sz="1400" dirty="0" smtClean="0">
                <a:solidFill>
                  <a:srgbClr val="002060"/>
                </a:solidFill>
                <a:latin typeface="Miriam Fixed" panose="020B0509050101010101" pitchFamily="49" charset="-79"/>
                <a:cs typeface="Miriam Fixed" panose="020B0509050101010101" pitchFamily="49" charset="-79"/>
              </a:rPr>
              <a:t>filesystem’</a:t>
            </a:r>
          </a:p>
          <a:p>
            <a:r>
              <a:rPr lang="en-US" sz="1400" dirty="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dpm-addfs</a:t>
            </a:r>
            <a:r>
              <a:rPr lang="en-US" sz="1400" dirty="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poolname</a:t>
            </a:r>
            <a:r>
              <a:rPr lang="en-US" sz="1400" dirty="0">
                <a:solidFill>
                  <a:srgbClr val="002060"/>
                </a:solidFill>
                <a:latin typeface="Miriam Fixed" panose="020B0509050101010101" pitchFamily="49" charset="-79"/>
                <a:cs typeface="Miriam Fixed" panose="020B0509050101010101" pitchFamily="49" charset="-79"/>
              </a:rPr>
              <a:t> test --server llrtest0Y.in2p3.fr --fs /</a:t>
            </a:r>
            <a:r>
              <a:rPr lang="en-US" sz="1400" dirty="0" smtClean="0">
                <a:solidFill>
                  <a:srgbClr val="002060"/>
                </a:solidFill>
                <a:latin typeface="Miriam Fixed" panose="020B0509050101010101" pitchFamily="49" charset="-79"/>
                <a:cs typeface="Miriam Fixed" panose="020B0509050101010101" pitchFamily="49" charset="-79"/>
              </a:rPr>
              <a:t>data1</a:t>
            </a: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dmlite</a:t>
            </a:r>
            <a:r>
              <a:rPr lang="en-US" sz="1400" dirty="0" smtClean="0">
                <a:solidFill>
                  <a:srgbClr val="002060"/>
                </a:solidFill>
                <a:latin typeface="Miriam Fixed" panose="020B0509050101010101" pitchFamily="49" charset="-79"/>
                <a:cs typeface="Miriam Fixed" panose="020B0509050101010101" pitchFamily="49" charset="-79"/>
              </a:rPr>
              <a:t>-shell </a:t>
            </a:r>
            <a:r>
              <a:rPr lang="en-US" sz="1400" dirty="0">
                <a:solidFill>
                  <a:srgbClr val="002060"/>
                </a:solidFill>
                <a:latin typeface="Miriam Fixed" panose="020B0509050101010101" pitchFamily="49" charset="-79"/>
                <a:cs typeface="Miriam Fixed" panose="020B0509050101010101" pitchFamily="49" charset="-79"/>
              </a:rPr>
              <a:t>-e '</a:t>
            </a:r>
            <a:r>
              <a:rPr lang="en-US" sz="1400" dirty="0" err="1">
                <a:solidFill>
                  <a:srgbClr val="002060"/>
                </a:solidFill>
                <a:latin typeface="Miriam Fixed" panose="020B0509050101010101" pitchFamily="49" charset="-79"/>
                <a:cs typeface="Miriam Fixed" panose="020B0509050101010101" pitchFamily="49" charset="-79"/>
              </a:rPr>
              <a:t>poolinfo</a:t>
            </a:r>
            <a:r>
              <a:rPr lang="en-US" sz="1400" dirty="0">
                <a:solidFill>
                  <a:srgbClr val="002060"/>
                </a:solidFill>
                <a:latin typeface="Miriam Fixed" panose="020B0509050101010101" pitchFamily="49" charset="-79"/>
                <a:cs typeface="Miriam Fixed" panose="020B0509050101010101" pitchFamily="49" charset="-79"/>
              </a:rPr>
              <a:t>'</a:t>
            </a:r>
          </a:p>
          <a:p>
            <a:r>
              <a:rPr lang="fr-FR" sz="1400" dirty="0" smtClean="0">
                <a:solidFill>
                  <a:srgbClr val="002060"/>
                </a:solidFill>
                <a:latin typeface="Miriam Fixed" panose="020B0509050101010101" pitchFamily="49" charset="-79"/>
                <a:cs typeface="Miriam Fixed" panose="020B0509050101010101" pitchFamily="49" charset="-79"/>
              </a:rPr>
              <a:t>…</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dmlite</a:t>
            </a:r>
            <a:r>
              <a:rPr lang="en-US" sz="1400" dirty="0" smtClean="0">
                <a:solidFill>
                  <a:srgbClr val="002060"/>
                </a:solidFill>
                <a:latin typeface="Miriam Fixed" panose="020B0509050101010101" pitchFamily="49" charset="-79"/>
                <a:cs typeface="Miriam Fixed" panose="020B0509050101010101" pitchFamily="49" charset="-79"/>
              </a:rPr>
              <a:t>-shell </a:t>
            </a:r>
            <a:r>
              <a:rPr lang="en-US" sz="1400" dirty="0">
                <a:solidFill>
                  <a:srgbClr val="002060"/>
                </a:solidFill>
                <a:latin typeface="Miriam Fixed" panose="020B0509050101010101" pitchFamily="49" charset="-79"/>
                <a:cs typeface="Miriam Fixed" panose="020B0509050101010101" pitchFamily="49" charset="-79"/>
              </a:rPr>
              <a:t>-e '</a:t>
            </a:r>
            <a:r>
              <a:rPr lang="en-US" sz="1400" dirty="0" err="1">
                <a:solidFill>
                  <a:srgbClr val="002060"/>
                </a:solidFill>
                <a:latin typeface="Miriam Fixed" panose="020B0509050101010101" pitchFamily="49" charset="-79"/>
                <a:cs typeface="Miriam Fixed" panose="020B0509050101010101" pitchFamily="49" charset="-79"/>
              </a:rPr>
              <a:t>groupinfo</a:t>
            </a:r>
            <a:r>
              <a:rPr lang="en-US" sz="1400" dirty="0">
                <a:solidFill>
                  <a:srgbClr val="002060"/>
                </a:solidFill>
                <a:latin typeface="Miriam Fixed" panose="020B0509050101010101" pitchFamily="49" charset="-79"/>
                <a:cs typeface="Miriam Fixed" panose="020B0509050101010101" pitchFamily="49" charset="-79"/>
              </a:rPr>
              <a:t>'</a:t>
            </a:r>
          </a:p>
          <a:p>
            <a:r>
              <a:rPr lang="fr-FR" sz="1400" dirty="0" smtClean="0">
                <a:solidFill>
                  <a:srgbClr val="002060"/>
                </a:solidFill>
                <a:latin typeface="Miriam Fixed" panose="020B0509050101010101" pitchFamily="49" charset="-79"/>
                <a:cs typeface="Miriam Fixed" panose="020B0509050101010101" pitchFamily="49" charset="-79"/>
              </a:rPr>
              <a:t>…</a:t>
            </a:r>
            <a:endParaRPr lang="en-US" sz="1400" dirty="0" smtClean="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 </a:t>
            </a:r>
            <a:r>
              <a:rPr lang="en-US" sz="1400" dirty="0" err="1">
                <a:solidFill>
                  <a:srgbClr val="002060"/>
                </a:solidFill>
                <a:latin typeface="Miriam Fixed" panose="020B0509050101010101" pitchFamily="49" charset="-79"/>
                <a:cs typeface="Miriam Fixed" panose="020B0509050101010101" pitchFamily="49" charset="-79"/>
              </a:rPr>
              <a:t>cms</a:t>
            </a:r>
            <a:r>
              <a:rPr lang="en-US" sz="1400" dirty="0">
                <a:solidFill>
                  <a:srgbClr val="002060"/>
                </a:solidFill>
                <a:latin typeface="Miriam Fixed" panose="020B0509050101010101" pitchFamily="49" charset="-79"/>
                <a:cs typeface="Miriam Fixed" panose="020B0509050101010101" pitchFamily="49" charset="-79"/>
              </a:rPr>
              <a:t>  (ID: 104)</a:t>
            </a: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a:solidFill>
                  <a:srgbClr val="002060"/>
                </a:solidFill>
                <a:latin typeface="Miriam Fixed" panose="020B0509050101010101" pitchFamily="49" charset="-79"/>
                <a:cs typeface="Miriam Fixed" panose="020B0509050101010101" pitchFamily="49" charset="-79"/>
              </a:rPr>
              <a:t>$ export </a:t>
            </a:r>
            <a:r>
              <a:rPr lang="fr-FR" sz="1400" dirty="0" smtClean="0">
                <a:solidFill>
                  <a:srgbClr val="002060"/>
                </a:solidFill>
                <a:latin typeface="Miriam Fixed" panose="020B0509050101010101" pitchFamily="49" charset="-79"/>
                <a:cs typeface="Miriam Fixed" panose="020B0509050101010101" pitchFamily="49" charset="-79"/>
              </a:rPr>
              <a:t>DPM_HOST=llrtest0X.in2p3.fr</a:t>
            </a:r>
            <a:endParaRPr lang="fr-FR"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 export DPNS_HOST=llrtest0X.in2p3.fr</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dpm-modifypool</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poolname</a:t>
            </a:r>
            <a:r>
              <a:rPr lang="en-US" sz="1400" dirty="0">
                <a:solidFill>
                  <a:srgbClr val="002060"/>
                </a:solidFill>
                <a:latin typeface="Miriam Fixed" panose="020B0509050101010101" pitchFamily="49" charset="-79"/>
                <a:cs typeface="Miriam Fixed" panose="020B0509050101010101" pitchFamily="49" charset="-79"/>
              </a:rPr>
              <a:t> test --</a:t>
            </a:r>
            <a:r>
              <a:rPr lang="en-US" sz="1400" dirty="0" err="1">
                <a:solidFill>
                  <a:srgbClr val="002060"/>
                </a:solidFill>
                <a:latin typeface="Miriam Fixed" panose="020B0509050101010101" pitchFamily="49" charset="-79"/>
                <a:cs typeface="Miriam Fixed" panose="020B0509050101010101" pitchFamily="49" charset="-79"/>
              </a:rPr>
              <a:t>gid</a:t>
            </a:r>
            <a:r>
              <a:rPr lang="en-US" sz="1400" dirty="0">
                <a:solidFill>
                  <a:srgbClr val="002060"/>
                </a:solidFill>
                <a:latin typeface="Miriam Fixed" panose="020B0509050101010101" pitchFamily="49" charset="-79"/>
                <a:cs typeface="Miriam Fixed" panose="020B0509050101010101" pitchFamily="49" charset="-79"/>
              </a:rPr>
              <a:t> </a:t>
            </a:r>
            <a:r>
              <a:rPr lang="en-US" sz="1400" dirty="0" smtClean="0">
                <a:solidFill>
                  <a:srgbClr val="002060"/>
                </a:solidFill>
                <a:latin typeface="Miriam Fixed" panose="020B0509050101010101" pitchFamily="49" charset="-79"/>
                <a:cs typeface="Miriam Fixed" panose="020B0509050101010101" pitchFamily="49" charset="-79"/>
              </a:rPr>
              <a:t>104</a:t>
            </a:r>
            <a:endParaRPr lang="en-US"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a:t>
            </a:r>
            <a:endParaRPr lang="en-US" sz="1400" dirty="0" smtClean="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dpm-modifypool</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poolname</a:t>
            </a:r>
            <a:r>
              <a:rPr lang="en-US" sz="1400" dirty="0">
                <a:solidFill>
                  <a:srgbClr val="002060"/>
                </a:solidFill>
                <a:latin typeface="Miriam Fixed" panose="020B0509050101010101" pitchFamily="49" charset="-79"/>
                <a:cs typeface="Miriam Fixed" panose="020B0509050101010101" pitchFamily="49" charset="-79"/>
              </a:rPr>
              <a:t> test --</a:t>
            </a:r>
            <a:r>
              <a:rPr lang="en-US" sz="1400" dirty="0" err="1">
                <a:solidFill>
                  <a:srgbClr val="002060"/>
                </a:solidFill>
                <a:latin typeface="Miriam Fixed" panose="020B0509050101010101" pitchFamily="49" charset="-79"/>
                <a:cs typeface="Miriam Fixed" panose="020B0509050101010101" pitchFamily="49" charset="-79"/>
              </a:rPr>
              <a:t>gid</a:t>
            </a:r>
            <a:r>
              <a:rPr lang="en-US" sz="1400" dirty="0">
                <a:solidFill>
                  <a:srgbClr val="002060"/>
                </a:solidFill>
                <a:latin typeface="Miriam Fixed" panose="020B0509050101010101" pitchFamily="49" charset="-79"/>
                <a:cs typeface="Miriam Fixed" panose="020B0509050101010101" pitchFamily="49" charset="-79"/>
              </a:rPr>
              <a:t> </a:t>
            </a:r>
            <a:r>
              <a:rPr lang="en-US" sz="1400" dirty="0" smtClean="0">
                <a:solidFill>
                  <a:srgbClr val="002060"/>
                </a:solidFill>
                <a:latin typeface="Miriam Fixed" panose="020B0509050101010101" pitchFamily="49" charset="-79"/>
                <a:cs typeface="Miriam Fixed" panose="020B0509050101010101" pitchFamily="49" charset="-79"/>
              </a:rPr>
              <a:t>0</a:t>
            </a:r>
            <a:endParaRPr lang="en-US" sz="1400" dirty="0">
              <a:solidFill>
                <a:srgbClr val="002060"/>
              </a:solidFill>
              <a:latin typeface="Miriam Fixed" panose="020B0509050101010101" pitchFamily="49" charset="-79"/>
              <a:cs typeface="Miriam Fixed" panose="020B0509050101010101" pitchFamily="49" charset="-79"/>
            </a:endParaRPr>
          </a:p>
        </p:txBody>
      </p:sp>
      <p:sp>
        <p:nvSpPr>
          <p:cNvPr id="17" name="ZoneTexte 16"/>
          <p:cNvSpPr txBox="1"/>
          <p:nvPr/>
        </p:nvSpPr>
        <p:spPr>
          <a:xfrm>
            <a:off x="4211960" y="6030644"/>
            <a:ext cx="4752528" cy="477054"/>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Dome mode hints </a:t>
            </a:r>
            <a:r>
              <a:rPr lang="fr-FR" sz="2000" dirty="0" smtClean="0">
                <a:latin typeface="Courier New" panose="02070309020205020404" pitchFamily="49" charset="0"/>
                <a:cs typeface="Courier New" panose="02070309020205020404" pitchFamily="49" charset="0"/>
              </a:rPr>
              <a:t>on </a:t>
            </a:r>
            <a:r>
              <a:rPr lang="en-US" sz="2000" dirty="0" smtClean="0">
                <a:latin typeface="Courier New" panose="02070309020205020404" pitchFamily="49" charset="0"/>
                <a:cs typeface="Courier New" panose="02070309020205020404" pitchFamily="49" charset="0"/>
              </a:rPr>
              <a:t>next</a:t>
            </a:r>
            <a:r>
              <a:rPr lang="fr-FR" sz="2000" dirty="0" smtClean="0">
                <a:latin typeface="Courier New" panose="02070309020205020404" pitchFamily="49" charset="0"/>
                <a:cs typeface="Courier New" panose="02070309020205020404" pitchFamily="49" charset="0"/>
              </a:rPr>
              <a:t> page…</a:t>
            </a:r>
            <a:endParaRPr lang="en-US" sz="2000" dirty="0" smtClean="0">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396380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32</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Playing with pools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455075" y="1791102"/>
            <a:ext cx="8029371" cy="3754874"/>
          </a:xfrm>
          <a:prstGeom prst="rect">
            <a:avLst/>
          </a:prstGeom>
          <a:solidFill>
            <a:schemeClr val="bg1"/>
          </a:solidFill>
          <a:ln>
            <a:solidFill>
              <a:schemeClr val="accent6">
                <a:lumMod val="75000"/>
              </a:schemeClr>
            </a:solidFill>
          </a:ln>
        </p:spPr>
        <p:txBody>
          <a:bodyPr wrap="square" rtlCol="0">
            <a:spAutoFit/>
          </a:bodyPr>
          <a:lstStyle/>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dmlite</a:t>
            </a:r>
            <a:r>
              <a:rPr lang="en-US" sz="1400" dirty="0" smtClean="0">
                <a:solidFill>
                  <a:srgbClr val="002060"/>
                </a:solidFill>
                <a:latin typeface="Miriam Fixed" panose="020B0509050101010101" pitchFamily="49" charset="-79"/>
                <a:cs typeface="Miriam Fixed" panose="020B0509050101010101" pitchFamily="49" charset="-79"/>
              </a:rPr>
              <a:t>-shell</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&gt; </a:t>
            </a:r>
            <a:r>
              <a:rPr lang="en-US" sz="1400" dirty="0" err="1">
                <a:solidFill>
                  <a:srgbClr val="002060"/>
                </a:solidFill>
                <a:latin typeface="Miriam Fixed" panose="020B0509050101010101" pitchFamily="49" charset="-79"/>
                <a:cs typeface="Miriam Fixed" panose="020B0509050101010101" pitchFamily="49" charset="-79"/>
              </a:rPr>
              <a:t>pooladd</a:t>
            </a:r>
            <a:r>
              <a:rPr lang="en-US" sz="1400" dirty="0">
                <a:solidFill>
                  <a:srgbClr val="002060"/>
                </a:solidFill>
                <a:latin typeface="Miriam Fixed" panose="020B0509050101010101" pitchFamily="49" charset="-79"/>
                <a:cs typeface="Miriam Fixed" panose="020B0509050101010101" pitchFamily="49" charset="-79"/>
              </a:rPr>
              <a:t> test2 filesystem</a:t>
            </a:r>
          </a:p>
          <a:p>
            <a:r>
              <a:rPr lang="en-US" sz="1400" dirty="0" smtClean="0">
                <a:solidFill>
                  <a:srgbClr val="002060"/>
                </a:solidFill>
                <a:latin typeface="Miriam Fixed" panose="020B0509050101010101" pitchFamily="49" charset="-79"/>
                <a:cs typeface="Miriam Fixed" panose="020B0509050101010101" pitchFamily="49" charset="-79"/>
              </a:rPr>
              <a:t>&gt; </a:t>
            </a:r>
            <a:r>
              <a:rPr lang="en-US" sz="1400" dirty="0" err="1">
                <a:solidFill>
                  <a:srgbClr val="002060"/>
                </a:solidFill>
                <a:latin typeface="Miriam Fixed" panose="020B0509050101010101" pitchFamily="49" charset="-79"/>
                <a:cs typeface="Miriam Fixed" panose="020B0509050101010101" pitchFamily="49" charset="-79"/>
              </a:rPr>
              <a:t>fsadd</a:t>
            </a:r>
            <a:r>
              <a:rPr lang="en-US" sz="1400" dirty="0">
                <a:solidFill>
                  <a:srgbClr val="002060"/>
                </a:solidFill>
                <a:latin typeface="Miriam Fixed" panose="020B0509050101010101" pitchFamily="49" charset="-79"/>
                <a:cs typeface="Miriam Fixed" panose="020B0509050101010101" pitchFamily="49" charset="-79"/>
              </a:rPr>
              <a:t> /data2 test2 </a:t>
            </a:r>
            <a:r>
              <a:rPr lang="en-US" sz="1400" dirty="0" smtClean="0">
                <a:solidFill>
                  <a:srgbClr val="002060"/>
                </a:solidFill>
                <a:latin typeface="Miriam Fixed" panose="020B0509050101010101" pitchFamily="49" charset="-79"/>
                <a:cs typeface="Miriam Fixed" panose="020B0509050101010101" pitchFamily="49" charset="-79"/>
              </a:rPr>
              <a:t>llrtest0Y.in2p3.fr</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&gt; </a:t>
            </a:r>
            <a:r>
              <a:rPr lang="en-US" sz="1400" dirty="0" err="1">
                <a:solidFill>
                  <a:srgbClr val="002060"/>
                </a:solidFill>
                <a:latin typeface="Miriam Fixed" panose="020B0509050101010101" pitchFamily="49" charset="-79"/>
                <a:cs typeface="Miriam Fixed" panose="020B0509050101010101" pitchFamily="49" charset="-79"/>
              </a:rPr>
              <a:t>qryconf</a:t>
            </a:r>
            <a:endParaRPr lang="en-US"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dpm-qryconf</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service </a:t>
            </a:r>
            <a:r>
              <a:rPr lang="en-US" sz="1400" dirty="0" err="1">
                <a:solidFill>
                  <a:srgbClr val="002060"/>
                </a:solidFill>
                <a:latin typeface="Miriam Fixed" panose="020B0509050101010101" pitchFamily="49" charset="-79"/>
                <a:cs typeface="Miriam Fixed" panose="020B0509050101010101" pitchFamily="49" charset="-79"/>
              </a:rPr>
              <a:t>dpm</a:t>
            </a:r>
            <a:r>
              <a:rPr lang="en-US" sz="1400" dirty="0">
                <a:solidFill>
                  <a:srgbClr val="002060"/>
                </a:solidFill>
                <a:latin typeface="Miriam Fixed" panose="020B0509050101010101" pitchFamily="49" charset="-79"/>
                <a:cs typeface="Miriam Fixed" panose="020B0509050101010101" pitchFamily="49" charset="-79"/>
              </a:rPr>
              <a:t> restart</a:t>
            </a: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dpm-qryconf</a:t>
            </a:r>
            <a:endParaRPr lang="en-US" sz="1400" dirty="0" smtClean="0">
              <a:solidFill>
                <a:srgbClr val="002060"/>
              </a:solidFill>
              <a:latin typeface="Miriam Fixed" panose="020B0509050101010101" pitchFamily="49" charset="-79"/>
              <a:cs typeface="Miriam Fixed" panose="020B0509050101010101" pitchFamily="49" charset="-79"/>
            </a:endParaRPr>
          </a:p>
          <a:p>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dmlite-shell</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&gt; </a:t>
            </a:r>
            <a:r>
              <a:rPr lang="fr-FR" sz="1400" dirty="0" err="1" smtClean="0">
                <a:solidFill>
                  <a:srgbClr val="002060"/>
                </a:solidFill>
                <a:latin typeface="Miriam Fixed" panose="020B0509050101010101" pitchFamily="49" charset="-79"/>
                <a:cs typeface="Miriam Fixed" panose="020B0509050101010101" pitchFamily="49" charset="-79"/>
              </a:rPr>
              <a:t>fsdel</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a:solidFill>
                  <a:srgbClr val="002060"/>
                </a:solidFill>
                <a:latin typeface="Miriam Fixed" panose="020B0509050101010101" pitchFamily="49" charset="-79"/>
                <a:cs typeface="Miriam Fixed" panose="020B0509050101010101" pitchFamily="49" charset="-79"/>
              </a:rPr>
              <a:t>/data2 </a:t>
            </a:r>
            <a:r>
              <a:rPr lang="fr-FR" sz="1400" dirty="0" smtClean="0">
                <a:solidFill>
                  <a:srgbClr val="002060"/>
                </a:solidFill>
                <a:latin typeface="Miriam Fixed" panose="020B0509050101010101" pitchFamily="49" charset="-79"/>
                <a:cs typeface="Miriam Fixed" panose="020B0509050101010101" pitchFamily="49" charset="-79"/>
              </a:rPr>
              <a:t>llrtest0Y.in2p3.fr</a:t>
            </a:r>
          </a:p>
          <a:p>
            <a:r>
              <a:rPr lang="fr-FR" sz="1400" dirty="0" smtClean="0">
                <a:solidFill>
                  <a:srgbClr val="002060"/>
                </a:solidFill>
                <a:latin typeface="Miriam Fixed" panose="020B0509050101010101" pitchFamily="49" charset="-79"/>
                <a:cs typeface="Miriam Fixed" panose="020B0509050101010101" pitchFamily="49" charset="-79"/>
              </a:rPr>
              <a:t>&gt; </a:t>
            </a:r>
            <a:r>
              <a:rPr lang="fr-FR" sz="1400" dirty="0" err="1" smtClean="0">
                <a:solidFill>
                  <a:srgbClr val="002060"/>
                </a:solidFill>
                <a:latin typeface="Miriam Fixed" panose="020B0509050101010101" pitchFamily="49" charset="-79"/>
                <a:cs typeface="Miriam Fixed" panose="020B0509050101010101" pitchFamily="49" charset="-79"/>
              </a:rPr>
              <a:t>pooldel</a:t>
            </a:r>
            <a:r>
              <a:rPr lang="fr-FR" sz="1400" dirty="0" smtClean="0">
                <a:solidFill>
                  <a:srgbClr val="002060"/>
                </a:solidFill>
                <a:latin typeface="Miriam Fixed" panose="020B0509050101010101" pitchFamily="49" charset="-79"/>
                <a:cs typeface="Miriam Fixed" panose="020B0509050101010101" pitchFamily="49" charset="-79"/>
              </a:rPr>
              <a:t> test2</a:t>
            </a:r>
          </a:p>
          <a:p>
            <a:r>
              <a:rPr lang="fr-FR" sz="1400" dirty="0" smtClean="0">
                <a:solidFill>
                  <a:srgbClr val="002060"/>
                </a:solidFill>
                <a:latin typeface="Miriam Fixed" panose="020B0509050101010101" pitchFamily="49" charset="-79"/>
                <a:cs typeface="Miriam Fixed" panose="020B0509050101010101" pitchFamily="49" charset="-79"/>
              </a:rPr>
              <a:t>…</a:t>
            </a:r>
          </a:p>
          <a:p>
            <a:r>
              <a:rPr lang="en-US" sz="1400" dirty="0">
                <a:solidFill>
                  <a:srgbClr val="002060"/>
                </a:solidFill>
                <a:latin typeface="Miriam Fixed" panose="020B0509050101010101" pitchFamily="49" charset="-79"/>
                <a:cs typeface="Miriam Fixed" panose="020B0509050101010101" pitchFamily="49" charset="-79"/>
              </a:rPr>
              <a:t>$ service </a:t>
            </a:r>
            <a:r>
              <a:rPr lang="en-US" sz="1400" dirty="0" err="1">
                <a:solidFill>
                  <a:srgbClr val="002060"/>
                </a:solidFill>
                <a:latin typeface="Miriam Fixed" panose="020B0509050101010101" pitchFamily="49" charset="-79"/>
                <a:cs typeface="Miriam Fixed" panose="020B0509050101010101" pitchFamily="49" charset="-79"/>
              </a:rPr>
              <a:t>dpm</a:t>
            </a:r>
            <a:r>
              <a:rPr lang="en-US" sz="1400" dirty="0">
                <a:solidFill>
                  <a:srgbClr val="002060"/>
                </a:solidFill>
                <a:latin typeface="Miriam Fixed" panose="020B0509050101010101" pitchFamily="49" charset="-79"/>
                <a:cs typeface="Miriam Fixed" panose="020B0509050101010101" pitchFamily="49" charset="-79"/>
              </a:rPr>
              <a:t> restart</a:t>
            </a:r>
          </a:p>
          <a:p>
            <a:endParaRPr lang="fr-FR" sz="1400" dirty="0" smtClean="0">
              <a:solidFill>
                <a:srgbClr val="002060"/>
              </a:solidFill>
              <a:latin typeface="Miriam Fixed" panose="020B0509050101010101" pitchFamily="49" charset="-79"/>
              <a:cs typeface="Miriam Fixed" panose="020B0509050101010101" pitchFamily="49" charset="-79"/>
            </a:endParaRPr>
          </a:p>
          <a:p>
            <a:endParaRPr lang="fr-FR" sz="1400" dirty="0">
              <a:solidFill>
                <a:srgbClr val="002060"/>
              </a:solidFill>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fr-FR" sz="1400" dirty="0" smtClean="0">
              <a:solidFill>
                <a:srgbClr val="002060"/>
              </a:solidFill>
              <a:latin typeface="Miriam Fixed" panose="020B0509050101010101" pitchFamily="49" charset="-79"/>
              <a:cs typeface="Miriam Fixed" panose="020B0509050101010101" pitchFamily="49" charset="-79"/>
            </a:endParaRPr>
          </a:p>
        </p:txBody>
      </p:sp>
    </p:spTree>
    <p:extLst>
      <p:ext uri="{BB962C8B-B14F-4D97-AF65-F5344CB8AC3E}">
        <p14:creationId xmlns:p14="http://schemas.microsoft.com/office/powerpoint/2010/main" val="24630844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33</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Playing with ACLs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e 8"/>
          <p:cNvGrpSpPr/>
          <p:nvPr/>
        </p:nvGrpSpPr>
        <p:grpSpPr>
          <a:xfrm>
            <a:off x="369052" y="1882604"/>
            <a:ext cx="8494761" cy="3797394"/>
            <a:chOff x="369052" y="980727"/>
            <a:chExt cx="8494761" cy="3587631"/>
          </a:xfrm>
        </p:grpSpPr>
        <p:grpSp>
          <p:nvGrpSpPr>
            <p:cNvPr id="8" name="Groupe 7"/>
            <p:cNvGrpSpPr/>
            <p:nvPr/>
          </p:nvGrpSpPr>
          <p:grpSpPr>
            <a:xfrm>
              <a:off x="369052" y="1381960"/>
              <a:ext cx="8494761" cy="3186398"/>
              <a:chOff x="325711" y="3068960"/>
              <a:chExt cx="8494761" cy="3186398"/>
            </a:xfrm>
          </p:grpSpPr>
          <p:sp>
            <p:nvSpPr>
              <p:cNvPr id="21" name="Rectangle à coins arrondis 20"/>
              <p:cNvSpPr/>
              <p:nvPr/>
            </p:nvSpPr>
            <p:spPr>
              <a:xfrm>
                <a:off x="325711" y="3068960"/>
                <a:ext cx="8494761" cy="31863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2" name="ZoneTexte 21"/>
              <p:cNvSpPr txBox="1"/>
              <p:nvPr/>
            </p:nvSpPr>
            <p:spPr>
              <a:xfrm>
                <a:off x="546420" y="3690030"/>
                <a:ext cx="8256476" cy="2049966"/>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Courier New" panose="02070309020205020404" pitchFamily="49" charset="0"/>
                    <a:cs typeface="Courier New" panose="02070309020205020404" pitchFamily="49" charset="0"/>
                  </a:rPr>
                  <a:t>C</a:t>
                </a:r>
                <a:r>
                  <a:rPr lang="en-US" dirty="0" smtClean="0">
                    <a:latin typeface="Courier New" panose="02070309020205020404" pitchFamily="49" charset="0"/>
                    <a:cs typeface="Courier New" panose="02070309020205020404" pitchFamily="49" charset="0"/>
                  </a:rPr>
                  <a:t>reate a directory owned by </a:t>
                </a:r>
                <a:r>
                  <a:rPr lang="en-US" dirty="0" err="1" smtClean="0">
                    <a:latin typeface="Courier New" panose="02070309020205020404" pitchFamily="49" charset="0"/>
                    <a:cs typeface="Courier New" panose="02070309020205020404" pitchFamily="49" charset="0"/>
                  </a:rPr>
                  <a:t>cms</a:t>
                </a:r>
                <a:r>
                  <a:rPr lang="en-US" dirty="0" smtClean="0">
                    <a:latin typeface="Courier New" panose="02070309020205020404" pitchFamily="49" charset="0"/>
                    <a:cs typeface="Courier New" panose="02070309020205020404" pitchFamily="49" charset="0"/>
                  </a:rPr>
                  <a:t> proxy </a:t>
                </a:r>
                <a:r>
                  <a:rPr lang="en-US" dirty="0" err="1" smtClean="0">
                    <a:latin typeface="Courier New" panose="02070309020205020404" pitchFamily="49" charset="0"/>
                    <a:cs typeface="Courier New" panose="02070309020205020404" pitchFamily="49" charset="0"/>
                  </a:rPr>
                  <a:t>wich</a:t>
                </a:r>
                <a:r>
                  <a:rPr lang="en-US" dirty="0" smtClean="0">
                    <a:latin typeface="Courier New" panose="02070309020205020404" pitchFamily="49" charset="0"/>
                    <a:cs typeface="Courier New" panose="02070309020205020404" pitchFamily="49" charset="0"/>
                  </a:rPr>
                  <a:t> is writable by the vo.grif.fr group and by my CERN identity and so that all the files created there are writable by the </a:t>
                </a:r>
                <a:r>
                  <a:rPr lang="en-US" dirty="0" err="1" smtClean="0">
                    <a:latin typeface="Courier New" panose="02070309020205020404" pitchFamily="49" charset="0"/>
                    <a:cs typeface="Courier New" panose="02070309020205020404" pitchFamily="49" charset="0"/>
                  </a:rPr>
                  <a:t>phedex</a:t>
                </a:r>
                <a:r>
                  <a:rPr lang="en-US" dirty="0" smtClean="0">
                    <a:latin typeface="Courier New" panose="02070309020205020404" pitchFamily="49" charset="0"/>
                    <a:cs typeface="Courier New" panose="02070309020205020404" pitchFamily="49" charset="0"/>
                  </a:rPr>
                  <a:t> role (</a:t>
                </a:r>
                <a:r>
                  <a:rPr lang="en-US" dirty="0" err="1" smtClean="0">
                    <a:latin typeface="Courier New" panose="02070309020205020404" pitchFamily="49" charset="0"/>
                    <a:cs typeface="Courier New" panose="02070309020205020404" pitchFamily="49" charset="0"/>
                  </a:rPr>
                  <a:t>cern_phedex</a:t>
                </a:r>
                <a:r>
                  <a:rPr lang="en-US" dirty="0" smtClean="0">
                    <a:latin typeface="Courier New" panose="02070309020205020404" pitchFamily="49" charset="0"/>
                    <a:cs typeface="Courier New" panose="02070309020205020404" pitchFamily="49" charset="0"/>
                  </a:rPr>
                  <a:t> proxy). Use </a:t>
                </a:r>
                <a:r>
                  <a:rPr lang="en-US" dirty="0" err="1" smtClean="0">
                    <a:latin typeface="Courier New" panose="02070309020205020404" pitchFamily="49" charset="0"/>
                    <a:cs typeface="Courier New" panose="02070309020205020404" pitchFamily="49" charset="0"/>
                  </a:rPr>
                  <a:t>dpns</a:t>
                </a:r>
                <a:r>
                  <a:rPr lang="en-US" dirty="0" smtClean="0">
                    <a:latin typeface="Courier New" panose="02070309020205020404" pitchFamily="49" charset="0"/>
                    <a:cs typeface="Courier New" panose="02070309020205020404" pitchFamily="49" charset="0"/>
                  </a:rPr>
                  <a:t>-* commands;</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do you need to be on the HN?</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test that everything works as expected;</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redo the same using the </a:t>
                </a:r>
                <a:r>
                  <a:rPr lang="en-US" dirty="0" err="1" smtClean="0">
                    <a:latin typeface="Courier New" panose="02070309020205020404" pitchFamily="49" charset="0"/>
                    <a:cs typeface="Courier New" panose="02070309020205020404" pitchFamily="49" charset="0"/>
                  </a:rPr>
                  <a:t>dmlite</a:t>
                </a:r>
                <a:r>
                  <a:rPr lang="en-US" dirty="0" smtClean="0">
                    <a:latin typeface="Courier New" panose="02070309020205020404" pitchFamily="49" charset="0"/>
                    <a:cs typeface="Courier New" panose="02070309020205020404" pitchFamily="49" charset="0"/>
                  </a:rPr>
                  <a:t>-shell command</a:t>
                </a:r>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p:txBody>
          </p:sp>
        </p:gr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9515" y="980727"/>
              <a:ext cx="1062531" cy="1062531"/>
            </a:xfrm>
            <a:prstGeom prst="rect">
              <a:avLst/>
            </a:prstGeom>
            <a:solidFill>
              <a:schemeClr val="bg1"/>
            </a:solidFill>
          </p:spPr>
        </p:pic>
      </p:grpSp>
      <p:sp>
        <p:nvSpPr>
          <p:cNvPr id="27" name="ZoneTexte 26"/>
          <p:cNvSpPr txBox="1"/>
          <p:nvPr/>
        </p:nvSpPr>
        <p:spPr>
          <a:xfrm>
            <a:off x="5561956" y="5679998"/>
            <a:ext cx="3564088" cy="477054"/>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hints</a:t>
            </a:r>
            <a:r>
              <a:rPr lang="fr-FR" sz="2000" dirty="0" smtClean="0">
                <a:latin typeface="Courier New" panose="02070309020205020404" pitchFamily="49" charset="0"/>
                <a:cs typeface="Courier New" panose="02070309020205020404" pitchFamily="49" charset="0"/>
              </a:rPr>
              <a:t> on </a:t>
            </a:r>
            <a:r>
              <a:rPr lang="en-US" sz="2000" dirty="0" smtClean="0">
                <a:latin typeface="Courier New" panose="02070309020205020404" pitchFamily="49" charset="0"/>
                <a:cs typeface="Courier New" panose="02070309020205020404" pitchFamily="49" charset="0"/>
              </a:rPr>
              <a:t>next</a:t>
            </a:r>
            <a:r>
              <a:rPr lang="fr-FR" sz="2000" dirty="0" smtClean="0">
                <a:latin typeface="Courier New" panose="02070309020205020404" pitchFamily="49" charset="0"/>
                <a:cs typeface="Courier New" panose="02070309020205020404" pitchFamily="49" charset="0"/>
              </a:rPr>
              <a:t> page…</a:t>
            </a:r>
            <a:endParaRPr lang="en-US" sz="2000" dirty="0" smtClean="0">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077065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34</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Playing with ACLs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431061" y="1260624"/>
            <a:ext cx="8029371" cy="4832092"/>
          </a:xfrm>
          <a:prstGeom prst="rect">
            <a:avLst/>
          </a:prstGeom>
          <a:solidFill>
            <a:schemeClr val="bg1"/>
          </a:solidFill>
          <a:ln>
            <a:solidFill>
              <a:srgbClr val="002060"/>
            </a:solidFill>
          </a:ln>
        </p:spPr>
        <p:txBody>
          <a:bodyPr wrap="square" rtlCol="0">
            <a:spAutoFit/>
          </a:bodyPr>
          <a:lstStyle/>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gfal-mkdir</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root://</a:t>
            </a:r>
            <a:r>
              <a:rPr lang="en-US" sz="1400" dirty="0" smtClean="0">
                <a:solidFill>
                  <a:srgbClr val="002060"/>
                </a:solidFill>
                <a:latin typeface="Miriam Fixed" panose="020B0509050101010101" pitchFamily="49" charset="-79"/>
                <a:cs typeface="Miriam Fixed" panose="020B0509050101010101" pitchFamily="49" charset="-79"/>
              </a:rPr>
              <a:t>llrtest0X//cms/testacl # on the UI</a:t>
            </a:r>
          </a:p>
          <a:p>
            <a:r>
              <a:rPr lang="en-US" sz="1400" dirty="0" smtClean="0">
                <a:solidFill>
                  <a:srgbClr val="002060"/>
                </a:solidFill>
                <a:latin typeface="Miriam Fixed" panose="020B0509050101010101" pitchFamily="49" charset="-79"/>
                <a:cs typeface="Miriam Fixed" panose="020B0509050101010101" pitchFamily="49" charset="-79"/>
              </a:rPr>
              <a:t>$ export DPM_HOST=llrtest0X.in2p3.fr</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export DPNS_HOST=llrtest0X.in2p3.fr</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dpns-getacl</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smtClean="0">
                <a:solidFill>
                  <a:srgbClr val="002060"/>
                </a:solidFill>
                <a:latin typeface="Miriam Fixed" panose="020B0509050101010101" pitchFamily="49" charset="-79"/>
                <a:cs typeface="Miriam Fixed" panose="020B0509050101010101" pitchFamily="49" charset="-79"/>
              </a:rPr>
              <a:t>dpm</a:t>
            </a:r>
            <a:r>
              <a:rPr lang="en-US" sz="1400" dirty="0" smtClean="0">
                <a:solidFill>
                  <a:srgbClr val="002060"/>
                </a:solidFill>
                <a:latin typeface="Miriam Fixed" panose="020B0509050101010101" pitchFamily="49" charset="-79"/>
                <a:cs typeface="Miriam Fixed" panose="020B0509050101010101" pitchFamily="49" charset="-79"/>
              </a:rPr>
              <a:t>/in2p3.fr/home/</a:t>
            </a:r>
            <a:r>
              <a:rPr lang="en-US" sz="1400" dirty="0" err="1" smtClean="0">
                <a:solidFill>
                  <a:srgbClr val="002060"/>
                </a:solidFill>
                <a:latin typeface="Miriam Fixed" panose="020B0509050101010101" pitchFamily="49" charset="-79"/>
                <a:cs typeface="Miriam Fixed" panose="020B0509050101010101" pitchFamily="49" charset="-79"/>
              </a:rPr>
              <a:t>cms</a:t>
            </a:r>
            <a:r>
              <a:rPr lang="en-US" sz="1400" dirty="0" smtClean="0">
                <a:solidFill>
                  <a:srgbClr val="002060"/>
                </a:solidFill>
                <a:latin typeface="Miriam Fixed" panose="020B0509050101010101" pitchFamily="49" charset="-79"/>
                <a:cs typeface="Miriam Fixed" panose="020B0509050101010101" pitchFamily="49" charset="-79"/>
              </a:rPr>
              <a:t>/</a:t>
            </a:r>
            <a:r>
              <a:rPr lang="en-US" sz="1400" dirty="0" err="1" smtClean="0">
                <a:solidFill>
                  <a:srgbClr val="002060"/>
                </a:solidFill>
                <a:latin typeface="Miriam Fixed" panose="020B0509050101010101" pitchFamily="49" charset="-79"/>
                <a:cs typeface="Miriam Fixed" panose="020B0509050101010101" pitchFamily="49" charset="-79"/>
              </a:rPr>
              <a:t>testacl</a:t>
            </a:r>
            <a:endParaRPr lang="en-US"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 Just to make this user/group known to </a:t>
            </a:r>
            <a:r>
              <a:rPr lang="en-US" sz="1400" dirty="0" smtClean="0">
                <a:solidFill>
                  <a:srgbClr val="002060"/>
                </a:solidFill>
                <a:latin typeface="Miriam Fixed" panose="020B0509050101010101" pitchFamily="49" charset="-79"/>
                <a:cs typeface="Miriam Fixed" panose="020B0509050101010101" pitchFamily="49" charset="-79"/>
              </a:rPr>
              <a:t>DPM</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export X509_USER_PROXY=/home/</a:t>
            </a:r>
            <a:r>
              <a:rPr lang="en-US" sz="1400" dirty="0" err="1">
                <a:solidFill>
                  <a:srgbClr val="002060"/>
                </a:solidFill>
                <a:latin typeface="Miriam Fixed" panose="020B0509050101010101" pitchFamily="49" charset="-79"/>
                <a:cs typeface="Miriam Fixed" panose="020B0509050101010101" pitchFamily="49" charset="-79"/>
              </a:rPr>
              <a:t>toulet</a:t>
            </a:r>
            <a:r>
              <a:rPr lang="en-US" sz="1400" dirty="0">
                <a:solidFill>
                  <a:srgbClr val="002060"/>
                </a:solidFill>
                <a:latin typeface="Miriam Fixed" panose="020B0509050101010101" pitchFamily="49" charset="-79"/>
                <a:cs typeface="Miriam Fixed" panose="020B0509050101010101" pitchFamily="49" charset="-79"/>
              </a:rPr>
              <a:t>/proxies/</a:t>
            </a:r>
            <a:r>
              <a:rPr lang="en-US" sz="1400" dirty="0" err="1">
                <a:solidFill>
                  <a:srgbClr val="002060"/>
                </a:solidFill>
                <a:latin typeface="Miriam Fixed" panose="020B0509050101010101" pitchFamily="49" charset="-79"/>
                <a:cs typeface="Miriam Fixed" panose="020B0509050101010101" pitchFamily="49" charset="-79"/>
              </a:rPr>
              <a:t>cern_phedex</a:t>
            </a:r>
            <a:endParaRPr lang="en-US" sz="1400" dirty="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rfdir</a:t>
            </a:r>
            <a:r>
              <a:rPr lang="en-US" sz="1400" dirty="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a:t>
            </a:r>
            <a:r>
              <a:rPr lang="en-US" sz="1400" dirty="0" smtClean="0">
                <a:solidFill>
                  <a:srgbClr val="002060"/>
                </a:solidFill>
                <a:latin typeface="Miriam Fixed" panose="020B0509050101010101" pitchFamily="49" charset="-79"/>
                <a:cs typeface="Miriam Fixed" panose="020B0509050101010101" pitchFamily="49" charset="-79"/>
              </a:rPr>
              <a:t>/in2p3.fr/home/</a:t>
            </a:r>
            <a:r>
              <a:rPr lang="en-US" sz="1400" dirty="0" err="1" smtClean="0">
                <a:solidFill>
                  <a:srgbClr val="002060"/>
                </a:solidFill>
                <a:latin typeface="Miriam Fixed" panose="020B0509050101010101" pitchFamily="49" charset="-79"/>
                <a:cs typeface="Miriam Fixed" panose="020B0509050101010101" pitchFamily="49" charset="-79"/>
              </a:rPr>
              <a:t>cms</a:t>
            </a:r>
            <a:r>
              <a:rPr lang="en-US" sz="1400" dirty="0" smtClean="0">
                <a:solidFill>
                  <a:srgbClr val="002060"/>
                </a:solidFill>
                <a:latin typeface="Miriam Fixed" panose="020B0509050101010101" pitchFamily="49" charset="-79"/>
                <a:cs typeface="Miriam Fixed" panose="020B0509050101010101" pitchFamily="49" charset="-79"/>
              </a:rPr>
              <a:t>/</a:t>
            </a:r>
            <a:r>
              <a:rPr lang="en-US" sz="1400" dirty="0" err="1" smtClean="0">
                <a:solidFill>
                  <a:srgbClr val="002060"/>
                </a:solidFill>
                <a:latin typeface="Miriam Fixed" panose="020B0509050101010101" pitchFamily="49" charset="-79"/>
                <a:cs typeface="Miriam Fixed" panose="020B0509050101010101" pitchFamily="49" charset="-79"/>
              </a:rPr>
              <a:t>testacl</a:t>
            </a:r>
            <a:endParaRPr lang="en-US" sz="1400" dirty="0" smtClean="0">
              <a:solidFill>
                <a:srgbClr val="002060"/>
              </a:solidFill>
              <a:latin typeface="Miriam Fixed" panose="020B0509050101010101" pitchFamily="49" charset="-79"/>
              <a:cs typeface="Miriam Fixed" panose="020B0509050101010101" pitchFamily="49" charset="-79"/>
            </a:endParaRPr>
          </a:p>
          <a:p>
            <a:r>
              <a:rPr lang="fr-FR" sz="1400" dirty="0">
                <a:solidFill>
                  <a:srgbClr val="002060"/>
                </a:solidFill>
                <a:latin typeface="Miriam Fixed" panose="020B0509050101010101" pitchFamily="49" charset="-79"/>
                <a:cs typeface="Miriam Fixed" panose="020B0509050101010101" pitchFamily="49" charset="-79"/>
              </a:rPr>
              <a:t>$ export X509_USER_PROXY=/</a:t>
            </a:r>
            <a:r>
              <a:rPr lang="fr-FR" sz="1400" dirty="0" smtClean="0">
                <a:solidFill>
                  <a:srgbClr val="002060"/>
                </a:solidFill>
                <a:latin typeface="Miriam Fixed" panose="020B0509050101010101" pitchFamily="49" charset="-79"/>
                <a:cs typeface="Miriam Fixed" panose="020B0509050101010101" pitchFamily="49" charset="-79"/>
              </a:rPr>
              <a:t>home/</a:t>
            </a:r>
            <a:r>
              <a:rPr lang="fr-FR" sz="1400" dirty="0" err="1" smtClean="0">
                <a:solidFill>
                  <a:srgbClr val="002060"/>
                </a:solidFill>
                <a:latin typeface="Miriam Fixed" panose="020B0509050101010101" pitchFamily="49" charset="-79"/>
                <a:cs typeface="Miriam Fixed" panose="020B0509050101010101" pitchFamily="49" charset="-79"/>
              </a:rPr>
              <a:t>toulet</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proxies</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cms</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dpns-setacl</a:t>
            </a:r>
            <a:r>
              <a:rPr lang="fr-FR" sz="1400" dirty="0">
                <a:solidFill>
                  <a:srgbClr val="002060"/>
                </a:solidFill>
                <a:latin typeface="Miriam Fixed" panose="020B0509050101010101" pitchFamily="49" charset="-79"/>
                <a:cs typeface="Miriam Fixed" panose="020B0509050101010101" pitchFamily="49" charset="-79"/>
              </a:rPr>
              <a:t> -m user:'/DC=</a:t>
            </a:r>
            <a:r>
              <a:rPr lang="fr-FR" sz="1400" dirty="0" err="1">
                <a:solidFill>
                  <a:srgbClr val="002060"/>
                </a:solidFill>
                <a:latin typeface="Miriam Fixed" panose="020B0509050101010101" pitchFamily="49" charset="-79"/>
                <a:cs typeface="Miriam Fixed" panose="020B0509050101010101" pitchFamily="49" charset="-79"/>
              </a:rPr>
              <a:t>ch</a:t>
            </a:r>
            <a:r>
              <a:rPr lang="fr-FR" sz="1400" dirty="0">
                <a:solidFill>
                  <a:srgbClr val="002060"/>
                </a:solidFill>
                <a:latin typeface="Miriam Fixed" panose="020B0509050101010101" pitchFamily="49" charset="-79"/>
                <a:cs typeface="Miriam Fixed" panose="020B0509050101010101" pitchFamily="49" charset="-79"/>
              </a:rPr>
              <a:t>/DC=</a:t>
            </a:r>
            <a:r>
              <a:rPr lang="fr-FR" sz="1400" dirty="0" err="1">
                <a:solidFill>
                  <a:srgbClr val="002060"/>
                </a:solidFill>
                <a:latin typeface="Miriam Fixed" panose="020B0509050101010101" pitchFamily="49" charset="-79"/>
                <a:cs typeface="Miriam Fixed" panose="020B0509050101010101" pitchFamily="49" charset="-79"/>
              </a:rPr>
              <a:t>cern</a:t>
            </a:r>
            <a:r>
              <a:rPr lang="fr-FR" sz="1400" dirty="0">
                <a:solidFill>
                  <a:srgbClr val="002060"/>
                </a:solidFill>
                <a:latin typeface="Miriam Fixed" panose="020B0509050101010101" pitchFamily="49" charset="-79"/>
                <a:cs typeface="Miriam Fixed" panose="020B0509050101010101" pitchFamily="49" charset="-79"/>
              </a:rPr>
              <a:t>/OU=</a:t>
            </a:r>
            <a:r>
              <a:rPr lang="fr-FR" sz="1400" dirty="0" err="1">
                <a:solidFill>
                  <a:srgbClr val="002060"/>
                </a:solidFill>
                <a:latin typeface="Miriam Fixed" panose="020B0509050101010101" pitchFamily="49" charset="-79"/>
                <a:cs typeface="Miriam Fixed" panose="020B0509050101010101" pitchFamily="49" charset="-79"/>
              </a:rPr>
              <a:t>Organic</a:t>
            </a:r>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Units</a:t>
            </a:r>
            <a:r>
              <a:rPr lang="fr-FR" sz="1400" dirty="0">
                <a:solidFill>
                  <a:srgbClr val="002060"/>
                </a:solidFill>
                <a:latin typeface="Miriam Fixed" panose="020B0509050101010101" pitchFamily="49" charset="-79"/>
                <a:cs typeface="Miriam Fixed" panose="020B0509050101010101" pitchFamily="49" charset="-79"/>
              </a:rPr>
              <a:t>/OU=</a:t>
            </a:r>
            <a:r>
              <a:rPr lang="fr-FR" sz="1400" dirty="0" err="1">
                <a:solidFill>
                  <a:srgbClr val="002060"/>
                </a:solidFill>
                <a:latin typeface="Miriam Fixed" panose="020B0509050101010101" pitchFamily="49" charset="-79"/>
                <a:cs typeface="Miriam Fixed" panose="020B0509050101010101" pitchFamily="49" charset="-79"/>
              </a:rPr>
              <a:t>Users</a:t>
            </a:r>
            <a:r>
              <a:rPr lang="fr-FR" sz="1400" dirty="0">
                <a:solidFill>
                  <a:srgbClr val="002060"/>
                </a:solidFill>
                <a:latin typeface="Miriam Fixed" panose="020B0509050101010101" pitchFamily="49" charset="-79"/>
                <a:cs typeface="Miriam Fixed" panose="020B0509050101010101" pitchFamily="49" charset="-79"/>
              </a:rPr>
              <a:t>/CN=</a:t>
            </a:r>
            <a:r>
              <a:rPr lang="fr-FR" sz="1400" dirty="0" err="1">
                <a:solidFill>
                  <a:srgbClr val="002060"/>
                </a:solidFill>
                <a:latin typeface="Miriam Fixed" panose="020B0509050101010101" pitchFamily="49" charset="-79"/>
                <a:cs typeface="Miriam Fixed" panose="020B0509050101010101" pitchFamily="49" charset="-79"/>
              </a:rPr>
              <a:t>sartiran</a:t>
            </a:r>
            <a:r>
              <a:rPr lang="fr-FR" sz="1400" dirty="0">
                <a:solidFill>
                  <a:srgbClr val="002060"/>
                </a:solidFill>
                <a:latin typeface="Miriam Fixed" panose="020B0509050101010101" pitchFamily="49" charset="-79"/>
                <a:cs typeface="Miriam Fixed" panose="020B0509050101010101" pitchFamily="49" charset="-79"/>
              </a:rPr>
              <a:t>/CN=672713/CN=Andrea </a:t>
            </a:r>
            <a:r>
              <a:rPr lang="fr-FR" sz="1400" dirty="0" err="1">
                <a:solidFill>
                  <a:srgbClr val="002060"/>
                </a:solidFill>
                <a:latin typeface="Miriam Fixed" panose="020B0509050101010101" pitchFamily="49" charset="-79"/>
                <a:cs typeface="Miriam Fixed" panose="020B0509050101010101" pitchFamily="49" charset="-79"/>
              </a:rPr>
              <a:t>Sartirana</a:t>
            </a:r>
            <a:r>
              <a:rPr lang="fr-FR" sz="1400" dirty="0">
                <a:solidFill>
                  <a:srgbClr val="002060"/>
                </a:solidFill>
                <a:latin typeface="Miriam Fixed" panose="020B0509050101010101" pitchFamily="49" charset="-79"/>
                <a:cs typeface="Miriam Fixed" panose="020B0509050101010101" pitchFamily="49" charset="-79"/>
              </a:rPr>
              <a:t>':rwx,group:'vo.grif.</a:t>
            </a:r>
            <a:r>
              <a:rPr lang="fr-FR" sz="1400" dirty="0" err="1">
                <a:solidFill>
                  <a:srgbClr val="002060"/>
                </a:solidFill>
                <a:latin typeface="Miriam Fixed" panose="020B0509050101010101" pitchFamily="49" charset="-79"/>
                <a:cs typeface="Miriam Fixed" panose="020B0509050101010101" pitchFamily="49" charset="-79"/>
              </a:rPr>
              <a:t>fr</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rwx,mask</a:t>
            </a:r>
            <a:r>
              <a:rPr lang="fr-FR" sz="1400" dirty="0">
                <a:solidFill>
                  <a:srgbClr val="002060"/>
                </a:solidFill>
                <a:latin typeface="Miriam Fixed" panose="020B0509050101010101" pitchFamily="49" charset="-79"/>
                <a:cs typeface="Miriam Fixed" panose="020B0509050101010101" pitchFamily="49" charset="-79"/>
              </a:rPr>
              <a:t>::rwx,</a:t>
            </a:r>
            <a:r>
              <a:rPr lang="fr-FR" sz="1400" dirty="0" err="1">
                <a:solidFill>
                  <a:srgbClr val="002060"/>
                </a:solidFill>
                <a:latin typeface="Miriam Fixed" panose="020B0509050101010101" pitchFamily="49" charset="-79"/>
                <a:cs typeface="Miriam Fixed" panose="020B0509050101010101" pitchFamily="49" charset="-79"/>
              </a:rPr>
              <a:t>default:group</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cms</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Role</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cmsphedex</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rwx,default:mask</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rwx</a:t>
            </a:r>
            <a:r>
              <a:rPr lang="fr-FR" sz="1400" dirty="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dpm</a:t>
            </a:r>
            <a:r>
              <a:rPr lang="fr-FR" sz="1400" dirty="0" smtClean="0">
                <a:solidFill>
                  <a:srgbClr val="002060"/>
                </a:solidFill>
                <a:latin typeface="Miriam Fixed" panose="020B0509050101010101" pitchFamily="49" charset="-79"/>
                <a:cs typeface="Miriam Fixed" panose="020B0509050101010101" pitchFamily="49" charset="-79"/>
              </a:rPr>
              <a:t>/in2p3.fr/home/</a:t>
            </a:r>
            <a:r>
              <a:rPr lang="fr-FR" sz="1400" dirty="0" err="1" smtClean="0">
                <a:solidFill>
                  <a:srgbClr val="002060"/>
                </a:solidFill>
                <a:latin typeface="Miriam Fixed" panose="020B0509050101010101" pitchFamily="49" charset="-79"/>
                <a:cs typeface="Miriam Fixed" panose="020B0509050101010101" pitchFamily="49" charset="-79"/>
              </a:rPr>
              <a:t>cms</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testacl</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a:t>
            </a:r>
          </a:p>
          <a:p>
            <a:endParaRPr lang="fr-FR"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 on the HN</a:t>
            </a:r>
          </a:p>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dmlite-shell</a:t>
            </a:r>
            <a:endParaRPr lang="fr-FR"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&gt; </a:t>
            </a:r>
            <a:r>
              <a:rPr lang="fr-FR" sz="1400" dirty="0" err="1">
                <a:solidFill>
                  <a:srgbClr val="002060"/>
                </a:solidFill>
                <a:latin typeface="Miriam Fixed" panose="020B0509050101010101" pitchFamily="49" charset="-79"/>
                <a:cs typeface="Miriam Fixed" panose="020B0509050101010101" pitchFamily="49" charset="-79"/>
              </a:rPr>
              <a:t>acl</a:t>
            </a:r>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dpm</a:t>
            </a:r>
            <a:r>
              <a:rPr lang="fr-FR" sz="1400" dirty="0">
                <a:solidFill>
                  <a:srgbClr val="002060"/>
                </a:solidFill>
                <a:latin typeface="Miriam Fixed" panose="020B0509050101010101" pitchFamily="49" charset="-79"/>
                <a:cs typeface="Miriam Fixed" panose="020B0509050101010101" pitchFamily="49" charset="-79"/>
              </a:rPr>
              <a:t>/in2p3.fr/home/</a:t>
            </a:r>
            <a:r>
              <a:rPr lang="fr-FR" sz="1400" dirty="0" err="1">
                <a:solidFill>
                  <a:srgbClr val="002060"/>
                </a:solidFill>
                <a:latin typeface="Miriam Fixed" panose="020B0509050101010101" pitchFamily="49" charset="-79"/>
                <a:cs typeface="Miriam Fixed" panose="020B0509050101010101" pitchFamily="49" charset="-79"/>
              </a:rPr>
              <a:t>cms</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testacl</a:t>
            </a:r>
            <a:r>
              <a:rPr lang="fr-FR" sz="1400" dirty="0">
                <a:solidFill>
                  <a:srgbClr val="002060"/>
                </a:solidFill>
                <a:latin typeface="Miriam Fixed" panose="020B0509050101010101" pitchFamily="49" charset="-79"/>
                <a:cs typeface="Miriam Fixed" panose="020B0509050101010101" pitchFamily="49" charset="-79"/>
              </a:rPr>
              <a:t> user:'/DC=</a:t>
            </a:r>
            <a:r>
              <a:rPr lang="fr-FR" sz="1400" dirty="0" err="1">
                <a:solidFill>
                  <a:srgbClr val="002060"/>
                </a:solidFill>
                <a:latin typeface="Miriam Fixed" panose="020B0509050101010101" pitchFamily="49" charset="-79"/>
                <a:cs typeface="Miriam Fixed" panose="020B0509050101010101" pitchFamily="49" charset="-79"/>
              </a:rPr>
              <a:t>ch</a:t>
            </a:r>
            <a:r>
              <a:rPr lang="fr-FR" sz="1400" dirty="0">
                <a:solidFill>
                  <a:srgbClr val="002060"/>
                </a:solidFill>
                <a:latin typeface="Miriam Fixed" panose="020B0509050101010101" pitchFamily="49" charset="-79"/>
                <a:cs typeface="Miriam Fixed" panose="020B0509050101010101" pitchFamily="49" charset="-79"/>
              </a:rPr>
              <a:t>/DC=</a:t>
            </a:r>
            <a:r>
              <a:rPr lang="fr-FR" sz="1400" dirty="0" err="1">
                <a:solidFill>
                  <a:srgbClr val="002060"/>
                </a:solidFill>
                <a:latin typeface="Miriam Fixed" panose="020B0509050101010101" pitchFamily="49" charset="-79"/>
                <a:cs typeface="Miriam Fixed" panose="020B0509050101010101" pitchFamily="49" charset="-79"/>
              </a:rPr>
              <a:t>cern</a:t>
            </a:r>
            <a:r>
              <a:rPr lang="fr-FR" sz="1400" dirty="0">
                <a:solidFill>
                  <a:srgbClr val="002060"/>
                </a:solidFill>
                <a:latin typeface="Miriam Fixed" panose="020B0509050101010101" pitchFamily="49" charset="-79"/>
                <a:cs typeface="Miriam Fixed" panose="020B0509050101010101" pitchFamily="49" charset="-79"/>
              </a:rPr>
              <a:t>/OU=</a:t>
            </a:r>
            <a:r>
              <a:rPr lang="fr-FR" sz="1400" dirty="0" err="1">
                <a:solidFill>
                  <a:srgbClr val="002060"/>
                </a:solidFill>
                <a:latin typeface="Miriam Fixed" panose="020B0509050101010101" pitchFamily="49" charset="-79"/>
                <a:cs typeface="Miriam Fixed" panose="020B0509050101010101" pitchFamily="49" charset="-79"/>
              </a:rPr>
              <a:t>Organic</a:t>
            </a:r>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Units</a:t>
            </a:r>
            <a:r>
              <a:rPr lang="fr-FR" sz="1400" dirty="0">
                <a:solidFill>
                  <a:srgbClr val="002060"/>
                </a:solidFill>
                <a:latin typeface="Miriam Fixed" panose="020B0509050101010101" pitchFamily="49" charset="-79"/>
                <a:cs typeface="Miriam Fixed" panose="020B0509050101010101" pitchFamily="49" charset="-79"/>
              </a:rPr>
              <a:t>/OU=</a:t>
            </a:r>
            <a:r>
              <a:rPr lang="fr-FR" sz="1400" dirty="0" err="1">
                <a:solidFill>
                  <a:srgbClr val="002060"/>
                </a:solidFill>
                <a:latin typeface="Miriam Fixed" panose="020B0509050101010101" pitchFamily="49" charset="-79"/>
                <a:cs typeface="Miriam Fixed" panose="020B0509050101010101" pitchFamily="49" charset="-79"/>
              </a:rPr>
              <a:t>Users</a:t>
            </a:r>
            <a:r>
              <a:rPr lang="fr-FR" sz="1400" dirty="0">
                <a:solidFill>
                  <a:srgbClr val="002060"/>
                </a:solidFill>
                <a:latin typeface="Miriam Fixed" panose="020B0509050101010101" pitchFamily="49" charset="-79"/>
                <a:cs typeface="Miriam Fixed" panose="020B0509050101010101" pitchFamily="49" charset="-79"/>
              </a:rPr>
              <a:t>/CN=</a:t>
            </a:r>
            <a:r>
              <a:rPr lang="fr-FR" sz="1400" dirty="0" err="1">
                <a:solidFill>
                  <a:srgbClr val="002060"/>
                </a:solidFill>
                <a:latin typeface="Miriam Fixed" panose="020B0509050101010101" pitchFamily="49" charset="-79"/>
                <a:cs typeface="Miriam Fixed" panose="020B0509050101010101" pitchFamily="49" charset="-79"/>
              </a:rPr>
              <a:t>sartiran</a:t>
            </a:r>
            <a:r>
              <a:rPr lang="fr-FR" sz="1400" dirty="0">
                <a:solidFill>
                  <a:srgbClr val="002060"/>
                </a:solidFill>
                <a:latin typeface="Miriam Fixed" panose="020B0509050101010101" pitchFamily="49" charset="-79"/>
                <a:cs typeface="Miriam Fixed" panose="020B0509050101010101" pitchFamily="49" charset="-79"/>
              </a:rPr>
              <a:t>/CN=672713/CN=Andrea </a:t>
            </a:r>
            <a:r>
              <a:rPr lang="fr-FR" sz="1400" dirty="0" err="1">
                <a:solidFill>
                  <a:srgbClr val="002060"/>
                </a:solidFill>
                <a:latin typeface="Miriam Fixed" panose="020B0509050101010101" pitchFamily="49" charset="-79"/>
                <a:cs typeface="Miriam Fixed" panose="020B0509050101010101" pitchFamily="49" charset="-79"/>
              </a:rPr>
              <a:t>Sartirana</a:t>
            </a:r>
            <a:r>
              <a:rPr lang="fr-FR" sz="1400" dirty="0">
                <a:solidFill>
                  <a:srgbClr val="002060"/>
                </a:solidFill>
                <a:latin typeface="Miriam Fixed" panose="020B0509050101010101" pitchFamily="49" charset="-79"/>
                <a:cs typeface="Miriam Fixed" panose="020B0509050101010101" pitchFamily="49" charset="-79"/>
              </a:rPr>
              <a:t>':rwx,group:'vo.grif.</a:t>
            </a:r>
            <a:r>
              <a:rPr lang="fr-FR" sz="1400" dirty="0" err="1">
                <a:solidFill>
                  <a:srgbClr val="002060"/>
                </a:solidFill>
                <a:latin typeface="Miriam Fixed" panose="020B0509050101010101" pitchFamily="49" charset="-79"/>
                <a:cs typeface="Miriam Fixed" panose="020B0509050101010101" pitchFamily="49" charset="-79"/>
              </a:rPr>
              <a:t>fr</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rwx,mask</a:t>
            </a:r>
            <a:r>
              <a:rPr lang="fr-FR" sz="1400" dirty="0">
                <a:solidFill>
                  <a:srgbClr val="002060"/>
                </a:solidFill>
                <a:latin typeface="Miriam Fixed" panose="020B0509050101010101" pitchFamily="49" charset="-79"/>
                <a:cs typeface="Miriam Fixed" panose="020B0509050101010101" pitchFamily="49" charset="-79"/>
              </a:rPr>
              <a:t>::rwx,</a:t>
            </a:r>
            <a:r>
              <a:rPr lang="fr-FR" sz="1400" dirty="0" err="1">
                <a:solidFill>
                  <a:srgbClr val="002060"/>
                </a:solidFill>
                <a:latin typeface="Miriam Fixed" panose="020B0509050101010101" pitchFamily="49" charset="-79"/>
                <a:cs typeface="Miriam Fixed" panose="020B0509050101010101" pitchFamily="49" charset="-79"/>
              </a:rPr>
              <a:t>default:group</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cms</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Role</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cmsphedex</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rwx,default:mask</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rwx</a:t>
            </a:r>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modify</a:t>
            </a:r>
            <a:endParaRPr lang="fr-FR"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&gt; </a:t>
            </a:r>
            <a:r>
              <a:rPr lang="fr-FR" sz="1400" dirty="0" err="1">
                <a:solidFill>
                  <a:srgbClr val="002060"/>
                </a:solidFill>
                <a:latin typeface="Miriam Fixed" panose="020B0509050101010101" pitchFamily="49" charset="-79"/>
                <a:cs typeface="Miriam Fixed" panose="020B0509050101010101" pitchFamily="49" charset="-79"/>
              </a:rPr>
              <a:t>a</a:t>
            </a:r>
            <a:r>
              <a:rPr lang="fr-FR" sz="1400" dirty="0" err="1" smtClean="0">
                <a:solidFill>
                  <a:srgbClr val="002060"/>
                </a:solidFill>
                <a:latin typeface="Miriam Fixed" panose="020B0509050101010101" pitchFamily="49" charset="-79"/>
                <a:cs typeface="Miriam Fixed" panose="020B0509050101010101" pitchFamily="49" charset="-79"/>
              </a:rPr>
              <a:t>cl</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dpm</a:t>
            </a:r>
            <a:r>
              <a:rPr lang="fr-FR" sz="1400" dirty="0">
                <a:solidFill>
                  <a:srgbClr val="002060"/>
                </a:solidFill>
                <a:latin typeface="Miriam Fixed" panose="020B0509050101010101" pitchFamily="49" charset="-79"/>
                <a:cs typeface="Miriam Fixed" panose="020B0509050101010101" pitchFamily="49" charset="-79"/>
              </a:rPr>
              <a:t>/in2p3.fr/home/</a:t>
            </a:r>
            <a:r>
              <a:rPr lang="fr-FR" sz="1400" dirty="0" err="1">
                <a:solidFill>
                  <a:srgbClr val="002060"/>
                </a:solidFill>
                <a:latin typeface="Miriam Fixed" panose="020B0509050101010101" pitchFamily="49" charset="-79"/>
                <a:cs typeface="Miriam Fixed" panose="020B0509050101010101" pitchFamily="49" charset="-79"/>
              </a:rPr>
              <a:t>cms</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testacl</a:t>
            </a:r>
            <a:r>
              <a:rPr lang="fr-FR" sz="1400" dirty="0">
                <a:solidFill>
                  <a:srgbClr val="002060"/>
                </a:solidFill>
                <a:latin typeface="Miriam Fixed" panose="020B0509050101010101" pitchFamily="49" charset="-79"/>
                <a:cs typeface="Miriam Fixed" panose="020B0509050101010101" pitchFamily="49" charset="-79"/>
              </a:rPr>
              <a:t> </a:t>
            </a:r>
            <a:endParaRPr lang="fr-FR" sz="1400" dirty="0" smtClean="0">
              <a:solidFill>
                <a:srgbClr val="002060"/>
              </a:solidFill>
              <a:latin typeface="Miriam Fixed" panose="020B0509050101010101" pitchFamily="49" charset="-79"/>
              <a:cs typeface="Miriam Fixed" panose="020B0509050101010101" pitchFamily="49" charset="-79"/>
            </a:endParaRPr>
          </a:p>
        </p:txBody>
      </p:sp>
    </p:spTree>
    <p:extLst>
      <p:ext uri="{BB962C8B-B14F-4D97-AF65-F5344CB8AC3E}">
        <p14:creationId xmlns:p14="http://schemas.microsoft.com/office/powerpoint/2010/main" val="3662166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35</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Adding a new VO</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e 8"/>
          <p:cNvGrpSpPr/>
          <p:nvPr/>
        </p:nvGrpSpPr>
        <p:grpSpPr>
          <a:xfrm>
            <a:off x="369052" y="1882604"/>
            <a:ext cx="8545099" cy="3274588"/>
            <a:chOff x="369052" y="980727"/>
            <a:chExt cx="8545099" cy="3093704"/>
          </a:xfrm>
        </p:grpSpPr>
        <p:grpSp>
          <p:nvGrpSpPr>
            <p:cNvPr id="8" name="Groupe 7"/>
            <p:cNvGrpSpPr/>
            <p:nvPr/>
          </p:nvGrpSpPr>
          <p:grpSpPr>
            <a:xfrm>
              <a:off x="369052" y="1381960"/>
              <a:ext cx="8545099" cy="2692471"/>
              <a:chOff x="325711" y="3068960"/>
              <a:chExt cx="8545099" cy="2692471"/>
            </a:xfrm>
          </p:grpSpPr>
          <p:sp>
            <p:nvSpPr>
              <p:cNvPr id="21" name="Rectangle à coins arrondis 20"/>
              <p:cNvSpPr/>
              <p:nvPr/>
            </p:nvSpPr>
            <p:spPr>
              <a:xfrm>
                <a:off x="325711" y="3068960"/>
                <a:ext cx="8494761" cy="26924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2" name="ZoneTexte 21"/>
              <p:cNvSpPr txBox="1"/>
              <p:nvPr/>
            </p:nvSpPr>
            <p:spPr>
              <a:xfrm>
                <a:off x="614334" y="3924611"/>
                <a:ext cx="8256476" cy="1177640"/>
              </a:xfrm>
              <a:prstGeom prst="rect">
                <a:avLst/>
              </a:prstGeom>
              <a:noFill/>
            </p:spPr>
            <p:txBody>
              <a:bodyPr wrap="square" rtlCol="0">
                <a:spAutoFit/>
              </a:bodyPr>
              <a:lstStyle/>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Verify that the vo.hess-experiment.eu has no access to the DPM;</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nstall this new VO (with </a:t>
                </a:r>
                <a:r>
                  <a:rPr lang="en-US" dirty="0" err="1" smtClean="0">
                    <a:latin typeface="Courier New" panose="02070309020205020404" pitchFamily="49" charset="0"/>
                    <a:cs typeface="Courier New" panose="02070309020205020404" pitchFamily="49" charset="0"/>
                  </a:rPr>
                  <a:t>dpm</a:t>
                </a:r>
                <a:r>
                  <a:rPr lang="en-US" dirty="0" smtClean="0">
                    <a:latin typeface="Courier New" panose="02070309020205020404" pitchFamily="49" charset="0"/>
                    <a:cs typeface="Courier New" panose="02070309020205020404" pitchFamily="49" charset="0"/>
                  </a:rPr>
                  <a:t>-* and/or </a:t>
                </a:r>
                <a:r>
                  <a:rPr lang="en-US" dirty="0" err="1" smtClean="0">
                    <a:latin typeface="Courier New" panose="02070309020205020404" pitchFamily="49" charset="0"/>
                    <a:cs typeface="Courier New" panose="02070309020205020404" pitchFamily="49" charset="0"/>
                  </a:rPr>
                  <a:t>dmlite</a:t>
                </a:r>
                <a:r>
                  <a:rPr lang="en-US" dirty="0" smtClean="0">
                    <a:latin typeface="Courier New" panose="02070309020205020404" pitchFamily="49" charset="0"/>
                    <a:cs typeface="Courier New" panose="02070309020205020404" pitchFamily="49" charset="0"/>
                  </a:rPr>
                  <a:t>-shell commands).</a:t>
                </a:r>
              </a:p>
            </p:txBody>
          </p:sp>
        </p:gr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9515" y="980727"/>
              <a:ext cx="1062531" cy="1062531"/>
            </a:xfrm>
            <a:prstGeom prst="rect">
              <a:avLst/>
            </a:prstGeom>
            <a:solidFill>
              <a:schemeClr val="bg1"/>
            </a:solidFill>
          </p:spPr>
        </p:pic>
      </p:grpSp>
      <p:sp>
        <p:nvSpPr>
          <p:cNvPr id="27" name="ZoneTexte 26"/>
          <p:cNvSpPr txBox="1"/>
          <p:nvPr/>
        </p:nvSpPr>
        <p:spPr>
          <a:xfrm>
            <a:off x="5561956" y="5679998"/>
            <a:ext cx="3564088" cy="477054"/>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hints</a:t>
            </a:r>
            <a:r>
              <a:rPr lang="fr-FR" sz="2000" dirty="0" smtClean="0">
                <a:latin typeface="Courier New" panose="02070309020205020404" pitchFamily="49" charset="0"/>
                <a:cs typeface="Courier New" panose="02070309020205020404" pitchFamily="49" charset="0"/>
              </a:rPr>
              <a:t> on </a:t>
            </a:r>
            <a:r>
              <a:rPr lang="en-US" sz="2000" dirty="0" smtClean="0">
                <a:latin typeface="Courier New" panose="02070309020205020404" pitchFamily="49" charset="0"/>
                <a:cs typeface="Courier New" panose="02070309020205020404" pitchFamily="49" charset="0"/>
              </a:rPr>
              <a:t>next</a:t>
            </a:r>
            <a:r>
              <a:rPr lang="fr-FR" sz="2000" dirty="0" smtClean="0">
                <a:latin typeface="Courier New" panose="02070309020205020404" pitchFamily="49" charset="0"/>
                <a:cs typeface="Courier New" panose="02070309020205020404" pitchFamily="49" charset="0"/>
              </a:rPr>
              <a:t> page…</a:t>
            </a:r>
            <a:endParaRPr lang="en-US" sz="2000" dirty="0" smtClean="0">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42048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36</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Adding new VO</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457200" y="1627059"/>
            <a:ext cx="8029371" cy="3539430"/>
          </a:xfrm>
          <a:prstGeom prst="rect">
            <a:avLst/>
          </a:prstGeom>
          <a:solidFill>
            <a:schemeClr val="bg1"/>
          </a:solidFill>
          <a:ln>
            <a:solidFill>
              <a:srgbClr val="002060"/>
            </a:solidFill>
          </a:ln>
        </p:spPr>
        <p:txBody>
          <a:bodyPr wrap="square" rtlCol="0">
            <a:spAutoFit/>
          </a:bodyPr>
          <a:lstStyle/>
          <a:p>
            <a:r>
              <a:rPr lang="fr-FR" sz="1400" dirty="0" smtClean="0">
                <a:solidFill>
                  <a:srgbClr val="002060"/>
                </a:solidFill>
                <a:latin typeface="Miriam Fixed" panose="020B0509050101010101" pitchFamily="49" charset="-79"/>
                <a:cs typeface="Miriam Fixed" panose="020B0509050101010101" pitchFamily="49" charset="-79"/>
              </a:rPr>
              <a:t>$ # on the UI</a:t>
            </a:r>
            <a:endParaRPr lang="en-US" sz="1400" dirty="0" smtClean="0">
              <a:solidFill>
                <a:srgbClr val="002060"/>
              </a:solidFill>
              <a:latin typeface="Miriam Fixed" panose="020B0509050101010101" pitchFamily="49" charset="-79"/>
              <a:cs typeface="Miriam Fixed" panose="020B0509050101010101" pitchFamily="49" charset="-79"/>
            </a:endParaRP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scp</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-r /etc/grid-security/vomsdir/vo.hess-experiment.eu </a:t>
            </a:r>
            <a:r>
              <a:rPr lang="en-US" sz="1400" dirty="0" smtClean="0">
                <a:solidFill>
                  <a:srgbClr val="002060"/>
                </a:solidFill>
                <a:latin typeface="Miriam Fixed" panose="020B0509050101010101" pitchFamily="49" charset="-79"/>
                <a:cs typeface="Miriam Fixed" panose="020B0509050101010101" pitchFamily="49" charset="-79"/>
              </a:rPr>
              <a:t>root@llrtest0X:/etc/grid-security/vomsdir/vo.hess-experiment.eu</a:t>
            </a:r>
          </a:p>
          <a:p>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scp</a:t>
            </a:r>
            <a:r>
              <a:rPr lang="en-US" sz="1400" dirty="0" smtClean="0">
                <a:solidFill>
                  <a:srgbClr val="002060"/>
                </a:solidFill>
                <a:latin typeface="Miriam Fixed" panose="020B0509050101010101" pitchFamily="49" charset="-79"/>
                <a:cs typeface="Miriam Fixed" panose="020B0509050101010101" pitchFamily="49" charset="-79"/>
              </a:rPr>
              <a:t> </a:t>
            </a:r>
            <a:r>
              <a:rPr lang="en-US" sz="1400" dirty="0">
                <a:solidFill>
                  <a:srgbClr val="002060"/>
                </a:solidFill>
                <a:latin typeface="Miriam Fixed" panose="020B0509050101010101" pitchFamily="49" charset="-79"/>
                <a:cs typeface="Miriam Fixed" panose="020B0509050101010101" pitchFamily="49" charset="-79"/>
              </a:rPr>
              <a:t>-r /etc/grid-security/vomsdir/vo.hess-experiment.eu </a:t>
            </a:r>
            <a:r>
              <a:rPr lang="en-US" sz="1400" dirty="0" smtClean="0">
                <a:solidFill>
                  <a:srgbClr val="002060"/>
                </a:solidFill>
                <a:latin typeface="Miriam Fixed" panose="020B0509050101010101" pitchFamily="49" charset="-79"/>
                <a:cs typeface="Miriam Fixed" panose="020B0509050101010101" pitchFamily="49" charset="-79"/>
              </a:rPr>
              <a:t>root@llrtest0Y:/etc/grid-security/vomsdir/vo.hess-experiment.eu</a:t>
            </a: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smtClean="0">
                <a:solidFill>
                  <a:srgbClr val="002060"/>
                </a:solidFill>
                <a:latin typeface="Miriam Fixed" panose="020B0509050101010101" pitchFamily="49" charset="-79"/>
                <a:cs typeface="Miriam Fixed" panose="020B0509050101010101" pitchFamily="49" charset="-79"/>
              </a:rPr>
              <a:t>$ # on the HN</a:t>
            </a:r>
            <a:endParaRPr lang="en-US"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 export DPM_HOST=llrtest05.in2p3.fr</a:t>
            </a:r>
          </a:p>
          <a:p>
            <a:r>
              <a:rPr lang="fr-FR" sz="1400" dirty="0">
                <a:solidFill>
                  <a:srgbClr val="002060"/>
                </a:solidFill>
                <a:latin typeface="Miriam Fixed" panose="020B0509050101010101" pitchFamily="49" charset="-79"/>
                <a:cs typeface="Miriam Fixed" panose="020B0509050101010101" pitchFamily="49" charset="-79"/>
              </a:rPr>
              <a:t>$ export </a:t>
            </a:r>
            <a:r>
              <a:rPr lang="fr-FR" sz="1400" dirty="0" smtClean="0">
                <a:solidFill>
                  <a:srgbClr val="002060"/>
                </a:solidFill>
                <a:latin typeface="Miriam Fixed" panose="020B0509050101010101" pitchFamily="49" charset="-79"/>
                <a:cs typeface="Miriam Fixed" panose="020B0509050101010101" pitchFamily="49" charset="-79"/>
              </a:rPr>
              <a:t>DPNS_HOST=llrtest05.in2p3.fr</a:t>
            </a:r>
            <a:endParaRPr lang="fr-FR"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rfmkdir</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a:solidFill>
                  <a:srgbClr val="002060"/>
                </a:solidFill>
                <a:latin typeface="Miriam Fixed" panose="020B0509050101010101" pitchFamily="49" charset="-79"/>
                <a:cs typeface="Miriam Fixed" panose="020B0509050101010101" pitchFamily="49" charset="-79"/>
              </a:rPr>
              <a:t>/dpm/in2p3.fr/home/vo.hess-experiment.eu</a:t>
            </a:r>
          </a:p>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dpns-chgrp</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a:solidFill>
                  <a:srgbClr val="002060"/>
                </a:solidFill>
                <a:latin typeface="Miriam Fixed" panose="020B0509050101010101" pitchFamily="49" charset="-79"/>
                <a:cs typeface="Miriam Fixed" panose="020B0509050101010101" pitchFamily="49" charset="-79"/>
              </a:rPr>
              <a:t>vo.hess-experiment.eu /dpm/in2p3.fr/home/vo.hess-experiment.eu</a:t>
            </a: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dmlite-shell</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&gt; </a:t>
            </a:r>
            <a:r>
              <a:rPr lang="fr-FR" sz="1400" dirty="0" err="1" smtClean="0">
                <a:solidFill>
                  <a:srgbClr val="002060"/>
                </a:solidFill>
                <a:latin typeface="Miriam Fixed" panose="020B0509050101010101" pitchFamily="49" charset="-79"/>
                <a:cs typeface="Miriam Fixed" panose="020B0509050101010101" pitchFamily="49" charset="-79"/>
              </a:rPr>
              <a:t>mkdir</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a:solidFill>
                  <a:srgbClr val="002060"/>
                </a:solidFill>
                <a:latin typeface="Miriam Fixed" panose="020B0509050101010101" pitchFamily="49" charset="-79"/>
                <a:cs typeface="Miriam Fixed" panose="020B0509050101010101" pitchFamily="49" charset="-79"/>
              </a:rPr>
              <a:t>/</a:t>
            </a:r>
            <a:r>
              <a:rPr lang="fr-FR" sz="1400" dirty="0" smtClean="0">
                <a:solidFill>
                  <a:srgbClr val="002060"/>
                </a:solidFill>
                <a:latin typeface="Miriam Fixed" panose="020B0509050101010101" pitchFamily="49" charset="-79"/>
                <a:cs typeface="Miriam Fixed" panose="020B0509050101010101" pitchFamily="49" charset="-79"/>
              </a:rPr>
              <a:t>dpm/in2p3.fr/home/vo.hess-experiment.eu</a:t>
            </a:r>
          </a:p>
          <a:p>
            <a:r>
              <a:rPr lang="fr-FR" sz="1400" dirty="0">
                <a:solidFill>
                  <a:srgbClr val="002060"/>
                </a:solidFill>
                <a:latin typeface="Miriam Fixed" panose="020B0509050101010101" pitchFamily="49" charset="-79"/>
                <a:cs typeface="Miriam Fixed" panose="020B0509050101010101" pitchFamily="49" charset="-79"/>
              </a:rPr>
              <a:t>&gt; </a:t>
            </a:r>
            <a:r>
              <a:rPr lang="fr-FR" sz="1400" dirty="0" err="1">
                <a:solidFill>
                  <a:srgbClr val="002060"/>
                </a:solidFill>
                <a:latin typeface="Miriam Fixed" panose="020B0509050101010101" pitchFamily="49" charset="-79"/>
                <a:cs typeface="Miriam Fixed" panose="020B0509050101010101" pitchFamily="49" charset="-79"/>
              </a:rPr>
              <a:t>chgrp</a:t>
            </a:r>
            <a:r>
              <a:rPr lang="fr-FR" sz="1400" dirty="0">
                <a:solidFill>
                  <a:srgbClr val="002060"/>
                </a:solidFill>
                <a:latin typeface="Miriam Fixed" panose="020B0509050101010101" pitchFamily="49" charset="-79"/>
                <a:cs typeface="Miriam Fixed" panose="020B0509050101010101" pitchFamily="49" charset="-79"/>
              </a:rPr>
              <a:t> /dpm/in2p3.fr/home/vo.hess-experiment.eu vo.hess-experiment.eu</a:t>
            </a:r>
            <a:endParaRPr lang="fr-FR" sz="1400" dirty="0" smtClean="0">
              <a:solidFill>
                <a:srgbClr val="002060"/>
              </a:solidFill>
              <a:latin typeface="Miriam Fixed" panose="020B0509050101010101" pitchFamily="49" charset="-79"/>
              <a:cs typeface="Miriam Fixed" panose="020B0509050101010101" pitchFamily="49" charset="-79"/>
            </a:endParaRPr>
          </a:p>
        </p:txBody>
      </p:sp>
    </p:spTree>
    <p:extLst>
      <p:ext uri="{BB962C8B-B14F-4D97-AF65-F5344CB8AC3E}">
        <p14:creationId xmlns:p14="http://schemas.microsoft.com/office/powerpoint/2010/main" val="14503089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37</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fr-FR" sz="3600" b="1" i="1" dirty="0" smtClean="0">
                <a:effectLst>
                  <a:outerShdw blurRad="38100" dist="38100" dir="2700000" algn="tl">
                    <a:srgbClr val="000000">
                      <a:alpha val="43137"/>
                    </a:srgbClr>
                  </a:outerShdw>
                </a:effectLst>
                <a:latin typeface="Courier New" pitchFamily="49" charset="0"/>
                <a:cs typeface="Courier New" pitchFamily="49" charset="0"/>
              </a:rPr>
              <a:t>Web browser </a:t>
            </a:r>
            <a:r>
              <a:rPr lang="fr-FR" sz="3600" b="1" i="1" dirty="0" err="1" smtClean="0">
                <a:effectLst>
                  <a:outerShdw blurRad="38100" dist="38100" dir="2700000" algn="tl">
                    <a:srgbClr val="000000">
                      <a:alpha val="43137"/>
                    </a:srgbClr>
                  </a:outerShdw>
                </a:effectLst>
                <a:latin typeface="Courier New" pitchFamily="49" charset="0"/>
                <a:cs typeface="Courier New" pitchFamily="49" charset="0"/>
              </a:rPr>
              <a:t>access</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e 7"/>
          <p:cNvGrpSpPr/>
          <p:nvPr/>
        </p:nvGrpSpPr>
        <p:grpSpPr>
          <a:xfrm>
            <a:off x="369052" y="2307297"/>
            <a:ext cx="8545099" cy="2849896"/>
            <a:chOff x="325711" y="3068960"/>
            <a:chExt cx="8545099" cy="2692471"/>
          </a:xfrm>
        </p:grpSpPr>
        <p:sp>
          <p:nvSpPr>
            <p:cNvPr id="21" name="Rectangle à coins arrondis 20"/>
            <p:cNvSpPr/>
            <p:nvPr/>
          </p:nvSpPr>
          <p:spPr>
            <a:xfrm>
              <a:off x="325711" y="3068960"/>
              <a:ext cx="8494761" cy="26924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2" name="ZoneTexte 21"/>
            <p:cNvSpPr txBox="1"/>
            <p:nvPr/>
          </p:nvSpPr>
          <p:spPr>
            <a:xfrm>
              <a:off x="614334" y="3924611"/>
              <a:ext cx="8256476" cy="915942"/>
            </a:xfrm>
            <a:prstGeom prst="rect">
              <a:avLst/>
            </a:prstGeom>
            <a:noFill/>
          </p:spPr>
          <p:txBody>
            <a:bodyPr wrap="square" rtlCol="0">
              <a:spAutoFit/>
            </a:bodyPr>
            <a:lstStyle/>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Try to access your HN in HTTPS via your browser (if doors are not open, you may need a tunnel);</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a:latin typeface="Courier New" panose="02070309020205020404" pitchFamily="49" charset="0"/>
                  <a:cs typeface="Courier New" panose="02070309020205020404" pitchFamily="49" charset="0"/>
                </a:rPr>
                <a:t>d</a:t>
              </a:r>
              <a:r>
                <a:rPr lang="en-US" dirty="0" smtClean="0">
                  <a:latin typeface="Courier New" panose="02070309020205020404" pitchFamily="49" charset="0"/>
                  <a:cs typeface="Courier New" panose="02070309020205020404" pitchFamily="49" charset="0"/>
                </a:rPr>
                <a:t>oes it work? Why? How can you fix this? </a:t>
              </a:r>
            </a:p>
          </p:txBody>
        </p:sp>
      </p:grpSp>
      <p:sp>
        <p:nvSpPr>
          <p:cNvPr id="27" name="ZoneTexte 26"/>
          <p:cNvSpPr txBox="1"/>
          <p:nvPr/>
        </p:nvSpPr>
        <p:spPr>
          <a:xfrm>
            <a:off x="5436096" y="5679998"/>
            <a:ext cx="3564088" cy="477054"/>
          </a:xfrm>
          <a:prstGeom prst="rect">
            <a:avLst/>
          </a:prstGeom>
          <a:noFill/>
        </p:spPr>
        <p:txBody>
          <a:bodyPr wrap="square" rtlCol="0">
            <a:spAutoFit/>
          </a:bodyPr>
          <a:lstStyle/>
          <a:p>
            <a:r>
              <a:rPr lang="en-US" sz="2000" dirty="0">
                <a:latin typeface="Courier New" panose="02070309020205020404" pitchFamily="49" charset="0"/>
                <a:cs typeface="Courier New" panose="02070309020205020404" pitchFamily="49" charset="0"/>
              </a:rPr>
              <a:t>s</a:t>
            </a:r>
            <a:r>
              <a:rPr lang="en-US" sz="2000" dirty="0" smtClean="0">
                <a:latin typeface="Courier New" panose="02070309020205020404" pitchFamily="49" charset="0"/>
                <a:cs typeface="Courier New" panose="02070309020205020404" pitchFamily="49" charset="0"/>
              </a:rPr>
              <a:t>olution </a:t>
            </a:r>
            <a:r>
              <a:rPr lang="fr-FR" sz="2000" dirty="0" smtClean="0">
                <a:latin typeface="Courier New" panose="02070309020205020404" pitchFamily="49" charset="0"/>
                <a:cs typeface="Courier New" panose="02070309020205020404" pitchFamily="49" charset="0"/>
              </a:rPr>
              <a:t>on </a:t>
            </a:r>
            <a:r>
              <a:rPr lang="en-US" sz="2000" dirty="0" smtClean="0">
                <a:latin typeface="Courier New" panose="02070309020205020404" pitchFamily="49" charset="0"/>
                <a:cs typeface="Courier New" panose="02070309020205020404" pitchFamily="49" charset="0"/>
              </a:rPr>
              <a:t>next</a:t>
            </a:r>
            <a:r>
              <a:rPr lang="fr-FR" sz="2000" dirty="0" smtClean="0">
                <a:latin typeface="Courier New" panose="02070309020205020404" pitchFamily="49" charset="0"/>
                <a:cs typeface="Courier New" panose="02070309020205020404" pitchFamily="49" charset="0"/>
              </a:rPr>
              <a:t> page…</a:t>
            </a:r>
            <a:endParaRPr lang="en-US" sz="2000" dirty="0" smtClean="0">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8625" y="1748572"/>
            <a:ext cx="1219200" cy="1219200"/>
          </a:xfrm>
          <a:prstGeom prst="rect">
            <a:avLst/>
          </a:prstGeom>
          <a:solidFill>
            <a:schemeClr val="bg1"/>
          </a:solidFill>
        </p:spPr>
      </p:pic>
    </p:spTree>
    <p:extLst>
      <p:ext uri="{BB962C8B-B14F-4D97-AF65-F5344CB8AC3E}">
        <p14:creationId xmlns:p14="http://schemas.microsoft.com/office/powerpoint/2010/main" val="28549103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38</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Web browser access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595414" y="2589575"/>
            <a:ext cx="8029371" cy="2031325"/>
          </a:xfrm>
          <a:prstGeom prst="rect">
            <a:avLst/>
          </a:prstGeom>
          <a:solidFill>
            <a:schemeClr val="bg1"/>
          </a:solidFill>
          <a:ln>
            <a:solidFill>
              <a:srgbClr val="002060"/>
            </a:solidFill>
          </a:ln>
        </p:spPr>
        <p:txBody>
          <a:bodyPr wrap="square" rtlCol="0">
            <a:spAutoFit/>
          </a:bodyPr>
          <a:lstStyle/>
          <a:p>
            <a:r>
              <a:rPr lang="en-US" dirty="0" smtClean="0">
                <a:solidFill>
                  <a:srgbClr val="002060"/>
                </a:solidFill>
                <a:latin typeface="Miriam Fixed" panose="020B0509050101010101" pitchFamily="49" charset="-79"/>
                <a:cs typeface="Miriam Fixed" panose="020B0509050101010101" pitchFamily="49" charset="-79"/>
              </a:rPr>
              <a:t>From the web browser you access with the certificate so w/o a proxy extension. </a:t>
            </a:r>
            <a:r>
              <a:rPr lang="en-US" dirty="0" err="1" smtClean="0">
                <a:solidFill>
                  <a:srgbClr val="002060"/>
                </a:solidFill>
                <a:latin typeface="Miriam Fixed" panose="020B0509050101010101" pitchFamily="49" charset="-79"/>
                <a:cs typeface="Miriam Fixed" panose="020B0509050101010101" pitchFamily="49" charset="-79"/>
              </a:rPr>
              <a:t>Dmlite</a:t>
            </a:r>
            <a:r>
              <a:rPr lang="en-US" dirty="0" smtClean="0">
                <a:solidFill>
                  <a:srgbClr val="002060"/>
                </a:solidFill>
                <a:latin typeface="Miriam Fixed" panose="020B0509050101010101" pitchFamily="49" charset="-79"/>
                <a:cs typeface="Miriam Fixed" panose="020B0509050101010101" pitchFamily="49" charset="-79"/>
              </a:rPr>
              <a:t>, thus, fall back on the /</a:t>
            </a:r>
            <a:r>
              <a:rPr lang="en-US" dirty="0" err="1" smtClean="0">
                <a:solidFill>
                  <a:srgbClr val="002060"/>
                </a:solidFill>
                <a:latin typeface="Miriam Fixed" panose="020B0509050101010101" pitchFamily="49" charset="-79"/>
                <a:cs typeface="Miriam Fixed" panose="020B0509050101010101" pitchFamily="49" charset="-79"/>
              </a:rPr>
              <a:t>etc</a:t>
            </a:r>
            <a:r>
              <a:rPr lang="en-US" dirty="0" smtClean="0">
                <a:solidFill>
                  <a:srgbClr val="002060"/>
                </a:solidFill>
                <a:latin typeface="Miriam Fixed" panose="020B0509050101010101" pitchFamily="49" charset="-79"/>
                <a:cs typeface="Miriam Fixed" panose="020B0509050101010101" pitchFamily="49" charset="-79"/>
              </a:rPr>
              <a:t>/</a:t>
            </a:r>
            <a:r>
              <a:rPr lang="en-US" dirty="0" err="1" smtClean="0">
                <a:solidFill>
                  <a:srgbClr val="002060"/>
                </a:solidFill>
                <a:latin typeface="Miriam Fixed" panose="020B0509050101010101" pitchFamily="49" charset="-79"/>
                <a:cs typeface="Miriam Fixed" panose="020B0509050101010101" pitchFamily="49" charset="-79"/>
              </a:rPr>
              <a:t>lcgdm-mapfile</a:t>
            </a:r>
            <a:r>
              <a:rPr lang="en-US" dirty="0" smtClean="0">
                <a:solidFill>
                  <a:srgbClr val="002060"/>
                </a:solidFill>
                <a:latin typeface="Miriam Fixed" panose="020B0509050101010101" pitchFamily="49" charset="-79"/>
                <a:cs typeface="Miriam Fixed" panose="020B0509050101010101" pitchFamily="49" charset="-79"/>
              </a:rPr>
              <a:t> to look up for the user. It this then enough to add your DN on that file (and associate it to some local account (e.g. </a:t>
            </a:r>
            <a:r>
              <a:rPr lang="en-US" dirty="0" err="1" smtClean="0">
                <a:solidFill>
                  <a:srgbClr val="002060"/>
                </a:solidFill>
                <a:latin typeface="Miriam Fixed" panose="020B0509050101010101" pitchFamily="49" charset="-79"/>
                <a:cs typeface="Miriam Fixed" panose="020B0509050101010101" pitchFamily="49" charset="-79"/>
              </a:rPr>
              <a:t>llr</a:t>
            </a:r>
            <a:r>
              <a:rPr lang="en-US" dirty="0" smtClean="0">
                <a:solidFill>
                  <a:srgbClr val="002060"/>
                </a:solidFill>
                <a:latin typeface="Miriam Fixed" panose="020B0509050101010101" pitchFamily="49" charset="-79"/>
                <a:cs typeface="Miriam Fixed" panose="020B0509050101010101" pitchFamily="49" charset="-79"/>
              </a:rPr>
              <a:t>) and restart the </a:t>
            </a:r>
            <a:r>
              <a:rPr lang="en-US" dirty="0" err="1" smtClean="0">
                <a:solidFill>
                  <a:srgbClr val="002060"/>
                </a:solidFill>
                <a:latin typeface="Miriam Fixed" panose="020B0509050101010101" pitchFamily="49" charset="-79"/>
                <a:cs typeface="Miriam Fixed" panose="020B0509050101010101" pitchFamily="49" charset="-79"/>
              </a:rPr>
              <a:t>httpd</a:t>
            </a:r>
            <a:r>
              <a:rPr lang="en-US" dirty="0" smtClean="0">
                <a:solidFill>
                  <a:srgbClr val="002060"/>
                </a:solidFill>
                <a:latin typeface="Miriam Fixed" panose="020B0509050101010101" pitchFamily="49" charset="-79"/>
                <a:cs typeface="Miriam Fixed" panose="020B0509050101010101" pitchFamily="49" charset="-79"/>
              </a:rPr>
              <a:t> service.</a:t>
            </a:r>
          </a:p>
          <a:p>
            <a:r>
              <a:rPr lang="en-US" dirty="0" smtClean="0">
                <a:solidFill>
                  <a:srgbClr val="002060"/>
                </a:solidFill>
                <a:latin typeface="Miriam Fixed" panose="020B0509050101010101" pitchFamily="49" charset="-79"/>
                <a:cs typeface="Miriam Fixed" panose="020B0509050101010101" pitchFamily="49" charset="-79"/>
              </a:rPr>
              <a:t>What if you use a non-existing account in the </a:t>
            </a:r>
            <a:r>
              <a:rPr lang="en-US" dirty="0" err="1" smtClean="0">
                <a:solidFill>
                  <a:srgbClr val="002060"/>
                </a:solidFill>
                <a:latin typeface="Miriam Fixed" panose="020B0509050101010101" pitchFamily="49" charset="-79"/>
                <a:cs typeface="Miriam Fixed" panose="020B0509050101010101" pitchFamily="49" charset="-79"/>
              </a:rPr>
              <a:t>mapfile</a:t>
            </a:r>
            <a:r>
              <a:rPr lang="en-US" dirty="0" smtClean="0">
                <a:solidFill>
                  <a:srgbClr val="002060"/>
                </a:solidFill>
                <a:latin typeface="Miriam Fixed" panose="020B0509050101010101" pitchFamily="49" charset="-79"/>
                <a:cs typeface="Miriam Fixed" panose="020B0509050101010101" pitchFamily="49" charset="-79"/>
              </a:rPr>
              <a:t>?</a:t>
            </a:r>
          </a:p>
        </p:txBody>
      </p:sp>
    </p:spTree>
    <p:extLst>
      <p:ext uri="{BB962C8B-B14F-4D97-AF65-F5344CB8AC3E}">
        <p14:creationId xmlns:p14="http://schemas.microsoft.com/office/powerpoint/2010/main" val="42815736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39</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err="1" smtClean="0">
                <a:effectLst>
                  <a:outerShdw blurRad="38100" dist="38100" dir="2700000" algn="tl">
                    <a:srgbClr val="000000">
                      <a:alpha val="43137"/>
                    </a:srgbClr>
                  </a:outerShdw>
                </a:effectLst>
                <a:latin typeface="Courier New" pitchFamily="49" charset="0"/>
                <a:cs typeface="Courier New" pitchFamily="49" charset="0"/>
              </a:rPr>
              <a:t>Spacetokens</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e 8"/>
          <p:cNvGrpSpPr/>
          <p:nvPr/>
        </p:nvGrpSpPr>
        <p:grpSpPr>
          <a:xfrm>
            <a:off x="362719" y="1536640"/>
            <a:ext cx="8494761" cy="3890945"/>
            <a:chOff x="369052" y="980727"/>
            <a:chExt cx="8494761" cy="3676013"/>
          </a:xfrm>
        </p:grpSpPr>
        <p:grpSp>
          <p:nvGrpSpPr>
            <p:cNvPr id="8" name="Groupe 7"/>
            <p:cNvGrpSpPr/>
            <p:nvPr/>
          </p:nvGrpSpPr>
          <p:grpSpPr>
            <a:xfrm>
              <a:off x="369052" y="1381961"/>
              <a:ext cx="8494761" cy="3274779"/>
              <a:chOff x="325711" y="3068961"/>
              <a:chExt cx="8494761" cy="3274779"/>
            </a:xfrm>
          </p:grpSpPr>
          <p:sp>
            <p:nvSpPr>
              <p:cNvPr id="21" name="Rectangle à coins arrondis 20"/>
              <p:cNvSpPr/>
              <p:nvPr/>
            </p:nvSpPr>
            <p:spPr>
              <a:xfrm>
                <a:off x="325711" y="3068961"/>
                <a:ext cx="8494761" cy="327477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2" name="ZoneTexte 21"/>
              <p:cNvSpPr txBox="1"/>
              <p:nvPr/>
            </p:nvSpPr>
            <p:spPr>
              <a:xfrm>
                <a:off x="563996" y="3622524"/>
                <a:ext cx="8256476" cy="2616978"/>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Courier New" panose="02070309020205020404" pitchFamily="49" charset="0"/>
                    <a:cs typeface="Courier New" panose="02070309020205020404" pitchFamily="49" charset="0"/>
                  </a:rPr>
                  <a:t>D</a:t>
                </a:r>
                <a:r>
                  <a:rPr lang="en-US" dirty="0" smtClean="0">
                    <a:latin typeface="Courier New" panose="02070309020205020404" pitchFamily="49" charset="0"/>
                    <a:cs typeface="Courier New" panose="02070309020205020404" pitchFamily="49" charset="0"/>
                  </a:rPr>
                  <a:t>efine a </a:t>
                </a:r>
                <a:r>
                  <a:rPr lang="en-US" dirty="0" err="1" smtClean="0">
                    <a:latin typeface="Courier New" panose="02070309020205020404" pitchFamily="49" charset="0"/>
                    <a:cs typeface="Courier New" panose="02070309020205020404" pitchFamily="49" charset="0"/>
                  </a:rPr>
                  <a:t>spacetoken</a:t>
                </a:r>
                <a:r>
                  <a:rPr lang="en-US" dirty="0" smtClean="0">
                    <a:latin typeface="Courier New" panose="02070309020205020404" pitchFamily="49" charset="0"/>
                    <a:cs typeface="Courier New" panose="02070309020205020404" pitchFamily="49" charset="0"/>
                  </a:rPr>
                  <a:t> (legacy mode only) TEST for the Role </a:t>
                </a:r>
                <a:r>
                  <a:rPr lang="en-US" dirty="0" err="1" smtClean="0">
                    <a:latin typeface="Courier New" panose="02070309020205020404" pitchFamily="49" charset="0"/>
                    <a:cs typeface="Courier New" panose="02070309020205020404" pitchFamily="49" charset="0"/>
                  </a:rPr>
                  <a:t>Phedex</a:t>
                </a:r>
                <a:r>
                  <a:rPr lang="en-US" dirty="0" smtClean="0">
                    <a:latin typeface="Courier New" panose="02070309020205020404" pitchFamily="49" charset="0"/>
                    <a:cs typeface="Courier New" panose="02070309020205020404" pitchFamily="49" charset="0"/>
                  </a:rPr>
                  <a:t> on the pool test;</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write/read with </a:t>
                </a:r>
                <a:r>
                  <a:rPr lang="en-US" dirty="0" err="1" smtClean="0">
                    <a:latin typeface="Courier New" panose="02070309020205020404" pitchFamily="49" charset="0"/>
                    <a:cs typeface="Courier New" panose="02070309020205020404" pitchFamily="49" charset="0"/>
                  </a:rPr>
                  <a:t>gfal</a:t>
                </a:r>
                <a:r>
                  <a:rPr lang="en-US" dirty="0" smtClean="0">
                    <a:latin typeface="Courier New" panose="02070309020205020404" pitchFamily="49" charset="0"/>
                    <a:cs typeface="Courier New" panose="02070309020205020404" pitchFamily="49" charset="0"/>
                  </a:rPr>
                  <a:t> client who can wrote and not on this </a:t>
                </a:r>
                <a:r>
                  <a:rPr lang="en-US" dirty="0" err="1" smtClean="0">
                    <a:latin typeface="Courier New" panose="02070309020205020404" pitchFamily="49" charset="0"/>
                    <a:cs typeface="Courier New" panose="02070309020205020404" pitchFamily="49" charset="0"/>
                  </a:rPr>
                  <a:t>spacetoken</a:t>
                </a:r>
                <a:r>
                  <a:rPr lang="en-US" dirty="0" smtClean="0">
                    <a:latin typeface="Courier New" panose="02070309020205020404" pitchFamily="49" charset="0"/>
                    <a:cs typeface="Courier New" panose="02070309020205020404" pitchFamily="49" charset="0"/>
                  </a:rPr>
                  <a:t>;</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how can you see that a file has been written with this ST? (Hint: you need to install </a:t>
                </a:r>
                <a:r>
                  <a:rPr lang="en-US" dirty="0" err="1" smtClean="0">
                    <a:latin typeface="Courier New" panose="02070309020205020404" pitchFamily="49" charset="0"/>
                    <a:cs typeface="Courier New" panose="02070309020205020404" pitchFamily="49" charset="0"/>
                  </a:rPr>
                  <a:t>dpm-contrib-admintools</a:t>
                </a:r>
                <a:r>
                  <a:rPr lang="en-US" dirty="0" smtClean="0">
                    <a:latin typeface="Courier New" panose="02070309020205020404" pitchFamily="49" charset="0"/>
                    <a:cs typeface="Courier New" panose="02070309020205020404" pitchFamily="49" charset="0"/>
                  </a:rPr>
                  <a:t>);</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modify it add another group (</a:t>
                </a:r>
                <a:r>
                  <a:rPr lang="en-US" dirty="0" err="1" smtClean="0">
                    <a:latin typeface="Courier New" panose="02070309020205020404" pitchFamily="49" charset="0"/>
                    <a:cs typeface="Courier New" panose="02070309020205020404" pitchFamily="49" charset="0"/>
                  </a:rPr>
                  <a:t>vo.grif.llr</a:t>
                </a:r>
                <a:r>
                  <a:rPr lang="en-US" dirty="0" smtClean="0">
                    <a:latin typeface="Courier New" panose="02070309020205020404" pitchFamily="49" charset="0"/>
                    <a:cs typeface="Courier New" panose="02070309020205020404" pitchFamily="49" charset="0"/>
                  </a:rPr>
                  <a:t>);</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have a look in the database to see how the information is stored.</a:t>
                </a:r>
              </a:p>
            </p:txBody>
          </p:sp>
        </p:gr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9515" y="980727"/>
              <a:ext cx="1062531" cy="1062531"/>
            </a:xfrm>
            <a:prstGeom prst="rect">
              <a:avLst/>
            </a:prstGeom>
            <a:solidFill>
              <a:schemeClr val="bg1"/>
            </a:solidFill>
          </p:spPr>
        </p:pic>
      </p:grpSp>
      <p:sp>
        <p:nvSpPr>
          <p:cNvPr id="27" name="ZoneTexte 26"/>
          <p:cNvSpPr txBox="1"/>
          <p:nvPr/>
        </p:nvSpPr>
        <p:spPr>
          <a:xfrm>
            <a:off x="5561956" y="5679998"/>
            <a:ext cx="3564088" cy="477054"/>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hints</a:t>
            </a:r>
            <a:r>
              <a:rPr lang="fr-FR" sz="2000" dirty="0" smtClean="0">
                <a:latin typeface="Courier New" panose="02070309020205020404" pitchFamily="49" charset="0"/>
                <a:cs typeface="Courier New" panose="02070309020205020404" pitchFamily="49" charset="0"/>
              </a:rPr>
              <a:t> on </a:t>
            </a:r>
            <a:r>
              <a:rPr lang="en-US" sz="2000" dirty="0" smtClean="0">
                <a:latin typeface="Courier New" panose="02070309020205020404" pitchFamily="49" charset="0"/>
                <a:cs typeface="Courier New" panose="02070309020205020404" pitchFamily="49" charset="0"/>
              </a:rPr>
              <a:t>next</a:t>
            </a:r>
            <a:r>
              <a:rPr lang="fr-FR" sz="2000" dirty="0" smtClean="0">
                <a:latin typeface="Courier New" panose="02070309020205020404" pitchFamily="49" charset="0"/>
                <a:cs typeface="Courier New" panose="02070309020205020404" pitchFamily="49" charset="0"/>
              </a:rPr>
              <a:t> page…</a:t>
            </a:r>
            <a:endParaRPr lang="en-US" sz="2000" dirty="0" smtClean="0">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28361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4</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What is DPM?</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323528" y="1196752"/>
            <a:ext cx="8532440" cy="1431161"/>
          </a:xfrm>
          <a:prstGeom prst="rect">
            <a:avLst/>
          </a:prstGeom>
          <a:noFill/>
        </p:spPr>
        <p:txBody>
          <a:bodyPr wrap="square" rtlCol="0">
            <a:spAutoFit/>
          </a:bodyPr>
          <a:lstStyle/>
          <a:p>
            <a:pPr marL="285750" indent="-285750">
              <a:buFont typeface="Wingdings" panose="05000000000000000000" pitchFamily="2" charset="2"/>
              <a:buChar char="Ø"/>
            </a:pPr>
            <a:r>
              <a:rPr lang="en-US" sz="2500" dirty="0" smtClean="0">
                <a:latin typeface="Courier New" panose="02070309020205020404" pitchFamily="49" charset="0"/>
                <a:cs typeface="Courier New" panose="02070309020205020404" pitchFamily="49" charset="0"/>
              </a:rPr>
              <a:t>Quick answer: “grid storage“;</a:t>
            </a:r>
          </a:p>
          <a:p>
            <a:pPr marL="285750" indent="-285750">
              <a:buFont typeface="Wingdings" panose="05000000000000000000" pitchFamily="2" charset="2"/>
              <a:buChar char="Ø"/>
            </a:pPr>
            <a:endParaRPr lang="en-US" sz="10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r>
              <a:rPr lang="en-US" sz="2500" dirty="0">
                <a:latin typeface="Courier New" panose="02070309020205020404" pitchFamily="49" charset="0"/>
                <a:cs typeface="Courier New" panose="02070309020205020404" pitchFamily="49" charset="0"/>
              </a:rPr>
              <a:t>m</a:t>
            </a:r>
            <a:r>
              <a:rPr lang="en-US" sz="2500" dirty="0" smtClean="0">
                <a:latin typeface="Courier New" panose="02070309020205020404" pitchFamily="49" charset="0"/>
                <a:cs typeface="Courier New" panose="02070309020205020404" pitchFamily="49" charset="0"/>
              </a:rPr>
              <a:t>ore developed answers (from </a:t>
            </a:r>
            <a:r>
              <a:rPr lang="en-US" sz="2500" dirty="0" err="1" smtClean="0">
                <a:latin typeface="Courier New" panose="02070309020205020404" pitchFamily="49" charset="0"/>
                <a:cs typeface="Courier New" panose="02070309020205020404" pitchFamily="49" charset="0"/>
              </a:rPr>
              <a:t>F.Furano</a:t>
            </a:r>
            <a:r>
              <a:rPr lang="en-US" sz="2500" dirty="0" smtClean="0">
                <a:latin typeface="Courier New" panose="02070309020205020404" pitchFamily="49" charset="0"/>
                <a:cs typeface="Courier New" panose="02070309020205020404" pitchFamily="49" charset="0"/>
              </a:rPr>
              <a:t>) </a:t>
            </a:r>
            <a:endParaRPr lang="en-US" sz="2500" dirty="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Ø"/>
            </a:pPr>
            <a:endParaRPr lang="en-US" sz="2700" dirty="0" smtClean="0">
              <a:latin typeface="Courier New" panose="02070309020205020404" pitchFamily="49" charset="0"/>
              <a:cs typeface="Courier New" panose="02070309020205020404" pitchFamily="49" charset="0"/>
            </a:endParaRP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à coins arrondis 16"/>
          <p:cNvSpPr/>
          <p:nvPr/>
        </p:nvSpPr>
        <p:spPr>
          <a:xfrm>
            <a:off x="20946" y="2390881"/>
            <a:ext cx="4392488" cy="25740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3000" dirty="0" smtClean="0">
                <a:solidFill>
                  <a:schemeClr val="tx1"/>
                </a:solidFill>
                <a:latin typeface="Courier New" panose="02070309020205020404" pitchFamily="49" charset="0"/>
                <a:cs typeface="Courier New" panose="02070309020205020404" pitchFamily="49" charset="0"/>
              </a:rPr>
              <a:t>«</a:t>
            </a:r>
            <a:r>
              <a:rPr lang="fr-FR" sz="5000" dirty="0">
                <a:solidFill>
                  <a:schemeClr val="tx1"/>
                </a:solidFill>
                <a:latin typeface="Courier New" panose="02070309020205020404" pitchFamily="49" charset="0"/>
                <a:cs typeface="Courier New" panose="02070309020205020404" pitchFamily="49" charset="0"/>
              </a:rPr>
              <a:t> </a:t>
            </a:r>
            <a:r>
              <a:rPr lang="en-US" sz="1400" dirty="0" smtClean="0">
                <a:solidFill>
                  <a:schemeClr val="tx1"/>
                </a:solidFill>
                <a:latin typeface="Courier New" panose="02070309020205020404" pitchFamily="49" charset="0"/>
                <a:cs typeface="Courier New" panose="02070309020205020404" pitchFamily="49" charset="0"/>
              </a:rPr>
              <a:t>… DPM is a set of </a:t>
            </a:r>
            <a:r>
              <a:rPr lang="en-US" sz="1400" b="1" dirty="0" smtClean="0">
                <a:solidFill>
                  <a:schemeClr val="tx1"/>
                </a:solidFill>
                <a:latin typeface="Courier New" panose="02070309020205020404" pitchFamily="49" charset="0"/>
                <a:cs typeface="Courier New" panose="02070309020205020404" pitchFamily="49" charset="0"/>
              </a:rPr>
              <a:t>components blessed</a:t>
            </a:r>
            <a:r>
              <a:rPr lang="en-US" sz="1400" dirty="0" smtClean="0">
                <a:solidFill>
                  <a:schemeClr val="tx1"/>
                </a:solidFill>
                <a:latin typeface="Courier New" panose="02070309020205020404" pitchFamily="49" charset="0"/>
                <a:cs typeface="Courier New" panose="02070309020205020404" pitchFamily="49" charset="0"/>
              </a:rPr>
              <a:t> </a:t>
            </a:r>
            <a:r>
              <a:rPr lang="en-US" sz="1400" b="1" dirty="0" smtClean="0">
                <a:solidFill>
                  <a:schemeClr val="tx1"/>
                </a:solidFill>
                <a:latin typeface="Courier New" panose="02070309020205020404" pitchFamily="49" charset="0"/>
                <a:cs typeface="Courier New" panose="02070309020205020404" pitchFamily="49" charset="0"/>
              </a:rPr>
              <a:t>as</a:t>
            </a:r>
            <a:r>
              <a:rPr lang="en-US" sz="1400" dirty="0" smtClean="0">
                <a:solidFill>
                  <a:schemeClr val="tx1"/>
                </a:solidFill>
                <a:latin typeface="Courier New" panose="02070309020205020404" pitchFamily="49" charset="0"/>
                <a:cs typeface="Courier New" panose="02070309020205020404" pitchFamily="49" charset="0"/>
              </a:rPr>
              <a:t> well </a:t>
            </a:r>
            <a:r>
              <a:rPr lang="en-US" sz="1400" b="1" dirty="0" smtClean="0">
                <a:solidFill>
                  <a:schemeClr val="tx1"/>
                </a:solidFill>
                <a:latin typeface="Courier New" panose="02070309020205020404" pitchFamily="49" charset="0"/>
                <a:cs typeface="Courier New" panose="02070309020205020404" pitchFamily="49" charset="0"/>
              </a:rPr>
              <a:t>working together </a:t>
            </a:r>
            <a:r>
              <a:rPr lang="en-US" sz="1400" dirty="0" smtClean="0">
                <a:solidFill>
                  <a:schemeClr val="tx1"/>
                </a:solidFill>
                <a:latin typeface="Courier New" panose="02070309020205020404" pitchFamily="49" charset="0"/>
                <a:cs typeface="Courier New" panose="02070309020205020404" pitchFamily="49" charset="0"/>
              </a:rPr>
              <a:t>plus a standard </a:t>
            </a:r>
            <a:r>
              <a:rPr lang="en-US" sz="1400" b="1" dirty="0" smtClean="0">
                <a:solidFill>
                  <a:schemeClr val="tx1"/>
                </a:solidFill>
                <a:latin typeface="Courier New" panose="02070309020205020404" pitchFamily="49" charset="0"/>
                <a:cs typeface="Courier New" panose="02070309020205020404" pitchFamily="49" charset="0"/>
              </a:rPr>
              <a:t>configuration</a:t>
            </a:r>
            <a:r>
              <a:rPr lang="en-US" sz="1400" dirty="0" smtClean="0">
                <a:solidFill>
                  <a:schemeClr val="tx1"/>
                </a:solidFill>
                <a:latin typeface="Courier New" panose="02070309020205020404" pitchFamily="49" charset="0"/>
                <a:cs typeface="Courier New" panose="02070309020205020404" pitchFamily="49" charset="0"/>
              </a:rPr>
              <a:t> given </a:t>
            </a:r>
            <a:r>
              <a:rPr lang="en-US" sz="1400" b="1" dirty="0" smtClean="0">
                <a:solidFill>
                  <a:schemeClr val="tx1"/>
                </a:solidFill>
                <a:latin typeface="Courier New" panose="02070309020205020404" pitchFamily="49" charset="0"/>
                <a:cs typeface="Courier New" panose="02070309020205020404" pitchFamily="49" charset="0"/>
              </a:rPr>
              <a:t>by puppet </a:t>
            </a:r>
            <a:r>
              <a:rPr lang="en-US" sz="1400" dirty="0" smtClean="0">
                <a:solidFill>
                  <a:schemeClr val="tx1"/>
                </a:solidFill>
                <a:latin typeface="Courier New" panose="02070309020205020404" pitchFamily="49" charset="0"/>
                <a:cs typeface="Courier New" panose="02070309020205020404" pitchFamily="49" charset="0"/>
              </a:rPr>
              <a:t>templates … </a:t>
            </a:r>
            <a:r>
              <a:rPr lang="fr-FR" sz="1400" dirty="0" smtClean="0">
                <a:solidFill>
                  <a:schemeClr val="tx1"/>
                </a:solidFill>
                <a:latin typeface="Courier New" panose="02070309020205020404" pitchFamily="49" charset="0"/>
                <a:cs typeface="Courier New" panose="02070309020205020404" pitchFamily="49" charset="0"/>
              </a:rPr>
              <a:t>(2014)</a:t>
            </a:r>
            <a:r>
              <a:rPr lang="fr-FR" sz="3000" dirty="0">
                <a:solidFill>
                  <a:schemeClr val="tx1"/>
                </a:solidFill>
                <a:latin typeface="Courier New" panose="02070309020205020404" pitchFamily="49" charset="0"/>
                <a:cs typeface="Courier New" panose="02070309020205020404" pitchFamily="49" charset="0"/>
              </a:rPr>
              <a:t> »                              </a:t>
            </a:r>
            <a:endParaRPr lang="en-US" sz="3000" dirty="0">
              <a:solidFill>
                <a:schemeClr val="tx1"/>
              </a:solidFill>
              <a:latin typeface="Courier New" panose="02070309020205020404" pitchFamily="49" charset="0"/>
              <a:cs typeface="Courier New" panose="02070309020205020404" pitchFamily="49" charset="0"/>
            </a:endParaRPr>
          </a:p>
        </p:txBody>
      </p:sp>
      <p:sp>
        <p:nvSpPr>
          <p:cNvPr id="18" name="Text Placeholder 2"/>
          <p:cNvSpPr>
            <a:spLocks noGrp="1"/>
          </p:cNvSpPr>
          <p:nvPr/>
        </p:nvSpPr>
        <p:spPr>
          <a:xfrm>
            <a:off x="4355976" y="2348880"/>
            <a:ext cx="4768837" cy="3567338"/>
          </a:xfrm>
          <a:prstGeom prst="rect">
            <a:avLst/>
          </a:prstGeom>
        </p:spPr>
        <p:txBody>
          <a:bodyPr vert="horz">
            <a:noAutofit/>
          </a:bodyPr>
          <a:lstStyle>
            <a:lvl1pPr marL="493776" indent="-457200" algn="l" rtl="0" eaLnBrk="1" latinLnBrk="0" hangingPunct="1">
              <a:spcBef>
                <a:spcPct val="20000"/>
              </a:spcBef>
              <a:buClr>
                <a:schemeClr val="tx1"/>
              </a:buClr>
              <a:buSzPct val="80000"/>
              <a:buFont typeface="Arial"/>
              <a:buChar char="•"/>
              <a:defRPr kumimoji="0" sz="3000" kern="1200">
                <a:solidFill>
                  <a:schemeClr val="tx1"/>
                </a:solidFill>
                <a:latin typeface="+mn-lt"/>
                <a:ea typeface="+mn-ea"/>
                <a:cs typeface="+mn-cs"/>
              </a:defRPr>
            </a:lvl1pPr>
            <a:lvl2pPr marL="905256" indent="-457200" algn="l" rtl="0" eaLnBrk="1" latinLnBrk="0" hangingPunct="1">
              <a:spcBef>
                <a:spcPct val="20000"/>
              </a:spcBef>
              <a:buClr>
                <a:schemeClr val="tx1"/>
              </a:buClr>
              <a:buSzPct val="90000"/>
              <a:buFont typeface="Arial"/>
              <a:buChar char="•"/>
              <a:defRPr kumimoji="0" sz="2600" kern="1200">
                <a:solidFill>
                  <a:schemeClr val="tx1"/>
                </a:solidFill>
                <a:latin typeface="+mn-lt"/>
                <a:ea typeface="+mn-ea"/>
                <a:cs typeface="+mn-cs"/>
              </a:defRPr>
            </a:lvl2pPr>
            <a:lvl3pPr marL="1092708" indent="-342900" algn="l" rtl="0" eaLnBrk="1" latinLnBrk="0" hangingPunct="1">
              <a:spcBef>
                <a:spcPct val="20000"/>
              </a:spcBef>
              <a:buClr>
                <a:schemeClr val="tx1"/>
              </a:buClr>
              <a:buSzPct val="85000"/>
              <a:buFont typeface="Arial"/>
              <a:buChar char="•"/>
              <a:defRPr kumimoji="0" sz="2400" kern="1200">
                <a:solidFill>
                  <a:schemeClr val="tx1"/>
                </a:solidFill>
                <a:latin typeface="+mn-lt"/>
                <a:ea typeface="+mn-ea"/>
                <a:cs typeface="+mn-cs"/>
              </a:defRPr>
            </a:lvl3pPr>
            <a:lvl4pPr marL="1385316" indent="-342900" algn="l" rtl="0" eaLnBrk="1" latinLnBrk="0" hangingPunct="1">
              <a:spcBef>
                <a:spcPct val="20000"/>
              </a:spcBef>
              <a:buClr>
                <a:schemeClr val="tx1"/>
              </a:buClr>
              <a:buSzPct val="90000"/>
              <a:buFont typeface="Arial"/>
              <a:buChar char="•"/>
              <a:defRPr kumimoji="0" sz="2000" kern="1200">
                <a:solidFill>
                  <a:schemeClr val="tx1"/>
                </a:solidFill>
                <a:latin typeface="+mn-lt"/>
                <a:ea typeface="+mn-ea"/>
                <a:cs typeface="+mn-cs"/>
              </a:defRPr>
            </a:lvl4pPr>
            <a:lvl5pPr marL="1650492" indent="-342900" algn="l" rtl="0" eaLnBrk="1" latinLnBrk="0" hangingPunct="1">
              <a:spcBef>
                <a:spcPct val="20000"/>
              </a:spcBef>
              <a:buClr>
                <a:schemeClr val="tx1"/>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a:buFont typeface="Wingdings" panose="05000000000000000000" pitchFamily="2" charset="2"/>
              <a:buChar char="q"/>
            </a:pPr>
            <a:r>
              <a:rPr lang="en-US" sz="1400" dirty="0" smtClean="0">
                <a:latin typeface="Courier New" panose="02070309020205020404" pitchFamily="49" charset="0"/>
                <a:cs typeface="Courier New" panose="02070309020205020404" pitchFamily="49" charset="0"/>
              </a:rPr>
              <a:t>A distributed software for </a:t>
            </a:r>
            <a:r>
              <a:rPr lang="en-US" sz="1400" b="1" dirty="0" smtClean="0">
                <a:latin typeface="Courier New" panose="02070309020205020404" pitchFamily="49" charset="0"/>
                <a:cs typeface="Courier New" panose="02070309020205020404" pitchFamily="49" charset="0"/>
              </a:rPr>
              <a:t>big data storage</a:t>
            </a:r>
          </a:p>
          <a:p>
            <a:pPr>
              <a:buFont typeface="Wingdings" panose="05000000000000000000" pitchFamily="2" charset="2"/>
              <a:buChar char="q"/>
            </a:pPr>
            <a:r>
              <a:rPr lang="en-US" sz="1400" b="1" dirty="0" err="1" smtClean="0">
                <a:latin typeface="Courier New" panose="02070309020205020404" pitchFamily="49" charset="0"/>
                <a:cs typeface="Courier New" panose="02070309020205020404" pitchFamily="49" charset="0"/>
              </a:rPr>
              <a:t>Clusterization</a:t>
            </a:r>
            <a:r>
              <a:rPr lang="en-US" sz="1400" b="1" dirty="0" smtClean="0">
                <a:latin typeface="Courier New" panose="02070309020205020404" pitchFamily="49" charset="0"/>
                <a:cs typeface="Courier New" panose="02070309020205020404" pitchFamily="49" charset="0"/>
              </a:rPr>
              <a:t> of pools of disks </a:t>
            </a:r>
            <a:r>
              <a:rPr lang="en-US" sz="1400" dirty="0" smtClean="0">
                <a:latin typeface="Courier New" panose="02070309020205020404" pitchFamily="49" charset="0"/>
                <a:cs typeface="Courier New" panose="02070309020205020404" pitchFamily="49" charset="0"/>
              </a:rPr>
              <a:t>and storage in general, local or networked</a:t>
            </a:r>
          </a:p>
          <a:p>
            <a:pPr>
              <a:buFont typeface="Wingdings" panose="05000000000000000000" pitchFamily="2" charset="2"/>
              <a:buChar char="q"/>
            </a:pPr>
            <a:r>
              <a:rPr lang="en-US" sz="1400" b="1" dirty="0" smtClean="0">
                <a:latin typeface="Courier New" panose="02070309020205020404" pitchFamily="49" charset="0"/>
                <a:cs typeface="Courier New" panose="02070309020205020404" pitchFamily="49" charset="0"/>
              </a:rPr>
              <a:t>DB-based metadata </a:t>
            </a:r>
            <a:r>
              <a:rPr lang="en-US" sz="1400" dirty="0" smtClean="0">
                <a:latin typeface="Courier New" panose="02070309020205020404" pitchFamily="49" charset="0"/>
                <a:cs typeface="Courier New" panose="02070309020205020404" pitchFamily="49" charset="0"/>
              </a:rPr>
              <a:t>persistency, pretty good scalability demonstrated by the range of the deployments</a:t>
            </a:r>
          </a:p>
          <a:p>
            <a:pPr>
              <a:buFont typeface="Wingdings" panose="05000000000000000000" pitchFamily="2" charset="2"/>
              <a:buChar char="q"/>
            </a:pPr>
            <a:r>
              <a:rPr lang="en-US" sz="1400" b="1" dirty="0" smtClean="0">
                <a:latin typeface="Courier New" panose="02070309020205020404" pitchFamily="49" charset="0"/>
                <a:cs typeface="Courier New" panose="02070309020205020404" pitchFamily="49" charset="0"/>
              </a:rPr>
              <a:t>Multiple data protocols </a:t>
            </a:r>
            <a:r>
              <a:rPr lang="en-US" sz="1400" dirty="0" smtClean="0">
                <a:latin typeface="Courier New" panose="02070309020205020404" pitchFamily="49" charset="0"/>
                <a:cs typeface="Courier New" panose="02070309020205020404" pitchFamily="49" charset="0"/>
              </a:rPr>
              <a:t>for the same cluster, coherent content</a:t>
            </a:r>
          </a:p>
          <a:p>
            <a:pPr lvl="1">
              <a:buFont typeface="Wingdings" panose="05000000000000000000" pitchFamily="2" charset="2"/>
              <a:buChar char="ü"/>
            </a:pPr>
            <a:r>
              <a:rPr lang="en-US" sz="1400" dirty="0" smtClean="0">
                <a:latin typeface="Courier New" panose="02070309020205020404" pitchFamily="49" charset="0"/>
                <a:cs typeface="Courier New" panose="02070309020205020404" pitchFamily="49" charset="0"/>
              </a:rPr>
              <a:t>HTTP, WebDAV, </a:t>
            </a:r>
            <a:r>
              <a:rPr lang="en-US" sz="1400" dirty="0" err="1" smtClean="0">
                <a:latin typeface="Courier New" panose="02070309020205020404" pitchFamily="49" charset="0"/>
                <a:cs typeface="Courier New" panose="02070309020205020404" pitchFamily="49" charset="0"/>
              </a:rPr>
              <a:t>Xrootd</a:t>
            </a:r>
            <a:r>
              <a:rPr lang="en-US" sz="1400" dirty="0" smtClean="0">
                <a:latin typeface="Courier New" panose="02070309020205020404" pitchFamily="49" charset="0"/>
                <a:cs typeface="Courier New" panose="02070309020205020404" pitchFamily="49" charset="0"/>
              </a:rPr>
              <a:t>, GridFTP1/2</a:t>
            </a:r>
          </a:p>
          <a:p>
            <a:pPr>
              <a:buFont typeface="Wingdings" panose="05000000000000000000" pitchFamily="2" charset="2"/>
              <a:buChar char="q"/>
            </a:pPr>
            <a:r>
              <a:rPr lang="en-US" sz="1400" dirty="0" smtClean="0">
                <a:latin typeface="Courier New" panose="02070309020205020404" pitchFamily="49" charset="0"/>
                <a:cs typeface="Courier New" panose="02070309020205020404" pitchFamily="49" charset="0"/>
              </a:rPr>
              <a:t>Historical support for the </a:t>
            </a:r>
            <a:r>
              <a:rPr lang="en-US" sz="1400" b="1" dirty="0" smtClean="0">
                <a:latin typeface="Courier New" panose="02070309020205020404" pitchFamily="49" charset="0"/>
                <a:cs typeface="Courier New" panose="02070309020205020404" pitchFamily="49" charset="0"/>
              </a:rPr>
              <a:t>Grid standards</a:t>
            </a:r>
          </a:p>
          <a:p>
            <a:pPr lvl="1">
              <a:buFont typeface="Wingdings" panose="05000000000000000000" pitchFamily="2" charset="2"/>
              <a:buChar char="ü"/>
            </a:pPr>
            <a:r>
              <a:rPr lang="en-US" sz="1400" dirty="0" smtClean="0">
                <a:latin typeface="Courier New" panose="02070309020205020404" pitchFamily="49" charset="0"/>
                <a:cs typeface="Courier New" panose="02070309020205020404" pitchFamily="49" charset="0"/>
              </a:rPr>
              <a:t>SRM, X509/VOMS</a:t>
            </a:r>
          </a:p>
          <a:p>
            <a:pPr>
              <a:buFont typeface="Wingdings" panose="05000000000000000000" pitchFamily="2" charset="2"/>
              <a:buChar char="q"/>
            </a:pPr>
            <a:r>
              <a:rPr lang="en-US" sz="1400" dirty="0" smtClean="0">
                <a:latin typeface="Courier New" panose="02070309020205020404" pitchFamily="49" charset="0"/>
                <a:cs typeface="Courier New" panose="02070309020205020404" pitchFamily="49" charset="0"/>
              </a:rPr>
              <a:t>Focus on giving </a:t>
            </a:r>
            <a:r>
              <a:rPr lang="en-US" sz="1400" b="1" dirty="0" smtClean="0">
                <a:latin typeface="Courier New" panose="02070309020205020404" pitchFamily="49" charset="0"/>
                <a:cs typeface="Courier New" panose="02070309020205020404" pitchFamily="49" charset="0"/>
              </a:rPr>
              <a:t>simplified setup </a:t>
            </a:r>
            <a:r>
              <a:rPr lang="en-US" sz="1400" dirty="0">
                <a:latin typeface="Courier New" panose="02070309020205020404" pitchFamily="49" charset="0"/>
                <a:cs typeface="Courier New" panose="02070309020205020404" pitchFamily="49" charset="0"/>
              </a:rPr>
              <a:t>tools/Continuous </a:t>
            </a:r>
            <a:r>
              <a:rPr lang="en-US" sz="1400" b="1" dirty="0" smtClean="0">
                <a:latin typeface="Courier New" panose="02070309020205020404" pitchFamily="49" charset="0"/>
                <a:cs typeface="Courier New" panose="02070309020205020404" pitchFamily="49" charset="0"/>
              </a:rPr>
              <a:t>support</a:t>
            </a:r>
          </a:p>
          <a:p>
            <a:pPr marL="36576" indent="0">
              <a:buNone/>
            </a:pPr>
            <a:r>
              <a:rPr lang="en-US" sz="1400" dirty="0" smtClean="0">
                <a:latin typeface="Courier New" panose="02070309020205020404" pitchFamily="49" charset="0"/>
                <a:cs typeface="Courier New" panose="02070309020205020404" pitchFamily="49" charset="0"/>
              </a:rPr>
              <a:t>(2016)</a:t>
            </a:r>
          </a:p>
        </p:txBody>
      </p:sp>
    </p:spTree>
    <p:extLst>
      <p:ext uri="{BB962C8B-B14F-4D97-AF65-F5344CB8AC3E}">
        <p14:creationId xmlns:p14="http://schemas.microsoft.com/office/powerpoint/2010/main" val="7691817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40</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err="1" smtClean="0">
                <a:effectLst>
                  <a:outerShdw blurRad="38100" dist="38100" dir="2700000" algn="tl">
                    <a:srgbClr val="000000">
                      <a:alpha val="43137"/>
                    </a:srgbClr>
                  </a:outerShdw>
                </a:effectLst>
                <a:latin typeface="Courier New" pitchFamily="49" charset="0"/>
                <a:cs typeface="Courier New" pitchFamily="49" charset="0"/>
              </a:rPr>
              <a:t>SpaceTokens</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521310" y="1575658"/>
            <a:ext cx="8029371" cy="4185761"/>
          </a:xfrm>
          <a:prstGeom prst="rect">
            <a:avLst/>
          </a:prstGeom>
          <a:solidFill>
            <a:schemeClr val="bg1"/>
          </a:solidFill>
          <a:ln>
            <a:solidFill>
              <a:srgbClr val="002060"/>
            </a:solidFill>
          </a:ln>
        </p:spPr>
        <p:txBody>
          <a:bodyPr wrap="square" rtlCol="0">
            <a:spAutoFit/>
          </a:bodyPr>
          <a:lstStyle/>
          <a:p>
            <a:r>
              <a:rPr lang="fr-FR" sz="1400" dirty="0" smtClean="0">
                <a:solidFill>
                  <a:srgbClr val="002060"/>
                </a:solidFill>
                <a:latin typeface="Miriam Fixed" panose="020B0509050101010101" pitchFamily="49" charset="-79"/>
                <a:cs typeface="Miriam Fixed" panose="020B0509050101010101" pitchFamily="49" charset="-79"/>
              </a:rPr>
              <a:t>$ #ON the HN</a:t>
            </a:r>
          </a:p>
          <a:p>
            <a:r>
              <a:rPr lang="fr-FR" sz="1400" dirty="0">
                <a:solidFill>
                  <a:srgbClr val="002060"/>
                </a:solidFill>
                <a:latin typeface="Miriam Fixed" panose="020B0509050101010101" pitchFamily="49" charset="-79"/>
                <a:cs typeface="Miriam Fixed" panose="020B0509050101010101" pitchFamily="49" charset="-79"/>
              </a:rPr>
              <a:t>$ export </a:t>
            </a:r>
            <a:r>
              <a:rPr lang="fr-FR" sz="1400" dirty="0" smtClean="0">
                <a:solidFill>
                  <a:srgbClr val="002060"/>
                </a:solidFill>
                <a:latin typeface="Miriam Fixed" panose="020B0509050101010101" pitchFamily="49" charset="-79"/>
                <a:cs typeface="Miriam Fixed" panose="020B0509050101010101" pitchFamily="49" charset="-79"/>
              </a:rPr>
              <a:t>DPM_HOST=llrtest0X.in2p3.fr; export DPNS_HOST=llrtest0X.in2p3.fr</a:t>
            </a:r>
          </a:p>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dpm-reservespace</a:t>
            </a:r>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gspace</a:t>
            </a:r>
            <a:r>
              <a:rPr lang="fr-FR" sz="1400" dirty="0">
                <a:solidFill>
                  <a:srgbClr val="002060"/>
                </a:solidFill>
                <a:latin typeface="Miriam Fixed" panose="020B0509050101010101" pitchFamily="49" charset="-79"/>
                <a:cs typeface="Miriam Fixed" panose="020B0509050101010101" pitchFamily="49" charset="-79"/>
              </a:rPr>
              <a:t> 10G --</a:t>
            </a:r>
            <a:r>
              <a:rPr lang="fr-FR" sz="1400" dirty="0" err="1">
                <a:solidFill>
                  <a:srgbClr val="002060"/>
                </a:solidFill>
                <a:latin typeface="Miriam Fixed" panose="020B0509050101010101" pitchFamily="49" charset="-79"/>
                <a:cs typeface="Miriam Fixed" panose="020B0509050101010101" pitchFamily="49" charset="-79"/>
              </a:rPr>
              <a:t>token_desc</a:t>
            </a:r>
            <a:r>
              <a:rPr lang="fr-FR" sz="1400" dirty="0">
                <a:solidFill>
                  <a:srgbClr val="002060"/>
                </a:solidFill>
                <a:latin typeface="Miriam Fixed" panose="020B0509050101010101" pitchFamily="49" charset="-79"/>
                <a:cs typeface="Miriam Fixed" panose="020B0509050101010101" pitchFamily="49" charset="-79"/>
              </a:rPr>
              <a:t>=TEST --group '</a:t>
            </a:r>
            <a:r>
              <a:rPr lang="fr-FR" sz="1400" dirty="0" err="1">
                <a:solidFill>
                  <a:srgbClr val="002060"/>
                </a:solidFill>
                <a:latin typeface="Miriam Fixed" panose="020B0509050101010101" pitchFamily="49" charset="-79"/>
                <a:cs typeface="Miriam Fixed" panose="020B0509050101010101" pitchFamily="49" charset="-79"/>
              </a:rPr>
              <a:t>cms</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Role</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cmsphedex</a:t>
            </a:r>
            <a:r>
              <a:rPr lang="fr-FR" sz="1400" dirty="0">
                <a:solidFill>
                  <a:srgbClr val="002060"/>
                </a:solidFill>
                <a:latin typeface="Miriam Fixed" panose="020B0509050101010101" pitchFamily="49" charset="-79"/>
                <a:cs typeface="Miriam Fixed" panose="020B0509050101010101" pitchFamily="49" charset="-79"/>
              </a:rPr>
              <a:t>'</a:t>
            </a:r>
          </a:p>
          <a:p>
            <a:r>
              <a:rPr lang="fr-FR" sz="1400" dirty="0">
                <a:solidFill>
                  <a:srgbClr val="002060"/>
                </a:solidFill>
                <a:latin typeface="Miriam Fixed" panose="020B0509050101010101" pitchFamily="49" charset="-79"/>
                <a:cs typeface="Miriam Fixed" panose="020B0509050101010101" pitchFamily="49" charset="-79"/>
              </a:rPr>
              <a:t>140fb378-d9c4-4a83-8916-875c21e04264</a:t>
            </a:r>
          </a:p>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dpm-listspaces</a:t>
            </a:r>
            <a:endParaRPr lang="fr-FR"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smtClean="0">
                <a:solidFill>
                  <a:srgbClr val="002060"/>
                </a:solidFill>
                <a:latin typeface="Miriam Fixed" panose="020B0509050101010101" pitchFamily="49" charset="-79"/>
                <a:cs typeface="Miriam Fixed" panose="020B0509050101010101" pitchFamily="49" charset="-79"/>
              </a:rPr>
              <a:t>$ #On the UI (</a:t>
            </a:r>
            <a:r>
              <a:rPr lang="fr-FR" sz="1400" dirty="0" err="1" smtClean="0">
                <a:solidFill>
                  <a:srgbClr val="002060"/>
                </a:solidFill>
                <a:latin typeface="Miriam Fixed" panose="020B0509050101010101" pitchFamily="49" charset="-79"/>
                <a:cs typeface="Miriam Fixed" panose="020B0509050101010101" pitchFamily="49" charset="-79"/>
              </a:rPr>
              <a:t>with</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different</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proxies</a:t>
            </a:r>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gfal</a:t>
            </a:r>
            <a:r>
              <a:rPr lang="fr-FR" sz="1400" dirty="0">
                <a:solidFill>
                  <a:srgbClr val="002060"/>
                </a:solidFill>
                <a:latin typeface="Miriam Fixed" panose="020B0509050101010101" pitchFamily="49" charset="-79"/>
                <a:cs typeface="Miriam Fixed" panose="020B0509050101010101" pitchFamily="49" charset="-79"/>
              </a:rPr>
              <a:t>-copy -S TEST </a:t>
            </a:r>
            <a:r>
              <a:rPr lang="fr-FR" sz="1400" dirty="0" err="1">
                <a:solidFill>
                  <a:srgbClr val="002060"/>
                </a:solidFill>
                <a:latin typeface="Miriam Fixed" panose="020B0509050101010101" pitchFamily="49" charset="-79"/>
                <a:cs typeface="Miriam Fixed" panose="020B0509050101010101" pitchFamily="49" charset="-79"/>
              </a:rPr>
              <a:t>test</a:t>
            </a:r>
            <a:r>
              <a:rPr lang="fr-FR" sz="1400" dirty="0">
                <a:solidFill>
                  <a:srgbClr val="002060"/>
                </a:solidFill>
                <a:latin typeface="Miriam Fixed" panose="020B0509050101010101" pitchFamily="49" charset="-79"/>
                <a:cs typeface="Miriam Fixed" panose="020B0509050101010101" pitchFamily="49" charset="-79"/>
              </a:rPr>
              <a:t> srm://</a:t>
            </a:r>
            <a:r>
              <a:rPr lang="fr-FR" sz="1400" dirty="0" smtClean="0">
                <a:solidFill>
                  <a:srgbClr val="002060"/>
                </a:solidFill>
                <a:latin typeface="Miriam Fixed" panose="020B0509050101010101" pitchFamily="49" charset="-79"/>
                <a:cs typeface="Miriam Fixed" panose="020B0509050101010101" pitchFamily="49" charset="-79"/>
              </a:rPr>
              <a:t>llrtest0X.in2p3.fr:8446/srm/managerv2?SFN</a:t>
            </a:r>
            <a:r>
              <a:rPr lang="fr-FR" sz="1400" dirty="0">
                <a:solidFill>
                  <a:srgbClr val="002060"/>
                </a:solidFill>
                <a:latin typeface="Miriam Fixed" panose="020B0509050101010101" pitchFamily="49" charset="-79"/>
                <a:cs typeface="Miriam Fixed" panose="020B0509050101010101" pitchFamily="49" charset="-79"/>
              </a:rPr>
              <a:t>=/dpm/in2p3.fr/home/cms</a:t>
            </a:r>
            <a:r>
              <a:rPr lang="fr-FR" sz="1400" dirty="0" smtClean="0">
                <a:solidFill>
                  <a:srgbClr val="002060"/>
                </a:solidFill>
                <a:latin typeface="Miriam Fixed" panose="020B0509050101010101" pitchFamily="49" charset="-79"/>
                <a:cs typeface="Miriam Fixed" panose="020B0509050101010101" pitchFamily="49" charset="-79"/>
              </a:rPr>
              <a:t>/&lt;file&gt;</a:t>
            </a: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smtClean="0">
                <a:solidFill>
                  <a:srgbClr val="002060"/>
                </a:solidFill>
                <a:latin typeface="Miriam Fixed" panose="020B0509050101010101" pitchFamily="49" charset="-79"/>
                <a:cs typeface="Miriam Fixed" panose="020B0509050101010101" pitchFamily="49" charset="-79"/>
              </a:rPr>
              <a:t>$ # On the HN</a:t>
            </a:r>
          </a:p>
          <a:p>
            <a:r>
              <a:rPr lang="fr-FR" sz="1400" dirty="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dpm</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sql</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spacetoken</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list</a:t>
            </a:r>
            <a:r>
              <a:rPr lang="fr-FR" sz="1400" dirty="0" smtClean="0">
                <a:solidFill>
                  <a:srgbClr val="002060"/>
                </a:solidFill>
                <a:latin typeface="Miriam Fixed" panose="020B0509050101010101" pitchFamily="49" charset="-79"/>
                <a:cs typeface="Miriam Fixed" panose="020B0509050101010101" pitchFamily="49" charset="-79"/>
              </a:rPr>
              <a:t>-files </a:t>
            </a:r>
            <a:r>
              <a:rPr lang="fr-FR" sz="1400" dirty="0">
                <a:solidFill>
                  <a:srgbClr val="002060"/>
                </a:solidFill>
                <a:latin typeface="Miriam Fixed" panose="020B0509050101010101" pitchFamily="49" charset="-79"/>
                <a:cs typeface="Miriam Fixed" panose="020B0509050101010101" pitchFamily="49" charset="-79"/>
              </a:rPr>
              <a:t>--st TEST</a:t>
            </a:r>
          </a:p>
          <a:p>
            <a:r>
              <a:rPr lang="fr-FR" sz="1400" dirty="0" smtClean="0">
                <a:solidFill>
                  <a:srgbClr val="002060"/>
                </a:solidFill>
                <a:latin typeface="Miriam Fixed" panose="020B0509050101010101" pitchFamily="49" charset="-79"/>
                <a:cs typeface="Miriam Fixed" panose="020B0509050101010101" pitchFamily="49" charset="-79"/>
              </a:rPr>
              <a:t>&lt;SFN&gt;</a:t>
            </a:r>
          </a:p>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dmlite-shell</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a:solidFill>
                  <a:srgbClr val="002060"/>
                </a:solidFill>
                <a:latin typeface="Miriam Fixed" panose="020B0509050101010101" pitchFamily="49" charset="-79"/>
                <a:cs typeface="Miriam Fixed" panose="020B0509050101010101" pitchFamily="49" charset="-79"/>
              </a:rPr>
              <a:t>-e '</a:t>
            </a:r>
            <a:r>
              <a:rPr lang="fr-FR" sz="1400" dirty="0" err="1">
                <a:solidFill>
                  <a:srgbClr val="002060"/>
                </a:solidFill>
                <a:latin typeface="Miriam Fixed" panose="020B0509050101010101" pitchFamily="49" charset="-79"/>
                <a:cs typeface="Miriam Fixed" panose="020B0509050101010101" pitchFamily="49" charset="-79"/>
              </a:rPr>
              <a:t>getlfn</a:t>
            </a:r>
            <a:r>
              <a:rPr lang="fr-FR" sz="1400" dirty="0">
                <a:solidFill>
                  <a:srgbClr val="002060"/>
                </a:solidFill>
                <a:latin typeface="Miriam Fixed" panose="020B0509050101010101" pitchFamily="49" charset="-79"/>
                <a:cs typeface="Miriam Fixed" panose="020B0509050101010101" pitchFamily="49" charset="-79"/>
              </a:rPr>
              <a:t> </a:t>
            </a:r>
            <a:r>
              <a:rPr lang="fr-FR" sz="1400" dirty="0" smtClean="0">
                <a:solidFill>
                  <a:srgbClr val="002060"/>
                </a:solidFill>
                <a:latin typeface="Miriam Fixed" panose="020B0509050101010101" pitchFamily="49" charset="-79"/>
                <a:cs typeface="Miriam Fixed" panose="020B0509050101010101" pitchFamily="49" charset="-79"/>
              </a:rPr>
              <a:t>&lt;SFN&gt;'</a:t>
            </a:r>
            <a:endParaRPr lang="fr-FR"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dpm-updatespace</a:t>
            </a:r>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space_token</a:t>
            </a:r>
            <a:r>
              <a:rPr lang="fr-FR" sz="1400" dirty="0">
                <a:solidFill>
                  <a:srgbClr val="002060"/>
                </a:solidFill>
                <a:latin typeface="Miriam Fixed" panose="020B0509050101010101" pitchFamily="49" charset="-79"/>
                <a:cs typeface="Miriam Fixed" panose="020B0509050101010101" pitchFamily="49" charset="-79"/>
              </a:rPr>
              <a:t> </a:t>
            </a:r>
            <a:r>
              <a:rPr lang="fr-FR" sz="1400" dirty="0" smtClean="0">
                <a:solidFill>
                  <a:srgbClr val="002060"/>
                </a:solidFill>
                <a:latin typeface="Miriam Fixed" panose="020B0509050101010101" pitchFamily="49" charset="-79"/>
                <a:cs typeface="Miriam Fixed" panose="020B0509050101010101" pitchFamily="49" charset="-79"/>
              </a:rPr>
              <a:t>&lt;</a:t>
            </a:r>
            <a:r>
              <a:rPr lang="fr-FR" sz="1400" dirty="0" err="1" smtClean="0">
                <a:solidFill>
                  <a:srgbClr val="002060"/>
                </a:solidFill>
                <a:latin typeface="Miriam Fixed" panose="020B0509050101010101" pitchFamily="49" charset="-79"/>
                <a:cs typeface="Miriam Fixed" panose="020B0509050101010101" pitchFamily="49" charset="-79"/>
              </a:rPr>
              <a:t>token</a:t>
            </a:r>
            <a:r>
              <a:rPr lang="fr-FR" sz="1400" dirty="0" smtClean="0">
                <a:solidFill>
                  <a:srgbClr val="002060"/>
                </a:solidFill>
                <a:latin typeface="Miriam Fixed" panose="020B0509050101010101" pitchFamily="49" charset="-79"/>
                <a:cs typeface="Miriam Fixed" panose="020B0509050101010101" pitchFamily="49" charset="-79"/>
              </a:rPr>
              <a:t> id&gt; --</a:t>
            </a:r>
            <a:r>
              <a:rPr lang="fr-FR" sz="1400" dirty="0">
                <a:solidFill>
                  <a:srgbClr val="002060"/>
                </a:solidFill>
                <a:latin typeface="Miriam Fixed" panose="020B0509050101010101" pitchFamily="49" charset="-79"/>
                <a:cs typeface="Miriam Fixed" panose="020B0509050101010101" pitchFamily="49" charset="-79"/>
              </a:rPr>
              <a:t>group </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cms</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Role</a:t>
            </a:r>
            <a:r>
              <a:rPr lang="fr-FR" sz="1400" dirty="0" smtClean="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cmsphedex</a:t>
            </a:r>
            <a:r>
              <a:rPr lang="fr-FR" sz="1400" dirty="0" smtClean="0">
                <a:solidFill>
                  <a:srgbClr val="002060"/>
                </a:solidFill>
                <a:latin typeface="Miriam Fixed" panose="020B0509050101010101" pitchFamily="49" charset="-79"/>
                <a:cs typeface="Miriam Fixed" panose="020B0509050101010101" pitchFamily="49" charset="-79"/>
              </a:rPr>
              <a:t>‘</a:t>
            </a:r>
            <a:endParaRPr lang="fr-FR"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a:t>
            </a:r>
          </a:p>
        </p:txBody>
      </p:sp>
    </p:spTree>
    <p:extLst>
      <p:ext uri="{BB962C8B-B14F-4D97-AF65-F5344CB8AC3E}">
        <p14:creationId xmlns:p14="http://schemas.microsoft.com/office/powerpoint/2010/main" val="7023692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41</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Replicas/Draining</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e 8"/>
          <p:cNvGrpSpPr/>
          <p:nvPr/>
        </p:nvGrpSpPr>
        <p:grpSpPr>
          <a:xfrm>
            <a:off x="362719" y="939453"/>
            <a:ext cx="8494761" cy="3425651"/>
            <a:chOff x="369052" y="980727"/>
            <a:chExt cx="8494761" cy="3236421"/>
          </a:xfrm>
        </p:grpSpPr>
        <p:grpSp>
          <p:nvGrpSpPr>
            <p:cNvPr id="8" name="Groupe 7"/>
            <p:cNvGrpSpPr/>
            <p:nvPr/>
          </p:nvGrpSpPr>
          <p:grpSpPr>
            <a:xfrm>
              <a:off x="369052" y="1294857"/>
              <a:ext cx="8494761" cy="2922291"/>
              <a:chOff x="325711" y="2981857"/>
              <a:chExt cx="8494761" cy="2922291"/>
            </a:xfrm>
          </p:grpSpPr>
          <p:sp>
            <p:nvSpPr>
              <p:cNvPr id="21" name="Rectangle à coins arrondis 20"/>
              <p:cNvSpPr/>
              <p:nvPr/>
            </p:nvSpPr>
            <p:spPr>
              <a:xfrm>
                <a:off x="325711" y="3068963"/>
                <a:ext cx="8494761" cy="282628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2" name="ZoneTexte 21"/>
              <p:cNvSpPr txBox="1"/>
              <p:nvPr/>
            </p:nvSpPr>
            <p:spPr>
              <a:xfrm>
                <a:off x="542229" y="2981857"/>
                <a:ext cx="8256476" cy="2922291"/>
              </a:xfrm>
              <a:prstGeom prst="rect">
                <a:avLst/>
              </a:prstGeom>
              <a:noFill/>
            </p:spPr>
            <p:txBody>
              <a:bodyPr wrap="square" rtlCol="0">
                <a:spAutoFit/>
              </a:bodyPr>
              <a:lstStyle/>
              <a:p>
                <a:r>
                  <a:rPr lang="fr-FR" dirty="0" smtClean="0">
                    <a:latin typeface="Courier New" panose="02070309020205020404" pitchFamily="49" charset="0"/>
                    <a:cs typeface="Courier New" panose="02070309020205020404" pitchFamily="49" charset="0"/>
                  </a:rPr>
                  <a:t> </a:t>
                </a:r>
              </a:p>
              <a:p>
                <a:pPr marL="285750" indent="-285750">
                  <a:buFont typeface="Wingdings" panose="05000000000000000000" pitchFamily="2" charset="2"/>
                  <a:buChar char="q"/>
                </a:pPr>
                <a:r>
                  <a:rPr lang="en-US" dirty="0">
                    <a:latin typeface="Courier New" panose="02070309020205020404" pitchFamily="49" charset="0"/>
                    <a:cs typeface="Courier New" panose="02070309020205020404" pitchFamily="49" charset="0"/>
                  </a:rPr>
                  <a:t>P</a:t>
                </a:r>
                <a:r>
                  <a:rPr lang="en-US" dirty="0" smtClean="0">
                    <a:latin typeface="Courier New" panose="02070309020205020404" pitchFamily="49" charset="0"/>
                    <a:cs typeface="Courier New" panose="02070309020205020404" pitchFamily="49" charset="0"/>
                  </a:rPr>
                  <a:t>opulate the pool with some files (in some subdirectories);</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use </a:t>
                </a:r>
                <a:r>
                  <a:rPr lang="en-US" dirty="0" err="1" smtClean="0">
                    <a:latin typeface="Courier New" panose="02070309020205020404" pitchFamily="49" charset="0"/>
                    <a:cs typeface="Courier New" panose="02070309020205020404" pitchFamily="49" charset="0"/>
                  </a:rPr>
                  <a:t>dpm</a:t>
                </a:r>
                <a:r>
                  <a:rPr lang="en-US" dirty="0" smtClean="0">
                    <a:latin typeface="Courier New" panose="02070309020205020404" pitchFamily="49" charset="0"/>
                    <a:cs typeface="Courier New" panose="02070309020205020404" pitchFamily="49" charset="0"/>
                  </a:rPr>
                  <a:t>-* command to create an extra replica of the file. Does this work? What you need to do?</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use </a:t>
                </a:r>
                <a:r>
                  <a:rPr lang="en-US" dirty="0" err="1" smtClean="0">
                    <a:latin typeface="Courier New" panose="02070309020205020404" pitchFamily="49" charset="0"/>
                    <a:cs typeface="Courier New" panose="02070309020205020404" pitchFamily="49" charset="0"/>
                  </a:rPr>
                  <a:t>dpm</a:t>
                </a:r>
                <a:r>
                  <a:rPr lang="en-US" dirty="0" smtClean="0">
                    <a:latin typeface="Courier New" panose="02070309020205020404" pitchFamily="49" charset="0"/>
                    <a:cs typeface="Courier New" panose="02070309020205020404" pitchFamily="49" charset="0"/>
                  </a:rPr>
                  <a:t> and </a:t>
                </a:r>
                <a:r>
                  <a:rPr lang="en-US" dirty="0" err="1" smtClean="0">
                    <a:latin typeface="Courier New" panose="02070309020205020404" pitchFamily="49" charset="0"/>
                    <a:cs typeface="Courier New" panose="02070309020205020404" pitchFamily="49" charset="0"/>
                  </a:rPr>
                  <a:t>dmlite</a:t>
                </a:r>
                <a:r>
                  <a:rPr lang="en-US" dirty="0" smtClean="0">
                    <a:latin typeface="Courier New" panose="02070309020205020404" pitchFamily="49" charset="0"/>
                    <a:cs typeface="Courier New" panose="02070309020205020404" pitchFamily="49" charset="0"/>
                  </a:rPr>
                  <a:t> commands to see and delete replicas;</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have a look in the DB;</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use the </a:t>
                </a:r>
                <a:r>
                  <a:rPr lang="en-US" dirty="0" err="1" smtClean="0">
                    <a:latin typeface="Courier New" panose="02070309020205020404" pitchFamily="49" charset="0"/>
                    <a:cs typeface="Courier New" panose="02070309020205020404" pitchFamily="49" charset="0"/>
                  </a:rPr>
                  <a:t>dpm</a:t>
                </a:r>
                <a:r>
                  <a:rPr lang="en-US" dirty="0" smtClean="0">
                    <a:latin typeface="Courier New" panose="02070309020205020404" pitchFamily="49" charset="0"/>
                    <a:cs typeface="Courier New" panose="02070309020205020404" pitchFamily="49" charset="0"/>
                  </a:rPr>
                  <a:t>-drain command to drain /data1;</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have a look at status of the drained FS. Have a look in the DB.</a:t>
                </a:r>
              </a:p>
            </p:txBody>
          </p:sp>
        </p:gr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9515" y="980727"/>
              <a:ext cx="1062531" cy="1062531"/>
            </a:xfrm>
            <a:prstGeom prst="rect">
              <a:avLst/>
            </a:prstGeom>
            <a:solidFill>
              <a:schemeClr val="bg1"/>
            </a:solidFill>
          </p:spPr>
        </p:pic>
      </p:grpSp>
      <p:sp>
        <p:nvSpPr>
          <p:cNvPr id="27" name="ZoneTexte 26"/>
          <p:cNvSpPr txBox="1"/>
          <p:nvPr/>
        </p:nvSpPr>
        <p:spPr>
          <a:xfrm>
            <a:off x="5561956" y="5679998"/>
            <a:ext cx="3564088" cy="477054"/>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hints</a:t>
            </a:r>
            <a:r>
              <a:rPr lang="fr-FR" sz="2000" dirty="0" smtClean="0">
                <a:latin typeface="Courier New" panose="02070309020205020404" pitchFamily="49" charset="0"/>
                <a:cs typeface="Courier New" panose="02070309020205020404" pitchFamily="49" charset="0"/>
              </a:rPr>
              <a:t> on </a:t>
            </a:r>
            <a:r>
              <a:rPr lang="en-US" sz="2000" dirty="0" smtClean="0">
                <a:latin typeface="Courier New" panose="02070309020205020404" pitchFamily="49" charset="0"/>
                <a:cs typeface="Courier New" panose="02070309020205020404" pitchFamily="49" charset="0"/>
              </a:rPr>
              <a:t>next</a:t>
            </a:r>
            <a:r>
              <a:rPr lang="fr-FR" sz="2000" dirty="0" smtClean="0">
                <a:latin typeface="Courier New" panose="02070309020205020404" pitchFamily="49" charset="0"/>
                <a:cs typeface="Courier New" panose="02070309020205020404" pitchFamily="49" charset="0"/>
              </a:rPr>
              <a:t> page…</a:t>
            </a:r>
            <a:endParaRPr lang="en-US" sz="2000" dirty="0" smtClean="0">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p:txBody>
      </p:sp>
      <p:grpSp>
        <p:nvGrpSpPr>
          <p:cNvPr id="24" name="Groupe 23"/>
          <p:cNvGrpSpPr/>
          <p:nvPr/>
        </p:nvGrpSpPr>
        <p:grpSpPr>
          <a:xfrm>
            <a:off x="395536" y="4135113"/>
            <a:ext cx="8494761" cy="2211815"/>
            <a:chOff x="369052" y="980727"/>
            <a:chExt cx="8494761" cy="2221202"/>
          </a:xfrm>
        </p:grpSpPr>
        <p:grpSp>
          <p:nvGrpSpPr>
            <p:cNvPr id="25" name="Groupe 24"/>
            <p:cNvGrpSpPr/>
            <p:nvPr/>
          </p:nvGrpSpPr>
          <p:grpSpPr>
            <a:xfrm>
              <a:off x="369052" y="1266597"/>
              <a:ext cx="8494761" cy="1935332"/>
              <a:chOff x="325711" y="2953597"/>
              <a:chExt cx="8494761" cy="1935332"/>
            </a:xfrm>
          </p:grpSpPr>
          <p:sp>
            <p:nvSpPr>
              <p:cNvPr id="28" name="Rectangle à coins arrondis 27"/>
              <p:cNvSpPr/>
              <p:nvPr/>
            </p:nvSpPr>
            <p:spPr>
              <a:xfrm>
                <a:off x="325711" y="3068963"/>
                <a:ext cx="8494761" cy="181996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9" name="ZoneTexte 28"/>
              <p:cNvSpPr txBox="1"/>
              <p:nvPr/>
            </p:nvSpPr>
            <p:spPr>
              <a:xfrm>
                <a:off x="531179" y="2953597"/>
                <a:ext cx="8256476" cy="1854496"/>
              </a:xfrm>
              <a:prstGeom prst="rect">
                <a:avLst/>
              </a:prstGeom>
              <a:noFill/>
              <a:ln>
                <a:noFill/>
              </a:ln>
            </p:spPr>
            <p:txBody>
              <a:bodyPr wrap="square" rtlCol="0">
                <a:spAutoFit/>
              </a:bodyPr>
              <a:lstStyle/>
              <a:p>
                <a:r>
                  <a:rPr lang="fr-FR" dirty="0" smtClean="0">
                    <a:latin typeface="Courier New" panose="02070309020205020404" pitchFamily="49" charset="0"/>
                    <a:cs typeface="Courier New" panose="02070309020205020404" pitchFamily="49" charset="0"/>
                  </a:rPr>
                  <a:t> </a:t>
                </a:r>
              </a:p>
              <a:p>
                <a:pPr marL="285750" indent="-285750">
                  <a:buFont typeface="Wingdings" panose="05000000000000000000" pitchFamily="2" charset="2"/>
                  <a:buChar char="q"/>
                </a:pPr>
                <a:r>
                  <a:rPr lang="en-US" dirty="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n dome mode test the replica* </a:t>
                </a:r>
                <a:r>
                  <a:rPr lang="en-US" dirty="0" err="1" smtClean="0">
                    <a:latin typeface="Courier New" panose="02070309020205020404" pitchFamily="49" charset="0"/>
                    <a:cs typeface="Courier New" panose="02070309020205020404" pitchFamily="49" charset="0"/>
                  </a:rPr>
                  <a:t>dmlite</a:t>
                </a:r>
                <a:r>
                  <a:rPr lang="en-US" dirty="0" smtClean="0">
                    <a:latin typeface="Courier New" panose="02070309020205020404" pitchFamily="49" charset="0"/>
                    <a:cs typeface="Courier New" panose="02070309020205020404" pitchFamily="49" charset="0"/>
                  </a:rPr>
                  <a:t>-shell          commands;</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test </a:t>
                </a:r>
                <a:r>
                  <a:rPr lang="en-US" dirty="0" err="1" smtClean="0">
                    <a:latin typeface="Courier New" panose="02070309020205020404" pitchFamily="49" charset="0"/>
                    <a:cs typeface="Courier New" panose="02070309020205020404" pitchFamily="49" charset="0"/>
                  </a:rPr>
                  <a:t>dmlite</a:t>
                </a:r>
                <a:r>
                  <a:rPr lang="en-US" dirty="0" smtClean="0">
                    <a:latin typeface="Courier New" panose="02070309020205020404" pitchFamily="49" charset="0"/>
                    <a:cs typeface="Courier New" panose="02070309020205020404" pitchFamily="49" charset="0"/>
                  </a:rPr>
                  <a:t>-shell draining;</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you can shutdown </a:t>
                </a:r>
                <a:r>
                  <a:rPr lang="en-US" dirty="0" err="1" smtClean="0">
                    <a:latin typeface="Courier New" panose="02070309020205020404" pitchFamily="49" charset="0"/>
                    <a:cs typeface="Courier New" panose="02070309020205020404" pitchFamily="49" charset="0"/>
                  </a:rPr>
                  <a:t>rfiod</a:t>
                </a:r>
                <a:r>
                  <a:rPr lang="en-US" dirty="0" smtClean="0">
                    <a:latin typeface="Courier New" panose="02070309020205020404" pitchFamily="49" charset="0"/>
                    <a:cs typeface="Courier New" panose="02070309020205020404" pitchFamily="49" charset="0"/>
                  </a:rPr>
                  <a:t> on the DS that the draining and replication still work.</a:t>
                </a:r>
              </a:p>
            </p:txBody>
          </p:sp>
        </p:grpSp>
        <p:pic>
          <p:nvPicPr>
            <p:cNvPr id="26" name="Imag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9515" y="980727"/>
              <a:ext cx="1062531" cy="1062531"/>
            </a:xfrm>
            <a:prstGeom prst="rect">
              <a:avLst/>
            </a:prstGeom>
            <a:solidFill>
              <a:schemeClr val="bg1"/>
            </a:solidFill>
            <a:ln>
              <a:noFill/>
            </a:ln>
          </p:spPr>
        </p:pic>
      </p:grpSp>
    </p:spTree>
    <p:extLst>
      <p:ext uri="{BB962C8B-B14F-4D97-AF65-F5344CB8AC3E}">
        <p14:creationId xmlns:p14="http://schemas.microsoft.com/office/powerpoint/2010/main" val="29422303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42</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Replica/Draining</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521310" y="1196752"/>
            <a:ext cx="8029371" cy="2677656"/>
          </a:xfrm>
          <a:prstGeom prst="rect">
            <a:avLst/>
          </a:prstGeom>
          <a:solidFill>
            <a:schemeClr val="bg1"/>
          </a:solidFill>
          <a:ln>
            <a:solidFill>
              <a:srgbClr val="002060"/>
            </a:solidFill>
          </a:ln>
        </p:spPr>
        <p:txBody>
          <a:bodyPr wrap="square" rtlCol="0">
            <a:spAutoFit/>
          </a:bodyPr>
          <a:lstStyle/>
          <a:p>
            <a:r>
              <a:rPr lang="fr-FR" sz="1400" dirty="0" smtClean="0">
                <a:solidFill>
                  <a:srgbClr val="002060"/>
                </a:solidFill>
                <a:latin typeface="Miriam Fixed" panose="020B0509050101010101" pitchFamily="49" charset="-79"/>
                <a:cs typeface="Miriam Fixed" panose="020B0509050101010101" pitchFamily="49" charset="-79"/>
              </a:rPr>
              <a:t>$ #ON the UI (</a:t>
            </a:r>
            <a:r>
              <a:rPr lang="fr-FR" sz="1400" dirty="0" err="1" smtClean="0">
                <a:solidFill>
                  <a:srgbClr val="002060"/>
                </a:solidFill>
                <a:latin typeface="Miriam Fixed" panose="020B0509050101010101" pitchFamily="49" charset="-79"/>
                <a:cs typeface="Miriam Fixed" panose="020B0509050101010101" pitchFamily="49" charset="-79"/>
              </a:rPr>
              <a:t>with</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cms</a:t>
            </a:r>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a:solidFill>
                  <a:srgbClr val="002060"/>
                </a:solidFill>
                <a:latin typeface="Miriam Fixed" panose="020B0509050101010101" pitchFamily="49" charset="-79"/>
                <a:cs typeface="Miriam Fixed" panose="020B0509050101010101" pitchFamily="49" charset="-79"/>
              </a:rPr>
              <a:t>$ for i in $(</a:t>
            </a:r>
            <a:r>
              <a:rPr lang="fr-FR" sz="1400" dirty="0" err="1">
                <a:solidFill>
                  <a:srgbClr val="002060"/>
                </a:solidFill>
                <a:latin typeface="Miriam Fixed" panose="020B0509050101010101" pitchFamily="49" charset="-79"/>
                <a:cs typeface="Miriam Fixed" panose="020B0509050101010101" pitchFamily="49" charset="-79"/>
              </a:rPr>
              <a:t>seq</a:t>
            </a:r>
            <a:r>
              <a:rPr lang="fr-FR" sz="1400" dirty="0">
                <a:solidFill>
                  <a:srgbClr val="002060"/>
                </a:solidFill>
                <a:latin typeface="Miriam Fixed" panose="020B0509050101010101" pitchFamily="49" charset="-79"/>
                <a:cs typeface="Miriam Fixed" panose="020B0509050101010101" pitchFamily="49" charset="-79"/>
              </a:rPr>
              <a:t> 1 10);do </a:t>
            </a:r>
            <a:r>
              <a:rPr lang="fr-FR" sz="1400" dirty="0" err="1">
                <a:solidFill>
                  <a:srgbClr val="002060"/>
                </a:solidFill>
                <a:latin typeface="Miriam Fixed" panose="020B0509050101010101" pitchFamily="49" charset="-79"/>
                <a:cs typeface="Miriam Fixed" panose="020B0509050101010101" pitchFamily="49" charset="-79"/>
              </a:rPr>
              <a:t>gfal</a:t>
            </a:r>
            <a:r>
              <a:rPr lang="fr-FR" sz="1400" dirty="0">
                <a:solidFill>
                  <a:srgbClr val="002060"/>
                </a:solidFill>
                <a:latin typeface="Miriam Fixed" panose="020B0509050101010101" pitchFamily="49" charset="-79"/>
                <a:cs typeface="Miriam Fixed" panose="020B0509050101010101" pitchFamily="49" charset="-79"/>
              </a:rPr>
              <a:t>-copy test root://</a:t>
            </a:r>
            <a:r>
              <a:rPr lang="fr-FR" sz="1400" dirty="0" smtClean="0">
                <a:solidFill>
                  <a:srgbClr val="002060"/>
                </a:solidFill>
                <a:latin typeface="Miriam Fixed" panose="020B0509050101010101" pitchFamily="49" charset="-79"/>
                <a:cs typeface="Miriam Fixed" panose="020B0509050101010101" pitchFamily="49" charset="-79"/>
              </a:rPr>
              <a:t>llrtest0X/cms/populate</a:t>
            </a:r>
            <a:r>
              <a:rPr lang="fr-FR" sz="1400" dirty="0">
                <a:solidFill>
                  <a:srgbClr val="002060"/>
                </a:solidFill>
                <a:latin typeface="Miriam Fixed" panose="020B0509050101010101" pitchFamily="49" charset="-79"/>
                <a:cs typeface="Miriam Fixed" panose="020B0509050101010101" pitchFamily="49" charset="-79"/>
              </a:rPr>
              <a:t>.$</a:t>
            </a:r>
            <a:r>
              <a:rPr lang="fr-FR" sz="1400" dirty="0" smtClean="0">
                <a:solidFill>
                  <a:srgbClr val="002060"/>
                </a:solidFill>
                <a:latin typeface="Miriam Fixed" panose="020B0509050101010101" pitchFamily="49" charset="-79"/>
                <a:cs typeface="Miriam Fixed" panose="020B0509050101010101" pitchFamily="49" charset="-79"/>
              </a:rPr>
              <a:t>i ;</a:t>
            </a:r>
            <a:r>
              <a:rPr lang="fr-FR" sz="1400" dirty="0" err="1" smtClean="0">
                <a:solidFill>
                  <a:srgbClr val="002060"/>
                </a:solidFill>
                <a:latin typeface="Miriam Fixed" panose="020B0509050101010101" pitchFamily="49" charset="-79"/>
                <a:cs typeface="Miriam Fixed" panose="020B0509050101010101" pitchFamily="49" charset="-79"/>
              </a:rPr>
              <a:t>done</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smtClean="0">
                <a:solidFill>
                  <a:srgbClr val="002060"/>
                </a:solidFill>
                <a:latin typeface="Miriam Fixed" panose="020B0509050101010101" pitchFamily="49" charset="-79"/>
                <a:cs typeface="Miriam Fixed" panose="020B0509050101010101" pitchFamily="49" charset="-79"/>
              </a:rPr>
              <a:t>$ #On the HN (</a:t>
            </a:r>
            <a:r>
              <a:rPr lang="fr-FR" sz="1400" dirty="0" err="1" smtClean="0">
                <a:solidFill>
                  <a:srgbClr val="002060"/>
                </a:solidFill>
                <a:latin typeface="Miriam Fixed" panose="020B0509050101010101" pitchFamily="49" charset="-79"/>
                <a:cs typeface="Miriam Fixed" panose="020B0509050101010101" pitchFamily="49" charset="-79"/>
              </a:rPr>
              <a:t>need</a:t>
            </a:r>
            <a:r>
              <a:rPr lang="fr-FR" sz="1400" dirty="0" smtClean="0">
                <a:solidFill>
                  <a:srgbClr val="002060"/>
                </a:solidFill>
                <a:latin typeface="Miriam Fixed" panose="020B0509050101010101" pitchFamily="49" charset="-79"/>
                <a:cs typeface="Miriam Fixed" panose="020B0509050101010101" pitchFamily="49" charset="-79"/>
              </a:rPr>
              <a:t> to </a:t>
            </a:r>
            <a:r>
              <a:rPr lang="fr-FR" sz="1400" dirty="0" err="1" smtClean="0">
                <a:solidFill>
                  <a:srgbClr val="002060"/>
                </a:solidFill>
                <a:latin typeface="Miriam Fixed" panose="020B0509050101010101" pitchFamily="49" charset="-79"/>
                <a:cs typeface="Miriam Fixed" panose="020B0509050101010101" pitchFamily="49" charset="-79"/>
              </a:rPr>
              <a:t>add</a:t>
            </a:r>
            <a:r>
              <a:rPr lang="fr-FR" sz="1400" dirty="0" smtClean="0">
                <a:solidFill>
                  <a:srgbClr val="002060"/>
                </a:solidFill>
                <a:latin typeface="Miriam Fixed" panose="020B0509050101010101" pitchFamily="49" charset="-79"/>
                <a:cs typeface="Miriam Fixed" panose="020B0509050101010101" pitchFamily="49" charset="-79"/>
              </a:rPr>
              <a:t> a </a:t>
            </a:r>
            <a:r>
              <a:rPr lang="fr-FR" sz="1400" dirty="0" err="1" smtClean="0">
                <a:solidFill>
                  <a:srgbClr val="002060"/>
                </a:solidFill>
                <a:latin typeface="Miriam Fixed" panose="020B0509050101010101" pitchFamily="49" charset="-79"/>
                <a:cs typeface="Miriam Fixed" panose="020B0509050101010101" pitchFamily="49" charset="-79"/>
              </a:rPr>
              <a:t>fs</a:t>
            </a:r>
            <a:r>
              <a:rPr lang="fr-FR" sz="1400" dirty="0" smtClean="0">
                <a:solidFill>
                  <a:srgbClr val="002060"/>
                </a:solidFill>
                <a:latin typeface="Miriam Fixed" panose="020B0509050101010101" pitchFamily="49" charset="-79"/>
                <a:cs typeface="Miriam Fixed" panose="020B0509050101010101" pitchFamily="49" charset="-79"/>
              </a:rPr>
              <a:t> on the pool!)</a:t>
            </a:r>
          </a:p>
          <a:p>
            <a:r>
              <a:rPr lang="fr-FR" sz="1400" dirty="0" smtClean="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dpm-addfs</a:t>
            </a:r>
            <a:r>
              <a:rPr lang="en-US" sz="1400" dirty="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poolname</a:t>
            </a:r>
            <a:r>
              <a:rPr lang="en-US" sz="1400" dirty="0">
                <a:solidFill>
                  <a:srgbClr val="002060"/>
                </a:solidFill>
                <a:latin typeface="Miriam Fixed" panose="020B0509050101010101" pitchFamily="49" charset="-79"/>
                <a:cs typeface="Miriam Fixed" panose="020B0509050101010101" pitchFamily="49" charset="-79"/>
              </a:rPr>
              <a:t> test --server </a:t>
            </a:r>
            <a:r>
              <a:rPr lang="en-US" sz="1400" dirty="0" smtClean="0">
                <a:solidFill>
                  <a:srgbClr val="002060"/>
                </a:solidFill>
                <a:latin typeface="Miriam Fixed" panose="020B0509050101010101" pitchFamily="49" charset="-79"/>
                <a:cs typeface="Miriam Fixed" panose="020B0509050101010101" pitchFamily="49" charset="-79"/>
              </a:rPr>
              <a:t>llrtest0Y.in2p3.fr </a:t>
            </a:r>
            <a:r>
              <a:rPr lang="en-US" sz="1400" dirty="0">
                <a:solidFill>
                  <a:srgbClr val="002060"/>
                </a:solidFill>
                <a:latin typeface="Miriam Fixed" panose="020B0509050101010101" pitchFamily="49" charset="-79"/>
                <a:cs typeface="Miriam Fixed" panose="020B0509050101010101" pitchFamily="49" charset="-79"/>
              </a:rPr>
              <a:t>--fs </a:t>
            </a:r>
            <a:r>
              <a:rPr lang="en-US" sz="1400" dirty="0" smtClean="0">
                <a:solidFill>
                  <a:srgbClr val="002060"/>
                </a:solidFill>
                <a:latin typeface="Miriam Fixed" panose="020B0509050101010101" pitchFamily="49" charset="-79"/>
                <a:cs typeface="Miriam Fixed" panose="020B0509050101010101" pitchFamily="49" charset="-79"/>
              </a:rPr>
              <a:t>/data2</a:t>
            </a:r>
          </a:p>
          <a:p>
            <a:r>
              <a:rPr lang="en-US" sz="1400" dirty="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dpm</a:t>
            </a:r>
            <a:r>
              <a:rPr lang="en-US" sz="1400" dirty="0">
                <a:solidFill>
                  <a:srgbClr val="002060"/>
                </a:solidFill>
                <a:latin typeface="Miriam Fixed" panose="020B0509050101010101" pitchFamily="49" charset="-79"/>
                <a:cs typeface="Miriam Fixed" panose="020B0509050101010101" pitchFamily="49" charset="-79"/>
              </a:rPr>
              <a:t>-replicate /</a:t>
            </a:r>
            <a:r>
              <a:rPr lang="en-US" sz="1400" dirty="0" err="1" smtClean="0">
                <a:solidFill>
                  <a:srgbClr val="002060"/>
                </a:solidFill>
                <a:latin typeface="Miriam Fixed" panose="020B0509050101010101" pitchFamily="49" charset="-79"/>
                <a:cs typeface="Miriam Fixed" panose="020B0509050101010101" pitchFamily="49" charset="-79"/>
              </a:rPr>
              <a:t>dpm</a:t>
            </a:r>
            <a:r>
              <a:rPr lang="en-US" sz="1400" dirty="0" smtClean="0">
                <a:solidFill>
                  <a:srgbClr val="002060"/>
                </a:solidFill>
                <a:latin typeface="Miriam Fixed" panose="020B0509050101010101" pitchFamily="49" charset="-79"/>
                <a:cs typeface="Miriam Fixed" panose="020B0509050101010101" pitchFamily="49" charset="-79"/>
              </a:rPr>
              <a:t>/in2p3.fr/home/vo.grif.fr/populate.1</a:t>
            </a:r>
          </a:p>
          <a:p>
            <a:r>
              <a:rPr lang="en-US" sz="1400" dirty="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dmlite</a:t>
            </a:r>
            <a:r>
              <a:rPr lang="en-US" sz="1400" dirty="0">
                <a:solidFill>
                  <a:srgbClr val="002060"/>
                </a:solidFill>
                <a:latin typeface="Miriam Fixed" panose="020B0509050101010101" pitchFamily="49" charset="-79"/>
                <a:cs typeface="Miriam Fixed" panose="020B0509050101010101" pitchFamily="49" charset="-79"/>
              </a:rPr>
              <a:t>-shell -e 'info /</a:t>
            </a:r>
            <a:r>
              <a:rPr lang="en-US" sz="1400" dirty="0" err="1" smtClean="0">
                <a:solidFill>
                  <a:srgbClr val="002060"/>
                </a:solidFill>
                <a:latin typeface="Miriam Fixed" panose="020B0509050101010101" pitchFamily="49" charset="-79"/>
                <a:cs typeface="Miriam Fixed" panose="020B0509050101010101" pitchFamily="49" charset="-79"/>
              </a:rPr>
              <a:t>dpm</a:t>
            </a:r>
            <a:r>
              <a:rPr lang="en-US" sz="1400" dirty="0" smtClean="0">
                <a:solidFill>
                  <a:srgbClr val="002060"/>
                </a:solidFill>
                <a:latin typeface="Miriam Fixed" panose="020B0509050101010101" pitchFamily="49" charset="-79"/>
                <a:cs typeface="Miriam Fixed" panose="020B0509050101010101" pitchFamily="49" charset="-79"/>
              </a:rPr>
              <a:t>/in2p3.fr/home/vo.grif.fr/populate.1‘</a:t>
            </a:r>
          </a:p>
          <a:p>
            <a:r>
              <a:rPr lang="en-US" sz="1400" dirty="0" smtClean="0">
                <a:solidFill>
                  <a:srgbClr val="002060"/>
                </a:solidFill>
                <a:latin typeface="Miriam Fixed" panose="020B0509050101010101" pitchFamily="49" charset="-79"/>
                <a:cs typeface="Miriam Fixed" panose="020B0509050101010101" pitchFamily="49" charset="-79"/>
              </a:rPr>
              <a:t>…</a:t>
            </a:r>
          </a:p>
          <a:p>
            <a:r>
              <a:rPr lang="en-US" sz="1400" dirty="0">
                <a:solidFill>
                  <a:srgbClr val="002060"/>
                </a:solidFill>
                <a:latin typeface="Miriam Fixed" panose="020B0509050101010101" pitchFamily="49" charset="-79"/>
                <a:cs typeface="Miriam Fixed" panose="020B0509050101010101" pitchFamily="49" charset="-79"/>
              </a:rPr>
              <a:t>$ </a:t>
            </a:r>
            <a:r>
              <a:rPr lang="en-US" sz="1400" dirty="0" err="1" smtClean="0">
                <a:solidFill>
                  <a:srgbClr val="002060"/>
                </a:solidFill>
                <a:latin typeface="Miriam Fixed" panose="020B0509050101010101" pitchFamily="49" charset="-79"/>
                <a:cs typeface="Miriam Fixed" panose="020B0509050101010101" pitchFamily="49" charset="-79"/>
              </a:rPr>
              <a:t>dpm-delreplica</a:t>
            </a:r>
            <a:r>
              <a:rPr lang="en-US" sz="1400" dirty="0" smtClean="0">
                <a:solidFill>
                  <a:srgbClr val="002060"/>
                </a:solidFill>
                <a:latin typeface="Miriam Fixed" panose="020B0509050101010101" pitchFamily="49" charset="-79"/>
                <a:cs typeface="Miriam Fixed" panose="020B0509050101010101" pitchFamily="49" charset="-79"/>
              </a:rPr>
              <a:t> &lt;replica&gt;</a:t>
            </a: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smtClean="0">
                <a:solidFill>
                  <a:srgbClr val="002060"/>
                </a:solidFill>
                <a:latin typeface="Miriam Fixed" panose="020B0509050101010101" pitchFamily="49" charset="-79"/>
                <a:cs typeface="Miriam Fixed" panose="020B0509050101010101" pitchFamily="49" charset="-79"/>
              </a:rPr>
              <a:t>$ </a:t>
            </a:r>
            <a:r>
              <a:rPr lang="en-US" sz="1400" dirty="0" err="1">
                <a:solidFill>
                  <a:srgbClr val="002060"/>
                </a:solidFill>
                <a:latin typeface="Miriam Fixed" panose="020B0509050101010101" pitchFamily="49" charset="-79"/>
                <a:cs typeface="Miriam Fixed" panose="020B0509050101010101" pitchFamily="49" charset="-79"/>
              </a:rPr>
              <a:t>dpm-modifyfs</a:t>
            </a:r>
            <a:r>
              <a:rPr lang="en-US" sz="1400" dirty="0">
                <a:solidFill>
                  <a:srgbClr val="002060"/>
                </a:solidFill>
                <a:latin typeface="Miriam Fixed" panose="020B0509050101010101" pitchFamily="49" charset="-79"/>
                <a:cs typeface="Miriam Fixed" panose="020B0509050101010101" pitchFamily="49" charset="-79"/>
              </a:rPr>
              <a:t> --server </a:t>
            </a:r>
            <a:r>
              <a:rPr lang="en-US" sz="1400" dirty="0" smtClean="0">
                <a:solidFill>
                  <a:srgbClr val="002060"/>
                </a:solidFill>
                <a:latin typeface="Miriam Fixed" panose="020B0509050101010101" pitchFamily="49" charset="-79"/>
                <a:cs typeface="Miriam Fixed" panose="020B0509050101010101" pitchFamily="49" charset="-79"/>
              </a:rPr>
              <a:t>llrtest0Y.in2p3.fr </a:t>
            </a:r>
            <a:r>
              <a:rPr lang="en-US" sz="1400" dirty="0">
                <a:solidFill>
                  <a:srgbClr val="002060"/>
                </a:solidFill>
                <a:latin typeface="Miriam Fixed" panose="020B0509050101010101" pitchFamily="49" charset="-79"/>
                <a:cs typeface="Miriam Fixed" panose="020B0509050101010101" pitchFamily="49" charset="-79"/>
              </a:rPr>
              <a:t>--fs /data1 --</a:t>
            </a:r>
            <a:r>
              <a:rPr lang="en-US" sz="1400" dirty="0" err="1">
                <a:solidFill>
                  <a:srgbClr val="002060"/>
                </a:solidFill>
                <a:latin typeface="Miriam Fixed" panose="020B0509050101010101" pitchFamily="49" charset="-79"/>
                <a:cs typeface="Miriam Fixed" panose="020B0509050101010101" pitchFamily="49" charset="-79"/>
              </a:rPr>
              <a:t>st</a:t>
            </a:r>
            <a:r>
              <a:rPr lang="en-US" sz="1400" dirty="0">
                <a:solidFill>
                  <a:srgbClr val="002060"/>
                </a:solidFill>
                <a:latin typeface="Miriam Fixed" panose="020B0509050101010101" pitchFamily="49" charset="-79"/>
                <a:cs typeface="Miriam Fixed" panose="020B0509050101010101" pitchFamily="49" charset="-79"/>
              </a:rPr>
              <a:t> 0</a:t>
            </a:r>
            <a:endParaRPr lang="fr-FR" sz="1400" dirty="0" smtClean="0">
              <a:solidFill>
                <a:srgbClr val="002060"/>
              </a:solidFill>
              <a:latin typeface="Miriam Fixed" panose="020B0509050101010101" pitchFamily="49" charset="-79"/>
              <a:cs typeface="Miriam Fixed" panose="020B0509050101010101" pitchFamily="49" charset="-79"/>
            </a:endParaRPr>
          </a:p>
        </p:txBody>
      </p:sp>
      <p:sp>
        <p:nvSpPr>
          <p:cNvPr id="17" name="ZoneTexte 16"/>
          <p:cNvSpPr txBox="1"/>
          <p:nvPr/>
        </p:nvSpPr>
        <p:spPr>
          <a:xfrm>
            <a:off x="521309" y="4133979"/>
            <a:ext cx="8029371" cy="2031325"/>
          </a:xfrm>
          <a:prstGeom prst="rect">
            <a:avLst/>
          </a:prstGeom>
          <a:solidFill>
            <a:schemeClr val="bg1"/>
          </a:solidFill>
          <a:ln>
            <a:solidFill>
              <a:schemeClr val="accent6">
                <a:lumMod val="75000"/>
              </a:schemeClr>
            </a:solidFill>
          </a:ln>
        </p:spPr>
        <p:txBody>
          <a:bodyPr wrap="square" rtlCol="0">
            <a:spAutoFit/>
          </a:bodyPr>
          <a:lstStyle/>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dmlite-shell</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&gt; </a:t>
            </a:r>
            <a:r>
              <a:rPr lang="fr-FR" sz="1400" dirty="0" err="1" smtClean="0">
                <a:solidFill>
                  <a:srgbClr val="002060"/>
                </a:solidFill>
                <a:latin typeface="Miriam Fixed" panose="020B0509050101010101" pitchFamily="49" charset="-79"/>
                <a:cs typeface="Miriam Fixed" panose="020B0509050101010101" pitchFamily="49" charset="-79"/>
              </a:rPr>
              <a:t>replicate</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dpm</a:t>
            </a:r>
            <a:r>
              <a:rPr lang="fr-FR" sz="1400" dirty="0">
                <a:solidFill>
                  <a:srgbClr val="002060"/>
                </a:solidFill>
                <a:latin typeface="Miriam Fixed" panose="020B0509050101010101" pitchFamily="49" charset="-79"/>
                <a:cs typeface="Miriam Fixed" panose="020B0509050101010101" pitchFamily="49" charset="-79"/>
              </a:rPr>
              <a:t>/in2p3.fr/home/vo.grif.fr/populate.1 </a:t>
            </a:r>
            <a:r>
              <a:rPr lang="fr-FR" sz="1400" dirty="0" err="1">
                <a:solidFill>
                  <a:srgbClr val="002060"/>
                </a:solidFill>
                <a:latin typeface="Miriam Fixed" panose="020B0509050101010101" pitchFamily="49" charset="-79"/>
                <a:cs typeface="Miriam Fixed" panose="020B0509050101010101" pitchFamily="49" charset="-79"/>
              </a:rPr>
              <a:t>dryrun</a:t>
            </a:r>
            <a:r>
              <a:rPr lang="fr-FR" sz="1400" dirty="0">
                <a:solidFill>
                  <a:srgbClr val="002060"/>
                </a:solidFill>
                <a:latin typeface="Miriam Fixed" panose="020B0509050101010101" pitchFamily="49" charset="-79"/>
                <a:cs typeface="Miriam Fixed" panose="020B0509050101010101" pitchFamily="49" charset="-79"/>
              </a:rPr>
              <a:t> </a:t>
            </a:r>
            <a:r>
              <a:rPr lang="fr-FR" sz="1400" dirty="0" smtClean="0">
                <a:solidFill>
                  <a:srgbClr val="002060"/>
                </a:solidFill>
                <a:latin typeface="Miriam Fixed" panose="020B0509050101010101" pitchFamily="49" charset="-79"/>
                <a:cs typeface="Miriam Fixed" panose="020B0509050101010101" pitchFamily="49" charset="-79"/>
              </a:rPr>
              <a:t>false</a:t>
            </a:r>
            <a:endParaRPr lang="fr-FR"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&gt; info </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dpm</a:t>
            </a:r>
            <a:r>
              <a:rPr lang="fr-FR" sz="1400" dirty="0" smtClean="0">
                <a:solidFill>
                  <a:srgbClr val="002060"/>
                </a:solidFill>
                <a:latin typeface="Miriam Fixed" panose="020B0509050101010101" pitchFamily="49" charset="-79"/>
                <a:cs typeface="Miriam Fixed" panose="020B0509050101010101" pitchFamily="49" charset="-79"/>
              </a:rPr>
              <a:t>/in2p3.fr/home/vo.grif.fr/populate.1</a:t>
            </a: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a:solidFill>
                  <a:srgbClr val="002060"/>
                </a:solidFill>
                <a:latin typeface="Miriam Fixed" panose="020B0509050101010101" pitchFamily="49" charset="-79"/>
                <a:cs typeface="Miriam Fixed" panose="020B0509050101010101" pitchFamily="49" charset="-79"/>
              </a:rPr>
              <a:t>&gt; </a:t>
            </a:r>
            <a:r>
              <a:rPr lang="fr-FR" sz="1400" dirty="0" err="1">
                <a:solidFill>
                  <a:srgbClr val="002060"/>
                </a:solidFill>
                <a:latin typeface="Miriam Fixed" panose="020B0509050101010101" pitchFamily="49" charset="-79"/>
                <a:cs typeface="Miriam Fixed" panose="020B0509050101010101" pitchFamily="49" charset="-79"/>
              </a:rPr>
              <a:t>drainfs</a:t>
            </a:r>
            <a:r>
              <a:rPr lang="fr-FR" sz="1400" dirty="0">
                <a:solidFill>
                  <a:srgbClr val="002060"/>
                </a:solidFill>
                <a:latin typeface="Miriam Fixed" panose="020B0509050101010101" pitchFamily="49" charset="-79"/>
                <a:cs typeface="Miriam Fixed" panose="020B0509050101010101" pitchFamily="49" charset="-79"/>
              </a:rPr>
              <a:t> </a:t>
            </a:r>
            <a:r>
              <a:rPr lang="fr-FR" sz="1400" dirty="0" smtClean="0">
                <a:solidFill>
                  <a:srgbClr val="002060"/>
                </a:solidFill>
                <a:latin typeface="Miriam Fixed" panose="020B0509050101010101" pitchFamily="49" charset="-79"/>
                <a:cs typeface="Miriam Fixed" panose="020B0509050101010101" pitchFamily="49" charset="-79"/>
              </a:rPr>
              <a:t>llrtest0Y.in2p3.fr </a:t>
            </a:r>
            <a:r>
              <a:rPr lang="fr-FR" sz="1400" dirty="0">
                <a:solidFill>
                  <a:srgbClr val="002060"/>
                </a:solidFill>
                <a:latin typeface="Miriam Fixed" panose="020B0509050101010101" pitchFamily="49" charset="-79"/>
                <a:cs typeface="Miriam Fixed" panose="020B0509050101010101" pitchFamily="49" charset="-79"/>
              </a:rPr>
              <a:t>/data1 </a:t>
            </a:r>
            <a:r>
              <a:rPr lang="fr-FR" sz="1400" dirty="0" err="1">
                <a:solidFill>
                  <a:srgbClr val="002060"/>
                </a:solidFill>
                <a:latin typeface="Miriam Fixed" panose="020B0509050101010101" pitchFamily="49" charset="-79"/>
                <a:cs typeface="Miriam Fixed" panose="020B0509050101010101" pitchFamily="49" charset="-79"/>
              </a:rPr>
              <a:t>dryrun</a:t>
            </a:r>
            <a:r>
              <a:rPr lang="fr-FR" sz="1400" dirty="0">
                <a:solidFill>
                  <a:srgbClr val="002060"/>
                </a:solidFill>
                <a:latin typeface="Miriam Fixed" panose="020B0509050101010101" pitchFamily="49" charset="-79"/>
                <a:cs typeface="Miriam Fixed" panose="020B0509050101010101" pitchFamily="49" charset="-79"/>
              </a:rPr>
              <a:t> false</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&gt; </a:t>
            </a:r>
            <a:r>
              <a:rPr lang="fr-FR" sz="1400" dirty="0" err="1" smtClean="0">
                <a:solidFill>
                  <a:srgbClr val="002060"/>
                </a:solidFill>
                <a:latin typeface="Miriam Fixed" panose="020B0509050101010101" pitchFamily="49" charset="-79"/>
                <a:cs typeface="Miriam Fixed" panose="020B0509050101010101" pitchFamily="49" charset="-79"/>
              </a:rPr>
              <a:t>qryconf</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a:solidFill>
                  <a:srgbClr val="002060"/>
                </a:solidFill>
                <a:latin typeface="Miriam Fixed" panose="020B0509050101010101" pitchFamily="49" charset="-79"/>
                <a:cs typeface="Miriam Fixed" panose="020B0509050101010101" pitchFamily="49" charset="-79"/>
              </a:rPr>
              <a:t>&gt; </a:t>
            </a:r>
            <a:r>
              <a:rPr lang="fr-FR" sz="1400" dirty="0" err="1">
                <a:solidFill>
                  <a:srgbClr val="002060"/>
                </a:solidFill>
                <a:latin typeface="Miriam Fixed" panose="020B0509050101010101" pitchFamily="49" charset="-79"/>
                <a:cs typeface="Miriam Fixed" panose="020B0509050101010101" pitchFamily="49" charset="-79"/>
              </a:rPr>
              <a:t>replicamove</a:t>
            </a:r>
            <a:r>
              <a:rPr lang="fr-FR" sz="1400" dirty="0">
                <a:solidFill>
                  <a:srgbClr val="002060"/>
                </a:solidFill>
                <a:latin typeface="Miriam Fixed" panose="020B0509050101010101" pitchFamily="49" charset="-79"/>
                <a:cs typeface="Miriam Fixed" panose="020B0509050101010101" pitchFamily="49" charset="-79"/>
              </a:rPr>
              <a:t>  </a:t>
            </a:r>
            <a:r>
              <a:rPr lang="fr-FR" sz="1400" dirty="0" smtClean="0">
                <a:solidFill>
                  <a:srgbClr val="002060"/>
                </a:solidFill>
                <a:latin typeface="Miriam Fixed" panose="020B0509050101010101" pitchFamily="49" charset="-79"/>
                <a:cs typeface="Miriam Fixed" panose="020B0509050101010101" pitchFamily="49" charset="-79"/>
              </a:rPr>
              <a:t>llrtest0Y.in2p3.fr</a:t>
            </a:r>
            <a:r>
              <a:rPr lang="fr-FR" sz="1400" dirty="0">
                <a:solidFill>
                  <a:srgbClr val="002060"/>
                </a:solidFill>
                <a:latin typeface="Miriam Fixed" panose="020B0509050101010101" pitchFamily="49" charset="-79"/>
                <a:cs typeface="Miriam Fixed" panose="020B0509050101010101" pitchFamily="49" charset="-79"/>
              </a:rPr>
              <a:t>:/data2 </a:t>
            </a:r>
            <a:r>
              <a:rPr lang="fr-FR" sz="1400" dirty="0" smtClean="0">
                <a:solidFill>
                  <a:srgbClr val="002060"/>
                </a:solidFill>
                <a:latin typeface="Miriam Fixed" panose="020B0509050101010101" pitchFamily="49" charset="-79"/>
                <a:cs typeface="Miriam Fixed" panose="020B0509050101010101" pitchFamily="49" charset="-79"/>
              </a:rPr>
              <a:t>/vo.grif.fr llrtest0Y.in2p3.fr</a:t>
            </a:r>
            <a:r>
              <a:rPr lang="fr-FR" sz="1400" dirty="0">
                <a:solidFill>
                  <a:srgbClr val="002060"/>
                </a:solidFill>
                <a:latin typeface="Miriam Fixed" panose="020B0509050101010101" pitchFamily="49" charset="-79"/>
                <a:cs typeface="Miriam Fixed" panose="020B0509050101010101" pitchFamily="49" charset="-79"/>
              </a:rPr>
              <a:t>:/</a:t>
            </a:r>
            <a:r>
              <a:rPr lang="fr-FR" sz="1400" dirty="0" smtClean="0">
                <a:solidFill>
                  <a:srgbClr val="002060"/>
                </a:solidFill>
                <a:latin typeface="Miriam Fixed" panose="020B0509050101010101" pitchFamily="49" charset="-79"/>
                <a:cs typeface="Miriam Fixed" panose="020B0509050101010101" pitchFamily="49" charset="-79"/>
              </a:rPr>
              <a:t>data1</a:t>
            </a:r>
            <a:endParaRPr lang="fr-FR" sz="1400" dirty="0">
              <a:solidFill>
                <a:srgbClr val="002060"/>
              </a:solidFill>
              <a:latin typeface="Miriam Fixed" panose="020B0509050101010101" pitchFamily="49" charset="-79"/>
              <a:cs typeface="Miriam Fixed" panose="020B0509050101010101" pitchFamily="49" charset="-79"/>
            </a:endParaRPr>
          </a:p>
        </p:txBody>
      </p:sp>
    </p:spTree>
    <p:extLst>
      <p:ext uri="{BB962C8B-B14F-4D97-AF65-F5344CB8AC3E}">
        <p14:creationId xmlns:p14="http://schemas.microsoft.com/office/powerpoint/2010/main" val="31022942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43</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fr-FR" sz="3600" b="1" i="1" dirty="0" smtClean="0">
                <a:effectLst>
                  <a:outerShdw blurRad="38100" dist="38100" dir="2700000" algn="tl">
                    <a:srgbClr val="000000">
                      <a:alpha val="43137"/>
                    </a:srgbClr>
                  </a:outerShdw>
                </a:effectLst>
                <a:latin typeface="Courier New" pitchFamily="49" charset="0"/>
                <a:cs typeface="Courier New" pitchFamily="49" charset="0"/>
              </a:rPr>
              <a:t>DB </a:t>
            </a:r>
            <a:r>
              <a:rPr lang="fr-FR" sz="3600" b="1" i="1" dirty="0" err="1" smtClean="0">
                <a:effectLst>
                  <a:outerShdw blurRad="38100" dist="38100" dir="2700000" algn="tl">
                    <a:srgbClr val="000000">
                      <a:alpha val="43137"/>
                    </a:srgbClr>
                  </a:outerShdw>
                </a:effectLst>
                <a:latin typeface="Courier New" pitchFamily="49" charset="0"/>
                <a:cs typeface="Courier New" pitchFamily="49" charset="0"/>
              </a:rPr>
              <a:t>Consistency</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e 7"/>
          <p:cNvGrpSpPr/>
          <p:nvPr/>
        </p:nvGrpSpPr>
        <p:grpSpPr>
          <a:xfrm>
            <a:off x="277485" y="2131888"/>
            <a:ext cx="8687003" cy="2324775"/>
            <a:chOff x="325711" y="2803967"/>
            <a:chExt cx="8687003" cy="2324775"/>
          </a:xfrm>
        </p:grpSpPr>
        <p:sp>
          <p:nvSpPr>
            <p:cNvPr id="21" name="Rectangle à coins arrondis 20"/>
            <p:cNvSpPr/>
            <p:nvPr/>
          </p:nvSpPr>
          <p:spPr>
            <a:xfrm>
              <a:off x="325711" y="3068960"/>
              <a:ext cx="8494761" cy="20597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2" name="ZoneTexte 21"/>
            <p:cNvSpPr txBox="1"/>
            <p:nvPr/>
          </p:nvSpPr>
          <p:spPr>
            <a:xfrm>
              <a:off x="444853" y="3573012"/>
              <a:ext cx="8256476" cy="1246495"/>
            </a:xfrm>
            <a:prstGeom prst="rect">
              <a:avLst/>
            </a:prstGeom>
            <a:noFill/>
          </p:spPr>
          <p:txBody>
            <a:bodyPr wrap="square" rtlCol="0">
              <a:spAutoFit/>
            </a:bodyPr>
            <a:lstStyle/>
            <a:p>
              <a:pPr marL="285750" indent="-285750" algn="just">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Have fun creating inconsistencies on your system (don’t try this at home…). Delete 1 file entry in the DB and one replica entry and delete one physical replica;</a:t>
              </a:r>
            </a:p>
            <a:p>
              <a:pPr marL="285750" indent="-285750" algn="just">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dirty="0">
                  <a:latin typeface="Courier New" panose="02070309020205020404" pitchFamily="49" charset="0"/>
                  <a:cs typeface="Courier New" panose="02070309020205020404" pitchFamily="49" charset="0"/>
                </a:rPr>
                <a:t>r</a:t>
              </a:r>
              <a:r>
                <a:rPr lang="en-US" dirty="0" smtClean="0">
                  <a:latin typeface="Courier New" panose="02070309020205020404" pitchFamily="49" charset="0"/>
                  <a:cs typeface="Courier New" panose="02070309020205020404" pitchFamily="49" charset="0"/>
                </a:rPr>
                <a:t>un the </a:t>
              </a:r>
              <a:r>
                <a:rPr lang="en-US" dirty="0" err="1" smtClean="0">
                  <a:latin typeface="Courier New" panose="02070309020205020404" pitchFamily="49" charset="0"/>
                  <a:cs typeface="Courier New" panose="02070309020205020404" pitchFamily="49" charset="0"/>
                </a:rPr>
                <a:t>dpm-dbck</a:t>
              </a:r>
              <a:r>
                <a:rPr lang="en-US" dirty="0" smtClean="0">
                  <a:latin typeface="Courier New" panose="02070309020205020404" pitchFamily="49" charset="0"/>
                  <a:cs typeface="Courier New" panose="02070309020205020404" pitchFamily="49" charset="0"/>
                </a:rPr>
                <a:t> tool to recover these inconsistencies.</a:t>
              </a:r>
            </a:p>
          </p:txBody>
        </p:sp>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0626" y="2803967"/>
              <a:ext cx="792088" cy="792088"/>
            </a:xfrm>
            <a:prstGeom prst="rect">
              <a:avLst/>
            </a:prstGeom>
            <a:solidFill>
              <a:schemeClr val="bg1"/>
            </a:solidFill>
          </p:spPr>
        </p:pic>
      </p:grpSp>
    </p:spTree>
    <p:extLst>
      <p:ext uri="{BB962C8B-B14F-4D97-AF65-F5344CB8AC3E}">
        <p14:creationId xmlns:p14="http://schemas.microsoft.com/office/powerpoint/2010/main" val="27059724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44</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Migrate to DOME</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7" name="ZoneTexte 16"/>
          <p:cNvSpPr txBox="1"/>
          <p:nvPr/>
        </p:nvSpPr>
        <p:spPr>
          <a:xfrm>
            <a:off x="293558" y="1268760"/>
            <a:ext cx="8532440" cy="861774"/>
          </a:xfrm>
          <a:prstGeom prst="rect">
            <a:avLst/>
          </a:prstGeom>
          <a:noFill/>
        </p:spPr>
        <p:txBody>
          <a:bodyPr wrap="square" rtlCol="0">
            <a:spAutoFit/>
          </a:bodyPr>
          <a:lstStyle/>
          <a:p>
            <a:r>
              <a:rPr lang="fr-FR" sz="2000" dirty="0" smtClean="0">
                <a:latin typeface="Courier New" panose="02070309020205020404" pitchFamily="49" charset="0"/>
                <a:cs typeface="Courier New" panose="02070309020205020404" pitchFamily="49" charset="0"/>
              </a:rPr>
              <a:t>To </a:t>
            </a:r>
            <a:r>
              <a:rPr lang="en-US" sz="2000" dirty="0" smtClean="0">
                <a:latin typeface="Courier New" panose="02070309020205020404" pitchFamily="49" charset="0"/>
                <a:cs typeface="Courier New" panose="02070309020205020404" pitchFamily="49" charset="0"/>
              </a:rPr>
              <a:t>migrate to dome correct a couple of lines in the </a:t>
            </a:r>
            <a:r>
              <a:rPr lang="en-US" sz="2000" dirty="0" err="1" smtClean="0">
                <a:latin typeface="Courier New" panose="02070309020205020404" pitchFamily="49" charset="0"/>
                <a:cs typeface="Courier New" panose="02070309020205020404" pitchFamily="49" charset="0"/>
              </a:rPr>
              <a:t>dpm.yaml</a:t>
            </a:r>
            <a:r>
              <a:rPr lang="en-US" sz="2000" dirty="0" smtClean="0">
                <a:latin typeface="Courier New" panose="02070309020205020404" pitchFamily="49" charset="0"/>
                <a:cs typeface="Courier New" panose="02070309020205020404" pitchFamily="49" charset="0"/>
              </a:rPr>
              <a:t> file and re-run puppet apply.</a:t>
            </a:r>
            <a:endParaRPr lang="en-US" sz="2000" dirty="0" smtClean="0">
              <a:latin typeface="Miriam Fixed" panose="020B0509050101010101" pitchFamily="49" charset="-79"/>
              <a:cs typeface="Miriam Fixed" panose="020B0509050101010101" pitchFamily="49" charset="-79"/>
            </a:endParaRPr>
          </a:p>
          <a:p>
            <a:endParaRPr lang="en-US" sz="1000" dirty="0" smtClean="0">
              <a:latin typeface="Courier New" panose="02070309020205020404" pitchFamily="49" charset="0"/>
              <a:cs typeface="Courier New" panose="02070309020205020404" pitchFamily="49" charset="0"/>
            </a:endParaRPr>
          </a:p>
        </p:txBody>
      </p:sp>
      <p:sp>
        <p:nvSpPr>
          <p:cNvPr id="18" name="ZoneTexte 17"/>
          <p:cNvSpPr txBox="1"/>
          <p:nvPr/>
        </p:nvSpPr>
        <p:spPr>
          <a:xfrm>
            <a:off x="349493" y="2186280"/>
            <a:ext cx="8568952" cy="738664"/>
          </a:xfrm>
          <a:prstGeom prst="rect">
            <a:avLst/>
          </a:prstGeom>
          <a:solidFill>
            <a:schemeClr val="bg1"/>
          </a:solidFill>
          <a:ln>
            <a:solidFill>
              <a:srgbClr val="002060"/>
            </a:solidFill>
          </a:ln>
        </p:spPr>
        <p:txBody>
          <a:bodyPr wrap="square" rtlCol="0">
            <a:spAutoFit/>
          </a:bodyPr>
          <a:lstStyle/>
          <a:p>
            <a:r>
              <a:rPr lang="en-US" sz="1400" dirty="0" err="1">
                <a:solidFill>
                  <a:srgbClr val="002060"/>
                </a:solidFill>
                <a:latin typeface="Miriam Fixed" panose="020B0509050101010101" pitchFamily="49" charset="-79"/>
                <a:cs typeface="Miriam Fixed" panose="020B0509050101010101" pitchFamily="49" charset="-79"/>
              </a:rPr>
              <a:t>dpm</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params</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configure_dome</a:t>
            </a:r>
            <a:r>
              <a:rPr lang="en-US" sz="1400" dirty="0">
                <a:solidFill>
                  <a:srgbClr val="002060"/>
                </a:solidFill>
                <a:latin typeface="Miriam Fixed" panose="020B0509050101010101" pitchFamily="49" charset="-79"/>
                <a:cs typeface="Miriam Fixed" panose="020B0509050101010101" pitchFamily="49" charset="-79"/>
              </a:rPr>
              <a:t>: true</a:t>
            </a:r>
          </a:p>
          <a:p>
            <a:r>
              <a:rPr lang="en-US" sz="1400" dirty="0" err="1">
                <a:solidFill>
                  <a:srgbClr val="002060"/>
                </a:solidFill>
                <a:latin typeface="Miriam Fixed" panose="020B0509050101010101" pitchFamily="49" charset="-79"/>
                <a:cs typeface="Miriam Fixed" panose="020B0509050101010101" pitchFamily="49" charset="-79"/>
              </a:rPr>
              <a:t>dpm</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params</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configure_domeadapter</a:t>
            </a:r>
            <a:r>
              <a:rPr lang="en-US" sz="1400" dirty="0">
                <a:solidFill>
                  <a:srgbClr val="002060"/>
                </a:solidFill>
                <a:latin typeface="Miriam Fixed" panose="020B0509050101010101" pitchFamily="49" charset="-79"/>
                <a:cs typeface="Miriam Fixed" panose="020B0509050101010101" pitchFamily="49" charset="-79"/>
              </a:rPr>
              <a:t>: true</a:t>
            </a:r>
          </a:p>
          <a:p>
            <a:r>
              <a:rPr lang="en-US" sz="1400" dirty="0" err="1">
                <a:solidFill>
                  <a:srgbClr val="002060"/>
                </a:solidFill>
                <a:latin typeface="Miriam Fixed" panose="020B0509050101010101" pitchFamily="49" charset="-79"/>
                <a:cs typeface="Miriam Fixed" panose="020B0509050101010101" pitchFamily="49" charset="-79"/>
              </a:rPr>
              <a:t>dpm</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params</a:t>
            </a:r>
            <a:r>
              <a:rPr lang="en-US" sz="1400" dirty="0">
                <a:solidFill>
                  <a:srgbClr val="002060"/>
                </a:solidFill>
                <a:latin typeface="Miriam Fixed" panose="020B0509050101010101" pitchFamily="49" charset="-79"/>
                <a:cs typeface="Miriam Fixed" panose="020B0509050101010101" pitchFamily="49" charset="-79"/>
              </a:rPr>
              <a:t>::</a:t>
            </a:r>
            <a:r>
              <a:rPr lang="en-US" sz="1400" dirty="0" err="1">
                <a:solidFill>
                  <a:srgbClr val="002060"/>
                </a:solidFill>
                <a:latin typeface="Miriam Fixed" panose="020B0509050101010101" pitchFamily="49" charset="-79"/>
                <a:cs typeface="Miriam Fixed" panose="020B0509050101010101" pitchFamily="49" charset="-79"/>
              </a:rPr>
              <a:t>gridftp_redirect</a:t>
            </a:r>
            <a:r>
              <a:rPr lang="en-US" sz="1400" dirty="0">
                <a:solidFill>
                  <a:srgbClr val="002060"/>
                </a:solidFill>
                <a:latin typeface="Miriam Fixed" panose="020B0509050101010101" pitchFamily="49" charset="-79"/>
                <a:cs typeface="Miriam Fixed" panose="020B0509050101010101" pitchFamily="49" charset="-79"/>
              </a:rPr>
              <a:t>: </a:t>
            </a:r>
            <a:r>
              <a:rPr lang="en-US" sz="1400" dirty="0" smtClean="0">
                <a:solidFill>
                  <a:srgbClr val="002060"/>
                </a:solidFill>
                <a:latin typeface="Miriam Fixed" panose="020B0509050101010101" pitchFamily="49" charset="-79"/>
                <a:cs typeface="Miriam Fixed" panose="020B0509050101010101" pitchFamily="49" charset="-79"/>
              </a:rPr>
              <a:t>false    # true to activate </a:t>
            </a:r>
            <a:r>
              <a:rPr lang="en-US" sz="1400" dirty="0" err="1" smtClean="0">
                <a:solidFill>
                  <a:srgbClr val="002060"/>
                </a:solidFill>
                <a:latin typeface="Miriam Fixed" panose="020B0509050101010101" pitchFamily="49" charset="-79"/>
                <a:cs typeface="Miriam Fixed" panose="020B0509050101010101" pitchFamily="49" charset="-79"/>
              </a:rPr>
              <a:t>gridftp</a:t>
            </a:r>
            <a:r>
              <a:rPr lang="en-US" sz="1400" dirty="0" smtClean="0">
                <a:solidFill>
                  <a:srgbClr val="002060"/>
                </a:solidFill>
                <a:latin typeface="Miriam Fixed" panose="020B0509050101010101" pitchFamily="49" charset="-79"/>
                <a:cs typeface="Miriam Fixed" panose="020B0509050101010101" pitchFamily="49" charset="-79"/>
              </a:rPr>
              <a:t> redirection  </a:t>
            </a:r>
            <a:endParaRPr lang="en-US" sz="1400" dirty="0">
              <a:solidFill>
                <a:srgbClr val="002060"/>
              </a:solidFill>
              <a:latin typeface="Miriam Fixed" panose="020B0509050101010101" pitchFamily="49" charset="-79"/>
              <a:cs typeface="Miriam Fixed" panose="020B0509050101010101" pitchFamily="49" charset="-79"/>
            </a:endParaRPr>
          </a:p>
        </p:txBody>
      </p:sp>
      <p:grpSp>
        <p:nvGrpSpPr>
          <p:cNvPr id="19" name="Groupe 18"/>
          <p:cNvGrpSpPr/>
          <p:nvPr/>
        </p:nvGrpSpPr>
        <p:grpSpPr>
          <a:xfrm>
            <a:off x="349493" y="3048967"/>
            <a:ext cx="8687003" cy="3044329"/>
            <a:chOff x="325711" y="2803967"/>
            <a:chExt cx="8687003" cy="3044329"/>
          </a:xfrm>
        </p:grpSpPr>
        <p:sp>
          <p:nvSpPr>
            <p:cNvPr id="20" name="Rectangle à coins arrondis 19"/>
            <p:cNvSpPr/>
            <p:nvPr/>
          </p:nvSpPr>
          <p:spPr>
            <a:xfrm>
              <a:off x="325711" y="3068960"/>
              <a:ext cx="8494761" cy="27793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3" name="ZoneTexte 22"/>
            <p:cNvSpPr txBox="1"/>
            <p:nvPr/>
          </p:nvSpPr>
          <p:spPr>
            <a:xfrm>
              <a:off x="467544" y="3373433"/>
              <a:ext cx="8256476" cy="2215991"/>
            </a:xfrm>
            <a:prstGeom prst="rect">
              <a:avLst/>
            </a:prstGeom>
            <a:noFill/>
          </p:spPr>
          <p:txBody>
            <a:bodyPr wrap="square" rtlCol="0">
              <a:spAutoFit/>
            </a:bodyPr>
            <a:lstStyle/>
            <a:p>
              <a:pPr marL="285750" indent="-285750" algn="just">
                <a:buFont typeface="Wingdings" panose="05000000000000000000" pitchFamily="2" charset="2"/>
                <a:buChar char="q"/>
              </a:pPr>
              <a:r>
                <a:rPr lang="en-US" dirty="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ee which are the new daemons running;</a:t>
              </a:r>
            </a:p>
            <a:p>
              <a:pPr marL="285750" indent="-285750" algn="just">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see what changed in the </a:t>
              </a:r>
              <a:r>
                <a:rPr lang="en-US" dirty="0" err="1" smtClean="0">
                  <a:latin typeface="Courier New" panose="02070309020205020404" pitchFamily="49" charset="0"/>
                  <a:cs typeface="Courier New" panose="02070309020205020404" pitchFamily="49" charset="0"/>
                </a:rPr>
                <a:t>config</a:t>
              </a:r>
              <a:r>
                <a:rPr lang="en-US" dirty="0" smtClean="0">
                  <a:latin typeface="Courier New" panose="02070309020205020404" pitchFamily="49" charset="0"/>
                  <a:cs typeface="Courier New" panose="02070309020205020404" pitchFamily="49" charset="0"/>
                </a:rPr>
                <a:t> files</a:t>
              </a:r>
            </a:p>
            <a:p>
              <a:pPr marL="285750" indent="-285750" algn="just">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test with clients. What is working? What is not? Why?</a:t>
              </a:r>
            </a:p>
            <a:p>
              <a:pPr marL="285750" indent="-285750" algn="just">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it may be interesting do roll back to legacy (after having dome some activity in dome) and see which is the situation</a:t>
              </a:r>
            </a:p>
            <a:p>
              <a:pPr marL="285750" indent="-285750" algn="just">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test both with </a:t>
              </a:r>
              <a:r>
                <a:rPr lang="en-US" dirty="0" err="1" smtClean="0">
                  <a:latin typeface="Courier New" panose="02070309020205020404" pitchFamily="49" charset="0"/>
                  <a:cs typeface="Courier New" panose="02070309020205020404" pitchFamily="49" charset="0"/>
                </a:rPr>
                <a:t>gridftp</a:t>
              </a:r>
              <a:r>
                <a:rPr lang="en-US" dirty="0" smtClean="0">
                  <a:latin typeface="Courier New" panose="02070309020205020404" pitchFamily="49" charset="0"/>
                  <a:cs typeface="Courier New" panose="02070309020205020404" pitchFamily="49" charset="0"/>
                </a:rPr>
                <a:t> enabled/disabled</a:t>
              </a:r>
            </a:p>
          </p:txBody>
        </p:sp>
        <p:pic>
          <p:nvPicPr>
            <p:cNvPr id="24" name="Imag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0626" y="2803967"/>
              <a:ext cx="792088" cy="792088"/>
            </a:xfrm>
            <a:prstGeom prst="rect">
              <a:avLst/>
            </a:prstGeom>
            <a:solidFill>
              <a:schemeClr val="bg1"/>
            </a:solidFill>
          </p:spPr>
        </p:pic>
      </p:grpSp>
    </p:spTree>
    <p:extLst>
      <p:ext uri="{BB962C8B-B14F-4D97-AF65-F5344CB8AC3E}">
        <p14:creationId xmlns:p14="http://schemas.microsoft.com/office/powerpoint/2010/main" val="7075193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45</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err="1" smtClean="0">
                <a:effectLst>
                  <a:outerShdw blurRad="38100" dist="38100" dir="2700000" algn="tl">
                    <a:srgbClr val="000000">
                      <a:alpha val="43137"/>
                    </a:srgbClr>
                  </a:outerShdw>
                </a:effectLst>
                <a:latin typeface="Courier New" pitchFamily="49" charset="0"/>
                <a:cs typeface="Courier New" pitchFamily="49" charset="0"/>
              </a:rPr>
              <a:t>Quotatokens</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e 8"/>
          <p:cNvGrpSpPr/>
          <p:nvPr/>
        </p:nvGrpSpPr>
        <p:grpSpPr>
          <a:xfrm>
            <a:off x="362719" y="1827647"/>
            <a:ext cx="8494761" cy="2972481"/>
            <a:chOff x="369052" y="980727"/>
            <a:chExt cx="8494761" cy="2808284"/>
          </a:xfrm>
        </p:grpSpPr>
        <p:grpSp>
          <p:nvGrpSpPr>
            <p:cNvPr id="8" name="Groupe 7"/>
            <p:cNvGrpSpPr/>
            <p:nvPr/>
          </p:nvGrpSpPr>
          <p:grpSpPr>
            <a:xfrm>
              <a:off x="369052" y="1381962"/>
              <a:ext cx="8494761" cy="2407049"/>
              <a:chOff x="325711" y="3068962"/>
              <a:chExt cx="8494761" cy="2407049"/>
            </a:xfrm>
          </p:grpSpPr>
          <p:sp>
            <p:nvSpPr>
              <p:cNvPr id="21" name="Rectangle à coins arrondis 20"/>
              <p:cNvSpPr/>
              <p:nvPr/>
            </p:nvSpPr>
            <p:spPr>
              <a:xfrm>
                <a:off x="325711" y="3068962"/>
                <a:ext cx="8494761" cy="2407049"/>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2" name="ZoneTexte 21"/>
              <p:cNvSpPr txBox="1"/>
              <p:nvPr/>
            </p:nvSpPr>
            <p:spPr>
              <a:xfrm>
                <a:off x="563996" y="3622524"/>
                <a:ext cx="8256476" cy="1788268"/>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Courier New" panose="02070309020205020404" pitchFamily="49" charset="0"/>
                    <a:cs typeface="Courier New" panose="02070309020205020404" pitchFamily="49" charset="0"/>
                  </a:rPr>
                  <a:t>C</a:t>
                </a:r>
                <a:r>
                  <a:rPr lang="en-US" dirty="0" smtClean="0">
                    <a:latin typeface="Courier New" panose="02070309020205020404" pitchFamily="49" charset="0"/>
                    <a:cs typeface="Courier New" panose="02070309020205020404" pitchFamily="49" charset="0"/>
                  </a:rPr>
                  <a:t>reate a basic </a:t>
                </a:r>
                <a:r>
                  <a:rPr lang="en-US" dirty="0" err="1" smtClean="0">
                    <a:latin typeface="Courier New" panose="02070309020205020404" pitchFamily="49" charset="0"/>
                    <a:cs typeface="Courier New" panose="02070309020205020404" pitchFamily="49" charset="0"/>
                  </a:rPr>
                  <a:t>quotatoken</a:t>
                </a:r>
                <a:r>
                  <a:rPr lang="en-US" dirty="0" smtClean="0">
                    <a:latin typeface="Courier New" panose="02070309020205020404" pitchFamily="49" charset="0"/>
                    <a:cs typeface="Courier New" panose="02070309020205020404" pitchFamily="49" charset="0"/>
                  </a:rPr>
                  <a:t> for vo.grif.fr. Verify that now you can write;</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modify the size of the QT;</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transform an existing </a:t>
                </a:r>
                <a:r>
                  <a:rPr lang="en-US" dirty="0" err="1" smtClean="0">
                    <a:latin typeface="Courier New" panose="02070309020205020404" pitchFamily="49" charset="0"/>
                    <a:cs typeface="Courier New" panose="02070309020205020404" pitchFamily="49" charset="0"/>
                  </a:rPr>
                  <a:t>spacetoken</a:t>
                </a:r>
                <a:r>
                  <a:rPr lang="en-US" dirty="0" smtClean="0">
                    <a:latin typeface="Courier New" panose="02070309020205020404" pitchFamily="49" charset="0"/>
                    <a:cs typeface="Courier New" panose="02070309020205020404" pitchFamily="49" charset="0"/>
                  </a:rPr>
                  <a:t> in a </a:t>
                </a:r>
                <a:r>
                  <a:rPr lang="en-US" dirty="0" err="1" smtClean="0">
                    <a:latin typeface="Courier New" panose="02070309020205020404" pitchFamily="49" charset="0"/>
                    <a:cs typeface="Courier New" panose="02070309020205020404" pitchFamily="49" charset="0"/>
                  </a:rPr>
                  <a:t>quotatoken</a:t>
                </a:r>
                <a:r>
                  <a:rPr lang="en-US" dirty="0" smtClean="0">
                    <a:latin typeface="Courier New" panose="02070309020205020404" pitchFamily="49" charset="0"/>
                    <a:cs typeface="Courier New" panose="02070309020205020404" pitchFamily="49" charset="0"/>
                  </a:rPr>
                  <a:t>;</a:t>
                </a:r>
              </a:p>
              <a:p>
                <a:pPr marL="285750"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play a bit with </a:t>
                </a:r>
                <a:r>
                  <a:rPr lang="en-US" dirty="0" err="1" smtClean="0">
                    <a:latin typeface="Courier New" panose="02070309020205020404" pitchFamily="49" charset="0"/>
                    <a:cs typeface="Courier New" panose="02070309020205020404" pitchFamily="49" charset="0"/>
                  </a:rPr>
                  <a:t>quotatokes</a:t>
                </a:r>
                <a:r>
                  <a:rPr lang="en-US" dirty="0" smtClean="0">
                    <a:latin typeface="Courier New" panose="02070309020205020404" pitchFamily="49" charset="0"/>
                    <a:cs typeface="Courier New" panose="02070309020205020404" pitchFamily="49" charset="0"/>
                  </a:rPr>
                  <a:t> using different VO’s and roles.</a:t>
                </a:r>
              </a:p>
            </p:txBody>
          </p:sp>
        </p:gr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9515" y="980727"/>
              <a:ext cx="1062531" cy="1062531"/>
            </a:xfrm>
            <a:prstGeom prst="rect">
              <a:avLst/>
            </a:prstGeom>
            <a:solidFill>
              <a:schemeClr val="bg1"/>
            </a:solidFill>
          </p:spPr>
        </p:pic>
      </p:grpSp>
      <p:sp>
        <p:nvSpPr>
          <p:cNvPr id="27" name="ZoneTexte 26"/>
          <p:cNvSpPr txBox="1"/>
          <p:nvPr/>
        </p:nvSpPr>
        <p:spPr>
          <a:xfrm>
            <a:off x="5561956" y="5679998"/>
            <a:ext cx="3564088" cy="477054"/>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hints</a:t>
            </a:r>
            <a:r>
              <a:rPr lang="fr-FR" sz="2000" dirty="0" smtClean="0">
                <a:latin typeface="Courier New" panose="02070309020205020404" pitchFamily="49" charset="0"/>
                <a:cs typeface="Courier New" panose="02070309020205020404" pitchFamily="49" charset="0"/>
              </a:rPr>
              <a:t> on </a:t>
            </a:r>
            <a:r>
              <a:rPr lang="en-US" sz="2000" dirty="0" smtClean="0">
                <a:latin typeface="Courier New" panose="02070309020205020404" pitchFamily="49" charset="0"/>
                <a:cs typeface="Courier New" panose="02070309020205020404" pitchFamily="49" charset="0"/>
              </a:rPr>
              <a:t>next</a:t>
            </a:r>
            <a:r>
              <a:rPr lang="fr-FR" sz="2000" dirty="0" smtClean="0">
                <a:latin typeface="Courier New" panose="02070309020205020404" pitchFamily="49" charset="0"/>
                <a:cs typeface="Courier New" panose="02070309020205020404" pitchFamily="49" charset="0"/>
              </a:rPr>
              <a:t> page…</a:t>
            </a:r>
            <a:endParaRPr lang="en-US" sz="2000" dirty="0" smtClean="0">
              <a:latin typeface="Miriam Fixed" panose="020B0509050101010101" pitchFamily="49" charset="-79"/>
              <a:cs typeface="Miriam Fixed" panose="020B0509050101010101" pitchFamily="49" charset="-79"/>
            </a:endParaRPr>
          </a:p>
          <a:p>
            <a:pPr marL="285750" indent="-285750">
              <a:buFont typeface="Wingdings" panose="05000000000000000000" pitchFamily="2" charset="2"/>
              <a:buChar char="Ø"/>
            </a:pPr>
            <a:endParaRPr lang="en-US" sz="5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66482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46</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err="1" smtClean="0">
                <a:effectLst>
                  <a:outerShdw blurRad="38100" dist="38100" dir="2700000" algn="tl">
                    <a:srgbClr val="000000">
                      <a:alpha val="43137"/>
                    </a:srgbClr>
                  </a:outerShdw>
                </a:effectLst>
                <a:latin typeface="Courier New" pitchFamily="49" charset="0"/>
                <a:cs typeface="Courier New" pitchFamily="49" charset="0"/>
              </a:rPr>
              <a:t>Quotatokens</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464963" y="2063169"/>
            <a:ext cx="8029371" cy="2462213"/>
          </a:xfrm>
          <a:prstGeom prst="rect">
            <a:avLst/>
          </a:prstGeom>
          <a:solidFill>
            <a:schemeClr val="bg1"/>
          </a:solidFill>
          <a:ln>
            <a:solidFill>
              <a:schemeClr val="accent6">
                <a:lumMod val="75000"/>
              </a:schemeClr>
            </a:solidFill>
          </a:ln>
        </p:spPr>
        <p:txBody>
          <a:bodyPr wrap="square" rtlCol="0">
            <a:spAutoFit/>
          </a:bodyPr>
          <a:lstStyle/>
          <a:p>
            <a:r>
              <a:rPr lang="fr-FR" sz="1400" dirty="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dmlite-shell</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&gt; </a:t>
            </a:r>
            <a:r>
              <a:rPr lang="fr-FR" sz="1400" dirty="0" err="1" smtClean="0">
                <a:solidFill>
                  <a:srgbClr val="002060"/>
                </a:solidFill>
                <a:latin typeface="Miriam Fixed" panose="020B0509050101010101" pitchFamily="49" charset="-79"/>
                <a:cs typeface="Miriam Fixed" panose="020B0509050101010101" pitchFamily="49" charset="-79"/>
              </a:rPr>
              <a:t>quotatokenset</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a:solidFill>
                  <a:srgbClr val="002060"/>
                </a:solidFill>
                <a:latin typeface="Miriam Fixed" panose="020B0509050101010101" pitchFamily="49" charset="-79"/>
                <a:cs typeface="Miriam Fixed" panose="020B0509050101010101" pitchFamily="49" charset="-79"/>
              </a:rPr>
              <a:t>/dpm/in2p3.fr/home/vo.grif.fr size </a:t>
            </a:r>
            <a:r>
              <a:rPr lang="fr-FR" sz="1400" dirty="0" smtClean="0">
                <a:solidFill>
                  <a:srgbClr val="002060"/>
                </a:solidFill>
                <a:latin typeface="Miriam Fixed" panose="020B0509050101010101" pitchFamily="49" charset="-79"/>
                <a:cs typeface="Miriam Fixed" panose="020B0509050101010101" pitchFamily="49" charset="-79"/>
              </a:rPr>
              <a:t>50GB </a:t>
            </a:r>
            <a:r>
              <a:rPr lang="fr-FR" sz="1400" dirty="0">
                <a:solidFill>
                  <a:srgbClr val="002060"/>
                </a:solidFill>
                <a:latin typeface="Miriam Fixed" panose="020B0509050101010101" pitchFamily="49" charset="-79"/>
                <a:cs typeface="Miriam Fixed" panose="020B0509050101010101" pitchFamily="49" charset="-79"/>
              </a:rPr>
              <a:t>groups vo.grif.fr pool test </a:t>
            </a:r>
            <a:r>
              <a:rPr lang="fr-FR" sz="1400" dirty="0" err="1">
                <a:solidFill>
                  <a:srgbClr val="002060"/>
                </a:solidFill>
                <a:latin typeface="Miriam Fixed" panose="020B0509050101010101" pitchFamily="49" charset="-79"/>
                <a:cs typeface="Miriam Fixed" panose="020B0509050101010101" pitchFamily="49" charset="-79"/>
              </a:rPr>
              <a:t>desc</a:t>
            </a:r>
            <a:r>
              <a:rPr lang="fr-FR" sz="1400" dirty="0">
                <a:solidFill>
                  <a:srgbClr val="002060"/>
                </a:solidFill>
                <a:latin typeface="Miriam Fixed" panose="020B0509050101010101" pitchFamily="49" charset="-79"/>
                <a:cs typeface="Miriam Fixed" panose="020B0509050101010101" pitchFamily="49" charset="-79"/>
              </a:rPr>
              <a:t> </a:t>
            </a:r>
            <a:r>
              <a:rPr lang="fr-FR" sz="1400" dirty="0" smtClean="0">
                <a:solidFill>
                  <a:srgbClr val="002060"/>
                </a:solidFill>
                <a:latin typeface="Miriam Fixed" panose="020B0509050101010101" pitchFamily="49" charset="-79"/>
                <a:cs typeface="Miriam Fixed" panose="020B0509050101010101" pitchFamily="49" charset="-79"/>
              </a:rPr>
              <a:t>TEST_QT</a:t>
            </a:r>
          </a:p>
          <a:p>
            <a:r>
              <a:rPr lang="fr-FR" sz="1400" dirty="0" smtClean="0">
                <a:solidFill>
                  <a:srgbClr val="002060"/>
                </a:solidFill>
                <a:latin typeface="Miriam Fixed" panose="020B0509050101010101" pitchFamily="49" charset="-79"/>
                <a:cs typeface="Miriam Fixed" panose="020B0509050101010101" pitchFamily="49" charset="-79"/>
              </a:rPr>
              <a:t>&gt; </a:t>
            </a:r>
            <a:r>
              <a:rPr lang="fr-FR" sz="1400" dirty="0" err="1">
                <a:solidFill>
                  <a:srgbClr val="002060"/>
                </a:solidFill>
                <a:latin typeface="Miriam Fixed" panose="020B0509050101010101" pitchFamily="49" charset="-79"/>
                <a:cs typeface="Miriam Fixed" panose="020B0509050101010101" pitchFamily="49" charset="-79"/>
              </a:rPr>
              <a:t>quotatokenget</a:t>
            </a:r>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dpm</a:t>
            </a:r>
            <a:r>
              <a:rPr lang="fr-FR" sz="1400" dirty="0">
                <a:solidFill>
                  <a:srgbClr val="002060"/>
                </a:solidFill>
                <a:latin typeface="Miriam Fixed" panose="020B0509050101010101" pitchFamily="49" charset="-79"/>
                <a:cs typeface="Miriam Fixed" panose="020B0509050101010101" pitchFamily="49" charset="-79"/>
              </a:rPr>
              <a:t> -s</a:t>
            </a:r>
          </a:p>
          <a:p>
            <a:r>
              <a:rPr lang="fr-FR" sz="1400" dirty="0" smtClean="0">
                <a:solidFill>
                  <a:srgbClr val="002060"/>
                </a:solidFill>
                <a:latin typeface="Miriam Fixed" panose="020B0509050101010101" pitchFamily="49" charset="-79"/>
                <a:cs typeface="Miriam Fixed" panose="020B0509050101010101" pitchFamily="49" charset="-79"/>
              </a:rPr>
              <a:t>…</a:t>
            </a:r>
          </a:p>
          <a:p>
            <a:r>
              <a:rPr lang="fr-FR" sz="1400" dirty="0" smtClean="0">
                <a:solidFill>
                  <a:srgbClr val="002060"/>
                </a:solidFill>
                <a:latin typeface="Miriam Fixed" panose="020B0509050101010101" pitchFamily="49" charset="-79"/>
                <a:cs typeface="Miriam Fixed" panose="020B0509050101010101" pitchFamily="49" charset="-79"/>
              </a:rPr>
              <a:t># ST to QT</a:t>
            </a:r>
          </a:p>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dpm-getspacetokens</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a:solidFill>
                  <a:srgbClr val="002060"/>
                </a:solidFill>
                <a:latin typeface="Miriam Fixed" panose="020B0509050101010101" pitchFamily="49" charset="-79"/>
                <a:cs typeface="Miriam Fixed" panose="020B0509050101010101" pitchFamily="49" charset="-79"/>
              </a:rPr>
              <a:t>token_desc</a:t>
            </a:r>
            <a:r>
              <a:rPr lang="fr-FR" sz="1400" dirty="0">
                <a:solidFill>
                  <a:srgbClr val="002060"/>
                </a:solidFill>
                <a:latin typeface="Miriam Fixed" panose="020B0509050101010101" pitchFamily="49" charset="-79"/>
                <a:cs typeface="Miriam Fixed" panose="020B0509050101010101" pitchFamily="49" charset="-79"/>
              </a:rPr>
              <a:t> </a:t>
            </a:r>
            <a:r>
              <a:rPr lang="fr-FR" sz="1400" dirty="0" smtClean="0">
                <a:solidFill>
                  <a:srgbClr val="002060"/>
                </a:solidFill>
                <a:latin typeface="Miriam Fixed" panose="020B0509050101010101" pitchFamily="49" charset="-79"/>
                <a:cs typeface="Miriam Fixed" panose="020B0509050101010101" pitchFamily="49" charset="-79"/>
              </a:rPr>
              <a:t>TEST # </a:t>
            </a:r>
            <a:r>
              <a:rPr lang="fr-FR" sz="1400" dirty="0" err="1" smtClean="0">
                <a:solidFill>
                  <a:srgbClr val="002060"/>
                </a:solidFill>
                <a:latin typeface="Miriam Fixed" panose="020B0509050101010101" pitchFamily="49" charset="-79"/>
                <a:cs typeface="Miriam Fixed" panose="020B0509050101010101" pitchFamily="49" charset="-79"/>
              </a:rPr>
              <a:t>this</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is</a:t>
            </a:r>
            <a:r>
              <a:rPr lang="fr-FR" sz="1400" dirty="0" smtClean="0">
                <a:solidFill>
                  <a:srgbClr val="002060"/>
                </a:solidFill>
                <a:latin typeface="Miriam Fixed" panose="020B0509050101010101" pitchFamily="49" charset="-79"/>
                <a:cs typeface="Miriam Fixed" panose="020B0509050101010101" pitchFamily="49" charset="-79"/>
              </a:rPr>
              <a:t> the </a:t>
            </a:r>
            <a:r>
              <a:rPr lang="fr-FR" sz="1400" dirty="0" err="1" smtClean="0">
                <a:solidFill>
                  <a:srgbClr val="002060"/>
                </a:solidFill>
                <a:latin typeface="Miriam Fixed" panose="020B0509050101010101" pitchFamily="49" charset="-79"/>
                <a:cs typeface="Miriam Fixed" panose="020B0509050101010101" pitchFamily="49" charset="-79"/>
              </a:rPr>
              <a:t>spacetoken</a:t>
            </a:r>
            <a:endParaRPr lang="fr-FR" sz="1400" dirty="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err="1" smtClean="0">
                <a:solidFill>
                  <a:srgbClr val="002060"/>
                </a:solidFill>
                <a:latin typeface="Miriam Fixed" panose="020B0509050101010101" pitchFamily="49" charset="-79"/>
                <a:cs typeface="Miriam Fixed" panose="020B0509050101010101" pitchFamily="49" charset="-79"/>
              </a:rPr>
              <a:t>dmlite-shell</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smtClean="0">
                <a:solidFill>
                  <a:srgbClr val="002060"/>
                </a:solidFill>
                <a:latin typeface="Miriam Fixed" panose="020B0509050101010101" pitchFamily="49" charset="-79"/>
                <a:cs typeface="Miriam Fixed" panose="020B0509050101010101" pitchFamily="49" charset="-79"/>
              </a:rPr>
              <a:t>&gt; </a:t>
            </a:r>
            <a:r>
              <a:rPr lang="fr-FR" sz="1400" dirty="0" err="1" smtClean="0">
                <a:solidFill>
                  <a:srgbClr val="002060"/>
                </a:solidFill>
                <a:latin typeface="Miriam Fixed" panose="020B0509050101010101" pitchFamily="49" charset="-79"/>
                <a:cs typeface="Miriam Fixed" panose="020B0509050101010101" pitchFamily="49" charset="-79"/>
              </a:rPr>
              <a:t>quotatokenmod</a:t>
            </a:r>
            <a:r>
              <a:rPr lang="fr-FR" sz="1400" dirty="0" smtClean="0">
                <a:solidFill>
                  <a:srgbClr val="002060"/>
                </a:solidFill>
                <a:latin typeface="Miriam Fixed" panose="020B0509050101010101" pitchFamily="49" charset="-79"/>
                <a:cs typeface="Miriam Fixed" panose="020B0509050101010101" pitchFamily="49" charset="-79"/>
              </a:rPr>
              <a:t> &lt;st id&gt; </a:t>
            </a:r>
            <a:r>
              <a:rPr lang="fr-FR" sz="1400" dirty="0" err="1" smtClean="0">
                <a:solidFill>
                  <a:srgbClr val="002060"/>
                </a:solidFill>
                <a:latin typeface="Miriam Fixed" panose="020B0509050101010101" pitchFamily="49" charset="-79"/>
                <a:cs typeface="Miriam Fixed" panose="020B0509050101010101" pitchFamily="49" charset="-79"/>
              </a:rPr>
              <a:t>path</a:t>
            </a:r>
            <a:r>
              <a:rPr lang="fr-FR" sz="1400" dirty="0" smtClean="0">
                <a:solidFill>
                  <a:srgbClr val="002060"/>
                </a:solidFill>
                <a:latin typeface="Miriam Fixed" panose="020B0509050101010101" pitchFamily="49" charset="-79"/>
                <a:cs typeface="Miriam Fixed" panose="020B0509050101010101" pitchFamily="49" charset="-79"/>
              </a:rPr>
              <a:t> </a:t>
            </a:r>
            <a:r>
              <a:rPr lang="fr-FR" sz="1400" dirty="0">
                <a:solidFill>
                  <a:srgbClr val="002060"/>
                </a:solidFill>
                <a:latin typeface="Miriam Fixed" panose="020B0509050101010101" pitchFamily="49" charset="-79"/>
                <a:cs typeface="Miriam Fixed" panose="020B0509050101010101" pitchFamily="49" charset="-79"/>
              </a:rPr>
              <a:t>/</a:t>
            </a:r>
            <a:r>
              <a:rPr lang="fr-FR" sz="1400" dirty="0" err="1" smtClean="0">
                <a:solidFill>
                  <a:srgbClr val="002060"/>
                </a:solidFill>
                <a:latin typeface="Miriam Fixed" panose="020B0509050101010101" pitchFamily="49" charset="-79"/>
                <a:cs typeface="Miriam Fixed" panose="020B0509050101010101" pitchFamily="49" charset="-79"/>
              </a:rPr>
              <a:t>dpm</a:t>
            </a:r>
            <a:r>
              <a:rPr lang="fr-FR" sz="1400" dirty="0" smtClean="0">
                <a:solidFill>
                  <a:srgbClr val="002060"/>
                </a:solidFill>
                <a:latin typeface="Miriam Fixed" panose="020B0509050101010101" pitchFamily="49" charset="-79"/>
                <a:cs typeface="Miriam Fixed" panose="020B0509050101010101" pitchFamily="49" charset="-79"/>
              </a:rPr>
              <a:t>/in2p3.fr/home/</a:t>
            </a:r>
            <a:r>
              <a:rPr lang="fr-FR" sz="1400" dirty="0" err="1" smtClean="0">
                <a:solidFill>
                  <a:srgbClr val="002060"/>
                </a:solidFill>
                <a:latin typeface="Miriam Fixed" panose="020B0509050101010101" pitchFamily="49" charset="-79"/>
                <a:cs typeface="Miriam Fixed" panose="020B0509050101010101" pitchFamily="49" charset="-79"/>
              </a:rPr>
              <a:t>cms</a:t>
            </a:r>
            <a:endParaRPr lang="fr-FR" sz="1400" dirty="0" smtClean="0">
              <a:solidFill>
                <a:srgbClr val="002060"/>
              </a:solidFill>
              <a:latin typeface="Miriam Fixed" panose="020B0509050101010101" pitchFamily="49" charset="-79"/>
              <a:cs typeface="Miriam Fixed" panose="020B0509050101010101" pitchFamily="49" charset="-79"/>
            </a:endParaRPr>
          </a:p>
          <a:p>
            <a:r>
              <a:rPr lang="fr-FR" sz="1400" dirty="0">
                <a:solidFill>
                  <a:srgbClr val="002060"/>
                </a:solidFill>
                <a:latin typeface="Miriam Fixed" panose="020B0509050101010101" pitchFamily="49" charset="-79"/>
                <a:cs typeface="Miriam Fixed" panose="020B0509050101010101" pitchFamily="49" charset="-79"/>
              </a:rPr>
              <a:t>&gt; </a:t>
            </a:r>
            <a:r>
              <a:rPr lang="fr-FR" sz="1400" dirty="0" err="1">
                <a:solidFill>
                  <a:srgbClr val="002060"/>
                </a:solidFill>
                <a:latin typeface="Miriam Fixed" panose="020B0509050101010101" pitchFamily="49" charset="-79"/>
                <a:cs typeface="Miriam Fixed" panose="020B0509050101010101" pitchFamily="49" charset="-79"/>
              </a:rPr>
              <a:t>quotatokenget</a:t>
            </a:r>
            <a:r>
              <a:rPr lang="fr-FR" sz="1400" dirty="0">
                <a:solidFill>
                  <a:srgbClr val="002060"/>
                </a:solidFill>
                <a:latin typeface="Miriam Fixed" panose="020B0509050101010101" pitchFamily="49" charset="-79"/>
                <a:cs typeface="Miriam Fixed" panose="020B0509050101010101" pitchFamily="49" charset="-79"/>
              </a:rPr>
              <a:t> /</a:t>
            </a:r>
            <a:r>
              <a:rPr lang="fr-FR" sz="1400" dirty="0" err="1">
                <a:solidFill>
                  <a:srgbClr val="002060"/>
                </a:solidFill>
                <a:latin typeface="Miriam Fixed" panose="020B0509050101010101" pitchFamily="49" charset="-79"/>
                <a:cs typeface="Miriam Fixed" panose="020B0509050101010101" pitchFamily="49" charset="-79"/>
              </a:rPr>
              <a:t>dpm</a:t>
            </a:r>
            <a:r>
              <a:rPr lang="fr-FR" sz="1400" dirty="0">
                <a:solidFill>
                  <a:srgbClr val="002060"/>
                </a:solidFill>
                <a:latin typeface="Miriam Fixed" panose="020B0509050101010101" pitchFamily="49" charset="-79"/>
                <a:cs typeface="Miriam Fixed" panose="020B0509050101010101" pitchFamily="49" charset="-79"/>
              </a:rPr>
              <a:t> -s</a:t>
            </a:r>
          </a:p>
          <a:p>
            <a:r>
              <a:rPr lang="fr-FR" sz="1400" dirty="0" smtClean="0">
                <a:solidFill>
                  <a:srgbClr val="002060"/>
                </a:solidFill>
                <a:latin typeface="Miriam Fixed" panose="020B0509050101010101" pitchFamily="49" charset="-79"/>
                <a:cs typeface="Miriam Fixed" panose="020B0509050101010101" pitchFamily="49" charset="-79"/>
              </a:rPr>
              <a:t>…</a:t>
            </a:r>
          </a:p>
        </p:txBody>
      </p:sp>
    </p:spTree>
    <p:extLst>
      <p:ext uri="{BB962C8B-B14F-4D97-AF65-F5344CB8AC3E}">
        <p14:creationId xmlns:p14="http://schemas.microsoft.com/office/powerpoint/2010/main" val="12786491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47</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fr-FR" sz="3600" b="1" i="1" dirty="0" err="1" smtClean="0">
                <a:effectLst>
                  <a:outerShdw blurRad="38100" dist="38100" dir="2700000" algn="tl">
                    <a:srgbClr val="000000">
                      <a:alpha val="43137"/>
                    </a:srgbClr>
                  </a:outerShdw>
                </a:effectLst>
                <a:latin typeface="Courier New" pitchFamily="49" charset="0"/>
                <a:cs typeface="Courier New" pitchFamily="49" charset="0"/>
              </a:rPr>
              <a:t>Follow</a:t>
            </a:r>
            <a:r>
              <a:rPr lang="fr-FR" sz="3600" b="1" i="1" dirty="0" smtClean="0">
                <a:effectLst>
                  <a:outerShdw blurRad="38100" dist="38100" dir="2700000" algn="tl">
                    <a:srgbClr val="000000">
                      <a:alpha val="43137"/>
                    </a:srgbClr>
                  </a:outerShdw>
                </a:effectLst>
                <a:latin typeface="Courier New" pitchFamily="49" charset="0"/>
                <a:cs typeface="Courier New" pitchFamily="49" charset="0"/>
              </a:rPr>
              <a:t> </a:t>
            </a:r>
            <a:r>
              <a:rPr lang="fr-FR" sz="3600" b="1" i="1" dirty="0" err="1" smtClean="0">
                <a:effectLst>
                  <a:outerShdw blurRad="38100" dist="38100" dir="2700000" algn="tl">
                    <a:srgbClr val="000000">
                      <a:alpha val="43137"/>
                    </a:srgbClr>
                  </a:outerShdw>
                </a:effectLst>
                <a:latin typeface="Courier New" pitchFamily="49" charset="0"/>
                <a:cs typeface="Courier New" pitchFamily="49" charset="0"/>
              </a:rPr>
              <a:t>transfers</a:t>
            </a:r>
            <a:r>
              <a:rPr lang="fr-FR" sz="3600" b="1" i="1" dirty="0" smtClean="0">
                <a:effectLst>
                  <a:outerShdw blurRad="38100" dist="38100" dir="2700000" algn="tl">
                    <a:srgbClr val="000000">
                      <a:alpha val="43137"/>
                    </a:srgbClr>
                  </a:outerShdw>
                </a:effectLst>
                <a:latin typeface="Courier New" pitchFamily="49" charset="0"/>
                <a:cs typeface="Courier New" pitchFamily="49" charset="0"/>
              </a:rPr>
              <a:t> in logs</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e 7"/>
          <p:cNvGrpSpPr/>
          <p:nvPr/>
        </p:nvGrpSpPr>
        <p:grpSpPr>
          <a:xfrm>
            <a:off x="349493" y="1752297"/>
            <a:ext cx="8687003" cy="2324775"/>
            <a:chOff x="325711" y="2803967"/>
            <a:chExt cx="8687003" cy="2324775"/>
          </a:xfrm>
        </p:grpSpPr>
        <p:sp>
          <p:nvSpPr>
            <p:cNvPr id="21" name="Rectangle à coins arrondis 20"/>
            <p:cNvSpPr/>
            <p:nvPr/>
          </p:nvSpPr>
          <p:spPr>
            <a:xfrm>
              <a:off x="325711" y="3068960"/>
              <a:ext cx="8494761" cy="20597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2" name="ZoneTexte 21"/>
            <p:cNvSpPr txBox="1"/>
            <p:nvPr/>
          </p:nvSpPr>
          <p:spPr>
            <a:xfrm>
              <a:off x="444853" y="3573012"/>
              <a:ext cx="8256476" cy="1523494"/>
            </a:xfrm>
            <a:prstGeom prst="rect">
              <a:avLst/>
            </a:prstGeom>
            <a:noFill/>
          </p:spPr>
          <p:txBody>
            <a:bodyPr wrap="square" rtlCol="0">
              <a:spAutoFit/>
            </a:bodyPr>
            <a:lstStyle/>
            <a:p>
              <a:pPr marL="285750" indent="-285750" algn="just">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Using </a:t>
              </a:r>
              <a:r>
                <a:rPr lang="en-US" dirty="0" err="1" smtClean="0">
                  <a:latin typeface="Courier New" panose="02070309020205020404" pitchFamily="49" charset="0"/>
                  <a:cs typeface="Courier New" panose="02070309020205020404" pitchFamily="49" charset="0"/>
                </a:rPr>
                <a:t>gfal</a:t>
              </a:r>
              <a:r>
                <a:rPr lang="en-US" dirty="0" smtClean="0">
                  <a:latin typeface="Courier New" panose="02070309020205020404" pitchFamily="49" charset="0"/>
                  <a:cs typeface="Courier New" panose="02070309020205020404" pitchFamily="49" charset="0"/>
                </a:rPr>
                <a:t>-clients test pointwise read/write transfers with different protocols;</a:t>
              </a:r>
            </a:p>
            <a:p>
              <a:pPr marL="285750" indent="-285750" algn="just">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285750" indent="-285750" algn="just">
                <a:buFont typeface="Wingdings" panose="05000000000000000000" pitchFamily="2" charset="2"/>
                <a:buChar char="q"/>
              </a:pPr>
              <a:r>
                <a:rPr lang="en-US" dirty="0">
                  <a:latin typeface="Courier New" panose="02070309020205020404" pitchFamily="49" charset="0"/>
                  <a:cs typeface="Courier New" panose="02070309020205020404" pitchFamily="49" charset="0"/>
                </a:rPr>
                <a:t>g</a:t>
              </a:r>
              <a:r>
                <a:rPr lang="en-US" dirty="0" smtClean="0">
                  <a:latin typeface="Courier New" panose="02070309020205020404" pitchFamily="49" charset="0"/>
                  <a:cs typeface="Courier New" panose="02070309020205020404" pitchFamily="49" charset="0"/>
                </a:rPr>
                <a:t>rep the filename and your DN to find the signature of each transfers in the logs of various services on the HN and DS.</a:t>
              </a:r>
            </a:p>
          </p:txBody>
        </p:sp>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0626" y="2803967"/>
              <a:ext cx="792088" cy="792088"/>
            </a:xfrm>
            <a:prstGeom prst="rect">
              <a:avLst/>
            </a:prstGeom>
            <a:solidFill>
              <a:schemeClr val="bg1"/>
            </a:solidFill>
          </p:spPr>
        </p:pic>
      </p:grpSp>
      <p:grpSp>
        <p:nvGrpSpPr>
          <p:cNvPr id="18" name="Groupe 17"/>
          <p:cNvGrpSpPr/>
          <p:nvPr/>
        </p:nvGrpSpPr>
        <p:grpSpPr>
          <a:xfrm>
            <a:off x="323528" y="4272577"/>
            <a:ext cx="8687003" cy="1532687"/>
            <a:chOff x="325711" y="2803967"/>
            <a:chExt cx="8687003" cy="1532687"/>
          </a:xfrm>
        </p:grpSpPr>
        <p:sp>
          <p:nvSpPr>
            <p:cNvPr id="19" name="Rectangle à coins arrondis 18"/>
            <p:cNvSpPr/>
            <p:nvPr/>
          </p:nvSpPr>
          <p:spPr>
            <a:xfrm>
              <a:off x="325711" y="3068960"/>
              <a:ext cx="8494761" cy="1267694"/>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0" name="ZoneTexte 19"/>
            <p:cNvSpPr txBox="1"/>
            <p:nvPr/>
          </p:nvSpPr>
          <p:spPr>
            <a:xfrm>
              <a:off x="444853" y="3546307"/>
              <a:ext cx="8256476" cy="646331"/>
            </a:xfrm>
            <a:prstGeom prst="rect">
              <a:avLst/>
            </a:prstGeom>
            <a:noFill/>
          </p:spPr>
          <p:txBody>
            <a:bodyPr wrap="square" rtlCol="0">
              <a:spAutoFit/>
            </a:bodyPr>
            <a:lstStyle/>
            <a:p>
              <a:pPr algn="just"/>
              <a:r>
                <a:rPr lang="fr-FR" dirty="0" err="1" smtClean="0">
                  <a:latin typeface="Courier New" panose="02070309020205020404" pitchFamily="49" charset="0"/>
                  <a:cs typeface="Courier New" panose="02070309020205020404" pitchFamily="49" charset="0"/>
                </a:rPr>
                <a:t>Repeat</a:t>
              </a:r>
              <a:r>
                <a:rPr lang="fr-FR" dirty="0" smtClean="0">
                  <a:latin typeface="Courier New" panose="02070309020205020404" pitchFamily="49" charset="0"/>
                  <a:cs typeface="Courier New" panose="02070309020205020404" pitchFamily="49" charset="0"/>
                </a:rPr>
                <a:t> the observation </a:t>
              </a:r>
              <a:r>
                <a:rPr lang="fr-FR" dirty="0" err="1" smtClean="0">
                  <a:latin typeface="Courier New" panose="02070309020205020404" pitchFamily="49" charset="0"/>
                  <a:cs typeface="Courier New" panose="02070309020205020404" pitchFamily="49" charset="0"/>
                </a:rPr>
                <a:t>after</a:t>
              </a:r>
              <a:r>
                <a:rPr lang="fr-FR" dirty="0" smtClean="0">
                  <a:latin typeface="Courier New" panose="02070309020205020404" pitchFamily="49" charset="0"/>
                  <a:cs typeface="Courier New" panose="02070309020205020404" pitchFamily="49" charset="0"/>
                </a:rPr>
                <a:t> </a:t>
              </a:r>
              <a:r>
                <a:rPr lang="fr-FR" dirty="0" err="1" smtClean="0">
                  <a:latin typeface="Courier New" panose="02070309020205020404" pitchFamily="49" charset="0"/>
                  <a:cs typeface="Courier New" panose="02070309020205020404" pitchFamily="49" charset="0"/>
                </a:rPr>
                <a:t>having</a:t>
              </a:r>
              <a:r>
                <a:rPr lang="fr-FR" dirty="0" smtClean="0">
                  <a:latin typeface="Courier New" panose="02070309020205020404" pitchFamily="49" charset="0"/>
                  <a:cs typeface="Courier New" panose="02070309020205020404" pitchFamily="49" charset="0"/>
                </a:rPr>
                <a:t> </a:t>
              </a:r>
              <a:r>
                <a:rPr lang="fr-FR" dirty="0" err="1" smtClean="0">
                  <a:latin typeface="Courier New" panose="02070309020205020404" pitchFamily="49" charset="0"/>
                  <a:cs typeface="Courier New" panose="02070309020205020404" pitchFamily="49" charset="0"/>
                </a:rPr>
                <a:t>activated</a:t>
              </a:r>
              <a:r>
                <a:rPr lang="fr-FR" dirty="0" smtClean="0">
                  <a:latin typeface="Courier New" panose="02070309020205020404" pitchFamily="49" charset="0"/>
                  <a:cs typeface="Courier New" panose="02070309020205020404" pitchFamily="49" charset="0"/>
                </a:rPr>
                <a:t> </a:t>
              </a:r>
              <a:r>
                <a:rPr lang="fr-FR" dirty="0" err="1" smtClean="0">
                  <a:latin typeface="Courier New" panose="02070309020205020404" pitchFamily="49" charset="0"/>
                  <a:cs typeface="Courier New" panose="02070309020205020404" pitchFamily="49" charset="0"/>
                </a:rPr>
                <a:t>dome</a:t>
              </a:r>
              <a:r>
                <a:rPr lang="fr-FR" dirty="0" smtClean="0">
                  <a:latin typeface="Courier New" panose="02070309020205020404" pitchFamily="49" charset="0"/>
                  <a:cs typeface="Courier New" panose="02070309020205020404" pitchFamily="49" charset="0"/>
                </a:rPr>
                <a:t> and the </a:t>
              </a:r>
              <a:r>
                <a:rPr lang="fr-FR" dirty="0" err="1" smtClean="0">
                  <a:latin typeface="Courier New" panose="02070309020205020404" pitchFamily="49" charset="0"/>
                  <a:cs typeface="Courier New" panose="02070309020205020404" pitchFamily="49" charset="0"/>
                </a:rPr>
                <a:t>gridftp</a:t>
              </a:r>
              <a:r>
                <a:rPr lang="fr-FR" dirty="0" smtClean="0">
                  <a:latin typeface="Courier New" panose="02070309020205020404" pitchFamily="49" charset="0"/>
                  <a:cs typeface="Courier New" panose="02070309020205020404" pitchFamily="49" charset="0"/>
                </a:rPr>
                <a:t> redirection.</a:t>
              </a:r>
            </a:p>
          </p:txBody>
        </p:sp>
        <p:pic>
          <p:nvPicPr>
            <p:cNvPr id="23" name="Imag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0626" y="2803967"/>
              <a:ext cx="792088" cy="792088"/>
            </a:xfrm>
            <a:prstGeom prst="rect">
              <a:avLst/>
            </a:prstGeom>
            <a:solidFill>
              <a:schemeClr val="bg1"/>
            </a:solidFill>
          </p:spPr>
        </p:pic>
      </p:grpSp>
    </p:spTree>
    <p:extLst>
      <p:ext uri="{BB962C8B-B14F-4D97-AF65-F5344CB8AC3E}">
        <p14:creationId xmlns:p14="http://schemas.microsoft.com/office/powerpoint/2010/main" val="5696104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48</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dirty="0"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fr-FR" sz="3600" b="1" i="1" dirty="0" err="1" smtClean="0">
                <a:effectLst>
                  <a:outerShdw blurRad="38100" dist="38100" dir="2700000" algn="tl">
                    <a:srgbClr val="000000">
                      <a:alpha val="43137"/>
                    </a:srgbClr>
                  </a:outerShdw>
                </a:effectLst>
                <a:latin typeface="Courier New" pitchFamily="49" charset="0"/>
                <a:cs typeface="Courier New" pitchFamily="49" charset="0"/>
              </a:rPr>
              <a:t>Tuning</a:t>
            </a:r>
            <a:r>
              <a:rPr lang="fr-FR" sz="3600" b="1" i="1" dirty="0" smtClean="0">
                <a:effectLst>
                  <a:outerShdw blurRad="38100" dist="38100" dir="2700000" algn="tl">
                    <a:srgbClr val="000000">
                      <a:alpha val="43137"/>
                    </a:srgbClr>
                  </a:outerShdw>
                </a:effectLst>
                <a:latin typeface="Courier New" pitchFamily="49" charset="0"/>
                <a:cs typeface="Courier New" pitchFamily="49" charset="0"/>
              </a:rPr>
              <a:t> </a:t>
            </a:r>
            <a:r>
              <a:rPr lang="fr-FR" sz="3600" b="1" i="1" dirty="0" err="1" smtClean="0">
                <a:effectLst>
                  <a:outerShdw blurRad="38100" dist="38100" dir="2700000" algn="tl">
                    <a:srgbClr val="000000">
                      <a:alpha val="43137"/>
                    </a:srgbClr>
                  </a:outerShdw>
                </a:effectLst>
                <a:latin typeface="Courier New" pitchFamily="49" charset="0"/>
                <a:cs typeface="Courier New" pitchFamily="49" charset="0"/>
              </a:rPr>
              <a:t>Hints</a:t>
            </a:r>
            <a:endParaRPr lang="en-US" sz="3600" b="1" i="1" dirty="0" smtClean="0">
              <a:effectLst>
                <a:outerShdw blurRad="38100" dist="38100" dir="2700000" algn="tl">
                  <a:srgbClr val="000000">
                    <a:alpha val="43137"/>
                  </a:srgbClr>
                </a:outerShdw>
              </a:effectLst>
              <a:latin typeface="Courier New" pitchFamily="49" charset="0"/>
              <a:cs typeface="Courier New" pitchFamily="49" charset="0"/>
            </a:endParaRP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e 7"/>
          <p:cNvGrpSpPr/>
          <p:nvPr/>
        </p:nvGrpSpPr>
        <p:grpSpPr>
          <a:xfrm>
            <a:off x="349493" y="1752297"/>
            <a:ext cx="8687003" cy="2756823"/>
            <a:chOff x="325711" y="2803967"/>
            <a:chExt cx="8687003" cy="2324775"/>
          </a:xfrm>
        </p:grpSpPr>
        <p:sp>
          <p:nvSpPr>
            <p:cNvPr id="21" name="Rectangle à coins arrondis 20"/>
            <p:cNvSpPr/>
            <p:nvPr/>
          </p:nvSpPr>
          <p:spPr>
            <a:xfrm>
              <a:off x="325711" y="3068960"/>
              <a:ext cx="8494761" cy="20597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ourier New" panose="02070309020205020404" pitchFamily="49" charset="0"/>
                <a:cs typeface="Courier New" panose="02070309020205020404" pitchFamily="49" charset="0"/>
              </a:endParaRPr>
            </a:p>
          </p:txBody>
        </p:sp>
        <p:sp>
          <p:nvSpPr>
            <p:cNvPr id="22" name="ZoneTexte 21"/>
            <p:cNvSpPr txBox="1"/>
            <p:nvPr/>
          </p:nvSpPr>
          <p:spPr>
            <a:xfrm>
              <a:off x="444853" y="3392412"/>
              <a:ext cx="8256476" cy="1453435"/>
            </a:xfrm>
            <a:prstGeom prst="rect">
              <a:avLst/>
            </a:prstGeom>
            <a:noFill/>
          </p:spPr>
          <p:txBody>
            <a:bodyPr wrap="square" rtlCol="0">
              <a:spAutoFit/>
            </a:bodyPr>
            <a:lstStyle/>
            <a:p>
              <a:pPr algn="just"/>
              <a:r>
                <a:rPr lang="en-US" dirty="0" smtClean="0">
                  <a:latin typeface="Courier New" panose="02070309020205020404" pitchFamily="49" charset="0"/>
                  <a:cs typeface="Courier New" panose="02070309020205020404" pitchFamily="49" charset="0"/>
                </a:rPr>
                <a:t>Go through the Tuning Hints page</a:t>
              </a:r>
            </a:p>
            <a:p>
              <a:pPr algn="just"/>
              <a:endParaRPr lang="en-US" dirty="0" smtClean="0">
                <a:latin typeface="Courier New" panose="02070309020205020404" pitchFamily="49" charset="0"/>
                <a:cs typeface="Courier New" panose="02070309020205020404" pitchFamily="49" charset="0"/>
              </a:endParaRPr>
            </a:p>
            <a:p>
              <a:pPr algn="just"/>
              <a:r>
                <a:rPr lang="en-US" sz="1600" dirty="0" smtClean="0">
                  <a:latin typeface="Courier New" panose="02070309020205020404" pitchFamily="49" charset="0"/>
                  <a:cs typeface="Courier New" panose="02070309020205020404" pitchFamily="49" charset="0"/>
                  <a:hlinkClick r:id="rId4"/>
                </a:rPr>
                <a:t>https://twiki.cern.ch/twiki/bin/view/DPM/DpmSetupTuningHints</a:t>
              </a:r>
              <a:endParaRPr lang="en-US" sz="1600" dirty="0" smtClean="0">
                <a:latin typeface="Courier New" panose="02070309020205020404" pitchFamily="49" charset="0"/>
                <a:cs typeface="Courier New" panose="02070309020205020404" pitchFamily="49" charset="0"/>
              </a:endParaRPr>
            </a:p>
            <a:p>
              <a:pPr algn="just"/>
              <a:endParaRPr lang="en-US" dirty="0" smtClean="0">
                <a:latin typeface="Courier New" panose="02070309020205020404" pitchFamily="49" charset="0"/>
                <a:cs typeface="Courier New" panose="02070309020205020404" pitchFamily="49" charset="0"/>
              </a:endParaRPr>
            </a:p>
            <a:p>
              <a:pPr algn="just"/>
              <a:r>
                <a:rPr lang="en-US" dirty="0" smtClean="0">
                  <a:latin typeface="Courier New" panose="02070309020205020404" pitchFamily="49" charset="0"/>
                  <a:cs typeface="Courier New" panose="02070309020205020404" pitchFamily="49" charset="0"/>
                </a:rPr>
                <a:t>see what need to be done. Compare with your production instance.</a:t>
              </a:r>
            </a:p>
          </p:txBody>
        </p:sp>
        <p:pic>
          <p:nvPicPr>
            <p:cNvPr id="6" name="Imag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0626" y="2803967"/>
              <a:ext cx="792088" cy="792088"/>
            </a:xfrm>
            <a:prstGeom prst="rect">
              <a:avLst/>
            </a:prstGeom>
            <a:solidFill>
              <a:schemeClr val="bg1"/>
            </a:solidFill>
          </p:spPr>
        </p:pic>
      </p:grpSp>
    </p:spTree>
    <p:extLst>
      <p:ext uri="{BB962C8B-B14F-4D97-AF65-F5344CB8AC3E}">
        <p14:creationId xmlns:p14="http://schemas.microsoft.com/office/powerpoint/2010/main" val="2218509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5</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What is DPM?</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360040" y="1084674"/>
            <a:ext cx="8532440" cy="400110"/>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In practice you have something like this…</a:t>
            </a: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e 8"/>
          <p:cNvGrpSpPr/>
          <p:nvPr/>
        </p:nvGrpSpPr>
        <p:grpSpPr>
          <a:xfrm>
            <a:off x="467543" y="4223082"/>
            <a:ext cx="2664297" cy="2095530"/>
            <a:chOff x="667975" y="3935050"/>
            <a:chExt cx="2495331" cy="2095530"/>
          </a:xfrm>
        </p:grpSpPr>
        <p:grpSp>
          <p:nvGrpSpPr>
            <p:cNvPr id="3" name="Groupe 2"/>
            <p:cNvGrpSpPr/>
            <p:nvPr/>
          </p:nvGrpSpPr>
          <p:grpSpPr>
            <a:xfrm>
              <a:off x="1331430" y="4375226"/>
              <a:ext cx="1292346" cy="1340350"/>
              <a:chOff x="1331430" y="4375226"/>
              <a:chExt cx="1292346" cy="1340350"/>
            </a:xfrm>
          </p:grpSpPr>
          <p:pic>
            <p:nvPicPr>
              <p:cNvPr id="30" name="Picture 4" descr="cables, chips, computer, cpu, desktop, technology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1451" y="4375226"/>
                <a:ext cx="951864" cy="951865"/>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oupe 15"/>
              <p:cNvGrpSpPr/>
              <p:nvPr/>
            </p:nvGrpSpPr>
            <p:grpSpPr>
              <a:xfrm>
                <a:off x="1331430" y="4821568"/>
                <a:ext cx="1292346" cy="894008"/>
                <a:chOff x="7290059" y="2797329"/>
                <a:chExt cx="1292346" cy="894008"/>
              </a:xfrm>
            </p:grpSpPr>
            <p:pic>
              <p:nvPicPr>
                <p:cNvPr id="19" name="Picture 2" descr="database, storage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56452" y="2797329"/>
                  <a:ext cx="525953" cy="52595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database, storage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0101" y="2975054"/>
                  <a:ext cx="525953" cy="52595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database, storage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90059" y="3165384"/>
                  <a:ext cx="525953" cy="525953"/>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6" name="ZoneTexte 5"/>
            <p:cNvSpPr txBox="1"/>
            <p:nvPr/>
          </p:nvSpPr>
          <p:spPr>
            <a:xfrm>
              <a:off x="1046269" y="5661248"/>
              <a:ext cx="1593225" cy="369332"/>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Disk Server</a:t>
              </a:r>
              <a:endParaRPr lang="en-US" dirty="0">
                <a:latin typeface="Courier New" panose="02070309020205020404" pitchFamily="49" charset="0"/>
                <a:cs typeface="Courier New" panose="02070309020205020404" pitchFamily="49" charset="0"/>
              </a:endParaRPr>
            </a:p>
          </p:txBody>
        </p:sp>
        <p:sp>
          <p:nvSpPr>
            <p:cNvPr id="7" name="Rectangle à coins arrondis 6"/>
            <p:cNvSpPr/>
            <p:nvPr/>
          </p:nvSpPr>
          <p:spPr>
            <a:xfrm>
              <a:off x="735416" y="4103784"/>
              <a:ext cx="652686" cy="324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xrootd</a:t>
              </a:r>
              <a:endParaRPr lang="en-US" sz="1200" dirty="0"/>
            </a:p>
          </p:txBody>
        </p:sp>
        <p:sp>
          <p:nvSpPr>
            <p:cNvPr id="31" name="Rectangle à coins arrondis 30"/>
            <p:cNvSpPr/>
            <p:nvPr/>
          </p:nvSpPr>
          <p:spPr>
            <a:xfrm>
              <a:off x="1453459" y="4103518"/>
              <a:ext cx="580678" cy="324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gsiftp</a:t>
              </a:r>
              <a:endParaRPr lang="en-US" sz="1200" dirty="0"/>
            </a:p>
          </p:txBody>
        </p:sp>
        <p:sp>
          <p:nvSpPr>
            <p:cNvPr id="32" name="Rectangle à coins arrondis 31"/>
            <p:cNvSpPr/>
            <p:nvPr/>
          </p:nvSpPr>
          <p:spPr>
            <a:xfrm>
              <a:off x="2084245" y="4104597"/>
              <a:ext cx="505131" cy="324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rfio</a:t>
              </a:r>
              <a:endParaRPr lang="en-US" sz="1200" dirty="0"/>
            </a:p>
          </p:txBody>
        </p:sp>
        <p:sp>
          <p:nvSpPr>
            <p:cNvPr id="33" name="Rectangle à coins arrondis 32"/>
            <p:cNvSpPr/>
            <p:nvPr/>
          </p:nvSpPr>
          <p:spPr>
            <a:xfrm>
              <a:off x="2651856" y="4103518"/>
              <a:ext cx="412766" cy="324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t>
              </a:r>
              <a:endParaRPr lang="en-US" sz="1200" dirty="0"/>
            </a:p>
          </p:txBody>
        </p:sp>
        <p:sp>
          <p:nvSpPr>
            <p:cNvPr id="8" name="Rectangle à coins arrondis 7"/>
            <p:cNvSpPr/>
            <p:nvPr/>
          </p:nvSpPr>
          <p:spPr>
            <a:xfrm>
              <a:off x="667975" y="3935050"/>
              <a:ext cx="2495331" cy="209553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e 74"/>
          <p:cNvGrpSpPr/>
          <p:nvPr/>
        </p:nvGrpSpPr>
        <p:grpSpPr>
          <a:xfrm>
            <a:off x="3412753" y="4223082"/>
            <a:ext cx="2664297" cy="2095530"/>
            <a:chOff x="667975" y="3935050"/>
            <a:chExt cx="2495331" cy="2095530"/>
          </a:xfrm>
        </p:grpSpPr>
        <p:grpSp>
          <p:nvGrpSpPr>
            <p:cNvPr id="76" name="Groupe 75"/>
            <p:cNvGrpSpPr/>
            <p:nvPr/>
          </p:nvGrpSpPr>
          <p:grpSpPr>
            <a:xfrm>
              <a:off x="1331430" y="4375226"/>
              <a:ext cx="1292346" cy="1340350"/>
              <a:chOff x="1331430" y="4375226"/>
              <a:chExt cx="1292346" cy="1340350"/>
            </a:xfrm>
          </p:grpSpPr>
          <p:pic>
            <p:nvPicPr>
              <p:cNvPr id="83" name="Picture 4" descr="cables, chips, computer, cpu, desktop, technology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1451" y="4375226"/>
                <a:ext cx="951864" cy="951865"/>
              </a:xfrm>
              <a:prstGeom prst="rect">
                <a:avLst/>
              </a:prstGeom>
              <a:noFill/>
              <a:extLst>
                <a:ext uri="{909E8E84-426E-40DD-AFC4-6F175D3DCCD1}">
                  <a14:hiddenFill xmlns:a14="http://schemas.microsoft.com/office/drawing/2010/main">
                    <a:solidFill>
                      <a:srgbClr val="FFFFFF"/>
                    </a:solidFill>
                  </a14:hiddenFill>
                </a:ext>
              </a:extLst>
            </p:spPr>
          </p:pic>
          <p:grpSp>
            <p:nvGrpSpPr>
              <p:cNvPr id="84" name="Groupe 83"/>
              <p:cNvGrpSpPr/>
              <p:nvPr/>
            </p:nvGrpSpPr>
            <p:grpSpPr>
              <a:xfrm>
                <a:off x="1331430" y="4821568"/>
                <a:ext cx="1292346" cy="894008"/>
                <a:chOff x="7290059" y="2797329"/>
                <a:chExt cx="1292346" cy="894008"/>
              </a:xfrm>
            </p:grpSpPr>
            <p:pic>
              <p:nvPicPr>
                <p:cNvPr id="85" name="Picture 2" descr="database, storage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56452" y="2797329"/>
                  <a:ext cx="525953" cy="525953"/>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2" descr="database, storage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0101" y="2975054"/>
                  <a:ext cx="525953" cy="525953"/>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2" descr="database, storage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90059" y="3165384"/>
                  <a:ext cx="525953" cy="525953"/>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77" name="ZoneTexte 76"/>
            <p:cNvSpPr txBox="1"/>
            <p:nvPr/>
          </p:nvSpPr>
          <p:spPr>
            <a:xfrm>
              <a:off x="1046269" y="5661248"/>
              <a:ext cx="1593225" cy="369332"/>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Disk Server</a:t>
              </a:r>
              <a:endParaRPr lang="en-US" dirty="0">
                <a:latin typeface="Courier New" panose="02070309020205020404" pitchFamily="49" charset="0"/>
                <a:cs typeface="Courier New" panose="02070309020205020404" pitchFamily="49" charset="0"/>
              </a:endParaRPr>
            </a:p>
          </p:txBody>
        </p:sp>
        <p:sp>
          <p:nvSpPr>
            <p:cNvPr id="78" name="Rectangle à coins arrondis 77"/>
            <p:cNvSpPr/>
            <p:nvPr/>
          </p:nvSpPr>
          <p:spPr>
            <a:xfrm>
              <a:off x="735416" y="4103784"/>
              <a:ext cx="652686" cy="324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xrootd</a:t>
              </a:r>
              <a:endParaRPr lang="en-US" sz="1200" dirty="0"/>
            </a:p>
          </p:txBody>
        </p:sp>
        <p:sp>
          <p:nvSpPr>
            <p:cNvPr id="79" name="Rectangle à coins arrondis 78"/>
            <p:cNvSpPr/>
            <p:nvPr/>
          </p:nvSpPr>
          <p:spPr>
            <a:xfrm>
              <a:off x="1453459" y="4103518"/>
              <a:ext cx="580678" cy="324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gsiftp</a:t>
              </a:r>
              <a:endParaRPr lang="en-US" sz="1200" dirty="0"/>
            </a:p>
          </p:txBody>
        </p:sp>
        <p:sp>
          <p:nvSpPr>
            <p:cNvPr id="80" name="Rectangle à coins arrondis 79"/>
            <p:cNvSpPr/>
            <p:nvPr/>
          </p:nvSpPr>
          <p:spPr>
            <a:xfrm>
              <a:off x="2084245" y="4104597"/>
              <a:ext cx="505131" cy="324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rfio</a:t>
              </a:r>
              <a:endParaRPr lang="en-US" sz="1200" dirty="0"/>
            </a:p>
          </p:txBody>
        </p:sp>
        <p:sp>
          <p:nvSpPr>
            <p:cNvPr id="81" name="Rectangle à coins arrondis 80"/>
            <p:cNvSpPr/>
            <p:nvPr/>
          </p:nvSpPr>
          <p:spPr>
            <a:xfrm>
              <a:off x="2651856" y="4103518"/>
              <a:ext cx="412766" cy="324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t>
              </a:r>
              <a:endParaRPr lang="en-US" sz="1200" dirty="0"/>
            </a:p>
          </p:txBody>
        </p:sp>
        <p:sp>
          <p:nvSpPr>
            <p:cNvPr id="82" name="Rectangle à coins arrondis 81"/>
            <p:cNvSpPr/>
            <p:nvPr/>
          </p:nvSpPr>
          <p:spPr>
            <a:xfrm>
              <a:off x="667975" y="3935050"/>
              <a:ext cx="2495331" cy="209553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ZoneTexte 33"/>
          <p:cNvSpPr txBox="1"/>
          <p:nvPr/>
        </p:nvSpPr>
        <p:spPr>
          <a:xfrm>
            <a:off x="6899002" y="4725134"/>
            <a:ext cx="1069524" cy="1631216"/>
          </a:xfrm>
          <a:prstGeom prst="rect">
            <a:avLst/>
          </a:prstGeom>
          <a:noFill/>
        </p:spPr>
        <p:txBody>
          <a:bodyPr wrap="none" rtlCol="0">
            <a:spAutoFit/>
          </a:bodyPr>
          <a:lstStyle/>
          <a:p>
            <a:r>
              <a:rPr lang="en-US" sz="10000" dirty="0" smtClean="0"/>
              <a:t>…</a:t>
            </a:r>
            <a:endParaRPr lang="en-US" sz="10000" dirty="0"/>
          </a:p>
        </p:txBody>
      </p:sp>
      <p:pic>
        <p:nvPicPr>
          <p:cNvPr id="88" name="Picture 2" descr="database, storage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793" y="2996952"/>
            <a:ext cx="561567" cy="525953"/>
          </a:xfrm>
          <a:prstGeom prst="rect">
            <a:avLst/>
          </a:prstGeom>
          <a:noFill/>
          <a:extLst>
            <a:ext uri="{909E8E84-426E-40DD-AFC4-6F175D3DCCD1}">
              <a14:hiddenFill xmlns:a14="http://schemas.microsoft.com/office/drawing/2010/main">
                <a:solidFill>
                  <a:srgbClr val="FFFFFF"/>
                </a:solidFill>
              </a14:hiddenFill>
            </a:ext>
          </a:extLst>
        </p:spPr>
      </p:pic>
      <p:sp>
        <p:nvSpPr>
          <p:cNvPr id="89" name="ZoneTexte 88"/>
          <p:cNvSpPr txBox="1"/>
          <p:nvPr/>
        </p:nvSpPr>
        <p:spPr>
          <a:xfrm>
            <a:off x="4396997" y="3497487"/>
            <a:ext cx="460382" cy="369332"/>
          </a:xfrm>
          <a:prstGeom prst="rect">
            <a:avLst/>
          </a:prstGeom>
          <a:noFill/>
        </p:spPr>
        <p:txBody>
          <a:bodyPr wrap="none" rtlCol="0">
            <a:spAutoFit/>
          </a:bodyPr>
          <a:lstStyle/>
          <a:p>
            <a:r>
              <a:rPr lang="en-US" b="1" dirty="0" smtClean="0"/>
              <a:t>DB</a:t>
            </a:r>
            <a:endParaRPr lang="en-US" b="1" dirty="0"/>
          </a:p>
        </p:txBody>
      </p:sp>
      <p:pic>
        <p:nvPicPr>
          <p:cNvPr id="90" name="Picture 4" descr="cables, chips, computer, cpu, desktop, technology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5369" y="2835942"/>
            <a:ext cx="1154783" cy="1081550"/>
          </a:xfrm>
          <a:prstGeom prst="rect">
            <a:avLst/>
          </a:prstGeom>
          <a:noFill/>
          <a:extLst>
            <a:ext uri="{909E8E84-426E-40DD-AFC4-6F175D3DCCD1}">
              <a14:hiddenFill xmlns:a14="http://schemas.microsoft.com/office/drawing/2010/main">
                <a:solidFill>
                  <a:srgbClr val="FFFFFF"/>
                </a:solidFill>
              </a14:hiddenFill>
            </a:ext>
          </a:extLst>
        </p:spPr>
      </p:pic>
      <p:sp>
        <p:nvSpPr>
          <p:cNvPr id="91" name="Rectangle à coins arrondis 90"/>
          <p:cNvSpPr/>
          <p:nvPr/>
        </p:nvSpPr>
        <p:spPr>
          <a:xfrm>
            <a:off x="2864004" y="2995720"/>
            <a:ext cx="1277636" cy="364263"/>
          </a:xfrm>
          <a:prstGeom prst="round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namespace</a:t>
            </a:r>
            <a:endParaRPr lang="en-US" dirty="0"/>
          </a:p>
        </p:txBody>
      </p:sp>
      <p:sp>
        <p:nvSpPr>
          <p:cNvPr id="92" name="Rectangle à coins arrondis 91"/>
          <p:cNvSpPr/>
          <p:nvPr/>
        </p:nvSpPr>
        <p:spPr>
          <a:xfrm>
            <a:off x="2879493" y="3416947"/>
            <a:ext cx="1277636" cy="364263"/>
          </a:xfrm>
          <a:prstGeom prst="round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metadata</a:t>
            </a:r>
            <a:endParaRPr lang="en-US" dirty="0"/>
          </a:p>
        </p:txBody>
      </p:sp>
      <p:sp>
        <p:nvSpPr>
          <p:cNvPr id="93" name="Rectangle à coins arrondis 92"/>
          <p:cNvSpPr/>
          <p:nvPr/>
        </p:nvSpPr>
        <p:spPr>
          <a:xfrm>
            <a:off x="457200" y="1551448"/>
            <a:ext cx="8182744" cy="36426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Courier New" panose="02070309020205020404" pitchFamily="49" charset="0"/>
                <a:cs typeface="Courier New" panose="02070309020205020404" pitchFamily="49" charset="0"/>
              </a:rPr>
              <a:t>Clients: </a:t>
            </a:r>
            <a:r>
              <a:rPr lang="en-US" dirty="0" err="1" smtClean="0">
                <a:latin typeface="Courier New" panose="02070309020205020404" pitchFamily="49" charset="0"/>
                <a:cs typeface="Courier New" panose="02070309020205020404" pitchFamily="49" charset="0"/>
              </a:rPr>
              <a:t>dpns</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rfio</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srm</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gsiftp</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xrootd</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httpd</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davs</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94" name="Rectangle à coins arrondis 93"/>
          <p:cNvSpPr/>
          <p:nvPr/>
        </p:nvSpPr>
        <p:spPr>
          <a:xfrm>
            <a:off x="2330638" y="2553848"/>
            <a:ext cx="848843" cy="369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t>srm</a:t>
            </a:r>
            <a:endParaRPr lang="en-US" sz="1400" dirty="0"/>
          </a:p>
        </p:txBody>
      </p:sp>
      <p:sp>
        <p:nvSpPr>
          <p:cNvPr id="98" name="Rectangle à coins arrondis 97"/>
          <p:cNvSpPr/>
          <p:nvPr/>
        </p:nvSpPr>
        <p:spPr>
          <a:xfrm>
            <a:off x="3233385" y="2555970"/>
            <a:ext cx="848843" cy="369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t>dpns</a:t>
            </a:r>
            <a:endParaRPr lang="en-US" sz="1400" dirty="0"/>
          </a:p>
        </p:txBody>
      </p:sp>
      <p:sp>
        <p:nvSpPr>
          <p:cNvPr id="99" name="Rectangle à coins arrondis 98"/>
          <p:cNvSpPr/>
          <p:nvPr/>
        </p:nvSpPr>
        <p:spPr>
          <a:xfrm>
            <a:off x="5062447" y="2543286"/>
            <a:ext cx="848843" cy="369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t>xrootd</a:t>
            </a:r>
            <a:endParaRPr lang="en-US" sz="1400" dirty="0"/>
          </a:p>
        </p:txBody>
      </p:sp>
      <p:sp>
        <p:nvSpPr>
          <p:cNvPr id="100" name="Rectangle à coins arrondis 99"/>
          <p:cNvSpPr/>
          <p:nvPr/>
        </p:nvSpPr>
        <p:spPr>
          <a:xfrm>
            <a:off x="5976978" y="2543157"/>
            <a:ext cx="848843" cy="369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t>gsiftp</a:t>
            </a:r>
            <a:endParaRPr lang="en-US" sz="1400" dirty="0"/>
          </a:p>
        </p:txBody>
      </p:sp>
      <p:sp>
        <p:nvSpPr>
          <p:cNvPr id="101" name="Rectangle à coins arrondis 100"/>
          <p:cNvSpPr/>
          <p:nvPr/>
        </p:nvSpPr>
        <p:spPr>
          <a:xfrm>
            <a:off x="4147916" y="2543286"/>
            <a:ext cx="848843" cy="369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t>rfio</a:t>
            </a:r>
            <a:endParaRPr lang="en-US" sz="1400" dirty="0"/>
          </a:p>
        </p:txBody>
      </p:sp>
      <p:sp>
        <p:nvSpPr>
          <p:cNvPr id="102" name="Rectangle à coins arrondis 101"/>
          <p:cNvSpPr/>
          <p:nvPr/>
        </p:nvSpPr>
        <p:spPr>
          <a:xfrm>
            <a:off x="6891509" y="2543157"/>
            <a:ext cx="848843" cy="369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htt</a:t>
            </a:r>
            <a:r>
              <a:rPr lang="en-US" sz="1400" dirty="0"/>
              <a:t>p</a:t>
            </a:r>
          </a:p>
        </p:txBody>
      </p:sp>
      <p:cxnSp>
        <p:nvCxnSpPr>
          <p:cNvPr id="104" name="Connecteur droit avec flèche 103"/>
          <p:cNvCxnSpPr/>
          <p:nvPr/>
        </p:nvCxnSpPr>
        <p:spPr>
          <a:xfrm>
            <a:off x="1344320" y="1988840"/>
            <a:ext cx="986318" cy="554317"/>
          </a:xfrm>
          <a:prstGeom prst="straightConnector1">
            <a:avLst/>
          </a:prstGeom>
          <a:ln w="34925">
            <a:solidFill>
              <a:srgbClr val="C0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6" name="Connecteur droit avec flèche 105"/>
          <p:cNvCxnSpPr/>
          <p:nvPr/>
        </p:nvCxnSpPr>
        <p:spPr>
          <a:xfrm flipV="1">
            <a:off x="1521466" y="2995720"/>
            <a:ext cx="859001" cy="1081353"/>
          </a:xfrm>
          <a:prstGeom prst="straightConnector1">
            <a:avLst/>
          </a:prstGeom>
          <a:ln w="34925">
            <a:solidFill>
              <a:schemeClr val="accent3">
                <a:lumMod val="50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9" name="Connecteur droit avec flèche 108"/>
          <p:cNvCxnSpPr/>
          <p:nvPr/>
        </p:nvCxnSpPr>
        <p:spPr>
          <a:xfrm flipV="1">
            <a:off x="875763" y="1988841"/>
            <a:ext cx="1975" cy="2132398"/>
          </a:xfrm>
          <a:prstGeom prst="straightConnector1">
            <a:avLst/>
          </a:prstGeom>
          <a:ln w="63500" cmpd="sng">
            <a:solidFill>
              <a:schemeClr val="accent1">
                <a:lumMod val="50000"/>
              </a:schemeClr>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3" name="Connecteur droit avec flèche 112"/>
          <p:cNvCxnSpPr/>
          <p:nvPr/>
        </p:nvCxnSpPr>
        <p:spPr>
          <a:xfrm>
            <a:off x="6533140" y="4272379"/>
            <a:ext cx="952007" cy="132"/>
          </a:xfrm>
          <a:prstGeom prst="straightConnector1">
            <a:avLst/>
          </a:prstGeom>
          <a:ln w="34925">
            <a:solidFill>
              <a:srgbClr val="C00000"/>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16" name="Connecteur droit avec flèche 115"/>
          <p:cNvCxnSpPr/>
          <p:nvPr/>
        </p:nvCxnSpPr>
        <p:spPr>
          <a:xfrm>
            <a:off x="6513347" y="4665189"/>
            <a:ext cx="971800" cy="0"/>
          </a:xfrm>
          <a:prstGeom prst="straightConnector1">
            <a:avLst/>
          </a:prstGeom>
          <a:ln w="34925">
            <a:solidFill>
              <a:schemeClr val="accent3">
                <a:lumMod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126" name="Connecteur droit avec flèche 125"/>
          <p:cNvCxnSpPr/>
          <p:nvPr/>
        </p:nvCxnSpPr>
        <p:spPr>
          <a:xfrm flipH="1">
            <a:off x="6513347" y="5097237"/>
            <a:ext cx="971800" cy="0"/>
          </a:xfrm>
          <a:prstGeom prst="straightConnector1">
            <a:avLst/>
          </a:prstGeom>
          <a:ln w="63500" cmpd="sng">
            <a:solidFill>
              <a:schemeClr val="accent1">
                <a:lumMod val="50000"/>
              </a:schemeClr>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133" name="ZoneTexte 132"/>
          <p:cNvSpPr txBox="1"/>
          <p:nvPr/>
        </p:nvSpPr>
        <p:spPr>
          <a:xfrm>
            <a:off x="7881499" y="4077072"/>
            <a:ext cx="1082989" cy="369332"/>
          </a:xfrm>
          <a:prstGeom prst="rect">
            <a:avLst/>
          </a:prstGeom>
          <a:noFill/>
        </p:spPr>
        <p:txBody>
          <a:bodyPr wrap="none" rtlCol="0">
            <a:spAutoFit/>
          </a:bodyPr>
          <a:lstStyle/>
          <a:p>
            <a:r>
              <a:rPr lang="en-US" dirty="0" smtClean="0"/>
              <a:t>metadata</a:t>
            </a:r>
            <a:endParaRPr lang="en-US" dirty="0"/>
          </a:p>
        </p:txBody>
      </p:sp>
      <p:sp>
        <p:nvSpPr>
          <p:cNvPr id="134" name="ZoneTexte 133"/>
          <p:cNvSpPr txBox="1"/>
          <p:nvPr/>
        </p:nvSpPr>
        <p:spPr>
          <a:xfrm>
            <a:off x="7907270" y="4441335"/>
            <a:ext cx="912622" cy="369332"/>
          </a:xfrm>
          <a:prstGeom prst="rect">
            <a:avLst/>
          </a:prstGeom>
          <a:noFill/>
        </p:spPr>
        <p:txBody>
          <a:bodyPr wrap="none" rtlCol="0">
            <a:spAutoFit/>
          </a:bodyPr>
          <a:lstStyle/>
          <a:p>
            <a:r>
              <a:rPr lang="en-US" dirty="0" smtClean="0"/>
              <a:t>internal</a:t>
            </a:r>
            <a:endParaRPr lang="en-US" dirty="0"/>
          </a:p>
        </p:txBody>
      </p:sp>
      <p:sp>
        <p:nvSpPr>
          <p:cNvPr id="135" name="ZoneTexte 134"/>
          <p:cNvSpPr txBox="1"/>
          <p:nvPr/>
        </p:nvSpPr>
        <p:spPr>
          <a:xfrm>
            <a:off x="7927785" y="4913297"/>
            <a:ext cx="599716" cy="369332"/>
          </a:xfrm>
          <a:prstGeom prst="rect">
            <a:avLst/>
          </a:prstGeom>
          <a:noFill/>
        </p:spPr>
        <p:txBody>
          <a:bodyPr wrap="none" rtlCol="0">
            <a:spAutoFit/>
          </a:bodyPr>
          <a:lstStyle/>
          <a:p>
            <a:r>
              <a:rPr lang="en-US" dirty="0" smtClean="0"/>
              <a:t>data</a:t>
            </a:r>
            <a:endParaRPr lang="en-US" dirty="0"/>
          </a:p>
        </p:txBody>
      </p:sp>
      <p:sp>
        <p:nvSpPr>
          <p:cNvPr id="136" name="Rectangle à coins arrondis 135"/>
          <p:cNvSpPr/>
          <p:nvPr/>
        </p:nvSpPr>
        <p:spPr>
          <a:xfrm>
            <a:off x="1994128" y="2348880"/>
            <a:ext cx="5974398" cy="160849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ZoneTexte 136"/>
          <p:cNvSpPr txBox="1"/>
          <p:nvPr/>
        </p:nvSpPr>
        <p:spPr>
          <a:xfrm>
            <a:off x="6203047" y="3191581"/>
            <a:ext cx="1425390" cy="369332"/>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Head Node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40155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6</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Commands/clients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323528" y="1196752"/>
            <a:ext cx="8532440" cy="400110"/>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Just a quick overview of the command lines and clients</a:t>
            </a: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21" name="ZoneTexte 20"/>
          <p:cNvSpPr txBox="1"/>
          <p:nvPr/>
        </p:nvSpPr>
        <p:spPr>
          <a:xfrm>
            <a:off x="323528" y="1700808"/>
            <a:ext cx="8424936" cy="4478149"/>
          </a:xfrm>
          <a:prstGeom prst="rect">
            <a:avLst/>
          </a:prstGeom>
          <a:noFill/>
        </p:spPr>
        <p:txBody>
          <a:bodyPr wrap="square" rtlCol="0">
            <a:spAutoFit/>
          </a:bodyPr>
          <a:lstStyle/>
          <a:p>
            <a:r>
              <a:rPr lang="en-US" sz="2000" b="1" dirty="0" err="1" smtClean="0">
                <a:latin typeface="Courier New" panose="02070309020205020404" pitchFamily="49" charset="0"/>
                <a:cs typeface="Courier New" panose="02070309020205020404" pitchFamily="49" charset="0"/>
              </a:rPr>
              <a:t>dpns</a:t>
            </a:r>
            <a:r>
              <a:rPr lang="en-US" sz="2000" b="1" dirty="0" smtClean="0">
                <a:latin typeface="Courier New" panose="02070309020205020404" pitchFamily="49" charset="0"/>
                <a:cs typeface="Courier New" panose="02070309020205020404" pitchFamily="49" charset="0"/>
              </a:rPr>
              <a:t>-*</a:t>
            </a:r>
            <a:r>
              <a:rPr lang="en-US" sz="2000" dirty="0" smtClean="0">
                <a:latin typeface="Courier New" panose="02070309020205020404" pitchFamily="49" charset="0"/>
                <a:cs typeface="Courier New" panose="02070309020205020404" pitchFamily="49" charset="0"/>
              </a:rPr>
              <a:t>: legacy namespace client commands. </a:t>
            </a:r>
            <a:r>
              <a:rPr lang="en-US" sz="2000" dirty="0" err="1" smtClean="0">
                <a:latin typeface="Courier New" panose="02070309020205020404" pitchFamily="49" charset="0"/>
                <a:cs typeface="Courier New" panose="02070309020205020404" pitchFamily="49" charset="0"/>
              </a:rPr>
              <a:t>Posix</a:t>
            </a:r>
            <a:r>
              <a:rPr lang="en-US" sz="2000" dirty="0" smtClean="0">
                <a:latin typeface="Courier New" panose="02070309020205020404" pitchFamily="49" charset="0"/>
                <a:cs typeface="Courier New" panose="02070309020205020404" pitchFamily="49" charset="0"/>
              </a:rPr>
              <a:t> like operations (ls, </a:t>
            </a:r>
            <a:r>
              <a:rPr lang="en-US" sz="2000" dirty="0" err="1" smtClean="0">
                <a:latin typeface="Courier New" panose="02070309020205020404" pitchFamily="49" charset="0"/>
                <a:cs typeface="Courier New" panose="02070309020205020404" pitchFamily="49" charset="0"/>
              </a:rPr>
              <a:t>chown</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acls</a:t>
            </a:r>
            <a:r>
              <a:rPr lang="en-US" sz="2000" dirty="0" smtClean="0">
                <a:latin typeface="Courier New" panose="02070309020205020404" pitchFamily="49" charset="0"/>
                <a:cs typeface="Courier New" panose="02070309020205020404" pitchFamily="49" charset="0"/>
              </a:rPr>
              <a:t>, …) on metadata only;</a:t>
            </a:r>
          </a:p>
          <a:p>
            <a:endParaRPr lang="en-US" sz="2000" dirty="0" smtClean="0">
              <a:latin typeface="Courier New" panose="02070309020205020404" pitchFamily="49" charset="0"/>
              <a:cs typeface="Courier New" panose="02070309020205020404" pitchFamily="49" charset="0"/>
            </a:endParaRPr>
          </a:p>
          <a:p>
            <a:r>
              <a:rPr lang="en-US" sz="2000" b="1" dirty="0" err="1">
                <a:latin typeface="Courier New" panose="02070309020205020404" pitchFamily="49" charset="0"/>
                <a:cs typeface="Courier New" panose="02070309020205020404" pitchFamily="49" charset="0"/>
              </a:rPr>
              <a:t>d</a:t>
            </a:r>
            <a:r>
              <a:rPr lang="en-US" sz="2000" b="1" dirty="0" err="1" smtClean="0">
                <a:latin typeface="Courier New" panose="02070309020205020404" pitchFamily="49" charset="0"/>
                <a:cs typeface="Courier New" panose="02070309020205020404" pitchFamily="49" charset="0"/>
              </a:rPr>
              <a:t>pm</a:t>
            </a:r>
            <a:r>
              <a:rPr lang="en-US" sz="2000" b="1" dirty="0" smtClean="0">
                <a:latin typeface="Courier New" panose="02070309020205020404" pitchFamily="49" charset="0"/>
                <a:cs typeface="Courier New" panose="02070309020205020404" pitchFamily="49" charset="0"/>
              </a:rPr>
              <a:t>-*</a:t>
            </a:r>
            <a:r>
              <a:rPr lang="en-US" sz="2000" dirty="0" smtClean="0">
                <a:latin typeface="Courier New" panose="02070309020205020404" pitchFamily="49" charset="0"/>
                <a:cs typeface="Courier New" panose="02070309020205020404" pitchFamily="49" charset="0"/>
              </a:rPr>
              <a:t> : legacy administration commands;</a:t>
            </a:r>
          </a:p>
          <a:p>
            <a:endParaRPr lang="en-US" sz="2000" dirty="0">
              <a:latin typeface="Courier New" panose="02070309020205020404" pitchFamily="49" charset="0"/>
              <a:cs typeface="Courier New" panose="02070309020205020404" pitchFamily="49" charset="0"/>
            </a:endParaRPr>
          </a:p>
          <a:p>
            <a:r>
              <a:rPr lang="en-US" sz="2000" b="1" dirty="0" err="1" smtClean="0">
                <a:latin typeface="Courier New" panose="02070309020205020404" pitchFamily="49" charset="0"/>
                <a:cs typeface="Courier New" panose="02070309020205020404" pitchFamily="49" charset="0"/>
              </a:rPr>
              <a:t>dmlite</a:t>
            </a:r>
            <a:r>
              <a:rPr lang="en-US" sz="2000" b="1" dirty="0" smtClean="0">
                <a:latin typeface="Courier New" panose="02070309020205020404" pitchFamily="49" charset="0"/>
                <a:cs typeface="Courier New" panose="02070309020205020404" pitchFamily="49" charset="0"/>
              </a:rPr>
              <a:t>-shell</a:t>
            </a:r>
            <a:r>
              <a:rPr lang="en-US" sz="2000" dirty="0" smtClean="0">
                <a:latin typeface="Courier New" panose="02070309020205020404" pitchFamily="49" charset="0"/>
                <a:cs typeface="Courier New" panose="02070309020205020404" pitchFamily="49" charset="0"/>
              </a:rPr>
              <a:t>: the new generation administration command shell. Fully operative only in dome. Replace the above commands;</a:t>
            </a:r>
          </a:p>
          <a:p>
            <a:endParaRPr lang="en-US" sz="2000" dirty="0">
              <a:latin typeface="Courier New" panose="02070309020205020404" pitchFamily="49" charset="0"/>
              <a:cs typeface="Courier New" panose="02070309020205020404" pitchFamily="49" charset="0"/>
            </a:endParaRPr>
          </a:p>
          <a:p>
            <a:r>
              <a:rPr lang="en-US" sz="2000" b="1" dirty="0" err="1">
                <a:latin typeface="Courier New" panose="02070309020205020404" pitchFamily="49" charset="0"/>
                <a:cs typeface="Courier New" panose="02070309020205020404" pitchFamily="49" charset="0"/>
              </a:rPr>
              <a:t>r</a:t>
            </a:r>
            <a:r>
              <a:rPr lang="en-US" sz="2000" b="1" dirty="0" err="1" smtClean="0">
                <a:latin typeface="Courier New" panose="02070309020205020404" pitchFamily="49" charset="0"/>
                <a:cs typeface="Courier New" panose="02070309020205020404" pitchFamily="49" charset="0"/>
              </a:rPr>
              <a:t>fdir</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rfrm</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rfcp</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rf</a:t>
            </a:r>
            <a:r>
              <a:rPr lang="en-US" sz="2000" b="1"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rfio</a:t>
            </a:r>
            <a:r>
              <a:rPr lang="en-US" sz="2000" dirty="0" smtClean="0">
                <a:latin typeface="Courier New" panose="02070309020205020404" pitchFamily="49" charset="0"/>
                <a:cs typeface="Courier New" panose="02070309020205020404" pitchFamily="49" charset="0"/>
              </a:rPr>
              <a:t> clients, deprecated (but still very handy) </a:t>
            </a:r>
            <a:r>
              <a:rPr lang="en-US" sz="2000" dirty="0" err="1" smtClean="0">
                <a:latin typeface="Courier New" panose="02070309020205020404" pitchFamily="49" charset="0"/>
                <a:cs typeface="Courier New" panose="02070309020205020404" pitchFamily="49" charset="0"/>
              </a:rPr>
              <a:t>posix</a:t>
            </a:r>
            <a:r>
              <a:rPr lang="en-US" sz="2000" dirty="0" smtClean="0">
                <a:latin typeface="Courier New" panose="02070309020205020404" pitchFamily="49" charset="0"/>
                <a:cs typeface="Courier New" panose="02070309020205020404" pitchFamily="49" charset="0"/>
              </a:rPr>
              <a:t>-like data/metadata ops;</a:t>
            </a:r>
          </a:p>
          <a:p>
            <a:endParaRPr lang="en-US" sz="2000" b="1" dirty="0" smtClean="0">
              <a:latin typeface="Courier New" panose="02070309020205020404" pitchFamily="49" charset="0"/>
              <a:cs typeface="Courier New" panose="02070309020205020404" pitchFamily="49" charset="0"/>
            </a:endParaRPr>
          </a:p>
          <a:p>
            <a:r>
              <a:rPr lang="en-US" sz="2000" b="1" dirty="0" err="1" smtClean="0">
                <a:latin typeface="Courier New" panose="02070309020205020404" pitchFamily="49" charset="0"/>
                <a:cs typeface="Courier New" panose="02070309020205020404" pitchFamily="49" charset="0"/>
              </a:rPr>
              <a:t>gfal</a:t>
            </a:r>
            <a:r>
              <a:rPr lang="en-US" sz="2000" b="1" dirty="0" smtClean="0">
                <a:latin typeface="Courier New" panose="02070309020205020404" pitchFamily="49" charset="0"/>
                <a:cs typeface="Courier New" panose="02070309020205020404" pitchFamily="49" charset="0"/>
              </a:rPr>
              <a:t>-*:</a:t>
            </a:r>
            <a:r>
              <a:rPr lang="en-US" sz="2000" dirty="0" smtClean="0">
                <a:latin typeface="Courier New" panose="02070309020205020404" pitchFamily="49" charset="0"/>
                <a:cs typeface="Courier New" panose="02070309020205020404" pitchFamily="49" charset="0"/>
              </a:rPr>
              <a:t> multi protocol clients (</a:t>
            </a:r>
            <a:r>
              <a:rPr lang="en-US" sz="2000" dirty="0" err="1" smtClean="0">
                <a:latin typeface="Courier New" panose="02070309020205020404" pitchFamily="49" charset="0"/>
                <a:cs typeface="Courier New" panose="02070309020205020404" pitchFamily="49" charset="0"/>
              </a:rPr>
              <a:t>gsiftp</a:t>
            </a:r>
            <a:r>
              <a:rPr lang="en-US" sz="2000" dirty="0" smtClean="0">
                <a:latin typeface="Courier New" panose="02070309020205020404" pitchFamily="49" charset="0"/>
                <a:cs typeface="Courier New" panose="02070309020205020404" pitchFamily="49" charset="0"/>
              </a:rPr>
              <a:t>, root, http(</a:t>
            </a:r>
            <a:r>
              <a:rPr lang="en-US" sz="2000" dirty="0" err="1" smtClean="0">
                <a:latin typeface="Courier New" panose="02070309020205020404" pitchFamily="49" charset="0"/>
                <a:cs typeface="Courier New" panose="02070309020205020404" pitchFamily="49" charset="0"/>
              </a:rPr>
              <a:t>davs</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srm</a:t>
            </a:r>
            <a:r>
              <a:rPr lang="en-US" sz="2000" dirty="0" smtClean="0">
                <a:latin typeface="Courier New" panose="02070309020205020404" pitchFamily="49" charset="0"/>
                <a:cs typeface="Courier New" panose="02070309020205020404" pitchFamily="49" charset="0"/>
              </a:rPr>
              <a:t>) for </a:t>
            </a:r>
            <a:r>
              <a:rPr lang="en-US" sz="2000" dirty="0">
                <a:latin typeface="Courier New" panose="02070309020205020404" pitchFamily="49" charset="0"/>
                <a:cs typeface="Courier New" panose="02070309020205020404" pitchFamily="49" charset="0"/>
              </a:rPr>
              <a:t>data/metadata ops</a:t>
            </a:r>
            <a:r>
              <a:rPr lang="en-US" sz="2000" dirty="0" smtClean="0">
                <a:latin typeface="Courier New" panose="02070309020205020404" pitchFamily="49" charset="0"/>
                <a:cs typeface="Courier New" panose="02070309020205020404" pitchFamily="49" charset="0"/>
              </a:rPr>
              <a:t>;</a:t>
            </a:r>
            <a:endParaRPr lang="en-US" sz="2000" b="1" dirty="0" smtClean="0">
              <a:latin typeface="Courier New" panose="02070309020205020404" pitchFamily="49" charset="0"/>
              <a:cs typeface="Courier New" panose="02070309020205020404" pitchFamily="49" charset="0"/>
            </a:endParaRPr>
          </a:p>
          <a:p>
            <a:endParaRPr lang="en-US" sz="5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23620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7</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Services</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sp>
        <p:nvSpPr>
          <p:cNvPr id="2" name="ZoneTexte 1"/>
          <p:cNvSpPr txBox="1"/>
          <p:nvPr/>
        </p:nvSpPr>
        <p:spPr>
          <a:xfrm>
            <a:off x="323528" y="1196752"/>
            <a:ext cx="8532440" cy="400110"/>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These are the daemons you should see on your instance</a:t>
            </a:r>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sp>
        <p:nvSpPr>
          <p:cNvPr id="21" name="ZoneTexte 20"/>
          <p:cNvSpPr txBox="1"/>
          <p:nvPr/>
        </p:nvSpPr>
        <p:spPr>
          <a:xfrm>
            <a:off x="323528" y="1772816"/>
            <a:ext cx="8820472" cy="4324261"/>
          </a:xfrm>
          <a:prstGeom prst="rect">
            <a:avLst/>
          </a:prstGeom>
          <a:noFill/>
        </p:spPr>
        <p:txBody>
          <a:bodyPr wrap="square" rtlCol="0">
            <a:spAutoFit/>
          </a:bodyPr>
          <a:lstStyle/>
          <a:p>
            <a:r>
              <a:rPr lang="en-US" sz="2000" b="1" dirty="0" err="1">
                <a:latin typeface="Courier New" panose="02070309020205020404" pitchFamily="49" charset="0"/>
                <a:cs typeface="Courier New" panose="02070309020205020404" pitchFamily="49" charset="0"/>
              </a:rPr>
              <a:t>d</a:t>
            </a:r>
            <a:r>
              <a:rPr lang="en-US" sz="2000" b="1" dirty="0" err="1" smtClean="0">
                <a:latin typeface="Courier New" panose="02070309020205020404" pitchFamily="49" charset="0"/>
                <a:cs typeface="Courier New" panose="02070309020205020404" pitchFamily="49" charset="0"/>
              </a:rPr>
              <a:t>pm</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dpnsdaemon</a:t>
            </a:r>
            <a:r>
              <a:rPr lang="en-US" sz="2000" dirty="0" smtClean="0">
                <a:latin typeface="Courier New" panose="02070309020205020404" pitchFamily="49" charset="0"/>
                <a:cs typeface="Courier New" panose="02070309020205020404" pitchFamily="49" charset="0"/>
              </a:rPr>
              <a:t>: HN, legacy core daemons;</a:t>
            </a:r>
          </a:p>
          <a:p>
            <a:endParaRPr lang="en-US" sz="1500" b="1" dirty="0" smtClean="0">
              <a:latin typeface="Courier New" panose="02070309020205020404" pitchFamily="49" charset="0"/>
              <a:cs typeface="Courier New" panose="02070309020205020404" pitchFamily="49" charset="0"/>
            </a:endParaRPr>
          </a:p>
          <a:p>
            <a:r>
              <a:rPr lang="en-US" sz="2000" b="1" dirty="0" err="1" smtClean="0">
                <a:latin typeface="Courier New" panose="02070309020205020404" pitchFamily="49" charset="0"/>
                <a:cs typeface="Courier New" panose="02070309020205020404" pitchFamily="49" charset="0"/>
              </a:rPr>
              <a:t>mysqld</a:t>
            </a:r>
            <a:r>
              <a:rPr lang="en-US" sz="2000" b="1" dirty="0">
                <a:latin typeface="Courier New" panose="02070309020205020404" pitchFamily="49" charset="0"/>
                <a:cs typeface="Courier New" panose="02070309020205020404" pitchFamily="49" charset="0"/>
              </a:rPr>
              <a:t>:</a:t>
            </a:r>
            <a:r>
              <a:rPr lang="en-US" sz="2000" dirty="0">
                <a:latin typeface="Courier New" panose="02070309020205020404" pitchFamily="49" charset="0"/>
                <a:cs typeface="Courier New" panose="02070309020205020404" pitchFamily="49" charset="0"/>
              </a:rPr>
              <a:t> HN, the database</a:t>
            </a:r>
          </a:p>
          <a:p>
            <a:endParaRPr lang="en-US" sz="1500" dirty="0">
              <a:latin typeface="Courier New" panose="02070309020205020404" pitchFamily="49" charset="0"/>
              <a:cs typeface="Courier New" panose="02070309020205020404" pitchFamily="49" charset="0"/>
            </a:endParaRPr>
          </a:p>
          <a:p>
            <a:r>
              <a:rPr lang="en-US" sz="2000" b="1" dirty="0" smtClean="0">
                <a:latin typeface="Courier New" panose="02070309020205020404" pitchFamily="49" charset="0"/>
                <a:cs typeface="Courier New" panose="02070309020205020404" pitchFamily="49" charset="0"/>
              </a:rPr>
              <a:t>srmv2.2: </a:t>
            </a:r>
            <a:r>
              <a:rPr lang="en-US" sz="2000" dirty="0" smtClean="0">
                <a:latin typeface="Courier New" panose="02070309020205020404" pitchFamily="49" charset="0"/>
                <a:cs typeface="Courier New" panose="02070309020205020404" pitchFamily="49" charset="0"/>
              </a:rPr>
              <a:t>HN,</a:t>
            </a:r>
            <a:r>
              <a:rPr lang="en-US" sz="2000" b="1"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SRM service;</a:t>
            </a:r>
          </a:p>
          <a:p>
            <a:endParaRPr lang="en-US" sz="1500" dirty="0">
              <a:latin typeface="Courier New" panose="02070309020205020404" pitchFamily="49" charset="0"/>
              <a:cs typeface="Courier New" panose="02070309020205020404" pitchFamily="49" charset="0"/>
            </a:endParaRPr>
          </a:p>
          <a:p>
            <a:r>
              <a:rPr lang="en-US" sz="2000" b="1" dirty="0" err="1" smtClean="0">
                <a:latin typeface="Courier New" panose="02070309020205020404" pitchFamily="49" charset="0"/>
                <a:cs typeface="Courier New" panose="02070309020205020404" pitchFamily="49" charset="0"/>
              </a:rPr>
              <a:t>rfiod</a:t>
            </a: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globus</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gridftp</a:t>
            </a:r>
            <a:r>
              <a:rPr lang="en-US" sz="2000" b="1" dirty="0" smtClean="0">
                <a:latin typeface="Courier New" panose="02070309020205020404" pitchFamily="49" charset="0"/>
                <a:cs typeface="Courier New" panose="02070309020205020404" pitchFamily="49" charset="0"/>
              </a:rPr>
              <a:t>-server (</a:t>
            </a:r>
            <a:r>
              <a:rPr lang="en-US" sz="2000" b="1" dirty="0" err="1" smtClean="0">
                <a:latin typeface="Courier New" panose="02070309020205020404" pitchFamily="49" charset="0"/>
                <a:cs typeface="Courier New" panose="02070309020205020404" pitchFamily="49" charset="0"/>
              </a:rPr>
              <a:t>dpm-gsiftp</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xrootd</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httpd</a:t>
            </a:r>
            <a:r>
              <a:rPr lang="en-US" sz="2000" b="1" dirty="0" smtClean="0">
                <a:latin typeface="Courier New" panose="02070309020205020404" pitchFamily="49" charset="0"/>
                <a:cs typeface="Courier New" panose="02070309020205020404" pitchFamily="49" charset="0"/>
              </a:rPr>
              <a:t>:</a:t>
            </a:r>
            <a:r>
              <a:rPr lang="en-US" sz="2000" dirty="0" smtClean="0">
                <a:latin typeface="Courier New" panose="02070309020205020404" pitchFamily="49" charset="0"/>
                <a:cs typeface="Courier New" panose="02070309020205020404" pitchFamily="49" charset="0"/>
              </a:rPr>
              <a:t> HN and DS. services for the FE protocols;</a:t>
            </a:r>
          </a:p>
          <a:p>
            <a:endParaRPr lang="en-US" sz="1500" b="1" dirty="0">
              <a:latin typeface="Courier New" panose="02070309020205020404" pitchFamily="49" charset="0"/>
              <a:cs typeface="Courier New" panose="02070309020205020404" pitchFamily="49" charset="0"/>
            </a:endParaRPr>
          </a:p>
          <a:p>
            <a:r>
              <a:rPr lang="en-US" sz="2000" b="1" dirty="0" err="1">
                <a:latin typeface="Courier New" panose="02070309020205020404" pitchFamily="49" charset="0"/>
                <a:cs typeface="Courier New" panose="02070309020205020404" pitchFamily="49" charset="0"/>
              </a:rPr>
              <a:t>c</a:t>
            </a:r>
            <a:r>
              <a:rPr lang="en-US" sz="2000" b="1" dirty="0" err="1" smtClean="0">
                <a:latin typeface="Courier New" panose="02070309020205020404" pitchFamily="49" charset="0"/>
                <a:cs typeface="Courier New" panose="02070309020205020404" pitchFamily="49" charset="0"/>
              </a:rPr>
              <a:t>msd</a:t>
            </a:r>
            <a:r>
              <a:rPr lang="en-US" sz="2000" b="1"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HN, </a:t>
            </a:r>
            <a:r>
              <a:rPr lang="en-US" sz="2000" dirty="0" err="1" smtClean="0">
                <a:latin typeface="Courier New" panose="02070309020205020404" pitchFamily="49" charset="0"/>
                <a:cs typeface="Courier New" panose="02070309020205020404" pitchFamily="49" charset="0"/>
              </a:rPr>
              <a:t>xrootd</a:t>
            </a:r>
            <a:r>
              <a:rPr lang="en-US" sz="2000" dirty="0" smtClean="0">
                <a:latin typeface="Courier New" panose="02070309020205020404" pitchFamily="49" charset="0"/>
                <a:cs typeface="Courier New" panose="02070309020205020404" pitchFamily="49" charset="0"/>
              </a:rPr>
              <a:t> federation service;</a:t>
            </a:r>
          </a:p>
          <a:p>
            <a:endParaRPr lang="en-US" sz="1500" dirty="0">
              <a:latin typeface="Courier New" panose="02070309020205020404" pitchFamily="49" charset="0"/>
              <a:cs typeface="Courier New" panose="02070309020205020404" pitchFamily="49" charset="0"/>
            </a:endParaRPr>
          </a:p>
          <a:p>
            <a:r>
              <a:rPr lang="en-US" sz="2000" b="1" dirty="0" err="1">
                <a:latin typeface="Courier New" panose="02070309020205020404" pitchFamily="49" charset="0"/>
                <a:cs typeface="Courier New" panose="02070309020205020404" pitchFamily="49" charset="0"/>
              </a:rPr>
              <a:t>m</a:t>
            </a:r>
            <a:r>
              <a:rPr lang="en-US" sz="2000" b="1" dirty="0" err="1" smtClean="0">
                <a:latin typeface="Courier New" panose="02070309020205020404" pitchFamily="49" charset="0"/>
                <a:cs typeface="Courier New" panose="02070309020205020404" pitchFamily="49" charset="0"/>
              </a:rPr>
              <a:t>emcached</a:t>
            </a:r>
            <a:r>
              <a:rPr lang="en-US" sz="2000" b="1"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HN,</a:t>
            </a:r>
            <a:r>
              <a:rPr lang="en-US" sz="2000" b="1" dirty="0" smtClean="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service caching in mem NS requests;</a:t>
            </a:r>
          </a:p>
          <a:p>
            <a:endParaRPr lang="en-US" sz="1500" b="1" dirty="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d</a:t>
            </a:r>
            <a:r>
              <a:rPr lang="en-US" sz="2000" b="1" dirty="0" smtClean="0">
                <a:latin typeface="Courier New" panose="02070309020205020404" pitchFamily="49" charset="0"/>
                <a:cs typeface="Courier New" panose="02070309020205020404" pitchFamily="49" charset="0"/>
              </a:rPr>
              <a:t>ome: </a:t>
            </a:r>
            <a:r>
              <a:rPr lang="en-US" sz="2000" dirty="0" smtClean="0">
                <a:latin typeface="Courier New" panose="02070309020205020404" pitchFamily="49" charset="0"/>
                <a:cs typeface="Courier New" panose="02070309020205020404" pitchFamily="49" charset="0"/>
              </a:rPr>
              <a:t>HN and DS, new core service when running in dome </a:t>
            </a:r>
            <a:r>
              <a:rPr lang="en-US" sz="2000" dirty="0" err="1" smtClean="0">
                <a:latin typeface="Courier New" panose="02070309020205020404" pitchFamily="49" charset="0"/>
                <a:cs typeface="Courier New" panose="02070309020205020404" pitchFamily="49" charset="0"/>
              </a:rPr>
              <a:t>flavour</a:t>
            </a:r>
            <a:r>
              <a:rPr lang="en-US" sz="2000" dirty="0" smtClean="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565112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8</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Architecture</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154"/>
          <p:cNvGrpSpPr/>
          <p:nvPr/>
        </p:nvGrpSpPr>
        <p:grpSpPr>
          <a:xfrm>
            <a:off x="5230355" y="1863074"/>
            <a:ext cx="2900155" cy="3779924"/>
            <a:chOff x="0" y="0"/>
            <a:chExt cx="3807381" cy="5375889"/>
          </a:xfrm>
        </p:grpSpPr>
        <p:grpSp>
          <p:nvGrpSpPr>
            <p:cNvPr id="24" name="Group 152"/>
            <p:cNvGrpSpPr/>
            <p:nvPr/>
          </p:nvGrpSpPr>
          <p:grpSpPr>
            <a:xfrm>
              <a:off x="0" y="0"/>
              <a:ext cx="3489882" cy="5375889"/>
              <a:chOff x="0" y="0"/>
              <a:chExt cx="3489881" cy="5375888"/>
            </a:xfrm>
          </p:grpSpPr>
          <p:sp>
            <p:nvSpPr>
              <p:cNvPr id="26" name="Shape 143"/>
              <p:cNvSpPr/>
              <p:nvPr/>
            </p:nvSpPr>
            <p:spPr>
              <a:xfrm>
                <a:off x="2094291" y="4726594"/>
                <a:ext cx="235784" cy="64929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88900" tIns="88900" rIns="88900" bIns="88900" numCol="1" anchor="ctr">
                <a:spAutoFit/>
              </a:bodyPr>
              <a:lstStyle>
                <a:lvl1pPr>
                  <a:defRPr>
                    <a:solidFill>
                      <a:srgbClr val="000000"/>
                    </a:solidFill>
                    <a:effectLst>
                      <a:outerShdw blurRad="101600" dist="63500" dir="18900000" rotWithShape="0">
                        <a:srgbClr val="000000"/>
                      </a:outerShdw>
                    </a:effectLst>
                    <a:uFill>
                      <a:solidFill>
                        <a:srgbClr val="000000"/>
                      </a:solidFill>
                    </a:uFill>
                  </a:defRPr>
                </a:lvl1pPr>
              </a:lstStyle>
              <a:p>
                <a:pPr lvl="0">
                  <a:defRPr sz="1800">
                    <a:effectLst/>
                    <a:uFillTx/>
                  </a:defRPr>
                </a:pPr>
                <a:endParaRPr sz="1800" dirty="0">
                  <a:uFill>
                    <a:solidFill/>
                  </a:uFill>
                </a:endParaRPr>
              </a:p>
            </p:txBody>
          </p:sp>
          <p:grpSp>
            <p:nvGrpSpPr>
              <p:cNvPr id="27" name="Group 151"/>
              <p:cNvGrpSpPr/>
              <p:nvPr/>
            </p:nvGrpSpPr>
            <p:grpSpPr>
              <a:xfrm>
                <a:off x="0" y="0"/>
                <a:ext cx="3489881" cy="4883150"/>
                <a:chOff x="0" y="0"/>
                <a:chExt cx="3489880" cy="4883150"/>
              </a:xfrm>
            </p:grpSpPr>
            <p:sp>
              <p:nvSpPr>
                <p:cNvPr id="28" name="Shape 144"/>
                <p:cNvSpPr/>
                <p:nvPr/>
              </p:nvSpPr>
              <p:spPr>
                <a:xfrm>
                  <a:off x="1788080" y="1771650"/>
                  <a:ext cx="1270001" cy="1270000"/>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dmlite core</a:t>
                  </a:r>
                </a:p>
              </p:txBody>
            </p:sp>
            <p:sp>
              <p:nvSpPr>
                <p:cNvPr id="29" name="Shape 145"/>
                <p:cNvSpPr/>
                <p:nvPr/>
              </p:nvSpPr>
              <p:spPr>
                <a:xfrm>
                  <a:off x="1364958" y="0"/>
                  <a:ext cx="1270001" cy="1270000"/>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dirty="0">
                      <a:uFill>
                        <a:solidFill/>
                      </a:uFill>
                    </a:rPr>
                    <a:t> </a:t>
                  </a:r>
                  <a:r>
                    <a:rPr lang="fr-FR" dirty="0" smtClean="0">
                      <a:uFill>
                        <a:solidFill/>
                      </a:uFill>
                    </a:rPr>
                    <a:t> </a:t>
                  </a:r>
                  <a:r>
                    <a:rPr sz="1800" dirty="0" smtClean="0">
                      <a:uFill>
                        <a:solidFill/>
                      </a:uFill>
                    </a:rPr>
                    <a:t>WebDAV</a:t>
                  </a:r>
                  <a:endParaRPr sz="1800" dirty="0">
                    <a:uFill>
                      <a:solidFill/>
                    </a:uFill>
                  </a:endParaRPr>
                </a:p>
              </p:txBody>
            </p:sp>
            <p:sp>
              <p:nvSpPr>
                <p:cNvPr id="30" name="Shape 146"/>
                <p:cNvSpPr/>
                <p:nvPr/>
              </p:nvSpPr>
              <p:spPr>
                <a:xfrm>
                  <a:off x="628358" y="845627"/>
                  <a:ext cx="1270001" cy="1270001"/>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Xrootd</a:t>
                  </a:r>
                  <a:endParaRPr sz="1800" dirty="0">
                    <a:uFill>
                      <a:solidFill/>
                    </a:uFill>
                  </a:endParaRPr>
                </a:p>
              </p:txBody>
            </p:sp>
            <p:sp>
              <p:nvSpPr>
                <p:cNvPr id="31" name="Shape 147"/>
                <p:cNvSpPr/>
                <p:nvPr/>
              </p:nvSpPr>
              <p:spPr>
                <a:xfrm>
                  <a:off x="1389245" y="2863850"/>
                  <a:ext cx="1270001" cy="1270000"/>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mysql</a:t>
                  </a:r>
                </a:p>
              </p:txBody>
            </p:sp>
            <p:sp>
              <p:nvSpPr>
                <p:cNvPr id="32" name="Shape 148"/>
                <p:cNvSpPr/>
                <p:nvPr/>
              </p:nvSpPr>
              <p:spPr>
                <a:xfrm>
                  <a:off x="2219880" y="3543300"/>
                  <a:ext cx="1270001" cy="1270000"/>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profiler</a:t>
                  </a:r>
                </a:p>
              </p:txBody>
            </p:sp>
            <p:sp>
              <p:nvSpPr>
                <p:cNvPr id="33" name="Shape 149"/>
                <p:cNvSpPr/>
                <p:nvPr/>
              </p:nvSpPr>
              <p:spPr>
                <a:xfrm>
                  <a:off x="721280" y="3613150"/>
                  <a:ext cx="1270001" cy="1270000"/>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adapter</a:t>
                  </a:r>
                </a:p>
              </p:txBody>
            </p:sp>
            <p:sp>
              <p:nvSpPr>
                <p:cNvPr id="34" name="Shape 150"/>
                <p:cNvSpPr/>
                <p:nvPr/>
              </p:nvSpPr>
              <p:spPr>
                <a:xfrm>
                  <a:off x="0" y="0"/>
                  <a:ext cx="1270000" cy="1270000"/>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gsiftp</a:t>
                  </a:r>
                  <a:endParaRPr sz="1800" dirty="0">
                    <a:uFill>
                      <a:solidFill/>
                    </a:uFill>
                  </a:endParaRPr>
                </a:p>
              </p:txBody>
            </p:sp>
          </p:grpSp>
        </p:grpSp>
        <p:sp>
          <p:nvSpPr>
            <p:cNvPr id="25" name="Shape 153"/>
            <p:cNvSpPr/>
            <p:nvPr/>
          </p:nvSpPr>
          <p:spPr>
            <a:xfrm>
              <a:off x="2537380" y="2487860"/>
              <a:ext cx="1270001" cy="1270001"/>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3500" dir="3194249"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lvl="0">
                <a:buClr>
                  <a:srgbClr val="000000"/>
                </a:buClr>
                <a:defRPr sz="1800">
                  <a:solidFill>
                    <a:srgbClr val="000000"/>
                  </a:solidFill>
                  <a:effectLst/>
                  <a:uFillTx/>
                </a:defRPr>
              </a:pPr>
              <a:r>
                <a:rPr sz="1800">
                  <a:uFill>
                    <a:solidFill/>
                  </a:uFill>
                </a:rPr>
                <a:t>mem</a:t>
              </a:r>
            </a:p>
            <a:p>
              <a:pPr lvl="0">
                <a:buClr>
                  <a:srgbClr val="000000"/>
                </a:buClr>
                <a:defRPr sz="1800">
                  <a:solidFill>
                    <a:srgbClr val="000000"/>
                  </a:solidFill>
                  <a:effectLst/>
                  <a:uFillTx/>
                </a:defRPr>
              </a:pPr>
              <a:r>
                <a:rPr sz="1800">
                  <a:uFill>
                    <a:solidFill/>
                  </a:uFill>
                </a:rPr>
                <a:t>cache</a:t>
              </a:r>
            </a:p>
          </p:txBody>
        </p:sp>
      </p:grpSp>
      <p:grpSp>
        <p:nvGrpSpPr>
          <p:cNvPr id="38" name="Group 138"/>
          <p:cNvGrpSpPr/>
          <p:nvPr/>
        </p:nvGrpSpPr>
        <p:grpSpPr>
          <a:xfrm>
            <a:off x="636004" y="1813193"/>
            <a:ext cx="2932592" cy="4022193"/>
            <a:chOff x="-3660" y="0"/>
            <a:chExt cx="3849965" cy="5720451"/>
          </a:xfrm>
        </p:grpSpPr>
        <p:sp>
          <p:nvSpPr>
            <p:cNvPr id="39" name="Shape 130"/>
            <p:cNvSpPr/>
            <p:nvPr/>
          </p:nvSpPr>
          <p:spPr>
            <a:xfrm>
              <a:off x="-3660" y="80054"/>
              <a:ext cx="235784" cy="64929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88900" tIns="88900" rIns="88900" bIns="88900" numCol="1" anchor="ctr">
              <a:spAutoFit/>
            </a:bodyPr>
            <a:lstStyle>
              <a:lvl1pPr>
                <a:defRPr>
                  <a:solidFill>
                    <a:srgbClr val="000000"/>
                  </a:solidFill>
                  <a:effectLst>
                    <a:outerShdw blurRad="101600" dist="63500" dir="18900000" rotWithShape="0">
                      <a:srgbClr val="000000"/>
                    </a:outerShdw>
                  </a:effectLst>
                  <a:uFill>
                    <a:solidFill>
                      <a:srgbClr val="000000"/>
                    </a:solidFill>
                  </a:uFill>
                </a:defRPr>
              </a:lvl1pPr>
            </a:lstStyle>
            <a:p>
              <a:pPr lvl="0">
                <a:defRPr sz="1800">
                  <a:effectLst/>
                  <a:uFillTx/>
                </a:defRPr>
              </a:pPr>
              <a:endParaRPr sz="1800" dirty="0">
                <a:uFill>
                  <a:solidFill/>
                </a:uFill>
              </a:endParaRPr>
            </a:p>
          </p:txBody>
        </p:sp>
        <p:grpSp>
          <p:nvGrpSpPr>
            <p:cNvPr id="41" name="Group 137"/>
            <p:cNvGrpSpPr/>
            <p:nvPr/>
          </p:nvGrpSpPr>
          <p:grpSpPr>
            <a:xfrm>
              <a:off x="633204" y="0"/>
              <a:ext cx="3213101" cy="5720451"/>
              <a:chOff x="0" y="0"/>
              <a:chExt cx="3213100" cy="5720450"/>
            </a:xfrm>
          </p:grpSpPr>
          <p:sp>
            <p:nvSpPr>
              <p:cNvPr id="42" name="Shape 131"/>
              <p:cNvSpPr/>
              <p:nvPr/>
            </p:nvSpPr>
            <p:spPr>
              <a:xfrm>
                <a:off x="850900" y="889000"/>
                <a:ext cx="1270000" cy="1270000"/>
              </a:xfrm>
              <a:prstGeom prst="rect">
                <a:avLst/>
              </a:prstGeom>
              <a:blipFill rotWithShape="1">
                <a:blip r:embed="rId5"/>
                <a:srcRect/>
                <a:tile tx="0" ty="0" sx="100000" sy="100000" flip="none" algn="tl"/>
              </a:blipFill>
              <a:ln w="7620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rfio</a:t>
                </a:r>
                <a:endParaRPr sz="1800" dirty="0">
                  <a:uFill>
                    <a:solidFill/>
                  </a:uFill>
                </a:endParaRPr>
              </a:p>
            </p:txBody>
          </p:sp>
          <p:sp>
            <p:nvSpPr>
              <p:cNvPr id="43" name="Shape 132"/>
              <p:cNvSpPr/>
              <p:nvPr/>
            </p:nvSpPr>
            <p:spPr>
              <a:xfrm>
                <a:off x="1943100" y="0"/>
                <a:ext cx="1270000" cy="1270000"/>
              </a:xfrm>
              <a:prstGeom prst="rect">
                <a:avLst/>
              </a:prstGeom>
              <a:blipFill rotWithShape="1">
                <a:blip r:embed="rId5"/>
                <a:srcRect/>
                <a:tile tx="0" ty="0" sx="100000" sy="100000" flip="none" algn="tl"/>
              </a:blipFill>
              <a:ln w="5715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dpns</a:t>
                </a:r>
                <a:endParaRPr sz="1800" dirty="0">
                  <a:uFill>
                    <a:solidFill/>
                  </a:uFill>
                </a:endParaRPr>
              </a:p>
            </p:txBody>
          </p:sp>
          <p:sp>
            <p:nvSpPr>
              <p:cNvPr id="44" name="Shape 133"/>
              <p:cNvSpPr/>
              <p:nvPr/>
            </p:nvSpPr>
            <p:spPr>
              <a:xfrm>
                <a:off x="482600" y="2442032"/>
                <a:ext cx="1270000" cy="1270001"/>
              </a:xfrm>
              <a:prstGeom prst="rect">
                <a:avLst/>
              </a:prstGeom>
              <a:blipFill rotWithShape="1">
                <a:blip r:embed="rId5"/>
                <a:srcRect/>
                <a:tile tx="0" ty="0" sx="100000" sy="100000" flip="none" algn="tl"/>
              </a:blipFill>
              <a:ln w="5715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srm</a:t>
                </a:r>
                <a:endParaRPr sz="1800" dirty="0">
                  <a:uFill>
                    <a:solidFill/>
                  </a:uFill>
                </a:endParaRPr>
              </a:p>
            </p:txBody>
          </p:sp>
          <p:sp>
            <p:nvSpPr>
              <p:cNvPr id="45" name="Shape 134"/>
              <p:cNvSpPr/>
              <p:nvPr/>
            </p:nvSpPr>
            <p:spPr>
              <a:xfrm>
                <a:off x="0" y="4450449"/>
                <a:ext cx="1270000" cy="1270001"/>
              </a:xfrm>
              <a:prstGeom prst="rect">
                <a:avLst/>
              </a:prstGeom>
              <a:blipFill rotWithShape="1">
                <a:blip r:embed="rId5"/>
                <a:srcRect/>
                <a:tile tx="0" ty="0" sx="100000" sy="100000" flip="none" algn="tl"/>
              </a:blipFill>
              <a:ln w="12700" cap="flat">
                <a:solidFill>
                  <a:srgbClr val="000000"/>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Legacy clients</a:t>
                </a:r>
              </a:p>
            </p:txBody>
          </p:sp>
          <p:sp>
            <p:nvSpPr>
              <p:cNvPr id="46" name="Shape 135"/>
              <p:cNvSpPr/>
              <p:nvPr/>
            </p:nvSpPr>
            <p:spPr>
              <a:xfrm>
                <a:off x="990600" y="4031334"/>
                <a:ext cx="1270000" cy="1270001"/>
              </a:xfrm>
              <a:prstGeom prst="rect">
                <a:avLst/>
              </a:prstGeom>
              <a:blipFill rotWithShape="1">
                <a:blip r:embed="rId5"/>
                <a:srcRect/>
                <a:tile tx="0" ty="0" sx="100000" sy="100000" flip="none" algn="tl"/>
              </a:blipFill>
              <a:ln w="12700" cap="flat">
                <a:solidFill>
                  <a:srgbClr val="000000"/>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CSec</a:t>
                </a:r>
              </a:p>
            </p:txBody>
          </p:sp>
          <p:sp>
            <p:nvSpPr>
              <p:cNvPr id="47" name="Shape 136"/>
              <p:cNvSpPr/>
              <p:nvPr/>
            </p:nvSpPr>
            <p:spPr>
              <a:xfrm>
                <a:off x="1730048" y="1949738"/>
                <a:ext cx="1476872" cy="1270000"/>
              </a:xfrm>
              <a:prstGeom prst="rect">
                <a:avLst/>
              </a:prstGeom>
              <a:blipFill rotWithShape="1">
                <a:blip r:embed="rId5"/>
                <a:srcRect/>
                <a:tile tx="0" ty="0" sx="100000" sy="100000" flip="none" algn="tl"/>
              </a:blipFill>
              <a:ln w="5715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dpm</a:t>
                </a:r>
                <a:r>
                  <a:rPr sz="1800" dirty="0" smtClean="0">
                    <a:uFill>
                      <a:solidFill/>
                    </a:uFill>
                  </a:rPr>
                  <a:t> </a:t>
                </a:r>
                <a:endParaRPr sz="1800" dirty="0">
                  <a:uFill>
                    <a:solidFill/>
                  </a:uFill>
                </a:endParaRPr>
              </a:p>
            </p:txBody>
          </p:sp>
        </p:grpSp>
      </p:grpSp>
      <p:sp>
        <p:nvSpPr>
          <p:cNvPr id="8" name="Rectangle à coins arrondis 7"/>
          <p:cNvSpPr/>
          <p:nvPr/>
        </p:nvSpPr>
        <p:spPr>
          <a:xfrm>
            <a:off x="179512" y="1700808"/>
            <a:ext cx="2203493" cy="6252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anose="02070309020205020404" pitchFamily="49" charset="0"/>
                <a:cs typeface="Courier New" panose="02070309020205020404" pitchFamily="49" charset="0"/>
              </a:rPr>
              <a:t>Legacy Stack</a:t>
            </a:r>
            <a:endParaRPr lang="en-US" dirty="0">
              <a:solidFill>
                <a:schemeClr val="tx1"/>
              </a:solidFill>
              <a:latin typeface="Courier New" panose="02070309020205020404" pitchFamily="49" charset="0"/>
              <a:cs typeface="Courier New" panose="02070309020205020404" pitchFamily="49" charset="0"/>
            </a:endParaRPr>
          </a:p>
        </p:txBody>
      </p:sp>
      <p:sp>
        <p:nvSpPr>
          <p:cNvPr id="48" name="Rectangle à coins arrondis 47"/>
          <p:cNvSpPr/>
          <p:nvPr/>
        </p:nvSpPr>
        <p:spPr>
          <a:xfrm>
            <a:off x="6372200" y="5517232"/>
            <a:ext cx="2203493" cy="625208"/>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Courier New" panose="02070309020205020404" pitchFamily="49" charset="0"/>
                <a:cs typeface="Courier New" panose="02070309020205020404" pitchFamily="49" charset="0"/>
              </a:rPr>
              <a:t>Dmlite</a:t>
            </a:r>
            <a:r>
              <a:rPr lang="en-US" dirty="0" smtClean="0">
                <a:solidFill>
                  <a:schemeClr val="tx1"/>
                </a:solidFill>
                <a:latin typeface="Courier New" panose="02070309020205020404" pitchFamily="49" charset="0"/>
                <a:cs typeface="Courier New" panose="02070309020205020404" pitchFamily="49" charset="0"/>
              </a:rPr>
              <a:t> stack</a:t>
            </a:r>
            <a:endParaRPr lang="en-US" dirty="0">
              <a:solidFill>
                <a:schemeClr val="tx1"/>
              </a:solidFill>
              <a:latin typeface="Courier New" panose="02070309020205020404" pitchFamily="49" charset="0"/>
              <a:cs typeface="Courier New" panose="02070309020205020404" pitchFamily="49" charset="0"/>
            </a:endParaRPr>
          </a:p>
        </p:txBody>
      </p:sp>
      <p:sp>
        <p:nvSpPr>
          <p:cNvPr id="50" name="Double flèche horizontale 49"/>
          <p:cNvSpPr/>
          <p:nvPr/>
        </p:nvSpPr>
        <p:spPr>
          <a:xfrm rot="1191620">
            <a:off x="3806257" y="3985831"/>
            <a:ext cx="1939508" cy="742106"/>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ZoneTexte 51"/>
          <p:cNvSpPr txBox="1"/>
          <p:nvPr/>
        </p:nvSpPr>
        <p:spPr>
          <a:xfrm>
            <a:off x="5798606" y="1132715"/>
            <a:ext cx="1287532" cy="369332"/>
          </a:xfrm>
          <a:prstGeom prst="rect">
            <a:avLst/>
          </a:prstGeom>
          <a:noFill/>
          <a:ln w="57150">
            <a:solidFill>
              <a:schemeClr val="accent4">
                <a:lumMod val="50000"/>
              </a:schemeClr>
            </a:solidFill>
          </a:ln>
        </p:spPr>
        <p:txBody>
          <a:bodyPr wrap="none" rtlCol="0">
            <a:spAutoFit/>
          </a:bodyPr>
          <a:lstStyle/>
          <a:p>
            <a:r>
              <a:rPr lang="en-US" dirty="0" smtClean="0">
                <a:latin typeface="Courier New" panose="02070309020205020404" pitchFamily="49" charset="0"/>
                <a:cs typeface="Courier New" panose="02070309020205020404" pitchFamily="49" charset="0"/>
              </a:rPr>
              <a:t>services</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28274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07504" y="980728"/>
            <a:ext cx="8856984" cy="5544616"/>
          </a:xfrm>
          <a:prstGeom prst="rect">
            <a:avLst/>
          </a:prstGeom>
          <a:no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5" name="Connecteur droit 4"/>
          <p:cNvCxnSpPr/>
          <p:nvPr/>
        </p:nvCxnSpPr>
        <p:spPr>
          <a:xfrm flipV="1">
            <a:off x="1116000" y="908720"/>
            <a:ext cx="6228000" cy="16"/>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e la date 9"/>
          <p:cNvSpPr>
            <a:spLocks noGrp="1"/>
          </p:cNvSpPr>
          <p:nvPr>
            <p:ph type="dt" sz="half" idx="10"/>
          </p:nvPr>
        </p:nvSpPr>
        <p:spPr/>
        <p:txBody>
          <a:bodyPr/>
          <a:lstStyle/>
          <a:p>
            <a:r>
              <a:rPr lang="en-US" smtClean="0"/>
              <a:t>17/05/2017</a:t>
            </a:r>
            <a:endParaRPr lang="en-US" dirty="0"/>
          </a:p>
        </p:txBody>
      </p:sp>
      <p:sp>
        <p:nvSpPr>
          <p:cNvPr id="11" name="Espace réservé du numéro de diapositive 10"/>
          <p:cNvSpPr>
            <a:spLocks noGrp="1"/>
          </p:cNvSpPr>
          <p:nvPr>
            <p:ph type="sldNum" sz="quarter" idx="12"/>
          </p:nvPr>
        </p:nvSpPr>
        <p:spPr/>
        <p:txBody>
          <a:bodyPr/>
          <a:lstStyle/>
          <a:p>
            <a:fld id="{E3A172BE-84CD-4C6F-940D-9ABB7C6FED2C}" type="slidenum">
              <a:rPr lang="en-US" smtClean="0"/>
              <a:pPr/>
              <a:t>9</a:t>
            </a:fld>
            <a:endParaRPr lang="en-US" dirty="0"/>
          </a:p>
        </p:txBody>
      </p:sp>
      <p:sp>
        <p:nvSpPr>
          <p:cNvPr id="15" name="ZoneTexte 14"/>
          <p:cNvSpPr txBox="1"/>
          <p:nvPr/>
        </p:nvSpPr>
        <p:spPr>
          <a:xfrm>
            <a:off x="2195736" y="3501008"/>
            <a:ext cx="184731" cy="369332"/>
          </a:xfrm>
          <a:prstGeom prst="rect">
            <a:avLst/>
          </a:prstGeom>
          <a:noFill/>
        </p:spPr>
        <p:txBody>
          <a:bodyPr wrap="none" rtlCol="0">
            <a:spAutoFit/>
          </a:bodyPr>
          <a:lstStyle/>
          <a:p>
            <a:endParaRPr lang="fr-FR" dirty="0"/>
          </a:p>
        </p:txBody>
      </p:sp>
      <p:sp>
        <p:nvSpPr>
          <p:cNvPr id="12" name="Espace réservé du pied de page 11"/>
          <p:cNvSpPr>
            <a:spLocks noGrp="1"/>
          </p:cNvSpPr>
          <p:nvPr>
            <p:ph type="ftr" sz="quarter" idx="11"/>
          </p:nvPr>
        </p:nvSpPr>
        <p:spPr>
          <a:xfrm>
            <a:off x="2667000" y="6356350"/>
            <a:ext cx="3886200" cy="365125"/>
          </a:xfrm>
        </p:spPr>
        <p:txBody>
          <a:bodyPr/>
          <a:lstStyle/>
          <a:p>
            <a:r>
              <a:rPr lang="en-US" smtClean="0"/>
              <a:t>Grid Training - LPNHE - Paris</a:t>
            </a:r>
            <a:endParaRPr lang="en-US" dirty="0"/>
          </a:p>
        </p:txBody>
      </p:sp>
      <p:sp>
        <p:nvSpPr>
          <p:cNvPr id="13" name="ZoneTexte 12"/>
          <p:cNvSpPr txBox="1"/>
          <p:nvPr/>
        </p:nvSpPr>
        <p:spPr>
          <a:xfrm>
            <a:off x="899592" y="406405"/>
            <a:ext cx="7848872" cy="646331"/>
          </a:xfrm>
          <a:prstGeom prst="rect">
            <a:avLst/>
          </a:prstGeom>
          <a:noFill/>
          <a:effectLst>
            <a:softEdge rad="317500"/>
          </a:effectLst>
        </p:spPr>
        <p:txBody>
          <a:bodyPr wrap="square" rtlCol="0">
            <a:spAutoFit/>
          </a:bodyPr>
          <a:lstStyle/>
          <a:p>
            <a:pPr algn="r"/>
            <a:r>
              <a:rPr lang="en-US" sz="3600" b="1" i="1" dirty="0" smtClean="0">
                <a:effectLst>
                  <a:outerShdw blurRad="38100" dist="38100" dir="2700000" algn="tl">
                    <a:srgbClr val="000000">
                      <a:alpha val="43137"/>
                    </a:srgbClr>
                  </a:outerShdw>
                </a:effectLst>
                <a:latin typeface="Courier New" pitchFamily="49" charset="0"/>
                <a:cs typeface="Courier New" pitchFamily="49" charset="0"/>
              </a:rPr>
              <a:t>Architecture</a:t>
            </a:r>
          </a:p>
        </p:txBody>
      </p:sp>
      <p:sp>
        <p:nvSpPr>
          <p:cNvPr id="4" name="ZoneTexte 3"/>
          <p:cNvSpPr txBox="1"/>
          <p:nvPr/>
        </p:nvSpPr>
        <p:spPr>
          <a:xfrm>
            <a:off x="3131840" y="1988840"/>
            <a:ext cx="184731" cy="369332"/>
          </a:xfrm>
          <a:prstGeom prst="rect">
            <a:avLst/>
          </a:prstGeom>
          <a:noFill/>
        </p:spPr>
        <p:txBody>
          <a:bodyPr wrap="none" rtlCol="0">
            <a:spAutoFit/>
          </a:bodyPr>
          <a:lstStyle/>
          <a:p>
            <a:endParaRPr lang="it-IT" dirty="0"/>
          </a:p>
        </p:txBody>
      </p:sp>
      <p:pic>
        <p:nvPicPr>
          <p:cNvPr id="14" name="Picture 6" descr="http://llr.in2p3.fr/local/cache-vignettes/L115xH53/siteon0-225a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63" y="475902"/>
            <a:ext cx="1095375" cy="504826"/>
          </a:xfrm>
          <a:prstGeom prst="rect">
            <a:avLst/>
          </a:prstGeom>
          <a:noFill/>
          <a:extLst>
            <a:ext uri="{909E8E84-426E-40DD-AFC4-6F175D3DCCD1}">
              <a14:hiddenFill xmlns:a14="http://schemas.microsoft.com/office/drawing/2010/main">
                <a:solidFill>
                  <a:srgbClr val="FFFFFF"/>
                </a:solidFill>
              </a14:hiddenFill>
            </a:ext>
          </a:extLst>
        </p:spPr>
      </p:pic>
      <p:grpSp>
        <p:nvGrpSpPr>
          <p:cNvPr id="38" name="Group 138"/>
          <p:cNvGrpSpPr/>
          <p:nvPr/>
        </p:nvGrpSpPr>
        <p:grpSpPr>
          <a:xfrm>
            <a:off x="636004" y="1813193"/>
            <a:ext cx="2932592" cy="4022193"/>
            <a:chOff x="-3660" y="0"/>
            <a:chExt cx="3849965" cy="5720451"/>
          </a:xfrm>
        </p:grpSpPr>
        <p:sp>
          <p:nvSpPr>
            <p:cNvPr id="39" name="Shape 130"/>
            <p:cNvSpPr/>
            <p:nvPr/>
          </p:nvSpPr>
          <p:spPr>
            <a:xfrm>
              <a:off x="-3660" y="80054"/>
              <a:ext cx="235784" cy="64929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88900" tIns="88900" rIns="88900" bIns="88900" numCol="1" anchor="ctr">
              <a:spAutoFit/>
            </a:bodyPr>
            <a:lstStyle>
              <a:lvl1pPr>
                <a:defRPr>
                  <a:solidFill>
                    <a:srgbClr val="000000"/>
                  </a:solidFill>
                  <a:effectLst>
                    <a:outerShdw blurRad="101600" dist="63500" dir="18900000" rotWithShape="0">
                      <a:srgbClr val="000000"/>
                    </a:outerShdw>
                  </a:effectLst>
                  <a:uFill>
                    <a:solidFill>
                      <a:srgbClr val="000000"/>
                    </a:solidFill>
                  </a:uFill>
                </a:defRPr>
              </a:lvl1pPr>
            </a:lstStyle>
            <a:p>
              <a:pPr lvl="0">
                <a:defRPr sz="1800">
                  <a:effectLst/>
                  <a:uFillTx/>
                </a:defRPr>
              </a:pPr>
              <a:endParaRPr sz="1800" dirty="0">
                <a:uFill>
                  <a:solidFill/>
                </a:uFill>
              </a:endParaRPr>
            </a:p>
          </p:txBody>
        </p:sp>
        <p:grpSp>
          <p:nvGrpSpPr>
            <p:cNvPr id="41" name="Group 137"/>
            <p:cNvGrpSpPr/>
            <p:nvPr/>
          </p:nvGrpSpPr>
          <p:grpSpPr>
            <a:xfrm>
              <a:off x="633204" y="0"/>
              <a:ext cx="3213101" cy="5720451"/>
              <a:chOff x="0" y="0"/>
              <a:chExt cx="3213100" cy="5720450"/>
            </a:xfrm>
          </p:grpSpPr>
          <p:sp>
            <p:nvSpPr>
              <p:cNvPr id="42" name="Shape 131"/>
              <p:cNvSpPr/>
              <p:nvPr/>
            </p:nvSpPr>
            <p:spPr>
              <a:xfrm>
                <a:off x="850900" y="889000"/>
                <a:ext cx="1270000" cy="1270000"/>
              </a:xfrm>
              <a:prstGeom prst="rect">
                <a:avLst/>
              </a:prstGeom>
              <a:blipFill rotWithShape="1">
                <a:blip r:embed="rId4"/>
                <a:srcRect/>
                <a:tile tx="0" ty="0" sx="100000" sy="100000" flip="none" algn="tl"/>
              </a:blipFill>
              <a:ln w="7620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rfio</a:t>
                </a:r>
                <a:endParaRPr sz="1800" dirty="0">
                  <a:uFill>
                    <a:solidFill/>
                  </a:uFill>
                </a:endParaRPr>
              </a:p>
            </p:txBody>
          </p:sp>
          <p:sp>
            <p:nvSpPr>
              <p:cNvPr id="43" name="Shape 132"/>
              <p:cNvSpPr/>
              <p:nvPr/>
            </p:nvSpPr>
            <p:spPr>
              <a:xfrm>
                <a:off x="1943100" y="0"/>
                <a:ext cx="1270000" cy="1270000"/>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dpns</a:t>
                </a:r>
                <a:endParaRPr sz="1800" dirty="0">
                  <a:uFill>
                    <a:solidFill/>
                  </a:uFill>
                </a:endParaRPr>
              </a:p>
            </p:txBody>
          </p:sp>
          <p:sp>
            <p:nvSpPr>
              <p:cNvPr id="44" name="Shape 133"/>
              <p:cNvSpPr/>
              <p:nvPr/>
            </p:nvSpPr>
            <p:spPr>
              <a:xfrm>
                <a:off x="482600" y="2442032"/>
                <a:ext cx="1270000" cy="1270001"/>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srm</a:t>
                </a:r>
                <a:endParaRPr sz="1800" dirty="0">
                  <a:uFill>
                    <a:solidFill/>
                  </a:uFill>
                </a:endParaRPr>
              </a:p>
            </p:txBody>
          </p:sp>
          <p:sp>
            <p:nvSpPr>
              <p:cNvPr id="45" name="Shape 134"/>
              <p:cNvSpPr/>
              <p:nvPr/>
            </p:nvSpPr>
            <p:spPr>
              <a:xfrm>
                <a:off x="0" y="4450449"/>
                <a:ext cx="1270000" cy="1270001"/>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Legacy clients</a:t>
                </a:r>
              </a:p>
            </p:txBody>
          </p:sp>
          <p:sp>
            <p:nvSpPr>
              <p:cNvPr id="46" name="Shape 135"/>
              <p:cNvSpPr/>
              <p:nvPr/>
            </p:nvSpPr>
            <p:spPr>
              <a:xfrm>
                <a:off x="990600" y="4031334"/>
                <a:ext cx="1270000" cy="1270001"/>
              </a:xfrm>
              <a:prstGeom prst="rect">
                <a:avLst/>
              </a:prstGeom>
              <a:blipFill rotWithShape="1">
                <a:blip r:embed="rId4"/>
                <a:srcRect/>
                <a:tile tx="0" ty="0" sx="100000" sy="100000" flip="none" algn="tl"/>
              </a:blipFill>
              <a:ln w="12700" cap="flat">
                <a:solidFill>
                  <a:srgbClr val="000000"/>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sz="1800">
                    <a:uFill>
                      <a:solidFill/>
                    </a:uFill>
                  </a:rPr>
                  <a:t>CSec</a:t>
                </a:r>
              </a:p>
            </p:txBody>
          </p:sp>
          <p:sp>
            <p:nvSpPr>
              <p:cNvPr id="47" name="Shape 136"/>
              <p:cNvSpPr/>
              <p:nvPr/>
            </p:nvSpPr>
            <p:spPr>
              <a:xfrm>
                <a:off x="1730048" y="1949738"/>
                <a:ext cx="1476872" cy="1270000"/>
              </a:xfrm>
              <a:prstGeom prst="rect">
                <a:avLst/>
              </a:prstGeom>
              <a:blipFill rotWithShape="1">
                <a:blip r:embed="rId4"/>
                <a:srcRect/>
                <a:tile tx="0" ty="0" sx="100000" sy="100000" flip="none" algn="tl"/>
              </a:blipFill>
              <a:ln w="57150" cap="flat">
                <a:solidFill>
                  <a:schemeClr val="accent4">
                    <a:lumMod val="50000"/>
                  </a:schemeClr>
                </a:solidFill>
                <a:prstDash val="solid"/>
                <a:miter lim="400000"/>
              </a:ln>
              <a:effectLst>
                <a:outerShdw blurRad="63500" dist="61578" dir="7768572" rotWithShape="0">
                  <a:srgbClr val="000000">
                    <a:alpha val="50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buClr>
                    <a:srgbClr val="000000"/>
                  </a:buClr>
                  <a:defRPr>
                    <a:solidFill>
                      <a:srgbClr val="000000"/>
                    </a:solidFill>
                    <a:uFill>
                      <a:solidFill>
                        <a:srgbClr val="000000"/>
                      </a:solidFill>
                    </a:uFill>
                  </a:defRPr>
                </a:lvl1pPr>
              </a:lstStyle>
              <a:p>
                <a:pPr lvl="0">
                  <a:defRPr sz="1800">
                    <a:effectLst/>
                    <a:uFillTx/>
                  </a:defRPr>
                </a:pPr>
                <a:r>
                  <a:rPr lang="fr-FR" sz="1800" dirty="0" smtClean="0">
                    <a:uFill>
                      <a:solidFill/>
                    </a:uFill>
                  </a:rPr>
                  <a:t>     </a:t>
                </a:r>
                <a:r>
                  <a:rPr sz="1800" dirty="0" err="1" smtClean="0">
                    <a:uFill>
                      <a:solidFill/>
                    </a:uFill>
                  </a:rPr>
                  <a:t>dpm</a:t>
                </a:r>
                <a:r>
                  <a:rPr sz="1800" dirty="0" smtClean="0">
                    <a:uFill>
                      <a:solidFill/>
                    </a:uFill>
                  </a:rPr>
                  <a:t> </a:t>
                </a:r>
                <a:endParaRPr sz="1800" dirty="0">
                  <a:uFill>
                    <a:solidFill/>
                  </a:uFill>
                </a:endParaRPr>
              </a:p>
            </p:txBody>
          </p:sp>
        </p:grpSp>
      </p:grpSp>
      <p:sp>
        <p:nvSpPr>
          <p:cNvPr id="8" name="Rectangle à coins arrondis 7"/>
          <p:cNvSpPr/>
          <p:nvPr/>
        </p:nvSpPr>
        <p:spPr>
          <a:xfrm>
            <a:off x="179512" y="1700808"/>
            <a:ext cx="2203493" cy="6252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urier New" panose="02070309020205020404" pitchFamily="49" charset="0"/>
                <a:cs typeface="Courier New" panose="02070309020205020404" pitchFamily="49" charset="0"/>
              </a:rPr>
              <a:t>Legacy Stack</a:t>
            </a:r>
            <a:endParaRPr lang="en-US" dirty="0">
              <a:solidFill>
                <a:schemeClr val="tx1"/>
              </a:solidFill>
              <a:latin typeface="Courier New" panose="02070309020205020404" pitchFamily="49" charset="0"/>
              <a:cs typeface="Courier New" panose="02070309020205020404" pitchFamily="49" charset="0"/>
            </a:endParaRPr>
          </a:p>
        </p:txBody>
      </p:sp>
      <p:sp>
        <p:nvSpPr>
          <p:cNvPr id="52" name="ZoneTexte 51"/>
          <p:cNvSpPr txBox="1"/>
          <p:nvPr/>
        </p:nvSpPr>
        <p:spPr>
          <a:xfrm>
            <a:off x="5798606" y="1132715"/>
            <a:ext cx="1287532" cy="369332"/>
          </a:xfrm>
          <a:prstGeom prst="rect">
            <a:avLst/>
          </a:prstGeom>
          <a:noFill/>
          <a:ln w="57150">
            <a:solidFill>
              <a:schemeClr val="accent4">
                <a:lumMod val="50000"/>
              </a:schemeClr>
            </a:solidFill>
          </a:ln>
        </p:spPr>
        <p:txBody>
          <a:bodyPr wrap="none" rtlCol="0">
            <a:spAutoFit/>
          </a:bodyPr>
          <a:lstStyle/>
          <a:p>
            <a:r>
              <a:rPr lang="en-US" dirty="0" smtClean="0">
                <a:latin typeface="Courier New" panose="02070309020205020404" pitchFamily="49" charset="0"/>
                <a:cs typeface="Courier New" panose="02070309020205020404" pitchFamily="49" charset="0"/>
              </a:rPr>
              <a:t>services</a:t>
            </a:r>
            <a:endParaRPr lang="en-US" dirty="0">
              <a:latin typeface="Courier New" panose="02070309020205020404" pitchFamily="49" charset="0"/>
              <a:cs typeface="Courier New" panose="02070309020205020404" pitchFamily="49" charset="0"/>
            </a:endParaRPr>
          </a:p>
        </p:txBody>
      </p:sp>
      <p:sp>
        <p:nvSpPr>
          <p:cNvPr id="36" name="ZoneTexte 35"/>
          <p:cNvSpPr txBox="1"/>
          <p:nvPr/>
        </p:nvSpPr>
        <p:spPr>
          <a:xfrm>
            <a:off x="4117863" y="2099347"/>
            <a:ext cx="4428416" cy="3000821"/>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Old stack of services. Less and less used:</a:t>
            </a:r>
          </a:p>
          <a:p>
            <a:pPr marL="742950" lvl="1"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SRM protocol FE;</a:t>
            </a:r>
          </a:p>
          <a:p>
            <a:pPr marL="742950" lvl="1"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742950" lvl="1"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RFIO protocol FE;</a:t>
            </a:r>
          </a:p>
          <a:p>
            <a:pPr marL="742950" lvl="1"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742950" lvl="1" indent="-285750">
              <a:buFont typeface="Wingdings" panose="05000000000000000000" pitchFamily="2" charset="2"/>
              <a:buChar char="q"/>
            </a:pPr>
            <a:r>
              <a:rPr lang="en-US" dirty="0">
                <a:latin typeface="Courier New" panose="02070309020205020404" pitchFamily="49" charset="0"/>
                <a:cs typeface="Courier New" panose="02070309020205020404" pitchFamily="49" charset="0"/>
              </a:rPr>
              <a:t>s</a:t>
            </a:r>
            <a:r>
              <a:rPr lang="en-US" dirty="0" smtClean="0">
                <a:latin typeface="Courier New" panose="02070309020205020404" pitchFamily="49" charset="0"/>
                <a:cs typeface="Courier New" panose="02070309020205020404" pitchFamily="49" charset="0"/>
              </a:rPr>
              <a:t>ervices for </a:t>
            </a:r>
            <a:r>
              <a:rPr lang="en-US" dirty="0" err="1" smtClean="0">
                <a:latin typeface="Courier New" panose="02070309020205020404" pitchFamily="49" charset="0"/>
                <a:cs typeface="Courier New" panose="02070309020205020404" pitchFamily="49" charset="0"/>
              </a:rPr>
              <a:t>dpns</a:t>
            </a:r>
            <a:r>
              <a:rPr lang="en-US" dirty="0" smtClean="0">
                <a:latin typeface="Courier New" panose="02070309020205020404" pitchFamily="49" charset="0"/>
                <a:cs typeface="Courier New" panose="02070309020205020404" pitchFamily="49" charset="0"/>
              </a:rPr>
              <a:t>-* and </a:t>
            </a:r>
            <a:r>
              <a:rPr lang="en-US" dirty="0" err="1" smtClean="0">
                <a:latin typeface="Courier New" panose="02070309020205020404" pitchFamily="49" charset="0"/>
                <a:cs typeface="Courier New" panose="02070309020205020404" pitchFamily="49" charset="0"/>
              </a:rPr>
              <a:t>dpm</a:t>
            </a:r>
            <a:r>
              <a:rPr lang="en-US" dirty="0" smtClean="0">
                <a:latin typeface="Courier New" panose="02070309020205020404" pitchFamily="49" charset="0"/>
                <a:cs typeface="Courier New" panose="02070309020205020404" pitchFamily="49" charset="0"/>
              </a:rPr>
              <a:t>-* commands;</a:t>
            </a:r>
          </a:p>
          <a:p>
            <a:pPr marL="742950" lvl="1" indent="-285750">
              <a:buFont typeface="Wingdings" panose="05000000000000000000" pitchFamily="2" charset="2"/>
              <a:buChar char="q"/>
            </a:pPr>
            <a:endParaRPr lang="en-US" sz="300" dirty="0" smtClean="0">
              <a:latin typeface="Courier New" panose="02070309020205020404" pitchFamily="49" charset="0"/>
              <a:cs typeface="Courier New" panose="02070309020205020404" pitchFamily="49" charset="0"/>
            </a:endParaRPr>
          </a:p>
          <a:p>
            <a:pPr marL="742950" lvl="1" indent="-285750">
              <a:buFont typeface="Wingdings" panose="05000000000000000000" pitchFamily="2" charset="2"/>
              <a:buChar char="q"/>
            </a:pPr>
            <a:r>
              <a:rPr lang="en-US" dirty="0" smtClean="0">
                <a:latin typeface="Courier New" panose="02070309020205020404" pitchFamily="49" charset="0"/>
                <a:cs typeface="Courier New" panose="02070309020205020404" pitchFamily="49" charset="0"/>
              </a:rPr>
              <a:t>Inner cluster communications and functioning (if dome is not enabled).</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91501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31197</TotalTime>
  <Words>4404</Words>
  <Application>Microsoft Office PowerPoint</Application>
  <PresentationFormat>Affichage à l'écran (4:3)</PresentationFormat>
  <Paragraphs>967</Paragraphs>
  <Slides>48</Slides>
  <Notes>48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48</vt:i4>
      </vt:variant>
    </vt:vector>
  </HeadingPairs>
  <TitlesOfParts>
    <vt:vector size="54" baseType="lpstr">
      <vt:lpstr>Arial</vt:lpstr>
      <vt:lpstr>Calibri</vt:lpstr>
      <vt:lpstr>Courier New</vt:lpstr>
      <vt:lpstr>Miriam Fixed</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sartiran</dc:creator>
  <cp:lastModifiedBy>User14005</cp:lastModifiedBy>
  <cp:revision>3223</cp:revision>
  <dcterms:created xsi:type="dcterms:W3CDTF">2011-10-15T17:55:08Z</dcterms:created>
  <dcterms:modified xsi:type="dcterms:W3CDTF">2017-05-17T09:03:58Z</dcterms:modified>
</cp:coreProperties>
</file>