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6" r:id="rId3"/>
    <p:sldMasterId id="2147483687" r:id="rId4"/>
    <p:sldMasterId id="2147483698" r:id="rId5"/>
  </p:sldMasterIdLst>
  <p:notesMasterIdLst>
    <p:notesMasterId r:id="rId18"/>
  </p:notesMasterIdLst>
  <p:sldIdLst>
    <p:sldId id="260" r:id="rId6"/>
    <p:sldId id="268" r:id="rId7"/>
    <p:sldId id="262" r:id="rId8"/>
    <p:sldId id="257" r:id="rId9"/>
    <p:sldId id="271" r:id="rId10"/>
    <p:sldId id="263" r:id="rId11"/>
    <p:sldId id="265" r:id="rId12"/>
    <p:sldId id="264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3" autoAdjust="0"/>
  </p:normalViewPr>
  <p:slideViewPr>
    <p:cSldViewPr>
      <p:cViewPr varScale="1">
        <p:scale>
          <a:sx n="87" d="100"/>
          <a:sy n="87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E1A6-41D6-45CF-AC0B-79DF956FB59B}" type="datetimeFigureOut">
              <a:rPr lang="en-US" smtClean="0"/>
              <a:t>09/05/17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D9AE-1C8A-4ABE-8DA7-AEA9FFD4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particles</a:t>
            </a:r>
            <a:r>
              <a:rPr lang="fr-FR" dirty="0" smtClean="0"/>
              <a:t>= photon, proton, </a:t>
            </a:r>
            <a:r>
              <a:rPr lang="fr-FR" dirty="0" err="1" smtClean="0"/>
              <a:t>electron</a:t>
            </a:r>
            <a:r>
              <a:rPr lang="fr-FR" dirty="0" smtClean="0"/>
              <a:t>,</a:t>
            </a:r>
            <a:r>
              <a:rPr lang="fr-FR" baseline="0" dirty="0" smtClean="0"/>
              <a:t> alpha..</a:t>
            </a:r>
          </a:p>
          <a:p>
            <a:r>
              <a:rPr lang="fr-FR" baseline="0" dirty="0" smtClean="0"/>
              <a:t>Single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counting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provides</a:t>
            </a:r>
            <a:r>
              <a:rPr lang="fr-FR" baseline="0" dirty="0" smtClean="0"/>
              <a:t> more information – </a:t>
            </a:r>
            <a:r>
              <a:rPr lang="fr-FR" baseline="0" dirty="0" err="1" smtClean="0"/>
              <a:t>augmented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imaging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filterout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improve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– </a:t>
            </a:r>
            <a:r>
              <a:rPr lang="fr-FR" u="sng" baseline="0" dirty="0" err="1" smtClean="0"/>
              <a:t>filter</a:t>
            </a:r>
            <a:r>
              <a:rPr lang="fr-FR" u="sng" baseline="0" dirty="0" smtClean="0"/>
              <a:t>-out the noise !! 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Especially</a:t>
            </a:r>
            <a:r>
              <a:rPr lang="fr-FR" u="none" baseline="0" dirty="0" smtClean="0"/>
              <a:t> </a:t>
            </a:r>
            <a:endParaRPr lang="en-US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D9AE-1C8A-4ABE-8DA7-AEA9FFD48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D9AE-1C8A-4ABE-8DA7-AEA9FFD489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D9AE-1C8A-4ABE-8DA7-AEA9FFD489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62100"/>
            <a:ext cx="8636000" cy="14700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3505200" cy="8509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7" name="Picture 6" descr="logo_picsel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0" y="5143500"/>
            <a:ext cx="1438560" cy="896052"/>
          </a:xfrm>
          <a:prstGeom prst="rect">
            <a:avLst/>
          </a:prstGeom>
        </p:spPr>
      </p:pic>
      <p:pic>
        <p:nvPicPr>
          <p:cNvPr id="8" name="Picture 7" descr="logo_IPH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0" y="4120698"/>
            <a:ext cx="1438560" cy="997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59200" y="4394200"/>
            <a:ext cx="4876800" cy="22606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000"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1800"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600"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90900" y="4368800"/>
            <a:ext cx="368300" cy="22606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59200" y="4356100"/>
            <a:ext cx="4876800" cy="254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867400" y="3200400"/>
            <a:ext cx="2971800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>
                <a:solidFill>
                  <a:srgbClr val="4F81BD"/>
                </a:solidFill>
                <a:latin typeface="Century Gothic"/>
                <a:cs typeface="Century Gothic"/>
              </a:defRPr>
            </a:lvl1pPr>
            <a:lvl2pPr>
              <a:buNone/>
              <a:defRPr sz="1600">
                <a:solidFill>
                  <a:srgbClr val="4F81BD"/>
                </a:solidFill>
                <a:latin typeface="Century Gothic"/>
                <a:cs typeface="Century Gothic"/>
              </a:defRPr>
            </a:lvl2pPr>
            <a:lvl3pPr>
              <a:buNone/>
              <a:defRPr sz="1400">
                <a:solidFill>
                  <a:srgbClr val="4F81BD"/>
                </a:solidFill>
                <a:latin typeface="Century Gothic"/>
                <a:cs typeface="Century Gothic"/>
              </a:defRPr>
            </a:lvl3pPr>
            <a:lvl4pPr>
              <a:buNone/>
              <a:defRPr sz="1200">
                <a:solidFill>
                  <a:srgbClr val="4F81BD"/>
                </a:solidFill>
                <a:latin typeface="Century Gothic"/>
                <a:cs typeface="Century Gothic"/>
              </a:defRPr>
            </a:lvl4pPr>
            <a:lvl5pPr>
              <a:buNone/>
              <a:defRPr sz="1200">
                <a:solidFill>
                  <a:srgbClr val="4F81BD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83" y="895351"/>
            <a:ext cx="4508941" cy="639762"/>
          </a:xfrm>
        </p:spPr>
        <p:txBody>
          <a:bodyPr anchor="b"/>
          <a:lstStyle>
            <a:lvl1pPr marL="0" indent="0">
              <a:buNone/>
              <a:defRPr sz="2400" b="0" u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84" y="1552574"/>
            <a:ext cx="4508940" cy="4909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2813"/>
            <a:ext cx="43846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u="none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4"/>
            <a:ext cx="4041775" cy="4896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62100"/>
            <a:ext cx="8636000" cy="14700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3505200" cy="8509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7" name="Picture 6" descr="logo_picsel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320" y="5143500"/>
            <a:ext cx="1438560" cy="896052"/>
          </a:xfrm>
          <a:prstGeom prst="rect">
            <a:avLst/>
          </a:prstGeom>
        </p:spPr>
      </p:pic>
      <p:pic>
        <p:nvPicPr>
          <p:cNvPr id="8" name="Picture 7" descr="logo_IPHC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320" y="4120698"/>
            <a:ext cx="1438560" cy="997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59200" y="4394200"/>
            <a:ext cx="4876800" cy="22606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000"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1800"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600"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90900" y="4368800"/>
            <a:ext cx="368300" cy="22606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759200" y="4356100"/>
            <a:ext cx="4876800" cy="254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>
          <a:xfrm>
            <a:off x="5384800" y="3251200"/>
            <a:ext cx="3505200" cy="4445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subtitle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BBE0-502E-409F-8495-37ECF36A52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3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5479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5481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2738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274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3721100"/>
            <a:ext cx="4565650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2175" y="3721100"/>
            <a:ext cx="4332288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801688"/>
            <a:ext cx="8780462" cy="19288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6063" y="2730500"/>
            <a:ext cx="4313237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9300" y="2730500"/>
            <a:ext cx="4467225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8100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8100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54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6084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6084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2133600"/>
            <a:ext cx="82296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3200" y="3275012"/>
            <a:ext cx="8898480" cy="1588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3200" y="3454400"/>
            <a:ext cx="368300" cy="28448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74700" y="3454400"/>
            <a:ext cx="5969000" cy="28448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400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2000">
                <a:solidFill>
                  <a:schemeClr val="accent1"/>
                </a:solidFill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800">
                <a:solidFill>
                  <a:schemeClr val="accent1"/>
                </a:solidFill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600">
                <a:solidFill>
                  <a:schemeClr val="accent1"/>
                </a:solidFill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600">
                <a:solidFill>
                  <a:schemeClr val="accent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83" y="895351"/>
            <a:ext cx="4508941" cy="639762"/>
          </a:xfrm>
        </p:spPr>
        <p:txBody>
          <a:bodyPr anchor="b"/>
          <a:lstStyle>
            <a:lvl1pPr marL="0" indent="0">
              <a:buNone/>
              <a:defRPr sz="2400" b="0" u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84" y="1552574"/>
            <a:ext cx="4508940" cy="4909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2813"/>
            <a:ext cx="43846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u="none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4"/>
            <a:ext cx="4041775" cy="4896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62100"/>
            <a:ext cx="8636000" cy="14700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3505200" cy="8509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7" name="Picture 6" descr="logo_picsel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320" y="5143500"/>
            <a:ext cx="1438560" cy="896052"/>
          </a:xfrm>
          <a:prstGeom prst="rect">
            <a:avLst/>
          </a:prstGeom>
        </p:spPr>
      </p:pic>
      <p:pic>
        <p:nvPicPr>
          <p:cNvPr id="8" name="Picture 7" descr="logo_IPHC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320" y="4120698"/>
            <a:ext cx="1438560" cy="997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59200" y="4394200"/>
            <a:ext cx="4876800" cy="22606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000"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1800"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600"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90900" y="4368800"/>
            <a:ext cx="368300" cy="22606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759200" y="4356100"/>
            <a:ext cx="4876800" cy="254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>
          <a:xfrm>
            <a:off x="5384800" y="3251200"/>
            <a:ext cx="3505200" cy="4445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subtitle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BBE0-502E-409F-8495-37ECF36A52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31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5479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5481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2738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274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3721100"/>
            <a:ext cx="4565650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2175" y="3721100"/>
            <a:ext cx="4332288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801688"/>
            <a:ext cx="8780462" cy="19288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6063" y="2730500"/>
            <a:ext cx="4313237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9300" y="2730500"/>
            <a:ext cx="4467225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8100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8100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54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6084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6084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C331D-677E-4A30-9A8B-F0A82C8E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9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83" y="895351"/>
            <a:ext cx="4508941" cy="639762"/>
          </a:xfrm>
        </p:spPr>
        <p:txBody>
          <a:bodyPr anchor="b"/>
          <a:lstStyle>
            <a:lvl1pPr marL="0" indent="0">
              <a:buNone/>
              <a:defRPr sz="2400" b="0" u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84" y="1552574"/>
            <a:ext cx="4508940" cy="4909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2813"/>
            <a:ext cx="43846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u="none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4"/>
            <a:ext cx="4041775" cy="4896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62100"/>
            <a:ext cx="8636000" cy="14700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3505200" cy="8509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7" name="Picture 6" descr="logo_picsel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320" y="5143500"/>
            <a:ext cx="1438560" cy="896052"/>
          </a:xfrm>
          <a:prstGeom prst="rect">
            <a:avLst/>
          </a:prstGeom>
        </p:spPr>
      </p:pic>
      <p:pic>
        <p:nvPicPr>
          <p:cNvPr id="8" name="Picture 7" descr="logo_IPHC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320" y="4120698"/>
            <a:ext cx="1438560" cy="997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59200" y="4394200"/>
            <a:ext cx="4876800" cy="22606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000"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1800"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600"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90900" y="4368800"/>
            <a:ext cx="368300" cy="22606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759200" y="4356100"/>
            <a:ext cx="4876800" cy="254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>
          <a:xfrm>
            <a:off x="5384800" y="3251200"/>
            <a:ext cx="3505200" cy="4445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subtitle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BBE0-502E-409F-8495-37ECF36A52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31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5479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5481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2738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274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3721100"/>
            <a:ext cx="4565650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2175" y="3721100"/>
            <a:ext cx="4332288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801688"/>
            <a:ext cx="8780462" cy="19288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6063" y="2730500"/>
            <a:ext cx="4313237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9300" y="2730500"/>
            <a:ext cx="4467225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8100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8100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54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6084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6084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83" y="895351"/>
            <a:ext cx="4508941" cy="639762"/>
          </a:xfrm>
        </p:spPr>
        <p:txBody>
          <a:bodyPr anchor="b"/>
          <a:lstStyle>
            <a:lvl1pPr marL="0" indent="0">
              <a:buNone/>
              <a:defRPr sz="2400" b="0" u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84" y="1552574"/>
            <a:ext cx="4508940" cy="4909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2813"/>
            <a:ext cx="43846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 u="none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4"/>
            <a:ext cx="4041775" cy="4896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62100"/>
            <a:ext cx="8636000" cy="14700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3505200" cy="8509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7" name="Picture 6" descr="logo_picsel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320" y="5143500"/>
            <a:ext cx="1438560" cy="896052"/>
          </a:xfrm>
          <a:prstGeom prst="rect">
            <a:avLst/>
          </a:prstGeom>
        </p:spPr>
      </p:pic>
      <p:pic>
        <p:nvPicPr>
          <p:cNvPr id="8" name="Picture 7" descr="logo_IPHC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320" y="4120698"/>
            <a:ext cx="1438560" cy="997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59200" y="4394200"/>
            <a:ext cx="4876800" cy="2260600"/>
          </a:xfrm>
          <a:prstGeom prst="rect">
            <a:avLst/>
          </a:prstGeom>
        </p:spPr>
        <p:txBody>
          <a:bodyPr vert="horz"/>
          <a:lstStyle>
            <a:lvl1pPr>
              <a:buSzPct val="120000"/>
              <a:buFont typeface="Lucida Grande"/>
              <a:buChar char="➙"/>
              <a:defRPr sz="2000">
                <a:latin typeface="Century Gothic"/>
                <a:cs typeface="Century Gothic"/>
              </a:defRPr>
            </a:lvl1pPr>
            <a:lvl2pPr>
              <a:buSzPct val="120000"/>
              <a:buFont typeface="Lucida Grande"/>
              <a:buChar char="➙"/>
              <a:defRPr sz="1800">
                <a:latin typeface="Century Gothic"/>
                <a:cs typeface="Century Gothic"/>
              </a:defRPr>
            </a:lvl2pPr>
            <a:lvl3pPr>
              <a:buSzPct val="120000"/>
              <a:buFont typeface="Lucida Grande"/>
              <a:buChar char="➙"/>
              <a:defRPr sz="1600">
                <a:latin typeface="Century Gothic"/>
                <a:cs typeface="Century Gothic"/>
              </a:defRPr>
            </a:lvl3pPr>
            <a:lvl4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4pPr>
            <a:lvl5pPr>
              <a:buSzPct val="120000"/>
              <a:buFont typeface="Lucida Grande"/>
              <a:buChar char="➙"/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90900" y="4368800"/>
            <a:ext cx="368300" cy="22606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759200" y="4356100"/>
            <a:ext cx="4876800" cy="254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>
          <a:xfrm>
            <a:off x="5384800" y="3251200"/>
            <a:ext cx="3505200" cy="4445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subtitle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BBE0-502E-409F-8495-37ECF36A52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3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5479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5481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4566329" cy="2738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413" y="980362"/>
            <a:ext cx="4332147" cy="274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3721100"/>
            <a:ext cx="4565650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2175" y="3721100"/>
            <a:ext cx="4332288" cy="2741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801688"/>
            <a:ext cx="8780462" cy="19288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6063" y="2730500"/>
            <a:ext cx="4313237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9300" y="2730500"/>
            <a:ext cx="4467225" cy="37322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606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8100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8100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543" y="939800"/>
            <a:ext cx="3602037" cy="55223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6084" y="939800"/>
            <a:ext cx="5178425" cy="294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6084" y="3886200"/>
            <a:ext cx="5178425" cy="2576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20" y="60472"/>
            <a:ext cx="7858960" cy="740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20" y="997804"/>
            <a:ext cx="8781296" cy="537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84" y="6462176"/>
            <a:ext cx="7923036" cy="350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84" y="6371468"/>
            <a:ext cx="695532" cy="425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5520" y="801265"/>
            <a:ext cx="8898480" cy="1588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59794"/>
            <a:ext cx="8331284" cy="2382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_cmos_smal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184" y="30235"/>
            <a:ext cx="1734816" cy="77102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 typeface="Wingdings" charset="2"/>
        <a:buChar char="§"/>
        <a:defRPr sz="2400" u="sng" kern="1200">
          <a:solidFill>
            <a:schemeClr val="tx2">
              <a:lumMod val="75000"/>
            </a:schemeClr>
          </a:solidFill>
          <a:effectLst/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0000"/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20" y="60472"/>
            <a:ext cx="7858960" cy="740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20" y="997804"/>
            <a:ext cx="8781296" cy="537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84" y="6462176"/>
            <a:ext cx="7923036" cy="350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84" y="6371468"/>
            <a:ext cx="695532" cy="425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5520" y="801265"/>
            <a:ext cx="8898480" cy="1588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59794"/>
            <a:ext cx="8331284" cy="2382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_cmos_smal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184" y="30235"/>
            <a:ext cx="1734816" cy="77102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 typeface="Wingdings" charset="2"/>
        <a:buChar char="§"/>
        <a:defRPr sz="2400" u="sng" kern="1200">
          <a:solidFill>
            <a:schemeClr val="tx2">
              <a:lumMod val="75000"/>
            </a:schemeClr>
          </a:solidFill>
          <a:effectLst/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0000"/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20" y="60472"/>
            <a:ext cx="7858960" cy="740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20" y="997804"/>
            <a:ext cx="8781296" cy="537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84" y="6462176"/>
            <a:ext cx="7923036" cy="350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84" y="6371468"/>
            <a:ext cx="695532" cy="425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5520" y="801265"/>
            <a:ext cx="8898480" cy="1588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59794"/>
            <a:ext cx="8331284" cy="2382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_cmos_smal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184" y="30235"/>
            <a:ext cx="1734816" cy="77102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 typeface="Wingdings" charset="2"/>
        <a:buChar char="§"/>
        <a:defRPr sz="2400" u="sng" kern="1200">
          <a:solidFill>
            <a:schemeClr val="tx2">
              <a:lumMod val="75000"/>
            </a:schemeClr>
          </a:solidFill>
          <a:effectLst/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0000"/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20" y="60472"/>
            <a:ext cx="7858960" cy="740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20" y="997804"/>
            <a:ext cx="8781296" cy="537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84" y="6462176"/>
            <a:ext cx="7923036" cy="350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84" y="6371468"/>
            <a:ext cx="695532" cy="425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D35DC7E5-8179-4715-92E3-7D6CC7BB2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5520" y="801265"/>
            <a:ext cx="8898480" cy="1588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59794"/>
            <a:ext cx="8331284" cy="2382"/>
          </a:xfrm>
          <a:prstGeom prst="line">
            <a:avLst/>
          </a:prstGeom>
          <a:ln w="158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_cmos_smal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184" y="30235"/>
            <a:ext cx="1734816" cy="77102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 typeface="Wingdings" charset="2"/>
        <a:buChar char="§"/>
        <a:defRPr sz="2400" u="sng" kern="1200">
          <a:solidFill>
            <a:schemeClr val="tx2">
              <a:lumMod val="75000"/>
            </a:schemeClr>
          </a:solidFill>
          <a:effectLst/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0000"/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20000"/>
        <a:buFont typeface="Lucida Grande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b="1" dirty="0" smtClean="0"/>
              <a:t>CMOS Pixel </a:t>
            </a:r>
            <a:r>
              <a:rPr lang="fr-FR" sz="4000" b="1" dirty="0" err="1" smtClean="0"/>
              <a:t>Sensors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3600" dirty="0" smtClean="0"/>
              <a:t>Applications - </a:t>
            </a:r>
            <a:r>
              <a:rPr lang="fr-FR" sz="3600" dirty="0" err="1"/>
              <a:t>imaging</a:t>
            </a:r>
            <a:r>
              <a:rPr lang="fr-FR" sz="3600" dirty="0"/>
              <a:t> </a:t>
            </a:r>
            <a:r>
              <a:rPr lang="fr-FR" sz="3600" dirty="0" err="1"/>
              <a:t>devices</a:t>
            </a:r>
            <a:endParaRPr lang="en-US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4000" y="3251200"/>
            <a:ext cx="4534024" cy="850900"/>
          </a:xfrm>
        </p:spPr>
        <p:txBody>
          <a:bodyPr/>
          <a:lstStyle/>
          <a:p>
            <a:r>
              <a:rPr lang="fr-FR" dirty="0" err="1"/>
              <a:t>Maciej</a:t>
            </a:r>
            <a:r>
              <a:rPr lang="fr-FR" dirty="0"/>
              <a:t> </a:t>
            </a:r>
            <a:r>
              <a:rPr lang="fr-FR" dirty="0" err="1"/>
              <a:t>Kachel</a:t>
            </a:r>
            <a:endParaRPr lang="fr-FR" dirty="0"/>
          </a:p>
          <a:p>
            <a:r>
              <a:rPr lang="fr-FR" dirty="0" smtClean="0"/>
              <a:t>9 </a:t>
            </a:r>
            <a:r>
              <a:rPr lang="fr-FR" dirty="0"/>
              <a:t>May 2017 - FJPPL satellite meeting</a:t>
            </a:r>
          </a:p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</a:p>
          <a:p>
            <a:r>
              <a:rPr lang="fr-FR" dirty="0" err="1" smtClean="0"/>
              <a:t>Depletion</a:t>
            </a:r>
            <a:r>
              <a:rPr lang="fr-FR" dirty="0" smtClean="0"/>
              <a:t> in MAPS</a:t>
            </a:r>
            <a:endParaRPr lang="fr-FR" dirty="0"/>
          </a:p>
          <a:p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smtClean="0"/>
              <a:t>applications </a:t>
            </a:r>
            <a:r>
              <a:rPr lang="fr-FR" dirty="0"/>
              <a:t>at IPHC</a:t>
            </a:r>
          </a:p>
          <a:p>
            <a:r>
              <a:rPr lang="fr-FR" dirty="0" err="1" smtClean="0"/>
              <a:t>Problems</a:t>
            </a:r>
            <a:r>
              <a:rPr lang="fr-FR" dirty="0" smtClean="0"/>
              <a:t> to </a:t>
            </a:r>
            <a:r>
              <a:rPr lang="fr-FR" dirty="0" err="1" smtClean="0"/>
              <a:t>overcome</a:t>
            </a:r>
            <a:r>
              <a:rPr lang="fr-FR" dirty="0" smtClean="0"/>
              <a:t> and future </a:t>
            </a:r>
            <a:r>
              <a:rPr lang="fr-FR" dirty="0"/>
              <a:t>plans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0472"/>
            <a:ext cx="7996976" cy="74079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3D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 to </a:t>
            </a:r>
            <a:r>
              <a:rPr lang="fr-FR" sz="2800" dirty="0" err="1" smtClean="0"/>
              <a:t>Overcome</a:t>
            </a:r>
            <a:r>
              <a:rPr lang="fr-FR" sz="2800" dirty="0" smtClean="0"/>
              <a:t> the limitations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3D </a:t>
            </a:r>
            <a:r>
              <a:rPr lang="fr-FR" dirty="0" err="1"/>
              <a:t>Sensor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3" y="3717032"/>
            <a:ext cx="8855048" cy="2664296"/>
          </a:xfrm>
        </p:spPr>
        <p:txBody>
          <a:bodyPr>
            <a:normAutofit/>
          </a:bodyPr>
          <a:lstStyle/>
          <a:p>
            <a:r>
              <a:rPr lang="en-US" sz="2000" u="none" dirty="0" smtClean="0"/>
              <a:t>Digital processing chip on top of the MAPS detector</a:t>
            </a:r>
          </a:p>
          <a:p>
            <a:pPr lvl="1"/>
            <a:r>
              <a:rPr lang="en-US" sz="1600" dirty="0" smtClean="0"/>
              <a:t>Pixel pitch ~ 8x larger -&gt; 100x100 – &gt; 150x150</a:t>
            </a:r>
          </a:p>
          <a:p>
            <a:pPr lvl="1"/>
            <a:r>
              <a:rPr lang="en-US" sz="1600" u="none" dirty="0" smtClean="0"/>
              <a:t>Functionality ? -&gt; counting, memory, on-chip </a:t>
            </a:r>
            <a:r>
              <a:rPr lang="en-US" sz="1600" u="none" dirty="0" err="1" smtClean="0"/>
              <a:t>histogramming</a:t>
            </a:r>
            <a:endParaRPr lang="en-US" sz="1600" u="none" dirty="0" smtClean="0"/>
          </a:p>
          <a:p>
            <a:pPr lvl="1"/>
            <a:r>
              <a:rPr lang="en-US" sz="1600" dirty="0" smtClean="0"/>
              <a:t>Output data rate decrease -&gt; easier to build bigger systems</a:t>
            </a:r>
            <a:endParaRPr lang="en-US" sz="1600" u="none" dirty="0" smtClean="0"/>
          </a:p>
          <a:p>
            <a:r>
              <a:rPr lang="en-US" sz="2000" u="none" dirty="0" smtClean="0"/>
              <a:t>Local rolling shutter (8x8 pixels) </a:t>
            </a:r>
            <a:r>
              <a:rPr lang="en-US" sz="2000" u="none" dirty="0" smtClean="0"/>
              <a:t/>
            </a:r>
            <a:br>
              <a:rPr lang="en-US" sz="2000" u="none" dirty="0" smtClean="0"/>
            </a:br>
            <a:r>
              <a:rPr lang="en-US" sz="2000" u="none" dirty="0" smtClean="0"/>
              <a:t>-</a:t>
            </a:r>
            <a:r>
              <a:rPr lang="en-US" sz="2000" u="none" dirty="0" smtClean="0"/>
              <a:t>&gt; integration time ~ 1µs -&gt; 10</a:t>
            </a:r>
            <a:r>
              <a:rPr lang="en-US" sz="2000" u="none" baseline="30000" dirty="0" smtClean="0"/>
              <a:t>7</a:t>
            </a:r>
            <a:r>
              <a:rPr lang="en-US" sz="2000" u="none" dirty="0" smtClean="0"/>
              <a:t> photons/</a:t>
            </a:r>
            <a:r>
              <a:rPr lang="en-US" sz="2000" u="none" dirty="0" err="1" smtClean="0"/>
              <a:t>pix·s</a:t>
            </a:r>
            <a:endParaRPr lang="en-US" sz="2000" u="none" dirty="0" smtClean="0"/>
          </a:p>
          <a:p>
            <a:endParaRPr lang="en-US" sz="2000" u="none" dirty="0" smtClean="0"/>
          </a:p>
          <a:p>
            <a:endParaRPr lang="en-US" sz="2000" u="non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" y="1412776"/>
            <a:ext cx="3169227" cy="226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16" y="1484784"/>
            <a:ext cx="4191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5796136" y="2924944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949627" y="278092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868144" y="2708920"/>
            <a:ext cx="32403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084168" y="2708920"/>
            <a:ext cx="32403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276547" y="2708920"/>
            <a:ext cx="32403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252520" cy="5479492"/>
          </a:xfrm>
        </p:spPr>
        <p:txBody>
          <a:bodyPr>
            <a:normAutofit/>
          </a:bodyPr>
          <a:lstStyle/>
          <a:p>
            <a:r>
              <a:rPr lang="en-US" dirty="0" smtClean="0"/>
              <a:t>Depletion in MAPS</a:t>
            </a:r>
          </a:p>
          <a:p>
            <a:pPr marL="457200" lvl="1" indent="0">
              <a:buNone/>
            </a:pPr>
            <a:r>
              <a:rPr lang="en-US" dirty="0" smtClean="0"/>
              <a:t>=&gt; imaging applications</a:t>
            </a:r>
          </a:p>
          <a:p>
            <a:endParaRPr lang="en-US" dirty="0" smtClean="0"/>
          </a:p>
          <a:p>
            <a:endParaRPr lang="en-US" sz="1600" dirty="0"/>
          </a:p>
          <a:p>
            <a:r>
              <a:rPr lang="en-US" dirty="0" smtClean="0"/>
              <a:t>High rate single particle counting</a:t>
            </a:r>
          </a:p>
          <a:p>
            <a:pPr lvl="2"/>
            <a:r>
              <a:rPr lang="en-US" sz="2400" dirty="0" smtClean="0"/>
              <a:t>1000 particles /</a:t>
            </a:r>
            <a:r>
              <a:rPr lang="en-US" sz="2400" dirty="0" smtClean="0"/>
              <a:t>pixel/s  </a:t>
            </a:r>
            <a:r>
              <a:rPr lang="en-US" sz="2400" dirty="0" smtClean="0"/>
              <a:t>proven on small scale</a:t>
            </a:r>
          </a:p>
          <a:p>
            <a:pPr lvl="2"/>
            <a:r>
              <a:rPr lang="fr-FR" sz="2400" dirty="0" smtClean="0"/>
              <a:t>Large </a:t>
            </a:r>
            <a:r>
              <a:rPr lang="fr-FR" sz="2400" dirty="0" err="1" smtClean="0"/>
              <a:t>scale</a:t>
            </a:r>
            <a:r>
              <a:rPr lang="fr-FR" sz="2400" dirty="0" smtClean="0"/>
              <a:t> </a:t>
            </a:r>
          </a:p>
          <a:p>
            <a:pPr lvl="2"/>
            <a:r>
              <a:rPr lang="fr-FR" sz="2400" dirty="0" smtClean="0"/>
              <a:t>Beyond 1000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Validation</a:t>
            </a:r>
          </a:p>
          <a:p>
            <a:pPr lvl="1"/>
            <a:r>
              <a:rPr lang="fr-FR" dirty="0" smtClean="0"/>
              <a:t>Mimosa22SX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in </a:t>
            </a:r>
            <a:r>
              <a:rPr lang="fr-FR" dirty="0" err="1" smtClean="0"/>
              <a:t>June</a:t>
            </a:r>
            <a:r>
              <a:rPr lang="fr-FR" dirty="0" smtClean="0"/>
              <a:t> at SOLEIL synchrotron</a:t>
            </a:r>
          </a:p>
          <a:p>
            <a:pPr lvl="1"/>
            <a:r>
              <a:rPr lang="fr-FR" dirty="0" err="1" smtClean="0"/>
              <a:t>Interested</a:t>
            </a:r>
            <a:r>
              <a:rPr lang="fr-FR" dirty="0" smtClean="0"/>
              <a:t> in </a:t>
            </a:r>
            <a:r>
              <a:rPr lang="fr-FR" dirty="0" err="1" smtClean="0"/>
              <a:t>other</a:t>
            </a:r>
            <a:r>
              <a:rPr lang="fr-FR" dirty="0" smtClean="0"/>
              <a:t> places for validation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962566" y="3645024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entury Gothic" panose="020B0502020202020204" pitchFamily="34" charset="0"/>
              </a:rPr>
              <a:t>Need</a:t>
            </a:r>
            <a:r>
              <a:rPr lang="fr-FR" sz="2400" dirty="0" smtClean="0">
                <a:latin typeface="Century Gothic" panose="020B0502020202020204" pitchFamily="34" charset="0"/>
              </a:rPr>
              <a:t> </a:t>
            </a:r>
            <a:r>
              <a:rPr lang="fr-FR" sz="2400" dirty="0" err="1" smtClean="0">
                <a:latin typeface="Century Gothic" panose="020B0502020202020204" pitchFamily="34" charset="0"/>
              </a:rPr>
              <a:t>development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3347864" y="3717032"/>
            <a:ext cx="360040" cy="729372"/>
          </a:xfrm>
          <a:prstGeom prst="rightBrace">
            <a:avLst>
              <a:gd name="adj1" fmla="val 3142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colade ouvrante 8"/>
          <p:cNvSpPr/>
          <p:nvPr/>
        </p:nvSpPr>
        <p:spPr>
          <a:xfrm>
            <a:off x="4355976" y="1340768"/>
            <a:ext cx="288032" cy="7200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283968" y="1052736"/>
            <a:ext cx="4649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dirty="0">
                <a:latin typeface="Century Gothic" panose="020B0502020202020204" pitchFamily="34" charset="0"/>
              </a:rPr>
              <a:t>Spectroscopy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Low energy X-ray counting</a:t>
            </a:r>
          </a:p>
          <a:p>
            <a:pPr lvl="1"/>
            <a:r>
              <a:rPr lang="en-US" sz="2400" dirty="0" smtClean="0">
                <a:latin typeface="Century Gothic" panose="020B0502020202020204" pitchFamily="34" charset="0"/>
              </a:rPr>
              <a:t>Proton counting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1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745488" y="2832223"/>
            <a:ext cx="7858960" cy="740793"/>
          </a:xfrm>
        </p:spPr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Motivation – </a:t>
            </a:r>
            <a:r>
              <a:rPr lang="fr-FR" sz="2400" dirty="0" smtClean="0"/>
              <a:t>MAPS for Imaging </a:t>
            </a:r>
            <a:r>
              <a:rPr lang="fr-FR" sz="2400" dirty="0" err="1" smtClean="0"/>
              <a:t>Devices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932" y="1268760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Monolithic Sensor</a:t>
            </a: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(ex: MAPS)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1451" y="133147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Hybrid Pixel Sensor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196" y="1372706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CCD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171091" y="1910320"/>
            <a:ext cx="2515507" cy="1446672"/>
            <a:chOff x="3803197" y="1700808"/>
            <a:chExt cx="2515507" cy="1446672"/>
          </a:xfrm>
        </p:grpSpPr>
        <p:pic>
          <p:nvPicPr>
            <p:cNvPr id="10" name="Imag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03197" y="1700808"/>
              <a:ext cx="2515507" cy="1446672"/>
            </a:xfrm>
            <a:prstGeom prst="rect">
              <a:avLst/>
            </a:prstGeom>
          </p:spPr>
        </p:pic>
        <p:sp>
          <p:nvSpPr>
            <p:cNvPr id="11" name="Rectangle 266"/>
            <p:cNvSpPr>
              <a:spLocks noChangeArrowheads="1"/>
            </p:cNvSpPr>
            <p:nvPr/>
          </p:nvSpPr>
          <p:spPr bwMode="auto">
            <a:xfrm>
              <a:off x="3878296" y="2866811"/>
              <a:ext cx="12663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400" b="1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Sensitive Volume</a:t>
              </a:r>
              <a:endParaRPr kumimoji="0" lang="en-US" alt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9552" y="1815373"/>
            <a:ext cx="2233470" cy="1685635"/>
            <a:chOff x="697835" y="1769370"/>
            <a:chExt cx="2702499" cy="2039618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97835" y="1769370"/>
              <a:ext cx="2702499" cy="1999652"/>
              <a:chOff x="2417" y="2205"/>
              <a:chExt cx="1092" cy="808"/>
            </a:xfrm>
          </p:grpSpPr>
          <p:sp>
            <p:nvSpPr>
              <p:cNvPr id="1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17" y="2205"/>
                <a:ext cx="1092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2616" y="2207"/>
                <a:ext cx="891" cy="382"/>
              </a:xfrm>
              <a:custGeom>
                <a:avLst/>
                <a:gdLst>
                  <a:gd name="T0" fmla="*/ 0 w 891"/>
                  <a:gd name="T1" fmla="*/ 382 h 382"/>
                  <a:gd name="T2" fmla="*/ 509 w 891"/>
                  <a:gd name="T3" fmla="*/ 382 h 382"/>
                  <a:gd name="T4" fmla="*/ 891 w 891"/>
                  <a:gd name="T5" fmla="*/ 0 h 382"/>
                  <a:gd name="T6" fmla="*/ 382 w 891"/>
                  <a:gd name="T7" fmla="*/ 0 h 382"/>
                  <a:gd name="T8" fmla="*/ 0 w 891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1" h="382">
                    <a:moveTo>
                      <a:pt x="0" y="382"/>
                    </a:moveTo>
                    <a:lnTo>
                      <a:pt x="509" y="382"/>
                    </a:lnTo>
                    <a:lnTo>
                      <a:pt x="891" y="0"/>
                    </a:lnTo>
                    <a:lnTo>
                      <a:pt x="382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2616" y="2207"/>
                <a:ext cx="891" cy="382"/>
              </a:xfrm>
              <a:custGeom>
                <a:avLst/>
                <a:gdLst>
                  <a:gd name="T0" fmla="*/ 0 w 891"/>
                  <a:gd name="T1" fmla="*/ 382 h 382"/>
                  <a:gd name="T2" fmla="*/ 509 w 891"/>
                  <a:gd name="T3" fmla="*/ 382 h 382"/>
                  <a:gd name="T4" fmla="*/ 891 w 891"/>
                  <a:gd name="T5" fmla="*/ 0 h 382"/>
                  <a:gd name="T6" fmla="*/ 382 w 891"/>
                  <a:gd name="T7" fmla="*/ 0 h 382"/>
                  <a:gd name="T8" fmla="*/ 0 w 891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1" h="382">
                    <a:moveTo>
                      <a:pt x="0" y="382"/>
                    </a:moveTo>
                    <a:lnTo>
                      <a:pt x="509" y="382"/>
                    </a:lnTo>
                    <a:lnTo>
                      <a:pt x="891" y="0"/>
                    </a:lnTo>
                    <a:lnTo>
                      <a:pt x="382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2616" y="2589"/>
                <a:ext cx="509" cy="12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2616" y="2589"/>
                <a:ext cx="509" cy="12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125" y="2207"/>
                <a:ext cx="382" cy="510"/>
              </a:xfrm>
              <a:custGeom>
                <a:avLst/>
                <a:gdLst>
                  <a:gd name="T0" fmla="*/ 0 w 382"/>
                  <a:gd name="T1" fmla="*/ 510 h 510"/>
                  <a:gd name="T2" fmla="*/ 382 w 382"/>
                  <a:gd name="T3" fmla="*/ 128 h 510"/>
                  <a:gd name="T4" fmla="*/ 382 w 382"/>
                  <a:gd name="T5" fmla="*/ 0 h 510"/>
                  <a:gd name="T6" fmla="*/ 0 w 382"/>
                  <a:gd name="T7" fmla="*/ 382 h 510"/>
                  <a:gd name="T8" fmla="*/ 0 w 382"/>
                  <a:gd name="T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510">
                    <a:moveTo>
                      <a:pt x="0" y="510"/>
                    </a:moveTo>
                    <a:lnTo>
                      <a:pt x="382" y="128"/>
                    </a:lnTo>
                    <a:lnTo>
                      <a:pt x="382" y="0"/>
                    </a:lnTo>
                    <a:lnTo>
                      <a:pt x="0" y="382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125" y="2207"/>
                <a:ext cx="382" cy="510"/>
              </a:xfrm>
              <a:custGeom>
                <a:avLst/>
                <a:gdLst>
                  <a:gd name="T0" fmla="*/ 0 w 382"/>
                  <a:gd name="T1" fmla="*/ 510 h 510"/>
                  <a:gd name="T2" fmla="*/ 382 w 382"/>
                  <a:gd name="T3" fmla="*/ 128 h 510"/>
                  <a:gd name="T4" fmla="*/ 382 w 382"/>
                  <a:gd name="T5" fmla="*/ 0 h 510"/>
                  <a:gd name="T6" fmla="*/ 0 w 382"/>
                  <a:gd name="T7" fmla="*/ 382 h 510"/>
                  <a:gd name="T8" fmla="*/ 0 w 382"/>
                  <a:gd name="T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510">
                    <a:moveTo>
                      <a:pt x="0" y="510"/>
                    </a:moveTo>
                    <a:lnTo>
                      <a:pt x="382" y="128"/>
                    </a:lnTo>
                    <a:lnTo>
                      <a:pt x="382" y="0"/>
                    </a:lnTo>
                    <a:lnTo>
                      <a:pt x="0" y="382"/>
                    </a:lnTo>
                    <a:lnTo>
                      <a:pt x="0" y="510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2419" y="3000"/>
                <a:ext cx="292" cy="11"/>
              </a:xfrm>
              <a:prstGeom prst="rect">
                <a:avLst/>
              </a:prstGeom>
              <a:solidFill>
                <a:srgbClr val="548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2419" y="3000"/>
                <a:ext cx="292" cy="1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2419" y="2783"/>
                <a:ext cx="510" cy="217"/>
              </a:xfrm>
              <a:custGeom>
                <a:avLst/>
                <a:gdLst>
                  <a:gd name="T0" fmla="*/ 0 w 510"/>
                  <a:gd name="T1" fmla="*/ 217 h 217"/>
                  <a:gd name="T2" fmla="*/ 292 w 510"/>
                  <a:gd name="T3" fmla="*/ 217 h 217"/>
                  <a:gd name="T4" fmla="*/ 510 w 510"/>
                  <a:gd name="T5" fmla="*/ 0 h 217"/>
                  <a:gd name="T6" fmla="*/ 219 w 510"/>
                  <a:gd name="T7" fmla="*/ 0 h 217"/>
                  <a:gd name="T8" fmla="*/ 0 w 510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217">
                    <a:moveTo>
                      <a:pt x="0" y="217"/>
                    </a:moveTo>
                    <a:lnTo>
                      <a:pt x="292" y="217"/>
                    </a:lnTo>
                    <a:lnTo>
                      <a:pt x="510" y="0"/>
                    </a:lnTo>
                    <a:lnTo>
                      <a:pt x="219" y="0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2711" y="2783"/>
                <a:ext cx="218" cy="228"/>
              </a:xfrm>
              <a:custGeom>
                <a:avLst/>
                <a:gdLst>
                  <a:gd name="T0" fmla="*/ 0 w 218"/>
                  <a:gd name="T1" fmla="*/ 228 h 228"/>
                  <a:gd name="T2" fmla="*/ 218 w 218"/>
                  <a:gd name="T3" fmla="*/ 11 h 228"/>
                  <a:gd name="T4" fmla="*/ 218 w 218"/>
                  <a:gd name="T5" fmla="*/ 0 h 228"/>
                  <a:gd name="T6" fmla="*/ 0 w 218"/>
                  <a:gd name="T7" fmla="*/ 216 h 228"/>
                  <a:gd name="T8" fmla="*/ 0 w 218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28">
                    <a:moveTo>
                      <a:pt x="0" y="228"/>
                    </a:moveTo>
                    <a:lnTo>
                      <a:pt x="218" y="11"/>
                    </a:lnTo>
                    <a:lnTo>
                      <a:pt x="218" y="0"/>
                    </a:lnTo>
                    <a:lnTo>
                      <a:pt x="0" y="216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548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2711" y="2783"/>
                <a:ext cx="218" cy="228"/>
              </a:xfrm>
              <a:custGeom>
                <a:avLst/>
                <a:gdLst>
                  <a:gd name="T0" fmla="*/ 0 w 218"/>
                  <a:gd name="T1" fmla="*/ 228 h 228"/>
                  <a:gd name="T2" fmla="*/ 218 w 218"/>
                  <a:gd name="T3" fmla="*/ 11 h 228"/>
                  <a:gd name="T4" fmla="*/ 218 w 218"/>
                  <a:gd name="T5" fmla="*/ 0 h 228"/>
                  <a:gd name="T6" fmla="*/ 0 w 218"/>
                  <a:gd name="T7" fmla="*/ 216 h 228"/>
                  <a:gd name="T8" fmla="*/ 0 w 218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28">
                    <a:moveTo>
                      <a:pt x="0" y="228"/>
                    </a:moveTo>
                    <a:lnTo>
                      <a:pt x="218" y="11"/>
                    </a:lnTo>
                    <a:lnTo>
                      <a:pt x="218" y="0"/>
                    </a:lnTo>
                    <a:lnTo>
                      <a:pt x="0" y="216"/>
                    </a:lnTo>
                    <a:lnTo>
                      <a:pt x="0" y="228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3073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073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3006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006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2940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2940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2873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2873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2806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2806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2739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2739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2672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2672" y="2221"/>
                <a:ext cx="382" cy="349"/>
              </a:xfrm>
              <a:custGeom>
                <a:avLst/>
                <a:gdLst>
                  <a:gd name="T0" fmla="*/ 33 w 382"/>
                  <a:gd name="T1" fmla="*/ 349 h 349"/>
                  <a:gd name="T2" fmla="*/ 382 w 382"/>
                  <a:gd name="T3" fmla="*/ 0 h 349"/>
                  <a:gd name="T4" fmla="*/ 349 w 382"/>
                  <a:gd name="T5" fmla="*/ 0 h 349"/>
                  <a:gd name="T6" fmla="*/ 0 w 382"/>
                  <a:gd name="T7" fmla="*/ 349 h 349"/>
                  <a:gd name="T8" fmla="*/ 34 w 382"/>
                  <a:gd name="T9" fmla="*/ 349 h 349"/>
                  <a:gd name="T10" fmla="*/ 33 w 382"/>
                  <a:gd name="T11" fmla="*/ 349 h 349"/>
                  <a:gd name="T12" fmla="*/ 33 w 382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349">
                    <a:moveTo>
                      <a:pt x="33" y="349"/>
                    </a:moveTo>
                    <a:lnTo>
                      <a:pt x="382" y="0"/>
                    </a:lnTo>
                    <a:lnTo>
                      <a:pt x="349" y="0"/>
                    </a:lnTo>
                    <a:lnTo>
                      <a:pt x="0" y="349"/>
                    </a:lnTo>
                    <a:lnTo>
                      <a:pt x="34" y="349"/>
                    </a:lnTo>
                    <a:lnTo>
                      <a:pt x="33" y="349"/>
                    </a:lnTo>
                    <a:lnTo>
                      <a:pt x="33" y="349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2419" y="2783"/>
                <a:ext cx="510" cy="217"/>
              </a:xfrm>
              <a:custGeom>
                <a:avLst/>
                <a:gdLst>
                  <a:gd name="T0" fmla="*/ 0 w 510"/>
                  <a:gd name="T1" fmla="*/ 217 h 217"/>
                  <a:gd name="T2" fmla="*/ 292 w 510"/>
                  <a:gd name="T3" fmla="*/ 217 h 217"/>
                  <a:gd name="T4" fmla="*/ 510 w 510"/>
                  <a:gd name="T5" fmla="*/ 0 h 217"/>
                  <a:gd name="T6" fmla="*/ 219 w 510"/>
                  <a:gd name="T7" fmla="*/ 0 h 217"/>
                  <a:gd name="T8" fmla="*/ 0 w 510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217">
                    <a:moveTo>
                      <a:pt x="0" y="217"/>
                    </a:moveTo>
                    <a:lnTo>
                      <a:pt x="292" y="217"/>
                    </a:lnTo>
                    <a:lnTo>
                      <a:pt x="510" y="0"/>
                    </a:lnTo>
                    <a:lnTo>
                      <a:pt x="219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8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1314270" y="2664185"/>
              <a:ext cx="45719" cy="544337"/>
            </a:xfrm>
            <a:custGeom>
              <a:avLst/>
              <a:gdLst>
                <a:gd name="T0" fmla="*/ 157 w 157"/>
                <a:gd name="T1" fmla="*/ 14 h 240"/>
                <a:gd name="T2" fmla="*/ 72 w 157"/>
                <a:gd name="T3" fmla="*/ 83 h 240"/>
                <a:gd name="T4" fmla="*/ 39 w 157"/>
                <a:gd name="T5" fmla="*/ 141 h 240"/>
                <a:gd name="T6" fmla="*/ 0 w 157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40">
                  <a:moveTo>
                    <a:pt x="157" y="14"/>
                  </a:moveTo>
                  <a:cubicBezTo>
                    <a:pt x="119" y="0"/>
                    <a:pt x="96" y="45"/>
                    <a:pt x="72" y="83"/>
                  </a:cubicBezTo>
                  <a:cubicBezTo>
                    <a:pt x="60" y="103"/>
                    <a:pt x="48" y="121"/>
                    <a:pt x="39" y="141"/>
                  </a:cubicBezTo>
                  <a:cubicBezTo>
                    <a:pt x="26" y="173"/>
                    <a:pt x="20" y="212"/>
                    <a:pt x="0" y="240"/>
                  </a:cubicBezTo>
                </a:path>
              </a:pathLst>
            </a:cu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266"/>
            <p:cNvSpPr>
              <a:spLocks noChangeArrowheads="1"/>
            </p:cNvSpPr>
            <p:nvPr/>
          </p:nvSpPr>
          <p:spPr bwMode="auto">
            <a:xfrm>
              <a:off x="1471126" y="2753312"/>
              <a:ext cx="887655" cy="29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i="1" dirty="0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kumimoji="0" lang="en-US" altLang="fr-FR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etector</a:t>
              </a:r>
              <a:endParaRPr kumimoji="0" lang="en-US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845593" y="3285768"/>
              <a:ext cx="1288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Readout &amp;</a:t>
              </a:r>
            </a:p>
            <a:p>
              <a:r>
                <a:rPr lang="en-US" sz="14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Processing Cell</a:t>
              </a:r>
              <a:endParaRPr lang="en-US" sz="1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051411" y="1772816"/>
            <a:ext cx="2536825" cy="1612900"/>
            <a:chOff x="6444208" y="1340768"/>
            <a:chExt cx="2536825" cy="1612900"/>
          </a:xfrm>
        </p:grpSpPr>
        <p:grpSp>
          <p:nvGrpSpPr>
            <p:cNvPr id="45" name="Group 76"/>
            <p:cNvGrpSpPr>
              <a:grpSpLocks noChangeAspect="1"/>
            </p:cNvGrpSpPr>
            <p:nvPr/>
          </p:nvGrpSpPr>
          <p:grpSpPr bwMode="auto">
            <a:xfrm>
              <a:off x="6444208" y="1340768"/>
              <a:ext cx="2536825" cy="1612900"/>
              <a:chOff x="3993" y="993"/>
              <a:chExt cx="1598" cy="1016"/>
            </a:xfrm>
          </p:grpSpPr>
          <p:sp>
            <p:nvSpPr>
              <p:cNvPr id="47" name="AutoShape 75"/>
              <p:cNvSpPr>
                <a:spLocks noChangeAspect="1" noChangeArrowheads="1" noTextEdit="1"/>
              </p:cNvSpPr>
              <p:nvPr/>
            </p:nvSpPr>
            <p:spPr bwMode="auto">
              <a:xfrm>
                <a:off x="3993" y="993"/>
                <a:ext cx="1598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8" name="Group 277"/>
              <p:cNvGrpSpPr>
                <a:grpSpLocks/>
              </p:cNvGrpSpPr>
              <p:nvPr/>
            </p:nvGrpSpPr>
            <p:grpSpPr bwMode="auto">
              <a:xfrm>
                <a:off x="3997" y="997"/>
                <a:ext cx="1590" cy="1008"/>
                <a:chOff x="3997" y="997"/>
                <a:chExt cx="1590" cy="1008"/>
              </a:xfrm>
            </p:grpSpPr>
            <p:sp>
              <p:nvSpPr>
                <p:cNvPr id="1059" name="Freeform 77"/>
                <p:cNvSpPr>
                  <a:spLocks/>
                </p:cNvSpPr>
                <p:nvPr/>
              </p:nvSpPr>
              <p:spPr bwMode="auto">
                <a:xfrm>
                  <a:off x="3997" y="1146"/>
                  <a:ext cx="1590" cy="645"/>
                </a:xfrm>
                <a:custGeom>
                  <a:avLst/>
                  <a:gdLst>
                    <a:gd name="T0" fmla="*/ 0 w 1590"/>
                    <a:gd name="T1" fmla="*/ 645 h 645"/>
                    <a:gd name="T2" fmla="*/ 909 w 1590"/>
                    <a:gd name="T3" fmla="*/ 645 h 645"/>
                    <a:gd name="T4" fmla="*/ 1590 w 1590"/>
                    <a:gd name="T5" fmla="*/ 0 h 645"/>
                    <a:gd name="T6" fmla="*/ 681 w 1590"/>
                    <a:gd name="T7" fmla="*/ 0 h 645"/>
                    <a:gd name="T8" fmla="*/ 0 w 1590"/>
                    <a:gd name="T9" fmla="*/ 645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0" h="645">
                      <a:moveTo>
                        <a:pt x="0" y="645"/>
                      </a:moveTo>
                      <a:lnTo>
                        <a:pt x="909" y="645"/>
                      </a:lnTo>
                      <a:lnTo>
                        <a:pt x="1590" y="0"/>
                      </a:lnTo>
                      <a:lnTo>
                        <a:pt x="681" y="0"/>
                      </a:lnTo>
                      <a:lnTo>
                        <a:pt x="0" y="64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0" name="Freeform 78"/>
                <p:cNvSpPr>
                  <a:spLocks/>
                </p:cNvSpPr>
                <p:nvPr/>
              </p:nvSpPr>
              <p:spPr bwMode="auto">
                <a:xfrm>
                  <a:off x="3997" y="1146"/>
                  <a:ext cx="1590" cy="645"/>
                </a:xfrm>
                <a:custGeom>
                  <a:avLst/>
                  <a:gdLst>
                    <a:gd name="T0" fmla="*/ 0 w 1590"/>
                    <a:gd name="T1" fmla="*/ 645 h 645"/>
                    <a:gd name="T2" fmla="*/ 909 w 1590"/>
                    <a:gd name="T3" fmla="*/ 645 h 645"/>
                    <a:gd name="T4" fmla="*/ 1590 w 1590"/>
                    <a:gd name="T5" fmla="*/ 0 h 645"/>
                    <a:gd name="T6" fmla="*/ 681 w 1590"/>
                    <a:gd name="T7" fmla="*/ 0 h 645"/>
                    <a:gd name="T8" fmla="*/ 0 w 1590"/>
                    <a:gd name="T9" fmla="*/ 645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0" h="645">
                      <a:moveTo>
                        <a:pt x="0" y="645"/>
                      </a:moveTo>
                      <a:lnTo>
                        <a:pt x="909" y="645"/>
                      </a:lnTo>
                      <a:lnTo>
                        <a:pt x="1590" y="0"/>
                      </a:lnTo>
                      <a:lnTo>
                        <a:pt x="681" y="0"/>
                      </a:lnTo>
                      <a:lnTo>
                        <a:pt x="0" y="645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1" name="Rectangle 79"/>
                <p:cNvSpPr>
                  <a:spLocks noChangeArrowheads="1"/>
                </p:cNvSpPr>
                <p:nvPr/>
              </p:nvSpPr>
              <p:spPr bwMode="auto">
                <a:xfrm>
                  <a:off x="3997" y="1791"/>
                  <a:ext cx="909" cy="214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2" name="Rectangle 80"/>
                <p:cNvSpPr>
                  <a:spLocks noChangeArrowheads="1"/>
                </p:cNvSpPr>
                <p:nvPr/>
              </p:nvSpPr>
              <p:spPr bwMode="auto">
                <a:xfrm>
                  <a:off x="3997" y="1791"/>
                  <a:ext cx="909" cy="214"/>
                </a:xfrm>
                <a:prstGeom prst="rect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3" name="Freeform 81"/>
                <p:cNvSpPr>
                  <a:spLocks/>
                </p:cNvSpPr>
                <p:nvPr/>
              </p:nvSpPr>
              <p:spPr bwMode="auto">
                <a:xfrm>
                  <a:off x="4906" y="1146"/>
                  <a:ext cx="681" cy="859"/>
                </a:xfrm>
                <a:custGeom>
                  <a:avLst/>
                  <a:gdLst>
                    <a:gd name="T0" fmla="*/ 0 w 681"/>
                    <a:gd name="T1" fmla="*/ 859 h 859"/>
                    <a:gd name="T2" fmla="*/ 681 w 681"/>
                    <a:gd name="T3" fmla="*/ 215 h 859"/>
                    <a:gd name="T4" fmla="*/ 681 w 681"/>
                    <a:gd name="T5" fmla="*/ 0 h 859"/>
                    <a:gd name="T6" fmla="*/ 0 w 681"/>
                    <a:gd name="T7" fmla="*/ 644 h 859"/>
                    <a:gd name="T8" fmla="*/ 0 w 681"/>
                    <a:gd name="T9" fmla="*/ 859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859">
                      <a:moveTo>
                        <a:pt x="0" y="859"/>
                      </a:moveTo>
                      <a:lnTo>
                        <a:pt x="681" y="215"/>
                      </a:lnTo>
                      <a:lnTo>
                        <a:pt x="681" y="0"/>
                      </a:lnTo>
                      <a:lnTo>
                        <a:pt x="0" y="644"/>
                      </a:lnTo>
                      <a:lnTo>
                        <a:pt x="0" y="859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4" name="Freeform 82"/>
                <p:cNvSpPr>
                  <a:spLocks/>
                </p:cNvSpPr>
                <p:nvPr/>
              </p:nvSpPr>
              <p:spPr bwMode="auto">
                <a:xfrm>
                  <a:off x="4906" y="1146"/>
                  <a:ext cx="681" cy="859"/>
                </a:xfrm>
                <a:custGeom>
                  <a:avLst/>
                  <a:gdLst>
                    <a:gd name="T0" fmla="*/ 0 w 681"/>
                    <a:gd name="T1" fmla="*/ 859 h 859"/>
                    <a:gd name="T2" fmla="*/ 681 w 681"/>
                    <a:gd name="T3" fmla="*/ 215 h 859"/>
                    <a:gd name="T4" fmla="*/ 681 w 681"/>
                    <a:gd name="T5" fmla="*/ 0 h 859"/>
                    <a:gd name="T6" fmla="*/ 0 w 681"/>
                    <a:gd name="T7" fmla="*/ 644 h 859"/>
                    <a:gd name="T8" fmla="*/ 0 w 681"/>
                    <a:gd name="T9" fmla="*/ 859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859">
                      <a:moveTo>
                        <a:pt x="0" y="859"/>
                      </a:moveTo>
                      <a:lnTo>
                        <a:pt x="681" y="215"/>
                      </a:lnTo>
                      <a:lnTo>
                        <a:pt x="681" y="0"/>
                      </a:lnTo>
                      <a:lnTo>
                        <a:pt x="0" y="644"/>
                      </a:lnTo>
                      <a:lnTo>
                        <a:pt x="0" y="85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5" name="Freeform 83"/>
                <p:cNvSpPr>
                  <a:spLocks/>
                </p:cNvSpPr>
                <p:nvPr/>
              </p:nvSpPr>
              <p:spPr bwMode="auto">
                <a:xfrm>
                  <a:off x="4078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6" name="Freeform 84"/>
                <p:cNvSpPr>
                  <a:spLocks/>
                </p:cNvSpPr>
                <p:nvPr/>
              </p:nvSpPr>
              <p:spPr bwMode="auto">
                <a:xfrm>
                  <a:off x="4078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7" name="Freeform 85"/>
                <p:cNvSpPr>
                  <a:spLocks/>
                </p:cNvSpPr>
                <p:nvPr/>
              </p:nvSpPr>
              <p:spPr bwMode="auto">
                <a:xfrm>
                  <a:off x="4188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8" name="Freeform 86"/>
                <p:cNvSpPr>
                  <a:spLocks/>
                </p:cNvSpPr>
                <p:nvPr/>
              </p:nvSpPr>
              <p:spPr bwMode="auto">
                <a:xfrm>
                  <a:off x="4188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9" name="Freeform 87"/>
                <p:cNvSpPr>
                  <a:spLocks/>
                </p:cNvSpPr>
                <p:nvPr/>
              </p:nvSpPr>
              <p:spPr bwMode="auto">
                <a:xfrm>
                  <a:off x="4297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0" name="Freeform 88"/>
                <p:cNvSpPr>
                  <a:spLocks/>
                </p:cNvSpPr>
                <p:nvPr/>
              </p:nvSpPr>
              <p:spPr bwMode="auto">
                <a:xfrm>
                  <a:off x="4297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1" name="Freeform 89"/>
                <p:cNvSpPr>
                  <a:spLocks/>
                </p:cNvSpPr>
                <p:nvPr/>
              </p:nvSpPr>
              <p:spPr bwMode="auto">
                <a:xfrm>
                  <a:off x="4406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2" name="Freeform 90"/>
                <p:cNvSpPr>
                  <a:spLocks/>
                </p:cNvSpPr>
                <p:nvPr/>
              </p:nvSpPr>
              <p:spPr bwMode="auto">
                <a:xfrm>
                  <a:off x="4406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3" name="Freeform 91"/>
                <p:cNvSpPr>
                  <a:spLocks/>
                </p:cNvSpPr>
                <p:nvPr/>
              </p:nvSpPr>
              <p:spPr bwMode="auto">
                <a:xfrm>
                  <a:off x="4515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4" name="Freeform 92"/>
                <p:cNvSpPr>
                  <a:spLocks/>
                </p:cNvSpPr>
                <p:nvPr/>
              </p:nvSpPr>
              <p:spPr bwMode="auto">
                <a:xfrm>
                  <a:off x="4515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5" name="Freeform 93"/>
                <p:cNvSpPr>
                  <a:spLocks/>
                </p:cNvSpPr>
                <p:nvPr/>
              </p:nvSpPr>
              <p:spPr bwMode="auto">
                <a:xfrm>
                  <a:off x="4624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6" name="Freeform 94"/>
                <p:cNvSpPr>
                  <a:spLocks/>
                </p:cNvSpPr>
                <p:nvPr/>
              </p:nvSpPr>
              <p:spPr bwMode="auto">
                <a:xfrm>
                  <a:off x="4624" y="171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7" name="Freeform 95"/>
                <p:cNvSpPr>
                  <a:spLocks/>
                </p:cNvSpPr>
                <p:nvPr/>
              </p:nvSpPr>
              <p:spPr bwMode="auto">
                <a:xfrm>
                  <a:off x="4734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8" name="Freeform 96"/>
                <p:cNvSpPr>
                  <a:spLocks/>
                </p:cNvSpPr>
                <p:nvPr/>
              </p:nvSpPr>
              <p:spPr bwMode="auto">
                <a:xfrm>
                  <a:off x="4734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9" name="Freeform 97"/>
                <p:cNvSpPr>
                  <a:spLocks/>
                </p:cNvSpPr>
                <p:nvPr/>
              </p:nvSpPr>
              <p:spPr bwMode="auto">
                <a:xfrm>
                  <a:off x="4843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0" name="Freeform 98"/>
                <p:cNvSpPr>
                  <a:spLocks/>
                </p:cNvSpPr>
                <p:nvPr/>
              </p:nvSpPr>
              <p:spPr bwMode="auto">
                <a:xfrm>
                  <a:off x="4843" y="1718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1" name="Freeform 99"/>
                <p:cNvSpPr>
                  <a:spLocks/>
                </p:cNvSpPr>
                <p:nvPr/>
              </p:nvSpPr>
              <p:spPr bwMode="auto">
                <a:xfrm>
                  <a:off x="4161" y="164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2" name="Freeform 100"/>
                <p:cNvSpPr>
                  <a:spLocks/>
                </p:cNvSpPr>
                <p:nvPr/>
              </p:nvSpPr>
              <p:spPr bwMode="auto">
                <a:xfrm>
                  <a:off x="4161" y="164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3" name="Freeform 101"/>
                <p:cNvSpPr>
                  <a:spLocks/>
                </p:cNvSpPr>
                <p:nvPr/>
              </p:nvSpPr>
              <p:spPr bwMode="auto">
                <a:xfrm>
                  <a:off x="4213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7 w 35"/>
                    <a:gd name="T3" fmla="*/ 16 h 16"/>
                    <a:gd name="T4" fmla="*/ 35 w 35"/>
                    <a:gd name="T5" fmla="*/ 0 h 16"/>
                    <a:gd name="T6" fmla="*/ 17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35" y="0"/>
                      </a:lnTo>
                      <a:lnTo>
                        <a:pt x="17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4" name="Freeform 102"/>
                <p:cNvSpPr>
                  <a:spLocks/>
                </p:cNvSpPr>
                <p:nvPr/>
              </p:nvSpPr>
              <p:spPr bwMode="auto">
                <a:xfrm>
                  <a:off x="4213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7 w 35"/>
                    <a:gd name="T3" fmla="*/ 16 h 16"/>
                    <a:gd name="T4" fmla="*/ 35 w 35"/>
                    <a:gd name="T5" fmla="*/ 0 h 16"/>
                    <a:gd name="T6" fmla="*/ 17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35" y="0"/>
                      </a:lnTo>
                      <a:lnTo>
                        <a:pt x="17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5" name="Freeform 103"/>
                <p:cNvSpPr>
                  <a:spLocks/>
                </p:cNvSpPr>
                <p:nvPr/>
              </p:nvSpPr>
              <p:spPr bwMode="auto">
                <a:xfrm>
                  <a:off x="4215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5 w 9"/>
                    <a:gd name="T3" fmla="*/ 5 h 5"/>
                    <a:gd name="T4" fmla="*/ 9 w 9"/>
                    <a:gd name="T5" fmla="*/ 0 h 5"/>
                    <a:gd name="T6" fmla="*/ 5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6" name="Line 104"/>
                <p:cNvSpPr>
                  <a:spLocks noChangeShapeType="1"/>
                </p:cNvSpPr>
                <p:nvPr/>
              </p:nvSpPr>
              <p:spPr bwMode="auto">
                <a:xfrm>
                  <a:off x="4220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215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8" name="Freeform 106"/>
                <p:cNvSpPr>
                  <a:spLocks/>
                </p:cNvSpPr>
                <p:nvPr/>
              </p:nvSpPr>
              <p:spPr bwMode="auto">
                <a:xfrm>
                  <a:off x="4223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4 w 9"/>
                    <a:gd name="T3" fmla="*/ 5 h 5"/>
                    <a:gd name="T4" fmla="*/ 9 w 9"/>
                    <a:gd name="T5" fmla="*/ 0 h 5"/>
                    <a:gd name="T6" fmla="*/ 4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9" name="Line 107"/>
                <p:cNvSpPr>
                  <a:spLocks noChangeShapeType="1"/>
                </p:cNvSpPr>
                <p:nvPr/>
              </p:nvSpPr>
              <p:spPr bwMode="auto">
                <a:xfrm>
                  <a:off x="4227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223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1" name="Freeform 109"/>
                <p:cNvSpPr>
                  <a:spLocks/>
                </p:cNvSpPr>
                <p:nvPr/>
              </p:nvSpPr>
              <p:spPr bwMode="auto">
                <a:xfrm>
                  <a:off x="4214" y="1649"/>
                  <a:ext cx="31" cy="4"/>
                </a:xfrm>
                <a:custGeom>
                  <a:avLst/>
                  <a:gdLst>
                    <a:gd name="T0" fmla="*/ 4 w 31"/>
                    <a:gd name="T1" fmla="*/ 0 h 4"/>
                    <a:gd name="T2" fmla="*/ 31 w 31"/>
                    <a:gd name="T3" fmla="*/ 0 h 4"/>
                    <a:gd name="T4" fmla="*/ 26 w 31"/>
                    <a:gd name="T5" fmla="*/ 4 h 4"/>
                    <a:gd name="T6" fmla="*/ 0 w 31"/>
                    <a:gd name="T7" fmla="*/ 4 h 4"/>
                    <a:gd name="T8" fmla="*/ 4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4" y="0"/>
                      </a:move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2" name="Freeform 110"/>
                <p:cNvSpPr>
                  <a:spLocks/>
                </p:cNvSpPr>
                <p:nvPr/>
              </p:nvSpPr>
              <p:spPr bwMode="auto">
                <a:xfrm>
                  <a:off x="4227" y="1644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3" name="Line 111"/>
                <p:cNvSpPr>
                  <a:spLocks noChangeShapeType="1"/>
                </p:cNvSpPr>
                <p:nvPr/>
              </p:nvSpPr>
              <p:spPr bwMode="auto">
                <a:xfrm>
                  <a:off x="4231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227" y="16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5" name="Freeform 113"/>
                <p:cNvSpPr>
                  <a:spLocks/>
                </p:cNvSpPr>
                <p:nvPr/>
              </p:nvSpPr>
              <p:spPr bwMode="auto">
                <a:xfrm>
                  <a:off x="4235" y="1644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6" name="Line 114"/>
                <p:cNvSpPr>
                  <a:spLocks noChangeShapeType="1"/>
                </p:cNvSpPr>
                <p:nvPr/>
              </p:nvSpPr>
              <p:spPr bwMode="auto">
                <a:xfrm>
                  <a:off x="4239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235" y="16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8" name="Freeform 116"/>
                <p:cNvSpPr>
                  <a:spLocks/>
                </p:cNvSpPr>
                <p:nvPr/>
              </p:nvSpPr>
              <p:spPr bwMode="auto">
                <a:xfrm>
                  <a:off x="4195" y="1667"/>
                  <a:ext cx="31" cy="4"/>
                </a:xfrm>
                <a:custGeom>
                  <a:avLst/>
                  <a:gdLst>
                    <a:gd name="T0" fmla="*/ 5 w 31"/>
                    <a:gd name="T1" fmla="*/ 0 h 4"/>
                    <a:gd name="T2" fmla="*/ 31 w 31"/>
                    <a:gd name="T3" fmla="*/ 0 h 4"/>
                    <a:gd name="T4" fmla="*/ 27 w 31"/>
                    <a:gd name="T5" fmla="*/ 4 h 4"/>
                    <a:gd name="T6" fmla="*/ 0 w 31"/>
                    <a:gd name="T7" fmla="*/ 4 h 4"/>
                    <a:gd name="T8" fmla="*/ 5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5" y="0"/>
                      </a:move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9" name="Freeform 117"/>
                <p:cNvSpPr>
                  <a:spLocks/>
                </p:cNvSpPr>
                <p:nvPr/>
              </p:nvSpPr>
              <p:spPr bwMode="auto">
                <a:xfrm>
                  <a:off x="4208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0" name="Line 118"/>
                <p:cNvSpPr>
                  <a:spLocks noChangeShapeType="1"/>
                </p:cNvSpPr>
                <p:nvPr/>
              </p:nvSpPr>
              <p:spPr bwMode="auto">
                <a:xfrm>
                  <a:off x="4212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208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2" name="Freeform 120"/>
                <p:cNvSpPr>
                  <a:spLocks/>
                </p:cNvSpPr>
                <p:nvPr/>
              </p:nvSpPr>
              <p:spPr bwMode="auto">
                <a:xfrm>
                  <a:off x="4216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3" name="Line 121"/>
                <p:cNvSpPr>
                  <a:spLocks noChangeShapeType="1"/>
                </p:cNvSpPr>
                <p:nvPr/>
              </p:nvSpPr>
              <p:spPr bwMode="auto">
                <a:xfrm>
                  <a:off x="4220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4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216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5" name="Freeform 123"/>
                <p:cNvSpPr>
                  <a:spLocks/>
                </p:cNvSpPr>
                <p:nvPr/>
              </p:nvSpPr>
              <p:spPr bwMode="auto">
                <a:xfrm>
                  <a:off x="4190" y="1654"/>
                  <a:ext cx="8" cy="5"/>
                </a:xfrm>
                <a:custGeom>
                  <a:avLst/>
                  <a:gdLst>
                    <a:gd name="T0" fmla="*/ 8 w 8"/>
                    <a:gd name="T1" fmla="*/ 5 h 5"/>
                    <a:gd name="T2" fmla="*/ 8 w 8"/>
                    <a:gd name="T3" fmla="*/ 0 h 5"/>
                    <a:gd name="T4" fmla="*/ 0 w 8"/>
                    <a:gd name="T5" fmla="*/ 5 h 5"/>
                    <a:gd name="T6" fmla="*/ 8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8" y="5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6" name="Freeform 124"/>
                <p:cNvSpPr>
                  <a:spLocks/>
                </p:cNvSpPr>
                <p:nvPr/>
              </p:nvSpPr>
              <p:spPr bwMode="auto">
                <a:xfrm>
                  <a:off x="4190" y="1654"/>
                  <a:ext cx="8" cy="5"/>
                </a:xfrm>
                <a:custGeom>
                  <a:avLst/>
                  <a:gdLst>
                    <a:gd name="T0" fmla="*/ 8 w 8"/>
                    <a:gd name="T1" fmla="*/ 5 h 5"/>
                    <a:gd name="T2" fmla="*/ 8 w 8"/>
                    <a:gd name="T3" fmla="*/ 0 h 5"/>
                    <a:gd name="T4" fmla="*/ 0 w 8"/>
                    <a:gd name="T5" fmla="*/ 5 h 5"/>
                    <a:gd name="T6" fmla="*/ 8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8" y="5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7" name="Line 125"/>
                <p:cNvSpPr>
                  <a:spLocks noChangeShapeType="1"/>
                </p:cNvSpPr>
                <p:nvPr/>
              </p:nvSpPr>
              <p:spPr bwMode="auto">
                <a:xfrm>
                  <a:off x="4195" y="165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4188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198" y="1651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0" name="Freeform 128"/>
                <p:cNvSpPr>
                  <a:spLocks/>
                </p:cNvSpPr>
                <p:nvPr/>
              </p:nvSpPr>
              <p:spPr bwMode="auto">
                <a:xfrm>
                  <a:off x="4270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1" name="Freeform 129"/>
                <p:cNvSpPr>
                  <a:spLocks/>
                </p:cNvSpPr>
                <p:nvPr/>
              </p:nvSpPr>
              <p:spPr bwMode="auto">
                <a:xfrm>
                  <a:off x="4270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2" name="Freeform 130"/>
                <p:cNvSpPr>
                  <a:spLocks/>
                </p:cNvSpPr>
                <p:nvPr/>
              </p:nvSpPr>
              <p:spPr bwMode="auto">
                <a:xfrm>
                  <a:off x="4305" y="1667"/>
                  <a:ext cx="30" cy="4"/>
                </a:xfrm>
                <a:custGeom>
                  <a:avLst/>
                  <a:gdLst>
                    <a:gd name="T0" fmla="*/ 4 w 30"/>
                    <a:gd name="T1" fmla="*/ 0 h 4"/>
                    <a:gd name="T2" fmla="*/ 30 w 30"/>
                    <a:gd name="T3" fmla="*/ 0 h 4"/>
                    <a:gd name="T4" fmla="*/ 26 w 30"/>
                    <a:gd name="T5" fmla="*/ 4 h 4"/>
                    <a:gd name="T6" fmla="*/ 0 w 30"/>
                    <a:gd name="T7" fmla="*/ 4 h 4"/>
                    <a:gd name="T8" fmla="*/ 4 w 3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">
                      <a:moveTo>
                        <a:pt x="4" y="0"/>
                      </a:moveTo>
                      <a:lnTo>
                        <a:pt x="30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3" name="Freeform 131"/>
                <p:cNvSpPr>
                  <a:spLocks/>
                </p:cNvSpPr>
                <p:nvPr/>
              </p:nvSpPr>
              <p:spPr bwMode="auto">
                <a:xfrm>
                  <a:off x="4317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4" name="Line 132"/>
                <p:cNvSpPr>
                  <a:spLocks noChangeShapeType="1"/>
                </p:cNvSpPr>
                <p:nvPr/>
              </p:nvSpPr>
              <p:spPr bwMode="auto">
                <a:xfrm>
                  <a:off x="4322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317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6" name="Freeform 134"/>
                <p:cNvSpPr>
                  <a:spLocks/>
                </p:cNvSpPr>
                <p:nvPr/>
              </p:nvSpPr>
              <p:spPr bwMode="auto">
                <a:xfrm>
                  <a:off x="4325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7" name="Line 135"/>
                <p:cNvSpPr>
                  <a:spLocks noChangeShapeType="1"/>
                </p:cNvSpPr>
                <p:nvPr/>
              </p:nvSpPr>
              <p:spPr bwMode="auto">
                <a:xfrm>
                  <a:off x="4330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4325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9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4297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0" name="Freeform 138"/>
                <p:cNvSpPr>
                  <a:spLocks/>
                </p:cNvSpPr>
                <p:nvPr/>
              </p:nvSpPr>
              <p:spPr bwMode="auto">
                <a:xfrm>
                  <a:off x="4379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1" name="Freeform 139"/>
                <p:cNvSpPr>
                  <a:spLocks/>
                </p:cNvSpPr>
                <p:nvPr/>
              </p:nvSpPr>
              <p:spPr bwMode="auto">
                <a:xfrm>
                  <a:off x="4379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2" name="Freeform 140"/>
                <p:cNvSpPr>
                  <a:spLocks/>
                </p:cNvSpPr>
                <p:nvPr/>
              </p:nvSpPr>
              <p:spPr bwMode="auto">
                <a:xfrm>
                  <a:off x="4414" y="1667"/>
                  <a:ext cx="31" cy="4"/>
                </a:xfrm>
                <a:custGeom>
                  <a:avLst/>
                  <a:gdLst>
                    <a:gd name="T0" fmla="*/ 4 w 31"/>
                    <a:gd name="T1" fmla="*/ 0 h 4"/>
                    <a:gd name="T2" fmla="*/ 31 w 31"/>
                    <a:gd name="T3" fmla="*/ 0 h 4"/>
                    <a:gd name="T4" fmla="*/ 26 w 31"/>
                    <a:gd name="T5" fmla="*/ 4 h 4"/>
                    <a:gd name="T6" fmla="*/ 0 w 31"/>
                    <a:gd name="T7" fmla="*/ 4 h 4"/>
                    <a:gd name="T8" fmla="*/ 4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4" y="0"/>
                      </a:move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3" name="Freeform 141"/>
                <p:cNvSpPr>
                  <a:spLocks/>
                </p:cNvSpPr>
                <p:nvPr/>
              </p:nvSpPr>
              <p:spPr bwMode="auto">
                <a:xfrm>
                  <a:off x="4427" y="1661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4" name="Line 142"/>
                <p:cNvSpPr>
                  <a:spLocks noChangeShapeType="1"/>
                </p:cNvSpPr>
                <p:nvPr/>
              </p:nvSpPr>
              <p:spPr bwMode="auto">
                <a:xfrm>
                  <a:off x="4431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4427" y="1661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6" name="Freeform 144"/>
                <p:cNvSpPr>
                  <a:spLocks/>
                </p:cNvSpPr>
                <p:nvPr/>
              </p:nvSpPr>
              <p:spPr bwMode="auto">
                <a:xfrm>
                  <a:off x="4434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7" name="Line 145"/>
                <p:cNvSpPr>
                  <a:spLocks noChangeShapeType="1"/>
                </p:cNvSpPr>
                <p:nvPr/>
              </p:nvSpPr>
              <p:spPr bwMode="auto">
                <a:xfrm>
                  <a:off x="4439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4434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4407" y="165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0" name="Freeform 148"/>
                <p:cNvSpPr>
                  <a:spLocks/>
                </p:cNvSpPr>
                <p:nvPr/>
              </p:nvSpPr>
              <p:spPr bwMode="auto">
                <a:xfrm>
                  <a:off x="4488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1" name="Freeform 149"/>
                <p:cNvSpPr>
                  <a:spLocks/>
                </p:cNvSpPr>
                <p:nvPr/>
              </p:nvSpPr>
              <p:spPr bwMode="auto">
                <a:xfrm>
                  <a:off x="4488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2" name="Freeform 150"/>
                <p:cNvSpPr>
                  <a:spLocks/>
                </p:cNvSpPr>
                <p:nvPr/>
              </p:nvSpPr>
              <p:spPr bwMode="auto">
                <a:xfrm>
                  <a:off x="4523" y="1667"/>
                  <a:ext cx="31" cy="4"/>
                </a:xfrm>
                <a:custGeom>
                  <a:avLst/>
                  <a:gdLst>
                    <a:gd name="T0" fmla="*/ 4 w 31"/>
                    <a:gd name="T1" fmla="*/ 0 h 4"/>
                    <a:gd name="T2" fmla="*/ 31 w 31"/>
                    <a:gd name="T3" fmla="*/ 0 h 4"/>
                    <a:gd name="T4" fmla="*/ 26 w 31"/>
                    <a:gd name="T5" fmla="*/ 4 h 4"/>
                    <a:gd name="T6" fmla="*/ 0 w 31"/>
                    <a:gd name="T7" fmla="*/ 4 h 4"/>
                    <a:gd name="T8" fmla="*/ 4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4" y="0"/>
                      </a:move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3" name="Freeform 151"/>
                <p:cNvSpPr>
                  <a:spLocks/>
                </p:cNvSpPr>
                <p:nvPr/>
              </p:nvSpPr>
              <p:spPr bwMode="auto">
                <a:xfrm>
                  <a:off x="4536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4" name="Line 152"/>
                <p:cNvSpPr>
                  <a:spLocks noChangeShapeType="1"/>
                </p:cNvSpPr>
                <p:nvPr/>
              </p:nvSpPr>
              <p:spPr bwMode="auto">
                <a:xfrm>
                  <a:off x="4540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5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536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6" name="Freeform 154"/>
                <p:cNvSpPr>
                  <a:spLocks/>
                </p:cNvSpPr>
                <p:nvPr/>
              </p:nvSpPr>
              <p:spPr bwMode="auto">
                <a:xfrm>
                  <a:off x="4544" y="1661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7" name="Line 155"/>
                <p:cNvSpPr>
                  <a:spLocks noChangeShapeType="1"/>
                </p:cNvSpPr>
                <p:nvPr/>
              </p:nvSpPr>
              <p:spPr bwMode="auto">
                <a:xfrm>
                  <a:off x="4548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544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9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4516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0" name="Freeform 158"/>
                <p:cNvSpPr>
                  <a:spLocks/>
                </p:cNvSpPr>
                <p:nvPr/>
              </p:nvSpPr>
              <p:spPr bwMode="auto">
                <a:xfrm>
                  <a:off x="4597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1" name="Freeform 159"/>
                <p:cNvSpPr>
                  <a:spLocks/>
                </p:cNvSpPr>
                <p:nvPr/>
              </p:nvSpPr>
              <p:spPr bwMode="auto">
                <a:xfrm>
                  <a:off x="4597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2" name="Freeform 160"/>
                <p:cNvSpPr>
                  <a:spLocks/>
                </p:cNvSpPr>
                <p:nvPr/>
              </p:nvSpPr>
              <p:spPr bwMode="auto">
                <a:xfrm>
                  <a:off x="4632" y="1667"/>
                  <a:ext cx="31" cy="4"/>
                </a:xfrm>
                <a:custGeom>
                  <a:avLst/>
                  <a:gdLst>
                    <a:gd name="T0" fmla="*/ 4 w 31"/>
                    <a:gd name="T1" fmla="*/ 0 h 4"/>
                    <a:gd name="T2" fmla="*/ 31 w 31"/>
                    <a:gd name="T3" fmla="*/ 0 h 4"/>
                    <a:gd name="T4" fmla="*/ 26 w 31"/>
                    <a:gd name="T5" fmla="*/ 4 h 4"/>
                    <a:gd name="T6" fmla="*/ 0 w 31"/>
                    <a:gd name="T7" fmla="*/ 4 h 4"/>
                    <a:gd name="T8" fmla="*/ 4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4" y="0"/>
                      </a:move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3" name="Freeform 161"/>
                <p:cNvSpPr>
                  <a:spLocks/>
                </p:cNvSpPr>
                <p:nvPr/>
              </p:nvSpPr>
              <p:spPr bwMode="auto">
                <a:xfrm>
                  <a:off x="4645" y="1661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4" name="Line 162"/>
                <p:cNvSpPr>
                  <a:spLocks noChangeShapeType="1"/>
                </p:cNvSpPr>
                <p:nvPr/>
              </p:nvSpPr>
              <p:spPr bwMode="auto">
                <a:xfrm>
                  <a:off x="4649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4645" y="1661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6" name="Freeform 164"/>
                <p:cNvSpPr>
                  <a:spLocks/>
                </p:cNvSpPr>
                <p:nvPr/>
              </p:nvSpPr>
              <p:spPr bwMode="auto">
                <a:xfrm>
                  <a:off x="4653" y="1661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7" name="Line 165"/>
                <p:cNvSpPr>
                  <a:spLocks noChangeShapeType="1"/>
                </p:cNvSpPr>
                <p:nvPr/>
              </p:nvSpPr>
              <p:spPr bwMode="auto">
                <a:xfrm>
                  <a:off x="4657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653" y="1661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4625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0" name="Freeform 168"/>
                <p:cNvSpPr>
                  <a:spLocks/>
                </p:cNvSpPr>
                <p:nvPr/>
              </p:nvSpPr>
              <p:spPr bwMode="auto">
                <a:xfrm>
                  <a:off x="4707" y="164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1" name="Freeform 169"/>
                <p:cNvSpPr>
                  <a:spLocks/>
                </p:cNvSpPr>
                <p:nvPr/>
              </p:nvSpPr>
              <p:spPr bwMode="auto">
                <a:xfrm>
                  <a:off x="4707" y="164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2" name="Freeform 170"/>
                <p:cNvSpPr>
                  <a:spLocks/>
                </p:cNvSpPr>
                <p:nvPr/>
              </p:nvSpPr>
              <p:spPr bwMode="auto">
                <a:xfrm>
                  <a:off x="4758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8 w 35"/>
                    <a:gd name="T3" fmla="*/ 16 h 16"/>
                    <a:gd name="T4" fmla="*/ 35 w 35"/>
                    <a:gd name="T5" fmla="*/ 0 h 16"/>
                    <a:gd name="T6" fmla="*/ 18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8" y="16"/>
                      </a:lnTo>
                      <a:lnTo>
                        <a:pt x="35" y="0"/>
                      </a:lnTo>
                      <a:lnTo>
                        <a:pt x="1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3" name="Freeform 171"/>
                <p:cNvSpPr>
                  <a:spLocks/>
                </p:cNvSpPr>
                <p:nvPr/>
              </p:nvSpPr>
              <p:spPr bwMode="auto">
                <a:xfrm>
                  <a:off x="4758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8 w 35"/>
                    <a:gd name="T3" fmla="*/ 16 h 16"/>
                    <a:gd name="T4" fmla="*/ 35 w 35"/>
                    <a:gd name="T5" fmla="*/ 0 h 16"/>
                    <a:gd name="T6" fmla="*/ 18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8" y="16"/>
                      </a:lnTo>
                      <a:lnTo>
                        <a:pt x="35" y="0"/>
                      </a:lnTo>
                      <a:lnTo>
                        <a:pt x="1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4" name="Freeform 172"/>
                <p:cNvSpPr>
                  <a:spLocks/>
                </p:cNvSpPr>
                <p:nvPr/>
              </p:nvSpPr>
              <p:spPr bwMode="auto">
                <a:xfrm>
                  <a:off x="4761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4 w 9"/>
                    <a:gd name="T3" fmla="*/ 5 h 5"/>
                    <a:gd name="T4" fmla="*/ 9 w 9"/>
                    <a:gd name="T5" fmla="*/ 0 h 5"/>
                    <a:gd name="T6" fmla="*/ 4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5" name="Line 173"/>
                <p:cNvSpPr>
                  <a:spLocks noChangeShapeType="1"/>
                </p:cNvSpPr>
                <p:nvPr/>
              </p:nvSpPr>
              <p:spPr bwMode="auto">
                <a:xfrm>
                  <a:off x="4765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761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7" name="Freeform 175"/>
                <p:cNvSpPr>
                  <a:spLocks/>
                </p:cNvSpPr>
                <p:nvPr/>
              </p:nvSpPr>
              <p:spPr bwMode="auto">
                <a:xfrm>
                  <a:off x="4769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4 w 9"/>
                    <a:gd name="T3" fmla="*/ 5 h 5"/>
                    <a:gd name="T4" fmla="*/ 9 w 9"/>
                    <a:gd name="T5" fmla="*/ 0 h 5"/>
                    <a:gd name="T6" fmla="*/ 4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8" name="Line 176"/>
                <p:cNvSpPr>
                  <a:spLocks noChangeShapeType="1"/>
                </p:cNvSpPr>
                <p:nvPr/>
              </p:nvSpPr>
              <p:spPr bwMode="auto">
                <a:xfrm>
                  <a:off x="4773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769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0" name="Freeform 178"/>
                <p:cNvSpPr>
                  <a:spLocks/>
                </p:cNvSpPr>
                <p:nvPr/>
              </p:nvSpPr>
              <p:spPr bwMode="auto">
                <a:xfrm>
                  <a:off x="4760" y="1649"/>
                  <a:ext cx="30" cy="4"/>
                </a:xfrm>
                <a:custGeom>
                  <a:avLst/>
                  <a:gdLst>
                    <a:gd name="T0" fmla="*/ 4 w 30"/>
                    <a:gd name="T1" fmla="*/ 0 h 4"/>
                    <a:gd name="T2" fmla="*/ 30 w 30"/>
                    <a:gd name="T3" fmla="*/ 0 h 4"/>
                    <a:gd name="T4" fmla="*/ 26 w 30"/>
                    <a:gd name="T5" fmla="*/ 4 h 4"/>
                    <a:gd name="T6" fmla="*/ 0 w 30"/>
                    <a:gd name="T7" fmla="*/ 4 h 4"/>
                    <a:gd name="T8" fmla="*/ 4 w 3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">
                      <a:moveTo>
                        <a:pt x="4" y="0"/>
                      </a:moveTo>
                      <a:lnTo>
                        <a:pt x="30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1" name="Freeform 179"/>
                <p:cNvSpPr>
                  <a:spLocks/>
                </p:cNvSpPr>
                <p:nvPr/>
              </p:nvSpPr>
              <p:spPr bwMode="auto">
                <a:xfrm>
                  <a:off x="4772" y="1644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2" name="Line 180"/>
                <p:cNvSpPr>
                  <a:spLocks noChangeShapeType="1"/>
                </p:cNvSpPr>
                <p:nvPr/>
              </p:nvSpPr>
              <p:spPr bwMode="auto">
                <a:xfrm>
                  <a:off x="4777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3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4772" y="1644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4" name="Freeform 182"/>
                <p:cNvSpPr>
                  <a:spLocks/>
                </p:cNvSpPr>
                <p:nvPr/>
              </p:nvSpPr>
              <p:spPr bwMode="auto">
                <a:xfrm>
                  <a:off x="4780" y="1644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5" name="Line 183"/>
                <p:cNvSpPr>
                  <a:spLocks noChangeShapeType="1"/>
                </p:cNvSpPr>
                <p:nvPr/>
              </p:nvSpPr>
              <p:spPr bwMode="auto">
                <a:xfrm>
                  <a:off x="4785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6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780" y="1644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7" name="Freeform 185"/>
                <p:cNvSpPr>
                  <a:spLocks/>
                </p:cNvSpPr>
                <p:nvPr/>
              </p:nvSpPr>
              <p:spPr bwMode="auto">
                <a:xfrm>
                  <a:off x="4741" y="1667"/>
                  <a:ext cx="31" cy="4"/>
                </a:xfrm>
                <a:custGeom>
                  <a:avLst/>
                  <a:gdLst>
                    <a:gd name="T0" fmla="*/ 5 w 31"/>
                    <a:gd name="T1" fmla="*/ 0 h 4"/>
                    <a:gd name="T2" fmla="*/ 31 w 31"/>
                    <a:gd name="T3" fmla="*/ 0 h 4"/>
                    <a:gd name="T4" fmla="*/ 27 w 31"/>
                    <a:gd name="T5" fmla="*/ 4 h 4"/>
                    <a:gd name="T6" fmla="*/ 0 w 31"/>
                    <a:gd name="T7" fmla="*/ 4 h 4"/>
                    <a:gd name="T8" fmla="*/ 5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5" y="0"/>
                      </a:move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8" name="Freeform 186"/>
                <p:cNvSpPr>
                  <a:spLocks/>
                </p:cNvSpPr>
                <p:nvPr/>
              </p:nvSpPr>
              <p:spPr bwMode="auto">
                <a:xfrm>
                  <a:off x="4754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9" name="Line 187"/>
                <p:cNvSpPr>
                  <a:spLocks noChangeShapeType="1"/>
                </p:cNvSpPr>
                <p:nvPr/>
              </p:nvSpPr>
              <p:spPr bwMode="auto">
                <a:xfrm>
                  <a:off x="4758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0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4754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1" name="Freeform 189"/>
                <p:cNvSpPr>
                  <a:spLocks/>
                </p:cNvSpPr>
                <p:nvPr/>
              </p:nvSpPr>
              <p:spPr bwMode="auto">
                <a:xfrm>
                  <a:off x="4762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2" name="Line 190"/>
                <p:cNvSpPr>
                  <a:spLocks noChangeShapeType="1"/>
                </p:cNvSpPr>
                <p:nvPr/>
              </p:nvSpPr>
              <p:spPr bwMode="auto">
                <a:xfrm>
                  <a:off x="4766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3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4762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4" name="Freeform 192"/>
                <p:cNvSpPr>
                  <a:spLocks/>
                </p:cNvSpPr>
                <p:nvPr/>
              </p:nvSpPr>
              <p:spPr bwMode="auto">
                <a:xfrm>
                  <a:off x="4735" y="1654"/>
                  <a:ext cx="9" cy="5"/>
                </a:xfrm>
                <a:custGeom>
                  <a:avLst/>
                  <a:gdLst>
                    <a:gd name="T0" fmla="*/ 9 w 9"/>
                    <a:gd name="T1" fmla="*/ 5 h 5"/>
                    <a:gd name="T2" fmla="*/ 9 w 9"/>
                    <a:gd name="T3" fmla="*/ 0 h 5"/>
                    <a:gd name="T4" fmla="*/ 0 w 9"/>
                    <a:gd name="T5" fmla="*/ 5 h 5"/>
                    <a:gd name="T6" fmla="*/ 9 w 9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9" y="5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5" name="Freeform 193"/>
                <p:cNvSpPr>
                  <a:spLocks/>
                </p:cNvSpPr>
                <p:nvPr/>
              </p:nvSpPr>
              <p:spPr bwMode="auto">
                <a:xfrm>
                  <a:off x="4735" y="1654"/>
                  <a:ext cx="9" cy="5"/>
                </a:xfrm>
                <a:custGeom>
                  <a:avLst/>
                  <a:gdLst>
                    <a:gd name="T0" fmla="*/ 9 w 9"/>
                    <a:gd name="T1" fmla="*/ 5 h 5"/>
                    <a:gd name="T2" fmla="*/ 9 w 9"/>
                    <a:gd name="T3" fmla="*/ 0 h 5"/>
                    <a:gd name="T4" fmla="*/ 0 w 9"/>
                    <a:gd name="T5" fmla="*/ 5 h 5"/>
                    <a:gd name="T6" fmla="*/ 9 w 9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9" y="5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6" name="Line 194"/>
                <p:cNvSpPr>
                  <a:spLocks noChangeShapeType="1"/>
                </p:cNvSpPr>
                <p:nvPr/>
              </p:nvSpPr>
              <p:spPr bwMode="auto">
                <a:xfrm>
                  <a:off x="4741" y="165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34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4744" y="1651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9" name="Freeform 197"/>
                <p:cNvSpPr>
                  <a:spLocks/>
                </p:cNvSpPr>
                <p:nvPr/>
              </p:nvSpPr>
              <p:spPr bwMode="auto">
                <a:xfrm>
                  <a:off x="4816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4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0" name="Freeform 198"/>
                <p:cNvSpPr>
                  <a:spLocks/>
                </p:cNvSpPr>
                <p:nvPr/>
              </p:nvSpPr>
              <p:spPr bwMode="auto">
                <a:xfrm>
                  <a:off x="4816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4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1" name="Freeform 199"/>
                <p:cNvSpPr>
                  <a:spLocks/>
                </p:cNvSpPr>
                <p:nvPr/>
              </p:nvSpPr>
              <p:spPr bwMode="auto">
                <a:xfrm>
                  <a:off x="4868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7 w 35"/>
                    <a:gd name="T3" fmla="*/ 16 h 16"/>
                    <a:gd name="T4" fmla="*/ 35 w 35"/>
                    <a:gd name="T5" fmla="*/ 0 h 16"/>
                    <a:gd name="T6" fmla="*/ 17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35" y="0"/>
                      </a:lnTo>
                      <a:lnTo>
                        <a:pt x="17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2" name="Freeform 200"/>
                <p:cNvSpPr>
                  <a:spLocks/>
                </p:cNvSpPr>
                <p:nvPr/>
              </p:nvSpPr>
              <p:spPr bwMode="auto">
                <a:xfrm>
                  <a:off x="4868" y="1643"/>
                  <a:ext cx="35" cy="16"/>
                </a:xfrm>
                <a:custGeom>
                  <a:avLst/>
                  <a:gdLst>
                    <a:gd name="T0" fmla="*/ 0 w 35"/>
                    <a:gd name="T1" fmla="*/ 16 h 16"/>
                    <a:gd name="T2" fmla="*/ 17 w 35"/>
                    <a:gd name="T3" fmla="*/ 16 h 16"/>
                    <a:gd name="T4" fmla="*/ 35 w 35"/>
                    <a:gd name="T5" fmla="*/ 0 h 16"/>
                    <a:gd name="T6" fmla="*/ 17 w 35"/>
                    <a:gd name="T7" fmla="*/ 0 h 16"/>
                    <a:gd name="T8" fmla="*/ 0 w 3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35" y="0"/>
                      </a:lnTo>
                      <a:lnTo>
                        <a:pt x="17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3" name="Freeform 201"/>
                <p:cNvSpPr>
                  <a:spLocks/>
                </p:cNvSpPr>
                <p:nvPr/>
              </p:nvSpPr>
              <p:spPr bwMode="auto">
                <a:xfrm>
                  <a:off x="4870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5 w 9"/>
                    <a:gd name="T3" fmla="*/ 5 h 5"/>
                    <a:gd name="T4" fmla="*/ 9 w 9"/>
                    <a:gd name="T5" fmla="*/ 0 h 5"/>
                    <a:gd name="T6" fmla="*/ 5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4" name="Line 202"/>
                <p:cNvSpPr>
                  <a:spLocks noChangeShapeType="1"/>
                </p:cNvSpPr>
                <p:nvPr/>
              </p:nvSpPr>
              <p:spPr bwMode="auto">
                <a:xfrm>
                  <a:off x="4875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870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6" name="Freeform 204"/>
                <p:cNvSpPr>
                  <a:spLocks/>
                </p:cNvSpPr>
                <p:nvPr/>
              </p:nvSpPr>
              <p:spPr bwMode="auto">
                <a:xfrm>
                  <a:off x="4878" y="1654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5 w 9"/>
                    <a:gd name="T3" fmla="*/ 5 h 5"/>
                    <a:gd name="T4" fmla="*/ 9 w 9"/>
                    <a:gd name="T5" fmla="*/ 0 h 5"/>
                    <a:gd name="T6" fmla="*/ 5 w 9"/>
                    <a:gd name="T7" fmla="*/ 0 h 5"/>
                    <a:gd name="T8" fmla="*/ 0 w 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7" name="Line 205"/>
                <p:cNvSpPr>
                  <a:spLocks noChangeShapeType="1"/>
                </p:cNvSpPr>
                <p:nvPr/>
              </p:nvSpPr>
              <p:spPr bwMode="auto">
                <a:xfrm>
                  <a:off x="4883" y="1654"/>
                  <a:ext cx="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8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4878" y="1654"/>
                  <a:ext cx="9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9" name="Freeform 207"/>
                <p:cNvSpPr>
                  <a:spLocks/>
                </p:cNvSpPr>
                <p:nvPr/>
              </p:nvSpPr>
              <p:spPr bwMode="auto">
                <a:xfrm>
                  <a:off x="4869" y="1649"/>
                  <a:ext cx="31" cy="4"/>
                </a:xfrm>
                <a:custGeom>
                  <a:avLst/>
                  <a:gdLst>
                    <a:gd name="T0" fmla="*/ 4 w 31"/>
                    <a:gd name="T1" fmla="*/ 0 h 4"/>
                    <a:gd name="T2" fmla="*/ 31 w 31"/>
                    <a:gd name="T3" fmla="*/ 0 h 4"/>
                    <a:gd name="T4" fmla="*/ 26 w 31"/>
                    <a:gd name="T5" fmla="*/ 4 h 4"/>
                    <a:gd name="T6" fmla="*/ 0 w 31"/>
                    <a:gd name="T7" fmla="*/ 4 h 4"/>
                    <a:gd name="T8" fmla="*/ 4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4" y="0"/>
                      </a:move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0" name="Freeform 208"/>
                <p:cNvSpPr>
                  <a:spLocks/>
                </p:cNvSpPr>
                <p:nvPr/>
              </p:nvSpPr>
              <p:spPr bwMode="auto">
                <a:xfrm>
                  <a:off x="4882" y="1644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1" name="Line 209"/>
                <p:cNvSpPr>
                  <a:spLocks noChangeShapeType="1"/>
                </p:cNvSpPr>
                <p:nvPr/>
              </p:nvSpPr>
              <p:spPr bwMode="auto">
                <a:xfrm>
                  <a:off x="4886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2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4882" y="16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3" name="Freeform 211"/>
                <p:cNvSpPr>
                  <a:spLocks/>
                </p:cNvSpPr>
                <p:nvPr/>
              </p:nvSpPr>
              <p:spPr bwMode="auto">
                <a:xfrm>
                  <a:off x="4890" y="1644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4 h 4"/>
                    <a:gd name="T4" fmla="*/ 8 w 8"/>
                    <a:gd name="T5" fmla="*/ 0 h 4"/>
                    <a:gd name="T6" fmla="*/ 4 w 8"/>
                    <a:gd name="T7" fmla="*/ 0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4" name="Line 212"/>
                <p:cNvSpPr>
                  <a:spLocks noChangeShapeType="1"/>
                </p:cNvSpPr>
                <p:nvPr/>
              </p:nvSpPr>
              <p:spPr bwMode="auto">
                <a:xfrm>
                  <a:off x="4894" y="1644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5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4890" y="16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6" name="Freeform 214"/>
                <p:cNvSpPr>
                  <a:spLocks/>
                </p:cNvSpPr>
                <p:nvPr/>
              </p:nvSpPr>
              <p:spPr bwMode="auto">
                <a:xfrm>
                  <a:off x="4850" y="1667"/>
                  <a:ext cx="31" cy="4"/>
                </a:xfrm>
                <a:custGeom>
                  <a:avLst/>
                  <a:gdLst>
                    <a:gd name="T0" fmla="*/ 5 w 31"/>
                    <a:gd name="T1" fmla="*/ 0 h 4"/>
                    <a:gd name="T2" fmla="*/ 31 w 31"/>
                    <a:gd name="T3" fmla="*/ 0 h 4"/>
                    <a:gd name="T4" fmla="*/ 27 w 31"/>
                    <a:gd name="T5" fmla="*/ 4 h 4"/>
                    <a:gd name="T6" fmla="*/ 0 w 31"/>
                    <a:gd name="T7" fmla="*/ 4 h 4"/>
                    <a:gd name="T8" fmla="*/ 5 w 3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">
                      <a:moveTo>
                        <a:pt x="5" y="0"/>
                      </a:move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7" name="Freeform 215"/>
                <p:cNvSpPr>
                  <a:spLocks/>
                </p:cNvSpPr>
                <p:nvPr/>
              </p:nvSpPr>
              <p:spPr bwMode="auto">
                <a:xfrm>
                  <a:off x="4863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5 w 9"/>
                    <a:gd name="T3" fmla="*/ 4 h 4"/>
                    <a:gd name="T4" fmla="*/ 9 w 9"/>
                    <a:gd name="T5" fmla="*/ 0 h 4"/>
                    <a:gd name="T6" fmla="*/ 5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8" name="Line 216"/>
                <p:cNvSpPr>
                  <a:spLocks noChangeShapeType="1"/>
                </p:cNvSpPr>
                <p:nvPr/>
              </p:nvSpPr>
              <p:spPr bwMode="auto">
                <a:xfrm>
                  <a:off x="4868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9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863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0" name="Freeform 218"/>
                <p:cNvSpPr>
                  <a:spLocks/>
                </p:cNvSpPr>
                <p:nvPr/>
              </p:nvSpPr>
              <p:spPr bwMode="auto">
                <a:xfrm>
                  <a:off x="4871" y="1661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4 w 9"/>
                    <a:gd name="T3" fmla="*/ 4 h 4"/>
                    <a:gd name="T4" fmla="*/ 9 w 9"/>
                    <a:gd name="T5" fmla="*/ 0 h 4"/>
                    <a:gd name="T6" fmla="*/ 4 w 9"/>
                    <a:gd name="T7" fmla="*/ 0 h 4"/>
                    <a:gd name="T8" fmla="*/ 0 w 9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1" name="Line 219"/>
                <p:cNvSpPr>
                  <a:spLocks noChangeShapeType="1"/>
                </p:cNvSpPr>
                <p:nvPr/>
              </p:nvSpPr>
              <p:spPr bwMode="auto">
                <a:xfrm>
                  <a:off x="4875" y="1661"/>
                  <a:ext cx="0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2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4871" y="166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3" name="Freeform 221"/>
                <p:cNvSpPr>
                  <a:spLocks/>
                </p:cNvSpPr>
                <p:nvPr/>
              </p:nvSpPr>
              <p:spPr bwMode="auto">
                <a:xfrm>
                  <a:off x="4845" y="1654"/>
                  <a:ext cx="8" cy="5"/>
                </a:xfrm>
                <a:custGeom>
                  <a:avLst/>
                  <a:gdLst>
                    <a:gd name="T0" fmla="*/ 8 w 8"/>
                    <a:gd name="T1" fmla="*/ 5 h 5"/>
                    <a:gd name="T2" fmla="*/ 8 w 8"/>
                    <a:gd name="T3" fmla="*/ 0 h 5"/>
                    <a:gd name="T4" fmla="*/ 0 w 8"/>
                    <a:gd name="T5" fmla="*/ 5 h 5"/>
                    <a:gd name="T6" fmla="*/ 8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8" y="5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4" name="Freeform 222"/>
                <p:cNvSpPr>
                  <a:spLocks/>
                </p:cNvSpPr>
                <p:nvPr/>
              </p:nvSpPr>
              <p:spPr bwMode="auto">
                <a:xfrm>
                  <a:off x="4845" y="1654"/>
                  <a:ext cx="8" cy="5"/>
                </a:xfrm>
                <a:custGeom>
                  <a:avLst/>
                  <a:gdLst>
                    <a:gd name="T0" fmla="*/ 8 w 8"/>
                    <a:gd name="T1" fmla="*/ 5 h 5"/>
                    <a:gd name="T2" fmla="*/ 8 w 8"/>
                    <a:gd name="T3" fmla="*/ 0 h 5"/>
                    <a:gd name="T4" fmla="*/ 0 w 8"/>
                    <a:gd name="T5" fmla="*/ 5 h 5"/>
                    <a:gd name="T6" fmla="*/ 8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8" y="5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5" name="Line 223"/>
                <p:cNvSpPr>
                  <a:spLocks noChangeShapeType="1"/>
                </p:cNvSpPr>
                <p:nvPr/>
              </p:nvSpPr>
              <p:spPr bwMode="auto">
                <a:xfrm>
                  <a:off x="4850" y="165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6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4843" y="165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7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4853" y="1651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8" name="Freeform 226"/>
                <p:cNvSpPr>
                  <a:spLocks/>
                </p:cNvSpPr>
                <p:nvPr/>
              </p:nvSpPr>
              <p:spPr bwMode="auto">
                <a:xfrm>
                  <a:off x="487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9" name="Freeform 227"/>
                <p:cNvSpPr>
                  <a:spLocks/>
                </p:cNvSpPr>
                <p:nvPr/>
              </p:nvSpPr>
              <p:spPr bwMode="auto">
                <a:xfrm>
                  <a:off x="487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0" name="Line 228"/>
                <p:cNvSpPr>
                  <a:spLocks noChangeShapeType="1"/>
                </p:cNvSpPr>
                <p:nvPr/>
              </p:nvSpPr>
              <p:spPr bwMode="auto">
                <a:xfrm>
                  <a:off x="4888" y="173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77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2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4894" y="172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3" name="Freeform 231"/>
                <p:cNvSpPr>
                  <a:spLocks/>
                </p:cNvSpPr>
                <p:nvPr/>
              </p:nvSpPr>
              <p:spPr bwMode="auto">
                <a:xfrm>
                  <a:off x="4768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4" name="Freeform 232"/>
                <p:cNvSpPr>
                  <a:spLocks/>
                </p:cNvSpPr>
                <p:nvPr/>
              </p:nvSpPr>
              <p:spPr bwMode="auto">
                <a:xfrm>
                  <a:off x="4768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5" name="Line 233"/>
                <p:cNvSpPr>
                  <a:spLocks noChangeShapeType="1"/>
                </p:cNvSpPr>
                <p:nvPr/>
              </p:nvSpPr>
              <p:spPr bwMode="auto">
                <a:xfrm>
                  <a:off x="4777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66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7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783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8" name="Freeform 236"/>
                <p:cNvSpPr>
                  <a:spLocks/>
                </p:cNvSpPr>
                <p:nvPr/>
              </p:nvSpPr>
              <p:spPr bwMode="auto">
                <a:xfrm>
                  <a:off x="4663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9" name="Freeform 237"/>
                <p:cNvSpPr>
                  <a:spLocks/>
                </p:cNvSpPr>
                <p:nvPr/>
              </p:nvSpPr>
              <p:spPr bwMode="auto">
                <a:xfrm>
                  <a:off x="4663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0" name="Line 238"/>
                <p:cNvSpPr>
                  <a:spLocks noChangeShapeType="1"/>
                </p:cNvSpPr>
                <p:nvPr/>
              </p:nvSpPr>
              <p:spPr bwMode="auto">
                <a:xfrm>
                  <a:off x="4672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1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4661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2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4678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3" name="Freeform 241"/>
                <p:cNvSpPr>
                  <a:spLocks/>
                </p:cNvSpPr>
                <p:nvPr/>
              </p:nvSpPr>
              <p:spPr bwMode="auto">
                <a:xfrm>
                  <a:off x="4552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4" name="Freeform 242"/>
                <p:cNvSpPr>
                  <a:spLocks/>
                </p:cNvSpPr>
                <p:nvPr/>
              </p:nvSpPr>
              <p:spPr bwMode="auto">
                <a:xfrm>
                  <a:off x="4552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5" name="Line 243"/>
                <p:cNvSpPr>
                  <a:spLocks noChangeShapeType="1"/>
                </p:cNvSpPr>
                <p:nvPr/>
              </p:nvSpPr>
              <p:spPr bwMode="auto">
                <a:xfrm>
                  <a:off x="4561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6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4550" y="173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7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67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8" name="Freeform 246"/>
                <p:cNvSpPr>
                  <a:spLocks/>
                </p:cNvSpPr>
                <p:nvPr/>
              </p:nvSpPr>
              <p:spPr bwMode="auto">
                <a:xfrm>
                  <a:off x="4447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9" name="Freeform 247"/>
                <p:cNvSpPr>
                  <a:spLocks/>
                </p:cNvSpPr>
                <p:nvPr/>
              </p:nvSpPr>
              <p:spPr bwMode="auto">
                <a:xfrm>
                  <a:off x="4447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0" name="Line 248"/>
                <p:cNvSpPr>
                  <a:spLocks noChangeShapeType="1"/>
                </p:cNvSpPr>
                <p:nvPr/>
              </p:nvSpPr>
              <p:spPr bwMode="auto">
                <a:xfrm>
                  <a:off x="4456" y="173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1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4444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2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4462" y="1726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3" name="Freeform 251"/>
                <p:cNvSpPr>
                  <a:spLocks/>
                </p:cNvSpPr>
                <p:nvPr/>
              </p:nvSpPr>
              <p:spPr bwMode="auto">
                <a:xfrm>
                  <a:off x="4338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4" name="Freeform 252"/>
                <p:cNvSpPr>
                  <a:spLocks/>
                </p:cNvSpPr>
                <p:nvPr/>
              </p:nvSpPr>
              <p:spPr bwMode="auto">
                <a:xfrm>
                  <a:off x="4338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5" name="Line 253"/>
                <p:cNvSpPr>
                  <a:spLocks noChangeShapeType="1"/>
                </p:cNvSpPr>
                <p:nvPr/>
              </p:nvSpPr>
              <p:spPr bwMode="auto">
                <a:xfrm>
                  <a:off x="4347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6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4336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7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4353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8" name="Freeform 256"/>
                <p:cNvSpPr>
                  <a:spLocks/>
                </p:cNvSpPr>
                <p:nvPr/>
              </p:nvSpPr>
              <p:spPr bwMode="auto">
                <a:xfrm>
                  <a:off x="422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9" name="Freeform 257"/>
                <p:cNvSpPr>
                  <a:spLocks/>
                </p:cNvSpPr>
                <p:nvPr/>
              </p:nvSpPr>
              <p:spPr bwMode="auto">
                <a:xfrm>
                  <a:off x="422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0" name="Line 258"/>
                <p:cNvSpPr>
                  <a:spLocks noChangeShapeType="1"/>
                </p:cNvSpPr>
                <p:nvPr/>
              </p:nvSpPr>
              <p:spPr bwMode="auto">
                <a:xfrm>
                  <a:off x="4238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1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227" y="173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2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4244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3" name="Freeform 261"/>
                <p:cNvSpPr>
                  <a:spLocks/>
                </p:cNvSpPr>
                <p:nvPr/>
              </p:nvSpPr>
              <p:spPr bwMode="auto">
                <a:xfrm>
                  <a:off x="411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4" name="Freeform 262"/>
                <p:cNvSpPr>
                  <a:spLocks/>
                </p:cNvSpPr>
                <p:nvPr/>
              </p:nvSpPr>
              <p:spPr bwMode="auto">
                <a:xfrm>
                  <a:off x="4119" y="173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5" name="Line 263"/>
                <p:cNvSpPr>
                  <a:spLocks noChangeShapeType="1"/>
                </p:cNvSpPr>
                <p:nvPr/>
              </p:nvSpPr>
              <p:spPr bwMode="auto">
                <a:xfrm>
                  <a:off x="4128" y="1731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6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117" y="1739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7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4134" y="17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8" name="Rectangle 267"/>
                <p:cNvSpPr>
                  <a:spLocks noChangeArrowheads="1"/>
                </p:cNvSpPr>
                <p:nvPr/>
              </p:nvSpPr>
              <p:spPr bwMode="auto">
                <a:xfrm>
                  <a:off x="3997" y="1641"/>
                  <a:ext cx="908" cy="34"/>
                </a:xfrm>
                <a:prstGeom prst="rect">
                  <a:avLst/>
                </a:prstGeom>
                <a:solidFill>
                  <a:srgbClr val="548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9" name="Rectangle 268"/>
                <p:cNvSpPr>
                  <a:spLocks noChangeArrowheads="1"/>
                </p:cNvSpPr>
                <p:nvPr/>
              </p:nvSpPr>
              <p:spPr bwMode="auto">
                <a:xfrm>
                  <a:off x="3997" y="1641"/>
                  <a:ext cx="908" cy="34"/>
                </a:xfrm>
                <a:prstGeom prst="rect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0" name="Freeform 269"/>
                <p:cNvSpPr>
                  <a:spLocks/>
                </p:cNvSpPr>
                <p:nvPr/>
              </p:nvSpPr>
              <p:spPr bwMode="auto">
                <a:xfrm>
                  <a:off x="3997" y="997"/>
                  <a:ext cx="1590" cy="644"/>
                </a:xfrm>
                <a:custGeom>
                  <a:avLst/>
                  <a:gdLst>
                    <a:gd name="T0" fmla="*/ 0 w 1590"/>
                    <a:gd name="T1" fmla="*/ 644 h 644"/>
                    <a:gd name="T2" fmla="*/ 908 w 1590"/>
                    <a:gd name="T3" fmla="*/ 644 h 644"/>
                    <a:gd name="T4" fmla="*/ 1590 w 1590"/>
                    <a:gd name="T5" fmla="*/ 0 h 644"/>
                    <a:gd name="T6" fmla="*/ 682 w 1590"/>
                    <a:gd name="T7" fmla="*/ 0 h 644"/>
                    <a:gd name="T8" fmla="*/ 0 w 1590"/>
                    <a:gd name="T9" fmla="*/ 644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0" h="644">
                      <a:moveTo>
                        <a:pt x="0" y="644"/>
                      </a:moveTo>
                      <a:lnTo>
                        <a:pt x="908" y="644"/>
                      </a:lnTo>
                      <a:lnTo>
                        <a:pt x="1590" y="0"/>
                      </a:lnTo>
                      <a:lnTo>
                        <a:pt x="682" y="0"/>
                      </a:lnTo>
                      <a:lnTo>
                        <a:pt x="0" y="644"/>
                      </a:lnTo>
                      <a:close/>
                    </a:path>
                  </a:pathLst>
                </a:custGeom>
                <a:solidFill>
                  <a:srgbClr val="548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1" name="Freeform 270"/>
                <p:cNvSpPr>
                  <a:spLocks/>
                </p:cNvSpPr>
                <p:nvPr/>
              </p:nvSpPr>
              <p:spPr bwMode="auto">
                <a:xfrm>
                  <a:off x="3997" y="997"/>
                  <a:ext cx="1590" cy="644"/>
                </a:xfrm>
                <a:custGeom>
                  <a:avLst/>
                  <a:gdLst>
                    <a:gd name="T0" fmla="*/ 0 w 1590"/>
                    <a:gd name="T1" fmla="*/ 644 h 644"/>
                    <a:gd name="T2" fmla="*/ 908 w 1590"/>
                    <a:gd name="T3" fmla="*/ 644 h 644"/>
                    <a:gd name="T4" fmla="*/ 1590 w 1590"/>
                    <a:gd name="T5" fmla="*/ 0 h 644"/>
                    <a:gd name="T6" fmla="*/ 682 w 1590"/>
                    <a:gd name="T7" fmla="*/ 0 h 644"/>
                    <a:gd name="T8" fmla="*/ 0 w 1590"/>
                    <a:gd name="T9" fmla="*/ 644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0" h="644">
                      <a:moveTo>
                        <a:pt x="0" y="644"/>
                      </a:moveTo>
                      <a:lnTo>
                        <a:pt x="908" y="644"/>
                      </a:lnTo>
                      <a:lnTo>
                        <a:pt x="1590" y="0"/>
                      </a:lnTo>
                      <a:lnTo>
                        <a:pt x="682" y="0"/>
                      </a:lnTo>
                      <a:lnTo>
                        <a:pt x="0" y="644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2" name="Freeform 271"/>
                <p:cNvSpPr>
                  <a:spLocks/>
                </p:cNvSpPr>
                <p:nvPr/>
              </p:nvSpPr>
              <p:spPr bwMode="auto">
                <a:xfrm>
                  <a:off x="4905" y="997"/>
                  <a:ext cx="682" cy="678"/>
                </a:xfrm>
                <a:custGeom>
                  <a:avLst/>
                  <a:gdLst>
                    <a:gd name="T0" fmla="*/ 0 w 682"/>
                    <a:gd name="T1" fmla="*/ 678 h 678"/>
                    <a:gd name="T2" fmla="*/ 682 w 682"/>
                    <a:gd name="T3" fmla="*/ 33 h 678"/>
                    <a:gd name="T4" fmla="*/ 682 w 682"/>
                    <a:gd name="T5" fmla="*/ 0 h 678"/>
                    <a:gd name="T6" fmla="*/ 0 w 682"/>
                    <a:gd name="T7" fmla="*/ 644 h 678"/>
                    <a:gd name="T8" fmla="*/ 0 w 682"/>
                    <a:gd name="T9" fmla="*/ 678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2" h="678">
                      <a:moveTo>
                        <a:pt x="0" y="678"/>
                      </a:moveTo>
                      <a:lnTo>
                        <a:pt x="682" y="33"/>
                      </a:lnTo>
                      <a:lnTo>
                        <a:pt x="682" y="0"/>
                      </a:lnTo>
                      <a:lnTo>
                        <a:pt x="0" y="644"/>
                      </a:lnTo>
                      <a:lnTo>
                        <a:pt x="0" y="678"/>
                      </a:lnTo>
                      <a:close/>
                    </a:path>
                  </a:pathLst>
                </a:custGeom>
                <a:solidFill>
                  <a:srgbClr val="548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3" name="Freeform 272"/>
                <p:cNvSpPr>
                  <a:spLocks/>
                </p:cNvSpPr>
                <p:nvPr/>
              </p:nvSpPr>
              <p:spPr bwMode="auto">
                <a:xfrm>
                  <a:off x="4905" y="997"/>
                  <a:ext cx="682" cy="678"/>
                </a:xfrm>
                <a:custGeom>
                  <a:avLst/>
                  <a:gdLst>
                    <a:gd name="T0" fmla="*/ 0 w 682"/>
                    <a:gd name="T1" fmla="*/ 678 h 678"/>
                    <a:gd name="T2" fmla="*/ 682 w 682"/>
                    <a:gd name="T3" fmla="*/ 33 h 678"/>
                    <a:gd name="T4" fmla="*/ 682 w 682"/>
                    <a:gd name="T5" fmla="*/ 0 h 678"/>
                    <a:gd name="T6" fmla="*/ 0 w 682"/>
                    <a:gd name="T7" fmla="*/ 644 h 678"/>
                    <a:gd name="T8" fmla="*/ 0 w 682"/>
                    <a:gd name="T9" fmla="*/ 678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2" h="678">
                      <a:moveTo>
                        <a:pt x="0" y="678"/>
                      </a:moveTo>
                      <a:lnTo>
                        <a:pt x="682" y="33"/>
                      </a:lnTo>
                      <a:lnTo>
                        <a:pt x="682" y="0"/>
                      </a:lnTo>
                      <a:lnTo>
                        <a:pt x="0" y="644"/>
                      </a:lnTo>
                      <a:lnTo>
                        <a:pt x="0" y="67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4" name="Freeform 273"/>
                <p:cNvSpPr>
                  <a:spLocks/>
                </p:cNvSpPr>
                <p:nvPr/>
              </p:nvSpPr>
              <p:spPr bwMode="auto">
                <a:xfrm>
                  <a:off x="4925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5" name="Freeform 274"/>
                <p:cNvSpPr>
                  <a:spLocks/>
                </p:cNvSpPr>
                <p:nvPr/>
              </p:nvSpPr>
              <p:spPr bwMode="auto">
                <a:xfrm>
                  <a:off x="4925" y="1640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6" name="Freeform 275"/>
                <p:cNvSpPr>
                  <a:spLocks/>
                </p:cNvSpPr>
                <p:nvPr/>
              </p:nvSpPr>
              <p:spPr bwMode="auto">
                <a:xfrm>
                  <a:off x="4960" y="1656"/>
                  <a:ext cx="15" cy="7"/>
                </a:xfrm>
                <a:custGeom>
                  <a:avLst/>
                  <a:gdLst>
                    <a:gd name="T0" fmla="*/ 15 w 15"/>
                    <a:gd name="T1" fmla="*/ 7 h 7"/>
                    <a:gd name="T2" fmla="*/ 15 w 15"/>
                    <a:gd name="T3" fmla="*/ 0 h 7"/>
                    <a:gd name="T4" fmla="*/ 0 w 15"/>
                    <a:gd name="T5" fmla="*/ 7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15" y="7"/>
                      </a:move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7" name="Freeform 276"/>
                <p:cNvSpPr>
                  <a:spLocks/>
                </p:cNvSpPr>
                <p:nvPr/>
              </p:nvSpPr>
              <p:spPr bwMode="auto">
                <a:xfrm>
                  <a:off x="4960" y="1656"/>
                  <a:ext cx="15" cy="7"/>
                </a:xfrm>
                <a:custGeom>
                  <a:avLst/>
                  <a:gdLst>
                    <a:gd name="T0" fmla="*/ 15 w 15"/>
                    <a:gd name="T1" fmla="*/ 7 h 7"/>
                    <a:gd name="T2" fmla="*/ 15 w 15"/>
                    <a:gd name="T3" fmla="*/ 0 h 7"/>
                    <a:gd name="T4" fmla="*/ 0 w 15"/>
                    <a:gd name="T5" fmla="*/ 7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15" y="7"/>
                      </a:move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9" name="Group 478"/>
              <p:cNvGrpSpPr>
                <a:grpSpLocks/>
              </p:cNvGrpSpPr>
              <p:nvPr/>
            </p:nvGrpSpPr>
            <p:grpSpPr bwMode="auto">
              <a:xfrm>
                <a:off x="4092" y="1170"/>
                <a:ext cx="1424" cy="501"/>
                <a:chOff x="4092" y="1170"/>
                <a:chExt cx="1424" cy="501"/>
              </a:xfrm>
            </p:grpSpPr>
            <p:sp>
              <p:nvSpPr>
                <p:cNvPr id="859" name="Line 278"/>
                <p:cNvSpPr>
                  <a:spLocks noChangeShapeType="1"/>
                </p:cNvSpPr>
                <p:nvPr/>
              </p:nvSpPr>
              <p:spPr bwMode="auto">
                <a:xfrm>
                  <a:off x="4969" y="1656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0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4958" y="1663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975" y="1650"/>
                  <a:ext cx="6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2" name="Freeform 281"/>
                <p:cNvSpPr>
                  <a:spLocks/>
                </p:cNvSpPr>
                <p:nvPr/>
              </p:nvSpPr>
              <p:spPr bwMode="auto">
                <a:xfrm>
                  <a:off x="5009" y="156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3" name="Freeform 282"/>
                <p:cNvSpPr>
                  <a:spLocks/>
                </p:cNvSpPr>
                <p:nvPr/>
              </p:nvSpPr>
              <p:spPr bwMode="auto">
                <a:xfrm>
                  <a:off x="5009" y="156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4" name="Freeform 283"/>
                <p:cNvSpPr>
                  <a:spLocks/>
                </p:cNvSpPr>
                <p:nvPr/>
              </p:nvSpPr>
              <p:spPr bwMode="auto">
                <a:xfrm>
                  <a:off x="5046" y="1574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5" name="Freeform 284"/>
                <p:cNvSpPr>
                  <a:spLocks/>
                </p:cNvSpPr>
                <p:nvPr/>
              </p:nvSpPr>
              <p:spPr bwMode="auto">
                <a:xfrm>
                  <a:off x="5046" y="1574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6" name="Line 285"/>
                <p:cNvSpPr>
                  <a:spLocks noChangeShapeType="1"/>
                </p:cNvSpPr>
                <p:nvPr/>
              </p:nvSpPr>
              <p:spPr bwMode="auto">
                <a:xfrm>
                  <a:off x="5055" y="1574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7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5044" y="1582"/>
                  <a:ext cx="10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8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5061" y="156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9" name="Freeform 288"/>
                <p:cNvSpPr>
                  <a:spLocks/>
                </p:cNvSpPr>
                <p:nvPr/>
              </p:nvSpPr>
              <p:spPr bwMode="auto">
                <a:xfrm>
                  <a:off x="5092" y="148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0" name="Freeform 289"/>
                <p:cNvSpPr>
                  <a:spLocks/>
                </p:cNvSpPr>
                <p:nvPr/>
              </p:nvSpPr>
              <p:spPr bwMode="auto">
                <a:xfrm>
                  <a:off x="5092" y="148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1" name="Freeform 290"/>
                <p:cNvSpPr>
                  <a:spLocks/>
                </p:cNvSpPr>
                <p:nvPr/>
              </p:nvSpPr>
              <p:spPr bwMode="auto">
                <a:xfrm>
                  <a:off x="5127" y="1498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2" name="Freeform 291"/>
                <p:cNvSpPr>
                  <a:spLocks/>
                </p:cNvSpPr>
                <p:nvPr/>
              </p:nvSpPr>
              <p:spPr bwMode="auto">
                <a:xfrm>
                  <a:off x="5127" y="1498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3" name="Line 292"/>
                <p:cNvSpPr>
                  <a:spLocks noChangeShapeType="1"/>
                </p:cNvSpPr>
                <p:nvPr/>
              </p:nvSpPr>
              <p:spPr bwMode="auto">
                <a:xfrm>
                  <a:off x="5136" y="1498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4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5125" y="1506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5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5142" y="149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6" name="Freeform 295"/>
                <p:cNvSpPr>
                  <a:spLocks/>
                </p:cNvSpPr>
                <p:nvPr/>
              </p:nvSpPr>
              <p:spPr bwMode="auto">
                <a:xfrm>
                  <a:off x="5173" y="140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7" name="Freeform 296"/>
                <p:cNvSpPr>
                  <a:spLocks/>
                </p:cNvSpPr>
                <p:nvPr/>
              </p:nvSpPr>
              <p:spPr bwMode="auto">
                <a:xfrm>
                  <a:off x="5173" y="140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8" name="Freeform 297"/>
                <p:cNvSpPr>
                  <a:spLocks/>
                </p:cNvSpPr>
                <p:nvPr/>
              </p:nvSpPr>
              <p:spPr bwMode="auto">
                <a:xfrm>
                  <a:off x="5209" y="1420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9" name="Freeform 298"/>
                <p:cNvSpPr>
                  <a:spLocks/>
                </p:cNvSpPr>
                <p:nvPr/>
              </p:nvSpPr>
              <p:spPr bwMode="auto">
                <a:xfrm>
                  <a:off x="5209" y="1420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0" name="Line 299"/>
                <p:cNvSpPr>
                  <a:spLocks noChangeShapeType="1"/>
                </p:cNvSpPr>
                <p:nvPr/>
              </p:nvSpPr>
              <p:spPr bwMode="auto">
                <a:xfrm>
                  <a:off x="5218" y="1420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1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5206" y="1428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2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5224" y="141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3" name="Freeform 302"/>
                <p:cNvSpPr>
                  <a:spLocks/>
                </p:cNvSpPr>
                <p:nvPr/>
              </p:nvSpPr>
              <p:spPr bwMode="auto">
                <a:xfrm>
                  <a:off x="5256" y="132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4" name="Freeform 303"/>
                <p:cNvSpPr>
                  <a:spLocks/>
                </p:cNvSpPr>
                <p:nvPr/>
              </p:nvSpPr>
              <p:spPr bwMode="auto">
                <a:xfrm>
                  <a:off x="5256" y="132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5" name="Freeform 304"/>
                <p:cNvSpPr>
                  <a:spLocks/>
                </p:cNvSpPr>
                <p:nvPr/>
              </p:nvSpPr>
              <p:spPr bwMode="auto">
                <a:xfrm>
                  <a:off x="5291" y="1342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6" name="Freeform 305"/>
                <p:cNvSpPr>
                  <a:spLocks/>
                </p:cNvSpPr>
                <p:nvPr/>
              </p:nvSpPr>
              <p:spPr bwMode="auto">
                <a:xfrm>
                  <a:off x="5291" y="1342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7" name="Line 306"/>
                <p:cNvSpPr>
                  <a:spLocks noChangeShapeType="1"/>
                </p:cNvSpPr>
                <p:nvPr/>
              </p:nvSpPr>
              <p:spPr bwMode="auto">
                <a:xfrm>
                  <a:off x="5300" y="1342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8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5289" y="1350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9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5306" y="133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0" name="Freeform 309"/>
                <p:cNvSpPr>
                  <a:spLocks/>
                </p:cNvSpPr>
                <p:nvPr/>
              </p:nvSpPr>
              <p:spPr bwMode="auto">
                <a:xfrm>
                  <a:off x="5338" y="124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1" name="Freeform 310"/>
                <p:cNvSpPr>
                  <a:spLocks/>
                </p:cNvSpPr>
                <p:nvPr/>
              </p:nvSpPr>
              <p:spPr bwMode="auto">
                <a:xfrm>
                  <a:off x="5338" y="1248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2" name="Freeform 311"/>
                <p:cNvSpPr>
                  <a:spLocks/>
                </p:cNvSpPr>
                <p:nvPr/>
              </p:nvSpPr>
              <p:spPr bwMode="auto">
                <a:xfrm>
                  <a:off x="5374" y="1263"/>
                  <a:ext cx="14" cy="8"/>
                </a:xfrm>
                <a:custGeom>
                  <a:avLst/>
                  <a:gdLst>
                    <a:gd name="T0" fmla="*/ 14 w 14"/>
                    <a:gd name="T1" fmla="*/ 8 h 8"/>
                    <a:gd name="T2" fmla="*/ 14 w 14"/>
                    <a:gd name="T3" fmla="*/ 0 h 8"/>
                    <a:gd name="T4" fmla="*/ 0 w 14"/>
                    <a:gd name="T5" fmla="*/ 8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14" y="8"/>
                      </a:moveTo>
                      <a:lnTo>
                        <a:pt x="14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3" name="Freeform 312"/>
                <p:cNvSpPr>
                  <a:spLocks/>
                </p:cNvSpPr>
                <p:nvPr/>
              </p:nvSpPr>
              <p:spPr bwMode="auto">
                <a:xfrm>
                  <a:off x="5374" y="1263"/>
                  <a:ext cx="14" cy="8"/>
                </a:xfrm>
                <a:custGeom>
                  <a:avLst/>
                  <a:gdLst>
                    <a:gd name="T0" fmla="*/ 14 w 14"/>
                    <a:gd name="T1" fmla="*/ 8 h 8"/>
                    <a:gd name="T2" fmla="*/ 14 w 14"/>
                    <a:gd name="T3" fmla="*/ 0 h 8"/>
                    <a:gd name="T4" fmla="*/ 0 w 14"/>
                    <a:gd name="T5" fmla="*/ 8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14" y="8"/>
                      </a:moveTo>
                      <a:lnTo>
                        <a:pt x="14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4" name="Line 313"/>
                <p:cNvSpPr>
                  <a:spLocks noChangeShapeType="1"/>
                </p:cNvSpPr>
                <p:nvPr/>
              </p:nvSpPr>
              <p:spPr bwMode="auto">
                <a:xfrm>
                  <a:off x="5383" y="1263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5" name="Line 314"/>
                <p:cNvSpPr>
                  <a:spLocks noChangeShapeType="1"/>
                </p:cNvSpPr>
                <p:nvPr/>
              </p:nvSpPr>
              <p:spPr bwMode="auto">
                <a:xfrm flipH="1">
                  <a:off x="5371" y="1271"/>
                  <a:ext cx="10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5388" y="1258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7" name="Freeform 316"/>
                <p:cNvSpPr>
                  <a:spLocks/>
                </p:cNvSpPr>
                <p:nvPr/>
              </p:nvSpPr>
              <p:spPr bwMode="auto">
                <a:xfrm>
                  <a:off x="5421" y="117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8" name="Freeform 317"/>
                <p:cNvSpPr>
                  <a:spLocks/>
                </p:cNvSpPr>
                <p:nvPr/>
              </p:nvSpPr>
              <p:spPr bwMode="auto">
                <a:xfrm>
                  <a:off x="5421" y="1170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9" name="Freeform 318"/>
                <p:cNvSpPr>
                  <a:spLocks/>
                </p:cNvSpPr>
                <p:nvPr/>
              </p:nvSpPr>
              <p:spPr bwMode="auto">
                <a:xfrm>
                  <a:off x="5456" y="1185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9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0" name="Freeform 319"/>
                <p:cNvSpPr>
                  <a:spLocks/>
                </p:cNvSpPr>
                <p:nvPr/>
              </p:nvSpPr>
              <p:spPr bwMode="auto">
                <a:xfrm>
                  <a:off x="5456" y="1185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0 h 8"/>
                    <a:gd name="T4" fmla="*/ 0 w 15"/>
                    <a:gd name="T5" fmla="*/ 8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1" name="Line 320"/>
                <p:cNvSpPr>
                  <a:spLocks noChangeShapeType="1"/>
                </p:cNvSpPr>
                <p:nvPr/>
              </p:nvSpPr>
              <p:spPr bwMode="auto">
                <a:xfrm>
                  <a:off x="5465" y="1185"/>
                  <a:ext cx="12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2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5454" y="119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3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5471" y="118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4" name="Freeform 323"/>
                <p:cNvSpPr>
                  <a:spLocks/>
                </p:cNvSpPr>
                <p:nvPr/>
              </p:nvSpPr>
              <p:spPr bwMode="auto">
                <a:xfrm>
                  <a:off x="4092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5" name="Freeform 324"/>
                <p:cNvSpPr>
                  <a:spLocks/>
                </p:cNvSpPr>
                <p:nvPr/>
              </p:nvSpPr>
              <p:spPr bwMode="auto">
                <a:xfrm>
                  <a:off x="4092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6" name="Line 325"/>
                <p:cNvSpPr>
                  <a:spLocks noChangeShapeType="1"/>
                </p:cNvSpPr>
                <p:nvPr/>
              </p:nvSpPr>
              <p:spPr bwMode="auto">
                <a:xfrm>
                  <a:off x="4116" y="1584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7" name="Line 326"/>
                <p:cNvSpPr>
                  <a:spLocks noChangeShapeType="1"/>
                </p:cNvSpPr>
                <p:nvPr/>
              </p:nvSpPr>
              <p:spPr bwMode="auto">
                <a:xfrm>
                  <a:off x="4138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8" name="Line 327"/>
                <p:cNvSpPr>
                  <a:spLocks noChangeShapeType="1"/>
                </p:cNvSpPr>
                <p:nvPr/>
              </p:nvSpPr>
              <p:spPr bwMode="auto">
                <a:xfrm flipH="1">
                  <a:off x="4134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9" name="Line 328"/>
                <p:cNvSpPr>
                  <a:spLocks noChangeShapeType="1"/>
                </p:cNvSpPr>
                <p:nvPr/>
              </p:nvSpPr>
              <p:spPr bwMode="auto">
                <a:xfrm flipH="1">
                  <a:off x="4137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143" y="1575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1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4118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2" name="Line 331"/>
                <p:cNvSpPr>
                  <a:spLocks noChangeShapeType="1"/>
                </p:cNvSpPr>
                <p:nvPr/>
              </p:nvSpPr>
              <p:spPr bwMode="auto">
                <a:xfrm>
                  <a:off x="4127" y="157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3" name="Line 332"/>
                <p:cNvSpPr>
                  <a:spLocks noChangeShapeType="1"/>
                </p:cNvSpPr>
                <p:nvPr/>
              </p:nvSpPr>
              <p:spPr bwMode="auto">
                <a:xfrm flipH="1">
                  <a:off x="4141" y="157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4" name="Line 333"/>
                <p:cNvSpPr>
                  <a:spLocks noChangeShapeType="1"/>
                </p:cNvSpPr>
                <p:nvPr/>
              </p:nvSpPr>
              <p:spPr bwMode="auto">
                <a:xfrm>
                  <a:off x="4141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5" name="Freeform 334"/>
                <p:cNvSpPr>
                  <a:spLocks/>
                </p:cNvSpPr>
                <p:nvPr/>
              </p:nvSpPr>
              <p:spPr bwMode="auto">
                <a:xfrm>
                  <a:off x="4121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6" name="Freeform 335"/>
                <p:cNvSpPr>
                  <a:spLocks/>
                </p:cNvSpPr>
                <p:nvPr/>
              </p:nvSpPr>
              <p:spPr bwMode="auto">
                <a:xfrm>
                  <a:off x="4121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7" name="Freeform 336"/>
                <p:cNvSpPr>
                  <a:spLocks/>
                </p:cNvSpPr>
                <p:nvPr/>
              </p:nvSpPr>
              <p:spPr bwMode="auto">
                <a:xfrm>
                  <a:off x="4144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8" name="Freeform 337"/>
                <p:cNvSpPr>
                  <a:spLocks/>
                </p:cNvSpPr>
                <p:nvPr/>
              </p:nvSpPr>
              <p:spPr bwMode="auto">
                <a:xfrm>
                  <a:off x="4144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9" name="Freeform 338"/>
                <p:cNvSpPr>
                  <a:spLocks/>
                </p:cNvSpPr>
                <p:nvPr/>
              </p:nvSpPr>
              <p:spPr bwMode="auto">
                <a:xfrm>
                  <a:off x="4201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0" name="Freeform 339"/>
                <p:cNvSpPr>
                  <a:spLocks/>
                </p:cNvSpPr>
                <p:nvPr/>
              </p:nvSpPr>
              <p:spPr bwMode="auto">
                <a:xfrm>
                  <a:off x="4201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1" name="Line 340"/>
                <p:cNvSpPr>
                  <a:spLocks noChangeShapeType="1"/>
                </p:cNvSpPr>
                <p:nvPr/>
              </p:nvSpPr>
              <p:spPr bwMode="auto">
                <a:xfrm>
                  <a:off x="4225" y="1584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2" name="Line 341"/>
                <p:cNvSpPr>
                  <a:spLocks noChangeShapeType="1"/>
                </p:cNvSpPr>
                <p:nvPr/>
              </p:nvSpPr>
              <p:spPr bwMode="auto">
                <a:xfrm>
                  <a:off x="4247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3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4243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4" name="Line 343"/>
                <p:cNvSpPr>
                  <a:spLocks noChangeShapeType="1"/>
                </p:cNvSpPr>
                <p:nvPr/>
              </p:nvSpPr>
              <p:spPr bwMode="auto">
                <a:xfrm flipH="1">
                  <a:off x="4246" y="1573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5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52" y="1575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6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7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7" name="Line 346"/>
                <p:cNvSpPr>
                  <a:spLocks noChangeShapeType="1"/>
                </p:cNvSpPr>
                <p:nvPr/>
              </p:nvSpPr>
              <p:spPr bwMode="auto">
                <a:xfrm>
                  <a:off x="4236" y="157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8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4250" y="157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9" name="Line 348"/>
                <p:cNvSpPr>
                  <a:spLocks noChangeShapeType="1"/>
                </p:cNvSpPr>
                <p:nvPr/>
              </p:nvSpPr>
              <p:spPr bwMode="auto">
                <a:xfrm>
                  <a:off x="4250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0" name="Freeform 349"/>
                <p:cNvSpPr>
                  <a:spLocks/>
                </p:cNvSpPr>
                <p:nvPr/>
              </p:nvSpPr>
              <p:spPr bwMode="auto">
                <a:xfrm>
                  <a:off x="4230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1" name="Freeform 350"/>
                <p:cNvSpPr>
                  <a:spLocks/>
                </p:cNvSpPr>
                <p:nvPr/>
              </p:nvSpPr>
              <p:spPr bwMode="auto">
                <a:xfrm>
                  <a:off x="4230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2" name="Freeform 351"/>
                <p:cNvSpPr>
                  <a:spLocks/>
                </p:cNvSpPr>
                <p:nvPr/>
              </p:nvSpPr>
              <p:spPr bwMode="auto">
                <a:xfrm>
                  <a:off x="4253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3" name="Freeform 352"/>
                <p:cNvSpPr>
                  <a:spLocks/>
                </p:cNvSpPr>
                <p:nvPr/>
              </p:nvSpPr>
              <p:spPr bwMode="auto">
                <a:xfrm>
                  <a:off x="4253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4" name="Freeform 353"/>
                <p:cNvSpPr>
                  <a:spLocks/>
                </p:cNvSpPr>
                <p:nvPr/>
              </p:nvSpPr>
              <p:spPr bwMode="auto">
                <a:xfrm>
                  <a:off x="4310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5" name="Freeform 354"/>
                <p:cNvSpPr>
                  <a:spLocks/>
                </p:cNvSpPr>
                <p:nvPr/>
              </p:nvSpPr>
              <p:spPr bwMode="auto">
                <a:xfrm>
                  <a:off x="4310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6" name="Line 355"/>
                <p:cNvSpPr>
                  <a:spLocks noChangeShapeType="1"/>
                </p:cNvSpPr>
                <p:nvPr/>
              </p:nvSpPr>
              <p:spPr bwMode="auto">
                <a:xfrm>
                  <a:off x="4334" y="1584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7" name="Line 356"/>
                <p:cNvSpPr>
                  <a:spLocks noChangeShapeType="1"/>
                </p:cNvSpPr>
                <p:nvPr/>
              </p:nvSpPr>
              <p:spPr bwMode="auto">
                <a:xfrm>
                  <a:off x="4356" y="1584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8" name="Line 357"/>
                <p:cNvSpPr>
                  <a:spLocks noChangeShapeType="1"/>
                </p:cNvSpPr>
                <p:nvPr/>
              </p:nvSpPr>
              <p:spPr bwMode="auto">
                <a:xfrm flipH="1">
                  <a:off x="4352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9" name="Line 358"/>
                <p:cNvSpPr>
                  <a:spLocks noChangeShapeType="1"/>
                </p:cNvSpPr>
                <p:nvPr/>
              </p:nvSpPr>
              <p:spPr bwMode="auto">
                <a:xfrm flipH="1">
                  <a:off x="4356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0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4361" y="1575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1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4336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2" name="Line 361"/>
                <p:cNvSpPr>
                  <a:spLocks noChangeShapeType="1"/>
                </p:cNvSpPr>
                <p:nvPr/>
              </p:nvSpPr>
              <p:spPr bwMode="auto">
                <a:xfrm>
                  <a:off x="4345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3" name="Line 362"/>
                <p:cNvSpPr>
                  <a:spLocks noChangeShapeType="1"/>
                </p:cNvSpPr>
                <p:nvPr/>
              </p:nvSpPr>
              <p:spPr bwMode="auto">
                <a:xfrm flipH="1">
                  <a:off x="4359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4" name="Line 363"/>
                <p:cNvSpPr>
                  <a:spLocks noChangeShapeType="1"/>
                </p:cNvSpPr>
                <p:nvPr/>
              </p:nvSpPr>
              <p:spPr bwMode="auto">
                <a:xfrm>
                  <a:off x="4359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5" name="Freeform 364"/>
                <p:cNvSpPr>
                  <a:spLocks/>
                </p:cNvSpPr>
                <p:nvPr/>
              </p:nvSpPr>
              <p:spPr bwMode="auto">
                <a:xfrm>
                  <a:off x="4339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6" name="Freeform 365"/>
                <p:cNvSpPr>
                  <a:spLocks/>
                </p:cNvSpPr>
                <p:nvPr/>
              </p:nvSpPr>
              <p:spPr bwMode="auto">
                <a:xfrm>
                  <a:off x="4339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7" name="Freeform 366"/>
                <p:cNvSpPr>
                  <a:spLocks/>
                </p:cNvSpPr>
                <p:nvPr/>
              </p:nvSpPr>
              <p:spPr bwMode="auto">
                <a:xfrm>
                  <a:off x="4362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8" name="Freeform 367"/>
                <p:cNvSpPr>
                  <a:spLocks/>
                </p:cNvSpPr>
                <p:nvPr/>
              </p:nvSpPr>
              <p:spPr bwMode="auto">
                <a:xfrm>
                  <a:off x="4362" y="158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9" name="Freeform 368"/>
                <p:cNvSpPr>
                  <a:spLocks/>
                </p:cNvSpPr>
                <p:nvPr/>
              </p:nvSpPr>
              <p:spPr bwMode="auto">
                <a:xfrm>
                  <a:off x="4419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0" name="Freeform 369"/>
                <p:cNvSpPr>
                  <a:spLocks/>
                </p:cNvSpPr>
                <p:nvPr/>
              </p:nvSpPr>
              <p:spPr bwMode="auto">
                <a:xfrm>
                  <a:off x="4419" y="156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1" name="Line 370"/>
                <p:cNvSpPr>
                  <a:spLocks noChangeShapeType="1"/>
                </p:cNvSpPr>
                <p:nvPr/>
              </p:nvSpPr>
              <p:spPr bwMode="auto">
                <a:xfrm>
                  <a:off x="4444" y="1584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2" name="Line 371"/>
                <p:cNvSpPr>
                  <a:spLocks noChangeShapeType="1"/>
                </p:cNvSpPr>
                <p:nvPr/>
              </p:nvSpPr>
              <p:spPr bwMode="auto">
                <a:xfrm>
                  <a:off x="4465" y="1584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3" name="Line 372"/>
                <p:cNvSpPr>
                  <a:spLocks noChangeShapeType="1"/>
                </p:cNvSpPr>
                <p:nvPr/>
              </p:nvSpPr>
              <p:spPr bwMode="auto">
                <a:xfrm flipH="1">
                  <a:off x="4461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4" name="Line 373"/>
                <p:cNvSpPr>
                  <a:spLocks noChangeShapeType="1"/>
                </p:cNvSpPr>
                <p:nvPr/>
              </p:nvSpPr>
              <p:spPr bwMode="auto">
                <a:xfrm flipH="1">
                  <a:off x="4465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5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4470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6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4445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7" name="Line 376"/>
                <p:cNvSpPr>
                  <a:spLocks noChangeShapeType="1"/>
                </p:cNvSpPr>
                <p:nvPr/>
              </p:nvSpPr>
              <p:spPr bwMode="auto">
                <a:xfrm>
                  <a:off x="4454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8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4468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9" name="Line 378"/>
                <p:cNvSpPr>
                  <a:spLocks noChangeShapeType="1"/>
                </p:cNvSpPr>
                <p:nvPr/>
              </p:nvSpPr>
              <p:spPr bwMode="auto">
                <a:xfrm>
                  <a:off x="4468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0" name="Freeform 379"/>
                <p:cNvSpPr>
                  <a:spLocks/>
                </p:cNvSpPr>
                <p:nvPr/>
              </p:nvSpPr>
              <p:spPr bwMode="auto">
                <a:xfrm>
                  <a:off x="4448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1" name="Freeform 380"/>
                <p:cNvSpPr>
                  <a:spLocks/>
                </p:cNvSpPr>
                <p:nvPr/>
              </p:nvSpPr>
              <p:spPr bwMode="auto">
                <a:xfrm>
                  <a:off x="4448" y="1580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2" name="Freeform 381"/>
                <p:cNvSpPr>
                  <a:spLocks/>
                </p:cNvSpPr>
                <p:nvPr/>
              </p:nvSpPr>
              <p:spPr bwMode="auto">
                <a:xfrm>
                  <a:off x="4472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3" name="Freeform 382"/>
                <p:cNvSpPr>
                  <a:spLocks/>
                </p:cNvSpPr>
                <p:nvPr/>
              </p:nvSpPr>
              <p:spPr bwMode="auto">
                <a:xfrm>
                  <a:off x="4472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4" name="Freeform 383"/>
                <p:cNvSpPr>
                  <a:spLocks/>
                </p:cNvSpPr>
                <p:nvPr/>
              </p:nvSpPr>
              <p:spPr bwMode="auto">
                <a:xfrm>
                  <a:off x="4529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5" name="Freeform 384"/>
                <p:cNvSpPr>
                  <a:spLocks/>
                </p:cNvSpPr>
                <p:nvPr/>
              </p:nvSpPr>
              <p:spPr bwMode="auto">
                <a:xfrm>
                  <a:off x="4529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6" name="Line 385"/>
                <p:cNvSpPr>
                  <a:spLocks noChangeShapeType="1"/>
                </p:cNvSpPr>
                <p:nvPr/>
              </p:nvSpPr>
              <p:spPr bwMode="auto">
                <a:xfrm>
                  <a:off x="4553" y="1584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7" name="Line 386"/>
                <p:cNvSpPr>
                  <a:spLocks noChangeShapeType="1"/>
                </p:cNvSpPr>
                <p:nvPr/>
              </p:nvSpPr>
              <p:spPr bwMode="auto">
                <a:xfrm>
                  <a:off x="4575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8" name="Line 387"/>
                <p:cNvSpPr>
                  <a:spLocks noChangeShapeType="1"/>
                </p:cNvSpPr>
                <p:nvPr/>
              </p:nvSpPr>
              <p:spPr bwMode="auto">
                <a:xfrm flipH="1">
                  <a:off x="4570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9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4574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0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4579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1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4554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2" name="Line 391"/>
                <p:cNvSpPr>
                  <a:spLocks noChangeShapeType="1"/>
                </p:cNvSpPr>
                <p:nvPr/>
              </p:nvSpPr>
              <p:spPr bwMode="auto">
                <a:xfrm>
                  <a:off x="4563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3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4577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4" name="Line 393"/>
                <p:cNvSpPr>
                  <a:spLocks noChangeShapeType="1"/>
                </p:cNvSpPr>
                <p:nvPr/>
              </p:nvSpPr>
              <p:spPr bwMode="auto">
                <a:xfrm>
                  <a:off x="4577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5" name="Freeform 394"/>
                <p:cNvSpPr>
                  <a:spLocks/>
                </p:cNvSpPr>
                <p:nvPr/>
              </p:nvSpPr>
              <p:spPr bwMode="auto">
                <a:xfrm>
                  <a:off x="4557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6" name="Freeform 395"/>
                <p:cNvSpPr>
                  <a:spLocks/>
                </p:cNvSpPr>
                <p:nvPr/>
              </p:nvSpPr>
              <p:spPr bwMode="auto">
                <a:xfrm>
                  <a:off x="4557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7" name="Freeform 396"/>
                <p:cNvSpPr>
                  <a:spLocks/>
                </p:cNvSpPr>
                <p:nvPr/>
              </p:nvSpPr>
              <p:spPr bwMode="auto">
                <a:xfrm>
                  <a:off x="4581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8" name="Freeform 397"/>
                <p:cNvSpPr>
                  <a:spLocks/>
                </p:cNvSpPr>
                <p:nvPr/>
              </p:nvSpPr>
              <p:spPr bwMode="auto">
                <a:xfrm>
                  <a:off x="4581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9" name="Freeform 398"/>
                <p:cNvSpPr>
                  <a:spLocks/>
                </p:cNvSpPr>
                <p:nvPr/>
              </p:nvSpPr>
              <p:spPr bwMode="auto">
                <a:xfrm>
                  <a:off x="4638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0" name="Freeform 399"/>
                <p:cNvSpPr>
                  <a:spLocks/>
                </p:cNvSpPr>
                <p:nvPr/>
              </p:nvSpPr>
              <p:spPr bwMode="auto">
                <a:xfrm>
                  <a:off x="4638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1" name="Line 400"/>
                <p:cNvSpPr>
                  <a:spLocks noChangeShapeType="1"/>
                </p:cNvSpPr>
                <p:nvPr/>
              </p:nvSpPr>
              <p:spPr bwMode="auto">
                <a:xfrm>
                  <a:off x="4662" y="1584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2" name="Line 401"/>
                <p:cNvSpPr>
                  <a:spLocks noChangeShapeType="1"/>
                </p:cNvSpPr>
                <p:nvPr/>
              </p:nvSpPr>
              <p:spPr bwMode="auto">
                <a:xfrm>
                  <a:off x="4684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3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4679" y="1573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4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4683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5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4688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6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4663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7" name="Line 406"/>
                <p:cNvSpPr>
                  <a:spLocks noChangeShapeType="1"/>
                </p:cNvSpPr>
                <p:nvPr/>
              </p:nvSpPr>
              <p:spPr bwMode="auto">
                <a:xfrm>
                  <a:off x="4672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8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4686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9" name="Line 408"/>
                <p:cNvSpPr>
                  <a:spLocks noChangeShapeType="1"/>
                </p:cNvSpPr>
                <p:nvPr/>
              </p:nvSpPr>
              <p:spPr bwMode="auto">
                <a:xfrm>
                  <a:off x="4686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0" name="Freeform 409"/>
                <p:cNvSpPr>
                  <a:spLocks/>
                </p:cNvSpPr>
                <p:nvPr/>
              </p:nvSpPr>
              <p:spPr bwMode="auto">
                <a:xfrm>
                  <a:off x="4666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1" name="Freeform 410"/>
                <p:cNvSpPr>
                  <a:spLocks/>
                </p:cNvSpPr>
                <p:nvPr/>
              </p:nvSpPr>
              <p:spPr bwMode="auto">
                <a:xfrm>
                  <a:off x="4666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2" name="Freeform 411"/>
                <p:cNvSpPr>
                  <a:spLocks/>
                </p:cNvSpPr>
                <p:nvPr/>
              </p:nvSpPr>
              <p:spPr bwMode="auto">
                <a:xfrm>
                  <a:off x="4690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3" name="Freeform 412"/>
                <p:cNvSpPr>
                  <a:spLocks/>
                </p:cNvSpPr>
                <p:nvPr/>
              </p:nvSpPr>
              <p:spPr bwMode="auto">
                <a:xfrm>
                  <a:off x="4690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4" name="Freeform 413"/>
                <p:cNvSpPr>
                  <a:spLocks/>
                </p:cNvSpPr>
                <p:nvPr/>
              </p:nvSpPr>
              <p:spPr bwMode="auto">
                <a:xfrm>
                  <a:off x="4747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5" name="Freeform 414"/>
                <p:cNvSpPr>
                  <a:spLocks/>
                </p:cNvSpPr>
                <p:nvPr/>
              </p:nvSpPr>
              <p:spPr bwMode="auto">
                <a:xfrm>
                  <a:off x="4747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6" name="Line 415"/>
                <p:cNvSpPr>
                  <a:spLocks noChangeShapeType="1"/>
                </p:cNvSpPr>
                <p:nvPr/>
              </p:nvSpPr>
              <p:spPr bwMode="auto">
                <a:xfrm>
                  <a:off x="4771" y="1584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7" name="Line 416"/>
                <p:cNvSpPr>
                  <a:spLocks noChangeShapeType="1"/>
                </p:cNvSpPr>
                <p:nvPr/>
              </p:nvSpPr>
              <p:spPr bwMode="auto">
                <a:xfrm>
                  <a:off x="4793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8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4789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9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4792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4797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1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4773" y="1575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2" name="Line 421"/>
                <p:cNvSpPr>
                  <a:spLocks noChangeShapeType="1"/>
                </p:cNvSpPr>
                <p:nvPr/>
              </p:nvSpPr>
              <p:spPr bwMode="auto">
                <a:xfrm>
                  <a:off x="4781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3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4795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4" name="Line 423"/>
                <p:cNvSpPr>
                  <a:spLocks noChangeShapeType="1"/>
                </p:cNvSpPr>
                <p:nvPr/>
              </p:nvSpPr>
              <p:spPr bwMode="auto">
                <a:xfrm>
                  <a:off x="4795" y="1588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5" name="Freeform 424"/>
                <p:cNvSpPr>
                  <a:spLocks/>
                </p:cNvSpPr>
                <p:nvPr/>
              </p:nvSpPr>
              <p:spPr bwMode="auto">
                <a:xfrm>
                  <a:off x="4775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6" name="Freeform 425"/>
                <p:cNvSpPr>
                  <a:spLocks/>
                </p:cNvSpPr>
                <p:nvPr/>
              </p:nvSpPr>
              <p:spPr bwMode="auto">
                <a:xfrm>
                  <a:off x="4775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7" name="Freeform 426"/>
                <p:cNvSpPr>
                  <a:spLocks/>
                </p:cNvSpPr>
                <p:nvPr/>
              </p:nvSpPr>
              <p:spPr bwMode="auto">
                <a:xfrm>
                  <a:off x="4799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8" name="Freeform 427"/>
                <p:cNvSpPr>
                  <a:spLocks/>
                </p:cNvSpPr>
                <p:nvPr/>
              </p:nvSpPr>
              <p:spPr bwMode="auto">
                <a:xfrm>
                  <a:off x="4799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9" name="Freeform 428"/>
                <p:cNvSpPr>
                  <a:spLocks/>
                </p:cNvSpPr>
                <p:nvPr/>
              </p:nvSpPr>
              <p:spPr bwMode="auto">
                <a:xfrm>
                  <a:off x="4175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0" name="Freeform 429"/>
                <p:cNvSpPr>
                  <a:spLocks/>
                </p:cNvSpPr>
                <p:nvPr/>
              </p:nvSpPr>
              <p:spPr bwMode="auto">
                <a:xfrm>
                  <a:off x="4175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1" name="Line 430"/>
                <p:cNvSpPr>
                  <a:spLocks noChangeShapeType="1"/>
                </p:cNvSpPr>
                <p:nvPr/>
              </p:nvSpPr>
              <p:spPr bwMode="auto">
                <a:xfrm>
                  <a:off x="4199" y="1506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2" name="Line 431"/>
                <p:cNvSpPr>
                  <a:spLocks noChangeShapeType="1"/>
                </p:cNvSpPr>
                <p:nvPr/>
              </p:nvSpPr>
              <p:spPr bwMode="auto">
                <a:xfrm>
                  <a:off x="4221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3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4217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4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4220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5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4226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6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4201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7" name="Line 436"/>
                <p:cNvSpPr>
                  <a:spLocks noChangeShapeType="1"/>
                </p:cNvSpPr>
                <p:nvPr/>
              </p:nvSpPr>
              <p:spPr bwMode="auto">
                <a:xfrm>
                  <a:off x="4210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8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4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9" name="Line 438"/>
                <p:cNvSpPr>
                  <a:spLocks noChangeShapeType="1"/>
                </p:cNvSpPr>
                <p:nvPr/>
              </p:nvSpPr>
              <p:spPr bwMode="auto">
                <a:xfrm>
                  <a:off x="4224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0" name="Freeform 439"/>
                <p:cNvSpPr>
                  <a:spLocks/>
                </p:cNvSpPr>
                <p:nvPr/>
              </p:nvSpPr>
              <p:spPr bwMode="auto">
                <a:xfrm>
                  <a:off x="4204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1" name="Freeform 440"/>
                <p:cNvSpPr>
                  <a:spLocks/>
                </p:cNvSpPr>
                <p:nvPr/>
              </p:nvSpPr>
              <p:spPr bwMode="auto">
                <a:xfrm>
                  <a:off x="4204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2" name="Freeform 441"/>
                <p:cNvSpPr>
                  <a:spLocks/>
                </p:cNvSpPr>
                <p:nvPr/>
              </p:nvSpPr>
              <p:spPr bwMode="auto">
                <a:xfrm>
                  <a:off x="4227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3" name="Freeform 442"/>
                <p:cNvSpPr>
                  <a:spLocks/>
                </p:cNvSpPr>
                <p:nvPr/>
              </p:nvSpPr>
              <p:spPr bwMode="auto">
                <a:xfrm>
                  <a:off x="4227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4" name="Freeform 443"/>
                <p:cNvSpPr>
                  <a:spLocks/>
                </p:cNvSpPr>
                <p:nvPr/>
              </p:nvSpPr>
              <p:spPr bwMode="auto">
                <a:xfrm>
                  <a:off x="4284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5" name="Freeform 444"/>
                <p:cNvSpPr>
                  <a:spLocks/>
                </p:cNvSpPr>
                <p:nvPr/>
              </p:nvSpPr>
              <p:spPr bwMode="auto">
                <a:xfrm>
                  <a:off x="4284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6" name="Line 445"/>
                <p:cNvSpPr>
                  <a:spLocks noChangeShapeType="1"/>
                </p:cNvSpPr>
                <p:nvPr/>
              </p:nvSpPr>
              <p:spPr bwMode="auto">
                <a:xfrm>
                  <a:off x="4308" y="1506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7" name="Line 446"/>
                <p:cNvSpPr>
                  <a:spLocks noChangeShapeType="1"/>
                </p:cNvSpPr>
                <p:nvPr/>
              </p:nvSpPr>
              <p:spPr bwMode="auto">
                <a:xfrm>
                  <a:off x="4330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8" name="Line 447"/>
                <p:cNvSpPr>
                  <a:spLocks noChangeShapeType="1"/>
                </p:cNvSpPr>
                <p:nvPr/>
              </p:nvSpPr>
              <p:spPr bwMode="auto">
                <a:xfrm flipH="1">
                  <a:off x="4326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9" name="Line 448"/>
                <p:cNvSpPr>
                  <a:spLocks noChangeShapeType="1"/>
                </p:cNvSpPr>
                <p:nvPr/>
              </p:nvSpPr>
              <p:spPr bwMode="auto">
                <a:xfrm flipH="1">
                  <a:off x="4329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0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4335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1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4310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2" name="Line 451"/>
                <p:cNvSpPr>
                  <a:spLocks noChangeShapeType="1"/>
                </p:cNvSpPr>
                <p:nvPr/>
              </p:nvSpPr>
              <p:spPr bwMode="auto">
                <a:xfrm>
                  <a:off x="4319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3" name="Line 452"/>
                <p:cNvSpPr>
                  <a:spLocks noChangeShapeType="1"/>
                </p:cNvSpPr>
                <p:nvPr/>
              </p:nvSpPr>
              <p:spPr bwMode="auto">
                <a:xfrm flipH="1">
                  <a:off x="4333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4" name="Line 453"/>
                <p:cNvSpPr>
                  <a:spLocks noChangeShapeType="1"/>
                </p:cNvSpPr>
                <p:nvPr/>
              </p:nvSpPr>
              <p:spPr bwMode="auto">
                <a:xfrm>
                  <a:off x="4333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5" name="Freeform 454"/>
                <p:cNvSpPr>
                  <a:spLocks/>
                </p:cNvSpPr>
                <p:nvPr/>
              </p:nvSpPr>
              <p:spPr bwMode="auto">
                <a:xfrm>
                  <a:off x="4313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6" name="Freeform 455"/>
                <p:cNvSpPr>
                  <a:spLocks/>
                </p:cNvSpPr>
                <p:nvPr/>
              </p:nvSpPr>
              <p:spPr bwMode="auto">
                <a:xfrm>
                  <a:off x="4313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7" name="Freeform 456"/>
                <p:cNvSpPr>
                  <a:spLocks/>
                </p:cNvSpPr>
                <p:nvPr/>
              </p:nvSpPr>
              <p:spPr bwMode="auto">
                <a:xfrm>
                  <a:off x="4336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8" name="Freeform 457"/>
                <p:cNvSpPr>
                  <a:spLocks/>
                </p:cNvSpPr>
                <p:nvPr/>
              </p:nvSpPr>
              <p:spPr bwMode="auto">
                <a:xfrm>
                  <a:off x="4336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9" name="Freeform 458"/>
                <p:cNvSpPr>
                  <a:spLocks/>
                </p:cNvSpPr>
                <p:nvPr/>
              </p:nvSpPr>
              <p:spPr bwMode="auto">
                <a:xfrm>
                  <a:off x="4393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0" name="Freeform 459"/>
                <p:cNvSpPr>
                  <a:spLocks/>
                </p:cNvSpPr>
                <p:nvPr/>
              </p:nvSpPr>
              <p:spPr bwMode="auto">
                <a:xfrm>
                  <a:off x="4393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1" name="Line 460"/>
                <p:cNvSpPr>
                  <a:spLocks noChangeShapeType="1"/>
                </p:cNvSpPr>
                <p:nvPr/>
              </p:nvSpPr>
              <p:spPr bwMode="auto">
                <a:xfrm>
                  <a:off x="4417" y="1506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2" name="Line 461"/>
                <p:cNvSpPr>
                  <a:spLocks noChangeShapeType="1"/>
                </p:cNvSpPr>
                <p:nvPr/>
              </p:nvSpPr>
              <p:spPr bwMode="auto">
                <a:xfrm>
                  <a:off x="4439" y="1506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3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4435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4" name="Line 463"/>
                <p:cNvSpPr>
                  <a:spLocks noChangeShapeType="1"/>
                </p:cNvSpPr>
                <p:nvPr/>
              </p:nvSpPr>
              <p:spPr bwMode="auto">
                <a:xfrm flipH="1">
                  <a:off x="4438" y="14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5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4444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6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4419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7" name="Line 466"/>
                <p:cNvSpPr>
                  <a:spLocks noChangeShapeType="1"/>
                </p:cNvSpPr>
                <p:nvPr/>
              </p:nvSpPr>
              <p:spPr bwMode="auto">
                <a:xfrm>
                  <a:off x="4428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8" name="Line 467"/>
                <p:cNvSpPr>
                  <a:spLocks noChangeShapeType="1"/>
                </p:cNvSpPr>
                <p:nvPr/>
              </p:nvSpPr>
              <p:spPr bwMode="auto">
                <a:xfrm flipH="1">
                  <a:off x="4442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9" name="Line 468"/>
                <p:cNvSpPr>
                  <a:spLocks noChangeShapeType="1"/>
                </p:cNvSpPr>
                <p:nvPr/>
              </p:nvSpPr>
              <p:spPr bwMode="auto">
                <a:xfrm>
                  <a:off x="4442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0" name="Freeform 469"/>
                <p:cNvSpPr>
                  <a:spLocks/>
                </p:cNvSpPr>
                <p:nvPr/>
              </p:nvSpPr>
              <p:spPr bwMode="auto">
                <a:xfrm>
                  <a:off x="4422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1" name="Freeform 470"/>
                <p:cNvSpPr>
                  <a:spLocks/>
                </p:cNvSpPr>
                <p:nvPr/>
              </p:nvSpPr>
              <p:spPr bwMode="auto">
                <a:xfrm>
                  <a:off x="4422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2" name="Freeform 471"/>
                <p:cNvSpPr>
                  <a:spLocks/>
                </p:cNvSpPr>
                <p:nvPr/>
              </p:nvSpPr>
              <p:spPr bwMode="auto">
                <a:xfrm>
                  <a:off x="4445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3" name="Freeform 472"/>
                <p:cNvSpPr>
                  <a:spLocks/>
                </p:cNvSpPr>
                <p:nvPr/>
              </p:nvSpPr>
              <p:spPr bwMode="auto">
                <a:xfrm>
                  <a:off x="4445" y="1504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4" name="Freeform 473"/>
                <p:cNvSpPr>
                  <a:spLocks/>
                </p:cNvSpPr>
                <p:nvPr/>
              </p:nvSpPr>
              <p:spPr bwMode="auto">
                <a:xfrm>
                  <a:off x="4502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5" name="Freeform 474"/>
                <p:cNvSpPr>
                  <a:spLocks/>
                </p:cNvSpPr>
                <p:nvPr/>
              </p:nvSpPr>
              <p:spPr bwMode="auto">
                <a:xfrm>
                  <a:off x="4502" y="148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6" name="Line 475"/>
                <p:cNvSpPr>
                  <a:spLocks noChangeShapeType="1"/>
                </p:cNvSpPr>
                <p:nvPr/>
              </p:nvSpPr>
              <p:spPr bwMode="auto">
                <a:xfrm>
                  <a:off x="4527" y="1506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7" name="Line 476"/>
                <p:cNvSpPr>
                  <a:spLocks noChangeShapeType="1"/>
                </p:cNvSpPr>
                <p:nvPr/>
              </p:nvSpPr>
              <p:spPr bwMode="auto">
                <a:xfrm>
                  <a:off x="4548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8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4544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oup 679"/>
              <p:cNvGrpSpPr>
                <a:grpSpLocks/>
              </p:cNvGrpSpPr>
              <p:nvPr/>
            </p:nvGrpSpPr>
            <p:grpSpPr bwMode="auto">
              <a:xfrm>
                <a:off x="4257" y="1329"/>
                <a:ext cx="860" cy="195"/>
                <a:chOff x="4257" y="1329"/>
                <a:chExt cx="860" cy="195"/>
              </a:xfrm>
            </p:grpSpPr>
            <p:sp>
              <p:nvSpPr>
                <p:cNvPr id="659" name="Line 479"/>
                <p:cNvSpPr>
                  <a:spLocks noChangeShapeType="1"/>
                </p:cNvSpPr>
                <p:nvPr/>
              </p:nvSpPr>
              <p:spPr bwMode="auto">
                <a:xfrm flipH="1">
                  <a:off x="4548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0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4553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4528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2" name="Line 482"/>
                <p:cNvSpPr>
                  <a:spLocks noChangeShapeType="1"/>
                </p:cNvSpPr>
                <p:nvPr/>
              </p:nvSpPr>
              <p:spPr bwMode="auto">
                <a:xfrm>
                  <a:off x="4537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3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4551" y="149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4" name="Line 484"/>
                <p:cNvSpPr>
                  <a:spLocks noChangeShapeType="1"/>
                </p:cNvSpPr>
                <p:nvPr/>
              </p:nvSpPr>
              <p:spPr bwMode="auto">
                <a:xfrm>
                  <a:off x="4551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5" name="Freeform 485"/>
                <p:cNvSpPr>
                  <a:spLocks/>
                </p:cNvSpPr>
                <p:nvPr/>
              </p:nvSpPr>
              <p:spPr bwMode="auto">
                <a:xfrm>
                  <a:off x="4531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6" name="Freeform 486"/>
                <p:cNvSpPr>
                  <a:spLocks/>
                </p:cNvSpPr>
                <p:nvPr/>
              </p:nvSpPr>
              <p:spPr bwMode="auto">
                <a:xfrm>
                  <a:off x="4531" y="150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7" name="Freeform 487"/>
                <p:cNvSpPr>
                  <a:spLocks/>
                </p:cNvSpPr>
                <p:nvPr/>
              </p:nvSpPr>
              <p:spPr bwMode="auto">
                <a:xfrm>
                  <a:off x="4555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8" name="Freeform 488"/>
                <p:cNvSpPr>
                  <a:spLocks/>
                </p:cNvSpPr>
                <p:nvPr/>
              </p:nvSpPr>
              <p:spPr bwMode="auto">
                <a:xfrm>
                  <a:off x="4555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9" name="Freeform 489"/>
                <p:cNvSpPr>
                  <a:spLocks/>
                </p:cNvSpPr>
                <p:nvPr/>
              </p:nvSpPr>
              <p:spPr bwMode="auto">
                <a:xfrm>
                  <a:off x="4612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0" name="Freeform 490"/>
                <p:cNvSpPr>
                  <a:spLocks/>
                </p:cNvSpPr>
                <p:nvPr/>
              </p:nvSpPr>
              <p:spPr bwMode="auto">
                <a:xfrm>
                  <a:off x="4612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1" name="Line 491"/>
                <p:cNvSpPr>
                  <a:spLocks noChangeShapeType="1"/>
                </p:cNvSpPr>
                <p:nvPr/>
              </p:nvSpPr>
              <p:spPr bwMode="auto">
                <a:xfrm>
                  <a:off x="4636" y="1506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2" name="Line 492"/>
                <p:cNvSpPr>
                  <a:spLocks noChangeShapeType="1"/>
                </p:cNvSpPr>
                <p:nvPr/>
              </p:nvSpPr>
              <p:spPr bwMode="auto">
                <a:xfrm>
                  <a:off x="4658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3" name="Line 493"/>
                <p:cNvSpPr>
                  <a:spLocks noChangeShapeType="1"/>
                </p:cNvSpPr>
                <p:nvPr/>
              </p:nvSpPr>
              <p:spPr bwMode="auto">
                <a:xfrm flipH="1">
                  <a:off x="4653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4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4657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4662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6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4637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7" name="Line 497"/>
                <p:cNvSpPr>
                  <a:spLocks noChangeShapeType="1"/>
                </p:cNvSpPr>
                <p:nvPr/>
              </p:nvSpPr>
              <p:spPr bwMode="auto">
                <a:xfrm>
                  <a:off x="4646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8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4660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9" name="Line 499"/>
                <p:cNvSpPr>
                  <a:spLocks noChangeShapeType="1"/>
                </p:cNvSpPr>
                <p:nvPr/>
              </p:nvSpPr>
              <p:spPr bwMode="auto">
                <a:xfrm>
                  <a:off x="4660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0" name="Freeform 500"/>
                <p:cNvSpPr>
                  <a:spLocks/>
                </p:cNvSpPr>
                <p:nvPr/>
              </p:nvSpPr>
              <p:spPr bwMode="auto">
                <a:xfrm>
                  <a:off x="4640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1" name="Freeform 501"/>
                <p:cNvSpPr>
                  <a:spLocks/>
                </p:cNvSpPr>
                <p:nvPr/>
              </p:nvSpPr>
              <p:spPr bwMode="auto">
                <a:xfrm>
                  <a:off x="4640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2" name="Freeform 502"/>
                <p:cNvSpPr>
                  <a:spLocks/>
                </p:cNvSpPr>
                <p:nvPr/>
              </p:nvSpPr>
              <p:spPr bwMode="auto">
                <a:xfrm>
                  <a:off x="4664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3" name="Freeform 503"/>
                <p:cNvSpPr>
                  <a:spLocks/>
                </p:cNvSpPr>
                <p:nvPr/>
              </p:nvSpPr>
              <p:spPr bwMode="auto">
                <a:xfrm>
                  <a:off x="4664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4" name="Freeform 504"/>
                <p:cNvSpPr>
                  <a:spLocks/>
                </p:cNvSpPr>
                <p:nvPr/>
              </p:nvSpPr>
              <p:spPr bwMode="auto">
                <a:xfrm>
                  <a:off x="4721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5" name="Freeform 505"/>
                <p:cNvSpPr>
                  <a:spLocks/>
                </p:cNvSpPr>
                <p:nvPr/>
              </p:nvSpPr>
              <p:spPr bwMode="auto">
                <a:xfrm>
                  <a:off x="4721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6" name="Line 506"/>
                <p:cNvSpPr>
                  <a:spLocks noChangeShapeType="1"/>
                </p:cNvSpPr>
                <p:nvPr/>
              </p:nvSpPr>
              <p:spPr bwMode="auto">
                <a:xfrm>
                  <a:off x="4745" y="1506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7" name="Line 507"/>
                <p:cNvSpPr>
                  <a:spLocks noChangeShapeType="1"/>
                </p:cNvSpPr>
                <p:nvPr/>
              </p:nvSpPr>
              <p:spPr bwMode="auto">
                <a:xfrm>
                  <a:off x="4767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8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4762" y="14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9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4766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0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4771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1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4746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2" name="Line 512"/>
                <p:cNvSpPr>
                  <a:spLocks noChangeShapeType="1"/>
                </p:cNvSpPr>
                <p:nvPr/>
              </p:nvSpPr>
              <p:spPr bwMode="auto">
                <a:xfrm>
                  <a:off x="4755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3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4769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4" name="Line 514"/>
                <p:cNvSpPr>
                  <a:spLocks noChangeShapeType="1"/>
                </p:cNvSpPr>
                <p:nvPr/>
              </p:nvSpPr>
              <p:spPr bwMode="auto">
                <a:xfrm>
                  <a:off x="4769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5" name="Freeform 515"/>
                <p:cNvSpPr>
                  <a:spLocks/>
                </p:cNvSpPr>
                <p:nvPr/>
              </p:nvSpPr>
              <p:spPr bwMode="auto">
                <a:xfrm>
                  <a:off x="4749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6" name="Freeform 516"/>
                <p:cNvSpPr>
                  <a:spLocks/>
                </p:cNvSpPr>
                <p:nvPr/>
              </p:nvSpPr>
              <p:spPr bwMode="auto">
                <a:xfrm>
                  <a:off x="4749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7" name="Freeform 517"/>
                <p:cNvSpPr>
                  <a:spLocks/>
                </p:cNvSpPr>
                <p:nvPr/>
              </p:nvSpPr>
              <p:spPr bwMode="auto">
                <a:xfrm>
                  <a:off x="4773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8" name="Freeform 518"/>
                <p:cNvSpPr>
                  <a:spLocks/>
                </p:cNvSpPr>
                <p:nvPr/>
              </p:nvSpPr>
              <p:spPr bwMode="auto">
                <a:xfrm>
                  <a:off x="4773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9" name="Freeform 519"/>
                <p:cNvSpPr>
                  <a:spLocks/>
                </p:cNvSpPr>
                <p:nvPr/>
              </p:nvSpPr>
              <p:spPr bwMode="auto">
                <a:xfrm>
                  <a:off x="4830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0" name="Freeform 520"/>
                <p:cNvSpPr>
                  <a:spLocks/>
                </p:cNvSpPr>
                <p:nvPr/>
              </p:nvSpPr>
              <p:spPr bwMode="auto">
                <a:xfrm>
                  <a:off x="4830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1" name="Line 521"/>
                <p:cNvSpPr>
                  <a:spLocks noChangeShapeType="1"/>
                </p:cNvSpPr>
                <p:nvPr/>
              </p:nvSpPr>
              <p:spPr bwMode="auto">
                <a:xfrm>
                  <a:off x="4854" y="1506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2" name="Line 522"/>
                <p:cNvSpPr>
                  <a:spLocks noChangeShapeType="1"/>
                </p:cNvSpPr>
                <p:nvPr/>
              </p:nvSpPr>
              <p:spPr bwMode="auto">
                <a:xfrm>
                  <a:off x="4876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3" name="Line 523"/>
                <p:cNvSpPr>
                  <a:spLocks noChangeShapeType="1"/>
                </p:cNvSpPr>
                <p:nvPr/>
              </p:nvSpPr>
              <p:spPr bwMode="auto">
                <a:xfrm flipH="1">
                  <a:off x="4871" y="14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4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4875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5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4880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6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4856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7" name="Line 527"/>
                <p:cNvSpPr>
                  <a:spLocks noChangeShapeType="1"/>
                </p:cNvSpPr>
                <p:nvPr/>
              </p:nvSpPr>
              <p:spPr bwMode="auto">
                <a:xfrm>
                  <a:off x="4864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8" name="Line 528"/>
                <p:cNvSpPr>
                  <a:spLocks noChangeShapeType="1"/>
                </p:cNvSpPr>
                <p:nvPr/>
              </p:nvSpPr>
              <p:spPr bwMode="auto">
                <a:xfrm flipH="1">
                  <a:off x="4878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9" name="Line 529"/>
                <p:cNvSpPr>
                  <a:spLocks noChangeShapeType="1"/>
                </p:cNvSpPr>
                <p:nvPr/>
              </p:nvSpPr>
              <p:spPr bwMode="auto">
                <a:xfrm>
                  <a:off x="4878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0" name="Freeform 530"/>
                <p:cNvSpPr>
                  <a:spLocks/>
                </p:cNvSpPr>
                <p:nvPr/>
              </p:nvSpPr>
              <p:spPr bwMode="auto">
                <a:xfrm>
                  <a:off x="4858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1" name="Freeform 531"/>
                <p:cNvSpPr>
                  <a:spLocks/>
                </p:cNvSpPr>
                <p:nvPr/>
              </p:nvSpPr>
              <p:spPr bwMode="auto">
                <a:xfrm>
                  <a:off x="4858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2" name="Freeform 532"/>
                <p:cNvSpPr>
                  <a:spLocks/>
                </p:cNvSpPr>
                <p:nvPr/>
              </p:nvSpPr>
              <p:spPr bwMode="auto">
                <a:xfrm>
                  <a:off x="4882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3" name="Freeform 533"/>
                <p:cNvSpPr>
                  <a:spLocks/>
                </p:cNvSpPr>
                <p:nvPr/>
              </p:nvSpPr>
              <p:spPr bwMode="auto">
                <a:xfrm>
                  <a:off x="4882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4" name="Freeform 534"/>
                <p:cNvSpPr>
                  <a:spLocks/>
                </p:cNvSpPr>
                <p:nvPr/>
              </p:nvSpPr>
              <p:spPr bwMode="auto">
                <a:xfrm>
                  <a:off x="4939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5" name="Freeform 535"/>
                <p:cNvSpPr>
                  <a:spLocks/>
                </p:cNvSpPr>
                <p:nvPr/>
              </p:nvSpPr>
              <p:spPr bwMode="auto">
                <a:xfrm>
                  <a:off x="4939" y="148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6" name="Line 536"/>
                <p:cNvSpPr>
                  <a:spLocks noChangeShapeType="1"/>
                </p:cNvSpPr>
                <p:nvPr/>
              </p:nvSpPr>
              <p:spPr bwMode="auto">
                <a:xfrm>
                  <a:off x="4963" y="1506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7" name="Line 537"/>
                <p:cNvSpPr>
                  <a:spLocks noChangeShapeType="1"/>
                </p:cNvSpPr>
                <p:nvPr/>
              </p:nvSpPr>
              <p:spPr bwMode="auto">
                <a:xfrm>
                  <a:off x="4985" y="1506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8" name="Line 538"/>
                <p:cNvSpPr>
                  <a:spLocks noChangeShapeType="1"/>
                </p:cNvSpPr>
                <p:nvPr/>
              </p:nvSpPr>
              <p:spPr bwMode="auto">
                <a:xfrm flipH="1">
                  <a:off x="4980" y="14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9" name="Line 539"/>
                <p:cNvSpPr>
                  <a:spLocks noChangeShapeType="1"/>
                </p:cNvSpPr>
                <p:nvPr/>
              </p:nvSpPr>
              <p:spPr bwMode="auto">
                <a:xfrm flipH="1">
                  <a:off x="4984" y="1495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0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4989" y="1498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1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4965" y="1498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2" name="Line 542"/>
                <p:cNvSpPr>
                  <a:spLocks noChangeShapeType="1"/>
                </p:cNvSpPr>
                <p:nvPr/>
              </p:nvSpPr>
              <p:spPr bwMode="auto">
                <a:xfrm>
                  <a:off x="4973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3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4987" y="149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4" name="Line 544"/>
                <p:cNvSpPr>
                  <a:spLocks noChangeShapeType="1"/>
                </p:cNvSpPr>
                <p:nvPr/>
              </p:nvSpPr>
              <p:spPr bwMode="auto">
                <a:xfrm>
                  <a:off x="4987" y="1510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5" name="Freeform 545"/>
                <p:cNvSpPr>
                  <a:spLocks/>
                </p:cNvSpPr>
                <p:nvPr/>
              </p:nvSpPr>
              <p:spPr bwMode="auto">
                <a:xfrm>
                  <a:off x="4967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6" name="Freeform 546"/>
                <p:cNvSpPr>
                  <a:spLocks/>
                </p:cNvSpPr>
                <p:nvPr/>
              </p:nvSpPr>
              <p:spPr bwMode="auto">
                <a:xfrm>
                  <a:off x="4967" y="1502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7" name="Freeform 547"/>
                <p:cNvSpPr>
                  <a:spLocks/>
                </p:cNvSpPr>
                <p:nvPr/>
              </p:nvSpPr>
              <p:spPr bwMode="auto">
                <a:xfrm>
                  <a:off x="4991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8" name="Freeform 548"/>
                <p:cNvSpPr>
                  <a:spLocks/>
                </p:cNvSpPr>
                <p:nvPr/>
              </p:nvSpPr>
              <p:spPr bwMode="auto">
                <a:xfrm>
                  <a:off x="4991" y="1504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9" name="Freeform 549"/>
                <p:cNvSpPr>
                  <a:spLocks/>
                </p:cNvSpPr>
                <p:nvPr/>
              </p:nvSpPr>
              <p:spPr bwMode="auto">
                <a:xfrm>
                  <a:off x="4257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2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2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0" name="Freeform 550"/>
                <p:cNvSpPr>
                  <a:spLocks/>
                </p:cNvSpPr>
                <p:nvPr/>
              </p:nvSpPr>
              <p:spPr bwMode="auto">
                <a:xfrm>
                  <a:off x="4257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2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2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1" name="Line 551"/>
                <p:cNvSpPr>
                  <a:spLocks noChangeShapeType="1"/>
                </p:cNvSpPr>
                <p:nvPr/>
              </p:nvSpPr>
              <p:spPr bwMode="auto">
                <a:xfrm>
                  <a:off x="4282" y="1428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2" name="Line 552"/>
                <p:cNvSpPr>
                  <a:spLocks noChangeShapeType="1"/>
                </p:cNvSpPr>
                <p:nvPr/>
              </p:nvSpPr>
              <p:spPr bwMode="auto">
                <a:xfrm>
                  <a:off x="4304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3" name="Line 553"/>
                <p:cNvSpPr>
                  <a:spLocks noChangeShapeType="1"/>
                </p:cNvSpPr>
                <p:nvPr/>
              </p:nvSpPr>
              <p:spPr bwMode="auto">
                <a:xfrm flipH="1">
                  <a:off x="4299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4" name="Line 554"/>
                <p:cNvSpPr>
                  <a:spLocks noChangeShapeType="1"/>
                </p:cNvSpPr>
                <p:nvPr/>
              </p:nvSpPr>
              <p:spPr bwMode="auto">
                <a:xfrm flipH="1">
                  <a:off x="4303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5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4308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6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4283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7" name="Line 557"/>
                <p:cNvSpPr>
                  <a:spLocks noChangeShapeType="1"/>
                </p:cNvSpPr>
                <p:nvPr/>
              </p:nvSpPr>
              <p:spPr bwMode="auto">
                <a:xfrm>
                  <a:off x="4292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8" name="Line 558"/>
                <p:cNvSpPr>
                  <a:spLocks noChangeShapeType="1"/>
                </p:cNvSpPr>
                <p:nvPr/>
              </p:nvSpPr>
              <p:spPr bwMode="auto">
                <a:xfrm flipH="1">
                  <a:off x="4306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9" name="Line 559"/>
                <p:cNvSpPr>
                  <a:spLocks noChangeShapeType="1"/>
                </p:cNvSpPr>
                <p:nvPr/>
              </p:nvSpPr>
              <p:spPr bwMode="auto">
                <a:xfrm>
                  <a:off x="4306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0" name="Freeform 560"/>
                <p:cNvSpPr>
                  <a:spLocks/>
                </p:cNvSpPr>
                <p:nvPr/>
              </p:nvSpPr>
              <p:spPr bwMode="auto">
                <a:xfrm>
                  <a:off x="4286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1" name="Freeform 561"/>
                <p:cNvSpPr>
                  <a:spLocks/>
                </p:cNvSpPr>
                <p:nvPr/>
              </p:nvSpPr>
              <p:spPr bwMode="auto">
                <a:xfrm>
                  <a:off x="4286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2" name="Freeform 562"/>
                <p:cNvSpPr>
                  <a:spLocks/>
                </p:cNvSpPr>
                <p:nvPr/>
              </p:nvSpPr>
              <p:spPr bwMode="auto">
                <a:xfrm>
                  <a:off x="4310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3" name="Freeform 563"/>
                <p:cNvSpPr>
                  <a:spLocks/>
                </p:cNvSpPr>
                <p:nvPr/>
              </p:nvSpPr>
              <p:spPr bwMode="auto">
                <a:xfrm>
                  <a:off x="4310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4" name="Freeform 564"/>
                <p:cNvSpPr>
                  <a:spLocks/>
                </p:cNvSpPr>
                <p:nvPr/>
              </p:nvSpPr>
              <p:spPr bwMode="auto">
                <a:xfrm>
                  <a:off x="4367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5" name="Freeform 565"/>
                <p:cNvSpPr>
                  <a:spLocks/>
                </p:cNvSpPr>
                <p:nvPr/>
              </p:nvSpPr>
              <p:spPr bwMode="auto">
                <a:xfrm>
                  <a:off x="4367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6" name="Line 566"/>
                <p:cNvSpPr>
                  <a:spLocks noChangeShapeType="1"/>
                </p:cNvSpPr>
                <p:nvPr/>
              </p:nvSpPr>
              <p:spPr bwMode="auto">
                <a:xfrm>
                  <a:off x="4391" y="1428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7" name="Line 567"/>
                <p:cNvSpPr>
                  <a:spLocks noChangeShapeType="1"/>
                </p:cNvSpPr>
                <p:nvPr/>
              </p:nvSpPr>
              <p:spPr bwMode="auto">
                <a:xfrm>
                  <a:off x="4413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8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408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9" name="Line 569"/>
                <p:cNvSpPr>
                  <a:spLocks noChangeShapeType="1"/>
                </p:cNvSpPr>
                <p:nvPr/>
              </p:nvSpPr>
              <p:spPr bwMode="auto">
                <a:xfrm flipH="1">
                  <a:off x="4412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0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4417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1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4392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2" name="Line 572"/>
                <p:cNvSpPr>
                  <a:spLocks noChangeShapeType="1"/>
                </p:cNvSpPr>
                <p:nvPr/>
              </p:nvSpPr>
              <p:spPr bwMode="auto">
                <a:xfrm>
                  <a:off x="4401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3" name="Line 573"/>
                <p:cNvSpPr>
                  <a:spLocks noChangeShapeType="1"/>
                </p:cNvSpPr>
                <p:nvPr/>
              </p:nvSpPr>
              <p:spPr bwMode="auto">
                <a:xfrm flipH="1">
                  <a:off x="4415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4" name="Line 574"/>
                <p:cNvSpPr>
                  <a:spLocks noChangeShapeType="1"/>
                </p:cNvSpPr>
                <p:nvPr/>
              </p:nvSpPr>
              <p:spPr bwMode="auto">
                <a:xfrm>
                  <a:off x="4415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5" name="Freeform 575"/>
                <p:cNvSpPr>
                  <a:spLocks/>
                </p:cNvSpPr>
                <p:nvPr/>
              </p:nvSpPr>
              <p:spPr bwMode="auto">
                <a:xfrm>
                  <a:off x="4395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6" name="Freeform 576"/>
                <p:cNvSpPr>
                  <a:spLocks/>
                </p:cNvSpPr>
                <p:nvPr/>
              </p:nvSpPr>
              <p:spPr bwMode="auto">
                <a:xfrm>
                  <a:off x="4395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7" name="Freeform 577"/>
                <p:cNvSpPr>
                  <a:spLocks/>
                </p:cNvSpPr>
                <p:nvPr/>
              </p:nvSpPr>
              <p:spPr bwMode="auto">
                <a:xfrm>
                  <a:off x="4419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8" name="Freeform 578"/>
                <p:cNvSpPr>
                  <a:spLocks/>
                </p:cNvSpPr>
                <p:nvPr/>
              </p:nvSpPr>
              <p:spPr bwMode="auto">
                <a:xfrm>
                  <a:off x="4419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9" name="Freeform 579"/>
                <p:cNvSpPr>
                  <a:spLocks/>
                </p:cNvSpPr>
                <p:nvPr/>
              </p:nvSpPr>
              <p:spPr bwMode="auto">
                <a:xfrm>
                  <a:off x="4476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0" name="Freeform 580"/>
                <p:cNvSpPr>
                  <a:spLocks/>
                </p:cNvSpPr>
                <p:nvPr/>
              </p:nvSpPr>
              <p:spPr bwMode="auto">
                <a:xfrm>
                  <a:off x="4476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1" name="Line 581"/>
                <p:cNvSpPr>
                  <a:spLocks noChangeShapeType="1"/>
                </p:cNvSpPr>
                <p:nvPr/>
              </p:nvSpPr>
              <p:spPr bwMode="auto">
                <a:xfrm>
                  <a:off x="4500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2" name="Line 582"/>
                <p:cNvSpPr>
                  <a:spLocks noChangeShapeType="1"/>
                </p:cNvSpPr>
                <p:nvPr/>
              </p:nvSpPr>
              <p:spPr bwMode="auto">
                <a:xfrm>
                  <a:off x="4522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3" name="Line 583"/>
                <p:cNvSpPr>
                  <a:spLocks noChangeShapeType="1"/>
                </p:cNvSpPr>
                <p:nvPr/>
              </p:nvSpPr>
              <p:spPr bwMode="auto">
                <a:xfrm flipH="1">
                  <a:off x="4517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4" name="Line 584"/>
                <p:cNvSpPr>
                  <a:spLocks noChangeShapeType="1"/>
                </p:cNvSpPr>
                <p:nvPr/>
              </p:nvSpPr>
              <p:spPr bwMode="auto">
                <a:xfrm flipH="1">
                  <a:off x="4521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5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4526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6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501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7" name="Line 587"/>
                <p:cNvSpPr>
                  <a:spLocks noChangeShapeType="1"/>
                </p:cNvSpPr>
                <p:nvPr/>
              </p:nvSpPr>
              <p:spPr bwMode="auto">
                <a:xfrm>
                  <a:off x="4510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8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4524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9" name="Line 589"/>
                <p:cNvSpPr>
                  <a:spLocks noChangeShapeType="1"/>
                </p:cNvSpPr>
                <p:nvPr/>
              </p:nvSpPr>
              <p:spPr bwMode="auto">
                <a:xfrm>
                  <a:off x="4524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0" name="Freeform 590"/>
                <p:cNvSpPr>
                  <a:spLocks/>
                </p:cNvSpPr>
                <p:nvPr/>
              </p:nvSpPr>
              <p:spPr bwMode="auto">
                <a:xfrm>
                  <a:off x="4504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1" name="Freeform 591"/>
                <p:cNvSpPr>
                  <a:spLocks/>
                </p:cNvSpPr>
                <p:nvPr/>
              </p:nvSpPr>
              <p:spPr bwMode="auto">
                <a:xfrm>
                  <a:off x="4504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2" name="Freeform 592"/>
                <p:cNvSpPr>
                  <a:spLocks/>
                </p:cNvSpPr>
                <p:nvPr/>
              </p:nvSpPr>
              <p:spPr bwMode="auto">
                <a:xfrm>
                  <a:off x="4528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3" name="Freeform 593"/>
                <p:cNvSpPr>
                  <a:spLocks/>
                </p:cNvSpPr>
                <p:nvPr/>
              </p:nvSpPr>
              <p:spPr bwMode="auto">
                <a:xfrm>
                  <a:off x="4528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4" name="Freeform 594"/>
                <p:cNvSpPr>
                  <a:spLocks/>
                </p:cNvSpPr>
                <p:nvPr/>
              </p:nvSpPr>
              <p:spPr bwMode="auto">
                <a:xfrm>
                  <a:off x="4585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5" name="Freeform 595"/>
                <p:cNvSpPr>
                  <a:spLocks/>
                </p:cNvSpPr>
                <p:nvPr/>
              </p:nvSpPr>
              <p:spPr bwMode="auto">
                <a:xfrm>
                  <a:off x="4585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6" name="Line 596"/>
                <p:cNvSpPr>
                  <a:spLocks noChangeShapeType="1"/>
                </p:cNvSpPr>
                <p:nvPr/>
              </p:nvSpPr>
              <p:spPr bwMode="auto">
                <a:xfrm>
                  <a:off x="4609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7" name="Line 597"/>
                <p:cNvSpPr>
                  <a:spLocks noChangeShapeType="1"/>
                </p:cNvSpPr>
                <p:nvPr/>
              </p:nvSpPr>
              <p:spPr bwMode="auto">
                <a:xfrm>
                  <a:off x="4631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8" name="Line 598"/>
                <p:cNvSpPr>
                  <a:spLocks noChangeShapeType="1"/>
                </p:cNvSpPr>
                <p:nvPr/>
              </p:nvSpPr>
              <p:spPr bwMode="auto">
                <a:xfrm flipH="1">
                  <a:off x="4626" y="1417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9" name="Line 599"/>
                <p:cNvSpPr>
                  <a:spLocks noChangeShapeType="1"/>
                </p:cNvSpPr>
                <p:nvPr/>
              </p:nvSpPr>
              <p:spPr bwMode="auto">
                <a:xfrm flipH="1">
                  <a:off x="4630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0" name="Line 600"/>
                <p:cNvSpPr>
                  <a:spLocks noChangeShapeType="1"/>
                </p:cNvSpPr>
                <p:nvPr/>
              </p:nvSpPr>
              <p:spPr bwMode="auto">
                <a:xfrm flipV="1">
                  <a:off x="4635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1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4611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2" name="Line 602"/>
                <p:cNvSpPr>
                  <a:spLocks noChangeShapeType="1"/>
                </p:cNvSpPr>
                <p:nvPr/>
              </p:nvSpPr>
              <p:spPr bwMode="auto">
                <a:xfrm>
                  <a:off x="4619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3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4633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4" name="Line 604"/>
                <p:cNvSpPr>
                  <a:spLocks noChangeShapeType="1"/>
                </p:cNvSpPr>
                <p:nvPr/>
              </p:nvSpPr>
              <p:spPr bwMode="auto">
                <a:xfrm>
                  <a:off x="4633" y="1432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5" name="Freeform 605"/>
                <p:cNvSpPr>
                  <a:spLocks/>
                </p:cNvSpPr>
                <p:nvPr/>
              </p:nvSpPr>
              <p:spPr bwMode="auto">
                <a:xfrm>
                  <a:off x="4613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6" name="Freeform 606"/>
                <p:cNvSpPr>
                  <a:spLocks/>
                </p:cNvSpPr>
                <p:nvPr/>
              </p:nvSpPr>
              <p:spPr bwMode="auto">
                <a:xfrm>
                  <a:off x="4613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7" name="Freeform 607"/>
                <p:cNvSpPr>
                  <a:spLocks/>
                </p:cNvSpPr>
                <p:nvPr/>
              </p:nvSpPr>
              <p:spPr bwMode="auto">
                <a:xfrm>
                  <a:off x="4637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8" name="Freeform 608"/>
                <p:cNvSpPr>
                  <a:spLocks/>
                </p:cNvSpPr>
                <p:nvPr/>
              </p:nvSpPr>
              <p:spPr bwMode="auto">
                <a:xfrm>
                  <a:off x="4637" y="142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9" name="Freeform 609"/>
                <p:cNvSpPr>
                  <a:spLocks/>
                </p:cNvSpPr>
                <p:nvPr/>
              </p:nvSpPr>
              <p:spPr bwMode="auto">
                <a:xfrm>
                  <a:off x="4694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0" name="Freeform 610"/>
                <p:cNvSpPr>
                  <a:spLocks/>
                </p:cNvSpPr>
                <p:nvPr/>
              </p:nvSpPr>
              <p:spPr bwMode="auto">
                <a:xfrm>
                  <a:off x="4694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1" name="Line 611"/>
                <p:cNvSpPr>
                  <a:spLocks noChangeShapeType="1"/>
                </p:cNvSpPr>
                <p:nvPr/>
              </p:nvSpPr>
              <p:spPr bwMode="auto">
                <a:xfrm>
                  <a:off x="4718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2" name="Line 612"/>
                <p:cNvSpPr>
                  <a:spLocks noChangeShapeType="1"/>
                </p:cNvSpPr>
                <p:nvPr/>
              </p:nvSpPr>
              <p:spPr bwMode="auto">
                <a:xfrm>
                  <a:off x="4740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3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4736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4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4739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5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744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6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4720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7" name="Line 617"/>
                <p:cNvSpPr>
                  <a:spLocks noChangeShapeType="1"/>
                </p:cNvSpPr>
                <p:nvPr/>
              </p:nvSpPr>
              <p:spPr bwMode="auto">
                <a:xfrm>
                  <a:off x="4728" y="141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8" name="Line 618"/>
                <p:cNvSpPr>
                  <a:spLocks noChangeShapeType="1"/>
                </p:cNvSpPr>
                <p:nvPr/>
              </p:nvSpPr>
              <p:spPr bwMode="auto">
                <a:xfrm flipH="1">
                  <a:off x="4743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9" name="Line 619"/>
                <p:cNvSpPr>
                  <a:spLocks noChangeShapeType="1"/>
                </p:cNvSpPr>
                <p:nvPr/>
              </p:nvSpPr>
              <p:spPr bwMode="auto">
                <a:xfrm>
                  <a:off x="4743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0" name="Freeform 620"/>
                <p:cNvSpPr>
                  <a:spLocks/>
                </p:cNvSpPr>
                <p:nvPr/>
              </p:nvSpPr>
              <p:spPr bwMode="auto">
                <a:xfrm>
                  <a:off x="4722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1" name="Freeform 621"/>
                <p:cNvSpPr>
                  <a:spLocks/>
                </p:cNvSpPr>
                <p:nvPr/>
              </p:nvSpPr>
              <p:spPr bwMode="auto">
                <a:xfrm>
                  <a:off x="4722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2" name="Freeform 622"/>
                <p:cNvSpPr>
                  <a:spLocks/>
                </p:cNvSpPr>
                <p:nvPr/>
              </p:nvSpPr>
              <p:spPr bwMode="auto">
                <a:xfrm>
                  <a:off x="4746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3" name="Freeform 623"/>
                <p:cNvSpPr>
                  <a:spLocks/>
                </p:cNvSpPr>
                <p:nvPr/>
              </p:nvSpPr>
              <p:spPr bwMode="auto">
                <a:xfrm>
                  <a:off x="4746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4" name="Freeform 624"/>
                <p:cNvSpPr>
                  <a:spLocks/>
                </p:cNvSpPr>
                <p:nvPr/>
              </p:nvSpPr>
              <p:spPr bwMode="auto">
                <a:xfrm>
                  <a:off x="4803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5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5" name="Freeform 625"/>
                <p:cNvSpPr>
                  <a:spLocks/>
                </p:cNvSpPr>
                <p:nvPr/>
              </p:nvSpPr>
              <p:spPr bwMode="auto">
                <a:xfrm>
                  <a:off x="4803" y="140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5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6" name="Line 626"/>
                <p:cNvSpPr>
                  <a:spLocks noChangeShapeType="1"/>
                </p:cNvSpPr>
                <p:nvPr/>
              </p:nvSpPr>
              <p:spPr bwMode="auto">
                <a:xfrm>
                  <a:off x="4827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7" name="Line 627"/>
                <p:cNvSpPr>
                  <a:spLocks noChangeShapeType="1"/>
                </p:cNvSpPr>
                <p:nvPr/>
              </p:nvSpPr>
              <p:spPr bwMode="auto">
                <a:xfrm>
                  <a:off x="4849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8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4845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9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4848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0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4853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1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4829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2" name="Line 632"/>
                <p:cNvSpPr>
                  <a:spLocks noChangeShapeType="1"/>
                </p:cNvSpPr>
                <p:nvPr/>
              </p:nvSpPr>
              <p:spPr bwMode="auto">
                <a:xfrm>
                  <a:off x="4838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3" name="Line 633"/>
                <p:cNvSpPr>
                  <a:spLocks noChangeShapeType="1"/>
                </p:cNvSpPr>
                <p:nvPr/>
              </p:nvSpPr>
              <p:spPr bwMode="auto">
                <a:xfrm flipH="1">
                  <a:off x="4852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4" name="Line 634"/>
                <p:cNvSpPr>
                  <a:spLocks noChangeShapeType="1"/>
                </p:cNvSpPr>
                <p:nvPr/>
              </p:nvSpPr>
              <p:spPr bwMode="auto">
                <a:xfrm>
                  <a:off x="4852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5" name="Freeform 635"/>
                <p:cNvSpPr>
                  <a:spLocks/>
                </p:cNvSpPr>
                <p:nvPr/>
              </p:nvSpPr>
              <p:spPr bwMode="auto">
                <a:xfrm>
                  <a:off x="4831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6" name="Freeform 636"/>
                <p:cNvSpPr>
                  <a:spLocks/>
                </p:cNvSpPr>
                <p:nvPr/>
              </p:nvSpPr>
              <p:spPr bwMode="auto">
                <a:xfrm>
                  <a:off x="4831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7" name="Freeform 637"/>
                <p:cNvSpPr>
                  <a:spLocks/>
                </p:cNvSpPr>
                <p:nvPr/>
              </p:nvSpPr>
              <p:spPr bwMode="auto">
                <a:xfrm>
                  <a:off x="4855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8" name="Freeform 638"/>
                <p:cNvSpPr>
                  <a:spLocks/>
                </p:cNvSpPr>
                <p:nvPr/>
              </p:nvSpPr>
              <p:spPr bwMode="auto">
                <a:xfrm>
                  <a:off x="4855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9" name="Freeform 639"/>
                <p:cNvSpPr>
                  <a:spLocks/>
                </p:cNvSpPr>
                <p:nvPr/>
              </p:nvSpPr>
              <p:spPr bwMode="auto">
                <a:xfrm>
                  <a:off x="4912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0" name="Freeform 640"/>
                <p:cNvSpPr>
                  <a:spLocks/>
                </p:cNvSpPr>
                <p:nvPr/>
              </p:nvSpPr>
              <p:spPr bwMode="auto">
                <a:xfrm>
                  <a:off x="4912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1" name="Line 641"/>
                <p:cNvSpPr>
                  <a:spLocks noChangeShapeType="1"/>
                </p:cNvSpPr>
                <p:nvPr/>
              </p:nvSpPr>
              <p:spPr bwMode="auto">
                <a:xfrm>
                  <a:off x="4936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2" name="Line 642"/>
                <p:cNvSpPr>
                  <a:spLocks noChangeShapeType="1"/>
                </p:cNvSpPr>
                <p:nvPr/>
              </p:nvSpPr>
              <p:spPr bwMode="auto">
                <a:xfrm>
                  <a:off x="4958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3" name="Line 643"/>
                <p:cNvSpPr>
                  <a:spLocks noChangeShapeType="1"/>
                </p:cNvSpPr>
                <p:nvPr/>
              </p:nvSpPr>
              <p:spPr bwMode="auto">
                <a:xfrm flipH="1">
                  <a:off x="4954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4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4957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5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4962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6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4938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7" name="Line 647"/>
                <p:cNvSpPr>
                  <a:spLocks noChangeShapeType="1"/>
                </p:cNvSpPr>
                <p:nvPr/>
              </p:nvSpPr>
              <p:spPr bwMode="auto">
                <a:xfrm>
                  <a:off x="4947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8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4961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9" name="Line 649"/>
                <p:cNvSpPr>
                  <a:spLocks noChangeShapeType="1"/>
                </p:cNvSpPr>
                <p:nvPr/>
              </p:nvSpPr>
              <p:spPr bwMode="auto">
                <a:xfrm>
                  <a:off x="4961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0" name="Freeform 650"/>
                <p:cNvSpPr>
                  <a:spLocks/>
                </p:cNvSpPr>
                <p:nvPr/>
              </p:nvSpPr>
              <p:spPr bwMode="auto">
                <a:xfrm>
                  <a:off x="4941" y="1423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17 w 17"/>
                    <a:gd name="T3" fmla="*/ 5 h 9"/>
                    <a:gd name="T4" fmla="*/ 8 w 17"/>
                    <a:gd name="T5" fmla="*/ 0 h 9"/>
                    <a:gd name="T6" fmla="*/ 0 w 17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17" y="5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1" name="Freeform 651"/>
                <p:cNvSpPr>
                  <a:spLocks/>
                </p:cNvSpPr>
                <p:nvPr/>
              </p:nvSpPr>
              <p:spPr bwMode="auto">
                <a:xfrm>
                  <a:off x="4941" y="1423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17 w 17"/>
                    <a:gd name="T3" fmla="*/ 5 h 9"/>
                    <a:gd name="T4" fmla="*/ 8 w 17"/>
                    <a:gd name="T5" fmla="*/ 0 h 9"/>
                    <a:gd name="T6" fmla="*/ 0 w 17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17" y="5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2" name="Freeform 652"/>
                <p:cNvSpPr>
                  <a:spLocks/>
                </p:cNvSpPr>
                <p:nvPr/>
              </p:nvSpPr>
              <p:spPr bwMode="auto">
                <a:xfrm>
                  <a:off x="4964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3" name="Freeform 653"/>
                <p:cNvSpPr>
                  <a:spLocks/>
                </p:cNvSpPr>
                <p:nvPr/>
              </p:nvSpPr>
              <p:spPr bwMode="auto">
                <a:xfrm>
                  <a:off x="4964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4" name="Freeform 654"/>
                <p:cNvSpPr>
                  <a:spLocks/>
                </p:cNvSpPr>
                <p:nvPr/>
              </p:nvSpPr>
              <p:spPr bwMode="auto">
                <a:xfrm>
                  <a:off x="5021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5" name="Freeform 655"/>
                <p:cNvSpPr>
                  <a:spLocks/>
                </p:cNvSpPr>
                <p:nvPr/>
              </p:nvSpPr>
              <p:spPr bwMode="auto">
                <a:xfrm>
                  <a:off x="5021" y="140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6" name="Line 656"/>
                <p:cNvSpPr>
                  <a:spLocks noChangeShapeType="1"/>
                </p:cNvSpPr>
                <p:nvPr/>
              </p:nvSpPr>
              <p:spPr bwMode="auto">
                <a:xfrm>
                  <a:off x="5045" y="1428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7" name="Line 657"/>
                <p:cNvSpPr>
                  <a:spLocks noChangeShapeType="1"/>
                </p:cNvSpPr>
                <p:nvPr/>
              </p:nvSpPr>
              <p:spPr bwMode="auto">
                <a:xfrm>
                  <a:off x="5067" y="1428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8" name="Line 658"/>
                <p:cNvSpPr>
                  <a:spLocks noChangeShapeType="1"/>
                </p:cNvSpPr>
                <p:nvPr/>
              </p:nvSpPr>
              <p:spPr bwMode="auto">
                <a:xfrm flipH="1">
                  <a:off x="5063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9" name="Line 659"/>
                <p:cNvSpPr>
                  <a:spLocks noChangeShapeType="1"/>
                </p:cNvSpPr>
                <p:nvPr/>
              </p:nvSpPr>
              <p:spPr bwMode="auto">
                <a:xfrm flipH="1">
                  <a:off x="5066" y="1417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0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5072" y="1420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1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5047" y="1420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2" name="Line 662"/>
                <p:cNvSpPr>
                  <a:spLocks noChangeShapeType="1"/>
                </p:cNvSpPr>
                <p:nvPr/>
              </p:nvSpPr>
              <p:spPr bwMode="auto">
                <a:xfrm>
                  <a:off x="5056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3" name="Line 663"/>
                <p:cNvSpPr>
                  <a:spLocks noChangeShapeType="1"/>
                </p:cNvSpPr>
                <p:nvPr/>
              </p:nvSpPr>
              <p:spPr bwMode="auto">
                <a:xfrm flipH="1">
                  <a:off x="5070" y="141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4" name="Line 664"/>
                <p:cNvSpPr>
                  <a:spLocks noChangeShapeType="1"/>
                </p:cNvSpPr>
                <p:nvPr/>
              </p:nvSpPr>
              <p:spPr bwMode="auto">
                <a:xfrm>
                  <a:off x="5070" y="143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5" name="Freeform 665"/>
                <p:cNvSpPr>
                  <a:spLocks/>
                </p:cNvSpPr>
                <p:nvPr/>
              </p:nvSpPr>
              <p:spPr bwMode="auto">
                <a:xfrm>
                  <a:off x="5049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6" name="Freeform 666"/>
                <p:cNvSpPr>
                  <a:spLocks/>
                </p:cNvSpPr>
                <p:nvPr/>
              </p:nvSpPr>
              <p:spPr bwMode="auto">
                <a:xfrm>
                  <a:off x="5049" y="142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8 w 18"/>
                    <a:gd name="T3" fmla="*/ 5 h 9"/>
                    <a:gd name="T4" fmla="*/ 9 w 18"/>
                    <a:gd name="T5" fmla="*/ 0 h 9"/>
                    <a:gd name="T6" fmla="*/ 0 w 1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7" name="Freeform 667"/>
                <p:cNvSpPr>
                  <a:spLocks/>
                </p:cNvSpPr>
                <p:nvPr/>
              </p:nvSpPr>
              <p:spPr bwMode="auto">
                <a:xfrm>
                  <a:off x="5073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8" name="Freeform 668"/>
                <p:cNvSpPr>
                  <a:spLocks/>
                </p:cNvSpPr>
                <p:nvPr/>
              </p:nvSpPr>
              <p:spPr bwMode="auto">
                <a:xfrm>
                  <a:off x="5073" y="142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9" name="Freeform 669"/>
                <p:cNvSpPr>
                  <a:spLocks/>
                </p:cNvSpPr>
                <p:nvPr/>
              </p:nvSpPr>
              <p:spPr bwMode="auto">
                <a:xfrm>
                  <a:off x="4340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0" name="Freeform 670"/>
                <p:cNvSpPr>
                  <a:spLocks/>
                </p:cNvSpPr>
                <p:nvPr/>
              </p:nvSpPr>
              <p:spPr bwMode="auto">
                <a:xfrm>
                  <a:off x="4340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1" name="Line 671"/>
                <p:cNvSpPr>
                  <a:spLocks noChangeShapeType="1"/>
                </p:cNvSpPr>
                <p:nvPr/>
              </p:nvSpPr>
              <p:spPr bwMode="auto">
                <a:xfrm>
                  <a:off x="4365" y="1350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2" name="Line 672"/>
                <p:cNvSpPr>
                  <a:spLocks noChangeShapeType="1"/>
                </p:cNvSpPr>
                <p:nvPr/>
              </p:nvSpPr>
              <p:spPr bwMode="auto">
                <a:xfrm>
                  <a:off x="4387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3" name="Line 673"/>
                <p:cNvSpPr>
                  <a:spLocks noChangeShapeType="1"/>
                </p:cNvSpPr>
                <p:nvPr/>
              </p:nvSpPr>
              <p:spPr bwMode="auto">
                <a:xfrm flipH="1">
                  <a:off x="4382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4" name="Line 674"/>
                <p:cNvSpPr>
                  <a:spLocks noChangeShapeType="1"/>
                </p:cNvSpPr>
                <p:nvPr/>
              </p:nvSpPr>
              <p:spPr bwMode="auto">
                <a:xfrm flipH="1">
                  <a:off x="4386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5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4391" y="1341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6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4366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7" name="Line 677"/>
                <p:cNvSpPr>
                  <a:spLocks noChangeShapeType="1"/>
                </p:cNvSpPr>
                <p:nvPr/>
              </p:nvSpPr>
              <p:spPr bwMode="auto">
                <a:xfrm>
                  <a:off x="4375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8" name="Line 678"/>
                <p:cNvSpPr>
                  <a:spLocks noChangeShapeType="1"/>
                </p:cNvSpPr>
                <p:nvPr/>
              </p:nvSpPr>
              <p:spPr bwMode="auto">
                <a:xfrm flipH="1">
                  <a:off x="4389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880"/>
              <p:cNvGrpSpPr>
                <a:grpSpLocks/>
              </p:cNvGrpSpPr>
              <p:nvPr/>
            </p:nvGrpSpPr>
            <p:grpSpPr bwMode="auto">
              <a:xfrm>
                <a:off x="4369" y="1251"/>
                <a:ext cx="831" cy="117"/>
                <a:chOff x="4369" y="1251"/>
                <a:chExt cx="831" cy="117"/>
              </a:xfrm>
            </p:grpSpPr>
            <p:sp>
              <p:nvSpPr>
                <p:cNvPr id="459" name="Line 680"/>
                <p:cNvSpPr>
                  <a:spLocks noChangeShapeType="1"/>
                </p:cNvSpPr>
                <p:nvPr/>
              </p:nvSpPr>
              <p:spPr bwMode="auto">
                <a:xfrm>
                  <a:off x="4389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" name="Freeform 681"/>
                <p:cNvSpPr>
                  <a:spLocks/>
                </p:cNvSpPr>
                <p:nvPr/>
              </p:nvSpPr>
              <p:spPr bwMode="auto">
                <a:xfrm>
                  <a:off x="4369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" name="Freeform 682"/>
                <p:cNvSpPr>
                  <a:spLocks/>
                </p:cNvSpPr>
                <p:nvPr/>
              </p:nvSpPr>
              <p:spPr bwMode="auto">
                <a:xfrm>
                  <a:off x="4369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" name="Freeform 683"/>
                <p:cNvSpPr>
                  <a:spLocks/>
                </p:cNvSpPr>
                <p:nvPr/>
              </p:nvSpPr>
              <p:spPr bwMode="auto">
                <a:xfrm>
                  <a:off x="4393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" name="Freeform 684"/>
                <p:cNvSpPr>
                  <a:spLocks/>
                </p:cNvSpPr>
                <p:nvPr/>
              </p:nvSpPr>
              <p:spPr bwMode="auto">
                <a:xfrm>
                  <a:off x="4393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" name="Freeform 685"/>
                <p:cNvSpPr>
                  <a:spLocks/>
                </p:cNvSpPr>
                <p:nvPr/>
              </p:nvSpPr>
              <p:spPr bwMode="auto">
                <a:xfrm>
                  <a:off x="4450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" name="Freeform 686"/>
                <p:cNvSpPr>
                  <a:spLocks/>
                </p:cNvSpPr>
                <p:nvPr/>
              </p:nvSpPr>
              <p:spPr bwMode="auto">
                <a:xfrm>
                  <a:off x="4450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" name="Line 687"/>
                <p:cNvSpPr>
                  <a:spLocks noChangeShapeType="1"/>
                </p:cNvSpPr>
                <p:nvPr/>
              </p:nvSpPr>
              <p:spPr bwMode="auto">
                <a:xfrm>
                  <a:off x="4474" y="1350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" name="Line 688"/>
                <p:cNvSpPr>
                  <a:spLocks noChangeShapeType="1"/>
                </p:cNvSpPr>
                <p:nvPr/>
              </p:nvSpPr>
              <p:spPr bwMode="auto">
                <a:xfrm>
                  <a:off x="4495" y="1350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" name="Line 689"/>
                <p:cNvSpPr>
                  <a:spLocks noChangeShapeType="1"/>
                </p:cNvSpPr>
                <p:nvPr/>
              </p:nvSpPr>
              <p:spPr bwMode="auto">
                <a:xfrm flipH="1">
                  <a:off x="4491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" name="Line 690"/>
                <p:cNvSpPr>
                  <a:spLocks noChangeShapeType="1"/>
                </p:cNvSpPr>
                <p:nvPr/>
              </p:nvSpPr>
              <p:spPr bwMode="auto">
                <a:xfrm flipH="1">
                  <a:off x="4495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4500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" name="Line 692"/>
                <p:cNvSpPr>
                  <a:spLocks noChangeShapeType="1"/>
                </p:cNvSpPr>
                <p:nvPr/>
              </p:nvSpPr>
              <p:spPr bwMode="auto">
                <a:xfrm flipV="1">
                  <a:off x="4475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" name="Line 693"/>
                <p:cNvSpPr>
                  <a:spLocks noChangeShapeType="1"/>
                </p:cNvSpPr>
                <p:nvPr/>
              </p:nvSpPr>
              <p:spPr bwMode="auto">
                <a:xfrm>
                  <a:off x="4484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" name="Line 694"/>
                <p:cNvSpPr>
                  <a:spLocks noChangeShapeType="1"/>
                </p:cNvSpPr>
                <p:nvPr/>
              </p:nvSpPr>
              <p:spPr bwMode="auto">
                <a:xfrm flipH="1">
                  <a:off x="4498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" name="Line 695"/>
                <p:cNvSpPr>
                  <a:spLocks noChangeShapeType="1"/>
                </p:cNvSpPr>
                <p:nvPr/>
              </p:nvSpPr>
              <p:spPr bwMode="auto">
                <a:xfrm>
                  <a:off x="4498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" name="Freeform 696"/>
                <p:cNvSpPr>
                  <a:spLocks/>
                </p:cNvSpPr>
                <p:nvPr/>
              </p:nvSpPr>
              <p:spPr bwMode="auto">
                <a:xfrm>
                  <a:off x="4478" y="134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" name="Freeform 697"/>
                <p:cNvSpPr>
                  <a:spLocks/>
                </p:cNvSpPr>
                <p:nvPr/>
              </p:nvSpPr>
              <p:spPr bwMode="auto">
                <a:xfrm>
                  <a:off x="4478" y="1346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" name="Freeform 698"/>
                <p:cNvSpPr>
                  <a:spLocks/>
                </p:cNvSpPr>
                <p:nvPr/>
              </p:nvSpPr>
              <p:spPr bwMode="auto">
                <a:xfrm>
                  <a:off x="4502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" name="Freeform 699"/>
                <p:cNvSpPr>
                  <a:spLocks/>
                </p:cNvSpPr>
                <p:nvPr/>
              </p:nvSpPr>
              <p:spPr bwMode="auto">
                <a:xfrm>
                  <a:off x="4502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" name="Freeform 700"/>
                <p:cNvSpPr>
                  <a:spLocks/>
                </p:cNvSpPr>
                <p:nvPr/>
              </p:nvSpPr>
              <p:spPr bwMode="auto">
                <a:xfrm>
                  <a:off x="4559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" name="Freeform 701"/>
                <p:cNvSpPr>
                  <a:spLocks/>
                </p:cNvSpPr>
                <p:nvPr/>
              </p:nvSpPr>
              <p:spPr bwMode="auto">
                <a:xfrm>
                  <a:off x="4559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" name="Line 702"/>
                <p:cNvSpPr>
                  <a:spLocks noChangeShapeType="1"/>
                </p:cNvSpPr>
                <p:nvPr/>
              </p:nvSpPr>
              <p:spPr bwMode="auto">
                <a:xfrm>
                  <a:off x="4583" y="1350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" name="Line 703"/>
                <p:cNvSpPr>
                  <a:spLocks noChangeShapeType="1"/>
                </p:cNvSpPr>
                <p:nvPr/>
              </p:nvSpPr>
              <p:spPr bwMode="auto">
                <a:xfrm>
                  <a:off x="4605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" name="Line 704"/>
                <p:cNvSpPr>
                  <a:spLocks noChangeShapeType="1"/>
                </p:cNvSpPr>
                <p:nvPr/>
              </p:nvSpPr>
              <p:spPr bwMode="auto">
                <a:xfrm flipH="1">
                  <a:off x="4600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604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4609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4584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" name="Line 708"/>
                <p:cNvSpPr>
                  <a:spLocks noChangeShapeType="1"/>
                </p:cNvSpPr>
                <p:nvPr/>
              </p:nvSpPr>
              <p:spPr bwMode="auto">
                <a:xfrm>
                  <a:off x="4593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" name="Line 709"/>
                <p:cNvSpPr>
                  <a:spLocks noChangeShapeType="1"/>
                </p:cNvSpPr>
                <p:nvPr/>
              </p:nvSpPr>
              <p:spPr bwMode="auto">
                <a:xfrm flipH="1">
                  <a:off x="4607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" name="Line 710"/>
                <p:cNvSpPr>
                  <a:spLocks noChangeShapeType="1"/>
                </p:cNvSpPr>
                <p:nvPr/>
              </p:nvSpPr>
              <p:spPr bwMode="auto">
                <a:xfrm>
                  <a:off x="4607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" name="Freeform 711"/>
                <p:cNvSpPr>
                  <a:spLocks/>
                </p:cNvSpPr>
                <p:nvPr/>
              </p:nvSpPr>
              <p:spPr bwMode="auto">
                <a:xfrm>
                  <a:off x="4587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" name="Freeform 712"/>
                <p:cNvSpPr>
                  <a:spLocks/>
                </p:cNvSpPr>
                <p:nvPr/>
              </p:nvSpPr>
              <p:spPr bwMode="auto">
                <a:xfrm>
                  <a:off x="4587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" name="Freeform 713"/>
                <p:cNvSpPr>
                  <a:spLocks/>
                </p:cNvSpPr>
                <p:nvPr/>
              </p:nvSpPr>
              <p:spPr bwMode="auto">
                <a:xfrm>
                  <a:off x="4611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" name="Freeform 714"/>
                <p:cNvSpPr>
                  <a:spLocks/>
                </p:cNvSpPr>
                <p:nvPr/>
              </p:nvSpPr>
              <p:spPr bwMode="auto">
                <a:xfrm>
                  <a:off x="4611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" name="Freeform 715"/>
                <p:cNvSpPr>
                  <a:spLocks/>
                </p:cNvSpPr>
                <p:nvPr/>
              </p:nvSpPr>
              <p:spPr bwMode="auto">
                <a:xfrm>
                  <a:off x="4668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" name="Freeform 716"/>
                <p:cNvSpPr>
                  <a:spLocks/>
                </p:cNvSpPr>
                <p:nvPr/>
              </p:nvSpPr>
              <p:spPr bwMode="auto">
                <a:xfrm>
                  <a:off x="4668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" name="Line 717"/>
                <p:cNvSpPr>
                  <a:spLocks noChangeShapeType="1"/>
                </p:cNvSpPr>
                <p:nvPr/>
              </p:nvSpPr>
              <p:spPr bwMode="auto">
                <a:xfrm>
                  <a:off x="4692" y="1350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" name="Line 718"/>
                <p:cNvSpPr>
                  <a:spLocks noChangeShapeType="1"/>
                </p:cNvSpPr>
                <p:nvPr/>
              </p:nvSpPr>
              <p:spPr bwMode="auto">
                <a:xfrm>
                  <a:off x="4714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" name="Line 719"/>
                <p:cNvSpPr>
                  <a:spLocks noChangeShapeType="1"/>
                </p:cNvSpPr>
                <p:nvPr/>
              </p:nvSpPr>
              <p:spPr bwMode="auto">
                <a:xfrm flipH="1">
                  <a:off x="4709" y="1339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4713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4718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" name="Line 722"/>
                <p:cNvSpPr>
                  <a:spLocks noChangeShapeType="1"/>
                </p:cNvSpPr>
                <p:nvPr/>
              </p:nvSpPr>
              <p:spPr bwMode="auto">
                <a:xfrm flipV="1">
                  <a:off x="4694" y="1341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" name="Line 723"/>
                <p:cNvSpPr>
                  <a:spLocks noChangeShapeType="1"/>
                </p:cNvSpPr>
                <p:nvPr/>
              </p:nvSpPr>
              <p:spPr bwMode="auto">
                <a:xfrm>
                  <a:off x="4702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" name="Line 724"/>
                <p:cNvSpPr>
                  <a:spLocks noChangeShapeType="1"/>
                </p:cNvSpPr>
                <p:nvPr/>
              </p:nvSpPr>
              <p:spPr bwMode="auto">
                <a:xfrm flipH="1">
                  <a:off x="4716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" name="Line 725"/>
                <p:cNvSpPr>
                  <a:spLocks noChangeShapeType="1"/>
                </p:cNvSpPr>
                <p:nvPr/>
              </p:nvSpPr>
              <p:spPr bwMode="auto">
                <a:xfrm>
                  <a:off x="4716" y="135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" name="Freeform 726"/>
                <p:cNvSpPr>
                  <a:spLocks/>
                </p:cNvSpPr>
                <p:nvPr/>
              </p:nvSpPr>
              <p:spPr bwMode="auto">
                <a:xfrm>
                  <a:off x="4696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" name="Freeform 727"/>
                <p:cNvSpPr>
                  <a:spLocks/>
                </p:cNvSpPr>
                <p:nvPr/>
              </p:nvSpPr>
              <p:spPr bwMode="auto">
                <a:xfrm>
                  <a:off x="4696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" name="Freeform 728"/>
                <p:cNvSpPr>
                  <a:spLocks/>
                </p:cNvSpPr>
                <p:nvPr/>
              </p:nvSpPr>
              <p:spPr bwMode="auto">
                <a:xfrm>
                  <a:off x="4720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" name="Freeform 729"/>
                <p:cNvSpPr>
                  <a:spLocks/>
                </p:cNvSpPr>
                <p:nvPr/>
              </p:nvSpPr>
              <p:spPr bwMode="auto">
                <a:xfrm>
                  <a:off x="4720" y="1348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" name="Freeform 730"/>
                <p:cNvSpPr>
                  <a:spLocks/>
                </p:cNvSpPr>
                <p:nvPr/>
              </p:nvSpPr>
              <p:spPr bwMode="auto">
                <a:xfrm>
                  <a:off x="4777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" name="Freeform 731"/>
                <p:cNvSpPr>
                  <a:spLocks/>
                </p:cNvSpPr>
                <p:nvPr/>
              </p:nvSpPr>
              <p:spPr bwMode="auto">
                <a:xfrm>
                  <a:off x="4777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" name="Line 732"/>
                <p:cNvSpPr>
                  <a:spLocks noChangeShapeType="1"/>
                </p:cNvSpPr>
                <p:nvPr/>
              </p:nvSpPr>
              <p:spPr bwMode="auto">
                <a:xfrm>
                  <a:off x="4801" y="1350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2" name="Line 733"/>
                <p:cNvSpPr>
                  <a:spLocks noChangeShapeType="1"/>
                </p:cNvSpPr>
                <p:nvPr/>
              </p:nvSpPr>
              <p:spPr bwMode="auto">
                <a:xfrm>
                  <a:off x="4823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3" name="Line 734"/>
                <p:cNvSpPr>
                  <a:spLocks noChangeShapeType="1"/>
                </p:cNvSpPr>
                <p:nvPr/>
              </p:nvSpPr>
              <p:spPr bwMode="auto">
                <a:xfrm flipH="1">
                  <a:off x="4819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4" name="Line 735"/>
                <p:cNvSpPr>
                  <a:spLocks noChangeShapeType="1"/>
                </p:cNvSpPr>
                <p:nvPr/>
              </p:nvSpPr>
              <p:spPr bwMode="auto">
                <a:xfrm flipH="1">
                  <a:off x="4822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5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4827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6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4803" y="1341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7" name="Line 738"/>
                <p:cNvSpPr>
                  <a:spLocks noChangeShapeType="1"/>
                </p:cNvSpPr>
                <p:nvPr/>
              </p:nvSpPr>
              <p:spPr bwMode="auto">
                <a:xfrm>
                  <a:off x="4811" y="1341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8" name="Line 739"/>
                <p:cNvSpPr>
                  <a:spLocks noChangeShapeType="1"/>
                </p:cNvSpPr>
                <p:nvPr/>
              </p:nvSpPr>
              <p:spPr bwMode="auto">
                <a:xfrm flipH="1">
                  <a:off x="4826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9" name="Line 740"/>
                <p:cNvSpPr>
                  <a:spLocks noChangeShapeType="1"/>
                </p:cNvSpPr>
                <p:nvPr/>
              </p:nvSpPr>
              <p:spPr bwMode="auto">
                <a:xfrm>
                  <a:off x="4826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0" name="Freeform 741"/>
                <p:cNvSpPr>
                  <a:spLocks/>
                </p:cNvSpPr>
                <p:nvPr/>
              </p:nvSpPr>
              <p:spPr bwMode="auto">
                <a:xfrm>
                  <a:off x="4805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1" name="Freeform 742"/>
                <p:cNvSpPr>
                  <a:spLocks/>
                </p:cNvSpPr>
                <p:nvPr/>
              </p:nvSpPr>
              <p:spPr bwMode="auto">
                <a:xfrm>
                  <a:off x="4805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2" name="Freeform 743"/>
                <p:cNvSpPr>
                  <a:spLocks/>
                </p:cNvSpPr>
                <p:nvPr/>
              </p:nvSpPr>
              <p:spPr bwMode="auto">
                <a:xfrm>
                  <a:off x="4829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3" name="Freeform 744"/>
                <p:cNvSpPr>
                  <a:spLocks/>
                </p:cNvSpPr>
                <p:nvPr/>
              </p:nvSpPr>
              <p:spPr bwMode="auto">
                <a:xfrm>
                  <a:off x="4829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4" name="Freeform 745"/>
                <p:cNvSpPr>
                  <a:spLocks/>
                </p:cNvSpPr>
                <p:nvPr/>
              </p:nvSpPr>
              <p:spPr bwMode="auto">
                <a:xfrm>
                  <a:off x="4886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5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5" name="Freeform 746"/>
                <p:cNvSpPr>
                  <a:spLocks/>
                </p:cNvSpPr>
                <p:nvPr/>
              </p:nvSpPr>
              <p:spPr bwMode="auto">
                <a:xfrm>
                  <a:off x="4886" y="1329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5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6" name="Line 747"/>
                <p:cNvSpPr>
                  <a:spLocks noChangeShapeType="1"/>
                </p:cNvSpPr>
                <p:nvPr/>
              </p:nvSpPr>
              <p:spPr bwMode="auto">
                <a:xfrm>
                  <a:off x="4910" y="1350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7" name="Line 748"/>
                <p:cNvSpPr>
                  <a:spLocks noChangeShapeType="1"/>
                </p:cNvSpPr>
                <p:nvPr/>
              </p:nvSpPr>
              <p:spPr bwMode="auto">
                <a:xfrm>
                  <a:off x="4932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8" name="Line 749"/>
                <p:cNvSpPr>
                  <a:spLocks noChangeShapeType="1"/>
                </p:cNvSpPr>
                <p:nvPr/>
              </p:nvSpPr>
              <p:spPr bwMode="auto">
                <a:xfrm flipH="1">
                  <a:off x="4928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9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931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0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4936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1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4912" y="1341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2" name="Line 753"/>
                <p:cNvSpPr>
                  <a:spLocks noChangeShapeType="1"/>
                </p:cNvSpPr>
                <p:nvPr/>
              </p:nvSpPr>
              <p:spPr bwMode="auto">
                <a:xfrm>
                  <a:off x="4921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3" name="Line 754"/>
                <p:cNvSpPr>
                  <a:spLocks noChangeShapeType="1"/>
                </p:cNvSpPr>
                <p:nvPr/>
              </p:nvSpPr>
              <p:spPr bwMode="auto">
                <a:xfrm flipH="1">
                  <a:off x="4935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4" name="Line 755"/>
                <p:cNvSpPr>
                  <a:spLocks noChangeShapeType="1"/>
                </p:cNvSpPr>
                <p:nvPr/>
              </p:nvSpPr>
              <p:spPr bwMode="auto">
                <a:xfrm>
                  <a:off x="4935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5" name="Freeform 756"/>
                <p:cNvSpPr>
                  <a:spLocks/>
                </p:cNvSpPr>
                <p:nvPr/>
              </p:nvSpPr>
              <p:spPr bwMode="auto">
                <a:xfrm>
                  <a:off x="4914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6" name="Freeform 757"/>
                <p:cNvSpPr>
                  <a:spLocks/>
                </p:cNvSpPr>
                <p:nvPr/>
              </p:nvSpPr>
              <p:spPr bwMode="auto">
                <a:xfrm>
                  <a:off x="4914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7" name="Freeform 758"/>
                <p:cNvSpPr>
                  <a:spLocks/>
                </p:cNvSpPr>
                <p:nvPr/>
              </p:nvSpPr>
              <p:spPr bwMode="auto">
                <a:xfrm>
                  <a:off x="4938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8" name="Freeform 759"/>
                <p:cNvSpPr>
                  <a:spLocks/>
                </p:cNvSpPr>
                <p:nvPr/>
              </p:nvSpPr>
              <p:spPr bwMode="auto">
                <a:xfrm>
                  <a:off x="4938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9" name="Freeform 760"/>
                <p:cNvSpPr>
                  <a:spLocks/>
                </p:cNvSpPr>
                <p:nvPr/>
              </p:nvSpPr>
              <p:spPr bwMode="auto">
                <a:xfrm>
                  <a:off x="4995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0" name="Freeform 761"/>
                <p:cNvSpPr>
                  <a:spLocks/>
                </p:cNvSpPr>
                <p:nvPr/>
              </p:nvSpPr>
              <p:spPr bwMode="auto">
                <a:xfrm>
                  <a:off x="4995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1" name="Line 762"/>
                <p:cNvSpPr>
                  <a:spLocks noChangeShapeType="1"/>
                </p:cNvSpPr>
                <p:nvPr/>
              </p:nvSpPr>
              <p:spPr bwMode="auto">
                <a:xfrm>
                  <a:off x="5019" y="1350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2" name="Line 763"/>
                <p:cNvSpPr>
                  <a:spLocks noChangeShapeType="1"/>
                </p:cNvSpPr>
                <p:nvPr/>
              </p:nvSpPr>
              <p:spPr bwMode="auto">
                <a:xfrm>
                  <a:off x="5041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3" name="Line 764"/>
                <p:cNvSpPr>
                  <a:spLocks noChangeShapeType="1"/>
                </p:cNvSpPr>
                <p:nvPr/>
              </p:nvSpPr>
              <p:spPr bwMode="auto">
                <a:xfrm flipH="1">
                  <a:off x="5037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4" name="Line 765"/>
                <p:cNvSpPr>
                  <a:spLocks noChangeShapeType="1"/>
                </p:cNvSpPr>
                <p:nvPr/>
              </p:nvSpPr>
              <p:spPr bwMode="auto">
                <a:xfrm flipH="1">
                  <a:off x="5040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5" name="Line 766"/>
                <p:cNvSpPr>
                  <a:spLocks noChangeShapeType="1"/>
                </p:cNvSpPr>
                <p:nvPr/>
              </p:nvSpPr>
              <p:spPr bwMode="auto">
                <a:xfrm flipV="1">
                  <a:off x="5045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6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5021" y="1341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7" name="Line 768"/>
                <p:cNvSpPr>
                  <a:spLocks noChangeShapeType="1"/>
                </p:cNvSpPr>
                <p:nvPr/>
              </p:nvSpPr>
              <p:spPr bwMode="auto">
                <a:xfrm>
                  <a:off x="5030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8" name="Line 769"/>
                <p:cNvSpPr>
                  <a:spLocks noChangeShapeType="1"/>
                </p:cNvSpPr>
                <p:nvPr/>
              </p:nvSpPr>
              <p:spPr bwMode="auto">
                <a:xfrm flipH="1">
                  <a:off x="5044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9" name="Line 770"/>
                <p:cNvSpPr>
                  <a:spLocks noChangeShapeType="1"/>
                </p:cNvSpPr>
                <p:nvPr/>
              </p:nvSpPr>
              <p:spPr bwMode="auto">
                <a:xfrm>
                  <a:off x="5044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0" name="Freeform 771"/>
                <p:cNvSpPr>
                  <a:spLocks/>
                </p:cNvSpPr>
                <p:nvPr/>
              </p:nvSpPr>
              <p:spPr bwMode="auto">
                <a:xfrm>
                  <a:off x="5023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1" name="Freeform 772"/>
                <p:cNvSpPr>
                  <a:spLocks/>
                </p:cNvSpPr>
                <p:nvPr/>
              </p:nvSpPr>
              <p:spPr bwMode="auto">
                <a:xfrm>
                  <a:off x="5023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2" name="Freeform 773"/>
                <p:cNvSpPr>
                  <a:spLocks/>
                </p:cNvSpPr>
                <p:nvPr/>
              </p:nvSpPr>
              <p:spPr bwMode="auto">
                <a:xfrm>
                  <a:off x="5047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3" name="Freeform 774"/>
                <p:cNvSpPr>
                  <a:spLocks/>
                </p:cNvSpPr>
                <p:nvPr/>
              </p:nvSpPr>
              <p:spPr bwMode="auto">
                <a:xfrm>
                  <a:off x="5047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4" name="Freeform 775"/>
                <p:cNvSpPr>
                  <a:spLocks/>
                </p:cNvSpPr>
                <p:nvPr/>
              </p:nvSpPr>
              <p:spPr bwMode="auto">
                <a:xfrm>
                  <a:off x="5104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5" name="Freeform 776"/>
                <p:cNvSpPr>
                  <a:spLocks/>
                </p:cNvSpPr>
                <p:nvPr/>
              </p:nvSpPr>
              <p:spPr bwMode="auto">
                <a:xfrm>
                  <a:off x="5104" y="1329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6" name="Line 777"/>
                <p:cNvSpPr>
                  <a:spLocks noChangeShapeType="1"/>
                </p:cNvSpPr>
                <p:nvPr/>
              </p:nvSpPr>
              <p:spPr bwMode="auto">
                <a:xfrm>
                  <a:off x="5128" y="1350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7" name="Line 778"/>
                <p:cNvSpPr>
                  <a:spLocks noChangeShapeType="1"/>
                </p:cNvSpPr>
                <p:nvPr/>
              </p:nvSpPr>
              <p:spPr bwMode="auto">
                <a:xfrm>
                  <a:off x="5150" y="1350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8" name="Line 779"/>
                <p:cNvSpPr>
                  <a:spLocks noChangeShapeType="1"/>
                </p:cNvSpPr>
                <p:nvPr/>
              </p:nvSpPr>
              <p:spPr bwMode="auto">
                <a:xfrm flipH="1">
                  <a:off x="5146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9" name="Line 780"/>
                <p:cNvSpPr>
                  <a:spLocks noChangeShapeType="1"/>
                </p:cNvSpPr>
                <p:nvPr/>
              </p:nvSpPr>
              <p:spPr bwMode="auto">
                <a:xfrm flipH="1">
                  <a:off x="5149" y="1339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0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5154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1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5130" y="1341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2" name="Line 783"/>
                <p:cNvSpPr>
                  <a:spLocks noChangeShapeType="1"/>
                </p:cNvSpPr>
                <p:nvPr/>
              </p:nvSpPr>
              <p:spPr bwMode="auto">
                <a:xfrm>
                  <a:off x="5139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3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5153" y="1341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4" name="Line 785"/>
                <p:cNvSpPr>
                  <a:spLocks noChangeShapeType="1"/>
                </p:cNvSpPr>
                <p:nvPr/>
              </p:nvSpPr>
              <p:spPr bwMode="auto">
                <a:xfrm>
                  <a:off x="5153" y="135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5" name="Freeform 786"/>
                <p:cNvSpPr>
                  <a:spLocks/>
                </p:cNvSpPr>
                <p:nvPr/>
              </p:nvSpPr>
              <p:spPr bwMode="auto">
                <a:xfrm>
                  <a:off x="5132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6" name="Freeform 787"/>
                <p:cNvSpPr>
                  <a:spLocks/>
                </p:cNvSpPr>
                <p:nvPr/>
              </p:nvSpPr>
              <p:spPr bwMode="auto">
                <a:xfrm>
                  <a:off x="5132" y="1346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7" name="Freeform 788"/>
                <p:cNvSpPr>
                  <a:spLocks/>
                </p:cNvSpPr>
                <p:nvPr/>
              </p:nvSpPr>
              <p:spPr bwMode="auto">
                <a:xfrm>
                  <a:off x="5156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8" name="Freeform 789"/>
                <p:cNvSpPr>
                  <a:spLocks/>
                </p:cNvSpPr>
                <p:nvPr/>
              </p:nvSpPr>
              <p:spPr bwMode="auto">
                <a:xfrm>
                  <a:off x="5156" y="1348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9" name="Freeform 790"/>
                <p:cNvSpPr>
                  <a:spLocks/>
                </p:cNvSpPr>
                <p:nvPr/>
              </p:nvSpPr>
              <p:spPr bwMode="auto">
                <a:xfrm>
                  <a:off x="4423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0" name="Freeform 791"/>
                <p:cNvSpPr>
                  <a:spLocks/>
                </p:cNvSpPr>
                <p:nvPr/>
              </p:nvSpPr>
              <p:spPr bwMode="auto">
                <a:xfrm>
                  <a:off x="4423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1" name="Line 792"/>
                <p:cNvSpPr>
                  <a:spLocks noChangeShapeType="1"/>
                </p:cNvSpPr>
                <p:nvPr/>
              </p:nvSpPr>
              <p:spPr bwMode="auto">
                <a:xfrm>
                  <a:off x="4447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2" name="Line 793"/>
                <p:cNvSpPr>
                  <a:spLocks noChangeShapeType="1"/>
                </p:cNvSpPr>
                <p:nvPr/>
              </p:nvSpPr>
              <p:spPr bwMode="auto">
                <a:xfrm>
                  <a:off x="4469" y="127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3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465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4" name="Line 795"/>
                <p:cNvSpPr>
                  <a:spLocks noChangeShapeType="1"/>
                </p:cNvSpPr>
                <p:nvPr/>
              </p:nvSpPr>
              <p:spPr bwMode="auto">
                <a:xfrm flipH="1">
                  <a:off x="4469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4474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6" name="Line 797"/>
                <p:cNvSpPr>
                  <a:spLocks noChangeShapeType="1"/>
                </p:cNvSpPr>
                <p:nvPr/>
              </p:nvSpPr>
              <p:spPr bwMode="auto">
                <a:xfrm flipV="1">
                  <a:off x="4449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7" name="Line 798"/>
                <p:cNvSpPr>
                  <a:spLocks noChangeShapeType="1"/>
                </p:cNvSpPr>
                <p:nvPr/>
              </p:nvSpPr>
              <p:spPr bwMode="auto">
                <a:xfrm>
                  <a:off x="4458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8" name="Line 799"/>
                <p:cNvSpPr>
                  <a:spLocks noChangeShapeType="1"/>
                </p:cNvSpPr>
                <p:nvPr/>
              </p:nvSpPr>
              <p:spPr bwMode="auto">
                <a:xfrm flipH="1">
                  <a:off x="4472" y="1263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9" name="Line 800"/>
                <p:cNvSpPr>
                  <a:spLocks noChangeShapeType="1"/>
                </p:cNvSpPr>
                <p:nvPr/>
              </p:nvSpPr>
              <p:spPr bwMode="auto">
                <a:xfrm>
                  <a:off x="4472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0" name="Freeform 801"/>
                <p:cNvSpPr>
                  <a:spLocks/>
                </p:cNvSpPr>
                <p:nvPr/>
              </p:nvSpPr>
              <p:spPr bwMode="auto">
                <a:xfrm>
                  <a:off x="4452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1" name="Freeform 802"/>
                <p:cNvSpPr>
                  <a:spLocks/>
                </p:cNvSpPr>
                <p:nvPr/>
              </p:nvSpPr>
              <p:spPr bwMode="auto">
                <a:xfrm>
                  <a:off x="4452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2" name="Freeform 803"/>
                <p:cNvSpPr>
                  <a:spLocks/>
                </p:cNvSpPr>
                <p:nvPr/>
              </p:nvSpPr>
              <p:spPr bwMode="auto">
                <a:xfrm>
                  <a:off x="4475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3" name="Freeform 804"/>
                <p:cNvSpPr>
                  <a:spLocks/>
                </p:cNvSpPr>
                <p:nvPr/>
              </p:nvSpPr>
              <p:spPr bwMode="auto">
                <a:xfrm>
                  <a:off x="4475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4" name="Freeform 805"/>
                <p:cNvSpPr>
                  <a:spLocks/>
                </p:cNvSpPr>
                <p:nvPr/>
              </p:nvSpPr>
              <p:spPr bwMode="auto">
                <a:xfrm>
                  <a:off x="4532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5" name="Freeform 806"/>
                <p:cNvSpPr>
                  <a:spLocks/>
                </p:cNvSpPr>
                <p:nvPr/>
              </p:nvSpPr>
              <p:spPr bwMode="auto">
                <a:xfrm>
                  <a:off x="4532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6" name="Line 807"/>
                <p:cNvSpPr>
                  <a:spLocks noChangeShapeType="1"/>
                </p:cNvSpPr>
                <p:nvPr/>
              </p:nvSpPr>
              <p:spPr bwMode="auto">
                <a:xfrm>
                  <a:off x="4556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7" name="Line 808"/>
                <p:cNvSpPr>
                  <a:spLocks noChangeShapeType="1"/>
                </p:cNvSpPr>
                <p:nvPr/>
              </p:nvSpPr>
              <p:spPr bwMode="auto">
                <a:xfrm>
                  <a:off x="4578" y="1271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8" name="Line 809"/>
                <p:cNvSpPr>
                  <a:spLocks noChangeShapeType="1"/>
                </p:cNvSpPr>
                <p:nvPr/>
              </p:nvSpPr>
              <p:spPr bwMode="auto">
                <a:xfrm flipH="1">
                  <a:off x="4574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9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4577" y="1260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0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4583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1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4558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2" name="Line 813"/>
                <p:cNvSpPr>
                  <a:spLocks noChangeShapeType="1"/>
                </p:cNvSpPr>
                <p:nvPr/>
              </p:nvSpPr>
              <p:spPr bwMode="auto">
                <a:xfrm>
                  <a:off x="4567" y="1263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3" name="Line 814"/>
                <p:cNvSpPr>
                  <a:spLocks noChangeShapeType="1"/>
                </p:cNvSpPr>
                <p:nvPr/>
              </p:nvSpPr>
              <p:spPr bwMode="auto">
                <a:xfrm flipH="1">
                  <a:off x="4581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4" name="Line 815"/>
                <p:cNvSpPr>
                  <a:spLocks noChangeShapeType="1"/>
                </p:cNvSpPr>
                <p:nvPr/>
              </p:nvSpPr>
              <p:spPr bwMode="auto">
                <a:xfrm>
                  <a:off x="4581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5" name="Freeform 816"/>
                <p:cNvSpPr>
                  <a:spLocks/>
                </p:cNvSpPr>
                <p:nvPr/>
              </p:nvSpPr>
              <p:spPr bwMode="auto">
                <a:xfrm>
                  <a:off x="4561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6" name="Freeform 817"/>
                <p:cNvSpPr>
                  <a:spLocks/>
                </p:cNvSpPr>
                <p:nvPr/>
              </p:nvSpPr>
              <p:spPr bwMode="auto">
                <a:xfrm>
                  <a:off x="4561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7" name="Freeform 818"/>
                <p:cNvSpPr>
                  <a:spLocks/>
                </p:cNvSpPr>
                <p:nvPr/>
              </p:nvSpPr>
              <p:spPr bwMode="auto">
                <a:xfrm>
                  <a:off x="4585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8" name="Freeform 819"/>
                <p:cNvSpPr>
                  <a:spLocks/>
                </p:cNvSpPr>
                <p:nvPr/>
              </p:nvSpPr>
              <p:spPr bwMode="auto">
                <a:xfrm>
                  <a:off x="4585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9" name="Freeform 820"/>
                <p:cNvSpPr>
                  <a:spLocks/>
                </p:cNvSpPr>
                <p:nvPr/>
              </p:nvSpPr>
              <p:spPr bwMode="auto">
                <a:xfrm>
                  <a:off x="4641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0" name="Freeform 821"/>
                <p:cNvSpPr>
                  <a:spLocks/>
                </p:cNvSpPr>
                <p:nvPr/>
              </p:nvSpPr>
              <p:spPr bwMode="auto">
                <a:xfrm>
                  <a:off x="4641" y="1251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1" name="Line 822"/>
                <p:cNvSpPr>
                  <a:spLocks noChangeShapeType="1"/>
                </p:cNvSpPr>
                <p:nvPr/>
              </p:nvSpPr>
              <p:spPr bwMode="auto">
                <a:xfrm>
                  <a:off x="4666" y="1271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2" name="Line 823"/>
                <p:cNvSpPr>
                  <a:spLocks noChangeShapeType="1"/>
                </p:cNvSpPr>
                <p:nvPr/>
              </p:nvSpPr>
              <p:spPr bwMode="auto">
                <a:xfrm>
                  <a:off x="4687" y="1271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4683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4" name="Line 825"/>
                <p:cNvSpPr>
                  <a:spLocks noChangeShapeType="1"/>
                </p:cNvSpPr>
                <p:nvPr/>
              </p:nvSpPr>
              <p:spPr bwMode="auto">
                <a:xfrm flipH="1">
                  <a:off x="4687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5" name="Line 826"/>
                <p:cNvSpPr>
                  <a:spLocks noChangeShapeType="1"/>
                </p:cNvSpPr>
                <p:nvPr/>
              </p:nvSpPr>
              <p:spPr bwMode="auto">
                <a:xfrm flipV="1">
                  <a:off x="4692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6" name="Line 827"/>
                <p:cNvSpPr>
                  <a:spLocks noChangeShapeType="1"/>
                </p:cNvSpPr>
                <p:nvPr/>
              </p:nvSpPr>
              <p:spPr bwMode="auto">
                <a:xfrm flipV="1">
                  <a:off x="4667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7" name="Line 828"/>
                <p:cNvSpPr>
                  <a:spLocks noChangeShapeType="1"/>
                </p:cNvSpPr>
                <p:nvPr/>
              </p:nvSpPr>
              <p:spPr bwMode="auto">
                <a:xfrm>
                  <a:off x="4676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8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4690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9" name="Line 830"/>
                <p:cNvSpPr>
                  <a:spLocks noChangeShapeType="1"/>
                </p:cNvSpPr>
                <p:nvPr/>
              </p:nvSpPr>
              <p:spPr bwMode="auto">
                <a:xfrm>
                  <a:off x="4690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0" name="Freeform 831"/>
                <p:cNvSpPr>
                  <a:spLocks/>
                </p:cNvSpPr>
                <p:nvPr/>
              </p:nvSpPr>
              <p:spPr bwMode="auto">
                <a:xfrm>
                  <a:off x="4670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1" name="Freeform 832"/>
                <p:cNvSpPr>
                  <a:spLocks/>
                </p:cNvSpPr>
                <p:nvPr/>
              </p:nvSpPr>
              <p:spPr bwMode="auto">
                <a:xfrm>
                  <a:off x="4670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2" name="Freeform 833"/>
                <p:cNvSpPr>
                  <a:spLocks/>
                </p:cNvSpPr>
                <p:nvPr/>
              </p:nvSpPr>
              <p:spPr bwMode="auto">
                <a:xfrm>
                  <a:off x="4694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3" name="Freeform 834"/>
                <p:cNvSpPr>
                  <a:spLocks/>
                </p:cNvSpPr>
                <p:nvPr/>
              </p:nvSpPr>
              <p:spPr bwMode="auto">
                <a:xfrm>
                  <a:off x="4694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4" name="Freeform 835"/>
                <p:cNvSpPr>
                  <a:spLocks/>
                </p:cNvSpPr>
                <p:nvPr/>
              </p:nvSpPr>
              <p:spPr bwMode="auto">
                <a:xfrm>
                  <a:off x="4751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5" name="Freeform 836"/>
                <p:cNvSpPr>
                  <a:spLocks/>
                </p:cNvSpPr>
                <p:nvPr/>
              </p:nvSpPr>
              <p:spPr bwMode="auto">
                <a:xfrm>
                  <a:off x="4751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0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6" name="Line 837"/>
                <p:cNvSpPr>
                  <a:spLocks noChangeShapeType="1"/>
                </p:cNvSpPr>
                <p:nvPr/>
              </p:nvSpPr>
              <p:spPr bwMode="auto">
                <a:xfrm>
                  <a:off x="4775" y="1271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7" name="Line 838"/>
                <p:cNvSpPr>
                  <a:spLocks noChangeShapeType="1"/>
                </p:cNvSpPr>
                <p:nvPr/>
              </p:nvSpPr>
              <p:spPr bwMode="auto">
                <a:xfrm>
                  <a:off x="4796" y="1271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8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4792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9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4796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0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4801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1" name="Line 842"/>
                <p:cNvSpPr>
                  <a:spLocks noChangeShapeType="1"/>
                </p:cNvSpPr>
                <p:nvPr/>
              </p:nvSpPr>
              <p:spPr bwMode="auto">
                <a:xfrm flipV="1">
                  <a:off x="4776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2" name="Line 843"/>
                <p:cNvSpPr>
                  <a:spLocks noChangeShapeType="1"/>
                </p:cNvSpPr>
                <p:nvPr/>
              </p:nvSpPr>
              <p:spPr bwMode="auto">
                <a:xfrm>
                  <a:off x="4785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3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4799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" name="Line 845"/>
                <p:cNvSpPr>
                  <a:spLocks noChangeShapeType="1"/>
                </p:cNvSpPr>
                <p:nvPr/>
              </p:nvSpPr>
              <p:spPr bwMode="auto">
                <a:xfrm>
                  <a:off x="4799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" name="Freeform 846"/>
                <p:cNvSpPr>
                  <a:spLocks/>
                </p:cNvSpPr>
                <p:nvPr/>
              </p:nvSpPr>
              <p:spPr bwMode="auto">
                <a:xfrm>
                  <a:off x="4779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6" name="Freeform 847"/>
                <p:cNvSpPr>
                  <a:spLocks/>
                </p:cNvSpPr>
                <p:nvPr/>
              </p:nvSpPr>
              <p:spPr bwMode="auto">
                <a:xfrm>
                  <a:off x="4779" y="1267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7" name="Freeform 848"/>
                <p:cNvSpPr>
                  <a:spLocks/>
                </p:cNvSpPr>
                <p:nvPr/>
              </p:nvSpPr>
              <p:spPr bwMode="auto">
                <a:xfrm>
                  <a:off x="4803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8" name="Freeform 849"/>
                <p:cNvSpPr>
                  <a:spLocks/>
                </p:cNvSpPr>
                <p:nvPr/>
              </p:nvSpPr>
              <p:spPr bwMode="auto">
                <a:xfrm>
                  <a:off x="4803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9" name="Freeform 850"/>
                <p:cNvSpPr>
                  <a:spLocks/>
                </p:cNvSpPr>
                <p:nvPr/>
              </p:nvSpPr>
              <p:spPr bwMode="auto">
                <a:xfrm>
                  <a:off x="4860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0" name="Freeform 851"/>
                <p:cNvSpPr>
                  <a:spLocks/>
                </p:cNvSpPr>
                <p:nvPr/>
              </p:nvSpPr>
              <p:spPr bwMode="auto">
                <a:xfrm>
                  <a:off x="4860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1" name="Line 852"/>
                <p:cNvSpPr>
                  <a:spLocks noChangeShapeType="1"/>
                </p:cNvSpPr>
                <p:nvPr/>
              </p:nvSpPr>
              <p:spPr bwMode="auto">
                <a:xfrm>
                  <a:off x="4884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2" name="Line 853"/>
                <p:cNvSpPr>
                  <a:spLocks noChangeShapeType="1"/>
                </p:cNvSpPr>
                <p:nvPr/>
              </p:nvSpPr>
              <p:spPr bwMode="auto">
                <a:xfrm>
                  <a:off x="4906" y="127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3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4901" y="1260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4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4905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5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4910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6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4886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7" name="Line 858"/>
                <p:cNvSpPr>
                  <a:spLocks noChangeShapeType="1"/>
                </p:cNvSpPr>
                <p:nvPr/>
              </p:nvSpPr>
              <p:spPr bwMode="auto">
                <a:xfrm>
                  <a:off x="4894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8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4908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9" name="Line 860"/>
                <p:cNvSpPr>
                  <a:spLocks noChangeShapeType="1"/>
                </p:cNvSpPr>
                <p:nvPr/>
              </p:nvSpPr>
              <p:spPr bwMode="auto">
                <a:xfrm>
                  <a:off x="4908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0" name="Freeform 861"/>
                <p:cNvSpPr>
                  <a:spLocks/>
                </p:cNvSpPr>
                <p:nvPr/>
              </p:nvSpPr>
              <p:spPr bwMode="auto">
                <a:xfrm>
                  <a:off x="4888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1" name="Freeform 862"/>
                <p:cNvSpPr>
                  <a:spLocks/>
                </p:cNvSpPr>
                <p:nvPr/>
              </p:nvSpPr>
              <p:spPr bwMode="auto">
                <a:xfrm>
                  <a:off x="4888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2" name="Freeform 863"/>
                <p:cNvSpPr>
                  <a:spLocks/>
                </p:cNvSpPr>
                <p:nvPr/>
              </p:nvSpPr>
              <p:spPr bwMode="auto">
                <a:xfrm>
                  <a:off x="4912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3" name="Freeform 864"/>
                <p:cNvSpPr>
                  <a:spLocks/>
                </p:cNvSpPr>
                <p:nvPr/>
              </p:nvSpPr>
              <p:spPr bwMode="auto">
                <a:xfrm>
                  <a:off x="4912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4" name="Freeform 865"/>
                <p:cNvSpPr>
                  <a:spLocks/>
                </p:cNvSpPr>
                <p:nvPr/>
              </p:nvSpPr>
              <p:spPr bwMode="auto">
                <a:xfrm>
                  <a:off x="4969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5" name="Freeform 866"/>
                <p:cNvSpPr>
                  <a:spLocks/>
                </p:cNvSpPr>
                <p:nvPr/>
              </p:nvSpPr>
              <p:spPr bwMode="auto">
                <a:xfrm>
                  <a:off x="4969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6" name="Line 867"/>
                <p:cNvSpPr>
                  <a:spLocks noChangeShapeType="1"/>
                </p:cNvSpPr>
                <p:nvPr/>
              </p:nvSpPr>
              <p:spPr bwMode="auto">
                <a:xfrm>
                  <a:off x="4993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7" name="Line 868"/>
                <p:cNvSpPr>
                  <a:spLocks noChangeShapeType="1"/>
                </p:cNvSpPr>
                <p:nvPr/>
              </p:nvSpPr>
              <p:spPr bwMode="auto">
                <a:xfrm>
                  <a:off x="5015" y="127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8" name="Line 869"/>
                <p:cNvSpPr>
                  <a:spLocks noChangeShapeType="1"/>
                </p:cNvSpPr>
                <p:nvPr/>
              </p:nvSpPr>
              <p:spPr bwMode="auto">
                <a:xfrm flipH="1">
                  <a:off x="5010" y="1260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9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5014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0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5019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1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4995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2" name="Line 873"/>
                <p:cNvSpPr>
                  <a:spLocks noChangeShapeType="1"/>
                </p:cNvSpPr>
                <p:nvPr/>
              </p:nvSpPr>
              <p:spPr bwMode="auto">
                <a:xfrm>
                  <a:off x="5003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3" name="Line 874"/>
                <p:cNvSpPr>
                  <a:spLocks noChangeShapeType="1"/>
                </p:cNvSpPr>
                <p:nvPr/>
              </p:nvSpPr>
              <p:spPr bwMode="auto">
                <a:xfrm flipH="1">
                  <a:off x="5017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4" name="Line 875"/>
                <p:cNvSpPr>
                  <a:spLocks noChangeShapeType="1"/>
                </p:cNvSpPr>
                <p:nvPr/>
              </p:nvSpPr>
              <p:spPr bwMode="auto">
                <a:xfrm>
                  <a:off x="5017" y="1275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5" name="Freeform 876"/>
                <p:cNvSpPr>
                  <a:spLocks/>
                </p:cNvSpPr>
                <p:nvPr/>
              </p:nvSpPr>
              <p:spPr bwMode="auto">
                <a:xfrm>
                  <a:off x="4997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6" name="Freeform 877"/>
                <p:cNvSpPr>
                  <a:spLocks/>
                </p:cNvSpPr>
                <p:nvPr/>
              </p:nvSpPr>
              <p:spPr bwMode="auto">
                <a:xfrm>
                  <a:off x="4997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7" name="Freeform 878"/>
                <p:cNvSpPr>
                  <a:spLocks/>
                </p:cNvSpPr>
                <p:nvPr/>
              </p:nvSpPr>
              <p:spPr bwMode="auto">
                <a:xfrm>
                  <a:off x="5021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8" name="Freeform 879"/>
                <p:cNvSpPr>
                  <a:spLocks/>
                </p:cNvSpPr>
                <p:nvPr/>
              </p:nvSpPr>
              <p:spPr bwMode="auto">
                <a:xfrm>
                  <a:off x="5021" y="126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oup 1081"/>
              <p:cNvGrpSpPr>
                <a:grpSpLocks/>
              </p:cNvGrpSpPr>
              <p:nvPr/>
            </p:nvGrpSpPr>
            <p:grpSpPr bwMode="auto">
              <a:xfrm>
                <a:off x="4506" y="1095"/>
                <a:ext cx="859" cy="195"/>
                <a:chOff x="4506" y="1095"/>
                <a:chExt cx="859" cy="195"/>
              </a:xfrm>
            </p:grpSpPr>
            <p:sp>
              <p:nvSpPr>
                <p:cNvPr id="259" name="Freeform 881"/>
                <p:cNvSpPr>
                  <a:spLocks/>
                </p:cNvSpPr>
                <p:nvPr/>
              </p:nvSpPr>
              <p:spPr bwMode="auto">
                <a:xfrm>
                  <a:off x="5078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" name="Freeform 882"/>
                <p:cNvSpPr>
                  <a:spLocks/>
                </p:cNvSpPr>
                <p:nvPr/>
              </p:nvSpPr>
              <p:spPr bwMode="auto">
                <a:xfrm>
                  <a:off x="5078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" name="Line 883"/>
                <p:cNvSpPr>
                  <a:spLocks noChangeShapeType="1"/>
                </p:cNvSpPr>
                <p:nvPr/>
              </p:nvSpPr>
              <p:spPr bwMode="auto">
                <a:xfrm>
                  <a:off x="5102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" name="Line 884"/>
                <p:cNvSpPr>
                  <a:spLocks noChangeShapeType="1"/>
                </p:cNvSpPr>
                <p:nvPr/>
              </p:nvSpPr>
              <p:spPr bwMode="auto">
                <a:xfrm>
                  <a:off x="5124" y="127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" name="Line 885"/>
                <p:cNvSpPr>
                  <a:spLocks noChangeShapeType="1"/>
                </p:cNvSpPr>
                <p:nvPr/>
              </p:nvSpPr>
              <p:spPr bwMode="auto">
                <a:xfrm flipH="1">
                  <a:off x="5120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" name="Line 886"/>
                <p:cNvSpPr>
                  <a:spLocks noChangeShapeType="1"/>
                </p:cNvSpPr>
                <p:nvPr/>
              </p:nvSpPr>
              <p:spPr bwMode="auto">
                <a:xfrm flipH="1">
                  <a:off x="5123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5128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5104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" name="Line 889"/>
                <p:cNvSpPr>
                  <a:spLocks noChangeShapeType="1"/>
                </p:cNvSpPr>
                <p:nvPr/>
              </p:nvSpPr>
              <p:spPr bwMode="auto">
                <a:xfrm>
                  <a:off x="5112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" name="Line 890"/>
                <p:cNvSpPr>
                  <a:spLocks noChangeShapeType="1"/>
                </p:cNvSpPr>
                <p:nvPr/>
              </p:nvSpPr>
              <p:spPr bwMode="auto">
                <a:xfrm flipH="1">
                  <a:off x="5127" y="1263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" name="Line 891"/>
                <p:cNvSpPr>
                  <a:spLocks noChangeShapeType="1"/>
                </p:cNvSpPr>
                <p:nvPr/>
              </p:nvSpPr>
              <p:spPr bwMode="auto">
                <a:xfrm>
                  <a:off x="5127" y="1275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" name="Freeform 892"/>
                <p:cNvSpPr>
                  <a:spLocks/>
                </p:cNvSpPr>
                <p:nvPr/>
              </p:nvSpPr>
              <p:spPr bwMode="auto">
                <a:xfrm>
                  <a:off x="5106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" name="Freeform 893"/>
                <p:cNvSpPr>
                  <a:spLocks/>
                </p:cNvSpPr>
                <p:nvPr/>
              </p:nvSpPr>
              <p:spPr bwMode="auto">
                <a:xfrm>
                  <a:off x="5106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" name="Freeform 894"/>
                <p:cNvSpPr>
                  <a:spLocks/>
                </p:cNvSpPr>
                <p:nvPr/>
              </p:nvSpPr>
              <p:spPr bwMode="auto">
                <a:xfrm>
                  <a:off x="5130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" name="Freeform 895"/>
                <p:cNvSpPr>
                  <a:spLocks/>
                </p:cNvSpPr>
                <p:nvPr/>
              </p:nvSpPr>
              <p:spPr bwMode="auto">
                <a:xfrm>
                  <a:off x="5130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" name="Freeform 896"/>
                <p:cNvSpPr>
                  <a:spLocks/>
                </p:cNvSpPr>
                <p:nvPr/>
              </p:nvSpPr>
              <p:spPr bwMode="auto">
                <a:xfrm>
                  <a:off x="5187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" name="Freeform 897"/>
                <p:cNvSpPr>
                  <a:spLocks/>
                </p:cNvSpPr>
                <p:nvPr/>
              </p:nvSpPr>
              <p:spPr bwMode="auto">
                <a:xfrm>
                  <a:off x="5187" y="1251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" name="Line 898"/>
                <p:cNvSpPr>
                  <a:spLocks noChangeShapeType="1"/>
                </p:cNvSpPr>
                <p:nvPr/>
              </p:nvSpPr>
              <p:spPr bwMode="auto">
                <a:xfrm>
                  <a:off x="5211" y="1271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" name="Line 899"/>
                <p:cNvSpPr>
                  <a:spLocks noChangeShapeType="1"/>
                </p:cNvSpPr>
                <p:nvPr/>
              </p:nvSpPr>
              <p:spPr bwMode="auto">
                <a:xfrm>
                  <a:off x="5233" y="1271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" name="Line 900"/>
                <p:cNvSpPr>
                  <a:spLocks noChangeShapeType="1"/>
                </p:cNvSpPr>
                <p:nvPr/>
              </p:nvSpPr>
              <p:spPr bwMode="auto">
                <a:xfrm flipH="1">
                  <a:off x="5229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" name="Line 901"/>
                <p:cNvSpPr>
                  <a:spLocks noChangeShapeType="1"/>
                </p:cNvSpPr>
                <p:nvPr/>
              </p:nvSpPr>
              <p:spPr bwMode="auto">
                <a:xfrm flipH="1">
                  <a:off x="5232" y="126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5237" y="1263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5213" y="1263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" name="Line 904"/>
                <p:cNvSpPr>
                  <a:spLocks noChangeShapeType="1"/>
                </p:cNvSpPr>
                <p:nvPr/>
              </p:nvSpPr>
              <p:spPr bwMode="auto">
                <a:xfrm>
                  <a:off x="5222" y="1263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" name="Line 905"/>
                <p:cNvSpPr>
                  <a:spLocks noChangeShapeType="1"/>
                </p:cNvSpPr>
                <p:nvPr/>
              </p:nvSpPr>
              <p:spPr bwMode="auto">
                <a:xfrm flipH="1">
                  <a:off x="5235" y="1263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" name="Line 906"/>
                <p:cNvSpPr>
                  <a:spLocks noChangeShapeType="1"/>
                </p:cNvSpPr>
                <p:nvPr/>
              </p:nvSpPr>
              <p:spPr bwMode="auto">
                <a:xfrm>
                  <a:off x="5235" y="1275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" name="Freeform 907"/>
                <p:cNvSpPr>
                  <a:spLocks/>
                </p:cNvSpPr>
                <p:nvPr/>
              </p:nvSpPr>
              <p:spPr bwMode="auto">
                <a:xfrm>
                  <a:off x="5215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" name="Freeform 908"/>
                <p:cNvSpPr>
                  <a:spLocks/>
                </p:cNvSpPr>
                <p:nvPr/>
              </p:nvSpPr>
              <p:spPr bwMode="auto">
                <a:xfrm>
                  <a:off x="5215" y="1267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" name="Freeform 909"/>
                <p:cNvSpPr>
                  <a:spLocks/>
                </p:cNvSpPr>
                <p:nvPr/>
              </p:nvSpPr>
              <p:spPr bwMode="auto">
                <a:xfrm>
                  <a:off x="5239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" name="Freeform 910"/>
                <p:cNvSpPr>
                  <a:spLocks/>
                </p:cNvSpPr>
                <p:nvPr/>
              </p:nvSpPr>
              <p:spPr bwMode="auto">
                <a:xfrm>
                  <a:off x="5239" y="126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" name="Freeform 911"/>
                <p:cNvSpPr>
                  <a:spLocks/>
                </p:cNvSpPr>
                <p:nvPr/>
              </p:nvSpPr>
              <p:spPr bwMode="auto">
                <a:xfrm>
                  <a:off x="4506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" name="Freeform 912"/>
                <p:cNvSpPr>
                  <a:spLocks/>
                </p:cNvSpPr>
                <p:nvPr/>
              </p:nvSpPr>
              <p:spPr bwMode="auto">
                <a:xfrm>
                  <a:off x="4506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" name="Line 913"/>
                <p:cNvSpPr>
                  <a:spLocks noChangeShapeType="1"/>
                </p:cNvSpPr>
                <p:nvPr/>
              </p:nvSpPr>
              <p:spPr bwMode="auto">
                <a:xfrm>
                  <a:off x="4530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" name="Line 914"/>
                <p:cNvSpPr>
                  <a:spLocks noChangeShapeType="1"/>
                </p:cNvSpPr>
                <p:nvPr/>
              </p:nvSpPr>
              <p:spPr bwMode="auto">
                <a:xfrm>
                  <a:off x="4552" y="1193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" name="Line 915"/>
                <p:cNvSpPr>
                  <a:spLocks noChangeShapeType="1"/>
                </p:cNvSpPr>
                <p:nvPr/>
              </p:nvSpPr>
              <p:spPr bwMode="auto">
                <a:xfrm flipH="1">
                  <a:off x="4548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" name="Line 916"/>
                <p:cNvSpPr>
                  <a:spLocks noChangeShapeType="1"/>
                </p:cNvSpPr>
                <p:nvPr/>
              </p:nvSpPr>
              <p:spPr bwMode="auto">
                <a:xfrm flipH="1">
                  <a:off x="4551" y="1182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4557" y="1185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" name="Line 918"/>
                <p:cNvSpPr>
                  <a:spLocks noChangeShapeType="1"/>
                </p:cNvSpPr>
                <p:nvPr/>
              </p:nvSpPr>
              <p:spPr bwMode="auto">
                <a:xfrm flipV="1">
                  <a:off x="4532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" name="Line 919"/>
                <p:cNvSpPr>
                  <a:spLocks noChangeShapeType="1"/>
                </p:cNvSpPr>
                <p:nvPr/>
              </p:nvSpPr>
              <p:spPr bwMode="auto">
                <a:xfrm>
                  <a:off x="4541" y="118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" name="Line 920"/>
                <p:cNvSpPr>
                  <a:spLocks noChangeShapeType="1"/>
                </p:cNvSpPr>
                <p:nvPr/>
              </p:nvSpPr>
              <p:spPr bwMode="auto">
                <a:xfrm flipH="1">
                  <a:off x="4555" y="118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" name="Line 921"/>
                <p:cNvSpPr>
                  <a:spLocks noChangeShapeType="1"/>
                </p:cNvSpPr>
                <p:nvPr/>
              </p:nvSpPr>
              <p:spPr bwMode="auto">
                <a:xfrm>
                  <a:off x="4555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" name="Freeform 922"/>
                <p:cNvSpPr>
                  <a:spLocks/>
                </p:cNvSpPr>
                <p:nvPr/>
              </p:nvSpPr>
              <p:spPr bwMode="auto">
                <a:xfrm>
                  <a:off x="4535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" name="Freeform 923"/>
                <p:cNvSpPr>
                  <a:spLocks/>
                </p:cNvSpPr>
                <p:nvPr/>
              </p:nvSpPr>
              <p:spPr bwMode="auto">
                <a:xfrm>
                  <a:off x="4535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" name="Freeform 924"/>
                <p:cNvSpPr>
                  <a:spLocks/>
                </p:cNvSpPr>
                <p:nvPr/>
              </p:nvSpPr>
              <p:spPr bwMode="auto">
                <a:xfrm>
                  <a:off x="4558" y="119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" name="Freeform 925"/>
                <p:cNvSpPr>
                  <a:spLocks/>
                </p:cNvSpPr>
                <p:nvPr/>
              </p:nvSpPr>
              <p:spPr bwMode="auto">
                <a:xfrm>
                  <a:off x="4558" y="119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" name="Freeform 926"/>
                <p:cNvSpPr>
                  <a:spLocks/>
                </p:cNvSpPr>
                <p:nvPr/>
              </p:nvSpPr>
              <p:spPr bwMode="auto">
                <a:xfrm>
                  <a:off x="4615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" name="Freeform 927"/>
                <p:cNvSpPr>
                  <a:spLocks/>
                </p:cNvSpPr>
                <p:nvPr/>
              </p:nvSpPr>
              <p:spPr bwMode="auto">
                <a:xfrm>
                  <a:off x="4615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" name="Line 928"/>
                <p:cNvSpPr>
                  <a:spLocks noChangeShapeType="1"/>
                </p:cNvSpPr>
                <p:nvPr/>
              </p:nvSpPr>
              <p:spPr bwMode="auto">
                <a:xfrm>
                  <a:off x="4639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" name="Line 929"/>
                <p:cNvSpPr>
                  <a:spLocks noChangeShapeType="1"/>
                </p:cNvSpPr>
                <p:nvPr/>
              </p:nvSpPr>
              <p:spPr bwMode="auto">
                <a:xfrm>
                  <a:off x="4661" y="1193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" name="Line 930"/>
                <p:cNvSpPr>
                  <a:spLocks noChangeShapeType="1"/>
                </p:cNvSpPr>
                <p:nvPr/>
              </p:nvSpPr>
              <p:spPr bwMode="auto">
                <a:xfrm flipH="1">
                  <a:off x="4657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" name="Line 931"/>
                <p:cNvSpPr>
                  <a:spLocks noChangeShapeType="1"/>
                </p:cNvSpPr>
                <p:nvPr/>
              </p:nvSpPr>
              <p:spPr bwMode="auto">
                <a:xfrm flipH="1">
                  <a:off x="4660" y="1182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4666" y="1185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" name="Line 933"/>
                <p:cNvSpPr>
                  <a:spLocks noChangeShapeType="1"/>
                </p:cNvSpPr>
                <p:nvPr/>
              </p:nvSpPr>
              <p:spPr bwMode="auto">
                <a:xfrm flipV="1">
                  <a:off x="4641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" name="Line 934"/>
                <p:cNvSpPr>
                  <a:spLocks noChangeShapeType="1"/>
                </p:cNvSpPr>
                <p:nvPr/>
              </p:nvSpPr>
              <p:spPr bwMode="auto">
                <a:xfrm>
                  <a:off x="4650" y="118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" name="Line 935"/>
                <p:cNvSpPr>
                  <a:spLocks noChangeShapeType="1"/>
                </p:cNvSpPr>
                <p:nvPr/>
              </p:nvSpPr>
              <p:spPr bwMode="auto">
                <a:xfrm flipH="1">
                  <a:off x="4664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" name="Line 936"/>
                <p:cNvSpPr>
                  <a:spLocks noChangeShapeType="1"/>
                </p:cNvSpPr>
                <p:nvPr/>
              </p:nvSpPr>
              <p:spPr bwMode="auto">
                <a:xfrm>
                  <a:off x="4664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" name="Freeform 937"/>
                <p:cNvSpPr>
                  <a:spLocks/>
                </p:cNvSpPr>
                <p:nvPr/>
              </p:nvSpPr>
              <p:spPr bwMode="auto">
                <a:xfrm>
                  <a:off x="4644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" name="Freeform 938"/>
                <p:cNvSpPr>
                  <a:spLocks/>
                </p:cNvSpPr>
                <p:nvPr/>
              </p:nvSpPr>
              <p:spPr bwMode="auto">
                <a:xfrm>
                  <a:off x="4644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" name="Freeform 939"/>
                <p:cNvSpPr>
                  <a:spLocks/>
                </p:cNvSpPr>
                <p:nvPr/>
              </p:nvSpPr>
              <p:spPr bwMode="auto">
                <a:xfrm>
                  <a:off x="4668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" name="Freeform 940"/>
                <p:cNvSpPr>
                  <a:spLocks/>
                </p:cNvSpPr>
                <p:nvPr/>
              </p:nvSpPr>
              <p:spPr bwMode="auto">
                <a:xfrm>
                  <a:off x="4668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" name="Freeform 941"/>
                <p:cNvSpPr>
                  <a:spLocks/>
                </p:cNvSpPr>
                <p:nvPr/>
              </p:nvSpPr>
              <p:spPr bwMode="auto">
                <a:xfrm>
                  <a:off x="4724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" name="Freeform 942"/>
                <p:cNvSpPr>
                  <a:spLocks/>
                </p:cNvSpPr>
                <p:nvPr/>
              </p:nvSpPr>
              <p:spPr bwMode="auto">
                <a:xfrm>
                  <a:off x="4724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" name="Line 943"/>
                <p:cNvSpPr>
                  <a:spLocks noChangeShapeType="1"/>
                </p:cNvSpPr>
                <p:nvPr/>
              </p:nvSpPr>
              <p:spPr bwMode="auto">
                <a:xfrm>
                  <a:off x="4748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" name="Line 944"/>
                <p:cNvSpPr>
                  <a:spLocks noChangeShapeType="1"/>
                </p:cNvSpPr>
                <p:nvPr/>
              </p:nvSpPr>
              <p:spPr bwMode="auto">
                <a:xfrm>
                  <a:off x="4770" y="1193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" name="Line 945"/>
                <p:cNvSpPr>
                  <a:spLocks noChangeShapeType="1"/>
                </p:cNvSpPr>
                <p:nvPr/>
              </p:nvSpPr>
              <p:spPr bwMode="auto">
                <a:xfrm flipH="1">
                  <a:off x="4766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4770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" name="Line 947"/>
                <p:cNvSpPr>
                  <a:spLocks noChangeShapeType="1"/>
                </p:cNvSpPr>
                <p:nvPr/>
              </p:nvSpPr>
              <p:spPr bwMode="auto">
                <a:xfrm flipV="1">
                  <a:off x="4775" y="1185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4750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" name="Line 949"/>
                <p:cNvSpPr>
                  <a:spLocks noChangeShapeType="1"/>
                </p:cNvSpPr>
                <p:nvPr/>
              </p:nvSpPr>
              <p:spPr bwMode="auto">
                <a:xfrm>
                  <a:off x="4759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4773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" name="Line 951"/>
                <p:cNvSpPr>
                  <a:spLocks noChangeShapeType="1"/>
                </p:cNvSpPr>
                <p:nvPr/>
              </p:nvSpPr>
              <p:spPr bwMode="auto">
                <a:xfrm>
                  <a:off x="4773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" name="Freeform 952"/>
                <p:cNvSpPr>
                  <a:spLocks/>
                </p:cNvSpPr>
                <p:nvPr/>
              </p:nvSpPr>
              <p:spPr bwMode="auto">
                <a:xfrm>
                  <a:off x="4753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" name="Freeform 953"/>
                <p:cNvSpPr>
                  <a:spLocks/>
                </p:cNvSpPr>
                <p:nvPr/>
              </p:nvSpPr>
              <p:spPr bwMode="auto">
                <a:xfrm>
                  <a:off x="4753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" name="Freeform 954"/>
                <p:cNvSpPr>
                  <a:spLocks/>
                </p:cNvSpPr>
                <p:nvPr/>
              </p:nvSpPr>
              <p:spPr bwMode="auto">
                <a:xfrm>
                  <a:off x="4777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" name="Freeform 955"/>
                <p:cNvSpPr>
                  <a:spLocks/>
                </p:cNvSpPr>
                <p:nvPr/>
              </p:nvSpPr>
              <p:spPr bwMode="auto">
                <a:xfrm>
                  <a:off x="4777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" name="Freeform 956"/>
                <p:cNvSpPr>
                  <a:spLocks/>
                </p:cNvSpPr>
                <p:nvPr/>
              </p:nvSpPr>
              <p:spPr bwMode="auto">
                <a:xfrm>
                  <a:off x="4833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" name="Freeform 957"/>
                <p:cNvSpPr>
                  <a:spLocks/>
                </p:cNvSpPr>
                <p:nvPr/>
              </p:nvSpPr>
              <p:spPr bwMode="auto">
                <a:xfrm>
                  <a:off x="4833" y="1173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" name="Line 958"/>
                <p:cNvSpPr>
                  <a:spLocks noChangeShapeType="1"/>
                </p:cNvSpPr>
                <p:nvPr/>
              </p:nvSpPr>
              <p:spPr bwMode="auto">
                <a:xfrm>
                  <a:off x="4858" y="1193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" name="Line 959"/>
                <p:cNvSpPr>
                  <a:spLocks noChangeShapeType="1"/>
                </p:cNvSpPr>
                <p:nvPr/>
              </p:nvSpPr>
              <p:spPr bwMode="auto">
                <a:xfrm>
                  <a:off x="4879" y="1193"/>
                  <a:ext cx="14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" name="Line 960"/>
                <p:cNvSpPr>
                  <a:spLocks noChangeShapeType="1"/>
                </p:cNvSpPr>
                <p:nvPr/>
              </p:nvSpPr>
              <p:spPr bwMode="auto">
                <a:xfrm flipH="1">
                  <a:off x="4875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" name="Line 961"/>
                <p:cNvSpPr>
                  <a:spLocks noChangeShapeType="1"/>
                </p:cNvSpPr>
                <p:nvPr/>
              </p:nvSpPr>
              <p:spPr bwMode="auto">
                <a:xfrm flipH="1">
                  <a:off x="4879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" name="Line 962"/>
                <p:cNvSpPr>
                  <a:spLocks noChangeShapeType="1"/>
                </p:cNvSpPr>
                <p:nvPr/>
              </p:nvSpPr>
              <p:spPr bwMode="auto">
                <a:xfrm flipV="1">
                  <a:off x="4884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" name="Line 963"/>
                <p:cNvSpPr>
                  <a:spLocks noChangeShapeType="1"/>
                </p:cNvSpPr>
                <p:nvPr/>
              </p:nvSpPr>
              <p:spPr bwMode="auto">
                <a:xfrm flipV="1">
                  <a:off x="4859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" name="Line 964"/>
                <p:cNvSpPr>
                  <a:spLocks noChangeShapeType="1"/>
                </p:cNvSpPr>
                <p:nvPr/>
              </p:nvSpPr>
              <p:spPr bwMode="auto">
                <a:xfrm>
                  <a:off x="4868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" name="Line 965"/>
                <p:cNvSpPr>
                  <a:spLocks noChangeShapeType="1"/>
                </p:cNvSpPr>
                <p:nvPr/>
              </p:nvSpPr>
              <p:spPr bwMode="auto">
                <a:xfrm flipH="1">
                  <a:off x="4882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" name="Line 966"/>
                <p:cNvSpPr>
                  <a:spLocks noChangeShapeType="1"/>
                </p:cNvSpPr>
                <p:nvPr/>
              </p:nvSpPr>
              <p:spPr bwMode="auto">
                <a:xfrm>
                  <a:off x="4882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" name="Freeform 967"/>
                <p:cNvSpPr>
                  <a:spLocks/>
                </p:cNvSpPr>
                <p:nvPr/>
              </p:nvSpPr>
              <p:spPr bwMode="auto">
                <a:xfrm>
                  <a:off x="4862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" name="Freeform 968"/>
                <p:cNvSpPr>
                  <a:spLocks/>
                </p:cNvSpPr>
                <p:nvPr/>
              </p:nvSpPr>
              <p:spPr bwMode="auto">
                <a:xfrm>
                  <a:off x="4862" y="1189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" name="Freeform 969"/>
                <p:cNvSpPr>
                  <a:spLocks/>
                </p:cNvSpPr>
                <p:nvPr/>
              </p:nvSpPr>
              <p:spPr bwMode="auto">
                <a:xfrm>
                  <a:off x="4886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" name="Freeform 970"/>
                <p:cNvSpPr>
                  <a:spLocks/>
                </p:cNvSpPr>
                <p:nvPr/>
              </p:nvSpPr>
              <p:spPr bwMode="auto">
                <a:xfrm>
                  <a:off x="4886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" name="Freeform 971"/>
                <p:cNvSpPr>
                  <a:spLocks/>
                </p:cNvSpPr>
                <p:nvPr/>
              </p:nvSpPr>
              <p:spPr bwMode="auto">
                <a:xfrm>
                  <a:off x="4943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" name="Freeform 972"/>
                <p:cNvSpPr>
                  <a:spLocks/>
                </p:cNvSpPr>
                <p:nvPr/>
              </p:nvSpPr>
              <p:spPr bwMode="auto">
                <a:xfrm>
                  <a:off x="4943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" name="Line 973"/>
                <p:cNvSpPr>
                  <a:spLocks noChangeShapeType="1"/>
                </p:cNvSpPr>
                <p:nvPr/>
              </p:nvSpPr>
              <p:spPr bwMode="auto">
                <a:xfrm>
                  <a:off x="4967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" name="Line 974"/>
                <p:cNvSpPr>
                  <a:spLocks noChangeShapeType="1"/>
                </p:cNvSpPr>
                <p:nvPr/>
              </p:nvSpPr>
              <p:spPr bwMode="auto">
                <a:xfrm>
                  <a:off x="4989" y="1193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" name="Line 975"/>
                <p:cNvSpPr>
                  <a:spLocks noChangeShapeType="1"/>
                </p:cNvSpPr>
                <p:nvPr/>
              </p:nvSpPr>
              <p:spPr bwMode="auto">
                <a:xfrm flipH="1">
                  <a:off x="4984" y="1182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" name="Line 976"/>
                <p:cNvSpPr>
                  <a:spLocks noChangeShapeType="1"/>
                </p:cNvSpPr>
                <p:nvPr/>
              </p:nvSpPr>
              <p:spPr bwMode="auto">
                <a:xfrm flipH="1">
                  <a:off x="4988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" name="Line 977"/>
                <p:cNvSpPr>
                  <a:spLocks noChangeShapeType="1"/>
                </p:cNvSpPr>
                <p:nvPr/>
              </p:nvSpPr>
              <p:spPr bwMode="auto">
                <a:xfrm flipV="1">
                  <a:off x="4993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4968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" name="Line 979"/>
                <p:cNvSpPr>
                  <a:spLocks noChangeShapeType="1"/>
                </p:cNvSpPr>
                <p:nvPr/>
              </p:nvSpPr>
              <p:spPr bwMode="auto">
                <a:xfrm>
                  <a:off x="4977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" name="Line 980"/>
                <p:cNvSpPr>
                  <a:spLocks noChangeShapeType="1"/>
                </p:cNvSpPr>
                <p:nvPr/>
              </p:nvSpPr>
              <p:spPr bwMode="auto">
                <a:xfrm flipH="1">
                  <a:off x="4991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" name="Line 981"/>
                <p:cNvSpPr>
                  <a:spLocks noChangeShapeType="1"/>
                </p:cNvSpPr>
                <p:nvPr/>
              </p:nvSpPr>
              <p:spPr bwMode="auto">
                <a:xfrm>
                  <a:off x="4991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" name="Freeform 982"/>
                <p:cNvSpPr>
                  <a:spLocks/>
                </p:cNvSpPr>
                <p:nvPr/>
              </p:nvSpPr>
              <p:spPr bwMode="auto">
                <a:xfrm>
                  <a:off x="4971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" name="Freeform 983"/>
                <p:cNvSpPr>
                  <a:spLocks/>
                </p:cNvSpPr>
                <p:nvPr/>
              </p:nvSpPr>
              <p:spPr bwMode="auto">
                <a:xfrm>
                  <a:off x="4971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" name="Freeform 984"/>
                <p:cNvSpPr>
                  <a:spLocks/>
                </p:cNvSpPr>
                <p:nvPr/>
              </p:nvSpPr>
              <p:spPr bwMode="auto">
                <a:xfrm>
                  <a:off x="4995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" name="Freeform 985"/>
                <p:cNvSpPr>
                  <a:spLocks/>
                </p:cNvSpPr>
                <p:nvPr/>
              </p:nvSpPr>
              <p:spPr bwMode="auto">
                <a:xfrm>
                  <a:off x="4995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" name="Freeform 986"/>
                <p:cNvSpPr>
                  <a:spLocks/>
                </p:cNvSpPr>
                <p:nvPr/>
              </p:nvSpPr>
              <p:spPr bwMode="auto">
                <a:xfrm>
                  <a:off x="5052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" name="Freeform 987"/>
                <p:cNvSpPr>
                  <a:spLocks/>
                </p:cNvSpPr>
                <p:nvPr/>
              </p:nvSpPr>
              <p:spPr bwMode="auto">
                <a:xfrm>
                  <a:off x="5052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" name="Line 988"/>
                <p:cNvSpPr>
                  <a:spLocks noChangeShapeType="1"/>
                </p:cNvSpPr>
                <p:nvPr/>
              </p:nvSpPr>
              <p:spPr bwMode="auto">
                <a:xfrm>
                  <a:off x="5076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" name="Line 989"/>
                <p:cNvSpPr>
                  <a:spLocks noChangeShapeType="1"/>
                </p:cNvSpPr>
                <p:nvPr/>
              </p:nvSpPr>
              <p:spPr bwMode="auto">
                <a:xfrm>
                  <a:off x="5098" y="1193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" name="Line 990"/>
                <p:cNvSpPr>
                  <a:spLocks noChangeShapeType="1"/>
                </p:cNvSpPr>
                <p:nvPr/>
              </p:nvSpPr>
              <p:spPr bwMode="auto">
                <a:xfrm flipH="1">
                  <a:off x="5093" y="1182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" name="Line 991"/>
                <p:cNvSpPr>
                  <a:spLocks noChangeShapeType="1"/>
                </p:cNvSpPr>
                <p:nvPr/>
              </p:nvSpPr>
              <p:spPr bwMode="auto">
                <a:xfrm flipH="1">
                  <a:off x="5097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5102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5077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" name="Line 994"/>
                <p:cNvSpPr>
                  <a:spLocks noChangeShapeType="1"/>
                </p:cNvSpPr>
                <p:nvPr/>
              </p:nvSpPr>
              <p:spPr bwMode="auto">
                <a:xfrm>
                  <a:off x="5086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" name="Line 995"/>
                <p:cNvSpPr>
                  <a:spLocks noChangeShapeType="1"/>
                </p:cNvSpPr>
                <p:nvPr/>
              </p:nvSpPr>
              <p:spPr bwMode="auto">
                <a:xfrm flipH="1">
                  <a:off x="5100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" name="Line 996"/>
                <p:cNvSpPr>
                  <a:spLocks noChangeShapeType="1"/>
                </p:cNvSpPr>
                <p:nvPr/>
              </p:nvSpPr>
              <p:spPr bwMode="auto">
                <a:xfrm>
                  <a:off x="5100" y="1197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" name="Freeform 997"/>
                <p:cNvSpPr>
                  <a:spLocks/>
                </p:cNvSpPr>
                <p:nvPr/>
              </p:nvSpPr>
              <p:spPr bwMode="auto">
                <a:xfrm>
                  <a:off x="5080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" name="Freeform 998"/>
                <p:cNvSpPr>
                  <a:spLocks/>
                </p:cNvSpPr>
                <p:nvPr/>
              </p:nvSpPr>
              <p:spPr bwMode="auto">
                <a:xfrm>
                  <a:off x="5080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" name="Freeform 999"/>
                <p:cNvSpPr>
                  <a:spLocks/>
                </p:cNvSpPr>
                <p:nvPr/>
              </p:nvSpPr>
              <p:spPr bwMode="auto">
                <a:xfrm>
                  <a:off x="5104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" name="Freeform 1000"/>
                <p:cNvSpPr>
                  <a:spLocks/>
                </p:cNvSpPr>
                <p:nvPr/>
              </p:nvSpPr>
              <p:spPr bwMode="auto">
                <a:xfrm>
                  <a:off x="5104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" name="Freeform 1001"/>
                <p:cNvSpPr>
                  <a:spLocks/>
                </p:cNvSpPr>
                <p:nvPr/>
              </p:nvSpPr>
              <p:spPr bwMode="auto">
                <a:xfrm>
                  <a:off x="5161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" name="Freeform 1002"/>
                <p:cNvSpPr>
                  <a:spLocks/>
                </p:cNvSpPr>
                <p:nvPr/>
              </p:nvSpPr>
              <p:spPr bwMode="auto">
                <a:xfrm>
                  <a:off x="5161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" name="Line 1003"/>
                <p:cNvSpPr>
                  <a:spLocks noChangeShapeType="1"/>
                </p:cNvSpPr>
                <p:nvPr/>
              </p:nvSpPr>
              <p:spPr bwMode="auto">
                <a:xfrm>
                  <a:off x="5185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" name="Line 1004"/>
                <p:cNvSpPr>
                  <a:spLocks noChangeShapeType="1"/>
                </p:cNvSpPr>
                <p:nvPr/>
              </p:nvSpPr>
              <p:spPr bwMode="auto">
                <a:xfrm>
                  <a:off x="5207" y="1193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" name="Line 1005"/>
                <p:cNvSpPr>
                  <a:spLocks noChangeShapeType="1"/>
                </p:cNvSpPr>
                <p:nvPr/>
              </p:nvSpPr>
              <p:spPr bwMode="auto">
                <a:xfrm flipH="1">
                  <a:off x="5203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" name="Line 1006"/>
                <p:cNvSpPr>
                  <a:spLocks noChangeShapeType="1"/>
                </p:cNvSpPr>
                <p:nvPr/>
              </p:nvSpPr>
              <p:spPr bwMode="auto">
                <a:xfrm flipH="1">
                  <a:off x="5206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5211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5187" y="1185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" name="Line 1009"/>
                <p:cNvSpPr>
                  <a:spLocks noChangeShapeType="1"/>
                </p:cNvSpPr>
                <p:nvPr/>
              </p:nvSpPr>
              <p:spPr bwMode="auto">
                <a:xfrm>
                  <a:off x="5195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" name="Line 1010"/>
                <p:cNvSpPr>
                  <a:spLocks noChangeShapeType="1"/>
                </p:cNvSpPr>
                <p:nvPr/>
              </p:nvSpPr>
              <p:spPr bwMode="auto">
                <a:xfrm flipH="1">
                  <a:off x="5209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" name="Line 1011"/>
                <p:cNvSpPr>
                  <a:spLocks noChangeShapeType="1"/>
                </p:cNvSpPr>
                <p:nvPr/>
              </p:nvSpPr>
              <p:spPr bwMode="auto">
                <a:xfrm>
                  <a:off x="5209" y="1197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" name="Freeform 1012"/>
                <p:cNvSpPr>
                  <a:spLocks/>
                </p:cNvSpPr>
                <p:nvPr/>
              </p:nvSpPr>
              <p:spPr bwMode="auto">
                <a:xfrm>
                  <a:off x="5189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" name="Freeform 1013"/>
                <p:cNvSpPr>
                  <a:spLocks/>
                </p:cNvSpPr>
                <p:nvPr/>
              </p:nvSpPr>
              <p:spPr bwMode="auto">
                <a:xfrm>
                  <a:off x="5189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" name="Freeform 1014"/>
                <p:cNvSpPr>
                  <a:spLocks/>
                </p:cNvSpPr>
                <p:nvPr/>
              </p:nvSpPr>
              <p:spPr bwMode="auto">
                <a:xfrm>
                  <a:off x="5213" y="119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" name="Freeform 1015"/>
                <p:cNvSpPr>
                  <a:spLocks/>
                </p:cNvSpPr>
                <p:nvPr/>
              </p:nvSpPr>
              <p:spPr bwMode="auto">
                <a:xfrm>
                  <a:off x="5213" y="119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" name="Freeform 1016"/>
                <p:cNvSpPr>
                  <a:spLocks/>
                </p:cNvSpPr>
                <p:nvPr/>
              </p:nvSpPr>
              <p:spPr bwMode="auto">
                <a:xfrm>
                  <a:off x="5270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" name="Freeform 1017"/>
                <p:cNvSpPr>
                  <a:spLocks/>
                </p:cNvSpPr>
                <p:nvPr/>
              </p:nvSpPr>
              <p:spPr bwMode="auto">
                <a:xfrm>
                  <a:off x="5270" y="117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" name="Line 1018"/>
                <p:cNvSpPr>
                  <a:spLocks noChangeShapeType="1"/>
                </p:cNvSpPr>
                <p:nvPr/>
              </p:nvSpPr>
              <p:spPr bwMode="auto">
                <a:xfrm>
                  <a:off x="5294" y="1193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" name="Line 1019"/>
                <p:cNvSpPr>
                  <a:spLocks noChangeShapeType="1"/>
                </p:cNvSpPr>
                <p:nvPr/>
              </p:nvSpPr>
              <p:spPr bwMode="auto">
                <a:xfrm>
                  <a:off x="5316" y="1193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" name="Line 1020"/>
                <p:cNvSpPr>
                  <a:spLocks noChangeShapeType="1"/>
                </p:cNvSpPr>
                <p:nvPr/>
              </p:nvSpPr>
              <p:spPr bwMode="auto">
                <a:xfrm flipH="1">
                  <a:off x="5312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" name="Line 1021"/>
                <p:cNvSpPr>
                  <a:spLocks noChangeShapeType="1"/>
                </p:cNvSpPr>
                <p:nvPr/>
              </p:nvSpPr>
              <p:spPr bwMode="auto">
                <a:xfrm flipH="1">
                  <a:off x="5315" y="1182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" name="Line 1022"/>
                <p:cNvSpPr>
                  <a:spLocks noChangeShapeType="1"/>
                </p:cNvSpPr>
                <p:nvPr/>
              </p:nvSpPr>
              <p:spPr bwMode="auto">
                <a:xfrm flipV="1">
                  <a:off x="5320" y="1185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" name="Line 1023"/>
                <p:cNvSpPr>
                  <a:spLocks noChangeShapeType="1"/>
                </p:cNvSpPr>
                <p:nvPr/>
              </p:nvSpPr>
              <p:spPr bwMode="auto">
                <a:xfrm flipV="1">
                  <a:off x="5296" y="1185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" name="Line 1024"/>
                <p:cNvSpPr>
                  <a:spLocks noChangeShapeType="1"/>
                </p:cNvSpPr>
                <p:nvPr/>
              </p:nvSpPr>
              <p:spPr bwMode="auto">
                <a:xfrm>
                  <a:off x="5305" y="1185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" name="Line 1025"/>
                <p:cNvSpPr>
                  <a:spLocks noChangeShapeType="1"/>
                </p:cNvSpPr>
                <p:nvPr/>
              </p:nvSpPr>
              <p:spPr bwMode="auto">
                <a:xfrm flipH="1">
                  <a:off x="5318" y="118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" name="Line 1026"/>
                <p:cNvSpPr>
                  <a:spLocks noChangeShapeType="1"/>
                </p:cNvSpPr>
                <p:nvPr/>
              </p:nvSpPr>
              <p:spPr bwMode="auto">
                <a:xfrm>
                  <a:off x="5318" y="1197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" name="Freeform 1027"/>
                <p:cNvSpPr>
                  <a:spLocks/>
                </p:cNvSpPr>
                <p:nvPr/>
              </p:nvSpPr>
              <p:spPr bwMode="auto">
                <a:xfrm>
                  <a:off x="5298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" name="Freeform 1028"/>
                <p:cNvSpPr>
                  <a:spLocks/>
                </p:cNvSpPr>
                <p:nvPr/>
              </p:nvSpPr>
              <p:spPr bwMode="auto">
                <a:xfrm>
                  <a:off x="5298" y="1189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" name="Freeform 1029"/>
                <p:cNvSpPr>
                  <a:spLocks/>
                </p:cNvSpPr>
                <p:nvPr/>
              </p:nvSpPr>
              <p:spPr bwMode="auto">
                <a:xfrm>
                  <a:off x="5322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" name="Freeform 1030"/>
                <p:cNvSpPr>
                  <a:spLocks/>
                </p:cNvSpPr>
                <p:nvPr/>
              </p:nvSpPr>
              <p:spPr bwMode="auto">
                <a:xfrm>
                  <a:off x="5322" y="119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" name="Freeform 1031"/>
                <p:cNvSpPr>
                  <a:spLocks/>
                </p:cNvSpPr>
                <p:nvPr/>
              </p:nvSpPr>
              <p:spPr bwMode="auto">
                <a:xfrm>
                  <a:off x="4589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" name="Freeform 1032"/>
                <p:cNvSpPr>
                  <a:spLocks/>
                </p:cNvSpPr>
                <p:nvPr/>
              </p:nvSpPr>
              <p:spPr bwMode="auto">
                <a:xfrm>
                  <a:off x="4589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" name="Line 1033"/>
                <p:cNvSpPr>
                  <a:spLocks noChangeShapeType="1"/>
                </p:cNvSpPr>
                <p:nvPr/>
              </p:nvSpPr>
              <p:spPr bwMode="auto">
                <a:xfrm>
                  <a:off x="4613" y="1115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" name="Line 1034"/>
                <p:cNvSpPr>
                  <a:spLocks noChangeShapeType="1"/>
                </p:cNvSpPr>
                <p:nvPr/>
              </p:nvSpPr>
              <p:spPr bwMode="auto">
                <a:xfrm>
                  <a:off x="4635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" name="Line 1035"/>
                <p:cNvSpPr>
                  <a:spLocks noChangeShapeType="1"/>
                </p:cNvSpPr>
                <p:nvPr/>
              </p:nvSpPr>
              <p:spPr bwMode="auto">
                <a:xfrm flipH="1">
                  <a:off x="4630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" name="Line 1036"/>
                <p:cNvSpPr>
                  <a:spLocks noChangeShapeType="1"/>
                </p:cNvSpPr>
                <p:nvPr/>
              </p:nvSpPr>
              <p:spPr bwMode="auto">
                <a:xfrm flipH="1">
                  <a:off x="4634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4639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4614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" name="Line 1039"/>
                <p:cNvSpPr>
                  <a:spLocks noChangeShapeType="1"/>
                </p:cNvSpPr>
                <p:nvPr/>
              </p:nvSpPr>
              <p:spPr bwMode="auto">
                <a:xfrm>
                  <a:off x="4623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" name="Line 1040"/>
                <p:cNvSpPr>
                  <a:spLocks noChangeShapeType="1"/>
                </p:cNvSpPr>
                <p:nvPr/>
              </p:nvSpPr>
              <p:spPr bwMode="auto">
                <a:xfrm flipH="1">
                  <a:off x="4637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" name="Line 1041"/>
                <p:cNvSpPr>
                  <a:spLocks noChangeShapeType="1"/>
                </p:cNvSpPr>
                <p:nvPr/>
              </p:nvSpPr>
              <p:spPr bwMode="auto">
                <a:xfrm>
                  <a:off x="4637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" name="Freeform 1042"/>
                <p:cNvSpPr>
                  <a:spLocks/>
                </p:cNvSpPr>
                <p:nvPr/>
              </p:nvSpPr>
              <p:spPr bwMode="auto">
                <a:xfrm>
                  <a:off x="4617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" name="Freeform 1043"/>
                <p:cNvSpPr>
                  <a:spLocks/>
                </p:cNvSpPr>
                <p:nvPr/>
              </p:nvSpPr>
              <p:spPr bwMode="auto">
                <a:xfrm>
                  <a:off x="4617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" name="Freeform 1044"/>
                <p:cNvSpPr>
                  <a:spLocks/>
                </p:cNvSpPr>
                <p:nvPr/>
              </p:nvSpPr>
              <p:spPr bwMode="auto">
                <a:xfrm>
                  <a:off x="4641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" name="Freeform 1045"/>
                <p:cNvSpPr>
                  <a:spLocks/>
                </p:cNvSpPr>
                <p:nvPr/>
              </p:nvSpPr>
              <p:spPr bwMode="auto">
                <a:xfrm>
                  <a:off x="4641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" name="Freeform 1046"/>
                <p:cNvSpPr>
                  <a:spLocks/>
                </p:cNvSpPr>
                <p:nvPr/>
              </p:nvSpPr>
              <p:spPr bwMode="auto">
                <a:xfrm>
                  <a:off x="4698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" name="Freeform 1047"/>
                <p:cNvSpPr>
                  <a:spLocks/>
                </p:cNvSpPr>
                <p:nvPr/>
              </p:nvSpPr>
              <p:spPr bwMode="auto">
                <a:xfrm>
                  <a:off x="4698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" name="Line 1048"/>
                <p:cNvSpPr>
                  <a:spLocks noChangeShapeType="1"/>
                </p:cNvSpPr>
                <p:nvPr/>
              </p:nvSpPr>
              <p:spPr bwMode="auto">
                <a:xfrm>
                  <a:off x="4722" y="1115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" name="Line 1049"/>
                <p:cNvSpPr>
                  <a:spLocks noChangeShapeType="1"/>
                </p:cNvSpPr>
                <p:nvPr/>
              </p:nvSpPr>
              <p:spPr bwMode="auto">
                <a:xfrm>
                  <a:off x="4744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" name="Line 1050"/>
                <p:cNvSpPr>
                  <a:spLocks noChangeShapeType="1"/>
                </p:cNvSpPr>
                <p:nvPr/>
              </p:nvSpPr>
              <p:spPr bwMode="auto">
                <a:xfrm flipH="1">
                  <a:off x="4739" y="1104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" name="Line 1051"/>
                <p:cNvSpPr>
                  <a:spLocks noChangeShapeType="1"/>
                </p:cNvSpPr>
                <p:nvPr/>
              </p:nvSpPr>
              <p:spPr bwMode="auto">
                <a:xfrm flipH="1">
                  <a:off x="4743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" name="Line 1052"/>
                <p:cNvSpPr>
                  <a:spLocks noChangeShapeType="1"/>
                </p:cNvSpPr>
                <p:nvPr/>
              </p:nvSpPr>
              <p:spPr bwMode="auto">
                <a:xfrm flipV="1">
                  <a:off x="4748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" name="Line 1053"/>
                <p:cNvSpPr>
                  <a:spLocks noChangeShapeType="1"/>
                </p:cNvSpPr>
                <p:nvPr/>
              </p:nvSpPr>
              <p:spPr bwMode="auto">
                <a:xfrm flipV="1">
                  <a:off x="4724" y="1107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" name="Line 1054"/>
                <p:cNvSpPr>
                  <a:spLocks noChangeShapeType="1"/>
                </p:cNvSpPr>
                <p:nvPr/>
              </p:nvSpPr>
              <p:spPr bwMode="auto">
                <a:xfrm>
                  <a:off x="4732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" name="Line 1055"/>
                <p:cNvSpPr>
                  <a:spLocks noChangeShapeType="1"/>
                </p:cNvSpPr>
                <p:nvPr/>
              </p:nvSpPr>
              <p:spPr bwMode="auto">
                <a:xfrm flipH="1">
                  <a:off x="4746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" name="Line 1056"/>
                <p:cNvSpPr>
                  <a:spLocks noChangeShapeType="1"/>
                </p:cNvSpPr>
                <p:nvPr/>
              </p:nvSpPr>
              <p:spPr bwMode="auto">
                <a:xfrm>
                  <a:off x="4746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" name="Freeform 1057"/>
                <p:cNvSpPr>
                  <a:spLocks/>
                </p:cNvSpPr>
                <p:nvPr/>
              </p:nvSpPr>
              <p:spPr bwMode="auto">
                <a:xfrm>
                  <a:off x="4726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" name="Freeform 1058"/>
                <p:cNvSpPr>
                  <a:spLocks/>
                </p:cNvSpPr>
                <p:nvPr/>
              </p:nvSpPr>
              <p:spPr bwMode="auto">
                <a:xfrm>
                  <a:off x="4726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" name="Freeform 1059"/>
                <p:cNvSpPr>
                  <a:spLocks/>
                </p:cNvSpPr>
                <p:nvPr/>
              </p:nvSpPr>
              <p:spPr bwMode="auto">
                <a:xfrm>
                  <a:off x="4750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" name="Freeform 1060"/>
                <p:cNvSpPr>
                  <a:spLocks/>
                </p:cNvSpPr>
                <p:nvPr/>
              </p:nvSpPr>
              <p:spPr bwMode="auto">
                <a:xfrm>
                  <a:off x="4750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" name="Freeform 1061"/>
                <p:cNvSpPr>
                  <a:spLocks/>
                </p:cNvSpPr>
                <p:nvPr/>
              </p:nvSpPr>
              <p:spPr bwMode="auto">
                <a:xfrm>
                  <a:off x="4807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" name="Freeform 1062"/>
                <p:cNvSpPr>
                  <a:spLocks/>
                </p:cNvSpPr>
                <p:nvPr/>
              </p:nvSpPr>
              <p:spPr bwMode="auto">
                <a:xfrm>
                  <a:off x="4807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" name="Line 1063"/>
                <p:cNvSpPr>
                  <a:spLocks noChangeShapeType="1"/>
                </p:cNvSpPr>
                <p:nvPr/>
              </p:nvSpPr>
              <p:spPr bwMode="auto">
                <a:xfrm>
                  <a:off x="4831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" name="Line 1064"/>
                <p:cNvSpPr>
                  <a:spLocks noChangeShapeType="1"/>
                </p:cNvSpPr>
                <p:nvPr/>
              </p:nvSpPr>
              <p:spPr bwMode="auto">
                <a:xfrm>
                  <a:off x="4853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" name="Line 1065"/>
                <p:cNvSpPr>
                  <a:spLocks noChangeShapeType="1"/>
                </p:cNvSpPr>
                <p:nvPr/>
              </p:nvSpPr>
              <p:spPr bwMode="auto">
                <a:xfrm flipH="1">
                  <a:off x="4848" y="1104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" name="Line 1066"/>
                <p:cNvSpPr>
                  <a:spLocks noChangeShapeType="1"/>
                </p:cNvSpPr>
                <p:nvPr/>
              </p:nvSpPr>
              <p:spPr bwMode="auto">
                <a:xfrm flipH="1">
                  <a:off x="4852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4857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" name="Line 1068"/>
                <p:cNvSpPr>
                  <a:spLocks noChangeShapeType="1"/>
                </p:cNvSpPr>
                <p:nvPr/>
              </p:nvSpPr>
              <p:spPr bwMode="auto">
                <a:xfrm flipV="1">
                  <a:off x="4833" y="1107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" name="Line 1069"/>
                <p:cNvSpPr>
                  <a:spLocks noChangeShapeType="1"/>
                </p:cNvSpPr>
                <p:nvPr/>
              </p:nvSpPr>
              <p:spPr bwMode="auto">
                <a:xfrm>
                  <a:off x="4841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" name="Line 1070"/>
                <p:cNvSpPr>
                  <a:spLocks noChangeShapeType="1"/>
                </p:cNvSpPr>
                <p:nvPr/>
              </p:nvSpPr>
              <p:spPr bwMode="auto">
                <a:xfrm flipH="1">
                  <a:off x="4855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" name="Line 1071"/>
                <p:cNvSpPr>
                  <a:spLocks noChangeShapeType="1"/>
                </p:cNvSpPr>
                <p:nvPr/>
              </p:nvSpPr>
              <p:spPr bwMode="auto">
                <a:xfrm>
                  <a:off x="4855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" name="Freeform 1072"/>
                <p:cNvSpPr>
                  <a:spLocks/>
                </p:cNvSpPr>
                <p:nvPr/>
              </p:nvSpPr>
              <p:spPr bwMode="auto">
                <a:xfrm>
                  <a:off x="4835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" name="Freeform 1073"/>
                <p:cNvSpPr>
                  <a:spLocks/>
                </p:cNvSpPr>
                <p:nvPr/>
              </p:nvSpPr>
              <p:spPr bwMode="auto">
                <a:xfrm>
                  <a:off x="4835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" name="Freeform 1074"/>
                <p:cNvSpPr>
                  <a:spLocks/>
                </p:cNvSpPr>
                <p:nvPr/>
              </p:nvSpPr>
              <p:spPr bwMode="auto">
                <a:xfrm>
                  <a:off x="4859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" name="Freeform 1075"/>
                <p:cNvSpPr>
                  <a:spLocks/>
                </p:cNvSpPr>
                <p:nvPr/>
              </p:nvSpPr>
              <p:spPr bwMode="auto">
                <a:xfrm>
                  <a:off x="4859" y="111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" name="Freeform 1076"/>
                <p:cNvSpPr>
                  <a:spLocks/>
                </p:cNvSpPr>
                <p:nvPr/>
              </p:nvSpPr>
              <p:spPr bwMode="auto">
                <a:xfrm>
                  <a:off x="4916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" name="Freeform 1077"/>
                <p:cNvSpPr>
                  <a:spLocks/>
                </p:cNvSpPr>
                <p:nvPr/>
              </p:nvSpPr>
              <p:spPr bwMode="auto">
                <a:xfrm>
                  <a:off x="4916" y="1095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" name="Line 1078"/>
                <p:cNvSpPr>
                  <a:spLocks noChangeShapeType="1"/>
                </p:cNvSpPr>
                <p:nvPr/>
              </p:nvSpPr>
              <p:spPr bwMode="auto">
                <a:xfrm>
                  <a:off x="4940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" name="Line 1079"/>
                <p:cNvSpPr>
                  <a:spLocks noChangeShapeType="1"/>
                </p:cNvSpPr>
                <p:nvPr/>
              </p:nvSpPr>
              <p:spPr bwMode="auto">
                <a:xfrm>
                  <a:off x="4962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" name="Line 1080"/>
                <p:cNvSpPr>
                  <a:spLocks noChangeShapeType="1"/>
                </p:cNvSpPr>
                <p:nvPr/>
              </p:nvSpPr>
              <p:spPr bwMode="auto">
                <a:xfrm flipH="1">
                  <a:off x="4958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1282"/>
              <p:cNvGrpSpPr>
                <a:grpSpLocks/>
              </p:cNvGrpSpPr>
              <p:nvPr/>
            </p:nvGrpSpPr>
            <p:grpSpPr bwMode="auto">
              <a:xfrm>
                <a:off x="4671" y="1017"/>
                <a:ext cx="860" cy="585"/>
                <a:chOff x="4671" y="1017"/>
                <a:chExt cx="860" cy="585"/>
              </a:xfrm>
            </p:grpSpPr>
            <p:sp>
              <p:nvSpPr>
                <p:cNvPr id="59" name="Line 1082"/>
                <p:cNvSpPr>
                  <a:spLocks noChangeShapeType="1"/>
                </p:cNvSpPr>
                <p:nvPr/>
              </p:nvSpPr>
              <p:spPr bwMode="auto">
                <a:xfrm flipH="1">
                  <a:off x="4961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Line 1083"/>
                <p:cNvSpPr>
                  <a:spLocks noChangeShapeType="1"/>
                </p:cNvSpPr>
                <p:nvPr/>
              </p:nvSpPr>
              <p:spPr bwMode="auto">
                <a:xfrm flipV="1">
                  <a:off x="4966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4942" y="1107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Line 1085"/>
                <p:cNvSpPr>
                  <a:spLocks noChangeShapeType="1"/>
                </p:cNvSpPr>
                <p:nvPr/>
              </p:nvSpPr>
              <p:spPr bwMode="auto">
                <a:xfrm>
                  <a:off x="4950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Line 1086"/>
                <p:cNvSpPr>
                  <a:spLocks noChangeShapeType="1"/>
                </p:cNvSpPr>
                <p:nvPr/>
              </p:nvSpPr>
              <p:spPr bwMode="auto">
                <a:xfrm flipH="1">
                  <a:off x="4964" y="1107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Line 1087"/>
                <p:cNvSpPr>
                  <a:spLocks noChangeShapeType="1"/>
                </p:cNvSpPr>
                <p:nvPr/>
              </p:nvSpPr>
              <p:spPr bwMode="auto">
                <a:xfrm>
                  <a:off x="4964" y="1119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1088"/>
                <p:cNvSpPr>
                  <a:spLocks/>
                </p:cNvSpPr>
                <p:nvPr/>
              </p:nvSpPr>
              <p:spPr bwMode="auto">
                <a:xfrm>
                  <a:off x="4944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1089"/>
                <p:cNvSpPr>
                  <a:spLocks/>
                </p:cNvSpPr>
                <p:nvPr/>
              </p:nvSpPr>
              <p:spPr bwMode="auto">
                <a:xfrm>
                  <a:off x="4944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1090"/>
                <p:cNvSpPr>
                  <a:spLocks/>
                </p:cNvSpPr>
                <p:nvPr/>
              </p:nvSpPr>
              <p:spPr bwMode="auto">
                <a:xfrm>
                  <a:off x="4968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1091"/>
                <p:cNvSpPr>
                  <a:spLocks/>
                </p:cNvSpPr>
                <p:nvPr/>
              </p:nvSpPr>
              <p:spPr bwMode="auto">
                <a:xfrm>
                  <a:off x="4968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1092"/>
                <p:cNvSpPr>
                  <a:spLocks/>
                </p:cNvSpPr>
                <p:nvPr/>
              </p:nvSpPr>
              <p:spPr bwMode="auto">
                <a:xfrm>
                  <a:off x="5025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1093"/>
                <p:cNvSpPr>
                  <a:spLocks/>
                </p:cNvSpPr>
                <p:nvPr/>
              </p:nvSpPr>
              <p:spPr bwMode="auto">
                <a:xfrm>
                  <a:off x="5025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1094"/>
                <p:cNvSpPr>
                  <a:spLocks noChangeShapeType="1"/>
                </p:cNvSpPr>
                <p:nvPr/>
              </p:nvSpPr>
              <p:spPr bwMode="auto">
                <a:xfrm>
                  <a:off x="5049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Line 1095"/>
                <p:cNvSpPr>
                  <a:spLocks noChangeShapeType="1"/>
                </p:cNvSpPr>
                <p:nvPr/>
              </p:nvSpPr>
              <p:spPr bwMode="auto">
                <a:xfrm>
                  <a:off x="5071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Line 1096"/>
                <p:cNvSpPr>
                  <a:spLocks noChangeShapeType="1"/>
                </p:cNvSpPr>
                <p:nvPr/>
              </p:nvSpPr>
              <p:spPr bwMode="auto">
                <a:xfrm flipH="1">
                  <a:off x="5067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Line 1097"/>
                <p:cNvSpPr>
                  <a:spLocks noChangeShapeType="1"/>
                </p:cNvSpPr>
                <p:nvPr/>
              </p:nvSpPr>
              <p:spPr bwMode="auto">
                <a:xfrm flipH="1">
                  <a:off x="5070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5075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5051" y="1107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Line 1100"/>
                <p:cNvSpPr>
                  <a:spLocks noChangeShapeType="1"/>
                </p:cNvSpPr>
                <p:nvPr/>
              </p:nvSpPr>
              <p:spPr bwMode="auto">
                <a:xfrm>
                  <a:off x="5060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Line 1101"/>
                <p:cNvSpPr>
                  <a:spLocks noChangeShapeType="1"/>
                </p:cNvSpPr>
                <p:nvPr/>
              </p:nvSpPr>
              <p:spPr bwMode="auto">
                <a:xfrm flipH="1">
                  <a:off x="5074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Line 1102"/>
                <p:cNvSpPr>
                  <a:spLocks noChangeShapeType="1"/>
                </p:cNvSpPr>
                <p:nvPr/>
              </p:nvSpPr>
              <p:spPr bwMode="auto">
                <a:xfrm>
                  <a:off x="5074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1103"/>
                <p:cNvSpPr>
                  <a:spLocks/>
                </p:cNvSpPr>
                <p:nvPr/>
              </p:nvSpPr>
              <p:spPr bwMode="auto">
                <a:xfrm>
                  <a:off x="5053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1104"/>
                <p:cNvSpPr>
                  <a:spLocks/>
                </p:cNvSpPr>
                <p:nvPr/>
              </p:nvSpPr>
              <p:spPr bwMode="auto">
                <a:xfrm>
                  <a:off x="5053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1105"/>
                <p:cNvSpPr>
                  <a:spLocks/>
                </p:cNvSpPr>
                <p:nvPr/>
              </p:nvSpPr>
              <p:spPr bwMode="auto">
                <a:xfrm>
                  <a:off x="5077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1106"/>
                <p:cNvSpPr>
                  <a:spLocks/>
                </p:cNvSpPr>
                <p:nvPr/>
              </p:nvSpPr>
              <p:spPr bwMode="auto">
                <a:xfrm>
                  <a:off x="5077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1107"/>
                <p:cNvSpPr>
                  <a:spLocks/>
                </p:cNvSpPr>
                <p:nvPr/>
              </p:nvSpPr>
              <p:spPr bwMode="auto">
                <a:xfrm>
                  <a:off x="5134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1108"/>
                <p:cNvSpPr>
                  <a:spLocks/>
                </p:cNvSpPr>
                <p:nvPr/>
              </p:nvSpPr>
              <p:spPr bwMode="auto">
                <a:xfrm>
                  <a:off x="5134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1109"/>
                <p:cNvSpPr>
                  <a:spLocks noChangeShapeType="1"/>
                </p:cNvSpPr>
                <p:nvPr/>
              </p:nvSpPr>
              <p:spPr bwMode="auto">
                <a:xfrm>
                  <a:off x="5158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1110"/>
                <p:cNvSpPr>
                  <a:spLocks noChangeShapeType="1"/>
                </p:cNvSpPr>
                <p:nvPr/>
              </p:nvSpPr>
              <p:spPr bwMode="auto">
                <a:xfrm>
                  <a:off x="5180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1111"/>
                <p:cNvSpPr>
                  <a:spLocks noChangeShapeType="1"/>
                </p:cNvSpPr>
                <p:nvPr/>
              </p:nvSpPr>
              <p:spPr bwMode="auto">
                <a:xfrm flipH="1">
                  <a:off x="5176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1112"/>
                <p:cNvSpPr>
                  <a:spLocks noChangeShapeType="1"/>
                </p:cNvSpPr>
                <p:nvPr/>
              </p:nvSpPr>
              <p:spPr bwMode="auto">
                <a:xfrm flipH="1">
                  <a:off x="5179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5184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5160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Line 1115"/>
                <p:cNvSpPr>
                  <a:spLocks noChangeShapeType="1"/>
                </p:cNvSpPr>
                <p:nvPr/>
              </p:nvSpPr>
              <p:spPr bwMode="auto">
                <a:xfrm>
                  <a:off x="5169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Line 1116"/>
                <p:cNvSpPr>
                  <a:spLocks noChangeShapeType="1"/>
                </p:cNvSpPr>
                <p:nvPr/>
              </p:nvSpPr>
              <p:spPr bwMode="auto">
                <a:xfrm flipH="1">
                  <a:off x="5183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Line 1117"/>
                <p:cNvSpPr>
                  <a:spLocks noChangeShapeType="1"/>
                </p:cNvSpPr>
                <p:nvPr/>
              </p:nvSpPr>
              <p:spPr bwMode="auto">
                <a:xfrm>
                  <a:off x="5183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Freeform 1118"/>
                <p:cNvSpPr>
                  <a:spLocks/>
                </p:cNvSpPr>
                <p:nvPr/>
              </p:nvSpPr>
              <p:spPr bwMode="auto">
                <a:xfrm>
                  <a:off x="5162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1119"/>
                <p:cNvSpPr>
                  <a:spLocks/>
                </p:cNvSpPr>
                <p:nvPr/>
              </p:nvSpPr>
              <p:spPr bwMode="auto">
                <a:xfrm>
                  <a:off x="5162" y="111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1120"/>
                <p:cNvSpPr>
                  <a:spLocks/>
                </p:cNvSpPr>
                <p:nvPr/>
              </p:nvSpPr>
              <p:spPr bwMode="auto">
                <a:xfrm>
                  <a:off x="5186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1121"/>
                <p:cNvSpPr>
                  <a:spLocks/>
                </p:cNvSpPr>
                <p:nvPr/>
              </p:nvSpPr>
              <p:spPr bwMode="auto">
                <a:xfrm>
                  <a:off x="5186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1122"/>
                <p:cNvSpPr>
                  <a:spLocks/>
                </p:cNvSpPr>
                <p:nvPr/>
              </p:nvSpPr>
              <p:spPr bwMode="auto">
                <a:xfrm>
                  <a:off x="5243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1123"/>
                <p:cNvSpPr>
                  <a:spLocks/>
                </p:cNvSpPr>
                <p:nvPr/>
              </p:nvSpPr>
              <p:spPr bwMode="auto">
                <a:xfrm>
                  <a:off x="5243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1124"/>
                <p:cNvSpPr>
                  <a:spLocks noChangeShapeType="1"/>
                </p:cNvSpPr>
                <p:nvPr/>
              </p:nvSpPr>
              <p:spPr bwMode="auto">
                <a:xfrm>
                  <a:off x="5267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Line 1125"/>
                <p:cNvSpPr>
                  <a:spLocks noChangeShapeType="1"/>
                </p:cNvSpPr>
                <p:nvPr/>
              </p:nvSpPr>
              <p:spPr bwMode="auto">
                <a:xfrm>
                  <a:off x="5289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Line 1126"/>
                <p:cNvSpPr>
                  <a:spLocks noChangeShapeType="1"/>
                </p:cNvSpPr>
                <p:nvPr/>
              </p:nvSpPr>
              <p:spPr bwMode="auto">
                <a:xfrm flipH="1">
                  <a:off x="5285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Line 1127"/>
                <p:cNvSpPr>
                  <a:spLocks noChangeShapeType="1"/>
                </p:cNvSpPr>
                <p:nvPr/>
              </p:nvSpPr>
              <p:spPr bwMode="auto">
                <a:xfrm flipH="1">
                  <a:off x="5288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5293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5269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Line 1130"/>
                <p:cNvSpPr>
                  <a:spLocks noChangeShapeType="1"/>
                </p:cNvSpPr>
                <p:nvPr/>
              </p:nvSpPr>
              <p:spPr bwMode="auto">
                <a:xfrm>
                  <a:off x="5278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5292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Line 1132"/>
                <p:cNvSpPr>
                  <a:spLocks noChangeShapeType="1"/>
                </p:cNvSpPr>
                <p:nvPr/>
              </p:nvSpPr>
              <p:spPr bwMode="auto">
                <a:xfrm>
                  <a:off x="5292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1133"/>
                <p:cNvSpPr>
                  <a:spLocks/>
                </p:cNvSpPr>
                <p:nvPr/>
              </p:nvSpPr>
              <p:spPr bwMode="auto">
                <a:xfrm>
                  <a:off x="5272" y="111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Freeform 1134"/>
                <p:cNvSpPr>
                  <a:spLocks/>
                </p:cNvSpPr>
                <p:nvPr/>
              </p:nvSpPr>
              <p:spPr bwMode="auto">
                <a:xfrm>
                  <a:off x="5272" y="111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Freeform 1135"/>
                <p:cNvSpPr>
                  <a:spLocks/>
                </p:cNvSpPr>
                <p:nvPr/>
              </p:nvSpPr>
              <p:spPr bwMode="auto">
                <a:xfrm>
                  <a:off x="5295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Freeform 1136"/>
                <p:cNvSpPr>
                  <a:spLocks/>
                </p:cNvSpPr>
                <p:nvPr/>
              </p:nvSpPr>
              <p:spPr bwMode="auto">
                <a:xfrm>
                  <a:off x="5295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1137"/>
                <p:cNvSpPr>
                  <a:spLocks/>
                </p:cNvSpPr>
                <p:nvPr/>
              </p:nvSpPr>
              <p:spPr bwMode="auto">
                <a:xfrm>
                  <a:off x="5352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" name="Freeform 1138"/>
                <p:cNvSpPr>
                  <a:spLocks/>
                </p:cNvSpPr>
                <p:nvPr/>
              </p:nvSpPr>
              <p:spPr bwMode="auto">
                <a:xfrm>
                  <a:off x="5352" y="10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" name="Line 1139"/>
                <p:cNvSpPr>
                  <a:spLocks noChangeShapeType="1"/>
                </p:cNvSpPr>
                <p:nvPr/>
              </p:nvSpPr>
              <p:spPr bwMode="auto">
                <a:xfrm>
                  <a:off x="5376" y="1115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Line 1140"/>
                <p:cNvSpPr>
                  <a:spLocks noChangeShapeType="1"/>
                </p:cNvSpPr>
                <p:nvPr/>
              </p:nvSpPr>
              <p:spPr bwMode="auto">
                <a:xfrm>
                  <a:off x="5398" y="1115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Line 1141"/>
                <p:cNvSpPr>
                  <a:spLocks noChangeShapeType="1"/>
                </p:cNvSpPr>
                <p:nvPr/>
              </p:nvSpPr>
              <p:spPr bwMode="auto">
                <a:xfrm flipH="1">
                  <a:off x="5394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" name="Line 1142"/>
                <p:cNvSpPr>
                  <a:spLocks noChangeShapeType="1"/>
                </p:cNvSpPr>
                <p:nvPr/>
              </p:nvSpPr>
              <p:spPr bwMode="auto">
                <a:xfrm flipH="1">
                  <a:off x="5397" y="110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5403" y="1107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5378" y="1107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" name="Line 1145"/>
                <p:cNvSpPr>
                  <a:spLocks noChangeShapeType="1"/>
                </p:cNvSpPr>
                <p:nvPr/>
              </p:nvSpPr>
              <p:spPr bwMode="auto">
                <a:xfrm>
                  <a:off x="5387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" name="Line 1146"/>
                <p:cNvSpPr>
                  <a:spLocks noChangeShapeType="1"/>
                </p:cNvSpPr>
                <p:nvPr/>
              </p:nvSpPr>
              <p:spPr bwMode="auto">
                <a:xfrm flipH="1">
                  <a:off x="5401" y="1107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" name="Line 1147"/>
                <p:cNvSpPr>
                  <a:spLocks noChangeShapeType="1"/>
                </p:cNvSpPr>
                <p:nvPr/>
              </p:nvSpPr>
              <p:spPr bwMode="auto">
                <a:xfrm>
                  <a:off x="5401" y="1119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1148"/>
                <p:cNvSpPr>
                  <a:spLocks/>
                </p:cNvSpPr>
                <p:nvPr/>
              </p:nvSpPr>
              <p:spPr bwMode="auto">
                <a:xfrm>
                  <a:off x="5381" y="111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1149"/>
                <p:cNvSpPr>
                  <a:spLocks/>
                </p:cNvSpPr>
                <p:nvPr/>
              </p:nvSpPr>
              <p:spPr bwMode="auto">
                <a:xfrm>
                  <a:off x="5381" y="1111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1150"/>
                <p:cNvSpPr>
                  <a:spLocks/>
                </p:cNvSpPr>
                <p:nvPr/>
              </p:nvSpPr>
              <p:spPr bwMode="auto">
                <a:xfrm>
                  <a:off x="5404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1151"/>
                <p:cNvSpPr>
                  <a:spLocks/>
                </p:cNvSpPr>
                <p:nvPr/>
              </p:nvSpPr>
              <p:spPr bwMode="auto">
                <a:xfrm>
                  <a:off x="5404" y="111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1152"/>
                <p:cNvSpPr>
                  <a:spLocks/>
                </p:cNvSpPr>
                <p:nvPr/>
              </p:nvSpPr>
              <p:spPr bwMode="auto">
                <a:xfrm>
                  <a:off x="4671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2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2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1153"/>
                <p:cNvSpPr>
                  <a:spLocks/>
                </p:cNvSpPr>
                <p:nvPr/>
              </p:nvSpPr>
              <p:spPr bwMode="auto">
                <a:xfrm>
                  <a:off x="4671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2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2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Line 1154"/>
                <p:cNvSpPr>
                  <a:spLocks noChangeShapeType="1"/>
                </p:cNvSpPr>
                <p:nvPr/>
              </p:nvSpPr>
              <p:spPr bwMode="auto">
                <a:xfrm>
                  <a:off x="4696" y="1037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Line 1155"/>
                <p:cNvSpPr>
                  <a:spLocks noChangeShapeType="1"/>
                </p:cNvSpPr>
                <p:nvPr/>
              </p:nvSpPr>
              <p:spPr bwMode="auto">
                <a:xfrm>
                  <a:off x="4718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Line 1156"/>
                <p:cNvSpPr>
                  <a:spLocks noChangeShapeType="1"/>
                </p:cNvSpPr>
                <p:nvPr/>
              </p:nvSpPr>
              <p:spPr bwMode="auto">
                <a:xfrm flipH="1">
                  <a:off x="4713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Line 1157"/>
                <p:cNvSpPr>
                  <a:spLocks noChangeShapeType="1"/>
                </p:cNvSpPr>
                <p:nvPr/>
              </p:nvSpPr>
              <p:spPr bwMode="auto">
                <a:xfrm flipH="1">
                  <a:off x="4717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4722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4697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Line 1160"/>
                <p:cNvSpPr>
                  <a:spLocks noChangeShapeType="1"/>
                </p:cNvSpPr>
                <p:nvPr/>
              </p:nvSpPr>
              <p:spPr bwMode="auto">
                <a:xfrm>
                  <a:off x="4706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" name="Line 1161"/>
                <p:cNvSpPr>
                  <a:spLocks noChangeShapeType="1"/>
                </p:cNvSpPr>
                <p:nvPr/>
              </p:nvSpPr>
              <p:spPr bwMode="auto">
                <a:xfrm flipH="1">
                  <a:off x="4720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Line 1162"/>
                <p:cNvSpPr>
                  <a:spLocks noChangeShapeType="1"/>
                </p:cNvSpPr>
                <p:nvPr/>
              </p:nvSpPr>
              <p:spPr bwMode="auto">
                <a:xfrm>
                  <a:off x="4720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" name="Freeform 1163"/>
                <p:cNvSpPr>
                  <a:spLocks/>
                </p:cNvSpPr>
                <p:nvPr/>
              </p:nvSpPr>
              <p:spPr bwMode="auto">
                <a:xfrm>
                  <a:off x="4700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" name="Freeform 1164"/>
                <p:cNvSpPr>
                  <a:spLocks/>
                </p:cNvSpPr>
                <p:nvPr/>
              </p:nvSpPr>
              <p:spPr bwMode="auto">
                <a:xfrm>
                  <a:off x="4700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" name="Freeform 1165"/>
                <p:cNvSpPr>
                  <a:spLocks/>
                </p:cNvSpPr>
                <p:nvPr/>
              </p:nvSpPr>
              <p:spPr bwMode="auto">
                <a:xfrm>
                  <a:off x="4724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" name="Freeform 1166"/>
                <p:cNvSpPr>
                  <a:spLocks/>
                </p:cNvSpPr>
                <p:nvPr/>
              </p:nvSpPr>
              <p:spPr bwMode="auto">
                <a:xfrm>
                  <a:off x="4724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" name="Freeform 1167"/>
                <p:cNvSpPr>
                  <a:spLocks/>
                </p:cNvSpPr>
                <p:nvPr/>
              </p:nvSpPr>
              <p:spPr bwMode="auto">
                <a:xfrm>
                  <a:off x="4781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" name="Freeform 1168"/>
                <p:cNvSpPr>
                  <a:spLocks/>
                </p:cNvSpPr>
                <p:nvPr/>
              </p:nvSpPr>
              <p:spPr bwMode="auto">
                <a:xfrm>
                  <a:off x="4781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" name="Line 1169"/>
                <p:cNvSpPr>
                  <a:spLocks noChangeShapeType="1"/>
                </p:cNvSpPr>
                <p:nvPr/>
              </p:nvSpPr>
              <p:spPr bwMode="auto">
                <a:xfrm>
                  <a:off x="4805" y="1037"/>
                  <a:ext cx="8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" name="Line 1170"/>
                <p:cNvSpPr>
                  <a:spLocks noChangeShapeType="1"/>
                </p:cNvSpPr>
                <p:nvPr/>
              </p:nvSpPr>
              <p:spPr bwMode="auto">
                <a:xfrm>
                  <a:off x="4827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Line 1171"/>
                <p:cNvSpPr>
                  <a:spLocks noChangeShapeType="1"/>
                </p:cNvSpPr>
                <p:nvPr/>
              </p:nvSpPr>
              <p:spPr bwMode="auto">
                <a:xfrm flipH="1">
                  <a:off x="4822" y="102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Line 1172"/>
                <p:cNvSpPr>
                  <a:spLocks noChangeShapeType="1"/>
                </p:cNvSpPr>
                <p:nvPr/>
              </p:nvSpPr>
              <p:spPr bwMode="auto">
                <a:xfrm flipH="1">
                  <a:off x="4826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4831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4807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Line 1175"/>
                <p:cNvSpPr>
                  <a:spLocks noChangeShapeType="1"/>
                </p:cNvSpPr>
                <p:nvPr/>
              </p:nvSpPr>
              <p:spPr bwMode="auto">
                <a:xfrm>
                  <a:off x="4815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Line 1176"/>
                <p:cNvSpPr>
                  <a:spLocks noChangeShapeType="1"/>
                </p:cNvSpPr>
                <p:nvPr/>
              </p:nvSpPr>
              <p:spPr bwMode="auto">
                <a:xfrm flipH="1">
                  <a:off x="4829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Line 1177"/>
                <p:cNvSpPr>
                  <a:spLocks noChangeShapeType="1"/>
                </p:cNvSpPr>
                <p:nvPr/>
              </p:nvSpPr>
              <p:spPr bwMode="auto">
                <a:xfrm>
                  <a:off x="4829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" name="Freeform 1178"/>
                <p:cNvSpPr>
                  <a:spLocks/>
                </p:cNvSpPr>
                <p:nvPr/>
              </p:nvSpPr>
              <p:spPr bwMode="auto">
                <a:xfrm>
                  <a:off x="4809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1179"/>
                <p:cNvSpPr>
                  <a:spLocks/>
                </p:cNvSpPr>
                <p:nvPr/>
              </p:nvSpPr>
              <p:spPr bwMode="auto">
                <a:xfrm>
                  <a:off x="4809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1180"/>
                <p:cNvSpPr>
                  <a:spLocks/>
                </p:cNvSpPr>
                <p:nvPr/>
              </p:nvSpPr>
              <p:spPr bwMode="auto">
                <a:xfrm>
                  <a:off x="4833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1181"/>
                <p:cNvSpPr>
                  <a:spLocks/>
                </p:cNvSpPr>
                <p:nvPr/>
              </p:nvSpPr>
              <p:spPr bwMode="auto">
                <a:xfrm>
                  <a:off x="4833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1182"/>
                <p:cNvSpPr>
                  <a:spLocks/>
                </p:cNvSpPr>
                <p:nvPr/>
              </p:nvSpPr>
              <p:spPr bwMode="auto">
                <a:xfrm>
                  <a:off x="4890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1183"/>
                <p:cNvSpPr>
                  <a:spLocks/>
                </p:cNvSpPr>
                <p:nvPr/>
              </p:nvSpPr>
              <p:spPr bwMode="auto">
                <a:xfrm>
                  <a:off x="4890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Line 1184"/>
                <p:cNvSpPr>
                  <a:spLocks noChangeShapeType="1"/>
                </p:cNvSpPr>
                <p:nvPr/>
              </p:nvSpPr>
              <p:spPr bwMode="auto">
                <a:xfrm>
                  <a:off x="4914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Line 1185"/>
                <p:cNvSpPr>
                  <a:spLocks noChangeShapeType="1"/>
                </p:cNvSpPr>
                <p:nvPr/>
              </p:nvSpPr>
              <p:spPr bwMode="auto">
                <a:xfrm>
                  <a:off x="4936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" name="Line 1186"/>
                <p:cNvSpPr>
                  <a:spLocks noChangeShapeType="1"/>
                </p:cNvSpPr>
                <p:nvPr/>
              </p:nvSpPr>
              <p:spPr bwMode="auto">
                <a:xfrm flipH="1">
                  <a:off x="4931" y="102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Line 1187"/>
                <p:cNvSpPr>
                  <a:spLocks noChangeShapeType="1"/>
                </p:cNvSpPr>
                <p:nvPr/>
              </p:nvSpPr>
              <p:spPr bwMode="auto">
                <a:xfrm flipH="1">
                  <a:off x="4935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4940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4916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Line 1190"/>
                <p:cNvSpPr>
                  <a:spLocks noChangeShapeType="1"/>
                </p:cNvSpPr>
                <p:nvPr/>
              </p:nvSpPr>
              <p:spPr bwMode="auto">
                <a:xfrm>
                  <a:off x="4924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Line 1191"/>
                <p:cNvSpPr>
                  <a:spLocks noChangeShapeType="1"/>
                </p:cNvSpPr>
                <p:nvPr/>
              </p:nvSpPr>
              <p:spPr bwMode="auto">
                <a:xfrm flipH="1">
                  <a:off x="4938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Line 1192"/>
                <p:cNvSpPr>
                  <a:spLocks noChangeShapeType="1"/>
                </p:cNvSpPr>
                <p:nvPr/>
              </p:nvSpPr>
              <p:spPr bwMode="auto">
                <a:xfrm>
                  <a:off x="4938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1193"/>
                <p:cNvSpPr>
                  <a:spLocks/>
                </p:cNvSpPr>
                <p:nvPr/>
              </p:nvSpPr>
              <p:spPr bwMode="auto">
                <a:xfrm>
                  <a:off x="4918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" name="Freeform 1194"/>
                <p:cNvSpPr>
                  <a:spLocks/>
                </p:cNvSpPr>
                <p:nvPr/>
              </p:nvSpPr>
              <p:spPr bwMode="auto">
                <a:xfrm>
                  <a:off x="4918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" name="Freeform 1195"/>
                <p:cNvSpPr>
                  <a:spLocks/>
                </p:cNvSpPr>
                <p:nvPr/>
              </p:nvSpPr>
              <p:spPr bwMode="auto">
                <a:xfrm>
                  <a:off x="4942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" name="Freeform 1196"/>
                <p:cNvSpPr>
                  <a:spLocks/>
                </p:cNvSpPr>
                <p:nvPr/>
              </p:nvSpPr>
              <p:spPr bwMode="auto">
                <a:xfrm>
                  <a:off x="4942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1197"/>
                <p:cNvSpPr>
                  <a:spLocks/>
                </p:cNvSpPr>
                <p:nvPr/>
              </p:nvSpPr>
              <p:spPr bwMode="auto">
                <a:xfrm>
                  <a:off x="4999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1198"/>
                <p:cNvSpPr>
                  <a:spLocks/>
                </p:cNvSpPr>
                <p:nvPr/>
              </p:nvSpPr>
              <p:spPr bwMode="auto">
                <a:xfrm>
                  <a:off x="4999" y="1017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Line 1199"/>
                <p:cNvSpPr>
                  <a:spLocks noChangeShapeType="1"/>
                </p:cNvSpPr>
                <p:nvPr/>
              </p:nvSpPr>
              <p:spPr bwMode="auto">
                <a:xfrm>
                  <a:off x="5023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Line 1200"/>
                <p:cNvSpPr>
                  <a:spLocks noChangeShapeType="1"/>
                </p:cNvSpPr>
                <p:nvPr/>
              </p:nvSpPr>
              <p:spPr bwMode="auto">
                <a:xfrm>
                  <a:off x="5045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Line 1201"/>
                <p:cNvSpPr>
                  <a:spLocks noChangeShapeType="1"/>
                </p:cNvSpPr>
                <p:nvPr/>
              </p:nvSpPr>
              <p:spPr bwMode="auto">
                <a:xfrm flipH="1">
                  <a:off x="5040" y="102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Line 1202"/>
                <p:cNvSpPr>
                  <a:spLocks noChangeShapeType="1"/>
                </p:cNvSpPr>
                <p:nvPr/>
              </p:nvSpPr>
              <p:spPr bwMode="auto">
                <a:xfrm flipH="1">
                  <a:off x="5044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5049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5025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Line 1205"/>
                <p:cNvSpPr>
                  <a:spLocks noChangeShapeType="1"/>
                </p:cNvSpPr>
                <p:nvPr/>
              </p:nvSpPr>
              <p:spPr bwMode="auto">
                <a:xfrm>
                  <a:off x="5033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Line 1206"/>
                <p:cNvSpPr>
                  <a:spLocks noChangeShapeType="1"/>
                </p:cNvSpPr>
                <p:nvPr/>
              </p:nvSpPr>
              <p:spPr bwMode="auto">
                <a:xfrm flipH="1">
                  <a:off x="5047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Line 1207"/>
                <p:cNvSpPr>
                  <a:spLocks noChangeShapeType="1"/>
                </p:cNvSpPr>
                <p:nvPr/>
              </p:nvSpPr>
              <p:spPr bwMode="auto">
                <a:xfrm>
                  <a:off x="5047" y="1041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1208"/>
                <p:cNvSpPr>
                  <a:spLocks/>
                </p:cNvSpPr>
                <p:nvPr/>
              </p:nvSpPr>
              <p:spPr bwMode="auto">
                <a:xfrm>
                  <a:off x="5027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1209"/>
                <p:cNvSpPr>
                  <a:spLocks/>
                </p:cNvSpPr>
                <p:nvPr/>
              </p:nvSpPr>
              <p:spPr bwMode="auto">
                <a:xfrm>
                  <a:off x="5027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" name="Freeform 1210"/>
                <p:cNvSpPr>
                  <a:spLocks/>
                </p:cNvSpPr>
                <p:nvPr/>
              </p:nvSpPr>
              <p:spPr bwMode="auto">
                <a:xfrm>
                  <a:off x="5051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Freeform 1211"/>
                <p:cNvSpPr>
                  <a:spLocks/>
                </p:cNvSpPr>
                <p:nvPr/>
              </p:nvSpPr>
              <p:spPr bwMode="auto">
                <a:xfrm>
                  <a:off x="5051" y="1035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1212"/>
                <p:cNvSpPr>
                  <a:spLocks/>
                </p:cNvSpPr>
                <p:nvPr/>
              </p:nvSpPr>
              <p:spPr bwMode="auto">
                <a:xfrm>
                  <a:off x="5108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4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1213"/>
                <p:cNvSpPr>
                  <a:spLocks/>
                </p:cNvSpPr>
                <p:nvPr/>
              </p:nvSpPr>
              <p:spPr bwMode="auto">
                <a:xfrm>
                  <a:off x="5108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4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Line 1214"/>
                <p:cNvSpPr>
                  <a:spLocks noChangeShapeType="1"/>
                </p:cNvSpPr>
                <p:nvPr/>
              </p:nvSpPr>
              <p:spPr bwMode="auto">
                <a:xfrm>
                  <a:off x="5132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" name="Line 1215"/>
                <p:cNvSpPr>
                  <a:spLocks noChangeShapeType="1"/>
                </p:cNvSpPr>
                <p:nvPr/>
              </p:nvSpPr>
              <p:spPr bwMode="auto">
                <a:xfrm>
                  <a:off x="5154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Line 1216"/>
                <p:cNvSpPr>
                  <a:spLocks noChangeShapeType="1"/>
                </p:cNvSpPr>
                <p:nvPr/>
              </p:nvSpPr>
              <p:spPr bwMode="auto">
                <a:xfrm flipH="1">
                  <a:off x="5150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Line 1217"/>
                <p:cNvSpPr>
                  <a:spLocks noChangeShapeType="1"/>
                </p:cNvSpPr>
                <p:nvPr/>
              </p:nvSpPr>
              <p:spPr bwMode="auto">
                <a:xfrm flipH="1">
                  <a:off x="5153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5158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5134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Line 1220"/>
                <p:cNvSpPr>
                  <a:spLocks noChangeShapeType="1"/>
                </p:cNvSpPr>
                <p:nvPr/>
              </p:nvSpPr>
              <p:spPr bwMode="auto">
                <a:xfrm>
                  <a:off x="5142" y="1029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Line 1221"/>
                <p:cNvSpPr>
                  <a:spLocks noChangeShapeType="1"/>
                </p:cNvSpPr>
                <p:nvPr/>
              </p:nvSpPr>
              <p:spPr bwMode="auto">
                <a:xfrm flipH="1">
                  <a:off x="5157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Line 1222"/>
                <p:cNvSpPr>
                  <a:spLocks noChangeShapeType="1"/>
                </p:cNvSpPr>
                <p:nvPr/>
              </p:nvSpPr>
              <p:spPr bwMode="auto">
                <a:xfrm>
                  <a:off x="5157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1223"/>
                <p:cNvSpPr>
                  <a:spLocks/>
                </p:cNvSpPr>
                <p:nvPr/>
              </p:nvSpPr>
              <p:spPr bwMode="auto">
                <a:xfrm>
                  <a:off x="5136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1224"/>
                <p:cNvSpPr>
                  <a:spLocks/>
                </p:cNvSpPr>
                <p:nvPr/>
              </p:nvSpPr>
              <p:spPr bwMode="auto">
                <a:xfrm>
                  <a:off x="5136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1225"/>
                <p:cNvSpPr>
                  <a:spLocks/>
                </p:cNvSpPr>
                <p:nvPr/>
              </p:nvSpPr>
              <p:spPr bwMode="auto">
                <a:xfrm>
                  <a:off x="5160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1226"/>
                <p:cNvSpPr>
                  <a:spLocks/>
                </p:cNvSpPr>
                <p:nvPr/>
              </p:nvSpPr>
              <p:spPr bwMode="auto">
                <a:xfrm>
                  <a:off x="5160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" name="Freeform 1227"/>
                <p:cNvSpPr>
                  <a:spLocks/>
                </p:cNvSpPr>
                <p:nvPr/>
              </p:nvSpPr>
              <p:spPr bwMode="auto">
                <a:xfrm>
                  <a:off x="5217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1228"/>
                <p:cNvSpPr>
                  <a:spLocks/>
                </p:cNvSpPr>
                <p:nvPr/>
              </p:nvSpPr>
              <p:spPr bwMode="auto">
                <a:xfrm>
                  <a:off x="5217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Line 1229"/>
                <p:cNvSpPr>
                  <a:spLocks noChangeShapeType="1"/>
                </p:cNvSpPr>
                <p:nvPr/>
              </p:nvSpPr>
              <p:spPr bwMode="auto">
                <a:xfrm>
                  <a:off x="5241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Line 1230"/>
                <p:cNvSpPr>
                  <a:spLocks noChangeShapeType="1"/>
                </p:cNvSpPr>
                <p:nvPr/>
              </p:nvSpPr>
              <p:spPr bwMode="auto">
                <a:xfrm>
                  <a:off x="5263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" name="Line 1231"/>
                <p:cNvSpPr>
                  <a:spLocks noChangeShapeType="1"/>
                </p:cNvSpPr>
                <p:nvPr/>
              </p:nvSpPr>
              <p:spPr bwMode="auto">
                <a:xfrm flipH="1">
                  <a:off x="5259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Line 1232"/>
                <p:cNvSpPr>
                  <a:spLocks noChangeShapeType="1"/>
                </p:cNvSpPr>
                <p:nvPr/>
              </p:nvSpPr>
              <p:spPr bwMode="auto">
                <a:xfrm flipH="1">
                  <a:off x="5262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5267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5243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" name="Line 1235"/>
                <p:cNvSpPr>
                  <a:spLocks noChangeShapeType="1"/>
                </p:cNvSpPr>
                <p:nvPr/>
              </p:nvSpPr>
              <p:spPr bwMode="auto">
                <a:xfrm>
                  <a:off x="5252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" name="Line 1236"/>
                <p:cNvSpPr>
                  <a:spLocks noChangeShapeType="1"/>
                </p:cNvSpPr>
                <p:nvPr/>
              </p:nvSpPr>
              <p:spPr bwMode="auto">
                <a:xfrm flipH="1">
                  <a:off x="5266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" name="Line 1237"/>
                <p:cNvSpPr>
                  <a:spLocks noChangeShapeType="1"/>
                </p:cNvSpPr>
                <p:nvPr/>
              </p:nvSpPr>
              <p:spPr bwMode="auto">
                <a:xfrm>
                  <a:off x="5266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" name="Freeform 1238"/>
                <p:cNvSpPr>
                  <a:spLocks/>
                </p:cNvSpPr>
                <p:nvPr/>
              </p:nvSpPr>
              <p:spPr bwMode="auto">
                <a:xfrm>
                  <a:off x="5245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" name="Freeform 1239"/>
                <p:cNvSpPr>
                  <a:spLocks/>
                </p:cNvSpPr>
                <p:nvPr/>
              </p:nvSpPr>
              <p:spPr bwMode="auto">
                <a:xfrm>
                  <a:off x="5245" y="1033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1240"/>
                <p:cNvSpPr>
                  <a:spLocks/>
                </p:cNvSpPr>
                <p:nvPr/>
              </p:nvSpPr>
              <p:spPr bwMode="auto">
                <a:xfrm>
                  <a:off x="5269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1241"/>
                <p:cNvSpPr>
                  <a:spLocks/>
                </p:cNvSpPr>
                <p:nvPr/>
              </p:nvSpPr>
              <p:spPr bwMode="auto">
                <a:xfrm>
                  <a:off x="5269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1242"/>
                <p:cNvSpPr>
                  <a:spLocks/>
                </p:cNvSpPr>
                <p:nvPr/>
              </p:nvSpPr>
              <p:spPr bwMode="auto">
                <a:xfrm>
                  <a:off x="5326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Freeform 1243"/>
                <p:cNvSpPr>
                  <a:spLocks/>
                </p:cNvSpPr>
                <p:nvPr/>
              </p:nvSpPr>
              <p:spPr bwMode="auto">
                <a:xfrm>
                  <a:off x="5326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Line 1244"/>
                <p:cNvSpPr>
                  <a:spLocks noChangeShapeType="1"/>
                </p:cNvSpPr>
                <p:nvPr/>
              </p:nvSpPr>
              <p:spPr bwMode="auto">
                <a:xfrm>
                  <a:off x="5350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Line 1245"/>
                <p:cNvSpPr>
                  <a:spLocks noChangeShapeType="1"/>
                </p:cNvSpPr>
                <p:nvPr/>
              </p:nvSpPr>
              <p:spPr bwMode="auto">
                <a:xfrm>
                  <a:off x="5372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Line 1246"/>
                <p:cNvSpPr>
                  <a:spLocks noChangeShapeType="1"/>
                </p:cNvSpPr>
                <p:nvPr/>
              </p:nvSpPr>
              <p:spPr bwMode="auto">
                <a:xfrm flipH="1">
                  <a:off x="5368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" name="Line 1247"/>
                <p:cNvSpPr>
                  <a:spLocks noChangeShapeType="1"/>
                </p:cNvSpPr>
                <p:nvPr/>
              </p:nvSpPr>
              <p:spPr bwMode="auto">
                <a:xfrm flipH="1">
                  <a:off x="5371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" name="Line 1248"/>
                <p:cNvSpPr>
                  <a:spLocks noChangeShapeType="1"/>
                </p:cNvSpPr>
                <p:nvPr/>
              </p:nvSpPr>
              <p:spPr bwMode="auto">
                <a:xfrm flipV="1">
                  <a:off x="5376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5352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" name="Line 1250"/>
                <p:cNvSpPr>
                  <a:spLocks noChangeShapeType="1"/>
                </p:cNvSpPr>
                <p:nvPr/>
              </p:nvSpPr>
              <p:spPr bwMode="auto">
                <a:xfrm>
                  <a:off x="5361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Line 1251"/>
                <p:cNvSpPr>
                  <a:spLocks noChangeShapeType="1"/>
                </p:cNvSpPr>
                <p:nvPr/>
              </p:nvSpPr>
              <p:spPr bwMode="auto">
                <a:xfrm flipH="1">
                  <a:off x="5375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Line 1252"/>
                <p:cNvSpPr>
                  <a:spLocks noChangeShapeType="1"/>
                </p:cNvSpPr>
                <p:nvPr/>
              </p:nvSpPr>
              <p:spPr bwMode="auto">
                <a:xfrm>
                  <a:off x="5375" y="1041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1253"/>
                <p:cNvSpPr>
                  <a:spLocks/>
                </p:cNvSpPr>
                <p:nvPr/>
              </p:nvSpPr>
              <p:spPr bwMode="auto">
                <a:xfrm>
                  <a:off x="5355" y="103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1254"/>
                <p:cNvSpPr>
                  <a:spLocks/>
                </p:cNvSpPr>
                <p:nvPr/>
              </p:nvSpPr>
              <p:spPr bwMode="auto">
                <a:xfrm>
                  <a:off x="5355" y="1033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8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1255"/>
                <p:cNvSpPr>
                  <a:spLocks/>
                </p:cNvSpPr>
                <p:nvPr/>
              </p:nvSpPr>
              <p:spPr bwMode="auto">
                <a:xfrm>
                  <a:off x="5378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1256"/>
                <p:cNvSpPr>
                  <a:spLocks/>
                </p:cNvSpPr>
                <p:nvPr/>
              </p:nvSpPr>
              <p:spPr bwMode="auto">
                <a:xfrm>
                  <a:off x="5378" y="1035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" name="Freeform 1257"/>
                <p:cNvSpPr>
                  <a:spLocks/>
                </p:cNvSpPr>
                <p:nvPr/>
              </p:nvSpPr>
              <p:spPr bwMode="auto">
                <a:xfrm>
                  <a:off x="4856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1258"/>
                <p:cNvSpPr>
                  <a:spLocks/>
                </p:cNvSpPr>
                <p:nvPr/>
              </p:nvSpPr>
              <p:spPr bwMode="auto">
                <a:xfrm>
                  <a:off x="4856" y="1563"/>
                  <a:ext cx="95" cy="39"/>
                </a:xfrm>
                <a:custGeom>
                  <a:avLst/>
                  <a:gdLst>
                    <a:gd name="T0" fmla="*/ 0 w 95"/>
                    <a:gd name="T1" fmla="*/ 39 h 39"/>
                    <a:gd name="T2" fmla="*/ 54 w 95"/>
                    <a:gd name="T3" fmla="*/ 39 h 39"/>
                    <a:gd name="T4" fmla="*/ 95 w 95"/>
                    <a:gd name="T5" fmla="*/ 0 h 39"/>
                    <a:gd name="T6" fmla="*/ 41 w 95"/>
                    <a:gd name="T7" fmla="*/ 0 h 39"/>
                    <a:gd name="T8" fmla="*/ 0 w 95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9">
                      <a:moveTo>
                        <a:pt x="0" y="39"/>
                      </a:moveTo>
                      <a:lnTo>
                        <a:pt x="54" y="39"/>
                      </a:lnTo>
                      <a:lnTo>
                        <a:pt x="95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Line 1259"/>
                <p:cNvSpPr>
                  <a:spLocks noChangeShapeType="1"/>
                </p:cNvSpPr>
                <p:nvPr/>
              </p:nvSpPr>
              <p:spPr bwMode="auto">
                <a:xfrm>
                  <a:off x="4880" y="1584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Line 1260"/>
                <p:cNvSpPr>
                  <a:spLocks noChangeShapeType="1"/>
                </p:cNvSpPr>
                <p:nvPr/>
              </p:nvSpPr>
              <p:spPr bwMode="auto">
                <a:xfrm>
                  <a:off x="4902" y="1584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Line 1261"/>
                <p:cNvSpPr>
                  <a:spLocks noChangeShapeType="1"/>
                </p:cNvSpPr>
                <p:nvPr/>
              </p:nvSpPr>
              <p:spPr bwMode="auto">
                <a:xfrm flipH="1">
                  <a:off x="4897" y="1573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Line 1262"/>
                <p:cNvSpPr>
                  <a:spLocks noChangeShapeType="1"/>
                </p:cNvSpPr>
                <p:nvPr/>
              </p:nvSpPr>
              <p:spPr bwMode="auto">
                <a:xfrm flipH="1">
                  <a:off x="4901" y="157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4906" y="1575"/>
                  <a:ext cx="9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Line 1264"/>
                <p:cNvSpPr>
                  <a:spLocks noChangeShapeType="1"/>
                </p:cNvSpPr>
                <p:nvPr/>
              </p:nvSpPr>
              <p:spPr bwMode="auto">
                <a:xfrm flipV="1">
                  <a:off x="4882" y="1575"/>
                  <a:ext cx="8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" name="Line 1265"/>
                <p:cNvSpPr>
                  <a:spLocks noChangeShapeType="1"/>
                </p:cNvSpPr>
                <p:nvPr/>
              </p:nvSpPr>
              <p:spPr bwMode="auto">
                <a:xfrm>
                  <a:off x="4890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Line 1266"/>
                <p:cNvSpPr>
                  <a:spLocks noChangeShapeType="1"/>
                </p:cNvSpPr>
                <p:nvPr/>
              </p:nvSpPr>
              <p:spPr bwMode="auto">
                <a:xfrm flipH="1">
                  <a:off x="4904" y="1575"/>
                  <a:ext cx="11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Line 1267"/>
                <p:cNvSpPr>
                  <a:spLocks noChangeShapeType="1"/>
                </p:cNvSpPr>
                <p:nvPr/>
              </p:nvSpPr>
              <p:spPr bwMode="auto">
                <a:xfrm>
                  <a:off x="4904" y="1588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1268"/>
                <p:cNvSpPr>
                  <a:spLocks/>
                </p:cNvSpPr>
                <p:nvPr/>
              </p:nvSpPr>
              <p:spPr bwMode="auto">
                <a:xfrm>
                  <a:off x="4884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" name="Freeform 1269"/>
                <p:cNvSpPr>
                  <a:spLocks/>
                </p:cNvSpPr>
                <p:nvPr/>
              </p:nvSpPr>
              <p:spPr bwMode="auto">
                <a:xfrm>
                  <a:off x="4884" y="158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4 h 8"/>
                    <a:gd name="T4" fmla="*/ 9 w 18"/>
                    <a:gd name="T5" fmla="*/ 0 h 8"/>
                    <a:gd name="T6" fmla="*/ 0 w 1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1270"/>
                <p:cNvSpPr>
                  <a:spLocks/>
                </p:cNvSpPr>
                <p:nvPr/>
              </p:nvSpPr>
              <p:spPr bwMode="auto">
                <a:xfrm>
                  <a:off x="4908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1271"/>
                <p:cNvSpPr>
                  <a:spLocks/>
                </p:cNvSpPr>
                <p:nvPr/>
              </p:nvSpPr>
              <p:spPr bwMode="auto">
                <a:xfrm>
                  <a:off x="4908" y="1582"/>
                  <a:ext cx="17" cy="8"/>
                </a:xfrm>
                <a:custGeom>
                  <a:avLst/>
                  <a:gdLst>
                    <a:gd name="T0" fmla="*/ 0 w 17"/>
                    <a:gd name="T1" fmla="*/ 8 h 8"/>
                    <a:gd name="T2" fmla="*/ 17 w 17"/>
                    <a:gd name="T3" fmla="*/ 4 h 8"/>
                    <a:gd name="T4" fmla="*/ 9 w 17"/>
                    <a:gd name="T5" fmla="*/ 0 h 8"/>
                    <a:gd name="T6" fmla="*/ 0 w 17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0" y="8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1272"/>
                <p:cNvSpPr>
                  <a:spLocks/>
                </p:cNvSpPr>
                <p:nvPr/>
              </p:nvSpPr>
              <p:spPr bwMode="auto">
                <a:xfrm>
                  <a:off x="5435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" name="Freeform 1273"/>
                <p:cNvSpPr>
                  <a:spLocks/>
                </p:cNvSpPr>
                <p:nvPr/>
              </p:nvSpPr>
              <p:spPr bwMode="auto">
                <a:xfrm>
                  <a:off x="5435" y="1017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55 w 96"/>
                    <a:gd name="T3" fmla="*/ 39 h 39"/>
                    <a:gd name="T4" fmla="*/ 96 w 96"/>
                    <a:gd name="T5" fmla="*/ 0 h 39"/>
                    <a:gd name="T6" fmla="*/ 41 w 96"/>
                    <a:gd name="T7" fmla="*/ 0 h 39"/>
                    <a:gd name="T8" fmla="*/ 0 w 96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55" y="39"/>
                      </a:lnTo>
                      <a:lnTo>
                        <a:pt x="96" y="0"/>
                      </a:lnTo>
                      <a:lnTo>
                        <a:pt x="41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Line 1274"/>
                <p:cNvSpPr>
                  <a:spLocks noChangeShapeType="1"/>
                </p:cNvSpPr>
                <p:nvPr/>
              </p:nvSpPr>
              <p:spPr bwMode="auto">
                <a:xfrm>
                  <a:off x="5459" y="1037"/>
                  <a:ext cx="9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Line 1275"/>
                <p:cNvSpPr>
                  <a:spLocks noChangeShapeType="1"/>
                </p:cNvSpPr>
                <p:nvPr/>
              </p:nvSpPr>
              <p:spPr bwMode="auto">
                <a:xfrm>
                  <a:off x="5481" y="1037"/>
                  <a:ext cx="13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Line 1276"/>
                <p:cNvSpPr>
                  <a:spLocks noChangeShapeType="1"/>
                </p:cNvSpPr>
                <p:nvPr/>
              </p:nvSpPr>
              <p:spPr bwMode="auto">
                <a:xfrm flipH="1">
                  <a:off x="5477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" name="Line 1277"/>
                <p:cNvSpPr>
                  <a:spLocks noChangeShapeType="1"/>
                </p:cNvSpPr>
                <p:nvPr/>
              </p:nvSpPr>
              <p:spPr bwMode="auto">
                <a:xfrm flipH="1">
                  <a:off x="5480" y="102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5486" y="1029"/>
                  <a:ext cx="8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5461" y="1029"/>
                  <a:ext cx="9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" name="Line 1280"/>
                <p:cNvSpPr>
                  <a:spLocks noChangeShapeType="1"/>
                </p:cNvSpPr>
                <p:nvPr/>
              </p:nvSpPr>
              <p:spPr bwMode="auto">
                <a:xfrm>
                  <a:off x="5470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" name="Line 1281"/>
                <p:cNvSpPr>
                  <a:spLocks noChangeShapeType="1"/>
                </p:cNvSpPr>
                <p:nvPr/>
              </p:nvSpPr>
              <p:spPr bwMode="auto">
                <a:xfrm flipH="1">
                  <a:off x="5484" y="1029"/>
                  <a:ext cx="10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4" name="Line 1283"/>
              <p:cNvSpPr>
                <a:spLocks noChangeShapeType="1"/>
              </p:cNvSpPr>
              <p:nvPr/>
            </p:nvSpPr>
            <p:spPr bwMode="auto">
              <a:xfrm>
                <a:off x="5484" y="1041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284"/>
              <p:cNvSpPr>
                <a:spLocks/>
              </p:cNvSpPr>
              <p:nvPr/>
            </p:nvSpPr>
            <p:spPr bwMode="auto">
              <a:xfrm>
                <a:off x="5464" y="1033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17 w 17"/>
                  <a:gd name="T3" fmla="*/ 4 h 8"/>
                  <a:gd name="T4" fmla="*/ 8 w 17"/>
                  <a:gd name="T5" fmla="*/ 0 h 8"/>
                  <a:gd name="T6" fmla="*/ 0 w 1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17" y="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285"/>
              <p:cNvSpPr>
                <a:spLocks/>
              </p:cNvSpPr>
              <p:nvPr/>
            </p:nvSpPr>
            <p:spPr bwMode="auto">
              <a:xfrm>
                <a:off x="5464" y="1033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17 w 17"/>
                  <a:gd name="T3" fmla="*/ 4 h 8"/>
                  <a:gd name="T4" fmla="*/ 8 w 17"/>
                  <a:gd name="T5" fmla="*/ 0 h 8"/>
                  <a:gd name="T6" fmla="*/ 0 w 1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17" y="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1286"/>
              <p:cNvSpPr>
                <a:spLocks/>
              </p:cNvSpPr>
              <p:nvPr/>
            </p:nvSpPr>
            <p:spPr bwMode="auto">
              <a:xfrm>
                <a:off x="5487" y="1035"/>
                <a:ext cx="18" cy="8"/>
              </a:xfrm>
              <a:custGeom>
                <a:avLst/>
                <a:gdLst>
                  <a:gd name="T0" fmla="*/ 0 w 18"/>
                  <a:gd name="T1" fmla="*/ 8 h 8"/>
                  <a:gd name="T2" fmla="*/ 18 w 18"/>
                  <a:gd name="T3" fmla="*/ 4 h 8"/>
                  <a:gd name="T4" fmla="*/ 9 w 18"/>
                  <a:gd name="T5" fmla="*/ 0 h 8"/>
                  <a:gd name="T6" fmla="*/ 0 w 1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8">
                    <a:moveTo>
                      <a:pt x="0" y="8"/>
                    </a:moveTo>
                    <a:lnTo>
                      <a:pt x="18" y="4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1287"/>
              <p:cNvSpPr>
                <a:spLocks/>
              </p:cNvSpPr>
              <p:nvPr/>
            </p:nvSpPr>
            <p:spPr bwMode="auto">
              <a:xfrm>
                <a:off x="5487" y="1035"/>
                <a:ext cx="18" cy="8"/>
              </a:xfrm>
              <a:custGeom>
                <a:avLst/>
                <a:gdLst>
                  <a:gd name="T0" fmla="*/ 0 w 18"/>
                  <a:gd name="T1" fmla="*/ 8 h 8"/>
                  <a:gd name="T2" fmla="*/ 18 w 18"/>
                  <a:gd name="T3" fmla="*/ 4 h 8"/>
                  <a:gd name="T4" fmla="*/ 9 w 18"/>
                  <a:gd name="T5" fmla="*/ 0 h 8"/>
                  <a:gd name="T6" fmla="*/ 0 w 1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8">
                    <a:moveTo>
                      <a:pt x="0" y="8"/>
                    </a:moveTo>
                    <a:lnTo>
                      <a:pt x="18" y="4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Rectangle 266"/>
            <p:cNvSpPr>
              <a:spLocks noChangeArrowheads="1"/>
            </p:cNvSpPr>
            <p:nvPr/>
          </p:nvSpPr>
          <p:spPr bwMode="auto">
            <a:xfrm>
              <a:off x="6581252" y="2636912"/>
              <a:ext cx="1159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Pixel detector</a:t>
              </a:r>
              <a:endParaRPr kumimoji="0" lang="en-US" alt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60" name="ZoneTexte 1259"/>
          <p:cNvSpPr txBox="1"/>
          <p:nvPr/>
        </p:nvSpPr>
        <p:spPr>
          <a:xfrm>
            <a:off x="0" y="4028063"/>
            <a:ext cx="2949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Small pixel pitch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Wide energy range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Low noise (cooling)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 single particle image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Limited counting rate</a:t>
            </a:r>
          </a:p>
          <a:p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1" name="ZoneTexte 1260"/>
          <p:cNvSpPr txBox="1"/>
          <p:nvPr/>
        </p:nvSpPr>
        <p:spPr>
          <a:xfrm>
            <a:off x="6021422" y="4005064"/>
            <a:ext cx="3231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E39"/>
                </a:solidFill>
                <a:latin typeface="Century Gothic" panose="020B0502020202020204" pitchFamily="34" charset="0"/>
              </a:rPr>
              <a:t>Single particle counting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High counting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Noise impacted by detector connection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High cost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Bonding</a:t>
            </a:r>
            <a:endParaRPr lang="fr-FR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detector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62" name="ZoneTexte 1261"/>
          <p:cNvSpPr txBox="1"/>
          <p:nvPr/>
        </p:nvSpPr>
        <p:spPr>
          <a:xfrm>
            <a:off x="2857477" y="4039904"/>
            <a:ext cx="318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Single particle counting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Small pixel pitch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Low noise</a:t>
            </a:r>
            <a:endParaRPr lang="en-US" dirty="0">
              <a:solidFill>
                <a:srgbClr val="007E3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E39"/>
                </a:solidFill>
                <a:latin typeface="Century Gothic" panose="020B0502020202020204" pitchFamily="34" charset="0"/>
              </a:rPr>
              <a:t>Low cost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Moderate counting rate</a:t>
            </a:r>
          </a:p>
        </p:txBody>
      </p:sp>
      <p:sp>
        <p:nvSpPr>
          <p:cNvPr id="1263" name="Rectangle 1262"/>
          <p:cNvSpPr/>
          <p:nvPr/>
        </p:nvSpPr>
        <p:spPr>
          <a:xfrm>
            <a:off x="2857477" y="4038150"/>
            <a:ext cx="3082675" cy="14790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5" name="Espace réservé du numéro de diapositive 12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66" name="Espace réservé du pied de page 12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M.Kachel</a:t>
            </a:r>
            <a:r>
              <a:rPr lang="fr-FR" dirty="0" smtClean="0"/>
              <a:t> - CMOS Pixel </a:t>
            </a:r>
            <a:r>
              <a:rPr lang="fr-FR" dirty="0" err="1" smtClean="0"/>
              <a:t>Sensors</a:t>
            </a:r>
            <a:r>
              <a:rPr lang="fr-FR" dirty="0" smtClean="0"/>
              <a:t>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Depletion</a:t>
            </a:r>
            <a:r>
              <a:rPr lang="fr-FR" dirty="0" smtClean="0"/>
              <a:t> in MAPS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333" y="836712"/>
            <a:ext cx="8781296" cy="5373664"/>
          </a:xfrm>
        </p:spPr>
        <p:txBody>
          <a:bodyPr/>
          <a:lstStyle/>
          <a:p>
            <a:r>
              <a:rPr lang="fr-FR" dirty="0" err="1" smtClean="0"/>
              <a:t>Principle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128860" y="126876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entury Gothic" panose="020B0502020202020204" pitchFamily="34" charset="0"/>
              </a:rPr>
              <a:t>Undepleted</a:t>
            </a:r>
            <a:r>
              <a:rPr lang="fr-FR" dirty="0" smtClean="0">
                <a:latin typeface="Century Gothic" panose="020B0502020202020204" pitchFamily="34" charset="0"/>
              </a:rPr>
              <a:t> MAPS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12160" y="126876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entury Gothic" panose="020B0502020202020204" pitchFamily="34" charset="0"/>
              </a:rPr>
              <a:t>Depleted</a:t>
            </a:r>
            <a:r>
              <a:rPr lang="fr-FR" dirty="0" smtClean="0">
                <a:latin typeface="Century Gothic" panose="020B0502020202020204" pitchFamily="34" charset="0"/>
              </a:rPr>
              <a:t> MAPS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4140369"/>
            <a:ext cx="452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entury Gothic" panose="020B0502020202020204" pitchFamily="34" charset="0"/>
              </a:rPr>
              <a:t>Collecting</a:t>
            </a:r>
            <a:r>
              <a:rPr lang="fr-FR" sz="1600" dirty="0" smtClean="0">
                <a:latin typeface="Century Gothic" panose="020B0502020202020204" pitchFamily="34" charset="0"/>
              </a:rPr>
              <a:t> diode DC </a:t>
            </a:r>
            <a:r>
              <a:rPr lang="fr-FR" sz="1600" dirty="0" err="1" smtClean="0">
                <a:latin typeface="Century Gothic" panose="020B0502020202020204" pitchFamily="34" charset="0"/>
              </a:rPr>
              <a:t>coupled</a:t>
            </a:r>
            <a:r>
              <a:rPr lang="fr-FR" sz="1600" dirty="0" smtClean="0">
                <a:latin typeface="Century Gothic" panose="020B0502020202020204" pitchFamily="34" charset="0"/>
              </a:rPr>
              <a:t> (~1.0V)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entury Gothic" panose="020B0502020202020204" pitchFamily="34" charset="0"/>
              </a:rPr>
              <a:t>Simple </a:t>
            </a:r>
            <a:r>
              <a:rPr lang="fr-FR" sz="1600" dirty="0" err="1" smtClean="0">
                <a:latin typeface="Century Gothic" panose="020B0502020202020204" pitchFamily="34" charset="0"/>
              </a:rPr>
              <a:t>readout</a:t>
            </a:r>
            <a:r>
              <a:rPr lang="fr-FR" sz="1600" dirty="0" smtClean="0">
                <a:latin typeface="Century Gothic" panose="020B0502020202020204" pitchFamily="34" charset="0"/>
              </a:rPr>
              <a:t> architecture (3T possible)</a:t>
            </a: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endParaRPr lang="fr-FR" sz="1600" dirty="0">
              <a:latin typeface="Century Gothic" panose="020B0502020202020204" pitchFamily="34" charset="0"/>
            </a:endParaRPr>
          </a:p>
          <a:p>
            <a:r>
              <a:rPr lang="fr-FR" sz="1600" dirty="0" smtClean="0">
                <a:latin typeface="Century Gothic" panose="020B0502020202020204" pitchFamily="34" charset="0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entury Gothic" panose="020B0502020202020204" pitchFamily="34" charset="0"/>
              </a:rPr>
              <a:t>Small </a:t>
            </a:r>
            <a:r>
              <a:rPr lang="fr-FR" sz="1600" dirty="0" err="1" smtClean="0">
                <a:latin typeface="Century Gothic" panose="020B0502020202020204" pitchFamily="34" charset="0"/>
              </a:rPr>
              <a:t>depletion</a:t>
            </a:r>
            <a:r>
              <a:rPr lang="fr-FR" sz="1600" dirty="0" smtClean="0">
                <a:latin typeface="Century Gothic" panose="020B0502020202020204" pitchFamily="34" charset="0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entury Gothic" panose="020B0502020202020204" pitchFamily="34" charset="0"/>
              </a:rPr>
              <a:t>Charge collection by drift and 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8024" y="4128791"/>
            <a:ext cx="4331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entury Gothic" panose="020B0502020202020204" pitchFamily="34" charset="0"/>
              </a:rPr>
              <a:t>AC </a:t>
            </a:r>
            <a:r>
              <a:rPr lang="fr-FR" sz="1600" dirty="0" err="1" smtClean="0">
                <a:latin typeface="Century Gothic" panose="020B0502020202020204" pitchFamily="34" charset="0"/>
              </a:rPr>
              <a:t>coupled</a:t>
            </a:r>
            <a:r>
              <a:rPr lang="fr-FR" sz="1600" dirty="0" smtClean="0">
                <a:latin typeface="Century Gothic" panose="020B0502020202020204" pitchFamily="34" charset="0"/>
              </a:rPr>
              <a:t> diode -&gt; HV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entury Gothic" panose="020B0502020202020204" pitchFamily="34" charset="0"/>
              </a:rPr>
              <a:t>Depletion</a:t>
            </a:r>
            <a:r>
              <a:rPr lang="fr-FR" sz="1600" dirty="0" smtClean="0">
                <a:latin typeface="Century Gothic" panose="020B0502020202020204" pitchFamily="34" charset="0"/>
              </a:rPr>
              <a:t>: Charge collection by drift </a:t>
            </a:r>
          </a:p>
          <a:p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latin typeface="Century Gothic" panose="020B0502020202020204" pitchFamily="34" charset="0"/>
              </a:rPr>
              <a:t>    (</a:t>
            </a:r>
            <a:r>
              <a:rPr lang="fr-FR" sz="1600" dirty="0" err="1" smtClean="0">
                <a:latin typeface="Century Gothic" panose="020B0502020202020204" pitchFamily="34" charset="0"/>
              </a:rPr>
              <a:t>fast</a:t>
            </a:r>
            <a:r>
              <a:rPr lang="fr-FR" sz="1600" dirty="0" smtClean="0">
                <a:latin typeface="Century Gothic" panose="020B0502020202020204" pitchFamily="34" charset="0"/>
              </a:rPr>
              <a:t>, </a:t>
            </a:r>
            <a:r>
              <a:rPr lang="fr-FR" sz="1600" dirty="0" err="1" smtClean="0">
                <a:latin typeface="Century Gothic" panose="020B0502020202020204" pitchFamily="34" charset="0"/>
              </a:rPr>
              <a:t>small</a:t>
            </a:r>
            <a:r>
              <a:rPr lang="fr-FR" sz="1600" dirty="0" smtClean="0">
                <a:latin typeface="Century Gothic" panose="020B0502020202020204" pitchFamily="34" charset="0"/>
              </a:rPr>
              <a:t> clusters)</a:t>
            </a: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r>
              <a:rPr lang="fr-FR" sz="1600" dirty="0" smtClean="0">
                <a:latin typeface="Century Gothic" panose="020B0502020202020204" pitchFamily="34" charset="0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entury Gothic" panose="020B0502020202020204" pitchFamily="34" charset="0"/>
              </a:rPr>
              <a:t>Biasing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from</a:t>
            </a:r>
            <a:r>
              <a:rPr lang="fr-FR" sz="1600" dirty="0" smtClean="0">
                <a:latin typeface="Century Gothic" panose="020B0502020202020204" pitchFamily="34" charset="0"/>
              </a:rPr>
              <a:t> top -&gt; diode reset </a:t>
            </a:r>
            <a:r>
              <a:rPr lang="fr-FR" sz="1600" dirty="0" err="1" smtClean="0">
                <a:latin typeface="Century Gothic" panose="020B0502020202020204" pitchFamily="34" charset="0"/>
              </a:rPr>
              <a:t>difficult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Century Gothic" panose="020B0502020202020204" pitchFamily="34" charset="0"/>
            </a:endParaRPr>
          </a:p>
          <a:p>
            <a:r>
              <a:rPr lang="fr-FR" sz="1600" dirty="0" smtClean="0">
                <a:latin typeface="Century Gothic" panose="020B0502020202020204" pitchFamily="34" charset="0"/>
              </a:rPr>
              <a:t>		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226312"/>
            <a:ext cx="885698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u="sng" dirty="0">
                <a:latin typeface="Century Gothic" panose="020B0502020202020204" pitchFamily="34" charset="0"/>
              </a:rPr>
              <a:t>Motivation for </a:t>
            </a:r>
            <a:r>
              <a:rPr lang="fr-FR" sz="2000" u="sng" dirty="0" err="1">
                <a:latin typeface="Century Gothic" panose="020B0502020202020204" pitchFamily="34" charset="0"/>
              </a:rPr>
              <a:t>having</a:t>
            </a:r>
            <a:r>
              <a:rPr lang="fr-FR" sz="2000" u="sng" dirty="0">
                <a:latin typeface="Century Gothic" panose="020B0502020202020204" pitchFamily="34" charset="0"/>
              </a:rPr>
              <a:t> </a:t>
            </a:r>
            <a:r>
              <a:rPr lang="fr-FR" sz="2000" u="sng" dirty="0" err="1">
                <a:latin typeface="Century Gothic" panose="020B0502020202020204" pitchFamily="34" charset="0"/>
              </a:rPr>
              <a:t>depleted</a:t>
            </a:r>
            <a:r>
              <a:rPr lang="fr-FR" sz="2000" u="sng" dirty="0">
                <a:latin typeface="Century Gothic" panose="020B0502020202020204" pitchFamily="34" charset="0"/>
              </a:rPr>
              <a:t> </a:t>
            </a:r>
            <a:r>
              <a:rPr lang="fr-FR" sz="2000" u="sng" dirty="0" err="1" smtClean="0">
                <a:latin typeface="Century Gothic" panose="020B0502020202020204" pitchFamily="34" charset="0"/>
              </a:rPr>
              <a:t>sensors</a:t>
            </a:r>
            <a:r>
              <a:rPr lang="fr-FR" sz="2000" u="sng" dirty="0" smtClean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Century Gothic" panose="020B0502020202020204" pitchFamily="34" charset="0"/>
              </a:rPr>
              <a:t>Larger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depleted</a:t>
            </a:r>
            <a:r>
              <a:rPr lang="fr-FR" sz="2000" dirty="0" smtClean="0">
                <a:latin typeface="Century Gothic" panose="020B0502020202020204" pitchFamily="34" charset="0"/>
              </a:rPr>
              <a:t> volume -&gt; </a:t>
            </a:r>
            <a:r>
              <a:rPr lang="fr-FR" sz="2000" dirty="0" err="1" smtClean="0">
                <a:latin typeface="Century Gothic" panose="020B0502020202020204" pitchFamily="34" charset="0"/>
              </a:rPr>
              <a:t>Increased</a:t>
            </a:r>
            <a:r>
              <a:rPr lang="fr-FR" sz="2000" dirty="0" smtClean="0">
                <a:latin typeface="Century Gothic" panose="020B0502020202020204" pitchFamily="34" charset="0"/>
              </a:rPr>
              <a:t> signal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Drift -&gt; </a:t>
            </a:r>
            <a:r>
              <a:rPr lang="fr-FR" sz="2000" dirty="0" err="1" smtClean="0">
                <a:latin typeface="Century Gothic" panose="020B0502020202020204" pitchFamily="34" charset="0"/>
              </a:rPr>
              <a:t>Faster</a:t>
            </a:r>
            <a:r>
              <a:rPr lang="fr-FR" sz="2000" dirty="0" smtClean="0">
                <a:latin typeface="Century Gothic" panose="020B0502020202020204" pitchFamily="34" charset="0"/>
              </a:rPr>
              <a:t> charge collection -&gt; </a:t>
            </a:r>
            <a:r>
              <a:rPr lang="fr-FR" sz="2000" dirty="0" err="1" smtClean="0">
                <a:latin typeface="Century Gothic" panose="020B0502020202020204" pitchFamily="34" charset="0"/>
              </a:rPr>
              <a:t>less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prone</a:t>
            </a:r>
            <a:r>
              <a:rPr lang="fr-FR" sz="2000" dirty="0" smtClean="0">
                <a:latin typeface="Century Gothic" panose="020B0502020202020204" pitchFamily="34" charset="0"/>
              </a:rPr>
              <a:t> to radiation damage</a:t>
            </a:r>
          </a:p>
          <a:p>
            <a:pPr lvl="1"/>
            <a:r>
              <a:rPr lang="fr-FR" sz="2000" dirty="0" smtClean="0">
                <a:latin typeface="Century Gothic" panose="020B0502020202020204" pitchFamily="34" charset="0"/>
              </a:rPr>
              <a:t>        -&gt; Small clusters -&gt; </a:t>
            </a:r>
            <a:r>
              <a:rPr lang="fr-FR" sz="2000" dirty="0" err="1" smtClean="0">
                <a:latin typeface="Century Gothic" panose="020B0502020202020204" pitchFamily="34" charset="0"/>
              </a:rPr>
              <a:t>Larger</a:t>
            </a:r>
            <a:r>
              <a:rPr lang="fr-FR" sz="2000" dirty="0" smtClean="0">
                <a:latin typeface="Century Gothic" panose="020B0502020202020204" pitchFamily="34" charset="0"/>
              </a:rPr>
              <a:t> pixels possible </a:t>
            </a:r>
            <a:r>
              <a:rPr lang="fr-FR" sz="1400" dirty="0" smtClean="0">
                <a:latin typeface="Century Gothic" panose="020B0502020202020204" pitchFamily="34" charset="0"/>
              </a:rPr>
              <a:t>(but </a:t>
            </a:r>
            <a:r>
              <a:rPr lang="fr-FR" sz="1400" dirty="0" err="1" smtClean="0">
                <a:latin typeface="Century Gothic" panose="020B0502020202020204" pitchFamily="34" charset="0"/>
              </a:rPr>
              <a:t>within</a:t>
            </a:r>
            <a:r>
              <a:rPr lang="fr-FR" sz="1400" dirty="0" smtClean="0">
                <a:latin typeface="Century Gothic" panose="020B0502020202020204" pitchFamily="34" charset="0"/>
              </a:rPr>
              <a:t> spatial </a:t>
            </a:r>
            <a:r>
              <a:rPr lang="fr-FR" sz="1400" dirty="0" err="1" smtClean="0">
                <a:latin typeface="Century Gothic" panose="020B0502020202020204" pitchFamily="34" charset="0"/>
              </a:rPr>
              <a:t>resol</a:t>
            </a:r>
            <a:r>
              <a:rPr lang="fr-FR" sz="1400" dirty="0" smtClean="0">
                <a:latin typeface="Century Gothic" panose="020B0502020202020204" pitchFamily="34" charset="0"/>
              </a:rPr>
              <a:t>. </a:t>
            </a:r>
            <a:r>
              <a:rPr lang="fr-FR" sz="1400" dirty="0" err="1" smtClean="0">
                <a:latin typeface="Century Gothic" panose="020B0502020202020204" pitchFamily="34" charset="0"/>
              </a:rPr>
              <a:t>spect</a:t>
            </a:r>
            <a:r>
              <a:rPr lang="fr-FR" sz="1400" dirty="0" smtClean="0">
                <a:latin typeface="Century Gothic" panose="020B0502020202020204" pitchFamily="34" charset="0"/>
              </a:rPr>
              <a:t>)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0" lvl="1"/>
            <a:endParaRPr lang="fr-FR" sz="2000" u="sng" dirty="0" smtClean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56326"/>
              </p:ext>
            </p:extLst>
          </p:nvPr>
        </p:nvGraphicFramePr>
        <p:xfrm>
          <a:off x="628071" y="1723652"/>
          <a:ext cx="3625273" cy="239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Visio" r:id="rId4" imgW="3988384" imgH="2638552" progId="Visio.Drawing.11">
                  <p:embed/>
                </p:oleObj>
              </mc:Choice>
              <mc:Fallback>
                <p:oleObj name="Visio" r:id="rId4" imgW="3988384" imgH="26385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071" y="1723652"/>
                        <a:ext cx="3625273" cy="2398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59969"/>
              </p:ext>
            </p:extLst>
          </p:nvPr>
        </p:nvGraphicFramePr>
        <p:xfrm>
          <a:off x="5023762" y="1769424"/>
          <a:ext cx="3652694" cy="230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Visio" r:id="rId6" imgW="4018547" imgH="2538540" progId="Visio.Drawing.11">
                  <p:embed/>
                </p:oleObj>
              </mc:Choice>
              <mc:Fallback>
                <p:oleObj name="Visio" r:id="rId6" imgW="4018547" imgH="25385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3762" y="1769424"/>
                        <a:ext cx="3652694" cy="2307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4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/>
      <p:bldP spid="10" grpId="1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Examples</a:t>
            </a:r>
            <a:r>
              <a:rPr lang="fr-FR" sz="3200" dirty="0"/>
              <a:t> of Applications at IPHC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520" y="935656"/>
            <a:ext cx="8781296" cy="5373664"/>
          </a:xfrm>
        </p:spPr>
        <p:txBody>
          <a:bodyPr/>
          <a:lstStyle/>
          <a:p>
            <a:r>
              <a:rPr lang="en-US" dirty="0" smtClean="0"/>
              <a:t>Example 1 : Spectroscopy – </a:t>
            </a:r>
            <a:r>
              <a:rPr lang="en-US" dirty="0" err="1" smtClean="0"/>
              <a:t>Pipper</a:t>
            </a:r>
            <a:r>
              <a:rPr lang="en-US" dirty="0" smtClean="0"/>
              <a:t> sensor</a:t>
            </a:r>
          </a:p>
        </p:txBody>
      </p:sp>
      <p:pic>
        <p:nvPicPr>
          <p:cNvPr id="6" name="Picture 7" descr="EPI18_ADDR0_7C_Presc4_Fe55_vs_Diode_Voltage2-19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6464"/>
          <a:stretch/>
        </p:blipFill>
        <p:spPr>
          <a:xfrm>
            <a:off x="753369" y="3829776"/>
            <a:ext cx="3530599" cy="2191512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020041" y="4449918"/>
            <a:ext cx="1514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j-lt"/>
                <a:cs typeface="Century Gothic"/>
              </a:rPr>
              <a:t>Epitaxial</a:t>
            </a:r>
            <a:r>
              <a:rPr lang="fr-FR" sz="1200" b="1" dirty="0" smtClean="0">
                <a:latin typeface="+mj-lt"/>
                <a:cs typeface="Century Gothic"/>
              </a:rPr>
              <a:t> layer 18 </a:t>
            </a:r>
            <a:r>
              <a:rPr lang="fr-FR" sz="1200" b="1" dirty="0" err="1" smtClean="0">
                <a:latin typeface="+mj-lt"/>
                <a:cs typeface="Century Gothic"/>
              </a:rPr>
              <a:t>um</a:t>
            </a:r>
            <a:endParaRPr lang="fr-FR" sz="1200" b="1" dirty="0" smtClean="0">
              <a:latin typeface="+mj-lt"/>
              <a:cs typeface="Century Gothic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99282"/>
              </p:ext>
            </p:extLst>
          </p:nvPr>
        </p:nvGraphicFramePr>
        <p:xfrm>
          <a:off x="611560" y="1518316"/>
          <a:ext cx="2610847" cy="192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Visio" r:id="rId4" imgW="3159178" imgH="2328736" progId="Visio.Drawing.11">
                  <p:embed/>
                </p:oleObj>
              </mc:Choice>
              <mc:Fallback>
                <p:oleObj name="Visio" r:id="rId4" imgW="3159178" imgH="23287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518316"/>
                        <a:ext cx="2610847" cy="192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161963" y="1446308"/>
            <a:ext cx="37577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Century Gothic" panose="020B0502020202020204" pitchFamily="34" charset="0"/>
              </a:rPr>
              <a:t>Prorotype</a:t>
            </a:r>
            <a:r>
              <a:rPr lang="fr-FR" dirty="0" smtClean="0">
                <a:latin typeface="Century Gothic" panose="020B0502020202020204" pitchFamily="34" charset="0"/>
              </a:rPr>
              <a:t> chip 32x128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Century Gothic" panose="020B0502020202020204" pitchFamily="34" charset="0"/>
              </a:rPr>
              <a:t>Analog</a:t>
            </a:r>
            <a:r>
              <a:rPr lang="fr-FR" dirty="0" smtClean="0">
                <a:latin typeface="Century Gothic" panose="020B0502020202020204" pitchFamily="34" charset="0"/>
              </a:rPr>
              <a:t>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</a:rPr>
              <a:t>Pixel size 22x22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</a:rPr>
              <a:t>AC </a:t>
            </a:r>
            <a:r>
              <a:rPr lang="fr-FR" dirty="0" err="1" smtClean="0">
                <a:latin typeface="Century Gothic" panose="020B0502020202020204" pitchFamily="34" charset="0"/>
              </a:rPr>
              <a:t>coupled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collecting</a:t>
            </a:r>
            <a:r>
              <a:rPr lang="fr-FR" dirty="0" smtClean="0">
                <a:latin typeface="Century Gothic" panose="020B0502020202020204" pitchFamily="34" charset="0"/>
              </a:rPr>
              <a:t> 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Century Gothic" panose="020B0502020202020204" pitchFamily="34" charset="0"/>
              </a:rPr>
              <a:t>Produced</a:t>
            </a:r>
            <a:r>
              <a:rPr lang="fr-FR" dirty="0" smtClean="0">
                <a:latin typeface="Century Gothic" panose="020B0502020202020204" pitchFamily="34" charset="0"/>
              </a:rPr>
              <a:t> on </a:t>
            </a:r>
            <a:r>
              <a:rPr lang="fr-FR" dirty="0" err="1" smtClean="0">
                <a:latin typeface="Century Gothic" panose="020B0502020202020204" pitchFamily="34" charset="0"/>
              </a:rPr>
              <a:t>two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substrates</a:t>
            </a:r>
            <a:r>
              <a:rPr lang="fr-FR" dirty="0" smtClean="0">
                <a:latin typeface="Century Gothic" panose="020B0502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Century Gothic" panose="020B0502020202020204" pitchFamily="34" charset="0"/>
              </a:rPr>
              <a:t>Epitaxial</a:t>
            </a:r>
            <a:r>
              <a:rPr lang="fr-FR" dirty="0" smtClean="0">
                <a:latin typeface="Century Gothic" panose="020B0502020202020204" pitchFamily="34" charset="0"/>
              </a:rPr>
              <a:t> layer 18µm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</a:rPr>
              <a:t>Czochralski </a:t>
            </a:r>
            <a:r>
              <a:rPr lang="fr-FR" dirty="0" err="1" smtClean="0">
                <a:latin typeface="Century Gothic" panose="020B0502020202020204" pitchFamily="34" charset="0"/>
              </a:rPr>
              <a:t>substrate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480" r="24818" b="3961"/>
          <a:stretch/>
        </p:blipFill>
        <p:spPr>
          <a:xfrm>
            <a:off x="6876256" y="1412776"/>
            <a:ext cx="2141899" cy="2064295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1187624" y="3573016"/>
            <a:ext cx="6920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latin typeface="Century Gothic" panose="020B0502020202020204" pitchFamily="34" charset="0"/>
                <a:cs typeface="Century Gothic"/>
              </a:rPr>
              <a:t>Laboratory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600" b="1" i="1" dirty="0" err="1" smtClean="0">
                <a:latin typeface="Century Gothic" panose="020B0502020202020204" pitchFamily="34" charset="0"/>
                <a:cs typeface="Century Gothic"/>
              </a:rPr>
              <a:t>measurements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600" b="1" i="1" dirty="0" err="1" smtClean="0">
                <a:latin typeface="Century Gothic" panose="020B0502020202020204" pitchFamily="34" charset="0"/>
                <a:cs typeface="Century Gothic"/>
              </a:rPr>
              <a:t>with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fr-FR" sz="1600" b="1" i="1" baseline="30000" dirty="0" smtClean="0">
                <a:latin typeface="Century Gothic" panose="020B0502020202020204" pitchFamily="34" charset="0"/>
                <a:cs typeface="Century Gothic"/>
              </a:rPr>
              <a:t>55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Fe in </a:t>
            </a:r>
            <a:r>
              <a:rPr lang="fr-FR" sz="1600" b="1" i="1" dirty="0" err="1" smtClean="0">
                <a:latin typeface="Century Gothic" panose="020B0502020202020204" pitchFamily="34" charset="0"/>
                <a:cs typeface="Century Gothic"/>
              </a:rPr>
              <a:t>function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 of diode </a:t>
            </a:r>
            <a:r>
              <a:rPr lang="fr-FR" sz="1600" b="1" i="1" dirty="0" err="1" smtClean="0">
                <a:latin typeface="Century Gothic" panose="020B0502020202020204" pitchFamily="34" charset="0"/>
                <a:cs typeface="Century Gothic"/>
              </a:rPr>
              <a:t>bias</a:t>
            </a:r>
            <a:r>
              <a:rPr lang="fr-FR" sz="1600" b="1" i="1" dirty="0" smtClean="0">
                <a:latin typeface="Century Gothic" panose="020B0502020202020204" pitchFamily="34" charset="0"/>
                <a:cs typeface="Century Gothic"/>
              </a:rPr>
              <a:t> (1-19V)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4442859" y="5996027"/>
            <a:ext cx="4089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  <a:cs typeface="Century Gothic"/>
              </a:rPr>
              <a:t>σ</a:t>
            </a:r>
            <a:r>
              <a:rPr lang="fr-FR" sz="1600" dirty="0" smtClean="0">
                <a:latin typeface="Century Gothic" panose="020B0502020202020204" pitchFamily="34" charset="0"/>
                <a:cs typeface="Century Gothic"/>
              </a:rPr>
              <a:t> at (Mg K</a:t>
            </a:r>
            <a:r>
              <a:rPr lang="el-GR" sz="1600" dirty="0" smtClean="0">
                <a:latin typeface="Calibri"/>
                <a:cs typeface="Century Gothic"/>
              </a:rPr>
              <a:t>α</a:t>
            </a:r>
            <a:r>
              <a:rPr lang="fr-FR" sz="1600" dirty="0" smtClean="0">
                <a:latin typeface="Century Gothic" panose="020B0502020202020204" pitchFamily="34" charset="0"/>
                <a:cs typeface="Century Gothic"/>
              </a:rPr>
              <a:t>) = 35 e</a:t>
            </a:r>
            <a:r>
              <a:rPr lang="fr-FR" sz="1600" baseline="30000" dirty="0" smtClean="0">
                <a:latin typeface="Century Gothic" panose="020B0502020202020204" pitchFamily="34" charset="0"/>
                <a:cs typeface="Century Gothic"/>
              </a:rPr>
              <a:t>-</a:t>
            </a:r>
            <a:r>
              <a:rPr lang="fr-FR" sz="1600" dirty="0" smtClean="0">
                <a:latin typeface="Century Gothic" panose="020B0502020202020204" pitchFamily="34" charset="0"/>
                <a:cs typeface="Century Gothic"/>
              </a:rPr>
              <a:t> =&gt; </a:t>
            </a:r>
            <a:r>
              <a:rPr lang="fr-FR" sz="1600" b="1" dirty="0" smtClean="0">
                <a:latin typeface="Century Gothic" panose="020B0502020202020204" pitchFamily="34" charset="0"/>
                <a:cs typeface="Century Gothic"/>
              </a:rPr>
              <a:t>FWHM ≈ 300 eV </a:t>
            </a:r>
            <a:endParaRPr lang="fr-FR" sz="1600" b="1" baseline="30000" dirty="0" smtClean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14" name="Espace réservé du contenu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30" y="3933056"/>
            <a:ext cx="4096150" cy="2058013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858284" y="5991069"/>
            <a:ext cx="328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cs typeface="Century Gothic"/>
              </a:rPr>
              <a:t>In </a:t>
            </a:r>
            <a:r>
              <a:rPr lang="fr-FR" sz="1600" dirty="0" err="1" smtClean="0">
                <a:latin typeface="Century Gothic" panose="020B0502020202020204" pitchFamily="34" charset="0"/>
                <a:cs typeface="Century Gothic"/>
              </a:rPr>
              <a:t>function</a:t>
            </a:r>
            <a:r>
              <a:rPr lang="fr-FR" sz="1600" dirty="0" smtClean="0">
                <a:latin typeface="Century Gothic" panose="020B0502020202020204" pitchFamily="34" charset="0"/>
                <a:cs typeface="Century Gothic"/>
              </a:rPr>
              <a:t> of Vdiode (2V : 20V)</a:t>
            </a:r>
            <a:endParaRPr lang="fr-FR" sz="1600" baseline="30000" dirty="0" smtClean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475656" y="18448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22fF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860032" y="4077072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 Gothic" panose="020B0502020202020204" pitchFamily="34" charset="0"/>
              </a:rPr>
              <a:t>Single pixel </a:t>
            </a:r>
            <a:r>
              <a:rPr lang="fr-FR" sz="1400" dirty="0" err="1" smtClean="0">
                <a:latin typeface="Century Gothic" panose="020B0502020202020204" pitchFamily="34" charset="0"/>
              </a:rPr>
              <a:t>events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latin typeface="Century Gothic" panose="020B0502020202020204" pitchFamily="34" charset="0"/>
              </a:rPr>
              <a:t>spectrum</a:t>
            </a:r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smtClean="0">
                <a:latin typeface="Century Gothic" panose="020B0502020202020204" pitchFamily="34" charset="0"/>
              </a:rPr>
              <a:t>(90% charge in single pixel)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8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20051"/>
              </p:ext>
            </p:extLst>
          </p:nvPr>
        </p:nvGraphicFramePr>
        <p:xfrm>
          <a:off x="5066045" y="1554477"/>
          <a:ext cx="213518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Visio" r:id="rId3" imgW="2134764" imgH="1605534" progId="Visio.Drawing.11">
                  <p:embed/>
                </p:oleObj>
              </mc:Choice>
              <mc:Fallback>
                <p:oleObj name="Visio" r:id="rId3" imgW="2134764" imgH="16055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6045" y="1554477"/>
                        <a:ext cx="2135187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61084"/>
              </p:ext>
            </p:extLst>
          </p:nvPr>
        </p:nvGraphicFramePr>
        <p:xfrm>
          <a:off x="1216025" y="1517650"/>
          <a:ext cx="2149475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Visio" r:id="rId5" imgW="2172895" imgH="2470531" progId="Visio.Drawing.11">
                  <p:embed/>
                </p:oleObj>
              </mc:Choice>
              <mc:Fallback>
                <p:oleObj name="Visio" r:id="rId5" imgW="2172895" imgH="247053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025" y="1517650"/>
                        <a:ext cx="2149475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083" y="982684"/>
            <a:ext cx="7028205" cy="5479492"/>
          </a:xfrm>
        </p:spPr>
        <p:txBody>
          <a:bodyPr/>
          <a:lstStyle/>
          <a:p>
            <a:r>
              <a:rPr lang="fr-FR" dirty="0" smtClean="0"/>
              <a:t>Goal: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depleted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547664" y="1920861"/>
            <a:ext cx="0" cy="1148099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155115" y="3142296"/>
            <a:ext cx="19134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59632" y="3823156"/>
            <a:ext cx="8483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[J. HEYMES]</a:t>
            </a:r>
            <a:endParaRPr lang="fr-FR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47664" y="2196153"/>
            <a:ext cx="100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/>
                </a:solidFill>
              </a:rPr>
              <a:t>Depleted</a:t>
            </a:r>
            <a:r>
              <a:rPr lang="fr-FR" sz="1600" dirty="0" smtClean="0">
                <a:solidFill>
                  <a:schemeClr val="bg1"/>
                </a:solidFill>
              </a:rPr>
              <a:t> zone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43500" y="3132322"/>
            <a:ext cx="1204764" cy="36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p+ layer</a:t>
            </a:r>
            <a:endParaRPr lang="en-US" sz="12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779912" y="2528363"/>
            <a:ext cx="1175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64415" y="1855857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col. diode</a:t>
            </a:r>
            <a:endParaRPr lang="en-US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491880" y="264381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err="1" smtClean="0">
                <a:latin typeface="Century Gothic" panose="020B0502020202020204" pitchFamily="34" charset="0"/>
              </a:rPr>
              <a:t>Thinning</a:t>
            </a:r>
            <a:endParaRPr lang="fr-FR" b="1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entury Gothic" panose="020B0502020202020204" pitchFamily="34" charset="0"/>
              </a:rPr>
              <a:t>Ion implant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err="1" smtClean="0">
                <a:latin typeface="Century Gothic" panose="020B0502020202020204" pitchFamily="34" charset="0"/>
              </a:rPr>
              <a:t>Annealing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1331640" y="3152146"/>
            <a:ext cx="205952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62" descr="B4_BSI_FSI_total_cou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6029"/>
            <a:ext cx="2732741" cy="20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004048" y="3645024"/>
            <a:ext cx="3600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entury Gothic" panose="020B0502020202020204" pitchFamily="34" charset="0"/>
              </a:rPr>
              <a:t>Preliminary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latin typeface="Century Gothic" panose="020B0502020202020204" pitchFamily="34" charset="0"/>
              </a:rPr>
              <a:t>studies</a:t>
            </a:r>
            <a:r>
              <a:rPr lang="fr-FR" sz="1400" dirty="0" smtClean="0">
                <a:latin typeface="Century Gothic" panose="020B0502020202020204" pitchFamily="34" charset="0"/>
              </a:rPr>
              <a:t> of FSI/BSI </a:t>
            </a:r>
            <a:r>
              <a:rPr lang="fr-FR" sz="1400" dirty="0" err="1" smtClean="0">
                <a:latin typeface="Century Gothic" panose="020B0502020202020204" pitchFamily="34" charset="0"/>
              </a:rPr>
              <a:t>with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baseline="30000" dirty="0" smtClean="0">
                <a:latin typeface="Century Gothic" panose="020B0502020202020204" pitchFamily="34" charset="0"/>
              </a:rPr>
              <a:t>55</a:t>
            </a:r>
            <a:r>
              <a:rPr lang="fr-FR" sz="1400" dirty="0" smtClean="0">
                <a:latin typeface="Century Gothic" panose="020B0502020202020204" pitchFamily="34" charset="0"/>
              </a:rPr>
              <a:t>Fe</a:t>
            </a: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baseline="30000" dirty="0">
              <a:latin typeface="Century Gothic" panose="020B0502020202020204" pitchFamily="34" charset="0"/>
            </a:endParaRPr>
          </a:p>
          <a:p>
            <a:endParaRPr lang="fr-FR" sz="1400" baseline="30000" dirty="0" smtClean="0">
              <a:latin typeface="Century Gothic" panose="020B0502020202020204" pitchFamily="34" charset="0"/>
            </a:endParaRP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r>
              <a:rPr lang="fr-FR" sz="1400" dirty="0" err="1" smtClean="0">
                <a:latin typeface="Century Gothic" panose="020B0502020202020204" pitchFamily="34" charset="0"/>
              </a:rPr>
              <a:t>Detailed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latin typeface="Century Gothic" panose="020B0502020202020204" pitchFamily="34" charset="0"/>
              </a:rPr>
              <a:t>studies</a:t>
            </a:r>
            <a:r>
              <a:rPr lang="fr-FR" sz="1400" dirty="0" smtClean="0">
                <a:latin typeface="Century Gothic" panose="020B0502020202020204" pitchFamily="34" charset="0"/>
              </a:rPr>
              <a:t> at Soleil Synchrotron </a:t>
            </a:r>
            <a:r>
              <a:rPr lang="fr-FR" sz="1400" dirty="0" err="1" smtClean="0">
                <a:latin typeface="Century Gothic" panose="020B0502020202020204" pitchFamily="34" charset="0"/>
              </a:rPr>
              <a:t>next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latin typeface="Century Gothic" panose="020B0502020202020204" pitchFamily="34" charset="0"/>
              </a:rPr>
              <a:t>month</a:t>
            </a:r>
            <a:endParaRPr lang="fr-FR" sz="1400" dirty="0" smtClean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19" y="4509120"/>
            <a:ext cx="2607333" cy="10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155115" y="1927865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col. diode</a:t>
            </a:r>
            <a:endParaRPr lang="en-US" sz="1200" dirty="0"/>
          </a:p>
        </p:txBody>
      </p:sp>
      <p:sp>
        <p:nvSpPr>
          <p:cNvPr id="8" name="Flèche droite 7"/>
          <p:cNvSpPr/>
          <p:nvPr/>
        </p:nvSpPr>
        <p:spPr>
          <a:xfrm>
            <a:off x="4416185" y="4941168"/>
            <a:ext cx="587863" cy="21171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971600" y="4077072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Post </a:t>
            </a:r>
            <a:r>
              <a:rPr lang="fr-FR" dirty="0" err="1" smtClean="0">
                <a:latin typeface="Century Gothic" panose="020B0502020202020204" pitchFamily="34" charset="0"/>
              </a:rPr>
              <a:t>processing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done</a:t>
            </a:r>
            <a:r>
              <a:rPr lang="fr-FR" dirty="0" smtClean="0">
                <a:latin typeface="Century Gothic" panose="020B0502020202020204" pitchFamily="34" charset="0"/>
              </a:rPr>
              <a:t> in Jan 2017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Examples</a:t>
            </a:r>
            <a:r>
              <a:rPr lang="fr-FR" sz="3200" dirty="0"/>
              <a:t> of Applications at IPHC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520" y="836712"/>
            <a:ext cx="8781296" cy="5373664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: Counting – </a:t>
            </a:r>
            <a:r>
              <a:rPr lang="en-US" dirty="0"/>
              <a:t>Low energy X-ray </a:t>
            </a:r>
            <a:r>
              <a:rPr lang="en-US" dirty="0" smtClean="0"/>
              <a:t>- Mimosa 22SX 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4580347" y="5157192"/>
            <a:ext cx="4220407" cy="1505452"/>
            <a:chOff x="771760" y="5013176"/>
            <a:chExt cx="4220407" cy="1505452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323467"/>
                </p:ext>
              </p:extLst>
            </p:nvPr>
          </p:nvGraphicFramePr>
          <p:xfrm>
            <a:off x="771760" y="5013176"/>
            <a:ext cx="3224176" cy="1505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3" name="Visio" r:id="rId3" imgW="4888161" imgH="2251837" progId="Visio.Drawing.11">
                    <p:embed/>
                  </p:oleObj>
                </mc:Choice>
                <mc:Fallback>
                  <p:oleObj name="Visio" r:id="rId3" imgW="4888161" imgH="2251837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1760" y="5013176"/>
                          <a:ext cx="3224176" cy="15054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1" t="3652" r="16222"/>
            <a:stretch/>
          </p:blipFill>
          <p:spPr>
            <a:xfrm>
              <a:off x="3779912" y="5013176"/>
              <a:ext cx="1212255" cy="1215418"/>
            </a:xfrm>
            <a:prstGeom prst="rect">
              <a:avLst/>
            </a:prstGeom>
          </p:spPr>
        </p:pic>
      </p:grpSp>
      <p:pic>
        <p:nvPicPr>
          <p:cNvPr id="17" name="Picture 7" descr="logo_soleil.jpg"/>
          <p:cNvPicPr>
            <a:picLocks noChangeAspect="1"/>
          </p:cNvPicPr>
          <p:nvPr/>
        </p:nvPicPr>
        <p:blipFill>
          <a:blip r:embed="rId6"/>
          <a:srcRect t="18163" b="20612"/>
          <a:stretch>
            <a:fillRect/>
          </a:stretch>
        </p:blipFill>
        <p:spPr>
          <a:xfrm>
            <a:off x="251520" y="1571771"/>
            <a:ext cx="1844040" cy="9220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70" y="1685090"/>
            <a:ext cx="1523786" cy="951822"/>
          </a:xfrm>
          <a:prstGeom prst="rect">
            <a:avLst/>
          </a:prstGeom>
        </p:spPr>
      </p:pic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3932003" y="1377163"/>
            <a:ext cx="5104493" cy="140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/>
          <a:lstStyle>
            <a:defPPr>
              <a:defRPr lang="en-US"/>
            </a:defPPr>
            <a:lvl1pPr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087563" indent="-1630363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175125" indent="-3260725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264275" indent="-4892675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351838" indent="-6523038" algn="l" defTabSz="417512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8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2400" u="sng" dirty="0" err="1" smtClean="0">
                <a:latin typeface="Century Gothic" panose="020B0502020202020204" pitchFamily="34" charset="0"/>
              </a:rPr>
              <a:t>Requirements</a:t>
            </a:r>
            <a:r>
              <a:rPr lang="fr-FR" altLang="fr-FR" sz="2400" u="sng" dirty="0" smtClean="0">
                <a:latin typeface="Century Gothic" panose="020B0502020202020204" pitchFamily="34" charset="0"/>
              </a:rPr>
              <a:t>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400" dirty="0">
                <a:latin typeface="Century Gothic" panose="020B0502020202020204" pitchFamily="34" charset="0"/>
              </a:rPr>
              <a:t>X-Ray Energy Range [</a:t>
            </a:r>
            <a:r>
              <a:rPr lang="en-US" altLang="fr-FR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few 100 eV – 5 keV</a:t>
            </a:r>
            <a:r>
              <a:rPr lang="en-US" altLang="fr-FR" sz="1400" dirty="0">
                <a:latin typeface="Century Gothic" panose="020B0502020202020204" pitchFamily="34" charset="0"/>
              </a:rPr>
              <a:t>] with 100% QE 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400" dirty="0">
                <a:latin typeface="Century Gothic" panose="020B0502020202020204" pitchFamily="34" charset="0"/>
              </a:rPr>
              <a:t>Counting Dynamic [1-10</a:t>
            </a:r>
            <a:r>
              <a:rPr lang="en-US" altLang="fr-FR" sz="1400" baseline="30000" dirty="0">
                <a:latin typeface="Century Gothic" panose="020B0502020202020204" pitchFamily="34" charset="0"/>
              </a:rPr>
              <a:t>7</a:t>
            </a:r>
            <a:r>
              <a:rPr lang="en-US" altLang="fr-FR" sz="1400" dirty="0">
                <a:latin typeface="Century Gothic" panose="020B0502020202020204" pitchFamily="34" charset="0"/>
              </a:rPr>
              <a:t>] </a:t>
            </a:r>
            <a:r>
              <a:rPr lang="en-US" altLang="fr-FR" sz="1400" dirty="0" err="1">
                <a:latin typeface="Century Gothic" panose="020B0502020202020204" pitchFamily="34" charset="0"/>
              </a:rPr>
              <a:t>ph</a:t>
            </a:r>
            <a:r>
              <a:rPr lang="en-US" altLang="fr-FR" sz="1400" dirty="0">
                <a:latin typeface="Century Gothic" panose="020B0502020202020204" pitchFamily="34" charset="0"/>
              </a:rPr>
              <a:t>/pix/s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400" dirty="0">
                <a:latin typeface="Century Gothic" panose="020B0502020202020204" pitchFamily="34" charset="0"/>
              </a:rPr>
              <a:t>High Spatial Resolution (pixel pitch ~ 20 µm)</a:t>
            </a:r>
          </a:p>
          <a:p>
            <a:pPr>
              <a:spcBef>
                <a:spcPct val="50000"/>
              </a:spcBef>
              <a:defRPr/>
            </a:pPr>
            <a:endParaRPr lang="en-US" altLang="fr-FR" sz="1200" b="0" dirty="0" smtClean="0">
              <a:latin typeface="Century Gothic" panose="020B050202020202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777051" y="2852936"/>
            <a:ext cx="530186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4283968" y="2852936"/>
            <a:ext cx="4832373" cy="2223012"/>
            <a:chOff x="4283968" y="2852936"/>
            <a:chExt cx="4832373" cy="2223012"/>
          </a:xfrm>
        </p:grpSpPr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5436096" y="2852936"/>
              <a:ext cx="3680245" cy="211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l" defTabSz="4175125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2087563" indent="-1630363" algn="l" defTabSz="4175125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4175125" indent="-3260725" algn="l" defTabSz="4175125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6264275" indent="-4892675" algn="l" defTabSz="4175125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8351838" indent="-6523038" algn="l" defTabSz="4175125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fr-FR" sz="2000" u="sng" dirty="0" smtClean="0">
                  <a:latin typeface="Century Gothic" panose="020B0502020202020204" pitchFamily="34" charset="0"/>
                </a:rPr>
                <a:t>First prototype specs</a:t>
              </a: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fr-FR" sz="1200" b="0" dirty="0" smtClean="0">
                  <a:latin typeface="Century Gothic" panose="020B0502020202020204" pitchFamily="34" charset="0"/>
                </a:rPr>
                <a:t>Tower Jazz 180 nm CIS</a:t>
              </a: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fr-FR" sz="1200" b="0" dirty="0" smtClean="0">
                  <a:latin typeface="Century Gothic" panose="020B0502020202020204" pitchFamily="34" charset="0"/>
                </a:rPr>
                <a:t>128 x 256 pixels with 22µm pixel pitch</a:t>
              </a: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fr-FR" altLang="fr-FR" sz="1200" dirty="0" err="1" smtClean="0">
                  <a:latin typeface="Century Gothic" panose="020B0502020202020204" pitchFamily="34" charset="0"/>
                </a:rPr>
                <a:t>Collecting</a:t>
              </a:r>
              <a:r>
                <a:rPr lang="fr-FR" altLang="fr-FR" sz="1200" dirty="0" smtClean="0">
                  <a:latin typeface="Century Gothic" panose="020B0502020202020204" pitchFamily="34" charset="0"/>
                </a:rPr>
                <a:t> diode AC </a:t>
              </a:r>
              <a:r>
                <a:rPr lang="fr-FR" altLang="fr-FR" sz="1200" dirty="0" err="1" smtClean="0">
                  <a:latin typeface="Century Gothic" panose="020B0502020202020204" pitchFamily="34" charset="0"/>
                </a:rPr>
                <a:t>coupled</a:t>
              </a:r>
              <a:r>
                <a:rPr lang="fr-FR" altLang="fr-FR" sz="1200" dirty="0" smtClean="0">
                  <a:latin typeface="Century Gothic" panose="020B0502020202020204" pitchFamily="34" charset="0"/>
                </a:rPr>
                <a:t> to the amplifier</a:t>
              </a:r>
              <a:endParaRPr lang="en-US" altLang="fr-FR" sz="1200" b="0" dirty="0" smtClean="0">
                <a:latin typeface="Century Gothic" panose="020B0502020202020204" pitchFamily="34" charset="0"/>
              </a:endParaRP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fr-FR" sz="1200" b="0" dirty="0" smtClean="0">
                  <a:latin typeface="Century Gothic" panose="020B0502020202020204" pitchFamily="34" charset="0"/>
                </a:rPr>
                <a:t>Discriminator with 2 thresholds -&gt; energy window</a:t>
              </a: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fr-FR" sz="1200" b="0" dirty="0" smtClean="0">
                  <a:latin typeface="Century Gothic" panose="020B0502020202020204" pitchFamily="34" charset="0"/>
                </a:rPr>
                <a:t>Binary outputs</a:t>
              </a:r>
            </a:p>
            <a:p>
              <a:pPr marL="176213" indent="-176213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fr-FR" sz="1200" b="0" dirty="0" smtClean="0">
                  <a:latin typeface="Century Gothic" panose="020B0502020202020204" pitchFamily="34" charset="0"/>
                </a:rPr>
                <a:t>16 mm² of active area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4" r="6389"/>
            <a:stretch>
              <a:fillRect/>
            </a:stretch>
          </p:blipFill>
          <p:spPr bwMode="auto">
            <a:xfrm>
              <a:off x="4283968" y="3085666"/>
              <a:ext cx="1124523" cy="199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" name="ZoneTexte 3071"/>
            <p:cNvSpPr txBox="1"/>
            <p:nvPr/>
          </p:nvSpPr>
          <p:spPr>
            <a:xfrm>
              <a:off x="4405942" y="2854733"/>
              <a:ext cx="1030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Mimosa 22SX</a:t>
              </a:r>
              <a:endParaRPr lang="en-US" sz="1200" i="1" dirty="0"/>
            </a:p>
          </p:txBody>
        </p: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16326" y="3053859"/>
            <a:ext cx="4339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u="sng" dirty="0" err="1" smtClean="0">
                <a:latin typeface="Century Gothic" panose="020B0502020202020204" pitchFamily="34" charset="0"/>
              </a:rPr>
              <a:t>Strategy</a:t>
            </a:r>
            <a:r>
              <a:rPr lang="fr-FR" sz="2000" u="sng" dirty="0" smtClean="0">
                <a:latin typeface="Century Gothic" panose="020B0502020202020204" pitchFamily="34" charset="0"/>
              </a:rPr>
              <a:t> for </a:t>
            </a:r>
            <a:r>
              <a:rPr lang="fr-FR" sz="2000" u="sng" dirty="0" err="1" smtClean="0">
                <a:latin typeface="Century Gothic" panose="020B0502020202020204" pitchFamily="34" charset="0"/>
              </a:rPr>
              <a:t>counting</a:t>
            </a:r>
            <a:r>
              <a:rPr lang="fr-FR" sz="2000" u="sng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Small pixels – amplification </a:t>
            </a:r>
            <a:r>
              <a:rPr lang="fr-FR" sz="2000" dirty="0" err="1" smtClean="0">
                <a:latin typeface="Century Gothic" panose="020B0502020202020204" pitchFamily="34" charset="0"/>
              </a:rPr>
              <a:t>only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Rolling </a:t>
            </a:r>
            <a:r>
              <a:rPr lang="fr-FR" sz="2000" dirty="0" err="1" smtClean="0">
                <a:latin typeface="Century Gothic" panose="020B0502020202020204" pitchFamily="34" charset="0"/>
              </a:rPr>
              <a:t>shutter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readout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Century Gothic" panose="020B0502020202020204" pitchFamily="34" charset="0"/>
              </a:rPr>
              <a:t>Column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Discriminator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Century Gothic" panose="020B0502020202020204" pitchFamily="34" charset="0"/>
              </a:rPr>
              <a:t>Serialization</a:t>
            </a:r>
            <a:r>
              <a:rPr lang="fr-FR" sz="2000" dirty="0" smtClean="0">
                <a:latin typeface="Century Gothic" panose="020B0502020202020204" pitchFamily="34" charset="0"/>
              </a:rPr>
              <a:t> and </a:t>
            </a:r>
            <a:r>
              <a:rPr lang="fr-FR" sz="2000" dirty="0" err="1" smtClean="0">
                <a:latin typeface="Century Gothic" panose="020B0502020202020204" pitchFamily="34" charset="0"/>
              </a:rPr>
              <a:t>readout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r>
              <a:rPr lang="fr-FR" sz="2000" b="1" i="1" dirty="0" err="1" smtClean="0">
                <a:latin typeface="Century Gothic" panose="020B0502020202020204" pitchFamily="34" charset="0"/>
              </a:rPr>
              <a:t>Counting</a:t>
            </a:r>
            <a:r>
              <a:rPr lang="fr-FR" sz="2000" b="1" i="1" dirty="0" smtClean="0">
                <a:latin typeface="Century Gothic" panose="020B0502020202020204" pitchFamily="34" charset="0"/>
              </a:rPr>
              <a:t> </a:t>
            </a:r>
            <a:r>
              <a:rPr lang="fr-FR" sz="2000" b="1" i="1" dirty="0" err="1" smtClean="0">
                <a:latin typeface="Century Gothic" panose="020B0502020202020204" pitchFamily="34" charset="0"/>
              </a:rPr>
              <a:t>outside</a:t>
            </a:r>
            <a:r>
              <a:rPr lang="fr-FR" sz="2000" b="1" i="1" dirty="0" smtClean="0">
                <a:latin typeface="Century Gothic" panose="020B0502020202020204" pitchFamily="34" charset="0"/>
              </a:rPr>
              <a:t> of the pixels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endParaRPr lang="fr-FR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 spin-off application for M22SX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083" y="836712"/>
            <a:ext cx="8468365" cy="5479492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 </a:t>
            </a:r>
            <a:r>
              <a:rPr lang="en-US" dirty="0"/>
              <a:t>: </a:t>
            </a:r>
            <a:r>
              <a:rPr lang="en-US" dirty="0" smtClean="0"/>
              <a:t>Counting – Dose Monitoring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62278"/>
            <a:ext cx="1259505" cy="107057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6767" y="1375608"/>
            <a:ext cx="6215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Century Gothic" panose="020B0502020202020204" pitchFamily="34" charset="0"/>
              </a:rPr>
              <a:t>CYRCé</a:t>
            </a:r>
            <a:r>
              <a:rPr lang="fr-FR" sz="2000" dirty="0" smtClean="0">
                <a:latin typeface="Century Gothic" panose="020B0502020202020204" pitchFamily="34" charset="0"/>
              </a:rPr>
              <a:t> Cyclotron </a:t>
            </a:r>
            <a:r>
              <a:rPr lang="fr-FR" sz="2000" dirty="0">
                <a:latin typeface="Century Gothic" panose="020B0502020202020204" pitchFamily="34" charset="0"/>
              </a:rPr>
              <a:t>at </a:t>
            </a:r>
            <a:r>
              <a:rPr lang="fr-FR" sz="2000" dirty="0" smtClean="0">
                <a:latin typeface="Century Gothic" panose="020B0502020202020204" pitchFamily="34" charset="0"/>
              </a:rPr>
              <a:t>IPHC: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24 MeV protons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Century Gothic" panose="020B0502020202020204" pitchFamily="34" charset="0"/>
              </a:rPr>
              <a:t>Milimeter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beam</a:t>
            </a:r>
            <a:r>
              <a:rPr lang="fr-FR" sz="2000" dirty="0" smtClean="0">
                <a:latin typeface="Century Gothic" panose="020B0502020202020204" pitchFamily="34" charset="0"/>
              </a:rPr>
              <a:t> size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2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95" y="4437112"/>
            <a:ext cx="2240592" cy="20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39" y="4364899"/>
            <a:ext cx="2597417" cy="20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61917" y="3493457"/>
            <a:ext cx="833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entury Gothic" panose="020B0502020202020204" pitchFamily="34" charset="0"/>
              </a:rPr>
              <a:t>First tests </a:t>
            </a:r>
            <a:r>
              <a:rPr lang="fr-FR" sz="2000" dirty="0" err="1" smtClean="0">
                <a:latin typeface="Century Gothic" panose="020B0502020202020204" pitchFamily="34" charset="0"/>
              </a:rPr>
              <a:t>with</a:t>
            </a:r>
            <a:r>
              <a:rPr lang="fr-FR" sz="2000" dirty="0" smtClean="0">
                <a:latin typeface="Century Gothic" panose="020B0502020202020204" pitchFamily="34" charset="0"/>
              </a:rPr>
              <a:t> Mimosa 22SX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Century Gothic" panose="020B0502020202020204" pitchFamily="34" charset="0"/>
              </a:rPr>
              <a:t>Linear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behaviour</a:t>
            </a:r>
            <a:r>
              <a:rPr lang="fr-FR" sz="2000" dirty="0" smtClean="0">
                <a:latin typeface="Century Gothic" panose="020B0502020202020204" pitchFamily="34" charset="0"/>
              </a:rPr>
              <a:t> in the </a:t>
            </a:r>
            <a:r>
              <a:rPr lang="fr-FR" sz="2000" dirty="0" err="1" smtClean="0">
                <a:latin typeface="Century Gothic" panose="020B0502020202020204" pitchFamily="34" charset="0"/>
              </a:rPr>
              <a:t>measured</a:t>
            </a:r>
            <a:r>
              <a:rPr lang="fr-FR" sz="2000" dirty="0" smtClean="0">
                <a:latin typeface="Century Gothic" panose="020B0502020202020204" pitchFamily="34" charset="0"/>
              </a:rPr>
              <a:t> fluence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At least 1000 protons/</a:t>
            </a:r>
            <a:r>
              <a:rPr lang="fr-FR" sz="2000" dirty="0" err="1" smtClean="0">
                <a:latin typeface="Century Gothic" panose="020B0502020202020204" pitchFamily="34" charset="0"/>
              </a:rPr>
              <a:t>pix</a:t>
            </a:r>
            <a:r>
              <a:rPr lang="fr-FR" sz="2000" dirty="0" smtClean="0">
                <a:latin typeface="Century Gothic" panose="020B0502020202020204" pitchFamily="34" charset="0"/>
              </a:rPr>
              <a:t>/s possible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230118" y="2505670"/>
            <a:ext cx="868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Motivation: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Monitor dose for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small</a:t>
            </a:r>
            <a:r>
              <a:rPr lang="fr-FR" sz="2000" b="1" dirty="0" smtClean="0">
                <a:latin typeface="Century Gothic" panose="020B0502020202020204" pitchFamily="34" charset="0"/>
              </a:rPr>
              <a:t>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beam</a:t>
            </a:r>
            <a:r>
              <a:rPr lang="fr-FR" sz="2000" b="1" dirty="0" smtClean="0">
                <a:latin typeface="Century Gothic" panose="020B0502020202020204" pitchFamily="34" charset="0"/>
              </a:rPr>
              <a:t> size (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problematic</a:t>
            </a:r>
            <a:r>
              <a:rPr lang="fr-FR" sz="2000" b="1" dirty="0" smtClean="0">
                <a:latin typeface="Century Gothic" panose="020B0502020202020204" pitchFamily="34" charset="0"/>
              </a:rPr>
              <a:t>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with</a:t>
            </a:r>
            <a:r>
              <a:rPr lang="fr-FR" sz="2000" b="1" dirty="0" smtClean="0">
                <a:latin typeface="Century Gothic" panose="020B0502020202020204" pitchFamily="34" charset="0"/>
              </a:rPr>
              <a:t> </a:t>
            </a:r>
            <a:r>
              <a:rPr lang="fr-FR" sz="2000" b="1" dirty="0" err="1" smtClean="0">
                <a:latin typeface="Century Gothic" panose="020B0502020202020204" pitchFamily="34" charset="0"/>
              </a:rPr>
              <a:t>current</a:t>
            </a:r>
            <a:r>
              <a:rPr lang="fr-FR" sz="2000" b="1" dirty="0" smtClean="0">
                <a:latin typeface="Century Gothic" panose="020B0502020202020204" pitchFamily="34" charset="0"/>
              </a:rPr>
              <a:t> detector)</a:t>
            </a:r>
          </a:p>
        </p:txBody>
      </p:sp>
      <p:pic>
        <p:nvPicPr>
          <p:cNvPr id="21" name="Picture 6" descr="countsVsIntensity_fit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7" y="4371402"/>
            <a:ext cx="3059345" cy="208193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989484" y="2492896"/>
            <a:ext cx="48867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979712" y="3284984"/>
            <a:ext cx="48867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2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full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107504" y="908354"/>
            <a:ext cx="9036496" cy="2304622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Century Gothic" panose="020B0502020202020204" pitchFamily="34" charset="0"/>
              </a:rPr>
              <a:t>Synaps</a:t>
            </a:r>
            <a:r>
              <a:rPr lang="fr-FR" dirty="0" smtClean="0">
                <a:latin typeface="Century Gothic" panose="020B0502020202020204" pitchFamily="34" charset="0"/>
              </a:rPr>
              <a:t> 2D</a:t>
            </a:r>
          </a:p>
          <a:p>
            <a:pPr lvl="1"/>
            <a:r>
              <a:rPr lang="fr-FR" sz="1600" dirty="0" err="1" smtClean="0">
                <a:latin typeface="Century Gothic" panose="020B0502020202020204" pitchFamily="34" charset="0"/>
              </a:rPr>
              <a:t>Based</a:t>
            </a:r>
            <a:r>
              <a:rPr lang="fr-FR" sz="1600" dirty="0" smtClean="0">
                <a:latin typeface="Century Gothic" panose="020B0502020202020204" pitchFamily="34" charset="0"/>
              </a:rPr>
              <a:t> on Mimosa 22SX but 8x </a:t>
            </a:r>
            <a:r>
              <a:rPr lang="fr-FR" sz="1600" dirty="0" err="1" smtClean="0">
                <a:latin typeface="Century Gothic" panose="020B0502020202020204" pitchFamily="34" charset="0"/>
              </a:rPr>
              <a:t>larger</a:t>
            </a:r>
            <a:r>
              <a:rPr lang="fr-FR" sz="1600" dirty="0" smtClean="0">
                <a:latin typeface="Century Gothic" panose="020B0502020202020204" pitchFamily="34" charset="0"/>
              </a:rPr>
              <a:t> -&gt; active area 1x1 cm</a:t>
            </a:r>
            <a:r>
              <a:rPr lang="fr-FR" sz="1600" baseline="30000" dirty="0" smtClean="0">
                <a:latin typeface="Century Gothic" panose="020B0502020202020204" pitchFamily="34" charset="0"/>
              </a:rPr>
              <a:t>2 </a:t>
            </a:r>
          </a:p>
          <a:p>
            <a:pPr lvl="1"/>
            <a:r>
              <a:rPr lang="fr-FR" sz="1600" dirty="0" smtClean="0">
                <a:latin typeface="Century Gothic" panose="020B0502020202020204" pitchFamily="34" charset="0"/>
              </a:rPr>
              <a:t>3 </a:t>
            </a:r>
            <a:r>
              <a:rPr lang="fr-FR" sz="1600" dirty="0" err="1" smtClean="0">
                <a:latin typeface="Century Gothic" panose="020B0502020202020204" pitchFamily="34" charset="0"/>
              </a:rPr>
              <a:t>side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buttable</a:t>
            </a:r>
            <a:r>
              <a:rPr lang="fr-FR" sz="1600" dirty="0" smtClean="0">
                <a:latin typeface="Century Gothic" panose="020B0502020202020204" pitchFamily="34" charset="0"/>
              </a:rPr>
              <a:t> for building </a:t>
            </a:r>
            <a:r>
              <a:rPr lang="fr-FR" sz="1600" dirty="0" err="1" smtClean="0">
                <a:latin typeface="Century Gothic" panose="020B0502020202020204" pitchFamily="34" charset="0"/>
              </a:rPr>
              <a:t>multisensor</a:t>
            </a:r>
            <a:r>
              <a:rPr lang="fr-FR" sz="1600" dirty="0" smtClean="0">
                <a:latin typeface="Century Gothic" panose="020B0502020202020204" pitchFamily="34" charset="0"/>
              </a:rPr>
              <a:t> modules</a:t>
            </a:r>
          </a:p>
          <a:p>
            <a:pPr lvl="1"/>
            <a:r>
              <a:rPr lang="fr-FR" sz="1600" dirty="0" smtClean="0">
                <a:latin typeface="Century Gothic" panose="020B0502020202020204" pitchFamily="34" charset="0"/>
              </a:rPr>
              <a:t>Will </a:t>
            </a:r>
            <a:r>
              <a:rPr lang="fr-FR" sz="1600" dirty="0" err="1" smtClean="0">
                <a:latin typeface="Century Gothic" panose="020B0502020202020204" pitchFamily="34" charset="0"/>
              </a:rPr>
              <a:t>be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used</a:t>
            </a:r>
            <a:r>
              <a:rPr lang="fr-FR" sz="1600" dirty="0" smtClean="0">
                <a:latin typeface="Century Gothic" panose="020B0502020202020204" pitchFamily="34" charset="0"/>
              </a:rPr>
              <a:t> as a </a:t>
            </a:r>
            <a:r>
              <a:rPr lang="fr-FR" sz="1600" dirty="0" err="1" smtClean="0">
                <a:latin typeface="Century Gothic" panose="020B0502020202020204" pitchFamily="34" charset="0"/>
              </a:rPr>
              <a:t>multiproject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platform</a:t>
            </a:r>
            <a:endParaRPr lang="fr-FR" sz="16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30565"/>
              </p:ext>
            </p:extLst>
          </p:nvPr>
        </p:nvGraphicFramePr>
        <p:xfrm>
          <a:off x="1559829" y="3039953"/>
          <a:ext cx="2148075" cy="3053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Visio" r:id="rId3" imgW="6759993" imgH="9607423" progId="Visio.Drawing.11">
                  <p:embed/>
                </p:oleObj>
              </mc:Choice>
              <mc:Fallback>
                <p:oleObj name="Visio" r:id="rId3" imgW="6759993" imgH="96074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9829" y="3039953"/>
                        <a:ext cx="2148075" cy="3053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437958"/>
              </p:ext>
            </p:extLst>
          </p:nvPr>
        </p:nvGraphicFramePr>
        <p:xfrm>
          <a:off x="5165759" y="3029498"/>
          <a:ext cx="2142545" cy="277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Visio" r:id="rId5" imgW="6759993" imgH="8757984" progId="Visio.Drawing.11">
                  <p:embed/>
                </p:oleObj>
              </mc:Choice>
              <mc:Fallback>
                <p:oleObj name="Visio" r:id="rId5" imgW="6759993" imgH="875798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5759" y="3029498"/>
                        <a:ext cx="2142545" cy="277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48064" y="2492896"/>
            <a:ext cx="197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b="1" dirty="0" err="1">
                <a:latin typeface="Century Gothic" panose="020B0502020202020204" pitchFamily="34" charset="0"/>
              </a:rPr>
              <a:t>Analog</a:t>
            </a:r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b="1" dirty="0" smtClean="0">
                <a:latin typeface="Century Gothic" panose="020B0502020202020204" pitchFamily="34" charset="0"/>
              </a:rPr>
              <a:t>outputs </a:t>
            </a:r>
            <a:r>
              <a:rPr lang="fr-FR" sz="1600" b="1" dirty="0">
                <a:latin typeface="Century Gothic" panose="020B0502020202020204" pitchFamily="34" charset="0"/>
              </a:rPr>
              <a:t>-&gt; </a:t>
            </a:r>
            <a:r>
              <a:rPr lang="fr-FR" sz="1600" b="1" dirty="0" err="1" smtClean="0">
                <a:latin typeface="Century Gothic" panose="020B0502020202020204" pitchFamily="34" charset="0"/>
              </a:rPr>
              <a:t>spectroscopy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484185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b="1" dirty="0" err="1" smtClean="0">
                <a:latin typeface="Century Gothic" panose="020B0502020202020204" pitchFamily="34" charset="0"/>
              </a:rPr>
              <a:t>Binary</a:t>
            </a:r>
            <a:r>
              <a:rPr lang="fr-FR" sz="1600" b="1" dirty="0" smtClean="0">
                <a:latin typeface="Century Gothic" panose="020B0502020202020204" pitchFamily="34" charset="0"/>
              </a:rPr>
              <a:t> </a:t>
            </a:r>
            <a:r>
              <a:rPr lang="fr-FR" sz="1600" b="1" dirty="0">
                <a:latin typeface="Century Gothic" panose="020B0502020202020204" pitchFamily="34" charset="0"/>
              </a:rPr>
              <a:t>outputs-&gt; </a:t>
            </a:r>
            <a:r>
              <a:rPr lang="fr-FR" sz="1600" b="1" dirty="0" err="1">
                <a:latin typeface="Century Gothic" panose="020B0502020202020204" pitchFamily="34" charset="0"/>
              </a:rPr>
              <a:t>counting</a:t>
            </a:r>
            <a:r>
              <a:rPr lang="fr-FR" sz="1600" b="1" dirty="0">
                <a:latin typeface="Century Gothic" panose="020B0502020202020204" pitchFamily="34" charset="0"/>
              </a:rPr>
              <a:t> applications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Limitations of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2D </a:t>
            </a:r>
            <a:r>
              <a:rPr lang="fr-FR" dirty="0" err="1" smtClean="0"/>
              <a:t>Sensor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3" y="3645024"/>
            <a:ext cx="8855048" cy="281715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Reading all data (high flux)</a:t>
            </a:r>
          </a:p>
          <a:p>
            <a:pPr lvl="1"/>
            <a:r>
              <a:rPr lang="fr-FR" sz="2000" dirty="0" smtClean="0"/>
              <a:t>Massive </a:t>
            </a:r>
            <a:r>
              <a:rPr lang="fr-FR" sz="2000" dirty="0" err="1" smtClean="0"/>
              <a:t>parallel</a:t>
            </a:r>
            <a:r>
              <a:rPr lang="fr-FR" sz="2000" dirty="0" smtClean="0"/>
              <a:t> </a:t>
            </a:r>
            <a:r>
              <a:rPr lang="fr-FR" sz="2000" dirty="0" err="1" smtClean="0"/>
              <a:t>readout</a:t>
            </a:r>
            <a:endParaRPr lang="fr-FR" sz="2000" dirty="0" smtClean="0"/>
          </a:p>
          <a:p>
            <a:pPr lvl="1"/>
            <a:r>
              <a:rPr lang="fr-FR" sz="2000" dirty="0" smtClean="0"/>
              <a:t>Frame </a:t>
            </a:r>
            <a:r>
              <a:rPr lang="fr-FR" sz="2000" dirty="0"/>
              <a:t>rate </a:t>
            </a:r>
            <a:r>
              <a:rPr lang="fr-FR" sz="2000" dirty="0" err="1" smtClean="0"/>
              <a:t>limited</a:t>
            </a:r>
            <a:endParaRPr lang="fr-FR" sz="2000" dirty="0" smtClean="0"/>
          </a:p>
          <a:p>
            <a:r>
              <a:rPr lang="fr-FR" sz="2400" dirty="0" smtClean="0"/>
              <a:t>Off chip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</a:t>
            </a:r>
            <a:r>
              <a:rPr lang="fr-FR" sz="2400" dirty="0" err="1" smtClean="0"/>
              <a:t>needed</a:t>
            </a:r>
            <a:r>
              <a:rPr lang="fr-FR" sz="2400" dirty="0" smtClean="0"/>
              <a:t> -&gt; FPGA</a:t>
            </a:r>
            <a:endParaRPr lang="fr-FR" sz="2400" dirty="0"/>
          </a:p>
          <a:p>
            <a:r>
              <a:rPr lang="fr-FR" sz="2400" dirty="0" smtClean="0"/>
              <a:t>Diode reset </a:t>
            </a:r>
            <a:r>
              <a:rPr lang="fr-FR" sz="2400" dirty="0" err="1" smtClean="0"/>
              <a:t>problematic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HV</a:t>
            </a:r>
          </a:p>
          <a:p>
            <a:pPr lvl="1"/>
            <a:r>
              <a:rPr lang="fr-FR" sz="2000" dirty="0" err="1" smtClean="0"/>
              <a:t>Rework</a:t>
            </a:r>
            <a:r>
              <a:rPr lang="fr-FR" sz="2000" dirty="0" smtClean="0"/>
              <a:t> </a:t>
            </a:r>
            <a:r>
              <a:rPr lang="fr-FR" sz="2000" dirty="0" err="1" smtClean="0"/>
              <a:t>biasing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?</a:t>
            </a:r>
          </a:p>
          <a:p>
            <a:endParaRPr lang="fr-FR" sz="2400" dirty="0"/>
          </a:p>
          <a:p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C7E5-8179-4715-92E3-7D6CC7BB2B4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70" y="1474779"/>
            <a:ext cx="5273386" cy="20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M.Kachel - CMOS Pixel Sensors Applications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Bwhit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JBwhit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JBwhit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JBwhit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Rigaku2b-062015</Template>
  <TotalTime>1214</TotalTime>
  <Words>843</Words>
  <Application>Microsoft Macintosh PowerPoint</Application>
  <PresentationFormat>On-screen Show (4:3)</PresentationFormat>
  <Paragraphs>199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Thème Office</vt:lpstr>
      <vt:lpstr>JBwhiteBlue</vt:lpstr>
      <vt:lpstr>1_JBwhiteBlue</vt:lpstr>
      <vt:lpstr>2_JBwhiteBlue</vt:lpstr>
      <vt:lpstr>3_JBwhiteBlue</vt:lpstr>
      <vt:lpstr>Visio</vt:lpstr>
      <vt:lpstr>CMOS Pixel Sensors Applications - imaging devices</vt:lpstr>
      <vt:lpstr>Motivation – MAPS for Imaging Devices</vt:lpstr>
      <vt:lpstr>Depletion in MAPS</vt:lpstr>
      <vt:lpstr>Examples of Applications at IPHC</vt:lpstr>
      <vt:lpstr>Back Side Processing</vt:lpstr>
      <vt:lpstr>Examples of Applications at IPHC</vt:lpstr>
      <vt:lpstr>A spin-off application for M22SX</vt:lpstr>
      <vt:lpstr>Future full scale sensor</vt:lpstr>
      <vt:lpstr>Limitations of current approach</vt:lpstr>
      <vt:lpstr>3D approach to Overcome the limitations</vt:lpstr>
      <vt:lpstr>Summary</vt:lpstr>
      <vt:lpstr>Thank you for your attention</vt:lpstr>
    </vt:vector>
  </TitlesOfParts>
  <Company>CNRS IN2P3 IPHC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Application to imaging devices</dc:title>
  <dc:creator>kachel</dc:creator>
  <cp:lastModifiedBy>Jerome Baudot</cp:lastModifiedBy>
  <cp:revision>135</cp:revision>
  <dcterms:created xsi:type="dcterms:W3CDTF">2017-04-28T12:50:00Z</dcterms:created>
  <dcterms:modified xsi:type="dcterms:W3CDTF">2017-05-09T16:28:30Z</dcterms:modified>
</cp:coreProperties>
</file>