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256" r:id="rId2"/>
    <p:sldId id="617" r:id="rId3"/>
    <p:sldId id="644" r:id="rId4"/>
    <p:sldId id="658" r:id="rId5"/>
    <p:sldId id="659" r:id="rId6"/>
    <p:sldId id="369" r:id="rId7"/>
    <p:sldId id="661" r:id="rId8"/>
    <p:sldId id="662" r:id="rId9"/>
    <p:sldId id="663" r:id="rId10"/>
    <p:sldId id="660" r:id="rId11"/>
    <p:sldId id="653" r:id="rId12"/>
    <p:sldId id="654" r:id="rId13"/>
    <p:sldId id="655" r:id="rId14"/>
    <p:sldId id="656" r:id="rId15"/>
    <p:sldId id="657" r:id="rId16"/>
    <p:sldId id="666" r:id="rId17"/>
    <p:sldId id="667" r:id="rId18"/>
    <p:sldId id="672" r:id="rId19"/>
    <p:sldId id="669" r:id="rId20"/>
    <p:sldId id="678" r:id="rId21"/>
    <p:sldId id="670" r:id="rId22"/>
    <p:sldId id="668" r:id="rId23"/>
    <p:sldId id="677" r:id="rId24"/>
    <p:sldId id="673" r:id="rId25"/>
    <p:sldId id="614" r:id="rId26"/>
    <p:sldId id="674" r:id="rId27"/>
    <p:sldId id="689" r:id="rId28"/>
    <p:sldId id="675" r:id="rId29"/>
    <p:sldId id="676" r:id="rId30"/>
    <p:sldId id="679" r:id="rId31"/>
    <p:sldId id="680" r:id="rId32"/>
    <p:sldId id="681" r:id="rId33"/>
    <p:sldId id="682" r:id="rId34"/>
    <p:sldId id="683" r:id="rId35"/>
    <p:sldId id="684" r:id="rId36"/>
    <p:sldId id="685" r:id="rId37"/>
    <p:sldId id="686" r:id="rId38"/>
    <p:sldId id="687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B050"/>
    <a:srgbClr val="999B3F"/>
    <a:srgbClr val="005828"/>
    <a:srgbClr val="ADB638"/>
    <a:srgbClr val="F8F8F8"/>
    <a:srgbClr val="996600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6259" autoAdjust="0"/>
  </p:normalViewPr>
  <p:slideViewPr>
    <p:cSldViewPr>
      <p:cViewPr>
        <p:scale>
          <a:sx n="100" d="100"/>
          <a:sy n="100" d="100"/>
        </p:scale>
        <p:origin x="-211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6E5D-3414-4F25-8351-6FB2F7EAC716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7AD6-095A-4001-A9DD-603895E44C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0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48A2-12CE-42E0-B94F-5F90BF7E2E04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800F-8132-4116-8C5F-E3B933E1A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6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800F-8132-4116-8C5F-E3B933E1AE2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7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800F-8132-4116-8C5F-E3B933E1AE2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56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800F-8132-4116-8C5F-E3B933E1AE2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01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093959-97C9-436F-AD7A-D9CB41ADCF80}" type="datetime1">
              <a:rPr lang="fr-FR" smtClean="0"/>
              <a:t>13/05/2017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19BE-4592-43D3-968D-57D8E58820E5}" type="datetime1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CB86-1B0B-482A-8BBE-6FC270A81916}" type="datetime1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03D-6947-4430-994D-1C9E3A4EC1FE}" type="datetime1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344F-1770-416F-B64E-B844D3F8A6B8}" type="datetime1">
              <a:rPr lang="fr-FR" smtClean="0"/>
              <a:t>13/05/2017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AD18-9C6E-4C5E-BA91-0701E298DD5E}" type="datetime1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84987D-BF64-4A38-9BBC-D14357C9352B}" type="datetime1">
              <a:rPr lang="fr-FR" smtClean="0"/>
              <a:t>13/05/2017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2C6AE0-B226-44EE-8189-3A63E33BCE89}" type="datetime1">
              <a:rPr lang="fr-FR" smtClean="0"/>
              <a:t>13/05/2017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907-976D-4AA9-AB2D-8A4DBA526F46}" type="datetime1">
              <a:rPr lang="fr-FR" smtClean="0"/>
              <a:t>13/05/2017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E5F1-65F2-458E-8C5A-F97076966C25}" type="datetime1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6E06-417C-46C9-A095-3A763FCED74C}" type="datetime1">
              <a:rPr lang="fr-FR" smtClean="0"/>
              <a:t>13/05/2017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259632" y="146018"/>
            <a:ext cx="748883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9617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02AD6B-B7B7-469B-BA08-B1D3C6A49C95}" type="datetime1">
              <a:rPr lang="fr-FR" smtClean="0"/>
              <a:t>13/05/2017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5178"/>
          <a:stretch/>
        </p:blipFill>
        <p:spPr bwMode="auto">
          <a:xfrm>
            <a:off x="-17486" y="116632"/>
            <a:ext cx="1231386" cy="11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5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560840" cy="316835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The Giant </a:t>
            </a:r>
            <a:r>
              <a:rPr lang="fr-FR" sz="2800" dirty="0" smtClean="0">
                <a:solidFill>
                  <a:srgbClr val="92D050"/>
                </a:solidFill>
              </a:rPr>
              <a:t>Radio </a:t>
            </a:r>
            <a:r>
              <a:rPr lang="fr-FR" sz="2800" dirty="0" err="1" smtClean="0">
                <a:solidFill>
                  <a:srgbClr val="92D050"/>
                </a:solidFill>
              </a:rPr>
              <a:t>Array</a:t>
            </a:r>
            <a:r>
              <a:rPr lang="fr-FR" sz="2800" dirty="0" smtClean="0">
                <a:solidFill>
                  <a:srgbClr val="92D050"/>
                </a:solidFill>
              </a:rPr>
              <a:t> for Neutrino </a:t>
            </a:r>
            <a:r>
              <a:rPr lang="fr-FR" sz="2800" dirty="0" err="1" smtClean="0">
                <a:solidFill>
                  <a:srgbClr val="92D050"/>
                </a:solidFill>
              </a:rPr>
              <a:t>Detection</a:t>
            </a:r>
            <a:endParaRPr lang="fr-FR" sz="2800" dirty="0" smtClean="0">
              <a:solidFill>
                <a:srgbClr val="92D050"/>
              </a:solidFill>
            </a:endParaRPr>
          </a:p>
          <a:p>
            <a:r>
              <a:rPr lang="fr-FR" sz="2800" dirty="0" smtClean="0">
                <a:solidFill>
                  <a:srgbClr val="92D050"/>
                </a:solidFill>
              </a:rPr>
              <a:t>Project </a:t>
            </a:r>
            <a:r>
              <a:rPr lang="fr-FR" sz="2800" dirty="0" err="1" smtClean="0">
                <a:solidFill>
                  <a:srgbClr val="92D050"/>
                </a:solidFill>
              </a:rPr>
              <a:t>status</a:t>
            </a:r>
            <a:endParaRPr lang="fr-FR" sz="2800" dirty="0" smtClean="0">
              <a:solidFill>
                <a:srgbClr val="92D050"/>
              </a:solidFill>
            </a:endParaRPr>
          </a:p>
          <a:p>
            <a:endParaRPr lang="fr-FR" dirty="0">
              <a:solidFill>
                <a:srgbClr val="92D050"/>
              </a:solidFill>
            </a:endParaRPr>
          </a:p>
          <a:p>
            <a:endParaRPr lang="fr-FR" dirty="0">
              <a:solidFill>
                <a:srgbClr val="92D050"/>
              </a:solidFill>
            </a:endParaRPr>
          </a:p>
          <a:p>
            <a:r>
              <a:rPr lang="fr-FR" sz="1800" i="1" dirty="0" smtClean="0">
                <a:solidFill>
                  <a:srgbClr val="FF0000"/>
                </a:solidFill>
              </a:rPr>
              <a:t>Olivier Martineau</a:t>
            </a:r>
          </a:p>
          <a:p>
            <a:r>
              <a:rPr lang="fr-FR" sz="1800" i="1" dirty="0" smtClean="0">
                <a:solidFill>
                  <a:srgbClr val="FF0000"/>
                </a:solidFill>
              </a:rPr>
              <a:t>GRAND White Paper workshop</a:t>
            </a:r>
          </a:p>
          <a:p>
            <a:r>
              <a:rPr lang="fr-FR" sz="1800" i="1" dirty="0" smtClean="0">
                <a:solidFill>
                  <a:srgbClr val="FF0000"/>
                </a:solidFill>
              </a:rPr>
              <a:t>IAP Paris, May 16, 2017</a:t>
            </a:r>
            <a:endParaRPr lang="fr-FR" sz="1800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9661"/>
          <a:stretch/>
        </p:blipFill>
        <p:spPr bwMode="auto">
          <a:xfrm>
            <a:off x="395536" y="188640"/>
            <a:ext cx="1800200" cy="17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20072" y="6189373"/>
            <a:ext cx="388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the 21CM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array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site of the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GRANDproto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setup (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picture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: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Gu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Junhua</a:t>
            </a:r>
            <a:r>
              <a:rPr lang="fr-FR" sz="2000" dirty="0">
                <a:solidFill>
                  <a:schemeClr val="bg1"/>
                </a:solidFill>
                <a:latin typeface="Bodoni MT Condensed" panose="02070606080606020203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2" descr="http://upload.wikimedia.org/wikipedia/commons/thumb/c/c1/A_low-band_antenna_of_LOFAR.jpg/640px-A_low-band_antenna_of_LOF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7" b="26991"/>
          <a:stretch/>
        </p:blipFill>
        <p:spPr bwMode="auto">
          <a:xfrm>
            <a:off x="0" y="0"/>
            <a:ext cx="9144000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1621" y="1067252"/>
            <a:ext cx="901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Radio </a:t>
            </a:r>
            <a:r>
              <a:rPr lang="fr-FR" sz="2400" b="1" dirty="0" err="1" smtClean="0"/>
              <a:t>antenna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probably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most</a:t>
            </a:r>
            <a:r>
              <a:rPr lang="fr-FR" sz="2400" b="1" dirty="0" smtClean="0"/>
              <a:t> basic HE </a:t>
            </a:r>
            <a:r>
              <a:rPr lang="fr-FR" sz="2400" b="1" dirty="0" err="1" smtClean="0"/>
              <a:t>particle</a:t>
            </a:r>
            <a:r>
              <a:rPr lang="fr-FR" sz="2400" b="1" dirty="0" smtClean="0"/>
              <a:t> detectors </a:t>
            </a:r>
            <a:r>
              <a:rPr lang="fr-FR" sz="2400" b="1" dirty="0" err="1" smtClean="0"/>
              <a:t>you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think</a:t>
            </a:r>
            <a:r>
              <a:rPr lang="fr-FR" sz="2400" b="1" dirty="0" smtClean="0"/>
              <a:t> of…</a:t>
            </a:r>
          </a:p>
          <a:p>
            <a:pPr marL="1200150" lvl="2" indent="-285750">
              <a:buFont typeface="Wingdings"/>
              <a:buChar char="è"/>
            </a:pPr>
            <a:r>
              <a:rPr lang="fr-FR" sz="2400" b="1" dirty="0" smtClean="0">
                <a:sym typeface="Wingdings" panose="05000000000000000000" pitchFamily="2" charset="2"/>
              </a:rPr>
              <a:t>Cheap + </a:t>
            </a:r>
            <a:r>
              <a:rPr lang="fr-FR" sz="2400" b="1" dirty="0" err="1" smtClean="0">
                <a:sym typeface="Wingdings" panose="05000000000000000000" pitchFamily="2" charset="2"/>
              </a:rPr>
              <a:t>robust</a:t>
            </a:r>
            <a:r>
              <a:rPr lang="fr-FR" sz="2400" b="1" dirty="0" smtClean="0">
                <a:sym typeface="Wingdings" panose="05000000000000000000" pitchFamily="2" charset="2"/>
              </a:rPr>
              <a:t> + </a:t>
            </a:r>
            <a:r>
              <a:rPr lang="fr-FR" sz="2400" b="1" dirty="0" err="1" smtClean="0">
                <a:sym typeface="Wingdings" panose="05000000000000000000" pitchFamily="2" charset="2"/>
              </a:rPr>
              <a:t>easy</a:t>
            </a:r>
            <a:r>
              <a:rPr lang="fr-FR" sz="2400" b="1" dirty="0" smtClean="0">
                <a:sym typeface="Wingdings" panose="05000000000000000000" pitchFamily="2" charset="2"/>
              </a:rPr>
              <a:t> to </a:t>
            </a:r>
            <a:r>
              <a:rPr lang="fr-FR" sz="2400" b="1" dirty="0" err="1" smtClean="0">
                <a:sym typeface="Wingdings" panose="05000000000000000000" pitchFamily="2" charset="2"/>
              </a:rPr>
              <a:t>deploy</a:t>
            </a:r>
            <a:r>
              <a:rPr lang="fr-FR" sz="2400" b="1" dirty="0" smtClean="0">
                <a:sym typeface="Wingdings" panose="05000000000000000000" pitchFamily="2" charset="2"/>
              </a:rPr>
              <a:t> &amp; </a:t>
            </a:r>
            <a:r>
              <a:rPr lang="fr-FR" sz="2400" b="1" dirty="0" err="1" smtClean="0">
                <a:sym typeface="Wingdings" panose="05000000000000000000" pitchFamily="2" charset="2"/>
              </a:rPr>
              <a:t>maintain</a:t>
            </a:r>
            <a:r>
              <a:rPr lang="fr-FR" sz="2400" b="1" dirty="0" smtClean="0">
                <a:sym typeface="Wingdings" panose="05000000000000000000" pitchFamily="2" charset="2"/>
              </a:rPr>
              <a:t> </a:t>
            </a:r>
          </a:p>
          <a:p>
            <a:pPr marL="1200150" lvl="2" indent="-285750">
              <a:buFont typeface="Wingdings"/>
              <a:buChar char="è"/>
            </a:pPr>
            <a:r>
              <a:rPr lang="fr-FR" sz="2400" b="1" dirty="0" err="1" smtClean="0">
                <a:sym typeface="Wingdings" panose="05000000000000000000" pitchFamily="2" charset="2"/>
              </a:rPr>
              <a:t>Perfect</a:t>
            </a:r>
            <a:r>
              <a:rPr lang="fr-FR" sz="2400" b="1" dirty="0" smtClean="0">
                <a:sym typeface="Wingdings" panose="05000000000000000000" pitchFamily="2" charset="2"/>
              </a:rPr>
              <a:t> for </a:t>
            </a:r>
            <a:r>
              <a:rPr lang="fr-FR" sz="2400" b="1" dirty="0" err="1" smtClean="0">
                <a:sym typeface="Wingdings" panose="05000000000000000000" pitchFamily="2" charset="2"/>
              </a:rPr>
              <a:t>giant</a:t>
            </a:r>
            <a:r>
              <a:rPr lang="fr-FR" sz="2400" b="1" dirty="0" smtClean="0"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ym typeface="Wingdings" panose="05000000000000000000" pitchFamily="2" charset="2"/>
              </a:rPr>
              <a:t>arrays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851972" y="641268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LOFAR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2205038"/>
            <a:ext cx="8032750" cy="255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 Size of the neutrino detector is a key parameter.</a:t>
            </a:r>
          </a:p>
          <a:p>
            <a:pPr>
              <a:buFont typeface="Arial" pitchFamily="34" charset="0"/>
              <a:buChar char="•"/>
            </a:pPr>
            <a:r>
              <a:rPr lang="fr-FR" altLang="en-US" sz="3200" b="1">
                <a:solidFill>
                  <a:schemeClr val="bg1"/>
                </a:solidFill>
              </a:rPr>
              <a:t>&gt;10000 km²?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	- technical capacity?</a:t>
            </a:r>
          </a:p>
          <a:p>
            <a:r>
              <a:rPr lang="fr-FR" altLang="en-US" sz="3200" b="1">
                <a:solidFill>
                  <a:schemeClr val="bg1"/>
                </a:solidFill>
              </a:rPr>
              <a:t>        - topology?</a:t>
            </a:r>
            <a:endParaRPr lang="en-GB" altLang="en-US" sz="3200" b="1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00463" y="2708275"/>
            <a:ext cx="1079500" cy="754063"/>
            <a:chOff x="3851920" y="2708920"/>
            <a:chExt cx="1080120" cy="753988"/>
          </a:xfrm>
        </p:grpSpPr>
        <p:sp>
          <p:nvSpPr>
            <p:cNvPr id="5" name="5-Point Star 4"/>
            <p:cNvSpPr/>
            <p:nvPr/>
          </p:nvSpPr>
          <p:spPr>
            <a:xfrm>
              <a:off x="4571470" y="3140677"/>
              <a:ext cx="360570" cy="322231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08" name="TextBox 12"/>
            <p:cNvSpPr txBox="1">
              <a:spLocks noChangeArrowheads="1"/>
            </p:cNvSpPr>
            <p:nvPr/>
          </p:nvSpPr>
          <p:spPr bwMode="auto">
            <a:xfrm>
              <a:off x="3851920" y="2708920"/>
              <a:ext cx="1064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altLang="en-US" sz="2400" b="1">
                  <a:solidFill>
                    <a:schemeClr val="bg1"/>
                  </a:solidFill>
                </a:rPr>
                <a:t>Ulastai</a:t>
              </a:r>
            </a:p>
          </p:txBody>
        </p:sp>
      </p:grpSp>
      <p:pic>
        <p:nvPicPr>
          <p:cNvPr id="8" name="Picture 2" descr="H:\recupRIXID\PICTURES\Ulastai\IMG_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1979" b="15605"/>
          <a:stretch>
            <a:fillRect/>
          </a:stretch>
        </p:blipFill>
        <p:spPr bwMode="auto">
          <a:xfrm>
            <a:off x="-787638" y="0"/>
            <a:ext cx="10764053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884368" y="4509120"/>
            <a:ext cx="720080" cy="592931"/>
            <a:chOff x="2843808" y="2708275"/>
            <a:chExt cx="720080" cy="592931"/>
          </a:xfrm>
        </p:grpSpPr>
        <p:sp>
          <p:nvSpPr>
            <p:cNvPr id="6" name="Ellipse 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eur droit 8"/>
            <p:cNvCxnSpPr>
              <a:stCxn id="1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923928" y="4852293"/>
            <a:ext cx="720080" cy="592931"/>
            <a:chOff x="2843808" y="2708275"/>
            <a:chExt cx="720080" cy="592931"/>
          </a:xfrm>
        </p:grpSpPr>
        <p:sp>
          <p:nvSpPr>
            <p:cNvPr id="16" name="Ellipse 1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17"/>
            <p:cNvCxnSpPr>
              <a:stCxn id="1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1151620" y="5445224"/>
            <a:ext cx="540060" cy="432048"/>
            <a:chOff x="2843808" y="2708275"/>
            <a:chExt cx="720080" cy="592931"/>
          </a:xfrm>
        </p:grpSpPr>
        <p:sp>
          <p:nvSpPr>
            <p:cNvPr id="20" name="Ellipse 1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21"/>
            <p:cNvCxnSpPr>
              <a:stCxn id="2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2438762" y="4737244"/>
            <a:ext cx="405045" cy="347940"/>
            <a:chOff x="2843808" y="2708275"/>
            <a:chExt cx="720080" cy="592931"/>
          </a:xfrm>
        </p:grpSpPr>
        <p:sp>
          <p:nvSpPr>
            <p:cNvPr id="24" name="Ellipse 2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25"/>
            <p:cNvCxnSpPr>
              <a:stCxn id="2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206515" y="4145184"/>
            <a:ext cx="405046" cy="279827"/>
            <a:chOff x="2843808" y="2708275"/>
            <a:chExt cx="720080" cy="592931"/>
          </a:xfrm>
        </p:grpSpPr>
        <p:sp>
          <p:nvSpPr>
            <p:cNvPr id="28" name="Ellipse 2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necteur droit 29"/>
            <p:cNvCxnSpPr>
              <a:stCxn id="2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710570" y="2852936"/>
            <a:ext cx="405046" cy="279827"/>
            <a:chOff x="2843808" y="2708275"/>
            <a:chExt cx="720080" cy="592931"/>
          </a:xfrm>
        </p:grpSpPr>
        <p:sp>
          <p:nvSpPr>
            <p:cNvPr id="32" name="Ellipse 3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>
              <a:stCxn id="3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934706" y="3573016"/>
            <a:ext cx="405046" cy="279827"/>
            <a:chOff x="2843808" y="2708275"/>
            <a:chExt cx="720080" cy="592931"/>
          </a:xfrm>
        </p:grpSpPr>
        <p:sp>
          <p:nvSpPr>
            <p:cNvPr id="36" name="Ellipse 3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37"/>
            <p:cNvCxnSpPr>
              <a:stCxn id="3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2137228" y="2060848"/>
            <a:ext cx="354923" cy="279827"/>
            <a:chOff x="2843808" y="2708275"/>
            <a:chExt cx="720080" cy="592931"/>
          </a:xfrm>
        </p:grpSpPr>
        <p:sp>
          <p:nvSpPr>
            <p:cNvPr id="40" name="Ellipse 3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>
              <a:stCxn id="4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3424989" y="3149173"/>
            <a:ext cx="354923" cy="279827"/>
            <a:chOff x="2843808" y="2708275"/>
            <a:chExt cx="720080" cy="592931"/>
          </a:xfrm>
        </p:grpSpPr>
        <p:sp>
          <p:nvSpPr>
            <p:cNvPr id="44" name="Ellipse 4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cteur droit 45"/>
            <p:cNvCxnSpPr>
              <a:stCxn id="4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5081173" y="3509213"/>
            <a:ext cx="354923" cy="279827"/>
            <a:chOff x="2843808" y="2708275"/>
            <a:chExt cx="720080" cy="592931"/>
          </a:xfrm>
        </p:grpSpPr>
        <p:sp>
          <p:nvSpPr>
            <p:cNvPr id="48" name="Ellipse 4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droit 49"/>
            <p:cNvCxnSpPr>
              <a:stCxn id="4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3563888" y="1564997"/>
            <a:ext cx="354923" cy="279827"/>
            <a:chOff x="2843808" y="2708275"/>
            <a:chExt cx="720080" cy="592931"/>
          </a:xfrm>
        </p:grpSpPr>
        <p:sp>
          <p:nvSpPr>
            <p:cNvPr id="52" name="Ellipse 5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eur droit 53"/>
            <p:cNvCxnSpPr>
              <a:stCxn id="5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4788024" y="2276872"/>
            <a:ext cx="354923" cy="279827"/>
            <a:chOff x="2843808" y="2708275"/>
            <a:chExt cx="720080" cy="592931"/>
          </a:xfrm>
        </p:grpSpPr>
        <p:sp>
          <p:nvSpPr>
            <p:cNvPr id="56" name="Ellipse 5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57"/>
            <p:cNvCxnSpPr>
              <a:stCxn id="5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5873261" y="3005157"/>
            <a:ext cx="354923" cy="279827"/>
            <a:chOff x="2843808" y="2708275"/>
            <a:chExt cx="720080" cy="592931"/>
          </a:xfrm>
        </p:grpSpPr>
        <p:sp>
          <p:nvSpPr>
            <p:cNvPr id="60" name="Ellipse 5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61"/>
            <p:cNvCxnSpPr>
              <a:stCxn id="6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5436096" y="1916832"/>
            <a:ext cx="354923" cy="279827"/>
            <a:chOff x="2843808" y="2708275"/>
            <a:chExt cx="720080" cy="592931"/>
          </a:xfrm>
        </p:grpSpPr>
        <p:sp>
          <p:nvSpPr>
            <p:cNvPr id="64" name="Ellipse 6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>
              <a:stCxn id="6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6970104" y="1628800"/>
            <a:ext cx="266192" cy="207819"/>
            <a:chOff x="2843808" y="2708275"/>
            <a:chExt cx="720080" cy="592931"/>
          </a:xfrm>
        </p:grpSpPr>
        <p:sp>
          <p:nvSpPr>
            <p:cNvPr id="68" name="Ellipse 6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cteur droit 69"/>
            <p:cNvCxnSpPr>
              <a:stCxn id="6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7762192" y="2141061"/>
            <a:ext cx="266192" cy="207819"/>
            <a:chOff x="2843808" y="2708275"/>
            <a:chExt cx="720080" cy="592931"/>
          </a:xfrm>
        </p:grpSpPr>
        <p:sp>
          <p:nvSpPr>
            <p:cNvPr id="72" name="Ellipse 7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onnecteur droit 73"/>
            <p:cNvCxnSpPr>
              <a:stCxn id="7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7914592" y="1637005"/>
            <a:ext cx="266192" cy="207819"/>
            <a:chOff x="2843808" y="2708275"/>
            <a:chExt cx="720080" cy="592931"/>
          </a:xfrm>
        </p:grpSpPr>
        <p:sp>
          <p:nvSpPr>
            <p:cNvPr id="76" name="Ellipse 7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onnecteur droit 77"/>
            <p:cNvCxnSpPr>
              <a:stCxn id="7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/>
          <p:cNvGrpSpPr/>
          <p:nvPr/>
        </p:nvGrpSpPr>
        <p:grpSpPr>
          <a:xfrm>
            <a:off x="8842312" y="1412776"/>
            <a:ext cx="266192" cy="207819"/>
            <a:chOff x="2843808" y="2708275"/>
            <a:chExt cx="720080" cy="592931"/>
          </a:xfrm>
        </p:grpSpPr>
        <p:sp>
          <p:nvSpPr>
            <p:cNvPr id="80" name="Ellipse 7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Connecteur droit 81"/>
            <p:cNvCxnSpPr>
              <a:stCxn id="8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/>
          <p:cNvGrpSpPr/>
          <p:nvPr/>
        </p:nvGrpSpPr>
        <p:grpSpPr>
          <a:xfrm>
            <a:off x="4355976" y="1709939"/>
            <a:ext cx="199644" cy="206893"/>
            <a:chOff x="2843808" y="2708275"/>
            <a:chExt cx="720080" cy="592931"/>
          </a:xfrm>
        </p:grpSpPr>
        <p:sp>
          <p:nvSpPr>
            <p:cNvPr id="84" name="Ellipse 8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Connecteur droit 85"/>
            <p:cNvCxnSpPr>
              <a:stCxn id="8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467544" y="1484784"/>
            <a:ext cx="199644" cy="206893"/>
            <a:chOff x="2843808" y="2708275"/>
            <a:chExt cx="720080" cy="592931"/>
          </a:xfrm>
        </p:grpSpPr>
        <p:sp>
          <p:nvSpPr>
            <p:cNvPr id="88" name="Ellipse 8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Connecteur droit 89"/>
            <p:cNvCxnSpPr>
              <a:stCxn id="8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1852076" y="1637184"/>
            <a:ext cx="199644" cy="206893"/>
            <a:chOff x="2843808" y="2708275"/>
            <a:chExt cx="720080" cy="592931"/>
          </a:xfrm>
        </p:grpSpPr>
        <p:sp>
          <p:nvSpPr>
            <p:cNvPr id="92" name="Ellipse 9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Connecteur droit 93"/>
            <p:cNvCxnSpPr>
              <a:stCxn id="9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5740508" y="1700808"/>
            <a:ext cx="199644" cy="206893"/>
            <a:chOff x="2843808" y="2708275"/>
            <a:chExt cx="720080" cy="592931"/>
          </a:xfrm>
        </p:grpSpPr>
        <p:sp>
          <p:nvSpPr>
            <p:cNvPr id="96" name="Ellipse 9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eur droit 97"/>
            <p:cNvCxnSpPr>
              <a:stCxn id="9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4837934" y="1537026"/>
            <a:ext cx="149733" cy="163781"/>
            <a:chOff x="2843808" y="2708275"/>
            <a:chExt cx="720080" cy="592931"/>
          </a:xfrm>
        </p:grpSpPr>
        <p:sp>
          <p:nvSpPr>
            <p:cNvPr id="100" name="Ellipse 99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cteur droit 101"/>
            <p:cNvCxnSpPr>
              <a:stCxn id="101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e 102"/>
          <p:cNvGrpSpPr/>
          <p:nvPr/>
        </p:nvGrpSpPr>
        <p:grpSpPr>
          <a:xfrm>
            <a:off x="2339752" y="1393011"/>
            <a:ext cx="149733" cy="163781"/>
            <a:chOff x="2843808" y="2708275"/>
            <a:chExt cx="720080" cy="592931"/>
          </a:xfrm>
        </p:grpSpPr>
        <p:sp>
          <p:nvSpPr>
            <p:cNvPr id="104" name="Ellipse 103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Connecteur droit 105"/>
            <p:cNvCxnSpPr>
              <a:stCxn id="105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106"/>
          <p:cNvGrpSpPr/>
          <p:nvPr/>
        </p:nvGrpSpPr>
        <p:grpSpPr>
          <a:xfrm>
            <a:off x="3126123" y="1412776"/>
            <a:ext cx="149733" cy="163781"/>
            <a:chOff x="2843808" y="2708275"/>
            <a:chExt cx="720080" cy="592931"/>
          </a:xfrm>
        </p:grpSpPr>
        <p:sp>
          <p:nvSpPr>
            <p:cNvPr id="108" name="Ellipse 107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Connecteur droit 109"/>
            <p:cNvCxnSpPr>
              <a:stCxn id="109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/>
          <p:cNvGrpSpPr/>
          <p:nvPr/>
        </p:nvGrpSpPr>
        <p:grpSpPr>
          <a:xfrm>
            <a:off x="4134235" y="1412776"/>
            <a:ext cx="149733" cy="163781"/>
            <a:chOff x="2843808" y="2708275"/>
            <a:chExt cx="720080" cy="592931"/>
          </a:xfrm>
        </p:grpSpPr>
        <p:sp>
          <p:nvSpPr>
            <p:cNvPr id="112" name="Ellipse 11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Connecteur droit 113"/>
            <p:cNvCxnSpPr>
              <a:stCxn id="11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567366" y="260648"/>
            <a:ext cx="3305713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The GRAND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3563888" y="2204864"/>
            <a:ext cx="5415760" cy="4340631"/>
            <a:chOff x="1763688" y="2976220"/>
            <a:chExt cx="4911704" cy="3836575"/>
          </a:xfrm>
        </p:grpSpPr>
        <p:pic>
          <p:nvPicPr>
            <p:cNvPr id="2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6"/>
            <a:stretch/>
          </p:blipFill>
          <p:spPr>
            <a:xfrm>
              <a:off x="1763688" y="2976220"/>
              <a:ext cx="4911704" cy="3752273"/>
            </a:xfrm>
            <a:prstGeom prst="rect">
              <a:avLst/>
            </a:prstGeom>
          </p:spPr>
        </p:pic>
        <p:grpSp>
          <p:nvGrpSpPr>
            <p:cNvPr id="26" name="Groupe 25"/>
            <p:cNvGrpSpPr/>
            <p:nvPr/>
          </p:nvGrpSpPr>
          <p:grpSpPr>
            <a:xfrm>
              <a:off x="1764804" y="3164900"/>
              <a:ext cx="4910588" cy="3647895"/>
              <a:chOff x="251520" y="3164900"/>
              <a:chExt cx="4910588" cy="364789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1520" y="6669360"/>
                <a:ext cx="4910588" cy="143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 rot="16200000">
                <a:off x="-963074" y="4508771"/>
                <a:ext cx="3223627" cy="535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" wrap="square" rtlCol="0">
                <a:spAutoFit/>
              </a:bodyPr>
              <a:lstStyle/>
              <a:p>
                <a:pPr algn="r"/>
                <a:r>
                  <a:rPr lang="fr-FR" sz="1400" dirty="0" smtClean="0"/>
                  <a:t>+150</a:t>
                </a:r>
                <a:endParaRPr lang="fr-FR" sz="1100" dirty="0" smtClean="0"/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100" dirty="0" smtClean="0"/>
                  <a:t>   </a:t>
                </a:r>
                <a:r>
                  <a:rPr lang="fr-FR" sz="1400" dirty="0" smtClean="0"/>
                  <a:t>  +100</a:t>
                </a:r>
              </a:p>
              <a:p>
                <a:pPr algn="r"/>
                <a:endParaRPr lang="fr-FR" sz="1100" dirty="0" smtClean="0"/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400" dirty="0" smtClean="0"/>
                  <a:t>+50</a:t>
                </a:r>
              </a:p>
              <a:p>
                <a:pPr algn="r"/>
                <a:endParaRPr lang="fr-FR" sz="1100" dirty="0" smtClean="0"/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400" dirty="0" smtClean="0"/>
                  <a:t>0</a:t>
                </a:r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400" dirty="0" smtClean="0"/>
                  <a:t>-50</a:t>
                </a:r>
              </a:p>
              <a:p>
                <a:pPr algn="r"/>
                <a:endParaRPr lang="fr-FR" sz="1400" dirty="0"/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400" dirty="0" smtClean="0"/>
                  <a:t>-100</a:t>
                </a:r>
              </a:p>
              <a:p>
                <a:pPr algn="r"/>
                <a:endParaRPr lang="fr-FR" sz="1100" dirty="0" smtClean="0"/>
              </a:p>
              <a:p>
                <a:pPr algn="r"/>
                <a:endParaRPr lang="fr-FR" sz="1100" dirty="0" smtClean="0"/>
              </a:p>
              <a:p>
                <a:pPr algn="r"/>
                <a:r>
                  <a:rPr lang="fr-FR" sz="1400" dirty="0" smtClean="0"/>
                  <a:t>-150  </a:t>
                </a:r>
                <a:endParaRPr lang="fr-FR" sz="1400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767577" y="6351258"/>
                <a:ext cx="4001238" cy="408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-150      -100         -50             0         +50        +100           +150</a:t>
                </a:r>
              </a:p>
              <a:p>
                <a:pPr algn="ctr"/>
                <a:r>
                  <a:rPr lang="fr-FR" sz="1200" dirty="0" err="1" smtClean="0"/>
                  <a:t>Easting</a:t>
                </a:r>
                <a:r>
                  <a:rPr lang="fr-FR" sz="1200" dirty="0" smtClean="0"/>
                  <a:t> [km]</a:t>
                </a:r>
                <a:endParaRPr lang="fr-FR" sz="12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 rot="16200000">
                <a:off x="-198282" y="4437112"/>
                <a:ext cx="1207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/>
                  <a:t>Northing</a:t>
                </a:r>
                <a:r>
                  <a:rPr lang="fr-FR" sz="1400" dirty="0" smtClean="0"/>
                  <a:t> [km]</a:t>
                </a:r>
                <a:endParaRPr lang="fr-FR" sz="14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429968" y="2976220"/>
              <a:ext cx="341832" cy="236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GRAND </a:t>
            </a:r>
            <a:r>
              <a:rPr lang="fr-FR" dirty="0" smtClean="0">
                <a:latin typeface="Symbol" panose="05050102010706020507" pitchFamily="18" charset="2"/>
              </a:rPr>
              <a:t>n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- Setup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675216" y="5022776"/>
            <a:ext cx="176899" cy="26941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"/>
          <p:cNvGrpSpPr/>
          <p:nvPr/>
        </p:nvGrpSpPr>
        <p:grpSpPr>
          <a:xfrm>
            <a:off x="35122" y="4565469"/>
            <a:ext cx="2520280" cy="2242457"/>
            <a:chOff x="-17242" y="2420888"/>
            <a:chExt cx="3968042" cy="3312368"/>
          </a:xfrm>
        </p:grpSpPr>
        <p:pic>
          <p:nvPicPr>
            <p:cNvPr id="15" name="Picture 2" descr="C:\Documents and Settings\martineau\Mes documents\TREND\docs\presProjet\presARENA2010.key\chine-relie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42" y="2420888"/>
              <a:ext cx="3968042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5-Point Star 3"/>
            <p:cNvSpPr/>
            <p:nvPr/>
          </p:nvSpPr>
          <p:spPr>
            <a:xfrm>
              <a:off x="683568" y="3212976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5-Point Star 7"/>
            <p:cNvSpPr/>
            <p:nvPr/>
          </p:nvSpPr>
          <p:spPr>
            <a:xfrm>
              <a:off x="835968" y="3068960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extBox 9"/>
            <p:cNvSpPr txBox="1"/>
            <p:nvPr/>
          </p:nvSpPr>
          <p:spPr>
            <a:xfrm>
              <a:off x="1117073" y="2928751"/>
              <a:ext cx="96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Urumqi</a:t>
              </a:r>
              <a:endParaRPr lang="fr-FR" b="1" dirty="0"/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-16653" y="3371800"/>
              <a:ext cx="1613238" cy="545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Ulastai</a:t>
              </a:r>
              <a:endParaRPr lang="fr-FR" b="1" dirty="0"/>
            </a:p>
          </p:txBody>
        </p:sp>
      </p:grpSp>
      <p:cxnSp>
        <p:nvCxnSpPr>
          <p:cNvPr id="21" name="Connecteur droit 20"/>
          <p:cNvCxnSpPr>
            <a:stCxn id="17" idx="2"/>
          </p:cNvCxnSpPr>
          <p:nvPr/>
        </p:nvCxnSpPr>
        <p:spPr>
          <a:xfrm flipV="1">
            <a:off x="603238" y="2564904"/>
            <a:ext cx="3695305" cy="2585554"/>
          </a:xfrm>
          <a:prstGeom prst="line">
            <a:avLst/>
          </a:prstGeom>
          <a:ln w="38100">
            <a:solidFill>
              <a:srgbClr val="FF0000">
                <a:alpha val="3686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45637" y="5222159"/>
            <a:ext cx="3507379" cy="943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24967" y="2780928"/>
            <a:ext cx="3475425" cy="2834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79368" y="1412776"/>
            <a:ext cx="9151918" cy="3024336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Simulation </a:t>
            </a:r>
            <a:r>
              <a:rPr lang="fr-FR" sz="1800" dirty="0" err="1"/>
              <a:t>layout</a:t>
            </a:r>
            <a:r>
              <a:rPr lang="fr-FR" sz="1800" dirty="0"/>
              <a:t> of 90’000 </a:t>
            </a:r>
            <a:r>
              <a:rPr lang="fr-FR" sz="1800" dirty="0" err="1"/>
              <a:t>antennas</a:t>
            </a:r>
            <a:r>
              <a:rPr lang="fr-FR" sz="1800" dirty="0"/>
              <a:t> over </a:t>
            </a:r>
            <a:r>
              <a:rPr lang="fr-FR" sz="1800" dirty="0" smtClean="0"/>
              <a:t>60’000km² in the </a:t>
            </a:r>
            <a:r>
              <a:rPr lang="fr-FR" sz="1800" dirty="0" err="1" smtClean="0"/>
              <a:t>TianShan</a:t>
            </a:r>
            <a:r>
              <a:rPr lang="fr-FR" sz="1800" dirty="0" smtClean="0"/>
              <a:t> </a:t>
            </a:r>
            <a:r>
              <a:rPr lang="fr-FR" sz="1800" dirty="0" err="1" smtClean="0"/>
              <a:t>mountains</a:t>
            </a:r>
            <a:r>
              <a:rPr lang="fr-FR" sz="1800" dirty="0" smtClean="0"/>
              <a:t> (800m </a:t>
            </a:r>
            <a:r>
              <a:rPr lang="fr-FR" sz="1800" dirty="0" err="1"/>
              <a:t>step</a:t>
            </a:r>
            <a:r>
              <a:rPr lang="fr-FR" sz="1800" dirty="0"/>
              <a:t> </a:t>
            </a:r>
            <a:r>
              <a:rPr lang="fr-FR" sz="1800" dirty="0" smtClean="0"/>
              <a:t>size square </a:t>
            </a:r>
            <a:r>
              <a:rPr lang="fr-FR" sz="1800" dirty="0" err="1" smtClean="0"/>
              <a:t>grid</a:t>
            </a:r>
            <a:r>
              <a:rPr lang="fr-FR" sz="1800" dirty="0" smtClean="0"/>
              <a:t>)</a:t>
            </a:r>
            <a:endParaRPr lang="fr-FR" sz="1800" dirty="0"/>
          </a:p>
          <a:p>
            <a:r>
              <a:rPr lang="fr-FR" sz="1800" dirty="0" smtClean="0"/>
              <a:t>MC down to </a:t>
            </a:r>
            <a:r>
              <a:rPr lang="fr-FR" sz="1800" dirty="0" smtClean="0">
                <a:latin typeface="Symbol" panose="05050102010706020507" pitchFamily="18" charset="2"/>
              </a:rPr>
              <a:t>t</a:t>
            </a:r>
            <a:r>
              <a:rPr lang="fr-FR" sz="1800" dirty="0" smtClean="0"/>
              <a:t> </a:t>
            </a:r>
            <a:r>
              <a:rPr lang="fr-FR" sz="1800" dirty="0" err="1" smtClean="0"/>
              <a:t>decay</a:t>
            </a:r>
            <a:r>
              <a:rPr lang="fr-FR" sz="1800" dirty="0" smtClean="0"/>
              <a:t> (E</a:t>
            </a:r>
            <a:r>
              <a:rPr lang="fr-FR" sz="1800" baseline="-25000" dirty="0" smtClean="0">
                <a:latin typeface="Symbol" panose="05050102010706020507" pitchFamily="18" charset="2"/>
              </a:rPr>
              <a:t>n</a:t>
            </a:r>
            <a:r>
              <a:rPr lang="fr-FR" sz="1800" dirty="0" smtClean="0"/>
              <a:t> in  10</a:t>
            </a:r>
            <a:r>
              <a:rPr lang="fr-FR" sz="1800" baseline="30000" dirty="0" smtClean="0"/>
              <a:t>17</a:t>
            </a:r>
            <a:r>
              <a:rPr lang="fr-FR" sz="1800" dirty="0" smtClean="0"/>
              <a:t> - 10</a:t>
            </a:r>
            <a:r>
              <a:rPr lang="fr-FR" sz="1800" baseline="30000" dirty="0" smtClean="0"/>
              <a:t>21 </a:t>
            </a:r>
            <a:r>
              <a:rPr lang="fr-FR" sz="1800" dirty="0" smtClean="0"/>
              <a:t>eV, </a:t>
            </a:r>
            <a:r>
              <a:rPr lang="fr-FR" sz="1800" dirty="0" smtClean="0">
                <a:latin typeface="Symbol" panose="05050102010706020507" pitchFamily="18" charset="2"/>
              </a:rPr>
              <a:t>q</a:t>
            </a:r>
            <a:r>
              <a:rPr lang="fr-FR" sz="1800" dirty="0" smtClean="0"/>
              <a:t> in [85-95°]) </a:t>
            </a:r>
            <a:endParaRPr lang="fr-FR" sz="1800" dirty="0" smtClean="0"/>
          </a:p>
          <a:p>
            <a:pPr lvl="1"/>
            <a:r>
              <a:rPr lang="fr-FR" sz="1600" dirty="0" smtClean="0"/>
              <a:t>1D </a:t>
            </a:r>
            <a:r>
              <a:rPr lang="fr-FR" sz="1600" dirty="0" err="1" smtClean="0"/>
              <a:t>trajectories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No </a:t>
            </a:r>
            <a:r>
              <a:rPr lang="fr-FR" sz="1600" dirty="0" err="1" smtClean="0"/>
              <a:t>atmosphere</a:t>
            </a:r>
            <a:endParaRPr lang="fr-FR" sz="1600" dirty="0" smtClean="0"/>
          </a:p>
          <a:p>
            <a:pPr lvl="1"/>
            <a:r>
              <a:rPr lang="fr-FR" sz="1600" dirty="0" err="1" smtClean="0"/>
              <a:t>Parametric</a:t>
            </a:r>
            <a:r>
              <a:rPr lang="fr-FR" sz="1600" dirty="0" smtClean="0"/>
              <a:t> tau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losses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r>
              <a:rPr lang="fr-FR" sz="1800" dirty="0" err="1" smtClean="0"/>
              <a:t>Shower</a:t>
            </a:r>
            <a:r>
              <a:rPr lang="fr-FR" sz="1800" dirty="0" smtClean="0"/>
              <a:t> radio </a:t>
            </a:r>
            <a:r>
              <a:rPr lang="fr-FR" sz="1800" dirty="0" err="1" smtClean="0"/>
              <a:t>emission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err="1" smtClean="0"/>
              <a:t>Preliminar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smtClean="0"/>
              <a:t> </a:t>
            </a:r>
            <a:r>
              <a:rPr lang="fr-FR" sz="1800" dirty="0" smtClean="0"/>
              <a:t>radio </a:t>
            </a:r>
          </a:p>
          <a:p>
            <a:pPr marL="411480" lvl="1" indent="0">
              <a:buNone/>
            </a:pPr>
            <a:r>
              <a:rPr lang="fr-FR" sz="1800" dirty="0" smtClean="0"/>
              <a:t>signal </a:t>
            </a:r>
            <a:r>
              <a:rPr lang="fr-FR" sz="1800" dirty="0" err="1" smtClean="0"/>
              <a:t>parametrization</a:t>
            </a:r>
            <a:endParaRPr lang="fr-FR" sz="1800" dirty="0" smtClean="0"/>
          </a:p>
          <a:p>
            <a:pPr marL="461772" indent="-342900"/>
            <a:r>
              <a:rPr lang="fr-FR" sz="1800" dirty="0" smtClean="0"/>
              <a:t>No </a:t>
            </a:r>
            <a:r>
              <a:rPr lang="fr-FR" sz="1800" dirty="0" err="1" smtClean="0"/>
              <a:t>antenna</a:t>
            </a:r>
            <a:r>
              <a:rPr lang="fr-FR" sz="1800" dirty="0" smtClean="0"/>
              <a:t> </a:t>
            </a:r>
            <a:r>
              <a:rPr lang="fr-FR" sz="1800" dirty="0" err="1" smtClean="0"/>
              <a:t>response</a:t>
            </a:r>
            <a:r>
              <a:rPr lang="fr-FR" sz="1800" dirty="0" smtClean="0"/>
              <a:t> simulation</a:t>
            </a:r>
            <a:endParaRPr lang="fr-FR" sz="1800" dirty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marL="109728" indent="0">
              <a:buNone/>
            </a:pPr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7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/>
          <a:stretch/>
        </p:blipFill>
        <p:spPr>
          <a:xfrm>
            <a:off x="3551257" y="3464625"/>
            <a:ext cx="6035021" cy="3429000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251520" y="1923803"/>
            <a:ext cx="6244175" cy="2885704"/>
            <a:chOff x="251520" y="1923803"/>
            <a:chExt cx="6244175" cy="288570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" t="6861" b="4362"/>
            <a:stretch/>
          </p:blipFill>
          <p:spPr>
            <a:xfrm>
              <a:off x="467544" y="1923803"/>
              <a:ext cx="6028151" cy="288570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51520" y="4256221"/>
              <a:ext cx="720080" cy="553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-4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6093296"/>
            <a:ext cx="2286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Neutrino interaction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4499992" y="5727706"/>
            <a:ext cx="423022" cy="36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82821" y="5661248"/>
            <a:ext cx="12137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Tau </a:t>
            </a:r>
            <a:r>
              <a:rPr lang="fr-FR" dirty="0" err="1" smtClean="0"/>
              <a:t>decay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5064181" y="5583690"/>
            <a:ext cx="4230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030615" y="5343141"/>
            <a:ext cx="13578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92D050"/>
                </a:solidFill>
              </a:rPr>
              <a:t>Shower</a:t>
            </a:r>
            <a:r>
              <a:rPr lang="fr-FR" b="1" dirty="0" smtClean="0">
                <a:solidFill>
                  <a:srgbClr val="92D050"/>
                </a:solidFill>
              </a:rPr>
              <a:t> radio </a:t>
            </a:r>
            <a:r>
              <a:rPr lang="fr-FR" b="1" dirty="0" err="1" smtClean="0">
                <a:solidFill>
                  <a:srgbClr val="92D050"/>
                </a:solidFill>
              </a:rPr>
              <a:t>track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6611974" y="5265583"/>
            <a:ext cx="42302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940152" y="2150315"/>
            <a:ext cx="32038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Radio </a:t>
            </a:r>
            <a:r>
              <a:rPr lang="fr-FR" sz="1200" dirty="0" err="1" smtClean="0"/>
              <a:t>emission</a:t>
            </a:r>
            <a:r>
              <a:rPr lang="fr-FR" sz="1200" dirty="0" smtClean="0"/>
              <a:t> </a:t>
            </a:r>
            <a:r>
              <a:rPr lang="fr-FR" sz="1200" dirty="0" err="1" smtClean="0"/>
              <a:t>cone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(4.5° for E&gt;30µV/m @ </a:t>
            </a:r>
            <a:r>
              <a:rPr lang="fr-FR" sz="1200" dirty="0" err="1" smtClean="0"/>
              <a:t>E</a:t>
            </a:r>
            <a:r>
              <a:rPr lang="fr-FR" sz="1200" baseline="-25000" dirty="0" err="1" smtClean="0"/>
              <a:t>sh</a:t>
            </a:r>
            <a:r>
              <a:rPr lang="fr-FR" sz="1200" dirty="0" smtClean="0"/>
              <a:t> = 2.4 10</a:t>
            </a:r>
            <a:r>
              <a:rPr lang="fr-FR" sz="1200" baseline="30000" dirty="0" smtClean="0"/>
              <a:t>20 </a:t>
            </a:r>
            <a:r>
              <a:rPr lang="fr-FR" sz="1200" dirty="0" smtClean="0"/>
              <a:t>eV)</a:t>
            </a:r>
            <a:endParaRPr lang="en-US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38938" y="4898810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Top </a:t>
            </a:r>
            <a:r>
              <a:rPr lang="fr-FR" sz="1600" dirty="0" err="1" smtClean="0"/>
              <a:t>view</a:t>
            </a:r>
            <a:r>
              <a:rPr lang="fr-FR" sz="1600" dirty="0" smtClean="0"/>
              <a:t> (</a:t>
            </a:r>
            <a:r>
              <a:rPr lang="fr-FR" sz="1600" dirty="0" err="1" smtClean="0"/>
              <a:t>Earth</a:t>
            </a:r>
            <a:r>
              <a:rPr lang="fr-FR" sz="1600" dirty="0" smtClean="0"/>
              <a:t> </a:t>
            </a:r>
            <a:r>
              <a:rPr lang="fr-FR" sz="1600" dirty="0" err="1" smtClean="0"/>
              <a:t>referential</a:t>
            </a:r>
            <a:r>
              <a:rPr lang="fr-FR" sz="1600" dirty="0" smtClean="0"/>
              <a:t>)</a:t>
            </a:r>
            <a:endParaRPr lang="en-US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71600" y="2154342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3D </a:t>
            </a:r>
            <a:r>
              <a:rPr lang="fr-FR" sz="1600" dirty="0" err="1" smtClean="0"/>
              <a:t>view</a:t>
            </a:r>
            <a:r>
              <a:rPr lang="fr-FR" sz="1600" dirty="0" smtClean="0"/>
              <a:t> (</a:t>
            </a:r>
            <a:r>
              <a:rPr lang="fr-FR" sz="1600" dirty="0" err="1" smtClean="0"/>
              <a:t>shower</a:t>
            </a:r>
            <a:r>
              <a:rPr lang="fr-FR" sz="1600" dirty="0" smtClean="0"/>
              <a:t> </a:t>
            </a:r>
            <a:r>
              <a:rPr lang="fr-FR" sz="1600" dirty="0" err="1" smtClean="0"/>
              <a:t>referential</a:t>
            </a:r>
            <a:r>
              <a:rPr lang="fr-FR" sz="1600" dirty="0" smtClean="0"/>
              <a:t>)</a:t>
            </a:r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 rot="21405192">
            <a:off x="4355976" y="2329135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B050"/>
                </a:solidFill>
              </a:rPr>
              <a:t>Shower</a:t>
            </a:r>
            <a:r>
              <a:rPr lang="fr-FR" sz="1400" b="1" dirty="0" smtClean="0">
                <a:solidFill>
                  <a:srgbClr val="00B050"/>
                </a:solidFill>
              </a:rPr>
              <a:t> axis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886445" y="3789040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(</a:t>
            </a:r>
            <a:r>
              <a:rPr lang="fr-FR" dirty="0" err="1" smtClean="0">
                <a:solidFill>
                  <a:srgbClr val="00B050"/>
                </a:solidFill>
              </a:rPr>
              <a:t>trig’d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antennas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6590"/>
            <a:ext cx="8229600" cy="1508945"/>
          </a:xfrm>
        </p:spPr>
      </p:pic>
      <p:sp>
        <p:nvSpPr>
          <p:cNvPr id="22" name="ZoneTexte 21"/>
          <p:cNvSpPr txBox="1"/>
          <p:nvPr/>
        </p:nvSpPr>
        <p:spPr>
          <a:xfrm>
            <a:off x="3999266" y="23750"/>
            <a:ext cx="26837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Cut </a:t>
            </a:r>
            <a:r>
              <a:rPr lang="fr-FR" sz="1600" dirty="0" err="1" smtClean="0"/>
              <a:t>view</a:t>
            </a:r>
            <a:r>
              <a:rPr lang="fr-FR" sz="1600" dirty="0" smtClean="0"/>
              <a:t> (</a:t>
            </a:r>
            <a:r>
              <a:rPr lang="fr-FR" sz="1600" dirty="0" err="1" smtClean="0"/>
              <a:t>Earth</a:t>
            </a:r>
            <a:r>
              <a:rPr lang="fr-FR" sz="1600" dirty="0" smtClean="0"/>
              <a:t> </a:t>
            </a:r>
            <a:r>
              <a:rPr lang="fr-FR" sz="1600" dirty="0" err="1" smtClean="0"/>
              <a:t>referential</a:t>
            </a:r>
            <a:r>
              <a:rPr lang="fr-FR" sz="1600" dirty="0" smtClean="0"/>
              <a:t>)</a:t>
            </a:r>
            <a:endParaRPr lang="en-US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-36512" y="8999"/>
            <a:ext cx="183415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 </a:t>
            </a:r>
            <a:r>
              <a:rPr lang="fr-FR" sz="1600" dirty="0"/>
              <a:t>10</a:t>
            </a:r>
            <a:r>
              <a:rPr lang="fr-FR" sz="1600" baseline="30000" dirty="0"/>
              <a:t>20</a:t>
            </a:r>
            <a:r>
              <a:rPr lang="fr-FR" sz="1600" dirty="0"/>
              <a:t>eV </a:t>
            </a:r>
            <a:r>
              <a:rPr lang="fr-FR" sz="1600" dirty="0" smtClean="0"/>
              <a:t>neutrino</a:t>
            </a:r>
          </a:p>
          <a:p>
            <a:r>
              <a:rPr lang="fr-FR" sz="1600" dirty="0" smtClean="0"/>
              <a:t>2.4 10</a:t>
            </a:r>
            <a:r>
              <a:rPr lang="fr-FR" sz="1600" baseline="30000" dirty="0" smtClean="0"/>
              <a:t>20</a:t>
            </a:r>
            <a:r>
              <a:rPr lang="fr-FR" sz="1600" dirty="0" smtClean="0"/>
              <a:t>eV </a:t>
            </a:r>
            <a:r>
              <a:rPr lang="fr-FR" sz="1600" dirty="0" err="1" smtClean="0"/>
              <a:t>shower</a:t>
            </a:r>
            <a:endParaRPr lang="fr-FR" sz="1600" dirty="0" smtClean="0"/>
          </a:p>
          <a:p>
            <a:r>
              <a:rPr lang="fr-FR" sz="1600" dirty="0" smtClean="0">
                <a:latin typeface="Symbol" panose="05050102010706020507" pitchFamily="18" charset="2"/>
              </a:rPr>
              <a:t>q</a:t>
            </a:r>
            <a:r>
              <a:rPr lang="fr-FR" sz="1600" dirty="0" smtClean="0"/>
              <a:t> = 88°</a:t>
            </a:r>
          </a:p>
          <a:p>
            <a:r>
              <a:rPr lang="fr-FR" sz="1600" dirty="0" smtClean="0"/>
              <a:t>2114 </a:t>
            </a:r>
            <a:r>
              <a:rPr lang="fr-FR" sz="1600" dirty="0" err="1" smtClean="0"/>
              <a:t>antennas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triggered</a:t>
            </a:r>
            <a:endParaRPr lang="en-US" sz="1600" dirty="0"/>
          </a:p>
        </p:txBody>
      </p:sp>
      <p:cxnSp>
        <p:nvCxnSpPr>
          <p:cNvPr id="18" name="Connecteur droit avec flèche 17"/>
          <p:cNvCxnSpPr>
            <a:stCxn id="15" idx="1"/>
          </p:cNvCxnSpPr>
          <p:nvPr/>
        </p:nvCxnSpPr>
        <p:spPr>
          <a:xfrm flipH="1" flipV="1">
            <a:off x="4711502" y="692697"/>
            <a:ext cx="1228650" cy="1688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1"/>
          </p:cNvCxnSpPr>
          <p:nvPr/>
        </p:nvCxnSpPr>
        <p:spPr>
          <a:xfrm flipH="1" flipV="1">
            <a:off x="4788024" y="1268761"/>
            <a:ext cx="1152128" cy="111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20555875">
            <a:off x="4882705" y="411406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Shower</a:t>
            </a:r>
            <a:r>
              <a:rPr lang="fr-FR" sz="1400" dirty="0" smtClean="0"/>
              <a:t> axis</a:t>
            </a:r>
            <a:endParaRPr lang="en-US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56668" y="1484784"/>
            <a:ext cx="22862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Neutrino interaction</a:t>
            </a:r>
            <a:endParaRPr lang="en-US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2442871" y="1268761"/>
            <a:ext cx="1276845" cy="400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214190" y="482222"/>
            <a:ext cx="12137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Tau </a:t>
            </a:r>
            <a:r>
              <a:rPr lang="fr-FR" dirty="0" err="1" smtClean="0"/>
              <a:t>decay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779913" y="853326"/>
            <a:ext cx="432047" cy="19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21417791">
            <a:off x="3175906" y="4657371"/>
            <a:ext cx="182126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Longitudinal axis (km)</a:t>
            </a:r>
            <a:endParaRPr lang="en-US" sz="1400" b="1" dirty="0"/>
          </a:p>
        </p:txBody>
      </p:sp>
      <p:sp>
        <p:nvSpPr>
          <p:cNvPr id="35" name="ZoneTexte 34"/>
          <p:cNvSpPr txBox="1"/>
          <p:nvPr/>
        </p:nvSpPr>
        <p:spPr>
          <a:xfrm rot="3255609">
            <a:off x="202394" y="4013198"/>
            <a:ext cx="1226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Lateral</a:t>
            </a:r>
            <a:r>
              <a:rPr lang="fr-FR" sz="1200" b="1" dirty="0" smtClean="0"/>
              <a:t> axis (km)</a:t>
            </a:r>
            <a:endParaRPr lang="en-US" sz="1200" b="1" dirty="0"/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-237616" y="2579824"/>
            <a:ext cx="12773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Vertical axis (km)</a:t>
            </a:r>
            <a:endParaRPr lang="en-US" sz="12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675259" y="6597352"/>
            <a:ext cx="1105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Easting</a:t>
            </a:r>
            <a:r>
              <a:rPr lang="fr-FR" sz="1400" b="1" dirty="0" smtClean="0"/>
              <a:t> [km]</a:t>
            </a:r>
            <a:endParaRPr lang="en-US" sz="1400" b="1" dirty="0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2779250" y="5532317"/>
            <a:ext cx="12362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Northing</a:t>
            </a:r>
            <a:r>
              <a:rPr lang="fr-FR" sz="1400" b="1" dirty="0" smtClean="0"/>
              <a:t> [km]</a:t>
            </a:r>
            <a:endParaRPr lang="en-US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3" y="5517232"/>
            <a:ext cx="313597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Shower</a:t>
            </a:r>
            <a:r>
              <a:rPr lang="fr-FR" b="1" dirty="0" smtClean="0"/>
              <a:t> </a:t>
            </a:r>
            <a:r>
              <a:rPr lang="fr-FR" b="1" dirty="0" err="1" smtClean="0"/>
              <a:t>tagged</a:t>
            </a:r>
            <a:r>
              <a:rPr lang="fr-FR" b="1" dirty="0" smtClean="0"/>
              <a:t> as « </a:t>
            </a:r>
            <a:r>
              <a:rPr lang="fr-FR" b="1" dirty="0" err="1" smtClean="0"/>
              <a:t>detected</a:t>
            </a:r>
            <a:r>
              <a:rPr lang="fr-FR" b="1" dirty="0" smtClean="0"/>
              <a:t> » if a cluster of 8+ </a:t>
            </a:r>
            <a:r>
              <a:rPr lang="fr-FR" b="1" dirty="0" err="1" smtClean="0"/>
              <a:t>antennas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inside</a:t>
            </a:r>
            <a:r>
              <a:rPr lang="fr-FR" b="1" dirty="0" smtClean="0"/>
              <a:t> the radio </a:t>
            </a:r>
            <a:r>
              <a:rPr lang="fr-FR" b="1" dirty="0" err="1" smtClean="0"/>
              <a:t>detection</a:t>
            </a:r>
            <a:r>
              <a:rPr lang="fr-FR" b="1" dirty="0" smtClean="0"/>
              <a:t> </a:t>
            </a:r>
            <a:r>
              <a:rPr lang="fr-FR" b="1" dirty="0" err="1" smtClean="0"/>
              <a:t>cone</a:t>
            </a:r>
            <a:r>
              <a:rPr lang="fr-FR" b="1" dirty="0" smtClean="0"/>
              <a:t>. </a:t>
            </a:r>
            <a:endParaRPr lang="en-US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7044"/>
            <a:ext cx="5040560" cy="42209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73385"/>
            <a:ext cx="7488832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GRAND </a:t>
            </a:r>
            <a:r>
              <a:rPr lang="fr-FR" dirty="0" smtClean="0">
                <a:latin typeface="Symbol" panose="05050102010706020507" pitchFamily="18" charset="2"/>
              </a:rPr>
              <a:t>n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dirty="0" err="1" smtClean="0"/>
              <a:t>esults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3873151" cy="3307970"/>
          </a:xfrm>
        </p:spPr>
      </p:pic>
      <p:cxnSp>
        <p:nvCxnSpPr>
          <p:cNvPr id="13" name="Straight Connector 8"/>
          <p:cNvCxnSpPr/>
          <p:nvPr/>
        </p:nvCxnSpPr>
        <p:spPr>
          <a:xfrm>
            <a:off x="2349749" y="2280449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"/>
          <p:cNvSpPr txBox="1"/>
          <p:nvPr/>
        </p:nvSpPr>
        <p:spPr>
          <a:xfrm>
            <a:off x="2794522" y="213643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3.10</a:t>
            </a:r>
            <a:r>
              <a:rPr lang="fr-FR" sz="1200" baseline="30000" dirty="0" smtClean="0"/>
              <a:t>17 </a:t>
            </a:r>
            <a:r>
              <a:rPr lang="fr-FR" sz="1200" dirty="0" smtClean="0"/>
              <a:t>eV</a:t>
            </a:r>
            <a:endParaRPr lang="fr-FR" sz="1200" dirty="0"/>
          </a:p>
        </p:txBody>
      </p:sp>
      <p:cxnSp>
        <p:nvCxnSpPr>
          <p:cNvPr id="15" name="Straight Connector 10"/>
          <p:cNvCxnSpPr/>
          <p:nvPr/>
        </p:nvCxnSpPr>
        <p:spPr>
          <a:xfrm>
            <a:off x="2342245" y="1652255"/>
            <a:ext cx="4320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/>
          <p:nvPr/>
        </p:nvSpPr>
        <p:spPr>
          <a:xfrm>
            <a:off x="2796690" y="194782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3.10</a:t>
            </a:r>
            <a:r>
              <a:rPr lang="fr-FR" sz="1200" baseline="30000" dirty="0" smtClean="0"/>
              <a:t>18 </a:t>
            </a:r>
            <a:r>
              <a:rPr lang="fr-FR" sz="1200" dirty="0" smtClean="0"/>
              <a:t>eV</a:t>
            </a:r>
            <a:endParaRPr lang="fr-FR" sz="1200" dirty="0"/>
          </a:p>
        </p:txBody>
      </p:sp>
      <p:cxnSp>
        <p:nvCxnSpPr>
          <p:cNvPr id="17" name="Straight Connector 12"/>
          <p:cNvCxnSpPr/>
          <p:nvPr/>
        </p:nvCxnSpPr>
        <p:spPr>
          <a:xfrm>
            <a:off x="2342262" y="2074364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/>
          <p:nvPr/>
        </p:nvSpPr>
        <p:spPr>
          <a:xfrm>
            <a:off x="2806913" y="1704385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3.10</a:t>
            </a:r>
            <a:r>
              <a:rPr lang="fr-FR" sz="1200" baseline="30000" dirty="0" smtClean="0"/>
              <a:t>19</a:t>
            </a:r>
            <a:r>
              <a:rPr lang="fr-FR" sz="1200" dirty="0" smtClean="0"/>
              <a:t>eV</a:t>
            </a:r>
            <a:endParaRPr lang="fr-FR" sz="1200" dirty="0"/>
          </a:p>
        </p:txBody>
      </p:sp>
      <p:cxnSp>
        <p:nvCxnSpPr>
          <p:cNvPr id="19" name="Straight Connector 14"/>
          <p:cNvCxnSpPr/>
          <p:nvPr/>
        </p:nvCxnSpPr>
        <p:spPr>
          <a:xfrm>
            <a:off x="2352184" y="1848401"/>
            <a:ext cx="4320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"/>
          <p:cNvSpPr txBox="1"/>
          <p:nvPr/>
        </p:nvSpPr>
        <p:spPr>
          <a:xfrm>
            <a:off x="2806913" y="149830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3.10</a:t>
            </a:r>
            <a:r>
              <a:rPr lang="fr-FR" sz="1200" baseline="30000" dirty="0" smtClean="0"/>
              <a:t>20</a:t>
            </a:r>
            <a:r>
              <a:rPr lang="fr-FR" sz="1200" dirty="0" smtClean="0"/>
              <a:t>eV</a:t>
            </a:r>
            <a:endParaRPr lang="fr-FR" sz="1200" dirty="0"/>
          </a:p>
        </p:txBody>
      </p:sp>
      <p:sp>
        <p:nvSpPr>
          <p:cNvPr id="8" name="TextBox 17"/>
          <p:cNvSpPr txBox="1"/>
          <p:nvPr/>
        </p:nvSpPr>
        <p:spPr>
          <a:xfrm>
            <a:off x="2247347" y="3569293"/>
            <a:ext cx="94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Downward</a:t>
            </a:r>
            <a:endParaRPr lang="fr-FR" sz="1200" dirty="0" smtClean="0"/>
          </a:p>
          <a:p>
            <a:r>
              <a:rPr lang="fr-FR" sz="1200" dirty="0" err="1" smtClean="0"/>
              <a:t>Going</a:t>
            </a:r>
            <a:endParaRPr lang="fr-FR" sz="1200" dirty="0" smtClean="0"/>
          </a:p>
          <a:p>
            <a:r>
              <a:rPr lang="fr-FR" sz="1200" dirty="0" smtClean="0"/>
              <a:t>(</a:t>
            </a:r>
            <a:r>
              <a:rPr lang="fr-FR" sz="1200" dirty="0" err="1" smtClean="0"/>
              <a:t>mountains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9" name="TextBox 18"/>
          <p:cNvSpPr txBox="1"/>
          <p:nvPr/>
        </p:nvSpPr>
        <p:spPr>
          <a:xfrm>
            <a:off x="1503475" y="3576993"/>
            <a:ext cx="67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 smtClean="0"/>
              <a:t>Upward</a:t>
            </a:r>
            <a:endParaRPr lang="fr-FR" sz="1200" dirty="0" smtClean="0"/>
          </a:p>
          <a:p>
            <a:pPr algn="r"/>
            <a:r>
              <a:rPr lang="fr-FR" sz="1200" dirty="0" err="1" smtClean="0"/>
              <a:t>Going</a:t>
            </a:r>
            <a:endParaRPr lang="fr-FR" sz="1200" dirty="0" smtClean="0"/>
          </a:p>
          <a:p>
            <a:pPr algn="r"/>
            <a:r>
              <a:rPr lang="fr-FR" sz="1200" dirty="0" smtClean="0"/>
              <a:t>(</a:t>
            </a:r>
            <a:r>
              <a:rPr lang="fr-FR" sz="1200" dirty="0" err="1" smtClean="0"/>
              <a:t>Earth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0" name="Right Arrow 19"/>
          <p:cNvSpPr/>
          <p:nvPr/>
        </p:nvSpPr>
        <p:spPr>
          <a:xfrm>
            <a:off x="2316846" y="3216953"/>
            <a:ext cx="936104" cy="3523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Right Arrow 20"/>
          <p:cNvSpPr/>
          <p:nvPr/>
        </p:nvSpPr>
        <p:spPr>
          <a:xfrm rot="10800000">
            <a:off x="1164718" y="3216953"/>
            <a:ext cx="936104" cy="3523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" name="Rectangle 4"/>
          <p:cNvSpPr/>
          <p:nvPr/>
        </p:nvSpPr>
        <p:spPr>
          <a:xfrm>
            <a:off x="3707904" y="1436583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Sensitivities</a:t>
            </a:r>
            <a:r>
              <a:rPr lang="fr-FR" dirty="0" smtClean="0"/>
              <a:t> &gt; </a:t>
            </a:r>
            <a:r>
              <a:rPr lang="fr-FR" dirty="0">
                <a:latin typeface="Symbol" panose="05050102010706020507" pitchFamily="18" charset="2"/>
              </a:rPr>
              <a:t>0</a:t>
            </a:r>
            <a:r>
              <a:rPr lang="fr-FR" dirty="0" smtClean="0"/>
              <a:t> for </a:t>
            </a:r>
            <a:r>
              <a:rPr lang="fr-FR" dirty="0" err="1" smtClean="0"/>
              <a:t>zenith</a:t>
            </a:r>
            <a:r>
              <a:rPr lang="fr-FR" dirty="0" smtClean="0"/>
              <a:t> values = ±4° </a:t>
            </a:r>
            <a:r>
              <a:rPr lang="fr-FR" dirty="0" err="1" smtClean="0"/>
              <a:t>around</a:t>
            </a:r>
            <a:r>
              <a:rPr lang="fr-FR" dirty="0" smtClean="0"/>
              <a:t> horizontal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</a:t>
            </a:r>
            <a:r>
              <a:rPr lang="fr-FR" dirty="0" smtClean="0"/>
              <a:t> </a:t>
            </a:r>
            <a:r>
              <a:rPr lang="fr-FR" dirty="0" err="1" smtClean="0"/>
              <a:t>Earth-skimming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/>
              <a:t>.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Mountains</a:t>
            </a:r>
            <a:r>
              <a:rPr lang="fr-FR" dirty="0" smtClean="0"/>
              <a:t> are </a:t>
            </a:r>
            <a:r>
              <a:rPr lang="fr-FR" dirty="0" err="1" smtClean="0"/>
              <a:t>sizable</a:t>
            </a:r>
            <a:r>
              <a:rPr lang="fr-FR" dirty="0" smtClean="0"/>
              <a:t> </a:t>
            </a:r>
            <a:r>
              <a:rPr lang="fr-FR" dirty="0" err="1" smtClean="0"/>
              <a:t>tragets</a:t>
            </a:r>
            <a:r>
              <a:rPr lang="fr-FR" dirty="0" smtClean="0"/>
              <a:t> (~40% of total).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becomes</a:t>
            </a:r>
            <a:r>
              <a:rPr lang="fr-FR" dirty="0" smtClean="0"/>
              <a:t> opaque at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endParaRPr lang="fr-FR" dirty="0" smtClean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212586" y="1498300"/>
            <a:ext cx="0" cy="27173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32040" y="5733256"/>
            <a:ext cx="1224136" cy="25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323528" y="4856093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- 60’000km² simulation setup</a:t>
            </a:r>
          </a:p>
          <a:p>
            <a:pPr algn="r"/>
            <a:r>
              <a:rPr lang="fr-FR" dirty="0" smtClean="0"/>
              <a:t>- </a:t>
            </a:r>
            <a:r>
              <a:rPr lang="fr-FR" dirty="0" smtClean="0"/>
              <a:t>All </a:t>
            </a:r>
            <a:r>
              <a:rPr lang="fr-FR" dirty="0" err="1" smtClean="0"/>
              <a:t>flavor</a:t>
            </a:r>
            <a:r>
              <a:rPr lang="fr-FR" dirty="0" smtClean="0"/>
              <a:t> </a:t>
            </a:r>
            <a:r>
              <a:rPr lang="fr-FR" dirty="0" smtClean="0"/>
              <a:t>flux  </a:t>
            </a:r>
            <a:r>
              <a:rPr lang="fr-FR" dirty="0" smtClean="0">
                <a:latin typeface="Symbol" panose="05050102010706020507" pitchFamily="18" charset="2"/>
              </a:rPr>
              <a:t>f</a:t>
            </a:r>
            <a:r>
              <a:rPr lang="fr-FR" dirty="0" smtClean="0"/>
              <a:t>(E)= </a:t>
            </a:r>
            <a:r>
              <a:rPr lang="fr-FR" dirty="0" smtClean="0">
                <a:latin typeface="Symbol" panose="05050102010706020507" pitchFamily="18" charset="2"/>
              </a:rPr>
              <a:t>f</a:t>
            </a:r>
            <a:r>
              <a:rPr lang="fr-FR" baseline="-25000" dirty="0" smtClean="0"/>
              <a:t>0</a:t>
            </a:r>
            <a:r>
              <a:rPr lang="fr-FR" dirty="0" smtClean="0"/>
              <a:t>E</a:t>
            </a:r>
            <a:r>
              <a:rPr lang="fr-FR" baseline="30000" dirty="0" smtClean="0"/>
              <a:t>-2</a:t>
            </a:r>
          </a:p>
          <a:p>
            <a:pPr algn="r"/>
            <a:r>
              <a:rPr lang="fr-FR" dirty="0" smtClean="0"/>
              <a:t>- no </a:t>
            </a:r>
            <a:r>
              <a:rPr lang="fr-FR" dirty="0"/>
              <a:t>candidate in 3 </a:t>
            </a:r>
            <a:r>
              <a:rPr lang="fr-FR" dirty="0" err="1" smtClean="0"/>
              <a:t>years</a:t>
            </a:r>
            <a:endParaRPr lang="fr-FR" dirty="0" smtClean="0"/>
          </a:p>
          <a:p>
            <a:pPr algn="r"/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90% CL </a:t>
            </a:r>
            <a:r>
              <a:rPr lang="fr-FR" dirty="0" err="1" smtClean="0"/>
              <a:t>integral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:</a:t>
            </a:r>
          </a:p>
          <a:p>
            <a:pPr algn="r"/>
            <a:r>
              <a:rPr lang="fr-FR" dirty="0">
                <a:latin typeface="Symbol" panose="05050102010706020507" pitchFamily="18" charset="2"/>
              </a:rPr>
              <a:t>f</a:t>
            </a:r>
            <a:r>
              <a:rPr lang="fr-FR" baseline="-25000" dirty="0" smtClean="0"/>
              <a:t>0</a:t>
            </a:r>
            <a:r>
              <a:rPr lang="fr-FR" dirty="0" smtClean="0"/>
              <a:t> &lt; </a:t>
            </a:r>
            <a:r>
              <a:rPr lang="fr-FR" dirty="0" smtClean="0"/>
              <a:t>2-4</a:t>
            </a:r>
            <a:r>
              <a:rPr lang="fr-FR" dirty="0" smtClean="0"/>
              <a:t> </a:t>
            </a:r>
            <a:r>
              <a:rPr lang="fr-FR" dirty="0" smtClean="0"/>
              <a:t>10</a:t>
            </a:r>
            <a:r>
              <a:rPr lang="fr-FR" baseline="30000" dirty="0" smtClean="0"/>
              <a:t>-9</a:t>
            </a:r>
            <a:r>
              <a:rPr lang="fr-FR" dirty="0" smtClean="0"/>
              <a:t> </a:t>
            </a:r>
            <a:r>
              <a:rPr lang="fr-FR" dirty="0" err="1" smtClean="0"/>
              <a:t>Gev</a:t>
            </a:r>
            <a:r>
              <a:rPr lang="fr-FR" dirty="0" smtClean="0"/>
              <a:t>/cm²/sr/s</a:t>
            </a:r>
          </a:p>
          <a:p>
            <a:pPr algn="r"/>
            <a:r>
              <a:rPr lang="fr-FR" b="1" dirty="0" smtClean="0">
                <a:solidFill>
                  <a:srgbClr val="FF0000"/>
                </a:solidFill>
              </a:rPr>
              <a:t>… not good </a:t>
            </a:r>
            <a:r>
              <a:rPr lang="fr-FR" b="1" dirty="0" err="1" smtClean="0">
                <a:solidFill>
                  <a:srgbClr val="FF0000"/>
                </a:solidFill>
              </a:rPr>
              <a:t>enough</a:t>
            </a:r>
            <a:r>
              <a:rPr lang="fr-FR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53664" y="263691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flavors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1434262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Agressive</a:t>
            </a:r>
            <a:endParaRPr lang="en-US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14</a:t>
            </a:fld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 rot="20917714">
            <a:off x="6786733" y="499030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999444"/>
            <a:ext cx="8229600" cy="174192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P. </a:t>
            </a:r>
            <a:r>
              <a:rPr lang="fr-FR" dirty="0" err="1" smtClean="0"/>
              <a:t>Pieroni</a:t>
            </a:r>
            <a:r>
              <a:rPr lang="fr-FR" dirty="0" smtClean="0"/>
              <a:t> PhD (Buenos Aires &amp; Santiago):</a:t>
            </a:r>
          </a:p>
          <a:p>
            <a:pPr lvl="1"/>
            <a:r>
              <a:rPr lang="fr-FR" dirty="0" err="1" smtClean="0"/>
              <a:t>Upper</a:t>
            </a:r>
            <a:r>
              <a:rPr lang="fr-FR" dirty="0" smtClean="0"/>
              <a:t> line of 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</a:t>
            </a:r>
            <a:r>
              <a:rPr lang="fr-FR" dirty="0" smtClean="0"/>
              <a:t> area = </a:t>
            </a:r>
            <a:r>
              <a:rPr lang="fr-FR" dirty="0" smtClean="0"/>
              <a:t>62500km² </a:t>
            </a:r>
            <a:r>
              <a:rPr lang="fr-FR" dirty="0" smtClean="0"/>
              <a:t>on flat </a:t>
            </a:r>
            <a:r>
              <a:rPr lang="fr-FR" dirty="0" smtClean="0"/>
              <a:t>area</a:t>
            </a:r>
            <a:endParaRPr lang="fr-FR" dirty="0" smtClean="0"/>
          </a:p>
          <a:p>
            <a:pPr lvl="1"/>
            <a:r>
              <a:rPr lang="fr-FR" dirty="0" smtClean="0"/>
              <a:t>Best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: </a:t>
            </a:r>
            <a:r>
              <a:rPr lang="fr-FR" dirty="0" smtClean="0"/>
              <a:t>~10</a:t>
            </a:r>
            <a:r>
              <a:rPr lang="fr-FR" baseline="30000" dirty="0" smtClean="0"/>
              <a:t>-8</a:t>
            </a:r>
            <a:r>
              <a:rPr lang="fr-FR" dirty="0" smtClean="0"/>
              <a:t> </a:t>
            </a:r>
            <a:r>
              <a:rPr lang="fr-FR" dirty="0" err="1" smtClean="0"/>
              <a:t>GeV</a:t>
            </a:r>
            <a:r>
              <a:rPr lang="fr-FR" dirty="0" smtClean="0"/>
              <a:t>/cm²/s/sr (@3 10</a:t>
            </a:r>
            <a:r>
              <a:rPr lang="fr-FR" baseline="30000" dirty="0" smtClean="0"/>
              <a:t>17</a:t>
            </a:r>
            <a:r>
              <a:rPr lang="fr-FR" dirty="0" smtClean="0"/>
              <a:t>eV</a:t>
            </a:r>
            <a:r>
              <a:rPr lang="fr-FR" dirty="0" smtClean="0"/>
              <a:t>) (all </a:t>
            </a:r>
            <a:r>
              <a:rPr lang="fr-FR" dirty="0" err="1" smtClean="0"/>
              <a:t>flavors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smtClean="0"/>
              <a:t>GRAND 60000km² simulation area: </a:t>
            </a:r>
          </a:p>
          <a:p>
            <a:pPr lvl="1"/>
            <a:r>
              <a:rPr lang="fr-FR" dirty="0" smtClean="0"/>
              <a:t>Best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: </a:t>
            </a:r>
            <a:r>
              <a:rPr lang="fr-FR" dirty="0"/>
              <a:t>2</a:t>
            </a:r>
            <a:r>
              <a:rPr lang="fr-FR" dirty="0" smtClean="0"/>
              <a:t> – 4 10</a:t>
            </a:r>
            <a:r>
              <a:rPr lang="fr-FR" baseline="30000" dirty="0" smtClean="0"/>
              <a:t>-9</a:t>
            </a:r>
            <a:r>
              <a:rPr lang="fr-FR" dirty="0" smtClean="0"/>
              <a:t> </a:t>
            </a:r>
            <a:r>
              <a:rPr lang="fr-FR" dirty="0" err="1" smtClean="0"/>
              <a:t>GeV</a:t>
            </a:r>
            <a:r>
              <a:rPr lang="fr-FR" dirty="0" smtClean="0"/>
              <a:t>/cm²/s/sr </a:t>
            </a:r>
            <a:r>
              <a:rPr lang="fr-FR" dirty="0" smtClean="0"/>
              <a:t>(@5 </a:t>
            </a:r>
            <a:r>
              <a:rPr lang="fr-FR" dirty="0"/>
              <a:t>10</a:t>
            </a:r>
            <a:r>
              <a:rPr lang="fr-FR" baseline="30000" dirty="0"/>
              <a:t>17</a:t>
            </a:r>
            <a:r>
              <a:rPr lang="fr-FR" dirty="0"/>
              <a:t>eV</a:t>
            </a:r>
            <a:r>
              <a:rPr lang="fr-FR" dirty="0" smtClean="0"/>
              <a:t>) </a:t>
            </a:r>
            <a:r>
              <a:rPr lang="fr-FR" dirty="0" smtClean="0"/>
              <a:t> (all </a:t>
            </a:r>
            <a:r>
              <a:rPr lang="fr-FR" dirty="0" err="1" smtClean="0"/>
              <a:t>flavors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~factor </a:t>
            </a:r>
            <a:r>
              <a:rPr lang="fr-FR" dirty="0" smtClean="0"/>
              <a:t>2-5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, compatible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ountain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6871345" cy="48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5013988" cy="2232248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 Target </a:t>
            </a:r>
            <a:r>
              <a:rPr lang="fr-FR" sz="1600" dirty="0" err="1">
                <a:solidFill>
                  <a:schemeClr val="tx1"/>
                </a:solidFill>
              </a:rPr>
              <a:t>sensitivity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fr-FR" sz="1600" baseline="-25000" dirty="0" smtClean="0">
                <a:solidFill>
                  <a:schemeClr val="tx1"/>
                </a:solidFill>
              </a:rPr>
              <a:t>0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= </a:t>
            </a:r>
            <a:r>
              <a:rPr lang="fr-FR" sz="1600" dirty="0" smtClean="0">
                <a:solidFill>
                  <a:schemeClr val="tx1"/>
                </a:solidFill>
              </a:rPr>
              <a:t>1.</a:t>
            </a:r>
            <a:r>
              <a:rPr lang="fr-FR" sz="1600" dirty="0" smtClean="0"/>
              <a:t>5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10</a:t>
            </a:r>
            <a:r>
              <a:rPr lang="fr-FR" sz="1600" baseline="30000" dirty="0">
                <a:solidFill>
                  <a:schemeClr val="tx1"/>
                </a:solidFill>
              </a:rPr>
              <a:t>-11 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GeV</a:t>
            </a:r>
            <a:r>
              <a:rPr lang="fr-FR" sz="1600" dirty="0" smtClean="0">
                <a:solidFill>
                  <a:schemeClr val="tx1"/>
                </a:solidFill>
              </a:rPr>
              <a:t>/cm²/sr/s </a:t>
            </a:r>
          </a:p>
          <a:p>
            <a:pPr marL="109728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smtClean="0">
                <a:solidFill>
                  <a:schemeClr val="tx1"/>
                </a:solidFill>
              </a:rPr>
              <a:t>(~10 times </a:t>
            </a:r>
            <a:r>
              <a:rPr lang="fr-FR" sz="1600" dirty="0" err="1" smtClean="0">
                <a:solidFill>
                  <a:schemeClr val="tx1"/>
                </a:solidFill>
              </a:rPr>
              <a:t>better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than</a:t>
            </a:r>
            <a:r>
              <a:rPr lang="fr-FR" sz="1600" dirty="0" smtClean="0">
                <a:solidFill>
                  <a:schemeClr val="tx1"/>
                </a:solidFill>
              </a:rPr>
              <a:t> 60000km² </a:t>
            </a:r>
            <a:r>
              <a:rPr lang="fr-FR" sz="1600" dirty="0" err="1" smtClean="0">
                <a:solidFill>
                  <a:schemeClr val="tx1"/>
                </a:solidFill>
              </a:rPr>
              <a:t>simu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result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 smtClean="0"/>
              <a:t>Driver: go for </a:t>
            </a:r>
            <a:r>
              <a:rPr lang="fr-FR" sz="1600" b="1" dirty="0" err="1" smtClean="0">
                <a:solidFill>
                  <a:srgbClr val="FF0000"/>
                </a:solidFill>
              </a:rPr>
              <a:t>hotspots</a:t>
            </a:r>
            <a:r>
              <a:rPr lang="fr-FR" sz="1600" dirty="0" smtClean="0"/>
              <a:t>! </a:t>
            </a:r>
            <a:r>
              <a:rPr lang="fr-FR" sz="1600" dirty="0" err="1" smtClean="0"/>
              <a:t>Then</a:t>
            </a:r>
            <a:r>
              <a:rPr lang="fr-FR" sz="1600" dirty="0"/>
              <a:t> </a:t>
            </a:r>
            <a:r>
              <a:rPr lang="fr-FR" sz="1600" dirty="0" smtClean="0"/>
              <a:t>200’000km²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enough</a:t>
            </a:r>
            <a:r>
              <a:rPr lang="fr-FR" sz="1600" dirty="0" smtClean="0"/>
              <a:t> </a:t>
            </a:r>
            <a:r>
              <a:rPr lang="fr-FR" sz="1600" dirty="0"/>
              <a:t>to </a:t>
            </a:r>
            <a:r>
              <a:rPr lang="fr-FR" sz="1600" dirty="0" err="1"/>
              <a:t>reach</a:t>
            </a:r>
            <a:r>
              <a:rPr lang="fr-FR" sz="1600" dirty="0"/>
              <a:t> </a:t>
            </a:r>
            <a:r>
              <a:rPr lang="fr-FR" sz="1600" dirty="0" err="1"/>
              <a:t>target</a:t>
            </a:r>
            <a:r>
              <a:rPr lang="fr-FR" sz="1600" dirty="0"/>
              <a:t> </a:t>
            </a:r>
            <a:r>
              <a:rPr lang="fr-FR" sz="1600" dirty="0" err="1" smtClean="0"/>
              <a:t>sensitivity</a:t>
            </a:r>
            <a:endParaRPr lang="fr-FR" sz="1600" dirty="0" smtClean="0"/>
          </a:p>
          <a:p>
            <a:r>
              <a:rPr lang="fr-FR" sz="1600" dirty="0" smtClean="0"/>
              <a:t>Giant </a:t>
            </a:r>
            <a:r>
              <a:rPr lang="fr-FR" sz="1600" dirty="0"/>
              <a:t>simulation area (</a:t>
            </a:r>
            <a:r>
              <a:rPr lang="fr-FR" sz="1600" dirty="0" smtClean="0"/>
              <a:t>1’000’000 </a:t>
            </a:r>
            <a:r>
              <a:rPr lang="fr-FR" sz="1600" dirty="0" err="1"/>
              <a:t>antennas</a:t>
            </a:r>
            <a:r>
              <a:rPr lang="fr-FR" sz="1600" dirty="0"/>
              <a:t> over 1’000’000 km²</a:t>
            </a:r>
            <a:r>
              <a:rPr lang="fr-FR" sz="1600" dirty="0" smtClean="0"/>
              <a:t>? Full </a:t>
            </a:r>
            <a:r>
              <a:rPr lang="fr-FR" sz="1600" dirty="0" err="1" smtClean="0"/>
              <a:t>Earth</a:t>
            </a:r>
            <a:r>
              <a:rPr lang="fr-FR" sz="1600" dirty="0" smtClean="0"/>
              <a:t>?) </a:t>
            </a:r>
            <a:r>
              <a:rPr lang="fr-FR" sz="1600" dirty="0" smtClean="0"/>
              <a:t>to </a:t>
            </a:r>
            <a:r>
              <a:rPr lang="fr-FR" sz="1600" dirty="0" err="1" smtClean="0"/>
              <a:t>identify</a:t>
            </a:r>
            <a:r>
              <a:rPr lang="fr-FR" sz="1600" dirty="0" smtClean="0"/>
              <a:t> </a:t>
            </a:r>
            <a:r>
              <a:rPr lang="fr-FR" sz="1600" dirty="0" err="1" smtClean="0"/>
              <a:t>hotspots</a:t>
            </a:r>
            <a:r>
              <a:rPr lang="fr-FR" sz="1600" dirty="0" smtClean="0"/>
              <a:t>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67544" y="3356992"/>
            <a:ext cx="4320480" cy="3240360"/>
            <a:chOff x="5004047" y="3501008"/>
            <a:chExt cx="3831675" cy="261236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5" r="21725" b="20294"/>
            <a:stretch/>
          </p:blipFill>
          <p:spPr>
            <a:xfrm>
              <a:off x="5004047" y="3501008"/>
              <a:ext cx="3831675" cy="26123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971290" y="4221088"/>
              <a:ext cx="400909" cy="247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658970" y="3475853"/>
            <a:ext cx="2406921" cy="1778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5364088" y="3096467"/>
            <a:ext cx="3168352" cy="2555611"/>
            <a:chOff x="4789870" y="1180061"/>
            <a:chExt cx="3677052" cy="340106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01"/>
            <a:stretch/>
          </p:blipFill>
          <p:spPr>
            <a:xfrm>
              <a:off x="4789870" y="1180061"/>
              <a:ext cx="3677052" cy="340106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62059" y="1724538"/>
              <a:ext cx="2717412" cy="20261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436096" y="908720"/>
            <a:ext cx="3437816" cy="2448272"/>
            <a:chOff x="1763688" y="2976220"/>
            <a:chExt cx="4911704" cy="38365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20"/>
            <a:stretch/>
          </p:blipFill>
          <p:spPr>
            <a:xfrm>
              <a:off x="1763688" y="2976220"/>
              <a:ext cx="4241006" cy="375227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764803" y="6669360"/>
              <a:ext cx="4910589" cy="143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llipse 19"/>
          <p:cNvSpPr/>
          <p:nvPr/>
        </p:nvSpPr>
        <p:spPr>
          <a:xfrm>
            <a:off x="6201787" y="2348880"/>
            <a:ext cx="146655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5020455" y="5589240"/>
            <a:ext cx="402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Hotspot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favorable </a:t>
            </a:r>
            <a:r>
              <a:rPr lang="fr-FR" dirty="0" err="1" smtClean="0"/>
              <a:t>topology</a:t>
            </a:r>
            <a:r>
              <a:rPr lang="fr-FR" dirty="0" smtClean="0"/>
              <a:t> </a:t>
            </a:r>
          </a:p>
          <a:p>
            <a:pPr marL="285750" indent="-285750" algn="ctr">
              <a:buFont typeface="Symbol" pitchFamily="18" charset="2"/>
              <a:buChar char="Þ"/>
            </a:pPr>
            <a:r>
              <a:rPr lang="fr-FR" dirty="0" err="1" smtClean="0"/>
              <a:t>enhanced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rate!</a:t>
            </a:r>
          </a:p>
          <a:p>
            <a:pPr algn="ctr"/>
            <a:r>
              <a:rPr lang="fr-FR" dirty="0"/>
              <a:t>x</a:t>
            </a:r>
            <a:r>
              <a:rPr lang="fr-FR" dirty="0" smtClean="0"/>
              <a:t> 10 in </a:t>
            </a:r>
            <a:r>
              <a:rPr lang="fr-FR" dirty="0" err="1" smtClean="0"/>
              <a:t>sensitivity</a:t>
            </a:r>
            <a:r>
              <a:rPr lang="fr-FR" dirty="0" smtClean="0"/>
              <a:t> for x 3 in surface(?)</a:t>
            </a:r>
          </a:p>
        </p:txBody>
      </p:sp>
      <p:sp>
        <p:nvSpPr>
          <p:cNvPr id="8" name="Ellipse 7"/>
          <p:cNvSpPr/>
          <p:nvPr/>
        </p:nvSpPr>
        <p:spPr>
          <a:xfrm>
            <a:off x="1558178" y="4403606"/>
            <a:ext cx="304252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 rot="1735090">
            <a:off x="1710578" y="3816410"/>
            <a:ext cx="773190" cy="249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 rot="19834435">
            <a:off x="2431916" y="4659331"/>
            <a:ext cx="455608" cy="527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9834435">
            <a:off x="734723" y="4272891"/>
            <a:ext cx="781433" cy="465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48872" cy="1066800"/>
          </a:xfrm>
        </p:spPr>
        <p:txBody>
          <a:bodyPr>
            <a:normAutofit/>
          </a:bodyPr>
          <a:lstStyle/>
          <a:p>
            <a:r>
              <a:rPr lang="fr-FR" dirty="0"/>
              <a:t>GRAND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dirty="0"/>
              <a:t>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 smtClean="0"/>
              <a:t>study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neutrino </a:t>
            </a:r>
            <a:r>
              <a:rPr lang="fr-FR" dirty="0" err="1" smtClean="0"/>
              <a:t>sensitivity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2348880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Target </a:t>
            </a:r>
            <a:r>
              <a:rPr lang="fr-FR" sz="2400" dirty="0" err="1" smtClean="0"/>
              <a:t>sensitivity</a:t>
            </a:r>
            <a:endParaRPr lang="fr-FR" sz="2400" dirty="0" smtClean="0"/>
          </a:p>
          <a:p>
            <a:r>
              <a:rPr lang="fr-FR" sz="2400" dirty="0" smtClean="0">
                <a:latin typeface="Symbol" panose="05050102010706020507" pitchFamily="18" charset="2"/>
              </a:rPr>
              <a:t>f</a:t>
            </a:r>
            <a:r>
              <a:rPr lang="fr-FR" sz="2400" baseline="-25000" dirty="0" smtClean="0"/>
              <a:t>0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smtClean="0"/>
              <a:t>1.5 10</a:t>
            </a:r>
            <a:r>
              <a:rPr lang="fr-FR" sz="2400" baseline="30000" dirty="0" smtClean="0"/>
              <a:t>-10 </a:t>
            </a:r>
            <a:r>
              <a:rPr lang="fr-FR" sz="2400" dirty="0" err="1" smtClean="0"/>
              <a:t>GeV</a:t>
            </a:r>
            <a:r>
              <a:rPr lang="fr-FR" sz="2400" dirty="0" smtClean="0"/>
              <a:t>/cm²/sr/s </a:t>
            </a:r>
          </a:p>
          <a:p>
            <a:r>
              <a:rPr lang="fr-FR" sz="2400" dirty="0" err="1"/>
              <a:t>i</a:t>
            </a:r>
            <a:r>
              <a:rPr lang="fr-FR" sz="2400" dirty="0" err="1" smtClean="0"/>
              <a:t>ntegral</a:t>
            </a:r>
            <a:r>
              <a:rPr lang="fr-FR" sz="2400" dirty="0" smtClean="0"/>
              <a:t> </a:t>
            </a:r>
            <a:r>
              <a:rPr lang="fr-FR" sz="2400" dirty="0" err="1" smtClean="0"/>
              <a:t>limit</a:t>
            </a:r>
            <a:endParaRPr lang="fr-FR" sz="2400" dirty="0" smtClean="0"/>
          </a:p>
          <a:p>
            <a:r>
              <a:rPr lang="fr-FR" sz="2400" dirty="0" err="1"/>
              <a:t>r</a:t>
            </a:r>
            <a:r>
              <a:rPr lang="fr-FR" sz="2400" dirty="0" err="1" smtClean="0"/>
              <a:t>eachable</a:t>
            </a:r>
            <a:r>
              <a:rPr lang="fr-FR" sz="2400" dirty="0" smtClean="0"/>
              <a:t> for 200’000 km² </a:t>
            </a:r>
            <a:r>
              <a:rPr lang="fr-FR" sz="2400" dirty="0" err="1" smtClean="0"/>
              <a:t>array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[0.5 – 50 </a:t>
            </a:r>
            <a:r>
              <a:rPr lang="fr-FR" sz="2400" dirty="0" err="1" smtClean="0"/>
              <a:t>cosmogenic</a:t>
            </a:r>
            <a:r>
              <a:rPr lang="fr-FR" sz="2400" dirty="0" smtClean="0"/>
              <a:t> </a:t>
            </a:r>
            <a:r>
              <a:rPr lang="fr-FR" sz="2400" dirty="0" err="1" smtClean="0"/>
              <a:t>events</a:t>
            </a:r>
            <a:r>
              <a:rPr lang="fr-FR" sz="2400" dirty="0" smtClean="0"/>
              <a:t>/</a:t>
            </a:r>
            <a:r>
              <a:rPr lang="fr-FR" sz="2400" dirty="0" err="1" smtClean="0"/>
              <a:t>year</a:t>
            </a:r>
            <a:r>
              <a:rPr lang="fr-FR" sz="2400" dirty="0" smtClean="0"/>
              <a:t> ]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17</a:t>
            </a:fld>
            <a:endParaRPr lang="fr-FR"/>
          </a:p>
        </p:txBody>
      </p:sp>
      <p:pic>
        <p:nvPicPr>
          <p:cNvPr id="7" name="Espace réservé du contenu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14" y="1196752"/>
            <a:ext cx="5980414" cy="5363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4218" y="126876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flavors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369144" y="5229200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VERY </a:t>
            </a:r>
            <a:r>
              <a:rPr lang="fr-FR" b="1" dirty="0" err="1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29952"/>
            <a:ext cx="7488832" cy="1066800"/>
          </a:xfrm>
        </p:spPr>
        <p:txBody>
          <a:bodyPr/>
          <a:lstStyle/>
          <a:p>
            <a:r>
              <a:rPr lang="fr-FR" dirty="0" smtClean="0"/>
              <a:t>GRAND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18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361496" y="2418567"/>
            <a:ext cx="405046" cy="279827"/>
            <a:chOff x="2843808" y="2708275"/>
            <a:chExt cx="720080" cy="592931"/>
          </a:xfrm>
        </p:grpSpPr>
        <p:sp>
          <p:nvSpPr>
            <p:cNvPr id="12" name="Ellipse 11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onnecteur droit 13"/>
            <p:cNvCxnSpPr>
              <a:stCxn id="13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6847741" y="2418660"/>
            <a:ext cx="405046" cy="279827"/>
            <a:chOff x="2843808" y="2708275"/>
            <a:chExt cx="720080" cy="592931"/>
          </a:xfrm>
        </p:grpSpPr>
        <p:sp>
          <p:nvSpPr>
            <p:cNvPr id="16" name="Ellipse 15"/>
            <p:cNvSpPr/>
            <p:nvPr/>
          </p:nvSpPr>
          <p:spPr>
            <a:xfrm>
              <a:off x="2843808" y="2708275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203848" y="2708920"/>
              <a:ext cx="360040" cy="23085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17"/>
            <p:cNvCxnSpPr>
              <a:stCxn id="17" idx="2"/>
            </p:cNvCxnSpPr>
            <p:nvPr/>
          </p:nvCxnSpPr>
          <p:spPr>
            <a:xfrm>
              <a:off x="3203848" y="2824348"/>
              <a:ext cx="0" cy="47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cteur droit avec flèche 19"/>
          <p:cNvCxnSpPr/>
          <p:nvPr/>
        </p:nvCxnSpPr>
        <p:spPr>
          <a:xfrm>
            <a:off x="2564019" y="3080287"/>
            <a:ext cx="458750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03412" y="3111351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L</a:t>
            </a:r>
            <a:r>
              <a:rPr lang="fr-FR" sz="2400" baseline="30000" dirty="0" err="1" smtClean="0">
                <a:latin typeface="ZapfChancery"/>
              </a:rPr>
              <a:t>┴</a:t>
            </a:r>
            <a:r>
              <a:rPr lang="fr-FR" sz="2400" baseline="-25000" dirty="0" err="1" smtClean="0">
                <a:latin typeface="ZapfChancery"/>
              </a:rPr>
              <a:t>max</a:t>
            </a:r>
            <a:endParaRPr lang="en-US" sz="2400" baseline="-250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2168259" y="2383735"/>
            <a:ext cx="5268077" cy="589158"/>
            <a:chOff x="467544" y="5229200"/>
            <a:chExt cx="3889173" cy="589158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467544" y="5229200"/>
              <a:ext cx="388917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2339752" y="5229200"/>
              <a:ext cx="0" cy="5891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641416" y="1612831"/>
            <a:ext cx="1080120" cy="1075798"/>
            <a:chOff x="251520" y="5013176"/>
            <a:chExt cx="1080120" cy="1075798"/>
          </a:xfrm>
        </p:grpSpPr>
        <p:grpSp>
          <p:nvGrpSpPr>
            <p:cNvPr id="28" name="Groupe 27"/>
            <p:cNvGrpSpPr/>
            <p:nvPr/>
          </p:nvGrpSpPr>
          <p:grpSpPr>
            <a:xfrm>
              <a:off x="926594" y="5013176"/>
              <a:ext cx="405046" cy="279827"/>
              <a:chOff x="2843808" y="2097959"/>
              <a:chExt cx="720080" cy="592931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2843808" y="2097959"/>
                <a:ext cx="360040" cy="2308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203848" y="2098603"/>
                <a:ext cx="360040" cy="23085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Connecteur droit 30"/>
              <p:cNvCxnSpPr>
                <a:stCxn id="30" idx="2"/>
              </p:cNvCxnSpPr>
              <p:nvPr/>
            </p:nvCxnSpPr>
            <p:spPr>
              <a:xfrm>
                <a:off x="3203848" y="2214031"/>
                <a:ext cx="0" cy="47685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avec flèche 31"/>
            <p:cNvCxnSpPr/>
            <p:nvPr/>
          </p:nvCxnSpPr>
          <p:spPr>
            <a:xfrm flipH="1" flipV="1">
              <a:off x="833731" y="5180479"/>
              <a:ext cx="4605" cy="9084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51520" y="5301208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c</a:t>
              </a:r>
              <a:r>
                <a:rPr lang="fr-FR" sz="2400" dirty="0" err="1" smtClean="0">
                  <a:latin typeface="Symbol" panose="05050102010706020507" pitchFamily="18" charset="2"/>
                </a:rPr>
                <a:t>d</a:t>
              </a:r>
              <a:r>
                <a:rPr lang="fr-FR" sz="2400" dirty="0" err="1" smtClean="0"/>
                <a:t>t</a:t>
              </a:r>
              <a:endParaRPr lang="en-US" sz="24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 rot="603157">
            <a:off x="2140496" y="2001319"/>
            <a:ext cx="5366528" cy="589158"/>
            <a:chOff x="467544" y="5229200"/>
            <a:chExt cx="3889173" cy="58915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467544" y="5229200"/>
              <a:ext cx="388917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2339752" y="5229200"/>
              <a:ext cx="0" cy="5891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4187522" y="2360207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endParaRPr lang="en-US" b="1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idx="1"/>
          </p:nvPr>
        </p:nvSpPr>
        <p:spPr>
          <a:xfrm>
            <a:off x="-73764" y="3861047"/>
            <a:ext cx="4573756" cy="2680541"/>
          </a:xfrm>
        </p:spPr>
        <p:txBody>
          <a:bodyPr>
            <a:normAutofit fontScale="62500" lnSpcReduction="20000"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t</a:t>
            </a:r>
            <a:r>
              <a:rPr lang="fr-FR" dirty="0" smtClean="0"/>
              <a:t> = 3ns nominal</a:t>
            </a:r>
          </a:p>
          <a:p>
            <a:r>
              <a:rPr lang="fr-FR" dirty="0" err="1"/>
              <a:t>L</a:t>
            </a:r>
            <a:r>
              <a:rPr lang="fr-FR" baseline="30000" dirty="0" err="1"/>
              <a:t>┴</a:t>
            </a:r>
            <a:r>
              <a:rPr lang="fr-FR" baseline="-25000" dirty="0" err="1" smtClean="0"/>
              <a:t>max</a:t>
            </a:r>
            <a:r>
              <a:rPr lang="fr-FR" baseline="-25000" dirty="0" smtClean="0"/>
              <a:t> </a:t>
            </a:r>
            <a:r>
              <a:rPr lang="fr-FR" dirty="0" smtClean="0"/>
              <a:t>= 1000m (vertical </a:t>
            </a:r>
            <a:r>
              <a:rPr lang="fr-FR" dirty="0" err="1" smtClean="0"/>
              <a:t>denivelation</a:t>
            </a:r>
            <a:r>
              <a:rPr lang="fr-FR" dirty="0" smtClean="0"/>
              <a:t>) </a:t>
            </a:r>
          </a:p>
          <a:p>
            <a:pPr>
              <a:buFont typeface="Wingdings"/>
              <a:buChar char="è"/>
            </a:pPr>
            <a:r>
              <a:rPr lang="fr-FR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dq</a:t>
            </a:r>
            <a:r>
              <a:rPr lang="fr-FR" b="1" dirty="0" smtClean="0">
                <a:solidFill>
                  <a:srgbClr val="FF0000"/>
                </a:solidFill>
              </a:rPr>
              <a:t> ~ 0.05°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Complete </a:t>
            </a:r>
            <a:r>
              <a:rPr lang="fr-FR" dirty="0" err="1" smtClean="0">
                <a:sym typeface="Wingdings" panose="05000000000000000000" pitchFamily="2" charset="2"/>
              </a:rPr>
              <a:t>analytical</a:t>
            </a:r>
            <a:r>
              <a:rPr lang="fr-FR" dirty="0" smtClean="0">
                <a:sym typeface="Wingdings" panose="05000000000000000000" pitchFamily="2" charset="2"/>
              </a:rPr>
              <a:t> computation </a:t>
            </a:r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trigged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antenna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position (</a:t>
            </a:r>
            <a:r>
              <a:rPr lang="fr-FR" dirty="0" err="1"/>
              <a:t>Ardouin</a:t>
            </a:r>
            <a:r>
              <a:rPr lang="fr-FR" dirty="0"/>
              <a:t> et al., </a:t>
            </a:r>
            <a:r>
              <a:rPr lang="fr-FR" dirty="0" err="1"/>
              <a:t>Astropart</a:t>
            </a:r>
            <a:r>
              <a:rPr lang="fr-FR" dirty="0"/>
              <a:t> </a:t>
            </a:r>
            <a:r>
              <a:rPr lang="fr-FR" dirty="0" err="1"/>
              <a:t>Phys</a:t>
            </a:r>
            <a:r>
              <a:rPr lang="fr-FR" dirty="0"/>
              <a:t> 34 </a:t>
            </a:r>
            <a:r>
              <a:rPr lang="fr-FR" dirty="0" smtClean="0"/>
              <a:t>2011) </a:t>
            </a:r>
            <a:r>
              <a:rPr lang="fr-FR" dirty="0" err="1" smtClean="0">
                <a:sym typeface="Wingdings" panose="05000000000000000000" pitchFamily="2" charset="2"/>
              </a:rPr>
              <a:t>gives</a:t>
            </a:r>
            <a:r>
              <a:rPr lang="fr-FR" dirty="0" smtClean="0">
                <a:sym typeface="Wingdings" panose="05000000000000000000" pitchFamily="2" charset="2"/>
              </a:rPr>
              <a:t> compatible </a:t>
            </a:r>
            <a:r>
              <a:rPr lang="fr-FR" dirty="0" err="1" smtClean="0">
                <a:sym typeface="Wingdings" panose="05000000000000000000" pitchFamily="2" charset="2"/>
              </a:rPr>
              <a:t>results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This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excellent but corresponds to an </a:t>
            </a:r>
            <a:r>
              <a:rPr lang="fr-FR" dirty="0" err="1" smtClean="0">
                <a:sym typeface="Wingdings" panose="05000000000000000000" pitchFamily="2" charset="2"/>
              </a:rPr>
              <a:t>ideal</a:t>
            </a:r>
            <a:r>
              <a:rPr lang="fr-FR" dirty="0" smtClean="0">
                <a:sym typeface="Wingdings" panose="05000000000000000000" pitchFamily="2" charset="2"/>
              </a:rPr>
              <a:t> case. 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Reachable</a:t>
            </a:r>
            <a:r>
              <a:rPr lang="fr-FR" dirty="0" smtClean="0">
                <a:sym typeface="Wingdings" panose="05000000000000000000" pitchFamily="2" charset="2"/>
              </a:rPr>
              <a:t>? </a:t>
            </a:r>
            <a:r>
              <a:rPr lang="fr-FR" dirty="0" err="1" smtClean="0">
                <a:sym typeface="Wingdings" panose="05000000000000000000" pitchFamily="2" charset="2"/>
              </a:rPr>
              <a:t>See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‘reconstruction’ slide.</a:t>
            </a:r>
            <a:endParaRPr lang="fr-FR" dirty="0" smtClean="0"/>
          </a:p>
          <a:p>
            <a:endParaRPr lang="en-US" dirty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81" y="3789040"/>
            <a:ext cx="3676619" cy="2752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5840" r="8235"/>
          <a:stretch/>
        </p:blipFill>
        <p:spPr>
          <a:xfrm>
            <a:off x="4483272" y="3647006"/>
            <a:ext cx="4553224" cy="3206992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5492875" y="1488429"/>
            <a:ext cx="2103461" cy="1148941"/>
            <a:chOff x="5316363" y="1495610"/>
            <a:chExt cx="2103461" cy="1148941"/>
          </a:xfrm>
        </p:grpSpPr>
        <p:sp>
          <p:nvSpPr>
            <p:cNvPr id="39" name="ZoneTexte 38"/>
            <p:cNvSpPr txBox="1"/>
            <p:nvPr/>
          </p:nvSpPr>
          <p:spPr>
            <a:xfrm>
              <a:off x="5316363" y="1495610"/>
              <a:ext cx="2103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0070C0"/>
                  </a:solidFill>
                  <a:latin typeface="Symbol" panose="05050102010706020507" pitchFamily="18" charset="2"/>
                </a:rPr>
                <a:t>dq</a:t>
              </a:r>
              <a:r>
                <a:rPr lang="fr-FR" sz="2400" dirty="0" smtClean="0">
                  <a:solidFill>
                    <a:srgbClr val="0070C0"/>
                  </a:solidFill>
                </a:rPr>
                <a:t> ~ </a:t>
              </a:r>
              <a:r>
                <a:rPr lang="fr-FR" sz="2400" dirty="0" err="1" smtClean="0">
                  <a:solidFill>
                    <a:srgbClr val="0070C0"/>
                  </a:solidFill>
                </a:rPr>
                <a:t>c</a:t>
              </a:r>
              <a:r>
                <a:rPr lang="fr-FR" sz="2400" dirty="0" err="1" smtClean="0">
                  <a:solidFill>
                    <a:srgbClr val="0070C0"/>
                  </a:solidFill>
                  <a:latin typeface="Symbol" panose="05050102010706020507" pitchFamily="18" charset="2"/>
                </a:rPr>
                <a:t>d</a:t>
              </a:r>
              <a:r>
                <a:rPr lang="fr-FR" sz="2400" dirty="0" err="1" smtClean="0">
                  <a:solidFill>
                    <a:srgbClr val="0070C0"/>
                  </a:solidFill>
                </a:rPr>
                <a:t>t</a:t>
              </a:r>
              <a:r>
                <a:rPr lang="fr-FR" sz="2400" dirty="0" smtClean="0">
                  <a:solidFill>
                    <a:srgbClr val="0070C0"/>
                  </a:solidFill>
                </a:rPr>
                <a:t>/</a:t>
              </a:r>
              <a:r>
                <a:rPr lang="fr-FR" sz="2400" dirty="0" err="1" smtClean="0">
                  <a:solidFill>
                    <a:srgbClr val="0070C0"/>
                  </a:solidFill>
                </a:rPr>
                <a:t>L</a:t>
              </a:r>
              <a:r>
                <a:rPr lang="fr-FR" sz="2400" baseline="30000" dirty="0" err="1" smtClean="0">
                  <a:solidFill>
                    <a:srgbClr val="0070C0"/>
                  </a:solidFill>
                  <a:latin typeface="ZapfChancery"/>
                </a:rPr>
                <a:t>┴</a:t>
              </a:r>
              <a:r>
                <a:rPr lang="fr-FR" sz="2400" baseline="-25000" dirty="0" err="1" smtClean="0">
                  <a:solidFill>
                    <a:srgbClr val="0070C0"/>
                  </a:solidFill>
                  <a:latin typeface="ZapfChancery"/>
                </a:rPr>
                <a:t>max</a:t>
              </a:r>
              <a:endParaRPr lang="en-US" sz="24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46" name="Arc 45"/>
            <p:cNvSpPr/>
            <p:nvPr/>
          </p:nvSpPr>
          <p:spPr>
            <a:xfrm flipH="1">
              <a:off x="5337820" y="2125228"/>
              <a:ext cx="127630" cy="519323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22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3585913"/>
            <a:ext cx="4139952" cy="31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01008"/>
            <a:ext cx="4968552" cy="335298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AUGER: </a:t>
            </a:r>
            <a:r>
              <a:rPr lang="fr-FR" dirty="0" err="1" smtClean="0">
                <a:solidFill>
                  <a:schemeClr val="tx1"/>
                </a:solidFill>
              </a:rPr>
              <a:t>very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limited</a:t>
            </a:r>
            <a:r>
              <a:rPr lang="fr-FR" dirty="0" smtClean="0">
                <a:solidFill>
                  <a:schemeClr val="tx1"/>
                </a:solidFill>
              </a:rPr>
              <a:t> stat </a:t>
            </a:r>
            <a:r>
              <a:rPr lang="fr-FR" dirty="0" err="1" smtClean="0">
                <a:solidFill>
                  <a:schemeClr val="tx1"/>
                </a:solidFill>
              </a:rPr>
              <a:t>beyond</a:t>
            </a:r>
            <a:r>
              <a:rPr lang="fr-FR" dirty="0" smtClean="0">
                <a:solidFill>
                  <a:schemeClr val="tx1"/>
                </a:solidFill>
              </a:rPr>
              <a:t> 10</a:t>
            </a:r>
            <a:r>
              <a:rPr lang="fr-FR" baseline="30000" dirty="0" smtClean="0">
                <a:solidFill>
                  <a:schemeClr val="tx1"/>
                </a:solidFill>
              </a:rPr>
              <a:t>19.5</a:t>
            </a:r>
            <a:r>
              <a:rPr lang="fr-FR" dirty="0" smtClean="0">
                <a:solidFill>
                  <a:schemeClr val="tx1"/>
                </a:solidFill>
              </a:rPr>
              <a:t> eV. </a:t>
            </a:r>
            <a:r>
              <a:rPr lang="fr-FR" dirty="0" err="1" smtClean="0">
                <a:solidFill>
                  <a:schemeClr val="tx1"/>
                </a:solidFill>
              </a:rPr>
              <a:t>Hints</a:t>
            </a:r>
            <a:r>
              <a:rPr lang="fr-FR" dirty="0" smtClean="0">
                <a:solidFill>
                  <a:schemeClr val="tx1"/>
                </a:solidFill>
              </a:rPr>
              <a:t> for mixed composition. </a:t>
            </a:r>
            <a:r>
              <a:rPr lang="fr-FR" dirty="0" err="1" smtClean="0">
                <a:solidFill>
                  <a:schemeClr val="tx1"/>
                </a:solidFill>
              </a:rPr>
              <a:t>Better</a:t>
            </a:r>
            <a:r>
              <a:rPr lang="fr-FR" dirty="0" smtClean="0"/>
              <a:t>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determination</a:t>
            </a:r>
            <a:r>
              <a:rPr lang="fr-FR" dirty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tx1"/>
                </a:solidFill>
              </a:rPr>
              <a:t>AUGERPrime</a:t>
            </a:r>
            <a:r>
              <a:rPr lang="fr-FR" dirty="0"/>
              <a:t>.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GRAND: </a:t>
            </a:r>
          </a:p>
          <a:p>
            <a:pPr lvl="1"/>
            <a:r>
              <a:rPr lang="fr-FR" dirty="0" err="1" smtClean="0">
                <a:solidFill>
                  <a:schemeClr val="tx1"/>
                </a:solidFill>
              </a:rPr>
              <a:t>Exposure</a:t>
            </a:r>
            <a:r>
              <a:rPr lang="fr-FR" dirty="0" smtClean="0">
                <a:solidFill>
                  <a:schemeClr val="tx1"/>
                </a:solidFill>
              </a:rPr>
              <a:t> ~x20 AUGER or more (2 </a:t>
            </a:r>
            <a:r>
              <a:rPr lang="fr-FR" dirty="0" err="1" smtClean="0">
                <a:solidFill>
                  <a:schemeClr val="tx1"/>
                </a:solidFill>
              </a:rPr>
              <a:t>weeks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 </a:t>
            </a:r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year</a:t>
            </a:r>
            <a:r>
              <a:rPr lang="fr-FR" dirty="0" smtClean="0">
                <a:solidFill>
                  <a:schemeClr val="tx1"/>
                </a:solidFill>
              </a:rPr>
              <a:t> of AUGER!)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inclined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events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Primary</a:t>
            </a:r>
            <a:r>
              <a:rPr lang="fr-FR" b="1" dirty="0" smtClean="0">
                <a:solidFill>
                  <a:srgbClr val="FF0000"/>
                </a:solidFill>
              </a:rPr>
              <a:t> nature </a:t>
            </a:r>
            <a:r>
              <a:rPr lang="fr-FR" b="1" dirty="0" err="1" smtClean="0">
                <a:solidFill>
                  <a:srgbClr val="FF0000"/>
                </a:solidFill>
              </a:rPr>
              <a:t>determination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Trans-GZK </a:t>
            </a:r>
            <a:r>
              <a:rPr lang="fr-FR" dirty="0" err="1" smtClean="0"/>
              <a:t>UHECRs</a:t>
            </a:r>
            <a:endParaRPr lang="fr-F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1" y="1052121"/>
            <a:ext cx="3550025" cy="252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176"/>
            <a:ext cx="3600400" cy="18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ésultat d’images pour centaurus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830511" y="-1234946"/>
            <a:ext cx="7505843" cy="91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8137" y="105999"/>
            <a:ext cx="3373743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  </a:t>
            </a:r>
            <a:r>
              <a:rPr lang="fr-FR" sz="2800" b="1" dirty="0" smtClean="0">
                <a:solidFill>
                  <a:schemeClr val="bg1"/>
                </a:solidFill>
              </a:rPr>
              <a:t>UHE neutrinos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     as initial </a:t>
            </a:r>
            <a:r>
              <a:rPr lang="fr-FR" sz="1200" dirty="0">
                <a:solidFill>
                  <a:schemeClr val="bg1"/>
                </a:solidFill>
              </a:rPr>
              <a:t>driver for </a:t>
            </a:r>
            <a:r>
              <a:rPr lang="fr-FR" sz="1200" dirty="0" smtClean="0">
                <a:solidFill>
                  <a:schemeClr val="bg1"/>
                </a:solidFill>
              </a:rPr>
              <a:t>the GRAND </a:t>
            </a:r>
            <a:r>
              <a:rPr lang="fr-FR" sz="1200" dirty="0" err="1">
                <a:solidFill>
                  <a:schemeClr val="bg1"/>
                </a:solidFill>
              </a:rPr>
              <a:t>project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70108" y="6413378"/>
            <a:ext cx="1594380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Centaurus</a:t>
            </a:r>
            <a:r>
              <a:rPr lang="fr-FR" dirty="0" smtClean="0"/>
              <a:t> A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485939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UHE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neutrinos as </a:t>
            </a:r>
            <a:r>
              <a:rPr lang="fr-FR" b="1" dirty="0" err="1">
                <a:solidFill>
                  <a:schemeClr val="bg1"/>
                </a:solidFill>
                <a:sym typeface="Wingdings" panose="05000000000000000000" pitchFamily="2" charset="2"/>
              </a:rPr>
              <a:t>very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 clean probes of the violent </a:t>
            </a:r>
            <a:r>
              <a:rPr lang="fr-FR" b="1" dirty="0" err="1">
                <a:solidFill>
                  <a:schemeClr val="bg1"/>
                </a:solidFill>
                <a:sym typeface="Wingdings" panose="05000000000000000000" pitchFamily="2" charset="2"/>
              </a:rPr>
              <a:t>Universe</a:t>
            </a:r>
            <a:endParaRPr lang="fr-FR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Produced</a:t>
            </a:r>
            <a:r>
              <a:rPr lang="fr-FR" dirty="0" smtClean="0">
                <a:solidFill>
                  <a:schemeClr val="bg1"/>
                </a:solidFill>
              </a:rPr>
              <a:t> by UHE hadron interactions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matter</a:t>
            </a:r>
            <a:r>
              <a:rPr lang="fr-FR" dirty="0" smtClean="0">
                <a:solidFill>
                  <a:schemeClr val="bg1"/>
                </a:solidFill>
              </a:rPr>
              <a:t> or photon </a:t>
            </a:r>
            <a:r>
              <a:rPr lang="fr-FR" dirty="0" err="1" smtClean="0">
                <a:solidFill>
                  <a:schemeClr val="bg1"/>
                </a:solidFill>
              </a:rPr>
              <a:t>fields</a:t>
            </a:r>
            <a:r>
              <a:rPr lang="fr-FR" dirty="0" smtClean="0">
                <a:solidFill>
                  <a:schemeClr val="bg1"/>
                </a:solidFill>
              </a:rPr>
              <a:t>                     (@ source or </a:t>
            </a:r>
            <a:r>
              <a:rPr lang="fr-FR" dirty="0" err="1" smtClean="0">
                <a:solidFill>
                  <a:schemeClr val="bg1"/>
                </a:solidFill>
              </a:rPr>
              <a:t>during</a:t>
            </a:r>
            <a:r>
              <a:rPr lang="fr-FR" dirty="0" smtClean="0">
                <a:solidFill>
                  <a:schemeClr val="bg1"/>
                </a:solidFill>
              </a:rPr>
              <a:t> propagation)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Guaranteed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 existence</a:t>
            </a:r>
          </a:p>
          <a:p>
            <a:pPr marL="1200150" lvl="2" indent="-285750">
              <a:buFont typeface="Wingdings"/>
              <a:buChar char="è"/>
            </a:pPr>
            <a:r>
              <a:rPr lang="fr-FR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Unambiguous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hadronic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origin</a:t>
            </a:r>
            <a:endParaRPr lang="fr-FR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Not </a:t>
            </a:r>
            <a:r>
              <a:rPr lang="fr-FR" dirty="0" err="1" smtClean="0">
                <a:sym typeface="Wingdings" panose="05000000000000000000" pitchFamily="2" charset="2"/>
              </a:rPr>
              <a:t>deflected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	 Point back to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Not </a:t>
            </a:r>
            <a:r>
              <a:rPr lang="fr-FR" dirty="0" err="1" smtClean="0">
                <a:sym typeface="Wingdings" panose="05000000000000000000" pitchFamily="2" charset="2"/>
              </a:rPr>
              <a:t>attenuated</a:t>
            </a:r>
            <a:endParaRPr lang="fr-FR" dirty="0" smtClean="0">
              <a:sym typeface="Wingdings" panose="05000000000000000000" pitchFamily="2" charset="2"/>
            </a:endParaRPr>
          </a:p>
          <a:p>
            <a:pPr marL="1200150" lvl="2" indent="-285750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Probe up to </a:t>
            </a:r>
            <a:r>
              <a:rPr lang="fr-FR" dirty="0" err="1" smtClean="0">
                <a:sym typeface="Wingdings" panose="05000000000000000000" pitchFamily="2" charset="2"/>
              </a:rPr>
              <a:t>cosmological</a:t>
            </a:r>
            <a:r>
              <a:rPr lang="fr-FR" dirty="0" smtClean="0">
                <a:sym typeface="Wingdings" panose="05000000000000000000" pitchFamily="2" charset="2"/>
              </a:rPr>
              <a:t> distances</a:t>
            </a:r>
          </a:p>
          <a:p>
            <a:pPr marL="285750" indent="-285750">
              <a:buFont typeface="Wingdings"/>
              <a:buChar char="è"/>
            </a:pPr>
            <a:endParaRPr lang="fr-FR" b="1" dirty="0" smtClean="0">
              <a:sym typeface="Wingdings" panose="05000000000000000000" pitchFamily="2" charset="2"/>
            </a:endParaRPr>
          </a:p>
          <a:p>
            <a:r>
              <a:rPr lang="fr-FR" b="1" dirty="0" smtClean="0">
                <a:sym typeface="Wingdings" panose="05000000000000000000" pitchFamily="2" charset="2"/>
              </a:rPr>
              <a:t>A </a:t>
            </a:r>
            <a:r>
              <a:rPr lang="fr-FR" b="1" dirty="0" err="1" smtClean="0">
                <a:sym typeface="Wingdings" panose="05000000000000000000" pitchFamily="2" charset="2"/>
              </a:rPr>
              <a:t>timely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proposal</a:t>
            </a:r>
            <a:r>
              <a:rPr lang="fr-FR" b="1" dirty="0" smtClean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Dawn of UHE neutrino </a:t>
            </a:r>
            <a:r>
              <a:rPr lang="fr-FR" dirty="0" err="1" smtClean="0"/>
              <a:t>astronomy</a:t>
            </a:r>
            <a:r>
              <a:rPr lang="fr-FR" dirty="0" smtClean="0"/>
              <a:t> (</a:t>
            </a:r>
            <a:r>
              <a:rPr lang="fr-FR" dirty="0" err="1" smtClean="0"/>
              <a:t>IceCube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</a:t>
            </a:r>
            <a:r>
              <a:rPr lang="fr-FR" dirty="0" smtClean="0"/>
              <a:t>ulti-</a:t>
            </a:r>
            <a:r>
              <a:rPr lang="fr-FR" dirty="0" err="1" smtClean="0"/>
              <a:t>messenger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 (</a:t>
            </a:r>
            <a:r>
              <a:rPr lang="fr-FR" dirty="0" err="1" smtClean="0"/>
              <a:t>UHECRs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g</a:t>
            </a:r>
            <a:r>
              <a:rPr lang="fr-FR" dirty="0" smtClean="0"/>
              <a:t> and GW) opens </a:t>
            </a:r>
            <a:r>
              <a:rPr lang="fr-FR" dirty="0" err="1" smtClean="0"/>
              <a:t>bright</a:t>
            </a:r>
            <a:r>
              <a:rPr lang="fr-FR" dirty="0" smtClean="0"/>
              <a:t> perspectives for the </a:t>
            </a:r>
            <a:r>
              <a:rPr lang="fr-FR" dirty="0" err="1" smtClean="0"/>
              <a:t>field</a:t>
            </a:r>
            <a:r>
              <a:rPr lang="fr-FR" dirty="0" smtClean="0"/>
              <a:t>.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5867980"/>
            <a:ext cx="759174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B050"/>
                </a:solidFill>
              </a:rPr>
              <a:t>Hear</a:t>
            </a:r>
            <a:r>
              <a:rPr lang="fr-FR" b="1" dirty="0">
                <a:solidFill>
                  <a:srgbClr val="00B050"/>
                </a:solidFill>
              </a:rPr>
              <a:t> more at </a:t>
            </a:r>
            <a:r>
              <a:rPr lang="fr-FR" b="1" dirty="0" err="1">
                <a:solidFill>
                  <a:srgbClr val="00B050"/>
                </a:solidFill>
              </a:rPr>
              <a:t>Ke+Kohta’s</a:t>
            </a:r>
            <a:r>
              <a:rPr lang="fr-FR" b="1" dirty="0">
                <a:solidFill>
                  <a:srgbClr val="00B050"/>
                </a:solidFill>
              </a:rPr>
              <a:t> talk (2pm) + Science case session!</a:t>
            </a:r>
          </a:p>
        </p:txBody>
      </p:sp>
    </p:spTree>
    <p:extLst>
      <p:ext uri="{BB962C8B-B14F-4D97-AF65-F5344CB8AC3E}">
        <p14:creationId xmlns:p14="http://schemas.microsoft.com/office/powerpoint/2010/main" val="2370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Fast</a:t>
            </a:r>
            <a:r>
              <a:rPr lang="fr-FR" dirty="0" smtClean="0"/>
              <a:t> Radio </a:t>
            </a:r>
            <a:r>
              <a:rPr lang="fr-FR" dirty="0" err="1" smtClean="0"/>
              <a:t>Bursts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484784"/>
            <a:ext cx="5688631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Serendipitous</a:t>
            </a:r>
            <a:r>
              <a:rPr lang="fr-FR" dirty="0" smtClean="0"/>
              <a:t> </a:t>
            </a:r>
            <a:r>
              <a:rPr lang="fr-FR" dirty="0" err="1" smtClean="0"/>
              <a:t>discovery</a:t>
            </a:r>
            <a:r>
              <a:rPr lang="fr-FR" dirty="0" smtClean="0"/>
              <a:t> of ~20 HE </a:t>
            </a:r>
            <a:r>
              <a:rPr lang="fr-FR" dirty="0" err="1" smtClean="0"/>
              <a:t>bursts</a:t>
            </a:r>
            <a:r>
              <a:rPr lang="fr-FR" dirty="0" smtClean="0"/>
              <a:t> (0.1 – 30Jy) in the 0.7-2GHz band in data archive.</a:t>
            </a:r>
          </a:p>
          <a:p>
            <a:r>
              <a:rPr lang="fr-FR" dirty="0" smtClean="0"/>
              <a:t>1/f² </a:t>
            </a:r>
            <a:r>
              <a:rPr lang="fr-FR" dirty="0" err="1" smtClean="0"/>
              <a:t>delay</a:t>
            </a:r>
            <a:r>
              <a:rPr lang="fr-FR" dirty="0" smtClean="0"/>
              <a:t> variation </a:t>
            </a:r>
            <a:r>
              <a:rPr lang="fr-FR" dirty="0" smtClean="0">
                <a:sym typeface="Wingdings" panose="05000000000000000000" pitchFamily="2" charset="2"/>
              </a:rPr>
              <a:t>due to propagation  </a:t>
            </a:r>
            <a:r>
              <a:rPr lang="fr-FR" dirty="0" err="1" smtClean="0">
                <a:sym typeface="Wingdings" panose="05000000000000000000" pitchFamily="2" charset="2"/>
              </a:rPr>
              <a:t>extragalactic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origin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30Jy + flat </a:t>
            </a:r>
            <a:r>
              <a:rPr lang="fr-FR" b="1" dirty="0" err="1" smtClean="0">
                <a:solidFill>
                  <a:srgbClr val="FF0000"/>
                </a:solidFill>
              </a:rPr>
              <a:t>spectrum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FRBs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should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detectable</a:t>
            </a:r>
            <a:r>
              <a:rPr lang="fr-FR" b="1" dirty="0" smtClean="0">
                <a:solidFill>
                  <a:srgbClr val="FF0000"/>
                </a:solidFill>
              </a:rPr>
              <a:t> by GRAND </a:t>
            </a:r>
            <a:r>
              <a:rPr lang="fr-FR" dirty="0" smtClean="0"/>
              <a:t>(</a:t>
            </a:r>
            <a:r>
              <a:rPr lang="fr-FR" dirty="0" err="1" smtClean="0"/>
              <a:t>incoherent</a:t>
            </a:r>
            <a:r>
              <a:rPr lang="fr-FR" dirty="0" smtClean="0"/>
              <a:t> </a:t>
            </a:r>
            <a:r>
              <a:rPr lang="fr-FR" dirty="0" err="1" smtClean="0"/>
              <a:t>sum</a:t>
            </a:r>
            <a:r>
              <a:rPr lang="fr-FR" dirty="0" smtClean="0"/>
              <a:t> of 200’000 </a:t>
            </a:r>
            <a:r>
              <a:rPr lang="fr-FR" dirty="0" err="1" smtClean="0"/>
              <a:t>antenna</a:t>
            </a:r>
            <a:r>
              <a:rPr lang="fr-FR" dirty="0" smtClean="0"/>
              <a:t> pulses in </a:t>
            </a:r>
            <a:r>
              <a:rPr lang="fr-FR" dirty="0"/>
              <a:t>100-300MHz</a:t>
            </a:r>
            <a:r>
              <a:rPr lang="fr-FR" dirty="0" smtClean="0"/>
              <a:t>)  (P. </a:t>
            </a:r>
            <a:r>
              <a:rPr lang="fr-FR" dirty="0" err="1" smtClean="0"/>
              <a:t>Zarka</a:t>
            </a:r>
            <a:r>
              <a:rPr lang="fr-FR" dirty="0" smtClean="0"/>
              <a:t>)</a:t>
            </a:r>
          </a:p>
          <a:p>
            <a:r>
              <a:rPr lang="fr-FR" dirty="0" smtClean="0"/>
              <a:t>GRAND sale argument: good </a:t>
            </a:r>
            <a:r>
              <a:rPr lang="fr-FR" dirty="0" err="1" smtClean="0"/>
              <a:t>sensitivity</a:t>
            </a:r>
            <a:r>
              <a:rPr lang="fr-FR" dirty="0" smtClean="0"/>
              <a:t>, </a:t>
            </a:r>
            <a:r>
              <a:rPr lang="fr-FR" dirty="0" err="1" smtClean="0"/>
              <a:t>unexplorer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band, large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view</a:t>
            </a:r>
            <a:r>
              <a:rPr lang="fr-FR" dirty="0" smtClean="0"/>
              <a:t> (= single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FoV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incoherent</a:t>
            </a:r>
            <a:r>
              <a:rPr lang="fr-FR" dirty="0" smtClean="0"/>
              <a:t> </a:t>
            </a:r>
            <a:r>
              <a:rPr lang="fr-FR" dirty="0" err="1" smtClean="0"/>
              <a:t>summing</a:t>
            </a:r>
            <a:r>
              <a:rPr lang="fr-FR" dirty="0" smtClean="0"/>
              <a:t>) </a:t>
            </a:r>
            <a:r>
              <a:rPr lang="fr-FR" dirty="0" err="1" smtClean="0"/>
              <a:t>opening</a:t>
            </a:r>
            <a:r>
              <a:rPr lang="fr-FR" dirty="0" smtClean="0"/>
              <a:t> </a:t>
            </a:r>
            <a:r>
              <a:rPr lang="fr-FR" dirty="0" err="1" smtClean="0"/>
              <a:t>possibilities</a:t>
            </a:r>
            <a:r>
              <a:rPr lang="fr-FR" dirty="0" smtClean="0"/>
              <a:t> for HUGE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20</a:t>
            </a:fld>
            <a:endParaRPr lang="fr-FR"/>
          </a:p>
        </p:txBody>
      </p:sp>
      <p:pic>
        <p:nvPicPr>
          <p:cNvPr id="3076" name="Picture 4" descr="Fast Radio Bursts are intense bursts of radio waves that only last for few milliseconds, making them extremely difficult to locate and identify. A plot of the FRB signal, showing the frequency over time is pictured. The intensity of the pulse profile of the FRB is also plotted, top 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720372" cy="33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17268" y="5301208"/>
            <a:ext cx="2355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999B3F"/>
                </a:solidFill>
              </a:rPr>
              <a:t>Antennas</a:t>
            </a:r>
            <a:r>
              <a:rPr lang="fr-FR" b="1" dirty="0" smtClean="0">
                <a:solidFill>
                  <a:srgbClr val="999B3F"/>
                </a:solidFill>
              </a:rPr>
              <a:t> BW?</a:t>
            </a:r>
          </a:p>
          <a:p>
            <a:r>
              <a:rPr lang="fr-FR" b="1" dirty="0" smtClean="0">
                <a:solidFill>
                  <a:srgbClr val="999B3F"/>
                </a:solidFill>
              </a:rPr>
              <a:t>DAQ?</a:t>
            </a:r>
          </a:p>
          <a:p>
            <a:r>
              <a:rPr lang="fr-FR" b="1" dirty="0" smtClean="0">
                <a:solidFill>
                  <a:srgbClr val="999B3F"/>
                </a:solidFill>
                <a:sym typeface="Wingdings" panose="05000000000000000000" pitchFamily="2" charset="2"/>
              </a:rPr>
              <a:t> </a:t>
            </a:r>
            <a:r>
              <a:rPr lang="fr-FR" b="1" dirty="0" err="1" smtClean="0">
                <a:solidFill>
                  <a:srgbClr val="999B3F"/>
                </a:solidFill>
                <a:sym typeface="Wingdings" panose="05000000000000000000" pitchFamily="2" charset="2"/>
              </a:rPr>
              <a:t>Parallel</a:t>
            </a:r>
            <a:r>
              <a:rPr lang="fr-FR" b="1" dirty="0" smtClean="0">
                <a:solidFill>
                  <a:srgbClr val="999B3F"/>
                </a:solidFill>
                <a:sym typeface="Wingdings" panose="05000000000000000000" pitchFamily="2" charset="2"/>
              </a:rPr>
              <a:t> session</a:t>
            </a:r>
            <a:endParaRPr lang="en-US" b="1" dirty="0">
              <a:solidFill>
                <a:srgbClr val="999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GRAND science </a:t>
            </a:r>
            <a:r>
              <a:rPr lang="fr-FR" dirty="0" smtClean="0"/>
              <a:t>case – a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1152128"/>
          </a:xfrm>
        </p:spPr>
        <p:txBody>
          <a:bodyPr>
            <a:normAutofit fontScale="70000" lnSpcReduction="20000"/>
          </a:bodyPr>
          <a:lstStyle/>
          <a:p>
            <a:r>
              <a:rPr lang="fr-FR" sz="2600" dirty="0" smtClean="0"/>
              <a:t>VHE </a:t>
            </a:r>
            <a:r>
              <a:rPr lang="fr-FR" sz="2600" dirty="0" err="1"/>
              <a:t>p</a:t>
            </a:r>
            <a:r>
              <a:rPr lang="fr-FR" sz="2600" dirty="0" err="1" smtClean="0"/>
              <a:t>henomena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Universe</a:t>
            </a:r>
            <a:endParaRPr lang="fr-FR" sz="2600" dirty="0" smtClean="0"/>
          </a:p>
          <a:p>
            <a:pPr lvl="1"/>
            <a:r>
              <a:rPr lang="fr-FR" dirty="0" err="1" smtClean="0"/>
              <a:t>Cosmogenic</a:t>
            </a:r>
            <a:r>
              <a:rPr lang="fr-FR" dirty="0" smtClean="0"/>
              <a:t> neutrinos</a:t>
            </a:r>
          </a:p>
          <a:p>
            <a:pPr lvl="1"/>
            <a:r>
              <a:rPr lang="fr-FR" dirty="0" smtClean="0"/>
              <a:t>Neutrino </a:t>
            </a:r>
            <a:r>
              <a:rPr lang="fr-FR" dirty="0" err="1" smtClean="0"/>
              <a:t>astronomy</a:t>
            </a:r>
            <a:endParaRPr lang="fr-FR" dirty="0" smtClean="0"/>
          </a:p>
          <a:p>
            <a:pPr lvl="1"/>
            <a:r>
              <a:rPr lang="fr-FR" dirty="0" smtClean="0"/>
              <a:t>Trans-GZK </a:t>
            </a:r>
            <a:r>
              <a:rPr lang="fr-FR" dirty="0" err="1" smtClean="0"/>
              <a:t>UHECRs</a:t>
            </a:r>
            <a:r>
              <a:rPr lang="fr-FR" dirty="0" smtClean="0"/>
              <a:t> &amp; gammas</a:t>
            </a:r>
          </a:p>
          <a:p>
            <a:pPr marL="411480" lvl="1" indent="0">
              <a:buNone/>
            </a:pPr>
            <a:endParaRPr lang="fr-FR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2852936"/>
            <a:ext cx="4824536" cy="381642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Radio </a:t>
            </a:r>
            <a:r>
              <a:rPr lang="fr-FR" dirty="0" err="1" smtClean="0"/>
              <a:t>astronomy</a:t>
            </a:r>
            <a:endParaRPr lang="fr-FR" dirty="0" smtClean="0"/>
          </a:p>
          <a:p>
            <a:pPr lvl="1"/>
            <a:r>
              <a:rPr lang="fr-FR" dirty="0" err="1"/>
              <a:t>Fast</a:t>
            </a:r>
            <a:r>
              <a:rPr lang="fr-FR" dirty="0"/>
              <a:t> Radio </a:t>
            </a:r>
            <a:r>
              <a:rPr lang="fr-FR" dirty="0" err="1"/>
              <a:t>Bursts</a:t>
            </a:r>
            <a:r>
              <a:rPr lang="fr-FR" dirty="0"/>
              <a:t> + Giant Pulses</a:t>
            </a:r>
          </a:p>
          <a:p>
            <a:pPr lvl="1"/>
            <a:r>
              <a:rPr lang="fr-FR" dirty="0" err="1" smtClean="0"/>
              <a:t>Epoch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Reionization</a:t>
            </a:r>
            <a:endParaRPr lang="fr-FR" dirty="0"/>
          </a:p>
          <a:p>
            <a:endParaRPr lang="fr-FR" sz="2600" dirty="0" smtClean="0"/>
          </a:p>
          <a:p>
            <a:r>
              <a:rPr lang="fr-FR" sz="2600" dirty="0" err="1" smtClean="0"/>
              <a:t>Fundamenal</a:t>
            </a:r>
            <a:r>
              <a:rPr lang="fr-FR" sz="2600" dirty="0" smtClean="0"/>
              <a:t> </a:t>
            </a:r>
            <a:r>
              <a:rPr lang="fr-FR" sz="2600" dirty="0" err="1" smtClean="0"/>
              <a:t>physics</a:t>
            </a:r>
            <a:endParaRPr lang="fr-FR" sz="2600" dirty="0" smtClean="0"/>
          </a:p>
          <a:p>
            <a:pPr lvl="1"/>
            <a:r>
              <a:rPr lang="fr-FR" dirty="0" err="1" smtClean="0"/>
              <a:t>Fundamental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tests</a:t>
            </a:r>
            <a:r>
              <a:rPr lang="fr-FR" dirty="0" smtClean="0"/>
              <a:t>: neutrino </a:t>
            </a:r>
            <a:r>
              <a:rPr lang="fr-FR" dirty="0" err="1" smtClean="0"/>
              <a:t>flavor</a:t>
            </a:r>
            <a:r>
              <a:rPr lang="fr-FR" dirty="0"/>
              <a:t>, </a:t>
            </a:r>
            <a:r>
              <a:rPr lang="fr-FR" dirty="0" smtClean="0"/>
              <a:t>LIV</a:t>
            </a:r>
            <a:endParaRPr lang="fr-FR" dirty="0"/>
          </a:p>
          <a:p>
            <a:pPr lvl="1"/>
            <a:r>
              <a:rPr lang="fr-FR" dirty="0" smtClean="0"/>
              <a:t>Glashow </a:t>
            </a:r>
            <a:r>
              <a:rPr lang="fr-FR" dirty="0" err="1" smtClean="0"/>
              <a:t>resonnance</a:t>
            </a:r>
            <a:r>
              <a:rPr lang="fr-FR" dirty="0" smtClean="0"/>
              <a:t>(?)</a:t>
            </a:r>
            <a:endParaRPr lang="fr-FR" dirty="0" smtClean="0"/>
          </a:p>
          <a:p>
            <a:pPr lvl="1"/>
            <a:r>
              <a:rPr lang="fr-FR" dirty="0" smtClean="0"/>
              <a:t>EAS </a:t>
            </a:r>
            <a:r>
              <a:rPr lang="fr-FR" dirty="0" err="1" smtClean="0"/>
              <a:t>physics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Others</a:t>
            </a:r>
            <a:endParaRPr lang="fr-FR" dirty="0" smtClean="0"/>
          </a:p>
          <a:p>
            <a:pPr lvl="1"/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atmosphere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</a:t>
            </a:r>
            <a:r>
              <a:rPr lang="fr-FR" dirty="0" err="1" smtClean="0"/>
              <a:t>Elfs</a:t>
            </a:r>
            <a:r>
              <a:rPr lang="fr-FR" dirty="0" smtClean="0"/>
              <a:t>, </a:t>
            </a:r>
            <a:r>
              <a:rPr lang="fr-FR" dirty="0" err="1" smtClean="0"/>
              <a:t>Sprites</a:t>
            </a:r>
            <a:r>
              <a:rPr lang="fr-FR" dirty="0" smtClean="0"/>
              <a:t>, etc.)</a:t>
            </a:r>
          </a:p>
          <a:p>
            <a:pPr marL="411480" lvl="1" indent="0">
              <a:buNone/>
            </a:pPr>
            <a:endParaRPr lang="fr-FR" dirty="0" smtClean="0"/>
          </a:p>
        </p:txBody>
      </p:sp>
      <p:pic>
        <p:nvPicPr>
          <p:cNvPr id="8196" name="Picture 4" descr="Taranis_Aut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55" y="2581515"/>
            <a:ext cx="4324003" cy="23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6176"/>
            <a:ext cx="8435280" cy="432511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Preliminary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of GRAND neutrino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</a:t>
            </a:r>
            <a:r>
              <a:rPr lang="fr-FR" dirty="0" err="1" smtClean="0"/>
              <a:t>late</a:t>
            </a:r>
            <a:r>
              <a:rPr lang="fr-FR" dirty="0" smtClean="0"/>
              <a:t> 2015. It </a:t>
            </a:r>
            <a:r>
              <a:rPr lang="fr-FR" dirty="0" err="1" smtClean="0"/>
              <a:t>is</a:t>
            </a:r>
            <a:r>
              <a:rPr lang="fr-FR" dirty="0" smtClean="0"/>
              <a:t> consistant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indicates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200’000km²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guarantee</a:t>
            </a:r>
            <a:r>
              <a:rPr lang="fr-FR" dirty="0" smtClean="0"/>
              <a:t> neutrino </a:t>
            </a:r>
            <a:r>
              <a:rPr lang="fr-FR" dirty="0" err="1" smtClean="0"/>
              <a:t>detection</a:t>
            </a:r>
            <a:r>
              <a:rPr lang="fr-FR" dirty="0" smtClean="0"/>
              <a:t>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pessimistic</a:t>
            </a:r>
            <a:r>
              <a:rPr lang="fr-FR" dirty="0" smtClean="0"/>
              <a:t> scenario for </a:t>
            </a:r>
            <a:r>
              <a:rPr lang="fr-FR" dirty="0" err="1" smtClean="0"/>
              <a:t>cosmogenic</a:t>
            </a:r>
            <a:r>
              <a:rPr lang="fr-FR" dirty="0" smtClean="0"/>
              <a:t> fluxes. Excellent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should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achievable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Giant </a:t>
            </a:r>
            <a:r>
              <a:rPr lang="fr-FR" dirty="0" err="1" smtClean="0"/>
              <a:t>array</a:t>
            </a:r>
            <a:r>
              <a:rPr lang="fr-FR" dirty="0" smtClean="0"/>
              <a:t> size opens </a:t>
            </a:r>
            <a:r>
              <a:rPr lang="fr-FR" dirty="0" err="1" smtClean="0"/>
              <a:t>exciting</a:t>
            </a:r>
            <a:r>
              <a:rPr lang="fr-FR" dirty="0" smtClean="0"/>
              <a:t> perspectives for a large </a:t>
            </a:r>
            <a:r>
              <a:rPr lang="fr-FR" dirty="0" err="1" smtClean="0"/>
              <a:t>scientific</a:t>
            </a:r>
            <a:r>
              <a:rPr lang="fr-FR" dirty="0" smtClean="0"/>
              <a:t> scope (</a:t>
            </a:r>
            <a:r>
              <a:rPr lang="fr-FR" dirty="0" err="1" smtClean="0"/>
              <a:t>UHECRs</a:t>
            </a:r>
            <a:r>
              <a:rPr lang="fr-FR" dirty="0" smtClean="0"/>
              <a:t>, </a:t>
            </a:r>
            <a:r>
              <a:rPr lang="fr-FR" dirty="0" err="1" smtClean="0"/>
              <a:t>FRBs</a:t>
            </a:r>
            <a:r>
              <a:rPr lang="fr-FR" dirty="0" smtClean="0"/>
              <a:t>, </a:t>
            </a:r>
            <a:r>
              <a:rPr lang="fr-FR" dirty="0" err="1" smtClean="0"/>
              <a:t>EoR</a:t>
            </a:r>
            <a:r>
              <a:rPr lang="fr-FR" dirty="0" smtClean="0"/>
              <a:t>…)</a:t>
            </a:r>
          </a:p>
          <a:p>
            <a:endParaRPr lang="fr-FR" dirty="0"/>
          </a:p>
          <a:p>
            <a:r>
              <a:rPr lang="fr-FR" dirty="0" smtClean="0"/>
              <a:t>To Do (</a:t>
            </a:r>
            <a:r>
              <a:rPr lang="fr-FR" dirty="0" err="1" smtClean="0"/>
              <a:t>before</a:t>
            </a:r>
            <a:r>
              <a:rPr lang="fr-FR" dirty="0" smtClean="0"/>
              <a:t> white </a:t>
            </a:r>
            <a:r>
              <a:rPr lang="fr-FR" dirty="0" err="1" smtClean="0"/>
              <a:t>paper</a:t>
            </a:r>
            <a:r>
              <a:rPr lang="fr-FR" dirty="0" smtClean="0"/>
              <a:t> release):</a:t>
            </a:r>
          </a:p>
          <a:p>
            <a:pPr lvl="1"/>
            <a:r>
              <a:rPr lang="fr-FR" dirty="0" err="1" smtClean="0"/>
              <a:t>Confirm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expectations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simulations</a:t>
            </a:r>
          </a:p>
          <a:p>
            <a:pPr lvl="1"/>
            <a:r>
              <a:rPr lang="fr-FR" dirty="0" err="1" smtClean="0"/>
              <a:t>Determine</a:t>
            </a:r>
            <a:r>
              <a:rPr lang="fr-FR" dirty="0" smtClean="0"/>
              <a:t> (</a:t>
            </a:r>
            <a:r>
              <a:rPr lang="fr-FR" dirty="0" err="1" smtClean="0"/>
              <a:t>estimate</a:t>
            </a:r>
            <a:r>
              <a:rPr lang="fr-FR" dirty="0" smtClean="0"/>
              <a:t>?) performances </a:t>
            </a:r>
            <a:r>
              <a:rPr lang="fr-FR" dirty="0" err="1"/>
              <a:t>achievable</a:t>
            </a:r>
            <a:r>
              <a:rPr lang="fr-FR" dirty="0"/>
              <a:t> </a:t>
            </a:r>
            <a:r>
              <a:rPr lang="fr-FR" dirty="0" smtClean="0"/>
              <a:t>on EAS source reconstruction (direction, </a:t>
            </a:r>
            <a:r>
              <a:rPr lang="fr-FR" dirty="0" err="1" smtClean="0"/>
              <a:t>energy</a:t>
            </a:r>
            <a:r>
              <a:rPr lang="fr-FR" dirty="0" smtClean="0"/>
              <a:t> and nature of </a:t>
            </a:r>
            <a:r>
              <a:rPr lang="fr-FR" dirty="0" err="1" smtClean="0"/>
              <a:t>primary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challenges </a:t>
            </a:r>
            <a:r>
              <a:rPr lang="fr-FR" dirty="0" err="1" smtClean="0"/>
              <a:t>towards</a:t>
            </a:r>
            <a:r>
              <a:rPr lang="fr-FR" dirty="0" smtClean="0"/>
              <a:t> GRAND &amp; </a:t>
            </a:r>
            <a:r>
              <a:rPr lang="fr-FR" dirty="0" err="1" smtClean="0"/>
              <a:t>define</a:t>
            </a:r>
            <a:r>
              <a:rPr lang="fr-FR" dirty="0" smtClean="0"/>
              <a:t> roadmap to </a:t>
            </a:r>
            <a:r>
              <a:rPr lang="fr-FR" dirty="0" err="1" smtClean="0"/>
              <a:t>solve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/>
          <a:stretch/>
        </p:blipFill>
        <p:spPr>
          <a:xfrm>
            <a:off x="-36512" y="18444"/>
            <a:ext cx="10088692" cy="6839556"/>
          </a:xfrm>
        </p:spPr>
      </p:pic>
      <p:sp>
        <p:nvSpPr>
          <p:cNvPr id="5" name="ZoneTexte 4"/>
          <p:cNvSpPr txBox="1"/>
          <p:nvPr/>
        </p:nvSpPr>
        <p:spPr>
          <a:xfrm>
            <a:off x="107504" y="149731"/>
            <a:ext cx="1614545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GRAND </a:t>
            </a:r>
          </a:p>
          <a:p>
            <a:r>
              <a:rPr lang="fr-FR" sz="2400" b="1" dirty="0" err="1" smtClean="0">
                <a:solidFill>
                  <a:schemeClr val="bg1"/>
                </a:solidFill>
              </a:rPr>
              <a:t>ToDo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list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87624" y="4437112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Neutrino </a:t>
            </a:r>
            <a:r>
              <a:rPr lang="fr-FR" b="1" dirty="0" err="1" smtClean="0">
                <a:solidFill>
                  <a:schemeClr val="bg1"/>
                </a:solidFill>
              </a:rPr>
              <a:t>sensitivity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robust</a:t>
            </a:r>
            <a:r>
              <a:rPr lang="fr-FR" b="1" dirty="0" smtClean="0">
                <a:solidFill>
                  <a:schemeClr val="bg1"/>
                </a:solidFill>
              </a:rPr>
              <a:t> estimation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EAS </a:t>
            </a:r>
            <a:r>
              <a:rPr lang="fr-FR" b="1" dirty="0" err="1" smtClean="0">
                <a:solidFill>
                  <a:schemeClr val="bg1"/>
                </a:solidFill>
              </a:rPr>
              <a:t>primary</a:t>
            </a:r>
            <a:r>
              <a:rPr lang="fr-FR" b="1" dirty="0" smtClean="0">
                <a:solidFill>
                  <a:schemeClr val="bg1"/>
                </a:solidFill>
              </a:rPr>
              <a:t> info reconstruction</a:t>
            </a:r>
            <a:endParaRPr lang="fr-FR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b="1" dirty="0" err="1" smtClean="0">
                <a:solidFill>
                  <a:schemeClr val="bg1"/>
                </a:solidFill>
              </a:rPr>
              <a:t>Experimental</a:t>
            </a:r>
            <a:r>
              <a:rPr lang="fr-FR" b="1" dirty="0" smtClean="0">
                <a:solidFill>
                  <a:schemeClr val="bg1"/>
                </a:solidFill>
              </a:rPr>
              <a:t> roadmap </a:t>
            </a:r>
            <a:r>
              <a:rPr lang="fr-FR" b="1" dirty="0" err="1" smtClean="0">
                <a:solidFill>
                  <a:schemeClr val="bg1"/>
                </a:solidFill>
              </a:rPr>
              <a:t>definition</a:t>
            </a:r>
            <a:endParaRPr lang="fr-FR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fr-FR" b="1" dirty="0">
              <a:solidFill>
                <a:schemeClr val="bg1"/>
              </a:solidFill>
            </a:endParaRP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Items to </a:t>
            </a:r>
            <a:r>
              <a:rPr lang="fr-FR" b="1" dirty="0" err="1" smtClean="0">
                <a:solidFill>
                  <a:schemeClr val="bg1"/>
                </a:solidFill>
              </a:rPr>
              <a:t>be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discussed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during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this</a:t>
            </a:r>
            <a:r>
              <a:rPr lang="fr-FR" b="1" dirty="0" smtClean="0">
                <a:solidFill>
                  <a:schemeClr val="bg1"/>
                </a:solidFill>
              </a:rPr>
              <a:t> workshop, 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as </a:t>
            </a:r>
            <a:r>
              <a:rPr lang="fr-FR" b="1" dirty="0" err="1" smtClean="0">
                <a:solidFill>
                  <a:schemeClr val="bg1"/>
                </a:solidFill>
              </a:rPr>
              <a:t>well</a:t>
            </a:r>
            <a:r>
              <a:rPr lang="fr-FR" b="1" dirty="0" smtClean="0">
                <a:solidFill>
                  <a:schemeClr val="bg1"/>
                </a:solidFill>
              </a:rPr>
              <a:t> as how far </a:t>
            </a:r>
            <a:r>
              <a:rPr lang="fr-FR" b="1" dirty="0" err="1" smtClean="0">
                <a:solidFill>
                  <a:schemeClr val="bg1"/>
                </a:solidFill>
              </a:rPr>
              <a:t>we</a:t>
            </a:r>
            <a:r>
              <a:rPr lang="fr-FR" b="1" dirty="0" smtClean="0">
                <a:solidFill>
                  <a:schemeClr val="bg1"/>
                </a:solidFill>
              </a:rPr>
              <a:t> go in White Paper.</a:t>
            </a:r>
          </a:p>
          <a:p>
            <a:pPr lvl="1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GRAND neutrino simulation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796720"/>
          </a:xfrm>
        </p:spPr>
        <p:txBody>
          <a:bodyPr/>
          <a:lstStyle/>
          <a:p>
            <a:r>
              <a:rPr lang="fr-FR" dirty="0" smtClean="0"/>
              <a:t>End-to-end simulation </a:t>
            </a:r>
            <a:r>
              <a:rPr lang="fr-FR" dirty="0" err="1" smtClean="0"/>
              <a:t>chain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24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899592" y="2492896"/>
            <a:ext cx="1080120" cy="598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979712" y="2491222"/>
            <a:ext cx="1224136" cy="1674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244792" y="2492896"/>
            <a:ext cx="1548172" cy="7960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4788024" y="2132856"/>
            <a:ext cx="360040" cy="736000"/>
            <a:chOff x="5724128" y="2204864"/>
            <a:chExt cx="360040" cy="736000"/>
          </a:xfrm>
        </p:grpSpPr>
        <p:sp>
          <p:nvSpPr>
            <p:cNvPr id="9" name="Arc 8"/>
            <p:cNvSpPr/>
            <p:nvPr/>
          </p:nvSpPr>
          <p:spPr>
            <a:xfrm>
              <a:off x="5724128" y="220486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5724128" y="222078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004048" y="1916832"/>
            <a:ext cx="360040" cy="1176432"/>
            <a:chOff x="5724128" y="2204864"/>
            <a:chExt cx="360040" cy="736000"/>
          </a:xfrm>
        </p:grpSpPr>
        <p:sp>
          <p:nvSpPr>
            <p:cNvPr id="13" name="Arc 12"/>
            <p:cNvSpPr/>
            <p:nvPr/>
          </p:nvSpPr>
          <p:spPr>
            <a:xfrm>
              <a:off x="5724128" y="220486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V="1">
              <a:off x="5724128" y="222078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220072" y="1700808"/>
            <a:ext cx="360040" cy="1616864"/>
            <a:chOff x="5724128" y="2204864"/>
            <a:chExt cx="360040" cy="736000"/>
          </a:xfrm>
        </p:grpSpPr>
        <p:sp>
          <p:nvSpPr>
            <p:cNvPr id="16" name="Arc 15"/>
            <p:cNvSpPr/>
            <p:nvPr/>
          </p:nvSpPr>
          <p:spPr>
            <a:xfrm>
              <a:off x="5724128" y="220486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V="1">
              <a:off x="5724128" y="2220784"/>
              <a:ext cx="360040" cy="720080"/>
            </a:xfrm>
            <a:prstGeom prst="arc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23528" y="2060848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fr-FR" sz="3600" baseline="-25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endParaRPr lang="en-US" sz="3600" baseline="-250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940152" y="2220253"/>
            <a:ext cx="850448" cy="560675"/>
            <a:chOff x="7164288" y="2146504"/>
            <a:chExt cx="850448" cy="560675"/>
          </a:xfrm>
        </p:grpSpPr>
        <p:sp>
          <p:nvSpPr>
            <p:cNvPr id="19" name="Ellipse 18"/>
            <p:cNvSpPr/>
            <p:nvPr/>
          </p:nvSpPr>
          <p:spPr>
            <a:xfrm>
              <a:off x="7164288" y="2148776"/>
              <a:ext cx="432048" cy="2709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582688" y="2146504"/>
              <a:ext cx="432048" cy="2709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7596336" y="2281989"/>
              <a:ext cx="0" cy="425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7246050" y="2199001"/>
            <a:ext cx="6848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DAQ</a:t>
            </a:r>
            <a:endParaRPr lang="en-US" dirty="0"/>
          </a:p>
        </p:txBody>
      </p:sp>
      <p:sp>
        <p:nvSpPr>
          <p:cNvPr id="33" name="Explosion 1 32"/>
          <p:cNvSpPr/>
          <p:nvPr/>
        </p:nvSpPr>
        <p:spPr>
          <a:xfrm>
            <a:off x="6105700" y="836712"/>
            <a:ext cx="1648300" cy="942961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Bckgd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300651" y="219557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V(t)</a:t>
            </a:r>
            <a:endParaRPr lang="en-US" dirty="0"/>
          </a:p>
        </p:txBody>
      </p:sp>
      <p:sp>
        <p:nvSpPr>
          <p:cNvPr id="37" name="Forme libre 36"/>
          <p:cNvSpPr/>
          <p:nvPr/>
        </p:nvSpPr>
        <p:spPr>
          <a:xfrm>
            <a:off x="5940214" y="2374711"/>
            <a:ext cx="1306747" cy="870954"/>
          </a:xfrm>
          <a:custGeom>
            <a:avLst/>
            <a:gdLst>
              <a:gd name="connsiteX0" fmla="*/ 405995 w 1306747"/>
              <a:gd name="connsiteY0" fmla="*/ 81887 h 1128969"/>
              <a:gd name="connsiteX1" fmla="*/ 10210 w 1306747"/>
              <a:gd name="connsiteY1" fmla="*/ 586854 h 1128969"/>
              <a:gd name="connsiteX2" fmla="*/ 160335 w 1306747"/>
              <a:gd name="connsiteY2" fmla="*/ 1105469 h 1128969"/>
              <a:gd name="connsiteX3" fmla="*/ 624359 w 1306747"/>
              <a:gd name="connsiteY3" fmla="*/ 1023583 h 1128969"/>
              <a:gd name="connsiteX4" fmla="*/ 788132 w 1306747"/>
              <a:gd name="connsiteY4" fmla="*/ 873457 h 1128969"/>
              <a:gd name="connsiteX5" fmla="*/ 938258 w 1306747"/>
              <a:gd name="connsiteY5" fmla="*/ 409433 h 1128969"/>
              <a:gd name="connsiteX6" fmla="*/ 1033792 w 1306747"/>
              <a:gd name="connsiteY6" fmla="*/ 163774 h 1128969"/>
              <a:gd name="connsiteX7" fmla="*/ 1306747 w 1306747"/>
              <a:gd name="connsiteY7" fmla="*/ 0 h 1128969"/>
              <a:gd name="connsiteX8" fmla="*/ 1306747 w 1306747"/>
              <a:gd name="connsiteY8" fmla="*/ 0 h 112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47" h="1128969">
                <a:moveTo>
                  <a:pt x="405995" y="81887"/>
                </a:moveTo>
                <a:cubicBezTo>
                  <a:pt x="228574" y="249072"/>
                  <a:pt x="51153" y="416257"/>
                  <a:pt x="10210" y="586854"/>
                </a:cubicBezTo>
                <a:cubicBezTo>
                  <a:pt x="-30733" y="757451"/>
                  <a:pt x="57977" y="1032681"/>
                  <a:pt x="160335" y="1105469"/>
                </a:cubicBezTo>
                <a:cubicBezTo>
                  <a:pt x="262693" y="1178257"/>
                  <a:pt x="519726" y="1062252"/>
                  <a:pt x="624359" y="1023583"/>
                </a:cubicBezTo>
                <a:cubicBezTo>
                  <a:pt x="728992" y="984914"/>
                  <a:pt x="735816" y="975815"/>
                  <a:pt x="788132" y="873457"/>
                </a:cubicBezTo>
                <a:cubicBezTo>
                  <a:pt x="840448" y="771099"/>
                  <a:pt x="897315" y="527714"/>
                  <a:pt x="938258" y="409433"/>
                </a:cubicBezTo>
                <a:cubicBezTo>
                  <a:pt x="979201" y="291153"/>
                  <a:pt x="972377" y="232013"/>
                  <a:pt x="1033792" y="163774"/>
                </a:cubicBezTo>
                <a:cubicBezTo>
                  <a:pt x="1095207" y="95535"/>
                  <a:pt x="1306747" y="0"/>
                  <a:pt x="1306747" y="0"/>
                </a:cubicBezTo>
                <a:lnTo>
                  <a:pt x="1306747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avec flèche 38"/>
          <p:cNvCxnSpPr>
            <a:stCxn id="25" idx="3"/>
            <a:endCxn id="34" idx="1"/>
          </p:cNvCxnSpPr>
          <p:nvPr/>
        </p:nvCxnSpPr>
        <p:spPr>
          <a:xfrm flipV="1">
            <a:off x="7930853" y="2380238"/>
            <a:ext cx="369798" cy="34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Éclair 39"/>
          <p:cNvSpPr/>
          <p:nvPr/>
        </p:nvSpPr>
        <p:spPr>
          <a:xfrm flipH="1">
            <a:off x="6340138" y="1628800"/>
            <a:ext cx="392102" cy="611197"/>
          </a:xfrm>
          <a:prstGeom prst="lightningBol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ZoneTexte 41"/>
          <p:cNvSpPr txBox="1"/>
          <p:nvPr/>
        </p:nvSpPr>
        <p:spPr>
          <a:xfrm>
            <a:off x="2313148" y="1817528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endParaRPr lang="en-US" sz="3600" baseline="-250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563888" y="2020778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70C0"/>
                </a:solidFill>
              </a:rPr>
              <a:t>shower</a:t>
            </a:r>
            <a:endParaRPr lang="en-US" sz="2000" baseline="-25000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8080" y="3629923"/>
            <a:ext cx="30243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Topography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CC &amp; NC </a:t>
            </a:r>
            <a:r>
              <a:rPr lang="fr-FR" dirty="0" smtClean="0">
                <a:latin typeface="Symbol" panose="05050102010706020507" pitchFamily="18" charset="2"/>
              </a:rPr>
              <a:t>n</a:t>
            </a:r>
            <a:r>
              <a:rPr lang="fr-FR" baseline="-25000" dirty="0" smtClean="0">
                <a:latin typeface="Symbol" panose="05050102010706020507" pitchFamily="18" charset="2"/>
              </a:rPr>
              <a:t>t</a:t>
            </a:r>
            <a:r>
              <a:rPr lang="fr-FR" dirty="0" smtClean="0"/>
              <a:t>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Symbol" panose="05050102010706020507" pitchFamily="18" charset="2"/>
              </a:rPr>
              <a:t>t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ymbol" panose="05050102010706020507" pitchFamily="18" charset="2"/>
              </a:rPr>
              <a:t>t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/>
              <a:buChar char="è"/>
            </a:pPr>
            <a:r>
              <a:rPr lang="fr-FR" b="1" dirty="0" smtClean="0"/>
              <a:t>DANTON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(V. </a:t>
            </a:r>
            <a:r>
              <a:rPr lang="fr-FR" dirty="0" err="1" smtClean="0"/>
              <a:t>Niess</a:t>
            </a:r>
            <a:r>
              <a:rPr lang="fr-FR" dirty="0" smtClean="0"/>
              <a:t>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077643" y="3629542"/>
            <a:ext cx="295232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Radio </a:t>
            </a:r>
            <a:r>
              <a:rPr lang="fr-FR" dirty="0" err="1" smtClean="0"/>
              <a:t>emission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/>
              <a:buChar char="è"/>
            </a:pPr>
            <a:r>
              <a:rPr lang="fr-FR" b="1" dirty="0" err="1" smtClean="0"/>
              <a:t>ZHaireS</a:t>
            </a:r>
            <a:r>
              <a:rPr lang="fr-FR" b="1" dirty="0" smtClean="0"/>
              <a:t> + EVA</a:t>
            </a:r>
          </a:p>
          <a:p>
            <a:r>
              <a:rPr lang="fr-FR" dirty="0" smtClean="0"/>
              <a:t>(K. de </a:t>
            </a:r>
            <a:r>
              <a:rPr lang="fr-FR" dirty="0" err="1" smtClean="0"/>
              <a:t>Vries</a:t>
            </a:r>
            <a:r>
              <a:rPr lang="fr-FR" dirty="0" smtClean="0"/>
              <a:t>, OM, C. Medina, M. </a:t>
            </a:r>
            <a:r>
              <a:rPr lang="fr-FR" dirty="0" err="1" smtClean="0"/>
              <a:t>Tueros</a:t>
            </a:r>
            <a:r>
              <a:rPr lang="fr-FR" dirty="0" smtClean="0"/>
              <a:t>, A. </a:t>
            </a:r>
            <a:r>
              <a:rPr lang="fr-FR" dirty="0" err="1" smtClean="0"/>
              <a:t>Zilles</a:t>
            </a:r>
            <a:r>
              <a:rPr lang="fr-FR" dirty="0" smtClean="0"/>
              <a:t>)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080400" y="3643571"/>
            <a:ext cx="31318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Antenna</a:t>
            </a:r>
            <a:r>
              <a:rPr lang="fr-FR" dirty="0" smtClean="0"/>
              <a:t> trigger (background noise </a:t>
            </a:r>
            <a:r>
              <a:rPr lang="fr-FR" dirty="0" err="1" smtClean="0"/>
              <a:t>sim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/>
              <a:buChar char="è"/>
            </a:pPr>
            <a:r>
              <a:rPr lang="fr-FR" b="1" dirty="0" smtClean="0"/>
              <a:t>NEC</a:t>
            </a:r>
          </a:p>
          <a:p>
            <a:r>
              <a:rPr lang="fr-FR" dirty="0" smtClean="0"/>
              <a:t>(D. Charrier, S. Le </a:t>
            </a:r>
            <a:r>
              <a:rPr lang="fr-FR" dirty="0" err="1" smtClean="0"/>
              <a:t>Coz</a:t>
            </a:r>
            <a:r>
              <a:rPr lang="fr-FR" dirty="0" smtClean="0"/>
              <a:t>, OM)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225491" y="6095037"/>
            <a:ext cx="21579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Antenna</a:t>
            </a:r>
            <a:r>
              <a:rPr lang="fr-FR" b="1" dirty="0" smtClean="0"/>
              <a:t> design?</a:t>
            </a:r>
          </a:p>
          <a:p>
            <a:r>
              <a:rPr lang="fr-FR" b="1" dirty="0" err="1" smtClean="0"/>
              <a:t>Array</a:t>
            </a:r>
            <a:r>
              <a:rPr lang="fr-FR" b="1" dirty="0" smtClean="0"/>
              <a:t> </a:t>
            </a:r>
            <a:r>
              <a:rPr lang="fr-FR" b="1" dirty="0" err="1"/>
              <a:t>l</a:t>
            </a:r>
            <a:r>
              <a:rPr lang="fr-FR" b="1" dirty="0" err="1" smtClean="0"/>
              <a:t>ayout</a:t>
            </a:r>
            <a:r>
              <a:rPr lang="fr-FR" b="1" dirty="0" smtClean="0"/>
              <a:t>?</a:t>
            </a:r>
            <a:endParaRPr lang="en-US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395536" y="6250960"/>
            <a:ext cx="436048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See</a:t>
            </a:r>
            <a:r>
              <a:rPr lang="fr-FR" b="1" dirty="0" smtClean="0">
                <a:solidFill>
                  <a:srgbClr val="00B050"/>
                </a:solidFill>
              </a:rPr>
              <a:t> « </a:t>
            </a:r>
            <a:r>
              <a:rPr lang="fr-FR" b="1" dirty="0" err="1" smtClean="0">
                <a:solidFill>
                  <a:srgbClr val="00B050"/>
                </a:solidFill>
              </a:rPr>
              <a:t>GRANDsimu</a:t>
            </a:r>
            <a:r>
              <a:rPr lang="fr-FR" b="1" dirty="0" smtClean="0">
                <a:solidFill>
                  <a:srgbClr val="00B050"/>
                </a:solidFill>
              </a:rPr>
              <a:t> » talk, </a:t>
            </a:r>
            <a:r>
              <a:rPr lang="fr-FR" b="1" dirty="0" err="1" smtClean="0">
                <a:solidFill>
                  <a:srgbClr val="00B050"/>
                </a:solidFill>
              </a:rPr>
              <a:t>Wed</a:t>
            </a:r>
            <a:r>
              <a:rPr lang="fr-FR" b="1" dirty="0" smtClean="0">
                <a:solidFill>
                  <a:srgbClr val="00B050"/>
                </a:solidFill>
              </a:rPr>
              <a:t> 3pm</a:t>
            </a:r>
          </a:p>
          <a:p>
            <a:r>
              <a:rPr lang="fr-FR" b="1" dirty="0" err="1" smtClean="0">
                <a:solidFill>
                  <a:srgbClr val="00B050"/>
                </a:solidFill>
              </a:rPr>
              <a:t>Parallel</a:t>
            </a:r>
            <a:r>
              <a:rPr lang="fr-FR" b="1" dirty="0" smtClean="0">
                <a:solidFill>
                  <a:srgbClr val="00B050"/>
                </a:solidFill>
              </a:rPr>
              <a:t> session </a:t>
            </a:r>
            <a:r>
              <a:rPr lang="fr-FR" b="1" dirty="0" err="1" smtClean="0">
                <a:solidFill>
                  <a:srgbClr val="00B050"/>
                </a:solidFill>
              </a:rPr>
              <a:t>Wed</a:t>
            </a:r>
            <a:r>
              <a:rPr lang="fr-FR" b="1" dirty="0" smtClean="0">
                <a:solidFill>
                  <a:srgbClr val="00B050"/>
                </a:solidFill>
              </a:rPr>
              <a:t> PM + Thu AM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Radio </a:t>
            </a:r>
            <a:r>
              <a:rPr lang="fr-FR" dirty="0" smtClean="0"/>
              <a:t>simulation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25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79512" y="1556792"/>
            <a:ext cx="5001240" cy="2448272"/>
            <a:chOff x="318206" y="2132856"/>
            <a:chExt cx="5001240" cy="24482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06" y="2132856"/>
              <a:ext cx="5001240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445595" y="2269493"/>
              <a:ext cx="19623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P. </a:t>
              </a:r>
              <a:r>
                <a:rPr lang="fr-FR" sz="1400" i="1" dirty="0" err="1" smtClean="0"/>
                <a:t>Pieronni</a:t>
              </a:r>
              <a:r>
                <a:rPr lang="fr-FR" sz="1400" i="1" dirty="0" smtClean="0"/>
                <a:t> PhD </a:t>
              </a:r>
              <a:r>
                <a:rPr lang="fr-FR" sz="1400" i="1" dirty="0" err="1" smtClean="0"/>
                <a:t>thesis</a:t>
              </a:r>
              <a:endParaRPr lang="en-US" sz="1400" i="1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292080" y="170080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Flat detector: all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position are </a:t>
            </a:r>
            <a:r>
              <a:rPr lang="fr-FR" sz="2000" dirty="0" err="1" smtClean="0"/>
              <a:t>equivalent</a:t>
            </a:r>
            <a:r>
              <a:rPr lang="fr-FR" sz="2000" dirty="0" smtClean="0"/>
              <a:t> 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 ~ ok to </a:t>
            </a:r>
            <a:r>
              <a:rPr lang="fr-FR" sz="2000" dirty="0" err="1" smtClean="0">
                <a:sym typeface="Wingdings" panose="05000000000000000000" pitchFamily="2" charset="2"/>
              </a:rPr>
              <a:t>re-use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same</a:t>
            </a:r>
            <a:r>
              <a:rPr lang="fr-FR" sz="2000" dirty="0" smtClean="0">
                <a:sym typeface="Wingdings" panose="05000000000000000000" pitchFamily="2" charset="2"/>
              </a:rPr>
              <a:t> (E, </a:t>
            </a:r>
            <a:r>
              <a:rPr lang="fr-FR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q, j</a:t>
            </a:r>
            <a:r>
              <a:rPr lang="fr-FR" sz="2000" dirty="0" smtClean="0">
                <a:sym typeface="Wingdings" panose="05000000000000000000" pitchFamily="2" charset="2"/>
              </a:rPr>
              <a:t>) </a:t>
            </a:r>
            <a:r>
              <a:rPr lang="fr-FR" sz="2000" dirty="0" err="1" smtClean="0">
                <a:sym typeface="Wingdings" panose="05000000000000000000" pitchFamily="2" charset="2"/>
              </a:rPr>
              <a:t>shower</a:t>
            </a:r>
            <a:r>
              <a:rPr lang="fr-FR" sz="2000" dirty="0" smtClean="0">
                <a:sym typeface="Wingdings" panose="05000000000000000000" pitchFamily="2" charset="2"/>
              </a:rPr>
              <a:t> for ≠ </a:t>
            </a:r>
            <a:r>
              <a:rPr lang="fr-FR" sz="2000" dirty="0" err="1" smtClean="0">
                <a:sym typeface="Wingdings" panose="05000000000000000000" pitchFamily="2" charset="2"/>
              </a:rPr>
              <a:t>x</a:t>
            </a:r>
            <a:r>
              <a:rPr lang="fr-FR" sz="2000" baseline="-25000" dirty="0" err="1" smtClean="0">
                <a:sym typeface="Wingdings" panose="05000000000000000000" pitchFamily="2" charset="2"/>
              </a:rPr>
              <a:t>core</a:t>
            </a:r>
            <a:r>
              <a:rPr lang="fr-FR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grpSp>
        <p:nvGrpSpPr>
          <p:cNvPr id="8" name="Groupe 7"/>
          <p:cNvGrpSpPr/>
          <p:nvPr/>
        </p:nvGrpSpPr>
        <p:grpSpPr>
          <a:xfrm>
            <a:off x="268936" y="4221088"/>
            <a:ext cx="4735112" cy="2305931"/>
            <a:chOff x="467544" y="1923803"/>
            <a:chExt cx="6028151" cy="28857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" t="6861" b="4362"/>
            <a:stretch/>
          </p:blipFill>
          <p:spPr>
            <a:xfrm>
              <a:off x="467544" y="1923803"/>
              <a:ext cx="6028151" cy="28857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83999" y="4239142"/>
              <a:ext cx="720081" cy="553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885632" y="4941168"/>
            <a:ext cx="950064" cy="504056"/>
          </a:xfrm>
          <a:prstGeom prst="line">
            <a:avLst/>
          </a:prstGeom>
          <a:ln>
            <a:solidFill>
              <a:srgbClr val="99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148064" y="4193793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Not </a:t>
            </a:r>
            <a:r>
              <a:rPr lang="fr-FR" sz="2000" dirty="0" err="1" smtClean="0"/>
              <a:t>true</a:t>
            </a:r>
            <a:r>
              <a:rPr lang="fr-FR" sz="2000" dirty="0" smtClean="0"/>
              <a:t> if </a:t>
            </a:r>
            <a:r>
              <a:rPr lang="fr-FR" sz="2000" dirty="0" err="1" smtClean="0"/>
              <a:t>antenna</a:t>
            </a:r>
            <a:r>
              <a:rPr lang="fr-FR" sz="2000" dirty="0" smtClean="0"/>
              <a:t> </a:t>
            </a:r>
            <a:r>
              <a:rPr lang="fr-FR" sz="2000" dirty="0" err="1" smtClean="0"/>
              <a:t>deployed</a:t>
            </a:r>
            <a:r>
              <a:rPr lang="fr-FR" sz="2000" dirty="0" smtClean="0"/>
              <a:t> in </a:t>
            </a:r>
            <a:r>
              <a:rPr lang="fr-FR" sz="2000" dirty="0" err="1" smtClean="0"/>
              <a:t>mountain</a:t>
            </a:r>
            <a:r>
              <a:rPr lang="fr-FR" sz="2000" dirty="0" smtClean="0"/>
              <a:t> area</a:t>
            </a:r>
          </a:p>
          <a:p>
            <a:pPr marL="342900" indent="-342900">
              <a:buFont typeface="Wingdings"/>
              <a:buChar char="è"/>
            </a:pPr>
            <a:r>
              <a:rPr lang="fr-FR" sz="2000" dirty="0" smtClean="0">
                <a:sym typeface="Wingdings" panose="05000000000000000000" pitchFamily="2" charset="2"/>
              </a:rPr>
              <a:t>3D radio simulation </a:t>
            </a:r>
            <a:r>
              <a:rPr lang="fr-FR" sz="2000" dirty="0" err="1" smtClean="0">
                <a:sym typeface="Wingdings" panose="05000000000000000000" pitchFamily="2" charset="2"/>
              </a:rPr>
              <a:t>now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needed</a:t>
            </a:r>
            <a:r>
              <a:rPr lang="fr-FR" sz="2000" dirty="0" smtClean="0">
                <a:sym typeface="Wingdings" panose="05000000000000000000" pitchFamily="2" charset="2"/>
              </a:rPr>
              <a:t>!</a:t>
            </a:r>
          </a:p>
          <a:p>
            <a:pPr marL="342900" indent="-342900">
              <a:buFont typeface="Wingdings"/>
              <a:buChar char="è"/>
            </a:pPr>
            <a:r>
              <a:rPr lang="fr-FR" sz="2000" dirty="0" smtClean="0">
                <a:sym typeface="Wingdings" panose="05000000000000000000" pitchFamily="2" charset="2"/>
              </a:rPr>
              <a:t>Much </a:t>
            </a:r>
            <a:r>
              <a:rPr lang="fr-FR" sz="2000" dirty="0" err="1" smtClean="0">
                <a:sym typeface="Wingdings" panose="05000000000000000000" pitchFamily="2" charset="2"/>
              </a:rPr>
              <a:t>larger</a:t>
            </a:r>
            <a:r>
              <a:rPr lang="fr-FR" sz="2000" dirty="0" smtClean="0">
                <a:sym typeface="Wingdings" panose="05000000000000000000" pitchFamily="2" charset="2"/>
              </a:rPr>
              <a:t> CPU </a:t>
            </a:r>
            <a:r>
              <a:rPr lang="fr-FR" sz="2000" dirty="0" err="1" smtClean="0">
                <a:sym typeface="Wingdings" panose="05000000000000000000" pitchFamily="2" charset="2"/>
              </a:rPr>
              <a:t>request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8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«Morphing» of radio </a:t>
            </a:r>
            <a:r>
              <a:rPr lang="fr-FR" dirty="0" err="1"/>
              <a:t>emission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96176"/>
            <a:ext cx="8928992" cy="468515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Efield</a:t>
            </a:r>
            <a:r>
              <a:rPr lang="fr-FR" dirty="0" smtClean="0"/>
              <a:t> at </a:t>
            </a:r>
            <a:r>
              <a:rPr lang="fr-FR" dirty="0" err="1" smtClean="0"/>
              <a:t>any</a:t>
            </a:r>
            <a:r>
              <a:rPr lang="fr-FR" dirty="0" smtClean="0"/>
              <a:t> position for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. Under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July 2016 (W. Carvalho, K</a:t>
            </a:r>
            <a:r>
              <a:rPr lang="fr-FR" dirty="0"/>
              <a:t>. de </a:t>
            </a:r>
            <a:r>
              <a:rPr lang="fr-FR" dirty="0" err="1"/>
              <a:t>Vries</a:t>
            </a:r>
            <a:r>
              <a:rPr lang="fr-FR" dirty="0"/>
              <a:t>, OM, C. Medina, M. </a:t>
            </a:r>
            <a:r>
              <a:rPr lang="fr-FR" dirty="0" err="1"/>
              <a:t>Tueros</a:t>
            </a:r>
            <a:r>
              <a:rPr lang="fr-FR" dirty="0"/>
              <a:t>, A. </a:t>
            </a:r>
            <a:r>
              <a:rPr lang="fr-FR" dirty="0" err="1"/>
              <a:t>Zilles</a:t>
            </a:r>
            <a:r>
              <a:rPr lang="fr-FR" dirty="0"/>
              <a:t>) </a:t>
            </a:r>
            <a:endParaRPr lang="fr-FR" dirty="0" smtClean="0"/>
          </a:p>
          <a:p>
            <a:r>
              <a:rPr lang="fr-FR" dirty="0" smtClean="0"/>
              <a:t>Input:</a:t>
            </a:r>
          </a:p>
          <a:p>
            <a:pPr lvl="1"/>
            <a:r>
              <a:rPr lang="fr-FR" dirty="0" smtClean="0"/>
              <a:t>E</a:t>
            </a:r>
            <a:r>
              <a:rPr lang="fr-FR" baseline="30000" dirty="0" smtClean="0"/>
              <a:t>A</a:t>
            </a:r>
            <a:r>
              <a:rPr lang="fr-FR" dirty="0" smtClean="0"/>
              <a:t>(</a:t>
            </a:r>
            <a:r>
              <a:rPr lang="fr-FR" dirty="0" err="1" smtClean="0"/>
              <a:t>t,x</a:t>
            </a:r>
            <a:r>
              <a:rPr lang="fr-FR" baseline="-25000" dirty="0" err="1" smtClean="0"/>
              <a:t>i</a:t>
            </a:r>
            <a:r>
              <a:rPr lang="fr-FR" dirty="0" smtClean="0"/>
              <a:t>’), </a:t>
            </a:r>
            <a:r>
              <a:rPr lang="fr-FR" dirty="0" err="1" smtClean="0"/>
              <a:t>Efield</a:t>
            </a:r>
            <a:r>
              <a:rPr lang="fr-FR" dirty="0" smtClean="0"/>
              <a:t> time trace </a:t>
            </a:r>
            <a:r>
              <a:rPr lang="fr-FR" dirty="0" err="1" smtClean="0"/>
              <a:t>generated</a:t>
            </a:r>
            <a:r>
              <a:rPr lang="fr-FR" dirty="0" smtClean="0"/>
              <a:t> at (</a:t>
            </a:r>
            <a:r>
              <a:rPr lang="fr-FR" dirty="0" err="1" smtClean="0"/>
              <a:t>arbitrary</a:t>
            </a:r>
            <a:r>
              <a:rPr lang="fr-FR" dirty="0" smtClean="0"/>
              <a:t>) </a:t>
            </a:r>
            <a:r>
              <a:rPr lang="fr-FR" dirty="0" err="1" smtClean="0"/>
              <a:t>antennas</a:t>
            </a:r>
            <a:r>
              <a:rPr lang="fr-FR" dirty="0" smtClean="0"/>
              <a:t> locations x</a:t>
            </a:r>
            <a:r>
              <a:rPr lang="fr-FR" baseline="-25000" dirty="0" smtClean="0"/>
              <a:t>i</a:t>
            </a:r>
            <a:r>
              <a:rPr lang="fr-FR" dirty="0" smtClean="0"/>
              <a:t>’ by </a:t>
            </a:r>
            <a:r>
              <a:rPr lang="fr-FR" dirty="0" err="1" smtClean="0"/>
              <a:t>generic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A (E</a:t>
            </a:r>
            <a:r>
              <a:rPr lang="fr-FR" baseline="-25000" dirty="0" smtClean="0"/>
              <a:t>A</a:t>
            </a:r>
            <a:r>
              <a:rPr lang="fr-FR" dirty="0" smtClean="0"/>
              <a:t>, </a:t>
            </a:r>
            <a:r>
              <a:rPr lang="fr-FR" dirty="0" err="1" smtClean="0">
                <a:latin typeface="Symbol" panose="05050102010706020507" pitchFamily="18" charset="2"/>
              </a:rPr>
              <a:t>q</a:t>
            </a:r>
            <a:r>
              <a:rPr lang="fr-FR" baseline="-25000" dirty="0" err="1" smtClean="0"/>
              <a:t>A</a:t>
            </a:r>
            <a:r>
              <a:rPr lang="fr-FR" dirty="0" smtClean="0"/>
              <a:t>, </a:t>
            </a:r>
            <a:r>
              <a:rPr lang="fr-FR" dirty="0" err="1" smtClean="0">
                <a:latin typeface="Symbol" panose="05050102010706020507" pitchFamily="18" charset="2"/>
              </a:rPr>
              <a:t>j</a:t>
            </a:r>
            <a:r>
              <a:rPr lang="fr-FR" baseline="-25000" dirty="0" err="1" smtClean="0"/>
              <a:t>A</a:t>
            </a:r>
            <a:r>
              <a:rPr lang="fr-FR" dirty="0" err="1" smtClean="0"/>
              <a:t>,h</a:t>
            </a:r>
            <a:r>
              <a:rPr lang="fr-FR" baseline="-25000" dirty="0" err="1" smtClean="0"/>
              <a:t>A</a:t>
            </a:r>
            <a:r>
              <a:rPr lang="fr-FR" dirty="0" smtClean="0"/>
              <a:t>).</a:t>
            </a:r>
          </a:p>
          <a:p>
            <a:pPr lvl="1"/>
            <a:r>
              <a:rPr lang="fr-FR" dirty="0" err="1" smtClean="0"/>
              <a:t>Shower</a:t>
            </a:r>
            <a:r>
              <a:rPr lang="fr-FR" dirty="0" smtClean="0"/>
              <a:t> B </a:t>
            </a:r>
            <a:r>
              <a:rPr lang="fr-FR" dirty="0"/>
              <a:t>(E</a:t>
            </a:r>
            <a:r>
              <a:rPr lang="fr-FR" baseline="-25000" dirty="0"/>
              <a:t>B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q</a:t>
            </a:r>
            <a:r>
              <a:rPr lang="fr-FR" baseline="-25000" dirty="0" err="1"/>
              <a:t>B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j</a:t>
            </a:r>
            <a:r>
              <a:rPr lang="fr-FR" baseline="-25000" dirty="0" err="1"/>
              <a:t>B</a:t>
            </a:r>
            <a:r>
              <a:rPr lang="fr-FR" dirty="0" err="1"/>
              <a:t>,h</a:t>
            </a:r>
            <a:r>
              <a:rPr lang="fr-FR" baseline="-25000" dirty="0" err="1"/>
              <a:t>B</a:t>
            </a:r>
            <a:r>
              <a:rPr lang="fr-FR" dirty="0" smtClean="0"/>
              <a:t>),output of DANTON</a:t>
            </a:r>
          </a:p>
          <a:p>
            <a:pPr lvl="1"/>
            <a:r>
              <a:rPr lang="fr-FR" dirty="0" smtClean="0"/>
              <a:t>GRAND </a:t>
            </a:r>
            <a:r>
              <a:rPr lang="fr-FR" dirty="0" err="1"/>
              <a:t>a</a:t>
            </a:r>
            <a:r>
              <a:rPr lang="fr-FR" dirty="0" err="1" smtClean="0"/>
              <a:t>ntenna</a:t>
            </a:r>
            <a:r>
              <a:rPr lang="fr-FR" dirty="0" smtClean="0"/>
              <a:t> positions x</a:t>
            </a:r>
            <a:r>
              <a:rPr lang="fr-FR" baseline="-25000" dirty="0" smtClean="0"/>
              <a:t>i</a:t>
            </a:r>
            <a:r>
              <a:rPr lang="fr-FR" dirty="0" smtClean="0"/>
              <a:t> in direct </a:t>
            </a:r>
            <a:r>
              <a:rPr lang="fr-FR" dirty="0" err="1" smtClean="0"/>
              <a:t>view</a:t>
            </a:r>
            <a:r>
              <a:rPr lang="fr-FR" dirty="0" smtClean="0"/>
              <a:t> of B. 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determine</a:t>
            </a:r>
            <a:r>
              <a:rPr lang="fr-FR" dirty="0" smtClean="0"/>
              <a:t> a </a:t>
            </a:r>
            <a:r>
              <a:rPr lang="fr-FR" dirty="0" err="1" smtClean="0"/>
              <a:t>scaling</a:t>
            </a:r>
            <a:r>
              <a:rPr lang="fr-FR" dirty="0" smtClean="0"/>
              <a:t> factor </a:t>
            </a:r>
            <a:r>
              <a:rPr lang="fr-FR" dirty="0" err="1" smtClean="0"/>
              <a:t>k</a:t>
            </a:r>
            <a:r>
              <a:rPr lang="fr-FR" baseline="-25000" dirty="0" err="1" smtClean="0"/>
              <a:t>AB</a:t>
            </a:r>
            <a:r>
              <a:rPr lang="fr-FR" dirty="0" smtClean="0"/>
              <a:t> = f(</a:t>
            </a:r>
            <a:r>
              <a:rPr lang="fr-FR" dirty="0"/>
              <a:t>E</a:t>
            </a:r>
            <a:r>
              <a:rPr lang="fr-FR" baseline="-25000" dirty="0"/>
              <a:t>A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q</a:t>
            </a:r>
            <a:r>
              <a:rPr lang="fr-FR" baseline="-25000" dirty="0" err="1"/>
              <a:t>A</a:t>
            </a:r>
            <a:r>
              <a:rPr lang="fr-FR" dirty="0"/>
              <a:t>, </a:t>
            </a:r>
            <a:r>
              <a:rPr lang="fr-FR" dirty="0" err="1" smtClean="0">
                <a:latin typeface="Symbol" panose="05050102010706020507" pitchFamily="18" charset="2"/>
              </a:rPr>
              <a:t>j</a:t>
            </a:r>
            <a:r>
              <a:rPr lang="fr-FR" baseline="-25000" dirty="0" err="1" smtClean="0"/>
              <a:t>A</a:t>
            </a:r>
            <a:r>
              <a:rPr lang="fr-FR" dirty="0" smtClean="0"/>
              <a:t>,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A</a:t>
            </a:r>
            <a:r>
              <a:rPr lang="fr-FR" dirty="0" smtClean="0"/>
              <a:t>, E</a:t>
            </a:r>
            <a:r>
              <a:rPr lang="fr-FR" baseline="-25000" dirty="0" smtClean="0"/>
              <a:t>B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q</a:t>
            </a:r>
            <a:r>
              <a:rPr lang="fr-FR" baseline="-25000" dirty="0" err="1"/>
              <a:t>B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j</a:t>
            </a:r>
            <a:r>
              <a:rPr lang="fr-FR" baseline="-25000" dirty="0" err="1"/>
              <a:t>B</a:t>
            </a:r>
            <a:r>
              <a:rPr lang="fr-FR" dirty="0" smtClean="0"/>
              <a:t>,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</a:t>
            </a:r>
            <a:r>
              <a:rPr lang="fr-FR" dirty="0" smtClean="0"/>
              <a:t>)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B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t,x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i</a:t>
            </a:r>
            <a:r>
              <a:rPr lang="fr-FR" b="1" dirty="0">
                <a:solidFill>
                  <a:srgbClr val="FF0000"/>
                </a:solidFill>
              </a:rPr>
              <a:t>’</a:t>
            </a:r>
            <a:r>
              <a:rPr lang="fr-FR" b="1" dirty="0" smtClean="0">
                <a:solidFill>
                  <a:srgbClr val="FF0000"/>
                </a:solidFill>
              </a:rPr>
              <a:t>) = </a:t>
            </a:r>
            <a:r>
              <a:rPr lang="fr-FR" b="1" dirty="0" err="1">
                <a:solidFill>
                  <a:srgbClr val="FF0000"/>
                </a:solidFill>
              </a:rPr>
              <a:t>k</a:t>
            </a:r>
            <a:r>
              <a:rPr lang="fr-FR" b="1" baseline="-25000" dirty="0" err="1">
                <a:solidFill>
                  <a:srgbClr val="FF0000"/>
                </a:solidFill>
              </a:rPr>
              <a:t>AB</a:t>
            </a:r>
            <a:r>
              <a:rPr lang="fr-FR" b="1" baseline="-25000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 2"/>
              </a:rPr>
              <a:t>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t,x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i</a:t>
            </a:r>
            <a:r>
              <a:rPr lang="fr-FR" b="1" dirty="0" smtClean="0">
                <a:solidFill>
                  <a:srgbClr val="FF0000"/>
                </a:solidFill>
              </a:rPr>
              <a:t>’) </a:t>
            </a:r>
            <a:r>
              <a:rPr lang="fr-FR" dirty="0" smtClean="0"/>
              <a:t>THEN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baseline="30000" dirty="0"/>
              <a:t>B</a:t>
            </a:r>
            <a:r>
              <a:rPr lang="fr-FR" dirty="0"/>
              <a:t>(</a:t>
            </a:r>
            <a:r>
              <a:rPr lang="fr-FR" dirty="0" err="1"/>
              <a:t>t,x</a:t>
            </a:r>
            <a:r>
              <a:rPr lang="fr-FR" baseline="-25000" dirty="0" err="1"/>
              <a:t>i</a:t>
            </a:r>
            <a:r>
              <a:rPr lang="fr-FR" dirty="0"/>
              <a:t>’) </a:t>
            </a:r>
            <a:endParaRPr lang="fr-FR" dirty="0" smtClean="0"/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/>
              <a:t>E</a:t>
            </a:r>
            <a:r>
              <a:rPr lang="fr-FR" baseline="30000" dirty="0"/>
              <a:t>B</a:t>
            </a:r>
            <a:r>
              <a:rPr lang="fr-FR" dirty="0"/>
              <a:t>(</a:t>
            </a:r>
            <a:r>
              <a:rPr lang="fr-FR" dirty="0" err="1"/>
              <a:t>t,x</a:t>
            </a:r>
            <a:r>
              <a:rPr lang="fr-FR" baseline="-25000" dirty="0" err="1"/>
              <a:t>i</a:t>
            </a:r>
            <a:r>
              <a:rPr lang="fr-FR" dirty="0"/>
              <a:t>) </a:t>
            </a:r>
            <a:r>
              <a:rPr lang="fr-FR" dirty="0" smtClean="0"/>
              <a:t>by interpolation of E</a:t>
            </a:r>
            <a:r>
              <a:rPr lang="fr-FR" baseline="30000" dirty="0" smtClean="0"/>
              <a:t>B</a:t>
            </a:r>
            <a:r>
              <a:rPr lang="fr-FR" dirty="0" smtClean="0"/>
              <a:t>(</a:t>
            </a:r>
            <a:r>
              <a:rPr lang="fr-FR" dirty="0" err="1" smtClean="0"/>
              <a:t>t,x</a:t>
            </a:r>
            <a:r>
              <a:rPr lang="fr-FR" baseline="-25000" dirty="0" err="1" smtClean="0"/>
              <a:t>i</a:t>
            </a:r>
            <a:r>
              <a:rPr lang="fr-FR" dirty="0" smtClean="0"/>
              <a:t>’)</a:t>
            </a:r>
          </a:p>
          <a:p>
            <a:r>
              <a:rPr lang="fr-FR" dirty="0" err="1" smtClean="0"/>
              <a:t>Status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afternoon</a:t>
            </a:r>
            <a:endParaRPr lang="fr-FR" dirty="0" smtClean="0"/>
          </a:p>
          <a:p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on a « </a:t>
            </a:r>
            <a:r>
              <a:rPr lang="fr-FR" dirty="0" err="1" smtClean="0"/>
              <a:t>toy</a:t>
            </a:r>
            <a:r>
              <a:rPr lang="fr-FR" dirty="0" smtClean="0"/>
              <a:t> model » </a:t>
            </a:r>
            <a:r>
              <a:rPr lang="fr-FR" dirty="0" err="1" smtClean="0"/>
              <a:t>topography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rgbClr val="00B050"/>
                </a:solidFill>
              </a:rPr>
              <a:t>More @ 3pm + </a:t>
            </a:r>
            <a:r>
              <a:rPr lang="fr-FR" b="1" dirty="0" err="1" smtClean="0">
                <a:solidFill>
                  <a:srgbClr val="00B050"/>
                </a:solidFill>
              </a:rPr>
              <a:t>parallel</a:t>
            </a:r>
            <a:r>
              <a:rPr lang="fr-FR" b="1" dirty="0" smtClean="0">
                <a:solidFill>
                  <a:srgbClr val="00B050"/>
                </a:solidFill>
              </a:rPr>
              <a:t> session </a:t>
            </a:r>
            <a:r>
              <a:rPr lang="fr-FR" b="1" dirty="0" err="1" smtClean="0">
                <a:solidFill>
                  <a:srgbClr val="00B050"/>
                </a:solidFill>
              </a:rPr>
              <a:t>Wed</a:t>
            </a:r>
            <a:r>
              <a:rPr lang="fr-FR" b="1" dirty="0" smtClean="0">
                <a:solidFill>
                  <a:srgbClr val="00B050"/>
                </a:solidFill>
              </a:rPr>
              <a:t> PM!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dirty="0" smtClean="0"/>
              <a:t>. GRAND </a:t>
            </a:r>
            <a:r>
              <a:rPr lang="fr-FR" dirty="0" err="1" smtClean="0"/>
              <a:t>antennas</a:t>
            </a:r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6228184" y="2425080"/>
            <a:ext cx="1152128" cy="432048"/>
            <a:chOff x="5364088" y="2420888"/>
            <a:chExt cx="1152128" cy="432048"/>
          </a:xfrm>
        </p:grpSpPr>
        <p:sp>
          <p:nvSpPr>
            <p:cNvPr id="4" name="Ellipse 3"/>
            <p:cNvSpPr/>
            <p:nvPr/>
          </p:nvSpPr>
          <p:spPr>
            <a:xfrm>
              <a:off x="5364088" y="2420888"/>
              <a:ext cx="576064" cy="28803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e 4"/>
            <p:cNvSpPr/>
            <p:nvPr/>
          </p:nvSpPr>
          <p:spPr>
            <a:xfrm>
              <a:off x="5940152" y="2420888"/>
              <a:ext cx="576064" cy="28803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5940152" y="2564904"/>
              <a:ext cx="0" cy="288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cteur droit 9"/>
          <p:cNvCxnSpPr/>
          <p:nvPr/>
        </p:nvCxnSpPr>
        <p:spPr>
          <a:xfrm>
            <a:off x="1115616" y="2857128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11560" y="2600151"/>
            <a:ext cx="3024336" cy="25697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645818" y="2600151"/>
            <a:ext cx="2448272" cy="247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11560" y="2558455"/>
            <a:ext cx="548253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36096" y="53587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GRANDproto300</a:t>
            </a:r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209490" y="3115447"/>
            <a:ext cx="3765580" cy="3465676"/>
            <a:chOff x="4283971" y="3356992"/>
            <a:chExt cx="3765580" cy="346567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8" t="4794" r="4431" b="11989"/>
            <a:stretch/>
          </p:blipFill>
          <p:spPr bwMode="auto">
            <a:xfrm>
              <a:off x="4283971" y="3356992"/>
              <a:ext cx="3765580" cy="319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869954" y="6453336"/>
              <a:ext cx="2779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Aab</a:t>
              </a:r>
              <a:r>
                <a:rPr lang="fr-FR" dirty="0" smtClean="0"/>
                <a:t>, </a:t>
              </a:r>
              <a:r>
                <a:rPr lang="fr-FR" dirty="0" err="1" smtClean="0"/>
                <a:t>astro</a:t>
              </a:r>
              <a:r>
                <a:rPr lang="fr-FR" dirty="0" smtClean="0"/>
                <a:t>-ph/1209.3840</a:t>
              </a:r>
              <a:endParaRPr lang="en-US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094090" y="980728"/>
            <a:ext cx="1358230" cy="1876400"/>
            <a:chOff x="6094090" y="980728"/>
            <a:chExt cx="1358230" cy="1876400"/>
          </a:xfrm>
        </p:grpSpPr>
        <p:grpSp>
          <p:nvGrpSpPr>
            <p:cNvPr id="28" name="Groupe 27"/>
            <p:cNvGrpSpPr/>
            <p:nvPr/>
          </p:nvGrpSpPr>
          <p:grpSpPr>
            <a:xfrm>
              <a:off x="6094090" y="1124744"/>
              <a:ext cx="1358230" cy="1732384"/>
              <a:chOff x="6094090" y="976536"/>
              <a:chExt cx="1358230" cy="173238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094090" y="1048544"/>
                <a:ext cx="1358230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e 21"/>
              <p:cNvGrpSpPr/>
              <p:nvPr/>
            </p:nvGrpSpPr>
            <p:grpSpPr>
              <a:xfrm>
                <a:off x="6228184" y="976536"/>
                <a:ext cx="1152128" cy="1732384"/>
                <a:chOff x="5364088" y="2200672"/>
                <a:chExt cx="1152128" cy="1732384"/>
              </a:xfrm>
              <a:solidFill>
                <a:schemeClr val="bg1"/>
              </a:solidFill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5364088" y="2409013"/>
                  <a:ext cx="576064" cy="288032"/>
                </a:xfrm>
                <a:prstGeom prst="ellips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5940152" y="2409013"/>
                  <a:ext cx="576064" cy="288032"/>
                </a:xfrm>
                <a:prstGeom prst="ellips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Connecteur droit 24"/>
                <p:cNvCxnSpPr>
                  <a:stCxn id="31" idx="2"/>
                </p:cNvCxnSpPr>
                <p:nvPr/>
              </p:nvCxnSpPr>
              <p:spPr>
                <a:xfrm>
                  <a:off x="5940152" y="2200672"/>
                  <a:ext cx="0" cy="173238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Ellipse 25"/>
            <p:cNvSpPr/>
            <p:nvPr/>
          </p:nvSpPr>
          <p:spPr>
            <a:xfrm>
              <a:off x="6228184" y="1687360"/>
              <a:ext cx="576064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04248" y="1687360"/>
              <a:ext cx="576064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228184" y="980728"/>
              <a:ext cx="576064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804248" y="980728"/>
              <a:ext cx="576064" cy="2880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60" name="Groupe 15359"/>
          <p:cNvGrpSpPr/>
          <p:nvPr/>
        </p:nvGrpSpPr>
        <p:grpSpPr>
          <a:xfrm>
            <a:off x="7596336" y="980728"/>
            <a:ext cx="598114" cy="1866504"/>
            <a:chOff x="7596336" y="980728"/>
            <a:chExt cx="598114" cy="1866504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7596336" y="980728"/>
              <a:ext cx="0" cy="186650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668344" y="1700808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8m</a:t>
              </a:r>
              <a:endParaRPr lang="en-US" dirty="0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5447"/>
            <a:ext cx="4542460" cy="34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5692665" y="3645024"/>
            <a:ext cx="279923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100µV/m </a:t>
            </a:r>
            <a:r>
              <a:rPr lang="fr-FR" b="1" dirty="0" err="1" smtClean="0">
                <a:solidFill>
                  <a:srgbClr val="FF0000"/>
                </a:solidFill>
              </a:rPr>
              <a:t>threshold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a </a:t>
            </a:r>
            <a:r>
              <a:rPr lang="fr-FR" b="1" dirty="0" err="1" smtClean="0">
                <a:solidFill>
                  <a:srgbClr val="FF0000"/>
                </a:solidFill>
              </a:rPr>
              <a:t>realistic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target</a:t>
            </a:r>
            <a:r>
              <a:rPr lang="fr-FR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5536" y="6250960"/>
            <a:ext cx="355738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See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parallel</a:t>
            </a:r>
            <a:r>
              <a:rPr lang="fr-FR" b="1" dirty="0" smtClean="0">
                <a:solidFill>
                  <a:srgbClr val="00B050"/>
                </a:solidFill>
              </a:rPr>
              <a:t> session Thu PM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3068960"/>
            <a:ext cx="4957970" cy="3096344"/>
          </a:xfrm>
        </p:spPr>
        <p:txBody>
          <a:bodyPr>
            <a:normAutofit fontScale="62500" lnSpcReduction="20000"/>
          </a:bodyPr>
          <a:lstStyle/>
          <a:p>
            <a:r>
              <a:rPr lang="fr-FR" dirty="0" err="1" smtClean="0"/>
              <a:t>Perfectly</a:t>
            </a:r>
            <a:r>
              <a:rPr lang="fr-FR" dirty="0" smtClean="0"/>
              <a:t> </a:t>
            </a:r>
            <a:r>
              <a:rPr lang="fr-FR" dirty="0" err="1" smtClean="0"/>
              <a:t>conducting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: 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 = +∞ </a:t>
            </a:r>
            <a:endParaRPr lang="fr-FR" dirty="0"/>
          </a:p>
          <a:p>
            <a:pPr marL="109728" indent="0">
              <a:buNone/>
            </a:pPr>
            <a:r>
              <a:rPr lang="fr-FR" dirty="0" smtClean="0"/>
              <a:t>            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plane</a:t>
            </a:r>
            <a:r>
              <a:rPr lang="fr-FR" dirty="0" smtClean="0"/>
              <a:t> = 0 for </a:t>
            </a:r>
            <a:r>
              <a:rPr lang="fr-FR" dirty="0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 = 90°</a:t>
            </a:r>
          </a:p>
          <a:p>
            <a:r>
              <a:rPr lang="fr-FR" b="1" u="sng" dirty="0"/>
              <a:t>For h = </a:t>
            </a:r>
            <a:r>
              <a:rPr lang="fr-FR" b="1" u="sng" dirty="0" smtClean="0"/>
              <a:t>2m: </a:t>
            </a:r>
          </a:p>
          <a:p>
            <a:pPr lvl="1"/>
            <a:r>
              <a:rPr lang="fr-FR" dirty="0" err="1" smtClean="0"/>
              <a:t>G</a:t>
            </a:r>
            <a:r>
              <a:rPr lang="fr-FR" baseline="-25000" dirty="0" err="1" smtClean="0"/>
              <a:t>max</a:t>
            </a:r>
            <a:r>
              <a:rPr lang="fr-FR" dirty="0" smtClean="0"/>
              <a:t> = max(</a:t>
            </a:r>
            <a:r>
              <a:rPr lang="fr-FR" dirty="0" err="1" smtClean="0"/>
              <a:t>P</a:t>
            </a:r>
            <a:r>
              <a:rPr lang="fr-FR" baseline="-25000" dirty="0" err="1" smtClean="0"/>
              <a:t>rad</a:t>
            </a:r>
            <a:r>
              <a:rPr lang="fr-FR" dirty="0" smtClean="0"/>
              <a:t>)/(P</a:t>
            </a:r>
            <a:r>
              <a:rPr lang="fr-FR" baseline="-25000" dirty="0" smtClean="0"/>
              <a:t>in</a:t>
            </a:r>
            <a:r>
              <a:rPr lang="fr-FR" dirty="0" smtClean="0"/>
              <a:t> /4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)= 7.6dB </a:t>
            </a:r>
          </a:p>
          <a:p>
            <a:pPr lvl="1"/>
            <a:r>
              <a:rPr lang="fr-FR" dirty="0" smtClean="0"/>
              <a:t>G(87°)=-6.9dB</a:t>
            </a:r>
            <a:endParaRPr lang="fr-FR" dirty="0"/>
          </a:p>
          <a:p>
            <a:r>
              <a:rPr lang="fr-FR" b="1" u="sng" dirty="0" smtClean="0"/>
              <a:t>For h = 4+6+8m (</a:t>
            </a:r>
            <a:r>
              <a:rPr lang="fr-FR" b="1" u="sng" dirty="0" err="1" smtClean="0"/>
              <a:t>phased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antennas</a:t>
            </a:r>
            <a:r>
              <a:rPr lang="fr-FR" b="1" u="sng" dirty="0" smtClean="0"/>
              <a:t>):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G(87°)=7.5dB 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N</a:t>
            </a:r>
            <a:r>
              <a:rPr lang="fr-FR" b="1" dirty="0" smtClean="0">
                <a:solidFill>
                  <a:srgbClr val="FF0000"/>
                </a:solidFill>
              </a:rPr>
              <a:t>oise /</a:t>
            </a:r>
            <a:r>
              <a:rPr lang="fr-FR" b="1" dirty="0" err="1" smtClean="0">
                <a:solidFill>
                  <a:srgbClr val="FF0000"/>
                </a:solidFill>
              </a:rPr>
              <a:t>sqrt</a:t>
            </a:r>
            <a:r>
              <a:rPr lang="fr-FR" b="1" dirty="0" smtClean="0">
                <a:solidFill>
                  <a:srgbClr val="FF0000"/>
                </a:solidFill>
              </a:rPr>
              <a:t>(3)</a:t>
            </a:r>
          </a:p>
          <a:p>
            <a:r>
              <a:rPr lang="fr-FR" dirty="0" err="1" smtClean="0"/>
              <a:t>Still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optimized</a:t>
            </a:r>
            <a:r>
              <a:rPr lang="fr-FR" dirty="0"/>
              <a:t> </a:t>
            </a:r>
            <a:r>
              <a:rPr lang="fr-FR" dirty="0" smtClean="0"/>
              <a:t>+ </a:t>
            </a:r>
            <a:r>
              <a:rPr lang="fr-FR" dirty="0" err="1" smtClean="0"/>
              <a:t>other</a:t>
            </a:r>
            <a:r>
              <a:rPr lang="fr-FR" dirty="0" smtClean="0"/>
              <a:t> designs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(Didier)</a:t>
            </a:r>
            <a:endParaRPr lang="fr-FR" dirty="0" smtClean="0"/>
          </a:p>
          <a:p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Efield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</a:t>
            </a:r>
            <a:r>
              <a:rPr lang="fr-FR" dirty="0" err="1" smtClean="0"/>
              <a:t>chain</a:t>
            </a: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-47551" y="4337808"/>
            <a:ext cx="4824536" cy="2360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GRAND simulation </a:t>
            </a:r>
            <a:r>
              <a:rPr lang="fr-FR" dirty="0" err="1" smtClean="0"/>
              <a:t>timeline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96176"/>
            <a:ext cx="8435280" cy="46851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If all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Radio morphing + </a:t>
            </a:r>
            <a:r>
              <a:rPr lang="fr-FR" dirty="0" err="1"/>
              <a:t>a</a:t>
            </a:r>
            <a:r>
              <a:rPr lang="fr-FR" dirty="0" err="1" smtClean="0"/>
              <a:t>ntenna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 in </a:t>
            </a:r>
            <a:r>
              <a:rPr lang="fr-FR" dirty="0" err="1" smtClean="0"/>
              <a:t>June</a:t>
            </a:r>
            <a:endParaRPr lang="fr-FR" dirty="0" smtClean="0"/>
          </a:p>
          <a:p>
            <a:pPr lvl="1"/>
            <a:r>
              <a:rPr lang="fr-FR" dirty="0" smtClean="0"/>
              <a:t>Test on </a:t>
            </a:r>
            <a:r>
              <a:rPr lang="fr-FR" dirty="0" err="1" smtClean="0"/>
              <a:t>ToyModel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 </a:t>
            </a:r>
          </a:p>
          <a:p>
            <a:pPr lvl="1"/>
            <a:r>
              <a:rPr lang="fr-FR" dirty="0"/>
              <a:t>DANTON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ready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september</a:t>
            </a:r>
            <a:r>
              <a:rPr lang="fr-FR" dirty="0"/>
              <a:t> (</a:t>
            </a:r>
            <a:r>
              <a:rPr lang="fr-FR" dirty="0" err="1"/>
              <a:t>backward</a:t>
            </a:r>
            <a:r>
              <a:rPr lang="fr-FR" dirty="0"/>
              <a:t> MC + </a:t>
            </a:r>
            <a:r>
              <a:rPr lang="fr-FR" dirty="0" err="1"/>
              <a:t>topography</a:t>
            </a:r>
            <a:r>
              <a:rPr lang="fr-FR" dirty="0"/>
              <a:t> modules)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Full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simu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autumn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First </a:t>
            </a:r>
            <a:r>
              <a:rPr lang="fr-FR" b="1" dirty="0" err="1" smtClean="0">
                <a:solidFill>
                  <a:srgbClr val="FF0000"/>
                </a:solidFill>
              </a:rPr>
              <a:t>sensitivity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results</a:t>
            </a:r>
            <a:r>
              <a:rPr lang="fr-FR" b="1" dirty="0" smtClean="0">
                <a:solidFill>
                  <a:srgbClr val="FF0000"/>
                </a:solidFill>
              </a:rPr>
              <a:t> not </a:t>
            </a:r>
            <a:r>
              <a:rPr lang="fr-FR" b="1" dirty="0" err="1" smtClean="0">
                <a:solidFill>
                  <a:srgbClr val="FF0000"/>
                </a:solidFill>
              </a:rPr>
              <a:t>before</a:t>
            </a:r>
            <a:r>
              <a:rPr lang="fr-FR" b="1" dirty="0" smtClean="0">
                <a:solidFill>
                  <a:srgbClr val="FF0000"/>
                </a:solidFill>
              </a:rPr>
              <a:t> end 2017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Layout</a:t>
            </a:r>
            <a:r>
              <a:rPr lang="fr-FR" dirty="0" smtClean="0"/>
              <a:t> optimisation (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, </a:t>
            </a:r>
            <a:r>
              <a:rPr lang="fr-FR" dirty="0" err="1" smtClean="0"/>
              <a:t>subarrays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Reconstruction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5159257" y="3014954"/>
            <a:ext cx="4392488" cy="3444192"/>
            <a:chOff x="5159257" y="3014954"/>
            <a:chExt cx="4392488" cy="34441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257" y="3014954"/>
              <a:ext cx="4392488" cy="329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364088" y="6120592"/>
              <a:ext cx="2858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TREND plane </a:t>
              </a:r>
              <a:r>
                <a:rPr lang="fr-FR" sz="1600" dirty="0" err="1" smtClean="0"/>
                <a:t>track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detection</a:t>
              </a:r>
              <a:endParaRPr lang="en-US" sz="16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2. EAS </a:t>
            </a:r>
            <a:r>
              <a:rPr lang="fr-FR" dirty="0" err="1" smtClean="0"/>
              <a:t>primary</a:t>
            </a:r>
            <a:r>
              <a:rPr lang="fr-FR" dirty="0" smtClean="0"/>
              <a:t> reconstruction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598" y="3861048"/>
            <a:ext cx="5832648" cy="259228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Critical for neutrino </a:t>
            </a:r>
            <a:r>
              <a:rPr lang="fr-FR" dirty="0" err="1" smtClean="0"/>
              <a:t>anaylsis</a:t>
            </a:r>
            <a:endParaRPr lang="en-US" dirty="0" smtClean="0"/>
          </a:p>
          <a:p>
            <a:pPr lvl="1">
              <a:buFont typeface="Wingdings"/>
              <a:buChar char="è"/>
            </a:pPr>
            <a:r>
              <a:rPr lang="fr-FR" dirty="0">
                <a:sym typeface="Wingdings" panose="05000000000000000000" pitchFamily="2" charset="2"/>
              </a:rPr>
              <a:t> Method to </a:t>
            </a:r>
            <a:r>
              <a:rPr lang="fr-FR" dirty="0" err="1">
                <a:sym typeface="Wingdings" panose="05000000000000000000" pitchFamily="2" charset="2"/>
              </a:rPr>
              <a:t>be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defined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err="1">
                <a:sym typeface="Wingdings" panose="05000000000000000000" pitchFamily="2" charset="2"/>
              </a:rPr>
              <a:t>wavefront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shape</a:t>
            </a:r>
            <a:r>
              <a:rPr lang="fr-FR" dirty="0">
                <a:sym typeface="Wingdings" panose="05000000000000000000" pitchFamily="2" charset="2"/>
              </a:rPr>
              <a:t>? </a:t>
            </a:r>
            <a:r>
              <a:rPr lang="fr-FR" dirty="0" err="1">
                <a:sym typeface="Wingdings" panose="05000000000000000000" pitchFamily="2" charset="2"/>
              </a:rPr>
              <a:t>Frequency</a:t>
            </a:r>
            <a:r>
              <a:rPr lang="fr-FR" dirty="0">
                <a:sym typeface="Wingdings" panose="05000000000000000000" pitchFamily="2" charset="2"/>
              </a:rPr>
              <a:t> band </a:t>
            </a:r>
            <a:r>
              <a:rPr lang="fr-FR" dirty="0" err="1">
                <a:sym typeface="Wingdings" panose="05000000000000000000" pitchFamily="2" charset="2"/>
              </a:rPr>
              <a:t>used</a:t>
            </a:r>
            <a:r>
              <a:rPr lang="fr-FR" dirty="0">
                <a:sym typeface="Wingdings" panose="05000000000000000000" pitchFamily="2" charset="2"/>
              </a:rPr>
              <a:t>?</a:t>
            </a:r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Requires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rigourous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treatment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using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simulated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events</a:t>
            </a:r>
            <a:r>
              <a:rPr lang="fr-FR" dirty="0" smtClean="0">
                <a:sym typeface="Wingdings" panose="05000000000000000000" pitchFamily="2" charset="2"/>
              </a:rPr>
              <a:t> (+ validation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TREND / AERA data?)</a:t>
            </a:r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PhD </a:t>
            </a:r>
            <a:r>
              <a:rPr lang="fr-FR" dirty="0" err="1" smtClean="0">
                <a:sym typeface="Wingdings" panose="05000000000000000000" pitchFamily="2" charset="2"/>
              </a:rPr>
              <a:t>proposal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Kumiko+Olivier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29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1387339"/>
            <a:ext cx="9144000" cy="189764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Great </a:t>
            </a:r>
            <a:r>
              <a:rPr lang="fr-FR" sz="2400" dirty="0" err="1"/>
              <a:t>results</a:t>
            </a:r>
            <a:r>
              <a:rPr lang="fr-FR" sz="2400" dirty="0"/>
              <a:t> </a:t>
            </a:r>
            <a:r>
              <a:rPr lang="fr-FR" sz="2400" dirty="0" err="1"/>
              <a:t>achieved</a:t>
            </a:r>
            <a:r>
              <a:rPr lang="fr-FR" sz="2400" dirty="0"/>
              <a:t> by </a:t>
            </a:r>
            <a:r>
              <a:rPr lang="fr-FR" sz="2400" dirty="0" smtClean="0"/>
              <a:t>AUGER&amp;LOFAR (direction, E, </a:t>
            </a:r>
            <a:r>
              <a:rPr lang="fr-FR" sz="2400" dirty="0" err="1" smtClean="0"/>
              <a:t>X</a:t>
            </a:r>
            <a:r>
              <a:rPr lang="fr-FR" sz="2400" baseline="-25000" dirty="0" err="1" smtClean="0"/>
              <a:t>max</a:t>
            </a:r>
            <a:r>
              <a:rPr lang="fr-FR" sz="2400" dirty="0" smtClean="0"/>
              <a:t>) but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inclined</a:t>
            </a:r>
            <a:r>
              <a:rPr lang="fr-FR" sz="2400" dirty="0"/>
              <a:t> </a:t>
            </a:r>
            <a:r>
              <a:rPr lang="fr-FR" sz="2400" dirty="0" err="1" smtClean="0"/>
              <a:t>trajectories</a:t>
            </a:r>
            <a:r>
              <a:rPr lang="fr-FR" sz="2400" dirty="0" smtClean="0"/>
              <a:t> + radio-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/>
              <a:t>data </a:t>
            </a:r>
            <a:r>
              <a:rPr lang="fr-FR" sz="2400" dirty="0" err="1"/>
              <a:t>makes</a:t>
            </a:r>
            <a:r>
              <a:rPr lang="fr-FR" sz="2400" dirty="0"/>
              <a:t> </a:t>
            </a:r>
            <a:r>
              <a:rPr lang="fr-FR" sz="2400" dirty="0" smtClean="0"/>
              <a:t>reconstruction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different</a:t>
            </a:r>
            <a:r>
              <a:rPr lang="fr-FR" sz="2400" dirty="0"/>
              <a:t> for </a:t>
            </a:r>
            <a:r>
              <a:rPr lang="fr-FR" sz="2400" dirty="0" smtClean="0"/>
              <a:t>GRAND:</a:t>
            </a:r>
          </a:p>
          <a:p>
            <a:pPr lvl="1"/>
            <a:r>
              <a:rPr lang="fr-FR" sz="2200" dirty="0" smtClean="0"/>
              <a:t>Far-</a:t>
            </a:r>
            <a:r>
              <a:rPr lang="fr-FR" sz="2200" dirty="0" err="1" smtClean="0"/>
              <a:t>from</a:t>
            </a:r>
            <a:r>
              <a:rPr lang="fr-FR" sz="2200" dirty="0" smtClean="0"/>
              <a:t>-axis signal </a:t>
            </a:r>
            <a:r>
              <a:rPr lang="fr-FR" sz="2200" dirty="0" err="1" smtClean="0"/>
              <a:t>characteristics</a:t>
            </a:r>
            <a:r>
              <a:rPr lang="fr-FR" sz="2200" dirty="0" smtClean="0"/>
              <a:t>?</a:t>
            </a:r>
          </a:p>
          <a:p>
            <a:pPr lvl="1"/>
            <a:r>
              <a:rPr lang="fr-FR" sz="2200" dirty="0" smtClean="0"/>
              <a:t>Ground </a:t>
            </a:r>
            <a:r>
              <a:rPr lang="fr-FR" sz="2200" dirty="0" err="1"/>
              <a:t>reflection</a:t>
            </a:r>
            <a:r>
              <a:rPr lang="fr-FR" sz="2200" dirty="0"/>
              <a:t> </a:t>
            </a:r>
            <a:r>
              <a:rPr lang="fr-FR" sz="2200" dirty="0" err="1" smtClean="0"/>
              <a:t>effects</a:t>
            </a:r>
            <a:r>
              <a:rPr lang="fr-FR" sz="2200" dirty="0" smtClean="0"/>
              <a:t>?</a:t>
            </a:r>
          </a:p>
          <a:p>
            <a:pPr lvl="1"/>
            <a:r>
              <a:rPr lang="fr-FR" sz="2200" dirty="0" smtClean="0"/>
              <a:t>Radio-</a:t>
            </a:r>
            <a:r>
              <a:rPr lang="fr-FR" sz="2200" dirty="0" err="1" smtClean="0"/>
              <a:t>only</a:t>
            </a:r>
            <a:r>
              <a:rPr lang="fr-FR" sz="2200" dirty="0" smtClean="0"/>
              <a:t> </a:t>
            </a:r>
            <a:r>
              <a:rPr lang="fr-FR" sz="2200" dirty="0" err="1"/>
              <a:t>geometry</a:t>
            </a:r>
            <a:r>
              <a:rPr lang="fr-FR" sz="2200" dirty="0"/>
              <a:t> reconstruction?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26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5764160" cy="503004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</a:t>
            </a:r>
            <a:r>
              <a:rPr lang="fr-FR" dirty="0" err="1" smtClean="0"/>
              <a:t>osmogenic</a:t>
            </a:r>
            <a:r>
              <a:rPr lang="fr-FR" dirty="0" smtClean="0"/>
              <a:t> neutrinos fluxes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76256" y="3909484"/>
            <a:ext cx="1664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GZK « </a:t>
            </a:r>
            <a:r>
              <a:rPr lang="fr-FR" sz="1400" dirty="0" err="1" smtClean="0"/>
              <a:t>reasonnable</a:t>
            </a:r>
            <a:r>
              <a:rPr lang="fr-FR" sz="1400" dirty="0" smtClean="0"/>
              <a:t> » </a:t>
            </a:r>
            <a:r>
              <a:rPr lang="fr-FR" sz="1400" dirty="0" err="1" smtClean="0"/>
              <a:t>models</a:t>
            </a:r>
            <a:r>
              <a:rPr lang="fr-FR" sz="1400" dirty="0" smtClean="0"/>
              <a:t> </a:t>
            </a:r>
          </a:p>
          <a:p>
            <a:pPr algn="r"/>
            <a:r>
              <a:rPr lang="fr-FR" sz="1400" dirty="0" err="1" smtClean="0"/>
              <a:t>Kotera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515719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GZK pure Fe, </a:t>
            </a:r>
            <a:r>
              <a:rPr lang="fr-FR" sz="1400" dirty="0" err="1" smtClean="0">
                <a:solidFill>
                  <a:srgbClr val="0070C0"/>
                </a:solidFill>
              </a:rPr>
              <a:t>low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Emax</a:t>
            </a:r>
            <a:endParaRPr lang="fr-FR" sz="1400" dirty="0" smtClean="0">
              <a:solidFill>
                <a:srgbClr val="0070C0"/>
              </a:solidFill>
            </a:endParaRPr>
          </a:p>
          <a:p>
            <a:r>
              <a:rPr lang="fr-FR" sz="1400" dirty="0" err="1" smtClean="0">
                <a:solidFill>
                  <a:srgbClr val="0070C0"/>
                </a:solidFill>
              </a:rPr>
              <a:t>Kotera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12034" y="148478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flavors</a:t>
            </a:r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7504" y="1936625"/>
            <a:ext cx="3312368" cy="424847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optimistic</a:t>
            </a:r>
            <a:r>
              <a:rPr lang="fr-FR" dirty="0" smtClean="0"/>
              <a:t> </a:t>
            </a:r>
            <a:r>
              <a:rPr lang="fr-FR" dirty="0" err="1" smtClean="0"/>
              <a:t>predictions</a:t>
            </a:r>
            <a:r>
              <a:rPr lang="fr-FR" dirty="0" smtClean="0"/>
              <a:t> (detector size).</a:t>
            </a:r>
          </a:p>
          <a:p>
            <a:r>
              <a:rPr lang="fr-FR" dirty="0" err="1" smtClean="0"/>
              <a:t>Larger</a:t>
            </a:r>
            <a:r>
              <a:rPr lang="fr-FR" dirty="0" smtClean="0"/>
              <a:t> radio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aim</a:t>
            </a:r>
            <a:r>
              <a:rPr lang="fr-FR" dirty="0" smtClean="0"/>
              <a:t> at ~10x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(ARA, ARIANNA)</a:t>
            </a:r>
          </a:p>
          <a:p>
            <a:r>
              <a:rPr lang="fr-FR" dirty="0" smtClean="0"/>
              <a:t>Large fractions of (E, </a:t>
            </a:r>
            <a:r>
              <a:rPr lang="fr-FR" dirty="0" err="1" smtClean="0">
                <a:latin typeface="Symbol" panose="05050102010706020507" pitchFamily="18" charset="2"/>
              </a:rPr>
              <a:t>f</a:t>
            </a:r>
            <a:r>
              <a:rPr lang="fr-FR" baseline="-25000" dirty="0" err="1" smtClean="0">
                <a:latin typeface="Symbol" panose="05050102010706020507" pitchFamily="18" charset="2"/>
              </a:rPr>
              <a:t>n</a:t>
            </a:r>
            <a:r>
              <a:rPr lang="fr-FR" dirty="0" smtClean="0"/>
              <a:t>)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not </a:t>
            </a:r>
            <a:r>
              <a:rPr lang="fr-FR" dirty="0" err="1" smtClean="0"/>
              <a:t>covered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EAS </a:t>
            </a:r>
            <a:r>
              <a:rPr lang="fr-FR" dirty="0" err="1"/>
              <a:t>primary</a:t>
            </a:r>
            <a:r>
              <a:rPr lang="fr-FR" dirty="0"/>
              <a:t> reconstruction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198384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&amp;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max</a:t>
            </a:r>
            <a:r>
              <a:rPr lang="fr-FR" dirty="0" smtClean="0"/>
              <a:t>: key for </a:t>
            </a:r>
            <a:r>
              <a:rPr lang="fr-FR" dirty="0" err="1" smtClean="0"/>
              <a:t>UHECRs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 smtClean="0"/>
          </a:p>
          <a:p>
            <a:pPr lvl="1"/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on </a:t>
            </a:r>
            <a:r>
              <a:rPr lang="fr-FR" b="1" dirty="0" err="1" smtClean="0"/>
              <a:t>geometry</a:t>
            </a:r>
            <a:r>
              <a:rPr lang="fr-FR" dirty="0" smtClean="0"/>
              <a:t>, hard to </a:t>
            </a:r>
            <a:r>
              <a:rPr lang="fr-FR" dirty="0" err="1" smtClean="0"/>
              <a:t>constrain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30-100MHz </a:t>
            </a:r>
            <a:r>
              <a:rPr lang="fr-FR" dirty="0" smtClean="0"/>
              <a:t>radio data </a:t>
            </a:r>
            <a:r>
              <a:rPr lang="fr-FR" dirty="0" err="1" smtClean="0"/>
              <a:t>only</a:t>
            </a:r>
            <a:r>
              <a:rPr lang="fr-FR" dirty="0" smtClean="0"/>
              <a:t> (AERA input?).</a:t>
            </a:r>
          </a:p>
          <a:p>
            <a:pPr lvl="1"/>
            <a:r>
              <a:rPr lang="fr-FR" dirty="0" smtClean="0"/>
              <a:t>High-</a:t>
            </a:r>
            <a:r>
              <a:rPr lang="fr-FR" dirty="0" err="1" smtClean="0"/>
              <a:t>frequency</a:t>
            </a:r>
            <a:r>
              <a:rPr lang="fr-FR" dirty="0" smtClean="0"/>
              <a:t> band as a solution?</a:t>
            </a:r>
          </a:p>
          <a:p>
            <a:pPr lvl="1">
              <a:buFont typeface="Wingdings"/>
              <a:buChar char="è"/>
            </a:pPr>
            <a:r>
              <a:rPr lang="fr-FR" dirty="0" err="1" smtClean="0"/>
              <a:t>Cerenkov</a:t>
            </a:r>
            <a:r>
              <a:rPr lang="fr-FR" dirty="0" smtClean="0"/>
              <a:t> ring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good </a:t>
            </a:r>
            <a:r>
              <a:rPr lang="fr-FR" dirty="0" err="1" smtClean="0"/>
              <a:t>measurement</a:t>
            </a:r>
            <a:r>
              <a:rPr lang="fr-FR" dirty="0" smtClean="0"/>
              <a:t> of </a:t>
            </a:r>
            <a:r>
              <a:rPr lang="fr-FR" dirty="0" err="1" smtClean="0"/>
              <a:t>shower</a:t>
            </a:r>
            <a:r>
              <a:rPr lang="fr-FR" dirty="0" smtClean="0"/>
              <a:t> axis + distance to </a:t>
            </a:r>
            <a:r>
              <a:rPr lang="fr-FR" dirty="0" err="1" smtClean="0"/>
              <a:t>emission</a:t>
            </a:r>
            <a:r>
              <a:rPr lang="fr-FR" dirty="0" smtClean="0"/>
              <a:t> point.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30</a:t>
            </a:fld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2484415" y="3590721"/>
            <a:ext cx="3600400" cy="3429000"/>
            <a:chOff x="539552" y="3680021"/>
            <a:chExt cx="3600400" cy="317797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680021"/>
              <a:ext cx="3600400" cy="317797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039840" y="5612768"/>
              <a:ext cx="15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30-100MHz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724775" y="3658961"/>
            <a:ext cx="3527745" cy="3370439"/>
            <a:chOff x="3779912" y="3680021"/>
            <a:chExt cx="3527745" cy="311941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680021"/>
              <a:ext cx="3527745" cy="3119419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212048" y="5620304"/>
              <a:ext cx="17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200-300MHz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3861048"/>
            <a:ext cx="269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 = 9.6 10</a:t>
            </a:r>
            <a:r>
              <a:rPr lang="fr-FR" sz="1600" baseline="30000" dirty="0" smtClean="0"/>
              <a:t>16</a:t>
            </a:r>
            <a:r>
              <a:rPr lang="fr-FR" sz="1600" dirty="0" smtClean="0"/>
              <a:t>eV </a:t>
            </a:r>
            <a:r>
              <a:rPr lang="fr-FR" sz="1600" dirty="0" err="1" smtClean="0"/>
              <a:t>shower</a:t>
            </a:r>
            <a:r>
              <a:rPr lang="fr-FR" sz="1600" dirty="0" smtClean="0"/>
              <a:t>, </a:t>
            </a:r>
            <a:endParaRPr lang="fr-FR" sz="1600" dirty="0" smtClean="0"/>
          </a:p>
          <a:p>
            <a:r>
              <a:rPr lang="fr-FR" sz="1600" dirty="0" smtClean="0">
                <a:latin typeface="Symbol" panose="05050102010706020507" pitchFamily="18" charset="2"/>
              </a:rPr>
              <a:t>q</a:t>
            </a:r>
            <a:r>
              <a:rPr lang="fr-FR" sz="1600" dirty="0" smtClean="0"/>
              <a:t> </a:t>
            </a:r>
            <a:r>
              <a:rPr lang="fr-FR" sz="1600" dirty="0" smtClean="0"/>
              <a:t>= 90.5</a:t>
            </a:r>
            <a:r>
              <a:rPr lang="fr-FR" sz="1600" dirty="0" smtClean="0"/>
              <a:t>°.</a:t>
            </a:r>
            <a:endParaRPr lang="fr-FR" sz="1600" dirty="0" smtClean="0"/>
          </a:p>
          <a:p>
            <a:r>
              <a:rPr lang="fr-FR" sz="1600" dirty="0" smtClean="0"/>
              <a:t>Max </a:t>
            </a:r>
            <a:r>
              <a:rPr lang="fr-FR" sz="1600" dirty="0" err="1" smtClean="0"/>
              <a:t>Efield</a:t>
            </a:r>
            <a:r>
              <a:rPr lang="fr-FR" sz="1600" dirty="0" smtClean="0"/>
              <a:t> amplitude </a:t>
            </a:r>
            <a:r>
              <a:rPr lang="fr-FR" sz="1600" dirty="0" err="1" smtClean="0"/>
              <a:t>distrib</a:t>
            </a:r>
            <a:r>
              <a:rPr lang="fr-FR" sz="1600" dirty="0" smtClean="0"/>
              <a:t> on plane </a:t>
            </a:r>
            <a:r>
              <a:rPr lang="fr-FR" sz="1600" dirty="0" smtClean="0">
                <a:latin typeface="ZapfChancery"/>
              </a:rPr>
              <a:t>┴ </a:t>
            </a:r>
            <a:r>
              <a:rPr lang="fr-FR" sz="1600" dirty="0" smtClean="0"/>
              <a:t>to </a:t>
            </a:r>
            <a:r>
              <a:rPr lang="fr-FR" sz="1600" dirty="0" err="1" smtClean="0"/>
              <a:t>shower</a:t>
            </a:r>
            <a:r>
              <a:rPr lang="fr-FR" sz="1600" dirty="0" smtClean="0"/>
              <a:t> </a:t>
            </a:r>
            <a:r>
              <a:rPr lang="fr-FR" sz="1600" dirty="0" smtClean="0"/>
              <a:t>axis @</a:t>
            </a:r>
            <a:r>
              <a:rPr lang="fr-FR" sz="1600" dirty="0"/>
              <a:t> </a:t>
            </a:r>
            <a:r>
              <a:rPr lang="fr-FR" sz="1600" dirty="0" smtClean="0"/>
              <a:t>d </a:t>
            </a:r>
            <a:r>
              <a:rPr lang="fr-FR" sz="1600" dirty="0" smtClean="0"/>
              <a:t>= 34km </a:t>
            </a:r>
            <a:r>
              <a:rPr lang="fr-FR" sz="1600" dirty="0" err="1" smtClean="0"/>
              <a:t>away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X</a:t>
            </a:r>
            <a:r>
              <a:rPr lang="fr-FR" sz="1600" baseline="-25000" dirty="0" err="1" smtClean="0"/>
              <a:t>max</a:t>
            </a:r>
            <a:endParaRPr lang="en-US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863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Roadmap to GRAND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41464"/>
            <a:ext cx="6732240" cy="31729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GRANDproto35 (2018-2020)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Goal: </a:t>
            </a:r>
            <a:r>
              <a:rPr lang="fr-FR" dirty="0" err="1">
                <a:solidFill>
                  <a:srgbClr val="FF0000"/>
                </a:solidFill>
              </a:rPr>
              <a:t>demonstrate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that</a:t>
            </a:r>
            <a:r>
              <a:rPr lang="fr-FR" dirty="0">
                <a:solidFill>
                  <a:srgbClr val="FF0000"/>
                </a:solidFill>
              </a:rPr>
              <a:t> EAS </a:t>
            </a:r>
            <a:r>
              <a:rPr lang="fr-FR" dirty="0" err="1">
                <a:solidFill>
                  <a:srgbClr val="FF0000"/>
                </a:solidFill>
              </a:rPr>
              <a:t>can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detected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on </a:t>
            </a:r>
            <a:r>
              <a:rPr lang="fr-FR" dirty="0" err="1" smtClean="0">
                <a:solidFill>
                  <a:srgbClr val="FF0000"/>
                </a:solidFill>
              </a:rPr>
              <a:t>standalone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radio </a:t>
            </a:r>
            <a:r>
              <a:rPr lang="fr-FR" dirty="0" err="1">
                <a:solidFill>
                  <a:srgbClr val="FF0000"/>
                </a:solidFill>
              </a:rPr>
              <a:t>array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high </a:t>
            </a:r>
            <a:r>
              <a:rPr lang="fr-FR" dirty="0" err="1">
                <a:solidFill>
                  <a:srgbClr val="FF0000"/>
                </a:solidFill>
              </a:rPr>
              <a:t>efficiency</a:t>
            </a:r>
            <a:r>
              <a:rPr lang="fr-FR" dirty="0">
                <a:solidFill>
                  <a:srgbClr val="FF0000"/>
                </a:solidFill>
              </a:rPr>
              <a:t> &amp; </a:t>
            </a:r>
            <a:r>
              <a:rPr lang="fr-FR" dirty="0" err="1">
                <a:solidFill>
                  <a:srgbClr val="FF0000"/>
                </a:solidFill>
              </a:rPr>
              <a:t>very</a:t>
            </a:r>
            <a:r>
              <a:rPr lang="fr-FR" dirty="0">
                <a:solidFill>
                  <a:srgbClr val="FF0000"/>
                </a:solidFill>
              </a:rPr>
              <a:t> good background rejection</a:t>
            </a:r>
            <a:r>
              <a:rPr lang="fr-FR" dirty="0"/>
              <a:t>.</a:t>
            </a:r>
          </a:p>
          <a:p>
            <a:pPr lvl="1"/>
            <a:r>
              <a:rPr lang="fr-FR" dirty="0" smtClean="0"/>
              <a:t>Setup:</a:t>
            </a:r>
          </a:p>
          <a:p>
            <a:pPr lvl="2"/>
            <a:r>
              <a:rPr lang="fr-FR" dirty="0" smtClean="0"/>
              <a:t>35 3-arms </a:t>
            </a:r>
            <a:r>
              <a:rPr lang="fr-FR" dirty="0" err="1" smtClean="0"/>
              <a:t>antennas</a:t>
            </a:r>
            <a:r>
              <a:rPr lang="fr-FR" dirty="0" smtClean="0"/>
              <a:t> + high </a:t>
            </a:r>
            <a:r>
              <a:rPr lang="fr-FR" dirty="0" err="1" smtClean="0"/>
              <a:t>duty</a:t>
            </a:r>
            <a:r>
              <a:rPr lang="fr-FR" dirty="0" smtClean="0"/>
              <a:t> cycle DAQ</a:t>
            </a:r>
          </a:p>
          <a:p>
            <a:pPr lvl="2"/>
            <a:r>
              <a:rPr lang="fr-FR" dirty="0" smtClean="0"/>
              <a:t>21 </a:t>
            </a:r>
            <a:r>
              <a:rPr lang="fr-FR" dirty="0" err="1" smtClean="0"/>
              <a:t>scintillators</a:t>
            </a:r>
            <a:r>
              <a:rPr lang="fr-FR" dirty="0" smtClean="0"/>
              <a:t> for </a:t>
            </a:r>
            <a:r>
              <a:rPr lang="fr-FR" dirty="0"/>
              <a:t>offline </a:t>
            </a:r>
            <a:r>
              <a:rPr lang="fr-FR" dirty="0" smtClean="0"/>
              <a:t>radio EAS candidate nature validation.</a:t>
            </a:r>
          </a:p>
          <a:p>
            <a:pPr lvl="1"/>
            <a:r>
              <a:rPr lang="fr-FR" dirty="0" smtClean="0"/>
              <a:t>Budget: 160kE,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by NAOC+IHEP, </a:t>
            </a:r>
            <a:r>
              <a:rPr lang="fr-FR" dirty="0" err="1" smtClean="0"/>
              <a:t>deployment</a:t>
            </a:r>
            <a:r>
              <a:rPr lang="fr-FR" dirty="0" smtClean="0"/>
              <a:t> </a:t>
            </a:r>
            <a:r>
              <a:rPr lang="fr-FR" dirty="0" err="1" smtClean="0"/>
              <a:t>fall</a:t>
            </a:r>
            <a:r>
              <a:rPr lang="fr-FR" dirty="0" smtClean="0"/>
              <a:t> 2017 @ </a:t>
            </a:r>
            <a:r>
              <a:rPr lang="fr-FR" dirty="0" err="1" smtClean="0"/>
              <a:t>Ulastai</a:t>
            </a:r>
            <a:r>
              <a:rPr lang="fr-FR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>
          <a:xfrm>
            <a:off x="2627784" y="4437112"/>
            <a:ext cx="1951956" cy="227687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2520280" cy="6309319"/>
          </a:xfrm>
          <a:prstGeom prst="rect">
            <a:avLst/>
          </a:prstGeom>
        </p:spPr>
      </p:pic>
      <p:pic>
        <p:nvPicPr>
          <p:cNvPr id="8" name="Picture 2" descr="C:\Users\lpnhe\Documents\TREND\photos\HTC\IMAG36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/>
          <a:stretch/>
        </p:blipFill>
        <p:spPr bwMode="auto">
          <a:xfrm>
            <a:off x="5076056" y="4417280"/>
            <a:ext cx="1512168" cy="22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432" y="4190025"/>
            <a:ext cx="2591217" cy="2667976"/>
            <a:chOff x="-72653" y="3476604"/>
            <a:chExt cx="4412913" cy="3480788"/>
          </a:xfrm>
        </p:grpSpPr>
        <p:grpSp>
          <p:nvGrpSpPr>
            <p:cNvPr id="10" name="Groupe 9"/>
            <p:cNvGrpSpPr/>
            <p:nvPr/>
          </p:nvGrpSpPr>
          <p:grpSpPr>
            <a:xfrm>
              <a:off x="-72653" y="3476604"/>
              <a:ext cx="4412913" cy="3480788"/>
              <a:chOff x="-72653" y="3476604"/>
              <a:chExt cx="4412913" cy="3480788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3519109"/>
                <a:ext cx="4376772" cy="3438283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-72653" y="3476604"/>
                <a:ext cx="4073643" cy="30784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baseline="-25000" dirty="0" smtClean="0"/>
                  <a:t>     </a:t>
                </a:r>
                <a:r>
                  <a:rPr lang="fr-FR" sz="1400" baseline="-25000" dirty="0" err="1" smtClean="0"/>
                  <a:t>GRANDproto</a:t>
                </a:r>
                <a:r>
                  <a:rPr lang="fr-FR" sz="1400" baseline="-25000" dirty="0" smtClean="0"/>
                  <a:t> on-site tests, </a:t>
                </a:r>
                <a:r>
                  <a:rPr lang="fr-FR" sz="1400" baseline="-25000" dirty="0" smtClean="0"/>
                  <a:t>10/12/2016</a:t>
                </a:r>
                <a:endParaRPr lang="en-US" sz="1400" baseline="-25000" dirty="0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526496" y="3872081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EW-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15263" y="4837661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NS-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8286" y="5816297"/>
              <a:ext cx="1071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Vert-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smtClean="0"/>
              <a:t>Roadmap to GRAND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96176"/>
            <a:ext cx="8856984" cy="43251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GRANDproto300 (to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in 2019)</a:t>
            </a:r>
          </a:p>
          <a:p>
            <a:pPr lvl="1"/>
            <a:r>
              <a:rPr lang="fr-FR" dirty="0" smtClean="0"/>
              <a:t>Goal: </a:t>
            </a:r>
            <a:r>
              <a:rPr lang="fr-FR" dirty="0" err="1" smtClean="0"/>
              <a:t>establish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&amp; identification by </a:t>
            </a:r>
            <a:r>
              <a:rPr lang="fr-FR" dirty="0" err="1" smtClean="0"/>
              <a:t>standalone</a:t>
            </a:r>
            <a:r>
              <a:rPr lang="fr-FR" dirty="0" smtClean="0"/>
              <a:t> radio </a:t>
            </a:r>
            <a:r>
              <a:rPr lang="fr-FR" dirty="0" err="1" smtClean="0"/>
              <a:t>array</a:t>
            </a:r>
            <a:r>
              <a:rPr lang="fr-FR" dirty="0" smtClean="0"/>
              <a:t> of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inclined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 (</a:t>
            </a:r>
            <a:r>
              <a:rPr lang="fr-FR" dirty="0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&gt;70°) </a:t>
            </a:r>
            <a:r>
              <a:rPr lang="fr-FR" dirty="0" err="1" smtClean="0"/>
              <a:t>induced</a:t>
            </a:r>
            <a:r>
              <a:rPr lang="fr-FR" dirty="0" smtClean="0"/>
              <a:t> by high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cosmic</a:t>
            </a:r>
            <a:r>
              <a:rPr lang="fr-FR" dirty="0" smtClean="0"/>
              <a:t> rays (&gt;10</a:t>
            </a:r>
            <a:r>
              <a:rPr lang="fr-FR" baseline="30000" dirty="0" smtClean="0"/>
              <a:t>18</a:t>
            </a:r>
            <a:r>
              <a:rPr lang="fr-FR" dirty="0" smtClean="0"/>
              <a:t>eV). </a:t>
            </a:r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bckgd</a:t>
            </a:r>
            <a:r>
              <a:rPr lang="fr-FR" dirty="0" smtClean="0"/>
              <a:t> rejection, EAS reconstruction, etc…</a:t>
            </a:r>
          </a:p>
          <a:p>
            <a:pPr lvl="1"/>
            <a:r>
              <a:rPr lang="fr-FR" dirty="0" smtClean="0"/>
              <a:t>Setup: </a:t>
            </a:r>
          </a:p>
          <a:p>
            <a:pPr lvl="2"/>
            <a:r>
              <a:rPr lang="fr-FR" dirty="0" smtClean="0"/>
              <a:t>300 </a:t>
            </a:r>
            <a:r>
              <a:rPr lang="fr-FR" dirty="0" err="1" smtClean="0"/>
              <a:t>HorizonAntennas</a:t>
            </a:r>
            <a:r>
              <a:rPr lang="fr-FR" dirty="0" smtClean="0"/>
              <a:t> over 300 (?) km² (</a:t>
            </a:r>
            <a:r>
              <a:rPr lang="fr-FR" dirty="0" err="1" smtClean="0"/>
              <a:t>Bandwidth</a:t>
            </a:r>
            <a:r>
              <a:rPr lang="fr-FR" dirty="0" smtClean="0"/>
              <a:t>?)</a:t>
            </a:r>
          </a:p>
          <a:p>
            <a:pPr lvl="2"/>
            <a:r>
              <a:rPr lang="fr-FR" dirty="0" err="1" smtClean="0"/>
              <a:t>Fast</a:t>
            </a:r>
            <a:r>
              <a:rPr lang="fr-FR" dirty="0" smtClean="0"/>
              <a:t> DAQ (AERA+GRANDproto35 </a:t>
            </a:r>
            <a:r>
              <a:rPr lang="fr-FR" dirty="0" err="1" smtClean="0"/>
              <a:t>analog</a:t>
            </a:r>
            <a:r>
              <a:rPr lang="fr-FR" dirty="0" smtClean="0"/>
              <a:t> stage for HF)</a:t>
            </a:r>
          </a:p>
          <a:p>
            <a:pPr lvl="2"/>
            <a:r>
              <a:rPr lang="fr-FR" dirty="0" smtClean="0"/>
              <a:t>Solar </a:t>
            </a:r>
            <a:r>
              <a:rPr lang="fr-FR" dirty="0" err="1" smtClean="0"/>
              <a:t>pannels</a:t>
            </a:r>
            <a:r>
              <a:rPr lang="fr-FR" dirty="0" smtClean="0"/>
              <a:t> (</a:t>
            </a:r>
            <a:r>
              <a:rPr lang="fr-FR" dirty="0" err="1" smtClean="0"/>
              <a:t>day</a:t>
            </a:r>
            <a:r>
              <a:rPr lang="fr-FR" dirty="0" smtClean="0"/>
              <a:t> use) + </a:t>
            </a:r>
            <a:r>
              <a:rPr lang="fr-FR" dirty="0" err="1" smtClean="0"/>
              <a:t>WiFi</a:t>
            </a:r>
            <a:r>
              <a:rPr lang="fr-FR" dirty="0" smtClean="0"/>
              <a:t> data </a:t>
            </a:r>
            <a:r>
              <a:rPr lang="fr-FR" dirty="0" err="1" smtClean="0"/>
              <a:t>transfer</a:t>
            </a:r>
            <a:r>
              <a:rPr lang="fr-FR" dirty="0" smtClean="0"/>
              <a:t> (T0 </a:t>
            </a:r>
            <a:r>
              <a:rPr lang="fr-FR" dirty="0" err="1" smtClean="0"/>
              <a:t>trigs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/>
              <a:t>Also</a:t>
            </a:r>
            <a:r>
              <a:rPr lang="fr-FR" dirty="0"/>
              <a:t> a </a:t>
            </a:r>
            <a:r>
              <a:rPr lang="fr-FR" dirty="0" err="1"/>
              <a:t>testbench</a:t>
            </a:r>
            <a:r>
              <a:rPr lang="fr-FR" dirty="0"/>
              <a:t> for </a:t>
            </a:r>
            <a:r>
              <a:rPr lang="fr-FR" dirty="0" err="1"/>
              <a:t>trigger+DAQ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for latter stages.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Budget: 1.3M€</a:t>
            </a:r>
          </a:p>
          <a:p>
            <a:pPr lvl="1"/>
            <a:r>
              <a:rPr lang="fr-FR" dirty="0" smtClean="0"/>
              <a:t>Location?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55976" y="5949280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Parallel</a:t>
            </a:r>
            <a:r>
              <a:rPr lang="fr-FR" b="1" dirty="0" smtClean="0">
                <a:solidFill>
                  <a:srgbClr val="00B050"/>
                </a:solidFill>
              </a:rPr>
              <a:t> session Thu </a:t>
            </a:r>
            <a:r>
              <a:rPr lang="fr-FR" b="1" dirty="0" err="1" smtClean="0">
                <a:solidFill>
                  <a:srgbClr val="00B050"/>
                </a:solidFill>
              </a:rPr>
              <a:t>PM+Fri</a:t>
            </a:r>
            <a:r>
              <a:rPr lang="fr-FR" b="1" dirty="0" smtClean="0">
                <a:solidFill>
                  <a:srgbClr val="00B050"/>
                </a:solidFill>
              </a:rPr>
              <a:t> AM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smtClean="0"/>
              <a:t>Roadmap to GRAND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96176"/>
            <a:ext cx="8640960" cy="4325112"/>
          </a:xfrm>
        </p:spPr>
        <p:txBody>
          <a:bodyPr/>
          <a:lstStyle/>
          <a:p>
            <a:r>
              <a:rPr lang="fr-FR" dirty="0" smtClean="0"/>
              <a:t>GRAND10k (2025)</a:t>
            </a:r>
          </a:p>
          <a:p>
            <a:pPr lvl="1"/>
            <a:r>
              <a:rPr lang="fr-FR" dirty="0" smtClean="0"/>
              <a:t>Goal: first GRAND </a:t>
            </a:r>
            <a:r>
              <a:rPr lang="fr-FR" dirty="0" err="1" smtClean="0"/>
              <a:t>subarray</a:t>
            </a:r>
            <a:r>
              <a:rPr lang="fr-FR" dirty="0" smtClean="0"/>
              <a:t>, </a:t>
            </a:r>
            <a:r>
              <a:rPr lang="fr-FR" dirty="0" err="1" smtClean="0"/>
              <a:t>sensitivity</a:t>
            </a:r>
            <a:r>
              <a:rPr lang="fr-FR" dirty="0" smtClean="0"/>
              <a:t> comparable to ARA/ARIANNA on </a:t>
            </a:r>
            <a:r>
              <a:rPr lang="fr-FR" dirty="0" err="1" smtClean="0"/>
              <a:t>similar</a:t>
            </a:r>
            <a:r>
              <a:rPr lang="fr-FR" dirty="0" smtClean="0"/>
              <a:t> time </a:t>
            </a:r>
            <a:r>
              <a:rPr lang="fr-FR" dirty="0" err="1" smtClean="0"/>
              <a:t>scale</a:t>
            </a:r>
            <a:r>
              <a:rPr lang="fr-FR" dirty="0" smtClean="0"/>
              <a:t>, </a:t>
            </a:r>
            <a:r>
              <a:rPr lang="fr-FR" dirty="0" err="1" smtClean="0"/>
              <a:t>allowing</a:t>
            </a:r>
            <a:r>
              <a:rPr lang="fr-FR" dirty="0" smtClean="0"/>
              <a:t> </a:t>
            </a:r>
            <a:r>
              <a:rPr lang="fr-FR" b="1" dirty="0" smtClean="0"/>
              <a:t>1</a:t>
            </a:r>
            <a:r>
              <a:rPr lang="fr-FR" b="1" baseline="30000" dirty="0" smtClean="0"/>
              <a:t>st</a:t>
            </a:r>
            <a:r>
              <a:rPr lang="fr-FR" b="1" dirty="0" smtClean="0"/>
              <a:t> </a:t>
            </a:r>
            <a:r>
              <a:rPr lang="fr-FR" b="1" dirty="0" err="1" smtClean="0"/>
              <a:t>discovery</a:t>
            </a:r>
            <a:r>
              <a:rPr lang="fr-FR" b="1" dirty="0" smtClean="0"/>
              <a:t> of </a:t>
            </a:r>
            <a:r>
              <a:rPr lang="fr-FR" b="1" dirty="0" err="1" smtClean="0"/>
              <a:t>cosmogenic</a:t>
            </a:r>
            <a:r>
              <a:rPr lang="fr-FR" b="1" dirty="0" smtClean="0"/>
              <a:t> neutrinos</a:t>
            </a:r>
            <a:r>
              <a:rPr lang="fr-FR" dirty="0" smtClean="0"/>
              <a:t> (if </a:t>
            </a:r>
            <a:r>
              <a:rPr lang="fr-FR" dirty="0" err="1" smtClean="0"/>
              <a:t>lucky</a:t>
            </a:r>
            <a:r>
              <a:rPr lang="fr-FR" dirty="0" smtClean="0"/>
              <a:t>).</a:t>
            </a:r>
          </a:p>
          <a:p>
            <a:pPr lvl="1"/>
            <a:r>
              <a:rPr lang="fr-FR" dirty="0" smtClean="0"/>
              <a:t>DAQ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discrete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, but mature design.</a:t>
            </a:r>
          </a:p>
          <a:p>
            <a:pPr marL="411480" lvl="1" indent="0">
              <a:buNone/>
            </a:pPr>
            <a:r>
              <a:rPr lang="fr-FR" dirty="0" smtClean="0"/>
              <a:t>for trigger, data </a:t>
            </a:r>
            <a:r>
              <a:rPr lang="fr-FR" dirty="0" err="1" smtClean="0"/>
              <a:t>transfer</a:t>
            </a:r>
            <a:r>
              <a:rPr lang="fr-FR" dirty="0" smtClean="0"/>
              <a:t>, </a:t>
            </a:r>
            <a:r>
              <a:rPr lang="fr-FR" dirty="0" err="1" smtClean="0"/>
              <a:t>consumption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Budget: 1500€ / </a:t>
            </a:r>
            <a:r>
              <a:rPr lang="fr-FR" dirty="0" err="1" smtClean="0"/>
              <a:t>detection</a:t>
            </a:r>
            <a:r>
              <a:rPr lang="fr-FR" dirty="0" smtClean="0"/>
              <a:t> unit ? (3500€ for GRANDproto300)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3827446" cy="1143000"/>
          </a:xfrm>
        </p:spPr>
        <p:txBody>
          <a:bodyPr/>
          <a:lstStyle/>
          <a:p>
            <a:r>
              <a:rPr lang="en-GB" dirty="0" smtClean="0"/>
              <a:t>GRAND10k size?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5323288" cy="216024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Preliminary sensitivity study: h</a:t>
            </a:r>
            <a:r>
              <a:rPr lang="en-GB" dirty="0" smtClean="0"/>
              <a:t>otspot </a:t>
            </a:r>
            <a:r>
              <a:rPr lang="en-GB" dirty="0" smtClean="0"/>
              <a:t>of 7500km² (12% of 60’000km²) corresponds to ~30% of 60’000km² effective area.   </a:t>
            </a:r>
          </a:p>
          <a:p>
            <a:pPr>
              <a:buFont typeface="Wingdings"/>
              <a:buChar char="è"/>
            </a:pP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 ~10’000km² array deployed over hotspot may have comparable/better sensitivity than full ARA/ARIANNA. </a:t>
            </a:r>
          </a:p>
          <a:p>
            <a:r>
              <a:rPr lang="en-GB" dirty="0" smtClean="0"/>
              <a:t>Disclaimer: to be confirmed by full end-to-end simulation.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85" y="3356992"/>
            <a:ext cx="3841773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8003"/>
            <a:ext cx="38004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85952" y="371703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60’000km²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6136" y="357301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Simulated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</a:t>
            </a:r>
            <a:r>
              <a:rPr lang="fr-FR" sz="1400" dirty="0" err="1" smtClean="0">
                <a:solidFill>
                  <a:schemeClr val="bg1"/>
                </a:solidFill>
              </a:rPr>
              <a:t>ntenna</a:t>
            </a:r>
            <a:r>
              <a:rPr lang="fr-FR" sz="1400" dirty="0" smtClean="0">
                <a:solidFill>
                  <a:schemeClr val="bg1"/>
                </a:solidFill>
              </a:rPr>
              <a:t> triggers </a:t>
            </a:r>
            <a:r>
              <a:rPr lang="fr-FR" sz="1400" dirty="0" err="1" smtClean="0">
                <a:solidFill>
                  <a:schemeClr val="bg1"/>
                </a:solidFill>
              </a:rPr>
              <a:t>map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8352" y="55799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7’500km²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430792" y="298751"/>
            <a:ext cx="3749720" cy="3130249"/>
            <a:chOff x="5430792" y="298751"/>
            <a:chExt cx="3749720" cy="313024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792" y="298751"/>
              <a:ext cx="3749720" cy="3130249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836245" y="2298138"/>
              <a:ext cx="303147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 smtClean="0"/>
                <a:t>60000km² effective area (agressive)</a:t>
              </a:r>
            </a:p>
            <a:p>
              <a:pPr algn="r"/>
              <a:r>
                <a:rPr lang="fr-FR" sz="1400" dirty="0" smtClean="0">
                  <a:solidFill>
                    <a:srgbClr val="FF0000"/>
                  </a:solidFill>
                </a:rPr>
                <a:t>60000km² effective area (conservative)</a:t>
              </a:r>
            </a:p>
            <a:p>
              <a:pPr algn="r"/>
              <a:r>
                <a:rPr lang="fr-FR" sz="1400" dirty="0" smtClean="0">
                  <a:solidFill>
                    <a:srgbClr val="0070C0"/>
                  </a:solidFill>
                </a:rPr>
                <a:t>7500km² effective area (agressive)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271756" y="298749"/>
            <a:ext cx="3620724" cy="3058241"/>
            <a:chOff x="5271756" y="298749"/>
            <a:chExt cx="3620724" cy="305824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756" y="298749"/>
              <a:ext cx="3620724" cy="3058241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948264" y="504494"/>
              <a:ext cx="12267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>
                  <a:solidFill>
                    <a:srgbClr val="0070C0"/>
                  </a:solidFill>
                </a:rPr>
                <a:t>GRAND </a:t>
              </a:r>
            </a:p>
            <a:p>
              <a:pPr algn="r"/>
              <a:r>
                <a:rPr lang="fr-FR" sz="1050" b="1" dirty="0" smtClean="0">
                  <a:solidFill>
                    <a:srgbClr val="0070C0"/>
                  </a:solidFill>
                </a:rPr>
                <a:t>7500km² </a:t>
              </a:r>
              <a:r>
                <a:rPr lang="fr-FR" sz="1050" b="1" dirty="0" err="1" smtClean="0">
                  <a:solidFill>
                    <a:srgbClr val="0070C0"/>
                  </a:solidFill>
                </a:rPr>
                <a:t>hotspot</a:t>
              </a:r>
              <a:endParaRPr lang="en-US" sz="105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0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smtClean="0"/>
              <a:t>Roadmap to GRAND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28224"/>
            <a:ext cx="9144000" cy="4325112"/>
          </a:xfrm>
        </p:spPr>
        <p:txBody>
          <a:bodyPr/>
          <a:lstStyle/>
          <a:p>
            <a:r>
              <a:rPr lang="fr-FR" dirty="0" smtClean="0"/>
              <a:t>GRAND10k (to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in 2025)</a:t>
            </a:r>
          </a:p>
          <a:p>
            <a:pPr lvl="1"/>
            <a:r>
              <a:rPr lang="fr-FR" dirty="0" smtClean="0"/>
              <a:t>Goal: first GRAND </a:t>
            </a:r>
            <a:r>
              <a:rPr lang="fr-FR" dirty="0" err="1" smtClean="0"/>
              <a:t>subarray</a:t>
            </a:r>
            <a:r>
              <a:rPr lang="fr-FR" dirty="0" smtClean="0"/>
              <a:t>, neutrino </a:t>
            </a:r>
            <a:r>
              <a:rPr lang="fr-FR" dirty="0" err="1" smtClean="0"/>
              <a:t>sensitivity</a:t>
            </a:r>
            <a:r>
              <a:rPr lang="fr-FR" dirty="0" smtClean="0"/>
              <a:t> comparable to ARA/ARIANNA on </a:t>
            </a:r>
            <a:r>
              <a:rPr lang="fr-FR" dirty="0" err="1" smtClean="0"/>
              <a:t>similar</a:t>
            </a:r>
            <a:r>
              <a:rPr lang="fr-FR" dirty="0" smtClean="0"/>
              <a:t> time </a:t>
            </a:r>
            <a:r>
              <a:rPr lang="fr-FR" dirty="0" err="1" smtClean="0"/>
              <a:t>scale</a:t>
            </a:r>
            <a:r>
              <a:rPr lang="fr-FR" dirty="0" smtClean="0"/>
              <a:t>, </a:t>
            </a:r>
            <a:r>
              <a:rPr lang="fr-FR" dirty="0" err="1" smtClean="0"/>
              <a:t>allowing</a:t>
            </a:r>
            <a:r>
              <a:rPr lang="fr-FR" dirty="0" smtClean="0"/>
              <a:t> </a:t>
            </a:r>
            <a:r>
              <a:rPr lang="fr-FR" b="1" dirty="0" smtClean="0"/>
              <a:t>1</a:t>
            </a:r>
            <a:r>
              <a:rPr lang="fr-FR" b="1" baseline="30000" dirty="0" smtClean="0"/>
              <a:t>st</a:t>
            </a:r>
            <a:r>
              <a:rPr lang="fr-FR" b="1" dirty="0" smtClean="0"/>
              <a:t> </a:t>
            </a:r>
            <a:r>
              <a:rPr lang="fr-FR" b="1" dirty="0" err="1" smtClean="0"/>
              <a:t>discovery</a:t>
            </a:r>
            <a:r>
              <a:rPr lang="fr-FR" b="1" dirty="0" smtClean="0"/>
              <a:t> of </a:t>
            </a:r>
            <a:r>
              <a:rPr lang="fr-FR" b="1" dirty="0" err="1" smtClean="0"/>
              <a:t>cosmogenic</a:t>
            </a:r>
            <a:r>
              <a:rPr lang="fr-FR" b="1" dirty="0" smtClean="0"/>
              <a:t> neutrinos</a:t>
            </a:r>
            <a:r>
              <a:rPr lang="fr-FR" dirty="0" smtClean="0"/>
              <a:t> if large rate.</a:t>
            </a:r>
          </a:p>
          <a:p>
            <a:pPr lvl="1"/>
            <a:r>
              <a:rPr lang="fr-FR" dirty="0" smtClean="0"/>
              <a:t>DAQ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discrete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, but mature design.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for trigger, data </a:t>
            </a:r>
            <a:r>
              <a:rPr lang="fr-FR" dirty="0" err="1" smtClean="0"/>
              <a:t>transfer</a:t>
            </a:r>
            <a:r>
              <a:rPr lang="fr-FR" dirty="0" smtClean="0"/>
              <a:t>, </a:t>
            </a:r>
            <a:r>
              <a:rPr lang="fr-FR" dirty="0" err="1" smtClean="0"/>
              <a:t>consumption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Budget: 1500€ / </a:t>
            </a:r>
            <a:r>
              <a:rPr lang="fr-FR" dirty="0" err="1" smtClean="0"/>
              <a:t>detection</a:t>
            </a:r>
            <a:r>
              <a:rPr lang="fr-FR" dirty="0" smtClean="0"/>
              <a:t> unit ? (3500€ for GRANDproto300)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15 (10kAnts) -30 (20kAnts) M€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55976" y="6228020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Parallel</a:t>
            </a:r>
            <a:r>
              <a:rPr lang="fr-FR" b="1" dirty="0" smtClean="0">
                <a:solidFill>
                  <a:srgbClr val="00B050"/>
                </a:solidFill>
              </a:rPr>
              <a:t> session Thu </a:t>
            </a:r>
            <a:r>
              <a:rPr lang="fr-FR" b="1" dirty="0" err="1" smtClean="0">
                <a:solidFill>
                  <a:srgbClr val="00B050"/>
                </a:solidFill>
              </a:rPr>
              <a:t>PM+Fri</a:t>
            </a:r>
            <a:r>
              <a:rPr lang="fr-FR" b="1" dirty="0" smtClean="0">
                <a:solidFill>
                  <a:srgbClr val="00B050"/>
                </a:solidFill>
              </a:rPr>
              <a:t> AM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Roadmap </a:t>
            </a:r>
            <a:r>
              <a:rPr lang="fr-FR" dirty="0" smtClean="0"/>
              <a:t>to GRAND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520613"/>
            <a:ext cx="3672408" cy="132014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PCB + </a:t>
            </a:r>
            <a:r>
              <a:rPr lang="fr-FR" dirty="0" err="1" smtClean="0"/>
              <a:t>discrete</a:t>
            </a:r>
            <a:r>
              <a:rPr lang="fr-FR" dirty="0" smtClean="0"/>
              <a:t> </a:t>
            </a:r>
            <a:r>
              <a:rPr lang="fr-FR" dirty="0" err="1" smtClean="0"/>
              <a:t>componants</a:t>
            </a:r>
            <a:r>
              <a:rPr lang="fr-FR" dirty="0" smtClean="0"/>
              <a:t>: amplifier, ADC, FPGA, </a:t>
            </a:r>
            <a:r>
              <a:rPr lang="fr-FR" dirty="0" err="1" smtClean="0"/>
              <a:t>comm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cost~1000 € /</a:t>
            </a:r>
            <a:r>
              <a:rPr lang="fr-FR" dirty="0" err="1" smtClean="0"/>
              <a:t>board</a:t>
            </a:r>
            <a:endParaRPr lang="fr-FR" dirty="0" smtClean="0"/>
          </a:p>
          <a:p>
            <a:pPr lvl="1"/>
            <a:r>
              <a:rPr lang="fr-FR" dirty="0" smtClean="0"/>
              <a:t>consomption~ 5W</a:t>
            </a:r>
          </a:p>
          <a:p>
            <a:pPr lvl="1"/>
            <a:r>
              <a:rPr lang="fr-FR" dirty="0" err="1" smtClean="0"/>
              <a:t>Reliability</a:t>
            </a:r>
            <a:r>
              <a:rPr lang="fr-FR" dirty="0" smtClean="0"/>
              <a:t>?</a:t>
            </a:r>
          </a:p>
          <a:p>
            <a:endParaRPr lang="en-US" dirty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6" y="2448272"/>
            <a:ext cx="3614303" cy="24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pnhe\Documents\TREND\GRANDproto\elec\photos\PROTONUM_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376264"/>
            <a:ext cx="2196244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391980" y="5304589"/>
            <a:ext cx="4759046" cy="165280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ASIC</a:t>
            </a:r>
          </a:p>
          <a:p>
            <a:pPr marL="109728" indent="0">
              <a:buNone/>
            </a:pPr>
            <a:r>
              <a:rPr lang="fr-FR" dirty="0" smtClean="0"/>
              <a:t>(Application-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circuit)</a:t>
            </a:r>
          </a:p>
          <a:p>
            <a:pPr lvl="1"/>
            <a:r>
              <a:rPr lang="fr-FR" dirty="0" err="1" smtClean="0"/>
              <a:t>Cost</a:t>
            </a:r>
            <a:r>
              <a:rPr lang="fr-FR" dirty="0"/>
              <a:t> </a:t>
            </a:r>
            <a:r>
              <a:rPr lang="fr-FR" dirty="0" smtClean="0"/>
              <a:t>~ 10M$ </a:t>
            </a:r>
            <a:r>
              <a:rPr lang="fr-FR" dirty="0" smtClean="0">
                <a:sym typeface="Wingdings" panose="05000000000000000000" pitchFamily="2" charset="2"/>
              </a:rPr>
              <a:t> few 10$ /</a:t>
            </a:r>
            <a:r>
              <a:rPr lang="fr-FR" dirty="0" err="1" smtClean="0">
                <a:sym typeface="Wingdings" panose="05000000000000000000" pitchFamily="2" charset="2"/>
              </a:rPr>
              <a:t>board</a:t>
            </a:r>
            <a:endParaRPr lang="fr-FR" dirty="0" smtClean="0"/>
          </a:p>
          <a:p>
            <a:pPr lvl="1"/>
            <a:r>
              <a:rPr lang="fr-FR" dirty="0" smtClean="0"/>
              <a:t>Consomption &lt; 1W</a:t>
            </a:r>
          </a:p>
          <a:p>
            <a:pPr lvl="1"/>
            <a:r>
              <a:rPr lang="fr-FR" dirty="0" err="1" smtClean="0"/>
              <a:t>Reliability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lèche droite rayée 3"/>
          <p:cNvSpPr/>
          <p:nvPr/>
        </p:nvSpPr>
        <p:spPr>
          <a:xfrm>
            <a:off x="3923928" y="2448272"/>
            <a:ext cx="936104" cy="20235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479791" y="4938553"/>
            <a:ext cx="2012089" cy="276999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GRANDproto</a:t>
            </a:r>
            <a:r>
              <a:rPr lang="fr-FR" sz="1200" dirty="0" smtClean="0"/>
              <a:t> digital </a:t>
            </a:r>
            <a:r>
              <a:rPr lang="fr-FR" sz="1200" dirty="0" err="1" smtClean="0"/>
              <a:t>board</a:t>
            </a:r>
            <a:endParaRPr lang="en-US" sz="1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1996" y="1198082"/>
            <a:ext cx="8892480" cy="115079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GRAND200k (203x)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Industrial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scale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allows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cut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costs</a:t>
            </a:r>
            <a:r>
              <a:rPr lang="fr-FR" dirty="0" smtClean="0">
                <a:sym typeface="Wingdings" panose="05000000000000000000" pitchFamily="2" charset="2"/>
              </a:rPr>
              <a:t> down: 500€/unit  120k€ in total.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5292080" y="4057722"/>
            <a:ext cx="3384953" cy="2420195"/>
            <a:chOff x="4040958" y="3258340"/>
            <a:chExt cx="4801182" cy="35996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958" y="3258340"/>
              <a:ext cx="4801182" cy="359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139952" y="5805264"/>
              <a:ext cx="3188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C. Timmermans @ GRAND workshop</a:t>
              </a:r>
              <a:endParaRPr lang="en-US" sz="14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461614" y="2392739"/>
            <a:ext cx="2286850" cy="1468309"/>
            <a:chOff x="6773978" y="1135085"/>
            <a:chExt cx="2649394" cy="2016224"/>
          </a:xfrm>
          <a:solidFill>
            <a:schemeClr val="bg1"/>
          </a:solidFill>
        </p:grpSpPr>
        <p:pic>
          <p:nvPicPr>
            <p:cNvPr id="16388" name="Picture 4" descr="Afficher l'image d'orig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4" t="8087" r="18949" b="8706"/>
            <a:stretch/>
          </p:blipFill>
          <p:spPr bwMode="auto">
            <a:xfrm>
              <a:off x="6773978" y="1135085"/>
              <a:ext cx="2049332" cy="2016224"/>
            </a:xfrm>
            <a:prstGeom prst="rect">
              <a:avLst/>
            </a:prstGeom>
            <a:grpFill/>
            <a:extLst/>
          </p:spPr>
        </p:pic>
        <p:sp>
          <p:nvSpPr>
            <p:cNvPr id="7" name="ZoneTexte 6"/>
            <p:cNvSpPr txBox="1"/>
            <p:nvPr/>
          </p:nvSpPr>
          <p:spPr>
            <a:xfrm>
              <a:off x="8182327" y="2360281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~10$/unit</a:t>
              </a:r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data format &amp; </a:t>
            </a:r>
            <a:r>
              <a:rPr lang="fr-FR" dirty="0" err="1" smtClean="0"/>
              <a:t>transfer</a:t>
            </a:r>
            <a:endParaRPr lang="en-US" dirty="0"/>
          </a:p>
        </p:txBody>
      </p:sp>
      <p:pic>
        <p:nvPicPr>
          <p:cNvPr id="16386" name="Picture 2" descr="http://farm3.staticflickr.com/2885/9632345396_b278c4c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" y="3881935"/>
            <a:ext cx="4398186" cy="32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9306" y="1209385"/>
            <a:ext cx="3708040" cy="271703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1Hz total acquisition rate: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1kBy/s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1GBy/</a:t>
            </a:r>
            <a:r>
              <a:rPr lang="fr-FR" dirty="0" err="1" smtClean="0">
                <a:sym typeface="Wingdings" panose="05000000000000000000" pitchFamily="2" charset="2"/>
              </a:rPr>
              <a:t>day</a:t>
            </a:r>
            <a:endParaRPr lang="fr-FR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/>
              <a:t>v</a:t>
            </a:r>
            <a:r>
              <a:rPr lang="fr-FR" dirty="0" err="1" smtClean="0"/>
              <a:t>ery</a:t>
            </a:r>
            <a:r>
              <a:rPr lang="fr-FR" dirty="0" smtClean="0"/>
              <a:t> </a:t>
            </a:r>
            <a:r>
              <a:rPr lang="fr-FR" dirty="0" err="1" smtClean="0"/>
              <a:t>comfortable</a:t>
            </a:r>
            <a:endParaRPr lang="fr-FR" dirty="0" smtClean="0"/>
          </a:p>
          <a:p>
            <a:r>
              <a:rPr lang="fr-FR" dirty="0" smtClean="0"/>
              <a:t>If more data flux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(</a:t>
            </a:r>
            <a:r>
              <a:rPr lang="fr-FR" dirty="0" err="1" smtClean="0"/>
              <a:t>FRBs</a:t>
            </a:r>
            <a:r>
              <a:rPr lang="fr-FR" dirty="0" smtClean="0"/>
              <a:t>): </a:t>
            </a:r>
          </a:p>
          <a:p>
            <a:pPr lvl="1"/>
            <a:r>
              <a:rPr lang="fr-FR" dirty="0" smtClean="0"/>
              <a:t>WiMax?</a:t>
            </a:r>
          </a:p>
          <a:p>
            <a:pPr lvl="1"/>
            <a:r>
              <a:rPr lang="fr-FR" dirty="0" smtClean="0"/>
              <a:t>Solutions in 10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Industrials</a:t>
            </a:r>
            <a:r>
              <a:rPr lang="fr-FR" dirty="0" smtClean="0"/>
              <a:t> 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interested</a:t>
            </a:r>
            <a:r>
              <a:rPr lang="fr-FR" dirty="0" smtClean="0"/>
              <a:t> to look for solution.</a:t>
            </a:r>
          </a:p>
          <a:p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3635896" y="980061"/>
            <a:ext cx="5400600" cy="2120196"/>
            <a:chOff x="3707904" y="937966"/>
            <a:chExt cx="5400600" cy="2120196"/>
          </a:xfrm>
        </p:grpSpPr>
        <p:pic>
          <p:nvPicPr>
            <p:cNvPr id="5" name="Picture 4" descr="http://www.linear.com/images/general/fullmesh_topolog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937966"/>
              <a:ext cx="3129468" cy="212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785535" y="938633"/>
              <a:ext cx="2322969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SmartMesh</a:t>
              </a:r>
              <a:r>
                <a:rPr lang="fr-FR" sz="1400" dirty="0" smtClean="0"/>
                <a:t> (</a:t>
              </a:r>
              <a:r>
                <a:rPr lang="fr-FR" sz="1400" dirty="0" err="1" smtClean="0"/>
                <a:t>DustTechnologies</a:t>
              </a:r>
              <a:r>
                <a:rPr lang="fr-FR" sz="14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2.4GHz band.</a:t>
              </a:r>
              <a:endParaRPr lang="fr-FR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400By/s on the </a:t>
              </a:r>
              <a:r>
                <a:rPr lang="fr-FR" sz="1400" dirty="0" err="1" smtClean="0"/>
                <a:t>shelf</a:t>
              </a:r>
              <a:r>
                <a:rPr lang="fr-FR" sz="1400" dirty="0" smtClean="0"/>
                <a:t>, 4kBy/s in R&amp;D stage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Antarctica</a:t>
            </a:r>
            <a:r>
              <a:rPr lang="fr-FR" dirty="0" smtClean="0"/>
              <a:t> </a:t>
            </a:r>
            <a:r>
              <a:rPr lang="fr-FR" smtClean="0"/>
              <a:t>projects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5211"/>
            <a:ext cx="8820472" cy="495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Antarctica</a:t>
            </a:r>
            <a:r>
              <a:rPr lang="fr-FR" sz="3200" dirty="0" smtClean="0"/>
              <a:t> </a:t>
            </a:r>
            <a:r>
              <a:rPr lang="fr-FR" sz="3200" dirty="0" err="1" smtClean="0"/>
              <a:t>projects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err="1" smtClean="0"/>
              <a:t>A</a:t>
            </a:r>
            <a:r>
              <a:rPr lang="fr-FR" sz="3200" dirty="0" err="1" smtClean="0"/>
              <a:t>ngular</a:t>
            </a:r>
            <a:r>
              <a:rPr lang="fr-FR" sz="3200" dirty="0" smtClean="0"/>
              <a:t> </a:t>
            </a:r>
            <a:r>
              <a:rPr lang="fr-FR" sz="3200" dirty="0" err="1" smtClean="0"/>
              <a:t>resolution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" y="1340768"/>
            <a:ext cx="910008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20461527">
            <a:off x="4195648" y="3509268"/>
            <a:ext cx="462498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Angular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resolution</a:t>
            </a:r>
            <a:r>
              <a:rPr lang="fr-FR" sz="2400" b="1" dirty="0" smtClean="0">
                <a:solidFill>
                  <a:srgbClr val="FF0000"/>
                </a:solidFill>
              </a:rPr>
              <a:t> ~1° </a:t>
            </a:r>
            <a:r>
              <a:rPr lang="fr-FR" sz="2400" b="1" dirty="0" err="1" smtClean="0">
                <a:solidFill>
                  <a:srgbClr val="FF0000"/>
                </a:solidFill>
              </a:rPr>
              <a:t>scale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2570053" y="2025874"/>
            <a:ext cx="2352610" cy="10081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1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287593">
            <a:off x="2481887" y="2753879"/>
            <a:ext cx="8665018" cy="5002364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black-hole-emitting-jet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3015">
            <a:off x="-180203" y="3056758"/>
            <a:ext cx="2000990" cy="167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2118114" y="2899846"/>
            <a:ext cx="1008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ymbol" pitchFamily="18" charset="2"/>
                <a:ea typeface="华文仿宋" charset="0"/>
                <a:cs typeface="华文仿宋" charset="0"/>
                <a:sym typeface="华文仿宋" charset="0"/>
              </a:rPr>
              <a:t>n</a:t>
            </a:r>
            <a:r>
              <a:rPr lang="en-US" sz="4400" baseline="-25000" dirty="0" err="1" smtClean="0">
                <a:solidFill>
                  <a:srgbClr val="FF0000"/>
                </a:solidFill>
                <a:latin typeface="Symbol" pitchFamily="18" charset="2"/>
                <a:ea typeface="华文仿宋" charset="0"/>
                <a:cs typeface="华文仿宋" charset="0"/>
                <a:sym typeface="华文仿宋" charset="0"/>
              </a:rPr>
              <a:t>t</a:t>
            </a:r>
            <a:endParaRPr lang="en-US" sz="4400" baseline="-6000" dirty="0">
              <a:solidFill>
                <a:srgbClr val="FF0000"/>
              </a:solidFill>
              <a:latin typeface="华文仿宋" charset="0"/>
              <a:ea typeface="华文仿宋" charset="0"/>
              <a:cs typeface="华文仿宋" charset="0"/>
              <a:sym typeface="华文仿宋" charset="0"/>
            </a:endParaRPr>
          </a:p>
        </p:txBody>
      </p:sp>
      <p:sp>
        <p:nvSpPr>
          <p:cNvPr id="13" name="Éclair 12"/>
          <p:cNvSpPr>
            <a:spLocks noChangeAspect="1"/>
          </p:cNvSpPr>
          <p:nvPr/>
        </p:nvSpPr>
        <p:spPr>
          <a:xfrm>
            <a:off x="7431746" y="3179164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Éclair 13"/>
          <p:cNvSpPr>
            <a:spLocks noChangeAspect="1"/>
          </p:cNvSpPr>
          <p:nvPr/>
        </p:nvSpPr>
        <p:spPr>
          <a:xfrm>
            <a:off x="7975729" y="3106277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Éclair 14"/>
          <p:cNvSpPr>
            <a:spLocks noChangeAspect="1"/>
          </p:cNvSpPr>
          <p:nvPr/>
        </p:nvSpPr>
        <p:spPr>
          <a:xfrm>
            <a:off x="8599487" y="3179164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Éclair 15"/>
          <p:cNvSpPr>
            <a:spLocks noChangeAspect="1"/>
          </p:cNvSpPr>
          <p:nvPr/>
        </p:nvSpPr>
        <p:spPr>
          <a:xfrm>
            <a:off x="8992724" y="2925163"/>
            <a:ext cx="239216" cy="361774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40889" y="116632"/>
            <a:ext cx="4903111" cy="123386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61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3201434" y="311041"/>
            <a:ext cx="1089848" cy="1008112"/>
          </a:xfrm>
          <a:prstGeom prst="rect">
            <a:avLst/>
          </a:prstGeom>
          <a:gradFill flip="none" rotWithShape="1">
            <a:gsLst>
              <a:gs pos="47000">
                <a:srgbClr val="000000">
                  <a:alpha val="0"/>
                </a:srgbClr>
              </a:gs>
              <a:gs pos="76000">
                <a:srgbClr val="0A128C">
                  <a:alpha val="63000"/>
                </a:srgbClr>
              </a:gs>
              <a:gs pos="100000">
                <a:schemeClr val="bg1">
                  <a:lumMod val="90000"/>
                </a:schemeClr>
              </a:gs>
              <a:gs pos="100000">
                <a:srgbClr val="7005D4"/>
              </a:gs>
              <a:gs pos="100000">
                <a:srgbClr val="8C3D91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" r="15742"/>
          <a:stretch/>
        </p:blipFill>
        <p:spPr bwMode="auto">
          <a:xfrm>
            <a:off x="4248149" y="1331788"/>
            <a:ext cx="4895851" cy="3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>
            <a:stCxn id="12" idx="1"/>
          </p:cNvCxnSpPr>
          <p:nvPr/>
        </p:nvCxnSpPr>
        <p:spPr>
          <a:xfrm flipH="1">
            <a:off x="1489951" y="3293618"/>
            <a:ext cx="2846474" cy="613355"/>
          </a:xfrm>
          <a:prstGeom prst="line">
            <a:avLst/>
          </a:pr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roton_10TeV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8"/>
          <a:stretch/>
        </p:blipFill>
        <p:spPr>
          <a:xfrm rot="15509810">
            <a:off x="6862754" y="1137444"/>
            <a:ext cx="1743403" cy="2819760"/>
          </a:xfrm>
          <a:prstGeom prst="rect">
            <a:avLst/>
          </a:prstGeom>
        </p:spPr>
      </p:pic>
      <p:cxnSp>
        <p:nvCxnSpPr>
          <p:cNvPr id="6" name="Connecteur droit 5"/>
          <p:cNvCxnSpPr>
            <a:stCxn id="7" idx="3"/>
          </p:cNvCxnSpPr>
          <p:nvPr/>
        </p:nvCxnSpPr>
        <p:spPr>
          <a:xfrm flipH="1">
            <a:off x="4422521" y="2845788"/>
            <a:ext cx="1933896" cy="42560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0683" y="4506036"/>
            <a:ext cx="6300193" cy="2318457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fr-FR" dirty="0" smtClean="0"/>
              <a:t>Goal: </a:t>
            </a:r>
            <a:r>
              <a:rPr lang="fr-FR" dirty="0" err="1"/>
              <a:t>s</a:t>
            </a:r>
            <a:r>
              <a:rPr lang="fr-FR" dirty="0" err="1" smtClean="0"/>
              <a:t>earch</a:t>
            </a:r>
            <a:r>
              <a:rPr lang="fr-FR" dirty="0" smtClean="0"/>
              <a:t> for </a:t>
            </a:r>
            <a:r>
              <a:rPr lang="fr-FR" dirty="0" err="1" smtClean="0"/>
              <a:t>cosmic</a:t>
            </a:r>
            <a:r>
              <a:rPr lang="fr-FR" dirty="0" smtClean="0"/>
              <a:t> neutrinos</a:t>
            </a:r>
          </a:p>
          <a:p>
            <a:pPr>
              <a:buClrTx/>
            </a:pP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r>
              <a:rPr lang="fr-FR" dirty="0" smtClean="0"/>
              <a:t>:</a:t>
            </a:r>
          </a:p>
          <a:p>
            <a:pPr lvl="1">
              <a:buClrTx/>
            </a:pPr>
            <a:r>
              <a:rPr lang="fr-FR" dirty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induced</a:t>
            </a:r>
            <a:r>
              <a:rPr lang="fr-FR" dirty="0" smtClean="0">
                <a:solidFill>
                  <a:schemeClr val="tx1"/>
                </a:solidFill>
              </a:rPr>
              <a:t> tau </a:t>
            </a:r>
            <a:r>
              <a:rPr lang="fr-FR" dirty="0" err="1" smtClean="0">
                <a:solidFill>
                  <a:schemeClr val="tx1"/>
                </a:solidFill>
              </a:rPr>
              <a:t>decays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atmosphere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generate</a:t>
            </a:r>
            <a:r>
              <a:rPr lang="fr-FR" dirty="0" smtClean="0">
                <a:solidFill>
                  <a:schemeClr val="tx1"/>
                </a:solidFill>
              </a:rPr>
              <a:t> ~horizontal extensive air </a:t>
            </a:r>
            <a:r>
              <a:rPr lang="fr-FR" dirty="0" err="1" smtClean="0">
                <a:solidFill>
                  <a:schemeClr val="tx1"/>
                </a:solidFill>
              </a:rPr>
              <a:t>showers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411480" lvl="1" indent="0">
              <a:buClrTx/>
              <a:buNone/>
            </a:pP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     [</a:t>
            </a:r>
            <a:r>
              <a:rPr lang="fr-FR" sz="1900" dirty="0" err="1" smtClean="0">
                <a:solidFill>
                  <a:schemeClr val="tx1"/>
                </a:solidFill>
              </a:rPr>
              <a:t>Fargion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 err="1" smtClean="0">
                <a:solidFill>
                  <a:schemeClr val="tx1"/>
                </a:solidFill>
              </a:rPr>
              <a:t>astro</a:t>
            </a:r>
            <a:r>
              <a:rPr lang="fr-FR" sz="1900" dirty="0" smtClean="0">
                <a:solidFill>
                  <a:schemeClr val="tx1"/>
                </a:solidFill>
              </a:rPr>
              <a:t>-ph/99066450, </a:t>
            </a:r>
            <a:r>
              <a:rPr lang="fr-FR" sz="1900" dirty="0" err="1" smtClean="0">
                <a:solidFill>
                  <a:schemeClr val="tx1"/>
                </a:solidFill>
              </a:rPr>
              <a:t>Bertou</a:t>
            </a:r>
            <a:r>
              <a:rPr lang="fr-FR" sz="1900" dirty="0" smtClean="0">
                <a:solidFill>
                  <a:schemeClr val="tx1"/>
                </a:solidFill>
              </a:rPr>
              <a:t> </a:t>
            </a:r>
            <a:r>
              <a:rPr lang="fr-FR" sz="1900" dirty="0" err="1" smtClean="0">
                <a:solidFill>
                  <a:schemeClr val="tx1"/>
                </a:solidFill>
              </a:rPr>
              <a:t>astro</a:t>
            </a:r>
            <a:r>
              <a:rPr lang="fr-FR" sz="1900" dirty="0" smtClean="0">
                <a:solidFill>
                  <a:schemeClr val="tx1"/>
                </a:solidFill>
              </a:rPr>
              <a:t>-ph/0104452]</a:t>
            </a:r>
          </a:p>
          <a:p>
            <a:pPr lvl="1">
              <a:buClrTx/>
            </a:pPr>
            <a:r>
              <a:rPr lang="fr-FR" dirty="0" smtClean="0">
                <a:solidFill>
                  <a:schemeClr val="tx1"/>
                </a:solidFill>
              </a:rPr>
              <a:t>Issues: </a:t>
            </a:r>
          </a:p>
          <a:p>
            <a:pPr lvl="2">
              <a:buClrTx/>
            </a:pPr>
            <a:r>
              <a:rPr lang="fr-FR" dirty="0" smtClean="0">
                <a:solidFill>
                  <a:schemeClr val="tx1"/>
                </a:solidFill>
              </a:rPr>
              <a:t>VERY </a:t>
            </a:r>
            <a:r>
              <a:rPr lang="fr-FR" dirty="0" err="1" smtClean="0">
                <a:solidFill>
                  <a:schemeClr val="tx1"/>
                </a:solidFill>
              </a:rPr>
              <a:t>seldom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events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2">
              <a:buClrTx/>
            </a:pPr>
            <a:r>
              <a:rPr lang="fr-FR" dirty="0" err="1" smtClean="0">
                <a:solidFill>
                  <a:schemeClr val="tx1"/>
                </a:solidFill>
              </a:rPr>
              <a:t>Earth-skimming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trajectories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m.f.p.</a:t>
            </a:r>
            <a:r>
              <a:rPr lang="fr-FR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&lt;1000km)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Soleil 6"/>
          <p:cNvSpPr/>
          <p:nvPr/>
        </p:nvSpPr>
        <p:spPr>
          <a:xfrm>
            <a:off x="6184228" y="2766413"/>
            <a:ext cx="172189" cy="158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008296" y="2248055"/>
            <a:ext cx="2605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Symbol" pitchFamily="18" charset="2"/>
                <a:ea typeface="华文楷体" charset="0"/>
                <a:cs typeface="华文楷体" charset="0"/>
                <a:sym typeface="华文楷体" charset="0"/>
              </a:rPr>
              <a:t>t</a:t>
            </a:r>
            <a:endParaRPr lang="en-US" sz="4400">
              <a:solidFill>
                <a:srgbClr val="FF0000"/>
              </a:solidFill>
              <a:latin typeface="Symbol" pitchFamily="18" charset="2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12" name="Soleil 11"/>
          <p:cNvSpPr/>
          <p:nvPr/>
        </p:nvSpPr>
        <p:spPr>
          <a:xfrm>
            <a:off x="4336425" y="3214243"/>
            <a:ext cx="172189" cy="15875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5178"/>
          <a:stretch/>
        </p:blipFill>
        <p:spPr bwMode="auto">
          <a:xfrm>
            <a:off x="11089" y="380"/>
            <a:ext cx="1176535" cy="10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5185" y="-27384"/>
            <a:ext cx="7857147" cy="10668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Earth-skimming</a:t>
            </a:r>
            <a:r>
              <a:rPr lang="fr-FR" dirty="0" smtClean="0">
                <a:solidFill>
                  <a:schemeClr val="bg2"/>
                </a:solidFill>
              </a:rPr>
              <a:t> neutrino </a:t>
            </a:r>
            <a:r>
              <a:rPr lang="fr-FR" dirty="0" err="1" smtClean="0">
                <a:solidFill>
                  <a:schemeClr val="bg2"/>
                </a:solidFill>
              </a:rPr>
              <a:t>detection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7317430" y="2119456"/>
            <a:ext cx="1789080" cy="964962"/>
            <a:chOff x="8726835" y="1628801"/>
            <a:chExt cx="1157582" cy="748132"/>
          </a:xfrm>
        </p:grpSpPr>
        <p:sp>
          <p:nvSpPr>
            <p:cNvPr id="32" name="Arc 31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020272" y="1988840"/>
            <a:ext cx="2352938" cy="1247978"/>
            <a:chOff x="8726835" y="1628801"/>
            <a:chExt cx="1157582" cy="748132"/>
          </a:xfrm>
        </p:grpSpPr>
        <p:sp>
          <p:nvSpPr>
            <p:cNvPr id="37" name="Arc 36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532313" y="2128979"/>
            <a:ext cx="1422650" cy="762339"/>
            <a:chOff x="8726835" y="1628801"/>
            <a:chExt cx="1157582" cy="748132"/>
          </a:xfrm>
        </p:grpSpPr>
        <p:sp>
          <p:nvSpPr>
            <p:cNvPr id="40" name="Arc 39"/>
            <p:cNvSpPr/>
            <p:nvPr/>
          </p:nvSpPr>
          <p:spPr>
            <a:xfrm rot="16200000" flipH="1">
              <a:off x="8946513" y="1439028"/>
              <a:ext cx="748132" cy="1127677"/>
            </a:xfrm>
            <a:prstGeom prst="arc">
              <a:avLst>
                <a:gd name="adj1" fmla="val 1727011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5400000">
              <a:off x="8916608" y="1439028"/>
              <a:ext cx="748132" cy="1127677"/>
            </a:xfrm>
            <a:prstGeom prst="arc">
              <a:avLst>
                <a:gd name="adj1" fmla="val 1743628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355070" y="1124744"/>
            <a:ext cx="2257366" cy="1584847"/>
            <a:chOff x="5355070" y="1124744"/>
            <a:chExt cx="2257366" cy="1584847"/>
          </a:xfrm>
        </p:grpSpPr>
        <p:pic>
          <p:nvPicPr>
            <p:cNvPr id="1030" name="Picture 6" descr="https://upload.wikimedia.org/wikipedia/commons/thumb/1/11/Feynman_diagram_of_decay_of_tau_lepton.svg/2000px-Feynman_diagram_of_decay_of_tau_lept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070" y="1124744"/>
              <a:ext cx="2257366" cy="1170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</p:pic>
        <p:cxnSp>
          <p:nvCxnSpPr>
            <p:cNvPr id="44" name="Connecteur droit 43"/>
            <p:cNvCxnSpPr>
              <a:stCxn id="1030" idx="2"/>
            </p:cNvCxnSpPr>
            <p:nvPr/>
          </p:nvCxnSpPr>
          <p:spPr>
            <a:xfrm flipH="1">
              <a:off x="6267918" y="2294974"/>
              <a:ext cx="215835" cy="41461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6914435" y="1709859"/>
            <a:ext cx="760342" cy="582949"/>
            <a:chOff x="6914435" y="1709859"/>
            <a:chExt cx="760342" cy="582949"/>
          </a:xfrm>
        </p:grpSpPr>
        <p:grpSp>
          <p:nvGrpSpPr>
            <p:cNvPr id="19" name="Groupe 18"/>
            <p:cNvGrpSpPr/>
            <p:nvPr/>
          </p:nvGrpSpPr>
          <p:grpSpPr>
            <a:xfrm>
              <a:off x="6914435" y="1709859"/>
              <a:ext cx="753909" cy="304329"/>
              <a:chOff x="6609740" y="1815487"/>
              <a:chExt cx="753909" cy="304329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7081059" y="1815487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609740" y="1815848"/>
                <a:ext cx="282590" cy="3039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7392187" y="1988840"/>
              <a:ext cx="282590" cy="3039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6</a:t>
            </a:fld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2652253" y="1596177"/>
            <a:ext cx="2236496" cy="1582987"/>
            <a:chOff x="2652253" y="1596177"/>
            <a:chExt cx="2236496" cy="1582987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3635896" y="2663679"/>
              <a:ext cx="700529" cy="51548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27"/>
            <p:cNvGrpSpPr/>
            <p:nvPr/>
          </p:nvGrpSpPr>
          <p:grpSpPr>
            <a:xfrm>
              <a:off x="2652253" y="1596177"/>
              <a:ext cx="2236496" cy="1046555"/>
              <a:chOff x="2458040" y="1710220"/>
              <a:chExt cx="2550256" cy="1056193"/>
            </a:xfrm>
          </p:grpSpPr>
          <p:pic>
            <p:nvPicPr>
              <p:cNvPr id="5122" name="Picture 2" descr="Résultat de recherche d'images pour &quot;deep inelastic scattering&quot;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89"/>
              <a:stretch/>
            </p:blipFill>
            <p:spPr bwMode="auto">
              <a:xfrm>
                <a:off x="2458040" y="1710220"/>
                <a:ext cx="2550256" cy="10561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4301909" y="1719858"/>
                <a:ext cx="324128" cy="276999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latin typeface="Symbol" panose="05050102010706020507" pitchFamily="18" charset="2"/>
                  </a:rPr>
                  <a:t>t</a:t>
                </a:r>
                <a:r>
                  <a:rPr lang="fr-FR" sz="1200" b="1" baseline="30000" dirty="0" smtClean="0"/>
                  <a:t>±</a:t>
                </a:r>
                <a:endParaRPr lang="en-US" sz="1200" b="1" baseline="30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4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3707905" y="2348880"/>
            <a:ext cx="5544615" cy="3672408"/>
            <a:chOff x="3707905" y="2348880"/>
            <a:chExt cx="5544615" cy="3672408"/>
          </a:xfrm>
        </p:grpSpPr>
        <p:grpSp>
          <p:nvGrpSpPr>
            <p:cNvPr id="37" name="Groupe 36"/>
            <p:cNvGrpSpPr/>
            <p:nvPr/>
          </p:nvGrpSpPr>
          <p:grpSpPr>
            <a:xfrm>
              <a:off x="3707905" y="4344846"/>
              <a:ext cx="5544615" cy="1676442"/>
              <a:chOff x="3707905" y="4344846"/>
              <a:chExt cx="5544615" cy="1676442"/>
            </a:xfrm>
          </p:grpSpPr>
          <p:sp>
            <p:nvSpPr>
              <p:cNvPr id="24" name="Triangle isocèle 23"/>
              <p:cNvSpPr/>
              <p:nvPr/>
            </p:nvSpPr>
            <p:spPr>
              <a:xfrm rot="15887750">
                <a:off x="6642971" y="2988347"/>
                <a:ext cx="834689" cy="354768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orme libre 24"/>
              <p:cNvSpPr/>
              <p:nvPr/>
            </p:nvSpPr>
            <p:spPr>
              <a:xfrm rot="15989978">
                <a:off x="5338327" y="3679751"/>
                <a:ext cx="396815" cy="2053087"/>
              </a:xfrm>
              <a:custGeom>
                <a:avLst/>
                <a:gdLst>
                  <a:gd name="connsiteX0" fmla="*/ 0 w 396815"/>
                  <a:gd name="connsiteY0" fmla="*/ 0 h 2053087"/>
                  <a:gd name="connsiteX1" fmla="*/ 34506 w 396815"/>
                  <a:gd name="connsiteY1" fmla="*/ 327804 h 2053087"/>
                  <a:gd name="connsiteX2" fmla="*/ 51759 w 396815"/>
                  <a:gd name="connsiteY2" fmla="*/ 405441 h 2053087"/>
                  <a:gd name="connsiteX3" fmla="*/ 94891 w 396815"/>
                  <a:gd name="connsiteY3" fmla="*/ 491706 h 2053087"/>
                  <a:gd name="connsiteX4" fmla="*/ 155276 w 396815"/>
                  <a:gd name="connsiteY4" fmla="*/ 569343 h 2053087"/>
                  <a:gd name="connsiteX5" fmla="*/ 232914 w 396815"/>
                  <a:gd name="connsiteY5" fmla="*/ 621102 h 2053087"/>
                  <a:gd name="connsiteX6" fmla="*/ 319178 w 396815"/>
                  <a:gd name="connsiteY6" fmla="*/ 707366 h 2053087"/>
                  <a:gd name="connsiteX7" fmla="*/ 319178 w 396815"/>
                  <a:gd name="connsiteY7" fmla="*/ 707366 h 2053087"/>
                  <a:gd name="connsiteX8" fmla="*/ 379563 w 396815"/>
                  <a:gd name="connsiteY8" fmla="*/ 802257 h 2053087"/>
                  <a:gd name="connsiteX9" fmla="*/ 388189 w 396815"/>
                  <a:gd name="connsiteY9" fmla="*/ 879894 h 2053087"/>
                  <a:gd name="connsiteX10" fmla="*/ 396815 w 396815"/>
                  <a:gd name="connsiteY10" fmla="*/ 1000664 h 2053087"/>
                  <a:gd name="connsiteX11" fmla="*/ 388189 w 396815"/>
                  <a:gd name="connsiteY11" fmla="*/ 1095555 h 2053087"/>
                  <a:gd name="connsiteX12" fmla="*/ 353683 w 396815"/>
                  <a:gd name="connsiteY12" fmla="*/ 1199072 h 2053087"/>
                  <a:gd name="connsiteX13" fmla="*/ 293298 w 396815"/>
                  <a:gd name="connsiteY13" fmla="*/ 1268083 h 2053087"/>
                  <a:gd name="connsiteX14" fmla="*/ 215661 w 396815"/>
                  <a:gd name="connsiteY14" fmla="*/ 1362973 h 2053087"/>
                  <a:gd name="connsiteX15" fmla="*/ 155276 w 396815"/>
                  <a:gd name="connsiteY15" fmla="*/ 1431985 h 2053087"/>
                  <a:gd name="connsiteX16" fmla="*/ 120770 w 396815"/>
                  <a:gd name="connsiteY16" fmla="*/ 1509623 h 2053087"/>
                  <a:gd name="connsiteX17" fmla="*/ 77638 w 396815"/>
                  <a:gd name="connsiteY17" fmla="*/ 1613140 h 2053087"/>
                  <a:gd name="connsiteX18" fmla="*/ 43132 w 396815"/>
                  <a:gd name="connsiteY18" fmla="*/ 1742536 h 2053087"/>
                  <a:gd name="connsiteX19" fmla="*/ 34506 w 396815"/>
                  <a:gd name="connsiteY19" fmla="*/ 1854679 h 2053087"/>
                  <a:gd name="connsiteX20" fmla="*/ 25880 w 396815"/>
                  <a:gd name="connsiteY20" fmla="*/ 2001328 h 2053087"/>
                  <a:gd name="connsiteX21" fmla="*/ 8627 w 396815"/>
                  <a:gd name="connsiteY21" fmla="*/ 2053087 h 205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6815" h="2053087">
                    <a:moveTo>
                      <a:pt x="0" y="0"/>
                    </a:moveTo>
                    <a:lnTo>
                      <a:pt x="34506" y="327804"/>
                    </a:lnTo>
                    <a:lnTo>
                      <a:pt x="51759" y="405441"/>
                    </a:lnTo>
                    <a:lnTo>
                      <a:pt x="94891" y="491706"/>
                    </a:lnTo>
                    <a:lnTo>
                      <a:pt x="155276" y="569343"/>
                    </a:lnTo>
                    <a:lnTo>
                      <a:pt x="232914" y="621102"/>
                    </a:lnTo>
                    <a:lnTo>
                      <a:pt x="319178" y="707366"/>
                    </a:lnTo>
                    <a:lnTo>
                      <a:pt x="319178" y="707366"/>
                    </a:lnTo>
                    <a:lnTo>
                      <a:pt x="379563" y="802257"/>
                    </a:lnTo>
                    <a:lnTo>
                      <a:pt x="388189" y="879894"/>
                    </a:lnTo>
                    <a:lnTo>
                      <a:pt x="396815" y="1000664"/>
                    </a:lnTo>
                    <a:lnTo>
                      <a:pt x="388189" y="1095555"/>
                    </a:lnTo>
                    <a:lnTo>
                      <a:pt x="353683" y="1199072"/>
                    </a:lnTo>
                    <a:lnTo>
                      <a:pt x="293298" y="1268083"/>
                    </a:lnTo>
                    <a:lnTo>
                      <a:pt x="215661" y="1362973"/>
                    </a:lnTo>
                    <a:lnTo>
                      <a:pt x="155276" y="1431985"/>
                    </a:lnTo>
                    <a:lnTo>
                      <a:pt x="120770" y="1509623"/>
                    </a:lnTo>
                    <a:lnTo>
                      <a:pt x="77638" y="1613140"/>
                    </a:lnTo>
                    <a:lnTo>
                      <a:pt x="43132" y="1742536"/>
                    </a:lnTo>
                    <a:lnTo>
                      <a:pt x="34506" y="1854679"/>
                    </a:lnTo>
                    <a:lnTo>
                      <a:pt x="25880" y="2001328"/>
                    </a:lnTo>
                    <a:lnTo>
                      <a:pt x="8627" y="2053087"/>
                    </a:lnTo>
                  </a:path>
                </a:pathLst>
              </a:custGeom>
              <a:solidFill>
                <a:srgbClr val="FF0000">
                  <a:alpha val="3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flipV="1">
                <a:off x="3707905" y="4706294"/>
                <a:ext cx="4320479" cy="3299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3995936" y="5013176"/>
                <a:ext cx="5256584" cy="100811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e 32"/>
              <p:cNvGrpSpPr/>
              <p:nvPr/>
            </p:nvGrpSpPr>
            <p:grpSpPr>
              <a:xfrm rot="16200000">
                <a:off x="6454600" y="4057388"/>
                <a:ext cx="369332" cy="2550355"/>
                <a:chOff x="1295857" y="5336992"/>
                <a:chExt cx="369332" cy="2550355"/>
              </a:xfrm>
            </p:grpSpPr>
            <p:cxnSp>
              <p:nvCxnSpPr>
                <p:cNvPr id="34" name="Connecteur droit avec flèche 33"/>
                <p:cNvCxnSpPr/>
                <p:nvPr/>
              </p:nvCxnSpPr>
              <p:spPr>
                <a:xfrm rot="5400000" flipV="1">
                  <a:off x="380719" y="6612169"/>
                  <a:ext cx="2550355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/>
                <p:cNvSpPr/>
                <p:nvPr/>
              </p:nvSpPr>
              <p:spPr>
                <a:xfrm rot="5400000">
                  <a:off x="1016293" y="6200264"/>
                  <a:ext cx="9284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dirty="0" smtClean="0"/>
                    <a:t>&gt;30km</a:t>
                  </a:r>
                  <a:endParaRPr lang="en-US" dirty="0"/>
                </a:p>
              </p:txBody>
            </p:sp>
          </p:grpSp>
        </p:grpSp>
        <p:sp>
          <p:nvSpPr>
            <p:cNvPr id="38" name="ZoneTexte 37"/>
            <p:cNvSpPr txBox="1"/>
            <p:nvPr/>
          </p:nvSpPr>
          <p:spPr>
            <a:xfrm>
              <a:off x="4096505" y="2348880"/>
              <a:ext cx="3709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Earth</a:t>
              </a:r>
              <a:r>
                <a:rPr lang="fr-FR" dirty="0" smtClean="0"/>
                <a:t> </a:t>
              </a:r>
              <a:r>
                <a:rPr lang="fr-FR" dirty="0" err="1" smtClean="0"/>
                <a:t>skimming</a:t>
              </a:r>
              <a:r>
                <a:rPr lang="fr-FR" dirty="0" smtClean="0"/>
                <a:t> </a:t>
              </a:r>
              <a:r>
                <a:rPr lang="fr-FR" dirty="0" smtClean="0">
                  <a:latin typeface="Symbol" panose="05050102010706020507" pitchFamily="18" charset="2"/>
                </a:rPr>
                <a:t>n</a:t>
              </a:r>
              <a:r>
                <a:rPr lang="fr-FR" dirty="0"/>
                <a:t>-</a:t>
              </a:r>
              <a:r>
                <a:rPr lang="fr-FR" dirty="0" err="1" smtClean="0"/>
                <a:t>induced</a:t>
              </a:r>
              <a:r>
                <a:rPr lang="fr-FR" dirty="0" smtClean="0"/>
                <a:t> </a:t>
              </a:r>
              <a:r>
                <a:rPr lang="fr-FR" dirty="0" err="1" smtClean="0"/>
                <a:t>shower</a:t>
              </a:r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 &amp; </a:t>
            </a:r>
            <a:r>
              <a:rPr lang="fr-FR" dirty="0" err="1" smtClean="0"/>
              <a:t>inclined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3" y="1484784"/>
            <a:ext cx="8838469" cy="576064"/>
          </a:xfrm>
        </p:spPr>
        <p:txBody>
          <a:bodyPr/>
          <a:lstStyle/>
          <a:p>
            <a:r>
              <a:rPr lang="fr-FR" dirty="0" err="1" smtClean="0"/>
              <a:t>Beaming</a:t>
            </a:r>
            <a:r>
              <a:rPr lang="fr-FR" dirty="0" smtClean="0"/>
              <a:t> of EAS radio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finaly</a:t>
            </a:r>
            <a:r>
              <a:rPr lang="fr-FR" dirty="0" smtClean="0"/>
              <a:t> an </a:t>
            </a:r>
            <a:r>
              <a:rPr lang="fr-FR" dirty="0" err="1" smtClean="0"/>
              <a:t>advantage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4971244"/>
            <a:ext cx="3168352" cy="1008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433055" y="3140968"/>
            <a:ext cx="1422085" cy="2471810"/>
            <a:chOff x="1433055" y="3140968"/>
            <a:chExt cx="1422085" cy="2471810"/>
          </a:xfrm>
        </p:grpSpPr>
        <p:sp>
          <p:nvSpPr>
            <p:cNvPr id="7" name="Triangle isocèle 6"/>
            <p:cNvSpPr/>
            <p:nvPr/>
          </p:nvSpPr>
          <p:spPr>
            <a:xfrm>
              <a:off x="1691680" y="3140968"/>
              <a:ext cx="432048" cy="18302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078965" y="3372928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Symbol" panose="05050102010706020507" pitchFamily="18" charset="2"/>
                </a:rPr>
                <a:t>q</a:t>
              </a:r>
              <a:r>
                <a:rPr lang="fr-FR" baseline="-25000" dirty="0" err="1" smtClean="0"/>
                <a:t>c</a:t>
              </a:r>
              <a:r>
                <a:rPr lang="fr-FR" dirty="0" smtClean="0"/>
                <a:t> ~1°</a:t>
              </a:r>
              <a:endParaRPr lang="en-US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433055" y="5229200"/>
              <a:ext cx="949298" cy="383578"/>
              <a:chOff x="1433055" y="5229200"/>
              <a:chExt cx="949298" cy="383578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1691680" y="5229200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1433055" y="5243446"/>
                <a:ext cx="949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dirty="0" smtClean="0"/>
                  <a:t>~400m</a:t>
                </a:r>
                <a:endParaRPr lang="en-US" dirty="0"/>
              </a:p>
            </p:txBody>
          </p:sp>
        </p:grpSp>
      </p:grpSp>
      <p:grpSp>
        <p:nvGrpSpPr>
          <p:cNvPr id="13" name="Groupe 12"/>
          <p:cNvGrpSpPr/>
          <p:nvPr/>
        </p:nvGrpSpPr>
        <p:grpSpPr>
          <a:xfrm>
            <a:off x="396579" y="3212976"/>
            <a:ext cx="905654" cy="1758268"/>
            <a:chOff x="1290082" y="4437112"/>
            <a:chExt cx="905654" cy="1758268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2195736" y="4437112"/>
              <a:ext cx="0" cy="175826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290082" y="5095576"/>
              <a:ext cx="901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~10km</a:t>
              </a:r>
              <a:endParaRPr lang="en-US" dirty="0"/>
            </a:p>
          </p:txBody>
        </p:sp>
      </p:grpSp>
      <p:cxnSp>
        <p:nvCxnSpPr>
          <p:cNvPr id="19" name="Connecteur droit 18"/>
          <p:cNvCxnSpPr/>
          <p:nvPr/>
        </p:nvCxnSpPr>
        <p:spPr>
          <a:xfrm>
            <a:off x="1899078" y="2348880"/>
            <a:ext cx="0" cy="262236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 flipH="1">
            <a:off x="1510889" y="2178986"/>
            <a:ext cx="396815" cy="2053087"/>
          </a:xfrm>
          <a:custGeom>
            <a:avLst/>
            <a:gdLst>
              <a:gd name="connsiteX0" fmla="*/ 0 w 396815"/>
              <a:gd name="connsiteY0" fmla="*/ 0 h 2053087"/>
              <a:gd name="connsiteX1" fmla="*/ 34506 w 396815"/>
              <a:gd name="connsiteY1" fmla="*/ 327804 h 2053087"/>
              <a:gd name="connsiteX2" fmla="*/ 51759 w 396815"/>
              <a:gd name="connsiteY2" fmla="*/ 405441 h 2053087"/>
              <a:gd name="connsiteX3" fmla="*/ 94891 w 396815"/>
              <a:gd name="connsiteY3" fmla="*/ 491706 h 2053087"/>
              <a:gd name="connsiteX4" fmla="*/ 155276 w 396815"/>
              <a:gd name="connsiteY4" fmla="*/ 569343 h 2053087"/>
              <a:gd name="connsiteX5" fmla="*/ 232914 w 396815"/>
              <a:gd name="connsiteY5" fmla="*/ 621102 h 2053087"/>
              <a:gd name="connsiteX6" fmla="*/ 319178 w 396815"/>
              <a:gd name="connsiteY6" fmla="*/ 707366 h 2053087"/>
              <a:gd name="connsiteX7" fmla="*/ 319178 w 396815"/>
              <a:gd name="connsiteY7" fmla="*/ 707366 h 2053087"/>
              <a:gd name="connsiteX8" fmla="*/ 379563 w 396815"/>
              <a:gd name="connsiteY8" fmla="*/ 802257 h 2053087"/>
              <a:gd name="connsiteX9" fmla="*/ 388189 w 396815"/>
              <a:gd name="connsiteY9" fmla="*/ 879894 h 2053087"/>
              <a:gd name="connsiteX10" fmla="*/ 396815 w 396815"/>
              <a:gd name="connsiteY10" fmla="*/ 1000664 h 2053087"/>
              <a:gd name="connsiteX11" fmla="*/ 388189 w 396815"/>
              <a:gd name="connsiteY11" fmla="*/ 1095555 h 2053087"/>
              <a:gd name="connsiteX12" fmla="*/ 353683 w 396815"/>
              <a:gd name="connsiteY12" fmla="*/ 1199072 h 2053087"/>
              <a:gd name="connsiteX13" fmla="*/ 293298 w 396815"/>
              <a:gd name="connsiteY13" fmla="*/ 1268083 h 2053087"/>
              <a:gd name="connsiteX14" fmla="*/ 215661 w 396815"/>
              <a:gd name="connsiteY14" fmla="*/ 1362973 h 2053087"/>
              <a:gd name="connsiteX15" fmla="*/ 155276 w 396815"/>
              <a:gd name="connsiteY15" fmla="*/ 1431985 h 2053087"/>
              <a:gd name="connsiteX16" fmla="*/ 120770 w 396815"/>
              <a:gd name="connsiteY16" fmla="*/ 1509623 h 2053087"/>
              <a:gd name="connsiteX17" fmla="*/ 77638 w 396815"/>
              <a:gd name="connsiteY17" fmla="*/ 1613140 h 2053087"/>
              <a:gd name="connsiteX18" fmla="*/ 43132 w 396815"/>
              <a:gd name="connsiteY18" fmla="*/ 1742536 h 2053087"/>
              <a:gd name="connsiteX19" fmla="*/ 34506 w 396815"/>
              <a:gd name="connsiteY19" fmla="*/ 1854679 h 2053087"/>
              <a:gd name="connsiteX20" fmla="*/ 25880 w 396815"/>
              <a:gd name="connsiteY20" fmla="*/ 2001328 h 2053087"/>
              <a:gd name="connsiteX21" fmla="*/ 8627 w 396815"/>
              <a:gd name="connsiteY21" fmla="*/ 2053087 h 20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6815" h="2053087">
                <a:moveTo>
                  <a:pt x="0" y="0"/>
                </a:moveTo>
                <a:lnTo>
                  <a:pt x="34506" y="327804"/>
                </a:lnTo>
                <a:lnTo>
                  <a:pt x="51759" y="405441"/>
                </a:lnTo>
                <a:lnTo>
                  <a:pt x="94891" y="491706"/>
                </a:lnTo>
                <a:lnTo>
                  <a:pt x="155276" y="569343"/>
                </a:lnTo>
                <a:lnTo>
                  <a:pt x="232914" y="621102"/>
                </a:lnTo>
                <a:lnTo>
                  <a:pt x="319178" y="707366"/>
                </a:lnTo>
                <a:lnTo>
                  <a:pt x="319178" y="707366"/>
                </a:lnTo>
                <a:lnTo>
                  <a:pt x="379563" y="802257"/>
                </a:lnTo>
                <a:lnTo>
                  <a:pt x="388189" y="879894"/>
                </a:lnTo>
                <a:lnTo>
                  <a:pt x="396815" y="1000664"/>
                </a:lnTo>
                <a:lnTo>
                  <a:pt x="388189" y="1095555"/>
                </a:lnTo>
                <a:lnTo>
                  <a:pt x="353683" y="1199072"/>
                </a:lnTo>
                <a:lnTo>
                  <a:pt x="293298" y="1268083"/>
                </a:lnTo>
                <a:lnTo>
                  <a:pt x="215661" y="1362973"/>
                </a:lnTo>
                <a:lnTo>
                  <a:pt x="155276" y="1431985"/>
                </a:lnTo>
                <a:lnTo>
                  <a:pt x="120770" y="1509623"/>
                </a:lnTo>
                <a:lnTo>
                  <a:pt x="77638" y="1613140"/>
                </a:lnTo>
                <a:lnTo>
                  <a:pt x="43132" y="1742536"/>
                </a:lnTo>
                <a:lnTo>
                  <a:pt x="34506" y="1854679"/>
                </a:lnTo>
                <a:lnTo>
                  <a:pt x="25880" y="2001328"/>
                </a:lnTo>
                <a:lnTo>
                  <a:pt x="8627" y="2053087"/>
                </a:lnTo>
              </a:path>
            </a:pathLst>
          </a:cu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1971581" y="295725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max</a:t>
            </a:r>
            <a:endParaRPr lang="en-US" baseline="-25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4057" y="223923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Vertical </a:t>
            </a:r>
            <a:r>
              <a:rPr lang="fr-FR" dirty="0" err="1" smtClean="0"/>
              <a:t>shower</a:t>
            </a:r>
            <a:endParaRPr lang="en-US" dirty="0"/>
          </a:p>
        </p:txBody>
      </p:sp>
      <p:sp>
        <p:nvSpPr>
          <p:cNvPr id="31" name="Corde 30"/>
          <p:cNvSpPr/>
          <p:nvPr/>
        </p:nvSpPr>
        <p:spPr>
          <a:xfrm rot="6725654">
            <a:off x="7973865" y="4134091"/>
            <a:ext cx="1944216" cy="2036536"/>
          </a:xfrm>
          <a:prstGeom prst="chord">
            <a:avLst>
              <a:gd name="adj1" fmla="val 4434945"/>
              <a:gd name="adj2" fmla="val 1443783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du contenu 2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4939" r="12875" b="6638"/>
          <a:stretch/>
        </p:blipFill>
        <p:spPr>
          <a:xfrm>
            <a:off x="82144" y="1196752"/>
            <a:ext cx="9061856" cy="492982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(</a:t>
            </a:r>
            <a:r>
              <a:rPr lang="fr-FR" sz="3600" dirty="0" err="1" smtClean="0"/>
              <a:t>Very</a:t>
            </a:r>
            <a:r>
              <a:rPr lang="fr-FR" sz="3600" dirty="0" smtClean="0"/>
              <a:t>) </a:t>
            </a:r>
            <a:r>
              <a:rPr lang="fr-FR" sz="3600" dirty="0" err="1"/>
              <a:t>i</a:t>
            </a:r>
            <a:r>
              <a:rPr lang="fr-FR" sz="3600" dirty="0" err="1" smtClean="0"/>
              <a:t>nclined</a:t>
            </a:r>
            <a:r>
              <a:rPr lang="fr-FR" sz="3600" dirty="0" smtClean="0"/>
              <a:t> EAS radio </a:t>
            </a:r>
            <a:r>
              <a:rPr lang="fr-FR" sz="3600" dirty="0" err="1" smtClean="0"/>
              <a:t>emission</a:t>
            </a:r>
            <a:endParaRPr lang="en-US" sz="3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91247" y="2717633"/>
            <a:ext cx="8057217" cy="4023735"/>
            <a:chOff x="491707" y="4184663"/>
            <a:chExt cx="5083550" cy="2863457"/>
          </a:xfrm>
        </p:grpSpPr>
        <p:sp>
          <p:nvSpPr>
            <p:cNvPr id="8" name="Rectangle 7"/>
            <p:cNvSpPr/>
            <p:nvPr/>
          </p:nvSpPr>
          <p:spPr>
            <a:xfrm>
              <a:off x="4166862" y="6702986"/>
              <a:ext cx="895736" cy="345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491707" y="4184663"/>
              <a:ext cx="5083550" cy="2535461"/>
              <a:chOff x="491707" y="4904743"/>
              <a:chExt cx="5083550" cy="2535461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3524025" y="4904743"/>
                <a:ext cx="2051232" cy="94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/>
                  <a:t>2.4 10</a:t>
                </a:r>
                <a:r>
                  <a:rPr lang="fr-FR" sz="1600" b="1" baseline="30000" dirty="0" smtClean="0"/>
                  <a:t>17</a:t>
                </a:r>
                <a:r>
                  <a:rPr lang="fr-FR" sz="1600" b="1" dirty="0" smtClean="0"/>
                  <a:t>eV tau </a:t>
                </a:r>
                <a:r>
                  <a:rPr lang="fr-FR" sz="1600" b="1" dirty="0" err="1"/>
                  <a:t>decay</a:t>
                </a:r>
                <a:r>
                  <a:rPr lang="fr-FR" sz="1600" b="1" dirty="0"/>
                  <a:t> </a:t>
                </a:r>
                <a:r>
                  <a:rPr lang="fr-FR" sz="1600" b="1" dirty="0" smtClean="0"/>
                  <a:t>@ </a:t>
                </a:r>
                <a:r>
                  <a:rPr lang="fr-FR" sz="1600" b="1" dirty="0" err="1" smtClean="0"/>
                  <a:t>origin</a:t>
                </a:r>
                <a:endParaRPr lang="fr-FR" sz="1600" b="1" dirty="0" smtClean="0"/>
              </a:p>
              <a:p>
                <a:pPr algn="ctr"/>
                <a:r>
                  <a:rPr lang="fr-FR" sz="1600" b="1" dirty="0" err="1" smtClean="0"/>
                  <a:t>Subsequent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shower</a:t>
                </a:r>
                <a:r>
                  <a:rPr lang="fr-FR" sz="1600" b="1" dirty="0" smtClean="0"/>
                  <a:t>:</a:t>
                </a:r>
                <a:endParaRPr lang="fr-FR" sz="1600" b="1" dirty="0"/>
              </a:p>
              <a:p>
                <a:pPr algn="ctr"/>
                <a:r>
                  <a:rPr lang="fr-FR" sz="1600" b="1" dirty="0" smtClean="0"/>
                  <a:t>E = </a:t>
                </a:r>
                <a:r>
                  <a:rPr lang="fr-FR" sz="1600" b="1" dirty="0"/>
                  <a:t>2</a:t>
                </a:r>
                <a:r>
                  <a:rPr lang="fr-FR" sz="1600" b="1" dirty="0" smtClean="0"/>
                  <a:t> 10</a:t>
                </a:r>
                <a:r>
                  <a:rPr lang="fr-FR" sz="1600" b="1" baseline="30000" dirty="0" smtClean="0"/>
                  <a:t>17 </a:t>
                </a:r>
                <a:r>
                  <a:rPr lang="fr-FR" sz="1600" b="1" dirty="0" smtClean="0"/>
                  <a:t>eV </a:t>
                </a:r>
              </a:p>
              <a:p>
                <a:pPr algn="ctr"/>
                <a:r>
                  <a:rPr lang="fr-FR" sz="1600" b="1" dirty="0" smtClean="0">
                    <a:latin typeface="Symbol" panose="05050102010706020507" pitchFamily="18" charset="2"/>
                  </a:rPr>
                  <a:t>q</a:t>
                </a:r>
                <a:r>
                  <a:rPr lang="fr-FR" sz="1600" b="1" dirty="0" smtClean="0"/>
                  <a:t> = 89.5°</a:t>
                </a:r>
              </a:p>
              <a:p>
                <a:pPr algn="ctr"/>
                <a:endParaRPr lang="en-US" sz="1600" b="1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 rot="718582">
                <a:off x="491707" y="7129080"/>
                <a:ext cx="1766080" cy="219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Longitudinal distance [km]</a:t>
                </a:r>
                <a:endParaRPr lang="en-US" sz="1400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 rot="21161247">
                <a:off x="3861814" y="7221177"/>
                <a:ext cx="1388747" cy="219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/>
                  <a:t>Lateral</a:t>
                </a:r>
                <a:r>
                  <a:rPr lang="fr-FR" sz="1400" b="1" dirty="0" smtClean="0"/>
                  <a:t> distance [km]</a:t>
                </a:r>
                <a:endParaRPr lang="en-US" sz="1400" b="1" dirty="0"/>
              </a:p>
            </p:txBody>
          </p:sp>
        </p:grpSp>
      </p:grpSp>
      <p:cxnSp>
        <p:nvCxnSpPr>
          <p:cNvPr id="17" name="Connecteur droit avec flèche 16"/>
          <p:cNvCxnSpPr/>
          <p:nvPr/>
        </p:nvCxnSpPr>
        <p:spPr>
          <a:xfrm>
            <a:off x="5601628" y="5503103"/>
            <a:ext cx="1265136" cy="257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906396">
            <a:off x="5516197" y="5230145"/>
            <a:ext cx="1462260" cy="338554"/>
          </a:xfrm>
          <a:prstGeom prst="rect">
            <a:avLst/>
          </a:prstGeom>
          <a:solidFill>
            <a:srgbClr val="FFFFFF">
              <a:alpha val="32941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Shower</a:t>
            </a:r>
            <a:r>
              <a:rPr lang="fr-FR" sz="1600" b="1" dirty="0" smtClean="0">
                <a:solidFill>
                  <a:srgbClr val="FF0000"/>
                </a:solidFill>
              </a:rPr>
              <a:t> axis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83755" y="1916832"/>
            <a:ext cx="31774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600" b="1" dirty="0" err="1"/>
              <a:t>ZHAireS</a:t>
            </a:r>
            <a:r>
              <a:rPr lang="fr-FR" sz="1600" b="1" dirty="0"/>
              <a:t> </a:t>
            </a:r>
            <a:r>
              <a:rPr lang="fr-FR" sz="1600" b="1" dirty="0" err="1" smtClean="0"/>
              <a:t>Efield</a:t>
            </a:r>
            <a:r>
              <a:rPr lang="fr-FR" sz="1600" b="1" dirty="0" smtClean="0"/>
              <a:t> computation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30-80MHz</a:t>
            </a:r>
            <a:endParaRPr lang="en-US" sz="1600" dirty="0"/>
          </a:p>
        </p:txBody>
      </p:sp>
      <p:sp>
        <p:nvSpPr>
          <p:cNvPr id="3" name="Explosion 1 2"/>
          <p:cNvSpPr/>
          <p:nvPr/>
        </p:nvSpPr>
        <p:spPr>
          <a:xfrm>
            <a:off x="3203848" y="4797152"/>
            <a:ext cx="288032" cy="360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3491880" y="5045450"/>
            <a:ext cx="2109750" cy="45765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35683" y="4221088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Tau </a:t>
            </a:r>
          </a:p>
          <a:p>
            <a:pPr algn="ctr"/>
            <a:r>
              <a:rPr lang="fr-FR" sz="1600" b="1" dirty="0" err="1" smtClean="0"/>
              <a:t>decay</a:t>
            </a:r>
            <a:endParaRPr lang="en-US" sz="16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37278" y="1508534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99592" y="1692097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max </a:t>
            </a:r>
            <a:r>
              <a:rPr lang="fr-FR" sz="1600" b="1" dirty="0" smtClean="0"/>
              <a:t>(</a:t>
            </a:r>
            <a:r>
              <a:rPr lang="fr-FR" sz="1600" b="1" dirty="0" err="1" smtClean="0"/>
              <a:t>Efield</a:t>
            </a:r>
            <a:r>
              <a:rPr lang="fr-FR" sz="1600" b="1" dirty="0" smtClean="0"/>
              <a:t>)</a:t>
            </a:r>
          </a:p>
          <a:p>
            <a:r>
              <a:rPr lang="fr-FR" sz="1600" b="1" dirty="0"/>
              <a:t>[</a:t>
            </a:r>
            <a:r>
              <a:rPr lang="fr-FR" sz="1600" b="1" dirty="0" smtClean="0"/>
              <a:t>µV/m]</a:t>
            </a:r>
            <a:endParaRPr lang="en-US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ZHAireS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profile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039649" cy="3024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6" y="3999445"/>
            <a:ext cx="3690367" cy="287288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6486"/>
          <a:stretch/>
        </p:blipFill>
        <p:spPr>
          <a:xfrm>
            <a:off x="3781957" y="1196752"/>
            <a:ext cx="5221741" cy="2952328"/>
          </a:xfrm>
        </p:spPr>
      </p:pic>
      <p:sp>
        <p:nvSpPr>
          <p:cNvPr id="8" name="ZoneTexte 7"/>
          <p:cNvSpPr txBox="1"/>
          <p:nvPr/>
        </p:nvSpPr>
        <p:spPr>
          <a:xfrm>
            <a:off x="4211960" y="1354409"/>
            <a:ext cx="12298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d</a:t>
            </a:r>
            <a:r>
              <a:rPr lang="fr-FR" sz="1400" baseline="-25000" dirty="0" err="1" smtClean="0"/>
              <a:t>decay</a:t>
            </a:r>
            <a:r>
              <a:rPr lang="fr-FR" sz="1400" dirty="0" smtClean="0"/>
              <a:t> = 18km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36km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54km</a:t>
            </a:r>
          </a:p>
          <a:p>
            <a:r>
              <a:rPr lang="fr-FR" sz="1400" dirty="0" smtClean="0">
                <a:solidFill>
                  <a:srgbClr val="00B050"/>
                </a:solidFill>
              </a:rPr>
              <a:t>73km</a:t>
            </a:r>
          </a:p>
          <a:p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91km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1411" y="145552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393362" y="2867567"/>
            <a:ext cx="67664" cy="81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034119" y="3299614"/>
            <a:ext cx="67664" cy="81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718766" y="3452014"/>
            <a:ext cx="67664" cy="811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319746" y="3536441"/>
            <a:ext cx="67664" cy="81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26872" y="4581128"/>
            <a:ext cx="406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Earth-skimming</a:t>
            </a:r>
            <a:r>
              <a:rPr lang="fr-FR" sz="2400" dirty="0" smtClean="0"/>
              <a:t> </a:t>
            </a:r>
            <a:r>
              <a:rPr lang="fr-FR" sz="2400" dirty="0" err="1" smtClean="0"/>
              <a:t>trajectories</a:t>
            </a:r>
            <a:r>
              <a:rPr lang="fr-FR" sz="2400" dirty="0" smtClean="0"/>
              <a:t> </a:t>
            </a:r>
            <a:r>
              <a:rPr lang="fr-FR" sz="2400" dirty="0" err="1" smtClean="0"/>
              <a:t>definitly</a:t>
            </a:r>
            <a:r>
              <a:rPr lang="fr-FR" sz="2400" dirty="0" smtClean="0"/>
              <a:t> favorable for radio </a:t>
            </a:r>
            <a:r>
              <a:rPr lang="fr-FR" sz="2400" dirty="0" err="1" smtClean="0"/>
              <a:t>detection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39552" y="3604080"/>
            <a:ext cx="309634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78848" y="3302400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TREND </a:t>
            </a:r>
            <a:r>
              <a:rPr lang="fr-FR" sz="1400" b="1" dirty="0" err="1" smtClean="0">
                <a:solidFill>
                  <a:srgbClr val="FF0000"/>
                </a:solidFill>
              </a:rPr>
              <a:t>bckgd</a:t>
            </a:r>
            <a:r>
              <a:rPr lang="fr-FR" sz="1400" b="1" dirty="0" smtClean="0">
                <a:solidFill>
                  <a:srgbClr val="FF0000"/>
                </a:solidFill>
              </a:rPr>
              <a:t> noise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198312" y="2526978"/>
            <a:ext cx="4592521" cy="106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4248" y="2548927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TREND </a:t>
            </a:r>
            <a:r>
              <a:rPr lang="fr-FR" sz="1400" b="1" dirty="0" err="1" smtClean="0">
                <a:solidFill>
                  <a:srgbClr val="FF0000"/>
                </a:solidFill>
              </a:rPr>
              <a:t>bckgd</a:t>
            </a:r>
            <a:r>
              <a:rPr lang="fr-FR" sz="1400" b="1" dirty="0" smtClean="0">
                <a:solidFill>
                  <a:srgbClr val="FF0000"/>
                </a:solidFill>
              </a:rPr>
              <a:t> noise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403554" y="1422301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</a:t>
            </a:r>
            <a:r>
              <a:rPr lang="fr-FR" sz="1400" baseline="-25000" dirty="0" err="1" smtClean="0"/>
              <a:t>sh</a:t>
            </a:r>
            <a:r>
              <a:rPr lang="fr-FR" sz="1400" dirty="0" smtClean="0"/>
              <a:t> = 2.4 10</a:t>
            </a:r>
            <a:r>
              <a:rPr lang="fr-FR" sz="1400" baseline="30000" dirty="0" smtClean="0"/>
              <a:t>17</a:t>
            </a:r>
            <a:r>
              <a:rPr lang="fr-FR" sz="1400" dirty="0" smtClean="0"/>
              <a:t>eV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31158" y="1374676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</a:t>
            </a:r>
            <a:r>
              <a:rPr lang="fr-FR" sz="1400" baseline="-25000" dirty="0" err="1" smtClean="0"/>
              <a:t>sh</a:t>
            </a:r>
            <a:r>
              <a:rPr lang="fr-FR" sz="1400" dirty="0" smtClean="0"/>
              <a:t> = 2.4 10</a:t>
            </a:r>
            <a:r>
              <a:rPr lang="fr-FR" sz="1400" baseline="30000" dirty="0" smtClean="0"/>
              <a:t>17</a:t>
            </a:r>
            <a:r>
              <a:rPr lang="fr-FR" sz="1400" dirty="0" smtClean="0"/>
              <a:t>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57820</TotalTime>
  <Words>2451</Words>
  <Application>Microsoft Office PowerPoint</Application>
  <PresentationFormat>Affichage à l'écran (4:3)</PresentationFormat>
  <Paragraphs>473</Paragraphs>
  <Slides>38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Urbain</vt:lpstr>
      <vt:lpstr>Présentation PowerPoint</vt:lpstr>
      <vt:lpstr>Présentation PowerPoint</vt:lpstr>
      <vt:lpstr>Cosmogenic neutrinos fluxes</vt:lpstr>
      <vt:lpstr>Antarctica projects</vt:lpstr>
      <vt:lpstr>Antarctica projects Angular resolution</vt:lpstr>
      <vt:lpstr>Earth-skimming neutrino detection</vt:lpstr>
      <vt:lpstr>Radio &amp; inclined showers</vt:lpstr>
      <vt:lpstr>(Very) inclined EAS radio emission</vt:lpstr>
      <vt:lpstr>ZHAireS shower profile</vt:lpstr>
      <vt:lpstr>Présentation PowerPoint</vt:lpstr>
      <vt:lpstr>Présentation PowerPoint</vt:lpstr>
      <vt:lpstr>GRAND n sensitivity study - Setup</vt:lpstr>
      <vt:lpstr>-4</vt:lpstr>
      <vt:lpstr>GRAND n sensitivity study  Preliminary results</vt:lpstr>
      <vt:lpstr>Présentation PowerPoint</vt:lpstr>
      <vt:lpstr>GRAND n sensitivity study</vt:lpstr>
      <vt:lpstr>GRAND neutrino sensitivity</vt:lpstr>
      <vt:lpstr>GRAND angular resolution</vt:lpstr>
      <vt:lpstr>Trans-GZK UHECRs</vt:lpstr>
      <vt:lpstr>Fast Radio Bursts</vt:lpstr>
      <vt:lpstr>GRAND science case – a summary</vt:lpstr>
      <vt:lpstr>GRAND status</vt:lpstr>
      <vt:lpstr>Présentation PowerPoint</vt:lpstr>
      <vt:lpstr>1. GRAND neutrino simulation</vt:lpstr>
      <vt:lpstr>1. Radio simulation</vt:lpstr>
      <vt:lpstr>1. «Morphing» of radio emission</vt:lpstr>
      <vt:lpstr>1. GRAND antennas</vt:lpstr>
      <vt:lpstr>1. GRAND simulation timeline</vt:lpstr>
      <vt:lpstr>2. EAS primary reconstruction</vt:lpstr>
      <vt:lpstr>2. EAS primary reconstruction</vt:lpstr>
      <vt:lpstr>3. Roadmap to GRAND</vt:lpstr>
      <vt:lpstr>3. Roadmap to GRAND</vt:lpstr>
      <vt:lpstr>3. Roadmap to GRAND</vt:lpstr>
      <vt:lpstr>GRAND10k size?</vt:lpstr>
      <vt:lpstr>3. Roadmap to GRAND</vt:lpstr>
      <vt:lpstr>3. Roadmap to GRAND</vt:lpstr>
      <vt:lpstr>GRAND data format &amp; transfer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</dc:title>
  <dc:creator>lpnhe</dc:creator>
  <cp:lastModifiedBy>lpnhe</cp:lastModifiedBy>
  <cp:revision>2992</cp:revision>
  <dcterms:created xsi:type="dcterms:W3CDTF">2015-07-08T13:03:36Z</dcterms:created>
  <dcterms:modified xsi:type="dcterms:W3CDTF">2017-05-15T10:50:50Z</dcterms:modified>
</cp:coreProperties>
</file>