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1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8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F091-901F-48EF-A62B-778625B34054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2F1F-8F5B-46F4-ACBA-BD87D474BC9F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8" r="12182" b="3698"/>
          <a:stretch/>
        </p:blipFill>
        <p:spPr bwMode="auto">
          <a:xfrm>
            <a:off x="208665" y="116632"/>
            <a:ext cx="1050967" cy="10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fr-FR" dirty="0" err="1" smtClean="0"/>
              <a:t>GRANDproto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Principle</a:t>
            </a:r>
            <a:r>
              <a:rPr lang="fr-FR" dirty="0" smtClean="0"/>
              <a:t> &amp; </a:t>
            </a:r>
            <a:r>
              <a:rPr lang="fr-FR" dirty="0" err="1" smtClean="0"/>
              <a:t>Status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06280"/>
            <a:ext cx="6728792" cy="227910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GRAND </a:t>
            </a:r>
            <a:r>
              <a:rPr lang="fr-FR" dirty="0" err="1" smtClean="0"/>
              <a:t>WhitePaper</a:t>
            </a:r>
            <a:r>
              <a:rPr lang="fr-FR" dirty="0" smtClean="0"/>
              <a:t> workshop</a:t>
            </a:r>
          </a:p>
          <a:p>
            <a:r>
              <a:rPr lang="fr-FR" dirty="0" smtClean="0"/>
              <a:t>IAP, May 16, 2017</a:t>
            </a:r>
          </a:p>
          <a:p>
            <a:r>
              <a:rPr lang="fr-FR" dirty="0" smtClean="0"/>
              <a:t>Olivier Martineau for the </a:t>
            </a:r>
            <a:r>
              <a:rPr lang="fr-FR" dirty="0" err="1" smtClean="0"/>
              <a:t>GRANDproto</a:t>
            </a:r>
            <a:r>
              <a:rPr lang="fr-FR" dirty="0" smtClean="0"/>
              <a:t> </a:t>
            </a:r>
            <a:r>
              <a:rPr lang="fr-FR" dirty="0" err="1" smtClean="0"/>
              <a:t>crew</a:t>
            </a:r>
            <a:r>
              <a:rPr lang="fr-FR" dirty="0" smtClean="0"/>
              <a:t>:</a:t>
            </a:r>
          </a:p>
          <a:p>
            <a:r>
              <a:rPr lang="fr-FR" sz="2600" dirty="0" smtClean="0"/>
              <a:t>Wu </a:t>
            </a:r>
            <a:r>
              <a:rPr lang="fr-FR" sz="2600" dirty="0" err="1" smtClean="0"/>
              <a:t>XiangPing</a:t>
            </a:r>
            <a:r>
              <a:rPr lang="fr-FR" sz="2600" dirty="0" smtClean="0"/>
              <a:t>, Sandra Le </a:t>
            </a:r>
            <a:r>
              <a:rPr lang="fr-FR" sz="2600" dirty="0" err="1" smtClean="0"/>
              <a:t>Coz</a:t>
            </a:r>
            <a:r>
              <a:rPr lang="fr-FR" sz="2600" dirty="0" smtClean="0"/>
              <a:t>, </a:t>
            </a:r>
            <a:r>
              <a:rPr lang="fr-FR" sz="2600" dirty="0" err="1" smtClean="0"/>
              <a:t>Gu</a:t>
            </a:r>
            <a:r>
              <a:rPr lang="fr-FR" sz="2600" dirty="0" smtClean="0"/>
              <a:t> </a:t>
            </a:r>
            <a:r>
              <a:rPr lang="fr-FR" sz="2600" dirty="0" err="1" smtClean="0"/>
              <a:t>Junhua</a:t>
            </a:r>
            <a:r>
              <a:rPr lang="fr-FR" sz="2600" dirty="0" smtClean="0"/>
              <a:t>, Valentin </a:t>
            </a:r>
            <a:r>
              <a:rPr lang="fr-FR" sz="2600" dirty="0" err="1" smtClean="0"/>
              <a:t>Niess</a:t>
            </a:r>
            <a:r>
              <a:rPr lang="fr-FR" sz="2600" dirty="0" smtClean="0"/>
              <a:t>, </a:t>
            </a:r>
            <a:r>
              <a:rPr lang="fr-FR" sz="2600" dirty="0" smtClean="0"/>
              <a:t>David Martin, Jacques David, </a:t>
            </a:r>
            <a:r>
              <a:rPr lang="fr-FR" sz="2600" dirty="0" smtClean="0"/>
              <a:t>Charles Timmermans, René </a:t>
            </a:r>
            <a:r>
              <a:rPr lang="fr-FR" sz="2600" dirty="0" err="1" smtClean="0"/>
              <a:t>Habraken</a:t>
            </a:r>
            <a:r>
              <a:rPr lang="fr-FR" sz="2600" dirty="0" smtClean="0"/>
              <a:t>, </a:t>
            </a:r>
            <a:r>
              <a:rPr lang="fr-FR" sz="2600" dirty="0" err="1" smtClean="0"/>
              <a:t>Sijbrand</a:t>
            </a:r>
            <a:r>
              <a:rPr lang="fr-FR" sz="2600" dirty="0" smtClean="0"/>
              <a:t> de Jong, Didier Charrier, </a:t>
            </a:r>
            <a:r>
              <a:rPr lang="fr-FR" sz="2600" dirty="0" err="1" smtClean="0"/>
              <a:t>Gou</a:t>
            </a:r>
            <a:r>
              <a:rPr lang="fr-FR" sz="2600" dirty="0" smtClean="0"/>
              <a:t> </a:t>
            </a:r>
            <a:r>
              <a:rPr lang="fr-FR" sz="2600" dirty="0" err="1" smtClean="0"/>
              <a:t>QuanBu</a:t>
            </a:r>
            <a:r>
              <a:rPr lang="fr-FR" sz="2600" dirty="0" smtClean="0"/>
              <a:t>, Wang </a:t>
            </a:r>
            <a:r>
              <a:rPr lang="fr-FR" sz="2600" dirty="0" err="1" smtClean="0"/>
              <a:t>Zhen</a:t>
            </a:r>
            <a:r>
              <a:rPr lang="fr-FR" sz="2600" dirty="0" smtClean="0"/>
              <a:t>, Hu </a:t>
            </a:r>
            <a:r>
              <a:rPr lang="fr-FR" sz="2600" dirty="0" err="1" smtClean="0"/>
              <a:t>HongBo</a:t>
            </a:r>
            <a:r>
              <a:rPr lang="fr-FR" sz="2600" dirty="0" smtClean="0"/>
              <a:t> and local staff @ </a:t>
            </a:r>
            <a:r>
              <a:rPr lang="fr-FR" sz="2600" dirty="0" err="1" smtClean="0"/>
              <a:t>Ulastai</a:t>
            </a:r>
            <a:r>
              <a:rPr lang="fr-FR" sz="2600" dirty="0" smtClean="0"/>
              <a:t> </a:t>
            </a:r>
            <a:endParaRPr lang="en-US" sz="2600" dirty="0"/>
          </a:p>
        </p:txBody>
      </p:sp>
      <p:pic>
        <p:nvPicPr>
          <p:cNvPr id="4" name="Picture 2" descr="C:\Users\lpnhe\Documents\HTC\Gallery\485432335857313233353139\phone storage\dcim\100media\IMAG37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3" b="17663"/>
          <a:stretch/>
        </p:blipFill>
        <p:spPr bwMode="auto">
          <a:xfrm>
            <a:off x="2644" y="2205633"/>
            <a:ext cx="9144000" cy="21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DAQ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11349"/>
            <a:ext cx="349188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Improved</a:t>
            </a:r>
            <a:r>
              <a:rPr lang="fr-FR" dirty="0" smtClean="0"/>
              <a:t> design </a:t>
            </a:r>
            <a:r>
              <a:rPr lang="fr-FR" dirty="0" err="1" smtClean="0"/>
              <a:t>fro</a:t>
            </a:r>
            <a:r>
              <a:rPr lang="fr-FR" dirty="0" smtClean="0"/>
              <a:t> production: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digitial</a:t>
            </a:r>
            <a:r>
              <a:rPr lang="fr-FR" dirty="0" smtClean="0"/>
              <a:t> + </a:t>
            </a:r>
            <a:r>
              <a:rPr lang="fr-FR" dirty="0" err="1" smtClean="0"/>
              <a:t>analog</a:t>
            </a:r>
            <a:r>
              <a:rPr lang="fr-FR" dirty="0" smtClean="0"/>
              <a:t> stages </a:t>
            </a:r>
            <a:r>
              <a:rPr lang="fr-FR" dirty="0" err="1" smtClean="0"/>
              <a:t>merged</a:t>
            </a:r>
            <a:r>
              <a:rPr lang="fr-FR" dirty="0" smtClean="0"/>
              <a:t> on one single </a:t>
            </a:r>
            <a:r>
              <a:rPr lang="fr-FR" dirty="0" err="1" smtClean="0"/>
              <a:t>board</a:t>
            </a:r>
            <a:r>
              <a:rPr lang="fr-FR" dirty="0" smtClean="0"/>
              <a:t>.</a:t>
            </a:r>
          </a:p>
          <a:p>
            <a:r>
              <a:rPr lang="fr-FR" dirty="0" smtClean="0"/>
              <a:t>2 </a:t>
            </a:r>
            <a:r>
              <a:rPr lang="fr-FR" dirty="0" err="1" smtClean="0"/>
              <a:t>samples</a:t>
            </a:r>
            <a:r>
              <a:rPr lang="fr-FR" dirty="0" smtClean="0"/>
              <a:t> arrive at LPNHE </a:t>
            </a:r>
            <a:r>
              <a:rPr lang="fr-FR" b="1" dirty="0" err="1" smtClean="0">
                <a:solidFill>
                  <a:srgbClr val="FF0000"/>
                </a:solidFill>
              </a:rPr>
              <a:t>today</a:t>
            </a:r>
            <a:r>
              <a:rPr lang="fr-FR" dirty="0" smtClean="0"/>
              <a:t> for validation</a:t>
            </a:r>
          </a:p>
          <a:p>
            <a:r>
              <a:rPr lang="fr-FR" dirty="0" smtClean="0"/>
              <a:t>Production of 33 more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end of </a:t>
            </a:r>
            <a:r>
              <a:rPr lang="fr-FR" dirty="0" err="1" smtClean="0"/>
              <a:t>June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instalation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this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fall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imap://martineau@.lpnhe.in2p3.fr:993/fetch%3EUID%3E/INBOX%3E91674?part=1.3&amp;type=image/jpeg&amp;filename=2015-2017-Le%20projet%20TREND-GRANDproto-pour-RAPAC2017_phot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martineau@.lpnhe.in2p3.fr:993/fetch%3EUID%3E/INBOX%3E91674?part=1.3&amp;type=image/jpeg&amp;filename=2015-2017-Le%20projet%20TREND-GRANDproto-pour-RAPAC2017_photo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e 8"/>
          <p:cNvGrpSpPr/>
          <p:nvPr/>
        </p:nvGrpSpPr>
        <p:grpSpPr>
          <a:xfrm>
            <a:off x="3491880" y="1663126"/>
            <a:ext cx="5562600" cy="4179549"/>
            <a:chOff x="3491880" y="1364553"/>
            <a:chExt cx="5562600" cy="417954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364553"/>
              <a:ext cx="5562600" cy="417068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511956" y="5174770"/>
              <a:ext cx="272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STAE </a:t>
              </a:r>
              <a:r>
                <a:rPr lang="fr-FR" dirty="0" err="1" smtClean="0"/>
                <a:t>picture</a:t>
              </a:r>
              <a:r>
                <a:rPr lang="fr-FR" dirty="0" smtClean="0"/>
                <a:t>, May 12, 2017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26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93570"/>
            <a:ext cx="7488832" cy="1066800"/>
          </a:xfrm>
        </p:spPr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0813"/>
            <a:ext cx="4211960" cy="2456579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6 </a:t>
            </a:r>
            <a:r>
              <a:rPr lang="fr-FR" sz="1800" b="1" dirty="0" err="1" smtClean="0"/>
              <a:t>scintillators</a:t>
            </a:r>
            <a:r>
              <a:rPr lang="fr-FR" sz="1800" b="1" dirty="0" smtClean="0"/>
              <a:t> </a:t>
            </a:r>
            <a:r>
              <a:rPr lang="fr-FR" sz="1800" dirty="0" err="1" smtClean="0"/>
              <a:t>deployed</a:t>
            </a:r>
            <a:r>
              <a:rPr lang="fr-FR" sz="1800" dirty="0" smtClean="0"/>
              <a:t> </a:t>
            </a:r>
            <a:r>
              <a:rPr lang="fr-FR" sz="1800" dirty="0" err="1" smtClean="0"/>
              <a:t>summer</a:t>
            </a:r>
            <a:r>
              <a:rPr lang="fr-FR" sz="1800" dirty="0" smtClean="0"/>
              <a:t> 2015 for tests </a:t>
            </a:r>
            <a:r>
              <a:rPr lang="fr-FR" sz="1800" dirty="0" smtClean="0"/>
              <a:t>(</a:t>
            </a:r>
            <a:r>
              <a:rPr lang="fr-FR" sz="1800" dirty="0" err="1" smtClean="0"/>
              <a:t>Gou</a:t>
            </a:r>
            <a:r>
              <a:rPr lang="fr-FR" sz="1800" dirty="0" smtClean="0"/>
              <a:t> </a:t>
            </a:r>
            <a:r>
              <a:rPr lang="fr-FR" sz="1800" dirty="0" err="1" smtClean="0"/>
              <a:t>Quanbu</a:t>
            </a:r>
            <a:r>
              <a:rPr lang="fr-FR" sz="1800" dirty="0" smtClean="0"/>
              <a:t>, IHEP).</a:t>
            </a:r>
          </a:p>
          <a:p>
            <a:r>
              <a:rPr lang="fr-FR" sz="1800" dirty="0" err="1" smtClean="0"/>
              <a:t>Tilted</a:t>
            </a:r>
            <a:r>
              <a:rPr lang="fr-FR" sz="1800" dirty="0" smtClean="0"/>
              <a:t> orientation for </a:t>
            </a:r>
            <a:r>
              <a:rPr lang="fr-FR" sz="1800" dirty="0" err="1" smtClean="0"/>
              <a:t>improved</a:t>
            </a:r>
            <a:r>
              <a:rPr lang="fr-FR" sz="1800" dirty="0" smtClean="0"/>
              <a:t> </a:t>
            </a:r>
            <a:r>
              <a:rPr lang="fr-FR" sz="1800" dirty="0" err="1" smtClean="0"/>
              <a:t>sensitivity</a:t>
            </a:r>
            <a:r>
              <a:rPr lang="fr-FR" sz="1800" dirty="0" smtClean="0"/>
              <a:t> to </a:t>
            </a:r>
            <a:r>
              <a:rPr lang="fr-FR" sz="1800" dirty="0" err="1" smtClean="0"/>
              <a:t>inclined</a:t>
            </a:r>
            <a:r>
              <a:rPr lang="fr-FR" sz="1800" dirty="0" smtClean="0"/>
              <a:t> CR </a:t>
            </a:r>
            <a:r>
              <a:rPr lang="fr-FR" sz="1800" dirty="0" err="1" smtClean="0"/>
              <a:t>showers</a:t>
            </a:r>
            <a:r>
              <a:rPr lang="fr-FR" sz="1800" dirty="0" smtClean="0"/>
              <a:t>.</a:t>
            </a:r>
            <a:r>
              <a:rPr lang="fr-FR" sz="1800" dirty="0" smtClean="0"/>
              <a:t> </a:t>
            </a:r>
          </a:p>
          <a:p>
            <a:r>
              <a:rPr lang="fr-FR" sz="1800" b="1" dirty="0" smtClean="0"/>
              <a:t>Reconstruction consistant </a:t>
            </a:r>
            <a:r>
              <a:rPr lang="fr-FR" sz="1800" b="1" dirty="0" err="1" smtClean="0"/>
              <a:t>with</a:t>
            </a:r>
            <a:r>
              <a:rPr lang="fr-FR" sz="1800" b="1" dirty="0" smtClean="0"/>
              <a:t> expectation for CR </a:t>
            </a:r>
            <a:r>
              <a:rPr lang="fr-FR" sz="1800" b="1" dirty="0" err="1" smtClean="0"/>
              <a:t>events</a:t>
            </a:r>
            <a:r>
              <a:rPr lang="fr-FR" sz="1800" dirty="0" smtClean="0"/>
              <a:t>.</a:t>
            </a:r>
          </a:p>
          <a:p>
            <a:r>
              <a:rPr lang="fr-FR" sz="1800" dirty="0" smtClean="0"/>
              <a:t>All </a:t>
            </a:r>
            <a:r>
              <a:rPr lang="fr-FR" sz="1800" dirty="0" err="1" smtClean="0"/>
              <a:t>scints</a:t>
            </a:r>
            <a:r>
              <a:rPr lang="fr-FR" sz="1800" dirty="0" smtClean="0"/>
              <a:t> </a:t>
            </a:r>
            <a:r>
              <a:rPr lang="fr-FR" sz="1800" dirty="0" err="1" smtClean="0"/>
              <a:t>delivered</a:t>
            </a:r>
            <a:r>
              <a:rPr lang="fr-FR" sz="1800" dirty="0" smtClean="0"/>
              <a:t> in </a:t>
            </a:r>
            <a:r>
              <a:rPr lang="fr-FR" sz="1800" dirty="0" err="1" smtClean="0"/>
              <a:t>Ulastai</a:t>
            </a:r>
            <a:r>
              <a:rPr lang="fr-FR" sz="1800" dirty="0" smtClean="0"/>
              <a:t> </a:t>
            </a:r>
            <a:r>
              <a:rPr lang="fr-FR" sz="1800" dirty="0" err="1" smtClean="0"/>
              <a:t>waiting</a:t>
            </a:r>
            <a:r>
              <a:rPr lang="fr-FR" sz="1800" dirty="0" smtClean="0"/>
              <a:t> for </a:t>
            </a:r>
            <a:r>
              <a:rPr lang="fr-FR" sz="1800" dirty="0" err="1" smtClean="0"/>
              <a:t>deployment</a:t>
            </a:r>
            <a:r>
              <a:rPr lang="fr-FR" sz="1800" dirty="0" smtClean="0"/>
              <a:t>.</a:t>
            </a:r>
            <a:endParaRPr lang="fr-FR" sz="1800" dirty="0" smtClean="0"/>
          </a:p>
        </p:txBody>
      </p:sp>
      <p:grpSp>
        <p:nvGrpSpPr>
          <p:cNvPr id="17" name="Groupe 16"/>
          <p:cNvGrpSpPr/>
          <p:nvPr/>
        </p:nvGrpSpPr>
        <p:grpSpPr>
          <a:xfrm>
            <a:off x="4355976" y="1196752"/>
            <a:ext cx="4754213" cy="2708920"/>
            <a:chOff x="4355976" y="1052736"/>
            <a:chExt cx="4754213" cy="2708920"/>
          </a:xfrm>
        </p:grpSpPr>
        <p:pic>
          <p:nvPicPr>
            <p:cNvPr id="11" name="Picture 2" descr="C:\Users\lpnhe\Documents\TREND\photos\HTC\IMAG365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81"/>
            <a:stretch/>
          </p:blipFill>
          <p:spPr bwMode="auto">
            <a:xfrm>
              <a:off x="4355976" y="1086238"/>
              <a:ext cx="1744523" cy="2649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lpnhe\AppData\Local\Temp\thetaphi_scints-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051" y="1052736"/>
              <a:ext cx="2942138" cy="270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7923691" y="1124744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Zenith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distrib</a:t>
              </a:r>
              <a:endParaRPr lang="en-US" sz="12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64288" y="2575937"/>
              <a:ext cx="1019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Azim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distrib</a:t>
              </a:r>
              <a:endParaRPr lang="en-US" sz="1200" dirty="0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816424" y="40770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/>
              <a:t>3 </a:t>
            </a:r>
            <a:r>
              <a:rPr lang="fr-FR" sz="2000" b="1" dirty="0" err="1" smtClean="0"/>
              <a:t>units</a:t>
            </a:r>
            <a:r>
              <a:rPr lang="fr-FR" sz="2000" b="1" dirty="0" smtClean="0"/>
              <a:t> of AUGER-AERA DAQ</a:t>
            </a:r>
            <a:r>
              <a:rPr lang="fr-FR" sz="2000" dirty="0" smtClean="0"/>
              <a:t> </a:t>
            </a:r>
            <a:r>
              <a:rPr lang="fr-FR" sz="2000" dirty="0" err="1" smtClean="0"/>
              <a:t>deployed</a:t>
            </a:r>
            <a:r>
              <a:rPr lang="fr-FR" sz="2000" dirty="0" smtClean="0"/>
              <a:t> </a:t>
            </a:r>
            <a:r>
              <a:rPr lang="fr-FR" sz="2000" dirty="0" err="1" smtClean="0"/>
              <a:t>summer</a:t>
            </a:r>
            <a:r>
              <a:rPr lang="fr-FR" sz="2000" dirty="0" smtClean="0"/>
              <a:t> 2016; Will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integrated</a:t>
            </a:r>
            <a:r>
              <a:rPr lang="fr-FR" sz="2000" dirty="0" smtClean="0"/>
              <a:t> to </a:t>
            </a:r>
            <a:r>
              <a:rPr lang="fr-FR" sz="2000" dirty="0" err="1" smtClean="0"/>
              <a:t>GRANDproto</a:t>
            </a:r>
            <a:r>
              <a:rPr lang="fr-FR" sz="2000" dirty="0" smtClean="0"/>
              <a:t> « standard » acquisition (August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GREAT </a:t>
            </a:r>
            <a:r>
              <a:rPr lang="fr-FR" sz="2000" dirty="0" err="1" smtClean="0"/>
              <a:t>tool</a:t>
            </a:r>
            <a:r>
              <a:rPr lang="fr-FR" sz="2000" dirty="0" smtClean="0"/>
              <a:t> for DAQ </a:t>
            </a:r>
            <a:r>
              <a:rPr lang="fr-FR" sz="2000" dirty="0" err="1" smtClean="0"/>
              <a:t>efficiency</a:t>
            </a:r>
            <a:r>
              <a:rPr lang="fr-FR" sz="2000" dirty="0" smtClean="0"/>
              <a:t> cross-</a:t>
            </a:r>
            <a:r>
              <a:rPr lang="fr-FR" sz="2000" dirty="0" err="1" smtClean="0"/>
              <a:t>checks</a:t>
            </a:r>
            <a:r>
              <a:rPr lang="fr-FR" sz="2000" dirty="0" smtClean="0"/>
              <a:t>, cross calibration…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Especially</a:t>
            </a:r>
            <a:r>
              <a:rPr lang="fr-FR" sz="2000" dirty="0" smtClean="0"/>
              <a:t> important in the perspective of GRANDproto300 (AERA DAQ) </a:t>
            </a:r>
            <a:endParaRPr lang="fr-FR" sz="2000" dirty="0" smtClean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6"/>
          <a:stretch/>
        </p:blipFill>
        <p:spPr>
          <a:xfrm>
            <a:off x="611560" y="3719822"/>
            <a:ext cx="2571750" cy="299983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2411760" y="4365104"/>
            <a:ext cx="1800200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94030"/>
            <a:ext cx="4138311" cy="30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AERA DAQ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8232"/>
            <a:ext cx="2448272" cy="23328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 of a </a:t>
            </a:r>
            <a:r>
              <a:rPr lang="fr-FR" sz="2400" dirty="0" err="1" smtClean="0"/>
              <a:t>coincident</a:t>
            </a:r>
            <a:r>
              <a:rPr lang="fr-FR" sz="2400" dirty="0" smtClean="0"/>
              <a:t> </a:t>
            </a:r>
            <a:r>
              <a:rPr lang="fr-FR" sz="2400" dirty="0" err="1" smtClean="0"/>
              <a:t>event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2 AERA </a:t>
            </a:r>
            <a:r>
              <a:rPr lang="fr-FR" sz="2400" dirty="0" err="1" smtClean="0"/>
              <a:t>antennas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4737"/>
            <a:ext cx="6804248" cy="46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AERA DAQ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clustering</a:t>
            </a:r>
            <a:r>
              <a:rPr lang="fr-FR" dirty="0" smtClean="0"/>
              <a:t> of 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vector</a:t>
            </a:r>
            <a:r>
              <a:rPr lang="fr-FR" dirty="0" smtClean="0"/>
              <a:t> direction </a:t>
            </a:r>
            <a:endParaRPr lang="en-US" dirty="0" smtClean="0"/>
          </a:p>
          <a:p>
            <a:pPr lvl="1"/>
            <a:r>
              <a:rPr lang="fr-FR" dirty="0" smtClean="0"/>
              <a:t>Good amplitude/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fr-FR" dirty="0" smtClean="0"/>
          </a:p>
          <a:p>
            <a:pPr lvl="1"/>
            <a:r>
              <a:rPr lang="fr-FR" dirty="0" smtClean="0"/>
              <a:t>Efficient </a:t>
            </a:r>
            <a:r>
              <a:rPr lang="fr-FR" dirty="0" err="1" smtClean="0"/>
              <a:t>tool</a:t>
            </a:r>
            <a:r>
              <a:rPr lang="fr-FR" dirty="0" smtClean="0"/>
              <a:t> for background rejection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" y="3645024"/>
            <a:ext cx="8802832" cy="20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GRANDproto</a:t>
            </a:r>
            <a:r>
              <a:rPr lang="fr-FR" dirty="0" smtClean="0"/>
              <a:t> as a </a:t>
            </a:r>
            <a:r>
              <a:rPr lang="fr-FR" dirty="0" err="1" smtClean="0"/>
              <a:t>tool</a:t>
            </a:r>
            <a:r>
              <a:rPr lang="fr-FR" dirty="0" smtClean="0"/>
              <a:t> to </a:t>
            </a:r>
            <a:r>
              <a:rPr lang="fr-FR" dirty="0" err="1" smtClean="0"/>
              <a:t>establish</a:t>
            </a:r>
            <a:r>
              <a:rPr lang="fr-FR" dirty="0" smtClean="0"/>
              <a:t> the </a:t>
            </a:r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perform</a:t>
            </a:r>
            <a:r>
              <a:rPr lang="fr-FR" dirty="0" smtClean="0"/>
              <a:t> efficient EAS </a:t>
            </a:r>
            <a:r>
              <a:rPr lang="fr-FR" dirty="0" err="1" smtClean="0"/>
              <a:t>detection+identification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efficiency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Tool</a:t>
            </a:r>
            <a:r>
              <a:rPr lang="fr-FR" dirty="0" smtClean="0"/>
              <a:t>: 3D </a:t>
            </a:r>
            <a:r>
              <a:rPr lang="fr-FR" dirty="0" err="1" smtClean="0"/>
              <a:t>antennas</a:t>
            </a:r>
            <a:r>
              <a:rPr lang="fr-FR" dirty="0" smtClean="0"/>
              <a:t> + </a:t>
            </a:r>
            <a:r>
              <a:rPr lang="fr-FR" dirty="0" err="1" smtClean="0"/>
              <a:t>fast</a:t>
            </a:r>
            <a:r>
              <a:rPr lang="fr-FR" dirty="0" smtClean="0"/>
              <a:t> DAQ.</a:t>
            </a:r>
          </a:p>
          <a:p>
            <a:r>
              <a:rPr lang="fr-FR" dirty="0" smtClean="0"/>
              <a:t>3 AERA front-end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GRANDproto35 DAQ (in </a:t>
            </a:r>
            <a:r>
              <a:rPr lang="fr-FR" dirty="0" err="1" smtClean="0"/>
              <a:t>preparation</a:t>
            </a:r>
            <a:r>
              <a:rPr lang="fr-FR" dirty="0" smtClean="0"/>
              <a:t> for GRANDproto300).</a:t>
            </a:r>
          </a:p>
          <a:p>
            <a:r>
              <a:rPr lang="fr-FR" dirty="0" err="1" smtClean="0"/>
              <a:t>Now</a:t>
            </a:r>
            <a:r>
              <a:rPr lang="fr-FR" dirty="0" smtClean="0"/>
              <a:t> all looks in good </a:t>
            </a:r>
            <a:r>
              <a:rPr lang="fr-FR" dirty="0" err="1" smtClean="0"/>
              <a:t>shape</a:t>
            </a:r>
            <a:r>
              <a:rPr lang="fr-FR" dirty="0" smtClean="0"/>
              <a:t>. </a:t>
            </a:r>
            <a:r>
              <a:rPr lang="fr-FR" dirty="0" err="1" smtClean="0"/>
              <a:t>Fingers</a:t>
            </a:r>
            <a:r>
              <a:rPr lang="fr-FR" dirty="0" smtClean="0"/>
              <a:t> </a:t>
            </a:r>
            <a:r>
              <a:rPr lang="fr-FR" dirty="0" err="1" smtClean="0"/>
              <a:t>crossed</a:t>
            </a:r>
            <a:r>
              <a:rPr lang="fr-FR" dirty="0" smtClean="0"/>
              <a:t> for production. </a:t>
            </a:r>
            <a:r>
              <a:rPr lang="fr-FR" dirty="0" err="1" smtClean="0"/>
              <a:t>Timeline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in </a:t>
            </a:r>
            <a:r>
              <a:rPr lang="fr-FR" b="1" dirty="0" err="1"/>
              <a:t>D</a:t>
            </a:r>
            <a:r>
              <a:rPr lang="fr-FR" b="1" dirty="0" err="1" smtClean="0"/>
              <a:t>ecember</a:t>
            </a:r>
            <a:r>
              <a:rPr lang="fr-FR" b="1" dirty="0" smtClean="0"/>
              <a:t> 2017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46018"/>
            <a:ext cx="7488832" cy="1066800"/>
          </a:xfrm>
        </p:spPr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</a:t>
            </a:r>
            <a:r>
              <a:rPr lang="fr-FR" dirty="0" err="1" smtClean="0"/>
              <a:t>rationale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268760"/>
            <a:ext cx="5616624" cy="5157192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: </a:t>
            </a:r>
            <a:r>
              <a:rPr lang="fr-FR" dirty="0" err="1" smtClean="0"/>
              <a:t>autonomous</a:t>
            </a:r>
            <a:r>
              <a:rPr lang="fr-FR" dirty="0" smtClean="0"/>
              <a:t> </a:t>
            </a:r>
            <a:r>
              <a:rPr lang="fr-FR" dirty="0" err="1" smtClean="0"/>
              <a:t>radio-detection</a:t>
            </a:r>
            <a:r>
              <a:rPr lang="fr-FR" dirty="0" smtClean="0"/>
              <a:t> of EAS </a:t>
            </a:r>
            <a:r>
              <a:rPr lang="fr-FR" dirty="0" err="1" smtClean="0"/>
              <a:t>is</a:t>
            </a:r>
            <a:r>
              <a:rPr lang="fr-FR" dirty="0" smtClean="0"/>
              <a:t> a key </a:t>
            </a:r>
            <a:r>
              <a:rPr lang="fr-FR" dirty="0" err="1" smtClean="0"/>
              <a:t>step</a:t>
            </a:r>
            <a:r>
              <a:rPr lang="fr-FR" dirty="0" smtClean="0"/>
              <a:t> for GRAND </a:t>
            </a:r>
            <a:r>
              <a:rPr lang="fr-FR" dirty="0" err="1" smtClean="0"/>
              <a:t>project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 smtClean="0"/>
              <a:t>So </a:t>
            </a:r>
            <a:r>
              <a:rPr lang="fr-FR" dirty="0" smtClean="0"/>
              <a:t>far </a:t>
            </a:r>
            <a:r>
              <a:rPr lang="fr-FR" b="1" dirty="0" err="1" smtClean="0"/>
              <a:t>autonomous</a:t>
            </a:r>
            <a:r>
              <a:rPr lang="fr-FR" b="1" dirty="0" smtClean="0"/>
              <a:t> radio </a:t>
            </a:r>
            <a:r>
              <a:rPr lang="fr-FR" b="1" dirty="0" err="1" smtClean="0"/>
              <a:t>detection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performed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limited</a:t>
            </a:r>
            <a:r>
              <a:rPr lang="fr-FR" b="1" dirty="0" smtClean="0"/>
              <a:t> </a:t>
            </a:r>
            <a:r>
              <a:rPr lang="fr-FR" b="1" dirty="0" err="1" smtClean="0"/>
              <a:t>efficiency</a:t>
            </a:r>
            <a:r>
              <a:rPr lang="fr-FR" b="1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AERA self </a:t>
            </a:r>
            <a:r>
              <a:rPr lang="fr-FR" dirty="0" err="1" smtClean="0"/>
              <a:t>triggering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~</a:t>
            </a:r>
            <a:r>
              <a:rPr lang="fr-FR" dirty="0" smtClean="0"/>
              <a:t>10</a:t>
            </a:r>
            <a:r>
              <a:rPr lang="fr-FR" dirty="0" smtClean="0"/>
              <a:t>% </a:t>
            </a:r>
            <a:r>
              <a:rPr lang="fr-FR" dirty="0" smtClean="0"/>
              <a:t>for TREND </a:t>
            </a:r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Sandra’s</a:t>
            </a:r>
            <a:r>
              <a:rPr lang="fr-FR" dirty="0" smtClean="0"/>
              <a:t> talk). </a:t>
            </a:r>
            <a:endParaRPr lang="fr-FR" dirty="0" smtClean="0"/>
          </a:p>
          <a:p>
            <a:r>
              <a:rPr lang="fr-FR" dirty="0" smtClean="0"/>
              <a:t>C</a:t>
            </a:r>
            <a:r>
              <a:rPr lang="fr-FR" dirty="0" smtClean="0"/>
              <a:t>auses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Detector </a:t>
            </a:r>
            <a:r>
              <a:rPr lang="fr-FR" dirty="0" err="1" smtClean="0"/>
              <a:t>stability</a:t>
            </a:r>
            <a:r>
              <a:rPr lang="fr-FR" dirty="0" smtClean="0"/>
              <a:t> (TREND: ~25%)</a:t>
            </a:r>
          </a:p>
          <a:p>
            <a:pPr lvl="1"/>
            <a:r>
              <a:rPr lang="fr-FR" dirty="0" smtClean="0"/>
              <a:t>Large </a:t>
            </a:r>
            <a:r>
              <a:rPr lang="fr-FR" dirty="0" smtClean="0"/>
              <a:t>background rate </a:t>
            </a:r>
            <a:r>
              <a:rPr lang="fr-FR" dirty="0" err="1" smtClean="0"/>
              <a:t>kills</a:t>
            </a:r>
            <a:r>
              <a:rPr lang="fr-FR" dirty="0" smtClean="0"/>
              <a:t> DAQ live </a:t>
            </a:r>
            <a:r>
              <a:rPr lang="fr-FR" dirty="0" smtClean="0"/>
              <a:t>time (TREND &amp; AERA).</a:t>
            </a:r>
          </a:p>
          <a:p>
            <a:pPr lvl="1"/>
            <a:r>
              <a:rPr lang="fr-FR" dirty="0" smtClean="0"/>
              <a:t>Air </a:t>
            </a:r>
            <a:r>
              <a:rPr lang="fr-FR" dirty="0" err="1" smtClean="0"/>
              <a:t>showers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</a:t>
            </a:r>
            <a:r>
              <a:rPr lang="fr-FR" dirty="0" err="1" smtClean="0"/>
              <a:t>cuts</a:t>
            </a:r>
            <a:r>
              <a:rPr lang="fr-FR" dirty="0" smtClean="0"/>
              <a:t> </a:t>
            </a:r>
            <a:r>
              <a:rPr lang="fr-FR" dirty="0" err="1" smtClean="0"/>
              <a:t>strongly</a:t>
            </a:r>
            <a:r>
              <a:rPr lang="fr-FR" dirty="0" smtClean="0"/>
              <a:t> affect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(TREND: ~50%)</a:t>
            </a:r>
          </a:p>
          <a:p>
            <a:r>
              <a:rPr lang="fr-FR" b="1" dirty="0" err="1" smtClean="0"/>
              <a:t>These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cured</a:t>
            </a:r>
            <a:r>
              <a:rPr lang="fr-FR" b="1" dirty="0" smtClean="0"/>
              <a:t>!!!</a:t>
            </a:r>
            <a:endParaRPr lang="fr-FR" b="1" dirty="0" smtClean="0"/>
          </a:p>
          <a:p>
            <a:pPr marL="411480" lvl="1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u="sng" dirty="0" err="1" smtClean="0">
                <a:solidFill>
                  <a:srgbClr val="FF0000"/>
                </a:solidFill>
              </a:rPr>
              <a:t>GRANDproto</a:t>
            </a:r>
            <a:r>
              <a:rPr lang="fr-FR" b="1" u="sng" dirty="0" smtClean="0">
                <a:solidFill>
                  <a:srgbClr val="FF0000"/>
                </a:solidFill>
              </a:rPr>
              <a:t>: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set-up</a:t>
            </a:r>
            <a:r>
              <a:rPr lang="fr-FR" dirty="0" smtClean="0"/>
              <a:t> for air </a:t>
            </a:r>
            <a:r>
              <a:rPr lang="fr-FR" dirty="0" err="1"/>
              <a:t>shower</a:t>
            </a:r>
            <a:r>
              <a:rPr lang="fr-FR" dirty="0"/>
              <a:t> </a:t>
            </a:r>
            <a:r>
              <a:rPr lang="fr-FR" dirty="0" err="1"/>
              <a:t>autonomous</a:t>
            </a:r>
            <a:r>
              <a:rPr lang="fr-FR" dirty="0"/>
              <a:t> </a:t>
            </a:r>
            <a:r>
              <a:rPr lang="fr-FR" dirty="0" err="1" smtClean="0"/>
              <a:t>radiodetection</a:t>
            </a:r>
            <a:r>
              <a:rPr lang="fr-FR" dirty="0" smtClean="0"/>
              <a:t> </a:t>
            </a:r>
            <a:r>
              <a:rPr lang="fr-FR" u="sng" dirty="0" err="1" smtClean="0"/>
              <a:t>with</a:t>
            </a:r>
            <a:r>
              <a:rPr lang="fr-FR" u="sng" dirty="0" smtClean="0"/>
              <a:t> high </a:t>
            </a:r>
            <a:r>
              <a:rPr lang="fr-FR" u="sng" dirty="0" err="1" smtClean="0"/>
              <a:t>efficiency</a:t>
            </a:r>
            <a:r>
              <a:rPr lang="fr-FR" u="sng" dirty="0" smtClean="0"/>
              <a:t> + high </a:t>
            </a:r>
            <a:r>
              <a:rPr lang="fr-FR" u="sng" dirty="0" err="1" smtClean="0"/>
              <a:t>purity</a:t>
            </a:r>
            <a:endParaRPr lang="fr-FR" u="sng" dirty="0" smtClean="0"/>
          </a:p>
          <a:p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2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508105" y="980728"/>
            <a:ext cx="3600400" cy="5877272"/>
            <a:chOff x="5220072" y="388522"/>
            <a:chExt cx="3600400" cy="612696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20688"/>
              <a:ext cx="3600400" cy="563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148077" y="388522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AERA live time</a:t>
              </a:r>
              <a:endParaRPr lang="en-US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464396" y="6207705"/>
              <a:ext cx="3111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S. Jensen PhD, </a:t>
              </a:r>
              <a:r>
                <a:rPr lang="fr-FR" sz="1400" dirty="0" err="1" smtClean="0"/>
                <a:t>Nijmegen</a:t>
              </a:r>
              <a:r>
                <a:rPr lang="fr-FR" sz="1400" dirty="0" smtClean="0"/>
                <a:t>, April 2016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92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6408712" cy="518457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Radio-</a:t>
            </a:r>
            <a:r>
              <a:rPr lang="fr-FR" dirty="0" err="1" smtClean="0"/>
              <a:t>array</a:t>
            </a:r>
            <a:r>
              <a:rPr lang="fr-FR" dirty="0" smtClean="0"/>
              <a:t> of </a:t>
            </a:r>
            <a:r>
              <a:rPr lang="fr-FR" b="1" dirty="0" smtClean="0"/>
              <a:t>35 </a:t>
            </a:r>
            <a:r>
              <a:rPr lang="fr-FR" b="1" dirty="0" err="1" smtClean="0"/>
              <a:t>antennas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3 </a:t>
            </a:r>
            <a:r>
              <a:rPr lang="fr-FR" dirty="0" err="1" smtClean="0"/>
              <a:t>arms</a:t>
            </a:r>
            <a:r>
              <a:rPr lang="fr-FR" dirty="0" smtClean="0"/>
              <a:t> and </a:t>
            </a:r>
            <a:r>
              <a:rPr lang="fr-FR" dirty="0" err="1" smtClean="0"/>
              <a:t>dedicated</a:t>
            </a:r>
            <a:r>
              <a:rPr lang="fr-FR" dirty="0" smtClean="0"/>
              <a:t> DAQ </a:t>
            </a:r>
            <a:r>
              <a:rPr lang="fr-FR" dirty="0" err="1" smtClean="0"/>
              <a:t>with</a:t>
            </a:r>
            <a:r>
              <a:rPr lang="fr-FR" dirty="0" smtClean="0"/>
              <a:t> 100% </a:t>
            </a:r>
            <a:r>
              <a:rPr lang="fr-FR" dirty="0" err="1" smtClean="0"/>
              <a:t>duty</a:t>
            </a:r>
            <a:r>
              <a:rPr lang="fr-FR" dirty="0" smtClean="0"/>
              <a:t> cycle up to 1kHz trigger rate.</a:t>
            </a:r>
          </a:p>
          <a:p>
            <a:endParaRPr lang="fr-FR" dirty="0"/>
          </a:p>
          <a:p>
            <a:r>
              <a:rPr lang="fr-FR" b="1" dirty="0" err="1" smtClean="0"/>
              <a:t>Array</a:t>
            </a:r>
            <a:r>
              <a:rPr lang="fr-FR" b="1" dirty="0" smtClean="0"/>
              <a:t> of 24 </a:t>
            </a:r>
            <a:r>
              <a:rPr lang="fr-FR" b="1" dirty="0" err="1" smtClean="0"/>
              <a:t>scintillators</a:t>
            </a:r>
            <a:r>
              <a:rPr lang="fr-FR" b="1" dirty="0" smtClean="0"/>
              <a:t> </a:t>
            </a:r>
            <a:r>
              <a:rPr lang="fr-FR" dirty="0" smtClean="0"/>
              <a:t>on the radio </a:t>
            </a:r>
            <a:r>
              <a:rPr lang="fr-FR" dirty="0" err="1" smtClean="0"/>
              <a:t>array</a:t>
            </a:r>
            <a:r>
              <a:rPr lang="fr-FR" dirty="0" smtClean="0"/>
              <a:t> site, running </a:t>
            </a:r>
            <a:r>
              <a:rPr lang="fr-FR" dirty="0" err="1" smtClean="0"/>
              <a:t>independently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Layout</a:t>
            </a:r>
            <a:r>
              <a:rPr lang="fr-FR" dirty="0" smtClean="0"/>
              <a:t> </a:t>
            </a:r>
            <a:r>
              <a:rPr lang="fr-FR" dirty="0" err="1" smtClean="0"/>
              <a:t>designed</a:t>
            </a:r>
            <a:r>
              <a:rPr lang="fr-FR" dirty="0" smtClean="0"/>
              <a:t> for optimal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for </a:t>
            </a:r>
            <a:r>
              <a:rPr lang="fr-FR" dirty="0" err="1" smtClean="0"/>
              <a:t>showers</a:t>
            </a:r>
            <a:r>
              <a:rPr lang="fr-FR" dirty="0" smtClean="0"/>
              <a:t>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North</a:t>
            </a:r>
            <a:r>
              <a:rPr lang="fr-FR" dirty="0" smtClean="0"/>
              <a:t> &amp; 30&lt;</a:t>
            </a:r>
            <a:r>
              <a:rPr lang="fr-FR" dirty="0" smtClean="0">
                <a:latin typeface="Symbol" panose="05050102010706020507" pitchFamily="18" charset="2"/>
              </a:rPr>
              <a:t>q</a:t>
            </a:r>
            <a:r>
              <a:rPr lang="fr-FR" dirty="0" smtClean="0"/>
              <a:t>&lt;70°</a:t>
            </a:r>
          </a:p>
          <a:p>
            <a:r>
              <a:rPr lang="fr-FR" dirty="0" err="1" smtClean="0"/>
              <a:t>Scintillator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as an </a:t>
            </a:r>
            <a:r>
              <a:rPr lang="fr-FR" b="1" dirty="0" smtClean="0">
                <a:solidFill>
                  <a:srgbClr val="FF0000"/>
                </a:solidFill>
              </a:rPr>
              <a:t>EAS-pure detector</a:t>
            </a:r>
            <a:r>
              <a:rPr lang="fr-FR" dirty="0" smtClean="0"/>
              <a:t> for offline cross-check </a:t>
            </a:r>
            <a:r>
              <a:rPr lang="fr-FR" dirty="0" err="1" smtClean="0"/>
              <a:t>allowing</a:t>
            </a:r>
            <a:r>
              <a:rPr lang="fr-FR" dirty="0" smtClean="0"/>
              <a:t> quantitative </a:t>
            </a:r>
            <a:r>
              <a:rPr lang="fr-FR" dirty="0" err="1" smtClean="0"/>
              <a:t>determination</a:t>
            </a:r>
            <a:r>
              <a:rPr lang="fr-FR" dirty="0" smtClean="0"/>
              <a:t> of radio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and background rejection performances.</a:t>
            </a:r>
          </a:p>
          <a:p>
            <a:endParaRPr lang="fr-FR" dirty="0" smtClean="0"/>
          </a:p>
          <a:p>
            <a:r>
              <a:rPr lang="fr-FR" dirty="0" smtClean="0"/>
              <a:t>Goal: </a:t>
            </a:r>
            <a:r>
              <a:rPr lang="fr-FR" dirty="0" err="1" smtClean="0"/>
              <a:t>establish</a:t>
            </a:r>
            <a:r>
              <a:rPr lang="fr-FR" dirty="0" smtClean="0"/>
              <a:t> </a:t>
            </a:r>
            <a:r>
              <a:rPr lang="fr-FR" dirty="0" err="1" smtClean="0"/>
              <a:t>radio-detection</a:t>
            </a:r>
            <a:r>
              <a:rPr lang="fr-FR" dirty="0" smtClean="0"/>
              <a:t> as a </a:t>
            </a:r>
            <a:r>
              <a:rPr lang="fr-FR" b="1" dirty="0" err="1" smtClean="0">
                <a:solidFill>
                  <a:srgbClr val="FF0000"/>
                </a:solidFill>
              </a:rPr>
              <a:t>valid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tool</a:t>
            </a:r>
            <a:r>
              <a:rPr lang="fr-FR" b="1" dirty="0" smtClean="0">
                <a:solidFill>
                  <a:srgbClr val="FF0000"/>
                </a:solidFill>
              </a:rPr>
              <a:t> for </a:t>
            </a:r>
            <a:r>
              <a:rPr lang="fr-FR" b="1" dirty="0" err="1" smtClean="0">
                <a:solidFill>
                  <a:srgbClr val="FF0000"/>
                </a:solidFill>
              </a:rPr>
              <a:t>autonomous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detection</a:t>
            </a:r>
            <a:r>
              <a:rPr lang="fr-FR" b="1" dirty="0" smtClean="0">
                <a:solidFill>
                  <a:srgbClr val="FF0000"/>
                </a:solidFill>
              </a:rPr>
              <a:t> of EAS</a:t>
            </a:r>
            <a:r>
              <a:rPr lang="fr-FR" dirty="0" smtClean="0"/>
              <a:t> (i.e.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+ background rejection)</a:t>
            </a:r>
            <a:endParaRPr lang="en-US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4057"/>
            <a:ext cx="2520280" cy="63093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21725" y="972017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Antennas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err="1" smtClean="0">
                <a:solidFill>
                  <a:schemeClr val="bg1"/>
                </a:solidFill>
              </a:rPr>
              <a:t>Scintillators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7092280" y="1052736"/>
            <a:ext cx="216024" cy="22038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28663" y="1340768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29952"/>
            <a:ext cx="7488832" cy="1066800"/>
          </a:xfrm>
        </p:spPr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88832" cy="1066800"/>
          </a:xfrm>
        </p:spPr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radio </a:t>
            </a:r>
            <a:r>
              <a:rPr lang="fr-FR" dirty="0" err="1" smtClean="0"/>
              <a:t>array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144016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3D </a:t>
            </a:r>
            <a:r>
              <a:rPr lang="fr-FR" dirty="0" err="1" smtClean="0"/>
              <a:t>antennas</a:t>
            </a:r>
            <a:r>
              <a:rPr lang="fr-FR" dirty="0" smtClean="0"/>
              <a:t> (SUBATECH design, </a:t>
            </a:r>
            <a:r>
              <a:rPr lang="fr-FR" dirty="0" err="1" smtClean="0"/>
              <a:t>Xi’An</a:t>
            </a:r>
            <a:r>
              <a:rPr lang="fr-FR" dirty="0" smtClean="0"/>
              <a:t> </a:t>
            </a:r>
            <a:r>
              <a:rPr lang="fr-FR" dirty="0" err="1" smtClean="0"/>
              <a:t>prod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Reconstruction of full </a:t>
            </a:r>
            <a:r>
              <a:rPr lang="fr-FR" dirty="0" err="1" smtClean="0"/>
              <a:t>polarization</a:t>
            </a:r>
            <a:r>
              <a:rPr lang="fr-FR" dirty="0" smtClean="0"/>
              <a:t> info</a:t>
            </a:r>
          </a:p>
          <a:p>
            <a:pPr marL="411480" lvl="1" indent="0">
              <a:buNone/>
            </a:pPr>
            <a:r>
              <a:rPr lang="fr-FR" dirty="0" smtClean="0"/>
              <a:t>                 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 smtClean="0"/>
              <a:t>signature for EAS/background rejection (</a:t>
            </a:r>
            <a:r>
              <a:rPr lang="fr-FR" dirty="0" smtClean="0">
                <a:latin typeface="Symbol" panose="05050102010706020507" pitchFamily="18" charset="2"/>
              </a:rPr>
              <a:t>e</a:t>
            </a:r>
            <a:r>
              <a:rPr lang="fr-FR" dirty="0" smtClean="0"/>
              <a:t>?)</a:t>
            </a:r>
          </a:p>
          <a:p>
            <a:pPr marL="468630" indent="-457200"/>
            <a:r>
              <a:rPr lang="fr-FR" dirty="0" err="1" smtClean="0"/>
              <a:t>Antennas</a:t>
            </a:r>
            <a:r>
              <a:rPr lang="fr-FR" dirty="0" smtClean="0"/>
              <a:t>  running on site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 2014. All </a:t>
            </a:r>
            <a:r>
              <a:rPr lang="fr-FR" dirty="0" err="1" smtClean="0"/>
              <a:t>produced</a:t>
            </a:r>
            <a:r>
              <a:rPr lang="fr-FR" dirty="0" smtClean="0"/>
              <a:t>, </a:t>
            </a:r>
            <a:r>
              <a:rPr lang="fr-FR" dirty="0" err="1" smtClean="0"/>
              <a:t>waiting</a:t>
            </a:r>
            <a:r>
              <a:rPr lang="fr-FR" dirty="0" smtClean="0"/>
              <a:t> for shipping.</a:t>
            </a:r>
            <a:endParaRPr lang="fr-FR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4" b="48268"/>
          <a:stretch/>
        </p:blipFill>
        <p:spPr bwMode="auto">
          <a:xfrm>
            <a:off x="1129543" y="2636912"/>
            <a:ext cx="380249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lpnhe\Documents\TREND\photos\HTC\IMAG37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4" t="5441" r="4048"/>
          <a:stretch/>
        </p:blipFill>
        <p:spPr bwMode="auto">
          <a:xfrm>
            <a:off x="5724128" y="2503948"/>
            <a:ext cx="2970608" cy="38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2675284" y="4293854"/>
            <a:ext cx="504056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23527" y="3857329"/>
            <a:ext cx="928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 </a:t>
            </a:r>
            <a:r>
              <a:rPr lang="fr-FR" sz="3600" baseline="-25000" dirty="0" smtClean="0">
                <a:latin typeface="ZapfChancery"/>
              </a:rPr>
              <a:t>┴ </a:t>
            </a:r>
            <a:r>
              <a:rPr lang="fr-FR" sz="2400" dirty="0" smtClean="0">
                <a:latin typeface="ZapfChancery"/>
              </a:rPr>
              <a:t>v</a:t>
            </a:r>
            <a:endParaRPr lang="fr-FR" sz="2400" dirty="0" smtClean="0"/>
          </a:p>
          <a:p>
            <a:r>
              <a:rPr lang="fr-FR" sz="2400" dirty="0"/>
              <a:t>E </a:t>
            </a:r>
            <a:r>
              <a:rPr lang="fr-FR" sz="3600" baseline="-25000" dirty="0" smtClean="0">
                <a:latin typeface="ZapfChancery"/>
              </a:rPr>
              <a:t>┴ </a:t>
            </a:r>
            <a:r>
              <a:rPr lang="fr-FR" sz="2400" dirty="0" smtClean="0">
                <a:latin typeface="ZapfChancery"/>
              </a:rPr>
              <a:t>B</a:t>
            </a:r>
            <a:endParaRPr lang="fr-FR" sz="2400" dirty="0">
              <a:latin typeface="ZapfChancery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5535" y="3869204"/>
            <a:ext cx="2320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146333" y="3944173"/>
            <a:ext cx="2320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171599" y="4269346"/>
            <a:ext cx="2320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95535" y="4268588"/>
            <a:ext cx="2320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flipH="1">
            <a:off x="3203848" y="45718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CCFF"/>
                </a:solidFill>
              </a:rPr>
              <a:t>E</a:t>
            </a:r>
            <a:endParaRPr lang="en-US" b="1" dirty="0">
              <a:solidFill>
                <a:srgbClr val="99CC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221667" y="4627870"/>
            <a:ext cx="232049" cy="0"/>
          </a:xfrm>
          <a:prstGeom prst="straightConnector1">
            <a:avLst/>
          </a:prstGeom>
          <a:ln>
            <a:solidFill>
              <a:srgbClr val="99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7944"/>
            <a:ext cx="7488832" cy="1066800"/>
          </a:xfrm>
        </p:spPr>
        <p:txBody>
          <a:bodyPr/>
          <a:lstStyle/>
          <a:p>
            <a:r>
              <a:rPr lang="fr-FR" dirty="0" err="1"/>
              <a:t>GRANDproto</a:t>
            </a:r>
            <a:r>
              <a:rPr lang="fr-FR" dirty="0"/>
              <a:t> radio </a:t>
            </a:r>
            <a:r>
              <a:rPr lang="fr-FR" dirty="0" err="1"/>
              <a:t>array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7" y="1628800"/>
            <a:ext cx="9144000" cy="1051227"/>
          </a:xfrm>
        </p:spPr>
        <p:txBody>
          <a:bodyPr numCol="2">
            <a:normAutofit lnSpcReduction="10000"/>
          </a:bodyPr>
          <a:lstStyle/>
          <a:p>
            <a:pPr lvl="1"/>
            <a:r>
              <a:rPr lang="fr-FR" sz="2000" dirty="0" smtClean="0"/>
              <a:t>Trigger on 30-100MHz </a:t>
            </a:r>
            <a:r>
              <a:rPr lang="fr-FR" sz="2000" dirty="0" err="1" smtClean="0"/>
              <a:t>analog</a:t>
            </a:r>
            <a:r>
              <a:rPr lang="fr-FR" sz="2000" dirty="0" smtClean="0"/>
              <a:t> signal</a:t>
            </a:r>
          </a:p>
          <a:p>
            <a:pPr lvl="1"/>
            <a:r>
              <a:rPr lang="fr-FR" sz="2000" dirty="0" smtClean="0"/>
              <a:t>Enveloppe </a:t>
            </a:r>
            <a:r>
              <a:rPr lang="fr-FR" sz="2000" dirty="0" err="1" smtClean="0"/>
              <a:t>detection</a:t>
            </a:r>
            <a:endParaRPr lang="fr-FR" sz="2000" dirty="0" smtClean="0"/>
          </a:p>
          <a:p>
            <a:pPr lvl="1"/>
            <a:r>
              <a:rPr lang="fr-FR" sz="2000" dirty="0" smtClean="0"/>
              <a:t>Front end </a:t>
            </a:r>
            <a:r>
              <a:rPr lang="fr-FR" sz="2000" dirty="0" err="1" smtClean="0"/>
              <a:t>digitization</a:t>
            </a:r>
            <a:endParaRPr lang="fr-FR" sz="2000" dirty="0" smtClean="0"/>
          </a:p>
          <a:p>
            <a:pPr lvl="1"/>
            <a:r>
              <a:rPr lang="fr-FR" sz="2000" dirty="0" smtClean="0"/>
              <a:t>GPS timing</a:t>
            </a:r>
          </a:p>
          <a:p>
            <a:pPr lvl="1"/>
            <a:r>
              <a:rPr lang="fr-FR" sz="2000" b="1" dirty="0" smtClean="0"/>
              <a:t>100% </a:t>
            </a:r>
            <a:r>
              <a:rPr lang="fr-FR" sz="2000" b="1" dirty="0" err="1" smtClean="0"/>
              <a:t>duty</a:t>
            </a:r>
            <a:r>
              <a:rPr lang="fr-FR" sz="2000" b="1" dirty="0" smtClean="0"/>
              <a:t> cycle up to ~</a:t>
            </a:r>
            <a:r>
              <a:rPr lang="fr-FR" sz="2000" b="1" dirty="0" smtClean="0"/>
              <a:t>1kHz</a:t>
            </a:r>
          </a:p>
          <a:p>
            <a:pPr lvl="1"/>
            <a:r>
              <a:rPr lang="fr-FR" sz="2000" dirty="0" err="1" smtClean="0"/>
              <a:t>Internal</a:t>
            </a:r>
            <a:r>
              <a:rPr lang="fr-FR" sz="2000" dirty="0" smtClean="0"/>
              <a:t> calibration system</a:t>
            </a:r>
            <a:r>
              <a:rPr lang="fr-FR" sz="2000" dirty="0" smtClean="0"/>
              <a:t> </a:t>
            </a:r>
            <a:endParaRPr lang="en-US" sz="20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642623" cy="429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70345" y="3429001"/>
            <a:ext cx="4032448" cy="1872207"/>
            <a:chOff x="70345" y="3429001"/>
            <a:chExt cx="4032448" cy="1872207"/>
          </a:xfrm>
        </p:grpSpPr>
        <p:grpSp>
          <p:nvGrpSpPr>
            <p:cNvPr id="13" name="Groupe 12"/>
            <p:cNvGrpSpPr/>
            <p:nvPr/>
          </p:nvGrpSpPr>
          <p:grpSpPr>
            <a:xfrm>
              <a:off x="70345" y="4221088"/>
              <a:ext cx="4032448" cy="1080120"/>
              <a:chOff x="0" y="3933636"/>
              <a:chExt cx="4032448" cy="1080120"/>
            </a:xfrm>
          </p:grpSpPr>
          <p:pic>
            <p:nvPicPr>
              <p:cNvPr id="15" name="Espace réservé du contenu 3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2" t="5806" r="7912" b="49092"/>
              <a:stretch/>
            </p:blipFill>
            <p:spPr bwMode="auto">
              <a:xfrm>
                <a:off x="0" y="3933636"/>
                <a:ext cx="4032448" cy="10801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251520" y="4324995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 smtClean="0"/>
                  <a:t>Simulated</a:t>
                </a:r>
                <a:r>
                  <a:rPr lang="fr-FR" sz="1200" dirty="0" smtClean="0"/>
                  <a:t> signal at </a:t>
                </a:r>
                <a:r>
                  <a:rPr lang="fr-FR" sz="1200" dirty="0" err="1" smtClean="0"/>
                  <a:t>filter</a:t>
                </a:r>
                <a:r>
                  <a:rPr lang="fr-FR" sz="1200" dirty="0" smtClean="0"/>
                  <a:t> output</a:t>
                </a:r>
                <a:endParaRPr lang="en-US" sz="1200" dirty="0"/>
              </a:p>
            </p:txBody>
          </p:sp>
        </p:grpSp>
        <p:cxnSp>
          <p:nvCxnSpPr>
            <p:cNvPr id="14" name="Connecteur droit 13"/>
            <p:cNvCxnSpPr/>
            <p:nvPr/>
          </p:nvCxnSpPr>
          <p:spPr>
            <a:xfrm flipV="1">
              <a:off x="1906041" y="3429001"/>
              <a:ext cx="360040" cy="79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753913" y="3543089"/>
            <a:ext cx="4104456" cy="3063085"/>
            <a:chOff x="753913" y="3543089"/>
            <a:chExt cx="4104456" cy="306308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3310197" y="3543089"/>
              <a:ext cx="36004" cy="19829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/>
            <p:cNvGrpSpPr/>
            <p:nvPr/>
          </p:nvGrpSpPr>
          <p:grpSpPr>
            <a:xfrm>
              <a:off x="753913" y="5526054"/>
              <a:ext cx="4104456" cy="1080120"/>
              <a:chOff x="2471108" y="803460"/>
              <a:chExt cx="4032448" cy="1080120"/>
            </a:xfrm>
          </p:grpSpPr>
          <p:pic>
            <p:nvPicPr>
              <p:cNvPr id="20" name="Espace réservé du contenu 3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2" t="50908" r="7912" b="3989"/>
              <a:stretch/>
            </p:blipFill>
            <p:spPr bwMode="auto">
              <a:xfrm>
                <a:off x="2471108" y="803460"/>
                <a:ext cx="4032448" cy="10801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2706021" y="1268760"/>
                <a:ext cx="20882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err="1" smtClean="0"/>
                  <a:t>Simulated</a:t>
                </a:r>
                <a:r>
                  <a:rPr lang="fr-FR" sz="1100" dirty="0" smtClean="0"/>
                  <a:t> signal at </a:t>
                </a:r>
              </a:p>
              <a:p>
                <a:r>
                  <a:rPr lang="fr-FR" sz="1100" dirty="0" smtClean="0"/>
                  <a:t>power detector output</a:t>
                </a:r>
                <a:endParaRPr lang="en-US" sz="1100" dirty="0"/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4714353" y="3429000"/>
            <a:ext cx="4322143" cy="3168352"/>
            <a:chOff x="4714353" y="3429000"/>
            <a:chExt cx="4322143" cy="3168352"/>
          </a:xfrm>
        </p:grpSpPr>
        <p:grpSp>
          <p:nvGrpSpPr>
            <p:cNvPr id="23" name="Groupe 22"/>
            <p:cNvGrpSpPr/>
            <p:nvPr/>
          </p:nvGrpSpPr>
          <p:grpSpPr>
            <a:xfrm>
              <a:off x="5138461" y="5589240"/>
              <a:ext cx="3898035" cy="1008112"/>
              <a:chOff x="5176259" y="3284984"/>
              <a:chExt cx="3898035" cy="1008112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74" t="52956" r="8069" b="3508"/>
              <a:stretch/>
            </p:blipFill>
            <p:spPr>
              <a:xfrm>
                <a:off x="5176259" y="3284984"/>
                <a:ext cx="3898035" cy="10081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5364088" y="3718193"/>
                <a:ext cx="1656184" cy="43088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err="1" smtClean="0"/>
                  <a:t>Simulated</a:t>
                </a:r>
                <a:r>
                  <a:rPr lang="fr-FR" sz="1100" dirty="0" smtClean="0"/>
                  <a:t> signal at </a:t>
                </a:r>
              </a:p>
              <a:p>
                <a:r>
                  <a:rPr lang="fr-FR" sz="1100" dirty="0" smtClean="0"/>
                  <a:t>ADC output (60MS/s)</a:t>
                </a:r>
                <a:endParaRPr lang="en-US" sz="1100" dirty="0"/>
              </a:p>
            </p:txBody>
          </p:sp>
        </p:grpSp>
        <p:cxnSp>
          <p:nvCxnSpPr>
            <p:cNvPr id="24" name="Connecteur droit 23"/>
            <p:cNvCxnSpPr/>
            <p:nvPr/>
          </p:nvCxnSpPr>
          <p:spPr>
            <a:xfrm>
              <a:off x="4714353" y="3429000"/>
              <a:ext cx="1008112" cy="2160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95828" y="1167135"/>
            <a:ext cx="8796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DAQ system (LPNHE design &amp; proto, French </a:t>
            </a:r>
            <a:r>
              <a:rPr lang="fr-FR" sz="2400" dirty="0" err="1"/>
              <a:t>company</a:t>
            </a:r>
            <a:r>
              <a:rPr lang="fr-FR" sz="2400" dirty="0"/>
              <a:t> </a:t>
            </a:r>
            <a:r>
              <a:rPr lang="fr-FR" sz="2400" dirty="0" err="1"/>
              <a:t>prod</a:t>
            </a:r>
            <a:r>
              <a:rPr lang="fr-FR" sz="2400" dirty="0"/>
              <a:t>)</a:t>
            </a:r>
          </a:p>
        </p:txBody>
      </p:sp>
      <p:grpSp>
        <p:nvGrpSpPr>
          <p:cNvPr id="27" name="Group 12"/>
          <p:cNvGrpSpPr/>
          <p:nvPr/>
        </p:nvGrpSpPr>
        <p:grpSpPr>
          <a:xfrm>
            <a:off x="1185961" y="172670"/>
            <a:ext cx="3314862" cy="3256330"/>
            <a:chOff x="4311350" y="2321011"/>
            <a:chExt cx="4764375" cy="4492365"/>
          </a:xfrm>
        </p:grpSpPr>
        <p:pic>
          <p:nvPicPr>
            <p:cNvPr id="29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" t="3745" r="7547"/>
            <a:stretch/>
          </p:blipFill>
          <p:spPr>
            <a:xfrm>
              <a:off x="4311350" y="2321011"/>
              <a:ext cx="4764375" cy="4492365"/>
            </a:xfrm>
            <a:prstGeom prst="rect">
              <a:avLst/>
            </a:prstGeom>
          </p:spPr>
        </p:pic>
        <p:sp>
          <p:nvSpPr>
            <p:cNvPr id="30" name="TextBox 15"/>
            <p:cNvSpPr txBox="1"/>
            <p:nvPr/>
          </p:nvSpPr>
          <p:spPr>
            <a:xfrm>
              <a:off x="5031646" y="2609043"/>
              <a:ext cx="13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Short </a:t>
              </a:r>
              <a:r>
                <a:rPr lang="fr-FR" dirty="0" err="1" smtClean="0"/>
                <a:t>waves</a:t>
              </a:r>
              <a:endParaRPr lang="en-US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982475" y="3429001"/>
            <a:ext cx="2054022" cy="1596372"/>
            <a:chOff x="6982475" y="3429001"/>
            <a:chExt cx="2054022" cy="1596372"/>
          </a:xfrm>
        </p:grpSpPr>
        <p:sp>
          <p:nvSpPr>
            <p:cNvPr id="4" name="ZoneTexte 3"/>
            <p:cNvSpPr txBox="1"/>
            <p:nvPr/>
          </p:nvSpPr>
          <p:spPr>
            <a:xfrm>
              <a:off x="6982475" y="3825044"/>
              <a:ext cx="2054022" cy="120032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/>
                <a:t>Data </a:t>
              </a:r>
              <a:r>
                <a:rPr lang="fr-FR" dirty="0" err="1" smtClean="0"/>
                <a:t>transfer</a:t>
              </a:r>
              <a:r>
                <a:rPr lang="fr-FR" dirty="0" smtClean="0"/>
                <a:t> </a:t>
              </a:r>
              <a:r>
                <a:rPr lang="fr-FR" dirty="0" err="1" smtClean="0"/>
                <a:t>through</a:t>
              </a:r>
              <a:r>
                <a:rPr lang="fr-FR" dirty="0" smtClean="0"/>
                <a:t> 21CMA </a:t>
              </a:r>
              <a:r>
                <a:rPr lang="fr-FR" dirty="0" err="1" smtClean="0"/>
                <a:t>optical</a:t>
              </a:r>
              <a:r>
                <a:rPr lang="fr-FR" dirty="0" smtClean="0"/>
                <a:t> </a:t>
              </a:r>
              <a:r>
                <a:rPr lang="fr-FR" dirty="0" err="1" smtClean="0"/>
                <a:t>fiber</a:t>
              </a:r>
              <a:r>
                <a:rPr lang="fr-FR" dirty="0" smtClean="0"/>
                <a:t> to DAQ room (&lt;10km)</a:t>
              </a:r>
              <a:endParaRPr lang="en-US" dirty="0"/>
            </a:p>
          </p:txBody>
        </p:sp>
        <p:cxnSp>
          <p:nvCxnSpPr>
            <p:cNvPr id="6" name="Connecteur droit 5"/>
            <p:cNvCxnSpPr>
              <a:stCxn id="4" idx="0"/>
            </p:cNvCxnSpPr>
            <p:nvPr/>
          </p:nvCxnSpPr>
          <p:spPr>
            <a:xfrm flipV="1">
              <a:off x="8009486" y="3429001"/>
              <a:ext cx="594962" cy="39604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37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DAQ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r="22212" b="1084"/>
          <a:stretch/>
        </p:blipFill>
        <p:spPr>
          <a:xfrm rot="16200000">
            <a:off x="2968025" y="-300834"/>
            <a:ext cx="4570884" cy="7710074"/>
          </a:xfrm>
        </p:spPr>
      </p:pic>
      <p:sp>
        <p:nvSpPr>
          <p:cNvPr id="5" name="ZoneTexte 4"/>
          <p:cNvSpPr txBox="1"/>
          <p:nvPr/>
        </p:nvSpPr>
        <p:spPr>
          <a:xfrm>
            <a:off x="179512" y="1783752"/>
            <a:ext cx="1043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Input:</a:t>
            </a:r>
          </a:p>
          <a:p>
            <a:r>
              <a:rPr lang="fr-FR" sz="1600" b="1" dirty="0" smtClean="0"/>
              <a:t>3 </a:t>
            </a:r>
            <a:r>
              <a:rPr lang="fr-FR" sz="1600" b="1" dirty="0" err="1" smtClean="0"/>
              <a:t>channels</a:t>
            </a:r>
            <a:endParaRPr lang="fr-FR" sz="1600" b="1" dirty="0" smtClean="0"/>
          </a:p>
          <a:p>
            <a:r>
              <a:rPr lang="fr-FR" sz="1600" b="1" dirty="0" smtClean="0"/>
              <a:t>x, y, z</a:t>
            </a:r>
          </a:p>
          <a:p>
            <a:r>
              <a:rPr lang="fr-FR" sz="1600" b="1" dirty="0"/>
              <a:t>d</a:t>
            </a:r>
            <a:r>
              <a:rPr lang="fr-FR" sz="1600" b="1" dirty="0" smtClean="0"/>
              <a:t>’une antenne</a:t>
            </a:r>
            <a:endParaRPr lang="en-US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99128" y="3212977"/>
            <a:ext cx="130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Filters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35-100MHz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5312" y="3212977"/>
            <a:ext cx="2020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Power detectors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(</a:t>
            </a:r>
            <a:r>
              <a:rPr lang="fr-FR" sz="1400" b="1" dirty="0" err="1" smtClean="0">
                <a:solidFill>
                  <a:schemeClr val="bg1"/>
                </a:solidFill>
              </a:rPr>
              <a:t>envelop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detection</a:t>
            </a:r>
            <a:r>
              <a:rPr lang="fr-FR" sz="1400" b="1" dirty="0" smtClean="0">
                <a:solidFill>
                  <a:schemeClr val="bg1"/>
                </a:solidFill>
              </a:rPr>
              <a:t>+ log amplification)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67744" y="400680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Trigger </a:t>
            </a:r>
            <a:r>
              <a:rPr lang="fr-FR" sz="1400" b="1" dirty="0" smtClean="0">
                <a:solidFill>
                  <a:schemeClr val="bg1"/>
                </a:solidFill>
              </a:rPr>
              <a:t>on </a:t>
            </a:r>
            <a:r>
              <a:rPr lang="fr-FR" sz="1400" b="1" dirty="0" err="1" smtClean="0">
                <a:solidFill>
                  <a:schemeClr val="bg1"/>
                </a:solidFill>
              </a:rPr>
              <a:t>filtered</a:t>
            </a:r>
            <a:r>
              <a:rPr lang="fr-FR" sz="1400" b="1" dirty="0" smtClean="0">
                <a:solidFill>
                  <a:schemeClr val="bg1"/>
                </a:solidFill>
              </a:rPr>
              <a:t> signal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6136" y="239922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ADC 4 </a:t>
            </a:r>
            <a:r>
              <a:rPr lang="fr-FR" sz="1400" b="1" dirty="0" err="1" smtClean="0">
                <a:solidFill>
                  <a:schemeClr val="bg1"/>
                </a:solidFill>
              </a:rPr>
              <a:t>channels</a:t>
            </a:r>
            <a:endParaRPr lang="fr-FR" sz="1400" b="1" dirty="0" smtClean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(100MS/s + 12 bits)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10240" y="302490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FPGA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02328" y="3553272"/>
            <a:ext cx="1189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bg1"/>
                </a:solidFill>
              </a:rPr>
              <a:t>GPS</a:t>
            </a:r>
          </a:p>
          <a:p>
            <a:pPr algn="r"/>
            <a:r>
              <a:rPr lang="fr-FR" sz="1400" b="1" dirty="0" smtClean="0">
                <a:solidFill>
                  <a:schemeClr val="bg1"/>
                </a:solidFill>
              </a:rPr>
              <a:t>(trigger time </a:t>
            </a:r>
            <a:r>
              <a:rPr lang="fr-FR" sz="1400" b="1" dirty="0" err="1" smtClean="0">
                <a:solidFill>
                  <a:schemeClr val="bg1"/>
                </a:solidFill>
              </a:rPr>
              <a:t>stamp</a:t>
            </a:r>
            <a:r>
              <a:rPr lang="fr-FR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99964" y="4854191"/>
            <a:ext cx="118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bg1"/>
                </a:solidFill>
              </a:rPr>
              <a:t>O</a:t>
            </a:r>
            <a:r>
              <a:rPr lang="fr-FR" sz="1400" b="1" dirty="0" smtClean="0">
                <a:solidFill>
                  <a:schemeClr val="bg1"/>
                </a:solidFill>
              </a:rPr>
              <a:t>ptical </a:t>
            </a:r>
            <a:r>
              <a:rPr lang="fr-FR" sz="1400" b="1" dirty="0" err="1" smtClean="0">
                <a:solidFill>
                  <a:schemeClr val="bg1"/>
                </a:solidFill>
              </a:rPr>
              <a:t>transceiver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23288" y="6124654"/>
            <a:ext cx="704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Prototype </a:t>
            </a:r>
            <a:r>
              <a:rPr lang="fr-FR" dirty="0" err="1" smtClean="0"/>
              <a:t>cards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</a:t>
            </a:r>
            <a:r>
              <a:rPr lang="fr-FR" dirty="0" err="1" smtClean="0"/>
              <a:t>N</a:t>
            </a:r>
            <a:r>
              <a:rPr lang="fr-FR" dirty="0" err="1" smtClean="0"/>
              <a:t>ovember</a:t>
            </a:r>
            <a:r>
              <a:rPr lang="fr-FR" dirty="0" smtClean="0"/>
              <a:t> 2015. Final </a:t>
            </a:r>
            <a:r>
              <a:rPr lang="fr-FR" dirty="0" smtClean="0"/>
              <a:t>v</a:t>
            </a:r>
            <a:r>
              <a:rPr lang="fr-FR" dirty="0" smtClean="0"/>
              <a:t>alidation </a:t>
            </a:r>
            <a:r>
              <a:rPr lang="fr-FR" dirty="0" err="1" smtClean="0"/>
              <a:t>December</a:t>
            </a:r>
            <a:r>
              <a:rPr lang="fr-FR" dirty="0" smtClean="0"/>
              <a:t> 2016.</a:t>
            </a:r>
            <a:endParaRPr lang="en-US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133194" y="1850055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115616" y="2438466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115616" y="2996952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907704" y="1871827"/>
            <a:ext cx="432048" cy="1306965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060104" y="2438466"/>
            <a:ext cx="495672" cy="85734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2212504" y="3024904"/>
            <a:ext cx="343272" cy="42330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3563888" y="2992579"/>
            <a:ext cx="448816" cy="211651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3563888" y="2445472"/>
            <a:ext cx="448816" cy="73332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3588819" y="1850055"/>
            <a:ext cx="423885" cy="1328737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5378192" y="2557967"/>
            <a:ext cx="417944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1835696" y="1403484"/>
            <a:ext cx="160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ANALOG CARD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644008" y="1403484"/>
            <a:ext cx="15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DIGITAL CARD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9914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Hardware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harsh</a:t>
            </a:r>
            <a:r>
              <a:rPr lang="fr-FR" dirty="0" smtClean="0"/>
              <a:t> </a:t>
            </a:r>
            <a:r>
              <a:rPr lang="fr-FR" dirty="0" err="1" smtClean="0"/>
              <a:t>sometimes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3539888" cy="4187215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Inverted</a:t>
            </a:r>
            <a:r>
              <a:rPr lang="fr-FR" sz="2600" dirty="0" smtClean="0"/>
              <a:t> implantation </a:t>
            </a:r>
            <a:r>
              <a:rPr lang="fr-FR" sz="2600" dirty="0" err="1" smtClean="0"/>
              <a:t>mask</a:t>
            </a:r>
            <a:r>
              <a:rPr lang="fr-FR" sz="2600" dirty="0" smtClean="0"/>
              <a:t> for ADC in IN2P3 </a:t>
            </a:r>
            <a:r>
              <a:rPr lang="fr-FR" sz="2600" dirty="0" err="1" smtClean="0"/>
              <a:t>componant</a:t>
            </a:r>
            <a:r>
              <a:rPr lang="fr-FR" sz="2600" dirty="0" smtClean="0"/>
              <a:t> </a:t>
            </a:r>
            <a:r>
              <a:rPr lang="fr-FR" sz="2600" dirty="0" err="1" smtClean="0"/>
              <a:t>library</a:t>
            </a:r>
            <a:endParaRPr lang="fr-FR" sz="2600" dirty="0" smtClean="0"/>
          </a:p>
          <a:p>
            <a:pPr>
              <a:buFont typeface="Wingdings"/>
              <a:buChar char="è"/>
            </a:pPr>
            <a:r>
              <a:rPr lang="fr-FR" sz="2600" dirty="0" smtClean="0">
                <a:sym typeface="Wingdings" panose="05000000000000000000" pitchFamily="2" charset="2"/>
              </a:rPr>
              <a:t>Bad </a:t>
            </a:r>
            <a:r>
              <a:rPr lang="fr-FR" sz="2600" dirty="0" err="1" smtClean="0">
                <a:sym typeface="Wingdings" panose="05000000000000000000" pitchFamily="2" charset="2"/>
              </a:rPr>
              <a:t>temperature</a:t>
            </a:r>
            <a:r>
              <a:rPr lang="fr-FR" sz="2600" dirty="0" smtClean="0">
                <a:sym typeface="Wingdings" panose="05000000000000000000" pitchFamily="2" charset="2"/>
              </a:rPr>
              <a:t> dissipation</a:t>
            </a:r>
          </a:p>
          <a:p>
            <a:pPr>
              <a:buFont typeface="Wingdings"/>
              <a:buChar char="è"/>
            </a:pPr>
            <a:r>
              <a:rPr lang="fr-FR" sz="2600" dirty="0" err="1" smtClean="0">
                <a:sym typeface="Wingdings" panose="05000000000000000000" pitchFamily="2" charset="2"/>
              </a:rPr>
              <a:t>Heratic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componant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behavior</a:t>
            </a:r>
            <a:endParaRPr lang="fr-FR" sz="2600" dirty="0" smtClean="0">
              <a:sym typeface="Wingdings" panose="05000000000000000000" pitchFamily="2" charset="2"/>
            </a:endParaRPr>
          </a:p>
          <a:p>
            <a:r>
              <a:rPr lang="fr-FR" sz="2600" dirty="0" smtClean="0">
                <a:sym typeface="Wingdings" panose="05000000000000000000" pitchFamily="2" charset="2"/>
              </a:rPr>
              <a:t>3 </a:t>
            </a:r>
            <a:r>
              <a:rPr lang="fr-FR" sz="2600" dirty="0" err="1" smtClean="0">
                <a:sym typeface="Wingdings" panose="05000000000000000000" pitchFamily="2" charset="2"/>
              </a:rPr>
              <a:t>months</a:t>
            </a:r>
            <a:r>
              <a:rPr lang="fr-FR" sz="2600" dirty="0" smtClean="0">
                <a:sym typeface="Wingdings" panose="05000000000000000000" pitchFamily="2" charset="2"/>
              </a:rPr>
              <a:t> to figure </a:t>
            </a:r>
            <a:r>
              <a:rPr lang="fr-FR" sz="2600" dirty="0" err="1" smtClean="0">
                <a:sym typeface="Wingdings" panose="05000000000000000000" pitchFamily="2" charset="2"/>
              </a:rPr>
              <a:t>this</a:t>
            </a:r>
            <a:r>
              <a:rPr lang="fr-FR" sz="2600" dirty="0" smtClean="0">
                <a:sym typeface="Wingdings" panose="05000000000000000000" pitchFamily="2" charset="2"/>
              </a:rPr>
              <a:t> bug out and </a:t>
            </a:r>
            <a:r>
              <a:rPr lang="fr-FR" sz="2600" dirty="0" err="1" smtClean="0">
                <a:sym typeface="Wingdings" panose="05000000000000000000" pitchFamily="2" charset="2"/>
              </a:rPr>
              <a:t>fix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r>
              <a:rPr lang="fr-FR" sz="2600" dirty="0" err="1" smtClean="0">
                <a:sym typeface="Wingdings" panose="05000000000000000000" pitchFamily="2" charset="2"/>
              </a:rPr>
              <a:t>it</a:t>
            </a:r>
            <a:r>
              <a:rPr lang="fr-FR" sz="2600" dirty="0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5" y="1412776"/>
            <a:ext cx="5568617" cy="41764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42860" y="5218242"/>
            <a:ext cx="167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Infrared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picture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DAQ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4286403" cy="204475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DAQ</a:t>
            </a:r>
            <a:r>
              <a:rPr lang="fr-FR" b="1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on-site </a:t>
            </a:r>
            <a:r>
              <a:rPr lang="fr-FR" dirty="0" err="1" smtClean="0"/>
              <a:t>May+August+December</a:t>
            </a:r>
            <a:r>
              <a:rPr lang="fr-FR" dirty="0" smtClean="0"/>
              <a:t> 2016. </a:t>
            </a:r>
            <a:r>
              <a:rPr lang="fr-FR" dirty="0" err="1" smtClean="0"/>
              <a:t>Now</a:t>
            </a:r>
            <a:r>
              <a:rPr lang="fr-FR" dirty="0" smtClean="0"/>
              <a:t> all good!</a:t>
            </a:r>
          </a:p>
          <a:p>
            <a:r>
              <a:rPr lang="fr-FR" dirty="0" smtClean="0"/>
              <a:t>DAQ software (</a:t>
            </a:r>
            <a:r>
              <a:rPr lang="fr-FR" dirty="0" err="1" smtClean="0"/>
              <a:t>Gu</a:t>
            </a:r>
            <a:r>
              <a:rPr lang="fr-FR" dirty="0" smtClean="0"/>
              <a:t> </a:t>
            </a:r>
            <a:r>
              <a:rPr lang="fr-FR" dirty="0" err="1" smtClean="0"/>
              <a:t>Junhua</a:t>
            </a:r>
            <a:r>
              <a:rPr lang="fr-FR" dirty="0" smtClean="0"/>
              <a:t>) </a:t>
            </a:r>
            <a:r>
              <a:rPr lang="fr-FR" dirty="0" err="1" smtClean="0"/>
              <a:t>now</a:t>
            </a:r>
            <a:r>
              <a:rPr lang="fr-FR" dirty="0" smtClean="0"/>
              <a:t> 90% </a:t>
            </a:r>
            <a:r>
              <a:rPr lang="fr-FR" dirty="0" err="1" smtClean="0"/>
              <a:t>developped</a:t>
            </a:r>
            <a:r>
              <a:rPr lang="fr-FR" dirty="0" smtClean="0"/>
              <a:t>. ~20 machines </a:t>
            </a:r>
            <a:r>
              <a:rPr lang="fr-FR" dirty="0" err="1" smtClean="0"/>
              <a:t>dedicated</a:t>
            </a:r>
            <a:r>
              <a:rPr lang="fr-FR" dirty="0" smtClean="0"/>
              <a:t> to DAQ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waiting</a:t>
            </a:r>
            <a:r>
              <a:rPr lang="fr-FR" dirty="0" smtClean="0"/>
              <a:t> in </a:t>
            </a:r>
            <a:r>
              <a:rPr lang="fr-FR" dirty="0" err="1" smtClean="0"/>
              <a:t>Ulastai</a:t>
            </a:r>
            <a:r>
              <a:rPr lang="fr-FR" dirty="0" smtClean="0"/>
              <a:t>.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4393907" y="1213287"/>
            <a:ext cx="4770851" cy="5240049"/>
            <a:chOff x="-36512" y="3519109"/>
            <a:chExt cx="4376772" cy="3438283"/>
          </a:xfrm>
        </p:grpSpPr>
        <p:grpSp>
          <p:nvGrpSpPr>
            <p:cNvPr id="6" name="Groupe 5"/>
            <p:cNvGrpSpPr/>
            <p:nvPr/>
          </p:nvGrpSpPr>
          <p:grpSpPr>
            <a:xfrm>
              <a:off x="-36512" y="3519109"/>
              <a:ext cx="4376772" cy="3438283"/>
              <a:chOff x="-36512" y="3519109"/>
              <a:chExt cx="4376772" cy="3438283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3519109"/>
                <a:ext cx="4376772" cy="3438283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691718" y="3519109"/>
                <a:ext cx="2192428" cy="307777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/>
                  <a:t>Ulastai</a:t>
                </a:r>
                <a:r>
                  <a:rPr lang="fr-FR" sz="1400" dirty="0" smtClean="0"/>
                  <a:t>, 10/12/2016</a:t>
                </a:r>
                <a:endParaRPr lang="en-US" sz="1400" dirty="0"/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526496" y="3872081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EW-</a:t>
              </a:r>
              <a:r>
                <a:rPr lang="fr-FR" sz="1200" dirty="0" err="1" smtClean="0"/>
                <a:t>channel</a:t>
              </a:r>
              <a:endParaRPr lang="en-US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15263" y="4837661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NS-</a:t>
              </a:r>
              <a:r>
                <a:rPr lang="fr-FR" sz="1200" dirty="0" err="1" smtClean="0"/>
                <a:t>channel</a:t>
              </a:r>
              <a:endParaRPr lang="en-US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18286" y="5816297"/>
              <a:ext cx="1071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Vert-</a:t>
              </a:r>
              <a:r>
                <a:rPr lang="fr-FR" sz="1200" dirty="0" err="1" smtClean="0"/>
                <a:t>channel</a:t>
              </a:r>
              <a:endParaRPr lang="en-US" sz="1200" dirty="0"/>
            </a:p>
          </p:txBody>
        </p:sp>
      </p:grpSp>
      <p:pic>
        <p:nvPicPr>
          <p:cNvPr id="12" name="Imag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62761" y="3510568"/>
            <a:ext cx="4031146" cy="234593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53178" y="6268670"/>
            <a:ext cx="16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Clean </a:t>
            </a:r>
            <a:r>
              <a:rPr lang="fr-FR" dirty="0" err="1" smtClean="0"/>
              <a:t>signals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971600" y="5951021"/>
            <a:ext cx="2924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Relative GPS timing: </a:t>
            </a:r>
            <a:r>
              <a:rPr lang="fr-FR" dirty="0" smtClean="0">
                <a:latin typeface="Symbol" panose="05050102010706020507" pitchFamily="18" charset="2"/>
              </a:rPr>
              <a:t>s </a:t>
            </a:r>
            <a:r>
              <a:rPr lang="fr-FR" dirty="0" smtClean="0"/>
              <a:t>~8ns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coincident</a:t>
            </a:r>
            <a:r>
              <a:rPr lang="fr-FR" dirty="0" smtClean="0"/>
              <a:t>  pulse on 2 </a:t>
            </a:r>
            <a:r>
              <a:rPr lang="fr-FR" dirty="0" err="1" smtClean="0"/>
              <a:t>cards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GRANDproto</a:t>
            </a:r>
            <a:r>
              <a:rPr lang="fr-FR" dirty="0" smtClean="0"/>
              <a:t> DAQ </a:t>
            </a:r>
            <a:r>
              <a:rPr lang="fr-FR" dirty="0" err="1" smtClean="0"/>
              <a:t>status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0" b="2204"/>
          <a:stretch/>
        </p:blipFill>
        <p:spPr>
          <a:xfrm>
            <a:off x="-44877" y="3093557"/>
            <a:ext cx="5465208" cy="3767117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932040" y="4178612"/>
            <a:ext cx="4032449" cy="2490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Long </a:t>
            </a:r>
            <a:r>
              <a:rPr lang="fr-FR" dirty="0" err="1" smtClean="0"/>
              <a:t>term</a:t>
            </a:r>
            <a:r>
              <a:rPr lang="fr-FR" dirty="0" smtClean="0"/>
              <a:t> monitoring: running </a:t>
            </a:r>
            <a:r>
              <a:rPr lang="fr-FR" dirty="0" err="1" smtClean="0"/>
              <a:t>since</a:t>
            </a:r>
            <a:r>
              <a:rPr lang="fr-FR" dirty="0" smtClean="0"/>
              <a:t> ~15 </a:t>
            </a:r>
            <a:r>
              <a:rPr lang="fr-FR" dirty="0" err="1" smtClean="0"/>
              <a:t>days</a:t>
            </a:r>
            <a:r>
              <a:rPr lang="fr-FR" dirty="0" smtClean="0"/>
              <a:t> @ </a:t>
            </a:r>
            <a:r>
              <a:rPr lang="fr-FR" dirty="0" err="1" smtClean="0"/>
              <a:t>Ulastai</a:t>
            </a:r>
            <a:endParaRPr lang="fr-FR" dirty="0" smtClean="0"/>
          </a:p>
          <a:p>
            <a:r>
              <a:rPr lang="fr-FR" dirty="0" err="1" smtClean="0"/>
              <a:t>Clear</a:t>
            </a:r>
            <a:r>
              <a:rPr lang="fr-FR" dirty="0" smtClean="0"/>
              <a:t> 24h-periodic fluctuation of </a:t>
            </a:r>
            <a:r>
              <a:rPr lang="fr-FR" dirty="0" err="1" smtClean="0"/>
              <a:t>baseline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galactic</a:t>
            </a:r>
            <a:r>
              <a:rPr lang="fr-FR" dirty="0" smtClean="0">
                <a:sym typeface="Wingdings" panose="05000000000000000000" pitchFamily="2" charset="2"/>
              </a:rPr>
              <a:t> noise.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Few </a:t>
            </a:r>
            <a:r>
              <a:rPr lang="fr-FR" dirty="0" err="1" smtClean="0">
                <a:sym typeface="Wingdings" panose="05000000000000000000" pitchFamily="2" charset="2"/>
              </a:rPr>
              <a:t>episodes</a:t>
            </a:r>
            <a:r>
              <a:rPr lang="fr-FR" dirty="0" smtClean="0">
                <a:sym typeface="Wingdings" panose="05000000000000000000" pitchFamily="2" charset="2"/>
              </a:rPr>
              <a:t> of noise (</a:t>
            </a:r>
            <a:r>
              <a:rPr lang="fr-FR" dirty="0" err="1" smtClean="0">
                <a:sym typeface="Wingdings" panose="05000000000000000000" pitchFamily="2" charset="2"/>
              </a:rPr>
              <a:t>correleted</a:t>
            </a:r>
            <a:r>
              <a:rPr lang="fr-FR" dirty="0" smtClean="0">
                <a:sym typeface="Wingdings" panose="05000000000000000000" pitchFamily="2" charset="2"/>
              </a:rPr>
              <a:t> on </a:t>
            </a:r>
            <a:r>
              <a:rPr lang="fr-FR" dirty="0" err="1" smtClean="0">
                <a:sym typeface="Wingdings" panose="05000000000000000000" pitchFamily="2" charset="2"/>
              </a:rPr>
              <a:t>each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channels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FR" dirty="0">
                <a:sym typeface="Wingdings" panose="05000000000000000000" pitchFamily="2" charset="2"/>
              </a:rPr>
              <a:t>S</a:t>
            </a:r>
            <a:r>
              <a:rPr lang="fr-FR" dirty="0" smtClean="0">
                <a:sym typeface="Wingdings" panose="05000000000000000000" pitchFamily="2" charset="2"/>
              </a:rPr>
              <a:t>table </a:t>
            </a:r>
            <a:r>
              <a:rPr lang="fr-FR" dirty="0" err="1" smtClean="0">
                <a:sym typeface="Wingdings" panose="05000000000000000000" pitchFamily="2" charset="2"/>
              </a:rPr>
              <a:t>response</a:t>
            </a:r>
            <a:r>
              <a:rPr lang="fr-FR" dirty="0" smtClean="0">
                <a:sym typeface="Wingdings" panose="05000000000000000000" pitchFamily="2" charset="2"/>
              </a:rPr>
              <a:t> </a:t>
            </a:r>
            <a:endParaRPr lang="en-US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82268"/>
            <a:ext cx="6120680" cy="280831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1"/>
            <a:ext cx="3672408" cy="1368152"/>
          </a:xfrm>
        </p:spPr>
        <p:txBody>
          <a:bodyPr/>
          <a:lstStyle/>
          <a:p>
            <a:r>
              <a:rPr lang="fr-FR" dirty="0" smtClean="0"/>
              <a:t>100% </a:t>
            </a:r>
            <a:r>
              <a:rPr lang="fr-FR" dirty="0" err="1" smtClean="0"/>
              <a:t>efficiency</a:t>
            </a:r>
            <a:r>
              <a:rPr lang="fr-FR" dirty="0" smtClean="0"/>
              <a:t> up to few kHz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786</Words>
  <Application>Microsoft Office PowerPoint</Application>
  <PresentationFormat>Affichage à l'écran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GRANDproto Principle &amp; Status </vt:lpstr>
      <vt:lpstr>GRANDproto rationale</vt:lpstr>
      <vt:lpstr>GRANDproto layout</vt:lpstr>
      <vt:lpstr>GRANDproto radio array</vt:lpstr>
      <vt:lpstr>GRANDproto radio array</vt:lpstr>
      <vt:lpstr>GRANDproto DAQ</vt:lpstr>
      <vt:lpstr>Hardware can be harsh sometimes</vt:lpstr>
      <vt:lpstr>GRANDproto DAQ status</vt:lpstr>
      <vt:lpstr>GRANDproto DAQ status</vt:lpstr>
      <vt:lpstr>GRANDproto DAQ status</vt:lpstr>
      <vt:lpstr>GRANDproto status</vt:lpstr>
      <vt:lpstr>AERA DAQ results</vt:lpstr>
      <vt:lpstr>AERA DAQ results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GRANDproto</dc:title>
  <dc:creator>lpnhe</dc:creator>
  <cp:lastModifiedBy>lpnhe</cp:lastModifiedBy>
  <cp:revision>109</cp:revision>
  <dcterms:created xsi:type="dcterms:W3CDTF">2017-05-16T20:30:15Z</dcterms:created>
  <dcterms:modified xsi:type="dcterms:W3CDTF">2017-05-16T23:55:19Z</dcterms:modified>
</cp:coreProperties>
</file>