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476" r:id="rId3"/>
    <p:sldId id="478" r:id="rId4"/>
    <p:sldId id="492" r:id="rId5"/>
    <p:sldId id="493" r:id="rId6"/>
    <p:sldId id="494" r:id="rId7"/>
    <p:sldId id="495" r:id="rId8"/>
    <p:sldId id="485" r:id="rId9"/>
    <p:sldId id="486" r:id="rId10"/>
    <p:sldId id="497" r:id="rId11"/>
    <p:sldId id="496" r:id="rId12"/>
    <p:sldId id="487" r:id="rId13"/>
    <p:sldId id="499" r:id="rId14"/>
    <p:sldId id="488" r:id="rId15"/>
    <p:sldId id="489" r:id="rId16"/>
    <p:sldId id="477" r:id="rId17"/>
    <p:sldId id="466" r:id="rId18"/>
    <p:sldId id="468" r:id="rId19"/>
    <p:sldId id="479" r:id="rId20"/>
    <p:sldId id="441" r:id="rId21"/>
    <p:sldId id="465" r:id="rId22"/>
    <p:sldId id="471" r:id="rId23"/>
    <p:sldId id="498" r:id="rId24"/>
    <p:sldId id="480" r:id="rId25"/>
    <p:sldId id="481" r:id="rId26"/>
    <p:sldId id="482" r:id="rId27"/>
    <p:sldId id="472" r:id="rId28"/>
    <p:sldId id="469" r:id="rId29"/>
    <p:sldId id="452" r:id="rId30"/>
    <p:sldId id="462" r:id="rId31"/>
    <p:sldId id="444" r:id="rId32"/>
    <p:sldId id="491" r:id="rId33"/>
  </p:sldIdLst>
  <p:sldSz cx="9144000" cy="6858000" type="screen4x3"/>
  <p:notesSz cx="7099300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  <a:srgbClr val="FF0000"/>
    <a:srgbClr val="FFFF00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6" autoAdjust="0"/>
    <p:restoredTop sz="75221" autoAdjust="0"/>
  </p:normalViewPr>
  <p:slideViewPr>
    <p:cSldViewPr>
      <p:cViewPr varScale="1">
        <p:scale>
          <a:sx n="75" d="100"/>
          <a:sy n="75" d="100"/>
        </p:scale>
        <p:origin x="73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6" tIns="47773" rIns="95546" bIns="47773" numCol="1" anchor="t" anchorCtr="0" compatLnSpc="1">
            <a:prstTxWarp prst="textNoShape">
              <a:avLst/>
            </a:prstTxWarp>
          </a:bodyPr>
          <a:lstStyle>
            <a:lvl1pPr defTabSz="955675" eaLnBrk="1" hangingPunct="1">
              <a:defRPr sz="1300" b="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571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6" tIns="47773" rIns="95546" bIns="47773" numCol="1" anchor="t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 b="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571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6" tIns="47773" rIns="95546" bIns="47773" numCol="1" anchor="b" anchorCtr="0" compatLnSpc="1">
            <a:prstTxWarp prst="textNoShape">
              <a:avLst/>
            </a:prstTxWarp>
          </a:bodyPr>
          <a:lstStyle>
            <a:lvl1pPr defTabSz="955675" eaLnBrk="1" hangingPunct="1">
              <a:defRPr sz="1300" b="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571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6" tIns="47773" rIns="95546" bIns="47773" numCol="1" anchor="b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 b="0" smtClean="0"/>
            </a:lvl1pPr>
          </a:lstStyle>
          <a:p>
            <a:pPr>
              <a:defRPr/>
            </a:pPr>
            <a:fld id="{9CA462B9-8247-4AC9-A86E-1A16454C045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0964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6" tIns="47773" rIns="95546" bIns="47773" numCol="1" anchor="t" anchorCtr="0" compatLnSpc="1">
            <a:prstTxWarp prst="textNoShape">
              <a:avLst/>
            </a:prstTxWarp>
          </a:bodyPr>
          <a:lstStyle>
            <a:lvl1pPr defTabSz="955675" eaLnBrk="1" hangingPunct="1">
              <a:defRPr sz="1300" b="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6" tIns="47773" rIns="95546" bIns="47773" numCol="1" anchor="t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 b="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75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6" tIns="47773" rIns="95546" bIns="477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smtClean="0"/>
              <a:t>Cliquez pour modifier les styles du texte du masque</a:t>
            </a:r>
          </a:p>
          <a:p>
            <a:pPr lvl="1"/>
            <a:r>
              <a:rPr lang="fr-FR" altLang="fr-FR" noProof="0" smtClean="0"/>
              <a:t>Deuxième niveau</a:t>
            </a:r>
          </a:p>
          <a:p>
            <a:pPr lvl="2"/>
            <a:r>
              <a:rPr lang="fr-FR" altLang="fr-FR" noProof="0" smtClean="0"/>
              <a:t>Troisième niveau</a:t>
            </a:r>
          </a:p>
          <a:p>
            <a:pPr lvl="3"/>
            <a:r>
              <a:rPr lang="fr-FR" altLang="fr-FR" noProof="0" smtClean="0"/>
              <a:t>Quatrième niveau</a:t>
            </a:r>
          </a:p>
          <a:p>
            <a:pPr lvl="4"/>
            <a:r>
              <a:rPr lang="fr-FR" altLang="fr-FR" noProof="0" smtClean="0"/>
              <a:t>Cinquième niveau</a:t>
            </a: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6" tIns="47773" rIns="95546" bIns="47773" numCol="1" anchor="b" anchorCtr="0" compatLnSpc="1">
            <a:prstTxWarp prst="textNoShape">
              <a:avLst/>
            </a:prstTxWarp>
          </a:bodyPr>
          <a:lstStyle>
            <a:lvl1pPr defTabSz="955675" eaLnBrk="1" hangingPunct="1">
              <a:defRPr sz="1300" b="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75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46" tIns="47773" rIns="95546" bIns="47773" numCol="1" anchor="b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 b="0" smtClean="0"/>
            </a:lvl1pPr>
          </a:lstStyle>
          <a:p>
            <a:pPr>
              <a:defRPr/>
            </a:pPr>
            <a:fld id="{3FF7E224-E151-40F6-81E7-56E710A5EAB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639740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F7E224-E151-40F6-81E7-56E710A5EAB5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8030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174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51DBB5-F2FD-48C4-BF93-9E251666002E}" type="slidenum">
              <a:rPr lang="fr-FR" altLang="fr-FR" sz="1300" b="0"/>
              <a:pPr/>
              <a:t>9</a:t>
            </a:fld>
            <a:endParaRPr lang="fr-FR" altLang="fr-FR" sz="1300" b="0"/>
          </a:p>
        </p:txBody>
      </p:sp>
    </p:spTree>
    <p:extLst>
      <p:ext uri="{BB962C8B-B14F-4D97-AF65-F5344CB8AC3E}">
        <p14:creationId xmlns:p14="http://schemas.microsoft.com/office/powerpoint/2010/main" val="297221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174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51DBB5-F2FD-48C4-BF93-9E251666002E}" type="slidenum">
              <a:rPr lang="fr-FR" altLang="fr-FR" sz="1300" b="0"/>
              <a:pPr/>
              <a:t>10</a:t>
            </a:fld>
            <a:endParaRPr lang="fr-FR" altLang="fr-FR" sz="1300" b="0"/>
          </a:p>
        </p:txBody>
      </p:sp>
    </p:spTree>
    <p:extLst>
      <p:ext uri="{BB962C8B-B14F-4D97-AF65-F5344CB8AC3E}">
        <p14:creationId xmlns:p14="http://schemas.microsoft.com/office/powerpoint/2010/main" val="124837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174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51DBB5-F2FD-48C4-BF93-9E251666002E}" type="slidenum">
              <a:rPr lang="fr-FR" altLang="fr-FR" sz="1300" b="0"/>
              <a:pPr/>
              <a:t>11</a:t>
            </a:fld>
            <a:endParaRPr lang="fr-FR" altLang="fr-FR" sz="1300" b="0"/>
          </a:p>
        </p:txBody>
      </p:sp>
    </p:spTree>
    <p:extLst>
      <p:ext uri="{BB962C8B-B14F-4D97-AF65-F5344CB8AC3E}">
        <p14:creationId xmlns:p14="http://schemas.microsoft.com/office/powerpoint/2010/main" val="2295787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F7E224-E151-40F6-81E7-56E710A5EAB5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8134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9428D-CDE4-40DE-9386-3E84851E9F3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959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714A-1F79-498D-B574-289AD27F8E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52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FD1CF-DD6C-47C8-A956-8C548A15FAE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2713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FCA7B-D488-437C-A438-6D83806CB9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72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76702-052B-4B8E-B8C0-B1195961873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677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007E0-C166-4DEF-9CF2-92F23C98676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983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6C02A-3466-4794-8179-9A27BCD9EF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71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EFEAF-282E-4469-B2B3-586BAEA35DE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739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A69D3-11BC-4696-A4A1-87C3E29285F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6557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B8DE4-506F-4908-84AF-C609B14522F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73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7044-8A65-4FAD-BDFB-963793E8008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719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/>
            </a:lvl1pPr>
          </a:lstStyle>
          <a:p>
            <a:pPr>
              <a:defRPr/>
            </a:pPr>
            <a:fld id="{EA5699A0-40EA-4891-B5D1-E25AD4AA0CC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ssecting the LHC 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34802"/>
            <a:ext cx="6397625" cy="31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46914" y="765175"/>
            <a:ext cx="65494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2060"/>
                </a:solidFill>
              </a:rPr>
              <a:t>Experimental Hints on BSM physics from run II</a:t>
            </a:r>
            <a:endParaRPr lang="fr-FR" altLang="fr-FR" sz="2400" dirty="0">
              <a:solidFill>
                <a:srgbClr val="002060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120595" y="1376363"/>
            <a:ext cx="251863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fr-FR" sz="1800" dirty="0" smtClean="0">
                <a:solidFill>
                  <a:srgbClr val="008000"/>
                </a:solidFill>
              </a:rPr>
              <a:t>Dissecting LHC Results</a:t>
            </a:r>
            <a:endParaRPr lang="en-US" altLang="fr-FR" sz="1800" dirty="0">
              <a:solidFill>
                <a:srgbClr val="008000"/>
              </a:solidFill>
            </a:endParaRPr>
          </a:p>
          <a:p>
            <a:pPr algn="ctr" eaLnBrk="1" hangingPunct="1"/>
            <a:r>
              <a:rPr lang="en-US" altLang="fr-FR" sz="1800" dirty="0" smtClean="0">
                <a:solidFill>
                  <a:srgbClr val="008000"/>
                </a:solidFill>
              </a:rPr>
              <a:t>Paris</a:t>
            </a:r>
            <a:endParaRPr lang="en-US" altLang="fr-FR" sz="1800" dirty="0">
              <a:solidFill>
                <a:srgbClr val="008000"/>
              </a:solidFill>
            </a:endParaRPr>
          </a:p>
          <a:p>
            <a:pPr algn="ctr" eaLnBrk="1" hangingPunct="1"/>
            <a:r>
              <a:rPr lang="en-US" altLang="fr-FR" sz="1800" dirty="0" smtClean="0">
                <a:solidFill>
                  <a:srgbClr val="008000"/>
                </a:solidFill>
              </a:rPr>
              <a:t>April</a:t>
            </a:r>
            <a:r>
              <a:rPr lang="en-US" altLang="fr-FR" sz="1800" dirty="0" smtClean="0">
                <a:solidFill>
                  <a:srgbClr val="008000"/>
                </a:solidFill>
              </a:rPr>
              <a:t> </a:t>
            </a:r>
            <a:r>
              <a:rPr lang="en-US" altLang="fr-FR" sz="1800" dirty="0" smtClean="0">
                <a:solidFill>
                  <a:srgbClr val="008000"/>
                </a:solidFill>
              </a:rPr>
              <a:t>20</a:t>
            </a:r>
            <a:r>
              <a:rPr lang="en-US" altLang="fr-FR" sz="1800" dirty="0" smtClean="0">
                <a:solidFill>
                  <a:srgbClr val="008000"/>
                </a:solidFill>
              </a:rPr>
              <a:t>, </a:t>
            </a:r>
            <a:r>
              <a:rPr lang="en-US" altLang="fr-FR" sz="1800" dirty="0" smtClean="0">
                <a:solidFill>
                  <a:srgbClr val="008000"/>
                </a:solidFill>
              </a:rPr>
              <a:t>2017</a:t>
            </a:r>
            <a:endParaRPr lang="en-US" altLang="fr-FR" sz="1800" dirty="0">
              <a:solidFill>
                <a:srgbClr val="008000"/>
              </a:solidFill>
            </a:endParaRPr>
          </a:p>
          <a:p>
            <a:pPr algn="ctr" eaLnBrk="1" hangingPunct="1"/>
            <a:r>
              <a:rPr lang="en-US" altLang="fr-FR" sz="1800" dirty="0">
                <a:solidFill>
                  <a:srgbClr val="008000"/>
                </a:solidFill>
              </a:rPr>
              <a:t>Dirk Zerwas</a:t>
            </a:r>
          </a:p>
          <a:p>
            <a:pPr algn="ctr" eaLnBrk="1" hangingPunct="1"/>
            <a:r>
              <a:rPr lang="en-US" altLang="fr-FR" sz="1800" dirty="0">
                <a:solidFill>
                  <a:srgbClr val="008000"/>
                </a:solidFill>
              </a:rPr>
              <a:t>LAL </a:t>
            </a:r>
            <a:r>
              <a:rPr lang="en-US" altLang="fr-FR" sz="1800" dirty="0" err="1">
                <a:solidFill>
                  <a:srgbClr val="008000"/>
                </a:solidFill>
              </a:rPr>
              <a:t>Orsay</a:t>
            </a:r>
            <a:endParaRPr lang="fr-FR" altLang="fr-FR" sz="1800" dirty="0">
              <a:solidFill>
                <a:srgbClr val="008000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-36512" y="3212976"/>
            <a:ext cx="34163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 sz="1800" dirty="0" smtClean="0">
                <a:solidFill>
                  <a:srgbClr val="FF0000"/>
                </a:solidFill>
              </a:rPr>
              <a:t>Introduction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 sz="1800" dirty="0" smtClean="0">
                <a:solidFill>
                  <a:srgbClr val="FF0000"/>
                </a:solidFill>
              </a:rPr>
              <a:t>The anomalous SM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 sz="1800" dirty="0" smtClean="0">
                <a:solidFill>
                  <a:srgbClr val="FF0000"/>
                </a:solidFill>
              </a:rPr>
              <a:t>Exotics</a:t>
            </a:r>
            <a:endParaRPr lang="en-US" altLang="fr-FR" sz="1800" dirty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 sz="1800" dirty="0" smtClean="0">
                <a:solidFill>
                  <a:srgbClr val="FF0000"/>
                </a:solidFill>
              </a:rPr>
              <a:t>Supersymmetric </a:t>
            </a:r>
            <a:r>
              <a:rPr lang="en-US" altLang="fr-FR" sz="1800" dirty="0" smtClean="0">
                <a:solidFill>
                  <a:srgbClr val="FF0000"/>
                </a:solidFill>
              </a:rPr>
              <a:t>models</a:t>
            </a:r>
            <a:endParaRPr lang="en-US" altLang="fr-FR" sz="1800" dirty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 sz="1800" dirty="0">
                <a:solidFill>
                  <a:srgbClr val="FF0000"/>
                </a:solidFill>
              </a:rPr>
              <a:t>Conclusions</a:t>
            </a:r>
            <a:endParaRPr lang="fr-FR" altLang="fr-FR" sz="1800" dirty="0">
              <a:solidFill>
                <a:srgbClr val="FF0000"/>
              </a:solidFill>
            </a:endParaRPr>
          </a:p>
        </p:txBody>
      </p:sp>
      <p:pic>
        <p:nvPicPr>
          <p:cNvPr id="4101" name="Picture 20" descr="LA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5085184"/>
            <a:ext cx="1824268" cy="10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310582" y="303213"/>
            <a:ext cx="37105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>
                <a:solidFill>
                  <a:srgbClr val="FF0000"/>
                </a:solidFill>
              </a:rPr>
              <a:t>Dijet </a:t>
            </a:r>
            <a:r>
              <a:rPr lang="en-US" altLang="fr-FR" sz="2400" dirty="0" smtClean="0">
                <a:solidFill>
                  <a:srgbClr val="FF0000"/>
                </a:solidFill>
              </a:rPr>
              <a:t>resonances with </a:t>
            </a:r>
            <a:r>
              <a:rPr lang="en-US" altLang="fr-FR" sz="2400" dirty="0" err="1" smtClean="0">
                <a:solidFill>
                  <a:srgbClr val="FF0000"/>
                </a:solidFill>
              </a:rPr>
              <a:t>bjets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457741" y="4581525"/>
            <a:ext cx="235461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 smtClean="0">
                <a:solidFill>
                  <a:srgbClr val="006600"/>
                </a:solidFill>
              </a:rPr>
              <a:t>Di-jet </a:t>
            </a:r>
            <a:r>
              <a:rPr lang="en-US" altLang="fr-FR" dirty="0">
                <a:solidFill>
                  <a:srgbClr val="006600"/>
                </a:solidFill>
              </a:rPr>
              <a:t>searches: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Bump hunting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2 </a:t>
            </a:r>
            <a:r>
              <a:rPr lang="en-US" altLang="fr-FR" dirty="0" err="1" smtClean="0">
                <a:solidFill>
                  <a:srgbClr val="000099"/>
                </a:solidFill>
              </a:rPr>
              <a:t>btags</a:t>
            </a:r>
            <a:endParaRPr lang="en-US" altLang="fr-FR" dirty="0" smtClean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Some interesting bins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Full stat to come</a:t>
            </a:r>
            <a:endParaRPr lang="en-US" altLang="fr-FR" dirty="0">
              <a:solidFill>
                <a:srgbClr val="000099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4" y="1201985"/>
            <a:ext cx="4471599" cy="42930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423" y="1196752"/>
            <a:ext cx="4680520" cy="2109663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228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088731" y="303213"/>
            <a:ext cx="29234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 smtClean="0">
                <a:solidFill>
                  <a:srgbClr val="FF0000"/>
                </a:solidFill>
              </a:rPr>
              <a:t>Di-lepton </a:t>
            </a:r>
            <a:r>
              <a:rPr lang="en-US" altLang="fr-FR" sz="2400" dirty="0">
                <a:solidFill>
                  <a:srgbClr val="FF0000"/>
                </a:solidFill>
              </a:rPr>
              <a:t>resonances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777890" y="4293096"/>
            <a:ext cx="404258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 smtClean="0">
                <a:solidFill>
                  <a:srgbClr val="006600"/>
                </a:solidFill>
              </a:rPr>
              <a:t>Di-lepton </a:t>
            </a:r>
            <a:r>
              <a:rPr lang="en-US" altLang="fr-FR" dirty="0">
                <a:solidFill>
                  <a:srgbClr val="006600"/>
                </a:solidFill>
              </a:rPr>
              <a:t>searches: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Bump </a:t>
            </a:r>
            <a:r>
              <a:rPr lang="en-US" altLang="fr-FR" dirty="0" smtClean="0">
                <a:solidFill>
                  <a:srgbClr val="000099"/>
                </a:solidFill>
              </a:rPr>
              <a:t>hunting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Single bin deviations (also deficits)</a:t>
            </a:r>
            <a:endParaRPr lang="en-US" altLang="fr-FR" dirty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No bump </a:t>
            </a:r>
            <a:r>
              <a:rPr lang="en-US" altLang="fr-FR" dirty="0" smtClean="0">
                <a:solidFill>
                  <a:srgbClr val="000099"/>
                </a:solidFill>
              </a:rPr>
              <a:t>observed</a:t>
            </a:r>
            <a:endParaRPr lang="en-US" altLang="fr-FR" dirty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Can be applied to many different </a:t>
            </a:r>
            <a:r>
              <a:rPr lang="en-US" altLang="fr-FR" dirty="0" smtClean="0">
                <a:solidFill>
                  <a:srgbClr val="000099"/>
                </a:solidFill>
              </a:rPr>
              <a:t>models</a:t>
            </a:r>
            <a:endParaRPr lang="en-US" altLang="fr-FR" dirty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Limits in the n-</a:t>
            </a:r>
            <a:r>
              <a:rPr lang="en-US" altLang="fr-FR" dirty="0" err="1">
                <a:solidFill>
                  <a:srgbClr val="000099"/>
                </a:solidFill>
              </a:rPr>
              <a:t>TeV</a:t>
            </a:r>
            <a:r>
              <a:rPr lang="en-US" altLang="fr-FR" dirty="0">
                <a:solidFill>
                  <a:srgbClr val="000099"/>
                </a:solidFill>
              </a:rPr>
              <a:t> mass range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65372"/>
            <a:ext cx="4577749" cy="446382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35" y="3655525"/>
            <a:ext cx="4500773" cy="32298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222" y="797008"/>
            <a:ext cx="4419037" cy="282167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396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5" y="873745"/>
            <a:ext cx="374332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23589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>
                <a:solidFill>
                  <a:srgbClr val="FF0000"/>
                </a:solidFill>
              </a:rPr>
              <a:t>A di-photon </a:t>
            </a:r>
            <a:r>
              <a:rPr lang="en-US" altLang="fr-FR" sz="2400" dirty="0" smtClean="0">
                <a:solidFill>
                  <a:srgbClr val="FF0000"/>
                </a:solidFill>
              </a:rPr>
              <a:t>hint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pic>
        <p:nvPicPr>
          <p:cNvPr id="184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049588"/>
            <a:ext cx="3798888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012" y="403822"/>
            <a:ext cx="3585698" cy="3757585"/>
          </a:xfrm>
          <a:prstGeom prst="rect">
            <a:avLst/>
          </a:prstGeom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94" y="2780928"/>
            <a:ext cx="3767138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3"/>
          <p:cNvCxnSpPr/>
          <p:nvPr/>
        </p:nvCxnSpPr>
        <p:spPr bwMode="auto">
          <a:xfrm>
            <a:off x="6228184" y="1556792"/>
            <a:ext cx="0" cy="11150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Connecteur droit 10"/>
          <p:cNvCxnSpPr/>
          <p:nvPr/>
        </p:nvCxnSpPr>
        <p:spPr bwMode="auto">
          <a:xfrm>
            <a:off x="6372200" y="4161407"/>
            <a:ext cx="0" cy="11150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eur droit 11"/>
          <p:cNvCxnSpPr/>
          <p:nvPr/>
        </p:nvCxnSpPr>
        <p:spPr bwMode="auto">
          <a:xfrm>
            <a:off x="1835696" y="4186113"/>
            <a:ext cx="0" cy="11150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cteur droit 12"/>
          <p:cNvCxnSpPr/>
          <p:nvPr/>
        </p:nvCxnSpPr>
        <p:spPr bwMode="auto">
          <a:xfrm>
            <a:off x="1979712" y="2060848"/>
            <a:ext cx="0" cy="111509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4609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atlas.web.cern.ch/Atlas/GROUPS/PHYSICS/CONFNOTES/ATLAS-CONF-2017-018/fig_03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34" y="3781579"/>
            <a:ext cx="4217666" cy="292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565384" y="188913"/>
            <a:ext cx="35187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>
                <a:solidFill>
                  <a:srgbClr val="FF0000"/>
                </a:solidFill>
              </a:rPr>
              <a:t>A </a:t>
            </a:r>
            <a:r>
              <a:rPr lang="en-US" altLang="fr-FR" sz="2400" dirty="0" smtClean="0">
                <a:solidFill>
                  <a:srgbClr val="FF0000"/>
                </a:solidFill>
              </a:rPr>
              <a:t>W/</a:t>
            </a:r>
            <a:r>
              <a:rPr lang="en-US" altLang="fr-FR" sz="2400" dirty="0" err="1" smtClean="0">
                <a:solidFill>
                  <a:srgbClr val="FF0000"/>
                </a:solidFill>
              </a:rPr>
              <a:t>Z+Something</a:t>
            </a:r>
            <a:r>
              <a:rPr lang="en-US" altLang="fr-FR" sz="2400" dirty="0" smtClean="0">
                <a:solidFill>
                  <a:srgbClr val="FF0000"/>
                </a:solidFill>
              </a:rPr>
              <a:t> hints?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139952" y="765175"/>
            <a:ext cx="294163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>
                <a:solidFill>
                  <a:srgbClr val="006600"/>
                </a:solidFill>
              </a:rPr>
              <a:t>WH: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l</a:t>
            </a:r>
            <a:r>
              <a:rPr lang="el-GR" altLang="fr-FR" dirty="0" smtClean="0">
                <a:solidFill>
                  <a:srgbClr val="000099"/>
                </a:solidFill>
              </a:rPr>
              <a:t>ν</a:t>
            </a:r>
            <a:r>
              <a:rPr lang="en-US" altLang="fr-FR" dirty="0" smtClean="0">
                <a:solidFill>
                  <a:srgbClr val="000099"/>
                </a:solidFill>
              </a:rPr>
              <a:t> </a:t>
            </a:r>
            <a:r>
              <a:rPr lang="en-US" altLang="fr-FR" dirty="0" err="1">
                <a:solidFill>
                  <a:srgbClr val="000099"/>
                </a:solidFill>
              </a:rPr>
              <a:t>bbar</a:t>
            </a:r>
            <a:endParaRPr lang="en-US" altLang="fr-FR" dirty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err="1">
                <a:solidFill>
                  <a:srgbClr val="000099"/>
                </a:solidFill>
              </a:rPr>
              <a:t>bbar</a:t>
            </a:r>
            <a:r>
              <a:rPr lang="en-US" altLang="fr-FR" dirty="0">
                <a:solidFill>
                  <a:srgbClr val="000099"/>
                </a:solidFill>
              </a:rPr>
              <a:t> as single jet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M</a:t>
            </a:r>
            <a:r>
              <a:rPr lang="en-US" altLang="fr-FR" baseline="-25000" dirty="0">
                <a:solidFill>
                  <a:srgbClr val="000099"/>
                </a:solidFill>
              </a:rPr>
              <a:t>HW</a:t>
            </a:r>
            <a:r>
              <a:rPr lang="en-US" altLang="fr-FR" dirty="0">
                <a:solidFill>
                  <a:srgbClr val="000099"/>
                </a:solidFill>
              </a:rPr>
              <a:t>&gt;1.8TeV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3 observed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0.3 expected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electron channel (not muon)</a:t>
            </a:r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765175"/>
            <a:ext cx="3513137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3419475"/>
            <a:ext cx="32893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sp>
        <p:nvSpPr>
          <p:cNvPr id="3" name="Ellipse 2"/>
          <p:cNvSpPr/>
          <p:nvPr/>
        </p:nvSpPr>
        <p:spPr bwMode="auto">
          <a:xfrm>
            <a:off x="1619672" y="4221088"/>
            <a:ext cx="864096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174615" y="2564904"/>
            <a:ext cx="24136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 smtClean="0">
                <a:solidFill>
                  <a:srgbClr val="006600"/>
                </a:solidFill>
              </a:rPr>
              <a:t>CMS 13TeV: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1.8TeV: very standard</a:t>
            </a:r>
          </a:p>
        </p:txBody>
      </p:sp>
      <p:sp>
        <p:nvSpPr>
          <p:cNvPr id="13" name="Ellipse 12"/>
          <p:cNvSpPr/>
          <p:nvPr/>
        </p:nvSpPr>
        <p:spPr bwMode="auto">
          <a:xfrm>
            <a:off x="5292080" y="5733256"/>
            <a:ext cx="864096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2483768" y="1412776"/>
            <a:ext cx="864096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139952" y="3060249"/>
            <a:ext cx="37078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 smtClean="0">
                <a:solidFill>
                  <a:srgbClr val="006600"/>
                </a:solidFill>
              </a:rPr>
              <a:t>ATLAS 13TeV: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1.8TeV: very standard </a:t>
            </a:r>
            <a:r>
              <a:rPr lang="en-US" altLang="fr-FR" dirty="0" smtClean="0">
                <a:solidFill>
                  <a:srgbClr val="FF0000"/>
                </a:solidFill>
              </a:rPr>
              <a:t>(hadronic W)</a:t>
            </a:r>
            <a:endParaRPr lang="en-US" altLang="fr-FR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35187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>
                <a:solidFill>
                  <a:srgbClr val="FF0000"/>
                </a:solidFill>
              </a:rPr>
              <a:t>A </a:t>
            </a:r>
            <a:r>
              <a:rPr lang="en-US" altLang="fr-FR" sz="2400" dirty="0" smtClean="0">
                <a:solidFill>
                  <a:srgbClr val="FF0000"/>
                </a:solidFill>
              </a:rPr>
              <a:t>W/</a:t>
            </a:r>
            <a:r>
              <a:rPr lang="en-US" altLang="fr-FR" sz="2400" dirty="0" err="1" smtClean="0">
                <a:solidFill>
                  <a:srgbClr val="FF0000"/>
                </a:solidFill>
              </a:rPr>
              <a:t>Z+Something</a:t>
            </a:r>
            <a:r>
              <a:rPr lang="en-US" altLang="fr-FR" sz="2400" dirty="0" smtClean="0">
                <a:solidFill>
                  <a:srgbClr val="FF0000"/>
                </a:solidFill>
              </a:rPr>
              <a:t> hints?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422249" y="1692097"/>
            <a:ext cx="26227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 smtClean="0">
                <a:solidFill>
                  <a:srgbClr val="006600"/>
                </a:solidFill>
              </a:rPr>
              <a:t>ATLAS 13TeV: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WH 3TeV very standard</a:t>
            </a:r>
          </a:p>
        </p:txBody>
      </p:sp>
      <p:pic>
        <p:nvPicPr>
          <p:cNvPr id="15" name="Picture 2" descr="https://atlas.web.cern.ch/Atlas/GROUPS/PHYSICS/CONFNOTES/ATLAS-CONF-2017-018/fig_03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3011"/>
            <a:ext cx="4217666" cy="292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/>
          <p:cNvSpPr/>
          <p:nvPr/>
        </p:nvSpPr>
        <p:spPr bwMode="auto">
          <a:xfrm>
            <a:off x="2483768" y="2744688"/>
            <a:ext cx="864096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87" y="3859465"/>
            <a:ext cx="4119275" cy="2855809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 bwMode="auto">
          <a:xfrm>
            <a:off x="2555776" y="5013176"/>
            <a:ext cx="864096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402" y="3865398"/>
            <a:ext cx="4274798" cy="2963630"/>
          </a:xfrm>
          <a:prstGeom prst="rect">
            <a:avLst/>
          </a:prstGeom>
        </p:spPr>
      </p:pic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4427984" y="2381979"/>
            <a:ext cx="367600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 smtClean="0">
                <a:solidFill>
                  <a:srgbClr val="006600"/>
                </a:solidFill>
              </a:rPr>
              <a:t>ATLAS 13TeV: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Z</a:t>
            </a:r>
            <a:r>
              <a:rPr lang="en-US" altLang="fr-FR" dirty="0" smtClean="0">
                <a:solidFill>
                  <a:srgbClr val="000099"/>
                </a:solidFill>
              </a:rPr>
              <a:t>H 3TeV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Combined fit of 1 and 2 </a:t>
            </a:r>
            <a:r>
              <a:rPr lang="en-US" altLang="fr-FR" dirty="0" err="1" smtClean="0">
                <a:solidFill>
                  <a:srgbClr val="000099"/>
                </a:solidFill>
              </a:rPr>
              <a:t>btag</a:t>
            </a:r>
            <a:r>
              <a:rPr lang="en-US" altLang="fr-FR" dirty="0" smtClean="0">
                <a:solidFill>
                  <a:srgbClr val="000099"/>
                </a:solidFill>
              </a:rPr>
              <a:t> (Higgs)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3sigma local, 2sigma global at 3TeV</a:t>
            </a:r>
            <a:endParaRPr lang="en-US" altLang="fr-FR" dirty="0">
              <a:solidFill>
                <a:srgbClr val="000099"/>
              </a:solidFill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4499992" y="764704"/>
            <a:ext cx="22413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 smtClean="0">
                <a:solidFill>
                  <a:srgbClr val="006600"/>
                </a:solidFill>
              </a:rPr>
              <a:t>ATLAS W/Z+H: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Hadronic final state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Large overlap: 60%</a:t>
            </a:r>
          </a:p>
        </p:txBody>
      </p:sp>
      <p:sp>
        <p:nvSpPr>
          <p:cNvPr id="22" name="Ellipse 21"/>
          <p:cNvSpPr/>
          <p:nvPr/>
        </p:nvSpPr>
        <p:spPr bwMode="auto">
          <a:xfrm>
            <a:off x="6588224" y="5085184"/>
            <a:ext cx="864096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57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550713"/>
            <a:ext cx="3596528" cy="3458410"/>
          </a:xfrm>
          <a:prstGeom prst="rect">
            <a:avLst/>
          </a:prstGeom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31226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>
                <a:solidFill>
                  <a:srgbClr val="FF0000"/>
                </a:solidFill>
              </a:rPr>
              <a:t>A WZ resonance hint?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551204" y="4007966"/>
            <a:ext cx="28291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>
                <a:solidFill>
                  <a:srgbClr val="006600"/>
                </a:solidFill>
              </a:rPr>
              <a:t>WZ: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boosted W, Z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Reconstructed as di-jets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Substructure (jet mass </a:t>
            </a:r>
            <a:r>
              <a:rPr lang="en-US" altLang="fr-FR" dirty="0" err="1">
                <a:solidFill>
                  <a:srgbClr val="000099"/>
                </a:solidFill>
              </a:rPr>
              <a:t>etc</a:t>
            </a:r>
            <a:r>
              <a:rPr lang="en-US" altLang="fr-FR" dirty="0" smtClean="0">
                <a:solidFill>
                  <a:srgbClr val="000099"/>
                </a:solidFill>
              </a:rPr>
              <a:t>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  <p:sp>
        <p:nvSpPr>
          <p:cNvPr id="11" name="Ellipse 10"/>
          <p:cNvSpPr/>
          <p:nvPr/>
        </p:nvSpPr>
        <p:spPr bwMode="auto">
          <a:xfrm>
            <a:off x="1619672" y="1772816"/>
            <a:ext cx="864096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98569"/>
            <a:ext cx="3455987" cy="274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lipse 20"/>
          <p:cNvSpPr/>
          <p:nvPr/>
        </p:nvSpPr>
        <p:spPr bwMode="auto">
          <a:xfrm>
            <a:off x="1547664" y="4653136"/>
            <a:ext cx="864096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4608519" y="5910371"/>
            <a:ext cx="1804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 smtClean="0">
                <a:solidFill>
                  <a:srgbClr val="006600"/>
                </a:solidFill>
              </a:rPr>
              <a:t>WZ 13TeV: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8TeV: 1.9sigma</a:t>
            </a:r>
            <a:endParaRPr lang="en-US" altLang="fr-FR" dirty="0" smtClean="0">
              <a:solidFill>
                <a:srgbClr val="FF0000"/>
              </a:solidFill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644008" y="5046275"/>
            <a:ext cx="18325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 smtClean="0">
                <a:solidFill>
                  <a:srgbClr val="006600"/>
                </a:solidFill>
              </a:rPr>
              <a:t>WZ 8TeV ATLAS: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3.4sigma </a:t>
            </a:r>
            <a:r>
              <a:rPr lang="en-US" altLang="fr-FR" dirty="0" smtClean="0">
                <a:solidFill>
                  <a:srgbClr val="FF0000"/>
                </a:solidFill>
              </a:rPr>
              <a:t>local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2.5sigma </a:t>
            </a:r>
            <a:r>
              <a:rPr lang="en-US" altLang="fr-FR" dirty="0" smtClean="0">
                <a:solidFill>
                  <a:srgbClr val="FF0000"/>
                </a:solidFill>
              </a:rPr>
              <a:t>global</a:t>
            </a:r>
            <a:endParaRPr lang="en-US" altLang="fr-FR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502" y="368646"/>
            <a:ext cx="4101698" cy="3603552"/>
          </a:xfrm>
          <a:prstGeom prst="rect">
            <a:avLst/>
          </a:prstGeom>
        </p:spPr>
      </p:pic>
      <p:sp>
        <p:nvSpPr>
          <p:cNvPr id="25" name="Ellipse 24"/>
          <p:cNvSpPr/>
          <p:nvPr/>
        </p:nvSpPr>
        <p:spPr bwMode="auto">
          <a:xfrm>
            <a:off x="6156176" y="1988840"/>
            <a:ext cx="864096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627879" y="5076473"/>
            <a:ext cx="1980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 smtClean="0">
                <a:solidFill>
                  <a:srgbClr val="006600"/>
                </a:solidFill>
              </a:rPr>
              <a:t>WZ 8TeV CMS: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smtClean="0">
                <a:solidFill>
                  <a:srgbClr val="000099"/>
                </a:solidFill>
              </a:rPr>
              <a:t>Less than 2sigma</a:t>
            </a:r>
            <a:endParaRPr lang="en-US" alt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971800" y="304800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rgbClr val="FF0000"/>
                </a:solidFill>
              </a:rPr>
              <a:t>Supersymmetry</a:t>
            </a:r>
            <a:endParaRPr lang="fr-FR" altLang="fr-FR" sz="2400">
              <a:solidFill>
                <a:srgbClr val="FF0000"/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248150" y="1308100"/>
            <a:ext cx="37798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>
                <a:solidFill>
                  <a:srgbClr val="000099"/>
                </a:solidFill>
              </a:rPr>
              <a:t>3 (or more) neutral Higgs bosons: </a:t>
            </a:r>
            <a:r>
              <a:rPr lang="en-US" altLang="fr-FR">
                <a:solidFill>
                  <a:srgbClr val="FF0000"/>
                </a:solidFill>
              </a:rPr>
              <a:t>h, A, H</a:t>
            </a:r>
          </a:p>
          <a:p>
            <a:pPr eaLnBrk="1" hangingPunct="1"/>
            <a:r>
              <a:rPr lang="en-US" altLang="fr-FR">
                <a:solidFill>
                  <a:srgbClr val="000099"/>
                </a:solidFill>
              </a:rPr>
              <a:t>1 (or more) charged</a:t>
            </a:r>
            <a:r>
              <a:rPr lang="en-US" altLang="fr-FR">
                <a:solidFill>
                  <a:srgbClr val="000099"/>
                </a:solidFill>
                <a:cs typeface="Times New Roman" panose="02020603050405020304" pitchFamily="18" charset="0"/>
              </a:rPr>
              <a:t> Higgs boson(s): </a:t>
            </a:r>
            <a:r>
              <a:rPr lang="en-US" altLang="fr-FR">
                <a:solidFill>
                  <a:srgbClr val="FF0000"/>
                </a:solidFill>
                <a:cs typeface="Times New Roman" panose="02020603050405020304" pitchFamily="18" charset="0"/>
              </a:rPr>
              <a:t>H</a:t>
            </a:r>
            <a:r>
              <a:rPr lang="en-US" altLang="fr-FR" baseline="30000">
                <a:solidFill>
                  <a:srgbClr val="FF0000"/>
                </a:solidFill>
                <a:cs typeface="Times New Roman" panose="02020603050405020304" pitchFamily="18" charset="0"/>
              </a:rPr>
              <a:t>±</a:t>
            </a:r>
          </a:p>
          <a:p>
            <a:pPr eaLnBrk="1" hangingPunct="1"/>
            <a:r>
              <a:rPr lang="en-US" altLang="fr-FR">
                <a:solidFill>
                  <a:srgbClr val="000099"/>
                </a:solidFill>
              </a:rPr>
              <a:t>and supersymmetric particles</a:t>
            </a:r>
            <a:endParaRPr lang="fr-FR" altLang="fr-FR">
              <a:solidFill>
                <a:srgbClr val="000099"/>
              </a:solidFill>
            </a:endParaRPr>
          </a:p>
        </p:txBody>
      </p:sp>
      <p:graphicFrame>
        <p:nvGraphicFramePr>
          <p:cNvPr id="212996" name="Group 4"/>
          <p:cNvGraphicFramePr>
            <a:graphicFrameLocks noGrp="1"/>
          </p:cNvGraphicFramePr>
          <p:nvPr/>
        </p:nvGraphicFramePr>
        <p:xfrm>
          <a:off x="473075" y="2492375"/>
          <a:ext cx="3352800" cy="3201987"/>
        </p:xfrm>
        <a:graphic>
          <a:graphicData uri="http://schemas.openxmlformats.org/drawingml/2006/table">
            <a:tbl>
              <a:tblPr/>
              <a:tblGrid>
                <a:gridCol w="1143000"/>
                <a:gridCol w="1219200"/>
                <a:gridCol w="990600"/>
              </a:tblGrid>
              <a:tr h="4064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spin-0</a:t>
                      </a:r>
                      <a:endParaRPr kumimoji="0" lang="fr-FR" alt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spin-1/2</a:t>
                      </a:r>
                      <a:endParaRPr kumimoji="0" lang="fr-FR" alt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spin-1</a:t>
                      </a:r>
                      <a:endParaRPr kumimoji="0" lang="fr-FR" alt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squarks: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</a:t>
                      </a:r>
                      <a:r>
                        <a:rPr kumimoji="0" lang="en-US" altLang="fr-FR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R</a:t>
                      </a: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, q</a:t>
                      </a:r>
                      <a:r>
                        <a:rPr kumimoji="0" lang="en-US" altLang="fr-FR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endParaRPr kumimoji="0" lang="fr-FR" altLang="fr-FR" sz="16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q</a:t>
                      </a:r>
                      <a:endParaRPr kumimoji="0" lang="fr-FR" alt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gluino: g</a:t>
                      </a:r>
                      <a:endParaRPr kumimoji="0" lang="fr-FR" alt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  <a:endParaRPr kumimoji="0" lang="fr-FR" alt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sleptons: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ℓ</a:t>
                      </a:r>
                      <a:r>
                        <a:rPr kumimoji="0" lang="en-US" altLang="fr-FR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R</a:t>
                      </a: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fr-FR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ℓ</a:t>
                      </a:r>
                      <a:r>
                        <a:rPr kumimoji="0" lang="en-US" altLang="fr-FR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endParaRPr kumimoji="0" lang="fr-FR" altLang="fr-FR" sz="16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ℓ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2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h,H,A</a:t>
                      </a:r>
                      <a:endParaRPr kumimoji="0" lang="fr-FR" alt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neutralino </a:t>
                      </a: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kumimoji="0" lang="en-US" altLang="fr-FR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i=1-4</a:t>
                      </a:r>
                      <a:endParaRPr kumimoji="0" lang="fr-FR" altLang="fr-FR" sz="16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Z, </a:t>
                      </a:r>
                      <a:r>
                        <a:rPr kumimoji="0" lang="en-US" alt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endParaRPr kumimoji="0" lang="fr-FR" alt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2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  <a:r>
                        <a:rPr kumimoji="0" lang="en-US" altLang="fr-FR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endParaRPr kumimoji="0" lang="fr-FR" alt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charginos</a:t>
                      </a:r>
                      <a:r>
                        <a:rPr kumimoji="0" lang="en-US" alt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kumimoji="0" lang="en-US" altLang="fr-F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kumimoji="0" lang="en-US" altLang="fr-FR" sz="16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kumimoji="0" lang="en-US" altLang="fr-FR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en-US" altLang="fr-FR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=1-2</a:t>
                      </a:r>
                      <a:r>
                        <a:rPr kumimoji="0" lang="en-US" alt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fr-FR" alt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</a:rPr>
                        <a:t>W</a:t>
                      </a:r>
                      <a:r>
                        <a:rPr kumimoji="0" lang="en-US" altLang="fr-FR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endParaRPr kumimoji="0" lang="fr-FR" altLang="fr-FR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1006475" y="3068960"/>
            <a:ext cx="290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~</a:t>
            </a:r>
            <a:endParaRPr lang="fr-FR" altLang="fr-FR" dirty="0">
              <a:solidFill>
                <a:srgbClr val="FF0000"/>
              </a:solidFill>
            </a:endParaRP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701675" y="3068960"/>
            <a:ext cx="290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~</a:t>
            </a:r>
            <a:endParaRPr lang="fr-FR" altLang="fr-FR" dirty="0">
              <a:solidFill>
                <a:srgbClr val="FF0000"/>
              </a:solidFill>
            </a:endParaRP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auto">
          <a:xfrm>
            <a:off x="1006475" y="4077072"/>
            <a:ext cx="290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~</a:t>
            </a:r>
            <a:endParaRPr lang="fr-FR" altLang="fr-FR" dirty="0">
              <a:solidFill>
                <a:srgbClr val="FF0000"/>
              </a:solidFill>
            </a:endParaRPr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715963" y="4077072"/>
            <a:ext cx="290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~</a:t>
            </a:r>
            <a:endParaRPr lang="fr-FR" altLang="fr-FR" dirty="0">
              <a:solidFill>
                <a:srgbClr val="FF0000"/>
              </a:solidFill>
            </a:endParaRP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2411413" y="3429000"/>
            <a:ext cx="290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  <a:cs typeface="Times New Roman" panose="02020603050405020304" pitchFamily="18" charset="0"/>
              </a:rPr>
              <a:t>~</a:t>
            </a:r>
            <a:endParaRPr lang="fr-FR" altLang="fr-FR" dirty="0">
              <a:solidFill>
                <a:srgbClr val="FF0000"/>
              </a:solidFill>
            </a:endParaRP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4206875" y="2276475"/>
            <a:ext cx="44799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fr-FR" dirty="0">
                <a:solidFill>
                  <a:srgbClr val="006600"/>
                </a:solidFill>
              </a:rPr>
              <a:t>Many different models: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FF0000"/>
                </a:solidFill>
              </a:rPr>
              <a:t> </a:t>
            </a:r>
            <a:r>
              <a:rPr lang="en-US" altLang="fr-FR" dirty="0" err="1">
                <a:solidFill>
                  <a:srgbClr val="FF0000"/>
                </a:solidFill>
              </a:rPr>
              <a:t>mSUGRA</a:t>
            </a:r>
            <a:r>
              <a:rPr lang="en-US" altLang="fr-FR" dirty="0">
                <a:solidFill>
                  <a:srgbClr val="FF0000"/>
                </a:solidFill>
              </a:rPr>
              <a:t>, MSSM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FF0000"/>
                </a:solidFill>
              </a:rPr>
              <a:t> </a:t>
            </a:r>
            <a:r>
              <a:rPr lang="en-US" altLang="fr-FR" dirty="0" err="1">
                <a:solidFill>
                  <a:srgbClr val="FF0000"/>
                </a:solidFill>
              </a:rPr>
              <a:t>Supersplit</a:t>
            </a:r>
            <a:r>
              <a:rPr lang="en-US" altLang="fr-FR" dirty="0">
                <a:solidFill>
                  <a:srgbClr val="FF0000"/>
                </a:solidFill>
              </a:rPr>
              <a:t> SUSY</a:t>
            </a:r>
            <a:endParaRPr lang="en-US" altLang="fr-FR" dirty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FF0000"/>
                </a:solidFill>
              </a:rPr>
              <a:t> GMSB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FF0000"/>
                </a:solidFill>
              </a:rPr>
              <a:t> AMB</a:t>
            </a:r>
          </a:p>
          <a:p>
            <a:pPr eaLnBrk="1" hangingPunct="1">
              <a:defRPr/>
            </a:pPr>
            <a:r>
              <a:rPr lang="en-US" altLang="fr-FR" dirty="0">
                <a:solidFill>
                  <a:srgbClr val="006600"/>
                </a:solidFill>
              </a:rPr>
              <a:t>Additional (s)particles: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/>
              <a:t> NMSSM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/>
              <a:t> MRSSM/N=1/N=2 hybrid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/>
              <a:t> and many more</a:t>
            </a:r>
            <a:endParaRPr lang="fr-FR" altLang="fr-FR" dirty="0"/>
          </a:p>
        </p:txBody>
      </p:sp>
      <p:sp>
        <p:nvSpPr>
          <p:cNvPr id="7208" name="Text Box 40"/>
          <p:cNvSpPr txBox="1">
            <a:spLocks noChangeArrowheads="1"/>
          </p:cNvSpPr>
          <p:nvPr/>
        </p:nvSpPr>
        <p:spPr bwMode="auto">
          <a:xfrm>
            <a:off x="3995738" y="4533900"/>
            <a:ext cx="4932362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R-parit</a:t>
            </a:r>
            <a:r>
              <a:rPr lang="en-US" altLang="fr-FR">
                <a:solidFill>
                  <a:srgbClr val="006600"/>
                </a:solidFill>
                <a:cs typeface="Times New Roman" panose="02020603050405020304" pitchFamily="18" charset="0"/>
              </a:rPr>
              <a:t>y</a:t>
            </a:r>
            <a:endParaRPr lang="en-US" altLang="fr-FR">
              <a:solidFill>
                <a:srgbClr val="0066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production of  SUSY particles in pairs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(Cascade-) decays</a:t>
            </a:r>
            <a:r>
              <a:rPr lang="en-US" altLang="fr-FR">
                <a:solidFill>
                  <a:srgbClr val="000099"/>
                </a:solidFill>
                <a:cs typeface="Times New Roman" panose="02020603050405020304" pitchFamily="18" charset="0"/>
              </a:rPr>
              <a:t> to the lightest SUSY particle</a:t>
            </a:r>
            <a:r>
              <a:rPr lang="en-US" altLang="fr-FR">
                <a:solidFill>
                  <a:srgbClr val="000099"/>
                </a:solidFill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LSP stable, neutral and weakly interacting: neutralino (</a:t>
            </a:r>
            <a:r>
              <a:rPr lang="en-US" altLang="fr-FR">
                <a:solidFill>
                  <a:srgbClr val="000099"/>
                </a:solidFill>
                <a:cs typeface="Times New Roman" panose="02020603050405020304" pitchFamily="18" charset="0"/>
              </a:rPr>
              <a:t>χ</a:t>
            </a:r>
            <a:r>
              <a:rPr lang="en-US" altLang="fr-FR" baseline="-25000">
                <a:solidFill>
                  <a:srgbClr val="000099"/>
                </a:solidFill>
                <a:cs typeface="Times New Roman" panose="02020603050405020304" pitchFamily="18" charset="0"/>
              </a:rPr>
              <a:t>1</a:t>
            </a:r>
            <a:r>
              <a:rPr lang="en-US" altLang="fr-FR">
                <a:solidFill>
                  <a:srgbClr val="000099"/>
                </a:solidFill>
              </a:rPr>
              <a:t>)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experimental signature: missing E</a:t>
            </a:r>
            <a:r>
              <a:rPr lang="en-US" altLang="fr-FR" baseline="-25000">
                <a:solidFill>
                  <a:srgbClr val="000099"/>
                </a:solidFill>
              </a:rPr>
              <a:t>T</a:t>
            </a:r>
            <a:r>
              <a:rPr lang="en-US" altLang="fr-FR" baseline="-25000">
                <a:solidFill>
                  <a:schemeClr val="accent2"/>
                </a:solidFill>
              </a:rPr>
              <a:t> </a:t>
            </a:r>
            <a:endParaRPr lang="fr-FR" altLang="fr-FR">
              <a:solidFill>
                <a:schemeClr val="accent2"/>
              </a:solidFill>
            </a:endParaRPr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381000" y="1106488"/>
            <a:ext cx="39624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>
                <a:solidFill>
                  <a:srgbClr val="008000"/>
                </a:solidFill>
              </a:rPr>
              <a:t> fermion </a:t>
            </a:r>
            <a:r>
              <a:rPr lang="en-US" altLang="fr-FR">
                <a:solidFill>
                  <a:srgbClr val="008000"/>
                </a:solidFill>
                <a:sym typeface="Symbol" panose="05050102010706020507" pitchFamily="18" charset="2"/>
              </a:rPr>
              <a:t>boson</a:t>
            </a:r>
            <a:r>
              <a:rPr lang="en-US" altLang="fr-FR">
                <a:solidFill>
                  <a:srgbClr val="008000"/>
                </a:solidFill>
              </a:rPr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>
                <a:solidFill>
                  <a:srgbClr val="008000"/>
                </a:solidFill>
              </a:rPr>
              <a:t> has “no” problems with radiative corrections (quadrat. div.)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>
                <a:solidFill>
                  <a:srgbClr val="008000"/>
                </a:solidFill>
              </a:rPr>
              <a:t> has a light Higgs Boson </a:t>
            </a:r>
            <a:r>
              <a:rPr lang="en-US" altLang="fr-FR">
                <a:solidFill>
                  <a:srgbClr val="FF0000"/>
                </a:solidFill>
              </a:rPr>
              <a:t>(&lt;140GeV)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>
                <a:solidFill>
                  <a:srgbClr val="008000"/>
                </a:solidFill>
              </a:rPr>
              <a:t> interesting pheno at the TeV scale</a:t>
            </a:r>
            <a:endParaRPr lang="fr-FR" altLang="fr-FR">
              <a:solidFill>
                <a:srgbClr val="008000"/>
              </a:solidFill>
            </a:endParaRPr>
          </a:p>
        </p:txBody>
      </p:sp>
      <p:sp>
        <p:nvSpPr>
          <p:cNvPr id="7210" name="Text Box 40"/>
          <p:cNvSpPr txBox="1">
            <a:spLocks noChangeArrowheads="1"/>
          </p:cNvSpPr>
          <p:nvPr/>
        </p:nvSpPr>
        <p:spPr bwMode="auto">
          <a:xfrm>
            <a:off x="827088" y="6402388"/>
            <a:ext cx="69850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>
                <a:solidFill>
                  <a:srgbClr val="FF0000"/>
                </a:solidFill>
              </a:rPr>
              <a:t>First discovery: partner of the </a:t>
            </a:r>
            <a:r>
              <a:rPr lang="en-US" altLang="fr-FR" dirty="0" err="1">
                <a:solidFill>
                  <a:srgbClr val="FF0000"/>
                </a:solidFill>
              </a:rPr>
              <a:t>neutralinos</a:t>
            </a:r>
            <a:r>
              <a:rPr lang="en-US" altLang="fr-FR" dirty="0">
                <a:solidFill>
                  <a:srgbClr val="FF0000"/>
                </a:solidFill>
              </a:rPr>
              <a:t> (R=1) (see talk by </a:t>
            </a:r>
            <a:r>
              <a:rPr lang="en-US" altLang="fr-FR" dirty="0" smtClean="0">
                <a:solidFill>
                  <a:srgbClr val="FF0000"/>
                </a:solidFill>
              </a:rPr>
              <a:t>Yves)</a:t>
            </a:r>
            <a:endParaRPr lang="en-US" altLang="fr-FR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243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3284538" y="304800"/>
            <a:ext cx="33922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2000" dirty="0" smtClean="0">
                <a:solidFill>
                  <a:srgbClr val="FF0000"/>
                </a:solidFill>
              </a:rPr>
              <a:t>Supersymmetry: Motivation</a:t>
            </a:r>
            <a:endParaRPr lang="fr-FR" altLang="fr-FR" sz="2000" dirty="0">
              <a:solidFill>
                <a:srgbClr val="FF0000"/>
              </a:solidFill>
            </a:endParaRPr>
          </a:p>
        </p:txBody>
      </p:sp>
      <p:graphicFrame>
        <p:nvGraphicFramePr>
          <p:cNvPr id="112645" name="Object 5"/>
          <p:cNvGraphicFramePr>
            <a:graphicFrameLocks noChangeAspect="1"/>
          </p:cNvGraphicFramePr>
          <p:nvPr/>
        </p:nvGraphicFramePr>
        <p:xfrm>
          <a:off x="685800" y="1263650"/>
          <a:ext cx="2219325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1" name="Image bitmap" r:id="rId3" imgW="3543795" imgH="3619048" progId="Paint.Picture">
                  <p:embed/>
                </p:oleObj>
              </mc:Choice>
              <mc:Fallback>
                <p:oleObj name="Image bitmap" r:id="rId3" imgW="3543795" imgH="36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263650"/>
                        <a:ext cx="2219325" cy="226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228600" y="3397250"/>
            <a:ext cx="1704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600"/>
              <a:t>ES-Skala 10</a:t>
            </a:r>
            <a:r>
              <a:rPr lang="en-US" altLang="fr-FR" sz="1600" baseline="30000"/>
              <a:t>2</a:t>
            </a:r>
            <a:r>
              <a:rPr lang="en-US" altLang="fr-FR" sz="1600"/>
              <a:t>GeV</a:t>
            </a:r>
            <a:endParaRPr lang="fr-FR" altLang="fr-FR" sz="1600"/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2209800" y="3365500"/>
            <a:ext cx="1412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600"/>
              <a:t>GUT 10</a:t>
            </a:r>
            <a:r>
              <a:rPr lang="en-US" altLang="fr-FR" sz="1600" baseline="30000"/>
              <a:t>16</a:t>
            </a:r>
            <a:r>
              <a:rPr lang="en-US" altLang="fr-FR" sz="1600"/>
              <a:t>GeV</a:t>
            </a:r>
            <a:endParaRPr lang="fr-FR" altLang="fr-FR" sz="1600"/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304800" y="638175"/>
            <a:ext cx="31710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600" dirty="0">
                <a:solidFill>
                  <a:srgbClr val="000099"/>
                </a:solidFill>
              </a:rPr>
              <a:t>Unification of coupling </a:t>
            </a:r>
            <a:r>
              <a:rPr lang="en-US" altLang="fr-FR" sz="1600" dirty="0" smtClean="0">
                <a:solidFill>
                  <a:srgbClr val="000099"/>
                </a:solidFill>
              </a:rPr>
              <a:t>constants?</a:t>
            </a:r>
            <a:endParaRPr lang="fr-FR" altLang="fr-FR" sz="1600" dirty="0">
              <a:solidFill>
                <a:srgbClr val="000099"/>
              </a:solidFill>
            </a:endParaRPr>
          </a:p>
        </p:txBody>
      </p: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304800" y="1033463"/>
            <a:ext cx="1885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000"/>
              <a:t>Allanach et al, </a:t>
            </a:r>
            <a:r>
              <a:rPr lang="fr-FR" altLang="fr-FR" sz="1000">
                <a:cs typeface="Arial" panose="020B0604020202020204" pitchFamily="34" charset="0"/>
              </a:rPr>
              <a:t>hep-ph/0403133 </a:t>
            </a:r>
            <a:endParaRPr lang="fr-FR" altLang="fr-FR" sz="10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661905"/>
            <a:ext cx="3857625" cy="26003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225" y="3733800"/>
            <a:ext cx="3867150" cy="26098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82443" y="3496805"/>
            <a:ext cx="2677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/>
              <a:t> </a:t>
            </a:r>
            <a:r>
              <a:rPr lang="fr-FR" sz="1200" dirty="0" err="1"/>
              <a:t>D</a:t>
            </a:r>
            <a:r>
              <a:rPr lang="fr-FR" sz="1200" dirty="0" err="1" smtClean="0"/>
              <a:t>jouadi</a:t>
            </a:r>
            <a:r>
              <a:rPr lang="fr-FR" sz="1200" dirty="0" smtClean="0"/>
              <a:t>, </a:t>
            </a:r>
            <a:r>
              <a:rPr lang="fr-FR" sz="1200" dirty="0" err="1" smtClean="0"/>
              <a:t>Eur.Phys.J</a:t>
            </a:r>
            <a:r>
              <a:rPr lang="fr-FR" sz="1200" dirty="0"/>
              <a:t>. C74 (2014) 2704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372" y="791678"/>
            <a:ext cx="2639011" cy="2656546"/>
          </a:xfrm>
          <a:prstGeom prst="rect">
            <a:avLst/>
          </a:prstGeom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369491" y="1290246"/>
            <a:ext cx="252298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dirty="0" smtClean="0">
                <a:solidFill>
                  <a:srgbClr val="000099"/>
                </a:solidFill>
              </a:rPr>
              <a:t>SUSY impact: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1600" dirty="0" smtClean="0">
                <a:solidFill>
                  <a:srgbClr val="000099"/>
                </a:solidFill>
              </a:rPr>
              <a:t>Threshold of new </a:t>
            </a:r>
            <a:r>
              <a:rPr lang="en-US" altLang="fr-FR" sz="1600" dirty="0" err="1" smtClean="0">
                <a:solidFill>
                  <a:srgbClr val="000099"/>
                </a:solidFill>
              </a:rPr>
              <a:t>sparticles</a:t>
            </a:r>
            <a:r>
              <a:rPr lang="en-US" altLang="fr-FR" sz="1600" dirty="0" smtClean="0">
                <a:solidFill>
                  <a:srgbClr val="000099"/>
                </a:solidFill>
              </a:rPr>
              <a:t> passed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Beta functions (running) changes</a:t>
            </a:r>
            <a:endParaRPr lang="fr-FR" altLang="fr-FR" sz="1600" dirty="0">
              <a:solidFill>
                <a:srgbClr val="000099"/>
              </a:solidFill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39552" y="6240119"/>
            <a:ext cx="79928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dirty="0" smtClean="0">
                <a:solidFill>
                  <a:srgbClr val="000099"/>
                </a:solidFill>
              </a:rPr>
              <a:t>SUSY impact: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Higgs mass limited to 140GeV </a:t>
            </a:r>
            <a:r>
              <a:rPr lang="en-US" altLang="fr-FR" dirty="0" smtClean="0">
                <a:solidFill>
                  <a:srgbClr val="FF0000"/>
                </a:solidFill>
              </a:rPr>
              <a:t>(but tough to get there)</a:t>
            </a:r>
            <a:r>
              <a:rPr lang="en-US" altLang="fr-FR" dirty="0" smtClean="0">
                <a:solidFill>
                  <a:srgbClr val="000099"/>
                </a:solidFill>
              </a:rPr>
              <a:t>→ a stop could be light</a:t>
            </a:r>
            <a:endParaRPr lang="en-US" altLang="fr-FR" sz="160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2555776" y="364594"/>
            <a:ext cx="42598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2000" dirty="0" smtClean="0">
                <a:solidFill>
                  <a:srgbClr val="FF0000"/>
                </a:solidFill>
              </a:rPr>
              <a:t>And the SUSY breaking parameters?</a:t>
            </a:r>
            <a:endParaRPr lang="fr-FR" altLang="fr-FR" sz="2000" dirty="0">
              <a:solidFill>
                <a:srgbClr val="FF0000"/>
              </a:solidFill>
            </a:endParaRPr>
          </a:p>
        </p:txBody>
      </p:sp>
      <p:sp>
        <p:nvSpPr>
          <p:cNvPr id="112653" name="Text Box 13"/>
          <p:cNvSpPr txBox="1">
            <a:spLocks noChangeArrowheads="1"/>
          </p:cNvSpPr>
          <p:nvPr/>
        </p:nvSpPr>
        <p:spPr bwMode="auto">
          <a:xfrm>
            <a:off x="405081" y="792643"/>
            <a:ext cx="539566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dirty="0" err="1" smtClean="0">
                <a:solidFill>
                  <a:srgbClr val="002060"/>
                </a:solidFill>
              </a:rPr>
              <a:t>pMSSM</a:t>
            </a:r>
            <a:r>
              <a:rPr lang="en-US" altLang="fr-FR" dirty="0" smtClean="0">
                <a:solidFill>
                  <a:srgbClr val="002060"/>
                </a:solidFill>
              </a:rPr>
              <a:t> low scale (most parameters defined at EW scale):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8000"/>
                </a:solidFill>
              </a:rPr>
              <a:t>Many parameters (order 20 up to 120)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err="1" smtClean="0">
                <a:solidFill>
                  <a:srgbClr val="008000"/>
                </a:solidFill>
              </a:rPr>
              <a:t>Gauginos</a:t>
            </a:r>
            <a:r>
              <a:rPr lang="en-US" altLang="fr-FR" dirty="0" smtClean="0">
                <a:solidFill>
                  <a:srgbClr val="008000"/>
                </a:solidFill>
              </a:rPr>
              <a:t>: M1, M2, M3, </a:t>
            </a:r>
            <a:r>
              <a:rPr lang="el-GR" altLang="fr-FR" dirty="0" smtClean="0">
                <a:solidFill>
                  <a:srgbClr val="008000"/>
                </a:solidFill>
              </a:rPr>
              <a:t>μ</a:t>
            </a:r>
            <a:endParaRPr lang="en-US" altLang="fr-FR" sz="1600" dirty="0" smtClean="0">
              <a:solidFill>
                <a:srgbClr val="008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err="1" smtClean="0">
                <a:solidFill>
                  <a:srgbClr val="008000"/>
                </a:solidFill>
              </a:rPr>
              <a:t>Sfermion</a:t>
            </a:r>
            <a:r>
              <a:rPr lang="en-US" altLang="fr-FR" dirty="0" smtClean="0">
                <a:solidFill>
                  <a:srgbClr val="008000"/>
                </a:solidFill>
              </a:rPr>
              <a:t> mass parameters: left and right for each generation, 2 for leptons, 3 for quarks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8000"/>
                </a:solidFill>
              </a:rPr>
              <a:t>Trilinear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8000"/>
                </a:solidFill>
              </a:rPr>
              <a:t>Ratio of Higgs </a:t>
            </a:r>
            <a:r>
              <a:rPr lang="en-US" altLang="fr-FR" dirty="0" err="1" smtClean="0">
                <a:solidFill>
                  <a:srgbClr val="008000"/>
                </a:solidFill>
              </a:rPr>
              <a:t>vevs</a:t>
            </a:r>
            <a:r>
              <a:rPr lang="en-US" altLang="fr-FR" dirty="0" smtClean="0">
                <a:solidFill>
                  <a:srgbClr val="008000"/>
                </a:solidFill>
              </a:rPr>
              <a:t>: tan</a:t>
            </a:r>
            <a:r>
              <a:rPr lang="el-GR" altLang="fr-FR" dirty="0" smtClean="0">
                <a:solidFill>
                  <a:srgbClr val="008000"/>
                </a:solidFill>
              </a:rPr>
              <a:t>β</a:t>
            </a:r>
            <a:endParaRPr lang="en-US" altLang="fr-FR" dirty="0" smtClean="0">
              <a:solidFill>
                <a:srgbClr val="008000"/>
              </a:solidFill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47935" y="2990518"/>
            <a:ext cx="43204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dirty="0" err="1" smtClean="0">
                <a:solidFill>
                  <a:srgbClr val="002060"/>
                </a:solidFill>
              </a:rPr>
              <a:t>mSUGRA</a:t>
            </a:r>
            <a:r>
              <a:rPr lang="en-US" altLang="fr-FR" dirty="0" smtClean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rgbClr val="008000"/>
                </a:solidFill>
              </a:rPr>
              <a:t>M1, M2, </a:t>
            </a:r>
            <a:r>
              <a:rPr lang="en-US" altLang="fr-FR" dirty="0" smtClean="0">
                <a:solidFill>
                  <a:srgbClr val="008000"/>
                </a:solidFill>
              </a:rPr>
              <a:t>M3 → m</a:t>
            </a:r>
            <a:r>
              <a:rPr lang="en-US" altLang="fr-FR" baseline="-25000" dirty="0" smtClean="0">
                <a:solidFill>
                  <a:srgbClr val="008000"/>
                </a:solidFill>
              </a:rPr>
              <a:t>1/2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err="1" smtClean="0">
                <a:solidFill>
                  <a:srgbClr val="008000"/>
                </a:solidFill>
              </a:rPr>
              <a:t>Sfermion</a:t>
            </a:r>
            <a:r>
              <a:rPr lang="en-US" altLang="fr-FR" dirty="0" smtClean="0">
                <a:solidFill>
                  <a:srgbClr val="008000"/>
                </a:solidFill>
              </a:rPr>
              <a:t> mass parameters </a:t>
            </a:r>
            <a:r>
              <a:rPr lang="en-US" altLang="fr-FR" dirty="0">
                <a:solidFill>
                  <a:srgbClr val="008000"/>
                </a:solidFill>
              </a:rPr>
              <a:t>→ </a:t>
            </a:r>
            <a:r>
              <a:rPr lang="en-US" altLang="fr-FR" dirty="0" smtClean="0">
                <a:solidFill>
                  <a:srgbClr val="008000"/>
                </a:solidFill>
              </a:rPr>
              <a:t>m</a:t>
            </a:r>
            <a:r>
              <a:rPr lang="en-US" altLang="fr-FR" baseline="-25000" dirty="0" smtClean="0">
                <a:solidFill>
                  <a:srgbClr val="008000"/>
                </a:solidFill>
              </a:rPr>
              <a:t>0</a:t>
            </a:r>
            <a:endParaRPr lang="en-US" altLang="fr-FR" baseline="-25000" dirty="0">
              <a:solidFill>
                <a:srgbClr val="008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8000"/>
                </a:solidFill>
              </a:rPr>
              <a:t>Trilinear couplings </a:t>
            </a:r>
            <a:r>
              <a:rPr lang="en-US" altLang="fr-FR" dirty="0">
                <a:solidFill>
                  <a:srgbClr val="008000"/>
                </a:solidFill>
              </a:rPr>
              <a:t>→ </a:t>
            </a:r>
            <a:r>
              <a:rPr lang="en-US" altLang="fr-FR" dirty="0" smtClean="0">
                <a:solidFill>
                  <a:srgbClr val="008000"/>
                </a:solidFill>
              </a:rPr>
              <a:t>A</a:t>
            </a:r>
            <a:r>
              <a:rPr lang="en-US" altLang="fr-FR" baseline="-25000" dirty="0" smtClean="0">
                <a:solidFill>
                  <a:srgbClr val="008000"/>
                </a:solidFill>
              </a:rPr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rgbClr val="008000"/>
                </a:solidFill>
              </a:rPr>
              <a:t>t</a:t>
            </a:r>
            <a:r>
              <a:rPr lang="en-US" altLang="fr-FR" dirty="0" smtClean="0">
                <a:solidFill>
                  <a:srgbClr val="008000"/>
                </a:solidFill>
              </a:rPr>
              <a:t>an</a:t>
            </a:r>
            <a:r>
              <a:rPr lang="el-GR" altLang="fr-FR" dirty="0" smtClean="0">
                <a:solidFill>
                  <a:srgbClr val="008000"/>
                </a:solidFill>
              </a:rPr>
              <a:t>β</a:t>
            </a:r>
            <a:endParaRPr lang="fr-FR" altLang="fr-FR" dirty="0" smtClean="0">
              <a:solidFill>
                <a:srgbClr val="008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8000"/>
                </a:solidFill>
              </a:rPr>
              <a:t>Sign of </a:t>
            </a:r>
            <a:r>
              <a:rPr lang="el-GR" altLang="fr-FR" dirty="0">
                <a:solidFill>
                  <a:srgbClr val="008000"/>
                </a:solidFill>
              </a:rPr>
              <a:t>μ</a:t>
            </a:r>
            <a:endParaRPr lang="fr-FR" altLang="fr-FR" dirty="0" smtClean="0">
              <a:solidFill>
                <a:srgbClr val="008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00334" y="4872062"/>
            <a:ext cx="479174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dirty="0" smtClean="0">
                <a:solidFill>
                  <a:srgbClr val="002060"/>
                </a:solidFill>
              </a:rPr>
              <a:t>GMSB/GGM (4 </a:t>
            </a:r>
            <a:r>
              <a:rPr lang="en-US" altLang="fr-FR" dirty="0">
                <a:solidFill>
                  <a:srgbClr val="002060"/>
                </a:solidFill>
              </a:rPr>
              <a:t>scales: GUT, </a:t>
            </a:r>
            <a:r>
              <a:rPr lang="en-US" altLang="fr-FR" dirty="0" smtClean="0">
                <a:solidFill>
                  <a:srgbClr val="002060"/>
                </a:solidFill>
              </a:rPr>
              <a:t>Messenger, EW</a:t>
            </a:r>
            <a:r>
              <a:rPr lang="en-US" altLang="fr-FR" dirty="0">
                <a:solidFill>
                  <a:srgbClr val="002060"/>
                </a:solidFill>
              </a:rPr>
              <a:t>, MZ</a:t>
            </a:r>
            <a:r>
              <a:rPr lang="en-US" altLang="fr-FR" dirty="0" smtClean="0">
                <a:solidFill>
                  <a:srgbClr val="002060"/>
                </a:solidFill>
              </a:rPr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8000"/>
                </a:solidFill>
              </a:rPr>
              <a:t>LSP = </a:t>
            </a:r>
            <a:r>
              <a:rPr lang="en-US" altLang="fr-FR" dirty="0" err="1" smtClean="0">
                <a:solidFill>
                  <a:srgbClr val="008000"/>
                </a:solidFill>
              </a:rPr>
              <a:t>Gravitino</a:t>
            </a:r>
            <a:endParaRPr lang="en-US" altLang="fr-FR" dirty="0" smtClean="0">
              <a:solidFill>
                <a:srgbClr val="008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8000"/>
                </a:solidFill>
              </a:rPr>
              <a:t>Classical GMSB: frequently photonic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8000"/>
                </a:solidFill>
              </a:rPr>
              <a:t>GGM: anything goes for NLSP to LSP=</a:t>
            </a:r>
            <a:r>
              <a:rPr lang="en-US" altLang="fr-FR" dirty="0" err="1" smtClean="0">
                <a:solidFill>
                  <a:srgbClr val="008000"/>
                </a:solidFill>
              </a:rPr>
              <a:t>Gravitino</a:t>
            </a:r>
            <a:endParaRPr lang="en-US" altLang="fr-FR" dirty="0" smtClean="0">
              <a:solidFill>
                <a:srgbClr val="008000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667085" y="2990518"/>
            <a:ext cx="43204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dirty="0" smtClean="0">
                <a:solidFill>
                  <a:srgbClr val="002060"/>
                </a:solidFill>
              </a:rPr>
              <a:t>AMB: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8000"/>
                </a:solidFill>
              </a:rPr>
              <a:t>Leads to </a:t>
            </a:r>
            <a:r>
              <a:rPr lang="el-GR" altLang="fr-FR" dirty="0" smtClean="0">
                <a:solidFill>
                  <a:srgbClr val="008000"/>
                </a:solidFill>
              </a:rPr>
              <a:t>μ</a:t>
            </a:r>
            <a:r>
              <a:rPr lang="fr-FR" altLang="fr-FR" dirty="0" smtClean="0">
                <a:solidFill>
                  <a:srgbClr val="008000"/>
                </a:solidFill>
              </a:rPr>
              <a:t> &lt;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smtClean="0">
                <a:solidFill>
                  <a:srgbClr val="008000"/>
                </a:solidFill>
              </a:rPr>
              <a:t>LSP </a:t>
            </a:r>
            <a:r>
              <a:rPr lang="fr-FR" altLang="fr-FR" dirty="0" err="1" smtClean="0">
                <a:solidFill>
                  <a:srgbClr val="008000"/>
                </a:solidFill>
              </a:rPr>
              <a:t>almost</a:t>
            </a:r>
            <a:r>
              <a:rPr lang="fr-FR" altLang="fr-FR" dirty="0" smtClean="0">
                <a:solidFill>
                  <a:srgbClr val="008000"/>
                </a:solidFill>
              </a:rPr>
              <a:t> </a:t>
            </a:r>
            <a:r>
              <a:rPr lang="fr-FR" altLang="fr-FR" dirty="0" err="1" smtClean="0">
                <a:solidFill>
                  <a:srgbClr val="008000"/>
                </a:solidFill>
              </a:rPr>
              <a:t>degenerate</a:t>
            </a:r>
            <a:r>
              <a:rPr lang="fr-FR" altLang="fr-FR" dirty="0" smtClean="0">
                <a:solidFill>
                  <a:srgbClr val="008000"/>
                </a:solidFill>
              </a:rPr>
              <a:t> </a:t>
            </a:r>
            <a:r>
              <a:rPr lang="fr-FR" altLang="fr-FR" dirty="0" err="1" smtClean="0">
                <a:solidFill>
                  <a:srgbClr val="008000"/>
                </a:solidFill>
              </a:rPr>
              <a:t>with</a:t>
            </a:r>
            <a:r>
              <a:rPr lang="fr-FR" altLang="fr-FR" dirty="0" smtClean="0">
                <a:solidFill>
                  <a:srgbClr val="008000"/>
                </a:solidFill>
              </a:rPr>
              <a:t> </a:t>
            </a:r>
            <a:r>
              <a:rPr lang="fr-FR" altLang="fr-FR" dirty="0" err="1" smtClean="0">
                <a:solidFill>
                  <a:srgbClr val="008000"/>
                </a:solidFill>
              </a:rPr>
              <a:t>other</a:t>
            </a:r>
            <a:r>
              <a:rPr lang="fr-FR" altLang="fr-FR" dirty="0" smtClean="0">
                <a:solidFill>
                  <a:srgbClr val="008000"/>
                </a:solidFill>
              </a:rPr>
              <a:t> </a:t>
            </a:r>
            <a:r>
              <a:rPr lang="fr-FR" altLang="fr-FR" dirty="0" err="1" smtClean="0">
                <a:solidFill>
                  <a:srgbClr val="008000"/>
                </a:solidFill>
              </a:rPr>
              <a:t>gauginos</a:t>
            </a:r>
            <a:r>
              <a:rPr lang="en-US" altLang="fr-FR" dirty="0" smtClean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800745" y="820582"/>
            <a:ext cx="334325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fr-FR" dirty="0" err="1" smtClean="0">
                <a:solidFill>
                  <a:srgbClr val="002060"/>
                </a:solidFill>
              </a:rPr>
              <a:t>pMSSM</a:t>
            </a:r>
            <a:r>
              <a:rPr lang="en-US" altLang="fr-FR" dirty="0" smtClean="0">
                <a:solidFill>
                  <a:srgbClr val="002060"/>
                </a:solidFill>
              </a:rPr>
              <a:t> </a:t>
            </a:r>
            <a:r>
              <a:rPr lang="en-US" altLang="fr-FR" dirty="0" smtClean="0">
                <a:solidFill>
                  <a:srgbClr val="FF0000"/>
                </a:solidFill>
              </a:rPr>
              <a:t>high</a:t>
            </a:r>
            <a:r>
              <a:rPr lang="en-US" altLang="fr-FR" dirty="0" smtClean="0">
                <a:solidFill>
                  <a:srgbClr val="002060"/>
                </a:solidFill>
              </a:rPr>
              <a:t> scale: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8000"/>
                </a:solidFill>
              </a:rPr>
              <a:t>Same number as </a:t>
            </a:r>
            <a:r>
              <a:rPr lang="en-US" altLang="fr-FR" dirty="0" err="1" smtClean="0">
                <a:solidFill>
                  <a:srgbClr val="008000"/>
                </a:solidFill>
              </a:rPr>
              <a:t>pMSSM</a:t>
            </a:r>
            <a:r>
              <a:rPr lang="en-US" altLang="fr-FR" dirty="0" smtClean="0">
                <a:solidFill>
                  <a:srgbClr val="008000"/>
                </a:solidFill>
              </a:rPr>
              <a:t> low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dirty="0" err="1" smtClean="0">
                <a:solidFill>
                  <a:srgbClr val="008000"/>
                </a:solidFill>
              </a:rPr>
              <a:t>pMSSM</a:t>
            </a:r>
            <a:r>
              <a:rPr lang="en-US" altLang="fr-FR" dirty="0" smtClean="0">
                <a:solidFill>
                  <a:srgbClr val="008000"/>
                </a:solidFill>
              </a:rPr>
              <a:t> high scale is a </a:t>
            </a:r>
            <a:r>
              <a:rPr lang="en-US" altLang="fr-FR" dirty="0" smtClean="0">
                <a:solidFill>
                  <a:srgbClr val="FF0000"/>
                </a:solidFill>
              </a:rPr>
              <a:t>subset</a:t>
            </a:r>
            <a:r>
              <a:rPr lang="en-US" altLang="fr-FR" dirty="0" smtClean="0">
                <a:solidFill>
                  <a:srgbClr val="008000"/>
                </a:solidFill>
              </a:rPr>
              <a:t> of </a:t>
            </a:r>
            <a:r>
              <a:rPr lang="en-US" altLang="fr-FR" dirty="0" err="1" smtClean="0">
                <a:solidFill>
                  <a:srgbClr val="008000"/>
                </a:solidFill>
              </a:rPr>
              <a:t>pMSSM</a:t>
            </a:r>
            <a:r>
              <a:rPr lang="en-US" altLang="fr-FR" dirty="0" smtClean="0">
                <a:solidFill>
                  <a:srgbClr val="008000"/>
                </a:solidFill>
              </a:rPr>
              <a:t> low scale!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660232" y="87015"/>
            <a:ext cx="2552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Eg</a:t>
            </a:r>
            <a:r>
              <a:rPr lang="fr-FR" sz="1200" dirty="0" smtClean="0"/>
              <a:t> SUSPECT2/3</a:t>
            </a:r>
          </a:p>
          <a:p>
            <a:r>
              <a:rPr lang="fr-FR" sz="1200" dirty="0" smtClean="0"/>
              <a:t>Michael </a:t>
            </a:r>
            <a:r>
              <a:rPr lang="fr-FR" sz="1200" dirty="0" err="1" smtClean="0"/>
              <a:t>Ughetto</a:t>
            </a:r>
            <a:r>
              <a:rPr lang="fr-FR" sz="1200" dirty="0" smtClean="0"/>
              <a:t>, Gilbert </a:t>
            </a:r>
            <a:r>
              <a:rPr lang="fr-FR" sz="1200" dirty="0" err="1" smtClean="0"/>
              <a:t>Moultaka</a:t>
            </a:r>
            <a:r>
              <a:rPr lang="fr-FR" sz="1200" dirty="0" smtClean="0"/>
              <a:t> </a:t>
            </a:r>
            <a:endParaRPr lang="fr-FR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3131840" y="2658398"/>
            <a:ext cx="3043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fr-FR" dirty="0">
                <a:solidFill>
                  <a:srgbClr val="002060"/>
                </a:solidFill>
              </a:rPr>
              <a:t>(3 </a:t>
            </a:r>
            <a:r>
              <a:rPr lang="en-US" altLang="fr-FR" dirty="0" smtClean="0">
                <a:solidFill>
                  <a:srgbClr val="002060"/>
                </a:solidFill>
              </a:rPr>
              <a:t>scale models: </a:t>
            </a:r>
            <a:r>
              <a:rPr lang="en-US" altLang="fr-FR" dirty="0">
                <a:solidFill>
                  <a:srgbClr val="002060"/>
                </a:solidFill>
              </a:rPr>
              <a:t>GUT, EW, MZ):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50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1462088" y="260350"/>
            <a:ext cx="6494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rgbClr val="FF0000"/>
                </a:solidFill>
              </a:rPr>
              <a:t>Search for Supersymmetry: gluinos and squarks</a:t>
            </a:r>
            <a:endParaRPr lang="fr-FR" altLang="fr-FR" sz="2400">
              <a:solidFill>
                <a:srgbClr val="FF0000"/>
              </a:solidFill>
            </a:endParaRPr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5185762" y="5013176"/>
            <a:ext cx="36347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FF0000"/>
                </a:solidFill>
              </a:rPr>
              <a:t>Single bin deviations up to 2, but the errors are large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625475" y="836613"/>
            <a:ext cx="35861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>
                <a:solidFill>
                  <a:srgbClr val="006600"/>
                </a:solidFill>
              </a:rPr>
              <a:t>Signature:</a:t>
            </a:r>
          </a:p>
          <a:p>
            <a:pPr eaLnBrk="1" hangingPunct="1">
              <a:buFontTx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colored particles </a:t>
            </a:r>
            <a:r>
              <a:rPr lang="en-US" altLang="fr-FR" dirty="0">
                <a:solidFill>
                  <a:srgbClr val="000099"/>
                </a:solidFill>
                <a:sym typeface="Symbol" panose="05050102010706020507" pitchFamily="18" charset="2"/>
              </a:rPr>
              <a:t> large (</a:t>
            </a:r>
            <a:r>
              <a:rPr lang="en-US" altLang="fr-FR" dirty="0" err="1">
                <a:solidFill>
                  <a:srgbClr val="000099"/>
                </a:solidFill>
                <a:sym typeface="Symbol" panose="05050102010706020507" pitchFamily="18" charset="2"/>
              </a:rPr>
              <a:t>pb</a:t>
            </a:r>
            <a:r>
              <a:rPr lang="en-US" altLang="fr-FR" dirty="0">
                <a:solidFill>
                  <a:srgbClr val="000099"/>
                </a:solidFill>
                <a:sym typeface="Symbol" panose="05050102010706020507" pitchFamily="18" charset="2"/>
              </a:rPr>
              <a:t>) cross sections </a:t>
            </a:r>
          </a:p>
          <a:p>
            <a:pPr eaLnBrk="1" hangingPunct="1">
              <a:buFontTx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many high transverse momentum jets</a:t>
            </a:r>
          </a:p>
          <a:p>
            <a:pPr eaLnBrk="1" hangingPunct="1">
              <a:buFontTx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large missing ET</a:t>
            </a:r>
            <a:endParaRPr lang="fr-FR" altLang="fr-FR" dirty="0">
              <a:solidFill>
                <a:srgbClr val="000099"/>
              </a:solidFill>
            </a:endParaRP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638175" y="2060575"/>
            <a:ext cx="357346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>
                <a:solidFill>
                  <a:srgbClr val="006600"/>
                </a:solidFill>
              </a:rPr>
              <a:t>Measure background from data (CRs)/</a:t>
            </a:r>
          </a:p>
          <a:p>
            <a:pPr eaLnBrk="1" hangingPunct="1"/>
            <a:r>
              <a:rPr lang="en-US" altLang="fr-FR" dirty="0">
                <a:solidFill>
                  <a:srgbClr val="006600"/>
                </a:solidFill>
              </a:rPr>
              <a:t>Extrapolate sensitive variable</a:t>
            </a:r>
          </a:p>
          <a:p>
            <a:pPr eaLnBrk="1" hangingPunct="1">
              <a:buFontTx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many cross checks possible</a:t>
            </a:r>
          </a:p>
          <a:p>
            <a:pPr eaLnBrk="1" hangingPunct="1">
              <a:buFontTx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no exciting deviations </a:t>
            </a:r>
            <a:r>
              <a:rPr lang="en-US" altLang="fr-FR" dirty="0">
                <a:solidFill>
                  <a:srgbClr val="000099"/>
                </a:solidFill>
                <a:sym typeface="Wingdings" panose="05000000000000000000" pitchFamily="2" charset="2"/>
              </a:rPr>
              <a:t></a:t>
            </a:r>
            <a:endParaRPr lang="fr-FR" altLang="fr-FR" dirty="0">
              <a:solidFill>
                <a:srgbClr val="000099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717551"/>
            <a:ext cx="4600307" cy="331905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16" y="3819501"/>
            <a:ext cx="4680520" cy="302130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37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563938" y="439738"/>
            <a:ext cx="1222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000">
                <a:solidFill>
                  <a:srgbClr val="FF0000"/>
                </a:solidFill>
              </a:rPr>
              <a:t>The LHC</a:t>
            </a:r>
            <a:endParaRPr lang="fr-FR" altLang="fr-FR" sz="2000">
              <a:solidFill>
                <a:srgbClr val="FF0000"/>
              </a:solidFill>
            </a:endParaRPr>
          </a:p>
        </p:txBody>
      </p:sp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827088" y="6115050"/>
            <a:ext cx="59055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>
                <a:solidFill>
                  <a:srgbClr val="002060"/>
                </a:solidFill>
              </a:rPr>
              <a:t>Order of (2030): 3000fb</a:t>
            </a:r>
            <a:r>
              <a:rPr lang="en-US" altLang="fr-FR" baseline="30000">
                <a:solidFill>
                  <a:srgbClr val="002060"/>
                </a:solidFill>
              </a:rPr>
              <a:t>-1</a:t>
            </a:r>
            <a:r>
              <a:rPr lang="en-US" altLang="fr-FR">
                <a:solidFill>
                  <a:srgbClr val="002060"/>
                </a:solidFill>
              </a:rPr>
              <a:t> with 200 pileup events</a:t>
            </a:r>
            <a:endParaRPr lang="fr-FR" altLang="fr-FR">
              <a:solidFill>
                <a:srgbClr val="002060"/>
              </a:solidFill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5435600" y="1557338"/>
            <a:ext cx="3097213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>
                <a:solidFill>
                  <a:srgbClr val="008000"/>
                </a:solidFill>
              </a:rPr>
              <a:t>2016:</a:t>
            </a:r>
          </a:p>
          <a:p>
            <a:pPr eaLnBrk="1" hangingPunct="1"/>
            <a:r>
              <a:rPr lang="en-US" altLang="fr-FR">
                <a:solidFill>
                  <a:srgbClr val="002060"/>
                </a:solidFill>
              </a:rPr>
              <a:t>Proton-proton</a:t>
            </a:r>
          </a:p>
          <a:p>
            <a:pPr eaLnBrk="1" hangingPunct="1"/>
            <a:r>
              <a:rPr lang="en-US" altLang="fr-FR">
                <a:solidFill>
                  <a:srgbClr val="002060"/>
                </a:solidFill>
              </a:rPr>
              <a:t>13TeV</a:t>
            </a:r>
          </a:p>
          <a:p>
            <a:pPr eaLnBrk="1" hangingPunct="1"/>
            <a:r>
              <a:rPr lang="en-US" altLang="fr-FR">
                <a:solidFill>
                  <a:srgbClr val="002060"/>
                </a:solidFill>
              </a:rPr>
              <a:t>40fb</a:t>
            </a:r>
            <a:r>
              <a:rPr lang="en-US" altLang="fr-FR" baseline="30000">
                <a:solidFill>
                  <a:srgbClr val="002060"/>
                </a:solidFill>
              </a:rPr>
              <a:t>-1</a:t>
            </a:r>
          </a:p>
        </p:txBody>
      </p:sp>
      <p:pic>
        <p:nvPicPr>
          <p:cNvPr id="6149" name="Picture 19" descr="int_lumi_per_day_cumulative_pp_2016OnlineLumi.png (2400×18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46138"/>
            <a:ext cx="4913313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3213100"/>
            <a:ext cx="3992562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3053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1462088" y="260350"/>
            <a:ext cx="6494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rgbClr val="FF0000"/>
                </a:solidFill>
              </a:rPr>
              <a:t>Search for Supersymmetry: gluinos and squarks</a:t>
            </a:r>
            <a:endParaRPr lang="fr-FR" altLang="fr-FR" sz="2400">
              <a:solidFill>
                <a:srgbClr val="FF0000"/>
              </a:solidFill>
            </a:endParaRP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625475" y="836613"/>
            <a:ext cx="41783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Signature: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colored particles </a:t>
            </a:r>
            <a:r>
              <a:rPr lang="en-US" altLang="fr-FR">
                <a:solidFill>
                  <a:srgbClr val="000099"/>
                </a:solidFill>
                <a:sym typeface="Symbol" panose="05050102010706020507" pitchFamily="18" charset="2"/>
              </a:rPr>
              <a:t> large (pb) cross sections 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many high transverse momentum jets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large missing ET</a:t>
            </a:r>
            <a:endParaRPr lang="fr-FR" altLang="fr-FR">
              <a:solidFill>
                <a:srgbClr val="000099"/>
              </a:solidFill>
            </a:endParaRP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638175" y="2060575"/>
            <a:ext cx="357346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>
                <a:solidFill>
                  <a:srgbClr val="006600"/>
                </a:solidFill>
              </a:rPr>
              <a:t>Measure background from data (CRs)/</a:t>
            </a:r>
          </a:p>
          <a:p>
            <a:pPr eaLnBrk="1" hangingPunct="1"/>
            <a:r>
              <a:rPr lang="en-US" altLang="fr-FR" dirty="0">
                <a:solidFill>
                  <a:srgbClr val="006600"/>
                </a:solidFill>
              </a:rPr>
              <a:t>Extrapolate sensitive variable</a:t>
            </a:r>
          </a:p>
          <a:p>
            <a:pPr eaLnBrk="1" hangingPunct="1">
              <a:buFontTx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many cross checks possible</a:t>
            </a:r>
          </a:p>
          <a:p>
            <a:pPr eaLnBrk="1" hangingPunct="1">
              <a:buFontTx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no exciting deviations </a:t>
            </a:r>
            <a:r>
              <a:rPr lang="en-US" altLang="fr-FR" dirty="0">
                <a:solidFill>
                  <a:srgbClr val="000099"/>
                </a:solidFill>
                <a:sym typeface="Wingdings" panose="05000000000000000000" pitchFamily="2" charset="2"/>
              </a:rPr>
              <a:t></a:t>
            </a:r>
            <a:endParaRPr lang="fr-FR" altLang="fr-FR" dirty="0">
              <a:solidFill>
                <a:srgbClr val="000099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32" y="1456454"/>
            <a:ext cx="4569141" cy="3067783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51130" y="4509120"/>
            <a:ext cx="41413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6600"/>
                </a:solidFill>
              </a:rPr>
              <a:t>8 </a:t>
            </a:r>
            <a:r>
              <a:rPr lang="en-US" altLang="fr-FR" dirty="0" err="1" smtClean="0">
                <a:solidFill>
                  <a:srgbClr val="006600"/>
                </a:solidFill>
              </a:rPr>
              <a:t>TeV</a:t>
            </a:r>
            <a:r>
              <a:rPr lang="en-US" altLang="fr-FR" dirty="0" smtClean="0">
                <a:solidFill>
                  <a:srgbClr val="006600"/>
                </a:solidFill>
              </a:rPr>
              <a:t> </a:t>
            </a:r>
            <a:r>
              <a:rPr lang="en-US" altLang="fr-FR" dirty="0" err="1" smtClean="0">
                <a:solidFill>
                  <a:srgbClr val="006600"/>
                </a:solidFill>
              </a:rPr>
              <a:t>mSUGRA</a:t>
            </a:r>
            <a:r>
              <a:rPr lang="en-US" altLang="fr-FR" dirty="0" smtClean="0">
                <a:solidFill>
                  <a:srgbClr val="006600"/>
                </a:solidFill>
              </a:rPr>
              <a:t> limit: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1.4TeV </a:t>
            </a:r>
            <a:r>
              <a:rPr lang="en-US" altLang="fr-FR" dirty="0" err="1" smtClean="0">
                <a:solidFill>
                  <a:srgbClr val="000099"/>
                </a:solidFill>
              </a:rPr>
              <a:t>gluinos</a:t>
            </a:r>
            <a:r>
              <a:rPr lang="en-US" altLang="fr-FR" dirty="0" smtClean="0">
                <a:solidFill>
                  <a:srgbClr val="000099"/>
                </a:solidFill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Problematic: dependence of limits </a:t>
            </a:r>
            <a:r>
              <a:rPr lang="en-US" altLang="fr-FR" dirty="0">
                <a:solidFill>
                  <a:srgbClr val="000099"/>
                </a:solidFill>
              </a:rPr>
              <a:t> </a:t>
            </a:r>
            <a:r>
              <a:rPr lang="en-US" altLang="fr-FR" dirty="0" smtClean="0">
                <a:solidFill>
                  <a:srgbClr val="000099"/>
                </a:solidFill>
              </a:rPr>
              <a:t>on the cascade decays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71" y="3106209"/>
            <a:ext cx="3892767" cy="3675062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716016" y="5652537"/>
            <a:ext cx="4141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6600"/>
                </a:solidFill>
              </a:rPr>
              <a:t>13</a:t>
            </a:r>
            <a:r>
              <a:rPr lang="en-US" altLang="fr-FR" dirty="0" smtClean="0">
                <a:solidFill>
                  <a:srgbClr val="006600"/>
                </a:solidFill>
              </a:rPr>
              <a:t> </a:t>
            </a:r>
            <a:r>
              <a:rPr lang="en-US" altLang="fr-FR" dirty="0" err="1" smtClean="0">
                <a:solidFill>
                  <a:srgbClr val="006600"/>
                </a:solidFill>
              </a:rPr>
              <a:t>TeV</a:t>
            </a:r>
            <a:r>
              <a:rPr lang="en-US" altLang="fr-FR" dirty="0" smtClean="0">
                <a:solidFill>
                  <a:srgbClr val="006600"/>
                </a:solidFill>
              </a:rPr>
              <a:t> </a:t>
            </a:r>
            <a:r>
              <a:rPr lang="en-US" altLang="fr-FR" dirty="0" smtClean="0">
                <a:solidFill>
                  <a:srgbClr val="006600"/>
                </a:solidFill>
              </a:rPr>
              <a:t>simplified scenario</a:t>
            </a:r>
            <a:r>
              <a:rPr lang="en-US" altLang="fr-FR" dirty="0" smtClean="0">
                <a:solidFill>
                  <a:srgbClr val="006600"/>
                </a:solidFill>
              </a:rPr>
              <a:t> </a:t>
            </a:r>
            <a:r>
              <a:rPr lang="en-US" altLang="fr-FR" dirty="0" smtClean="0">
                <a:solidFill>
                  <a:srgbClr val="006600"/>
                </a:solidFill>
              </a:rPr>
              <a:t>limit: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1.8TeV </a:t>
            </a:r>
            <a:r>
              <a:rPr lang="en-US" altLang="fr-FR" dirty="0" err="1" smtClean="0">
                <a:solidFill>
                  <a:srgbClr val="000099"/>
                </a:solidFill>
              </a:rPr>
              <a:t>gluinos</a:t>
            </a:r>
            <a:r>
              <a:rPr lang="en-US" altLang="fr-FR" dirty="0" smtClean="0">
                <a:solidFill>
                  <a:srgbClr val="000099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1462088" y="260350"/>
            <a:ext cx="5985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>
                <a:solidFill>
                  <a:srgbClr val="FF0000"/>
                </a:solidFill>
              </a:rPr>
              <a:t>Search for Supersymmetry: </a:t>
            </a:r>
            <a:r>
              <a:rPr lang="en-US" altLang="fr-FR" sz="2400" dirty="0" smtClean="0">
                <a:solidFill>
                  <a:srgbClr val="FF0000"/>
                </a:solidFill>
              </a:rPr>
              <a:t>1lepton channel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625475" y="836613"/>
            <a:ext cx="409054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6600"/>
                </a:solidFill>
              </a:rPr>
              <a:t>1-lepton signature</a:t>
            </a:r>
            <a:r>
              <a:rPr lang="en-US" altLang="fr-FR" dirty="0">
                <a:solidFill>
                  <a:srgbClr val="006600"/>
                </a:solidFill>
              </a:rPr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colored particles </a:t>
            </a:r>
            <a:r>
              <a:rPr lang="en-US" altLang="fr-FR" dirty="0">
                <a:solidFill>
                  <a:srgbClr val="000099"/>
                </a:solidFill>
                <a:sym typeface="Symbol" panose="05050102010706020507" pitchFamily="18" charset="2"/>
              </a:rPr>
              <a:t> large (</a:t>
            </a:r>
            <a:r>
              <a:rPr lang="en-US" altLang="fr-FR" dirty="0" err="1">
                <a:solidFill>
                  <a:srgbClr val="000099"/>
                </a:solidFill>
                <a:sym typeface="Symbol" panose="05050102010706020507" pitchFamily="18" charset="2"/>
              </a:rPr>
              <a:t>pb</a:t>
            </a:r>
            <a:r>
              <a:rPr lang="en-US" altLang="fr-FR" dirty="0">
                <a:solidFill>
                  <a:srgbClr val="000099"/>
                </a:solidFill>
                <a:sym typeface="Symbol" panose="05050102010706020507" pitchFamily="18" charset="2"/>
              </a:rPr>
              <a:t>) cross sections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many high transverse momentum </a:t>
            </a:r>
            <a:r>
              <a:rPr lang="en-US" altLang="fr-FR" dirty="0" smtClean="0">
                <a:solidFill>
                  <a:srgbClr val="000099"/>
                </a:solidFill>
              </a:rPr>
              <a:t>jets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</a:t>
            </a:r>
            <a:r>
              <a:rPr lang="en-US" altLang="fr-FR" dirty="0" smtClean="0">
                <a:solidFill>
                  <a:srgbClr val="000099"/>
                </a:solidFill>
              </a:rPr>
              <a:t>an isolated lepton</a:t>
            </a:r>
            <a:endParaRPr lang="en-US" altLang="fr-FR" dirty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large missing ET</a:t>
            </a:r>
            <a:endParaRPr lang="fr-FR" altLang="fr-FR" dirty="0">
              <a:solidFill>
                <a:srgbClr val="000099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87653" y="6084585"/>
            <a:ext cx="35702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6600"/>
                </a:solidFill>
              </a:rPr>
              <a:t>Calculate limits in simplified scenarios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Sensitivity order </a:t>
            </a:r>
            <a:r>
              <a:rPr lang="en-US" altLang="fr-FR" dirty="0" smtClean="0">
                <a:solidFill>
                  <a:srgbClr val="000099"/>
                </a:solidFill>
              </a:rPr>
              <a:t>1.6TeV</a:t>
            </a:r>
            <a:endParaRPr lang="en-US" altLang="fr-FR" dirty="0">
              <a:solidFill>
                <a:srgbClr val="000099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052736"/>
            <a:ext cx="4248472" cy="40988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40" y="2775702"/>
            <a:ext cx="4239476" cy="287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3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2818409" y="260350"/>
            <a:ext cx="3769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 smtClean="0">
                <a:solidFill>
                  <a:srgbClr val="FF0000"/>
                </a:solidFill>
              </a:rPr>
              <a:t>1lepton channel: digression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183597" y="3068960"/>
            <a:ext cx="29482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6600"/>
                </a:solidFill>
              </a:rPr>
              <a:t>Simplified model depends on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Masses of on-shell </a:t>
            </a:r>
            <a:r>
              <a:rPr lang="en-US" altLang="fr-FR" dirty="0" err="1" smtClean="0">
                <a:solidFill>
                  <a:srgbClr val="000099"/>
                </a:solidFill>
              </a:rPr>
              <a:t>sparticles</a:t>
            </a:r>
            <a:endParaRPr lang="en-US" altLang="fr-FR" dirty="0">
              <a:solidFill>
                <a:srgbClr val="000099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66527"/>
            <a:ext cx="2390775" cy="19240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928886"/>
            <a:ext cx="2162175" cy="192405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9512" y="3780329"/>
            <a:ext cx="4512261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err="1" smtClean="0">
                <a:solidFill>
                  <a:srgbClr val="006600"/>
                </a:solidFill>
              </a:rPr>
              <a:t>Gluino</a:t>
            </a:r>
            <a:r>
              <a:rPr lang="en-US" altLang="fr-FR" dirty="0" smtClean="0">
                <a:solidFill>
                  <a:srgbClr val="006600"/>
                </a:solidFill>
              </a:rPr>
              <a:t> 1 step scenario: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Branching ratio fixed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All other masses set to high values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err="1" smtClean="0">
                <a:solidFill>
                  <a:srgbClr val="000099"/>
                </a:solidFill>
              </a:rPr>
              <a:t>Chargino</a:t>
            </a:r>
            <a:r>
              <a:rPr lang="en-US" altLang="fr-FR" dirty="0" smtClean="0">
                <a:solidFill>
                  <a:srgbClr val="000099"/>
                </a:solidFill>
              </a:rPr>
              <a:t> decay drives its field content (Wino)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err="1" smtClean="0">
                <a:solidFill>
                  <a:srgbClr val="000099"/>
                </a:solidFill>
              </a:rPr>
              <a:t>Gluino</a:t>
            </a:r>
            <a:r>
              <a:rPr lang="en-US" altLang="fr-FR" dirty="0" smtClean="0">
                <a:solidFill>
                  <a:srgbClr val="000099"/>
                </a:solidFill>
              </a:rPr>
              <a:t> → </a:t>
            </a:r>
            <a:r>
              <a:rPr lang="en-US" altLang="fr-FR" dirty="0" err="1" smtClean="0">
                <a:solidFill>
                  <a:srgbClr val="000099"/>
                </a:solidFill>
              </a:rPr>
              <a:t>chargino</a:t>
            </a:r>
            <a:r>
              <a:rPr lang="en-US" altLang="fr-FR" dirty="0" smtClean="0">
                <a:solidFill>
                  <a:srgbClr val="000099"/>
                </a:solidFill>
              </a:rPr>
              <a:t>  q </a:t>
            </a:r>
            <a:r>
              <a:rPr lang="en-US" altLang="fr-FR" dirty="0" err="1" smtClean="0">
                <a:solidFill>
                  <a:srgbClr val="000099"/>
                </a:solidFill>
              </a:rPr>
              <a:t>qbar</a:t>
            </a:r>
            <a:r>
              <a:rPr lang="en-US" altLang="fr-FR" dirty="0" smtClean="0">
                <a:solidFill>
                  <a:srgbClr val="000099"/>
                </a:solidFill>
              </a:rPr>
              <a:t>’ ???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fr-FR" dirty="0" err="1" smtClean="0">
                <a:solidFill>
                  <a:srgbClr val="000099"/>
                </a:solidFill>
              </a:rPr>
              <a:t>Gluino</a:t>
            </a:r>
            <a:r>
              <a:rPr lang="en-US" altLang="fr-FR" dirty="0" smtClean="0">
                <a:solidFill>
                  <a:srgbClr val="000099"/>
                </a:solidFill>
              </a:rPr>
              <a:t> → </a:t>
            </a:r>
            <a:r>
              <a:rPr lang="en-US" altLang="fr-FR" dirty="0" err="1" smtClean="0">
                <a:solidFill>
                  <a:srgbClr val="000099"/>
                </a:solidFill>
              </a:rPr>
              <a:t>Squark</a:t>
            </a:r>
            <a:r>
              <a:rPr lang="en-US" altLang="fr-FR" dirty="0" smtClean="0">
                <a:solidFill>
                  <a:srgbClr val="000099"/>
                </a:solidFill>
              </a:rPr>
              <a:t> quark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fr-FR" dirty="0" err="1" smtClean="0">
                <a:solidFill>
                  <a:srgbClr val="000099"/>
                </a:solidFill>
              </a:rPr>
              <a:t>Squark</a:t>
            </a:r>
            <a:r>
              <a:rPr lang="en-US" altLang="fr-FR" dirty="0" smtClean="0">
                <a:solidFill>
                  <a:srgbClr val="000099"/>
                </a:solidFill>
              </a:rPr>
              <a:t> → quark </a:t>
            </a:r>
            <a:r>
              <a:rPr lang="en-US" altLang="fr-FR" dirty="0" err="1" smtClean="0">
                <a:solidFill>
                  <a:srgbClr val="000099"/>
                </a:solidFill>
              </a:rPr>
              <a:t>chargino</a:t>
            </a:r>
            <a:endParaRPr lang="en-US" altLang="fr-FR" dirty="0">
              <a:solidFill>
                <a:srgbClr val="000099"/>
              </a:solidFill>
            </a:endParaRP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Supersymmetric version of q→ W q’</a:t>
            </a:r>
            <a:endParaRPr lang="en-US" altLang="fr-FR" dirty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Need assumption on “off shell </a:t>
            </a:r>
            <a:r>
              <a:rPr lang="en-US" altLang="fr-FR" dirty="0" err="1" smtClean="0">
                <a:solidFill>
                  <a:srgbClr val="000099"/>
                </a:solidFill>
              </a:rPr>
              <a:t>sparticles</a:t>
            </a:r>
            <a:r>
              <a:rPr lang="en-US" altLang="fr-FR" dirty="0" smtClean="0">
                <a:solidFill>
                  <a:srgbClr val="000099"/>
                </a:solidFill>
              </a:rPr>
              <a:t>”: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M(</a:t>
            </a:r>
            <a:r>
              <a:rPr lang="en-US" altLang="fr-FR" dirty="0" err="1" smtClean="0">
                <a:solidFill>
                  <a:srgbClr val="000099"/>
                </a:solidFill>
              </a:rPr>
              <a:t>SquarkL</a:t>
            </a:r>
            <a:r>
              <a:rPr lang="en-US" altLang="fr-FR" dirty="0" smtClean="0">
                <a:solidFill>
                  <a:srgbClr val="000099"/>
                </a:solidFill>
              </a:rPr>
              <a:t>) &lt; M(</a:t>
            </a:r>
            <a:r>
              <a:rPr lang="en-US" altLang="fr-FR" dirty="0" err="1" smtClean="0">
                <a:solidFill>
                  <a:srgbClr val="000099"/>
                </a:solidFill>
              </a:rPr>
              <a:t>SquarkR</a:t>
            </a:r>
            <a:r>
              <a:rPr lang="en-US" altLang="fr-FR" dirty="0" smtClean="0">
                <a:solidFill>
                  <a:srgbClr val="000099"/>
                </a:solidFill>
              </a:rPr>
              <a:t>)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Unless you want a direct decay </a:t>
            </a:r>
            <a:r>
              <a:rPr lang="en-US" altLang="fr-FR" dirty="0" smtClean="0">
                <a:solidFill>
                  <a:srgbClr val="000099"/>
                </a:solidFill>
                <a:sym typeface="Wingdings" panose="05000000000000000000" pitchFamily="2" charset="2"/>
              </a:rPr>
              <a:t></a:t>
            </a:r>
            <a:r>
              <a:rPr lang="en-US" altLang="fr-FR" dirty="0" smtClean="0">
                <a:solidFill>
                  <a:srgbClr val="000099"/>
                </a:solidFill>
              </a:rPr>
              <a:t> </a:t>
            </a:r>
            <a:endParaRPr lang="en-US" altLang="fr-FR" dirty="0">
              <a:solidFill>
                <a:srgbClr val="000099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572000" y="3167097"/>
            <a:ext cx="458279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err="1" smtClean="0">
                <a:solidFill>
                  <a:srgbClr val="006600"/>
                </a:solidFill>
              </a:rPr>
              <a:t>Squark</a:t>
            </a:r>
            <a:r>
              <a:rPr lang="en-US" altLang="fr-FR" dirty="0" smtClean="0">
                <a:solidFill>
                  <a:srgbClr val="006600"/>
                </a:solidFill>
              </a:rPr>
              <a:t> 1-step scenario: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err="1" smtClean="0">
                <a:solidFill>
                  <a:srgbClr val="000099"/>
                </a:solidFill>
              </a:rPr>
              <a:t>Chargino</a:t>
            </a:r>
            <a:r>
              <a:rPr lang="en-US" altLang="fr-FR" dirty="0" smtClean="0">
                <a:solidFill>
                  <a:srgbClr val="000099"/>
                </a:solidFill>
              </a:rPr>
              <a:t> decay drives its field content (Wino)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M1 &lt; M2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M(chargino1) = M(neutralino2)</a:t>
            </a:r>
            <a:endParaRPr lang="en-US" altLang="fr-FR" dirty="0">
              <a:solidFill>
                <a:srgbClr val="000099"/>
              </a:solidFill>
            </a:endParaRP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Same coupling strength</a:t>
            </a:r>
            <a:endParaRPr lang="en-US" altLang="fr-FR" dirty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Effective BR: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BR(</a:t>
            </a:r>
            <a:r>
              <a:rPr lang="en-US" altLang="fr-FR" dirty="0" err="1" smtClean="0">
                <a:solidFill>
                  <a:srgbClr val="000099"/>
                </a:solidFill>
              </a:rPr>
              <a:t>SquarkL</a:t>
            </a:r>
            <a:r>
              <a:rPr lang="en-US" altLang="fr-FR" dirty="0" smtClean="0">
                <a:solidFill>
                  <a:srgbClr val="000099"/>
                </a:solidFill>
              </a:rPr>
              <a:t> → q </a:t>
            </a:r>
            <a:r>
              <a:rPr lang="en-US" altLang="fr-FR" dirty="0" err="1" smtClean="0">
                <a:solidFill>
                  <a:srgbClr val="000099"/>
                </a:solidFill>
              </a:rPr>
              <a:t>chargino</a:t>
            </a:r>
            <a:r>
              <a:rPr lang="en-US" altLang="fr-FR" dirty="0" smtClean="0">
                <a:solidFill>
                  <a:srgbClr val="000099"/>
                </a:solidFill>
              </a:rPr>
              <a:t>) &lt;=1/2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Direct decay to LSP</a:t>
            </a:r>
            <a:r>
              <a:rPr lang="en-US" altLang="fr-FR" smtClean="0">
                <a:solidFill>
                  <a:srgbClr val="000099"/>
                </a:solidFill>
              </a:rPr>
              <a:t>: g1 !=0  </a:t>
            </a:r>
            <a:endParaRPr lang="en-US" altLang="fr-FR" dirty="0" smtClean="0">
              <a:solidFill>
                <a:srgbClr val="000099"/>
              </a:solidFill>
            </a:endParaRP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100% difficult, 10% maybe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988847" y="5826750"/>
            <a:ext cx="39036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FF0000"/>
                </a:solidFill>
              </a:rPr>
              <a:t>Mass limits to be taken with a grain of salt</a:t>
            </a:r>
            <a:endParaRPr lang="en-US" alt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8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2818409" y="260350"/>
            <a:ext cx="37639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 smtClean="0">
                <a:solidFill>
                  <a:srgbClr val="FF0000"/>
                </a:solidFill>
              </a:rPr>
              <a:t>Di-lepton SUSY excitement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721819" y="836613"/>
            <a:ext cx="40905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6600"/>
                </a:solidFill>
              </a:rPr>
              <a:t>ATLAS</a:t>
            </a:r>
            <a:r>
              <a:rPr lang="en-US" altLang="fr-FR" dirty="0" smtClean="0">
                <a:solidFill>
                  <a:srgbClr val="006600"/>
                </a:solidFill>
              </a:rPr>
              <a:t>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Require 2 leptons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Z search</a:t>
            </a:r>
            <a:endParaRPr lang="en-US" altLang="fr-FR" dirty="0" smtClean="0">
              <a:solidFill>
                <a:srgbClr val="000099"/>
              </a:solidFill>
              <a:sym typeface="Symbol" panose="05050102010706020507" pitchFamily="18" charset="2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  <a:sym typeface="Symbol" panose="05050102010706020507" pitchFamily="18" charset="2"/>
              </a:rPr>
              <a:t>Systematic errors non-</a:t>
            </a:r>
            <a:r>
              <a:rPr lang="en-US" altLang="fr-FR" dirty="0" err="1" smtClean="0">
                <a:solidFill>
                  <a:srgbClr val="000099"/>
                </a:solidFill>
                <a:sym typeface="Symbol" panose="05050102010706020507" pitchFamily="18" charset="2"/>
              </a:rPr>
              <a:t>negligeable</a:t>
            </a:r>
            <a:endParaRPr lang="en-US" altLang="fr-FR" dirty="0">
              <a:solidFill>
                <a:srgbClr val="000099"/>
              </a:solidFill>
              <a:sym typeface="Symbol" panose="05050102010706020507" pitchFamily="18" charset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21789"/>
            <a:ext cx="2809875" cy="2676525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707904" y="2453987"/>
            <a:ext cx="40905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6600"/>
                </a:solidFill>
              </a:rPr>
              <a:t>ATLAS 8TeV: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3 sigma in </a:t>
            </a:r>
            <a:r>
              <a:rPr lang="en-US" altLang="fr-FR" dirty="0" err="1" smtClean="0">
                <a:solidFill>
                  <a:srgbClr val="000099"/>
                </a:solidFill>
              </a:rPr>
              <a:t>ee</a:t>
            </a:r>
            <a:endParaRPr lang="en-US" altLang="fr-FR" dirty="0" smtClean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1.7 sigma in muons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339" y="3649522"/>
            <a:ext cx="4106392" cy="2827478"/>
          </a:xfrm>
          <a:prstGeom prst="rect">
            <a:avLst/>
          </a:prstGeom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043608" y="4770873"/>
            <a:ext cx="40905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6600"/>
                </a:solidFill>
              </a:rPr>
              <a:t>ATLAS 13TeV: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Standard…</a:t>
            </a:r>
          </a:p>
        </p:txBody>
      </p:sp>
    </p:spTree>
    <p:extLst>
      <p:ext uri="{BB962C8B-B14F-4D97-AF65-F5344CB8AC3E}">
        <p14:creationId xmlns:p14="http://schemas.microsoft.com/office/powerpoint/2010/main" val="20210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14550" y="333375"/>
            <a:ext cx="454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rgbClr val="FF0000"/>
                </a:solidFill>
              </a:rPr>
              <a:t>Search for Supersymmetry: stops</a:t>
            </a:r>
            <a:endParaRPr lang="fr-FR" altLang="fr-FR" sz="2400">
              <a:solidFill>
                <a:srgbClr val="FF0000"/>
              </a:solidFill>
            </a:endParaRP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96875" y="1135063"/>
            <a:ext cx="40195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>
                <a:solidFill>
                  <a:srgbClr val="006600"/>
                </a:solidFill>
              </a:rPr>
              <a:t>Direct stop pair production (right to left):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top + </a:t>
            </a:r>
            <a:r>
              <a:rPr lang="en-US" altLang="fr-FR" dirty="0" err="1">
                <a:solidFill>
                  <a:srgbClr val="000099"/>
                </a:solidFill>
              </a:rPr>
              <a:t>neutralino</a:t>
            </a:r>
            <a:r>
              <a:rPr lang="en-US" altLang="fr-FR" dirty="0">
                <a:solidFill>
                  <a:srgbClr val="000099"/>
                </a:solidFill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Δ(</a:t>
            </a:r>
            <a:r>
              <a:rPr lang="en-US" altLang="fr-FR" dirty="0" err="1">
                <a:solidFill>
                  <a:srgbClr val="000099"/>
                </a:solidFill>
              </a:rPr>
              <a:t>mStop</a:t>
            </a:r>
            <a:r>
              <a:rPr lang="en-US" altLang="fr-FR" dirty="0">
                <a:solidFill>
                  <a:srgbClr val="000099"/>
                </a:solidFill>
              </a:rPr>
              <a:t>; </a:t>
            </a:r>
            <a:r>
              <a:rPr lang="el-GR" altLang="fr-FR" dirty="0">
                <a:solidFill>
                  <a:srgbClr val="000099"/>
                </a:solidFill>
              </a:rPr>
              <a:t>χ</a:t>
            </a:r>
            <a:r>
              <a:rPr lang="en-US" altLang="fr-FR" dirty="0">
                <a:solidFill>
                  <a:srgbClr val="000099"/>
                </a:solidFill>
              </a:rPr>
              <a:t>) &lt; </a:t>
            </a:r>
            <a:r>
              <a:rPr lang="en-US" altLang="fr-FR" dirty="0" err="1">
                <a:solidFill>
                  <a:srgbClr val="000099"/>
                </a:solidFill>
              </a:rPr>
              <a:t>mtop</a:t>
            </a:r>
            <a:r>
              <a:rPr lang="en-US" altLang="fr-FR" dirty="0">
                <a:solidFill>
                  <a:srgbClr val="000099"/>
                </a:solidFill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Δ(</a:t>
            </a:r>
            <a:r>
              <a:rPr lang="en-US" altLang="fr-FR" dirty="0" err="1">
                <a:solidFill>
                  <a:srgbClr val="000099"/>
                </a:solidFill>
              </a:rPr>
              <a:t>mStop</a:t>
            </a:r>
            <a:r>
              <a:rPr lang="en-US" altLang="fr-FR" dirty="0">
                <a:solidFill>
                  <a:srgbClr val="000099"/>
                </a:solidFill>
              </a:rPr>
              <a:t>; </a:t>
            </a:r>
            <a:r>
              <a:rPr lang="el-GR" altLang="fr-FR" dirty="0">
                <a:solidFill>
                  <a:srgbClr val="000099"/>
                </a:solidFill>
              </a:rPr>
              <a:t>χ</a:t>
            </a:r>
            <a:r>
              <a:rPr lang="en-US" altLang="fr-FR" dirty="0">
                <a:solidFill>
                  <a:srgbClr val="000099"/>
                </a:solidFill>
              </a:rPr>
              <a:t>) &lt; </a:t>
            </a:r>
            <a:r>
              <a:rPr lang="en-US" altLang="fr-FR" dirty="0" err="1">
                <a:solidFill>
                  <a:srgbClr val="000099"/>
                </a:solidFill>
              </a:rPr>
              <a:t>mb</a:t>
            </a:r>
            <a:r>
              <a:rPr lang="en-US" altLang="fr-FR" dirty="0">
                <a:solidFill>
                  <a:srgbClr val="000099"/>
                </a:solidFill>
              </a:rPr>
              <a:t> + </a:t>
            </a:r>
            <a:r>
              <a:rPr lang="en-US" altLang="fr-FR" dirty="0" err="1">
                <a:solidFill>
                  <a:srgbClr val="000099"/>
                </a:solidFill>
              </a:rPr>
              <a:t>mW</a:t>
            </a:r>
            <a:r>
              <a:rPr lang="en-US" altLang="fr-FR" dirty="0">
                <a:solidFill>
                  <a:srgbClr val="000099"/>
                </a:solidFill>
              </a:rPr>
              <a:t> (charm, 4body)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Δ(</a:t>
            </a:r>
            <a:r>
              <a:rPr lang="en-US" altLang="fr-FR" dirty="0" err="1">
                <a:solidFill>
                  <a:srgbClr val="000099"/>
                </a:solidFill>
              </a:rPr>
              <a:t>mStop</a:t>
            </a:r>
            <a:r>
              <a:rPr lang="en-US" altLang="fr-FR" dirty="0">
                <a:solidFill>
                  <a:srgbClr val="000099"/>
                </a:solidFill>
              </a:rPr>
              <a:t>; </a:t>
            </a:r>
            <a:r>
              <a:rPr lang="el-GR" altLang="fr-FR" dirty="0">
                <a:solidFill>
                  <a:srgbClr val="000099"/>
                </a:solidFill>
              </a:rPr>
              <a:t>χ</a:t>
            </a:r>
            <a:r>
              <a:rPr lang="en-US" altLang="fr-FR" dirty="0">
                <a:solidFill>
                  <a:srgbClr val="000099"/>
                </a:solidFill>
              </a:rPr>
              <a:t>) &lt; 0 </a:t>
            </a:r>
          </a:p>
        </p:txBody>
      </p:sp>
      <p:pic>
        <p:nvPicPr>
          <p:cNvPr id="10245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638425"/>
            <a:ext cx="4154488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4932363" y="5445125"/>
            <a:ext cx="40322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>
                <a:solidFill>
                  <a:srgbClr val="FF0000"/>
                </a:solidFill>
              </a:rPr>
              <a:t>different channels in the same figure as overlay: not a combination due to different assumptions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077" y="1007110"/>
            <a:ext cx="4608272" cy="4191173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24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215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547813" y="333375"/>
            <a:ext cx="6411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rgbClr val="FF0000"/>
                </a:solidFill>
              </a:rPr>
              <a:t>Search for Supersymmetry: Electroweak Sector</a:t>
            </a:r>
            <a:endParaRPr lang="fr-FR" altLang="fr-FR" sz="2400">
              <a:solidFill>
                <a:srgbClr val="FF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50825" y="692696"/>
            <a:ext cx="446519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>
                <a:solidFill>
                  <a:srgbClr val="006600"/>
                </a:solidFill>
              </a:rPr>
              <a:t>Signature:</a:t>
            </a:r>
          </a:p>
          <a:p>
            <a:pPr eaLnBrk="1" hangingPunct="1">
              <a:buFontTx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associated production of </a:t>
            </a:r>
            <a:r>
              <a:rPr lang="en-US" altLang="fr-FR" dirty="0" err="1">
                <a:solidFill>
                  <a:srgbClr val="000099"/>
                </a:solidFill>
              </a:rPr>
              <a:t>charginos</a:t>
            </a:r>
            <a:r>
              <a:rPr lang="en-US" altLang="fr-FR" dirty="0">
                <a:solidFill>
                  <a:srgbClr val="000099"/>
                </a:solidFill>
              </a:rPr>
              <a:t> and </a:t>
            </a:r>
            <a:r>
              <a:rPr lang="en-US" altLang="fr-FR" dirty="0" err="1">
                <a:solidFill>
                  <a:srgbClr val="000099"/>
                </a:solidFill>
              </a:rPr>
              <a:t>neutralinos</a:t>
            </a:r>
            <a:endParaRPr lang="en-US" altLang="fr-FR" dirty="0">
              <a:solidFill>
                <a:srgbClr val="000099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supersymmetric version of WZ (difficult) </a:t>
            </a:r>
          </a:p>
          <a:p>
            <a:pPr eaLnBrk="1" hangingPunct="1">
              <a:buFontTx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 </a:t>
            </a:r>
            <a:r>
              <a:rPr lang="en-US" altLang="fr-FR" dirty="0" err="1">
                <a:solidFill>
                  <a:srgbClr val="000099"/>
                </a:solidFill>
              </a:rPr>
              <a:t>leptonic</a:t>
            </a:r>
            <a:r>
              <a:rPr lang="en-US" altLang="fr-FR" dirty="0">
                <a:solidFill>
                  <a:srgbClr val="000099"/>
                </a:solidFill>
              </a:rPr>
              <a:t> decays </a:t>
            </a:r>
            <a:r>
              <a:rPr lang="en-US" altLang="fr-FR" dirty="0">
                <a:solidFill>
                  <a:srgbClr val="000099"/>
                </a:solidFill>
                <a:sym typeface="Symbol" panose="05050102010706020507" pitchFamily="18" charset="2"/>
              </a:rPr>
              <a:t> 3(and more) leptons (</a:t>
            </a:r>
            <a:r>
              <a:rPr lang="en-US" altLang="fr-FR" dirty="0" err="1">
                <a:solidFill>
                  <a:srgbClr val="000099"/>
                </a:solidFill>
                <a:sym typeface="Symbol" panose="05050102010706020507" pitchFamily="18" charset="2"/>
              </a:rPr>
              <a:t>muons,e</a:t>
            </a:r>
            <a:r>
              <a:rPr lang="en-US" altLang="fr-FR" dirty="0">
                <a:solidFill>
                  <a:srgbClr val="000099"/>
                </a:solidFill>
                <a:sym typeface="Symbol" panose="05050102010706020507" pitchFamily="18" charset="2"/>
              </a:rPr>
              <a:t>)</a:t>
            </a:r>
            <a:r>
              <a:rPr lang="en-US" altLang="fr-FR" dirty="0">
                <a:solidFill>
                  <a:srgbClr val="000099"/>
                </a:solidFill>
              </a:rPr>
              <a:t> </a:t>
            </a:r>
            <a:endParaRPr lang="en-US" altLang="fr-FR" dirty="0">
              <a:solidFill>
                <a:srgbClr val="000099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/>
            <a:r>
              <a:rPr lang="en-US" altLang="fr-FR" dirty="0">
                <a:solidFill>
                  <a:srgbClr val="006600"/>
                </a:solidFill>
                <a:cs typeface="Times New Roman" panose="02020603050405020304" pitchFamily="18" charset="0"/>
              </a:rPr>
              <a:t>MSSM limits:</a:t>
            </a:r>
          </a:p>
          <a:p>
            <a:pPr eaLnBrk="1" hangingPunct="1">
              <a:buFontTx/>
              <a:buChar char="•"/>
            </a:pPr>
            <a:r>
              <a:rPr lang="en-US" altLang="fr-FR" dirty="0">
                <a:solidFill>
                  <a:srgbClr val="000099"/>
                </a:solidFill>
                <a:cs typeface="Times New Roman" panose="02020603050405020304" pitchFamily="18" charset="0"/>
              </a:rPr>
              <a:t> improve on LEP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148263" y="5661025"/>
            <a:ext cx="371475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>
                <a:solidFill>
                  <a:srgbClr val="000099"/>
                </a:solidFill>
              </a:rPr>
              <a:t>1000 GeV (BF(ll)=0.5)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>
                <a:solidFill>
                  <a:srgbClr val="000099"/>
                </a:solidFill>
              </a:rPr>
              <a:t>  350 GeV pMSSM (M1=5GeV)</a:t>
            </a:r>
          </a:p>
        </p:txBody>
      </p:sp>
      <p:pic>
        <p:nvPicPr>
          <p:cNvPr id="1126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933450"/>
            <a:ext cx="4462462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https://atlas.web.cern.ch/Atlas/GROUPS/PHYSICS/PAPERS/SUSY-2014-05/fig_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808288"/>
            <a:ext cx="4221163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0030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851275" y="333375"/>
            <a:ext cx="12795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rgbClr val="FF0000"/>
                </a:solidFill>
              </a:rPr>
              <a:t>pMSSM</a:t>
            </a:r>
            <a:endParaRPr lang="fr-FR" altLang="fr-FR" sz="2400">
              <a:solidFill>
                <a:srgbClr val="FF0000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3905250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fr-FR" dirty="0">
                <a:solidFill>
                  <a:srgbClr val="006600"/>
                </a:solidFill>
              </a:rPr>
              <a:t>Vocabulary: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LEP: </a:t>
            </a:r>
            <a:r>
              <a:rPr lang="en-US" altLang="fr-FR" dirty="0" err="1">
                <a:solidFill>
                  <a:srgbClr val="000099"/>
                </a:solidFill>
              </a:rPr>
              <a:t>slepton</a:t>
            </a:r>
            <a:r>
              <a:rPr lang="en-US" altLang="fr-FR" dirty="0">
                <a:solidFill>
                  <a:srgbClr val="000099"/>
                </a:solidFill>
              </a:rPr>
              <a:t> to lepton + neutralino1 defined as exclusive signature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LHC: simplified model → BR=1 (even for cascade decays) </a:t>
            </a:r>
          </a:p>
        </p:txBody>
      </p:sp>
      <p:pic>
        <p:nvPicPr>
          <p:cNvPr id="12292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2565400"/>
            <a:ext cx="4740276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773113"/>
            <a:ext cx="4811713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059363" y="5129213"/>
            <a:ext cx="390525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fr-FR" dirty="0" err="1">
                <a:solidFill>
                  <a:srgbClr val="006600"/>
                </a:solidFill>
              </a:rPr>
              <a:t>pMSSM</a:t>
            </a:r>
            <a:r>
              <a:rPr lang="en-US" altLang="fr-FR" dirty="0">
                <a:solidFill>
                  <a:srgbClr val="006600"/>
                </a:solidFill>
              </a:rPr>
              <a:t> limits: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Good coverage of </a:t>
            </a:r>
            <a:r>
              <a:rPr lang="en-US" altLang="fr-FR" dirty="0" err="1">
                <a:solidFill>
                  <a:srgbClr val="000099"/>
                </a:solidFill>
              </a:rPr>
              <a:t>pMSSM</a:t>
            </a:r>
            <a:endParaRPr lang="en-US" altLang="fr-FR" dirty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 </a:t>
            </a:r>
            <a:r>
              <a:rPr lang="en-US" altLang="fr-FR" dirty="0" err="1">
                <a:solidFill>
                  <a:srgbClr val="000099"/>
                </a:solidFill>
              </a:rPr>
              <a:t>depence</a:t>
            </a:r>
            <a:r>
              <a:rPr lang="en-US" altLang="fr-FR" dirty="0">
                <a:solidFill>
                  <a:srgbClr val="000099"/>
                </a:solidFill>
              </a:rPr>
              <a:t> on LSP nature (via signatures)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875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3398944" y="188640"/>
            <a:ext cx="26132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 smtClean="0">
                <a:solidFill>
                  <a:srgbClr val="FF0000"/>
                </a:solidFill>
              </a:rPr>
              <a:t>And dark Matter?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27</a:t>
            </a:fld>
            <a:endParaRPr lang="fr-FR" altLang="fr-FR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67544" y="1097449"/>
            <a:ext cx="379124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6600"/>
                </a:solidFill>
              </a:rPr>
              <a:t>Dark matter</a:t>
            </a:r>
            <a:r>
              <a:rPr lang="en-US" altLang="fr-FR" dirty="0" smtClean="0">
                <a:solidFill>
                  <a:srgbClr val="006600"/>
                </a:solidFill>
              </a:rPr>
              <a:t>:</a:t>
            </a:r>
            <a:endParaRPr lang="en-US" altLang="fr-FR" dirty="0">
              <a:solidFill>
                <a:srgbClr val="006600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rgbClr val="000099"/>
                </a:solidFill>
              </a:rPr>
              <a:t>S</a:t>
            </a:r>
            <a:r>
              <a:rPr lang="en-US" altLang="fr-FR" dirty="0" smtClean="0">
                <a:solidFill>
                  <a:srgbClr val="000099"/>
                </a:solidFill>
              </a:rPr>
              <a:t>earch for DM+DM+X, </a:t>
            </a:r>
            <a:r>
              <a:rPr lang="en-US" altLang="fr-FR" dirty="0" err="1" smtClean="0">
                <a:solidFill>
                  <a:srgbClr val="000099"/>
                </a:solidFill>
              </a:rPr>
              <a:t>eg</a:t>
            </a:r>
            <a:r>
              <a:rPr lang="en-US" altLang="fr-FR" dirty="0" smtClean="0">
                <a:solidFill>
                  <a:srgbClr val="000099"/>
                </a:solidFill>
              </a:rPr>
              <a:t> X=H</a:t>
            </a:r>
            <a:r>
              <a:rPr lang="el-GR" altLang="fr-FR" dirty="0" smtClean="0">
                <a:solidFill>
                  <a:srgbClr val="000099"/>
                </a:solidFill>
              </a:rPr>
              <a:t>→γγ</a:t>
            </a:r>
            <a:endParaRPr lang="en-US" altLang="fr-FR" dirty="0" smtClean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Limits in particular models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Translation to direct detection experiments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LHC provides competitive limits under model assumptions</a:t>
            </a:r>
            <a:endParaRPr lang="en-US" altLang="fr-FR" dirty="0" smtClean="0">
              <a:solidFill>
                <a:srgbClr val="000099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38044"/>
            <a:ext cx="5580112" cy="35753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238044"/>
            <a:ext cx="4896544" cy="3523335"/>
          </a:xfrm>
          <a:prstGeom prst="rect">
            <a:avLst/>
          </a:prstGeom>
        </p:spPr>
      </p:pic>
      <p:pic>
        <p:nvPicPr>
          <p:cNvPr id="31746" name="Picture 2" descr="https://atlas.web.cern.ch/Atlas/GROUPS/PHYSICS/CONFNOTES/ATLAS-CONF-2017-024/fig_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3604592" cy="282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646208" y="2946430"/>
            <a:ext cx="3021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Talk by </a:t>
            </a:r>
            <a:r>
              <a:rPr lang="fr-FR" dirty="0" err="1" smtClean="0"/>
              <a:t>Renjie</a:t>
            </a:r>
            <a:r>
              <a:rPr lang="fr-FR" dirty="0" smtClean="0"/>
              <a:t> Wang </a:t>
            </a:r>
            <a:r>
              <a:rPr lang="fr-FR" dirty="0" err="1" smtClean="0"/>
              <a:t>tomorrow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11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915816" y="333375"/>
            <a:ext cx="2652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Putting it all together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9552" y="4509120"/>
            <a:ext cx="24368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Ingredients</a:t>
            </a:r>
            <a:r>
              <a:rPr lang="fr-FR" sz="1600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rgbClr val="000099"/>
                </a:solidFill>
              </a:rPr>
              <a:t>Relic</a:t>
            </a:r>
            <a:r>
              <a:rPr lang="fr-FR" sz="1600" dirty="0" smtClean="0">
                <a:solidFill>
                  <a:srgbClr val="000099"/>
                </a:solidFill>
              </a:rPr>
              <a:t> </a:t>
            </a:r>
            <a:r>
              <a:rPr lang="fr-FR" sz="1600" dirty="0" err="1" smtClean="0">
                <a:solidFill>
                  <a:srgbClr val="000099"/>
                </a:solidFill>
              </a:rPr>
              <a:t>density</a:t>
            </a:r>
            <a:endParaRPr lang="fr-FR" sz="1600" dirty="0" smtClean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rgbClr val="000099"/>
                </a:solidFill>
              </a:rPr>
              <a:t>Higgs</a:t>
            </a:r>
            <a:r>
              <a:rPr lang="fr-FR" sz="1600" dirty="0" smtClean="0">
                <a:solidFill>
                  <a:srgbClr val="000099"/>
                </a:solidFill>
              </a:rPr>
              <a:t> boson 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99"/>
                </a:solidFill>
              </a:rPr>
              <a:t>g-2 muon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99"/>
                </a:solidFill>
              </a:rPr>
              <a:t>B </a:t>
            </a:r>
            <a:r>
              <a:rPr lang="fr-FR" sz="1600" dirty="0" err="1" smtClean="0">
                <a:solidFill>
                  <a:srgbClr val="000099"/>
                </a:solidFill>
              </a:rPr>
              <a:t>physics</a:t>
            </a:r>
            <a:r>
              <a:rPr lang="fr-FR" sz="1600" dirty="0" smtClean="0">
                <a:solidFill>
                  <a:srgbClr val="000099"/>
                </a:solidFill>
              </a:rPr>
              <a:t> observables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99"/>
                </a:solidFill>
              </a:rPr>
              <a:t>EW </a:t>
            </a:r>
            <a:r>
              <a:rPr lang="fr-FR" sz="1600" dirty="0" err="1" smtClean="0">
                <a:solidFill>
                  <a:srgbClr val="000099"/>
                </a:solidFill>
              </a:rPr>
              <a:t>precision</a:t>
            </a:r>
            <a:r>
              <a:rPr lang="fr-FR" sz="1600" dirty="0" smtClean="0">
                <a:solidFill>
                  <a:srgbClr val="000099"/>
                </a:solidFill>
              </a:rPr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99"/>
                </a:solidFill>
              </a:rPr>
              <a:t>Top quark mass</a:t>
            </a:r>
            <a:endParaRPr lang="fr-FR" sz="1600" dirty="0">
              <a:solidFill>
                <a:srgbClr val="000099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75274" y="4535249"/>
            <a:ext cx="2076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Models</a:t>
            </a:r>
            <a:r>
              <a:rPr lang="fr-FR" sz="1600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rgbClr val="000099"/>
                </a:solidFill>
              </a:rPr>
              <a:t>mSUGRA</a:t>
            </a:r>
            <a:endParaRPr lang="fr-FR" sz="1600" dirty="0" smtClean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99"/>
                </a:solidFill>
              </a:rPr>
              <a:t>13 </a:t>
            </a:r>
            <a:r>
              <a:rPr lang="fr-FR" sz="1600" dirty="0" err="1" smtClean="0">
                <a:solidFill>
                  <a:srgbClr val="000099"/>
                </a:solidFill>
              </a:rPr>
              <a:t>param</a:t>
            </a:r>
            <a:r>
              <a:rPr lang="fr-FR" sz="1600" dirty="0" smtClean="0">
                <a:solidFill>
                  <a:srgbClr val="000099"/>
                </a:solidFill>
              </a:rPr>
              <a:t> MSSM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0099"/>
                </a:solidFill>
              </a:rPr>
              <a:t>NMSSM</a:t>
            </a:r>
            <a:endParaRPr lang="fr-FR" sz="1600" dirty="0" smtClean="0">
              <a:solidFill>
                <a:srgbClr val="000099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91558" y="5684618"/>
            <a:ext cx="2076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Categorisation</a:t>
            </a:r>
            <a:r>
              <a:rPr lang="fr-FR" sz="1600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99"/>
                </a:solidFill>
              </a:rPr>
              <a:t>DM </a:t>
            </a:r>
            <a:r>
              <a:rPr lang="fr-FR" sz="1600" dirty="0" err="1" smtClean="0">
                <a:solidFill>
                  <a:srgbClr val="000099"/>
                </a:solidFill>
              </a:rPr>
              <a:t>process</a:t>
            </a:r>
            <a:r>
              <a:rPr lang="fr-FR" sz="1600" dirty="0" smtClean="0">
                <a:solidFill>
                  <a:srgbClr val="000099"/>
                </a:solidFill>
              </a:rPr>
              <a:t> (h, A </a:t>
            </a:r>
            <a:r>
              <a:rPr lang="fr-FR" sz="1600" dirty="0" err="1" smtClean="0">
                <a:solidFill>
                  <a:srgbClr val="000099"/>
                </a:solidFill>
              </a:rPr>
              <a:t>funnel</a:t>
            </a:r>
            <a:r>
              <a:rPr lang="fr-FR" sz="1600" dirty="0" smtClean="0">
                <a:solidFill>
                  <a:srgbClr val="000099"/>
                </a:solidFill>
              </a:rPr>
              <a:t>, </a:t>
            </a:r>
            <a:r>
              <a:rPr lang="fr-FR" sz="1600" dirty="0" err="1" smtClean="0">
                <a:solidFill>
                  <a:srgbClr val="000099"/>
                </a:solidFill>
              </a:rPr>
              <a:t>co</a:t>
            </a:r>
            <a:r>
              <a:rPr lang="fr-FR" sz="1600" dirty="0" smtClean="0">
                <a:solidFill>
                  <a:srgbClr val="000099"/>
                </a:solidFill>
              </a:rPr>
              <a:t>-annihilation,…)</a:t>
            </a:r>
            <a:endParaRPr lang="fr-FR" sz="1600" dirty="0">
              <a:solidFill>
                <a:srgbClr val="000099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79512" y="1135777"/>
            <a:ext cx="41044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200" dirty="0" smtClean="0"/>
              <a:t>Sophie </a:t>
            </a:r>
            <a:r>
              <a:rPr lang="fr-FR" sz="1200" dirty="0" err="1" smtClean="0"/>
              <a:t>Henrot-Versillé</a:t>
            </a:r>
            <a:r>
              <a:rPr lang="fr-FR" sz="1200" dirty="0"/>
              <a:t> </a:t>
            </a:r>
            <a:r>
              <a:rPr lang="fr-FR" sz="1200" dirty="0" smtClean="0"/>
              <a:t>et al, </a:t>
            </a:r>
            <a:r>
              <a:rPr lang="en-US" altLang="fr-FR" sz="1200" dirty="0" smtClean="0"/>
              <a:t> </a:t>
            </a:r>
            <a:r>
              <a:rPr lang="fr-FR" sz="1200" dirty="0" err="1"/>
              <a:t>Phys.Rev</a:t>
            </a:r>
            <a:r>
              <a:rPr lang="fr-FR" sz="1200" dirty="0"/>
              <a:t>. D89 (2014) 055017</a:t>
            </a:r>
            <a:endParaRPr lang="fr-FR" altLang="fr-FR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689"/>
            <a:ext cx="3941397" cy="26575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589257"/>
            <a:ext cx="2880320" cy="2931985"/>
          </a:xfrm>
          <a:prstGeom prst="rect">
            <a:avLst/>
          </a:prstGeom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88024" y="1124744"/>
            <a:ext cx="39413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200" dirty="0" smtClean="0"/>
              <a:t>Anja Butter et al</a:t>
            </a:r>
            <a:r>
              <a:rPr lang="fr-FR" sz="1200" dirty="0"/>
              <a:t>, </a:t>
            </a:r>
            <a:r>
              <a:rPr lang="fr-FR" sz="1200" dirty="0" err="1"/>
              <a:t>Phys.Rev</a:t>
            </a:r>
            <a:r>
              <a:rPr lang="fr-FR" sz="1200" dirty="0"/>
              <a:t>. D93 (2016) 015011</a:t>
            </a:r>
            <a:endParaRPr lang="fr-FR" alt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383586" y="4581128"/>
            <a:ext cx="20768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MSSM: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0099"/>
                </a:solidFill>
              </a:rPr>
              <a:t>Not all </a:t>
            </a:r>
            <a:r>
              <a:rPr lang="fr-FR" dirty="0" err="1" smtClean="0">
                <a:solidFill>
                  <a:srgbClr val="000099"/>
                </a:solidFill>
              </a:rPr>
              <a:t>hope</a:t>
            </a:r>
            <a:r>
              <a:rPr lang="fr-FR" dirty="0" smtClean="0">
                <a:solidFill>
                  <a:srgbClr val="000099"/>
                </a:solidFill>
              </a:rPr>
              <a:t> </a:t>
            </a:r>
            <a:r>
              <a:rPr lang="fr-FR" dirty="0" err="1" smtClean="0">
                <a:solidFill>
                  <a:srgbClr val="000099"/>
                </a:solidFill>
              </a:rPr>
              <a:t>is</a:t>
            </a:r>
            <a:r>
              <a:rPr lang="fr-FR" dirty="0" smtClean="0">
                <a:solidFill>
                  <a:srgbClr val="000099"/>
                </a:solidFill>
              </a:rPr>
              <a:t> </a:t>
            </a:r>
            <a:r>
              <a:rPr lang="fr-FR" dirty="0" err="1" smtClean="0">
                <a:solidFill>
                  <a:srgbClr val="000099"/>
                </a:solidFill>
              </a:rPr>
              <a:t>lost</a:t>
            </a:r>
            <a:r>
              <a:rPr lang="fr-FR" dirty="0" smtClean="0">
                <a:solidFill>
                  <a:srgbClr val="000099"/>
                </a:solidFill>
              </a:rPr>
              <a:t> </a:t>
            </a:r>
            <a:r>
              <a:rPr lang="fr-FR" dirty="0" smtClean="0">
                <a:solidFill>
                  <a:srgbClr val="000099"/>
                </a:solidFill>
                <a:sym typeface="Wingdings" panose="05000000000000000000" pitchFamily="2" charset="2"/>
              </a:rPr>
              <a:t>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NMSSM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99"/>
                </a:solidFill>
                <a:sym typeface="Wingdings" panose="05000000000000000000" pitchFamily="2" charset="2"/>
              </a:rPr>
              <a:t>GCE + invisible </a:t>
            </a:r>
            <a:r>
              <a:rPr lang="fr-FR" sz="1600" dirty="0" err="1" smtClean="0">
                <a:solidFill>
                  <a:srgbClr val="000099"/>
                </a:solidFill>
                <a:sym typeface="Wingdings" panose="05000000000000000000" pitchFamily="2" charset="2"/>
              </a:rPr>
              <a:t>Higgs</a:t>
            </a:r>
            <a:r>
              <a:rPr lang="fr-FR" sz="1600" dirty="0" smtClean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olidFill>
                  <a:srgbClr val="000099"/>
                </a:solidFill>
                <a:sym typeface="Wingdings" panose="05000000000000000000" pitchFamily="2" charset="2"/>
              </a:rPr>
              <a:t>link</a:t>
            </a:r>
            <a:endParaRPr lang="fr-FR" sz="1600" dirty="0" smtClean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0099"/>
                </a:solidFill>
                <a:sym typeface="Wingdings" panose="05000000000000000000" pitchFamily="2" charset="2"/>
              </a:rPr>
              <a:t>(fun </a:t>
            </a:r>
            <a:r>
              <a:rPr lang="fr-FR" dirty="0" err="1" smtClean="0">
                <a:solidFill>
                  <a:srgbClr val="000099"/>
                </a:solidFill>
                <a:sym typeface="Wingdings" panose="05000000000000000000" pitchFamily="2" charset="2"/>
              </a:rPr>
              <a:t>physics</a:t>
            </a:r>
            <a:r>
              <a:rPr lang="fr-FR" dirty="0" smtClean="0">
                <a:solidFill>
                  <a:srgbClr val="000099"/>
                </a:solidFill>
                <a:sym typeface="Wingdings" panose="05000000000000000000" pitchFamily="2" charset="2"/>
              </a:rPr>
              <a:t>)</a:t>
            </a:r>
            <a:endParaRPr lang="fr-FR" sz="1600" dirty="0" smtClean="0">
              <a:solidFill>
                <a:srgbClr val="000099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2506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67" y="2603466"/>
            <a:ext cx="2314575" cy="2447925"/>
          </a:xfrm>
          <a:prstGeom prst="rect">
            <a:avLst/>
          </a:prstGeom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419475" y="260350"/>
            <a:ext cx="29019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rgbClr val="FF0000"/>
                </a:solidFill>
              </a:rPr>
              <a:t>Long lived sparticles</a:t>
            </a:r>
            <a:endParaRPr lang="fr-FR" altLang="fr-FR" sz="2400">
              <a:solidFill>
                <a:srgbClr val="FF0000"/>
              </a:solidFill>
            </a:endParaRPr>
          </a:p>
        </p:txBody>
      </p:sp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468313" y="692150"/>
            <a:ext cx="3167062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fr-FR" dirty="0">
                <a:solidFill>
                  <a:srgbClr val="006600"/>
                </a:solidFill>
              </a:rPr>
              <a:t>Signature:</a:t>
            </a:r>
            <a:endParaRPr lang="en-US" altLang="fr-FR" dirty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GMSB: </a:t>
            </a:r>
            <a:r>
              <a:rPr lang="en-US" altLang="fr-FR" dirty="0" err="1">
                <a:solidFill>
                  <a:srgbClr val="000099"/>
                </a:solidFill>
              </a:rPr>
              <a:t>stau</a:t>
            </a:r>
            <a:r>
              <a:rPr lang="en-US" altLang="fr-FR" dirty="0">
                <a:solidFill>
                  <a:srgbClr val="000099"/>
                </a:solidFill>
              </a:rPr>
              <a:t> as NLSP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Long lifetime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 err="1">
                <a:solidFill>
                  <a:srgbClr val="000099"/>
                </a:solidFill>
              </a:rPr>
              <a:t>slepton</a:t>
            </a:r>
            <a:r>
              <a:rPr lang="en-US" altLang="fr-FR" dirty="0">
                <a:solidFill>
                  <a:srgbClr val="000099"/>
                </a:solidFill>
              </a:rPr>
              <a:t> as heavy muon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fr-FR" dirty="0">
              <a:solidFill>
                <a:srgbClr val="00009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AMSB: </a:t>
            </a:r>
            <a:r>
              <a:rPr lang="en-US" altLang="fr-FR" dirty="0" err="1">
                <a:solidFill>
                  <a:srgbClr val="000099"/>
                </a:solidFill>
              </a:rPr>
              <a:t>chargino</a:t>
            </a:r>
            <a:r>
              <a:rPr lang="en-US" altLang="fr-FR" dirty="0">
                <a:solidFill>
                  <a:srgbClr val="000099"/>
                </a:solidFill>
              </a:rPr>
              <a:t> and LSP degenerate winos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Decay to pion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29</a:t>
            </a:fld>
            <a:endParaRPr lang="fr-FR" alt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197" y="1011984"/>
            <a:ext cx="5248275" cy="19526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3254280"/>
            <a:ext cx="3810883" cy="35369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86" y="4437112"/>
            <a:ext cx="2992886" cy="2388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2971800" y="304800"/>
            <a:ext cx="31972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rgbClr val="FF0000"/>
                </a:solidFill>
              </a:rPr>
              <a:t>The SM cross sections </a:t>
            </a:r>
            <a:endParaRPr lang="fr-FR" altLang="fr-FR" sz="2400">
              <a:solidFill>
                <a:srgbClr val="FF0000"/>
              </a:solidFill>
            </a:endParaRP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569044" y="1628800"/>
            <a:ext cx="369411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>
                <a:solidFill>
                  <a:srgbClr val="000099"/>
                </a:solidFill>
              </a:rPr>
              <a:t>Cross sections measured over many orders of magnitude all in agreement with prediction</a:t>
            </a:r>
            <a:endParaRPr lang="en-US" altLang="fr-FR" dirty="0">
              <a:solidFill>
                <a:srgbClr val="FF0000"/>
              </a:solidFill>
            </a:endParaRPr>
          </a:p>
        </p:txBody>
      </p:sp>
      <p:sp>
        <p:nvSpPr>
          <p:cNvPr id="8198" name="Text Box 3"/>
          <p:cNvSpPr txBox="1">
            <a:spLocks noChangeArrowheads="1"/>
          </p:cNvSpPr>
          <p:nvPr/>
        </p:nvSpPr>
        <p:spPr bwMode="auto">
          <a:xfrm>
            <a:off x="5918448" y="4889475"/>
            <a:ext cx="3125986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0099"/>
                </a:solidFill>
              </a:rPr>
              <a:t>and </a:t>
            </a:r>
            <a:r>
              <a:rPr lang="en-US" altLang="fr-FR" dirty="0">
                <a:solidFill>
                  <a:srgbClr val="000099"/>
                </a:solidFill>
              </a:rPr>
              <a:t>as function of the CM energy</a:t>
            </a:r>
            <a:endParaRPr lang="en-US" altLang="fr-FR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5" y="3573016"/>
            <a:ext cx="5775535" cy="31490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678440"/>
            <a:ext cx="4788024" cy="295134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166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893888" y="307975"/>
            <a:ext cx="5486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rgbClr val="FF0000"/>
                </a:solidFill>
              </a:rPr>
              <a:t>RPV stops or  scalar partners of gluinos </a:t>
            </a:r>
            <a:endParaRPr lang="fr-FR" altLang="fr-FR" sz="2400">
              <a:solidFill>
                <a:srgbClr val="FF000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005388" y="819150"/>
            <a:ext cx="316706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fr-FR" dirty="0">
                <a:solidFill>
                  <a:srgbClr val="006600"/>
                </a:solidFill>
              </a:rPr>
              <a:t>Signature: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Pair produced resonances</a:t>
            </a:r>
            <a:endParaRPr lang="en-US" altLang="fr-FR" dirty="0">
              <a:solidFill>
                <a:srgbClr val="000099"/>
              </a:solidFill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  <a:cs typeface="Times New Roman" panose="02020603050405020304" pitchFamily="18" charset="0"/>
              </a:rPr>
              <a:t>Jet pairing combinatorics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Background (multi-jets)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6305550" y="6115050"/>
            <a:ext cx="11461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857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>
                <a:solidFill>
                  <a:srgbClr val="FF0000"/>
                </a:solidFill>
              </a:rPr>
              <a:t> no hint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30</a:t>
            </a:fld>
            <a:endParaRPr lang="fr-FR" alt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819150"/>
            <a:ext cx="2581275" cy="22955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84984"/>
            <a:ext cx="3826808" cy="27261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757" y="2364422"/>
            <a:ext cx="3647881" cy="3467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309721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51520" y="44624"/>
            <a:ext cx="88848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 smtClean="0">
                <a:solidFill>
                  <a:srgbClr val="FF0000"/>
                </a:solidFill>
              </a:rPr>
              <a:t>The dream: measure the unification of SUSY breaking parameters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343025"/>
            <a:ext cx="280828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292600"/>
            <a:ext cx="295275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284913" y="3884613"/>
            <a:ext cx="1563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HL-LHC + ILC</a:t>
            </a:r>
            <a:endParaRPr lang="fr-FR" altLang="fr-FR">
              <a:solidFill>
                <a:srgbClr val="000099"/>
              </a:solidFill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76225" y="3740150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LHC</a:t>
            </a:r>
            <a:endParaRPr lang="fr-FR" altLang="fr-FR">
              <a:solidFill>
                <a:srgbClr val="000099"/>
              </a:solidFill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140200" y="2781300"/>
            <a:ext cx="18748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LHC: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12fold ambiguity</a:t>
            </a:r>
          </a:p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ILC: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solves ambiguities</a:t>
            </a:r>
            <a:endParaRPr lang="fr-FR" altLang="fr-FR">
              <a:solidFill>
                <a:srgbClr val="000099"/>
              </a:solidFill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124200" y="3789363"/>
            <a:ext cx="29416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LHC: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hint on Parameter unification </a:t>
            </a:r>
          </a:p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HL-LHC: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increases precision</a:t>
            </a:r>
            <a:endParaRPr lang="fr-FR" altLang="fr-FR">
              <a:solidFill>
                <a:srgbClr val="000099"/>
              </a:solidFill>
            </a:endParaRPr>
          </a:p>
        </p:txBody>
      </p:sp>
      <p:pic>
        <p:nvPicPr>
          <p:cNvPr id="21514" name="Picture 10" descr="SFi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21163"/>
            <a:ext cx="7191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244633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2916238" y="890588"/>
            <a:ext cx="322421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LHC: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5% level mass measurement</a:t>
            </a:r>
          </a:p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HL-LHC: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improve to 1%</a:t>
            </a:r>
          </a:p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ILC: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electroweak sector measurements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precision 0.1%</a:t>
            </a:r>
            <a:endParaRPr lang="fr-FR" altLang="fr-FR">
              <a:solidFill>
                <a:srgbClr val="000099"/>
              </a:solidFill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340100" y="5445125"/>
            <a:ext cx="24511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>
                <a:solidFill>
                  <a:srgbClr val="FF0000"/>
                </a:solidFill>
              </a:rPr>
              <a:t>Dark matter (deduced):</a:t>
            </a:r>
          </a:p>
          <a:p>
            <a:pPr eaLnBrk="1" hangingPunct="1"/>
            <a:r>
              <a:rPr lang="en-US" altLang="fr-FR">
                <a:solidFill>
                  <a:srgbClr val="006600"/>
                </a:solidFill>
              </a:rPr>
              <a:t>LHC:</a:t>
            </a:r>
          </a:p>
          <a:p>
            <a:pPr eaLnBrk="1" hangingPunct="1">
              <a:buFontTx/>
              <a:buChar char="•"/>
            </a:pPr>
            <a:r>
              <a:rPr lang="en-US" altLang="fr-FR">
                <a:solidFill>
                  <a:srgbClr val="000099"/>
                </a:solidFill>
              </a:rPr>
              <a:t> % level with ambiguities</a:t>
            </a:r>
            <a:endParaRPr lang="fr-FR" altLang="fr-FR">
              <a:solidFill>
                <a:srgbClr val="000099"/>
              </a:solidFill>
            </a:endParaRPr>
          </a:p>
        </p:txBody>
      </p:sp>
      <p:pic>
        <p:nvPicPr>
          <p:cNvPr id="21518" name="Picture 14" descr="SFi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437063"/>
            <a:ext cx="7191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144463" y="6364288"/>
            <a:ext cx="29797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1400"/>
              <a:t>Postpone all that fun a bit</a:t>
            </a:r>
            <a:endParaRPr lang="fr-FR" altLang="fr-FR" sz="1400"/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6732588" y="417513"/>
            <a:ext cx="21224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1000"/>
              <a:t>SFitter: Lafaye, Plehn, Rauch, D.Z. and friends</a:t>
            </a:r>
          </a:p>
          <a:p>
            <a:pPr eaLnBrk="1" hangingPunct="1"/>
            <a:r>
              <a:rPr lang="fr-FR" altLang="fr-FR" sz="1000"/>
              <a:t>Eur.Phys.J. C54 (2008) 617-644, Eur.Phys.J. C71 (2011) 1520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31</a:t>
            </a:fld>
            <a:endParaRPr lang="fr-FR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405188" y="116632"/>
            <a:ext cx="25202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 smtClean="0">
                <a:solidFill>
                  <a:srgbClr val="FF0000"/>
                </a:solidFill>
              </a:rPr>
              <a:t>BSM Conclusions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075238" y="6308725"/>
            <a:ext cx="4068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 dirty="0" smtClean="0">
                <a:solidFill>
                  <a:srgbClr val="000099"/>
                </a:solidFill>
              </a:rPr>
              <a:t>Obviously SUSY is just around the corner…….</a:t>
            </a:r>
            <a:endParaRPr lang="en-US" altLang="fr-FR" dirty="0">
              <a:solidFill>
                <a:srgbClr val="000099"/>
              </a:solidFill>
            </a:endParaRP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835400"/>
            <a:ext cx="316706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cms-results.web.cern.ch/cms-results/public-results/publications/EXO-16-032/CMS-EXO-16-032_Figure_001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3533775"/>
            <a:ext cx="26765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4"/>
          <p:cNvSpPr txBox="1">
            <a:spLocks noChangeArrowheads="1"/>
          </p:cNvSpPr>
          <p:nvPr/>
        </p:nvSpPr>
        <p:spPr bwMode="auto">
          <a:xfrm>
            <a:off x="935038" y="3141663"/>
            <a:ext cx="40687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 dirty="0" err="1">
                <a:solidFill>
                  <a:srgbClr val="000099"/>
                </a:solidFill>
              </a:rPr>
              <a:t>Supersplit</a:t>
            </a:r>
            <a:r>
              <a:rPr lang="en-US" altLang="fr-FR" dirty="0">
                <a:solidFill>
                  <a:srgbClr val="000099"/>
                </a:solidFill>
              </a:rPr>
              <a:t> SUSY cross sections </a:t>
            </a:r>
            <a:r>
              <a:rPr lang="en-US" altLang="fr-FR" dirty="0">
                <a:solidFill>
                  <a:srgbClr val="000099"/>
                </a:solidFill>
                <a:sym typeface="Wingdings" panose="05000000000000000000" pitchFamily="2" charset="2"/>
              </a:rPr>
              <a:t></a:t>
            </a:r>
            <a:endParaRPr lang="en-US" altLang="fr-FR" dirty="0">
              <a:solidFill>
                <a:srgbClr val="000099"/>
              </a:solidFill>
            </a:endParaRPr>
          </a:p>
        </p:txBody>
      </p:sp>
      <p:sp>
        <p:nvSpPr>
          <p:cNvPr id="22536" name="Text Box 4"/>
          <p:cNvSpPr txBox="1">
            <a:spLocks noChangeArrowheads="1"/>
          </p:cNvSpPr>
          <p:nvPr/>
        </p:nvSpPr>
        <p:spPr bwMode="auto">
          <a:xfrm>
            <a:off x="935038" y="6381750"/>
            <a:ext cx="40687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>
                <a:solidFill>
                  <a:srgbClr val="000099"/>
                </a:solidFill>
              </a:rPr>
              <a:t>Non-SUSY searches turned up empty </a:t>
            </a:r>
            <a:r>
              <a:rPr lang="en-US" altLang="fr-FR">
                <a:solidFill>
                  <a:srgbClr val="000099"/>
                </a:solidFill>
                <a:sym typeface="Wingdings" panose="05000000000000000000" pitchFamily="2" charset="2"/>
              </a:rPr>
              <a:t></a:t>
            </a:r>
            <a:endParaRPr lang="en-US" altLang="fr-FR">
              <a:solidFill>
                <a:srgbClr val="000099"/>
              </a:solidFill>
            </a:endParaRPr>
          </a:p>
        </p:txBody>
      </p:sp>
      <p:sp>
        <p:nvSpPr>
          <p:cNvPr id="22537" name="Text Box 4"/>
          <p:cNvSpPr txBox="1">
            <a:spLocks noChangeArrowheads="1"/>
          </p:cNvSpPr>
          <p:nvPr/>
        </p:nvSpPr>
        <p:spPr bwMode="auto">
          <a:xfrm>
            <a:off x="4751388" y="3141663"/>
            <a:ext cx="40687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fr-FR">
                <a:solidFill>
                  <a:srgbClr val="000099"/>
                </a:solidFill>
              </a:rPr>
              <a:t>Room left for higher masses </a:t>
            </a:r>
            <a:r>
              <a:rPr lang="en-US" altLang="fr-FR">
                <a:solidFill>
                  <a:srgbClr val="000099"/>
                </a:solidFill>
                <a:sym typeface="Wingdings" panose="05000000000000000000" pitchFamily="2" charset="2"/>
              </a:rPr>
              <a:t></a:t>
            </a:r>
            <a:endParaRPr lang="en-US" altLang="fr-FR">
              <a:solidFill>
                <a:srgbClr val="000099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32</a:t>
            </a:fld>
            <a:endParaRPr lang="fr-FR" alt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620688"/>
            <a:ext cx="2701082" cy="255002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54" y="836712"/>
            <a:ext cx="3993134" cy="217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2339752" y="304800"/>
            <a:ext cx="4819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>
                <a:solidFill>
                  <a:srgbClr val="FF0000"/>
                </a:solidFill>
              </a:rPr>
              <a:t>The SM cross </a:t>
            </a:r>
            <a:r>
              <a:rPr lang="en-US" altLang="fr-FR" sz="2400" dirty="0" smtClean="0">
                <a:solidFill>
                  <a:srgbClr val="FF0000"/>
                </a:solidFill>
              </a:rPr>
              <a:t>sections: look closer?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179512" y="6341566"/>
            <a:ext cx="84249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0099"/>
                </a:solidFill>
              </a:rPr>
              <a:t>Fiducial cross sections: no exciting deviations (glass half-full or half-empty?)</a:t>
            </a:r>
            <a:endParaRPr lang="en-US" altLang="fr-FR" dirty="0">
              <a:solidFill>
                <a:srgbClr val="FF0000"/>
              </a:solidFill>
            </a:endParaRPr>
          </a:p>
        </p:txBody>
      </p:sp>
      <p:pic>
        <p:nvPicPr>
          <p:cNvPr id="21506" name="Picture 2" descr="https://atlas.web.cern.ch/Atlas/GROUPS/PHYSICS/CombinedSummaryPlots/SM/ATLAS_b_SMSummary_FiducialXsect/ATLAS_b_SMSummary_FiducialXse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" y="895390"/>
            <a:ext cx="7778452" cy="526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51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2971800" y="304800"/>
            <a:ext cx="31972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rgbClr val="FF0000"/>
                </a:solidFill>
              </a:rPr>
              <a:t>The SM cross sections </a:t>
            </a:r>
            <a:endParaRPr lang="fr-FR" altLang="fr-FR" sz="240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875027"/>
            <a:ext cx="4272473" cy="3110611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4712" y="1916832"/>
            <a:ext cx="3455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0099"/>
                </a:solidFill>
              </a:rPr>
              <a:t>Fiducial cross sections: Z</a:t>
            </a:r>
            <a:r>
              <a:rPr lang="el-GR" altLang="fr-FR" dirty="0" smtClean="0">
                <a:solidFill>
                  <a:srgbClr val="000099"/>
                </a:solidFill>
              </a:rPr>
              <a:t>γγ</a:t>
            </a:r>
            <a:r>
              <a:rPr lang="en-US" altLang="fr-FR" dirty="0" smtClean="0">
                <a:solidFill>
                  <a:srgbClr val="000099"/>
                </a:solidFill>
              </a:rPr>
              <a:t> and W</a:t>
            </a:r>
            <a:r>
              <a:rPr lang="el-GR" altLang="fr-FR" dirty="0" smtClean="0">
                <a:solidFill>
                  <a:srgbClr val="000099"/>
                </a:solidFill>
              </a:rPr>
              <a:t>γγ</a:t>
            </a:r>
            <a:r>
              <a:rPr lang="en-US" altLang="fr-FR" dirty="0" smtClean="0">
                <a:solidFill>
                  <a:srgbClr val="000099"/>
                </a:solidFill>
              </a:rPr>
              <a:t>, but the errors….</a:t>
            </a:r>
            <a:endParaRPr lang="en-US" altLang="fr-FR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6652"/>
            <a:ext cx="4788024" cy="2951348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20072" y="5148481"/>
            <a:ext cx="3455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0099"/>
                </a:solidFill>
              </a:rPr>
              <a:t>And Z</a:t>
            </a:r>
            <a:r>
              <a:rPr lang="el-GR" altLang="fr-FR" dirty="0" smtClean="0">
                <a:solidFill>
                  <a:srgbClr val="000099"/>
                </a:solidFill>
              </a:rPr>
              <a:t>γγ</a:t>
            </a:r>
            <a:r>
              <a:rPr lang="en-US" altLang="fr-FR" dirty="0" smtClean="0">
                <a:solidFill>
                  <a:srgbClr val="000099"/>
                </a:solidFill>
              </a:rPr>
              <a:t> and W</a:t>
            </a:r>
            <a:r>
              <a:rPr lang="el-GR" altLang="fr-FR" dirty="0" smtClean="0">
                <a:solidFill>
                  <a:srgbClr val="000099"/>
                </a:solidFill>
              </a:rPr>
              <a:t>γγ</a:t>
            </a:r>
            <a:r>
              <a:rPr lang="fr-FR" altLang="fr-FR" dirty="0" smtClean="0">
                <a:solidFill>
                  <a:srgbClr val="000099"/>
                </a:solidFill>
              </a:rPr>
              <a:t> in CMS </a:t>
            </a:r>
            <a:r>
              <a:rPr lang="fr-FR" altLang="fr-FR" dirty="0" err="1" smtClean="0">
                <a:solidFill>
                  <a:srgbClr val="000099"/>
                </a:solidFill>
              </a:rPr>
              <a:t>is</a:t>
            </a:r>
            <a:r>
              <a:rPr lang="fr-FR" altLang="fr-FR" dirty="0" smtClean="0">
                <a:solidFill>
                  <a:srgbClr val="000099"/>
                </a:solidFill>
              </a:rPr>
              <a:t> as Standard as possible</a:t>
            </a:r>
            <a:endParaRPr lang="en-US" altLang="fr-FR" dirty="0">
              <a:solidFill>
                <a:srgbClr val="FF0000"/>
              </a:solidFill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2267744" y="6093296"/>
            <a:ext cx="576064" cy="66490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7236296" y="3212976"/>
            <a:ext cx="576064" cy="66490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528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76" y="2564904"/>
            <a:ext cx="5849491" cy="4052652"/>
          </a:xfrm>
          <a:prstGeom prst="rect">
            <a:avLst/>
          </a:prstGeom>
        </p:spPr>
      </p:pic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2971800" y="304800"/>
            <a:ext cx="4273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 smtClean="0">
                <a:solidFill>
                  <a:srgbClr val="FF0000"/>
                </a:solidFill>
              </a:rPr>
              <a:t>TGV anomalous W couplings? 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pic>
        <p:nvPicPr>
          <p:cNvPr id="23554" name="Picture 2" descr="https://twiki.cern.ch/twiki/pub/CMSPublic/PhysicsResultsSMPaTGC/aTGC_c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90046"/>
            <a:ext cx="4392488" cy="304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55576" y="2010326"/>
            <a:ext cx="30637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0099"/>
                </a:solidFill>
              </a:rPr>
              <a:t>W</a:t>
            </a:r>
            <a:r>
              <a:rPr lang="fr-FR" altLang="fr-FR" dirty="0" smtClean="0">
                <a:solidFill>
                  <a:srgbClr val="000099"/>
                </a:solidFill>
              </a:rPr>
              <a:t>W</a:t>
            </a:r>
            <a:r>
              <a:rPr lang="el-GR" altLang="fr-FR" dirty="0" smtClean="0">
                <a:solidFill>
                  <a:srgbClr val="000099"/>
                </a:solidFill>
              </a:rPr>
              <a:t>γ</a:t>
            </a:r>
            <a:r>
              <a:rPr lang="en-US" altLang="fr-FR" dirty="0">
                <a:solidFill>
                  <a:srgbClr val="000099"/>
                </a:solidFill>
              </a:rPr>
              <a:t> </a:t>
            </a:r>
            <a:r>
              <a:rPr lang="en-US" altLang="fr-FR" dirty="0" smtClean="0">
                <a:solidFill>
                  <a:srgbClr val="000099"/>
                </a:solidFill>
              </a:rPr>
              <a:t>frighteningly standard</a:t>
            </a:r>
            <a:endParaRPr lang="en-US" altLang="fr-FR" dirty="0">
              <a:solidFill>
                <a:srgbClr val="FF0000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540696" y="6381328"/>
            <a:ext cx="30637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0099"/>
                </a:solidFill>
              </a:rPr>
              <a:t>W</a:t>
            </a:r>
            <a:r>
              <a:rPr lang="fr-FR" altLang="fr-FR" dirty="0" smtClean="0">
                <a:solidFill>
                  <a:srgbClr val="000099"/>
                </a:solidFill>
              </a:rPr>
              <a:t>W</a:t>
            </a:r>
            <a:r>
              <a:rPr lang="fr-FR" altLang="fr-FR" dirty="0">
                <a:solidFill>
                  <a:srgbClr val="000099"/>
                </a:solidFill>
              </a:rPr>
              <a:t>Z</a:t>
            </a:r>
            <a:r>
              <a:rPr lang="en-US" altLang="fr-FR" dirty="0" smtClean="0">
                <a:solidFill>
                  <a:srgbClr val="000099"/>
                </a:solidFill>
              </a:rPr>
              <a:t> more of the same</a:t>
            </a:r>
            <a:endParaRPr lang="en-US" altLang="fr-FR" dirty="0">
              <a:solidFill>
                <a:srgbClr val="FF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83568" y="6114782"/>
            <a:ext cx="30637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0099"/>
                </a:solidFill>
              </a:rPr>
              <a:t>Starting to be as good as LEP….</a:t>
            </a:r>
            <a:endParaRPr lang="en-US" altLang="fr-FR" dirty="0">
              <a:solidFill>
                <a:srgbClr val="FF000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29" y="741314"/>
            <a:ext cx="5584939" cy="1103510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868144" y="1157843"/>
            <a:ext cx="3063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6600"/>
                </a:solidFill>
              </a:rPr>
              <a:t>Not equivalent to SM cross section measurement, </a:t>
            </a:r>
            <a:r>
              <a:rPr lang="en-US" altLang="fr-FR" dirty="0" err="1" smtClean="0">
                <a:solidFill>
                  <a:srgbClr val="006600"/>
                </a:solidFill>
              </a:rPr>
              <a:t>eg</a:t>
            </a:r>
            <a:r>
              <a:rPr lang="en-US" altLang="fr-FR" dirty="0" smtClean="0">
                <a:solidFill>
                  <a:srgbClr val="006600"/>
                </a:solidFill>
              </a:rPr>
              <a:t> deviations can be at high </a:t>
            </a:r>
            <a:r>
              <a:rPr lang="en-US" altLang="fr-FR" dirty="0" err="1" smtClean="0">
                <a:solidFill>
                  <a:srgbClr val="006600"/>
                </a:solidFill>
              </a:rPr>
              <a:t>pT</a:t>
            </a:r>
            <a:r>
              <a:rPr lang="en-US" altLang="fr-FR" dirty="0" smtClean="0">
                <a:solidFill>
                  <a:srgbClr val="006600"/>
                </a:solidFill>
              </a:rPr>
              <a:t> </a:t>
            </a:r>
            <a:r>
              <a:rPr lang="en-US" altLang="fr-FR" dirty="0" err="1" smtClean="0">
                <a:solidFill>
                  <a:srgbClr val="006600"/>
                </a:solidFill>
              </a:rPr>
              <a:t>etc</a:t>
            </a:r>
            <a:endParaRPr lang="en-US" altLang="fr-FR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1835696" y="304800"/>
            <a:ext cx="6284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 smtClean="0">
                <a:solidFill>
                  <a:srgbClr val="FF0000"/>
                </a:solidFill>
              </a:rPr>
              <a:t>TGV anomalous Z couplings or QGCs for W? 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95536" y="1412776"/>
            <a:ext cx="37444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0099"/>
                </a:solidFill>
              </a:rPr>
              <a:t>Z</a:t>
            </a:r>
            <a:r>
              <a:rPr lang="el-GR" altLang="fr-FR" dirty="0" smtClean="0">
                <a:solidFill>
                  <a:srgbClr val="000099"/>
                </a:solidFill>
              </a:rPr>
              <a:t>γγ</a:t>
            </a:r>
            <a:r>
              <a:rPr lang="en-US" altLang="fr-FR" dirty="0" smtClean="0">
                <a:solidFill>
                  <a:srgbClr val="000099"/>
                </a:solidFill>
              </a:rPr>
              <a:t> and ZZ</a:t>
            </a:r>
            <a:r>
              <a:rPr lang="el-GR" altLang="fr-FR" dirty="0" smtClean="0">
                <a:solidFill>
                  <a:srgbClr val="000099"/>
                </a:solidFill>
              </a:rPr>
              <a:t>γ </a:t>
            </a:r>
            <a:r>
              <a:rPr lang="en-US" altLang="fr-FR" dirty="0" smtClean="0">
                <a:solidFill>
                  <a:srgbClr val="000099"/>
                </a:solidFill>
              </a:rPr>
              <a:t>frighteningly standard: interval includes SM value</a:t>
            </a:r>
            <a:endParaRPr lang="en-US" alt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862685"/>
            <a:ext cx="5333405" cy="361431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952" y="799505"/>
            <a:ext cx="4464496" cy="3094538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247709" y="4486446"/>
            <a:ext cx="25377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dirty="0" smtClean="0">
                <a:solidFill>
                  <a:srgbClr val="000099"/>
                </a:solidFill>
              </a:rPr>
              <a:t>Quartic </a:t>
            </a:r>
            <a:r>
              <a:rPr lang="en-US" altLang="fr-FR" dirty="0" err="1" smtClean="0">
                <a:solidFill>
                  <a:srgbClr val="000099"/>
                </a:solidFill>
              </a:rPr>
              <a:t>coupings</a:t>
            </a:r>
            <a:r>
              <a:rPr lang="en-US" altLang="fr-FR" dirty="0" smtClean="0">
                <a:solidFill>
                  <a:srgbClr val="000099"/>
                </a:solidFill>
              </a:rPr>
              <a:t>: all ok</a:t>
            </a:r>
            <a:endParaRPr lang="en-US" alt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8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"/>
          <a:stretch>
            <a:fillRect/>
          </a:stretch>
        </p:blipFill>
        <p:spPr bwMode="auto">
          <a:xfrm>
            <a:off x="0" y="1052513"/>
            <a:ext cx="91440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3867150" y="234950"/>
            <a:ext cx="18462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rgbClr val="FF0000"/>
                </a:solidFill>
              </a:rPr>
              <a:t>7.7 TeV dijet</a:t>
            </a:r>
            <a:endParaRPr lang="fr-FR" altLang="fr-FR" sz="240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79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174678" y="116632"/>
            <a:ext cx="23415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fr-FR" sz="2400" dirty="0">
                <a:solidFill>
                  <a:srgbClr val="FF0000"/>
                </a:solidFill>
              </a:rPr>
              <a:t>Dijet </a:t>
            </a:r>
            <a:r>
              <a:rPr lang="en-US" altLang="fr-FR" sz="2400" dirty="0" smtClean="0">
                <a:solidFill>
                  <a:srgbClr val="FF0000"/>
                </a:solidFill>
              </a:rPr>
              <a:t>resonances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743450" y="4739282"/>
            <a:ext cx="404336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fr-FR" dirty="0" smtClean="0">
                <a:solidFill>
                  <a:srgbClr val="006600"/>
                </a:solidFill>
              </a:rPr>
              <a:t>Di-jet searches</a:t>
            </a:r>
            <a:r>
              <a:rPr lang="en-US" altLang="fr-FR" dirty="0">
                <a:solidFill>
                  <a:srgbClr val="006600"/>
                </a:solidFill>
              </a:rPr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Bump hunting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No bump observed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Can be applied to many different models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Depends on final stats q/g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fr-FR" dirty="0">
                <a:solidFill>
                  <a:srgbClr val="000099"/>
                </a:solidFill>
              </a:rPr>
              <a:t>Limits in the n-</a:t>
            </a:r>
            <a:r>
              <a:rPr lang="en-US" altLang="fr-FR" dirty="0" err="1">
                <a:solidFill>
                  <a:srgbClr val="000099"/>
                </a:solidFill>
              </a:rPr>
              <a:t>TeV</a:t>
            </a:r>
            <a:r>
              <a:rPr lang="en-US" altLang="fr-FR" dirty="0">
                <a:solidFill>
                  <a:srgbClr val="000099"/>
                </a:solidFill>
              </a:rPr>
              <a:t> mass range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66" y="834240"/>
            <a:ext cx="3812150" cy="365997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71" y="332656"/>
            <a:ext cx="3329565" cy="37534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02" y="3715714"/>
            <a:ext cx="3268203" cy="316967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A69D3-11BC-4696-A4A1-87C3E29285F5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55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27493</TotalTime>
  <Words>1632</Words>
  <Application>Microsoft Office PowerPoint</Application>
  <PresentationFormat>Affichage à l'écran (4:3)</PresentationFormat>
  <Paragraphs>369</Paragraphs>
  <Slides>32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Symbol</vt:lpstr>
      <vt:lpstr>Times New Roman</vt:lpstr>
      <vt:lpstr>Wingdings</vt:lpstr>
      <vt:lpstr>Modèle par défaut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zerwas</dc:creator>
  <cp:lastModifiedBy>Dirk Zerwas</cp:lastModifiedBy>
  <cp:revision>3645</cp:revision>
  <dcterms:created xsi:type="dcterms:W3CDTF">2005-05-24T19:01:11Z</dcterms:created>
  <dcterms:modified xsi:type="dcterms:W3CDTF">2017-04-20T13:45:03Z</dcterms:modified>
</cp:coreProperties>
</file>