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2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3" r:id="rId1"/>
  </p:sldMasterIdLst>
  <p:notesMasterIdLst>
    <p:notesMasterId r:id="rId35"/>
  </p:notesMasterIdLst>
  <p:handoutMasterIdLst>
    <p:handoutMasterId r:id="rId36"/>
  </p:handoutMasterIdLst>
  <p:sldIdLst>
    <p:sldId id="370" r:id="rId2"/>
    <p:sldId id="797" r:id="rId3"/>
    <p:sldId id="801" r:id="rId4"/>
    <p:sldId id="800" r:id="rId5"/>
    <p:sldId id="803" r:id="rId6"/>
    <p:sldId id="805" r:id="rId7"/>
    <p:sldId id="794" r:id="rId8"/>
    <p:sldId id="763" r:id="rId9"/>
    <p:sldId id="753" r:id="rId10"/>
    <p:sldId id="807" r:id="rId11"/>
    <p:sldId id="813" r:id="rId12"/>
    <p:sldId id="809" r:id="rId13"/>
    <p:sldId id="490" r:id="rId14"/>
    <p:sldId id="806" r:id="rId15"/>
    <p:sldId id="754" r:id="rId16"/>
    <p:sldId id="679" r:id="rId17"/>
    <p:sldId id="462" r:id="rId18"/>
    <p:sldId id="578" r:id="rId19"/>
    <p:sldId id="556" r:id="rId20"/>
    <p:sldId id="752" r:id="rId21"/>
    <p:sldId id="773" r:id="rId22"/>
    <p:sldId id="554" r:id="rId23"/>
    <p:sldId id="777" r:id="rId24"/>
    <p:sldId id="778" r:id="rId25"/>
    <p:sldId id="594" r:id="rId26"/>
    <p:sldId id="804" r:id="rId27"/>
    <p:sldId id="769" r:id="rId28"/>
    <p:sldId id="553" r:id="rId29"/>
    <p:sldId id="811" r:id="rId30"/>
    <p:sldId id="448" r:id="rId31"/>
    <p:sldId id="787" r:id="rId32"/>
    <p:sldId id="796" r:id="rId33"/>
    <p:sldId id="79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C Colloquium" id="{7BCA0768-59F7-9543-9080-D02B448A0358}">
          <p14:sldIdLst>
            <p14:sldId id="370"/>
            <p14:sldId id="797"/>
            <p14:sldId id="801"/>
            <p14:sldId id="800"/>
            <p14:sldId id="803"/>
            <p14:sldId id="805"/>
            <p14:sldId id="794"/>
            <p14:sldId id="763"/>
            <p14:sldId id="753"/>
            <p14:sldId id="807"/>
            <p14:sldId id="813"/>
            <p14:sldId id="809"/>
            <p14:sldId id="490"/>
            <p14:sldId id="806"/>
            <p14:sldId id="754"/>
            <p14:sldId id="679"/>
            <p14:sldId id="462"/>
            <p14:sldId id="578"/>
            <p14:sldId id="556"/>
            <p14:sldId id="752"/>
            <p14:sldId id="773"/>
            <p14:sldId id="554"/>
            <p14:sldId id="777"/>
            <p14:sldId id="778"/>
            <p14:sldId id="594"/>
            <p14:sldId id="804"/>
            <p14:sldId id="769"/>
          </p14:sldIdLst>
        </p14:section>
        <p14:section name="Backup" id="{3B672583-695B-7B49-B550-0B9306D415F7}">
          <p14:sldIdLst>
            <p14:sldId id="553"/>
            <p14:sldId id="811"/>
            <p14:sldId id="448"/>
            <p14:sldId id="787"/>
            <p14:sldId id="796"/>
            <p14:sldId id="79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80"/>
    <a:srgbClr val="0096CF"/>
    <a:srgbClr val="0092D2"/>
    <a:srgbClr val="197D8C"/>
    <a:srgbClr val="1EBDA3"/>
    <a:srgbClr val="149FFB"/>
    <a:srgbClr val="000000"/>
    <a:srgbClr val="8F2FF4"/>
    <a:srgbClr val="002AF4"/>
    <a:srgbClr val="37A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68" d="100"/>
          <a:sy n="68" d="100"/>
        </p:scale>
        <p:origin x="-108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7" d="100"/>
        <a:sy n="137" d="100"/>
      </p:scale>
      <p:origin x="0" y="16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44B70-76A0-564B-B1F3-84321B9B9F18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1AC4F-4F93-CD4C-AE15-BF0ADEFA0D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497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F8497C-81FD-0A45-873A-7A22D9574B26}" type="datetimeFigureOut">
              <a:rPr lang="en-US" smtClean="0"/>
              <a:t>5/29/17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71430-EBBA-144C-9116-6DF925E7A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556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129EC9-432A-9D4D-9E7F-2234E3773AF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60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13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886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Colo</a:t>
            </a:r>
            <a:r>
              <a:rPr lang="en-US" baseline="0" dirty="0" smtClean="0"/>
              <a:t>r Glass Condensate mentioned for the first time here!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7896F-CA29-CE4D-BE8B-C18559D10A6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 in mapping</a:t>
            </a:r>
            <a:r>
              <a:rPr lang="en-US" baseline="0" dirty="0" smtClean="0"/>
              <a:t> the transition from dilute gas to CGC region systematically, by varying nuclei and varying energy.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197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Amazing events:</a:t>
            </a:r>
            <a:r>
              <a:rPr lang="en-US" baseline="0" dirty="0" smtClean="0"/>
              <a:t> in the rest frame a 1 </a:t>
            </a:r>
            <a:r>
              <a:rPr lang="en-US" baseline="0" dirty="0" err="1" smtClean="0"/>
              <a:t>TeV</a:t>
            </a:r>
            <a:r>
              <a:rPr lang="en-US" baseline="0" dirty="0" smtClean="0"/>
              <a:t> e-beam on Nucleus (~binding energy of 10s MeV) and nothing happens to the nucleus 1/3 of time. The gluon matter is so “DISK” like that even when probed with high resolution probe acts like a “solid” Dark object, creating diffractive patters. Nuclei have a lot more gluons than protons, so the object is DARKER, and hence the diffractive part of the cross section RISES above 1 in ratio. If there is no saturation, then the nucleus may break more often, and hence the ratio of diffraction in nuclei to proton actually decreases.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42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Contrast</a:t>
            </a:r>
            <a:r>
              <a:rPr lang="en-US" baseline="0" dirty="0" smtClean="0"/>
              <a:t> with HERA could be made more explicit. Table/column presentation.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126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Strong coupling resulting</a:t>
            </a:r>
            <a:r>
              <a:rPr lang="en-US" baseline="0" dirty="0" smtClean="0"/>
              <a:t> in non-linear interactions and emergent phenomena</a:t>
            </a:r>
          </a:p>
          <a:p>
            <a:r>
              <a:rPr lang="en-US" baseline="0" dirty="0" smtClean="0"/>
              <a:t>QCD provides these conditions very naturally because of the self-interactions inherent in its structure and dynamics.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10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446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around sea quarks</a:t>
            </a:r>
            <a:r>
              <a:rPr lang="en-US" baseline="0" dirty="0" smtClean="0"/>
              <a:t> and gluons </a:t>
            </a:r>
            <a:r>
              <a:rPr lang="en-US" baseline="0" dirty="0" err="1" smtClean="0"/>
              <a:t>rihght</a:t>
            </a:r>
            <a:r>
              <a:rPr lang="en-US" baseline="0" dirty="0" smtClean="0"/>
              <a:t> two figures.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34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Large</a:t>
            </a:r>
            <a:r>
              <a:rPr lang="en-US" baseline="0" dirty="0" smtClean="0"/>
              <a:t> nu measurements, Q2 large, so Shadowing effects are absent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5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921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80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0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611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1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Significant</a:t>
            </a:r>
            <a:r>
              <a:rPr lang="en-US" baseline="0" dirty="0" smtClean="0"/>
              <a:t> modification and simplification of this slide… may convert in to two….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71430-EBBA-144C-9116-6DF925E7AC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83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Emergent Phenomena </a:t>
            </a:r>
          </a:p>
          <a:p>
            <a:endParaRPr lang="en-US" dirty="0" smtClean="0"/>
          </a:p>
          <a:p>
            <a:r>
              <a:rPr lang="en-US" dirty="0" smtClean="0"/>
              <a:t>added some physics motivation why Delta G is relevant in general, and a more modern plot based on DSSV-154</a:t>
            </a:r>
            <a:r>
              <a:rPr lang="en-US" baseline="0" dirty="0" smtClean="0"/>
              <a:t> how well we can measure the </a:t>
            </a:r>
            <a:r>
              <a:rPr lang="en-US" baseline="0" dirty="0" err="1" smtClean="0"/>
              <a:t>helicity</a:t>
            </a:r>
            <a:r>
              <a:rPr lang="en-US" baseline="0" dirty="0" smtClean="0"/>
              <a:t> sum rule. Better plot from the lattice paper showing the </a:t>
            </a:r>
            <a:r>
              <a:rPr lang="en-US" baseline="0" dirty="0" err="1" smtClean="0"/>
              <a:t>Ls</a:t>
            </a:r>
            <a:endParaRPr lang="en-US" baseline="0" dirty="0" smtClean="0"/>
          </a:p>
          <a:p>
            <a:endParaRPr lang="en-US" baseline="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/>
              <a:t>Axial Anomaly affects behavior of </a:t>
            </a:r>
            <a:r>
              <a:rPr lang="en-US" sz="1200" dirty="0" smtClean="0">
                <a:latin typeface="Symbol" charset="2"/>
                <a:cs typeface="Symbol" charset="2"/>
              </a:rPr>
              <a:t>D</a:t>
            </a:r>
            <a:r>
              <a:rPr lang="en-US" sz="1200" dirty="0" smtClean="0"/>
              <a:t>g(x) as function of 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200" dirty="0" smtClean="0"/>
              <a:t>Recent theoretical work: Shows how to constrain      in</a:t>
            </a:r>
          </a:p>
          <a:p>
            <a:pPr>
              <a:buClr>
                <a:srgbClr val="0000FF"/>
              </a:buClr>
            </a:pPr>
            <a:r>
              <a:rPr lang="en-US" sz="1200" dirty="0" smtClean="0"/>
              <a:t>       </a:t>
            </a:r>
            <a:r>
              <a:rPr lang="en-US" sz="1200" dirty="0" err="1" smtClean="0"/>
              <a:t>Helicity</a:t>
            </a:r>
            <a:r>
              <a:rPr lang="en-US" sz="1200" dirty="0" smtClean="0"/>
              <a:t> sum rule (NEED TO FIND THE REFERENCE)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23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Emergent Phenomena like the Spin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added why </a:t>
            </a:r>
            <a:r>
              <a:rPr lang="en-US" dirty="0" err="1" smtClean="0"/>
              <a:t>wigner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fcts</a:t>
            </a:r>
            <a:r>
              <a:rPr lang="en-US" baseline="0" dirty="0" smtClean="0"/>
              <a:t>. are important. and added reference statement that diffraction allows access to gluon </a:t>
            </a:r>
            <a:r>
              <a:rPr lang="en-US" baseline="0" dirty="0" err="1" smtClean="0"/>
              <a:t>wigner</a:t>
            </a:r>
            <a:r>
              <a:rPr lang="en-US" baseline="0" dirty="0" smtClean="0"/>
              <a:t> functions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Y. </a:t>
            </a:r>
            <a:r>
              <a:rPr lang="en-US" baseline="0" dirty="0" err="1" smtClean="0"/>
              <a:t>Hatta</a:t>
            </a:r>
            <a:r>
              <a:rPr lang="en-US" baseline="0" dirty="0" smtClean="0"/>
              <a:t>, Bo-Wen Xiao  &amp; F. Yuan, PRL 116, 022301 (2016) </a:t>
            </a:r>
          </a:p>
          <a:p>
            <a:r>
              <a:rPr lang="en-US" baseline="0" dirty="0" smtClean="0"/>
              <a:t>10.1103/PhysRevLett.116.202301 </a:t>
            </a:r>
          </a:p>
          <a:p>
            <a:r>
              <a:rPr lang="en-US" baseline="0" dirty="0" smtClean="0"/>
              <a:t>Angular correlation between the nucleon’s recoil momentum and the di-jet transverse momentum carry non-trivial information about the phase space of the Wigner distribution.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F3760-1076-4CB8-8782-B43A7E5A2C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20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sldNum" sz="quarter" idx="2"/>
          </p:nvPr>
        </p:nvSpPr>
        <p:spPr>
          <a:xfrm>
            <a:off x="8818185" y="0"/>
            <a:ext cx="261105" cy="287894"/>
          </a:xfrm>
          <a:prstGeom prst="rect">
            <a:avLst/>
          </a:prstGeom>
        </p:spPr>
        <p:txBody>
          <a:bodyPr lIns="45718" tIns="45718" rIns="45718" bIns="45718" anchor="t"/>
          <a:lstStyle>
            <a:lvl1pPr defTabSz="642915">
              <a:defRPr>
                <a:solidFill>
                  <a:srgbClr val="000000"/>
                </a:solidFill>
                <a:uFillTx/>
                <a:latin typeface="Book Antiqua"/>
                <a:ea typeface="Book Antiqua"/>
                <a:cs typeface="Book Antiqua"/>
                <a:sym typeface="Book Antiqua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81429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5/30/17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7658" y="18288"/>
            <a:ext cx="4706142" cy="3474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FFFFFF"/>
                </a:solidFill>
              </a:defRPr>
            </a:lvl1pPr>
          </a:lstStyle>
          <a:p>
            <a:fld id="{0CFEC368-1D7A-4F81-ABF6-AE0E36BAF64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8.emf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emf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39.emf"/><Relationship Id="rId7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6" Type="http://schemas.openxmlformats.org/officeDocument/2006/relationships/image" Target="../media/image43.png"/><Relationship Id="rId7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Relationship Id="rId3" Type="http://schemas.openxmlformats.org/officeDocument/2006/relationships/image" Target="../media/image4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emf"/><Relationship Id="rId5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skipper.physics.sunysb.edu/~eicug/meeting2/UCB2016.html" TargetMode="External"/><Relationship Id="rId4" Type="http://schemas.openxmlformats.org/officeDocument/2006/relationships/hyperlink" Target="http://eic2016.phy.anl.gov" TargetMode="External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kipper.physics.sunysb.edu/~eicug/meeting1/SBU.html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emf"/><Relationship Id="rId3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9.emf"/><Relationship Id="rId5" Type="http://schemas.openxmlformats.org/officeDocument/2006/relationships/image" Target="../media/image6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emf"/><Relationship Id="rId6" Type="http://schemas.openxmlformats.org/officeDocument/2006/relationships/image" Target="../media/image11.emf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4.jp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3.emf"/><Relationship Id="rId7" Type="http://schemas.openxmlformats.org/officeDocument/2006/relationships/image" Target="../media/image15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96582"/>
            <a:ext cx="7848600" cy="2279421"/>
          </a:xfrm>
        </p:spPr>
        <p:txBody>
          <a:bodyPr anchor="t">
            <a:normAutofit/>
          </a:bodyPr>
          <a:lstStyle/>
          <a:p>
            <a:pPr algn="ctr"/>
            <a:r>
              <a:rPr lang="en-US" sz="4000" cap="none" dirty="0" smtClean="0"/>
              <a:t>Electron Ion Collider:</a:t>
            </a:r>
            <a:br>
              <a:rPr lang="en-US" sz="4000" cap="none" dirty="0" smtClean="0"/>
            </a:br>
            <a:r>
              <a:rPr lang="en-US" sz="4000" cap="none" dirty="0" smtClean="0"/>
              <a:t>The next QCD frontier</a:t>
            </a:r>
            <a:br>
              <a:rPr lang="en-US" sz="4000" cap="none" dirty="0" smtClean="0"/>
            </a:br>
            <a:r>
              <a:rPr lang="en-US" sz="2400" i="1" cap="none" dirty="0" smtClean="0">
                <a:solidFill>
                  <a:srgbClr val="3366FF"/>
                </a:solidFill>
              </a:rPr>
              <a:t>Understanding the Glue that Binds Us All</a:t>
            </a:r>
            <a:endParaRPr lang="en-US" sz="2400" cap="none" dirty="0">
              <a:solidFill>
                <a:srgbClr val="29293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465" y="3415834"/>
            <a:ext cx="5985232" cy="1200328"/>
          </a:xfrm>
          <a:prstGeom prst="rect">
            <a:avLst/>
          </a:prstGeom>
          <a:noFill/>
          <a:ln w="38100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Why </a:t>
            </a:r>
            <a:r>
              <a:rPr lang="en-US" sz="2400" dirty="0" smtClean="0"/>
              <a:t>the EIC? </a:t>
            </a:r>
            <a:r>
              <a:rPr lang="en-US" sz="2400" dirty="0" smtClean="0">
                <a:sym typeface="Wingdings"/>
              </a:rPr>
              <a:t>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“Gluon Imaging”</a:t>
            </a:r>
            <a:endParaRPr lang="en-US" sz="2400" dirty="0">
              <a:solidFill>
                <a:srgbClr val="0000FF"/>
              </a:solidFill>
            </a:endParaRPr>
          </a:p>
          <a:p>
            <a:pPr algn="ctr"/>
            <a:r>
              <a:rPr lang="en-US" sz="2400" dirty="0">
                <a:solidFill>
                  <a:srgbClr val="800000"/>
                </a:solidFill>
                <a:cs typeface="Apple Chancery"/>
              </a:rPr>
              <a:t>To </a:t>
            </a:r>
            <a:r>
              <a:rPr lang="en-US" sz="2400" dirty="0" smtClean="0">
                <a:solidFill>
                  <a:srgbClr val="800000"/>
                </a:solidFill>
                <a:cs typeface="Apple Chancery"/>
              </a:rPr>
              <a:t>understand </a:t>
            </a:r>
            <a:r>
              <a:rPr lang="en-US" sz="2400" dirty="0">
                <a:solidFill>
                  <a:srgbClr val="800000"/>
                </a:solidFill>
                <a:cs typeface="Apple Chancery"/>
              </a:rPr>
              <a:t>the role of </a:t>
            </a:r>
            <a:r>
              <a:rPr lang="en-US" sz="2400" dirty="0" smtClean="0">
                <a:solidFill>
                  <a:srgbClr val="0000FF"/>
                </a:solidFill>
                <a:cs typeface="Apple Chancery"/>
              </a:rPr>
              <a:t>gluons </a:t>
            </a:r>
            <a:r>
              <a:rPr lang="en-US" sz="2400" dirty="0" smtClean="0">
                <a:solidFill>
                  <a:srgbClr val="800000"/>
                </a:solidFill>
                <a:cs typeface="Apple Chancery"/>
              </a:rPr>
              <a:t>in binding </a:t>
            </a:r>
          </a:p>
          <a:p>
            <a:pPr algn="ctr"/>
            <a:r>
              <a:rPr lang="en-US" sz="2400" dirty="0" smtClean="0">
                <a:solidFill>
                  <a:srgbClr val="800000"/>
                </a:solidFill>
                <a:cs typeface="Apple Chancery"/>
              </a:rPr>
              <a:t>quarks </a:t>
            </a:r>
            <a:r>
              <a:rPr lang="en-US" sz="2400" dirty="0">
                <a:solidFill>
                  <a:srgbClr val="800000"/>
                </a:solidFill>
                <a:cs typeface="Apple Chancery"/>
              </a:rPr>
              <a:t>&amp;</a:t>
            </a:r>
            <a:r>
              <a:rPr lang="en-US" sz="2400" dirty="0" smtClean="0">
                <a:solidFill>
                  <a:srgbClr val="800000"/>
                </a:solidFill>
                <a:cs typeface="Apple Chancery"/>
              </a:rPr>
              <a:t> gluons into Nucleons and Nuclei</a:t>
            </a:r>
            <a:endParaRPr lang="en-US" sz="2400" dirty="0">
              <a:solidFill>
                <a:srgbClr val="800000"/>
              </a:solidFill>
              <a:cs typeface="Apple Chancery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2" y="6548978"/>
            <a:ext cx="2009558" cy="3383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535885" y="6573023"/>
            <a:ext cx="1612981" cy="30777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r>
              <a:rPr lang="en-US" sz="1400" b="1" dirty="0" smtClean="0">
                <a:solidFill>
                  <a:schemeClr val="tx2"/>
                </a:solidFill>
                <a:latin typeface="Apple Chancery"/>
                <a:cs typeface="Apple Chancery"/>
              </a:rPr>
              <a:t>Abhay </a:t>
            </a:r>
            <a:r>
              <a:rPr lang="en-US" sz="1400" b="1" dirty="0" smtClean="0">
                <a:solidFill>
                  <a:schemeClr val="tx1"/>
                </a:solidFill>
                <a:latin typeface="Apple Chancery"/>
                <a:cs typeface="Apple Chancery"/>
              </a:rPr>
              <a:t>Deshpande</a:t>
            </a:r>
            <a:endParaRPr lang="en-US" sz="1400" b="1" dirty="0">
              <a:solidFill>
                <a:schemeClr val="tx1"/>
              </a:solidFill>
              <a:latin typeface="Apple Chancery"/>
              <a:cs typeface="Apple Chancery"/>
            </a:endParaRP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-1"/>
            <a:ext cx="1327935" cy="122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857" y="-1"/>
            <a:ext cx="948143" cy="122792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798425" y="4673409"/>
            <a:ext cx="7603401" cy="1818322"/>
            <a:chOff x="798425" y="4673409"/>
            <a:chExt cx="7603401" cy="1818322"/>
          </a:xfrm>
        </p:grpSpPr>
        <p:pic>
          <p:nvPicPr>
            <p:cNvPr id="21" name="Picture 20" descr="NSAC LRP 2015 (dragged)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425" y="4673409"/>
              <a:ext cx="1405067" cy="181832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300960" y="4843906"/>
              <a:ext cx="4572000" cy="147732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u="sng" dirty="0">
                  <a:solidFill>
                    <a:srgbClr val="FF0000"/>
                  </a:solidFill>
                </a:rPr>
                <a:t>RECOMMENDATION:</a:t>
              </a:r>
              <a:endParaRPr lang="en-US" dirty="0">
                <a:solidFill>
                  <a:srgbClr val="0000FF"/>
                </a:solidFill>
              </a:endParaRPr>
            </a:p>
            <a:p>
              <a:pPr algn="ctr"/>
              <a:r>
                <a:rPr lang="en-US" b="1" dirty="0">
                  <a:solidFill>
                    <a:srgbClr val="0000FF"/>
                  </a:solidFill>
                  <a:latin typeface="Apple Chancery"/>
                  <a:cs typeface="Apple Chancery"/>
                </a:rPr>
                <a:t>We recommend a high-energy high-luminosity polarized EIC as the highest priority for new facility construction following the completion of FRIB.</a:t>
              </a:r>
              <a:endParaRPr lang="en-US" dirty="0"/>
            </a:p>
          </p:txBody>
        </p:sp>
        <p:pic>
          <p:nvPicPr>
            <p:cNvPr id="25" name="Picture 24" descr="NSAC LRP 2015 (dragged)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6759" y="4673409"/>
              <a:ext cx="1405067" cy="18183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39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66084" y="5237928"/>
            <a:ext cx="2357115" cy="1645472"/>
            <a:chOff x="571846" y="2220685"/>
            <a:chExt cx="2011668" cy="13280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/>
            <a:srcRect l="1575" t="10548" r="8934" b="7627"/>
            <a:stretch/>
          </p:blipFill>
          <p:spPr>
            <a:xfrm>
              <a:off x="571846" y="2220685"/>
              <a:ext cx="2011668" cy="1328069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270017" y="2394856"/>
              <a:ext cx="313497" cy="50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10590"/>
            <a:ext cx="652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Understanding </a:t>
            </a:r>
            <a:r>
              <a:rPr lang="en-US" sz="3200" b="1" dirty="0"/>
              <a:t>Nucleon </a:t>
            </a:r>
            <a:r>
              <a:rPr lang="en-US" sz="3200" b="1" dirty="0" smtClean="0"/>
              <a:t>Spin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6743" y="4652"/>
            <a:ext cx="2552634" cy="1050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48648" y="976106"/>
            <a:ext cx="4888093" cy="1077218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292934"/>
                </a:solidFill>
              </a:rPr>
              <a:t>EIC projected measurements: 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precise determination of </a:t>
            </a:r>
            <a:r>
              <a:rPr lang="en-US" sz="1600" dirty="0">
                <a:solidFill>
                  <a:srgbClr val="000000"/>
                </a:solidFill>
              </a:rPr>
              <a:t>polarized PDFs of quark sea and </a:t>
            </a:r>
            <a:r>
              <a:rPr lang="en-US" sz="1600" dirty="0" smtClean="0">
                <a:solidFill>
                  <a:srgbClr val="000000"/>
                </a:solidFill>
              </a:rPr>
              <a:t>gluons </a:t>
            </a:r>
            <a:r>
              <a:rPr lang="en-US" sz="1600" dirty="0" smtClean="0">
                <a:solidFill>
                  <a:srgbClr val="000000"/>
                </a:solidFill>
                <a:sym typeface="Wingdings"/>
              </a:rPr>
              <a:t> precision </a:t>
            </a:r>
            <a:r>
              <a:rPr lang="en-US" sz="1600" dirty="0">
                <a:solidFill>
                  <a:srgbClr val="292934"/>
                </a:solidFill>
                <a:latin typeface="Symbol" charset="2"/>
                <a:cs typeface="Symbol" charset="2"/>
              </a:rPr>
              <a:t>D</a:t>
            </a:r>
            <a:r>
              <a:rPr lang="en-US" sz="1600" dirty="0">
                <a:solidFill>
                  <a:srgbClr val="292934"/>
                </a:solidFill>
              </a:rPr>
              <a:t>G and </a:t>
            </a:r>
            <a:r>
              <a:rPr lang="en-US" sz="1600" dirty="0" smtClean="0">
                <a:solidFill>
                  <a:srgbClr val="292934"/>
                </a:solidFill>
                <a:latin typeface="Symbol" charset="2"/>
                <a:cs typeface="Symbol" charset="2"/>
              </a:rPr>
              <a:t>DS</a:t>
            </a:r>
            <a:endParaRPr lang="en-US" sz="1600" dirty="0" smtClean="0">
              <a:solidFill>
                <a:srgbClr val="00000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 smtClean="0">
                <a:solidFill>
                  <a:srgbClr val="292934"/>
                </a:solidFill>
                <a:sym typeface="Wingdings"/>
              </a:rPr>
              <a:t>A clear idea of the magnitude of ∑</a:t>
            </a:r>
            <a:r>
              <a:rPr lang="en-US" sz="1600" dirty="0" err="1" smtClean="0">
                <a:solidFill>
                  <a:srgbClr val="292934"/>
                </a:solidFill>
                <a:sym typeface="Wingdings"/>
              </a:rPr>
              <a:t>L</a:t>
            </a:r>
            <a:r>
              <a:rPr lang="en-US" sz="1600" baseline="-25000" dirty="0" err="1">
                <a:solidFill>
                  <a:srgbClr val="292934"/>
                </a:solidFill>
                <a:sym typeface="Wingdings"/>
              </a:rPr>
              <a:t>q</a:t>
            </a:r>
            <a:r>
              <a:rPr lang="en-US" sz="1600" dirty="0" err="1" smtClean="0">
                <a:solidFill>
                  <a:srgbClr val="292934"/>
                </a:solidFill>
                <a:sym typeface="Wingdings"/>
              </a:rPr>
              <a:t>+L</a:t>
            </a:r>
            <a:r>
              <a:rPr lang="en-US" sz="1600" baseline="-25000" dirty="0" err="1">
                <a:solidFill>
                  <a:srgbClr val="292934"/>
                </a:solidFill>
                <a:sym typeface="Wingdings"/>
              </a:rPr>
              <a:t>g</a:t>
            </a:r>
            <a:endParaRPr lang="en-US" sz="1600" baseline="-25000" dirty="0">
              <a:solidFill>
                <a:srgbClr val="292934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17264" y="5651823"/>
            <a:ext cx="54965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b="1" dirty="0"/>
              <a:t>Gluon’s spin contribution on Lattice</a:t>
            </a:r>
            <a:r>
              <a:rPr lang="en-US" sz="1400" b="1" dirty="0" smtClean="0"/>
              <a:t>: </a:t>
            </a:r>
            <a:r>
              <a:rPr lang="en-US" sz="1400" b="1" dirty="0"/>
              <a:t>S</a:t>
            </a:r>
            <a:r>
              <a:rPr lang="en-US" sz="1400" b="1" baseline="-25000" dirty="0"/>
              <a:t>G </a:t>
            </a:r>
            <a:r>
              <a:rPr lang="en-US" sz="1400" b="1" dirty="0"/>
              <a:t>= 0.5</a:t>
            </a:r>
            <a:r>
              <a:rPr lang="en-US" sz="1400" b="1" dirty="0">
                <a:solidFill>
                  <a:srgbClr val="000000"/>
                </a:solidFill>
              </a:rPr>
              <a:t>(0.1</a:t>
            </a:r>
            <a:r>
              <a:rPr lang="en-US" sz="1400" b="1" dirty="0" smtClean="0">
                <a:solidFill>
                  <a:srgbClr val="000000"/>
                </a:solidFill>
              </a:rPr>
              <a:t>)</a:t>
            </a:r>
            <a:endParaRPr lang="en-US" sz="1400" b="1" dirty="0">
              <a:solidFill>
                <a:srgbClr val="000000"/>
              </a:solidFill>
            </a:endParaRPr>
          </a:p>
          <a:p>
            <a:r>
              <a:rPr lang="en-US" sz="1400" dirty="0" smtClean="0"/>
              <a:t>      Yi</a:t>
            </a:r>
            <a:r>
              <a:rPr lang="en-US" sz="1400" dirty="0"/>
              <a:t>-Bo Yang et al. PRL </a:t>
            </a:r>
            <a:r>
              <a:rPr lang="en-US" sz="1400" b="1" dirty="0"/>
              <a:t>118</a:t>
            </a:r>
            <a:r>
              <a:rPr lang="en-US" sz="1400" dirty="0"/>
              <a:t>, 102001 (2017</a:t>
            </a:r>
            <a:r>
              <a:rPr lang="en-US" sz="1400" dirty="0" smtClean="0"/>
              <a:t>)</a:t>
            </a:r>
          </a:p>
          <a:p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47751" y="6215919"/>
            <a:ext cx="4267200" cy="513747"/>
          </a:xfrm>
          <a:prstGeom prst="rect">
            <a:avLst/>
          </a:prstGeom>
          <a:noFill/>
        </p:spPr>
        <p:txBody>
          <a:bodyPr wrap="square" lIns="82058" tIns="41029" rIns="82058" bIns="41029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b="1" dirty="0" err="1" smtClean="0">
                <a:solidFill>
                  <a:srgbClr val="000000"/>
                </a:solidFill>
              </a:rPr>
              <a:t>J</a:t>
            </a:r>
            <a:r>
              <a:rPr lang="en-US" sz="1400" b="1" baseline="-25000" dirty="0" err="1" smtClean="0">
                <a:solidFill>
                  <a:srgbClr val="000000"/>
                </a:solidFill>
              </a:rPr>
              <a:t>q</a:t>
            </a:r>
            <a:r>
              <a:rPr lang="en-US" sz="1400" b="1" dirty="0" smtClean="0">
                <a:solidFill>
                  <a:srgbClr val="000000"/>
                </a:solidFill>
              </a:rPr>
              <a:t> calculated on Lattice QCD: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              𝛘</a:t>
            </a:r>
            <a:r>
              <a:rPr lang="en-US" sz="1400" dirty="0" smtClean="0">
                <a:solidFill>
                  <a:srgbClr val="000000"/>
                </a:solidFill>
              </a:rPr>
              <a:t>QCD Collaboration, PRD91, 014505, 2015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622" y="836408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“Helicity sum rule”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1056038"/>
              </p:ext>
            </p:extLst>
          </p:nvPr>
        </p:nvGraphicFramePr>
        <p:xfrm>
          <a:off x="447675" y="1120322"/>
          <a:ext cx="3148013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8" name="Equation" r:id="rId6" imgW="2159000" imgH="609600" progId="Equation.3">
                  <p:embed/>
                </p:oleObj>
              </mc:Choice>
              <mc:Fallback>
                <p:oleObj name="Equation" r:id="rId6" imgW="21590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1120322"/>
                        <a:ext cx="3148013" cy="8905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AutoShape 9"/>
          <p:cNvSpPr>
            <a:spLocks noChangeAspect="1"/>
          </p:cNvSpPr>
          <p:nvPr/>
        </p:nvSpPr>
        <p:spPr bwMode="auto">
          <a:xfrm rot="5400000">
            <a:off x="1256897" y="1653726"/>
            <a:ext cx="181404" cy="635829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9" name="AutoShape 9"/>
          <p:cNvSpPr>
            <a:spLocks noChangeAspect="1"/>
          </p:cNvSpPr>
          <p:nvPr/>
        </p:nvSpPr>
        <p:spPr bwMode="auto">
          <a:xfrm rot="5400000">
            <a:off x="2899783" y="1375742"/>
            <a:ext cx="274216" cy="1024579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59045" y="1972828"/>
            <a:ext cx="980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quark</a:t>
            </a:r>
          </a:p>
          <a:p>
            <a:pPr algn="ctr"/>
            <a:r>
              <a:rPr lang="en-US" sz="1200" dirty="0" smtClean="0">
                <a:solidFill>
                  <a:srgbClr val="FF00FF"/>
                </a:solidFill>
              </a:rPr>
              <a:t>contribution</a:t>
            </a:r>
            <a:endParaRPr lang="en-US" sz="1200" dirty="0">
              <a:solidFill>
                <a:srgbClr val="FF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6846" y="1938703"/>
            <a:ext cx="1159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8000"/>
                </a:solidFill>
              </a:rPr>
              <a:t>orbital angular </a:t>
            </a:r>
          </a:p>
          <a:p>
            <a:pPr algn="ctr"/>
            <a:r>
              <a:rPr lang="en-US" sz="1200" dirty="0" smtClean="0">
                <a:solidFill>
                  <a:srgbClr val="008000"/>
                </a:solidFill>
              </a:rPr>
              <a:t>momentum</a:t>
            </a:r>
          </a:p>
        </p:txBody>
      </p:sp>
      <p:sp>
        <p:nvSpPr>
          <p:cNvPr id="22" name="AutoShape 9"/>
          <p:cNvSpPr>
            <a:spLocks noChangeAspect="1"/>
          </p:cNvSpPr>
          <p:nvPr/>
        </p:nvSpPr>
        <p:spPr bwMode="auto">
          <a:xfrm rot="5400000">
            <a:off x="1908945" y="1560139"/>
            <a:ext cx="202181" cy="457584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4346" y="1802482"/>
            <a:ext cx="980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contribution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551" y="5300473"/>
            <a:ext cx="39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Spin and Lattice: Recent Activities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74843" y="2654368"/>
            <a:ext cx="4567108" cy="2603432"/>
            <a:chOff x="247843" y="2273368"/>
            <a:chExt cx="4000805" cy="2186035"/>
          </a:xfrm>
        </p:grpSpPr>
        <p:grpSp>
          <p:nvGrpSpPr>
            <p:cNvPr id="28" name="Group 27"/>
            <p:cNvGrpSpPr/>
            <p:nvPr/>
          </p:nvGrpSpPr>
          <p:grpSpPr>
            <a:xfrm>
              <a:off x="247843" y="2273368"/>
              <a:ext cx="4000805" cy="2186035"/>
              <a:chOff x="323479" y="2473861"/>
              <a:chExt cx="4000805" cy="2186035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98" t="45919"/>
              <a:stretch/>
            </p:blipFill>
            <p:spPr bwMode="auto">
              <a:xfrm>
                <a:off x="2296001" y="2569028"/>
                <a:ext cx="2028283" cy="20908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 b="54366"/>
              <a:stretch/>
            </p:blipFill>
            <p:spPr bwMode="auto">
              <a:xfrm>
                <a:off x="323479" y="2473861"/>
                <a:ext cx="1984534" cy="1764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06" t="87215" r="50000"/>
              <a:stretch/>
            </p:blipFill>
            <p:spPr bwMode="auto">
              <a:xfrm>
                <a:off x="548498" y="4165600"/>
                <a:ext cx="1762017" cy="4942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2764971" y="2444833"/>
              <a:ext cx="10302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Q</a:t>
              </a:r>
              <a:r>
                <a:rPr lang="en-US" sz="1200" baseline="30000" dirty="0"/>
                <a:t>2</a:t>
              </a:r>
              <a:r>
                <a:rPr lang="en-US" sz="1200" dirty="0" smtClean="0"/>
                <a:t>=10 GeV</a:t>
              </a:r>
              <a:r>
                <a:rPr lang="en-US" sz="1200" baseline="30000" dirty="0" smtClean="0"/>
                <a:t>2</a:t>
              </a:r>
              <a:endParaRPr lang="en-US" sz="1200" baseline="30000" dirty="0"/>
            </a:p>
          </p:txBody>
        </p:sp>
      </p:grpSp>
      <p:pic>
        <p:nvPicPr>
          <p:cNvPr id="30" name="Picture 29" descr="deltaG_Delta_Sigma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66084" y="2264147"/>
            <a:ext cx="2798031" cy="2779455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5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953736" y="6322167"/>
            <a:ext cx="1001629" cy="365125"/>
          </a:xfrm>
        </p:spPr>
        <p:txBody>
          <a:bodyPr/>
          <a:lstStyle/>
          <a:p>
            <a:fld id="{733D830A-08ED-2C4A-8C06-9EED5011CB5C}" type="slidenum">
              <a:rPr lang="en-US" smtClean="0"/>
              <a:t>11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91916"/>
            <a:ext cx="652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Understanding Nucleon Mass</a:t>
            </a:r>
            <a:endParaRPr lang="en-US" sz="32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6663770" y="721958"/>
            <a:ext cx="2407057" cy="1258788"/>
            <a:chOff x="297152" y="1017031"/>
            <a:chExt cx="2407057" cy="1258788"/>
          </a:xfrm>
          <a:solidFill>
            <a:srgbClr val="FFFFFF"/>
          </a:solidFill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666" y="1017031"/>
              <a:ext cx="1467531" cy="1258788"/>
            </a:xfrm>
            <a:prstGeom prst="rect">
              <a:avLst/>
            </a:prstGeom>
            <a:grpFill/>
          </p:spPr>
        </p:pic>
        <p:sp>
          <p:nvSpPr>
            <p:cNvPr id="8" name="TextBox 7"/>
            <p:cNvSpPr txBox="1"/>
            <p:nvPr/>
          </p:nvSpPr>
          <p:spPr>
            <a:xfrm>
              <a:off x="297152" y="1673753"/>
              <a:ext cx="620683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00FF"/>
                  </a:solidFill>
                  <a:latin typeface="Arial Rounded MT Bold"/>
                  <a:cs typeface="Arial Rounded MT Bold"/>
                </a:rPr>
                <a:t>GeV</a:t>
              </a:r>
              <a:endParaRPr lang="en-US" sz="1600" dirty="0">
                <a:solidFill>
                  <a:srgbClr val="0000FF"/>
                </a:solidFill>
                <a:latin typeface="Arial Rounded MT Bold"/>
                <a:cs typeface="Arial Rounded MT Bold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083526" y="1063327"/>
              <a:ext cx="620683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Arial Rounded MT Bold"/>
                  <a:cs typeface="Arial Rounded MT Bold"/>
                </a:rPr>
                <a:t>MeV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5513" y="3359602"/>
            <a:ext cx="4178808" cy="359830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marL="285750" indent="-285750" defTabSz="820487">
              <a:buFont typeface="Wingdings" charset="2"/>
              <a:buChar char="q"/>
            </a:pPr>
            <a:r>
              <a:rPr lang="en-US" b="1" dirty="0">
                <a:solidFill>
                  <a:srgbClr val="008000"/>
                </a:solidFill>
              </a:rPr>
              <a:t>Preliminary Lattice QCD results:</a:t>
            </a:r>
          </a:p>
        </p:txBody>
      </p:sp>
      <p:pic>
        <p:nvPicPr>
          <p:cNvPr id="12" name="Picture 11" descr="Screen Shot 2017-03-14 at 1.23.49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99" y="3782432"/>
            <a:ext cx="2949530" cy="27866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25500" y="2527133"/>
            <a:ext cx="8255095" cy="900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dirty="0">
                <a:solidFill>
                  <a:srgbClr val="0000FF"/>
                </a:solidFill>
                <a:cs typeface="Arial Rounded MT Bold"/>
              </a:rPr>
              <a:t>“… The vast majority of the nucleon’s mass is due to quantum fluctuations of quark-antiquark pairs, the gluons, and the energy associated with quarks moving around at close to the speed of light. 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525320" y="3063851"/>
            <a:ext cx="43024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cs typeface="Arial Rounded MT Bold"/>
              </a:rPr>
              <a:t>The 2015 Long Range Plan for Nuclear Science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1394" y="3357326"/>
            <a:ext cx="3871103" cy="359830"/>
          </a:xfrm>
          <a:prstGeom prst="rect">
            <a:avLst/>
          </a:prstGeom>
          <a:noFill/>
        </p:spPr>
        <p:txBody>
          <a:bodyPr wrap="square" lIns="82030" tIns="41015" rIns="82030" bIns="41015" rtlCol="0">
            <a:spAutoFit/>
          </a:bodyPr>
          <a:lstStyle/>
          <a:p>
            <a:pPr marL="285750" indent="-285750" defTabSz="820487">
              <a:buFont typeface="Wingdings" charset="2"/>
              <a:buChar char="q"/>
            </a:pPr>
            <a:r>
              <a:rPr lang="en-US" b="1" dirty="0" smtClean="0">
                <a:solidFill>
                  <a:srgbClr val="008000"/>
                </a:solidFill>
              </a:rPr>
              <a:t>EIC’s expected  contribution in: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337308" y="3719432"/>
            <a:ext cx="19371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</a:rPr>
              <a:t>T</a:t>
            </a:r>
            <a:r>
              <a:rPr lang="en-US" sz="1600" dirty="0" smtClean="0">
                <a:solidFill>
                  <a:srgbClr val="0000FF"/>
                </a:solidFill>
              </a:rPr>
              <a:t>race </a:t>
            </a:r>
            <a:r>
              <a:rPr lang="en-US" sz="1600" dirty="0">
                <a:solidFill>
                  <a:srgbClr val="0000FF"/>
                </a:solidFill>
              </a:rPr>
              <a:t>anomaly: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10607" y="4088764"/>
            <a:ext cx="18966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cs typeface="Arial Rounded MT Bold"/>
              </a:rPr>
              <a:t>Upsilon production</a:t>
            </a:r>
          </a:p>
          <a:p>
            <a:r>
              <a:rPr lang="en-US" sz="1600" i="1" dirty="0">
                <a:cs typeface="Arial Rounded MT Bold"/>
              </a:rPr>
              <a:t>near the threshold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37308" y="4759413"/>
            <a:ext cx="23439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US" sz="1600" dirty="0">
                <a:solidFill>
                  <a:srgbClr val="0000FF"/>
                </a:solidFill>
                <a:cs typeface="Arial Rounded MT Bold"/>
              </a:rPr>
              <a:t>Quark-gluon energy: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22562" y="5014073"/>
            <a:ext cx="3351875" cy="338554"/>
            <a:chOff x="5335347" y="4456955"/>
            <a:chExt cx="3351875" cy="338554"/>
          </a:xfrm>
        </p:grpSpPr>
        <p:sp>
          <p:nvSpPr>
            <p:cNvPr id="20" name="Rectangle 19"/>
            <p:cNvSpPr/>
            <p:nvPr/>
          </p:nvSpPr>
          <p:spPr>
            <a:xfrm>
              <a:off x="5501735" y="4456955"/>
              <a:ext cx="3185487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i="1" dirty="0">
                  <a:cs typeface="Arial Rounded MT Bold"/>
                </a:rPr>
                <a:t>quark-gluon momentum fractions</a:t>
              </a:r>
            </a:p>
          </p:txBody>
        </p:sp>
        <p:pic>
          <p:nvPicPr>
            <p:cNvPr id="21" name="Picture 20" descr="latex-image-1.pd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347" y="4577007"/>
              <a:ext cx="177800" cy="12700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99729" y="888540"/>
            <a:ext cx="6458227" cy="1477501"/>
            <a:chOff x="2595161" y="739148"/>
            <a:chExt cx="6458227" cy="1477501"/>
          </a:xfrm>
        </p:grpSpPr>
        <p:grpSp>
          <p:nvGrpSpPr>
            <p:cNvPr id="32" name="Group 31"/>
            <p:cNvGrpSpPr/>
            <p:nvPr/>
          </p:nvGrpSpPr>
          <p:grpSpPr>
            <a:xfrm>
              <a:off x="2595161" y="1401881"/>
              <a:ext cx="6447600" cy="814768"/>
              <a:chOff x="1034123" y="2406444"/>
              <a:chExt cx="6447600" cy="814768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5197" y="2406444"/>
                <a:ext cx="2832100" cy="279400"/>
              </a:xfrm>
              <a:prstGeom prst="rect">
                <a:avLst/>
              </a:prstGeom>
            </p:spPr>
          </p:pic>
          <p:grpSp>
            <p:nvGrpSpPr>
              <p:cNvPr id="41" name="Group 40"/>
              <p:cNvGrpSpPr/>
              <p:nvPr/>
            </p:nvGrpSpPr>
            <p:grpSpPr>
              <a:xfrm>
                <a:off x="1034123" y="2674857"/>
                <a:ext cx="6447600" cy="546355"/>
                <a:chOff x="1034123" y="2674857"/>
                <a:chExt cx="6447600" cy="546355"/>
              </a:xfrm>
            </p:grpSpPr>
            <p:grpSp>
              <p:nvGrpSpPr>
                <p:cNvPr id="42" name="Group 41"/>
                <p:cNvGrpSpPr/>
                <p:nvPr/>
              </p:nvGrpSpPr>
              <p:grpSpPr>
                <a:xfrm>
                  <a:off x="1034123" y="2683764"/>
                  <a:ext cx="1850199" cy="522978"/>
                  <a:chOff x="1034123" y="2594789"/>
                  <a:chExt cx="1850199" cy="522978"/>
                </a:xfrm>
              </p:grpSpPr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034123" y="2809990"/>
                    <a:ext cx="1382510" cy="307777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00FF"/>
                        </a:solidFill>
                        <a:latin typeface="Arial Rounded MT Bold"/>
                        <a:cs typeface="Arial Rounded MT Bold"/>
                      </a:rPr>
                      <a:t>Quark Energy</a:t>
                    </a:r>
                  </a:p>
                </p:txBody>
              </p:sp>
              <p:cxnSp>
                <p:nvCxnSpPr>
                  <p:cNvPr id="53" name="Straight Arrow Connector 52"/>
                  <p:cNvCxnSpPr/>
                  <p:nvPr/>
                </p:nvCxnSpPr>
                <p:spPr>
                  <a:xfrm flipV="1">
                    <a:off x="2416633" y="2594789"/>
                    <a:ext cx="467689" cy="234584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3" name="Group 42"/>
                <p:cNvGrpSpPr/>
                <p:nvPr/>
              </p:nvGrpSpPr>
              <p:grpSpPr>
                <a:xfrm>
                  <a:off x="2730166" y="2674857"/>
                  <a:ext cx="1364276" cy="542361"/>
                  <a:chOff x="2730166" y="2585882"/>
                  <a:chExt cx="1364276" cy="542361"/>
                </a:xfrm>
              </p:grpSpPr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2730166" y="2820466"/>
                    <a:ext cx="1364276" cy="307777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00FF"/>
                        </a:solidFill>
                        <a:latin typeface="Arial Rounded MT Bold"/>
                        <a:cs typeface="Arial Rounded MT Bold"/>
                      </a:rPr>
                      <a:t>Gluon Energy</a:t>
                    </a:r>
                  </a:p>
                </p:txBody>
              </p:sp>
              <p:cxnSp>
                <p:nvCxnSpPr>
                  <p:cNvPr id="51" name="Straight Arrow Connector 50"/>
                  <p:cNvCxnSpPr>
                    <a:stCxn id="50" idx="0"/>
                  </p:cNvCxnSpPr>
                  <p:nvPr/>
                </p:nvCxnSpPr>
                <p:spPr>
                  <a:xfrm flipV="1">
                    <a:off x="3412304" y="2585882"/>
                    <a:ext cx="189628" cy="234584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4" name="Group 43"/>
                <p:cNvGrpSpPr/>
                <p:nvPr/>
              </p:nvGrpSpPr>
              <p:grpSpPr>
                <a:xfrm>
                  <a:off x="4304958" y="2683765"/>
                  <a:ext cx="1350620" cy="533453"/>
                  <a:chOff x="4304958" y="2594790"/>
                  <a:chExt cx="1350620" cy="533453"/>
                </a:xfrm>
              </p:grpSpPr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4440770" y="2820466"/>
                    <a:ext cx="1214808" cy="307777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>
                        <a:solidFill>
                          <a:srgbClr val="0000FF"/>
                        </a:solidFill>
                        <a:latin typeface="Arial Rounded MT Bold"/>
                        <a:cs typeface="Arial Rounded MT Bold"/>
                      </a:rPr>
                      <a:t>Quark Mass</a:t>
                    </a:r>
                  </a:p>
                </p:txBody>
              </p:sp>
              <p:cxnSp>
                <p:nvCxnSpPr>
                  <p:cNvPr id="49" name="Straight Arrow Connector 48"/>
                  <p:cNvCxnSpPr/>
                  <p:nvPr/>
                </p:nvCxnSpPr>
                <p:spPr>
                  <a:xfrm flipH="1" flipV="1">
                    <a:off x="4304958" y="2594790"/>
                    <a:ext cx="166501" cy="225676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5087297" y="2674857"/>
                  <a:ext cx="2394426" cy="546355"/>
                  <a:chOff x="5087297" y="2585882"/>
                  <a:chExt cx="2394426" cy="546355"/>
                </a:xfrm>
              </p:grpSpPr>
              <p:sp>
                <p:nvSpPr>
                  <p:cNvPr id="46" name="TextBox 45"/>
                  <p:cNvSpPr txBox="1"/>
                  <p:nvPr/>
                </p:nvSpPr>
                <p:spPr>
                  <a:xfrm>
                    <a:off x="5982244" y="2824460"/>
                    <a:ext cx="1499479" cy="307777"/>
                  </a:xfrm>
                  <a:prstGeom prst="rect">
                    <a:avLst/>
                  </a:prstGeom>
                  <a:noFill/>
                  <a:ln>
                    <a:solidFill>
                      <a:srgbClr val="FF0000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400" dirty="0" smtClean="0">
                        <a:solidFill>
                          <a:srgbClr val="0000FF"/>
                        </a:solidFill>
                        <a:latin typeface="Arial Rounded MT Bold"/>
                        <a:cs typeface="Arial Rounded MT Bold"/>
                      </a:rPr>
                      <a:t>Trace Anomaly </a:t>
                    </a:r>
                    <a:endParaRPr lang="en-US" sz="1400" dirty="0">
                      <a:solidFill>
                        <a:srgbClr val="0000FF"/>
                      </a:solidFill>
                      <a:latin typeface="Arial Rounded MT Bold"/>
                      <a:cs typeface="Arial Rounded MT Bold"/>
                    </a:endParaRPr>
                  </a:p>
                </p:txBody>
              </p:sp>
              <p:cxnSp>
                <p:nvCxnSpPr>
                  <p:cNvPr id="47" name="Straight Arrow Connector 46"/>
                  <p:cNvCxnSpPr/>
                  <p:nvPr/>
                </p:nvCxnSpPr>
                <p:spPr>
                  <a:xfrm flipH="1" flipV="1">
                    <a:off x="5087297" y="2585882"/>
                    <a:ext cx="894948" cy="224110"/>
                  </a:xfrm>
                  <a:prstGeom prst="straightConnector1">
                    <a:avLst/>
                  </a:prstGeom>
                  <a:ln w="22225">
                    <a:solidFill>
                      <a:srgbClr val="FF0000"/>
                    </a:solidFill>
                    <a:tailEnd type="arrow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33" name="Group 32"/>
            <p:cNvGrpSpPr/>
            <p:nvPr/>
          </p:nvGrpSpPr>
          <p:grpSpPr>
            <a:xfrm>
              <a:off x="2662838" y="739148"/>
              <a:ext cx="6390550" cy="662735"/>
              <a:chOff x="2662838" y="739148"/>
              <a:chExt cx="6390550" cy="662735"/>
            </a:xfrm>
          </p:grpSpPr>
          <p:sp>
            <p:nvSpPr>
              <p:cNvPr id="34" name="Left Brace 33"/>
              <p:cNvSpPr/>
              <p:nvPr/>
            </p:nvSpPr>
            <p:spPr>
              <a:xfrm rot="5400000">
                <a:off x="4761311" y="820364"/>
                <a:ext cx="233318" cy="929719"/>
              </a:xfrm>
              <a:prstGeom prst="leftBrac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662838" y="740478"/>
                <a:ext cx="1782522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Arial Rounded MT Bold"/>
                    <a:cs typeface="Arial Rounded MT Bold"/>
                  </a:rPr>
                  <a:t>Relativistic motion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098168" y="739148"/>
                <a:ext cx="1955220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FF"/>
                    </a:solidFill>
                    <a:latin typeface="Arial Rounded MT Bold"/>
                    <a:cs typeface="Arial Rounded MT Bold"/>
                  </a:rPr>
                  <a:t>Quantum </a:t>
                </a:r>
                <a:r>
                  <a:rPr lang="en-US" sz="1400" dirty="0" smtClean="0">
                    <a:solidFill>
                      <a:srgbClr val="0000FF"/>
                    </a:solidFill>
                    <a:latin typeface="Arial Rounded MT Bold"/>
                    <a:cs typeface="Arial Rounded MT Bold"/>
                  </a:rPr>
                  <a:t>fluctuation</a:t>
                </a:r>
                <a:endParaRPr lang="en-US" sz="1400" dirty="0">
                  <a:solidFill>
                    <a:srgbClr val="0000FF"/>
                  </a:solidFill>
                  <a:latin typeface="Arial Rounded MT Bold"/>
                  <a:cs typeface="Arial Rounded MT Bold"/>
                </a:endParaRPr>
              </a:p>
            </p:txBody>
          </p:sp>
          <p:cxnSp>
            <p:nvCxnSpPr>
              <p:cNvPr id="38" name="Straight Arrow Connector 37"/>
              <p:cNvCxnSpPr/>
              <p:nvPr/>
            </p:nvCxnSpPr>
            <p:spPr>
              <a:xfrm flipH="1">
                <a:off x="6648335" y="1046925"/>
                <a:ext cx="449834" cy="354958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4426504" y="1046925"/>
                <a:ext cx="392678" cy="121639"/>
              </a:xfrm>
              <a:prstGeom prst="straightConnector1">
                <a:avLst/>
              </a:prstGeom>
              <a:ln w="22225">
                <a:solidFill>
                  <a:srgbClr val="FF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4" name="Group 53"/>
          <p:cNvGrpSpPr/>
          <p:nvPr/>
        </p:nvGrpSpPr>
        <p:grpSpPr>
          <a:xfrm>
            <a:off x="6930928" y="3660709"/>
            <a:ext cx="1708858" cy="1272487"/>
            <a:chOff x="7435142" y="3816616"/>
            <a:chExt cx="1708858" cy="1272487"/>
          </a:xfrm>
        </p:grpSpPr>
        <p:sp>
          <p:nvSpPr>
            <p:cNvPr id="55" name="TextBox 54"/>
            <p:cNvSpPr txBox="1"/>
            <p:nvPr/>
          </p:nvSpPr>
          <p:spPr>
            <a:xfrm>
              <a:off x="8149153" y="3816616"/>
              <a:ext cx="994847" cy="298303"/>
            </a:xfrm>
            <a:prstGeom prst="rect">
              <a:avLst/>
            </a:prstGeom>
            <a:noFill/>
          </p:spPr>
          <p:txBody>
            <a:bodyPr wrap="none" lIns="82058" tIns="41029" rIns="82058" bIns="41029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J/</a:t>
              </a:r>
              <a:r>
                <a:rPr lang="en-US" sz="1400" dirty="0" err="1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Ψ</a:t>
              </a:r>
              <a:r>
                <a:rPr lang="en-US" sz="14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, </a:t>
              </a:r>
              <a:r>
                <a:rPr lang="en-US" sz="1400" dirty="0" err="1">
                  <a:solidFill>
                    <a:srgbClr val="FF0000"/>
                  </a:solidFill>
                  <a:latin typeface="Lucida Grande"/>
                  <a:ea typeface="Lucida Grande"/>
                  <a:cs typeface="Lucida Grande"/>
                </a:rPr>
                <a:t>Υ</a:t>
              </a:r>
              <a:r>
                <a:rPr lang="en-US" sz="1400" dirty="0">
                  <a:solidFill>
                    <a:srgbClr val="FF0000"/>
                  </a:solidFill>
                  <a:latin typeface="Arial Rounded MT Bold"/>
                  <a:cs typeface="Arial Rounded MT Bold"/>
                </a:rPr>
                <a:t>, …</a:t>
              </a:r>
            </a:p>
          </p:txBody>
        </p:sp>
        <p:pic>
          <p:nvPicPr>
            <p:cNvPr id="56" name="Picture 55" descr="Screen Shot 2017-03-16 at 4.27.42 PM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5142" y="4027103"/>
              <a:ext cx="1428020" cy="1062000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>
            <a:xfrm>
              <a:off x="7743310" y="4743151"/>
              <a:ext cx="815724" cy="345952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8009242" y="4229413"/>
              <a:ext cx="312108" cy="258285"/>
            </a:xfrm>
            <a:prstGeom prst="ellipse">
              <a:avLst/>
            </a:prstGeom>
            <a:solidFill>
              <a:srgbClr val="E68727"/>
            </a:solidFill>
            <a:ln>
              <a:solidFill>
                <a:srgbClr val="E68727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435701" y="899160"/>
            <a:ext cx="205857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Symbol" panose="05050102010706020507" pitchFamily="18" charset="2"/>
                <a:cs typeface="Arial Rounded MT Bold"/>
              </a:rPr>
              <a:t>c </a:t>
            </a:r>
            <a:r>
              <a:rPr lang="en-US" sz="1400" b="1" dirty="0" smtClean="0">
                <a:solidFill>
                  <a:srgbClr val="0000FF"/>
                </a:solidFill>
                <a:cs typeface="Arial Rounded MT Bold"/>
              </a:rPr>
              <a:t>Symmetry Breaking</a:t>
            </a:r>
            <a:r>
              <a:rPr lang="en-US" sz="1400" b="1" dirty="0" smtClean="0">
                <a:solidFill>
                  <a:srgbClr val="0000FF"/>
                </a:solidFill>
                <a:latin typeface="Symbol" panose="05050102010706020507" pitchFamily="18" charset="2"/>
                <a:cs typeface="Arial Rounded MT Bold"/>
              </a:rPr>
              <a:t> </a:t>
            </a:r>
            <a:endParaRPr lang="en-US" sz="1400" b="1" dirty="0">
              <a:solidFill>
                <a:srgbClr val="0000FF"/>
              </a:solidFill>
              <a:latin typeface="Symbol" panose="05050102010706020507" pitchFamily="18" charset="2"/>
              <a:cs typeface="Arial Rounded MT Bold"/>
            </a:endParaRPr>
          </a:p>
        </p:txBody>
      </p:sp>
      <p:cxnSp>
        <p:nvCxnSpPr>
          <p:cNvPr id="60" name="Straight Arrow Connector 59"/>
          <p:cNvCxnSpPr>
            <a:stCxn id="59" idx="2"/>
          </p:cNvCxnSpPr>
          <p:nvPr/>
        </p:nvCxnSpPr>
        <p:spPr>
          <a:xfrm flipH="1">
            <a:off x="3362605" y="1206937"/>
            <a:ext cx="102385" cy="343965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710607" y="5418008"/>
            <a:ext cx="3681897" cy="1169552"/>
            <a:chOff x="4710607" y="5418008"/>
            <a:chExt cx="3681897" cy="1169552"/>
          </a:xfrm>
        </p:grpSpPr>
        <p:grpSp>
          <p:nvGrpSpPr>
            <p:cNvPr id="22" name="Group 21"/>
            <p:cNvGrpSpPr/>
            <p:nvPr/>
          </p:nvGrpSpPr>
          <p:grpSpPr>
            <a:xfrm>
              <a:off x="4710607" y="5418008"/>
              <a:ext cx="2421892" cy="1169552"/>
              <a:chOff x="5323392" y="5452192"/>
              <a:chExt cx="2421892" cy="1169552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323392" y="6036968"/>
                <a:ext cx="2421892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i="1" dirty="0"/>
                  <a:t>In </a:t>
                </a:r>
                <a:r>
                  <a:rPr lang="en-US" sz="1600" i="1" dirty="0" err="1"/>
                  <a:t>pions</a:t>
                </a:r>
                <a:r>
                  <a:rPr lang="en-US" sz="1600" i="1" dirty="0"/>
                  <a:t> and kaons with Sullivan process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23392" y="5452192"/>
                <a:ext cx="1609736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i="1" dirty="0"/>
                  <a:t>In nucleon with </a:t>
                </a:r>
              </a:p>
              <a:p>
                <a:r>
                  <a:rPr lang="en-US" sz="1600" i="1" dirty="0"/>
                  <a:t>DIS and SIDIS</a:t>
                </a:r>
              </a:p>
            </p:txBody>
          </p:sp>
        </p:grpSp>
        <p:pic>
          <p:nvPicPr>
            <p:cNvPr id="61" name="Picture 60" descr="Screen Shot 2017-04-11 at 12.48.51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5640" y="5419788"/>
              <a:ext cx="1326864" cy="1098880"/>
            </a:xfrm>
            <a:prstGeom prst="rect">
              <a:avLst/>
            </a:prstGeom>
          </p:spPr>
        </p:pic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Physics of EIC @ IPN </a:t>
            </a:r>
            <a:r>
              <a:rPr lang="en-US" dirty="0" err="1" smtClean="0"/>
              <a:t>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6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12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0396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smtClean="0"/>
              <a:t>3-Dimensional </a:t>
            </a:r>
            <a:r>
              <a:rPr lang="en-US" sz="3200" b="1" dirty="0"/>
              <a:t>Imaging Quarks and </a:t>
            </a:r>
            <a:r>
              <a:rPr lang="en-US" sz="3200" b="1" dirty="0" smtClean="0"/>
              <a:t>Gluons</a:t>
            </a:r>
            <a:endParaRPr lang="en-US" sz="3200" b="1" dirty="0"/>
          </a:p>
        </p:txBody>
      </p:sp>
      <p:sp>
        <p:nvSpPr>
          <p:cNvPr id="4" name="Shape 50"/>
          <p:cNvSpPr/>
          <p:nvPr/>
        </p:nvSpPr>
        <p:spPr>
          <a:xfrm>
            <a:off x="3713888" y="1562207"/>
            <a:ext cx="1477924" cy="50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W(x,b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,k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5" name="Shape 51"/>
          <p:cNvSpPr/>
          <p:nvPr/>
        </p:nvSpPr>
        <p:spPr>
          <a:xfrm>
            <a:off x="5823675" y="1953615"/>
            <a:ext cx="911881" cy="50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∫ d</a:t>
            </a:r>
            <a:r>
              <a:rPr sz="2400" baseline="30000" dirty="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k</a:t>
            </a:r>
            <a:r>
              <a:rPr sz="2400" baseline="-25000" dirty="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sp>
        <p:nvSpPr>
          <p:cNvPr id="6" name="Shape 52"/>
          <p:cNvSpPr/>
          <p:nvPr/>
        </p:nvSpPr>
        <p:spPr>
          <a:xfrm>
            <a:off x="6319866" y="3036047"/>
            <a:ext cx="946558" cy="50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f(x,b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7" name="Shape 53"/>
          <p:cNvSpPr/>
          <p:nvPr/>
        </p:nvSpPr>
        <p:spPr>
          <a:xfrm>
            <a:off x="1688411" y="3036047"/>
            <a:ext cx="939562" cy="50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f(x,k</a:t>
            </a:r>
            <a:r>
              <a:rPr sz="2400" baseline="-25000" dirty="0">
                <a:latin typeface="Cambria Math"/>
                <a:ea typeface="Cambria Math"/>
                <a:cs typeface="Cambria Math"/>
                <a:sym typeface="Cambria Math"/>
              </a:rPr>
              <a:t>T</a:t>
            </a:r>
            <a:r>
              <a:rPr sz="2400" dirty="0">
                <a:latin typeface="Cambria Math"/>
                <a:ea typeface="Cambria Math"/>
                <a:cs typeface="Cambria Math"/>
                <a:sym typeface="Cambria Math"/>
              </a:rPr>
              <a:t>)</a:t>
            </a:r>
          </a:p>
        </p:txBody>
      </p:sp>
      <p:sp>
        <p:nvSpPr>
          <p:cNvPr id="8" name="Shape 54"/>
          <p:cNvSpPr/>
          <p:nvPr/>
        </p:nvSpPr>
        <p:spPr>
          <a:xfrm>
            <a:off x="2142023" y="2019740"/>
            <a:ext cx="851755" cy="5049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∫d</a:t>
            </a:r>
            <a:r>
              <a:rPr sz="2400" baseline="30000">
                <a:latin typeface="Cambria Math"/>
                <a:ea typeface="Cambria Math"/>
                <a:cs typeface="Cambria Math"/>
                <a:sym typeface="Cambria Math"/>
              </a:rPr>
              <a:t>2</a:t>
            </a:r>
            <a:r>
              <a:rPr sz="2400">
                <a:latin typeface="Cambria Math"/>
                <a:ea typeface="Cambria Math"/>
                <a:cs typeface="Cambria Math"/>
                <a:sym typeface="Cambria Math"/>
              </a:rPr>
              <a:t>b</a:t>
            </a:r>
            <a:r>
              <a:rPr sz="2400" baseline="-25000">
                <a:latin typeface="Cambria Math"/>
                <a:ea typeface="Cambria Math"/>
                <a:cs typeface="Cambria Math"/>
                <a:sym typeface="Cambria Math"/>
              </a:rPr>
              <a:t>T</a:t>
            </a:r>
          </a:p>
        </p:txBody>
      </p:sp>
      <p:pic>
        <p:nvPicPr>
          <p:cNvPr id="9" name="buffer.pd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8301" y="2274276"/>
            <a:ext cx="2168796" cy="197394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57"/>
          <p:cNvSpPr/>
          <p:nvPr/>
        </p:nvSpPr>
        <p:spPr>
          <a:xfrm flipH="1">
            <a:off x="2280558" y="1936336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1" name="Shape 59"/>
          <p:cNvSpPr/>
          <p:nvPr/>
        </p:nvSpPr>
        <p:spPr>
          <a:xfrm>
            <a:off x="281215" y="4470119"/>
            <a:ext cx="41891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</a:t>
            </a:r>
            <a:r>
              <a:rPr dirty="0" smtClean="0"/>
              <a:t>3</a:t>
            </a:r>
            <a:r>
              <a:rPr lang="en-US" dirty="0"/>
              <a:t>D</a:t>
            </a:r>
            <a:r>
              <a:rPr dirty="0" smtClean="0"/>
              <a:t> </a:t>
            </a:r>
            <a:r>
              <a:rPr dirty="0">
                <a:solidFill>
                  <a:srgbClr val="0000FF"/>
                </a:solidFill>
              </a:rPr>
              <a:t>momentum space </a:t>
            </a:r>
          </a:p>
          <a:p>
            <a:pPr lvl="0"/>
            <a:r>
              <a:rPr dirty="0"/>
              <a:t>images from semi-inclusive </a:t>
            </a:r>
            <a:r>
              <a:rPr dirty="0" smtClean="0"/>
              <a:t>scattering</a:t>
            </a:r>
            <a:endParaRPr lang="en-US" dirty="0" smtClean="0"/>
          </a:p>
          <a:p>
            <a:pPr lvl="0"/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 TMDs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12" name="Shape 61"/>
          <p:cNvSpPr/>
          <p:nvPr/>
        </p:nvSpPr>
        <p:spPr>
          <a:xfrm>
            <a:off x="5276022" y="1953484"/>
            <a:ext cx="1433332" cy="1107131"/>
          </a:xfrm>
          <a:prstGeom prst="line">
            <a:avLst/>
          </a:prstGeom>
          <a:ln w="25400">
            <a:solidFill/>
            <a:tailEnd type="triangle"/>
          </a:ln>
        </p:spPr>
        <p:txBody>
          <a:bodyPr lIns="0" tIns="0" rIns="0" bIns="0"/>
          <a:lstStyle/>
          <a:p>
            <a:pPr lvl="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3" name="Shape 63"/>
          <p:cNvSpPr/>
          <p:nvPr/>
        </p:nvSpPr>
        <p:spPr>
          <a:xfrm>
            <a:off x="4644572" y="4193120"/>
            <a:ext cx="4570411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2D </a:t>
            </a:r>
            <a:r>
              <a:rPr lang="en-US" dirty="0">
                <a:solidFill>
                  <a:srgbClr val="008000"/>
                </a:solidFill>
              </a:rPr>
              <a:t>coordinate space </a:t>
            </a:r>
            <a:r>
              <a:rPr lang="en-US" dirty="0"/>
              <a:t>(transverse) +</a:t>
            </a:r>
            <a:r>
              <a:rPr dirty="0" smtClean="0"/>
              <a:t> 1D </a:t>
            </a:r>
            <a:r>
              <a:rPr dirty="0"/>
              <a:t>(longitudinal momentum) </a:t>
            </a:r>
            <a:endParaRPr lang="en-US" dirty="0" smtClean="0"/>
          </a:p>
          <a:p>
            <a:pPr lvl="0"/>
            <a:r>
              <a:rPr dirty="0" smtClean="0"/>
              <a:t>images </a:t>
            </a:r>
            <a:r>
              <a:rPr dirty="0"/>
              <a:t>from exclusive </a:t>
            </a:r>
            <a:r>
              <a:rPr dirty="0" smtClean="0"/>
              <a:t>scattering</a:t>
            </a:r>
            <a:endParaRPr lang="en-US" dirty="0" smtClean="0"/>
          </a:p>
          <a:p>
            <a:pPr lvl="0"/>
            <a:r>
              <a:rPr lang="en-US" b="1" dirty="0" smtClean="0">
                <a:solidFill>
                  <a:srgbClr val="008000"/>
                </a:solidFill>
                <a:sym typeface="Wingdings"/>
              </a:rPr>
              <a:t> GPDs</a:t>
            </a:r>
            <a:endParaRPr b="1" dirty="0">
              <a:solidFill>
                <a:srgbClr val="008000"/>
              </a:solidFill>
            </a:endParaRPr>
          </a:p>
        </p:txBody>
      </p:sp>
      <p:sp>
        <p:nvSpPr>
          <p:cNvPr id="14" name="Shape 65"/>
          <p:cNvSpPr/>
          <p:nvPr/>
        </p:nvSpPr>
        <p:spPr>
          <a:xfrm>
            <a:off x="632456" y="2135402"/>
            <a:ext cx="1377767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b="1" i="1" dirty="0">
                <a:solidFill>
                  <a:srgbClr val="0000FF"/>
                </a:solidFill>
              </a:rPr>
              <a:t>Momentum</a:t>
            </a:r>
          </a:p>
          <a:p>
            <a:pPr lvl="0"/>
            <a:r>
              <a:rPr b="1" i="1" dirty="0" smtClean="0">
                <a:solidFill>
                  <a:srgbClr val="0000FF"/>
                </a:solidFill>
              </a:rPr>
              <a:t>space</a:t>
            </a:r>
            <a:endParaRPr b="1" i="1" dirty="0">
              <a:solidFill>
                <a:srgbClr val="0000FF"/>
              </a:solidFill>
            </a:endParaRPr>
          </a:p>
        </p:txBody>
      </p:sp>
      <p:sp>
        <p:nvSpPr>
          <p:cNvPr id="15" name="Shape 66"/>
          <p:cNvSpPr/>
          <p:nvPr/>
        </p:nvSpPr>
        <p:spPr>
          <a:xfrm>
            <a:off x="6827900" y="2201527"/>
            <a:ext cx="136503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/>
            <a:r>
              <a:rPr b="1" i="1" dirty="0">
                <a:solidFill>
                  <a:srgbClr val="008000"/>
                </a:solidFill>
              </a:rPr>
              <a:t>Coordinate</a:t>
            </a:r>
          </a:p>
          <a:p>
            <a:pPr lvl="0"/>
            <a:r>
              <a:rPr b="1" i="1" dirty="0" smtClean="0">
                <a:solidFill>
                  <a:srgbClr val="008000"/>
                </a:solidFill>
              </a:rPr>
              <a:t>space</a:t>
            </a:r>
            <a:endParaRPr i="1" dirty="0">
              <a:solidFill>
                <a:srgbClr val="008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3679" y="5598351"/>
            <a:ext cx="7328355" cy="369332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Position and </a:t>
            </a:r>
            <a:r>
              <a:rPr lang="en-US" dirty="0"/>
              <a:t>m</a:t>
            </a:r>
            <a:r>
              <a:rPr lang="en-US" dirty="0" smtClean="0"/>
              <a:t>omentum </a:t>
            </a:r>
            <a:r>
              <a:rPr lang="en-US" dirty="0" smtClean="0">
                <a:sym typeface="Wingdings"/>
              </a:rPr>
              <a:t> Orbital motion of quarks and gluons</a:t>
            </a:r>
            <a:endParaRPr lang="en-US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45896" y="990248"/>
            <a:ext cx="8182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Wigner functions W(</a:t>
            </a:r>
            <a:r>
              <a:rPr lang="en-US" b="1" dirty="0" err="1" smtClean="0">
                <a:solidFill>
                  <a:srgbClr val="0000FF"/>
                </a:solidFill>
              </a:rPr>
              <a:t>x,b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T</a:t>
            </a:r>
            <a:r>
              <a:rPr lang="en-US" b="1" dirty="0" err="1" smtClean="0">
                <a:solidFill>
                  <a:srgbClr val="0000FF"/>
                </a:solidFill>
              </a:rPr>
              <a:t>,k</a:t>
            </a:r>
            <a:r>
              <a:rPr lang="en-US" b="1" baseline="-25000" dirty="0" err="1" smtClean="0">
                <a:solidFill>
                  <a:srgbClr val="0000FF"/>
                </a:solidFill>
              </a:rPr>
              <a:t>T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 smtClean="0"/>
              <a:t>offer unprecedented insight </a:t>
            </a:r>
            <a:r>
              <a:rPr lang="en-US" dirty="0"/>
              <a:t>into confinement and chiral symmetry </a:t>
            </a:r>
            <a:r>
              <a:rPr lang="en-US" dirty="0" smtClean="0"/>
              <a:t>breaking.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044635" y="6063957"/>
            <a:ext cx="7046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theoretical work indicates possible direct access to gluon </a:t>
            </a:r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igner function through diffractive di-jet measurements at an EIC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6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1333" y="344952"/>
            <a:ext cx="8863041" cy="1140548"/>
          </a:xfrm>
        </p:spPr>
        <p:txBody>
          <a:bodyPr anchor="ctr">
            <a:noAutofit/>
          </a:bodyPr>
          <a:lstStyle/>
          <a:p>
            <a:r>
              <a:rPr lang="en-US" sz="3600" dirty="0" smtClean="0"/>
              <a:t>Spatial Imaging of quarks &amp; gluons</a:t>
            </a:r>
            <a:br>
              <a:rPr lang="en-US" sz="3600" dirty="0" smtClean="0"/>
            </a:br>
            <a:r>
              <a:rPr lang="en-US" sz="2400" dirty="0" smtClean="0">
                <a:solidFill>
                  <a:srgbClr val="0000FF"/>
                </a:solidFill>
              </a:rPr>
              <a:t>Generalized </a:t>
            </a:r>
            <a:r>
              <a:rPr lang="en-US" sz="2400" dirty="0">
                <a:solidFill>
                  <a:srgbClr val="0000FF"/>
                </a:solidFill>
              </a:rPr>
              <a:t>P</a:t>
            </a:r>
            <a:r>
              <a:rPr lang="en-US" sz="2400" dirty="0" smtClean="0">
                <a:solidFill>
                  <a:srgbClr val="0000FF"/>
                </a:solidFill>
              </a:rPr>
              <a:t>arton Distributions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3F6C-F8D8-B348-B654-EE84CB3F7996}" type="slidenum">
              <a:rPr lang="en-US" smtClean="0"/>
              <a:t>13</a:t>
            </a:fld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-1143000" y="-139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302540" y="3796164"/>
            <a:ext cx="9079585" cy="2516620"/>
            <a:chOff x="302540" y="3796164"/>
            <a:chExt cx="9079585" cy="2516620"/>
          </a:xfrm>
        </p:grpSpPr>
        <p:grpSp>
          <p:nvGrpSpPr>
            <p:cNvPr id="5" name="Group 4"/>
            <p:cNvGrpSpPr/>
            <p:nvPr/>
          </p:nvGrpSpPr>
          <p:grpSpPr>
            <a:xfrm>
              <a:off x="302540" y="5389454"/>
              <a:ext cx="9079585" cy="923330"/>
              <a:chOff x="302540" y="5643452"/>
              <a:chExt cx="9079585" cy="923330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302540" y="5643452"/>
                <a:ext cx="398979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000090"/>
                    </a:solidFill>
                  </a:rPr>
                  <a:t>Deeply Virtual Compton Scattering</a:t>
                </a:r>
              </a:p>
              <a:p>
                <a:r>
                  <a:rPr lang="en-US" dirty="0" smtClean="0">
                    <a:solidFill>
                      <a:srgbClr val="000090"/>
                    </a:solidFill>
                  </a:rPr>
                  <a:t>Measure all three final states</a:t>
                </a:r>
              </a:p>
              <a:p>
                <a:r>
                  <a:rPr lang="en-US" dirty="0" smtClean="0"/>
                  <a:t>e +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p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/>
                  </a:rPr>
                  <a:t> e’+ </a:t>
                </a:r>
                <a:r>
                  <a:rPr lang="en-US" b="1" dirty="0" smtClean="0">
                    <a:solidFill>
                      <a:srgbClr val="FF0000"/>
                    </a:solidFill>
                    <a:sym typeface="Wingdings"/>
                  </a:rPr>
                  <a:t>p’</a:t>
                </a:r>
                <a:r>
                  <a:rPr lang="en-US" dirty="0" smtClean="0">
                    <a:sym typeface="Wingdings"/>
                  </a:rPr>
                  <a:t>+ </a:t>
                </a:r>
                <a:r>
                  <a:rPr lang="en-US" dirty="0" smtClean="0">
                    <a:latin typeface="Symbol" charset="2"/>
                    <a:cs typeface="Symbol" charset="2"/>
                    <a:sym typeface="Wingdings"/>
                  </a:rPr>
                  <a:t>g 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433388" y="5762404"/>
                <a:ext cx="4948737" cy="707886"/>
              </a:xfrm>
              <a:prstGeom prst="rect">
                <a:avLst/>
              </a:prstGeom>
              <a:solidFill>
                <a:srgbClr val="CCFFCC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Fourier transform of momentum transferred=(p-p’) </a:t>
                </a:r>
                <a:r>
                  <a:rPr lang="en-US" sz="2000" dirty="0" smtClean="0">
                    <a:sym typeface="Wingdings"/>
                  </a:rPr>
                  <a:t> Spatial distribution</a:t>
                </a:r>
                <a:endParaRPr lang="en-US" sz="2000" dirty="0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8356" y="3796164"/>
              <a:ext cx="6817651" cy="158152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72727" y="4106994"/>
              <a:ext cx="928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Quarks</a:t>
              </a:r>
              <a:endParaRPr lang="en-US" dirty="0">
                <a:solidFill>
                  <a:srgbClr val="0000FF"/>
                </a:solidFill>
              </a:endParaRPr>
            </a:p>
            <a:p>
              <a:r>
                <a:rPr lang="en-US" dirty="0" smtClean="0">
                  <a:solidFill>
                    <a:srgbClr val="0000FF"/>
                  </a:solidFill>
                </a:rPr>
                <a:t>Motion 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000007" y="3995869"/>
              <a:ext cx="98018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Gluons: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Only @ 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Collider</a:t>
              </a:r>
              <a:r>
                <a:rPr lang="en-US" dirty="0">
                  <a:solidFill>
                    <a:srgbClr val="0000FF"/>
                  </a:solidFill>
                </a:rPr>
                <a:t> </a:t>
              </a:r>
              <a:endParaRPr lang="en-US" dirty="0" smtClean="0">
                <a:solidFill>
                  <a:srgbClr val="0000FF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35001" y="1599156"/>
            <a:ext cx="6683373" cy="2110963"/>
            <a:chOff x="635001" y="1599156"/>
            <a:chExt cx="6683373" cy="211096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13407" y="1599156"/>
              <a:ext cx="1404967" cy="211096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5001" y="1613403"/>
              <a:ext cx="4772442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Historically, investigations of nucleon structure and dynamics involved breaking the nucleon</a:t>
              </a:r>
              <a:r>
                <a:rPr lang="is-IS" dirty="0" smtClean="0"/>
                <a:t>…. (exploration of internal structure!)</a:t>
              </a:r>
              <a:endParaRPr lang="en-US" dirty="0" smtClean="0"/>
            </a:p>
            <a:p>
              <a:endParaRPr lang="en-US" dirty="0"/>
            </a:p>
            <a:p>
              <a:r>
                <a:rPr lang="en-US" dirty="0" smtClean="0"/>
                <a:t>To get to the </a:t>
              </a:r>
              <a:r>
                <a:rPr lang="en-US" b="1" dirty="0" smtClean="0">
                  <a:solidFill>
                    <a:srgbClr val="FF0000"/>
                  </a:solidFill>
                </a:rPr>
                <a:t>orbital motion </a:t>
              </a:r>
              <a:r>
                <a:rPr lang="en-US" dirty="0" smtClean="0"/>
                <a:t>of quarks and gluons we need </a:t>
              </a:r>
              <a:r>
                <a:rPr lang="en-US" b="1" dirty="0">
                  <a:solidFill>
                    <a:srgbClr val="FF0000"/>
                  </a:solidFill>
                </a:rPr>
                <a:t>n</a:t>
              </a:r>
              <a:r>
                <a:rPr lang="en-US" b="1" dirty="0" smtClean="0">
                  <a:solidFill>
                    <a:srgbClr val="FF0000"/>
                  </a:solidFill>
                </a:rPr>
                <a:t>on-violent collisions</a:t>
              </a:r>
            </a:p>
          </p:txBody>
        </p:sp>
      </p:grpSp>
      <p:pic>
        <p:nvPicPr>
          <p:cNvPr id="14" name="buffer5.pd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80" y="281959"/>
            <a:ext cx="2681111" cy="133464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/>
          <p:cNvSpPr txBox="1"/>
          <p:nvPr/>
        </p:nvSpPr>
        <p:spPr>
          <a:xfrm>
            <a:off x="1301399" y="6380666"/>
            <a:ext cx="701315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Exclusive measurements </a:t>
            </a:r>
            <a:r>
              <a:rPr lang="en-US" sz="2400" dirty="0" smtClean="0">
                <a:solidFill>
                  <a:schemeClr val="tx2"/>
                </a:solidFill>
                <a:sym typeface="Wingdings"/>
              </a:rPr>
              <a:t></a:t>
            </a:r>
            <a:r>
              <a:rPr lang="en-US" sz="2400" dirty="0" smtClean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m</a:t>
            </a:r>
            <a:r>
              <a:rPr lang="en-US" sz="2400" dirty="0" smtClean="0">
                <a:solidFill>
                  <a:schemeClr val="tx2"/>
                </a:solidFill>
              </a:rPr>
              <a:t>easure “everything”</a:t>
            </a:r>
            <a:endParaRPr lang="en-U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92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14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5486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2+1 </a:t>
            </a:r>
            <a:r>
              <a:rPr lang="en-US" sz="2800" b="1" dirty="0"/>
              <a:t>D </a:t>
            </a:r>
            <a:r>
              <a:rPr lang="en-US" sz="2800" b="1" dirty="0" err="1"/>
              <a:t>partonic</a:t>
            </a:r>
            <a:r>
              <a:rPr lang="en-US" sz="2800" b="1" dirty="0"/>
              <a:t> image of the </a:t>
            </a:r>
            <a:r>
              <a:rPr lang="en-US" sz="2800" b="1" dirty="0" smtClean="0"/>
              <a:t>proton with the EIC</a:t>
            </a:r>
            <a:endParaRPr lang="en-US" sz="2800" b="1" dirty="0">
              <a:cs typeface="Arial" panose="020B0604020202020204" pitchFamily="34" charset="0"/>
            </a:endParaRPr>
          </a:p>
        </p:txBody>
      </p:sp>
      <p:pic>
        <p:nvPicPr>
          <p:cNvPr id="5" name="Picture 4" descr="Screen shot 2013-02-10 at 4.38.2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1" y="2602523"/>
            <a:ext cx="6086707" cy="2633406"/>
          </a:xfrm>
          <a:prstGeom prst="rect">
            <a:avLst/>
          </a:prstGeom>
        </p:spPr>
      </p:pic>
      <p:sp>
        <p:nvSpPr>
          <p:cNvPr id="17" name="Shape 59"/>
          <p:cNvSpPr/>
          <p:nvPr/>
        </p:nvSpPr>
        <p:spPr>
          <a:xfrm>
            <a:off x="22981" y="1218967"/>
            <a:ext cx="457200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/>
            <a:r>
              <a:rPr dirty="0"/>
              <a:t>Spin-dependent </a:t>
            </a:r>
            <a:r>
              <a:rPr dirty="0" smtClean="0"/>
              <a:t>3</a:t>
            </a:r>
            <a:r>
              <a:rPr lang="en-US" dirty="0"/>
              <a:t>D</a:t>
            </a:r>
            <a:r>
              <a:rPr dirty="0" smtClean="0"/>
              <a:t> </a:t>
            </a:r>
            <a:r>
              <a:rPr dirty="0">
                <a:solidFill>
                  <a:srgbClr val="0000FF"/>
                </a:solidFill>
              </a:rPr>
              <a:t>momentum space </a:t>
            </a:r>
          </a:p>
          <a:p>
            <a:pPr lvl="0"/>
            <a:r>
              <a:rPr dirty="0"/>
              <a:t>images from semi-inclusive scattering</a:t>
            </a:r>
          </a:p>
        </p:txBody>
      </p:sp>
      <p:sp>
        <p:nvSpPr>
          <p:cNvPr id="18" name="Shape 63"/>
          <p:cNvSpPr/>
          <p:nvPr/>
        </p:nvSpPr>
        <p:spPr>
          <a:xfrm>
            <a:off x="4644572" y="1716309"/>
            <a:ext cx="457041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lvl="0"/>
            <a:r>
              <a:rPr dirty="0"/>
              <a:t>Spin-dependent 2D </a:t>
            </a:r>
            <a:r>
              <a:rPr lang="en-US" dirty="0">
                <a:solidFill>
                  <a:srgbClr val="008000"/>
                </a:solidFill>
              </a:rPr>
              <a:t>coordinate space </a:t>
            </a:r>
            <a:r>
              <a:rPr lang="en-US" dirty="0"/>
              <a:t>(transverse) +</a:t>
            </a:r>
            <a:r>
              <a:rPr dirty="0" smtClean="0"/>
              <a:t> 1D </a:t>
            </a:r>
            <a:r>
              <a:rPr dirty="0"/>
              <a:t>(longitudinal momentum) </a:t>
            </a:r>
            <a:endParaRPr lang="en-US" dirty="0" smtClean="0"/>
          </a:p>
          <a:p>
            <a:pPr lvl="0"/>
            <a:r>
              <a:rPr dirty="0" smtClean="0"/>
              <a:t>images </a:t>
            </a:r>
            <a:r>
              <a:rPr dirty="0"/>
              <a:t>from exclusive scattering</a:t>
            </a: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32645" y="2350649"/>
            <a:ext cx="4290161" cy="2933700"/>
            <a:chOff x="2763382" y="2869301"/>
            <a:chExt cx="5720218" cy="3911600"/>
          </a:xfrm>
        </p:grpSpPr>
        <p:pic>
          <p:nvPicPr>
            <p:cNvPr id="19" name="Picture 18" descr="ES_Fig3R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000" y="2869301"/>
              <a:ext cx="5689600" cy="391160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" name="Rectangle 19"/>
            <p:cNvSpPr/>
            <p:nvPr/>
          </p:nvSpPr>
          <p:spPr>
            <a:xfrm rot="20040000">
              <a:off x="2763382" y="3365910"/>
              <a:ext cx="2353410" cy="270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684534" y="2629564"/>
            <a:ext cx="386603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Transverse </a:t>
            </a:r>
            <a:r>
              <a:rPr lang="en-US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</a:t>
            </a:r>
            <a:r>
              <a:rPr lang="en-US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Distributions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21559" y="3041231"/>
            <a:ext cx="302499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sea-quarks</a:t>
            </a:r>
          </a:p>
          <a:p>
            <a:r>
              <a:rPr lang="en-US" dirty="0" err="1" smtClean="0"/>
              <a:t>unpolarized</a:t>
            </a:r>
            <a:r>
              <a:rPr lang="en-US" dirty="0" smtClean="0"/>
              <a:t>          polarized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3281" y="2140054"/>
            <a:ext cx="41865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Transverse </a:t>
            </a:r>
            <a:r>
              <a:rPr 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Distributions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835296" y="3759465"/>
            <a:ext cx="5494940" cy="1951496"/>
            <a:chOff x="16936" y="2286074"/>
            <a:chExt cx="7632437" cy="2823471"/>
          </a:xfrm>
        </p:grpSpPr>
        <p:pic>
          <p:nvPicPr>
            <p:cNvPr id="32" name="Picture 31" descr="plotGPD2D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02" r="17366"/>
            <a:stretch/>
          </p:blipFill>
          <p:spPr>
            <a:xfrm>
              <a:off x="1156618" y="2310492"/>
              <a:ext cx="4704640" cy="2710238"/>
            </a:xfrm>
            <a:prstGeom prst="rect">
              <a:avLst/>
            </a:prstGeom>
          </p:spPr>
        </p:pic>
        <p:pic>
          <p:nvPicPr>
            <p:cNvPr id="33" name="Picture 32" descr="plot-gpd_combo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10" b="18140"/>
            <a:stretch/>
          </p:blipFill>
          <p:spPr>
            <a:xfrm rot="5400000" flipH="1">
              <a:off x="5389427" y="2765389"/>
              <a:ext cx="2337706" cy="1461781"/>
            </a:xfrm>
            <a:prstGeom prst="rect">
              <a:avLst/>
            </a:prstGeom>
          </p:spPr>
        </p:pic>
        <p:pic>
          <p:nvPicPr>
            <p:cNvPr id="34" name="Picture 33" descr="plot-gpd_combo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26" r="42987"/>
            <a:stretch/>
          </p:blipFill>
          <p:spPr>
            <a:xfrm rot="16200000">
              <a:off x="6642372" y="4085053"/>
              <a:ext cx="218762" cy="1795241"/>
            </a:xfrm>
            <a:prstGeom prst="rect">
              <a:avLst/>
            </a:prstGeom>
          </p:spPr>
        </p:pic>
        <p:pic>
          <p:nvPicPr>
            <p:cNvPr id="35" name="Picture 34" descr="plot-gpd_combo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161" b="18888"/>
            <a:stretch/>
          </p:blipFill>
          <p:spPr>
            <a:xfrm rot="16200000">
              <a:off x="-611632" y="2914643"/>
              <a:ext cx="2823471" cy="1566333"/>
            </a:xfrm>
            <a:prstGeom prst="rect">
              <a:avLst/>
            </a:prstGeom>
          </p:spPr>
        </p:pic>
        <p:pic>
          <p:nvPicPr>
            <p:cNvPr id="36" name="Picture 35" descr="plot-gpd_combo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0" r="92242" b="18888"/>
            <a:stretch/>
          </p:blipFill>
          <p:spPr>
            <a:xfrm rot="5400000">
              <a:off x="6464921" y="3974998"/>
              <a:ext cx="219770" cy="1441347"/>
            </a:xfrm>
            <a:prstGeom prst="rect">
              <a:avLst/>
            </a:prstGeom>
          </p:spPr>
        </p:pic>
        <p:cxnSp>
          <p:nvCxnSpPr>
            <p:cNvPr id="37" name="Straight Connector 36"/>
            <p:cNvCxnSpPr>
              <a:endCxn id="33" idx="0"/>
            </p:cNvCxnSpPr>
            <p:nvPr/>
          </p:nvCxnSpPr>
          <p:spPr>
            <a:xfrm>
              <a:off x="16936" y="3479800"/>
              <a:ext cx="7272235" cy="16480"/>
            </a:xfrm>
            <a:prstGeom prst="line">
              <a:avLst/>
            </a:prstGeom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plot-gpd_combo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03" t="3507" r="54455" b="75447"/>
            <a:stretch/>
          </p:blipFill>
          <p:spPr>
            <a:xfrm rot="5400000">
              <a:off x="6722534" y="2489199"/>
              <a:ext cx="592667" cy="406401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43" name="Picture 42" descr="ES_Fig4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979" y="3709734"/>
            <a:ext cx="4914931" cy="295941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045200" y="3252097"/>
            <a:ext cx="997313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Gluons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3039534" y="3102844"/>
            <a:ext cx="1111152" cy="4001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u-Quark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6" grpId="1" animBg="1"/>
      <p:bldP spid="6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cap="none" dirty="0" smtClean="0"/>
              <a:t>Use of Nuclei as a Laboratory for QCD </a:t>
            </a:r>
            <a:r>
              <a:rPr lang="en-US" sz="3600" dirty="0" smtClean="0"/>
              <a:t>: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685800" y="3505199"/>
            <a:ext cx="7848600" cy="198493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“Imaging” of nucleus</a:t>
            </a:r>
          </a:p>
          <a:p>
            <a:r>
              <a:rPr lang="en-US" dirty="0" smtClean="0"/>
              <a:t>Diffraction is an exclusive process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Study of saturation is the aim, however “imaging” is the tool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7428" y="452628"/>
            <a:ext cx="8229600" cy="768141"/>
          </a:xfrm>
        </p:spPr>
        <p:txBody>
          <a:bodyPr anchor="ctr">
            <a:noAutofit/>
          </a:bodyPr>
          <a:lstStyle/>
          <a:p>
            <a:pPr algn="r"/>
            <a:r>
              <a:rPr lang="en-US" sz="3200" dirty="0" smtClean="0"/>
              <a:t>What do we learn from low-x studies?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3F6C-F8D8-B348-B654-EE84CB3F7996}" type="slidenum">
              <a:rPr lang="en-US" smtClean="0"/>
              <a:t>16</a:t>
            </a:fld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083713" y="1652848"/>
            <a:ext cx="50159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sym typeface="Wingdings"/>
              </a:rPr>
              <a:t>What tames the low-x rise?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ym typeface="Wingdings"/>
              </a:rPr>
              <a:t>New evolution </a:t>
            </a:r>
            <a:r>
              <a:rPr lang="en-US" dirty="0" err="1" smtClean="0">
                <a:sym typeface="Wingdings"/>
              </a:rPr>
              <a:t>eqn.s</a:t>
            </a:r>
            <a:r>
              <a:rPr lang="en-US" dirty="0" smtClean="0">
                <a:sym typeface="Wingdings"/>
              </a:rPr>
              <a:t> @ low x &amp; moderate Q</a:t>
            </a:r>
            <a:r>
              <a:rPr lang="en-US" baseline="30000" dirty="0" smtClean="0">
                <a:sym typeface="Wingdings"/>
              </a:rPr>
              <a:t>2</a:t>
            </a: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Saturation Scale Q</a:t>
            </a:r>
            <a:r>
              <a:rPr lang="en-US" baseline="-25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(x) where gluon emission and recombination comparable</a:t>
            </a:r>
          </a:p>
          <a:p>
            <a:pPr marL="285750" indent="-285750">
              <a:buFont typeface="Arial"/>
              <a:buChar char="•"/>
            </a:pP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285750" indent="-285750">
              <a:buFont typeface="Arial"/>
              <a:buChar char="•"/>
            </a:pPr>
            <a:endParaRPr lang="en-US" dirty="0" smtClean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118" y="5120573"/>
            <a:ext cx="9017374" cy="18466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 smtClean="0">
                <a:sym typeface="Wingdings"/>
              </a:rPr>
              <a:t>First observation of gluon recombination effects in nuclei:</a:t>
            </a:r>
          </a:p>
          <a:p>
            <a:pPr algn="ctr"/>
            <a:r>
              <a:rPr lang="en-US" b="1" dirty="0" smtClean="0">
                <a:sym typeface="Wingdings"/>
              </a:rPr>
              <a:t>leading to a </a:t>
            </a:r>
            <a:r>
              <a:rPr lang="en-US" b="1" i="1" u="sng" dirty="0" smtClean="0">
                <a:solidFill>
                  <a:srgbClr val="D2533C"/>
                </a:solidFill>
                <a:sym typeface="Wingdings"/>
              </a:rPr>
              <a:t>collective</a:t>
            </a:r>
            <a:r>
              <a:rPr lang="en-US" b="1" dirty="0" smtClean="0">
                <a:solidFill>
                  <a:srgbClr val="8F2FF4"/>
                </a:solidFill>
                <a:sym typeface="Wingdings"/>
              </a:rPr>
              <a:t> </a:t>
            </a:r>
            <a:r>
              <a:rPr lang="en-US" b="1" dirty="0" err="1" smtClean="0">
                <a:solidFill>
                  <a:srgbClr val="8F2FF4"/>
                </a:solidFill>
                <a:sym typeface="Wingdings"/>
              </a:rPr>
              <a:t>gluonic</a:t>
            </a:r>
            <a:r>
              <a:rPr lang="en-US" b="1" dirty="0" smtClean="0">
                <a:solidFill>
                  <a:srgbClr val="8F2FF4"/>
                </a:solidFill>
                <a:sym typeface="Wingdings"/>
              </a:rPr>
              <a:t> system!</a:t>
            </a:r>
            <a:endParaRPr lang="en-US" b="1" dirty="0" smtClean="0">
              <a:sym typeface="Wingdings"/>
            </a:endParaRPr>
          </a:p>
          <a:p>
            <a:pPr algn="ctr"/>
            <a:r>
              <a:rPr lang="en-US" b="1" dirty="0" smtClean="0">
                <a:sym typeface="Wingdings"/>
              </a:rPr>
              <a:t>First observation of g-g recombination in </a:t>
            </a:r>
            <a:r>
              <a:rPr lang="en-US" b="1" i="1" u="sng" dirty="0" smtClean="0">
                <a:solidFill>
                  <a:schemeClr val="tx2"/>
                </a:solidFill>
                <a:sym typeface="Wingdings"/>
              </a:rPr>
              <a:t>different</a:t>
            </a:r>
            <a:r>
              <a:rPr lang="en-US" b="1" dirty="0" smtClean="0">
                <a:sym typeface="Wingdings"/>
              </a:rPr>
              <a:t> nuclei </a:t>
            </a:r>
          </a:p>
          <a:p>
            <a:pPr marL="342900" indent="-342900" algn="ctr">
              <a:buFont typeface="Wingdings" charset="0"/>
              <a:buChar char="à"/>
            </a:pPr>
            <a:r>
              <a:rPr lang="en-US" b="1" dirty="0" smtClean="0">
                <a:solidFill>
                  <a:srgbClr val="292934"/>
                </a:solidFill>
                <a:sym typeface="Wingdings"/>
              </a:rPr>
              <a:t>Is this </a:t>
            </a:r>
            <a:r>
              <a:rPr lang="en-US" b="1" dirty="0" smtClean="0">
                <a:solidFill>
                  <a:srgbClr val="8F2FF4"/>
                </a:solidFill>
                <a:sym typeface="Wingdings"/>
              </a:rPr>
              <a:t>a universal property</a:t>
            </a:r>
            <a:r>
              <a:rPr lang="en-US" b="1" dirty="0" smtClean="0">
                <a:solidFill>
                  <a:srgbClr val="292934"/>
                </a:solidFill>
                <a:sym typeface="Wingdings"/>
              </a:rPr>
              <a:t>? </a:t>
            </a:r>
          </a:p>
          <a:p>
            <a:pPr marL="342900" indent="-342900" algn="ctr">
              <a:buFont typeface="Wingdings" charset="0"/>
              <a:buChar char="à"/>
            </a:pPr>
            <a:r>
              <a:rPr lang="en-US" b="1" dirty="0" smtClean="0">
                <a:solidFill>
                  <a:srgbClr val="292934"/>
                </a:solidFill>
                <a:sym typeface="Wingdings"/>
              </a:rPr>
              <a:t>Is the </a:t>
            </a:r>
            <a:r>
              <a:rPr lang="en-US" b="1" dirty="0">
                <a:solidFill>
                  <a:srgbClr val="8F2FF4"/>
                </a:solidFill>
                <a:sym typeface="Wingdings"/>
              </a:rPr>
              <a:t>C</a:t>
            </a:r>
            <a:r>
              <a:rPr lang="en-US" b="1" dirty="0" smtClean="0">
                <a:solidFill>
                  <a:srgbClr val="8F2FF4"/>
                </a:solidFill>
                <a:sym typeface="Wingdings"/>
              </a:rPr>
              <a:t>olor </a:t>
            </a:r>
            <a:r>
              <a:rPr lang="en-US" b="1" dirty="0">
                <a:solidFill>
                  <a:srgbClr val="8F2FF4"/>
                </a:solidFill>
                <a:sym typeface="Wingdings"/>
              </a:rPr>
              <a:t>G</a:t>
            </a:r>
            <a:r>
              <a:rPr lang="en-US" b="1" dirty="0" smtClean="0">
                <a:solidFill>
                  <a:srgbClr val="8F2FF4"/>
                </a:solidFill>
                <a:sym typeface="Wingdings"/>
              </a:rPr>
              <a:t>lass </a:t>
            </a:r>
            <a:r>
              <a:rPr lang="en-US" b="1" dirty="0">
                <a:solidFill>
                  <a:srgbClr val="8F2FF4"/>
                </a:solidFill>
                <a:sym typeface="Wingdings"/>
              </a:rPr>
              <a:t>C</a:t>
            </a:r>
            <a:r>
              <a:rPr lang="en-US" b="1" dirty="0" smtClean="0">
                <a:solidFill>
                  <a:srgbClr val="8F2FF4"/>
                </a:solidFill>
                <a:sym typeface="Wingdings"/>
              </a:rPr>
              <a:t>ondensate </a:t>
            </a:r>
            <a:r>
              <a:rPr lang="en-US" b="1" dirty="0" smtClean="0">
                <a:solidFill>
                  <a:srgbClr val="292934"/>
                </a:solidFill>
                <a:sym typeface="Wingdings"/>
              </a:rPr>
              <a:t>the correct effective theory?</a:t>
            </a:r>
          </a:p>
          <a:p>
            <a:pPr algn="ctr"/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3" name="Picture 1046"/>
          <p:cNvPicPr>
            <a:picLocks noChangeAspect="1" noChangeArrowheads="1"/>
          </p:cNvPicPr>
          <p:nvPr/>
        </p:nvPicPr>
        <p:blipFill>
          <a:blip r:embed="rId3"/>
          <a:srcRect r="847"/>
          <a:stretch>
            <a:fillRect/>
          </a:stretch>
        </p:blipFill>
        <p:spPr bwMode="auto">
          <a:xfrm>
            <a:off x="475876" y="375111"/>
            <a:ext cx="2140066" cy="1691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4408490" y="3007979"/>
            <a:ext cx="4404212" cy="1282295"/>
            <a:chOff x="4741556" y="3607394"/>
            <a:chExt cx="4404212" cy="12822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93177" y="4083244"/>
              <a:ext cx="1403412" cy="8001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0392" y="4083244"/>
              <a:ext cx="1453982" cy="80644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41556" y="3608257"/>
              <a:ext cx="1095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gluon </a:t>
              </a:r>
            </a:p>
            <a:p>
              <a:r>
                <a:rPr lang="en-US" dirty="0" smtClean="0"/>
                <a:t>emission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850392" y="3607394"/>
              <a:ext cx="2121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gluon recombination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63832" y="4270516"/>
              <a:ext cx="3194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80"/>
                  </a:solidFill>
                </a:rPr>
                <a:t>=</a:t>
              </a:r>
              <a:endParaRPr lang="en-US" b="1" dirty="0">
                <a:solidFill>
                  <a:srgbClr val="FF008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71209" y="4270516"/>
              <a:ext cx="7745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80"/>
                  </a:solidFill>
                </a:rPr>
                <a:t>At Q</a:t>
              </a:r>
              <a:r>
                <a:rPr lang="en-US" b="1" baseline="-25000" dirty="0" smtClean="0">
                  <a:solidFill>
                    <a:srgbClr val="FF0080"/>
                  </a:solidFill>
                </a:rPr>
                <a:t>S</a:t>
              </a:r>
              <a:endParaRPr lang="en-US" b="1" dirty="0">
                <a:solidFill>
                  <a:srgbClr val="FF0080"/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60" y="2026436"/>
            <a:ext cx="3827678" cy="28631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76706" y="2689412"/>
            <a:ext cx="448236" cy="185688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839338" y="137565"/>
            <a:ext cx="1265449" cy="1462635"/>
            <a:chOff x="457200" y="1310671"/>
            <a:chExt cx="4161049" cy="533898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alphaModFix amt="21000"/>
            </a:blip>
            <a:stretch>
              <a:fillRect/>
            </a:stretch>
          </p:blipFill>
          <p:spPr>
            <a:xfrm>
              <a:off x="495743" y="1310671"/>
              <a:ext cx="4122506" cy="533898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457200" y="1338706"/>
              <a:ext cx="607219" cy="1335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39358" y="4642959"/>
            <a:ext cx="1005904" cy="338554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1/Energy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-274614" y="3432220"/>
            <a:ext cx="1154182" cy="338554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Resolution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9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7179"/>
            <a:ext cx="9144000" cy="990600"/>
          </a:xfrm>
        </p:spPr>
        <p:txBody>
          <a:bodyPr anchor="t">
            <a:normAutofit fontScale="90000"/>
          </a:bodyPr>
          <a:lstStyle/>
          <a:p>
            <a:r>
              <a:rPr lang="en-US" sz="3200" dirty="0" smtClean="0"/>
              <a:t>How to explore/study this new phase of matter?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2700" dirty="0" smtClean="0">
                <a:solidFill>
                  <a:schemeClr val="tx1"/>
                </a:solidFill>
              </a:rPr>
              <a:t>(</a:t>
            </a:r>
            <a:r>
              <a:rPr lang="en-US" sz="2700" dirty="0">
                <a:solidFill>
                  <a:schemeClr val="tx1"/>
                </a:solidFill>
              </a:rPr>
              <a:t>m</a:t>
            </a:r>
            <a:r>
              <a:rPr lang="en-US" sz="2700" dirty="0" smtClean="0">
                <a:solidFill>
                  <a:schemeClr val="tx1"/>
                </a:solidFill>
              </a:rPr>
              <a:t>ulti-</a:t>
            </a:r>
            <a:r>
              <a:rPr lang="en-US" sz="2700" dirty="0" err="1" smtClean="0">
                <a:solidFill>
                  <a:schemeClr val="tx1"/>
                </a:solidFill>
              </a:rPr>
              <a:t>TeV</a:t>
            </a:r>
            <a:r>
              <a:rPr lang="en-US" sz="2700" dirty="0" smtClean="0">
                <a:solidFill>
                  <a:schemeClr val="tx1"/>
                </a:solidFill>
              </a:rPr>
              <a:t>) e-p collider </a:t>
            </a:r>
            <a:r>
              <a:rPr lang="en-US" sz="2700" dirty="0" smtClean="0"/>
              <a:t>OR </a:t>
            </a:r>
            <a:r>
              <a:rPr lang="en-US" sz="2700" b="1" u="sng" dirty="0" smtClean="0">
                <a:solidFill>
                  <a:srgbClr val="0000FF"/>
                </a:solidFill>
              </a:rPr>
              <a:t>a (multi-10s </a:t>
            </a:r>
            <a:r>
              <a:rPr lang="en-US" sz="2700" b="1" u="sng" dirty="0" err="1" smtClean="0">
                <a:solidFill>
                  <a:srgbClr val="0000FF"/>
                </a:solidFill>
              </a:rPr>
              <a:t>GeV</a:t>
            </a:r>
            <a:r>
              <a:rPr lang="en-US" sz="2700" b="1" u="sng" dirty="0" smtClean="0">
                <a:solidFill>
                  <a:srgbClr val="0000FF"/>
                </a:solidFill>
              </a:rPr>
              <a:t>) e-A collider</a:t>
            </a:r>
            <a:endParaRPr lang="en-US" sz="2700" b="1" u="sng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3F6C-F8D8-B348-B654-EE84CB3F7996}" type="slidenum">
              <a:rPr lang="en-US" smtClean="0"/>
              <a:t>17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044221" y="5795866"/>
            <a:ext cx="6688667" cy="1107996"/>
          </a:xfrm>
          <a:prstGeom prst="rect">
            <a:avLst/>
          </a:prstGeom>
          <a:noFill/>
          <a:ln w="38100" cmpd="sng">
            <a:solidFill>
              <a:srgbClr val="8F2FF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Enhancement of Q</a:t>
            </a:r>
            <a:r>
              <a:rPr lang="en-US" sz="2200" baseline="-25000" dirty="0" smtClean="0"/>
              <a:t>S </a:t>
            </a:r>
            <a:r>
              <a:rPr lang="en-US" sz="2200" dirty="0" smtClean="0"/>
              <a:t>with A:</a:t>
            </a:r>
          </a:p>
          <a:p>
            <a:pPr algn="ctr"/>
            <a:r>
              <a:rPr lang="en-US" sz="2200" dirty="0" smtClean="0"/>
              <a:t> Saturation regime reached at significantly lower energy (read: “cost”) in nuclei </a:t>
            </a:r>
            <a:endParaRPr lang="en-US" sz="2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5721" y="1379472"/>
            <a:ext cx="4345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D2916"/>
                </a:solidFill>
              </a:rPr>
              <a:t>Advantage of nucleus </a:t>
            </a:r>
            <a:r>
              <a:rPr lang="en-US" sz="2400" b="1" dirty="0" smtClean="0">
                <a:solidFill>
                  <a:srgbClr val="CD2916"/>
                </a:solidFill>
                <a:sym typeface="Wingdings"/>
              </a:rPr>
              <a:t></a:t>
            </a:r>
            <a:endParaRPr lang="en-US" sz="2400" b="1" dirty="0">
              <a:solidFill>
                <a:srgbClr val="CD2916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9453" y="1883352"/>
            <a:ext cx="3803661" cy="3688399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3118910"/>
            <a:ext cx="4891570" cy="2270135"/>
            <a:chOff x="0" y="3118910"/>
            <a:chExt cx="4891570" cy="22701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118910"/>
              <a:ext cx="2714896" cy="2270135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8578" y="3609289"/>
              <a:ext cx="2462992" cy="742686"/>
            </a:xfrm>
            <a:prstGeom prst="rect">
              <a:avLst/>
            </a:prstGeom>
          </p:spPr>
        </p:pic>
        <p:grpSp>
          <p:nvGrpSpPr>
            <p:cNvPr id="11" name="Group 10"/>
            <p:cNvGrpSpPr>
              <a:grpSpLocks noChangeAspect="1"/>
            </p:cNvGrpSpPr>
            <p:nvPr/>
          </p:nvGrpSpPr>
          <p:grpSpPr>
            <a:xfrm>
              <a:off x="1044221" y="3571338"/>
              <a:ext cx="412692" cy="411480"/>
              <a:chOff x="-1337236" y="3365598"/>
              <a:chExt cx="859118" cy="865711"/>
            </a:xfrm>
          </p:grpSpPr>
          <p:sp>
            <p:nvSpPr>
              <p:cNvPr id="5" name="Oval 4"/>
              <p:cNvSpPr>
                <a:spLocks noChangeAspect="1"/>
              </p:cNvSpPr>
              <p:nvPr/>
            </p:nvSpPr>
            <p:spPr>
              <a:xfrm>
                <a:off x="-1337236" y="3365598"/>
                <a:ext cx="859118" cy="865711"/>
              </a:xfrm>
              <a:prstGeom prst="ellipse">
                <a:avLst/>
              </a:prstGeom>
              <a:noFill/>
              <a:ln w="28575" cmpd="sng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L-Shape 9"/>
              <p:cNvSpPr/>
              <p:nvPr/>
            </p:nvSpPr>
            <p:spPr>
              <a:xfrm>
                <a:off x="-1299879" y="3410421"/>
                <a:ext cx="164353" cy="179293"/>
              </a:xfrm>
              <a:prstGeom prst="corne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L-Shape 19"/>
              <p:cNvSpPr/>
              <p:nvPr/>
            </p:nvSpPr>
            <p:spPr>
              <a:xfrm rot="10800000">
                <a:off x="-669367" y="3981169"/>
                <a:ext cx="164353" cy="179293"/>
              </a:xfrm>
              <a:prstGeom prst="corne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532301" y="1895060"/>
            <a:ext cx="3958122" cy="3880512"/>
            <a:chOff x="4966275" y="1670057"/>
            <a:chExt cx="3958122" cy="3880512"/>
          </a:xfrm>
        </p:grpSpPr>
        <p:pic>
          <p:nvPicPr>
            <p:cNvPr id="7" name="Picture 6" descr="Fig3lef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6275" y="1670057"/>
              <a:ext cx="3958122" cy="3880512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540000">
              <a:off x="5149807" y="4825999"/>
              <a:ext cx="1472123" cy="448236"/>
            </a:xfrm>
            <a:prstGeom prst="ellipse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Content Placeholder 3" descr="mcl_v.eps"/>
          <p:cNvPicPr>
            <a:picLocks noGrp="1"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95" b="-6195"/>
          <a:stretch>
            <a:fillRect/>
          </a:stretch>
        </p:blipFill>
        <p:spPr>
          <a:xfrm>
            <a:off x="255721" y="1660878"/>
            <a:ext cx="2827497" cy="191046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193038" y="1248729"/>
            <a:ext cx="19509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Teaney</a:t>
            </a:r>
            <a:r>
              <a:rPr lang="en-US" dirty="0" smtClean="0"/>
              <a:t>, Kowalski</a:t>
            </a:r>
          </a:p>
          <a:p>
            <a:r>
              <a:rPr lang="en-US" dirty="0" err="1" smtClean="0"/>
              <a:t>Kovchegov</a:t>
            </a:r>
            <a:r>
              <a:rPr lang="en-US" dirty="0" smtClean="0"/>
              <a:t> et 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3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09" y="342900"/>
            <a:ext cx="8687983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ransverse </a:t>
            </a:r>
            <a:r>
              <a:rPr lang="en-US" dirty="0"/>
              <a:t>imaging of the gluons </a:t>
            </a:r>
            <a:r>
              <a:rPr lang="en-US" dirty="0" smtClean="0"/>
              <a:t>nuclei</a:t>
            </a:r>
            <a:endParaRPr lang="en-US" dirty="0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4247743" y="1275887"/>
            <a:ext cx="4848631" cy="12345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Diffractive vector meson production in </a:t>
            </a:r>
            <a:r>
              <a:rPr lang="en-US" b="1" dirty="0" smtClean="0">
                <a:solidFill>
                  <a:srgbClr val="002AF4"/>
                </a:solidFill>
              </a:rPr>
              <a:t>e-Au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smtClean="0"/>
              <a:t>Physics of EIC @ IPN Orsay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73F6C-F8D8-B348-B654-EE84CB3F7996}" type="slidenum">
              <a:rPr lang="en-US" smtClean="0"/>
              <a:t>18</a:t>
            </a:fld>
            <a:endParaRPr lang="en-US"/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318617" y="1682379"/>
            <a:ext cx="3657105" cy="2062967"/>
            <a:chOff x="1142999" y="681335"/>
            <a:chExt cx="3657601" cy="2061864"/>
          </a:xfrm>
          <a:solidFill>
            <a:schemeClr val="bg1"/>
          </a:solidFill>
        </p:grpSpPr>
        <p:pic>
          <p:nvPicPr>
            <p:cNvPr id="14" name="Picture 4" descr="fig1"/>
            <p:cNvPicPr>
              <a:picLocks noChangeAspect="1" noChangeArrowheads="1"/>
            </p:cNvPicPr>
            <p:nvPr/>
          </p:nvPicPr>
          <p:blipFill>
            <a:blip r:embed="rId2"/>
            <a:srcRect r="16982"/>
            <a:stretch>
              <a:fillRect/>
            </a:stretch>
          </p:blipFill>
          <p:spPr bwMode="auto">
            <a:xfrm>
              <a:off x="1142999" y="685800"/>
              <a:ext cx="3352801" cy="20573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Box 10"/>
            <p:cNvSpPr txBox="1">
              <a:spLocks noChangeArrowheads="1"/>
            </p:cNvSpPr>
            <p:nvPr/>
          </p:nvSpPr>
          <p:spPr bwMode="auto">
            <a:xfrm>
              <a:off x="4412352" y="681335"/>
              <a:ext cx="38824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latin typeface="Symbol" pitchFamily="18" charset="2"/>
                </a:rPr>
                <a:t>,g</a:t>
              </a:r>
            </a:p>
          </p:txBody>
        </p:sp>
      </p:grpSp>
      <p:sp>
        <p:nvSpPr>
          <p:cNvPr id="12" name="TextBox 34"/>
          <p:cNvSpPr txBox="1">
            <a:spLocks noChangeArrowheads="1"/>
          </p:cNvSpPr>
          <p:nvPr/>
        </p:nvSpPr>
        <p:spPr bwMode="auto">
          <a:xfrm>
            <a:off x="1733671" y="1839956"/>
            <a:ext cx="273013" cy="3049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200">
                <a:latin typeface="Comic Sans MS" pitchFamily="-106" charset="0"/>
              </a:rPr>
              <a:t>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598" y="4164481"/>
            <a:ext cx="349557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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oes </a:t>
            </a:r>
            <a:r>
              <a:rPr lang="en-US" dirty="0">
                <a:solidFill>
                  <a:srgbClr val="FF0000"/>
                </a:solidFill>
              </a:rPr>
              <a:t>low x dynamics (Saturation) modify the transverse gluon distribution? </a:t>
            </a:r>
          </a:p>
          <a:p>
            <a:endParaRPr lang="en-US" dirty="0"/>
          </a:p>
          <a:p>
            <a:r>
              <a:rPr lang="en-US" dirty="0" smtClean="0"/>
              <a:t>Experimental challenges being</a:t>
            </a:r>
          </a:p>
          <a:p>
            <a:r>
              <a:rPr lang="en-US" dirty="0" smtClean="0"/>
              <a:t>Studied.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0993" y="2304110"/>
            <a:ext cx="4670441" cy="41560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073650" y="3008746"/>
            <a:ext cx="1635125" cy="1832010"/>
            <a:chOff x="5073650" y="3008746"/>
            <a:chExt cx="1635125" cy="183201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6080125" y="3681846"/>
              <a:ext cx="0" cy="41913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708775" y="4421621"/>
              <a:ext cx="0" cy="41913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073650" y="3008746"/>
              <a:ext cx="0" cy="419135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5849150" y="2119444"/>
            <a:ext cx="192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Diff. MC: “Sartre”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30336" y="6460185"/>
            <a:ext cx="3592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Simulation study by Toll &amp; </a:t>
            </a:r>
            <a:r>
              <a:rPr lang="en-US" dirty="0" err="1" smtClean="0"/>
              <a:t>Ullrich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16321"/>
            <a:ext cx="8229600" cy="53474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Many ways to get to gluon distribution in nuclei, but diffraction most sensitive: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At HERA </a:t>
            </a:r>
          </a:p>
          <a:p>
            <a:pPr marL="274320" lvl="1" indent="0">
              <a:buNone/>
            </a:pPr>
            <a:r>
              <a:rPr lang="en-US" dirty="0" err="1" smtClean="0"/>
              <a:t>ep</a:t>
            </a:r>
            <a:r>
              <a:rPr lang="en-US" dirty="0" smtClean="0"/>
              <a:t>: 10-15% diffractive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</a:rPr>
              <a:t>At EIC </a:t>
            </a:r>
            <a:r>
              <a:rPr lang="en-US" dirty="0" err="1" smtClean="0">
                <a:solidFill>
                  <a:srgbClr val="0000FF"/>
                </a:solidFill>
              </a:rPr>
              <a:t>eA</a:t>
            </a:r>
            <a:r>
              <a:rPr lang="en-US" dirty="0" smtClean="0">
                <a:solidFill>
                  <a:srgbClr val="0000FF"/>
                </a:solidFill>
              </a:rPr>
              <a:t>, if Saturation/CGC</a:t>
            </a:r>
          </a:p>
          <a:p>
            <a:pPr marL="274320" lvl="1" indent="0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eA</a:t>
            </a:r>
            <a:r>
              <a:rPr lang="en-US" dirty="0" smtClean="0">
                <a:solidFill>
                  <a:srgbClr val="0000FF"/>
                </a:solidFill>
              </a:rPr>
              <a:t>: 25-30% diffractive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09" y="462836"/>
            <a:ext cx="8687983" cy="990600"/>
          </a:xfrm>
        </p:spPr>
        <p:txBody>
          <a:bodyPr anchor="t">
            <a:normAutofit/>
          </a:bodyPr>
          <a:lstStyle/>
          <a:p>
            <a:pPr algn="ctr"/>
            <a:r>
              <a:rPr lang="en-US" dirty="0" smtClean="0"/>
              <a:t>Saturation/CGC: What to measure?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5" y="2108104"/>
            <a:ext cx="2680446" cy="420654"/>
          </a:xfrm>
          <a:prstGeom prst="rect">
            <a:avLst/>
          </a:prstGeom>
        </p:spPr>
      </p:pic>
      <p:pic>
        <p:nvPicPr>
          <p:cNvPr id="16" name="Picture 2" descr="sidebarDiffractiveGraph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8" y="2569099"/>
            <a:ext cx="3088888" cy="231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48941" y="5080002"/>
            <a:ext cx="914400" cy="433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544" y="1858599"/>
            <a:ext cx="4261648" cy="461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478" y="387526"/>
            <a:ext cx="9020522" cy="1143000"/>
          </a:xfrm>
        </p:spPr>
        <p:txBody>
          <a:bodyPr anchor="t">
            <a:noAutofit/>
          </a:bodyPr>
          <a:lstStyle/>
          <a:p>
            <a:pPr algn="ctr"/>
            <a:r>
              <a:rPr lang="en-US" sz="3200" dirty="0" smtClean="0"/>
              <a:t>QCD: The Holy Grail of Quantum Field Theories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04645"/>
            <a:ext cx="9144000" cy="5500562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QCD : “nearly perfect” theory that explains nature’s strong interactions, is a  fundamental quantum theory of quarks and gluon fields</a:t>
            </a:r>
            <a:endParaRPr lang="en-US" sz="1400" i="1" dirty="0" smtClean="0"/>
          </a:p>
          <a:p>
            <a:r>
              <a:rPr lang="en-US" sz="2000" dirty="0" smtClean="0"/>
              <a:t>QCD is rich with symmetries</a:t>
            </a: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Chiral, Axial, Scale &amp; P&amp;T symmetries broken by quantum effects: Most of the visible matter in the Universe emerges as a result</a:t>
            </a:r>
            <a:endParaRPr lang="en-US" sz="2000" dirty="0"/>
          </a:p>
          <a:p>
            <a:r>
              <a:rPr lang="en-US" sz="2000" dirty="0" smtClean="0"/>
              <a:t>Inherent in QCD are the deepest aspects of relativistic quantum field theories: (confinement, asymptotic freedom, anomalies, spontaneous breaking of chiral symmetry) </a:t>
            </a:r>
            <a:r>
              <a:rPr lang="en-US" sz="2000" dirty="0" smtClean="0">
                <a:sym typeface="Wingdings"/>
              </a:rPr>
              <a:t> all depend on </a:t>
            </a:r>
            <a:r>
              <a:rPr lang="en-US" sz="2000" dirty="0" smtClean="0">
                <a:solidFill>
                  <a:srgbClr val="E248F7"/>
                </a:solidFill>
                <a:sym typeface="Wingdings"/>
              </a:rPr>
              <a:t>non-linear dynamics </a:t>
            </a:r>
            <a:r>
              <a:rPr lang="en-US" sz="2000" dirty="0" smtClean="0">
                <a:sym typeface="Wingdings"/>
              </a:rPr>
              <a:t>in QCD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014272" y="2244164"/>
            <a:ext cx="7397923" cy="2392350"/>
            <a:chOff x="1014272" y="2894457"/>
            <a:chExt cx="7397923" cy="2392350"/>
          </a:xfrm>
        </p:grpSpPr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4272" y="3053165"/>
              <a:ext cx="7010400" cy="317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539871" y="2894457"/>
              <a:ext cx="2763976" cy="616241"/>
            </a:xfrm>
            <a:prstGeom prst="rect">
              <a:avLst/>
            </a:prstGeom>
            <a:noFill/>
            <a:ln w="38100" cmpd="sng">
              <a:solidFill>
                <a:srgbClr val="CD2916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61678" y="2897465"/>
              <a:ext cx="2536874" cy="616241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251260" y="3492023"/>
              <a:ext cx="69472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(1)		          </a:t>
              </a:r>
              <a:r>
                <a:rPr lang="en-US" dirty="0" smtClean="0">
                  <a:solidFill>
                    <a:srgbClr val="FF0000"/>
                  </a:solidFill>
                </a:rPr>
                <a:t> (2)                                        </a:t>
              </a:r>
              <a:r>
                <a:rPr lang="en-US" dirty="0" smtClean="0">
                  <a:solidFill>
                    <a:srgbClr val="0000FF"/>
                  </a:solidFill>
                </a:rPr>
                <a:t>(3) 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251260" y="3809479"/>
              <a:ext cx="716093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AutoNum type="arabicParenBoth"/>
              </a:pPr>
              <a:r>
                <a:rPr lang="en-US" dirty="0" smtClean="0"/>
                <a:t>Gauge “color” symmetry : unbroken but confined</a:t>
              </a:r>
            </a:p>
            <a:p>
              <a:pPr marL="342900" indent="-342900">
                <a:buAutoNum type="arabicParenBoth"/>
              </a:pPr>
              <a:r>
                <a:rPr lang="en-US" dirty="0" smtClean="0">
                  <a:solidFill>
                    <a:srgbClr val="FF0000"/>
                  </a:solidFill>
                </a:rPr>
                <a:t>Global “chiral” flavor symmetry: exact for massless quarks</a:t>
              </a:r>
            </a:p>
            <a:p>
              <a:pPr marL="342900" indent="-342900">
                <a:buAutoNum type="arabicParenBoth"/>
              </a:pPr>
              <a:r>
                <a:rPr lang="en-US" dirty="0" smtClean="0">
                  <a:solidFill>
                    <a:srgbClr val="0000FF"/>
                  </a:solidFill>
                </a:rPr>
                <a:t>Baryon number and axial charge (massless quarks) conservation</a:t>
              </a:r>
            </a:p>
            <a:p>
              <a:pPr marL="342900" indent="-342900">
                <a:buAutoNum type="arabicParenBoth"/>
              </a:pPr>
              <a:r>
                <a:rPr lang="en-US" dirty="0" smtClean="0"/>
                <a:t>Scale invariance for massless quarks and gluon fields</a:t>
              </a:r>
            </a:p>
            <a:p>
              <a:pPr marL="342900" indent="-342900">
                <a:buAutoNum type="arabicParenBoth"/>
              </a:pPr>
              <a:r>
                <a:rPr lang="en-US" dirty="0" smtClean="0"/>
                <a:t>Discrete C, P &amp; T symmetries</a:t>
              </a:r>
              <a:endParaRPr lang="en-US" dirty="0"/>
            </a:p>
          </p:txBody>
        </p: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4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Realization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642743" y="3505200"/>
            <a:ext cx="9023309" cy="2155542"/>
          </a:xfrm>
        </p:spPr>
        <p:txBody>
          <a:bodyPr>
            <a:normAutofit/>
          </a:bodyPr>
          <a:lstStyle/>
          <a:p>
            <a:r>
              <a:rPr lang="en-US" sz="2200" dirty="0" smtClean="0"/>
              <a:t>Support for Accelerator R&amp;D</a:t>
            </a:r>
          </a:p>
          <a:p>
            <a:r>
              <a:rPr lang="en-US" sz="2200" dirty="0" smtClean="0"/>
              <a:t>User group formation </a:t>
            </a:r>
            <a:r>
              <a:rPr lang="en-US" sz="2200" dirty="0" smtClean="0">
                <a:sym typeface="Wingdings"/>
              </a:rPr>
              <a:t> leading to future collaborations</a:t>
            </a:r>
          </a:p>
          <a:p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Early experimental design concepts</a:t>
            </a:r>
          </a:p>
          <a:p>
            <a:r>
              <a:rPr lang="en-US" sz="2200" dirty="0" smtClean="0">
                <a:sym typeface="Wingdings"/>
              </a:rPr>
              <a:t>Support for detector pre-conception design  R&amp;D</a:t>
            </a:r>
          </a:p>
          <a:p>
            <a:r>
              <a:rPr lang="en-US" sz="2200" dirty="0" smtClean="0">
                <a:solidFill>
                  <a:srgbClr val="0000FF"/>
                </a:solidFill>
                <a:sym typeface="Wingdings"/>
              </a:rPr>
              <a:t>The National Academy of Science (NAS- NRC) Review</a:t>
            </a:r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513303" y="4782530"/>
            <a:ext cx="486419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65182" y="4465180"/>
            <a:ext cx="4142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World’s first</a:t>
            </a:r>
          </a:p>
          <a:p>
            <a:r>
              <a:rPr lang="en-US" b="1" dirty="0" smtClean="0">
                <a:solidFill>
                  <a:srgbClr val="D2533C"/>
                </a:solidFill>
              </a:rPr>
              <a:t>Polarized electron-proton/light ion </a:t>
            </a:r>
          </a:p>
          <a:p>
            <a:r>
              <a:rPr lang="en-US" b="1" dirty="0"/>
              <a:t>a</a:t>
            </a:r>
            <a:r>
              <a:rPr lang="en-US" b="1" dirty="0" smtClean="0"/>
              <a:t>nd </a:t>
            </a:r>
            <a:r>
              <a:rPr lang="en-US" b="1" dirty="0" smtClean="0">
                <a:solidFill>
                  <a:srgbClr val="0000FF"/>
                </a:solidFill>
              </a:rPr>
              <a:t>electron-Nucleus collider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b="1" dirty="0" smtClean="0">
              <a:solidFill>
                <a:srgbClr val="E248F7"/>
              </a:solidFill>
            </a:endParaRPr>
          </a:p>
          <a:p>
            <a:r>
              <a:rPr lang="en-US" b="1" dirty="0" smtClean="0">
                <a:solidFill>
                  <a:srgbClr val="E248F7"/>
                </a:solidFill>
              </a:rPr>
              <a:t>Both designs use DOE’s significant investments in infrastructure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45334" y="3208432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e-A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b="1" dirty="0" smtClean="0">
                <a:solidFill>
                  <a:srgbClr val="D2533C"/>
                </a:solidFill>
              </a:rPr>
              <a:t>Wide range in nuclei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Luminosity per nucleon same as e-p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Variable center of mass energy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09" y="249521"/>
            <a:ext cx="8687983" cy="9906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dirty="0" smtClean="0"/>
              <a:t>The Electron Ion Collider</a:t>
            </a:r>
            <a:br>
              <a:rPr lang="en-US" dirty="0" smtClean="0"/>
            </a:br>
            <a:r>
              <a:rPr lang="en-US" sz="2400" dirty="0" smtClean="0">
                <a:solidFill>
                  <a:srgbClr val="0000FF"/>
                </a:solidFill>
              </a:rPr>
              <a:t>Two options of realization!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7" name="TextBox 96"/>
          <p:cNvSpPr txBox="1"/>
          <p:nvPr/>
        </p:nvSpPr>
        <p:spPr>
          <a:xfrm>
            <a:off x="588703" y="1379731"/>
            <a:ext cx="39677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e-N collisions at the EIC: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FF0000"/>
                </a:solidFill>
              </a:rPr>
              <a:t>Polarized beams: e, p, d/</a:t>
            </a:r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He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e beam 5-10(20)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Luminosity </a:t>
            </a:r>
            <a:r>
              <a:rPr lang="en-US" dirty="0" err="1" smtClean="0">
                <a:solidFill>
                  <a:srgbClr val="0000FF"/>
                </a:solidFill>
              </a:rPr>
              <a:t>L</a:t>
            </a:r>
            <a:r>
              <a:rPr lang="en-US" baseline="-25000" dirty="0" err="1" smtClean="0">
                <a:solidFill>
                  <a:srgbClr val="0000FF"/>
                </a:solidFill>
              </a:rPr>
              <a:t>ep</a:t>
            </a:r>
            <a:r>
              <a:rPr lang="en-US" dirty="0" smtClean="0">
                <a:solidFill>
                  <a:srgbClr val="0000FF"/>
                </a:solidFill>
              </a:rPr>
              <a:t> ~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33-34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</a:rPr>
              <a:t>-2</a:t>
            </a:r>
            <a:r>
              <a:rPr lang="en-US" dirty="0" smtClean="0">
                <a:solidFill>
                  <a:srgbClr val="0000FF"/>
                </a:solidFill>
              </a:rPr>
              <a:t>sec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</a:p>
          <a:p>
            <a:pPr lvl="1" algn="r"/>
            <a:r>
              <a:rPr lang="en-US" dirty="0" smtClean="0">
                <a:solidFill>
                  <a:srgbClr val="0000FF"/>
                </a:solidFill>
              </a:rPr>
              <a:t>100-1000 times HERA</a:t>
            </a:r>
          </a:p>
          <a:p>
            <a:pPr marL="285750" indent="-285750" algn="r">
              <a:buFont typeface="Wingdings" charset="2"/>
              <a:buChar char="ü"/>
            </a:pPr>
            <a:r>
              <a:rPr lang="en-US" dirty="0" smtClean="0">
                <a:solidFill>
                  <a:srgbClr val="0000FF"/>
                </a:solidFill>
              </a:rPr>
              <a:t>20-100 (140)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Variable </a:t>
            </a:r>
            <a:r>
              <a:rPr lang="en-US" dirty="0" err="1" smtClean="0">
                <a:solidFill>
                  <a:srgbClr val="FF0000"/>
                </a:solidFill>
              </a:rPr>
              <a:t>CoM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1097" y="6286129"/>
            <a:ext cx="362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Ed. A. Deshpande, Z.-E. </a:t>
            </a:r>
            <a:r>
              <a:rPr lang="en-US" sz="1400" dirty="0" err="1" smtClean="0">
                <a:solidFill>
                  <a:schemeClr val="bg1"/>
                </a:solidFill>
              </a:rPr>
              <a:t>Meziani</a:t>
            </a:r>
            <a:r>
              <a:rPr lang="en-US" sz="1400" dirty="0" smtClean="0">
                <a:solidFill>
                  <a:schemeClr val="bg1"/>
                </a:solidFill>
              </a:rPr>
              <a:t>, J.-W. </a:t>
            </a:r>
            <a:r>
              <a:rPr lang="en-US" sz="1400" dirty="0" err="1" smtClean="0">
                <a:solidFill>
                  <a:schemeClr val="bg1"/>
                </a:solidFill>
              </a:rPr>
              <a:t>Qiu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280" y="4546434"/>
            <a:ext cx="3639312" cy="165698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337373" y="4324718"/>
            <a:ext cx="1211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Ring-Ring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807872" y="3959109"/>
            <a:ext cx="140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to scale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075" y="1240121"/>
            <a:ext cx="3909242" cy="246196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75585" y="1215321"/>
            <a:ext cx="4122506" cy="5338983"/>
            <a:chOff x="455427" y="1310671"/>
            <a:chExt cx="4122506" cy="533898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427" y="1310671"/>
              <a:ext cx="4122506" cy="533898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94628" y="5778566"/>
              <a:ext cx="3051637" cy="46166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1212.1701.v3</a:t>
              </a:r>
            </a:p>
            <a:p>
              <a:r>
                <a:rPr lang="en-US" sz="1200" dirty="0" smtClean="0">
                  <a:solidFill>
                    <a:srgbClr val="0000FF"/>
                  </a:solidFill>
                </a:rPr>
                <a:t>A.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Accardi</a:t>
              </a:r>
              <a:r>
                <a:rPr lang="en-US" sz="1200" dirty="0" smtClean="0">
                  <a:solidFill>
                    <a:srgbClr val="0000FF"/>
                  </a:solidFill>
                </a:rPr>
                <a:t> et al Eur.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Phy</a:t>
              </a:r>
              <a:r>
                <a:rPr lang="en-US" sz="1200" dirty="0" smtClean="0">
                  <a:solidFill>
                    <a:srgbClr val="0000FF"/>
                  </a:solidFill>
                </a:rPr>
                <a:t>. J.  A, 52 9(2016)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7821208" y="1243544"/>
            <a:ext cx="292680" cy="3792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76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xit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55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Community/Collaboration building: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EIC User Group </a:t>
            </a:r>
            <a:r>
              <a:rPr lang="en-US" sz="310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3100" dirty="0" smtClean="0">
                <a:solidFill>
                  <a:srgbClr val="0000FF"/>
                </a:solidFill>
              </a:rPr>
              <a:t> </a:t>
            </a:r>
            <a:r>
              <a:rPr lang="en-US" sz="3100" dirty="0" err="1" smtClean="0">
                <a:solidFill>
                  <a:srgbClr val="0000FF"/>
                </a:solidFill>
              </a:rPr>
              <a:t>eicug.org</a:t>
            </a:r>
            <a:r>
              <a:rPr lang="en-US" sz="3100" dirty="0" smtClean="0">
                <a:solidFill>
                  <a:srgbClr val="0000FF"/>
                </a:solidFill>
              </a:rPr>
              <a:t>  </a:t>
            </a:r>
            <a:r>
              <a:rPr lang="en-US" sz="2200" dirty="0" smtClean="0">
                <a:solidFill>
                  <a:srgbClr val="0000FF"/>
                </a:solidFill>
              </a:rPr>
              <a:t>(contact me!)</a:t>
            </a:r>
            <a:endParaRPr lang="en-US" sz="2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891862" cy="525780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The EIC Users Meeting at Stony Brook, June 2014: </a:t>
            </a:r>
          </a:p>
          <a:p>
            <a:pPr lvl="1">
              <a:buFont typeface="Wingdings" charset="0"/>
              <a:buChar char="à"/>
            </a:pPr>
            <a:r>
              <a:rPr lang="en-US" sz="1800" i="1" dirty="0" smtClean="0">
                <a:hlinkClick r:id="rId2"/>
              </a:rPr>
              <a:t>http</a:t>
            </a:r>
            <a:r>
              <a:rPr lang="en-US" sz="1800" i="1" dirty="0">
                <a:hlinkClick r:id="rId2"/>
              </a:rPr>
              <a:t>://skipper.physics.sunysb.edu/~eicug/</a:t>
            </a:r>
            <a:r>
              <a:rPr lang="en-US" sz="1800" i="1" dirty="0" smtClean="0">
                <a:hlinkClick r:id="rId2"/>
              </a:rPr>
              <a:t>meeting1/</a:t>
            </a:r>
            <a:r>
              <a:rPr lang="en-US" sz="1800" i="1" dirty="0">
                <a:hlinkClick r:id="rId2"/>
              </a:rPr>
              <a:t>SBU.html</a:t>
            </a:r>
            <a:endParaRPr lang="en-US" sz="1800" i="1" dirty="0" smtClean="0"/>
          </a:p>
          <a:p>
            <a:pPr marL="0" indent="0">
              <a:buNone/>
            </a:pPr>
            <a:r>
              <a:rPr lang="en-US" sz="2000" b="1" dirty="0" smtClean="0"/>
              <a:t>The EIC UG Meeting at University of Berkeley, January 6-9, 2016</a:t>
            </a:r>
          </a:p>
          <a:p>
            <a:pPr marL="274320" lvl="1" indent="0">
              <a:buNone/>
            </a:pPr>
            <a:r>
              <a:rPr lang="en-US" sz="1800" i="1" dirty="0" smtClean="0">
                <a:hlinkClick r:id="rId3"/>
              </a:rPr>
              <a:t>http</a:t>
            </a:r>
            <a:r>
              <a:rPr lang="en-US" sz="1800" i="1" dirty="0">
                <a:hlinkClick r:id="rId3"/>
              </a:rPr>
              <a:t>://skipper.physics.sunysb.edu/~eicug/</a:t>
            </a:r>
            <a:r>
              <a:rPr lang="en-US" sz="1800" i="1" dirty="0" smtClean="0">
                <a:hlinkClick r:id="rId3"/>
              </a:rPr>
              <a:t>meeting2/UCB2016.html</a:t>
            </a:r>
            <a:endParaRPr lang="en-US" sz="1800" b="1" dirty="0" smtClean="0">
              <a:solidFill>
                <a:srgbClr val="3366FF"/>
              </a:solidFill>
            </a:endParaRPr>
          </a:p>
          <a:p>
            <a:pPr marL="0" indent="0">
              <a:buNone/>
            </a:pPr>
            <a:r>
              <a:rPr lang="en-US" sz="2000" b="1" dirty="0" smtClean="0"/>
              <a:t>EICUG </a:t>
            </a:r>
            <a:r>
              <a:rPr lang="en-US" sz="2000" b="1" dirty="0"/>
              <a:t>Argonne National Laboratory July 7-10, 2016</a:t>
            </a:r>
          </a:p>
          <a:p>
            <a:pPr marL="274320" lvl="1" indent="0">
              <a:buNone/>
            </a:pPr>
            <a:r>
              <a:rPr lang="en-US" sz="1800" b="1" dirty="0">
                <a:solidFill>
                  <a:srgbClr val="3366FF"/>
                </a:solidFill>
                <a:hlinkClick r:id="rId4"/>
              </a:rPr>
              <a:t>http://eic2016.</a:t>
            </a:r>
            <a:r>
              <a:rPr lang="en-US" sz="1800" b="1" dirty="0" smtClean="0">
                <a:solidFill>
                  <a:srgbClr val="3366FF"/>
                </a:solidFill>
                <a:hlinkClick r:id="rId4"/>
              </a:rPr>
              <a:t>phy.anl.gov</a:t>
            </a:r>
            <a:endParaRPr lang="en-US" sz="1800" dirty="0" smtClean="0"/>
          </a:p>
          <a:p>
            <a:pPr marL="0" indent="0">
              <a:buNone/>
            </a:pPr>
            <a:r>
              <a:rPr lang="en-US" sz="2000" b="1" dirty="0" smtClean="0"/>
              <a:t>EICUG on </a:t>
            </a:r>
            <a:r>
              <a:rPr lang="en-US" sz="2000" b="1" dirty="0" err="1" smtClean="0"/>
              <a:t>BlueJeans</a:t>
            </a:r>
            <a:r>
              <a:rPr lang="en-US" sz="2000" b="1" dirty="0" smtClean="0"/>
              <a:t> (Electronic/Remote) meeting March 2017</a:t>
            </a:r>
            <a:endParaRPr lang="en-US" sz="2000" b="1" dirty="0"/>
          </a:p>
          <a:p>
            <a:pPr marL="0" indent="0">
              <a:buNone/>
            </a:pPr>
            <a:endParaRPr lang="en-US" sz="2000" b="1" i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Next in person meetings:</a:t>
            </a:r>
          </a:p>
          <a:p>
            <a:pPr marL="0" indent="0">
              <a:buNone/>
            </a:pPr>
            <a:r>
              <a:rPr lang="en-US" sz="2000" b="1" i="1" dirty="0"/>
              <a:t>		</a:t>
            </a:r>
            <a:r>
              <a:rPr lang="en-US" sz="2000" b="1" i="1" dirty="0" smtClean="0"/>
              <a:t>July 18-22, 2017 Trieste, Italy</a:t>
            </a:r>
            <a:endParaRPr lang="en-US" sz="2000" i="1" dirty="0" smtClean="0"/>
          </a:p>
          <a:p>
            <a:pPr>
              <a:buFont typeface="Wingdings" charset="0"/>
              <a:buChar char="à"/>
            </a:pPr>
            <a:endParaRPr lang="en-US" i="1" dirty="0" smtClean="0"/>
          </a:p>
          <a:p>
            <a:pPr marL="0" indent="0">
              <a:buNone/>
            </a:pPr>
            <a:r>
              <a:rPr lang="en-US" b="1" i="1" dirty="0" smtClean="0"/>
              <a:t>Ample opportunities for contributions &amp; participation! </a:t>
            </a:r>
            <a:endParaRPr lang="en-US" b="1" i="1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164" y="347471"/>
            <a:ext cx="1568836" cy="1763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8" y="1656222"/>
            <a:ext cx="9144000" cy="4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4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2"/>
          <p:cNvSpPr txBox="1">
            <a:spLocks noChangeArrowheads="1"/>
          </p:cNvSpPr>
          <p:nvPr/>
        </p:nvSpPr>
        <p:spPr>
          <a:xfrm>
            <a:off x="0" y="261419"/>
            <a:ext cx="9144000" cy="64375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The EIC Users Group: </a:t>
            </a:r>
            <a:r>
              <a:rPr lang="en-US" altLang="en-US" sz="2800" b="1" dirty="0">
                <a:solidFill>
                  <a:srgbClr val="0000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EICUG.ORG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9362" t="22651" r="18969" b="18057"/>
          <a:stretch/>
        </p:blipFill>
        <p:spPr bwMode="auto">
          <a:xfrm>
            <a:off x="872835" y="2269873"/>
            <a:ext cx="7471065" cy="4546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2926" y="1240452"/>
            <a:ext cx="4528134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s-IS" sz="2000" dirty="0" smtClean="0"/>
              <a:t>670 </a:t>
            </a:r>
            <a:r>
              <a:rPr lang="is-IS" sz="2000" dirty="0"/>
              <a:t>collaborators, 28 countries, </a:t>
            </a:r>
            <a:r>
              <a:rPr lang="is-IS" sz="2000" dirty="0" smtClean="0"/>
              <a:t>150 </a:t>
            </a:r>
            <a:r>
              <a:rPr lang="is-IS" sz="2000" dirty="0"/>
              <a:t>institutions... </a:t>
            </a:r>
            <a:r>
              <a:rPr lang="is-IS" sz="2000" dirty="0" smtClean="0"/>
              <a:t>(December, </a:t>
            </a:r>
            <a:r>
              <a:rPr lang="is-IS" sz="2000" dirty="0"/>
              <a:t>2016)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70750" y="1852465"/>
            <a:ext cx="3065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of institution’s locations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817" y="1039653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(no students included as of yet)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886658"/>
            <a:ext cx="3543300" cy="25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EIC Detector Concepts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l="-5083" r="-508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23359" y="6477000"/>
            <a:ext cx="2964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Curtesey</a:t>
            </a:r>
            <a:r>
              <a:rPr lang="en-US" dirty="0" smtClean="0"/>
              <a:t> of Thomas </a:t>
            </a:r>
            <a:r>
              <a:rPr lang="en-US" dirty="0" err="1" smtClean="0"/>
              <a:t>Ullrich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215280" y="516566"/>
            <a:ext cx="3352799" cy="2446517"/>
            <a:chOff x="215280" y="516566"/>
            <a:chExt cx="3352799" cy="2446517"/>
          </a:xfrm>
        </p:grpSpPr>
        <p:pic>
          <p:nvPicPr>
            <p:cNvPr id="13" name="Picture 12" descr=" 11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280" y="533400"/>
              <a:ext cx="3352799" cy="242968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205566" y="516566"/>
              <a:ext cx="13312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</a:t>
              </a:r>
              <a:r>
                <a:rPr lang="en-US" dirty="0" err="1" smtClean="0"/>
                <a:t>ePHENIX</a:t>
              </a:r>
              <a:r>
                <a:rPr lang="en-US" dirty="0" smtClean="0"/>
                <a:t>”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955685" y="1950904"/>
            <a:ext cx="4728061" cy="3104549"/>
            <a:chOff x="1955685" y="1950904"/>
            <a:chExt cx="4728061" cy="31045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11" t="11051" r="3378" b="3785"/>
            <a:stretch/>
          </p:blipFill>
          <p:spPr>
            <a:xfrm rot="540000">
              <a:off x="1955685" y="1950904"/>
              <a:ext cx="4728061" cy="310454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724337" y="2410658"/>
              <a:ext cx="1100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“BEAST”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454248" y="3809694"/>
            <a:ext cx="3633233" cy="2950540"/>
            <a:chOff x="5454249" y="3821320"/>
            <a:chExt cx="3402350" cy="268497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5974985" y="3628597"/>
              <a:ext cx="2356957" cy="339843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7620000" y="3821320"/>
              <a:ext cx="12365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JLEIC </a:t>
              </a:r>
              <a:r>
                <a:rPr lang="en-US" dirty="0" err="1" smtClean="0"/>
                <a:t>Det</a:t>
              </a:r>
              <a:endParaRPr lang="en-US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6923" y="5409859"/>
            <a:ext cx="48330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Other ideas from the Users Group </a:t>
            </a:r>
          </a:p>
          <a:p>
            <a:r>
              <a:rPr lang="en-US" sz="2400" dirty="0"/>
              <a:t>a</a:t>
            </a:r>
            <a:r>
              <a:rPr lang="en-US" sz="2400" dirty="0" smtClean="0"/>
              <a:t>re welcome! (essential!)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95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 forward for the EIC: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 anchor="ctr">
            <a:normAutofit/>
          </a:bodyPr>
          <a:lstStyle/>
          <a:p>
            <a:r>
              <a:rPr lang="en-US" dirty="0" smtClean="0"/>
              <a:t>Science Review by National Academy</a:t>
            </a:r>
            <a:r>
              <a:rPr lang="en-US" dirty="0"/>
              <a:t> </a:t>
            </a:r>
            <a:r>
              <a:rPr lang="en-US" dirty="0" smtClean="0"/>
              <a:t>of Science (&amp; Engineering &amp; Arts) (</a:t>
            </a:r>
            <a:r>
              <a:rPr lang="en-US" dirty="0"/>
              <a:t>N</a:t>
            </a:r>
            <a:r>
              <a:rPr lang="en-US" dirty="0" smtClean="0"/>
              <a:t>ational </a:t>
            </a:r>
            <a:r>
              <a:rPr lang="en-US" dirty="0"/>
              <a:t>R</a:t>
            </a:r>
            <a:r>
              <a:rPr lang="en-US" dirty="0" smtClean="0"/>
              <a:t>esearch </a:t>
            </a:r>
            <a:r>
              <a:rPr lang="en-US" dirty="0"/>
              <a:t>C</a:t>
            </a:r>
            <a:r>
              <a:rPr lang="en-US" dirty="0" smtClean="0"/>
              <a:t>ouncil)</a:t>
            </a:r>
          </a:p>
          <a:p>
            <a:pPr lvl="1"/>
            <a:r>
              <a:rPr lang="en-US" dirty="0" smtClean="0"/>
              <a:t>Committee being formed now, expect report by Early 2018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Positive NAS review</a:t>
            </a:r>
            <a:r>
              <a:rPr lang="en-US" dirty="0"/>
              <a:t> </a:t>
            </a:r>
            <a:r>
              <a:rPr lang="en-US" dirty="0" smtClean="0"/>
              <a:t>will trigger the </a:t>
            </a:r>
            <a:r>
              <a:rPr lang="en-US" dirty="0" smtClean="0">
                <a:solidFill>
                  <a:srgbClr val="0000FF"/>
                </a:solidFill>
              </a:rPr>
              <a:t>DOE’s CD process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CD0 (acceptance of the critical need for science by DOE) FY19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EIC-Proposal’s Technical &amp; Cost review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 FY20 (site selection)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  <a:sym typeface="Wingdings"/>
              </a:rPr>
              <a:t>CD2 requires site selection</a:t>
            </a:r>
            <a:endParaRPr lang="en-US" dirty="0" smtClean="0">
              <a:solidFill>
                <a:srgbClr val="0000FF"/>
              </a:solidFill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Major Construction funds (“CD3”) by 2022/23”</a:t>
            </a:r>
          </a:p>
          <a:p>
            <a:pPr lvl="2"/>
            <a:r>
              <a:rPr lang="en-US" dirty="0" smtClean="0"/>
              <a:t>Assuming 1.6% sustained increase over inflation of the next several years (Long Range Plan)</a:t>
            </a:r>
          </a:p>
          <a:p>
            <a:pPr lvl="2"/>
            <a:r>
              <a:rPr lang="en-US" dirty="0" smtClean="0"/>
              <a:t>Consistent with the past 10 years of NP funding increases in the US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Physics of EIC @ IPN Orsay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B0247-CF75-CD48-BD22-D512BEF9CA1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396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Connections to other areas of physics</a:t>
            </a:r>
            <a:endParaRPr lang="en-US" sz="3200" b="1" dirty="0"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6732" y="1142064"/>
            <a:ext cx="8913263" cy="56969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sz="2000" dirty="0" smtClean="0"/>
              <a:t>Explorations </a:t>
            </a:r>
            <a:r>
              <a:rPr lang="en-US" sz="2000" dirty="0"/>
              <a:t>of the stringy dynamics of hadrons led to the string theory of Gravity. A </a:t>
            </a:r>
            <a:r>
              <a:rPr lang="en-US" sz="2000" dirty="0" smtClean="0"/>
              <a:t>weakly coupled regime of 10-d </a:t>
            </a:r>
            <a:r>
              <a:rPr lang="en-US" sz="2000" dirty="0" smtClean="0">
                <a:solidFill>
                  <a:srgbClr val="0000FF"/>
                </a:solidFill>
              </a:rPr>
              <a:t>gravity</a:t>
            </a:r>
            <a:r>
              <a:rPr lang="en-US" sz="2000" dirty="0" smtClean="0"/>
              <a:t> is conjectured to be dual to strongly coupled 4-d QCD-like theory. </a:t>
            </a:r>
            <a:r>
              <a:rPr lang="en-US" sz="2000" i="1" dirty="0" smtClean="0"/>
              <a:t>Further profound connections may emerge from deeper investigations of the QCD landscape.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The dynamics </a:t>
            </a:r>
            <a:r>
              <a:rPr lang="en-US" sz="2000" i="1" dirty="0" smtClean="0"/>
              <a:t>of strongly coupled </a:t>
            </a:r>
            <a:r>
              <a:rPr lang="en-US" sz="2000" i="1" dirty="0" smtClean="0">
                <a:solidFill>
                  <a:srgbClr val="0000FF"/>
                </a:solidFill>
              </a:rPr>
              <a:t>cold atom gases </a:t>
            </a:r>
            <a:r>
              <a:rPr lang="en-US" sz="2000" i="1" dirty="0" smtClean="0"/>
              <a:t>and QCD (non-Abelian gauge fields but also strong nuclear fields) show strikingly common features</a:t>
            </a:r>
            <a:r>
              <a:rPr lang="en-US" sz="2000" dirty="0" smtClean="0"/>
              <a:t>. Cold atom scientists are actively engaged in engineering cold atoms simulators of gauge field mechanism.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/>
              <a:t>Strong connections have emerged between studies of </a:t>
            </a:r>
            <a:r>
              <a:rPr lang="en-US" sz="2000" dirty="0" smtClean="0">
                <a:solidFill>
                  <a:srgbClr val="0000FF"/>
                </a:solidFill>
              </a:rPr>
              <a:t>strongly correlated condensed matter systems</a:t>
            </a:r>
            <a:r>
              <a:rPr lang="en-US" sz="2000" dirty="0" smtClean="0"/>
              <a:t> and QCD: </a:t>
            </a:r>
            <a:r>
              <a:rPr lang="en-US" sz="2000" i="1" dirty="0" smtClean="0"/>
              <a:t>topological effects arising from chiral anomaly</a:t>
            </a:r>
            <a:endParaRPr lang="en-US" sz="2000" dirty="0" smtClean="0"/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000" dirty="0" smtClean="0">
                <a:solidFill>
                  <a:srgbClr val="0000FF"/>
                </a:solidFill>
              </a:rPr>
              <a:t>Strong field QED </a:t>
            </a:r>
            <a:r>
              <a:rPr lang="en-US" sz="2000" dirty="0" smtClean="0"/>
              <a:t>explores the breakdown of the QED vacuum and its nonlinear optical response in </a:t>
            </a:r>
            <a:r>
              <a:rPr lang="en-US" sz="2000" dirty="0" err="1" smtClean="0"/>
              <a:t>e</a:t>
            </a:r>
            <a:r>
              <a:rPr lang="en-US" sz="2000" baseline="30000" dirty="0" err="1" smtClean="0"/>
              <a:t>+</a:t>
            </a:r>
            <a:r>
              <a:rPr lang="en-US" sz="2000" dirty="0" err="1" smtClean="0"/>
              <a:t>e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pair creation. </a:t>
            </a:r>
            <a:r>
              <a:rPr lang="en-US" sz="2000" i="1" dirty="0" smtClean="0"/>
              <a:t>Reaching this regime is a major goal in developing high powered lasers.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67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SAC LRP 2015 (dragged).pdf"/>
          <p:cNvPicPr>
            <a:picLocks noChangeAspect="1"/>
          </p:cNvPicPr>
          <p:nvPr/>
        </p:nvPicPr>
        <p:blipFill>
          <a:blip r:embed="rId2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352" y="381772"/>
            <a:ext cx="4968008" cy="64291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8813"/>
            <a:ext cx="8229600" cy="990600"/>
          </a:xfrm>
        </p:spPr>
        <p:txBody>
          <a:bodyPr anchor="t">
            <a:normAutofit/>
          </a:bodyPr>
          <a:lstStyle/>
          <a:p>
            <a:r>
              <a:rPr lang="en-US" sz="3200" dirty="0" smtClean="0"/>
              <a:t>Summary: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813"/>
            <a:ext cx="8686800" cy="5496858"/>
          </a:xfrm>
        </p:spPr>
        <p:txBody>
          <a:bodyPr>
            <a:normAutofit/>
          </a:bodyPr>
          <a:lstStyle/>
          <a:p>
            <a:pPr marL="0" marR="40638" indent="0" defTabSz="910796">
              <a:buNone/>
              <a:defRPr sz="1800"/>
            </a:pPr>
            <a:r>
              <a:rPr lang="en-US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The EIC </a:t>
            </a:r>
            <a:r>
              <a:rPr lang="en-US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(with its precision and control) will </a:t>
            </a:r>
            <a:r>
              <a:rPr lang="en-US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profoundly impact our understanding of </a:t>
            </a:r>
            <a:r>
              <a:rPr lang="en-US" b="1" u="sng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the </a:t>
            </a:r>
            <a:r>
              <a:rPr lang="en-US" b="1" u="sng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many body</a:t>
            </a:r>
            <a:r>
              <a:rPr lang="en-US" b="1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 structure </a:t>
            </a:r>
            <a:r>
              <a:rPr lang="en-US" b="1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of nucleons and nuclei  in terms of sea quarks &amp; gluons </a:t>
            </a:r>
            <a:r>
              <a:rPr lang="en-US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 </a:t>
            </a:r>
            <a:r>
              <a:rPr lang="en-US" b="1" dirty="0" smtClean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Wingdings"/>
              </a:rPr>
              <a:t> </a:t>
            </a:r>
            <a:r>
              <a:rPr lang="en-US" b="1" i="1" dirty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Wingdings"/>
              </a:rPr>
              <a:t>The bridge between sea quark/gluons to Nuclei</a:t>
            </a:r>
          </a:p>
          <a:p>
            <a:pPr marL="0" marR="40638" indent="0" defTabSz="910796">
              <a:buNone/>
              <a:defRPr sz="1800"/>
            </a:pPr>
            <a:r>
              <a:rPr lang="en-US" dirty="0">
                <a:uFill>
                  <a:solidFill>
                    <a:srgbClr val="413E40"/>
                  </a:solidFill>
                </a:uFill>
                <a:sym typeface="Wingdings"/>
              </a:rPr>
              <a:t>The EIC </a:t>
            </a:r>
            <a:r>
              <a:rPr lang="en-US" dirty="0" smtClean="0">
                <a:uFill>
                  <a:solidFill>
                    <a:srgbClr val="413E40"/>
                  </a:solidFill>
                </a:uFill>
                <a:sym typeface="Wingdings"/>
              </a:rPr>
              <a:t>will enable </a:t>
            </a:r>
            <a:r>
              <a:rPr lang="en-US" b="1" dirty="0" smtClean="0">
                <a:solidFill>
                  <a:srgbClr val="E248F7"/>
                </a:solidFill>
                <a:uFill>
                  <a:solidFill>
                    <a:srgbClr val="413E40"/>
                  </a:solidFill>
                </a:uFill>
                <a:sym typeface="Wingdings"/>
              </a:rPr>
              <a:t>IMAGES</a:t>
            </a:r>
            <a:r>
              <a:rPr lang="en-US" dirty="0" smtClean="0">
                <a:uFill>
                  <a:solidFill>
                    <a:srgbClr val="413E40"/>
                  </a:solidFill>
                </a:uFill>
                <a:sym typeface="Wingdings"/>
              </a:rPr>
              <a:t> </a:t>
            </a:r>
            <a:r>
              <a:rPr lang="en-US" dirty="0">
                <a:uFill>
                  <a:solidFill>
                    <a:srgbClr val="413E40"/>
                  </a:solidFill>
                </a:uFill>
                <a:sym typeface="Wingdings"/>
              </a:rPr>
              <a:t>of </a:t>
            </a:r>
            <a:r>
              <a:rPr lang="en-US" b="1" dirty="0">
                <a:uFill>
                  <a:solidFill>
                    <a:srgbClr val="413E40"/>
                  </a:solidFill>
                </a:uFill>
                <a:sym typeface="Wingdings"/>
              </a:rPr>
              <a:t>yet unexplored regions of phase spaces in QCD </a:t>
            </a:r>
            <a:r>
              <a:rPr lang="en-US" dirty="0">
                <a:uFill>
                  <a:solidFill>
                    <a:srgbClr val="413E40"/>
                  </a:solidFill>
                </a:uFill>
                <a:sym typeface="Wingdings"/>
              </a:rPr>
              <a:t>with its high luminosity/energy, nuclei &amp; beam polarization          </a:t>
            </a:r>
            <a:r>
              <a:rPr lang="en-US" dirty="0" smtClean="0">
                <a:uFill>
                  <a:solidFill>
                    <a:srgbClr val="413E40"/>
                  </a:solidFill>
                </a:uFill>
                <a:sym typeface="Wingdings"/>
              </a:rPr>
              <a:t>                                    </a:t>
            </a:r>
            <a:r>
              <a:rPr lang="en-US" b="1" dirty="0" smtClean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Wingdings"/>
              </a:rPr>
              <a:t> </a:t>
            </a:r>
            <a:r>
              <a:rPr lang="en-US" b="1" i="1" dirty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Wingdings"/>
              </a:rPr>
              <a:t>High potential for </a:t>
            </a:r>
            <a:r>
              <a:rPr lang="en-US" b="1" i="1" dirty="0" smtClean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Wingdings"/>
              </a:rPr>
              <a:t>discovery</a:t>
            </a:r>
            <a:endParaRPr lang="en-US" b="1" i="1" dirty="0">
              <a:solidFill>
                <a:srgbClr val="0000FF"/>
              </a:solidFill>
              <a:uFill>
                <a:solidFill>
                  <a:srgbClr val="413E40"/>
                </a:solidFill>
              </a:uFill>
              <a:sym typeface="Arial"/>
            </a:endParaRPr>
          </a:p>
          <a:p>
            <a:pPr marL="0" marR="40638" indent="0" defTabSz="910796">
              <a:buNone/>
              <a:defRPr sz="1800"/>
            </a:pPr>
            <a:endParaRPr lang="en-US" b="1" dirty="0">
              <a:solidFill>
                <a:srgbClr val="413E40"/>
              </a:solidFill>
              <a:uFill>
                <a:solidFill>
                  <a:srgbClr val="413E40"/>
                </a:solidFill>
              </a:uFill>
              <a:sym typeface="Arial"/>
            </a:endParaRPr>
          </a:p>
          <a:p>
            <a:pPr marL="0" marR="40638" indent="0" defTabSz="910796">
              <a:buNone/>
              <a:defRPr sz="1800"/>
            </a:pPr>
            <a:r>
              <a:rPr lang="en-US" b="1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O</a:t>
            </a:r>
            <a:r>
              <a:rPr lang="en-US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utstanding questions </a:t>
            </a:r>
            <a:r>
              <a:rPr lang="en-US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raised by world wide experiments at CERN, BNL and Jeff Lab, have </a:t>
            </a:r>
            <a:r>
              <a:rPr lang="en-US" b="1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naturally</a:t>
            </a:r>
            <a:r>
              <a:rPr lang="en-US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 </a:t>
            </a:r>
            <a:r>
              <a:rPr lang="en-US" b="1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led </a:t>
            </a:r>
            <a:r>
              <a:rPr lang="en-US" b="1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us to the </a:t>
            </a:r>
            <a:r>
              <a:rPr lang="en-US" b="1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science </a:t>
            </a:r>
            <a:r>
              <a:rPr lang="en-US" b="1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and design parameters of the </a:t>
            </a:r>
            <a:r>
              <a:rPr lang="en-US" b="1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EIC: World </a:t>
            </a:r>
            <a:r>
              <a:rPr lang="en-US" b="1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wide </a:t>
            </a:r>
            <a:r>
              <a:rPr lang="en-US" sz="2000" b="1" dirty="0">
                <a:solidFill>
                  <a:srgbClr val="FF000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interest</a:t>
            </a:r>
            <a:r>
              <a:rPr lang="en-US" sz="2000" b="1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 </a:t>
            </a:r>
            <a:r>
              <a:rPr lang="en-US" sz="2000" b="1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 </a:t>
            </a:r>
            <a:r>
              <a:rPr lang="en-US" sz="2000" b="1" dirty="0" smtClean="0">
                <a:solidFill>
                  <a:srgbClr val="3366FF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and opportunity </a:t>
            </a:r>
            <a:r>
              <a:rPr lang="en-US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in </a:t>
            </a:r>
            <a:r>
              <a:rPr lang="en-US" dirty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collaborating on </a:t>
            </a:r>
            <a:r>
              <a:rPr lang="en-US" dirty="0" smtClean="0">
                <a:solidFill>
                  <a:srgbClr val="413E40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the  EIC </a:t>
            </a:r>
          </a:p>
          <a:p>
            <a:pPr marL="0" marR="40638" indent="0" defTabSz="910796">
              <a:buNone/>
              <a:defRPr sz="1800"/>
            </a:pPr>
            <a:endParaRPr lang="en-US" dirty="0">
              <a:solidFill>
                <a:srgbClr val="413E40"/>
              </a:solidFill>
              <a:uFill>
                <a:solidFill>
                  <a:srgbClr val="413E40"/>
                </a:solidFill>
              </a:uFill>
              <a:sym typeface="Arial"/>
            </a:endParaRPr>
          </a:p>
          <a:p>
            <a:pPr marL="0" marR="40638" indent="0" defTabSz="910796">
              <a:buNone/>
              <a:defRPr sz="1800"/>
            </a:pPr>
            <a:r>
              <a:rPr lang="en-US" sz="2000" b="1" dirty="0" smtClean="0">
                <a:solidFill>
                  <a:srgbClr val="E248F7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Accelerator </a:t>
            </a:r>
            <a:r>
              <a:rPr lang="en-US" sz="2000" b="1" dirty="0">
                <a:solidFill>
                  <a:srgbClr val="E248F7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scientists at </a:t>
            </a:r>
            <a:r>
              <a:rPr lang="en-US" sz="2000" b="1" dirty="0" smtClean="0">
                <a:solidFill>
                  <a:srgbClr val="E248F7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RHIC, </a:t>
            </a:r>
            <a:r>
              <a:rPr lang="en-US" sz="2000" b="1" dirty="0" err="1" smtClean="0">
                <a:solidFill>
                  <a:srgbClr val="E248F7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Jlab</a:t>
            </a:r>
            <a:r>
              <a:rPr lang="en-US" sz="2000" dirty="0" smtClean="0">
                <a:uFill>
                  <a:solidFill>
                    <a:srgbClr val="413E40"/>
                  </a:solidFill>
                </a:uFill>
                <a:sym typeface="Arial"/>
              </a:rPr>
              <a:t> in collaboration with </a:t>
            </a:r>
            <a:r>
              <a:rPr lang="en-US" sz="2000" b="1" u="sng" dirty="0" smtClean="0">
                <a:solidFill>
                  <a:srgbClr val="E248F7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many outside accelerator experts</a:t>
            </a:r>
            <a:r>
              <a:rPr lang="en-US" sz="2000" b="1" dirty="0" smtClean="0">
                <a:uFill>
                  <a:solidFill>
                    <a:srgbClr val="413E40"/>
                  </a:solidFill>
                </a:uFill>
                <a:sym typeface="Arial"/>
              </a:rPr>
              <a:t> </a:t>
            </a:r>
            <a:r>
              <a:rPr lang="en-US" sz="2000" dirty="0" smtClean="0">
                <a:uFill>
                  <a:solidFill>
                    <a:srgbClr val="413E40"/>
                  </a:solidFill>
                </a:uFill>
                <a:sym typeface="Arial"/>
              </a:rPr>
              <a:t>will provide </a:t>
            </a:r>
            <a:r>
              <a:rPr lang="en-US" sz="2000" dirty="0">
                <a:uFill>
                  <a:solidFill>
                    <a:srgbClr val="413E40"/>
                  </a:solidFill>
                </a:uFill>
                <a:sym typeface="Arial"/>
              </a:rPr>
              <a:t>the </a:t>
            </a:r>
            <a:r>
              <a:rPr lang="en-US" sz="2000" b="1" dirty="0">
                <a:uFill>
                  <a:solidFill>
                    <a:srgbClr val="413E40"/>
                  </a:solidFill>
                </a:uFill>
                <a:sym typeface="Arial"/>
              </a:rPr>
              <a:t>intellectual and technical leadership </a:t>
            </a:r>
            <a:r>
              <a:rPr lang="en-US" sz="2000" b="1" dirty="0" smtClean="0">
                <a:uFill>
                  <a:solidFill>
                    <a:srgbClr val="413E40"/>
                  </a:solidFill>
                </a:uFill>
                <a:sym typeface="Arial"/>
              </a:rPr>
              <a:t>to </a:t>
            </a:r>
            <a:r>
              <a:rPr lang="en-US" sz="2000" b="1" dirty="0">
                <a:uFill>
                  <a:solidFill>
                    <a:srgbClr val="413E40"/>
                  </a:solidFill>
                </a:uFill>
                <a:sym typeface="Arial"/>
              </a:rPr>
              <a:t>realize the </a:t>
            </a:r>
            <a:r>
              <a:rPr lang="en-US" sz="2000" b="1" dirty="0" smtClean="0">
                <a:uFill>
                  <a:solidFill>
                    <a:srgbClr val="413E40"/>
                  </a:solidFill>
                </a:uFill>
                <a:sym typeface="Arial"/>
              </a:rPr>
              <a:t>EIC </a:t>
            </a:r>
            <a:r>
              <a:rPr lang="en-US" sz="2000" dirty="0" smtClean="0">
                <a:uFill>
                  <a:solidFill>
                    <a:srgbClr val="413E40"/>
                  </a:solidFill>
                </a:uFill>
                <a:sym typeface="Arial"/>
              </a:rPr>
              <a:t>-- </a:t>
            </a:r>
            <a:r>
              <a:rPr lang="en-US" sz="2000" i="1" dirty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a frontier accelerator facility</a:t>
            </a:r>
            <a:r>
              <a:rPr lang="en-US" sz="2000" i="1" dirty="0" smtClean="0">
                <a:solidFill>
                  <a:srgbClr val="0000FF"/>
                </a:solidFill>
                <a:uFill>
                  <a:solidFill>
                    <a:srgbClr val="413E40"/>
                  </a:solidFill>
                </a:uFill>
                <a:sym typeface="Arial"/>
              </a:rPr>
              <a:t>.</a:t>
            </a:r>
          </a:p>
        </p:txBody>
      </p:sp>
      <p:sp>
        <p:nvSpPr>
          <p:cNvPr id="7" name="Shape 649"/>
          <p:cNvSpPr/>
          <p:nvPr/>
        </p:nvSpPr>
        <p:spPr>
          <a:xfrm>
            <a:off x="732800" y="5515041"/>
            <a:ext cx="7625977" cy="1046440"/>
          </a:xfrm>
          <a:prstGeom prst="rect">
            <a:avLst/>
          </a:prstGeom>
          <a:ln>
            <a:solidFill>
              <a:srgbClr val="413E40"/>
            </a:solidFill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lvl="0" algn="ctr">
              <a:defRPr sz="1800"/>
            </a:pPr>
            <a:r>
              <a:rPr lang="en-US" sz="2200" dirty="0" smtClean="0">
                <a:solidFill>
                  <a:srgbClr val="861001"/>
                </a:solidFill>
              </a:rPr>
              <a:t>Future QCD studies, particularly for Gluons, demands</a:t>
            </a:r>
            <a:r>
              <a:rPr sz="2200" dirty="0" smtClean="0">
                <a:solidFill>
                  <a:srgbClr val="861001"/>
                </a:solidFill>
              </a:rPr>
              <a:t> an E</a:t>
            </a:r>
            <a:r>
              <a:rPr lang="en-US" sz="2200" dirty="0" smtClean="0">
                <a:solidFill>
                  <a:srgbClr val="861001"/>
                </a:solidFill>
              </a:rPr>
              <a:t>lectron Ion Collider</a:t>
            </a:r>
            <a:r>
              <a:rPr lang="en-US" sz="2200" dirty="0" smtClean="0">
                <a:solidFill>
                  <a:srgbClr val="861001"/>
                </a:solidFill>
                <a:sym typeface="Wingdings"/>
              </a:rPr>
              <a:t> </a:t>
            </a:r>
          </a:p>
          <a:p>
            <a:pPr lvl="0" algn="ctr">
              <a:defRPr sz="1800"/>
            </a:pPr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  <a:sym typeface="Wingdings"/>
              </a:rPr>
              <a:t>NSAC </a:t>
            </a:r>
            <a:r>
              <a:rPr lang="en-US" sz="2400" dirty="0">
                <a:solidFill>
                  <a:srgbClr val="0000FF"/>
                </a:solidFill>
                <a:latin typeface="Apple Chancery"/>
                <a:cs typeface="Apple Chancery"/>
                <a:sym typeface="Wingdings"/>
              </a:rPr>
              <a:t>a</a:t>
            </a:r>
            <a:r>
              <a:rPr lang="en-US" sz="2400" dirty="0" smtClean="0">
                <a:solidFill>
                  <a:srgbClr val="0000FF"/>
                </a:solidFill>
                <a:latin typeface="Apple Chancery"/>
                <a:cs typeface="Apple Chancery"/>
                <a:sym typeface="Wingdings"/>
              </a:rPr>
              <a:t>grees and we are moving forward!</a:t>
            </a:r>
            <a:endParaRPr lang="en-US" sz="2400" dirty="0" smtClean="0">
              <a:solidFill>
                <a:srgbClr val="0000FF"/>
              </a:solidFill>
              <a:latin typeface="Apple Chancery"/>
              <a:cs typeface="Apple Chancery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7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90680" y="1265744"/>
            <a:ext cx="7068080" cy="3859248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Thanks to many of my EIC Collaborators and Enthusiasts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who led many of the studies presented in this talk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See: </a:t>
            </a:r>
            <a:r>
              <a:rPr lang="is-IS" sz="2400" dirty="0">
                <a:solidFill>
                  <a:srgbClr val="0000FF"/>
                </a:solidFill>
              </a:rPr>
              <a:t>arXiv:</a:t>
            </a:r>
            <a:r>
              <a:rPr lang="is-IS" sz="2400" dirty="0" smtClean="0">
                <a:solidFill>
                  <a:srgbClr val="0000FF"/>
                </a:solidFill>
              </a:rPr>
              <a:t>1108.1713</a:t>
            </a:r>
            <a:r>
              <a:rPr lang="en-US" sz="2400" dirty="0" smtClean="0">
                <a:solidFill>
                  <a:srgbClr val="0000FF"/>
                </a:solidFill>
              </a:rPr>
              <a:t>, D. Boer et al.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>
                <a:solidFill>
                  <a:srgbClr val="0000FF"/>
                </a:solidFill>
              </a:rPr>
              <a:t/>
            </a:r>
            <a:br>
              <a:rPr lang="en-US" sz="2400" dirty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/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292934"/>
                </a:solidFill>
              </a:rPr>
              <a:t>Without the EIC White Paper Writing Group the EIC White Paper would not have existed.</a:t>
            </a:r>
            <a:br>
              <a:rPr lang="en-US" sz="2400" dirty="0" smtClean="0">
                <a:solidFill>
                  <a:srgbClr val="292934"/>
                </a:solidFill>
              </a:rPr>
            </a:br>
            <a:r>
              <a:rPr lang="en-US" sz="2400" dirty="0" smtClean="0">
                <a:solidFill>
                  <a:srgbClr val="292934"/>
                </a:solidFill>
              </a:rPr>
              <a:t>Special thanks to Dr. </a:t>
            </a:r>
            <a:r>
              <a:rPr lang="en-US" sz="2400" dirty="0" err="1" smtClean="0">
                <a:solidFill>
                  <a:srgbClr val="292934"/>
                </a:solidFill>
              </a:rPr>
              <a:t>Jian</a:t>
            </a:r>
            <a:r>
              <a:rPr lang="en-US" sz="2400" dirty="0" err="1">
                <a:solidFill>
                  <a:srgbClr val="292934"/>
                </a:solidFill>
              </a:rPr>
              <a:t>w</a:t>
            </a:r>
            <a:r>
              <a:rPr lang="en-US" sz="2400" dirty="0" err="1" smtClean="0">
                <a:solidFill>
                  <a:srgbClr val="292934"/>
                </a:solidFill>
              </a:rPr>
              <a:t>ei</a:t>
            </a:r>
            <a:r>
              <a:rPr lang="en-US" sz="2400" dirty="0" smtClean="0">
                <a:solidFill>
                  <a:srgbClr val="292934"/>
                </a:solidFill>
              </a:rPr>
              <a:t> </a:t>
            </a:r>
            <a:r>
              <a:rPr lang="en-US" sz="2400" dirty="0" err="1" smtClean="0">
                <a:solidFill>
                  <a:srgbClr val="292934"/>
                </a:solidFill>
              </a:rPr>
              <a:t>Qiu</a:t>
            </a:r>
            <a:r>
              <a:rPr lang="en-US" sz="2400" dirty="0" smtClean="0">
                <a:solidFill>
                  <a:srgbClr val="292934"/>
                </a:solidFill>
              </a:rPr>
              <a:t> and Prof. </a:t>
            </a:r>
            <a:r>
              <a:rPr lang="en-US" sz="2400" dirty="0" err="1" smtClean="0">
                <a:solidFill>
                  <a:srgbClr val="292934"/>
                </a:solidFill>
              </a:rPr>
              <a:t>Zein-Eddine</a:t>
            </a:r>
            <a:r>
              <a:rPr lang="en-US" sz="2400" dirty="0" smtClean="0">
                <a:solidFill>
                  <a:srgbClr val="292934"/>
                </a:solidFill>
              </a:rPr>
              <a:t> </a:t>
            </a:r>
            <a:r>
              <a:rPr lang="en-US" sz="2400" dirty="0" err="1" smtClean="0">
                <a:solidFill>
                  <a:srgbClr val="292934"/>
                </a:solidFill>
              </a:rPr>
              <a:t>Meziani</a:t>
            </a:r>
            <a:r>
              <a:rPr lang="en-US" sz="2400" dirty="0" smtClean="0">
                <a:solidFill>
                  <a:srgbClr val="292934"/>
                </a:solidFill>
              </a:rPr>
              <a:t>, my Co-Editors for the EIC White Paper</a:t>
            </a:r>
            <a:r>
              <a:rPr lang="en-US" sz="2400" dirty="0">
                <a:solidFill>
                  <a:srgbClr val="292934"/>
                </a:solidFill>
              </a:rPr>
              <a:t/>
            </a:r>
            <a:br>
              <a:rPr lang="en-US" sz="2400" dirty="0">
                <a:solidFill>
                  <a:srgbClr val="292934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See: arXiv:1212.1701.v3 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A. </a:t>
            </a:r>
            <a:r>
              <a:rPr lang="en-US" sz="2400" dirty="0" err="1" smtClean="0">
                <a:solidFill>
                  <a:srgbClr val="0000FF"/>
                </a:solidFill>
              </a:rPr>
              <a:t>Accardi</a:t>
            </a:r>
            <a:r>
              <a:rPr lang="en-US" sz="2400" dirty="0" smtClean="0">
                <a:solidFill>
                  <a:srgbClr val="0000FF"/>
                </a:solidFill>
              </a:rPr>
              <a:t> et al.</a:t>
            </a:r>
            <a:br>
              <a:rPr lang="en-US" sz="2400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Eur. </a:t>
            </a:r>
            <a:r>
              <a:rPr lang="en-US" sz="2400" dirty="0" err="1" smtClean="0">
                <a:solidFill>
                  <a:srgbClr val="FF0000"/>
                </a:solidFill>
              </a:rPr>
              <a:t>Phy</a:t>
            </a:r>
            <a:r>
              <a:rPr lang="en-US" sz="2400" dirty="0" smtClean="0">
                <a:solidFill>
                  <a:srgbClr val="FF0000"/>
                </a:solidFill>
              </a:rPr>
              <a:t>. J. A 52, 9 (2016)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062100"/>
            <a:ext cx="1485900" cy="1854200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pic>
        <p:nvPicPr>
          <p:cNvPr id="8" name="Picture 7" descr="Screen shot 2013-02-07 at 3.34.3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135819"/>
            <a:ext cx="1420166" cy="1833911"/>
          </a:xfrm>
          <a:prstGeom prst="rect">
            <a:avLst/>
          </a:prstGeom>
          <a:ln w="38100" cmpd="sng">
            <a:solidFill>
              <a:srgbClr val="80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5736" y="5237052"/>
            <a:ext cx="89101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8F2FF4"/>
                </a:solidFill>
              </a:rPr>
              <a:t>The </a:t>
            </a:r>
            <a:r>
              <a:rPr lang="en-US" sz="2000" b="1" dirty="0" err="1" smtClean="0">
                <a:solidFill>
                  <a:srgbClr val="8F2FF4"/>
                </a:solidFill>
              </a:rPr>
              <a:t>eRHIC</a:t>
            </a:r>
            <a:r>
              <a:rPr lang="en-US" sz="2000" b="1" dirty="0" smtClean="0">
                <a:solidFill>
                  <a:srgbClr val="8F2FF4"/>
                </a:solidFill>
              </a:rPr>
              <a:t> and JLEIC machine design teams</a:t>
            </a:r>
          </a:p>
          <a:p>
            <a:endParaRPr lang="en-US" dirty="0"/>
          </a:p>
          <a:p>
            <a:r>
              <a:rPr lang="en-US" dirty="0" smtClean="0"/>
              <a:t>Also gratefully acknowledge recent input from: M. </a:t>
            </a:r>
            <a:r>
              <a:rPr lang="en-US" dirty="0" err="1" smtClean="0"/>
              <a:t>Diefenthaler</a:t>
            </a:r>
            <a:r>
              <a:rPr lang="en-US" dirty="0" smtClean="0"/>
              <a:t>, R. </a:t>
            </a:r>
            <a:r>
              <a:rPr lang="en-US" dirty="0" err="1" smtClean="0"/>
              <a:t>Ent</a:t>
            </a:r>
            <a:r>
              <a:rPr lang="en-US" dirty="0" smtClean="0"/>
              <a:t>, R. Milner, R. Yoshida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1763" y="786378"/>
            <a:ext cx="4753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tx2"/>
                </a:solidFill>
              </a:rPr>
              <a:t>THANK YOU</a:t>
            </a:r>
            <a:endParaRPr lang="en-US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6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c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5" y="1109215"/>
            <a:ext cx="5077560" cy="5503995"/>
          </a:xfrm>
          <a:prstGeom prst="rect">
            <a:avLst/>
          </a:prstGeom>
          <a:ln w="12700"/>
        </p:spPr>
      </p:pic>
      <p:pic>
        <p:nvPicPr>
          <p:cNvPr id="129" name="c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0" y="1108478"/>
            <a:ext cx="5074135" cy="5504732"/>
          </a:xfrm>
          <a:prstGeom prst="rect">
            <a:avLst/>
          </a:prstGeom>
          <a:ln w="12700"/>
        </p:spPr>
      </p:pic>
      <p:pic>
        <p:nvPicPr>
          <p:cNvPr id="130" name="c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4" y="1108478"/>
            <a:ext cx="5077560" cy="5503995"/>
          </a:xfrm>
          <a:prstGeom prst="rect">
            <a:avLst/>
          </a:prstGeom>
          <a:ln w="12700"/>
        </p:spPr>
      </p:pic>
      <p:sp>
        <p:nvSpPr>
          <p:cNvPr id="131" name="Shape 131"/>
          <p:cNvSpPr/>
          <p:nvPr/>
        </p:nvSpPr>
        <p:spPr>
          <a:xfrm>
            <a:off x="55140" y="28920"/>
            <a:ext cx="9027584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3600">
                <a:solidFill>
                  <a:srgbClr val="DD694C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Uniqueness of EIC among all DIS Facilities</a:t>
            </a:r>
            <a:endParaRPr lang="en-US" sz="32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5413040" y="1190782"/>
            <a:ext cx="3669684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0433FF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All DIS facilities in the </a:t>
            </a:r>
            <a:r>
              <a:rPr dirty="0" smtClean="0"/>
              <a:t>world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However,</a:t>
            </a:r>
          </a:p>
          <a:p>
            <a:r>
              <a:rPr dirty="0" smtClean="0"/>
              <a:t>if </a:t>
            </a:r>
            <a:r>
              <a:rPr dirty="0"/>
              <a:t>we ask for: </a:t>
            </a:r>
          </a:p>
        </p:txBody>
      </p:sp>
      <p:sp>
        <p:nvSpPr>
          <p:cNvPr id="133" name="Shape 133"/>
          <p:cNvSpPr/>
          <p:nvPr/>
        </p:nvSpPr>
        <p:spPr>
          <a:xfrm>
            <a:off x="5842006" y="2675923"/>
            <a:ext cx="3103210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200">
                <a:solidFill>
                  <a:srgbClr val="363744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342900" indent="-342900">
              <a:buFont typeface="Arial" charset="0"/>
              <a:buChar char="•"/>
            </a:pPr>
            <a:r>
              <a:rPr dirty="0"/>
              <a:t>high luminosity &amp; wide reach in √s</a:t>
            </a:r>
          </a:p>
        </p:txBody>
      </p:sp>
      <p:sp>
        <p:nvSpPr>
          <p:cNvPr id="134" name="Shape 134"/>
          <p:cNvSpPr/>
          <p:nvPr/>
        </p:nvSpPr>
        <p:spPr>
          <a:xfrm>
            <a:off x="5842005" y="3362860"/>
            <a:ext cx="3103211" cy="1118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42900" indent="-342900">
              <a:buFont typeface="Arial" charset="0"/>
              <a:buChar char="•"/>
              <a:defRPr sz="2200">
                <a:solidFill>
                  <a:srgbClr val="36374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polarized lepton &amp; hadron </a:t>
            </a:r>
            <a:r>
              <a:rPr dirty="0" smtClean="0"/>
              <a:t>beams</a:t>
            </a:r>
            <a:endParaRPr dirty="0"/>
          </a:p>
          <a:p>
            <a:pPr marL="342900" indent="-342900">
              <a:buFont typeface="Arial" charset="0"/>
              <a:buChar char="•"/>
              <a:defRPr sz="2200">
                <a:solidFill>
                  <a:srgbClr val="36374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nuclear beams</a:t>
            </a:r>
          </a:p>
        </p:txBody>
      </p:sp>
      <p:sp>
        <p:nvSpPr>
          <p:cNvPr id="135" name="Shape 135"/>
          <p:cNvSpPr/>
          <p:nvPr/>
        </p:nvSpPr>
        <p:spPr>
          <a:xfrm>
            <a:off x="5563821" y="4999653"/>
            <a:ext cx="2553584" cy="77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solidFill>
                  <a:srgbClr val="FF26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dirty="0"/>
              <a:t>EIC </a:t>
            </a:r>
            <a:r>
              <a:rPr lang="en-US" dirty="0" smtClean="0"/>
              <a:t>stands out as </a:t>
            </a:r>
          </a:p>
          <a:p>
            <a:r>
              <a:rPr dirty="0" smtClean="0"/>
              <a:t>unique </a:t>
            </a:r>
            <a:r>
              <a:rPr lang="en-US" dirty="0" smtClean="0"/>
              <a:t>facility </a:t>
            </a:r>
            <a:r>
              <a:rPr dirty="0" smtClean="0"/>
              <a:t>…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148"/>
            <a:ext cx="9144000" cy="594585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5399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nimBg="1" advAuto="0"/>
      <p:bldP spid="129" grpId="0" animBg="1" advAuto="0"/>
      <p:bldP spid="129" grpId="1" animBg="1" advAuto="0"/>
      <p:bldP spid="130" grpId="0" animBg="1" advAuto="0"/>
      <p:bldP spid="133" grpId="0" animBg="1" advAuto="0"/>
      <p:bldP spid="134" grpId="0" animBg="1" advAuto="0"/>
      <p:bldP spid="13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5"/>
          <p:cNvSpPr txBox="1">
            <a:spLocks/>
          </p:cNvSpPr>
          <p:nvPr/>
        </p:nvSpPr>
        <p:spPr>
          <a:xfrm>
            <a:off x="158758" y="842827"/>
            <a:ext cx="8985242" cy="5257800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prstClr val="black"/>
                </a:solidFill>
              </a:rPr>
              <a:t>Quark (Color) confinement: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Consequence of nonlinear </a:t>
            </a:r>
            <a:r>
              <a:rPr lang="en-US" sz="2000" dirty="0" smtClean="0">
                <a:solidFill>
                  <a:srgbClr val="0000FF"/>
                </a:solidFill>
              </a:rPr>
              <a:t>gluon self-interactions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Unique property of the strong interaction</a:t>
            </a:r>
          </a:p>
          <a:p>
            <a:pPr lvl="1"/>
            <a:endParaRPr lang="en-US" sz="20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Strong</a:t>
            </a:r>
            <a:r>
              <a:rPr lang="en-US" sz="2400" dirty="0" smtClean="0">
                <a:solidFill>
                  <a:srgbClr val="0000FF"/>
                </a:solidFill>
              </a:rPr>
              <a:t> Quark-Gluon </a:t>
            </a:r>
            <a:r>
              <a:rPr lang="en-US" sz="2400" dirty="0" smtClean="0">
                <a:solidFill>
                  <a:prstClr val="black"/>
                </a:solidFill>
              </a:rPr>
              <a:t>Interactions: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Confined motion </a:t>
            </a:r>
            <a:r>
              <a:rPr lang="en-US" sz="2000" dirty="0" smtClean="0">
                <a:solidFill>
                  <a:prstClr val="black"/>
                </a:solidFill>
              </a:rPr>
              <a:t>of quarks and gluons – Transverse Momentum Dependent Parton Distributions (TMDs)</a:t>
            </a:r>
          </a:p>
          <a:p>
            <a:pPr lvl="1"/>
            <a:r>
              <a:rPr lang="en-US" sz="2000" dirty="0" smtClean="0">
                <a:solidFill>
                  <a:srgbClr val="0000FF"/>
                </a:solidFill>
              </a:rPr>
              <a:t>Confined spatial correlations </a:t>
            </a:r>
            <a:r>
              <a:rPr lang="en-US" sz="2000" dirty="0" smtClean="0">
                <a:solidFill>
                  <a:prstClr val="black"/>
                </a:solidFill>
              </a:rPr>
              <a:t>of quark and gluon distributions – Generalized Parton Distributions (GPDs)</a:t>
            </a:r>
          </a:p>
          <a:p>
            <a:pPr lvl="1"/>
            <a:endParaRPr lang="en-US" sz="20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Ultra-dense color </a:t>
            </a:r>
            <a:r>
              <a:rPr lang="en-US" sz="2400" dirty="0" smtClean="0">
                <a:solidFill>
                  <a:srgbClr val="0000FF"/>
                </a:solidFill>
              </a:rPr>
              <a:t>(gluon) </a:t>
            </a:r>
            <a:r>
              <a:rPr lang="en-US" sz="2400" dirty="0" smtClean="0">
                <a:solidFill>
                  <a:prstClr val="black"/>
                </a:solidFill>
              </a:rPr>
              <a:t>fields:</a:t>
            </a:r>
          </a:p>
          <a:p>
            <a:pPr lvl="1"/>
            <a:r>
              <a:rPr lang="en-US" sz="2000" dirty="0" smtClean="0">
                <a:solidFill>
                  <a:prstClr val="black"/>
                </a:solidFill>
              </a:rPr>
              <a:t>Is there a universal many-body structure due to ultra-dense color fields at the core of </a:t>
            </a:r>
            <a:r>
              <a:rPr lang="en-US" sz="2000" b="1" dirty="0" smtClean="0">
                <a:solidFill>
                  <a:prstClr val="black"/>
                </a:solidFill>
              </a:rPr>
              <a:t>all</a:t>
            </a:r>
            <a:r>
              <a:rPr lang="en-US" sz="2000" dirty="0" smtClean="0">
                <a:solidFill>
                  <a:prstClr val="black"/>
                </a:solidFill>
              </a:rPr>
              <a:t> hadrons and nuclei?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524798"/>
            <a:ext cx="91440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 smtClean="0">
                <a:solidFill>
                  <a:prstClr val="black"/>
                </a:solidFill>
              </a:rPr>
              <a:t>Non-linear Structure of QCD: Fundamental Consequences</a:t>
            </a:r>
            <a:endParaRPr lang="en-US" sz="25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3820" y="6100627"/>
            <a:ext cx="8684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</a:rPr>
              <a:t>All expected to be under the “</a:t>
            </a:r>
            <a:r>
              <a:rPr lang="en-US" sz="2400" b="1" i="1" dirty="0" err="1" smtClean="0">
                <a:solidFill>
                  <a:srgbClr val="FF0000"/>
                </a:solidFill>
              </a:rPr>
              <a:t>femtoscope</a:t>
            </a:r>
            <a:r>
              <a:rPr lang="en-US" sz="2400" b="1" i="1" dirty="0" smtClean="0">
                <a:solidFill>
                  <a:srgbClr val="FF0000"/>
                </a:solidFill>
              </a:rPr>
              <a:t>” called the  EIC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en-US" dirty="0" smtClean="0"/>
              <a:t>EIC: impact on the knowledge of </a:t>
            </a:r>
            <a:r>
              <a:rPr lang="en-US" dirty="0" err="1" smtClean="0"/>
              <a:t>nPDFs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37447" y="4825997"/>
            <a:ext cx="78919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Ratio of Parton Distribution Functions of </a:t>
            </a:r>
            <a:r>
              <a:rPr lang="en-US" b="1" dirty="0" err="1" smtClean="0">
                <a:solidFill>
                  <a:srgbClr val="0000FF"/>
                </a:solidFill>
              </a:rPr>
              <a:t>Pb</a:t>
            </a:r>
            <a:r>
              <a:rPr lang="en-US" b="1" dirty="0" smtClean="0">
                <a:solidFill>
                  <a:srgbClr val="0000FF"/>
                </a:solidFill>
              </a:rPr>
              <a:t> over Proton: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Without EIC, large uncertainties in </a:t>
            </a:r>
            <a:r>
              <a:rPr lang="en-US" b="1" dirty="0" smtClean="0"/>
              <a:t>nuclear sea quarks and gluons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With EIC </a:t>
            </a:r>
            <a:r>
              <a:rPr lang="en-US" dirty="0" smtClean="0">
                <a:solidFill>
                  <a:srgbClr val="0000FF"/>
                </a:solidFill>
              </a:rPr>
              <a:t>significantly reduces uncertainties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Impossible for current and future </a:t>
            </a:r>
            <a:r>
              <a:rPr lang="en-US" dirty="0" err="1" smtClean="0"/>
              <a:t>pA</a:t>
            </a:r>
            <a:r>
              <a:rPr lang="en-US" dirty="0" smtClean="0"/>
              <a:t> data at RHIC &amp; LHC data to achieve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429000" y="1397000"/>
            <a:ext cx="5531556" cy="31369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64" y="1461252"/>
            <a:ext cx="8280400" cy="30861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87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05" y="2777707"/>
            <a:ext cx="1003300" cy="571500"/>
          </a:xfrm>
          <a:prstGeom prst="rect">
            <a:avLst/>
          </a:prstGeom>
        </p:spPr>
      </p:pic>
      <p:pic>
        <p:nvPicPr>
          <p:cNvPr id="15" name="Picture 2" descr="hadronizat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529" y="1987176"/>
            <a:ext cx="2180923" cy="239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09045" y="6304759"/>
            <a:ext cx="7777755" cy="359820"/>
          </a:xfrm>
          <a:prstGeom prst="rect">
            <a:avLst/>
          </a:prstGeom>
          <a:noFill/>
        </p:spPr>
        <p:txBody>
          <a:bodyPr wrap="square" lIns="82021" tIns="41010" rIns="82021" bIns="41010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+mj-lt"/>
              </a:rPr>
              <a:t>Need the collider energy of </a:t>
            </a:r>
            <a:r>
              <a:rPr lang="en-US" b="1" i="1" dirty="0" smtClean="0">
                <a:solidFill>
                  <a:srgbClr val="FF0000"/>
                </a:solidFill>
                <a:latin typeface="+mj-lt"/>
              </a:rPr>
              <a:t>EIC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its control on </a:t>
            </a:r>
            <a:r>
              <a:rPr lang="en-US" b="1" i="1" dirty="0" err="1">
                <a:solidFill>
                  <a:srgbClr val="FF0000"/>
                </a:solidFill>
                <a:latin typeface="+mj-lt"/>
              </a:rPr>
              <a:t>parton</a:t>
            </a:r>
            <a:r>
              <a:rPr lang="en-US" b="1" i="1" dirty="0">
                <a:solidFill>
                  <a:srgbClr val="FF0000"/>
                </a:solidFill>
                <a:latin typeface="+mj-lt"/>
              </a:rPr>
              <a:t> kinematics</a:t>
            </a:r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-59763" y="4475922"/>
            <a:ext cx="4467412" cy="191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21" tIns="41010" rIns="82021" bIns="4101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Control of </a:t>
            </a:r>
            <a:r>
              <a:rPr lang="fr-FR" dirty="0" err="1" smtClean="0">
                <a:solidFill>
                  <a:srgbClr val="0000FF"/>
                </a:solidFill>
                <a:latin typeface="Symbol" charset="2"/>
                <a:cs typeface="Symbol" charset="2"/>
                <a:sym typeface="Symbol" charset="0"/>
              </a:rPr>
              <a:t>ν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 by </a:t>
            </a:r>
            <a:r>
              <a:rPr lang="fr-FR" dirty="0" err="1" smtClean="0">
                <a:solidFill>
                  <a:srgbClr val="0000FF"/>
                </a:solidFill>
                <a:latin typeface="+mj-lt"/>
                <a:sym typeface="Symbol" charset="0"/>
              </a:rPr>
              <a:t>selecting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+mj-lt"/>
                <a:sym typeface="Symbol" charset="0"/>
              </a:rPr>
              <a:t>kinematics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;</a:t>
            </a:r>
          </a:p>
          <a:p>
            <a:pPr algn="ctr">
              <a:spcBef>
                <a:spcPct val="20000"/>
              </a:spcBef>
            </a:pPr>
            <a:r>
              <a:rPr lang="fr-FR" dirty="0" err="1" smtClean="0">
                <a:solidFill>
                  <a:srgbClr val="0000FF"/>
                </a:solidFill>
                <a:latin typeface="+mj-lt"/>
                <a:sym typeface="Symbol" charset="0"/>
              </a:rPr>
              <a:t>Also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+mj-lt"/>
                <a:sym typeface="Symbol" charset="0"/>
              </a:rPr>
              <a:t>under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 control the </a:t>
            </a:r>
            <a:r>
              <a:rPr lang="fr-FR" dirty="0" err="1" smtClean="0">
                <a:solidFill>
                  <a:srgbClr val="0000FF"/>
                </a:solidFill>
                <a:latin typeface="+mj-lt"/>
                <a:sym typeface="Symbol" charset="0"/>
              </a:rPr>
              <a:t>nuclear</a:t>
            </a: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 size.</a:t>
            </a:r>
          </a:p>
          <a:p>
            <a:pPr algn="ctr">
              <a:spcBef>
                <a:spcPct val="20000"/>
              </a:spcBef>
            </a:pPr>
            <a:r>
              <a:rPr lang="fr-FR" dirty="0" smtClean="0">
                <a:solidFill>
                  <a:srgbClr val="0000FF"/>
                </a:solidFill>
                <a:latin typeface="+mj-lt"/>
                <a:sym typeface="Symbol" charset="0"/>
              </a:rPr>
              <a:t> </a:t>
            </a:r>
          </a:p>
          <a:p>
            <a:pPr algn="ctr">
              <a:spcBef>
                <a:spcPct val="20000"/>
              </a:spcBef>
            </a:pP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Colored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quark </a:t>
            </a: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emerges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as </a:t>
            </a: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color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</a:t>
            </a: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neutral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hadron 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Wingdings"/>
              </a:rPr>
              <a:t>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</a:t>
            </a: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What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</a:t>
            </a: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is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nature </a:t>
            </a:r>
            <a:r>
              <a:rPr lang="fr-FR" i="1" dirty="0" err="1" smtClean="0">
                <a:solidFill>
                  <a:srgbClr val="292934"/>
                </a:solidFill>
                <a:latin typeface="+mj-lt"/>
                <a:sym typeface="Symbol" charset="0"/>
              </a:rPr>
              <a:t>telling</a:t>
            </a:r>
            <a:r>
              <a:rPr lang="fr-FR" i="1" dirty="0" smtClean="0">
                <a:solidFill>
                  <a:srgbClr val="292934"/>
                </a:solidFill>
                <a:latin typeface="+mj-lt"/>
                <a:sym typeface="Symbol" charset="0"/>
              </a:rPr>
              <a:t> us about confinement?</a:t>
            </a:r>
            <a:endParaRPr lang="fr-FR" i="1" dirty="0">
              <a:solidFill>
                <a:srgbClr val="292934"/>
              </a:solidFill>
              <a:latin typeface="+mj-lt"/>
              <a:sym typeface="Symbol" charset="0"/>
            </a:endParaRPr>
          </a:p>
        </p:txBody>
      </p:sp>
      <p:sp>
        <p:nvSpPr>
          <p:cNvPr id="31" name="TextBox 7"/>
          <p:cNvSpPr txBox="1">
            <a:spLocks noChangeArrowheads="1"/>
          </p:cNvSpPr>
          <p:nvPr/>
        </p:nvSpPr>
        <p:spPr bwMode="auto">
          <a:xfrm>
            <a:off x="213659" y="1279792"/>
            <a:ext cx="4283635" cy="102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22" tIns="50911" rIns="101822" bIns="50911">
            <a:prstTxWarp prst="textNoShape">
              <a:avLst/>
            </a:prstTxWarp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  <a:cs typeface="Arial Rounded MT Bold"/>
              </a:rPr>
              <a:t>Unprecedented </a:t>
            </a:r>
            <a:r>
              <a:rPr lang="en-US" sz="2000" dirty="0" err="1" smtClean="0">
                <a:solidFill>
                  <a:srgbClr val="006600"/>
                </a:solidFill>
                <a:latin typeface="Symbol" charset="2"/>
                <a:ea typeface="Lucida Grande"/>
                <a:cs typeface="Symbol" charset="2"/>
              </a:rPr>
              <a:t>ν</a:t>
            </a:r>
            <a:r>
              <a:rPr lang="en-US" sz="2000" dirty="0" smtClean="0">
                <a:solidFill>
                  <a:srgbClr val="006600"/>
                </a:solidFill>
                <a:ea typeface="Lucida Grande"/>
                <a:cs typeface="Lucida Grande"/>
              </a:rPr>
              <a:t>, the virtual photon energy range @ EIC : </a:t>
            </a:r>
            <a:r>
              <a:rPr lang="en-US" sz="2000" i="1" u="sng" dirty="0" smtClean="0">
                <a:solidFill>
                  <a:srgbClr val="006600"/>
                </a:solidFill>
                <a:ea typeface="Lucida Grande"/>
                <a:cs typeface="Lucida Grande"/>
              </a:rPr>
              <a:t>precision &amp;  control</a:t>
            </a:r>
            <a:r>
              <a:rPr lang="en-US" sz="2000" i="1" u="sng" dirty="0" smtClean="0">
                <a:solidFill>
                  <a:srgbClr val="006600"/>
                </a:solidFill>
                <a:cs typeface="Arial Rounded MT Bold"/>
              </a:rPr>
              <a:t> </a:t>
            </a:r>
            <a:endParaRPr lang="en-US" sz="2000" i="1" u="sng" dirty="0">
              <a:solidFill>
                <a:srgbClr val="006600"/>
              </a:solidFill>
              <a:cs typeface="Arial Rounded MT Bold"/>
            </a:endParaRP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49610" y="409298"/>
            <a:ext cx="8866094" cy="990600"/>
          </a:xfrm>
        </p:spPr>
        <p:txBody>
          <a:bodyPr anchor="t">
            <a:normAutofit/>
          </a:bodyPr>
          <a:lstStyle/>
          <a:p>
            <a:pPr algn="ctr"/>
            <a:r>
              <a:rPr lang="en-US" sz="2800" dirty="0" smtClean="0"/>
              <a:t>Emergence of Hadrons from </a:t>
            </a:r>
            <a:r>
              <a:rPr lang="en-US" sz="2800" dirty="0" err="1" smtClean="0"/>
              <a:t>Partons</a:t>
            </a:r>
            <a:endParaRPr lang="en-US" sz="28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463247" y="866224"/>
            <a:ext cx="4187107" cy="369310"/>
          </a:xfrm>
          <a:prstGeom prst="rect">
            <a:avLst/>
          </a:prstGeom>
          <a:noFill/>
        </p:spPr>
        <p:txBody>
          <a:bodyPr wrap="none" lIns="91418" tIns="45709" rIns="91418" bIns="45709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Nucleus as a </a:t>
            </a:r>
            <a:r>
              <a:rPr lang="en-US" b="1" dirty="0" err="1">
                <a:solidFill>
                  <a:srgbClr val="0000FF"/>
                </a:solidFill>
              </a:rPr>
              <a:t>F</a:t>
            </a:r>
            <a:r>
              <a:rPr lang="en-US" b="1" dirty="0" err="1" smtClean="0">
                <a:solidFill>
                  <a:srgbClr val="0000FF"/>
                </a:solidFill>
              </a:rPr>
              <a:t>emtometer</a:t>
            </a:r>
            <a:r>
              <a:rPr lang="en-US" b="1" dirty="0" smtClean="0">
                <a:solidFill>
                  <a:srgbClr val="0000FF"/>
                </a:solidFill>
              </a:rPr>
              <a:t> sized filter  </a:t>
            </a:r>
            <a:endParaRPr lang="en-US" b="1" dirty="0">
              <a:solidFill>
                <a:srgbClr val="0000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36355" y="1264403"/>
            <a:ext cx="4582455" cy="5066568"/>
            <a:chOff x="4736355" y="1264403"/>
            <a:chExt cx="4582455" cy="5066568"/>
          </a:xfrm>
        </p:grpSpPr>
        <p:sp>
          <p:nvSpPr>
            <p:cNvPr id="19" name="TextBox 18"/>
            <p:cNvSpPr txBox="1"/>
            <p:nvPr/>
          </p:nvSpPr>
          <p:spPr>
            <a:xfrm>
              <a:off x="4736355" y="4853643"/>
              <a:ext cx="440764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Identify </a:t>
              </a:r>
              <a:r>
                <a:rPr lang="en-US" dirty="0">
                  <a:latin typeface="Symbol" charset="2"/>
                  <a:cs typeface="Symbol" charset="2"/>
                </a:rPr>
                <a:t>p</a:t>
              </a:r>
              <a:r>
                <a:rPr lang="en-US" dirty="0"/>
                <a:t> vs. D</a:t>
              </a:r>
              <a:r>
                <a:rPr lang="en-US" baseline="30000" dirty="0"/>
                <a:t>0 </a:t>
              </a:r>
              <a:r>
                <a:rPr lang="en-US" b="1" baseline="30000" dirty="0">
                  <a:solidFill>
                    <a:srgbClr val="FF0000"/>
                  </a:solidFill>
                </a:rPr>
                <a:t>(charm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) </a:t>
              </a:r>
              <a:r>
                <a:rPr lang="en-US" dirty="0" smtClean="0"/>
                <a:t>mesons in e-A collisions: </a:t>
              </a:r>
              <a:r>
                <a:rPr lang="en-US" dirty="0" smtClean="0">
                  <a:solidFill>
                    <a:srgbClr val="0000FF"/>
                  </a:solidFill>
                </a:rPr>
                <a:t>Understand energy loss of light vs. heavy quarks </a:t>
              </a:r>
              <a:r>
                <a:rPr lang="en-US" dirty="0" smtClean="0"/>
                <a:t>traversing the </a:t>
              </a:r>
              <a:r>
                <a:rPr lang="en-US" dirty="0" smtClean="0">
                  <a:solidFill>
                    <a:srgbClr val="0000FF"/>
                  </a:solidFill>
                </a:rPr>
                <a:t>cold nuclear</a:t>
              </a:r>
              <a:r>
                <a:rPr lang="en-US" dirty="0" smtClean="0"/>
                <a:t> matter: </a:t>
              </a:r>
            </a:p>
            <a:p>
              <a:pPr algn="ctr"/>
              <a:r>
                <a:rPr lang="en-US" i="1" dirty="0" smtClean="0"/>
                <a:t>Connect to energy loss in Hot QCD</a:t>
              </a:r>
            </a:p>
          </p:txBody>
        </p:sp>
        <p:sp>
          <p:nvSpPr>
            <p:cNvPr id="27" name="TextBox 7"/>
            <p:cNvSpPr txBox="1">
              <a:spLocks noChangeArrowheads="1"/>
            </p:cNvSpPr>
            <p:nvPr/>
          </p:nvSpPr>
          <p:spPr bwMode="auto">
            <a:xfrm>
              <a:off x="5035175" y="1264403"/>
              <a:ext cx="4283635" cy="749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01822" tIns="50911" rIns="101822" bIns="50911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006600"/>
                  </a:solidFill>
                  <a:cs typeface="Arial Rounded MT Bold"/>
                </a:rPr>
                <a:t>Energy loss by light vs. heavy quarks</a:t>
              </a:r>
              <a:r>
                <a:rPr lang="en-US" sz="2200" dirty="0" smtClean="0">
                  <a:solidFill>
                    <a:srgbClr val="006600"/>
                  </a:solidFill>
                  <a:cs typeface="Arial Rounded MT Bold"/>
                </a:rPr>
                <a:t>:</a:t>
              </a:r>
              <a:endParaRPr lang="en-US" sz="2200" dirty="0">
                <a:solidFill>
                  <a:srgbClr val="006600"/>
                </a:solidFill>
                <a:cs typeface="Arial Rounded MT Bold"/>
              </a:endParaRPr>
            </a:p>
          </p:txBody>
        </p:sp>
        <p:pic>
          <p:nvPicPr>
            <p:cNvPr id="17" name="Picture 16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6583" y="1774401"/>
              <a:ext cx="2851192" cy="305795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29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700" y="3354723"/>
            <a:ext cx="8900559" cy="2978397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0000FF"/>
                </a:solidFill>
              </a:rPr>
              <a:t>Use existing RHIC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U</a:t>
            </a:r>
            <a:r>
              <a:rPr lang="en-US" sz="2300" dirty="0" smtClean="0"/>
              <a:t>p to 275 GeV protons</a:t>
            </a:r>
          </a:p>
          <a:p>
            <a:pPr lvl="1">
              <a:lnSpc>
                <a:spcPct val="120000"/>
              </a:lnSpc>
            </a:pPr>
            <a:r>
              <a:rPr lang="en-US" sz="2300" dirty="0" smtClean="0"/>
              <a:t>Existing: tunnel, detector halls &amp; hadron injector complex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0000"/>
                </a:solidFill>
              </a:rPr>
              <a:t>Add 18 GeV electron accelerator in the same tunnel</a:t>
            </a:r>
          </a:p>
          <a:p>
            <a:pPr lvl="1">
              <a:lnSpc>
                <a:spcPct val="120000"/>
              </a:lnSpc>
            </a:pPr>
            <a:r>
              <a:rPr lang="en-US" sz="2300" dirty="0" smtClean="0"/>
              <a:t>Use either high intensity Electron Storage Ring or Energy Recovery </a:t>
            </a:r>
            <a:r>
              <a:rPr lang="en-US" sz="2300" dirty="0" err="1" smtClean="0"/>
              <a:t>Linac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Achieve high luminosity, high energy e-p/A collisions with full acceptance detector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Luminosity and/or energy staging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>
                <a:latin typeface="Arial"/>
              </a:rPr>
              <a:pPr/>
              <a:t>32</a:t>
            </a:fld>
            <a:endParaRPr lang="en-US">
              <a:latin typeface="Arial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eRHIC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 smtClean="0"/>
              <a:t>BNL</a:t>
            </a:r>
            <a:br>
              <a:rPr lang="en-US" dirty="0" smtClean="0"/>
            </a:br>
            <a:r>
              <a:rPr lang="en-US" sz="2000" dirty="0" smtClean="0"/>
              <a:t>Upton, NY</a:t>
            </a:r>
            <a:endParaRPr lang="en-US" dirty="0"/>
          </a:p>
        </p:txBody>
      </p:sp>
      <p:pic>
        <p:nvPicPr>
          <p:cNvPr id="2" name="Picture 1" descr="eRH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31" y="431637"/>
            <a:ext cx="5699760" cy="3736848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9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4" descr="Complex.pdf"/>
          <p:cNvPicPr>
            <a:picLocks noChangeAspect="1"/>
          </p:cNvPicPr>
          <p:nvPr/>
        </p:nvPicPr>
        <p:blipFill>
          <a:blip r:embed="rId2"/>
          <a:srcRect l="7928" t="29008" r="5040" b="23157"/>
          <a:stretch>
            <a:fillRect/>
          </a:stretch>
        </p:blipFill>
        <p:spPr bwMode="auto">
          <a:xfrm>
            <a:off x="1174741" y="832604"/>
            <a:ext cx="6597812" cy="30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326811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JLEIC at Jefferson Laboratory </a:t>
            </a:r>
            <a:r>
              <a:rPr lang="en-US" sz="1400" b="1" dirty="0" smtClean="0"/>
              <a:t>(Newport News, VA)</a:t>
            </a:r>
            <a:endParaRPr lang="en-US" sz="1400" b="1" dirty="0">
              <a:cs typeface="Arial" panose="020B0604020202020204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63788" y="3799954"/>
            <a:ext cx="8804970" cy="252370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Use </a:t>
            </a:r>
            <a:r>
              <a:rPr lang="en-US" sz="2000" dirty="0"/>
              <a:t>existing CEBAF for polarized electron </a:t>
            </a:r>
            <a:r>
              <a:rPr lang="en-US" sz="2000" dirty="0" smtClean="0"/>
              <a:t>injector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/>
              <a:t>Figure 8 </a:t>
            </a:r>
            <a:r>
              <a:rPr lang="en-US" sz="2000" dirty="0" smtClean="0"/>
              <a:t>Layout</a:t>
            </a:r>
            <a:r>
              <a:rPr lang="en-US" sz="2000" dirty="0"/>
              <a:t>: </a:t>
            </a:r>
            <a:r>
              <a:rPr lang="en-US" sz="2000" dirty="0" smtClean="0"/>
              <a:t>Optimized </a:t>
            </a:r>
            <a:r>
              <a:rPr lang="en-US" sz="2000" dirty="0"/>
              <a:t>for high ion beam polarization </a:t>
            </a:r>
            <a:r>
              <a:rPr lang="en-US" sz="2000" dirty="0">
                <a:sym typeface="Wingdings 3"/>
              </a:rPr>
              <a:t></a:t>
            </a:r>
            <a:r>
              <a:rPr lang="en-US" sz="2000" dirty="0"/>
              <a:t> polarized </a:t>
            </a:r>
            <a:r>
              <a:rPr lang="en-US" sz="2000" dirty="0" smtClean="0"/>
              <a:t>deuterons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Energy Range: √</a:t>
            </a:r>
            <a:r>
              <a:rPr lang="en-US" sz="2000" dirty="0"/>
              <a:t>s : 20 to 65 - 140 </a:t>
            </a:r>
            <a:r>
              <a:rPr lang="en-US" sz="2000" dirty="0" smtClean="0"/>
              <a:t>GeV (</a:t>
            </a:r>
            <a:r>
              <a:rPr lang="en-US" sz="2000" dirty="0"/>
              <a:t>magnet technology choice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1400" dirty="0" smtClean="0"/>
          </a:p>
          <a:p>
            <a:pPr>
              <a:buClr>
                <a:srgbClr val="93A299"/>
              </a:buClr>
            </a:pPr>
            <a:r>
              <a:rPr lang="en-US" sz="2000" dirty="0" smtClean="0"/>
              <a:t>Fully </a:t>
            </a:r>
            <a:r>
              <a:rPr lang="en-US" sz="2000" dirty="0"/>
              <a:t>integrated </a:t>
            </a:r>
            <a:r>
              <a:rPr lang="en-US" sz="2000" dirty="0" smtClean="0"/>
              <a:t>detector/IR</a:t>
            </a:r>
          </a:p>
          <a:p>
            <a:pPr>
              <a:buClr>
                <a:srgbClr val="93A299"/>
              </a:buClr>
            </a:pPr>
            <a:endParaRPr lang="en-US" sz="2000" dirty="0" smtClean="0">
              <a:solidFill>
                <a:srgbClr val="0099B8"/>
              </a:solidFill>
            </a:endParaRPr>
          </a:p>
          <a:p>
            <a:pPr>
              <a:buClr>
                <a:srgbClr val="93A299"/>
              </a:buClr>
            </a:pPr>
            <a:r>
              <a:rPr lang="en-US" sz="2000" dirty="0">
                <a:solidFill>
                  <a:srgbClr val="3366FF"/>
                </a:solidFill>
              </a:rPr>
              <a:t>JLEIC achieves initial high luminosity, with technology choice determining initial and upgraded energy reach</a:t>
            </a:r>
          </a:p>
          <a:p>
            <a:pPr>
              <a:buClr>
                <a:srgbClr val="93A299"/>
              </a:buClr>
            </a:pPr>
            <a:endParaRPr lang="en-US" sz="2000" b="1" dirty="0" smtClean="0">
              <a:solidFill>
                <a:srgbClr val="0099B8"/>
              </a:solidFill>
            </a:endParaRPr>
          </a:p>
          <a:p>
            <a:pPr>
              <a:buClr>
                <a:srgbClr val="93A299"/>
              </a:buClr>
            </a:pPr>
            <a:endParaRPr lang="en-US" sz="2000" b="1" dirty="0">
              <a:solidFill>
                <a:srgbClr val="0099B8"/>
              </a:solidFill>
              <a:latin typeface="Arial"/>
            </a:endParaRPr>
          </a:p>
          <a:p>
            <a:pPr marL="0" indent="0">
              <a:buClr>
                <a:srgbClr val="93A299"/>
              </a:buClr>
              <a:buFont typeface="Arial" pitchFamily="34" charset="0"/>
              <a:buNone/>
            </a:pPr>
            <a:endParaRPr lang="en-US" sz="2000" b="1" dirty="0" smtClean="0">
              <a:solidFill>
                <a:srgbClr val="0099B8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45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59821" y="409219"/>
            <a:ext cx="9084179" cy="67440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/>
              <a:t>QCD Landscape to be explored by EIC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07" y="2227226"/>
            <a:ext cx="4847532" cy="43802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2521" y="1374477"/>
            <a:ext cx="8175568" cy="33855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QCD at high resolution (Q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 —weakly correlated quarks and gluons are well-described</a:t>
            </a:r>
            <a:endParaRPr lang="en-US" sz="1600" dirty="0"/>
          </a:p>
        </p:txBody>
      </p:sp>
      <p:sp>
        <p:nvSpPr>
          <p:cNvPr id="10" name="Oval 9"/>
          <p:cNvSpPr/>
          <p:nvPr/>
        </p:nvSpPr>
        <p:spPr>
          <a:xfrm>
            <a:off x="1191630" y="2070428"/>
            <a:ext cx="3688897" cy="86011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endCxn id="10" idx="7"/>
          </p:cNvCxnSpPr>
          <p:nvPr/>
        </p:nvCxnSpPr>
        <p:spPr>
          <a:xfrm>
            <a:off x="4115829" y="1711861"/>
            <a:ext cx="224472" cy="4845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321439" y="2031709"/>
            <a:ext cx="352069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Strong QCD dynamics creates</a:t>
            </a:r>
          </a:p>
          <a:p>
            <a:r>
              <a:rPr lang="en-US" dirty="0" smtClean="0"/>
              <a:t>many-body correlations between </a:t>
            </a:r>
          </a:p>
          <a:p>
            <a:r>
              <a:rPr lang="en-US" dirty="0" smtClean="0"/>
              <a:t>quarks and gluons</a:t>
            </a:r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</a:rPr>
              <a:t>hadron structure emerges</a:t>
            </a:r>
          </a:p>
        </p:txBody>
      </p:sp>
      <p:sp>
        <p:nvSpPr>
          <p:cNvPr id="13" name="Oval 12"/>
          <p:cNvSpPr/>
          <p:nvPr/>
        </p:nvSpPr>
        <p:spPr>
          <a:xfrm rot="18482311">
            <a:off x="1141985" y="3262115"/>
            <a:ext cx="2779988" cy="2271738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675924" y="3746930"/>
            <a:ext cx="339152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EIC will systematically explore </a:t>
            </a:r>
          </a:p>
          <a:p>
            <a:r>
              <a:rPr lang="en-US" dirty="0" smtClean="0"/>
              <a:t>correlations in this region.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642423" y="3813801"/>
            <a:ext cx="2033502" cy="250878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716005" y="4318679"/>
            <a:ext cx="1067502" cy="860119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93520" y="5013698"/>
            <a:ext cx="3159980" cy="1200329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An exciting opportunity</a:t>
            </a:r>
            <a:r>
              <a:rPr lang="en-US" smtClean="0"/>
              <a:t>: </a:t>
            </a:r>
            <a:r>
              <a:rPr lang="en-US" dirty="0"/>
              <a:t>O</a:t>
            </a:r>
            <a:r>
              <a:rPr lang="en-US" smtClean="0"/>
              <a:t>bservation </a:t>
            </a:r>
            <a:r>
              <a:rPr lang="en-US" dirty="0" smtClean="0"/>
              <a:t>by EIC of a new regime in QCD of weakly coupled high density matter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630635" y="4813300"/>
            <a:ext cx="1162884" cy="414353"/>
          </a:xfrm>
          <a:prstGeom prst="straightConnector1">
            <a:avLst/>
          </a:prstGeom>
          <a:ln w="317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8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11"/>
          <p:cNvSpPr txBox="1">
            <a:spLocks/>
          </p:cNvSpPr>
          <p:nvPr/>
        </p:nvSpPr>
        <p:spPr>
          <a:xfrm>
            <a:off x="264920" y="1076525"/>
            <a:ext cx="8719917" cy="580480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b="1" i="1" dirty="0" smtClean="0">
                <a:solidFill>
                  <a:srgbClr val="0000FF"/>
                </a:solidFill>
              </a:rPr>
              <a:t>Without gluons, </a:t>
            </a:r>
            <a:r>
              <a:rPr lang="en-US" sz="1800" b="1" i="1" dirty="0" smtClean="0">
                <a:solidFill>
                  <a:prstClr val="black"/>
                </a:solidFill>
              </a:rPr>
              <a:t>there would be no nucleons, </a:t>
            </a:r>
          </a:p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800" b="1" i="1" dirty="0" smtClean="0">
                <a:solidFill>
                  <a:prstClr val="black"/>
                </a:solidFill>
              </a:rPr>
              <a:t>no atomic nuclei… </a:t>
            </a:r>
            <a:r>
              <a:rPr lang="en-US" sz="1800" b="1" i="1" dirty="0" smtClean="0">
                <a:solidFill>
                  <a:srgbClr val="0000FF"/>
                </a:solidFill>
              </a:rPr>
              <a:t>no visible world! </a:t>
            </a:r>
            <a:endParaRPr lang="en-US" sz="1200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prstClr val="black"/>
                </a:solidFill>
              </a:rPr>
              <a:t>Massless </a:t>
            </a:r>
            <a:r>
              <a:rPr lang="en-US" sz="1800" dirty="0">
                <a:solidFill>
                  <a:prstClr val="black"/>
                </a:solidFill>
              </a:rPr>
              <a:t>gluons &amp; almost massless quarks, </a:t>
            </a:r>
            <a:r>
              <a:rPr lang="en-US" sz="1800" i="1" dirty="0">
                <a:solidFill>
                  <a:srgbClr val="E248F7"/>
                </a:solidFill>
              </a:rPr>
              <a:t>through their interactions, </a:t>
            </a:r>
            <a:r>
              <a:rPr lang="en-US" sz="1800" dirty="0">
                <a:solidFill>
                  <a:prstClr val="black"/>
                </a:solidFill>
              </a:rPr>
              <a:t>generate most of the mass of the nucleons </a:t>
            </a:r>
            <a:endParaRPr lang="en-US" sz="1800" dirty="0" smtClean="0">
              <a:solidFill>
                <a:prstClr val="black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prstClr val="black"/>
                </a:solidFill>
              </a:rPr>
              <a:t>Gluons carry ~50% of the proton’s momentum, a significant fraction of the nucleon’s spin, and are essential for the dynamics of confined partons</a:t>
            </a: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prstClr val="black"/>
                </a:solidFill>
              </a:rPr>
              <a:t>Properties of hadrons are </a:t>
            </a:r>
            <a:r>
              <a:rPr lang="en-US" sz="1800" dirty="0" smtClean="0">
                <a:solidFill>
                  <a:srgbClr val="0000FF"/>
                </a:solidFill>
              </a:rPr>
              <a:t>emergent phenomena</a:t>
            </a:r>
            <a:r>
              <a:rPr lang="en-US" sz="1800" dirty="0" smtClean="0">
                <a:solidFill>
                  <a:prstClr val="black"/>
                </a:solidFill>
              </a:rPr>
              <a:t> resulting not only from the equation of motion but are also inextricably tied to the properties of the QCD vacuum. Striking examples besides confinement are spontaneous symmetry breaking and anomalies</a:t>
            </a:r>
            <a:endParaRPr lang="en-US" sz="1800" dirty="0" smtClean="0">
              <a:solidFill>
                <a:srgbClr val="0000FF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dirty="0" smtClean="0">
                <a:solidFill>
                  <a:prstClr val="black"/>
                </a:solidFill>
              </a:rPr>
              <a:t>The nucleon-nucleon forces emerge from quark-gluon interactions: how this happens remains a mystery</a:t>
            </a:r>
            <a:endParaRPr lang="en-US" sz="1000" b="1" dirty="0" smtClean="0">
              <a:solidFill>
                <a:srgbClr val="0000FF"/>
              </a:solidFill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Experimental insight and guidance crucial for complete understanding of </a:t>
            </a:r>
            <a:r>
              <a:rPr lang="en-US" sz="1800" b="1" i="1" dirty="0" smtClean="0">
                <a:solidFill>
                  <a:srgbClr val="0000FF"/>
                </a:solidFill>
              </a:rPr>
              <a:t>how</a:t>
            </a:r>
            <a:r>
              <a:rPr lang="en-US" sz="1800" b="1" dirty="0" smtClean="0">
                <a:solidFill>
                  <a:srgbClr val="0000FF"/>
                </a:solidFill>
              </a:rPr>
              <a:t> hadrons &amp; nuclei emerge from quarks and gluons</a:t>
            </a:r>
            <a:endParaRPr lang="en-US" sz="18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441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prstClr val="black"/>
                </a:solidFill>
              </a:rPr>
              <a:t>Emergent Dynamics in QCD</a:t>
            </a: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8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25798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 </a:t>
            </a:r>
            <a:r>
              <a:rPr lang="en-US" sz="2000" b="1" dirty="0"/>
              <a:t>new facility is needed to investigate, with precision, the dynamics of gluons &amp; sea quarks and their role in the structure of visible matter</a:t>
            </a:r>
            <a:endParaRPr lang="en-US" sz="2000" b="1" dirty="0">
              <a:cs typeface="Arial" panose="020B0604020202020204" pitchFamily="34" charset="0"/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158005" y="1399486"/>
            <a:ext cx="6046399" cy="1198400"/>
          </a:xfrm>
          <a:prstGeom prst="rect">
            <a:avLst/>
          </a:prstGeom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How are the sea quarks and gluons, and their spins, </a:t>
            </a:r>
            <a:r>
              <a:rPr lang="en-US" sz="1800" dirty="0" smtClean="0">
                <a:solidFill>
                  <a:srgbClr val="0000FF"/>
                </a:solidFill>
              </a:rPr>
              <a:t>distributed in space and momentum </a:t>
            </a:r>
            <a:r>
              <a:rPr lang="en-US" sz="1800" dirty="0" smtClean="0"/>
              <a:t>inside the nucleon? </a:t>
            </a:r>
          </a:p>
          <a:p>
            <a:pPr marL="0" indent="0">
              <a:spcBef>
                <a:spcPts val="400"/>
              </a:spcBef>
              <a:buFont typeface="Arial" panose="020B0604020202020204" pitchFamily="34" charset="0"/>
              <a:buNone/>
            </a:pPr>
            <a:r>
              <a:rPr lang="en-US" sz="1800" dirty="0" smtClean="0"/>
              <a:t>How do the </a:t>
            </a:r>
            <a:r>
              <a:rPr lang="en-US" sz="1800" dirty="0" smtClean="0">
                <a:solidFill>
                  <a:srgbClr val="0000FF"/>
                </a:solidFill>
              </a:rPr>
              <a:t>nucleon properties emerge </a:t>
            </a:r>
            <a:r>
              <a:rPr lang="en-US" sz="1800" dirty="0" smtClean="0"/>
              <a:t>from them and their interactions?</a:t>
            </a:r>
            <a:endParaRPr lang="en-US" sz="1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6204404" y="1395413"/>
            <a:ext cx="2717483" cy="116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568441" y="2586024"/>
            <a:ext cx="8353446" cy="1856919"/>
            <a:chOff x="461897" y="4992849"/>
            <a:chExt cx="8353446" cy="1856919"/>
          </a:xfrm>
        </p:grpSpPr>
        <p:sp>
          <p:nvSpPr>
            <p:cNvPr id="17" name="TextBox 16"/>
            <p:cNvSpPr txBox="1"/>
            <p:nvPr/>
          </p:nvSpPr>
          <p:spPr>
            <a:xfrm>
              <a:off x="3669830" y="4992849"/>
              <a:ext cx="5145513" cy="1856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 color-charged quarks and gluons, and colorless jets, </a:t>
              </a:r>
              <a:r>
                <a:rPr lang="en-US" dirty="0">
                  <a:solidFill>
                    <a:srgbClr val="0000FF"/>
                  </a:solidFill>
                </a:rPr>
                <a:t>interact with a nuclear medium</a:t>
              </a:r>
              <a:r>
                <a:rPr lang="en-US" dirty="0">
                  <a:solidFill>
                    <a:srgbClr val="292934"/>
                  </a:solidFill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 the </a:t>
              </a:r>
              <a:r>
                <a:rPr lang="en-US" dirty="0">
                  <a:solidFill>
                    <a:srgbClr val="0000FF"/>
                  </a:solidFill>
                </a:rPr>
                <a:t>confined hadronic states emerge </a:t>
              </a:r>
              <a:r>
                <a:rPr lang="en-US" dirty="0">
                  <a:solidFill>
                    <a:srgbClr val="292934"/>
                  </a:solidFill>
                </a:rPr>
                <a:t>from these quarks and </a:t>
              </a:r>
              <a:r>
                <a:rPr lang="en-US" dirty="0" smtClean="0">
                  <a:solidFill>
                    <a:srgbClr val="292934"/>
                  </a:solidFill>
                </a:rPr>
                <a:t>gluons? </a:t>
              </a:r>
            </a:p>
            <a:p>
              <a:pPr>
                <a:spcBef>
                  <a:spcPts val="400"/>
                </a:spcBef>
              </a:pPr>
              <a:r>
                <a:rPr lang="en-US" dirty="0" smtClean="0">
                  <a:solidFill>
                    <a:srgbClr val="292934"/>
                  </a:solidFill>
                </a:rPr>
                <a:t>How </a:t>
              </a:r>
              <a:r>
                <a:rPr lang="en-US" dirty="0">
                  <a:solidFill>
                    <a:srgbClr val="292934"/>
                  </a:solidFill>
                </a:rPr>
                <a:t>do the quark-gluon </a:t>
              </a:r>
              <a:r>
                <a:rPr lang="en-US" dirty="0">
                  <a:solidFill>
                    <a:srgbClr val="0000FF"/>
                  </a:solidFill>
                </a:rPr>
                <a:t>interactions create nuclear binding?</a:t>
              </a:r>
            </a:p>
          </p:txBody>
        </p:sp>
        <p:pic>
          <p:nvPicPr>
            <p:cNvPr id="18" name="Picture 2" descr="hadronization.eps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7583"/>
            <a:stretch/>
          </p:blipFill>
          <p:spPr bwMode="auto">
            <a:xfrm>
              <a:off x="461897" y="5100469"/>
              <a:ext cx="2792365" cy="1625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86349" y="4179220"/>
            <a:ext cx="8834556" cy="2658486"/>
            <a:chOff x="86349" y="3619000"/>
            <a:chExt cx="8834556" cy="265848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75141" y="5471041"/>
              <a:ext cx="1325228" cy="8001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7749" y="5471041"/>
              <a:ext cx="1372981" cy="80644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926396" y="4996054"/>
              <a:ext cx="10344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gluon </a:t>
              </a:r>
            </a:p>
            <a:p>
              <a:r>
                <a:rPr lang="en-US" dirty="0"/>
                <a:t>emission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917749" y="4995191"/>
              <a:ext cx="20031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gluon recombination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10257" y="5509141"/>
              <a:ext cx="372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80"/>
                  </a:solidFill>
                </a:rPr>
                <a:t>?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6349" y="4045243"/>
              <a:ext cx="4841029" cy="213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How does a </a:t>
              </a:r>
              <a:r>
                <a:rPr lang="en-US" dirty="0">
                  <a:solidFill>
                    <a:srgbClr val="0000FF"/>
                  </a:solidFill>
                </a:rPr>
                <a:t>dense nuclear environment affect </a:t>
              </a:r>
              <a:r>
                <a:rPr lang="en-US" dirty="0">
                  <a:solidFill>
                    <a:srgbClr val="292934"/>
                  </a:solidFill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dirty="0">
                  <a:solidFill>
                    <a:srgbClr val="292934"/>
                  </a:solidFill>
                </a:rPr>
                <a:t>What happens to the </a:t>
              </a:r>
              <a:r>
                <a:rPr lang="en-US" dirty="0">
                  <a:solidFill>
                    <a:srgbClr val="0000FF"/>
                  </a:solidFill>
                </a:rPr>
                <a:t>gluon density in nuclei</a:t>
              </a:r>
              <a:r>
                <a:rPr lang="en-US" dirty="0" smtClean="0">
                  <a:solidFill>
                    <a:srgbClr val="292934"/>
                  </a:solidFill>
                </a:rPr>
                <a:t>? Does </a:t>
              </a:r>
              <a:r>
                <a:rPr lang="en-US" dirty="0">
                  <a:solidFill>
                    <a:srgbClr val="292934"/>
                  </a:solidFill>
                </a:rPr>
                <a:t>it </a:t>
              </a:r>
              <a:r>
                <a:rPr lang="en-US" dirty="0" smtClean="0">
                  <a:solidFill>
                    <a:srgbClr val="0000FF"/>
                  </a:solidFill>
                </a:rPr>
                <a:t>saturate at high energy</a:t>
              </a:r>
              <a:r>
                <a:rPr lang="en-US" dirty="0" smtClean="0">
                  <a:solidFill>
                    <a:srgbClr val="292934"/>
                  </a:solidFill>
                </a:rPr>
                <a:t>, </a:t>
              </a:r>
              <a:r>
                <a:rPr lang="en-US" dirty="0">
                  <a:solidFill>
                    <a:srgbClr val="292934"/>
                  </a:solidFill>
                </a:rPr>
                <a:t>giving rise </a:t>
              </a:r>
              <a:r>
                <a:rPr lang="en-US" dirty="0" smtClean="0">
                  <a:solidFill>
                    <a:srgbClr val="292934"/>
                  </a:solidFill>
                </a:rPr>
                <a:t>to a </a:t>
              </a:r>
              <a:r>
                <a:rPr lang="en-US" dirty="0">
                  <a:solidFill>
                    <a:srgbClr val="0000FF"/>
                  </a:solidFill>
                </a:rPr>
                <a:t>gluonic matter </a:t>
              </a:r>
              <a:r>
                <a:rPr lang="en-US" dirty="0" smtClean="0">
                  <a:solidFill>
                    <a:srgbClr val="0000FF"/>
                  </a:solidFill>
                </a:rPr>
                <a:t>with </a:t>
              </a:r>
              <a:r>
                <a:rPr lang="en-US" dirty="0">
                  <a:solidFill>
                    <a:srgbClr val="0000FF"/>
                  </a:solidFill>
                </a:rPr>
                <a:t>universal properties </a:t>
              </a:r>
              <a:r>
                <a:rPr lang="en-US" dirty="0">
                  <a:solidFill>
                    <a:srgbClr val="292934"/>
                  </a:solidFill>
                </a:rPr>
                <a:t>in all nuclei, even the proton?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2689" y="3619000"/>
              <a:ext cx="1674255" cy="169935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6423939" y="5752266"/>
              <a:ext cx="3644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80"/>
                  </a:solidFill>
                </a:rPr>
                <a:t>=</a:t>
              </a:r>
              <a:endParaRPr lang="en-US" sz="2400" b="1" dirty="0" smtClean="0">
                <a:solidFill>
                  <a:srgbClr val="FF0080"/>
                </a:solidFill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2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omogr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2" b="11136"/>
          <a:stretch/>
        </p:blipFill>
        <p:spPr>
          <a:xfrm>
            <a:off x="6160269" y="783167"/>
            <a:ext cx="1978622" cy="206163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582333" y="220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26811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/>
              <a:t>What  does a </a:t>
            </a:r>
            <a:r>
              <a:rPr lang="en-US" sz="2600" b="1" dirty="0"/>
              <a:t>p</a:t>
            </a:r>
            <a:r>
              <a:rPr lang="en-US" sz="2600" b="1" dirty="0" smtClean="0"/>
              <a:t>roton look </a:t>
            </a:r>
            <a:r>
              <a:rPr lang="en-US" sz="2600" b="1" dirty="0"/>
              <a:t>l</a:t>
            </a:r>
            <a:r>
              <a:rPr lang="en-US" sz="2600" b="1" dirty="0" smtClean="0"/>
              <a:t>ike with increasing </a:t>
            </a:r>
            <a:r>
              <a:rPr lang="en-US" sz="2600" b="1" dirty="0"/>
              <a:t>e</a:t>
            </a:r>
            <a:r>
              <a:rPr lang="en-US" sz="2600" b="1" dirty="0" smtClean="0"/>
              <a:t>nergy?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948267"/>
            <a:ext cx="5971820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One</a:t>
            </a:r>
            <a:r>
              <a:rPr lang="en-US" dirty="0" smtClean="0"/>
              <a:t> of several possible scenarios: a pion cloud model</a:t>
            </a:r>
          </a:p>
          <a:p>
            <a:endParaRPr lang="en-US" sz="1400" dirty="0"/>
          </a:p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 err="1" smtClean="0"/>
              <a:t>parton</a:t>
            </a:r>
            <a:r>
              <a:rPr lang="en-US" dirty="0" smtClean="0"/>
              <a:t> core in the proton gets increasingly surrounded </a:t>
            </a:r>
          </a:p>
          <a:p>
            <a:r>
              <a:rPr lang="en-US" dirty="0" smtClean="0"/>
              <a:t>by a meson cloud with decreasing x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large impact on gluon and sea-quark observables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32266" y="2650064"/>
            <a:ext cx="9135547" cy="2985433"/>
            <a:chOff x="6866" y="3462864"/>
            <a:chExt cx="9135547" cy="2985433"/>
          </a:xfrm>
        </p:grpSpPr>
        <p:sp>
          <p:nvSpPr>
            <p:cNvPr id="7" name="TextBox 6"/>
            <p:cNvSpPr txBox="1"/>
            <p:nvPr/>
          </p:nvSpPr>
          <p:spPr>
            <a:xfrm>
              <a:off x="6866" y="3462864"/>
              <a:ext cx="9135547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dirty="0">
                  <a:cs typeface="Times New Roman"/>
                </a:rPr>
                <a:t> </a:t>
              </a:r>
              <a:r>
                <a:rPr lang="en-US" b="1" dirty="0" smtClean="0">
                  <a:solidFill>
                    <a:srgbClr val="0000FF"/>
                  </a:solidFill>
                  <a:cs typeface="Times New Roman"/>
                </a:rPr>
                <a:t>What do we expect to see: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dirty="0" smtClean="0">
                  <a:cs typeface="Times New Roman"/>
                </a:rPr>
                <a:t>     pairs </a:t>
              </a:r>
              <a:r>
                <a:rPr lang="en-US" dirty="0">
                  <a:cs typeface="Times New Roman"/>
                </a:rPr>
                <a:t>(sea quarks) </a:t>
              </a:r>
              <a:r>
                <a:rPr lang="en-US" dirty="0" smtClean="0">
                  <a:cs typeface="Times New Roman"/>
                  <a:sym typeface="Wingdings"/>
                </a:rPr>
                <a:t>generated </a:t>
              </a:r>
              <a:r>
                <a:rPr lang="en-US" dirty="0" smtClean="0">
                  <a:cs typeface="Times New Roman"/>
                </a:rPr>
                <a:t>at </a:t>
              </a:r>
              <a:r>
                <a:rPr lang="en-US" dirty="0">
                  <a:cs typeface="Times New Roman"/>
                </a:rPr>
                <a:t>small(</a:t>
              </a:r>
              <a:r>
                <a:rPr lang="en-US" dirty="0" err="1">
                  <a:cs typeface="Times New Roman"/>
                </a:rPr>
                <a:t>ish</a:t>
              </a:r>
              <a:r>
                <a:rPr lang="en-US" dirty="0">
                  <a:cs typeface="Times New Roman"/>
                </a:rPr>
                <a:t>)-x are predicted to be </a:t>
              </a:r>
              <a:r>
                <a:rPr lang="en-US" dirty="0" err="1">
                  <a:cs typeface="Times New Roman"/>
                </a:rPr>
                <a:t>unpolarized</a:t>
              </a:r>
              <a:endParaRPr lang="en-US" dirty="0">
                <a:cs typeface="Times New Roman"/>
              </a:endParaRP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dirty="0" smtClean="0">
                  <a:cs typeface="Times New Roman"/>
                  <a:sym typeface="Wingdings"/>
                </a:rPr>
                <a:t>gluons generated </a:t>
              </a:r>
              <a:r>
                <a:rPr lang="en-US" dirty="0">
                  <a:cs typeface="Times New Roman"/>
                  <a:sym typeface="Wingdings"/>
                </a:rPr>
                <a:t>from </a:t>
              </a:r>
              <a:r>
                <a:rPr lang="en-US" dirty="0">
                  <a:cs typeface="Times New Roman"/>
                </a:rPr>
                <a:t>sea quarks </a:t>
              </a:r>
              <a:r>
                <a:rPr lang="en-US" dirty="0" smtClean="0">
                  <a:cs typeface="Times New Roman"/>
                </a:rPr>
                <a:t>are </a:t>
              </a:r>
              <a:r>
                <a:rPr lang="en-US" dirty="0" err="1" smtClean="0">
                  <a:cs typeface="Times New Roman"/>
                  <a:sym typeface="Wingdings"/>
                </a:rPr>
                <a:t>unpolarized</a:t>
              </a:r>
              <a:r>
                <a:rPr lang="en-US" dirty="0" smtClean="0">
                  <a:cs typeface="Times New Roman"/>
                  <a:sym typeface="Wingdings"/>
                </a:rPr>
                <a:t> </a:t>
              </a:r>
            </a:p>
            <a:p>
              <a:pPr marL="285750" indent="-285750">
                <a:buClr>
                  <a:srgbClr val="0000FF"/>
                </a:buClr>
                <a:buFont typeface="Wingdings" charset="0"/>
                <a:buChar char="à"/>
              </a:pPr>
              <a:r>
                <a:rPr lang="en-US" dirty="0" smtClean="0">
                  <a:solidFill>
                    <a:srgbClr val="0000FF"/>
                  </a:solidFill>
                  <a:cs typeface="Times New Roman"/>
                  <a:sym typeface="Wingdings"/>
                </a:rPr>
                <a:t>needed: 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dirty="0" smtClean="0">
                  <a:cs typeface="Times New Roman"/>
                  <a:sym typeface="Wingdings"/>
                </a:rPr>
                <a:t>high </a:t>
              </a:r>
              <a:r>
                <a:rPr lang="en-US" dirty="0">
                  <a:cs typeface="Times New Roman"/>
                  <a:sym typeface="Wingdings"/>
                </a:rPr>
                <a:t>precision measurement of </a:t>
              </a:r>
              <a:r>
                <a:rPr lang="en-US" dirty="0" smtClean="0">
                  <a:cs typeface="Times New Roman"/>
                  <a:sym typeface="Wingdings"/>
                </a:rPr>
                <a:t>flavor </a:t>
              </a:r>
              <a:r>
                <a:rPr lang="en-US" dirty="0">
                  <a:cs typeface="Times New Roman"/>
                  <a:sym typeface="Wingdings"/>
                </a:rPr>
                <a:t>separated polarized quark and gluon </a:t>
              </a:r>
            </a:p>
            <a:p>
              <a:pPr>
                <a:buClr>
                  <a:srgbClr val="0000FF"/>
                </a:buClr>
              </a:pPr>
              <a:r>
                <a:rPr lang="en-US" dirty="0">
                  <a:cs typeface="Times New Roman"/>
                  <a:sym typeface="Wingdings"/>
                </a:rPr>
                <a:t>     </a:t>
              </a:r>
              <a:r>
                <a:rPr lang="en-US" dirty="0" smtClean="0">
                  <a:cs typeface="Times New Roman"/>
                  <a:sym typeface="Wingdings"/>
                </a:rPr>
                <a:t>       distributions </a:t>
              </a:r>
              <a:r>
                <a:rPr lang="en-US" dirty="0">
                  <a:cs typeface="Times New Roman"/>
                  <a:sym typeface="Wingdings"/>
                </a:rPr>
                <a:t>as </a:t>
              </a:r>
              <a:r>
                <a:rPr lang="en-US" dirty="0" smtClean="0">
                  <a:cs typeface="Times New Roman"/>
                  <a:sym typeface="Wingdings"/>
                </a:rPr>
                <a:t>functions </a:t>
              </a:r>
              <a:r>
                <a:rPr lang="en-US" dirty="0">
                  <a:cs typeface="Times New Roman"/>
                  <a:sym typeface="Wingdings"/>
                </a:rPr>
                <a:t>of </a:t>
              </a:r>
              <a:r>
                <a:rPr lang="en-US" dirty="0" smtClean="0">
                  <a:cs typeface="Times New Roman"/>
                  <a:sym typeface="Wingdings"/>
                </a:rPr>
                <a:t>x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dirty="0" smtClean="0">
                  <a:cs typeface="Times New Roman"/>
                  <a:sym typeface="Wingdings"/>
                </a:rPr>
                <a:t>high precision spatial imaging: </a:t>
              </a:r>
              <a:r>
                <a:rPr lang="en-US" dirty="0" smtClean="0">
                  <a:solidFill>
                    <a:srgbClr val="0000FF"/>
                  </a:solidFill>
                </a:rPr>
                <a:t>Gluon </a:t>
              </a:r>
              <a:r>
                <a:rPr lang="en-US" dirty="0">
                  <a:solidFill>
                    <a:srgbClr val="0000FF"/>
                  </a:solidFill>
                </a:rPr>
                <a:t>radius ~ </a:t>
              </a:r>
              <a:r>
                <a:rPr lang="en-US" dirty="0" smtClean="0">
                  <a:solidFill>
                    <a:srgbClr val="0000FF"/>
                  </a:solidFill>
                </a:rPr>
                <a:t>sea-quark radius ?</a:t>
              </a:r>
            </a:p>
            <a:p>
              <a:pPr lvl="1">
                <a:buClr>
                  <a:srgbClr val="0000FF"/>
                </a:buClr>
              </a:pPr>
              <a:endParaRPr lang="en-US" sz="800" dirty="0">
                <a:solidFill>
                  <a:srgbClr val="0000FF"/>
                </a:solidFill>
              </a:endParaRPr>
            </a:p>
            <a:p>
              <a:pPr>
                <a:buClr>
                  <a:srgbClr val="0000FF"/>
                </a:buClr>
              </a:pPr>
              <a:endParaRPr lang="en-US" b="1" dirty="0" smtClean="0">
                <a:solidFill>
                  <a:srgbClr val="0000FF"/>
                </a:solidFill>
                <a:cs typeface="Times New Roman"/>
                <a:sym typeface="Wingdings"/>
              </a:endParaRPr>
            </a:p>
            <a:p>
              <a:pPr>
                <a:buClr>
                  <a:srgbClr val="0000FF"/>
                </a:buClr>
              </a:pPr>
              <a:r>
                <a:rPr lang="en-US" b="1" dirty="0" smtClean="0">
                  <a:solidFill>
                    <a:srgbClr val="0000FF"/>
                  </a:solidFill>
                  <a:cs typeface="Times New Roman"/>
                  <a:sym typeface="Wingdings"/>
                </a:rPr>
                <a:t>What happens in the gluon dominated small-x regime?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dirty="0" smtClean="0">
                  <a:cs typeface="Times New Roman"/>
                  <a:sym typeface="Wingdings"/>
                </a:rPr>
                <a:t>possible scenario: lumpy glue</a:t>
              </a: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53046190"/>
                </p:ext>
              </p:extLst>
            </p:nvPr>
          </p:nvGraphicFramePr>
          <p:xfrm>
            <a:off x="385346" y="3800574"/>
            <a:ext cx="2794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78" name="Equation" r:id="rId5" imgW="279400" imgH="241300" progId="Equation.3">
                    <p:embed/>
                  </p:oleObj>
                </mc:Choice>
                <mc:Fallback>
                  <p:oleObj name="Equation" r:id="rId5" imgW="2794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385346" y="3800574"/>
                          <a:ext cx="2794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/>
          <p:cNvSpPr txBox="1"/>
          <p:nvPr/>
        </p:nvSpPr>
        <p:spPr>
          <a:xfrm>
            <a:off x="1327587" y="5849818"/>
            <a:ext cx="4644233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EIC needs to and will explore the dynamical spatial structure of hadrons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 descr="wVdagVLHC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1" t="10070" r="15138" b="33403"/>
          <a:stretch/>
        </p:blipFill>
        <p:spPr>
          <a:xfrm>
            <a:off x="6562162" y="4749799"/>
            <a:ext cx="1422917" cy="1451385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8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80" y="428813"/>
            <a:ext cx="8883982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Gluon and the consequences of its interesting properties: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856" y="1514437"/>
            <a:ext cx="8853006" cy="8136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Gluons carry color charge </a:t>
            </a:r>
            <a:r>
              <a:rPr lang="en-US" sz="2000" dirty="0" smtClean="0">
                <a:sym typeface="Wingdings"/>
              </a:rPr>
              <a:t> Can interact with other gluons!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990351" y="3411365"/>
            <a:ext cx="4093334" cy="3446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 smtClean="0"/>
              <a:t>What could </a:t>
            </a:r>
            <a:r>
              <a:rPr lang="en-US" sz="2000" b="1" dirty="0" smtClean="0"/>
              <a:t>limit this indefinite rise? </a:t>
            </a:r>
            <a:r>
              <a:rPr lang="en-US" sz="2000" dirty="0" smtClean="0">
                <a:sym typeface="Wingdings"/>
              </a:rPr>
              <a:t> saturation of soft gluon densities via </a:t>
            </a:r>
            <a:r>
              <a:rPr lang="en-US" sz="2000" dirty="0" err="1" smtClean="0">
                <a:solidFill>
                  <a:srgbClr val="FF0000"/>
                </a:solidFill>
                <a:sym typeface="Wingdings"/>
              </a:rPr>
              <a:t>ggg</a:t>
            </a:r>
            <a:r>
              <a:rPr lang="en-US" sz="2000" dirty="0" smtClean="0">
                <a:solidFill>
                  <a:srgbClr val="FF0000"/>
                </a:solidFill>
                <a:sym typeface="Wingdings"/>
              </a:rPr>
              <a:t> recombination </a:t>
            </a:r>
            <a:r>
              <a:rPr lang="en-US" sz="2000" dirty="0" smtClean="0">
                <a:sym typeface="Wingdings"/>
              </a:rPr>
              <a:t>must be responsible.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4990351" y="4874591"/>
            <a:ext cx="3290667" cy="850900"/>
            <a:chOff x="797239" y="5725491"/>
            <a:chExt cx="3290667" cy="8509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14706" y="5725491"/>
              <a:ext cx="1473200" cy="850900"/>
            </a:xfrm>
            <a:prstGeom prst="rect">
              <a:avLst/>
            </a:prstGeom>
            <a:ln w="38100" cmpd="sng">
              <a:solidFill>
                <a:srgbClr val="FF0000"/>
              </a:solidFill>
            </a:ln>
          </p:spPr>
        </p:pic>
        <p:sp>
          <p:nvSpPr>
            <p:cNvPr id="14" name="Rectangle 13"/>
            <p:cNvSpPr/>
            <p:nvPr/>
          </p:nvSpPr>
          <p:spPr>
            <a:xfrm>
              <a:off x="797239" y="5967315"/>
              <a:ext cx="179568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recombination 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945528" y="2271065"/>
            <a:ext cx="4198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Apparent </a:t>
            </a:r>
            <a:r>
              <a:rPr lang="en-US" sz="2000" dirty="0" smtClean="0">
                <a:solidFill>
                  <a:srgbClr val="FF0000"/>
                </a:solidFill>
              </a:rPr>
              <a:t>“indefinite rise</a:t>
            </a:r>
            <a:r>
              <a:rPr lang="en-US" sz="2000" dirty="0" smtClean="0"/>
              <a:t>” in gluon distribution in proton!</a:t>
            </a:r>
            <a:endParaRPr lang="en-US" sz="2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11151" y="2312788"/>
            <a:ext cx="4524005" cy="3006274"/>
            <a:chOff x="111151" y="2507021"/>
            <a:chExt cx="4524005" cy="3006274"/>
          </a:xfrm>
        </p:grpSpPr>
        <p:pic>
          <p:nvPicPr>
            <p:cNvPr id="16" name="Picture 15" descr="Screen shot 2014-12-11 at 9.33.01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51" y="2507021"/>
              <a:ext cx="4524005" cy="300627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 flipV="1">
              <a:off x="2151527" y="3552935"/>
              <a:ext cx="900427" cy="520074"/>
            </a:xfrm>
            <a:prstGeom prst="rect">
              <a:avLst/>
            </a:prstGeom>
            <a:ln w="28575" cmpd="sng">
              <a:solidFill>
                <a:srgbClr val="FF0000"/>
              </a:solidFill>
            </a:ln>
          </p:spPr>
        </p:pic>
        <p:sp>
          <p:nvSpPr>
            <p:cNvPr id="20" name="Rectangle 19"/>
            <p:cNvSpPr/>
            <p:nvPr/>
          </p:nvSpPr>
          <p:spPr>
            <a:xfrm>
              <a:off x="767357" y="2689415"/>
              <a:ext cx="1634582" cy="5674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321913" y="5713571"/>
            <a:ext cx="862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248F7"/>
                </a:solidFill>
              </a:rPr>
              <a:t>Where? </a:t>
            </a:r>
            <a:r>
              <a:rPr lang="en-US" sz="2400" b="1" dirty="0" smtClean="0">
                <a:solidFill>
                  <a:srgbClr val="E248F7"/>
                </a:solidFill>
              </a:rPr>
              <a:t> No </a:t>
            </a:r>
            <a:r>
              <a:rPr lang="en-US" sz="2400" b="1" dirty="0">
                <a:solidFill>
                  <a:srgbClr val="E248F7"/>
                </a:solidFill>
              </a:rPr>
              <a:t>one has </a:t>
            </a:r>
            <a:r>
              <a:rPr lang="en-US" sz="2400" b="1" dirty="0" smtClean="0">
                <a:solidFill>
                  <a:srgbClr val="E248F7"/>
                </a:solidFill>
              </a:rPr>
              <a:t>unambiguously seen </a:t>
            </a:r>
            <a:r>
              <a:rPr lang="en-US" sz="2400" b="1" dirty="0">
                <a:solidFill>
                  <a:srgbClr val="E248F7"/>
                </a:solidFill>
              </a:rPr>
              <a:t>this before</a:t>
            </a:r>
            <a:r>
              <a:rPr lang="en-US" sz="2400" b="1" dirty="0" smtClean="0">
                <a:solidFill>
                  <a:srgbClr val="E248F7"/>
                </a:solidFill>
              </a:rPr>
              <a:t>!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If true, effective theory of this </a:t>
            </a:r>
            <a:r>
              <a:rPr lang="en-US" sz="2400" dirty="0" smtClean="0">
                <a:solidFill>
                  <a:srgbClr val="0000FF"/>
                </a:solidFill>
                <a:sym typeface="Wingdings"/>
              </a:rPr>
              <a:t></a:t>
            </a:r>
            <a:r>
              <a:rPr lang="en-US" sz="2400" dirty="0" smtClean="0">
                <a:solidFill>
                  <a:srgbClr val="0000FF"/>
                </a:solidFill>
              </a:rPr>
              <a:t>“Color Glass Condensate”</a:t>
            </a:r>
          </a:p>
        </p:txBody>
      </p:sp>
      <p:sp>
        <p:nvSpPr>
          <p:cNvPr id="24" name="Vertical Scroll 23"/>
          <p:cNvSpPr/>
          <p:nvPr/>
        </p:nvSpPr>
        <p:spPr>
          <a:xfrm>
            <a:off x="5622437" y="927256"/>
            <a:ext cx="2327196" cy="2801735"/>
          </a:xfrm>
          <a:prstGeom prst="verticalScroll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QCD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Terra-incognita!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Potential for Discovery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21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14062 -0.1613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807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 animBg="1"/>
      <p:bldP spid="24" grpId="1" animBg="1"/>
      <p:bldP spid="2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none" dirty="0" smtClean="0"/>
              <a:t>Proton as a laboratory for QCD</a:t>
            </a:r>
            <a:endParaRPr lang="en-US" cap="none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3D structure of hadrons in momentum and position space</a:t>
            </a:r>
            <a:r>
              <a:rPr lang="mr-IN" dirty="0" smtClean="0"/>
              <a:t>…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5/30/17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Physics of EIC @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46508</TotalTime>
  <Words>3550</Words>
  <Application>Microsoft Macintosh PowerPoint</Application>
  <PresentationFormat>On-screen Show (4:3)</PresentationFormat>
  <Paragraphs>504</Paragraphs>
  <Slides>33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Clarity</vt:lpstr>
      <vt:lpstr>Equation</vt:lpstr>
      <vt:lpstr>Electron Ion Collider: The next QCD frontier Understanding the Glue that Binds Us All</vt:lpstr>
      <vt:lpstr>QCD: The Holy Grail of Quantum Field Theories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Gluon and the consequences of its interesting properties:</vt:lpstr>
      <vt:lpstr>Proton as a laboratory for QCD</vt:lpstr>
      <vt:lpstr>PowerPoint Presentation</vt:lpstr>
      <vt:lpstr>PowerPoint Presentation</vt:lpstr>
      <vt:lpstr>PowerPoint Presentation</vt:lpstr>
      <vt:lpstr>Spatial Imaging of quarks &amp; gluons Generalized Parton Distributions</vt:lpstr>
      <vt:lpstr>PowerPoint Presentation</vt:lpstr>
      <vt:lpstr>Use of Nuclei as a Laboratory for QCD : </vt:lpstr>
      <vt:lpstr>What do we learn from low-x studies?</vt:lpstr>
      <vt:lpstr>How to explore/study this new phase of matter? (multi-TeV) e-p collider OR a (multi-10s GeV) e-A collider</vt:lpstr>
      <vt:lpstr>Transverse imaging of the gluons nuclei</vt:lpstr>
      <vt:lpstr>Saturation/CGC: What to measure?</vt:lpstr>
      <vt:lpstr>Realization….</vt:lpstr>
      <vt:lpstr>The Electron Ion Collider Two options of realization!</vt:lpstr>
      <vt:lpstr>Community/Collaboration building: EIC User Group   eicug.org  (contact me!)</vt:lpstr>
      <vt:lpstr>PowerPoint Presentation</vt:lpstr>
      <vt:lpstr>EIC Detector Concepts </vt:lpstr>
      <vt:lpstr>Path forward for the EIC:</vt:lpstr>
      <vt:lpstr>PowerPoint Presentation</vt:lpstr>
      <vt:lpstr>Summary:</vt:lpstr>
      <vt:lpstr>Thanks to many of my EIC Collaborators and Enthusiasts  who led many of the studies presented in this talk See: arXiv:1108.1713, D. Boer et al.   Without the EIC White Paper Writing Group the EIC White Paper would not have existed. Special thanks to Dr. Jianwei Qiu and Prof. Zein-Eddine Meziani, my Co-Editors for the EIC White Paper See: arXiv:1212.1701.v3 , A. Accardi et al. Eur. Phy. J. A 52, 9 (2016)</vt:lpstr>
      <vt:lpstr>PowerPoint Presentation</vt:lpstr>
      <vt:lpstr>EIC: impact on the knowledge of nPDFs</vt:lpstr>
      <vt:lpstr>Emergence of Hadrons from Partons</vt:lpstr>
      <vt:lpstr>eRHIC at BNL Upton, NY</vt:lpstr>
      <vt:lpstr>PowerPoint Presentation</vt:lpstr>
    </vt:vector>
  </TitlesOfParts>
  <Company>Stony Brook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Abhay Deshpande</dc:creator>
  <cp:lastModifiedBy>Abhay Deshpande</cp:lastModifiedBy>
  <cp:revision>966</cp:revision>
  <cp:lastPrinted>2015-11-18T13:50:11Z</cp:lastPrinted>
  <dcterms:created xsi:type="dcterms:W3CDTF">2014-10-12T00:31:24Z</dcterms:created>
  <dcterms:modified xsi:type="dcterms:W3CDTF">2017-05-29T14:10:30Z</dcterms:modified>
</cp:coreProperties>
</file>