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63" r:id="rId1"/>
  </p:sldMasterIdLst>
  <p:notesMasterIdLst>
    <p:notesMasterId r:id="rId64"/>
  </p:notesMasterIdLst>
  <p:handoutMasterIdLst>
    <p:handoutMasterId r:id="rId65"/>
  </p:handoutMasterIdLst>
  <p:sldIdLst>
    <p:sldId id="463" r:id="rId2"/>
    <p:sldId id="574" r:id="rId3"/>
    <p:sldId id="476" r:id="rId4"/>
    <p:sldId id="526" r:id="rId5"/>
    <p:sldId id="509" r:id="rId6"/>
    <p:sldId id="510" r:id="rId7"/>
    <p:sldId id="520" r:id="rId8"/>
    <p:sldId id="537" r:id="rId9"/>
    <p:sldId id="531" r:id="rId10"/>
    <p:sldId id="568" r:id="rId11"/>
    <p:sldId id="524" r:id="rId12"/>
    <p:sldId id="562" r:id="rId13"/>
    <p:sldId id="561" r:id="rId14"/>
    <p:sldId id="486" r:id="rId15"/>
    <p:sldId id="488" r:id="rId16"/>
    <p:sldId id="566" r:id="rId17"/>
    <p:sldId id="489" r:id="rId18"/>
    <p:sldId id="538" r:id="rId19"/>
    <p:sldId id="539" r:id="rId20"/>
    <p:sldId id="557" r:id="rId21"/>
    <p:sldId id="558" r:id="rId22"/>
    <p:sldId id="492" r:id="rId23"/>
    <p:sldId id="587" r:id="rId24"/>
    <p:sldId id="596" r:id="rId25"/>
    <p:sldId id="530" r:id="rId26"/>
    <p:sldId id="546" r:id="rId27"/>
    <p:sldId id="536" r:id="rId28"/>
    <p:sldId id="565" r:id="rId29"/>
    <p:sldId id="549" r:id="rId30"/>
    <p:sldId id="550" r:id="rId31"/>
    <p:sldId id="556" r:id="rId32"/>
    <p:sldId id="470" r:id="rId33"/>
    <p:sldId id="560" r:id="rId34"/>
    <p:sldId id="569" r:id="rId35"/>
    <p:sldId id="554" r:id="rId36"/>
    <p:sldId id="555" r:id="rId37"/>
    <p:sldId id="593" r:id="rId38"/>
    <p:sldId id="516" r:id="rId39"/>
    <p:sldId id="513" r:id="rId40"/>
    <p:sldId id="576" r:id="rId41"/>
    <p:sldId id="577" r:id="rId42"/>
    <p:sldId id="579" r:id="rId43"/>
    <p:sldId id="580" r:id="rId44"/>
    <p:sldId id="581" r:id="rId45"/>
    <p:sldId id="582" r:id="rId46"/>
    <p:sldId id="583" r:id="rId47"/>
    <p:sldId id="600" r:id="rId48"/>
    <p:sldId id="584" r:id="rId49"/>
    <p:sldId id="595" r:id="rId50"/>
    <p:sldId id="594" r:id="rId51"/>
    <p:sldId id="602" r:id="rId52"/>
    <p:sldId id="599" r:id="rId53"/>
    <p:sldId id="590" r:id="rId54"/>
    <p:sldId id="591" r:id="rId55"/>
    <p:sldId id="601" r:id="rId56"/>
    <p:sldId id="603" r:id="rId57"/>
    <p:sldId id="588" r:id="rId58"/>
    <p:sldId id="585" r:id="rId59"/>
    <p:sldId id="589" r:id="rId60"/>
    <p:sldId id="592" r:id="rId61"/>
    <p:sldId id="597" r:id="rId62"/>
    <p:sldId id="598" r:id="rId63"/>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2pPr>
    <a:lvl3pPr marL="9144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3pPr>
    <a:lvl4pPr marL="13716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4pPr>
    <a:lvl5pPr marL="18288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5pPr>
    <a:lvl6pPr marL="2286000" algn="l" defTabSz="914400" rtl="0" eaLnBrk="1" latinLnBrk="0" hangingPunct="1">
      <a:defRPr kern="1200">
        <a:solidFill>
          <a:schemeClr val="tx1"/>
        </a:solidFill>
        <a:latin typeface="Calibri" charset="0"/>
        <a:ea typeface="ＭＳ Ｐゴシック" charset="-128"/>
        <a:cs typeface="ＭＳ Ｐゴシック" charset="-128"/>
      </a:defRPr>
    </a:lvl6pPr>
    <a:lvl7pPr marL="2743200" algn="l" defTabSz="914400" rtl="0" eaLnBrk="1" latinLnBrk="0" hangingPunct="1">
      <a:defRPr kern="1200">
        <a:solidFill>
          <a:schemeClr val="tx1"/>
        </a:solidFill>
        <a:latin typeface="Calibri" charset="0"/>
        <a:ea typeface="ＭＳ Ｐゴシック" charset="-128"/>
        <a:cs typeface="ＭＳ Ｐゴシック" charset="-128"/>
      </a:defRPr>
    </a:lvl7pPr>
    <a:lvl8pPr marL="3200400" algn="l" defTabSz="914400" rtl="0" eaLnBrk="1" latinLnBrk="0" hangingPunct="1">
      <a:defRPr kern="1200">
        <a:solidFill>
          <a:schemeClr val="tx1"/>
        </a:solidFill>
        <a:latin typeface="Calibri" charset="0"/>
        <a:ea typeface="ＭＳ Ｐゴシック" charset="-128"/>
        <a:cs typeface="ＭＳ Ｐゴシック" charset="-128"/>
      </a:defRPr>
    </a:lvl8pPr>
    <a:lvl9pPr marL="3657600" algn="l" defTabSz="914400" rtl="0" eaLnBrk="1" latinLnBrk="0" hangingPunct="1">
      <a:defRPr kern="1200">
        <a:solidFill>
          <a:schemeClr val="tx1"/>
        </a:solidFill>
        <a:latin typeface="Calibri"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BF16"/>
    <a:srgbClr val="3612FF"/>
    <a:srgbClr val="FFFC10"/>
    <a:srgbClr val="FDFC98"/>
    <a:srgbClr val="2F3690"/>
    <a:srgbClr val="FFC25B"/>
    <a:srgbClr val="FFF700"/>
    <a:srgbClr val="FFFF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706"/>
    <p:restoredTop sz="93548"/>
  </p:normalViewPr>
  <p:slideViewPr>
    <p:cSldViewPr snapToGrid="0" snapToObjects="1">
      <p:cViewPr>
        <p:scale>
          <a:sx n="97" d="100"/>
          <a:sy n="97" d="100"/>
        </p:scale>
        <p:origin x="872" y="152"/>
      </p:cViewPr>
      <p:guideLst>
        <p:guide orient="horz" pos="2160"/>
        <p:guide pos="2880"/>
      </p:guideLst>
    </p:cSldViewPr>
  </p:slid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cs typeface="+mn-cs"/>
              </a:defRPr>
            </a:lvl1pPr>
          </a:lstStyle>
          <a:p>
            <a:pPr>
              <a:defRPr/>
            </a:pPr>
            <a:fld id="{BE64FC3B-CB55-8D48-97D6-ABB7B435CB65}" type="datetime1">
              <a:rPr lang="en-US" altLang="en-US" smtClean="0"/>
              <a:t>5/28/17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CCD4994D-5B4A-5547-BFFC-81525C659ABB}" type="slidenum">
              <a:rPr lang="en-US" altLang="en-US"/>
              <a:pPr>
                <a:defRPr/>
              </a:pPr>
              <a:t>‹#›</a:t>
            </a:fld>
            <a:endParaRPr lang="en-US" altLang="en-US"/>
          </a:p>
        </p:txBody>
      </p:sp>
    </p:spTree>
    <p:extLst>
      <p:ext uri="{BB962C8B-B14F-4D97-AF65-F5344CB8AC3E}">
        <p14:creationId xmlns:p14="http://schemas.microsoft.com/office/powerpoint/2010/main" val="154347257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cs typeface="+mn-cs"/>
              </a:defRPr>
            </a:lvl1pPr>
          </a:lstStyle>
          <a:p>
            <a:pPr>
              <a:defRPr/>
            </a:pPr>
            <a:fld id="{EE0E0CA6-06BC-A643-BDB4-03F779ED4122}" type="datetime1">
              <a:rPr lang="en-US" altLang="en-US" smtClean="0"/>
              <a:t>5/28/17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23FBB148-1508-484F-A4CC-6E7201A9AAFF}" type="slidenum">
              <a:rPr lang="en-US" altLang="en-US"/>
              <a:pPr>
                <a:defRPr/>
              </a:pPr>
              <a:t>‹#›</a:t>
            </a:fld>
            <a:endParaRPr lang="en-US" altLang="en-US"/>
          </a:p>
        </p:txBody>
      </p:sp>
    </p:spTree>
    <p:extLst>
      <p:ext uri="{BB962C8B-B14F-4D97-AF65-F5344CB8AC3E}">
        <p14:creationId xmlns:p14="http://schemas.microsoft.com/office/powerpoint/2010/main" val="1514459431"/>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052BFBEB-E5F5-9F47-A8F9-B584C7CC2826}" type="slidenum">
              <a:rPr lang="en-US" altLang="en-US">
                <a:latin typeface="Arial" charset="0"/>
              </a:rPr>
              <a:pPr>
                <a:spcBef>
                  <a:spcPct val="0"/>
                </a:spcBef>
              </a:pPr>
              <a:t>1</a:t>
            </a:fld>
            <a:endParaRPr lang="en-US" altLang="en-US">
              <a:latin typeface="Arial" charset="0"/>
            </a:endParaRPr>
          </a:p>
        </p:txBody>
      </p:sp>
      <p:sp>
        <p:nvSpPr>
          <p:cNvPr id="5124"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1688562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Calibri" charset="0"/>
                <a:ea typeface="ＭＳ Ｐゴシック" charset="-128"/>
                <a:cs typeface="ＭＳ Ｐゴシック" charset="-128"/>
              </a:defRPr>
            </a:lvl1pPr>
            <a:lvl2pPr marL="742950" indent="-285750" defTabSz="936625">
              <a:spcBef>
                <a:spcPct val="30000"/>
              </a:spcBef>
              <a:defRPr sz="1200">
                <a:solidFill>
                  <a:schemeClr val="tx1"/>
                </a:solidFill>
                <a:latin typeface="Calibri" charset="0"/>
                <a:ea typeface="ＭＳ Ｐゴシック" charset="-128"/>
                <a:cs typeface="ＭＳ Ｐゴシック" charset="-128"/>
              </a:defRPr>
            </a:lvl2pPr>
            <a:lvl3pPr marL="1143000" indent="-228600" defTabSz="936625">
              <a:spcBef>
                <a:spcPct val="30000"/>
              </a:spcBef>
              <a:defRPr sz="1200">
                <a:solidFill>
                  <a:schemeClr val="tx1"/>
                </a:solidFill>
                <a:latin typeface="Calibri" charset="0"/>
                <a:ea typeface="ＭＳ Ｐゴシック" charset="-128"/>
                <a:cs typeface="ＭＳ Ｐゴシック" charset="-128"/>
              </a:defRPr>
            </a:lvl3pPr>
            <a:lvl4pPr marL="1600200" indent="-228600" defTabSz="936625">
              <a:spcBef>
                <a:spcPct val="30000"/>
              </a:spcBef>
              <a:defRPr sz="1200">
                <a:solidFill>
                  <a:schemeClr val="tx1"/>
                </a:solidFill>
                <a:latin typeface="Calibri" charset="0"/>
                <a:ea typeface="ＭＳ Ｐゴシック" charset="-128"/>
                <a:cs typeface="ＭＳ Ｐゴシック" charset="-128"/>
              </a:defRPr>
            </a:lvl4pPr>
            <a:lvl5pPr marL="2057400" indent="-228600" defTabSz="936625">
              <a:spcBef>
                <a:spcPct val="30000"/>
              </a:spcBef>
              <a:defRPr sz="1200">
                <a:solidFill>
                  <a:schemeClr val="tx1"/>
                </a:solidFill>
                <a:latin typeface="Calibri" charset="0"/>
                <a:ea typeface="ＭＳ Ｐゴシック" charset="-128"/>
                <a:cs typeface="ＭＳ Ｐゴシック" charset="-128"/>
              </a:defRPr>
            </a:lvl5pPr>
            <a:lvl6pPr marL="2514600" indent="-228600" defTabSz="936625"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936625"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936625"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936625"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eaLnBrk="0" hangingPunct="0">
              <a:spcBef>
                <a:spcPct val="0"/>
              </a:spcBef>
            </a:pPr>
            <a:fld id="{CBE83A5D-6E0D-9342-B35D-0EF049AF8293}" type="slidenum">
              <a:rPr lang="fr-FR" altLang="en-US">
                <a:latin typeface="Times New Roman" charset="0"/>
              </a:rPr>
              <a:pPr eaLnBrk="0" hangingPunct="0">
                <a:spcBef>
                  <a:spcPct val="0"/>
                </a:spcBef>
              </a:pPr>
              <a:t>14</a:t>
            </a:fld>
            <a:endParaRPr lang="fr-FR" altLang="en-US">
              <a:latin typeface="Times New Roman" charset="0"/>
            </a:endParaRPr>
          </a:p>
        </p:txBody>
      </p:sp>
      <p:sp>
        <p:nvSpPr>
          <p:cNvPr id="184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charset="0"/>
                <a:ea typeface="ＭＳ Ｐゴシック" charset="-128"/>
                <a:cs typeface="ＭＳ Ｐゴシック" charset="-128"/>
              </a:rPr>
              <a:t>EBAC: dynamical coupled channel analysis is based on the world data set on piN. gammaN, and gamma*N and constrained by unitarity. (to Npi, Neta, N2pi)</a:t>
            </a:r>
          </a:p>
          <a:p>
            <a:pPr eaLnBrk="1" hangingPunct="1">
              <a:spcBef>
                <a:spcPct val="0"/>
              </a:spcBef>
            </a:pPr>
            <a:r>
              <a:rPr lang="en-US" altLang="en-US">
                <a:latin typeface="Arial" charset="0"/>
                <a:ea typeface="ＭＳ Ｐゴシック" charset="-128"/>
                <a:cs typeface="ＭＳ Ｐゴシック" charset="-128"/>
              </a:rPr>
              <a:t>This allows the extraction of the meson-baryon contributions under minimal model assumptions</a:t>
            </a:r>
          </a:p>
        </p:txBody>
      </p:sp>
    </p:spTree>
    <p:extLst>
      <p:ext uri="{BB962C8B-B14F-4D97-AF65-F5344CB8AC3E}">
        <p14:creationId xmlns:p14="http://schemas.microsoft.com/office/powerpoint/2010/main" val="1791796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3025" y="8689975"/>
            <a:ext cx="2974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3" tIns="45276" rIns="90553" bIns="45276" anchor="b"/>
          <a:lstStyle>
            <a:lvl1pPr defTabSz="906463">
              <a:spcBef>
                <a:spcPct val="30000"/>
              </a:spcBef>
              <a:defRPr sz="1200">
                <a:solidFill>
                  <a:schemeClr val="tx1"/>
                </a:solidFill>
                <a:latin typeface="Calibri" charset="0"/>
                <a:ea typeface="ＭＳ Ｐゴシック" charset="-128"/>
                <a:cs typeface="ＭＳ Ｐゴシック" charset="-128"/>
              </a:defRPr>
            </a:lvl1pPr>
            <a:lvl2pPr marL="742950" indent="-285750" defTabSz="906463">
              <a:spcBef>
                <a:spcPct val="30000"/>
              </a:spcBef>
              <a:defRPr sz="1200">
                <a:solidFill>
                  <a:schemeClr val="tx1"/>
                </a:solidFill>
                <a:latin typeface="Calibri" charset="0"/>
                <a:ea typeface="ＭＳ Ｐゴシック" charset="-128"/>
                <a:cs typeface="ＭＳ Ｐゴシック" charset="-128"/>
              </a:defRPr>
            </a:lvl2pPr>
            <a:lvl3pPr marL="1143000" indent="-228600" defTabSz="906463">
              <a:spcBef>
                <a:spcPct val="30000"/>
              </a:spcBef>
              <a:defRPr sz="1200">
                <a:solidFill>
                  <a:schemeClr val="tx1"/>
                </a:solidFill>
                <a:latin typeface="Calibri" charset="0"/>
                <a:ea typeface="ＭＳ Ｐゴシック" charset="-128"/>
                <a:cs typeface="ＭＳ Ｐゴシック" charset="-128"/>
              </a:defRPr>
            </a:lvl3pPr>
            <a:lvl4pPr marL="1600200" indent="-228600" defTabSz="906463">
              <a:spcBef>
                <a:spcPct val="30000"/>
              </a:spcBef>
              <a:defRPr sz="1200">
                <a:solidFill>
                  <a:schemeClr val="tx1"/>
                </a:solidFill>
                <a:latin typeface="Calibri" charset="0"/>
                <a:ea typeface="ＭＳ Ｐゴシック" charset="-128"/>
                <a:cs typeface="ＭＳ Ｐゴシック" charset="-128"/>
              </a:defRPr>
            </a:lvl4pPr>
            <a:lvl5pPr marL="2057400" indent="-228600" defTabSz="906463">
              <a:spcBef>
                <a:spcPct val="30000"/>
              </a:spcBef>
              <a:defRPr sz="1200">
                <a:solidFill>
                  <a:schemeClr val="tx1"/>
                </a:solidFill>
                <a:latin typeface="Calibri" charset="0"/>
                <a:ea typeface="ＭＳ Ｐゴシック" charset="-128"/>
                <a:cs typeface="ＭＳ Ｐゴシック" charset="-128"/>
              </a:defRPr>
            </a:lvl5pPr>
            <a:lvl6pPr marL="2514600" indent="-228600" defTabSz="906463"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906463"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906463"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906463"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lgn="r">
              <a:spcBef>
                <a:spcPct val="0"/>
              </a:spcBef>
            </a:pPr>
            <a:fld id="{9CA4203D-47AC-154F-964C-29A75BCD9745}" type="slidenum">
              <a:rPr lang="en-US" altLang="en-US">
                <a:latin typeface="Times New Roman" charset="0"/>
                <a:ea typeface="MS PGothic" charset="-128"/>
                <a:cs typeface="MS PGothic" charset="-128"/>
              </a:rPr>
              <a:pPr algn="r">
                <a:spcBef>
                  <a:spcPct val="0"/>
                </a:spcBef>
              </a:pPr>
              <a:t>17</a:t>
            </a:fld>
            <a:endParaRPr lang="en-US" altLang="en-US">
              <a:latin typeface="Times New Roman" charset="0"/>
              <a:ea typeface="MS PGothic" charset="-128"/>
              <a:cs typeface="MS PGothic" charset="-128"/>
            </a:endParaRPr>
          </a:p>
        </p:txBody>
      </p:sp>
      <p:sp>
        <p:nvSpPr>
          <p:cNvPr id="23554" name="Rectangle 2"/>
          <p:cNvSpPr>
            <a:spLocks noGrp="1" noRot="1" noChangeAspect="1" noChangeArrowheads="1" noTextEdit="1"/>
          </p:cNvSpPr>
          <p:nvPr>
            <p:ph type="sldImg"/>
          </p:nvPr>
        </p:nvSpPr>
        <p:spPr bwMode="auto">
          <a:xfrm>
            <a:off x="1144588" y="688975"/>
            <a:ext cx="4573587"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bwMode="auto">
          <a:xfrm>
            <a:off x="917575" y="4344988"/>
            <a:ext cx="5022850" cy="4110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53" tIns="45276" rIns="90553" bIns="45276" numCol="1" anchor="t" anchorCtr="0" compatLnSpc="1">
            <a:prstTxWarp prst="textNoShape">
              <a:avLst/>
            </a:prstTxWarp>
          </a:bodyPr>
          <a:lstStyle/>
          <a:p>
            <a:pPr eaLnBrk="1" hangingPunct="1">
              <a:spcBef>
                <a:spcPct val="0"/>
              </a:spcBef>
            </a:pPr>
            <a:r>
              <a:rPr lang="en-US" altLang="en-US">
                <a:latin typeface="Arial" charset="0"/>
                <a:ea typeface="MS PGothic" charset="-128"/>
                <a:cs typeface="MS PGothic" charset="-128"/>
              </a:rPr>
              <a:t>Why do we use electromagnetic probes to study hadron structure? I think the answer is that the e.m. probe allows us to efficiently address the central question of hadron physics: What are the relevant degrees of freedom at varying distance scales?  To simply illustrate this I show here the quark propagator mass calculated in LQCD, Dyson Schwinger, and other approaches as a function of the momentum transfer. In the em probe we can vary the resolution and momentum transfer. In doing so, we probe the effective degrees of freedom in the nucleon from meson-nucleon, to constituent quarks, to elementary partons.  The study of nucleon resonance transitions provides a testing ground for our understanding of these effective degrees of freedom. </a:t>
            </a:r>
            <a:r>
              <a:rPr lang="en-US" altLang="en-US">
                <a:latin typeface="Arial" charset="0"/>
                <a:ea typeface="ＭＳ Ｐゴシック" charset="-128"/>
                <a:cs typeface="ＭＳ Ｐゴシック" charset="-128"/>
              </a:rPr>
              <a:t>Right plot correspond to gluon dressing of bare  QCD quark, that is reponsible for transition from down to middle plot on the left panel.Dressed constituent quarks create bare quark core (Q2&gt;5.0 GeV^2).On the top of bare quark core we have meson-baryon cloud (Q2&lt;5.0 Ge^2)shown in upper plot of the left panel</a:t>
            </a:r>
            <a:endParaRPr lang="en-US" altLang="en-US">
              <a:latin typeface="Arial" charset="0"/>
              <a:ea typeface="MS PGothic" charset="-128"/>
              <a:cs typeface="MS PGothic" charset="-128"/>
            </a:endParaRPr>
          </a:p>
        </p:txBody>
      </p:sp>
      <p:sp>
        <p:nvSpPr>
          <p:cNvPr id="23556"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743647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a:ln/>
        </p:spPr>
      </p:sp>
      <p:sp>
        <p:nvSpPr>
          <p:cNvPr id="7577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9048" tIns="49523" rIns="99048" bIns="49523"/>
          <a:lstStyle/>
          <a:p>
            <a:pPr eaLnBrk="1" hangingPunct="1">
              <a:spcBef>
                <a:spcPct val="0"/>
              </a:spcBef>
            </a:pPr>
            <a:endParaRPr lang="zh-CN" altLang="en-US">
              <a:latin typeface="Arial" charset="0"/>
            </a:endParaRPr>
          </a:p>
        </p:txBody>
      </p:sp>
      <p:sp>
        <p:nvSpPr>
          <p:cNvPr id="75780" name="灯片编号占位符 3"/>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3" rIns="99048" bIns="49523" anchor="b"/>
          <a:lstStyle>
            <a:lvl1pPr defTabSz="989013" eaLnBrk="0" hangingPunct="0">
              <a:defRPr>
                <a:solidFill>
                  <a:schemeClr val="tx1"/>
                </a:solidFill>
                <a:latin typeface="Arial" charset="0"/>
              </a:defRPr>
            </a:lvl1pPr>
            <a:lvl2pPr marL="742950" indent="-285750" defTabSz="989013" eaLnBrk="0" hangingPunct="0">
              <a:defRPr>
                <a:solidFill>
                  <a:schemeClr val="tx1"/>
                </a:solidFill>
                <a:latin typeface="Arial" charset="0"/>
              </a:defRPr>
            </a:lvl2pPr>
            <a:lvl3pPr marL="1143000" indent="-228600" defTabSz="989013" eaLnBrk="0" hangingPunct="0">
              <a:defRPr>
                <a:solidFill>
                  <a:schemeClr val="tx1"/>
                </a:solidFill>
                <a:latin typeface="Arial" charset="0"/>
              </a:defRPr>
            </a:lvl3pPr>
            <a:lvl4pPr marL="1600200" indent="-228600" defTabSz="989013" eaLnBrk="0" hangingPunct="0">
              <a:defRPr>
                <a:solidFill>
                  <a:schemeClr val="tx1"/>
                </a:solidFill>
                <a:latin typeface="Arial" charset="0"/>
              </a:defRPr>
            </a:lvl4pPr>
            <a:lvl5pPr marL="2057400" indent="-228600" defTabSz="989013" eaLnBrk="0" hangingPunct="0">
              <a:defRPr>
                <a:solidFill>
                  <a:schemeClr val="tx1"/>
                </a:solidFill>
                <a:latin typeface="Arial" charset="0"/>
              </a:defRPr>
            </a:lvl5pPr>
            <a:lvl6pPr marL="2514600" indent="-228600" algn="ctr" defTabSz="989013" eaLnBrk="0" fontAlgn="base" hangingPunct="0">
              <a:spcBef>
                <a:spcPct val="0"/>
              </a:spcBef>
              <a:spcAft>
                <a:spcPct val="0"/>
              </a:spcAft>
              <a:defRPr>
                <a:solidFill>
                  <a:schemeClr val="tx1"/>
                </a:solidFill>
                <a:latin typeface="Arial" charset="0"/>
              </a:defRPr>
            </a:lvl6pPr>
            <a:lvl7pPr marL="2971800" indent="-228600" algn="ctr" defTabSz="989013" eaLnBrk="0" fontAlgn="base" hangingPunct="0">
              <a:spcBef>
                <a:spcPct val="0"/>
              </a:spcBef>
              <a:spcAft>
                <a:spcPct val="0"/>
              </a:spcAft>
              <a:defRPr>
                <a:solidFill>
                  <a:schemeClr val="tx1"/>
                </a:solidFill>
                <a:latin typeface="Arial" charset="0"/>
              </a:defRPr>
            </a:lvl7pPr>
            <a:lvl8pPr marL="3429000" indent="-228600" algn="ctr" defTabSz="989013" eaLnBrk="0" fontAlgn="base" hangingPunct="0">
              <a:spcBef>
                <a:spcPct val="0"/>
              </a:spcBef>
              <a:spcAft>
                <a:spcPct val="0"/>
              </a:spcAft>
              <a:defRPr>
                <a:solidFill>
                  <a:schemeClr val="tx1"/>
                </a:solidFill>
                <a:latin typeface="Arial" charset="0"/>
              </a:defRPr>
            </a:lvl8pPr>
            <a:lvl9pPr marL="3886200" indent="-228600" algn="ctr" defTabSz="989013" eaLnBrk="0" fontAlgn="base" hangingPunct="0">
              <a:spcBef>
                <a:spcPct val="0"/>
              </a:spcBef>
              <a:spcAft>
                <a:spcPct val="0"/>
              </a:spcAft>
              <a:defRPr>
                <a:solidFill>
                  <a:schemeClr val="tx1"/>
                </a:solidFill>
                <a:latin typeface="Arial" charset="0"/>
              </a:defRPr>
            </a:lvl9pPr>
          </a:lstStyle>
          <a:p>
            <a:pPr algn="r" eaLnBrk="1" hangingPunct="1"/>
            <a:fld id="{CFEAD7BE-047F-584D-9AD1-95002B9ADD59}" type="slidenum">
              <a:rPr kumimoji="1" lang="zh-CN" altLang="en-US" sz="1300">
                <a:latin typeface="Times New Roman" charset="0"/>
              </a:rPr>
              <a:pPr algn="r" eaLnBrk="1" hangingPunct="1"/>
              <a:t>18</a:t>
            </a:fld>
            <a:endParaRPr kumimoji="1" lang="en-US" altLang="zh-CN" sz="1300">
              <a:latin typeface="Times New Roman" charset="0"/>
            </a:endParaRPr>
          </a:p>
        </p:txBody>
      </p:sp>
      <p:sp>
        <p:nvSpPr>
          <p:cNvPr id="7578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extLst>
      <p:ext uri="{BB962C8B-B14F-4D97-AF65-F5344CB8AC3E}">
        <p14:creationId xmlns:p14="http://schemas.microsoft.com/office/powerpoint/2010/main" val="1470912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a:ln/>
        </p:spPr>
      </p:sp>
      <p:sp>
        <p:nvSpPr>
          <p:cNvPr id="7782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9048" tIns="49523" rIns="99048" bIns="49523"/>
          <a:lstStyle/>
          <a:p>
            <a:pPr eaLnBrk="1" hangingPunct="1">
              <a:spcBef>
                <a:spcPct val="0"/>
              </a:spcBef>
            </a:pPr>
            <a:endParaRPr lang="zh-CN" altLang="en-US">
              <a:latin typeface="Arial" charset="0"/>
            </a:endParaRPr>
          </a:p>
        </p:txBody>
      </p:sp>
      <p:sp>
        <p:nvSpPr>
          <p:cNvPr id="77828" name="灯片编号占位符 3"/>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3" rIns="99048" bIns="49523" anchor="b"/>
          <a:lstStyle>
            <a:lvl1pPr defTabSz="989013" eaLnBrk="0" hangingPunct="0">
              <a:defRPr>
                <a:solidFill>
                  <a:schemeClr val="tx1"/>
                </a:solidFill>
                <a:latin typeface="Arial" charset="0"/>
              </a:defRPr>
            </a:lvl1pPr>
            <a:lvl2pPr marL="742950" indent="-285750" defTabSz="989013" eaLnBrk="0" hangingPunct="0">
              <a:defRPr>
                <a:solidFill>
                  <a:schemeClr val="tx1"/>
                </a:solidFill>
                <a:latin typeface="Arial" charset="0"/>
              </a:defRPr>
            </a:lvl2pPr>
            <a:lvl3pPr marL="1143000" indent="-228600" defTabSz="989013" eaLnBrk="0" hangingPunct="0">
              <a:defRPr>
                <a:solidFill>
                  <a:schemeClr val="tx1"/>
                </a:solidFill>
                <a:latin typeface="Arial" charset="0"/>
              </a:defRPr>
            </a:lvl3pPr>
            <a:lvl4pPr marL="1600200" indent="-228600" defTabSz="989013" eaLnBrk="0" hangingPunct="0">
              <a:defRPr>
                <a:solidFill>
                  <a:schemeClr val="tx1"/>
                </a:solidFill>
                <a:latin typeface="Arial" charset="0"/>
              </a:defRPr>
            </a:lvl4pPr>
            <a:lvl5pPr marL="2057400" indent="-228600" defTabSz="989013" eaLnBrk="0" hangingPunct="0">
              <a:defRPr>
                <a:solidFill>
                  <a:schemeClr val="tx1"/>
                </a:solidFill>
                <a:latin typeface="Arial" charset="0"/>
              </a:defRPr>
            </a:lvl5pPr>
            <a:lvl6pPr marL="2514600" indent="-228600" algn="ctr" defTabSz="989013" eaLnBrk="0" fontAlgn="base" hangingPunct="0">
              <a:spcBef>
                <a:spcPct val="0"/>
              </a:spcBef>
              <a:spcAft>
                <a:spcPct val="0"/>
              </a:spcAft>
              <a:defRPr>
                <a:solidFill>
                  <a:schemeClr val="tx1"/>
                </a:solidFill>
                <a:latin typeface="Arial" charset="0"/>
              </a:defRPr>
            </a:lvl6pPr>
            <a:lvl7pPr marL="2971800" indent="-228600" algn="ctr" defTabSz="989013" eaLnBrk="0" fontAlgn="base" hangingPunct="0">
              <a:spcBef>
                <a:spcPct val="0"/>
              </a:spcBef>
              <a:spcAft>
                <a:spcPct val="0"/>
              </a:spcAft>
              <a:defRPr>
                <a:solidFill>
                  <a:schemeClr val="tx1"/>
                </a:solidFill>
                <a:latin typeface="Arial" charset="0"/>
              </a:defRPr>
            </a:lvl7pPr>
            <a:lvl8pPr marL="3429000" indent="-228600" algn="ctr" defTabSz="989013" eaLnBrk="0" fontAlgn="base" hangingPunct="0">
              <a:spcBef>
                <a:spcPct val="0"/>
              </a:spcBef>
              <a:spcAft>
                <a:spcPct val="0"/>
              </a:spcAft>
              <a:defRPr>
                <a:solidFill>
                  <a:schemeClr val="tx1"/>
                </a:solidFill>
                <a:latin typeface="Arial" charset="0"/>
              </a:defRPr>
            </a:lvl8pPr>
            <a:lvl9pPr marL="3886200" indent="-228600" algn="ctr" defTabSz="989013" eaLnBrk="0" fontAlgn="base" hangingPunct="0">
              <a:spcBef>
                <a:spcPct val="0"/>
              </a:spcBef>
              <a:spcAft>
                <a:spcPct val="0"/>
              </a:spcAft>
              <a:defRPr>
                <a:solidFill>
                  <a:schemeClr val="tx1"/>
                </a:solidFill>
                <a:latin typeface="Arial" charset="0"/>
              </a:defRPr>
            </a:lvl9pPr>
          </a:lstStyle>
          <a:p>
            <a:pPr algn="r" eaLnBrk="1" hangingPunct="1"/>
            <a:fld id="{2FACBFF7-1A47-9448-A36C-0F612AD7205F}" type="slidenum">
              <a:rPr kumimoji="1" lang="zh-CN" altLang="en-US" sz="1300">
                <a:latin typeface="Times New Roman" charset="0"/>
              </a:rPr>
              <a:pPr algn="r" eaLnBrk="1" hangingPunct="1"/>
              <a:t>19</a:t>
            </a:fld>
            <a:endParaRPr kumimoji="1" lang="en-US" altLang="zh-CN" sz="1300">
              <a:latin typeface="Times New Roman" charset="0"/>
            </a:endParaRPr>
          </a:p>
        </p:txBody>
      </p:sp>
      <p:sp>
        <p:nvSpPr>
          <p:cNvPr id="7782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extLst>
      <p:ext uri="{BB962C8B-B14F-4D97-AF65-F5344CB8AC3E}">
        <p14:creationId xmlns:p14="http://schemas.microsoft.com/office/powerpoint/2010/main" val="13546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10"/>
          </p:nvPr>
        </p:nvSpPr>
        <p:spPr/>
        <p:txBody>
          <a:bodyPr/>
          <a:lstStyle/>
          <a:p>
            <a:pPr>
              <a:defRPr/>
            </a:pPr>
            <a:fld id="{CEF31FF2-89C8-44F1-8B7D-99FF0CADEB73}" type="slidenum">
              <a:rPr lang="de-DE" smtClean="0"/>
              <a:pPr>
                <a:defRPr/>
              </a:pPr>
              <a:t>25</a:t>
            </a:fld>
            <a:endParaRPr lang="de-DE"/>
          </a:p>
        </p:txBody>
      </p:sp>
    </p:spTree>
    <p:extLst>
      <p:ext uri="{BB962C8B-B14F-4D97-AF65-F5344CB8AC3E}">
        <p14:creationId xmlns:p14="http://schemas.microsoft.com/office/powerpoint/2010/main" val="1734454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ea typeface="ＭＳ Ｐゴシック" charset="-128"/>
                <a:cs typeface="ＭＳ Ｐゴシック" charset="-128"/>
              </a:rPr>
              <a:t>In the search for new baryon states, complete or over-complete experiments have become the holy grail of baryon analysis. </a:t>
            </a:r>
            <a:r>
              <a:rPr lang="en-US" altLang="en-US">
                <a:ea typeface="ＭＳ Ｐゴシック" charset="-128"/>
                <a:cs typeface="ＭＳ Ｐゴシック" charset="-128"/>
              </a:rPr>
              <a:t>The photo-production of single pseudo-scalar mesons is described by four complex parity conserving amplitudes requiring in principle 8 well-chosen measurements to determine the production amplitudes. If the measurement includes unpolarized cross sections, linearly and circularly polarized photon beams, transverse and longitudinally polarized nucleons, and the measurement of recoil polarizations, then 16 observables can be measured at each energy and polar angle. This is especially the case for hyperon production e.g. K-Lambda, where the parity violating Lambda decay also measures its polarization.  These are the qualities shown in the table.   These are obviously not independent of each other and can serve as cross check.</a:t>
            </a:r>
          </a:p>
          <a:p>
            <a:pPr eaLnBrk="1" hangingPunct="1">
              <a:spcBef>
                <a:spcPct val="0"/>
              </a:spcBef>
            </a:pPr>
            <a:r>
              <a:rPr lang="en-US" altLang="en-US" b="1">
                <a:ea typeface="ＭＳ Ｐゴシック" charset="-128"/>
                <a:cs typeface="ＭＳ Ｐゴシック" charset="-128"/>
              </a:rPr>
              <a:t>For example, from the complete measurement of double polarization observables one can infer the 3 single polarization observables </a:t>
            </a:r>
            <a:r>
              <a:rPr lang="en-US" altLang="en-US">
                <a:ea typeface="ＭＳ Ｐゴシック" charset="-128"/>
                <a:cs typeface="ＭＳ Ｐゴシック" charset="-128"/>
              </a:rPr>
              <a:t>recoil polarization P, target polarization T,  and beam asymmetry Sigma….. </a:t>
            </a:r>
            <a:r>
              <a:rPr lang="en-US" altLang="en-US" b="1">
                <a:ea typeface="ＭＳ Ｐゴシック" charset="-128"/>
                <a:cs typeface="ＭＳ Ｐゴシック" charset="-128"/>
              </a:rPr>
              <a:t>and from the triple polarization measurements we can infer 12 double polarization observables and the unpolarized </a:t>
            </a:r>
            <a:r>
              <a:rPr lang="en-US" altLang="en-US">
                <a:ea typeface="ＭＳ Ｐゴシック" charset="-128"/>
                <a:cs typeface="ＭＳ Ｐゴシック" charset="-128"/>
              </a:rPr>
              <a:t>cross section. Needless to say, that the precision of the computed quantities will likely not be as high as the direct measurements.</a:t>
            </a:r>
          </a:p>
          <a:p>
            <a:pPr eaLnBrk="1" hangingPunct="1">
              <a:spcBef>
                <a:spcPct val="0"/>
              </a:spcBef>
            </a:pPr>
            <a:endParaRPr lang="en-US" altLang="en-US">
              <a:ea typeface="ＭＳ Ｐゴシック" charset="-128"/>
              <a:cs typeface="ＭＳ Ｐゴシック" charset="-128"/>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ED0D1692-DF75-6A4C-B019-9FA314A6893A}" type="slidenum">
              <a:rPr lang="en-US" altLang="en-US"/>
              <a:pPr>
                <a:spcBef>
                  <a:spcPct val="0"/>
                </a:spcBef>
              </a:pPr>
              <a:t>39</a:t>
            </a:fld>
            <a:endParaRPr lang="en-US" altLang="en-US"/>
          </a:p>
        </p:txBody>
      </p:sp>
      <p:sp>
        <p:nvSpPr>
          <p:cNvPr id="16388"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5A5A2260-D65E-6348-A665-D442A381506B}" type="datetime1">
              <a:rPr lang="en-US" altLang="en-US" smtClean="0"/>
              <a:t>5/28/17</a:t>
            </a:fld>
            <a:endParaRPr lang="en-US" altLang="en-US"/>
          </a:p>
        </p:txBody>
      </p:sp>
    </p:spTree>
    <p:extLst>
      <p:ext uri="{BB962C8B-B14F-4D97-AF65-F5344CB8AC3E}">
        <p14:creationId xmlns:p14="http://schemas.microsoft.com/office/powerpoint/2010/main" val="1645827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1D7F2DD7-EC47-7A4B-9986-832C52D86A98}" type="datetime1">
              <a:rPr lang="en-US" altLang="en-US" smtClean="0"/>
              <a:t>5/28/17</a:t>
            </a:fld>
            <a:endParaRPr lang="en-US" altLang="en-US"/>
          </a:p>
        </p:txBody>
      </p:sp>
      <p:sp>
        <p:nvSpPr>
          <p:cNvPr id="5" name="Slide Number Placeholder 4"/>
          <p:cNvSpPr>
            <a:spLocks noGrp="1"/>
          </p:cNvSpPr>
          <p:nvPr>
            <p:ph type="sldNum" sz="quarter" idx="11"/>
          </p:nvPr>
        </p:nvSpPr>
        <p:spPr/>
        <p:txBody>
          <a:bodyPr/>
          <a:lstStyle/>
          <a:p>
            <a:pPr>
              <a:defRPr/>
            </a:pPr>
            <a:fld id="{23FBB148-1508-484F-A4CC-6E7201A9AAFF}" type="slidenum">
              <a:rPr lang="en-US" altLang="en-US" smtClean="0"/>
              <a:pPr>
                <a:defRPr/>
              </a:pPr>
              <a:t>43</a:t>
            </a:fld>
            <a:endParaRPr lang="en-US" altLang="en-US"/>
          </a:p>
        </p:txBody>
      </p:sp>
    </p:spTree>
    <p:extLst>
      <p:ext uri="{BB962C8B-B14F-4D97-AF65-F5344CB8AC3E}">
        <p14:creationId xmlns:p14="http://schemas.microsoft.com/office/powerpoint/2010/main" val="1686908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27652"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E1793C-D790-47ED-A174-966AA255601B}" type="slidenum">
              <a:rPr lang="en-US" altLang="en-US" smtClean="0"/>
              <a:pPr/>
              <a:t>52</a:t>
            </a:fld>
            <a:endParaRPr lang="en-US" altLang="en-US" smtClean="0"/>
          </a:p>
        </p:txBody>
      </p:sp>
    </p:spTree>
    <p:extLst>
      <p:ext uri="{BB962C8B-B14F-4D97-AF65-F5344CB8AC3E}">
        <p14:creationId xmlns:p14="http://schemas.microsoft.com/office/powerpoint/2010/main" val="297663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fr-FR" altLang="en-US">
              <a:ea typeface="ＭＳ Ｐゴシック" charset="-128"/>
              <a:cs typeface="ＭＳ Ｐゴシック" charset="-128"/>
            </a:endParaRPr>
          </a:p>
        </p:txBody>
      </p:sp>
      <p:sp>
        <p:nvSpPr>
          <p:cNvPr id="2048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fld id="{34430182-9D53-1540-B1B8-2D93651AA697}" type="slidenum">
              <a:rPr lang="fr-FR" altLang="en-US">
                <a:solidFill>
                  <a:prstClr val="black"/>
                </a:solidFill>
              </a:rPr>
              <a:pPr/>
              <a:t>54</a:t>
            </a:fld>
            <a:endParaRPr lang="fr-FR" altLang="en-US">
              <a:solidFill>
                <a:prstClr val="black"/>
              </a:solidFill>
            </a:endParaRPr>
          </a:p>
        </p:txBody>
      </p:sp>
    </p:spTree>
    <p:extLst>
      <p:ext uri="{BB962C8B-B14F-4D97-AF65-F5344CB8AC3E}">
        <p14:creationId xmlns:p14="http://schemas.microsoft.com/office/powerpoint/2010/main" val="182698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10"/>
          </p:nvPr>
        </p:nvSpPr>
        <p:spPr/>
        <p:txBody>
          <a:bodyPr/>
          <a:lstStyle/>
          <a:p>
            <a:fld id="{1AC4BE42-4ABE-491E-BC5D-17FB25DDA291}" type="slidenum">
              <a:rPr lang="en-GB" smtClean="0"/>
              <a:t>59</a:t>
            </a:fld>
            <a:endParaRPr lang="en-GB"/>
          </a:p>
        </p:txBody>
      </p:sp>
    </p:spTree>
    <p:extLst>
      <p:ext uri="{BB962C8B-B14F-4D97-AF65-F5344CB8AC3E}">
        <p14:creationId xmlns:p14="http://schemas.microsoft.com/office/powerpoint/2010/main" val="1448479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052BFBEB-E5F5-9F47-A8F9-B584C7CC2826}" type="slidenum">
              <a:rPr lang="en-US" altLang="en-US">
                <a:latin typeface="Arial" charset="0"/>
              </a:rPr>
              <a:pPr>
                <a:spcBef>
                  <a:spcPct val="0"/>
                </a:spcBef>
              </a:pPr>
              <a:t>2</a:t>
            </a:fld>
            <a:endParaRPr lang="en-US" altLang="en-US">
              <a:latin typeface="Arial" charset="0"/>
            </a:endParaRPr>
          </a:p>
        </p:txBody>
      </p:sp>
      <p:sp>
        <p:nvSpPr>
          <p:cNvPr id="5124"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1070318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84B0152E-1FA5-F64E-8068-9D5F7212038B}" type="slidenum">
              <a:rPr lang="en-US" altLang="en-US">
                <a:latin typeface="Arial" charset="0"/>
              </a:rPr>
              <a:pPr>
                <a:spcBef>
                  <a:spcPct val="0"/>
                </a:spcBef>
              </a:pPr>
              <a:t>3</a:t>
            </a:fld>
            <a:endParaRPr lang="en-US" altLang="en-US">
              <a:latin typeface="Arial" charset="0"/>
            </a:endParaRPr>
          </a:p>
        </p:txBody>
      </p:sp>
      <p:sp>
        <p:nvSpPr>
          <p:cNvPr id="922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1762787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84B0152E-1FA5-F64E-8068-9D5F7212038B}" type="slidenum">
              <a:rPr lang="en-US" altLang="en-US">
                <a:latin typeface="Arial" charset="0"/>
              </a:rPr>
              <a:pPr>
                <a:spcBef>
                  <a:spcPct val="0"/>
                </a:spcBef>
              </a:pPr>
              <a:t>4</a:t>
            </a:fld>
            <a:endParaRPr lang="en-US" altLang="en-US">
              <a:latin typeface="Arial" charset="0"/>
            </a:endParaRPr>
          </a:p>
        </p:txBody>
      </p:sp>
      <p:sp>
        <p:nvSpPr>
          <p:cNvPr id="922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273716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84B0152E-1FA5-F64E-8068-9D5F7212038B}" type="slidenum">
              <a:rPr lang="en-US" altLang="en-US">
                <a:latin typeface="Arial" charset="0"/>
              </a:rPr>
              <a:pPr>
                <a:spcBef>
                  <a:spcPct val="0"/>
                </a:spcBef>
              </a:pPr>
              <a:t>5</a:t>
            </a:fld>
            <a:endParaRPr lang="en-US" altLang="en-US">
              <a:latin typeface="Arial" charset="0"/>
            </a:endParaRPr>
          </a:p>
        </p:txBody>
      </p:sp>
      <p:sp>
        <p:nvSpPr>
          <p:cNvPr id="922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933798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84B0152E-1FA5-F64E-8068-9D5F7212038B}" type="slidenum">
              <a:rPr lang="en-US" altLang="en-US">
                <a:latin typeface="Arial" charset="0"/>
              </a:rPr>
              <a:pPr>
                <a:spcBef>
                  <a:spcPct val="0"/>
                </a:spcBef>
              </a:pPr>
              <a:t>6</a:t>
            </a:fld>
            <a:endParaRPr lang="en-US" altLang="en-US">
              <a:latin typeface="Arial" charset="0"/>
            </a:endParaRPr>
          </a:p>
        </p:txBody>
      </p:sp>
      <p:sp>
        <p:nvSpPr>
          <p:cNvPr id="922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1635894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charset="0"/>
                <a:ea typeface="ＭＳ Ｐゴシック" charset="-128"/>
                <a:cs typeface="ＭＳ Ｐゴシック" charset="-128"/>
              </a:rPr>
              <a:t>Delta++/Delta0 cross section ratio is 3.  Mention CR-coefs + Qual Prob.</a:t>
            </a:r>
          </a:p>
        </p:txBody>
      </p:sp>
      <p:sp>
        <p:nvSpPr>
          <p:cNvPr id="14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598364B5-0B87-2F46-BD65-8712F7882C67}" type="slidenum">
              <a:rPr lang="en-US" altLang="en-US">
                <a:latin typeface="Arial" charset="0"/>
              </a:rPr>
              <a:pPr>
                <a:spcBef>
                  <a:spcPct val="0"/>
                </a:spcBef>
              </a:pPr>
              <a:t>8</a:t>
            </a:fld>
            <a:endParaRPr lang="en-US" altLang="en-US">
              <a:latin typeface="Arial" charset="0"/>
            </a:endParaRPr>
          </a:p>
        </p:txBody>
      </p:sp>
    </p:spTree>
    <p:extLst>
      <p:ext uri="{BB962C8B-B14F-4D97-AF65-F5344CB8AC3E}">
        <p14:creationId xmlns:p14="http://schemas.microsoft.com/office/powerpoint/2010/main" val="1696341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N* spectrum teaches us about the underlying symmetries, to access the internal structure we need to probe the nucleon with virtual photons that measure the resonance strength versus the time-distance scale. What one measures are the </a:t>
            </a:r>
            <a:r>
              <a:rPr lang="en-US" baseline="0" dirty="0" err="1" smtClean="0"/>
              <a:t>helicity</a:t>
            </a:r>
            <a:r>
              <a:rPr lang="en-US" baseline="0" dirty="0" smtClean="0"/>
              <a:t> amplitudes A1/2, A3/2, and S1/2 or equivalent electromagnetic </a:t>
            </a:r>
            <a:r>
              <a:rPr lang="en-US" baseline="0" dirty="0" err="1" smtClean="0"/>
              <a:t>multipoles</a:t>
            </a:r>
            <a:r>
              <a:rPr lang="en-US" baseline="0" dirty="0" smtClean="0"/>
              <a:t>. I will focus on 3 states highlighted here.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B465146C-2381-E845-AEC8-0B41B4187267}" type="slidenum">
              <a:rPr lang="en-US" smtClean="0"/>
              <a:pPr/>
              <a:t>9</a:t>
            </a:fld>
            <a:endParaRPr lang="en-US"/>
          </a:p>
        </p:txBody>
      </p:sp>
      <p:sp>
        <p:nvSpPr>
          <p:cNvPr id="5" name="Date Placeholder 4"/>
          <p:cNvSpPr>
            <a:spLocks noGrp="1"/>
          </p:cNvSpPr>
          <p:nvPr>
            <p:ph type="dt" idx="11"/>
          </p:nvPr>
        </p:nvSpPr>
        <p:spPr/>
        <p:txBody>
          <a:bodyPr/>
          <a:lstStyle/>
          <a:p>
            <a:fld id="{FD92B020-823F-9D4D-963D-B832DAC245E5}" type="datetime1">
              <a:rPr lang="en-US" smtClean="0"/>
              <a:t>5/28/17</a:t>
            </a:fld>
            <a:endParaRPr lang="en-US"/>
          </a:p>
        </p:txBody>
      </p:sp>
    </p:spTree>
    <p:extLst>
      <p:ext uri="{BB962C8B-B14F-4D97-AF65-F5344CB8AC3E}">
        <p14:creationId xmlns:p14="http://schemas.microsoft.com/office/powerpoint/2010/main" val="1291939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This slides shows</a:t>
            </a:r>
            <a:r>
              <a:rPr lang="en-US" baseline="0" dirty="0" smtClean="0"/>
              <a:t> a summary of the results</a:t>
            </a:r>
            <a:r>
              <a:rPr lang="en-US" dirty="0" smtClean="0"/>
              <a:t> </a:t>
            </a:r>
            <a:r>
              <a:rPr lang="en-US" baseline="0" dirty="0" smtClean="0"/>
              <a:t>in this analysis. The green column shows the rating by the PDG. The two columns show the importance of the strangeness channel in this results.   </a:t>
            </a:r>
            <a:endParaRPr lang="en-US" dirty="0"/>
          </a:p>
        </p:txBody>
      </p:sp>
      <p:sp>
        <p:nvSpPr>
          <p:cNvPr id="4" name="Slide Number Placeholder 3"/>
          <p:cNvSpPr>
            <a:spLocks noGrp="1"/>
          </p:cNvSpPr>
          <p:nvPr>
            <p:ph type="sldNum" sz="quarter" idx="10"/>
          </p:nvPr>
        </p:nvSpPr>
        <p:spPr/>
        <p:txBody>
          <a:bodyPr/>
          <a:lstStyle/>
          <a:p>
            <a:fld id="{5D13E564-DB54-9B44-B6B0-B17C03A40BB6}" type="slidenum">
              <a:rPr lang="en-US" smtClean="0"/>
              <a:pPr/>
              <a:t>10</a:t>
            </a:fld>
            <a:endParaRPr lang="en-US"/>
          </a:p>
        </p:txBody>
      </p:sp>
    </p:spTree>
    <p:extLst>
      <p:ext uri="{BB962C8B-B14F-4D97-AF65-F5344CB8AC3E}">
        <p14:creationId xmlns:p14="http://schemas.microsoft.com/office/powerpoint/2010/main" val="1298095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P.L. Cole   Electroproduction and Transition Form Factors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A649716-626B-954A-A6A7-335FC600AF5F}" type="slidenum">
              <a:rPr lang="en-US" altLang="en-US"/>
              <a:pPr>
                <a:defRPr/>
              </a:pPr>
              <a:t>‹#›</a:t>
            </a:fld>
            <a:endParaRPr lang="en-US" altLang="en-US"/>
          </a:p>
        </p:txBody>
      </p:sp>
    </p:spTree>
    <p:extLst>
      <p:ext uri="{BB962C8B-B14F-4D97-AF65-F5344CB8AC3E}">
        <p14:creationId xmlns:p14="http://schemas.microsoft.com/office/powerpoint/2010/main" val="545570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P.L. Cole   Electroproduction and Transition Form Factors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60B860B-A18D-1446-ABE3-CB71DC376A60}" type="slidenum">
              <a:rPr lang="en-US" altLang="en-US"/>
              <a:pPr>
                <a:defRPr/>
              </a:pPr>
              <a:t>‹#›</a:t>
            </a:fld>
            <a:endParaRPr lang="en-US" altLang="en-US"/>
          </a:p>
        </p:txBody>
      </p:sp>
    </p:spTree>
    <p:extLst>
      <p:ext uri="{BB962C8B-B14F-4D97-AF65-F5344CB8AC3E}">
        <p14:creationId xmlns:p14="http://schemas.microsoft.com/office/powerpoint/2010/main" val="403304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P.L. Cole   Electroproduction and Transition Form Factors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263B89B-B795-D541-9450-B058003E5545}" type="slidenum">
              <a:rPr lang="en-US" altLang="en-US"/>
              <a:pPr>
                <a:defRPr/>
              </a:pPr>
              <a:t>‹#›</a:t>
            </a:fld>
            <a:endParaRPr lang="en-US" altLang="en-US"/>
          </a:p>
        </p:txBody>
      </p:sp>
    </p:spTree>
    <p:extLst>
      <p:ext uri="{BB962C8B-B14F-4D97-AF65-F5344CB8AC3E}">
        <p14:creationId xmlns:p14="http://schemas.microsoft.com/office/powerpoint/2010/main" val="887434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lvl1pPr>
              <a:defRPr/>
            </a:lvl1pPr>
          </a:lstStyle>
          <a:p>
            <a:fld id="{B2E123A2-8C0A-B24D-ABFA-7CF5F3B53C08}" type="slidenum">
              <a:rPr lang="en-US"/>
              <a:pPr/>
              <a:t>‹#›</a:t>
            </a:fld>
            <a:endParaRPr lang="en-US"/>
          </a:p>
        </p:txBody>
      </p:sp>
      <p:sp>
        <p:nvSpPr>
          <p:cNvPr id="7" name="Rectangle 5"/>
          <p:cNvSpPr>
            <a:spLocks noGrp="1" noChangeArrowheads="1"/>
          </p:cNvSpPr>
          <p:nvPr>
            <p:ph type="ftr" sz="quarter" idx="3"/>
          </p:nvPr>
        </p:nvSpPr>
        <p:spPr bwMode="auto">
          <a:xfrm>
            <a:off x="1464425" y="6560851"/>
            <a:ext cx="5898050" cy="297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63" tIns="44479" rIns="88963" bIns="44479" numCol="1" anchor="t" anchorCtr="0" compatLnSpc="1">
            <a:prstTxWarp prst="textNoShape">
              <a:avLst/>
            </a:prstTxWarp>
          </a:bodyPr>
          <a:lstStyle>
            <a:lvl1pPr algn="ctr" defTabSz="782425">
              <a:defRPr sz="1233" baseline="0">
                <a:solidFill>
                  <a:srgbClr val="800000"/>
                </a:solidFill>
              </a:defRPr>
            </a:lvl1pPr>
          </a:lstStyle>
          <a:p>
            <a:r>
              <a:rPr lang="en-US" smtClean="0"/>
              <a:t>P.L. Cole   Electroproduction and Transition Form Factors</a:t>
            </a:r>
            <a:endParaRPr lang="en-US" dirty="0"/>
          </a:p>
        </p:txBody>
      </p:sp>
    </p:spTree>
    <p:extLst>
      <p:ext uri="{BB962C8B-B14F-4D97-AF65-F5344CB8AC3E}">
        <p14:creationId xmlns:p14="http://schemas.microsoft.com/office/powerpoint/2010/main" val="162410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P.L. Cole   Electroproduction and Transition Form Factors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B7CE779-21FB-D348-B8EA-3C752F0DE6DE}" type="slidenum">
              <a:rPr lang="en-US" altLang="en-US"/>
              <a:pPr>
                <a:defRPr/>
              </a:pPr>
              <a:t>‹#›</a:t>
            </a:fld>
            <a:endParaRPr lang="en-US" altLang="en-US"/>
          </a:p>
        </p:txBody>
      </p:sp>
    </p:spTree>
    <p:extLst>
      <p:ext uri="{BB962C8B-B14F-4D97-AF65-F5344CB8AC3E}">
        <p14:creationId xmlns:p14="http://schemas.microsoft.com/office/powerpoint/2010/main" val="1799351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P.L. Cole   Electroproduction and Transition Form Factors</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E02EFF5-3144-A149-AF3A-89A507F0F704}" type="slidenum">
              <a:rPr lang="en-US" altLang="en-US"/>
              <a:pPr>
                <a:defRPr/>
              </a:pPr>
              <a:t>‹#›</a:t>
            </a:fld>
            <a:endParaRPr lang="en-US" altLang="en-US"/>
          </a:p>
        </p:txBody>
      </p:sp>
    </p:spTree>
    <p:extLst>
      <p:ext uri="{BB962C8B-B14F-4D97-AF65-F5344CB8AC3E}">
        <p14:creationId xmlns:p14="http://schemas.microsoft.com/office/powerpoint/2010/main" val="83722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P.L. Cole   Electroproduction and Transition Form Factors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8D7424C-D430-F24C-918E-90E68E637A2E}" type="slidenum">
              <a:rPr lang="en-US" altLang="en-US"/>
              <a:pPr>
                <a:defRPr/>
              </a:pPr>
              <a:t>‹#›</a:t>
            </a:fld>
            <a:endParaRPr lang="en-US" altLang="en-US"/>
          </a:p>
        </p:txBody>
      </p:sp>
    </p:spTree>
    <p:extLst>
      <p:ext uri="{BB962C8B-B14F-4D97-AF65-F5344CB8AC3E}">
        <p14:creationId xmlns:p14="http://schemas.microsoft.com/office/powerpoint/2010/main" val="856760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smtClean="0"/>
              <a:t>P.L. Cole   Electroproduction and Transition Form Factors</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56830E53-19F6-464D-905F-A3DC9230E6B7}" type="slidenum">
              <a:rPr lang="en-US" altLang="en-US"/>
              <a:pPr>
                <a:defRPr/>
              </a:pPr>
              <a:t>‹#›</a:t>
            </a:fld>
            <a:endParaRPr lang="en-US" altLang="en-US"/>
          </a:p>
        </p:txBody>
      </p:sp>
    </p:spTree>
    <p:extLst>
      <p:ext uri="{BB962C8B-B14F-4D97-AF65-F5344CB8AC3E}">
        <p14:creationId xmlns:p14="http://schemas.microsoft.com/office/powerpoint/2010/main" val="69926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smtClean="0"/>
              <a:t>P.L. Cole   Electroproduction and Transition Form Factors</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EA58902-6C46-594C-9E4C-1E51A66FAC86}" type="slidenum">
              <a:rPr lang="en-US" altLang="en-US"/>
              <a:pPr>
                <a:defRPr/>
              </a:pPr>
              <a:t>‹#›</a:t>
            </a:fld>
            <a:endParaRPr lang="en-US" altLang="en-US"/>
          </a:p>
        </p:txBody>
      </p:sp>
    </p:spTree>
    <p:extLst>
      <p:ext uri="{BB962C8B-B14F-4D97-AF65-F5344CB8AC3E}">
        <p14:creationId xmlns:p14="http://schemas.microsoft.com/office/powerpoint/2010/main" val="1522708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smtClean="0"/>
              <a:t>P.L. Cole   Electroproduction and Transition Form Factors</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3386914-9120-D54D-A0BF-EF4C0751C264}" type="slidenum">
              <a:rPr lang="en-US" altLang="en-US"/>
              <a:pPr>
                <a:defRPr/>
              </a:pPr>
              <a:t>‹#›</a:t>
            </a:fld>
            <a:endParaRPr lang="en-US" altLang="en-US"/>
          </a:p>
        </p:txBody>
      </p:sp>
    </p:spTree>
    <p:extLst>
      <p:ext uri="{BB962C8B-B14F-4D97-AF65-F5344CB8AC3E}">
        <p14:creationId xmlns:p14="http://schemas.microsoft.com/office/powerpoint/2010/main" val="59861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P.L. Cole   Electroproduction and Transition Form Factors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AFF7295-B95A-F24B-BC0F-241FC0B96124}" type="slidenum">
              <a:rPr lang="en-US" altLang="en-US"/>
              <a:pPr>
                <a:defRPr/>
              </a:pPr>
              <a:t>‹#›</a:t>
            </a:fld>
            <a:endParaRPr lang="en-US" altLang="en-US"/>
          </a:p>
        </p:txBody>
      </p:sp>
    </p:spTree>
    <p:extLst>
      <p:ext uri="{BB962C8B-B14F-4D97-AF65-F5344CB8AC3E}">
        <p14:creationId xmlns:p14="http://schemas.microsoft.com/office/powerpoint/2010/main" val="214560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November 16,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P.L. Cole   Electroproduction and Transition Form Factors</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C5D4F47-C094-C447-881E-1C420C2A8931}" type="slidenum">
              <a:rPr lang="en-US" altLang="en-US"/>
              <a:pPr>
                <a:defRPr/>
              </a:pPr>
              <a:t>‹#›</a:t>
            </a:fld>
            <a:endParaRPr lang="en-US" altLang="en-US"/>
          </a:p>
        </p:txBody>
      </p:sp>
    </p:spTree>
    <p:extLst>
      <p:ext uri="{BB962C8B-B14F-4D97-AF65-F5344CB8AC3E}">
        <p14:creationId xmlns:p14="http://schemas.microsoft.com/office/powerpoint/2010/main" val="7040541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0" y="6496050"/>
            <a:ext cx="9144000" cy="365125"/>
          </a:xfrm>
          <a:prstGeom prst="rect">
            <a:avLst/>
          </a:prstGeom>
          <a:blipFill dpi="0" rotWithShape="1">
            <a:blip r:embed="rId14"/>
            <a:srcRect/>
            <a:tile tx="0" ty="0" sx="100000" sy="100000" flip="none" algn="tl"/>
          </a:blipFill>
          <a:ln w="9525">
            <a:solidFill>
              <a:srgbClr val="4A7EBB"/>
            </a:solidFill>
            <a:miter lim="800000"/>
            <a:headEnd/>
            <a:tailEnd/>
          </a:ln>
          <a:effectLst>
            <a:outerShdw blurRad="50800" dist="38100" dir="17099994" rotWithShape="0">
              <a:srgbClr val="C6D9F1">
                <a:alpha val="42998"/>
              </a:srgbClr>
            </a:outerShdw>
          </a:effectLst>
        </p:spPr>
        <p:txBody>
          <a:bodyPr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en-US" altLang="en-US" sz="1800" smtClean="0">
              <a:solidFill>
                <a:srgbClr val="FFFFFF"/>
              </a:solidFill>
              <a:cs typeface="+mn-cs"/>
            </a:endParaRPr>
          </a:p>
        </p:txBody>
      </p:sp>
      <p:sp>
        <p:nvSpPr>
          <p:cNvPr id="1027" name="Title Placeholder 1"/>
          <p:cNvSpPr>
            <a:spLocks noGrp="1"/>
          </p:cNvSpPr>
          <p:nvPr>
            <p:ph type="title"/>
          </p:nvPr>
        </p:nvSpPr>
        <p:spPr bwMode="auto">
          <a:xfrm>
            <a:off x="457200" y="-30163"/>
            <a:ext cx="8229600" cy="84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4706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rgbClr val="000090"/>
                </a:solidFill>
                <a:latin typeface="+mn-lt"/>
                <a:ea typeface="+mn-ea"/>
                <a:cs typeface="+mn-cs"/>
              </a:defRPr>
            </a:lvl1pPr>
          </a:lstStyle>
          <a:p>
            <a:pPr>
              <a:defRPr/>
            </a:pPr>
            <a:r>
              <a:rPr lang="en-US" smtClean="0"/>
              <a:t>November 16, 2016</a:t>
            </a:r>
            <a:endParaRPr lang="en-US" dirty="0"/>
          </a:p>
        </p:txBody>
      </p:sp>
      <p:sp>
        <p:nvSpPr>
          <p:cNvPr id="5" name="Footer Placeholder 4"/>
          <p:cNvSpPr>
            <a:spLocks noGrp="1"/>
          </p:cNvSpPr>
          <p:nvPr>
            <p:ph type="ftr" sz="quarter" idx="3"/>
          </p:nvPr>
        </p:nvSpPr>
        <p:spPr>
          <a:xfrm>
            <a:off x="2590800" y="6470650"/>
            <a:ext cx="39624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0090"/>
                </a:solidFill>
                <a:latin typeface="+mn-lt"/>
                <a:ea typeface="+mn-ea"/>
                <a:cs typeface="+mn-cs"/>
              </a:defRPr>
            </a:lvl1pPr>
          </a:lstStyle>
          <a:p>
            <a:pPr>
              <a:defRPr/>
            </a:pPr>
            <a:r>
              <a:rPr lang="en-US" smtClean="0"/>
              <a:t>P.L. Cole   Electroproduction and Transition Form Factors</a:t>
            </a:r>
            <a:endParaRPr lang="en-US" dirty="0"/>
          </a:p>
        </p:txBody>
      </p:sp>
      <p:sp>
        <p:nvSpPr>
          <p:cNvPr id="6" name="Slide Number Placeholder 5"/>
          <p:cNvSpPr>
            <a:spLocks noGrp="1"/>
          </p:cNvSpPr>
          <p:nvPr>
            <p:ph type="sldNum" sz="quarter" idx="4"/>
          </p:nvPr>
        </p:nvSpPr>
        <p:spPr>
          <a:xfrm>
            <a:off x="6553200" y="64706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000090"/>
                </a:solidFill>
                <a:cs typeface="+mn-cs"/>
              </a:defRPr>
            </a:lvl1pPr>
          </a:lstStyle>
          <a:p>
            <a:pPr>
              <a:defRPr/>
            </a:pPr>
            <a:fld id="{00D4033F-A439-CA4A-9752-128010E3D26B}" type="slidenum">
              <a:rPr lang="en-US" altLang="en-US"/>
              <a:pPr>
                <a:defRPr/>
              </a:pPr>
              <a:t>‹#›</a:t>
            </a:fld>
            <a:endParaRPr lang="en-US" altLang="en-US"/>
          </a:p>
        </p:txBody>
      </p:sp>
      <p:cxnSp>
        <p:nvCxnSpPr>
          <p:cNvPr id="8" name="Straight Connector 7"/>
          <p:cNvCxnSpPr>
            <a:cxnSpLocks noChangeShapeType="1"/>
          </p:cNvCxnSpPr>
          <p:nvPr userDrawn="1"/>
        </p:nvCxnSpPr>
        <p:spPr bwMode="auto">
          <a:xfrm>
            <a:off x="203200" y="812800"/>
            <a:ext cx="8940800" cy="1588"/>
          </a:xfrm>
          <a:prstGeom prst="line">
            <a:avLst/>
          </a:prstGeom>
          <a:noFill/>
          <a:ln w="38100">
            <a:solidFill>
              <a:schemeClr val="tx1"/>
            </a:solidFill>
            <a:round/>
            <a:headEnd/>
            <a:tailEnd/>
          </a:ln>
          <a:effectLst>
            <a:outerShdw blurRad="40005" dist="32639"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userDrawn="1"/>
        </p:nvCxnSpPr>
        <p:spPr bwMode="auto">
          <a:xfrm>
            <a:off x="0" y="787400"/>
            <a:ext cx="8953500" cy="1588"/>
          </a:xfrm>
          <a:prstGeom prst="line">
            <a:avLst/>
          </a:prstGeom>
          <a:noFill/>
          <a:ln w="25400">
            <a:solidFill>
              <a:schemeClr val="accent2"/>
            </a:solidFill>
            <a:round/>
            <a:headEnd/>
            <a:tailEnd/>
          </a:ln>
          <a:effectLst>
            <a:outerShdw blurRad="50800" dist="38100" dir="2700000" algn="br" rotWithShape="0">
              <a:srgbClr val="000000">
                <a:alpha val="42998"/>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userDrawn="1"/>
        </p:nvCxnSpPr>
        <p:spPr bwMode="auto">
          <a:xfrm>
            <a:off x="-25400" y="6469063"/>
            <a:ext cx="9182100" cy="1587"/>
          </a:xfrm>
          <a:prstGeom prst="line">
            <a:avLst/>
          </a:prstGeom>
          <a:noFill/>
          <a:ln w="19050">
            <a:solidFill>
              <a:srgbClr val="008000"/>
            </a:solidFill>
            <a:round/>
            <a:headEnd/>
            <a:tailEnd/>
          </a:ln>
          <a:effectLst>
            <a:outerShdw blurRad="40005" dist="19939" dir="5400000" rotWithShape="0">
              <a:srgbClr val="000000">
                <a:alpha val="37999"/>
              </a:srgbClr>
            </a:outerShdw>
          </a:effectLst>
          <a:extLst>
            <a:ext uri="{909E8E84-426E-40DD-AFC4-6F175D3DCCD1}">
              <a14:hiddenFill xmlns:a14="http://schemas.microsoft.com/office/drawing/2010/main">
                <a:noFill/>
              </a14:hiddenFill>
            </a:ext>
          </a:extLst>
        </p:spPr>
      </p:cxnSp>
      <p:sp>
        <p:nvSpPr>
          <p:cNvPr id="16" name="Rectangle 15"/>
          <p:cNvSpPr/>
          <p:nvPr userDrawn="1"/>
        </p:nvSpPr>
        <p:spPr>
          <a:xfrm>
            <a:off x="0" y="-30162"/>
            <a:ext cx="9144000" cy="817562"/>
          </a:xfrm>
          <a:prstGeom prst="rect">
            <a:avLst/>
          </a:prstGeom>
          <a:blipFill rotWithShape="1">
            <a:blip r:embed="rId14"/>
            <a:tile tx="0" ty="0" sx="100000" sy="100000" flip="none" algn="tl"/>
          </a:blipFill>
          <a:effectLst>
            <a:glow>
              <a:schemeClr val="tx2">
                <a:lumMod val="20000"/>
                <a:lumOff val="80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www.google.it/imgres?imgurl=http://www.mcdaniel.edu/images/uploads/page_images/news/2016/Fulbright_banner.jpg&amp;imgrefurl=http://www.mcdaniel.edu/information/headlines/news-at-mcdaniel/archives/08/01/2016/&amp;docid=kybrRa00gZxVyM&amp;tbnid=Et0beD8VWIBvMM:&amp;vet=1&amp;w=500&amp;h=300&amp;bih=574&amp;biw=1246&amp;ved=0ahUKEwjL56b7oOXTAhXD0xoKHT3jCcQQxiAIFSgB&amp;iact=c&amp;ictx=1" TargetMode="External"/><Relationship Id="rId5" Type="http://schemas.openxmlformats.org/officeDocument/2006/relationships/image" Target="../media/image3.png"/><Relationship Id="rId6" Type="http://schemas.openxmlformats.org/officeDocument/2006/relationships/image" Target="../media/image4.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image" Target="../media/image17.png"/><Relationship Id="rId6" Type="http://schemas.openxmlformats.org/officeDocument/2006/relationships/oleObject" Target="../embeddings/oleObject2.bin"/><Relationship Id="rId7" Type="http://schemas.openxmlformats.org/officeDocument/2006/relationships/image" Target="../media/image18.w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3.bin"/><Relationship Id="rId5" Type="http://schemas.openxmlformats.org/officeDocument/2006/relationships/image" Target="../media/image19.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oleObject" Target="../embeddings/oleObject4.bin"/><Relationship Id="rId10" Type="http://schemas.openxmlformats.org/officeDocument/2006/relationships/image" Target="../media/image20.w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indico.in2p3.fr/event/14330/" TargetMode="External"/><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tiff"/></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tiff"/></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arxiv.org/find/hep-ph/1/au:+Briscoe_W/0/1/0/all/0/1" TargetMode="External"/><Relationship Id="rId4" Type="http://schemas.openxmlformats.org/officeDocument/2006/relationships/hyperlink" Target="https://arxiv.org/find/hep-ph/1/au:+Doring_M/0/1/0/all/0/1" TargetMode="External"/><Relationship Id="rId5" Type="http://schemas.openxmlformats.org/officeDocument/2006/relationships/hyperlink" Target="https://arxiv.org/find/hep-ph/1/au:+Haberzettl_H/0/1/0/all/0/1" TargetMode="External"/><Relationship Id="rId6" Type="http://schemas.openxmlformats.org/officeDocument/2006/relationships/hyperlink" Target="https://arxiv.org/find/hep-ph/1/au:+Manley_D/0/1/0/all/0/1" TargetMode="External"/><Relationship Id="rId7" Type="http://schemas.openxmlformats.org/officeDocument/2006/relationships/hyperlink" Target="https://arxiv.org/find/hep-ph/1/au:+Naruki_M/0/1/0/all/0/1" TargetMode="External"/><Relationship Id="rId8" Type="http://schemas.openxmlformats.org/officeDocument/2006/relationships/hyperlink" Target="https://arxiv.org/find/hep-ph/1/au:+Strakovsky_I/0/1/0/all/0/1" TargetMode="External"/><Relationship Id="rId9" Type="http://schemas.openxmlformats.org/officeDocument/2006/relationships/hyperlink" Target="https://arxiv.org/find/hep-ph/1/au:+Swanson_E/0/1/0/all/0/1" TargetMode="External"/><Relationship Id="rId1" Type="http://schemas.openxmlformats.org/officeDocument/2006/relationships/slideLayout" Target="../slideLayouts/slideLayout7.xml"/><Relationship Id="rId2" Type="http://schemas.openxmlformats.org/officeDocument/2006/relationships/image" Target="../media/image47.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8.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tiff"/></Relationships>
</file>

<file path=ppt/slides/_rels/slide52.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emf"/><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80.gif"/><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tiff"/></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tiff"/></Relationships>
</file>

<file path=ppt/slides/_rels/slide59.xml.rels><?xml version="1.0" encoding="UTF-8" standalone="yes"?>
<Relationships xmlns="http://schemas.openxmlformats.org/package/2006/relationships"><Relationship Id="rId3" Type="http://schemas.openxmlformats.org/officeDocument/2006/relationships/image" Target="../media/image93.emf"/><Relationship Id="rId4" Type="http://schemas.openxmlformats.org/officeDocument/2006/relationships/image" Target="../media/image94.emf"/><Relationship Id="rId5" Type="http://schemas.openxmlformats.org/officeDocument/2006/relationships/image" Target="../media/image95.emf"/><Relationship Id="rId6" Type="http://schemas.openxmlformats.org/officeDocument/2006/relationships/image" Target="../media/image96.emf"/><Relationship Id="rId7" Type="http://schemas.openxmlformats.org/officeDocument/2006/relationships/image" Target="../media/image160.png"/><Relationship Id="rId8" Type="http://schemas.openxmlformats.org/officeDocument/2006/relationships/image" Target="../media/image97.emf"/><Relationship Id="rId9" Type="http://schemas.openxmlformats.org/officeDocument/2006/relationships/image" Target="../media/image180.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4"/>
          <p:cNvSpPr txBox="1">
            <a:spLocks noChangeArrowheads="1"/>
          </p:cNvSpPr>
          <p:nvPr/>
        </p:nvSpPr>
        <p:spPr bwMode="auto">
          <a:xfrm>
            <a:off x="7294588" y="5726606"/>
            <a:ext cx="16771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r>
              <a:rPr lang="en-US" sz="1800" b="1" smtClean="0"/>
              <a:t> PHY-1615146</a:t>
            </a:r>
            <a:endParaRPr lang="uk-UA" sz="1800" b="1" dirty="0"/>
          </a:p>
        </p:txBody>
      </p:sp>
      <p:sp>
        <p:nvSpPr>
          <p:cNvPr id="4098" name="Rectangle 6"/>
          <p:cNvSpPr>
            <a:spLocks noChangeArrowheads="1"/>
          </p:cNvSpPr>
          <p:nvPr/>
        </p:nvSpPr>
        <p:spPr bwMode="auto">
          <a:xfrm>
            <a:off x="0" y="6245870"/>
            <a:ext cx="2504661" cy="646331"/>
          </a:xfrm>
          <a:prstGeom prst="rect">
            <a:avLst/>
          </a:prstGeom>
          <a:solidFill>
            <a:srgbClr val="FFBF16"/>
          </a:solidFill>
          <a:ln>
            <a:solidFill>
              <a:schemeClr val="tx1"/>
            </a:solidFill>
          </a:ln>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1800" dirty="0">
                <a:solidFill>
                  <a:schemeClr val="tx2"/>
                </a:solidFill>
              </a:rPr>
              <a:t>Philip Cole</a:t>
            </a:r>
            <a:endParaRPr lang="en-US" altLang="en-US" sz="1800" dirty="0">
              <a:solidFill>
                <a:srgbClr val="FF0000"/>
              </a:solidFill>
            </a:endParaRPr>
          </a:p>
          <a:p>
            <a:pPr algn="ctr" eaLnBrk="1" hangingPunct="1">
              <a:spcBef>
                <a:spcPct val="0"/>
              </a:spcBef>
              <a:buFontTx/>
              <a:buNone/>
            </a:pPr>
            <a:r>
              <a:rPr lang="en-US" altLang="en-US" sz="1800" dirty="0">
                <a:solidFill>
                  <a:schemeClr val="tx2"/>
                </a:solidFill>
              </a:rPr>
              <a:t>Idaho State </a:t>
            </a:r>
            <a:r>
              <a:rPr lang="en-US" altLang="en-US" sz="1800" dirty="0" smtClean="0">
                <a:solidFill>
                  <a:schemeClr val="tx2"/>
                </a:solidFill>
              </a:rPr>
              <a:t>University</a:t>
            </a:r>
            <a:endParaRPr lang="en-US" altLang="en-US" sz="1800" dirty="0">
              <a:solidFill>
                <a:schemeClr val="tx2"/>
              </a:solidFill>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15374" name="Rectangle 2"/>
          <p:cNvSpPr>
            <a:spLocks noChangeArrowheads="1"/>
          </p:cNvSpPr>
          <p:nvPr/>
        </p:nvSpPr>
        <p:spPr bwMode="auto">
          <a:xfrm>
            <a:off x="0" y="66260"/>
            <a:ext cx="9144000" cy="1107996"/>
          </a:xfrm>
          <a:prstGeom prst="rect">
            <a:avLst/>
          </a:prstGeom>
          <a:gradFill flip="none" rotWithShape="1">
            <a:gsLst>
              <a:gs pos="0">
                <a:srgbClr val="FFBF16">
                  <a:shade val="30000"/>
                  <a:satMod val="115000"/>
                  <a:lumMod val="97000"/>
                  <a:lumOff val="3000"/>
                </a:srgbClr>
              </a:gs>
              <a:gs pos="15000">
                <a:srgbClr val="FFBF16">
                  <a:shade val="67500"/>
                  <a:satMod val="115000"/>
                </a:srgbClr>
              </a:gs>
              <a:gs pos="100000">
                <a:srgbClr val="FFBF16">
                  <a:shade val="100000"/>
                  <a:satMod val="115000"/>
                </a:srgbClr>
              </a:gs>
            </a:gsLst>
            <a:lin ang="16200000" scaled="1"/>
            <a:tileRect/>
          </a:gradFill>
          <a:ln w="28575" cmpd="dbl">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headEnd/>
            <a:tailEnd/>
          </a:ln>
          <a:effectLst>
            <a:glow rad="101600">
              <a:schemeClr val="accent2">
                <a:satMod val="175000"/>
                <a:alpha val="40000"/>
              </a:schemeClr>
            </a:glow>
            <a:outerShdw blurRad="419100" dist="50800" dir="5400000" algn="ctr" rotWithShape="0">
              <a:srgbClr val="000000">
                <a:alpha val="43137"/>
              </a:srgbClr>
            </a:outerShdw>
          </a:effectLst>
          <a:scene3d>
            <a:camera prst="orthographicFront"/>
            <a:lightRig rig="threePt" dir="t"/>
          </a:scene3d>
          <a:sp3d>
            <a:bevelT prst="relaxedInset"/>
          </a:sp3d>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sz="2400" b="1" dirty="0" err="1" smtClean="0">
                <a:ln w="22225">
                  <a:solidFill>
                    <a:schemeClr val="accent2"/>
                  </a:solidFill>
                  <a:prstDash val="solid"/>
                </a:ln>
                <a:latin typeface="Copperplate Gothic Bold" charset="0"/>
                <a:ea typeface="Copperplate Gothic Bold" charset="0"/>
                <a:cs typeface="Copperplate Gothic Bold" charset="0"/>
              </a:rPr>
              <a:t>Electroproduction</a:t>
            </a:r>
            <a:r>
              <a:rPr lang="en-US" sz="2400" b="1" dirty="0" smtClean="0">
                <a:ln w="22225">
                  <a:solidFill>
                    <a:schemeClr val="accent2"/>
                  </a:solidFill>
                  <a:prstDash val="solid"/>
                </a:ln>
                <a:latin typeface="Copperplate Gothic Bold" charset="0"/>
                <a:ea typeface="Copperplate Gothic Bold" charset="0"/>
                <a:cs typeface="Copperplate Gothic Bold" charset="0"/>
              </a:rPr>
              <a:t> and Transition Form Factors</a:t>
            </a:r>
            <a:r>
              <a:rPr lang="en-US" sz="2400" b="1" dirty="0" smtClean="0">
                <a:ln w="22225">
                  <a:solidFill>
                    <a:schemeClr val="accent2"/>
                  </a:solidFill>
                  <a:prstDash val="solid"/>
                </a:ln>
                <a:latin typeface="+mn-lt"/>
                <a:cs typeface="+mn-cs"/>
              </a:rPr>
              <a:t>:  </a:t>
            </a:r>
          </a:p>
          <a:p>
            <a:pPr algn="ctr" eaLnBrk="1" hangingPunct="1">
              <a:spcBef>
                <a:spcPct val="0"/>
              </a:spcBef>
              <a:buFontTx/>
              <a:buNone/>
              <a:defRPr/>
            </a:pPr>
            <a:endParaRPr lang="en-US" sz="400" b="1" dirty="0">
              <a:ln w="22225">
                <a:solidFill>
                  <a:schemeClr val="accent2"/>
                </a:solidFill>
                <a:prstDash val="solid"/>
              </a:ln>
              <a:solidFill>
                <a:srgbClr val="C00000"/>
              </a:solidFill>
              <a:latin typeface="+mn-lt"/>
              <a:cs typeface="+mn-cs"/>
            </a:endParaRPr>
          </a:p>
          <a:p>
            <a:pPr algn="ctr" eaLnBrk="1" hangingPunct="1">
              <a:spcBef>
                <a:spcPct val="0"/>
              </a:spcBef>
              <a:buFontTx/>
              <a:buNone/>
              <a:defRPr/>
            </a:pPr>
            <a:r>
              <a:rPr lang="en-US" sz="2400" b="1" dirty="0" smtClean="0">
                <a:ln w="22225">
                  <a:solidFill>
                    <a:schemeClr val="accent2"/>
                  </a:solidFill>
                  <a:prstDash val="solid"/>
                </a:ln>
                <a:solidFill>
                  <a:srgbClr val="C00000"/>
                </a:solidFill>
                <a:latin typeface="+mn-lt"/>
                <a:cs typeface="+mn-cs"/>
              </a:rPr>
              <a:t>   </a:t>
            </a:r>
            <a:r>
              <a:rPr lang="en-US" sz="2800" dirty="0" smtClean="0">
                <a:ln w="22225">
                  <a:solidFill>
                    <a:schemeClr val="accent2"/>
                  </a:solidFill>
                  <a:prstDash val="solid"/>
                </a:ln>
                <a:solidFill>
                  <a:srgbClr val="C00000"/>
                </a:solidFill>
                <a:latin typeface="+mn-lt"/>
                <a:ea typeface="Book Antiqua" charset="0"/>
                <a:cs typeface="Book Antiqua" charset="0"/>
              </a:rPr>
              <a:t>on the road towards understanding baryon structure</a:t>
            </a:r>
          </a:p>
          <a:p>
            <a:pPr algn="ctr" eaLnBrk="1" hangingPunct="1">
              <a:spcBef>
                <a:spcPct val="0"/>
              </a:spcBef>
              <a:buFontTx/>
              <a:buNone/>
              <a:defRPr/>
            </a:pPr>
            <a:endParaRPr lang="en-US" sz="1000" dirty="0" smtClean="0">
              <a:latin typeface="Copperplate Gothic Light" charset="0"/>
              <a:ea typeface="Copperplate Gothic Light" charset="0"/>
              <a:cs typeface="Copperplate Gothic Light" charset="0"/>
            </a:endParaRPr>
          </a:p>
        </p:txBody>
      </p:sp>
      <p:pic>
        <p:nvPicPr>
          <p:cNvPr id="10"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3545" y="5512330"/>
            <a:ext cx="788927" cy="80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mmagine correlata">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165" b="15555"/>
          <a:stretch/>
        </p:blipFill>
        <p:spPr bwMode="auto">
          <a:xfrm>
            <a:off x="6520293" y="6270625"/>
            <a:ext cx="1279166" cy="55475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p:cNvSpPr>
            <a:spLocks noChangeArrowheads="1"/>
          </p:cNvSpPr>
          <p:nvPr/>
        </p:nvSpPr>
        <p:spPr bwMode="auto">
          <a:xfrm>
            <a:off x="2770275" y="6495374"/>
            <a:ext cx="2504661" cy="369332"/>
          </a:xfrm>
          <a:prstGeom prst="rect">
            <a:avLst/>
          </a:prstGeom>
          <a:solidFill>
            <a:srgbClr val="FFBF16"/>
          </a:solidFill>
          <a:ln>
            <a:solidFill>
              <a:schemeClr val="tx1"/>
            </a:solidFill>
          </a:ln>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1800" dirty="0" smtClean="0">
                <a:solidFill>
                  <a:schemeClr val="tx2"/>
                </a:solidFill>
              </a:rPr>
              <a:t>May 29, 2017</a:t>
            </a:r>
            <a:endParaRPr lang="en-US" altLang="en-US" sz="1800" dirty="0">
              <a:solidFill>
                <a:schemeClr val="tx2"/>
              </a:solidFill>
            </a:endParaRPr>
          </a:p>
        </p:txBody>
      </p:sp>
      <p:pic>
        <p:nvPicPr>
          <p:cNvPr id="2" name="Picture 1"/>
          <p:cNvPicPr>
            <a:picLocks noChangeAspect="1"/>
          </p:cNvPicPr>
          <p:nvPr/>
        </p:nvPicPr>
        <p:blipFill>
          <a:blip r:embed="rId6"/>
          <a:stretch>
            <a:fillRect/>
          </a:stretch>
        </p:blipFill>
        <p:spPr>
          <a:xfrm>
            <a:off x="0" y="2023945"/>
            <a:ext cx="9144000" cy="3275198"/>
          </a:xfrm>
          <a:prstGeom prst="rect">
            <a:avLst/>
          </a:prstGeom>
          <a:ln>
            <a:solidFill>
              <a:schemeClr val="tx1"/>
            </a:solidFill>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926485"/>
            <a:ext cx="8229600" cy="509437"/>
          </a:xfrm>
          <a:ln>
            <a:noFill/>
          </a:ln>
        </p:spPr>
        <p:txBody>
          <a:bodyPr vert="horz" wrap="square" lIns="81605" tIns="40802" rIns="81605" bIns="40802" numCol="1" anchor="ctr" anchorCtr="0" compatLnSpc="1">
            <a:prstTxWarp prst="textNoShape">
              <a:avLst/>
            </a:prstTxWarp>
            <a:normAutofit fontScale="90000"/>
          </a:bodyPr>
          <a:lstStyle/>
          <a:p>
            <a:r>
              <a:rPr lang="en-US" sz="3200" b="1" dirty="0">
                <a:solidFill>
                  <a:srgbClr val="000090"/>
                </a:solidFill>
              </a:rPr>
              <a:t>Evidence for New N* in KY Final State</a:t>
            </a:r>
          </a:p>
        </p:txBody>
      </p:sp>
      <p:graphicFrame>
        <p:nvGraphicFramePr>
          <p:cNvPr id="7" name="Table 6"/>
          <p:cNvGraphicFramePr>
            <a:graphicFrameLocks noGrp="1"/>
          </p:cNvGraphicFramePr>
          <p:nvPr>
            <p:extLst/>
          </p:nvPr>
        </p:nvGraphicFramePr>
        <p:xfrm>
          <a:off x="1100648" y="1798547"/>
          <a:ext cx="7023098" cy="3356470"/>
        </p:xfrm>
        <a:graphic>
          <a:graphicData uri="http://schemas.openxmlformats.org/drawingml/2006/table">
            <a:tbl>
              <a:tblPr firstRow="1" bandRow="1">
                <a:tableStyleId>{073A0DAA-6AF3-43AB-8588-CEC1D06C72B9}</a:tableStyleId>
              </a:tblPr>
              <a:tblGrid>
                <a:gridCol w="1279769"/>
                <a:gridCol w="1279769"/>
                <a:gridCol w="1279769"/>
                <a:gridCol w="976664"/>
                <a:gridCol w="1055249"/>
                <a:gridCol w="1151878"/>
              </a:tblGrid>
              <a:tr h="502920">
                <a:tc>
                  <a:txBody>
                    <a:bodyPr/>
                    <a:lstStyle/>
                    <a:p>
                      <a:r>
                        <a:rPr lang="en-US" sz="1400" dirty="0" smtClean="0"/>
                        <a:t>State</a:t>
                      </a:r>
                    </a:p>
                    <a:p>
                      <a:r>
                        <a:rPr lang="en-US" sz="1400" dirty="0" err="1" smtClean="0"/>
                        <a:t>N(mass)J</a:t>
                      </a:r>
                      <a:r>
                        <a:rPr lang="en-US" sz="1400" baseline="30000" dirty="0" err="1" smtClean="0"/>
                        <a:t>P</a:t>
                      </a:r>
                      <a:endParaRPr lang="en-US" sz="1400" baseline="30000" dirty="0"/>
                    </a:p>
                  </a:txBody>
                  <a:tcPr marT="34290" marB="34290">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a:r>
                        <a:rPr lang="en-US" sz="1400" baseline="0" dirty="0" smtClean="0"/>
                        <a:t>PDG </a:t>
                      </a:r>
                    </a:p>
                    <a:p>
                      <a:pPr algn="ctr"/>
                      <a:r>
                        <a:rPr lang="en-US" sz="1400" baseline="0" dirty="0" smtClean="0"/>
                        <a:t>pre 2010</a:t>
                      </a:r>
                    </a:p>
                  </a:txBody>
                  <a:tcPr marT="34290" marB="34290">
                    <a:lnL w="12700" cap="flat" cmpd="sng" algn="ctr">
                      <a:solidFill>
                        <a:srgbClr val="000090"/>
                      </a:solidFill>
                      <a:prstDash val="solid"/>
                      <a:round/>
                      <a:headEnd type="none" w="med" len="med"/>
                      <a:tailEnd type="none" w="med" len="med"/>
                    </a:lnL>
                  </a:tcPr>
                </a:tc>
                <a:tc>
                  <a:txBody>
                    <a:bodyPr/>
                    <a:lstStyle/>
                    <a:p>
                      <a:pPr algn="ctr"/>
                      <a:r>
                        <a:rPr lang="en-US" sz="1400" dirty="0" smtClean="0"/>
                        <a:t>PDG</a:t>
                      </a:r>
                      <a:r>
                        <a:rPr lang="en-US" sz="1400" baseline="0" dirty="0" smtClean="0"/>
                        <a:t> 2016</a:t>
                      </a:r>
                      <a:endParaRPr lang="en-US" sz="1400" dirty="0" smtClean="0"/>
                    </a:p>
                  </a:txBody>
                  <a:tcPr marT="34290" marB="34290"/>
                </a:tc>
                <a:tc>
                  <a:txBody>
                    <a:bodyPr/>
                    <a:lstStyle/>
                    <a:p>
                      <a:pPr algn="ctr"/>
                      <a:r>
                        <a:rPr lang="en-US" sz="1400" dirty="0" smtClean="0"/>
                        <a:t>KΛ</a:t>
                      </a:r>
                    </a:p>
                    <a:p>
                      <a:pPr algn="ctr"/>
                      <a:endParaRPr lang="en-US" sz="1400" dirty="0"/>
                    </a:p>
                  </a:txBody>
                  <a:tcPr marT="34290" marB="34290"/>
                </a:tc>
                <a:tc>
                  <a:txBody>
                    <a:bodyPr/>
                    <a:lstStyle/>
                    <a:p>
                      <a:pPr algn="ctr"/>
                      <a:r>
                        <a:rPr lang="en-US" sz="1400" dirty="0" smtClean="0"/>
                        <a:t>KΣ</a:t>
                      </a:r>
                    </a:p>
                    <a:p>
                      <a:pPr algn="ctr"/>
                      <a:endParaRPr lang="en-US" sz="1400" dirty="0"/>
                    </a:p>
                  </a:txBody>
                  <a:tcPr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 Nγ</a:t>
                      </a:r>
                    </a:p>
                  </a:txBody>
                  <a:tcPr marT="34290" marB="34290"/>
                </a:tc>
              </a:tr>
              <a:tr h="382043">
                <a:tc>
                  <a:txBody>
                    <a:bodyPr/>
                    <a:lstStyle/>
                    <a:p>
                      <a:r>
                        <a:rPr lang="en-US" sz="1200" b="1" dirty="0" smtClean="0"/>
                        <a:t>N(1710)1/2</a:t>
                      </a:r>
                      <a:r>
                        <a:rPr lang="en-US" sz="1200" b="1" baseline="30000" dirty="0" smtClean="0"/>
                        <a:t>+</a:t>
                      </a:r>
                      <a:endParaRPr lang="en-US" sz="1200" b="1" baseline="30000" dirty="0"/>
                    </a:p>
                  </a:txBody>
                  <a:tcPr marT="34290" marB="34290">
                    <a:lnT w="12700" cap="flat" cmpd="sng" algn="ctr">
                      <a:solidFill>
                        <a:srgbClr val="000090"/>
                      </a:solidFill>
                      <a:prstDash val="solid"/>
                      <a:round/>
                      <a:headEnd type="none" w="med" len="med"/>
                      <a:tailEnd type="none" w="med" len="med"/>
                    </a:lnT>
                  </a:tcPr>
                </a:tc>
                <a:tc>
                  <a:txBody>
                    <a:bodyPr/>
                    <a:lstStyle/>
                    <a:p>
                      <a:pPr algn="ctr"/>
                      <a:r>
                        <a:rPr lang="en-US" sz="1200" b="0" dirty="0" smtClean="0"/>
                        <a:t>***</a:t>
                      </a:r>
                      <a:endParaRPr lang="en-US" sz="1200" b="0" dirty="0"/>
                    </a:p>
                  </a:txBody>
                  <a:tcPr marT="34290" marB="34290"/>
                </a:tc>
                <a:tc>
                  <a:txBody>
                    <a:bodyPr/>
                    <a:lstStyle/>
                    <a:p>
                      <a:pPr algn="ctr"/>
                      <a:r>
                        <a:rPr lang="en-US" sz="1200" b="1" dirty="0" smtClean="0">
                          <a:solidFill>
                            <a:srgbClr val="008000"/>
                          </a:solidFill>
                        </a:rPr>
                        <a:t>****</a:t>
                      </a:r>
                      <a:endParaRPr lang="en-US" sz="1200" b="1" dirty="0">
                        <a:solidFill>
                          <a:srgbClr val="008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r>
              <a:tr h="3554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N(1880)1/2</a:t>
                      </a:r>
                      <a:r>
                        <a:rPr lang="en-US" sz="1200" b="1" baseline="30000" dirty="0" smtClean="0"/>
                        <a:t>+</a:t>
                      </a:r>
                    </a:p>
                  </a:txBody>
                  <a:tcPr marT="34290" marB="34290"/>
                </a:tc>
                <a:tc>
                  <a:txBody>
                    <a:bodyPr/>
                    <a:lstStyle/>
                    <a:p>
                      <a:pPr algn="ctr"/>
                      <a:r>
                        <a:rPr lang="en-US" sz="1200" b="1" baseline="0" dirty="0" smtClean="0"/>
                        <a:t> </a:t>
                      </a:r>
                      <a:endParaRPr lang="en-US" sz="1200" b="1" dirty="0"/>
                    </a:p>
                  </a:txBody>
                  <a:tcPr marT="34290" marB="34290"/>
                </a:tc>
                <a:tc>
                  <a:txBody>
                    <a:bodyPr/>
                    <a:lstStyle/>
                    <a:p>
                      <a:pPr algn="ctr"/>
                      <a:r>
                        <a:rPr lang="en-US" sz="1200" b="1" dirty="0" smtClean="0">
                          <a:solidFill>
                            <a:srgbClr val="008000"/>
                          </a:solidFill>
                        </a:rPr>
                        <a:t>**</a:t>
                      </a:r>
                      <a:endParaRPr lang="en-US" sz="1200" b="1" dirty="0">
                        <a:solidFill>
                          <a:srgbClr val="008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r>
              <a:tr h="3554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N(1895)1/2</a:t>
                      </a:r>
                      <a:r>
                        <a:rPr lang="en-US" sz="1200" b="1" baseline="30000" dirty="0" smtClean="0"/>
                        <a:t>-</a:t>
                      </a:r>
                    </a:p>
                  </a:txBody>
                  <a:tcPr marT="34290" marB="34290"/>
                </a:tc>
                <a:tc>
                  <a:txBody>
                    <a:bodyPr/>
                    <a:lstStyle/>
                    <a:p>
                      <a:pPr algn="ctr"/>
                      <a:endParaRPr lang="en-US" sz="1200" b="1" dirty="0"/>
                    </a:p>
                  </a:txBody>
                  <a:tcPr marT="34290" marB="34290"/>
                </a:tc>
                <a:tc>
                  <a:txBody>
                    <a:bodyPr/>
                    <a:lstStyle/>
                    <a:p>
                      <a:pPr algn="ctr"/>
                      <a:r>
                        <a:rPr lang="en-US" sz="1200" b="1" dirty="0" smtClean="0">
                          <a:solidFill>
                            <a:srgbClr val="008000"/>
                          </a:solidFill>
                        </a:rPr>
                        <a:t>**</a:t>
                      </a:r>
                      <a:endParaRPr lang="en-US" sz="1200" b="1" dirty="0">
                        <a:solidFill>
                          <a:srgbClr val="008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r>
              <a:tr h="3554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N(1900)3/2</a:t>
                      </a:r>
                      <a:r>
                        <a:rPr lang="en-US" sz="1200" b="1" baseline="30000" dirty="0" smtClean="0"/>
                        <a:t>+</a:t>
                      </a:r>
                    </a:p>
                  </a:txBody>
                  <a:tcPr marT="34290" marB="34290"/>
                </a:tc>
                <a:tc>
                  <a:txBody>
                    <a:bodyPr/>
                    <a:lstStyle/>
                    <a:p>
                      <a:pPr algn="ctr"/>
                      <a:r>
                        <a:rPr lang="en-US" sz="1200" b="1" dirty="0" smtClean="0"/>
                        <a:t>**</a:t>
                      </a:r>
                      <a:endParaRPr lang="en-US" sz="1200" b="1" dirty="0"/>
                    </a:p>
                  </a:txBody>
                  <a:tcPr marT="34290" marB="34290"/>
                </a:tc>
                <a:tc>
                  <a:txBody>
                    <a:bodyPr/>
                    <a:lstStyle/>
                    <a:p>
                      <a:pPr algn="ctr"/>
                      <a:r>
                        <a:rPr lang="en-US" sz="1200" b="1" dirty="0" smtClean="0">
                          <a:solidFill>
                            <a:srgbClr val="008000"/>
                          </a:solidFill>
                        </a:rPr>
                        <a:t>***</a:t>
                      </a:r>
                      <a:endParaRPr lang="en-US" sz="1200" b="1" dirty="0">
                        <a:solidFill>
                          <a:srgbClr val="008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r>
              <a:tr h="3554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N(1875)3/2</a:t>
                      </a:r>
                      <a:r>
                        <a:rPr lang="en-US" sz="1200" b="1" baseline="30000" dirty="0" smtClean="0"/>
                        <a:t>-</a:t>
                      </a:r>
                    </a:p>
                  </a:txBody>
                  <a:tcPr marT="34290" marB="34290"/>
                </a:tc>
                <a:tc>
                  <a:txBody>
                    <a:bodyPr/>
                    <a:lstStyle/>
                    <a:p>
                      <a:pPr algn="ctr"/>
                      <a:endParaRPr lang="en-US" sz="1200" b="1" dirty="0"/>
                    </a:p>
                  </a:txBody>
                  <a:tcPr marT="34290" marB="34290"/>
                </a:tc>
                <a:tc>
                  <a:txBody>
                    <a:bodyPr/>
                    <a:lstStyle/>
                    <a:p>
                      <a:pPr algn="ctr"/>
                      <a:r>
                        <a:rPr lang="en-US" sz="1200" b="1" dirty="0" smtClean="0">
                          <a:solidFill>
                            <a:srgbClr val="008000"/>
                          </a:solidFill>
                        </a:rPr>
                        <a:t>***</a:t>
                      </a:r>
                      <a:endParaRPr lang="en-US" sz="1200" b="1" dirty="0">
                        <a:solidFill>
                          <a:srgbClr val="008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r>
              <a:tr h="3554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N(2150)3/2</a:t>
                      </a:r>
                      <a:r>
                        <a:rPr lang="en-US" sz="1200" b="1" baseline="30000" dirty="0" smtClean="0"/>
                        <a:t>-</a:t>
                      </a:r>
                    </a:p>
                  </a:txBody>
                  <a:tcPr marT="34290" marB="34290"/>
                </a:tc>
                <a:tc>
                  <a:txBody>
                    <a:bodyPr/>
                    <a:lstStyle/>
                    <a:p>
                      <a:pPr algn="ctr"/>
                      <a:endParaRPr lang="en-US" sz="1200" b="1" dirty="0"/>
                    </a:p>
                  </a:txBody>
                  <a:tcPr marT="34290" marB="34290"/>
                </a:tc>
                <a:tc>
                  <a:txBody>
                    <a:bodyPr/>
                    <a:lstStyle/>
                    <a:p>
                      <a:pPr algn="ctr"/>
                      <a:r>
                        <a:rPr lang="en-US" sz="1200" b="1" dirty="0" smtClean="0">
                          <a:solidFill>
                            <a:srgbClr val="008000"/>
                          </a:solidFill>
                        </a:rPr>
                        <a:t>**</a:t>
                      </a:r>
                      <a:endParaRPr lang="en-US" sz="1200" b="1" dirty="0">
                        <a:solidFill>
                          <a:srgbClr val="008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r>
              <a:tr h="3554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N(2000)5/2</a:t>
                      </a:r>
                      <a:r>
                        <a:rPr lang="en-US" sz="1200" b="1" baseline="30000" dirty="0" smtClean="0"/>
                        <a:t>+</a:t>
                      </a:r>
                    </a:p>
                  </a:txBody>
                  <a:tcPr marT="34290" marB="34290"/>
                </a:tc>
                <a:tc>
                  <a:txBody>
                    <a:bodyPr/>
                    <a:lstStyle/>
                    <a:p>
                      <a:pPr algn="ctr"/>
                      <a:r>
                        <a:rPr lang="en-US" sz="1200" b="1" dirty="0" smtClean="0"/>
                        <a:t>*</a:t>
                      </a:r>
                      <a:endParaRPr lang="en-US" sz="1200" b="1" dirty="0"/>
                    </a:p>
                  </a:txBody>
                  <a:tcPr marT="34290" marB="34290"/>
                </a:tc>
                <a:tc>
                  <a:txBody>
                    <a:bodyPr/>
                    <a:lstStyle/>
                    <a:p>
                      <a:pPr algn="ctr"/>
                      <a:r>
                        <a:rPr lang="en-US" sz="1200" b="1" dirty="0" smtClean="0">
                          <a:solidFill>
                            <a:srgbClr val="008000"/>
                          </a:solidFill>
                        </a:rPr>
                        <a:t>**</a:t>
                      </a:r>
                      <a:endParaRPr lang="en-US" sz="1200" b="1" dirty="0">
                        <a:solidFill>
                          <a:srgbClr val="008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r>
              <a:tr h="33877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N(2060)5/2</a:t>
                      </a:r>
                      <a:r>
                        <a:rPr lang="en-US" sz="1200" b="1" baseline="30000" dirty="0" smtClean="0"/>
                        <a:t>-</a:t>
                      </a:r>
                    </a:p>
                  </a:txBody>
                  <a:tcPr marT="34290" marB="34290"/>
                </a:tc>
                <a:tc>
                  <a:txBody>
                    <a:bodyPr/>
                    <a:lstStyle/>
                    <a:p>
                      <a:pPr algn="ctr"/>
                      <a:endParaRPr lang="en-US" sz="1200" b="1" dirty="0"/>
                    </a:p>
                  </a:txBody>
                  <a:tcPr marT="34290" marB="34290"/>
                </a:tc>
                <a:tc>
                  <a:txBody>
                    <a:bodyPr/>
                    <a:lstStyle/>
                    <a:p>
                      <a:pPr algn="ctr"/>
                      <a:r>
                        <a:rPr lang="en-US" sz="1200" b="1" dirty="0" smtClean="0">
                          <a:solidFill>
                            <a:srgbClr val="008000"/>
                          </a:solidFill>
                        </a:rPr>
                        <a:t>**</a:t>
                      </a:r>
                      <a:endParaRPr lang="en-US" sz="1200" b="1" dirty="0">
                        <a:solidFill>
                          <a:srgbClr val="008000"/>
                        </a:solidFill>
                      </a:endParaRPr>
                    </a:p>
                  </a:txBody>
                  <a:tcPr marT="34290" marB="34290"/>
                </a:tc>
                <a:tc>
                  <a:txBody>
                    <a:bodyPr/>
                    <a:lstStyle/>
                    <a:p>
                      <a:pPr algn="ct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c>
                  <a:txBody>
                    <a:bodyPr/>
                    <a:lstStyle/>
                    <a:p>
                      <a:pPr algn="ctr"/>
                      <a:r>
                        <a:rPr lang="en-US" sz="1200" b="1" dirty="0" smtClean="0">
                          <a:solidFill>
                            <a:srgbClr val="FF0000"/>
                          </a:solidFill>
                        </a:rPr>
                        <a:t>**</a:t>
                      </a:r>
                      <a:endParaRPr lang="en-US" sz="1200" b="1" dirty="0">
                        <a:solidFill>
                          <a:srgbClr val="FF0000"/>
                        </a:solidFill>
                      </a:endParaRPr>
                    </a:p>
                  </a:txBody>
                  <a:tcPr marT="34290" marB="34290"/>
                </a:tc>
              </a:tr>
            </a:tbl>
          </a:graphicData>
        </a:graphic>
      </p:graphicFrame>
      <p:sp>
        <p:nvSpPr>
          <p:cNvPr id="8" name="TextBox 7"/>
          <p:cNvSpPr txBox="1"/>
          <p:nvPr/>
        </p:nvSpPr>
        <p:spPr>
          <a:xfrm>
            <a:off x="1399027" y="5230626"/>
            <a:ext cx="6570291" cy="359400"/>
          </a:xfrm>
          <a:prstGeom prst="rect">
            <a:avLst/>
          </a:prstGeom>
          <a:solidFill>
            <a:srgbClr val="FFFF00"/>
          </a:solidFill>
          <a:ln>
            <a:solidFill>
              <a:srgbClr val="000000"/>
            </a:solidFill>
          </a:ln>
        </p:spPr>
        <p:txBody>
          <a:bodyPr wrap="none" lIns="81605" tIns="40802" rIns="81605" bIns="40802" rtlCol="0">
            <a:spAutoFit/>
          </a:bodyPr>
          <a:lstStyle/>
          <a:p>
            <a:pPr algn="ctr"/>
            <a:r>
              <a:rPr lang="en-US" dirty="0">
                <a:solidFill>
                  <a:srgbClr val="000090"/>
                </a:solidFill>
              </a:rPr>
              <a:t>Study these states in </a:t>
            </a:r>
            <a:r>
              <a:rPr lang="en-US" dirty="0" err="1">
                <a:solidFill>
                  <a:srgbClr val="000090"/>
                </a:solidFill>
              </a:rPr>
              <a:t>electroproduction</a:t>
            </a:r>
            <a:r>
              <a:rPr lang="en-US" dirty="0">
                <a:solidFill>
                  <a:srgbClr val="000090"/>
                </a:solidFill>
              </a:rPr>
              <a:t> and extend to higher masses</a:t>
            </a:r>
          </a:p>
        </p:txBody>
      </p:sp>
      <p:sp>
        <p:nvSpPr>
          <p:cNvPr id="9" name="Rectangle 8"/>
          <p:cNvSpPr/>
          <p:nvPr/>
        </p:nvSpPr>
        <p:spPr>
          <a:xfrm>
            <a:off x="3644900" y="1789025"/>
            <a:ext cx="1320800" cy="3343139"/>
          </a:xfrm>
          <a:prstGeom prst="rect">
            <a:avLst/>
          </a:prstGeom>
          <a:noFill/>
          <a:ln w="28575" cap="flat" cmpd="sng" algn="ctr">
            <a:solidFill>
              <a:srgbClr val="4CE44B"/>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81605" tIns="40802" rIns="81605" bIns="40802" rtlCol="0" anchor="ctr"/>
          <a:lstStyle/>
          <a:p>
            <a:pPr algn="ctr"/>
            <a:endParaRPr lang="en-US"/>
          </a:p>
        </p:txBody>
      </p:sp>
      <p:cxnSp>
        <p:nvCxnSpPr>
          <p:cNvPr id="11" name="Straight Connector 31"/>
          <p:cNvCxnSpPr/>
          <p:nvPr/>
        </p:nvCxnSpPr>
        <p:spPr>
          <a:xfrm>
            <a:off x="0" y="1641802"/>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0" y="6492947"/>
            <a:ext cx="1854290" cy="369332"/>
          </a:xfrm>
          <a:prstGeom prst="rect">
            <a:avLst/>
          </a:prstGeom>
          <a:solidFill>
            <a:srgbClr val="FFC000"/>
          </a:solidFill>
        </p:spPr>
        <p:txBody>
          <a:bodyPr wrap="none" rtlCol="0">
            <a:spAutoFit/>
          </a:bodyPr>
          <a:lstStyle/>
          <a:p>
            <a:r>
              <a:rPr lang="en-US" smtClean="0"/>
              <a:t>Annalisa D’Angelo</a:t>
            </a:r>
            <a:endParaRPr lang="en-US" dirty="0"/>
          </a:p>
        </p:txBody>
      </p:sp>
      <p:sp>
        <p:nvSpPr>
          <p:cNvPr id="3" name="Slide Number Placeholder 2"/>
          <p:cNvSpPr>
            <a:spLocks noGrp="1"/>
          </p:cNvSpPr>
          <p:nvPr>
            <p:ph type="sldNum" sz="quarter" idx="12"/>
          </p:nvPr>
        </p:nvSpPr>
        <p:spPr/>
        <p:txBody>
          <a:bodyPr/>
          <a:lstStyle/>
          <a:p>
            <a:pPr>
              <a:defRPr/>
            </a:pPr>
            <a:fld id="{AB7CE779-21FB-D348-B8EA-3C752F0DE6DE}" type="slidenum">
              <a:rPr lang="en-US" altLang="en-US" smtClean="0"/>
              <a:pPr>
                <a:defRPr/>
              </a:pPr>
              <a:t>10</a:t>
            </a:fld>
            <a:endParaRPr lang="en-US" altLang="en-US"/>
          </a:p>
        </p:txBody>
      </p:sp>
    </p:spTree>
    <p:extLst>
      <p:ext uri="{BB962C8B-B14F-4D97-AF65-F5344CB8AC3E}">
        <p14:creationId xmlns:p14="http://schemas.microsoft.com/office/powerpoint/2010/main" val="149604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par>
                          <p:cTn id="8" fill="hold">
                            <p:stCondLst>
                              <p:cond delay="30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rotWithShape="1">
          <a:blip r:embed="rId2"/>
          <a:srcRect l="-187" r="4451" b="7863"/>
          <a:stretch/>
        </p:blipFill>
        <p:spPr>
          <a:xfrm>
            <a:off x="457200" y="6416"/>
            <a:ext cx="8242852" cy="6119747"/>
          </a:xfrm>
          <a:prstGeom prst="rect">
            <a:avLst/>
          </a:prstGeom>
        </p:spPr>
      </p:pic>
      <p:sp>
        <p:nvSpPr>
          <p:cNvPr id="8" name="TextBox 7"/>
          <p:cNvSpPr txBox="1"/>
          <p:nvPr/>
        </p:nvSpPr>
        <p:spPr>
          <a:xfrm>
            <a:off x="20336" y="6488668"/>
            <a:ext cx="1178528" cy="369332"/>
          </a:xfrm>
          <a:prstGeom prst="rect">
            <a:avLst/>
          </a:prstGeom>
          <a:solidFill>
            <a:srgbClr val="FFC000"/>
          </a:solidFill>
        </p:spPr>
        <p:txBody>
          <a:bodyPr wrap="none" rtlCol="0">
            <a:spAutoFit/>
          </a:bodyPr>
          <a:lstStyle/>
          <a:p>
            <a:r>
              <a:rPr lang="en-US" dirty="0" smtClean="0"/>
              <a:t>Ralf </a:t>
            </a:r>
            <a:r>
              <a:rPr lang="en-US" dirty="0" err="1" smtClean="0"/>
              <a:t>Gothe</a:t>
            </a:r>
            <a:endParaRPr lang="en-US" dirty="0"/>
          </a:p>
        </p:txBody>
      </p:sp>
      <p:sp>
        <p:nvSpPr>
          <p:cNvPr id="6" name="Slide Number Placeholder 5"/>
          <p:cNvSpPr>
            <a:spLocks noGrp="1"/>
          </p:cNvSpPr>
          <p:nvPr>
            <p:ph type="sldNum" sz="quarter" idx="12"/>
          </p:nvPr>
        </p:nvSpPr>
        <p:spPr/>
        <p:txBody>
          <a:bodyPr/>
          <a:lstStyle/>
          <a:p>
            <a:pPr>
              <a:defRPr/>
            </a:pPr>
            <a:fld id="{AB7CE779-21FB-D348-B8EA-3C752F0DE6DE}" type="slidenum">
              <a:rPr lang="en-US" altLang="en-US" smtClean="0"/>
              <a:pPr>
                <a:defRPr/>
              </a:pPr>
              <a:t>11</a:t>
            </a:fld>
            <a:endParaRPr lang="en-US" altLang="en-US"/>
          </a:p>
        </p:txBody>
      </p:sp>
    </p:spTree>
    <p:extLst>
      <p:ext uri="{BB962C8B-B14F-4D97-AF65-F5344CB8AC3E}">
        <p14:creationId xmlns:p14="http://schemas.microsoft.com/office/powerpoint/2010/main" val="929268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47978"/>
            <a:ext cx="9144000" cy="6762044"/>
          </a:xfrm>
          <a:prstGeom prst="rect">
            <a:avLst/>
          </a:prstGeom>
        </p:spPr>
      </p:pic>
      <p:sp>
        <p:nvSpPr>
          <p:cNvPr id="7" name="TextBox 6"/>
          <p:cNvSpPr txBox="1"/>
          <p:nvPr/>
        </p:nvSpPr>
        <p:spPr>
          <a:xfrm>
            <a:off x="0" y="6492947"/>
            <a:ext cx="1881810" cy="369332"/>
          </a:xfrm>
          <a:prstGeom prst="rect">
            <a:avLst/>
          </a:prstGeom>
          <a:solidFill>
            <a:srgbClr val="FFC000"/>
          </a:solidFill>
        </p:spPr>
        <p:txBody>
          <a:bodyPr wrap="square" rtlCol="0">
            <a:spAutoFit/>
          </a:bodyPr>
          <a:lstStyle/>
          <a:p>
            <a:r>
              <a:rPr lang="en-US" dirty="0" smtClean="0"/>
              <a:t>Masayuki </a:t>
            </a:r>
            <a:r>
              <a:rPr lang="en-US" dirty="0" err="1" smtClean="0"/>
              <a:t>Niiyama</a:t>
            </a:r>
            <a:endParaRPr lang="en-US" dirty="0"/>
          </a:p>
        </p:txBody>
      </p:sp>
      <p:sp>
        <p:nvSpPr>
          <p:cNvPr id="8" name="Slide Number Placeholder 7"/>
          <p:cNvSpPr>
            <a:spLocks noGrp="1"/>
          </p:cNvSpPr>
          <p:nvPr>
            <p:ph type="sldNum" sz="quarter" idx="12"/>
          </p:nvPr>
        </p:nvSpPr>
        <p:spPr/>
        <p:txBody>
          <a:bodyPr/>
          <a:lstStyle/>
          <a:p>
            <a:pPr>
              <a:defRPr/>
            </a:pPr>
            <a:fld id="{AB7CE779-21FB-D348-B8EA-3C752F0DE6DE}" type="slidenum">
              <a:rPr lang="en-US" altLang="en-US" smtClean="0"/>
              <a:pPr>
                <a:defRPr/>
              </a:pPr>
              <a:t>12</a:t>
            </a:fld>
            <a:endParaRPr lang="en-US" altLang="en-US"/>
          </a:p>
        </p:txBody>
      </p:sp>
    </p:spTree>
    <p:extLst>
      <p:ext uri="{BB962C8B-B14F-4D97-AF65-F5344CB8AC3E}">
        <p14:creationId xmlns:p14="http://schemas.microsoft.com/office/powerpoint/2010/main" val="10363083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29451"/>
            <a:ext cx="9144000" cy="6799097"/>
          </a:xfrm>
          <a:prstGeom prst="rect">
            <a:avLst/>
          </a:prstGeom>
        </p:spPr>
      </p:pic>
      <p:sp>
        <p:nvSpPr>
          <p:cNvPr id="7" name="TextBox 6"/>
          <p:cNvSpPr txBox="1"/>
          <p:nvPr/>
        </p:nvSpPr>
        <p:spPr>
          <a:xfrm>
            <a:off x="0" y="6492947"/>
            <a:ext cx="1881810" cy="369332"/>
          </a:xfrm>
          <a:prstGeom prst="rect">
            <a:avLst/>
          </a:prstGeom>
          <a:solidFill>
            <a:srgbClr val="FFC000"/>
          </a:solidFill>
        </p:spPr>
        <p:txBody>
          <a:bodyPr wrap="square" rtlCol="0">
            <a:spAutoFit/>
          </a:bodyPr>
          <a:lstStyle/>
          <a:p>
            <a:r>
              <a:rPr lang="en-US" dirty="0" smtClean="0"/>
              <a:t>Masayuki </a:t>
            </a:r>
            <a:r>
              <a:rPr lang="en-US" dirty="0" err="1" smtClean="0"/>
              <a:t>Niiyama</a:t>
            </a:r>
            <a:endParaRPr lang="en-US" dirty="0"/>
          </a:p>
        </p:txBody>
      </p:sp>
      <p:sp>
        <p:nvSpPr>
          <p:cNvPr id="8" name="Slide Number Placeholder 7"/>
          <p:cNvSpPr>
            <a:spLocks noGrp="1"/>
          </p:cNvSpPr>
          <p:nvPr>
            <p:ph type="sldNum" sz="quarter" idx="12"/>
          </p:nvPr>
        </p:nvSpPr>
        <p:spPr/>
        <p:txBody>
          <a:bodyPr/>
          <a:lstStyle/>
          <a:p>
            <a:pPr>
              <a:defRPr/>
            </a:pPr>
            <a:fld id="{AB7CE779-21FB-D348-B8EA-3C752F0DE6DE}" type="slidenum">
              <a:rPr lang="en-US" altLang="en-US" smtClean="0"/>
              <a:pPr>
                <a:defRPr/>
              </a:pPr>
              <a:t>13</a:t>
            </a:fld>
            <a:endParaRPr lang="en-US" altLang="en-US"/>
          </a:p>
        </p:txBody>
      </p:sp>
    </p:spTree>
    <p:extLst>
      <p:ext uri="{BB962C8B-B14F-4D97-AF65-F5344CB8AC3E}">
        <p14:creationId xmlns:p14="http://schemas.microsoft.com/office/powerpoint/2010/main" val="18209080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4" desc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919163"/>
            <a:ext cx="4602163" cy="2852737"/>
          </a:xfrm>
          <a:prstGeom prst="rect">
            <a:avLst/>
          </a:prstGeom>
          <a:solidFill>
            <a:schemeClr val="bg1">
              <a:lumMod val="75000"/>
            </a:schemeClr>
          </a:solidFill>
          <a:ln>
            <a:solidFill>
              <a:schemeClr val="tx1"/>
            </a:solidFill>
          </a:ln>
          <a:extLst/>
        </p:spPr>
      </p:pic>
      <p:pic>
        <p:nvPicPr>
          <p:cNvPr id="78851"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2159000"/>
            <a:ext cx="2895600" cy="1854200"/>
          </a:xfrm>
          <a:prstGeom prst="rect">
            <a:avLst/>
          </a:prstGeom>
          <a:solidFill>
            <a:srgbClr val="C00000"/>
          </a:solidFill>
          <a:ln w="38100">
            <a:solidFill>
              <a:schemeClr val="tx1"/>
            </a:solidFill>
            <a:miter lim="800000"/>
            <a:headEnd/>
            <a:tailEnd/>
          </a:ln>
          <a:extLst/>
        </p:spPr>
      </p:pic>
      <p:sp>
        <p:nvSpPr>
          <p:cNvPr id="17411" name="TextBox 22"/>
          <p:cNvSpPr txBox="1">
            <a:spLocks noChangeArrowheads="1"/>
          </p:cNvSpPr>
          <p:nvPr/>
        </p:nvSpPr>
        <p:spPr bwMode="auto">
          <a:xfrm>
            <a:off x="266700" y="3952875"/>
            <a:ext cx="5410200" cy="708025"/>
          </a:xfrm>
          <a:prstGeom prst="rect">
            <a:avLst/>
          </a:prstGeom>
          <a:solidFill>
            <a:srgbClr val="FFBF16"/>
          </a:solidFill>
          <a:ln w="12700">
            <a:solidFill>
              <a:schemeClr val="tx1"/>
            </a:solidFill>
            <a:round/>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just" eaLnBrk="1" hangingPunct="1">
              <a:spcBef>
                <a:spcPct val="0"/>
              </a:spcBef>
              <a:buFontTx/>
              <a:buNone/>
            </a:pPr>
            <a:r>
              <a:rPr lang="en-US" altLang="en-US" sz="2000" b="1">
                <a:solidFill>
                  <a:srgbClr val="C00000"/>
                </a:solidFill>
              </a:rPr>
              <a:t>The helicity amplitudes are related to the matrix elements of the electromagnetic current via:</a:t>
            </a:r>
          </a:p>
        </p:txBody>
      </p:sp>
      <p:sp>
        <p:nvSpPr>
          <p:cNvPr id="24" name="TextBox 23"/>
          <p:cNvSpPr txBox="1"/>
          <p:nvPr/>
        </p:nvSpPr>
        <p:spPr>
          <a:xfrm>
            <a:off x="6629400" y="4449763"/>
            <a:ext cx="1905000" cy="1938337"/>
          </a:xfrm>
          <a:prstGeom prst="rect">
            <a:avLst/>
          </a:prstGeom>
          <a:solidFill>
            <a:srgbClr val="FFBF16"/>
          </a:solidFill>
        </p:spPr>
        <p:txBody>
          <a:bodyPr>
            <a:spAutoFit/>
          </a:bodyPr>
          <a:lstStyle>
            <a:lvl1pPr eaLnBrk="0" hangingPunct="0">
              <a:defRPr sz="2400">
                <a:solidFill>
                  <a:schemeClr val="tx1"/>
                </a:solidFill>
                <a:latin typeface="Arial" charset="0"/>
                <a:ea typeface="ＭＳ Ｐゴシック" charset="0"/>
                <a:cs typeface="Arial" charset="0"/>
              </a:defRPr>
            </a:lvl1pPr>
            <a:lvl2pPr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auto" hangingPunct="1">
              <a:spcBef>
                <a:spcPts val="0"/>
              </a:spcBef>
              <a:spcAft>
                <a:spcPts val="0"/>
              </a:spcAft>
              <a:defRPr/>
            </a:pPr>
            <a:r>
              <a:rPr lang="en-US" dirty="0">
                <a:solidFill>
                  <a:srgbClr val="FF0000"/>
                </a:solidFill>
                <a:effectLst>
                  <a:outerShdw blurRad="38100" dist="38100" dir="2700000" algn="tl">
                    <a:srgbClr val="000000"/>
                  </a:outerShdw>
                </a:effectLst>
              </a:rPr>
              <a:t>Transverse </a:t>
            </a:r>
          </a:p>
          <a:p>
            <a:pPr lvl="1" eaLnBrk="1" fontAlgn="auto" hangingPunct="1">
              <a:spcBef>
                <a:spcPts val="0"/>
              </a:spcBef>
              <a:spcAft>
                <a:spcPts val="0"/>
              </a:spcAft>
              <a:buFont typeface="Arial" charset="0"/>
              <a:buChar char="•"/>
              <a:defRPr/>
            </a:pPr>
            <a:r>
              <a:rPr lang="en-US" dirty="0">
                <a:solidFill>
                  <a:srgbClr val="FF0000"/>
                </a:solidFill>
                <a:effectLst>
                  <a:outerShdw blurRad="38100" dist="38100" dir="2700000" algn="tl">
                    <a:srgbClr val="000000"/>
                  </a:outerShdw>
                </a:effectLst>
                <a:ea typeface="ＭＳ Ｐゴシック" charset="0"/>
              </a:rPr>
              <a:t> A</a:t>
            </a:r>
            <a:r>
              <a:rPr lang="en-US" baseline="-25000" dirty="0">
                <a:solidFill>
                  <a:srgbClr val="FF0000"/>
                </a:solidFill>
                <a:effectLst>
                  <a:outerShdw blurRad="38100" dist="38100" dir="2700000" algn="tl">
                    <a:srgbClr val="000000"/>
                  </a:outerShdw>
                </a:effectLst>
                <a:ea typeface="ＭＳ Ｐゴシック" charset="0"/>
              </a:rPr>
              <a:t>1/2</a:t>
            </a:r>
          </a:p>
          <a:p>
            <a:pPr lvl="1" eaLnBrk="1" fontAlgn="auto" hangingPunct="1">
              <a:spcBef>
                <a:spcPts val="0"/>
              </a:spcBef>
              <a:spcAft>
                <a:spcPts val="0"/>
              </a:spcAft>
              <a:buFont typeface="Arial" charset="0"/>
              <a:buChar char="•"/>
              <a:defRPr/>
            </a:pPr>
            <a:r>
              <a:rPr lang="en-US" dirty="0">
                <a:solidFill>
                  <a:srgbClr val="FF0000"/>
                </a:solidFill>
                <a:effectLst>
                  <a:outerShdw blurRad="38100" dist="38100" dir="2700000" algn="tl">
                    <a:srgbClr val="000000"/>
                  </a:outerShdw>
                </a:effectLst>
                <a:ea typeface="ＭＳ Ｐゴシック" charset="0"/>
              </a:rPr>
              <a:t> A</a:t>
            </a:r>
            <a:r>
              <a:rPr lang="en-US" baseline="-25000" dirty="0">
                <a:solidFill>
                  <a:srgbClr val="FF0000"/>
                </a:solidFill>
                <a:effectLst>
                  <a:outerShdw blurRad="38100" dist="38100" dir="2700000" algn="tl">
                    <a:srgbClr val="000000"/>
                  </a:outerShdw>
                </a:effectLst>
                <a:ea typeface="ＭＳ Ｐゴシック" charset="0"/>
              </a:rPr>
              <a:t>3/2</a:t>
            </a:r>
          </a:p>
          <a:p>
            <a:pPr eaLnBrk="1" fontAlgn="auto" hangingPunct="1">
              <a:spcBef>
                <a:spcPts val="0"/>
              </a:spcBef>
              <a:spcAft>
                <a:spcPts val="0"/>
              </a:spcAft>
              <a:defRPr/>
            </a:pPr>
            <a:r>
              <a:rPr lang="en-US" dirty="0">
                <a:solidFill>
                  <a:srgbClr val="0000FF"/>
                </a:solidFill>
                <a:effectLst>
                  <a:outerShdw blurRad="38100" dist="38100" dir="2700000" algn="tl">
                    <a:srgbClr val="000000"/>
                  </a:outerShdw>
                </a:effectLst>
              </a:rPr>
              <a:t>Longitudinal</a:t>
            </a:r>
          </a:p>
          <a:p>
            <a:pPr lvl="1" eaLnBrk="1" fontAlgn="auto" hangingPunct="1">
              <a:spcBef>
                <a:spcPts val="0"/>
              </a:spcBef>
              <a:spcAft>
                <a:spcPts val="0"/>
              </a:spcAft>
              <a:buFont typeface="Arial" charset="0"/>
              <a:buChar char="•"/>
              <a:defRPr/>
            </a:pPr>
            <a:r>
              <a:rPr lang="en-US" dirty="0">
                <a:solidFill>
                  <a:srgbClr val="0000FF"/>
                </a:solidFill>
                <a:effectLst>
                  <a:outerShdw blurRad="38100" dist="38100" dir="2700000" algn="tl">
                    <a:srgbClr val="000000"/>
                  </a:outerShdw>
                </a:effectLst>
                <a:ea typeface="ＭＳ Ｐゴシック" charset="0"/>
              </a:rPr>
              <a:t> S</a:t>
            </a:r>
            <a:r>
              <a:rPr lang="en-US" baseline="-25000" dirty="0">
                <a:solidFill>
                  <a:srgbClr val="0000FF"/>
                </a:solidFill>
                <a:effectLst>
                  <a:outerShdw blurRad="38100" dist="38100" dir="2700000" algn="tl">
                    <a:srgbClr val="000000"/>
                  </a:outerShdw>
                </a:effectLst>
                <a:ea typeface="ＭＳ Ｐゴシック" charset="0"/>
              </a:rPr>
              <a:t>1/2</a:t>
            </a:r>
            <a:endParaRPr lang="en-US" dirty="0">
              <a:solidFill>
                <a:srgbClr val="0000FF"/>
              </a:solidFill>
              <a:effectLst>
                <a:outerShdw blurRad="38100" dist="38100" dir="2700000" algn="tl">
                  <a:srgbClr val="000000"/>
                </a:outerShdw>
              </a:effectLst>
              <a:ea typeface="ＭＳ Ｐゴシック" charset="0"/>
            </a:endParaRPr>
          </a:p>
        </p:txBody>
      </p:sp>
      <p:sp>
        <p:nvSpPr>
          <p:cNvPr id="11" name="TextBox 10"/>
          <p:cNvSpPr txBox="1"/>
          <p:nvPr/>
        </p:nvSpPr>
        <p:spPr>
          <a:xfrm>
            <a:off x="304800" y="4895910"/>
            <a:ext cx="5410200" cy="1477328"/>
          </a:xfrm>
          <a:prstGeom prst="rect">
            <a:avLst/>
          </a:prstGeom>
          <a:solidFill>
            <a:schemeClr val="bg1">
              <a:lumMod val="75000"/>
            </a:schemeClr>
          </a:solidFill>
          <a:effectLst>
            <a:glow rad="228600">
              <a:schemeClr val="accent6">
                <a:satMod val="175000"/>
                <a:alpha val="40000"/>
              </a:schemeClr>
            </a:glow>
          </a:effectLst>
        </p:spPr>
        <p:txBody>
          <a:bodyPr anchor="b">
            <a:spAutoFit/>
          </a:bodyPr>
          <a:lstStyle/>
          <a:p>
            <a:pPr eaLnBrk="1" fontAlgn="auto" hangingPunct="1">
              <a:spcBef>
                <a:spcPts val="0"/>
              </a:spcBef>
              <a:spcAft>
                <a:spcPts val="0"/>
              </a:spcAft>
              <a:defRPr/>
            </a:pPr>
            <a:r>
              <a:rPr lang="en-US" b="1" dirty="0">
                <a:ln w="3175" cmpd="sng">
                  <a:solidFill>
                    <a:schemeClr val="tx1"/>
                  </a:solidFill>
                </a:ln>
                <a:solidFill>
                  <a:srgbClr val="FF0000"/>
                </a:solidFill>
                <a:latin typeface="+mn-lt"/>
                <a:ea typeface="Arial" charset="0"/>
                <a:cs typeface="+mn-cs"/>
              </a:rPr>
              <a:t>A</a:t>
            </a:r>
            <a:r>
              <a:rPr lang="en-US" b="1" baseline="-25000" dirty="0">
                <a:solidFill>
                  <a:srgbClr val="FF0000"/>
                </a:solidFill>
                <a:latin typeface="+mn-lt"/>
                <a:ea typeface="Arial" charset="0"/>
                <a:cs typeface="+mn-cs"/>
              </a:rPr>
              <a:t>½</a:t>
            </a:r>
            <a:r>
              <a:rPr lang="en-US" dirty="0">
                <a:solidFill>
                  <a:srgbClr val="FF0000"/>
                </a:solidFill>
                <a:latin typeface="+mn-lt"/>
                <a:ea typeface="Arial" charset="0"/>
                <a:cs typeface="+mn-cs"/>
              </a:rPr>
              <a:t>:   &lt;N*,</a:t>
            </a:r>
            <a:r>
              <a:rPr lang="en-US" dirty="0" err="1">
                <a:solidFill>
                  <a:srgbClr val="FF0000"/>
                </a:solidFill>
                <a:latin typeface="+mn-lt"/>
                <a:ea typeface="Arial" charset="0"/>
                <a:cs typeface="+mn-cs"/>
              </a:rPr>
              <a:t>S</a:t>
            </a:r>
            <a:r>
              <a:rPr lang="en-US" baseline="-25000" dirty="0" err="1">
                <a:solidFill>
                  <a:srgbClr val="FF0000"/>
                </a:solidFill>
                <a:latin typeface="+mn-lt"/>
                <a:ea typeface="Arial" charset="0"/>
                <a:cs typeface="+mn-cs"/>
              </a:rPr>
              <a:t>z</a:t>
            </a:r>
            <a:r>
              <a:rPr lang="en-US" dirty="0">
                <a:solidFill>
                  <a:srgbClr val="FF0000"/>
                </a:solidFill>
                <a:latin typeface="+mn-lt"/>
                <a:ea typeface="Arial" charset="0"/>
                <a:cs typeface="+mn-cs"/>
              </a:rPr>
              <a:t>*=+½|ε</a:t>
            </a:r>
            <a:r>
              <a:rPr lang="en-US" baseline="-25000" dirty="0">
                <a:solidFill>
                  <a:srgbClr val="FF0000"/>
                </a:solidFill>
                <a:latin typeface="+mn-lt"/>
                <a:ea typeface="Arial" charset="0"/>
                <a:cs typeface="+mn-cs"/>
              </a:rPr>
              <a:t>μ</a:t>
            </a:r>
            <a:r>
              <a:rPr lang="en-US" baseline="30000" dirty="0">
                <a:solidFill>
                  <a:srgbClr val="FF0000"/>
                </a:solidFill>
                <a:latin typeface="+mn-lt"/>
                <a:ea typeface="Arial" charset="0"/>
                <a:cs typeface="+mn-cs"/>
              </a:rPr>
              <a:t>(+)</a:t>
            </a:r>
            <a:r>
              <a:rPr lang="en-US" dirty="0">
                <a:solidFill>
                  <a:srgbClr val="FF0000"/>
                </a:solidFill>
                <a:latin typeface="+mn-lt"/>
                <a:ea typeface="Arial" charset="0"/>
                <a:cs typeface="+mn-cs"/>
              </a:rPr>
              <a:t>J</a:t>
            </a:r>
            <a:r>
              <a:rPr lang="en-US" baseline="30000" dirty="0">
                <a:solidFill>
                  <a:srgbClr val="FF0000"/>
                </a:solidFill>
                <a:latin typeface="+mn-lt"/>
                <a:ea typeface="Arial" charset="0"/>
                <a:cs typeface="+mn-cs"/>
              </a:rPr>
              <a:t>μ</a:t>
            </a:r>
            <a:r>
              <a:rPr lang="en-US" baseline="-25000" dirty="0">
                <a:solidFill>
                  <a:srgbClr val="FF0000"/>
                </a:solidFill>
                <a:latin typeface="+mn-lt"/>
                <a:ea typeface="Arial" charset="0"/>
                <a:cs typeface="+mn-cs"/>
              </a:rPr>
              <a:t>em</a:t>
            </a:r>
            <a:r>
              <a:rPr lang="en-US" dirty="0">
                <a:solidFill>
                  <a:srgbClr val="FF0000"/>
                </a:solidFill>
                <a:latin typeface="+mn-lt"/>
                <a:ea typeface="Arial" charset="0"/>
                <a:cs typeface="+mn-cs"/>
              </a:rPr>
              <a:t>|N,S</a:t>
            </a:r>
            <a:r>
              <a:rPr lang="en-US" baseline="-25000" dirty="0">
                <a:solidFill>
                  <a:srgbClr val="FF0000"/>
                </a:solidFill>
                <a:latin typeface="+mn-lt"/>
                <a:ea typeface="Arial" charset="0"/>
                <a:cs typeface="+mn-cs"/>
              </a:rPr>
              <a:t>z</a:t>
            </a:r>
            <a:r>
              <a:rPr lang="en-US" dirty="0">
                <a:solidFill>
                  <a:srgbClr val="FF0000"/>
                </a:solidFill>
                <a:latin typeface="+mn-lt"/>
                <a:ea typeface="Arial" charset="0"/>
                <a:cs typeface="+mn-cs"/>
              </a:rPr>
              <a:t>=−½&gt;</a:t>
            </a:r>
          </a:p>
          <a:p>
            <a:pPr eaLnBrk="1" fontAlgn="auto" hangingPunct="1">
              <a:spcBef>
                <a:spcPts val="0"/>
              </a:spcBef>
              <a:spcAft>
                <a:spcPts val="0"/>
              </a:spcAft>
              <a:defRPr/>
            </a:pPr>
            <a:endParaRPr lang="en-US" sz="1200" dirty="0">
              <a:solidFill>
                <a:srgbClr val="FF0000"/>
              </a:solidFill>
              <a:latin typeface="+mn-lt"/>
              <a:ea typeface="Arial" charset="0"/>
              <a:cs typeface="+mn-cs"/>
            </a:endParaRPr>
          </a:p>
          <a:p>
            <a:pPr eaLnBrk="1" fontAlgn="auto" hangingPunct="1">
              <a:spcBef>
                <a:spcPts val="0"/>
              </a:spcBef>
              <a:spcAft>
                <a:spcPts val="0"/>
              </a:spcAft>
              <a:defRPr/>
            </a:pPr>
            <a:r>
              <a:rPr lang="en-US" b="1" dirty="0">
                <a:ln w="3175" cmpd="sng">
                  <a:solidFill>
                    <a:schemeClr val="tx1"/>
                  </a:solidFill>
                </a:ln>
                <a:solidFill>
                  <a:srgbClr val="FF0000"/>
                </a:solidFill>
                <a:latin typeface="+mn-lt"/>
                <a:ea typeface="Arial" charset="0"/>
                <a:cs typeface="+mn-cs"/>
              </a:rPr>
              <a:t>A</a:t>
            </a:r>
            <a:r>
              <a:rPr lang="en-US" b="1" baseline="-25000" dirty="0">
                <a:solidFill>
                  <a:srgbClr val="FF0000"/>
                </a:solidFill>
                <a:latin typeface="+mn-lt"/>
                <a:ea typeface="Arial" charset="0"/>
                <a:cs typeface="+mn-cs"/>
              </a:rPr>
              <a:t>3/2</a:t>
            </a:r>
            <a:r>
              <a:rPr lang="en-US" dirty="0">
                <a:solidFill>
                  <a:srgbClr val="FF0000"/>
                </a:solidFill>
                <a:latin typeface="+mn-lt"/>
                <a:ea typeface="Arial" charset="0"/>
                <a:cs typeface="+mn-cs"/>
              </a:rPr>
              <a:t>:   &lt;N*,</a:t>
            </a:r>
            <a:r>
              <a:rPr lang="en-US" dirty="0" err="1">
                <a:solidFill>
                  <a:srgbClr val="FF0000"/>
                </a:solidFill>
                <a:latin typeface="+mn-lt"/>
                <a:ea typeface="Arial" charset="0"/>
                <a:cs typeface="+mn-cs"/>
              </a:rPr>
              <a:t>S</a:t>
            </a:r>
            <a:r>
              <a:rPr lang="en-US" baseline="-25000" dirty="0" err="1">
                <a:solidFill>
                  <a:srgbClr val="FF0000"/>
                </a:solidFill>
                <a:latin typeface="+mn-lt"/>
                <a:ea typeface="Arial" charset="0"/>
                <a:cs typeface="+mn-cs"/>
              </a:rPr>
              <a:t>z</a:t>
            </a:r>
            <a:r>
              <a:rPr lang="en-US" dirty="0">
                <a:solidFill>
                  <a:srgbClr val="FF0000"/>
                </a:solidFill>
                <a:latin typeface="+mn-lt"/>
                <a:ea typeface="Arial" charset="0"/>
                <a:cs typeface="+mn-cs"/>
              </a:rPr>
              <a:t>*=+3/2|ε</a:t>
            </a:r>
            <a:r>
              <a:rPr lang="en-US" baseline="-25000" dirty="0">
                <a:solidFill>
                  <a:srgbClr val="FF0000"/>
                </a:solidFill>
                <a:latin typeface="+mn-lt"/>
                <a:ea typeface="Arial" charset="0"/>
                <a:cs typeface="+mn-cs"/>
              </a:rPr>
              <a:t>μ</a:t>
            </a:r>
            <a:r>
              <a:rPr lang="en-US" baseline="30000" dirty="0">
                <a:solidFill>
                  <a:srgbClr val="FF0000"/>
                </a:solidFill>
                <a:latin typeface="+mn-lt"/>
                <a:ea typeface="Arial" charset="0"/>
                <a:cs typeface="+mn-cs"/>
              </a:rPr>
              <a:t>(+)</a:t>
            </a:r>
            <a:r>
              <a:rPr lang="en-US" dirty="0">
                <a:solidFill>
                  <a:srgbClr val="FF0000"/>
                </a:solidFill>
                <a:latin typeface="+mn-lt"/>
                <a:ea typeface="Arial" charset="0"/>
                <a:cs typeface="+mn-cs"/>
              </a:rPr>
              <a:t>J</a:t>
            </a:r>
            <a:r>
              <a:rPr lang="en-US" baseline="30000" dirty="0">
                <a:solidFill>
                  <a:srgbClr val="FF0000"/>
                </a:solidFill>
                <a:latin typeface="+mn-lt"/>
                <a:ea typeface="Arial" charset="0"/>
                <a:cs typeface="+mn-cs"/>
              </a:rPr>
              <a:t>μ</a:t>
            </a:r>
            <a:r>
              <a:rPr lang="en-US" baseline="-25000" dirty="0">
                <a:solidFill>
                  <a:srgbClr val="FF0000"/>
                </a:solidFill>
                <a:latin typeface="+mn-lt"/>
                <a:ea typeface="Arial" charset="0"/>
                <a:cs typeface="+mn-cs"/>
              </a:rPr>
              <a:t>em</a:t>
            </a:r>
            <a:r>
              <a:rPr lang="en-US" dirty="0">
                <a:solidFill>
                  <a:srgbClr val="FF0000"/>
                </a:solidFill>
                <a:latin typeface="+mn-lt"/>
                <a:ea typeface="Arial" charset="0"/>
                <a:cs typeface="+mn-cs"/>
              </a:rPr>
              <a:t>|N,S</a:t>
            </a:r>
            <a:r>
              <a:rPr lang="en-US" baseline="-25000" dirty="0">
                <a:solidFill>
                  <a:srgbClr val="FF0000"/>
                </a:solidFill>
                <a:latin typeface="+mn-lt"/>
                <a:ea typeface="Arial" charset="0"/>
                <a:cs typeface="+mn-cs"/>
              </a:rPr>
              <a:t>z</a:t>
            </a:r>
            <a:r>
              <a:rPr lang="en-US" dirty="0">
                <a:solidFill>
                  <a:srgbClr val="FF0000"/>
                </a:solidFill>
                <a:latin typeface="+mn-lt"/>
                <a:ea typeface="Arial" charset="0"/>
                <a:cs typeface="+mn-cs"/>
              </a:rPr>
              <a:t>=+½&gt;</a:t>
            </a:r>
          </a:p>
          <a:p>
            <a:pPr eaLnBrk="1" fontAlgn="auto" hangingPunct="1">
              <a:spcBef>
                <a:spcPts val="0"/>
              </a:spcBef>
              <a:spcAft>
                <a:spcPts val="0"/>
              </a:spcAft>
              <a:defRPr/>
            </a:pPr>
            <a:endParaRPr lang="en-US" sz="1200" dirty="0">
              <a:solidFill>
                <a:srgbClr val="FF0000"/>
              </a:solidFill>
              <a:latin typeface="+mn-lt"/>
              <a:ea typeface="Arial" charset="0"/>
              <a:cs typeface="+mn-cs"/>
            </a:endParaRPr>
          </a:p>
          <a:p>
            <a:pPr eaLnBrk="1" fontAlgn="auto" hangingPunct="1">
              <a:spcBef>
                <a:spcPts val="0"/>
              </a:spcBef>
              <a:spcAft>
                <a:spcPts val="0"/>
              </a:spcAft>
              <a:defRPr/>
            </a:pPr>
            <a:r>
              <a:rPr lang="en-US" b="1" dirty="0">
                <a:ln w="3175" cmpd="sng">
                  <a:solidFill>
                    <a:schemeClr val="tx1"/>
                  </a:solidFill>
                </a:ln>
                <a:solidFill>
                  <a:srgbClr val="0000FF"/>
                </a:solidFill>
                <a:latin typeface="+mn-lt"/>
                <a:ea typeface="Arial" charset="0"/>
                <a:cs typeface="+mn-cs"/>
              </a:rPr>
              <a:t>S</a:t>
            </a:r>
            <a:r>
              <a:rPr lang="en-US" b="1" baseline="-25000" dirty="0">
                <a:solidFill>
                  <a:srgbClr val="0000FF"/>
                </a:solidFill>
                <a:latin typeface="+mn-lt"/>
                <a:ea typeface="Arial" charset="0"/>
                <a:cs typeface="+mn-cs"/>
              </a:rPr>
              <a:t>½</a:t>
            </a:r>
            <a:r>
              <a:rPr lang="en-US" dirty="0">
                <a:solidFill>
                  <a:srgbClr val="0000FF"/>
                </a:solidFill>
                <a:latin typeface="+mn-lt"/>
                <a:ea typeface="Arial" charset="0"/>
                <a:cs typeface="+mn-cs"/>
              </a:rPr>
              <a:t>:   &lt;N*,</a:t>
            </a:r>
            <a:r>
              <a:rPr lang="en-US" dirty="0" err="1">
                <a:solidFill>
                  <a:srgbClr val="0000FF"/>
                </a:solidFill>
                <a:latin typeface="+mn-lt"/>
                <a:ea typeface="Arial" charset="0"/>
                <a:cs typeface="+mn-cs"/>
              </a:rPr>
              <a:t>S</a:t>
            </a:r>
            <a:r>
              <a:rPr lang="en-US" baseline="-25000" dirty="0" err="1">
                <a:solidFill>
                  <a:srgbClr val="0000FF"/>
                </a:solidFill>
                <a:latin typeface="+mn-lt"/>
                <a:ea typeface="Arial" charset="0"/>
                <a:cs typeface="+mn-cs"/>
              </a:rPr>
              <a:t>z</a:t>
            </a:r>
            <a:r>
              <a:rPr lang="en-US" dirty="0">
                <a:solidFill>
                  <a:srgbClr val="0000FF"/>
                </a:solidFill>
                <a:latin typeface="+mn-lt"/>
                <a:ea typeface="Arial" charset="0"/>
                <a:cs typeface="+mn-cs"/>
              </a:rPr>
              <a:t>*=+½|ε</a:t>
            </a:r>
            <a:r>
              <a:rPr lang="en-US" baseline="-25000" dirty="0">
                <a:solidFill>
                  <a:srgbClr val="0000FF"/>
                </a:solidFill>
                <a:latin typeface="+mn-lt"/>
                <a:ea typeface="Arial" charset="0"/>
                <a:cs typeface="+mn-cs"/>
              </a:rPr>
              <a:t>μ</a:t>
            </a:r>
            <a:r>
              <a:rPr lang="en-US" baseline="30000" dirty="0">
                <a:solidFill>
                  <a:srgbClr val="0000FF"/>
                </a:solidFill>
                <a:latin typeface="+mn-lt"/>
                <a:ea typeface="Arial" charset="0"/>
                <a:cs typeface="+mn-cs"/>
              </a:rPr>
              <a:t>(0)</a:t>
            </a:r>
            <a:r>
              <a:rPr lang="en-US" dirty="0">
                <a:solidFill>
                  <a:srgbClr val="0000FF"/>
                </a:solidFill>
                <a:latin typeface="+mn-lt"/>
                <a:ea typeface="Arial" charset="0"/>
                <a:cs typeface="+mn-cs"/>
              </a:rPr>
              <a:t>J</a:t>
            </a:r>
            <a:r>
              <a:rPr lang="en-US" baseline="30000" dirty="0">
                <a:solidFill>
                  <a:srgbClr val="0000FF"/>
                </a:solidFill>
                <a:latin typeface="+mn-lt"/>
                <a:ea typeface="Arial" charset="0"/>
                <a:cs typeface="+mn-cs"/>
              </a:rPr>
              <a:t>μ</a:t>
            </a:r>
            <a:r>
              <a:rPr lang="en-US" baseline="-25000" dirty="0">
                <a:solidFill>
                  <a:srgbClr val="0000FF"/>
                </a:solidFill>
                <a:latin typeface="+mn-lt"/>
                <a:ea typeface="Arial" charset="0"/>
                <a:cs typeface="+mn-cs"/>
              </a:rPr>
              <a:t>em</a:t>
            </a:r>
            <a:r>
              <a:rPr lang="en-US" dirty="0">
                <a:solidFill>
                  <a:srgbClr val="0000FF"/>
                </a:solidFill>
                <a:latin typeface="+mn-lt"/>
                <a:ea typeface="Arial" charset="0"/>
                <a:cs typeface="+mn-cs"/>
              </a:rPr>
              <a:t>|N,S</a:t>
            </a:r>
            <a:r>
              <a:rPr lang="en-US" baseline="-25000" dirty="0">
                <a:solidFill>
                  <a:srgbClr val="0000FF"/>
                </a:solidFill>
                <a:latin typeface="+mn-lt"/>
                <a:ea typeface="Arial" charset="0"/>
                <a:cs typeface="+mn-cs"/>
              </a:rPr>
              <a:t>z</a:t>
            </a:r>
            <a:r>
              <a:rPr lang="en-US" dirty="0">
                <a:solidFill>
                  <a:srgbClr val="0000FF"/>
                </a:solidFill>
                <a:latin typeface="+mn-lt"/>
                <a:ea typeface="Arial" charset="0"/>
                <a:cs typeface="+mn-cs"/>
              </a:rPr>
              <a:t>=+½&gt;</a:t>
            </a:r>
            <a:endParaRPr lang="en-US" sz="2000" dirty="0">
              <a:solidFill>
                <a:srgbClr val="0000FF"/>
              </a:solidFill>
              <a:latin typeface="+mn-lt"/>
              <a:ea typeface="Arial" charset="0"/>
              <a:cs typeface="+mn-cs"/>
            </a:endParaRPr>
          </a:p>
          <a:p>
            <a:pPr eaLnBrk="1" fontAlgn="auto" hangingPunct="1">
              <a:spcBef>
                <a:spcPts val="0"/>
              </a:spcBef>
              <a:spcAft>
                <a:spcPts val="0"/>
              </a:spcAft>
              <a:defRPr/>
            </a:pPr>
            <a:endParaRPr lang="en-US" sz="1000" dirty="0">
              <a:solidFill>
                <a:srgbClr val="FF0000"/>
              </a:solidFill>
              <a:latin typeface="+mn-lt"/>
              <a:ea typeface="Arial" charset="0"/>
              <a:cs typeface="+mn-cs"/>
            </a:endParaRPr>
          </a:p>
        </p:txBody>
      </p:sp>
      <p:cxnSp>
        <p:nvCxnSpPr>
          <p:cNvPr id="13" name="Straight Arrow Connector 12"/>
          <p:cNvCxnSpPr>
            <a:cxnSpLocks noChangeShapeType="1"/>
          </p:cNvCxnSpPr>
          <p:nvPr/>
        </p:nvCxnSpPr>
        <p:spPr bwMode="auto">
          <a:xfrm flipH="1" flipV="1">
            <a:off x="5410200" y="5168900"/>
            <a:ext cx="1219200" cy="152400"/>
          </a:xfrm>
          <a:prstGeom prst="straightConnector1">
            <a:avLst/>
          </a:prstGeom>
          <a:noFill/>
          <a:ln w="38100">
            <a:solidFill>
              <a:srgbClr val="FF0000"/>
            </a:solidFill>
            <a:round/>
            <a:headEnd/>
            <a:tailEnd type="arrow" w="med" len="med"/>
          </a:ln>
          <a:effectLst>
            <a:outerShdw blurRad="50800" dist="38100" dir="2700000" algn="br" rotWithShape="0">
              <a:srgbClr val="000000">
                <a:alpha val="42998"/>
              </a:srgbClr>
            </a:outerShdw>
          </a:effectLst>
          <a:extLst>
            <a:ext uri="{909E8E84-426E-40DD-AFC4-6F175D3DCCD1}">
              <a14:hiddenFill xmlns:a14="http://schemas.microsoft.com/office/drawing/2010/main">
                <a:noFill/>
              </a14:hiddenFill>
            </a:ext>
          </a:extLst>
        </p:spPr>
      </p:cxnSp>
      <p:sp>
        <p:nvSpPr>
          <p:cNvPr id="16" name="Left Brace 15"/>
          <p:cNvSpPr>
            <a:spLocks/>
          </p:cNvSpPr>
          <p:nvPr/>
        </p:nvSpPr>
        <p:spPr bwMode="auto">
          <a:xfrm>
            <a:off x="6702425" y="4914900"/>
            <a:ext cx="536575" cy="762000"/>
          </a:xfrm>
          <a:prstGeom prst="leftBrace">
            <a:avLst>
              <a:gd name="adj1" fmla="val 8330"/>
              <a:gd name="adj2"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en-US" altLang="en-US" sz="1800" smtClean="0">
              <a:cs typeface="+mn-cs"/>
            </a:endParaRPr>
          </a:p>
        </p:txBody>
      </p:sp>
      <p:cxnSp>
        <p:nvCxnSpPr>
          <p:cNvPr id="19" name="Straight Arrow Connector 18"/>
          <p:cNvCxnSpPr>
            <a:cxnSpLocks noChangeShapeType="1"/>
          </p:cNvCxnSpPr>
          <p:nvPr/>
        </p:nvCxnSpPr>
        <p:spPr bwMode="auto">
          <a:xfrm flipH="1" flipV="1">
            <a:off x="5410200" y="6007100"/>
            <a:ext cx="1219200" cy="190500"/>
          </a:xfrm>
          <a:prstGeom prst="straightConnector1">
            <a:avLst/>
          </a:prstGeom>
          <a:noFill/>
          <a:ln w="38100">
            <a:solidFill>
              <a:srgbClr val="0000FF"/>
            </a:solidFill>
            <a:round/>
            <a:headEnd/>
            <a:tailEnd type="arrow" w="med" len="med"/>
          </a:ln>
          <a:effectLst>
            <a:outerShdw blurRad="50800" dist="38100" dir="2700000" rotWithShape="0">
              <a:srgbClr val="000000">
                <a:alpha val="42998"/>
              </a:srgbClr>
            </a:outerShdw>
          </a:effectLst>
          <a:extLst>
            <a:ext uri="{909E8E84-426E-40DD-AFC4-6F175D3DCCD1}">
              <a14:hiddenFill xmlns:a14="http://schemas.microsoft.com/office/drawing/2010/main">
                <a:noFill/>
              </a14:hiddenFill>
            </a:ext>
          </a:extLst>
        </p:spPr>
      </p:cxnSp>
      <p:sp>
        <p:nvSpPr>
          <p:cNvPr id="21" name="Left Brace 20"/>
          <p:cNvSpPr>
            <a:spLocks/>
          </p:cNvSpPr>
          <p:nvPr/>
        </p:nvSpPr>
        <p:spPr bwMode="auto">
          <a:xfrm>
            <a:off x="6858000" y="5994400"/>
            <a:ext cx="228600" cy="381000"/>
          </a:xfrm>
          <a:prstGeom prst="leftBrace">
            <a:avLst>
              <a:gd name="adj1" fmla="val 8333"/>
              <a:gd name="adj2" fmla="val 50000"/>
            </a:avLst>
          </a:prstGeom>
          <a:noFill/>
          <a:ln w="25400">
            <a:solidFill>
              <a:srgbClr val="0000FF"/>
            </a:solidFill>
            <a:round/>
            <a:headEnd/>
            <a:tailEnd/>
          </a:ln>
          <a:effectLst>
            <a:outerShdw blurRad="508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en-US" altLang="en-US" sz="1800" smtClean="0">
              <a:cs typeface="+mn-cs"/>
            </a:endParaRPr>
          </a:p>
        </p:txBody>
      </p:sp>
      <p:sp>
        <p:nvSpPr>
          <p:cNvPr id="17420" name="TextBox 1"/>
          <p:cNvSpPr txBox="1">
            <a:spLocks noChangeArrowheads="1"/>
          </p:cNvSpPr>
          <p:nvPr/>
        </p:nvSpPr>
        <p:spPr bwMode="auto">
          <a:xfrm>
            <a:off x="0" y="2381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4000" b="1">
                <a:solidFill>
                  <a:srgbClr val="000090"/>
                </a:solidFill>
              </a:rPr>
              <a:t>Electroproduction</a:t>
            </a:r>
          </a:p>
        </p:txBody>
      </p:sp>
      <p:sp>
        <p:nvSpPr>
          <p:cNvPr id="2" name="Slide Number Placeholder 1"/>
          <p:cNvSpPr>
            <a:spLocks noGrp="1"/>
          </p:cNvSpPr>
          <p:nvPr>
            <p:ph type="sldNum" sz="quarter" idx="12"/>
          </p:nvPr>
        </p:nvSpPr>
        <p:spPr/>
        <p:txBody>
          <a:bodyPr/>
          <a:lstStyle/>
          <a:p>
            <a:pPr>
              <a:defRPr/>
            </a:pPr>
            <a:fld id="{33386914-9120-D54D-A0BF-EF4C0751C264}" type="slidenum">
              <a:rPr lang="en-US" altLang="en-US" smtClean="0"/>
              <a:pPr>
                <a:defRPr/>
              </a:pPr>
              <a:t>14</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78851"/>
                                        </p:tgtEl>
                                        <p:attrNameLst>
                                          <p:attrName>style.visibility</p:attrName>
                                        </p:attrNameLst>
                                      </p:cBhvr>
                                      <p:to>
                                        <p:strVal val="visible"/>
                                      </p:to>
                                    </p:set>
                                    <p:anim calcmode="lin" valueType="num">
                                      <p:cBhvr additive="base">
                                        <p:cTn id="7" dur="500" fill="hold"/>
                                        <p:tgtEl>
                                          <p:spTgt spid="78851"/>
                                        </p:tgtEl>
                                        <p:attrNameLst>
                                          <p:attrName>ppt_x</p:attrName>
                                        </p:attrNameLst>
                                      </p:cBhvr>
                                      <p:tavLst>
                                        <p:tav tm="0">
                                          <p:val>
                                            <p:strVal val="#ppt_x"/>
                                          </p:val>
                                        </p:tav>
                                        <p:tav tm="100000">
                                          <p:val>
                                            <p:strVal val="#ppt_x"/>
                                          </p:val>
                                        </p:tav>
                                      </p:tavLst>
                                    </p:anim>
                                    <p:anim calcmode="lin" valueType="num">
                                      <p:cBhvr additive="base">
                                        <p:cTn id="8" dur="500" fill="hold"/>
                                        <p:tgtEl>
                                          <p:spTgt spid="78851"/>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endParaRPr lang="en-US" altLang="en-US">
              <a:ea typeface="ＭＳ Ｐゴシック" charset="-128"/>
              <a:cs typeface="ＭＳ Ｐゴシック" charset="-128"/>
            </a:endParaRPr>
          </a:p>
        </p:txBody>
      </p:sp>
      <p:pic>
        <p:nvPicPr>
          <p:cNvPr id="21506"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339725"/>
            <a:ext cx="9166225" cy="6134100"/>
          </a:xfrm>
        </p:spPr>
      </p:pic>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995363"/>
            <a:ext cx="4092575" cy="420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859338" y="5202238"/>
            <a:ext cx="3157537" cy="276225"/>
          </a:xfrm>
          <a:prstGeom prst="rect">
            <a:avLst/>
          </a:prstGeom>
          <a:noFill/>
        </p:spPr>
        <p:txBody>
          <a:bodyPr>
            <a:spAutoFit/>
          </a:bodyPr>
          <a:lstStyle/>
          <a:p>
            <a:pPr defTabSz="914400" eaLnBrk="1" hangingPunct="1">
              <a:defRPr/>
            </a:pPr>
            <a:r>
              <a:rPr lang="en-US" sz="1200" b="1" dirty="0">
                <a:solidFill>
                  <a:srgbClr val="000000"/>
                </a:solidFill>
                <a:latin typeface="Arial" pitchFamily="34" charset="0"/>
                <a:ea typeface="+mn-ea"/>
                <a:cs typeface="Arial" pitchFamily="34" charset="0"/>
              </a:rPr>
              <a:t>V. D. </a:t>
            </a:r>
            <a:r>
              <a:rPr lang="en-US" sz="1200" b="1" dirty="0" err="1">
                <a:solidFill>
                  <a:srgbClr val="000000"/>
                </a:solidFill>
                <a:latin typeface="Arial" pitchFamily="34" charset="0"/>
                <a:ea typeface="+mn-ea"/>
                <a:cs typeface="Arial" pitchFamily="34" charset="0"/>
              </a:rPr>
              <a:t>Burkert</a:t>
            </a:r>
            <a:r>
              <a:rPr lang="en-US" sz="1200" b="1" dirty="0">
                <a:solidFill>
                  <a:srgbClr val="000000"/>
                </a:solidFill>
                <a:latin typeface="Arial" pitchFamily="34" charset="0"/>
                <a:ea typeface="+mn-ea"/>
                <a:cs typeface="Arial" pitchFamily="34" charset="0"/>
              </a:rPr>
              <a:t>,  Baryons 2016</a:t>
            </a:r>
          </a:p>
        </p:txBody>
      </p:sp>
      <p:pic>
        <p:nvPicPr>
          <p:cNvPr id="2150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5275" y="5541963"/>
            <a:ext cx="2411413" cy="960437"/>
          </a:xfrm>
          <a:prstGeom prst="rect">
            <a:avLst/>
          </a:prstGeom>
          <a:solidFill>
            <a:srgbClr val="FFBF16"/>
          </a:solidFill>
          <a:ln w="9525">
            <a:solidFill>
              <a:srgbClr val="4F81BD"/>
            </a:solidFill>
            <a:miter lim="800000"/>
            <a:headEnd/>
            <a:tailEnd/>
          </a:ln>
        </p:spPr>
      </p:pic>
      <p:sp>
        <p:nvSpPr>
          <p:cNvPr id="3" name="TextBox 2"/>
          <p:cNvSpPr txBox="1"/>
          <p:nvPr/>
        </p:nvSpPr>
        <p:spPr>
          <a:xfrm>
            <a:off x="293688" y="5794375"/>
            <a:ext cx="5868987" cy="739775"/>
          </a:xfrm>
          <a:prstGeom prst="rect">
            <a:avLst/>
          </a:prstGeom>
          <a:solidFill>
            <a:srgbClr val="FFBF16"/>
          </a:solidFill>
          <a:ln>
            <a:solidFill>
              <a:srgbClr val="4F81BD"/>
            </a:solidFill>
          </a:ln>
        </p:spPr>
        <p:txBody>
          <a:bodyPr wrap="none">
            <a:spAutoFit/>
          </a:bodyPr>
          <a:lstStyle/>
          <a:p>
            <a:pPr defTabSz="914400" eaLnBrk="1" hangingPunct="1">
              <a:defRPr/>
            </a:pPr>
            <a:r>
              <a:rPr lang="en-US" sz="1400" b="1" dirty="0">
                <a:solidFill>
                  <a:srgbClr val="3333FF"/>
                </a:solidFill>
                <a:latin typeface="Arial" pitchFamily="34" charset="0"/>
                <a:ea typeface="+mn-ea"/>
                <a:cs typeface="Arial" pitchFamily="34" charset="0"/>
              </a:rPr>
              <a:t>DSE describe successfully the nucleon elastic and the transition</a:t>
            </a:r>
          </a:p>
          <a:p>
            <a:pPr defTabSz="914400" eaLnBrk="1" hangingPunct="1">
              <a:defRPr/>
            </a:pPr>
            <a:r>
              <a:rPr lang="en-US" sz="1400" b="1" dirty="0">
                <a:solidFill>
                  <a:srgbClr val="3333FF"/>
                </a:solidFill>
                <a:latin typeface="Arial" pitchFamily="34" charset="0"/>
                <a:ea typeface="+mn-ea"/>
                <a:cs typeface="Arial" pitchFamily="34" charset="0"/>
              </a:rPr>
              <a:t>N</a:t>
            </a:r>
            <a:r>
              <a:rPr lang="en-US" sz="1400" b="1" dirty="0">
                <a:solidFill>
                  <a:srgbClr val="3333FF"/>
                </a:solidFill>
                <a:latin typeface="Arial"/>
                <a:ea typeface="+mn-ea"/>
                <a:cs typeface="Arial"/>
              </a:rPr>
              <a:t>→</a:t>
            </a:r>
            <a:r>
              <a:rPr lang="en-US" sz="1400" b="1" dirty="0">
                <a:solidFill>
                  <a:srgbClr val="3333FF"/>
                </a:solidFill>
                <a:latin typeface="Symbol" panose="05050102010706020507" pitchFamily="18" charset="2"/>
                <a:ea typeface="+mn-ea"/>
                <a:cs typeface="Arial"/>
              </a:rPr>
              <a:t>D</a:t>
            </a:r>
            <a:r>
              <a:rPr lang="en-US" sz="1400" b="1" dirty="0">
                <a:solidFill>
                  <a:srgbClr val="3333FF"/>
                </a:solidFill>
                <a:latin typeface="Arial"/>
                <a:ea typeface="+mn-ea"/>
                <a:cs typeface="Arial"/>
              </a:rPr>
              <a:t>(1232)3/2</a:t>
            </a:r>
            <a:r>
              <a:rPr lang="en-US" sz="1400" b="1" baseline="30000" dirty="0">
                <a:solidFill>
                  <a:srgbClr val="3333FF"/>
                </a:solidFill>
                <a:latin typeface="Arial"/>
                <a:ea typeface="+mn-ea"/>
                <a:cs typeface="Arial"/>
              </a:rPr>
              <a:t>+</a:t>
            </a:r>
            <a:r>
              <a:rPr lang="en-US" sz="1400" b="1" dirty="0">
                <a:solidFill>
                  <a:srgbClr val="3333FF"/>
                </a:solidFill>
                <a:latin typeface="Arial"/>
                <a:ea typeface="+mn-ea"/>
                <a:cs typeface="Arial"/>
              </a:rPr>
              <a:t>, </a:t>
            </a:r>
            <a:r>
              <a:rPr lang="en-US" sz="1400" b="1" dirty="0">
                <a:solidFill>
                  <a:srgbClr val="3333FF"/>
                </a:solidFill>
                <a:latin typeface="Arial" pitchFamily="34" charset="0"/>
                <a:ea typeface="+mn-ea"/>
                <a:cs typeface="Arial" pitchFamily="34" charset="0"/>
              </a:rPr>
              <a:t>N</a:t>
            </a:r>
            <a:r>
              <a:rPr lang="en-US" sz="1400" b="1" dirty="0">
                <a:solidFill>
                  <a:srgbClr val="3333FF"/>
                </a:solidFill>
                <a:latin typeface="Arial"/>
                <a:ea typeface="+mn-ea"/>
                <a:cs typeface="Arial"/>
              </a:rPr>
              <a:t>→N(1535)1/2</a:t>
            </a:r>
            <a:r>
              <a:rPr lang="en-US" sz="1400" b="1" baseline="30000" dirty="0">
                <a:solidFill>
                  <a:srgbClr val="3333FF"/>
                </a:solidFill>
                <a:latin typeface="Arial"/>
                <a:ea typeface="+mn-ea"/>
                <a:cs typeface="Arial"/>
              </a:rPr>
              <a:t>-</a:t>
            </a:r>
            <a:r>
              <a:rPr lang="en-US" sz="1400" b="1" dirty="0">
                <a:solidFill>
                  <a:srgbClr val="3333FF"/>
                </a:solidFill>
                <a:latin typeface="Arial"/>
                <a:ea typeface="+mn-ea"/>
                <a:cs typeface="Arial"/>
              </a:rPr>
              <a:t>  form factors </a:t>
            </a:r>
            <a:r>
              <a:rPr lang="en-US" sz="1400" b="1" u="sng" dirty="0">
                <a:solidFill>
                  <a:srgbClr val="3333FF"/>
                </a:solidFill>
                <a:latin typeface="Arial"/>
                <a:ea typeface="+mn-ea"/>
                <a:cs typeface="Arial"/>
              </a:rPr>
              <a:t>with the same dressed</a:t>
            </a:r>
          </a:p>
          <a:p>
            <a:pPr defTabSz="914400" eaLnBrk="1" hangingPunct="1">
              <a:defRPr/>
            </a:pPr>
            <a:r>
              <a:rPr lang="en-US" sz="1400" b="1" u="sng" dirty="0">
                <a:solidFill>
                  <a:srgbClr val="3333FF"/>
                </a:solidFill>
                <a:latin typeface="Arial"/>
                <a:ea typeface="+mn-ea"/>
                <a:cs typeface="Arial"/>
              </a:rPr>
              <a:t>quark  mass function</a:t>
            </a:r>
            <a:r>
              <a:rPr lang="en-US" sz="1400" b="1" u="sng" dirty="0">
                <a:solidFill>
                  <a:srgbClr val="3333FF"/>
                </a:solidFill>
                <a:latin typeface="Arial" pitchFamily="34" charset="0"/>
                <a:ea typeface="+mn-ea"/>
                <a:cs typeface="Arial" pitchFamily="34" charset="0"/>
              </a:rPr>
              <a:t> (</a:t>
            </a:r>
            <a:r>
              <a:rPr lang="en-US" sz="1400" b="1" u="sng" dirty="0" err="1">
                <a:solidFill>
                  <a:srgbClr val="3333FF"/>
                </a:solidFill>
                <a:latin typeface="Arial" pitchFamily="34" charset="0"/>
                <a:ea typeface="+mn-ea"/>
                <a:cs typeface="Arial" pitchFamily="34" charset="0"/>
              </a:rPr>
              <a:t>J.Segovia</a:t>
            </a:r>
            <a:r>
              <a:rPr lang="en-US" sz="1400" b="1" u="sng" dirty="0">
                <a:solidFill>
                  <a:srgbClr val="3333FF"/>
                </a:solidFill>
                <a:latin typeface="Arial" pitchFamily="34" charset="0"/>
                <a:ea typeface="+mn-ea"/>
                <a:cs typeface="Arial" pitchFamily="34" charset="0"/>
              </a:rPr>
              <a:t>, et al., PRL 115, 171801 (2015)).</a:t>
            </a:r>
          </a:p>
        </p:txBody>
      </p:sp>
      <p:sp>
        <p:nvSpPr>
          <p:cNvPr id="2" name="Slide Number Placeholder 1"/>
          <p:cNvSpPr>
            <a:spLocks noGrp="1"/>
          </p:cNvSpPr>
          <p:nvPr>
            <p:ph type="sldNum" sz="quarter" idx="12"/>
          </p:nvPr>
        </p:nvSpPr>
        <p:spPr/>
        <p:txBody>
          <a:bodyPr/>
          <a:lstStyle/>
          <a:p>
            <a:pPr>
              <a:defRPr/>
            </a:pPr>
            <a:fld id="{AB7CE779-21FB-D348-B8EA-3C752F0DE6DE}" type="slidenum">
              <a:rPr lang="en-US" altLang="en-US" smtClean="0"/>
              <a:pPr>
                <a:defRPr/>
              </a:pPr>
              <a:t>15</a:t>
            </a:fld>
            <a:endParaRPr lang="en-US" altLang="en-US"/>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2315" y="93856"/>
            <a:ext cx="8561685" cy="525978"/>
          </a:xfrm>
          <a:prstGeom prst="rect">
            <a:avLst/>
          </a:prstGeom>
        </p:spPr>
        <p:txBody>
          <a:bodyPr wrap="square">
            <a:spAutoFit/>
          </a:bodyPr>
          <a:lstStyle/>
          <a:p>
            <a:pPr algn="ctr" eaLnBrk="1" fontAlgn="auto" hangingPunct="1">
              <a:spcBef>
                <a:spcPts val="0"/>
              </a:spcBef>
              <a:spcAft>
                <a:spcPts val="0"/>
              </a:spcAft>
              <a:defRPr/>
            </a:pPr>
            <a:r>
              <a:rPr lang="en-US" sz="2818" kern="0" dirty="0">
                <a:latin typeface="Calibri"/>
              </a:rPr>
              <a:t>Probing the running quark mass with CLAS12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98" y="1019045"/>
            <a:ext cx="7923586" cy="3857112"/>
          </a:xfrm>
          <a:prstGeom prst="rect">
            <a:avLst/>
          </a:prstGeom>
        </p:spPr>
      </p:pic>
      <p:sp>
        <p:nvSpPr>
          <p:cNvPr id="7" name="Rectangle 6"/>
          <p:cNvSpPr/>
          <p:nvPr/>
        </p:nvSpPr>
        <p:spPr>
          <a:xfrm>
            <a:off x="775003" y="5129836"/>
            <a:ext cx="7737227" cy="1068369"/>
          </a:xfrm>
          <a:prstGeom prst="rect">
            <a:avLst/>
          </a:prstGeom>
        </p:spPr>
        <p:txBody>
          <a:bodyPr wrap="square">
            <a:spAutoFit/>
          </a:bodyPr>
          <a:lstStyle/>
          <a:p>
            <a:r>
              <a:rPr lang="en-US" sz="2114" dirty="0">
                <a:latin typeface="Calibri"/>
              </a:rPr>
              <a:t>Nucleon resonance transitions amplitudes probe the quark mass function from constituent quarks to dressed quarks and elementary quarks.</a:t>
            </a:r>
            <a:endParaRPr lang="en-US" dirty="0"/>
          </a:p>
        </p:txBody>
      </p:sp>
      <p:sp>
        <p:nvSpPr>
          <p:cNvPr id="8" name="TextBox 7"/>
          <p:cNvSpPr txBox="1"/>
          <p:nvPr/>
        </p:nvSpPr>
        <p:spPr>
          <a:xfrm>
            <a:off x="0" y="6497052"/>
            <a:ext cx="1462388" cy="369332"/>
          </a:xfrm>
          <a:prstGeom prst="rect">
            <a:avLst/>
          </a:prstGeom>
          <a:solidFill>
            <a:srgbClr val="FFC000"/>
          </a:solidFill>
        </p:spPr>
        <p:txBody>
          <a:bodyPr wrap="none" rtlCol="0">
            <a:spAutoFit/>
          </a:bodyPr>
          <a:lstStyle/>
          <a:p>
            <a:r>
              <a:rPr lang="en-US" dirty="0" err="1" smtClean="0"/>
              <a:t>Kyunseon</a:t>
            </a:r>
            <a:r>
              <a:rPr lang="en-US" dirty="0" smtClean="0"/>
              <a:t> </a:t>
            </a:r>
            <a:r>
              <a:rPr lang="en-US" dirty="0" err="1" smtClean="0"/>
              <a:t>Joo</a:t>
            </a:r>
            <a:endParaRPr lang="en-US" dirty="0"/>
          </a:p>
        </p:txBody>
      </p:sp>
      <p:sp>
        <p:nvSpPr>
          <p:cNvPr id="6" name="Slide Number Placeholder 5"/>
          <p:cNvSpPr>
            <a:spLocks noGrp="1"/>
          </p:cNvSpPr>
          <p:nvPr>
            <p:ph type="sldNum" sz="quarter" idx="12"/>
          </p:nvPr>
        </p:nvSpPr>
        <p:spPr/>
        <p:txBody>
          <a:bodyPr/>
          <a:lstStyle/>
          <a:p>
            <a:fld id="{B2E123A2-8C0A-B24D-ABFA-7CF5F3B53C08}" type="slidenum">
              <a:rPr lang="en-US" smtClean="0"/>
              <a:pPr/>
              <a:t>16</a:t>
            </a:fld>
            <a:endParaRPr lang="en-US"/>
          </a:p>
        </p:txBody>
      </p:sp>
    </p:spTree>
    <p:extLst>
      <p:ext uri="{BB962C8B-B14F-4D97-AF65-F5344CB8AC3E}">
        <p14:creationId xmlns:p14="http://schemas.microsoft.com/office/powerpoint/2010/main" val="189107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20638" y="76200"/>
            <a:ext cx="9123362" cy="646113"/>
          </a:xfrm>
          <a:prstGeom prst="rect">
            <a:avLst/>
          </a:prstGeom>
          <a:noFill/>
          <a:ln w="9525">
            <a:noFill/>
            <a:miter lim="800000"/>
            <a:headEnd/>
            <a:tailEnd/>
          </a:ln>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a:defRPr/>
            </a:pPr>
            <a:r>
              <a:rPr lang="en-US" altLang="en-US" sz="3600" b="1" dirty="0" smtClean="0">
                <a:solidFill>
                  <a:srgbClr val="000090"/>
                </a:solidFill>
                <a:effectLst>
                  <a:outerShdw blurRad="38100" dist="38100" dir="2700000" algn="tl">
                    <a:srgbClr val="C0C0C0"/>
                  </a:outerShdw>
                </a:effectLst>
                <a:latin typeface="Garamond" charset="0"/>
                <a:cs typeface="+mn-cs"/>
              </a:rPr>
              <a:t>One clear goal</a:t>
            </a:r>
          </a:p>
        </p:txBody>
      </p:sp>
      <p:sp>
        <p:nvSpPr>
          <p:cNvPr id="22530" name="Rectangle 4"/>
          <p:cNvSpPr>
            <a:spLocks noChangeArrowheads="1"/>
          </p:cNvSpPr>
          <p:nvPr/>
        </p:nvSpPr>
        <p:spPr bwMode="auto">
          <a:xfrm>
            <a:off x="342900" y="1272344"/>
            <a:ext cx="2565400" cy="5054600"/>
          </a:xfrm>
          <a:prstGeom prst="rect">
            <a:avLst/>
          </a:prstGeom>
          <a:solidFill>
            <a:srgbClr val="FFBF16"/>
          </a:solidFill>
          <a:ln w="9525">
            <a:solidFill>
              <a:schemeClr val="tx1"/>
            </a:solidFill>
            <a:miter lim="800000"/>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31" name="Text Box 6"/>
          <p:cNvSpPr txBox="1">
            <a:spLocks noChangeArrowheads="1"/>
          </p:cNvSpPr>
          <p:nvPr/>
        </p:nvSpPr>
        <p:spPr bwMode="auto">
          <a:xfrm>
            <a:off x="1953002" y="1292225"/>
            <a:ext cx="10441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1800" smtClean="0">
                <a:latin typeface="Comic Sans MS" charset="0"/>
              </a:rPr>
              <a:t>Low Q</a:t>
            </a:r>
            <a:r>
              <a:rPr lang="en-US" altLang="en-US" sz="1800" baseline="30000" smtClean="0">
                <a:latin typeface="Comic Sans MS" charset="0"/>
              </a:rPr>
              <a:t>2</a:t>
            </a:r>
            <a:endParaRPr lang="en-US" altLang="en-US" sz="1800" baseline="30000" dirty="0">
              <a:latin typeface="Comic Sans MS" charset="0"/>
            </a:endParaRPr>
          </a:p>
        </p:txBody>
      </p:sp>
      <p:sp>
        <p:nvSpPr>
          <p:cNvPr id="22532" name="Text Box 7"/>
          <p:cNvSpPr txBox="1">
            <a:spLocks noChangeArrowheads="1"/>
          </p:cNvSpPr>
          <p:nvPr/>
        </p:nvSpPr>
        <p:spPr bwMode="auto">
          <a:xfrm>
            <a:off x="1878013" y="5853113"/>
            <a:ext cx="1309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1800" smtClean="0">
                <a:latin typeface="Comic Sans MS" charset="0"/>
              </a:rPr>
              <a:t>High Q</a:t>
            </a:r>
            <a:r>
              <a:rPr lang="en-US" altLang="en-US" sz="1800" baseline="30000" smtClean="0">
                <a:latin typeface="Comic Sans MS" charset="0"/>
              </a:rPr>
              <a:t>2</a:t>
            </a:r>
            <a:endParaRPr lang="en-US" altLang="en-US" sz="1800" baseline="30000" dirty="0">
              <a:latin typeface="Comic Sans MS" charset="0"/>
            </a:endParaRPr>
          </a:p>
        </p:txBody>
      </p:sp>
      <p:sp>
        <p:nvSpPr>
          <p:cNvPr id="22533" name="Oval 8" descr="Large confetti"/>
          <p:cNvSpPr>
            <a:spLocks noChangeArrowheads="1"/>
          </p:cNvSpPr>
          <p:nvPr/>
        </p:nvSpPr>
        <p:spPr bwMode="auto">
          <a:xfrm rot="-4429816">
            <a:off x="564357" y="3323431"/>
            <a:ext cx="1136650" cy="1239837"/>
          </a:xfrm>
          <a:prstGeom prst="ellipse">
            <a:avLst/>
          </a:prstGeom>
          <a:pattFill prst="lgConfetti">
            <a:fgClr>
              <a:srgbClr val="CA9564"/>
            </a:fgClr>
            <a:bgClr>
              <a:srgbClr val="FFFFFF"/>
            </a:bgClr>
          </a:patt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34" name="Oval 9"/>
          <p:cNvSpPr>
            <a:spLocks noChangeArrowheads="1"/>
          </p:cNvSpPr>
          <p:nvPr/>
        </p:nvSpPr>
        <p:spPr bwMode="auto">
          <a:xfrm rot="-4429816">
            <a:off x="581819" y="3869532"/>
            <a:ext cx="314325" cy="344487"/>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35" name="Freeform 10"/>
          <p:cNvSpPr>
            <a:spLocks/>
          </p:cNvSpPr>
          <p:nvPr/>
        </p:nvSpPr>
        <p:spPr bwMode="auto">
          <a:xfrm rot="-4429816">
            <a:off x="896938" y="3727450"/>
            <a:ext cx="377825" cy="276225"/>
          </a:xfrm>
          <a:custGeom>
            <a:avLst/>
            <a:gdLst>
              <a:gd name="T0" fmla="*/ 0 w 288"/>
              <a:gd name="T1" fmla="*/ 0 h 192"/>
              <a:gd name="T2" fmla="*/ 2147483646 w 288"/>
              <a:gd name="T3" fmla="*/ 2147483646 h 192"/>
              <a:gd name="T4" fmla="*/ 2147483646 w 288"/>
              <a:gd name="T5" fmla="*/ 2147483646 h 192"/>
              <a:gd name="T6" fmla="*/ 2147483646 w 288"/>
              <a:gd name="T7" fmla="*/ 2147483646 h 192"/>
              <a:gd name="T8" fmla="*/ 0 60000 65536"/>
              <a:gd name="T9" fmla="*/ 0 60000 65536"/>
              <a:gd name="T10" fmla="*/ 0 60000 65536"/>
              <a:gd name="T11" fmla="*/ 0 60000 65536"/>
              <a:gd name="T12" fmla="*/ 0 w 288"/>
              <a:gd name="T13" fmla="*/ 0 h 192"/>
              <a:gd name="T14" fmla="*/ 288 w 288"/>
              <a:gd name="T15" fmla="*/ 192 h 192"/>
            </a:gdLst>
            <a:ahLst/>
            <a:cxnLst>
              <a:cxn ang="T8">
                <a:pos x="T0" y="T1"/>
              </a:cxn>
              <a:cxn ang="T9">
                <a:pos x="T2" y="T3"/>
              </a:cxn>
              <a:cxn ang="T10">
                <a:pos x="T4" y="T5"/>
              </a:cxn>
              <a:cxn ang="T11">
                <a:pos x="T6" y="T7"/>
              </a:cxn>
            </a:cxnLst>
            <a:rect l="T12" t="T13" r="T14" b="T15"/>
            <a:pathLst>
              <a:path w="288" h="192">
                <a:moveTo>
                  <a:pt x="0" y="0"/>
                </a:moveTo>
                <a:cubicBezTo>
                  <a:pt x="16" y="36"/>
                  <a:pt x="32" y="72"/>
                  <a:pt x="48" y="96"/>
                </a:cubicBezTo>
                <a:cubicBezTo>
                  <a:pt x="64" y="120"/>
                  <a:pt x="56" y="128"/>
                  <a:pt x="96" y="144"/>
                </a:cubicBezTo>
                <a:cubicBezTo>
                  <a:pt x="136" y="160"/>
                  <a:pt x="256" y="184"/>
                  <a:pt x="288" y="192"/>
                </a:cubicBezTo>
              </a:path>
            </a:pathLst>
          </a:custGeom>
          <a:noFill/>
          <a:ln w="76200">
            <a:solidFill>
              <a:srgbClr val="FFFF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6" name="Freeform 11"/>
          <p:cNvSpPr>
            <a:spLocks/>
          </p:cNvSpPr>
          <p:nvPr/>
        </p:nvSpPr>
        <p:spPr bwMode="auto">
          <a:xfrm rot="-4429816">
            <a:off x="962026" y="3822700"/>
            <a:ext cx="74612" cy="414337"/>
          </a:xfrm>
          <a:custGeom>
            <a:avLst/>
            <a:gdLst>
              <a:gd name="T0" fmla="*/ 0 w 56"/>
              <a:gd name="T1" fmla="*/ 0 h 288"/>
              <a:gd name="T2" fmla="*/ 2147483646 w 56"/>
              <a:gd name="T3" fmla="*/ 2147483646 h 288"/>
              <a:gd name="T4" fmla="*/ 2147483646 w 56"/>
              <a:gd name="T5" fmla="*/ 2147483646 h 288"/>
              <a:gd name="T6" fmla="*/ 2147483646 w 56"/>
              <a:gd name="T7" fmla="*/ 2147483646 h 288"/>
              <a:gd name="T8" fmla="*/ 0 60000 65536"/>
              <a:gd name="T9" fmla="*/ 0 60000 65536"/>
              <a:gd name="T10" fmla="*/ 0 60000 65536"/>
              <a:gd name="T11" fmla="*/ 0 60000 65536"/>
              <a:gd name="T12" fmla="*/ 0 w 56"/>
              <a:gd name="T13" fmla="*/ 0 h 288"/>
              <a:gd name="T14" fmla="*/ 56 w 56"/>
              <a:gd name="T15" fmla="*/ 288 h 288"/>
            </a:gdLst>
            <a:ahLst/>
            <a:cxnLst>
              <a:cxn ang="T8">
                <a:pos x="T0" y="T1"/>
              </a:cxn>
              <a:cxn ang="T9">
                <a:pos x="T2" y="T3"/>
              </a:cxn>
              <a:cxn ang="T10">
                <a:pos x="T4" y="T5"/>
              </a:cxn>
              <a:cxn ang="T11">
                <a:pos x="T6" y="T7"/>
              </a:cxn>
            </a:cxnLst>
            <a:rect l="T12" t="T13" r="T14" b="T15"/>
            <a:pathLst>
              <a:path w="56" h="288">
                <a:moveTo>
                  <a:pt x="0" y="0"/>
                </a:moveTo>
                <a:cubicBezTo>
                  <a:pt x="20" y="56"/>
                  <a:pt x="40" y="112"/>
                  <a:pt x="48" y="144"/>
                </a:cubicBezTo>
                <a:cubicBezTo>
                  <a:pt x="56" y="176"/>
                  <a:pt x="48" y="168"/>
                  <a:pt x="48" y="192"/>
                </a:cubicBezTo>
                <a:cubicBezTo>
                  <a:pt x="48" y="216"/>
                  <a:pt x="48" y="272"/>
                  <a:pt x="48" y="288"/>
                </a:cubicBezTo>
              </a:path>
            </a:pathLst>
          </a:custGeom>
          <a:noFill/>
          <a:ln w="76200">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7" name="Freeform 12"/>
          <p:cNvSpPr>
            <a:spLocks/>
          </p:cNvSpPr>
          <p:nvPr/>
        </p:nvSpPr>
        <p:spPr bwMode="auto">
          <a:xfrm rot="-4429816">
            <a:off x="1122363" y="3816350"/>
            <a:ext cx="379412" cy="217488"/>
          </a:xfrm>
          <a:custGeom>
            <a:avLst/>
            <a:gdLst>
              <a:gd name="T0" fmla="*/ 2147483646 w 288"/>
              <a:gd name="T1" fmla="*/ 2147483646 h 152"/>
              <a:gd name="T2" fmla="*/ 2147483646 w 288"/>
              <a:gd name="T3" fmla="*/ 2147483646 h 152"/>
              <a:gd name="T4" fmla="*/ 2147483646 w 288"/>
              <a:gd name="T5" fmla="*/ 2147483646 h 152"/>
              <a:gd name="T6" fmla="*/ 0 w 288"/>
              <a:gd name="T7" fmla="*/ 2147483646 h 152"/>
              <a:gd name="T8" fmla="*/ 0 60000 65536"/>
              <a:gd name="T9" fmla="*/ 0 60000 65536"/>
              <a:gd name="T10" fmla="*/ 0 60000 65536"/>
              <a:gd name="T11" fmla="*/ 0 60000 65536"/>
              <a:gd name="T12" fmla="*/ 0 w 288"/>
              <a:gd name="T13" fmla="*/ 0 h 152"/>
              <a:gd name="T14" fmla="*/ 288 w 288"/>
              <a:gd name="T15" fmla="*/ 152 h 152"/>
            </a:gdLst>
            <a:ahLst/>
            <a:cxnLst>
              <a:cxn ang="T8">
                <a:pos x="T0" y="T1"/>
              </a:cxn>
              <a:cxn ang="T9">
                <a:pos x="T2" y="T3"/>
              </a:cxn>
              <a:cxn ang="T10">
                <a:pos x="T4" y="T5"/>
              </a:cxn>
              <a:cxn ang="T11">
                <a:pos x="T6" y="T7"/>
              </a:cxn>
            </a:cxnLst>
            <a:rect l="T12" t="T13" r="T14" b="T15"/>
            <a:pathLst>
              <a:path w="288" h="152">
                <a:moveTo>
                  <a:pt x="288" y="8"/>
                </a:moveTo>
                <a:cubicBezTo>
                  <a:pt x="232" y="4"/>
                  <a:pt x="176" y="0"/>
                  <a:pt x="144" y="8"/>
                </a:cubicBezTo>
                <a:cubicBezTo>
                  <a:pt x="112" y="16"/>
                  <a:pt x="120" y="32"/>
                  <a:pt x="96" y="56"/>
                </a:cubicBezTo>
                <a:cubicBezTo>
                  <a:pt x="72" y="80"/>
                  <a:pt x="36" y="116"/>
                  <a:pt x="0" y="152"/>
                </a:cubicBezTo>
              </a:path>
            </a:pathLst>
          </a:custGeom>
          <a:noFill/>
          <a:ln w="7620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8" name="Oval 13"/>
          <p:cNvSpPr>
            <a:spLocks noChangeArrowheads="1"/>
          </p:cNvSpPr>
          <p:nvPr/>
        </p:nvSpPr>
        <p:spPr bwMode="auto">
          <a:xfrm rot="-4429816">
            <a:off x="1223963" y="4003675"/>
            <a:ext cx="317500" cy="342900"/>
          </a:xfrm>
          <a:prstGeom prst="ellipse">
            <a:avLst/>
          </a:prstGeom>
          <a:solidFill>
            <a:schemeClr val="hlink"/>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39" name="Oval 14"/>
          <p:cNvSpPr>
            <a:spLocks noChangeArrowheads="1"/>
          </p:cNvSpPr>
          <p:nvPr/>
        </p:nvSpPr>
        <p:spPr bwMode="auto">
          <a:xfrm rot="-4429816">
            <a:off x="1178718" y="3466307"/>
            <a:ext cx="315913" cy="342900"/>
          </a:xfrm>
          <a:prstGeom prst="ellipse">
            <a:avLst/>
          </a:prstGeom>
          <a:solidFill>
            <a:srgbClr val="66FF66"/>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grpSp>
        <p:nvGrpSpPr>
          <p:cNvPr id="22540" name="Group 15"/>
          <p:cNvGrpSpPr>
            <a:grpSpLocks/>
          </p:cNvGrpSpPr>
          <p:nvPr/>
        </p:nvGrpSpPr>
        <p:grpSpPr bwMode="auto">
          <a:xfrm>
            <a:off x="630238" y="1768475"/>
            <a:ext cx="1096962" cy="1033463"/>
            <a:chOff x="4394" y="989"/>
            <a:chExt cx="690" cy="706"/>
          </a:xfrm>
        </p:grpSpPr>
        <p:sp>
          <p:nvSpPr>
            <p:cNvPr id="22603" name="Oval 16"/>
            <p:cNvSpPr>
              <a:spLocks noChangeArrowheads="1"/>
            </p:cNvSpPr>
            <p:nvPr/>
          </p:nvSpPr>
          <p:spPr bwMode="auto">
            <a:xfrm>
              <a:off x="4394" y="1008"/>
              <a:ext cx="690" cy="687"/>
            </a:xfrm>
            <a:prstGeom prst="ellipse">
              <a:avLst/>
            </a:prstGeom>
            <a:solidFill>
              <a:srgbClr val="FFCCCC"/>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grpSp>
          <p:nvGrpSpPr>
            <p:cNvPr id="22604" name="Group 17"/>
            <p:cNvGrpSpPr>
              <a:grpSpLocks/>
            </p:cNvGrpSpPr>
            <p:nvPr/>
          </p:nvGrpSpPr>
          <p:grpSpPr bwMode="auto">
            <a:xfrm>
              <a:off x="4398" y="989"/>
              <a:ext cx="660" cy="419"/>
              <a:chOff x="4302" y="989"/>
              <a:chExt cx="660" cy="419"/>
            </a:xfrm>
          </p:grpSpPr>
          <p:sp>
            <p:nvSpPr>
              <p:cNvPr id="22605" name="Freeform 18"/>
              <p:cNvSpPr>
                <a:spLocks/>
              </p:cNvSpPr>
              <p:nvPr/>
            </p:nvSpPr>
            <p:spPr bwMode="auto">
              <a:xfrm rot="7079170">
                <a:off x="4770" y="840"/>
                <a:ext cx="43" cy="341"/>
              </a:xfrm>
              <a:custGeom>
                <a:avLst/>
                <a:gdLst>
                  <a:gd name="T0" fmla="*/ 4 w 48"/>
                  <a:gd name="T1" fmla="*/ 4 h 384"/>
                  <a:gd name="T2" fmla="*/ 0 w 48"/>
                  <a:gd name="T3" fmla="*/ 4 h 384"/>
                  <a:gd name="T4" fmla="*/ 4 w 48"/>
                  <a:gd name="T5" fmla="*/ 0 h 384"/>
                  <a:gd name="T6" fmla="*/ 0 60000 65536"/>
                  <a:gd name="T7" fmla="*/ 0 60000 65536"/>
                  <a:gd name="T8" fmla="*/ 0 60000 65536"/>
                  <a:gd name="T9" fmla="*/ 0 w 48"/>
                  <a:gd name="T10" fmla="*/ 0 h 384"/>
                  <a:gd name="T11" fmla="*/ 48 w 48"/>
                  <a:gd name="T12" fmla="*/ 384 h 384"/>
                </a:gdLst>
                <a:ahLst/>
                <a:cxnLst>
                  <a:cxn ang="T6">
                    <a:pos x="T0" y="T1"/>
                  </a:cxn>
                  <a:cxn ang="T7">
                    <a:pos x="T2" y="T3"/>
                  </a:cxn>
                  <a:cxn ang="T8">
                    <a:pos x="T4" y="T5"/>
                  </a:cxn>
                </a:cxnLst>
                <a:rect l="T9" t="T10" r="T11" b="T12"/>
                <a:pathLst>
                  <a:path w="48" h="384">
                    <a:moveTo>
                      <a:pt x="48" y="384"/>
                    </a:moveTo>
                    <a:cubicBezTo>
                      <a:pt x="24" y="320"/>
                      <a:pt x="0" y="256"/>
                      <a:pt x="0" y="192"/>
                    </a:cubicBezTo>
                    <a:cubicBezTo>
                      <a:pt x="0" y="128"/>
                      <a:pt x="40" y="32"/>
                      <a:pt x="48" y="0"/>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06" name="Freeform 20"/>
              <p:cNvSpPr>
                <a:spLocks/>
              </p:cNvSpPr>
              <p:nvPr/>
            </p:nvSpPr>
            <p:spPr bwMode="auto">
              <a:xfrm rot="784241">
                <a:off x="4302" y="1062"/>
                <a:ext cx="43" cy="346"/>
              </a:xfrm>
              <a:custGeom>
                <a:avLst/>
                <a:gdLst>
                  <a:gd name="T0" fmla="*/ 4 w 48"/>
                  <a:gd name="T1" fmla="*/ 5 h 384"/>
                  <a:gd name="T2" fmla="*/ 0 w 48"/>
                  <a:gd name="T3" fmla="*/ 5 h 384"/>
                  <a:gd name="T4" fmla="*/ 4 w 48"/>
                  <a:gd name="T5" fmla="*/ 0 h 384"/>
                  <a:gd name="T6" fmla="*/ 0 60000 65536"/>
                  <a:gd name="T7" fmla="*/ 0 60000 65536"/>
                  <a:gd name="T8" fmla="*/ 0 60000 65536"/>
                  <a:gd name="T9" fmla="*/ 0 w 48"/>
                  <a:gd name="T10" fmla="*/ 0 h 384"/>
                  <a:gd name="T11" fmla="*/ 48 w 48"/>
                  <a:gd name="T12" fmla="*/ 384 h 384"/>
                </a:gdLst>
                <a:ahLst/>
                <a:cxnLst>
                  <a:cxn ang="T6">
                    <a:pos x="T0" y="T1"/>
                  </a:cxn>
                  <a:cxn ang="T7">
                    <a:pos x="T2" y="T3"/>
                  </a:cxn>
                  <a:cxn ang="T8">
                    <a:pos x="T4" y="T5"/>
                  </a:cxn>
                </a:cxnLst>
                <a:rect l="T9" t="T10" r="T11" b="T12"/>
                <a:pathLst>
                  <a:path w="48" h="384">
                    <a:moveTo>
                      <a:pt x="48" y="384"/>
                    </a:moveTo>
                    <a:cubicBezTo>
                      <a:pt x="24" y="320"/>
                      <a:pt x="0" y="256"/>
                      <a:pt x="0" y="192"/>
                    </a:cubicBezTo>
                    <a:cubicBezTo>
                      <a:pt x="0" y="128"/>
                      <a:pt x="40" y="32"/>
                      <a:pt x="48" y="0"/>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22541" name="Oval 21" descr="20%"/>
          <p:cNvSpPr>
            <a:spLocks noChangeArrowheads="1"/>
          </p:cNvSpPr>
          <p:nvPr/>
        </p:nvSpPr>
        <p:spPr bwMode="auto">
          <a:xfrm>
            <a:off x="533400" y="4857750"/>
            <a:ext cx="1171575" cy="1136650"/>
          </a:xfrm>
          <a:prstGeom prst="ellipse">
            <a:avLst/>
          </a:prstGeom>
          <a:pattFill prst="pct20">
            <a:fgClr>
              <a:srgbClr val="FFCC99"/>
            </a:fgClr>
            <a:bgClr>
              <a:srgbClr val="FFFFFF"/>
            </a:bgClr>
          </a:patt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42" name="Oval 22"/>
          <p:cNvSpPr>
            <a:spLocks noChangeArrowheads="1"/>
          </p:cNvSpPr>
          <p:nvPr/>
        </p:nvSpPr>
        <p:spPr bwMode="auto">
          <a:xfrm>
            <a:off x="1100138" y="5311775"/>
            <a:ext cx="65087" cy="61913"/>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43" name="Oval 23"/>
          <p:cNvSpPr>
            <a:spLocks noChangeArrowheads="1"/>
          </p:cNvSpPr>
          <p:nvPr/>
        </p:nvSpPr>
        <p:spPr bwMode="auto">
          <a:xfrm>
            <a:off x="904875" y="5499100"/>
            <a:ext cx="65088" cy="63500"/>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44" name="Oval 24"/>
          <p:cNvSpPr>
            <a:spLocks noChangeArrowheads="1"/>
          </p:cNvSpPr>
          <p:nvPr/>
        </p:nvSpPr>
        <p:spPr bwMode="auto">
          <a:xfrm>
            <a:off x="1120775" y="5235575"/>
            <a:ext cx="63500" cy="63500"/>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45" name="Oval 25"/>
          <p:cNvSpPr>
            <a:spLocks noChangeArrowheads="1"/>
          </p:cNvSpPr>
          <p:nvPr/>
        </p:nvSpPr>
        <p:spPr bwMode="auto">
          <a:xfrm>
            <a:off x="1379538" y="5426075"/>
            <a:ext cx="65087" cy="63500"/>
          </a:xfrm>
          <a:prstGeom prst="ellipse">
            <a:avLst/>
          </a:prstGeom>
          <a:solidFill>
            <a:srgbClr val="3AC737"/>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46" name="Oval 26"/>
          <p:cNvSpPr>
            <a:spLocks noChangeArrowheads="1"/>
          </p:cNvSpPr>
          <p:nvPr/>
        </p:nvSpPr>
        <p:spPr bwMode="auto">
          <a:xfrm>
            <a:off x="1509713" y="5553075"/>
            <a:ext cx="65087" cy="61913"/>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47" name="Oval 27"/>
          <p:cNvSpPr>
            <a:spLocks noChangeArrowheads="1"/>
          </p:cNvSpPr>
          <p:nvPr/>
        </p:nvSpPr>
        <p:spPr bwMode="auto">
          <a:xfrm>
            <a:off x="1249363" y="4919663"/>
            <a:ext cx="65087" cy="635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48" name="Freeform 28"/>
          <p:cNvSpPr>
            <a:spLocks/>
          </p:cNvSpPr>
          <p:nvPr/>
        </p:nvSpPr>
        <p:spPr bwMode="auto">
          <a:xfrm>
            <a:off x="1120775" y="5299075"/>
            <a:ext cx="128588" cy="190500"/>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9" name="Freeform 29"/>
          <p:cNvSpPr>
            <a:spLocks/>
          </p:cNvSpPr>
          <p:nvPr/>
        </p:nvSpPr>
        <p:spPr bwMode="auto">
          <a:xfrm>
            <a:off x="728663" y="5299075"/>
            <a:ext cx="130175" cy="190500"/>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lstStyle/>
          <a:p>
            <a:endParaRPr lang="en-US"/>
          </a:p>
        </p:txBody>
      </p:sp>
      <p:sp>
        <p:nvSpPr>
          <p:cNvPr id="22550" name="Freeform 30"/>
          <p:cNvSpPr>
            <a:spLocks/>
          </p:cNvSpPr>
          <p:nvPr/>
        </p:nvSpPr>
        <p:spPr bwMode="auto">
          <a:xfrm rot="-7282380">
            <a:off x="1283494" y="5560219"/>
            <a:ext cx="127000" cy="195262"/>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1" name="Freeform 31"/>
          <p:cNvSpPr>
            <a:spLocks/>
          </p:cNvSpPr>
          <p:nvPr/>
        </p:nvSpPr>
        <p:spPr bwMode="auto">
          <a:xfrm>
            <a:off x="1390650" y="5489575"/>
            <a:ext cx="130175" cy="188913"/>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2" name="Freeform 32"/>
          <p:cNvSpPr>
            <a:spLocks/>
          </p:cNvSpPr>
          <p:nvPr/>
        </p:nvSpPr>
        <p:spPr bwMode="auto">
          <a:xfrm rot="-7282380">
            <a:off x="1089025" y="5013325"/>
            <a:ext cx="125413" cy="195263"/>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3" name="Freeform 33"/>
          <p:cNvSpPr>
            <a:spLocks/>
          </p:cNvSpPr>
          <p:nvPr/>
        </p:nvSpPr>
        <p:spPr bwMode="auto">
          <a:xfrm rot="9645446">
            <a:off x="1165225" y="5311775"/>
            <a:ext cx="131763" cy="187325"/>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4" name="Oval 34"/>
          <p:cNvSpPr>
            <a:spLocks noChangeArrowheads="1"/>
          </p:cNvSpPr>
          <p:nvPr/>
        </p:nvSpPr>
        <p:spPr bwMode="auto">
          <a:xfrm>
            <a:off x="788988" y="5461000"/>
            <a:ext cx="65087" cy="635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55" name="Oval 35"/>
          <p:cNvSpPr>
            <a:spLocks noChangeArrowheads="1"/>
          </p:cNvSpPr>
          <p:nvPr/>
        </p:nvSpPr>
        <p:spPr bwMode="auto">
          <a:xfrm>
            <a:off x="919163" y="5461000"/>
            <a:ext cx="65087" cy="635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56" name="Oval 36"/>
          <p:cNvSpPr>
            <a:spLocks noChangeArrowheads="1"/>
          </p:cNvSpPr>
          <p:nvPr/>
        </p:nvSpPr>
        <p:spPr bwMode="auto">
          <a:xfrm>
            <a:off x="1179513" y="5461000"/>
            <a:ext cx="65087" cy="635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57" name="Oval 37"/>
          <p:cNvSpPr>
            <a:spLocks noChangeArrowheads="1"/>
          </p:cNvSpPr>
          <p:nvPr/>
        </p:nvSpPr>
        <p:spPr bwMode="auto">
          <a:xfrm>
            <a:off x="1179513" y="5649913"/>
            <a:ext cx="65087" cy="635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58" name="Oval 38"/>
          <p:cNvSpPr>
            <a:spLocks noChangeArrowheads="1"/>
          </p:cNvSpPr>
          <p:nvPr/>
        </p:nvSpPr>
        <p:spPr bwMode="auto">
          <a:xfrm>
            <a:off x="854075" y="5649913"/>
            <a:ext cx="65088" cy="63500"/>
          </a:xfrm>
          <a:prstGeom prst="ellipse">
            <a:avLst/>
          </a:prstGeom>
          <a:solidFill>
            <a:srgbClr val="E53A0B"/>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59" name="Freeform 39"/>
          <p:cNvSpPr>
            <a:spLocks/>
          </p:cNvSpPr>
          <p:nvPr/>
        </p:nvSpPr>
        <p:spPr bwMode="auto">
          <a:xfrm rot="9645446">
            <a:off x="919163" y="5649913"/>
            <a:ext cx="130175" cy="190500"/>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0" name="Freeform 40"/>
          <p:cNvSpPr>
            <a:spLocks/>
          </p:cNvSpPr>
          <p:nvPr/>
        </p:nvSpPr>
        <p:spPr bwMode="auto">
          <a:xfrm rot="-3896125">
            <a:off x="985838" y="5354638"/>
            <a:ext cx="188912" cy="277812"/>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1" name="Freeform 41"/>
          <p:cNvSpPr>
            <a:spLocks/>
          </p:cNvSpPr>
          <p:nvPr/>
        </p:nvSpPr>
        <p:spPr bwMode="auto">
          <a:xfrm rot="-2090744">
            <a:off x="1292225" y="4919663"/>
            <a:ext cx="206375" cy="254000"/>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2" name="Oval 42"/>
          <p:cNvSpPr>
            <a:spLocks noChangeArrowheads="1"/>
          </p:cNvSpPr>
          <p:nvPr/>
        </p:nvSpPr>
        <p:spPr bwMode="auto">
          <a:xfrm>
            <a:off x="660400" y="5113338"/>
            <a:ext cx="65088" cy="63500"/>
          </a:xfrm>
          <a:prstGeom prst="ellipse">
            <a:avLst/>
          </a:prstGeom>
          <a:solidFill>
            <a:srgbClr val="E53A0B"/>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63" name="Oval 43"/>
          <p:cNvSpPr>
            <a:spLocks noChangeArrowheads="1"/>
          </p:cNvSpPr>
          <p:nvPr/>
        </p:nvSpPr>
        <p:spPr bwMode="auto">
          <a:xfrm>
            <a:off x="790575" y="5113338"/>
            <a:ext cx="65088" cy="635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64" name="Oval 44"/>
          <p:cNvSpPr>
            <a:spLocks noChangeArrowheads="1"/>
          </p:cNvSpPr>
          <p:nvPr/>
        </p:nvSpPr>
        <p:spPr bwMode="auto">
          <a:xfrm>
            <a:off x="1049338" y="5113338"/>
            <a:ext cx="65087" cy="635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65" name="Oval 45"/>
          <p:cNvSpPr>
            <a:spLocks noChangeArrowheads="1"/>
          </p:cNvSpPr>
          <p:nvPr/>
        </p:nvSpPr>
        <p:spPr bwMode="auto">
          <a:xfrm>
            <a:off x="1049338" y="5302250"/>
            <a:ext cx="65087" cy="63500"/>
          </a:xfrm>
          <a:prstGeom prst="ellipse">
            <a:avLst/>
          </a:prstGeom>
          <a:solidFill>
            <a:srgbClr val="99FF66"/>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66" name="Oval 46"/>
          <p:cNvSpPr>
            <a:spLocks noChangeArrowheads="1"/>
          </p:cNvSpPr>
          <p:nvPr/>
        </p:nvSpPr>
        <p:spPr bwMode="auto">
          <a:xfrm>
            <a:off x="725488" y="5302250"/>
            <a:ext cx="65087" cy="635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67" name="Freeform 47"/>
          <p:cNvSpPr>
            <a:spLocks/>
          </p:cNvSpPr>
          <p:nvPr/>
        </p:nvSpPr>
        <p:spPr bwMode="auto">
          <a:xfrm rot="9645446">
            <a:off x="790575" y="5302250"/>
            <a:ext cx="130175" cy="190500"/>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8" name="Freeform 48"/>
          <p:cNvSpPr>
            <a:spLocks/>
          </p:cNvSpPr>
          <p:nvPr/>
        </p:nvSpPr>
        <p:spPr bwMode="auto">
          <a:xfrm rot="-3896125">
            <a:off x="835820" y="5101431"/>
            <a:ext cx="188912" cy="276225"/>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9" name="Freeform 49"/>
          <p:cNvSpPr>
            <a:spLocks/>
          </p:cNvSpPr>
          <p:nvPr/>
        </p:nvSpPr>
        <p:spPr bwMode="auto">
          <a:xfrm rot="-620572">
            <a:off x="660400" y="5121275"/>
            <a:ext cx="130175" cy="190500"/>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70" name="Freeform 50"/>
          <p:cNvSpPr>
            <a:spLocks/>
          </p:cNvSpPr>
          <p:nvPr/>
        </p:nvSpPr>
        <p:spPr bwMode="auto">
          <a:xfrm rot="4588081">
            <a:off x="1362076" y="5287962"/>
            <a:ext cx="120650" cy="206375"/>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71" name="Freeform 51"/>
          <p:cNvSpPr>
            <a:spLocks/>
          </p:cNvSpPr>
          <p:nvPr/>
        </p:nvSpPr>
        <p:spPr bwMode="auto">
          <a:xfrm rot="-983664">
            <a:off x="1014413" y="4991100"/>
            <a:ext cx="130175" cy="190500"/>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72" name="Freeform 52"/>
          <p:cNvSpPr>
            <a:spLocks/>
          </p:cNvSpPr>
          <p:nvPr/>
        </p:nvSpPr>
        <p:spPr bwMode="auto">
          <a:xfrm rot="-5400000">
            <a:off x="1062038" y="5656263"/>
            <a:ext cx="119062" cy="207962"/>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lstStyle/>
          <a:p>
            <a:endParaRPr lang="en-US"/>
          </a:p>
        </p:txBody>
      </p:sp>
      <p:sp>
        <p:nvSpPr>
          <p:cNvPr id="22573" name="Freeform 53"/>
          <p:cNvSpPr>
            <a:spLocks/>
          </p:cNvSpPr>
          <p:nvPr/>
        </p:nvSpPr>
        <p:spPr bwMode="auto">
          <a:xfrm rot="-8249373">
            <a:off x="1263650" y="5124450"/>
            <a:ext cx="284163" cy="238125"/>
          </a:xfrm>
          <a:custGeom>
            <a:avLst/>
            <a:gdLst>
              <a:gd name="T0" fmla="*/ 2147483646 w 840"/>
              <a:gd name="T1" fmla="*/ 2147483646 h 1184"/>
              <a:gd name="T2" fmla="*/ 2147483646 w 840"/>
              <a:gd name="T3" fmla="*/ 2147483646 h 1184"/>
              <a:gd name="T4" fmla="*/ 2147483646 w 840"/>
              <a:gd name="T5" fmla="*/ 2147483646 h 1184"/>
              <a:gd name="T6" fmla="*/ 2147483646 w 840"/>
              <a:gd name="T7" fmla="*/ 2147483646 h 1184"/>
              <a:gd name="T8" fmla="*/ 2147483646 w 840"/>
              <a:gd name="T9" fmla="*/ 2147483646 h 1184"/>
              <a:gd name="T10" fmla="*/ 2147483646 w 840"/>
              <a:gd name="T11" fmla="*/ 2147483646 h 1184"/>
              <a:gd name="T12" fmla="*/ 2147483646 w 840"/>
              <a:gd name="T13" fmla="*/ 2147483646 h 1184"/>
              <a:gd name="T14" fmla="*/ 2147483646 w 840"/>
              <a:gd name="T15" fmla="*/ 2147483646 h 1184"/>
              <a:gd name="T16" fmla="*/ 2147483646 w 840"/>
              <a:gd name="T17" fmla="*/ 2147483646 h 1184"/>
              <a:gd name="T18" fmla="*/ 2147483646 w 840"/>
              <a:gd name="T19" fmla="*/ 2147483646 h 1184"/>
              <a:gd name="T20" fmla="*/ 2147483646 w 840"/>
              <a:gd name="T21" fmla="*/ 2147483646 h 1184"/>
              <a:gd name="T22" fmla="*/ 2147483646 w 840"/>
              <a:gd name="T23" fmla="*/ 2147483646 h 1184"/>
              <a:gd name="T24" fmla="*/ 2147483646 w 840"/>
              <a:gd name="T25" fmla="*/ 2147483646 h 1184"/>
              <a:gd name="T26" fmla="*/ 2147483646 w 840"/>
              <a:gd name="T27" fmla="*/ 2147483646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74" name="Text Box 55"/>
          <p:cNvSpPr txBox="1">
            <a:spLocks noChangeArrowheads="1"/>
          </p:cNvSpPr>
          <p:nvPr/>
        </p:nvSpPr>
        <p:spPr bwMode="auto">
          <a:xfrm>
            <a:off x="276225" y="1208088"/>
            <a:ext cx="1690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50000"/>
              </a:spcBef>
              <a:buFontTx/>
              <a:buNone/>
            </a:pPr>
            <a:r>
              <a:rPr lang="en-US" altLang="en-US" sz="2400" b="1">
                <a:solidFill>
                  <a:srgbClr val="2F3690"/>
                </a:solidFill>
                <a:latin typeface="Symbol" charset="2"/>
              </a:rPr>
              <a:t>p,r,w</a:t>
            </a:r>
            <a:r>
              <a:rPr lang="en-US" altLang="en-US" sz="2400" b="1">
                <a:solidFill>
                  <a:srgbClr val="2F3690"/>
                </a:solidFill>
                <a:latin typeface="Arial" charset="0"/>
              </a:rPr>
              <a:t>,.</a:t>
            </a:r>
            <a:r>
              <a:rPr lang="en-US" altLang="en-US" sz="2400">
                <a:solidFill>
                  <a:srgbClr val="2F3690"/>
                </a:solidFill>
                <a:latin typeface="Arial" charset="0"/>
              </a:rPr>
              <a:t>.</a:t>
            </a:r>
            <a:endParaRPr lang="el-GR" altLang="en-US" sz="2400">
              <a:solidFill>
                <a:srgbClr val="2F3690"/>
              </a:solidFill>
              <a:latin typeface="Arial" charset="0"/>
            </a:endParaRPr>
          </a:p>
        </p:txBody>
      </p:sp>
      <p:sp>
        <p:nvSpPr>
          <p:cNvPr id="22575" name="Text Box 56"/>
          <p:cNvSpPr txBox="1">
            <a:spLocks noChangeArrowheads="1"/>
          </p:cNvSpPr>
          <p:nvPr/>
        </p:nvSpPr>
        <p:spPr bwMode="auto">
          <a:xfrm>
            <a:off x="4038600" y="1143000"/>
            <a:ext cx="4800600" cy="1077913"/>
          </a:xfrm>
          <a:prstGeom prst="rect">
            <a:avLst/>
          </a:prstGeom>
          <a:solidFill>
            <a:srgbClr val="D7E4BD"/>
          </a:solidFill>
          <a:ln w="127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1800">
                <a:latin typeface="Comic Sans MS" charset="0"/>
              </a:rPr>
              <a:t> Allows us to address central the question:</a:t>
            </a:r>
          </a:p>
          <a:p>
            <a:pPr>
              <a:spcBef>
                <a:spcPct val="0"/>
              </a:spcBef>
              <a:buFontTx/>
              <a:buNone/>
            </a:pPr>
            <a:endParaRPr lang="en-US" altLang="en-US" sz="500">
              <a:latin typeface="Comic Sans MS" charset="0"/>
            </a:endParaRPr>
          </a:p>
          <a:p>
            <a:pPr>
              <a:spcBef>
                <a:spcPct val="0"/>
              </a:spcBef>
              <a:buFontTx/>
              <a:buNone/>
            </a:pPr>
            <a:r>
              <a:rPr lang="en-US" altLang="en-US" sz="1800">
                <a:solidFill>
                  <a:srgbClr val="FF0000"/>
                </a:solidFill>
                <a:latin typeface="Comic Sans MS" charset="0"/>
              </a:rPr>
              <a:t>	</a:t>
            </a:r>
            <a:r>
              <a:rPr lang="en-US" altLang="en-US" sz="1800" b="1">
                <a:solidFill>
                  <a:srgbClr val="FF0000"/>
                </a:solidFill>
                <a:latin typeface="Comic Sans MS" charset="0"/>
              </a:rPr>
              <a:t>What are the relevant degrees of </a:t>
            </a:r>
          </a:p>
          <a:p>
            <a:pPr>
              <a:spcBef>
                <a:spcPct val="0"/>
              </a:spcBef>
              <a:buFontTx/>
              <a:buNone/>
            </a:pPr>
            <a:r>
              <a:rPr lang="en-US" altLang="en-US" sz="1800" b="1">
                <a:solidFill>
                  <a:srgbClr val="FF0000"/>
                </a:solidFill>
                <a:latin typeface="Comic Sans MS" charset="0"/>
              </a:rPr>
              <a:t>	freedom at varying distance scale?</a:t>
            </a:r>
          </a:p>
          <a:p>
            <a:pPr>
              <a:spcBef>
                <a:spcPct val="0"/>
              </a:spcBef>
              <a:buFontTx/>
              <a:buNone/>
            </a:pPr>
            <a:endParaRPr lang="en-US" altLang="en-US" sz="500" b="1">
              <a:solidFill>
                <a:srgbClr val="FF0000"/>
              </a:solidFill>
              <a:latin typeface="Comic Sans MS" charset="0"/>
            </a:endParaRPr>
          </a:p>
        </p:txBody>
      </p:sp>
      <p:grpSp>
        <p:nvGrpSpPr>
          <p:cNvPr id="4" name="Group 65"/>
          <p:cNvGrpSpPr>
            <a:grpSpLocks/>
          </p:cNvGrpSpPr>
          <p:nvPr/>
        </p:nvGrpSpPr>
        <p:grpSpPr bwMode="auto">
          <a:xfrm>
            <a:off x="2204519" y="1664493"/>
            <a:ext cx="990600" cy="1211263"/>
            <a:chOff x="1208" y="1549"/>
            <a:chExt cx="276" cy="611"/>
          </a:xfrm>
        </p:grpSpPr>
        <p:sp>
          <p:nvSpPr>
            <p:cNvPr id="22601" name="AutoShape 67"/>
            <p:cNvSpPr>
              <a:spLocks noChangeArrowheads="1"/>
            </p:cNvSpPr>
            <p:nvPr/>
          </p:nvSpPr>
          <p:spPr bwMode="auto">
            <a:xfrm>
              <a:off x="1248" y="1848"/>
              <a:ext cx="37" cy="312"/>
            </a:xfrm>
            <a:prstGeom prst="downArrow">
              <a:avLst>
                <a:gd name="adj1" fmla="val 50000"/>
                <a:gd name="adj2" fmla="val 87486"/>
              </a:avLst>
            </a:prstGeom>
            <a:solidFill>
              <a:srgbClr val="FF0000"/>
            </a:solidFill>
            <a:ln w="9525">
              <a:solidFill>
                <a:schemeClr val="tx1"/>
              </a:solidFill>
              <a:miter lim="800000"/>
              <a:headEnd/>
              <a:tailEnd/>
            </a:ln>
          </p:spPr>
          <p:txBody>
            <a:bodyPr vert="eaVert"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602" name="Text Box 66"/>
            <p:cNvSpPr txBox="1">
              <a:spLocks noChangeArrowheads="1"/>
            </p:cNvSpPr>
            <p:nvPr/>
          </p:nvSpPr>
          <p:spPr bwMode="auto">
            <a:xfrm>
              <a:off x="1208" y="1549"/>
              <a:ext cx="27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2800" i="1" dirty="0">
                  <a:latin typeface="Arial" charset="0"/>
                </a:rPr>
                <a:t>q</a:t>
              </a:r>
            </a:p>
          </p:txBody>
        </p:sp>
      </p:grpSp>
      <p:pic>
        <p:nvPicPr>
          <p:cNvPr id="268346" name="Picture 58" descr="lan_b460s16t32i_chiral_irf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397125"/>
            <a:ext cx="57150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1"/>
          <p:cNvGrpSpPr>
            <a:grpSpLocks/>
          </p:cNvGrpSpPr>
          <p:nvPr/>
        </p:nvGrpSpPr>
        <p:grpSpPr bwMode="auto">
          <a:xfrm>
            <a:off x="3276603" y="5759454"/>
            <a:ext cx="2878139" cy="646113"/>
            <a:chOff x="2310" y="3371"/>
            <a:chExt cx="1813" cy="407"/>
          </a:xfrm>
        </p:grpSpPr>
        <p:sp>
          <p:nvSpPr>
            <p:cNvPr id="22599" name="AutoShape 62"/>
            <p:cNvSpPr>
              <a:spLocks noChangeArrowheads="1"/>
            </p:cNvSpPr>
            <p:nvPr/>
          </p:nvSpPr>
          <p:spPr bwMode="auto">
            <a:xfrm>
              <a:off x="2784" y="3456"/>
              <a:ext cx="96" cy="288"/>
            </a:xfrm>
            <a:prstGeom prst="upArrow">
              <a:avLst>
                <a:gd name="adj1" fmla="val 50000"/>
                <a:gd name="adj2" fmla="val 75000"/>
              </a:avLst>
            </a:prstGeom>
            <a:solidFill>
              <a:schemeClr val="accent1"/>
            </a:solidFill>
            <a:ln w="9525">
              <a:solidFill>
                <a:schemeClr val="tx1"/>
              </a:solidFill>
              <a:miter lim="800000"/>
              <a:headEnd/>
              <a:tailEnd/>
            </a:ln>
          </p:spPr>
          <p:txBody>
            <a:bodyPr vert="eaVert"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600" name="Text Box 63"/>
            <p:cNvSpPr txBox="1">
              <a:spLocks noChangeArrowheads="1"/>
            </p:cNvSpPr>
            <p:nvPr/>
          </p:nvSpPr>
          <p:spPr bwMode="auto">
            <a:xfrm>
              <a:off x="2310" y="3371"/>
              <a:ext cx="181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3600" dirty="0">
                  <a:latin typeface="Comic Sans MS" charset="0"/>
                </a:rPr>
                <a:t>       </a:t>
              </a:r>
              <a:r>
                <a:rPr lang="en-US" altLang="en-US" sz="2800" dirty="0" err="1" smtClean="0">
                  <a:latin typeface="Comic Sans MS" charset="0"/>
                </a:rPr>
                <a:t>e.m</a:t>
              </a:r>
              <a:r>
                <a:rPr lang="en-US" altLang="en-US" sz="2800" dirty="0" smtClean="0">
                  <a:latin typeface="Comic Sans MS" charset="0"/>
                </a:rPr>
                <a:t>. probe</a:t>
              </a:r>
              <a:endParaRPr lang="en-US" altLang="en-US" sz="2800" dirty="0">
                <a:latin typeface="Comic Sans MS" charset="0"/>
              </a:endParaRPr>
            </a:p>
          </p:txBody>
        </p:sp>
      </p:grpSp>
      <p:grpSp>
        <p:nvGrpSpPr>
          <p:cNvPr id="6" name="Group 71"/>
          <p:cNvGrpSpPr>
            <a:grpSpLocks/>
          </p:cNvGrpSpPr>
          <p:nvPr/>
        </p:nvGrpSpPr>
        <p:grpSpPr bwMode="auto">
          <a:xfrm>
            <a:off x="3124200" y="2701925"/>
            <a:ext cx="4273550" cy="1868488"/>
            <a:chOff x="1920" y="1702"/>
            <a:chExt cx="2692" cy="1177"/>
          </a:xfrm>
        </p:grpSpPr>
        <p:sp>
          <p:nvSpPr>
            <p:cNvPr id="22596" name="Text Box 59"/>
            <p:cNvSpPr txBox="1">
              <a:spLocks noChangeArrowheads="1"/>
            </p:cNvSpPr>
            <p:nvPr/>
          </p:nvSpPr>
          <p:spPr bwMode="auto">
            <a:xfrm>
              <a:off x="4128" y="1720"/>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1600">
                <a:latin typeface="Arial" charset="0"/>
              </a:endParaRPr>
            </a:p>
          </p:txBody>
        </p:sp>
        <p:sp>
          <p:nvSpPr>
            <p:cNvPr id="22597" name="Text Box 60"/>
            <p:cNvSpPr txBox="1">
              <a:spLocks noChangeArrowheads="1"/>
            </p:cNvSpPr>
            <p:nvPr/>
          </p:nvSpPr>
          <p:spPr bwMode="auto">
            <a:xfrm>
              <a:off x="3552" y="1702"/>
              <a:ext cx="10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3600">
                  <a:latin typeface="Arial" charset="0"/>
                </a:rPr>
                <a:t>    LQCD/DSE</a:t>
              </a:r>
              <a:endParaRPr lang="en-US" altLang="en-US" sz="1600">
                <a:latin typeface="Arial" charset="0"/>
              </a:endParaRPr>
            </a:p>
          </p:txBody>
        </p:sp>
        <p:sp>
          <p:nvSpPr>
            <p:cNvPr id="22598" name="Text Box 69"/>
            <p:cNvSpPr txBox="1">
              <a:spLocks noChangeArrowheads="1"/>
            </p:cNvSpPr>
            <p:nvPr/>
          </p:nvSpPr>
          <p:spPr bwMode="auto">
            <a:xfrm rot="-5400000">
              <a:off x="1505" y="2272"/>
              <a:ext cx="1022"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1400">
                  <a:latin typeface="Arial" charset="0"/>
                </a:rPr>
                <a:t>quark mass</a:t>
              </a:r>
              <a:r>
                <a:rPr lang="en-US" altLang="en-US" sz="1400" i="1">
                  <a:latin typeface="Arial" charset="0"/>
                </a:rPr>
                <a:t> (GeV)</a:t>
              </a:r>
            </a:p>
          </p:txBody>
        </p:sp>
      </p:grpSp>
      <p:sp>
        <p:nvSpPr>
          <p:cNvPr id="69" name="Arc 68"/>
          <p:cNvSpPr/>
          <p:nvPr/>
        </p:nvSpPr>
        <p:spPr bwMode="auto">
          <a:xfrm rot="-3780000">
            <a:off x="546100" y="1731963"/>
            <a:ext cx="831850" cy="603250"/>
          </a:xfrm>
          <a:prstGeom prst="arc">
            <a:avLst/>
          </a:prstGeom>
          <a:noFill/>
          <a:ln w="19050"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sz="3600">
              <a:latin typeface="Arial" pitchFamily="-112" charset="0"/>
              <a:ea typeface="Arial" pitchFamily="-112" charset="0"/>
              <a:cs typeface="Arial" pitchFamily="-112" charset="0"/>
            </a:endParaRPr>
          </a:p>
        </p:txBody>
      </p:sp>
      <p:sp>
        <p:nvSpPr>
          <p:cNvPr id="71" name="Arc 70"/>
          <p:cNvSpPr/>
          <p:nvPr/>
        </p:nvSpPr>
        <p:spPr bwMode="auto">
          <a:xfrm rot="6960000">
            <a:off x="542131" y="1216819"/>
            <a:ext cx="714375" cy="604838"/>
          </a:xfrm>
          <a:prstGeom prst="arc">
            <a:avLst/>
          </a:prstGeom>
          <a:noFill/>
          <a:ln w="57150"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sz="3600">
              <a:latin typeface="Arial" pitchFamily="-112" charset="0"/>
              <a:ea typeface="Arial" pitchFamily="-112" charset="0"/>
              <a:cs typeface="Arial" pitchFamily="-112" charset="0"/>
            </a:endParaRPr>
          </a:p>
        </p:txBody>
      </p:sp>
      <p:sp>
        <p:nvSpPr>
          <p:cNvPr id="22582" name="Text Box 55"/>
          <p:cNvSpPr txBox="1">
            <a:spLocks noChangeArrowheads="1"/>
          </p:cNvSpPr>
          <p:nvPr/>
        </p:nvSpPr>
        <p:spPr bwMode="auto">
          <a:xfrm>
            <a:off x="1076325" y="1803400"/>
            <a:ext cx="1038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50000"/>
              </a:spcBef>
              <a:buFontTx/>
              <a:buNone/>
            </a:pPr>
            <a:r>
              <a:rPr lang="en-US" altLang="en-US" sz="1600" b="1">
                <a:solidFill>
                  <a:srgbClr val="FF0000"/>
                </a:solidFill>
                <a:latin typeface="Symbol" charset="2"/>
              </a:rPr>
              <a:t>N,N</a:t>
            </a:r>
            <a:r>
              <a:rPr lang="en-US" altLang="en-US" sz="1600" b="1" baseline="30000">
                <a:solidFill>
                  <a:srgbClr val="FF0000"/>
                </a:solidFill>
                <a:latin typeface="Symbol" charset="2"/>
              </a:rPr>
              <a:t>*</a:t>
            </a:r>
            <a:r>
              <a:rPr lang="en-US" altLang="en-US" sz="1600" b="1">
                <a:solidFill>
                  <a:srgbClr val="FF0000"/>
                </a:solidFill>
                <a:latin typeface="Symbol" charset="2"/>
              </a:rPr>
              <a:t>,D,D</a:t>
            </a:r>
            <a:r>
              <a:rPr lang="en-US" altLang="en-US" sz="1600" b="1" baseline="30000">
                <a:solidFill>
                  <a:srgbClr val="FF0000"/>
                </a:solidFill>
                <a:latin typeface="Symbol" charset="2"/>
              </a:rPr>
              <a:t>*</a:t>
            </a:r>
            <a:endParaRPr lang="el-GR" altLang="en-US" sz="1600" b="1" baseline="30000">
              <a:solidFill>
                <a:srgbClr val="FF0000"/>
              </a:solidFill>
              <a:latin typeface="Arial" charset="0"/>
            </a:endParaRPr>
          </a:p>
        </p:txBody>
      </p:sp>
      <p:sp>
        <p:nvSpPr>
          <p:cNvPr id="22583" name="Oval 9"/>
          <p:cNvSpPr>
            <a:spLocks noChangeArrowheads="1"/>
          </p:cNvSpPr>
          <p:nvPr/>
        </p:nvSpPr>
        <p:spPr bwMode="auto">
          <a:xfrm rot="-4020000">
            <a:off x="916781" y="2529682"/>
            <a:ext cx="314325" cy="344488"/>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84" name="Oval 13"/>
          <p:cNvSpPr>
            <a:spLocks noChangeArrowheads="1"/>
          </p:cNvSpPr>
          <p:nvPr/>
        </p:nvSpPr>
        <p:spPr bwMode="auto">
          <a:xfrm rot="-4429816">
            <a:off x="1441450" y="2170113"/>
            <a:ext cx="317500" cy="342900"/>
          </a:xfrm>
          <a:prstGeom prst="ellipse">
            <a:avLst/>
          </a:prstGeom>
          <a:solidFill>
            <a:schemeClr val="hlink"/>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85" name="Freeform 11"/>
          <p:cNvSpPr>
            <a:spLocks/>
          </p:cNvSpPr>
          <p:nvPr/>
        </p:nvSpPr>
        <p:spPr bwMode="auto">
          <a:xfrm rot="-6540000">
            <a:off x="1258094" y="2275681"/>
            <a:ext cx="44450" cy="414338"/>
          </a:xfrm>
          <a:custGeom>
            <a:avLst/>
            <a:gdLst>
              <a:gd name="T0" fmla="*/ 0 w 56"/>
              <a:gd name="T1" fmla="*/ 0 h 288"/>
              <a:gd name="T2" fmla="*/ 2147483646 w 56"/>
              <a:gd name="T3" fmla="*/ 2147483646 h 288"/>
              <a:gd name="T4" fmla="*/ 2147483646 w 56"/>
              <a:gd name="T5" fmla="*/ 2147483646 h 288"/>
              <a:gd name="T6" fmla="*/ 2147483646 w 56"/>
              <a:gd name="T7" fmla="*/ 2147483646 h 288"/>
              <a:gd name="T8" fmla="*/ 0 60000 65536"/>
              <a:gd name="T9" fmla="*/ 0 60000 65536"/>
              <a:gd name="T10" fmla="*/ 0 60000 65536"/>
              <a:gd name="T11" fmla="*/ 0 60000 65536"/>
              <a:gd name="T12" fmla="*/ 0 w 56"/>
              <a:gd name="T13" fmla="*/ 0 h 288"/>
              <a:gd name="T14" fmla="*/ 56 w 56"/>
              <a:gd name="T15" fmla="*/ 288 h 288"/>
            </a:gdLst>
            <a:ahLst/>
            <a:cxnLst>
              <a:cxn ang="T8">
                <a:pos x="T0" y="T1"/>
              </a:cxn>
              <a:cxn ang="T9">
                <a:pos x="T2" y="T3"/>
              </a:cxn>
              <a:cxn ang="T10">
                <a:pos x="T4" y="T5"/>
              </a:cxn>
              <a:cxn ang="T11">
                <a:pos x="T6" y="T7"/>
              </a:cxn>
            </a:cxnLst>
            <a:rect l="T12" t="T13" r="T14" b="T15"/>
            <a:pathLst>
              <a:path w="56" h="288">
                <a:moveTo>
                  <a:pt x="0" y="0"/>
                </a:moveTo>
                <a:cubicBezTo>
                  <a:pt x="20" y="56"/>
                  <a:pt x="40" y="112"/>
                  <a:pt x="48" y="144"/>
                </a:cubicBezTo>
                <a:cubicBezTo>
                  <a:pt x="56" y="176"/>
                  <a:pt x="48" y="168"/>
                  <a:pt x="48" y="192"/>
                </a:cubicBezTo>
                <a:cubicBezTo>
                  <a:pt x="48" y="216"/>
                  <a:pt x="48" y="272"/>
                  <a:pt x="48" y="288"/>
                </a:cubicBezTo>
              </a:path>
            </a:pathLst>
          </a:custGeom>
          <a:noFill/>
          <a:ln w="76200">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86" name="Freeform 12"/>
          <p:cNvSpPr>
            <a:spLocks/>
          </p:cNvSpPr>
          <p:nvPr/>
        </p:nvSpPr>
        <p:spPr bwMode="auto">
          <a:xfrm rot="-8100000">
            <a:off x="1060450" y="2119313"/>
            <a:ext cx="379413" cy="217487"/>
          </a:xfrm>
          <a:custGeom>
            <a:avLst/>
            <a:gdLst>
              <a:gd name="T0" fmla="*/ 2147483646 w 288"/>
              <a:gd name="T1" fmla="*/ 2147483646 h 152"/>
              <a:gd name="T2" fmla="*/ 2147483646 w 288"/>
              <a:gd name="T3" fmla="*/ 2147483646 h 152"/>
              <a:gd name="T4" fmla="*/ 2147483646 w 288"/>
              <a:gd name="T5" fmla="*/ 2147483646 h 152"/>
              <a:gd name="T6" fmla="*/ 0 w 288"/>
              <a:gd name="T7" fmla="*/ 2147483646 h 152"/>
              <a:gd name="T8" fmla="*/ 0 60000 65536"/>
              <a:gd name="T9" fmla="*/ 0 60000 65536"/>
              <a:gd name="T10" fmla="*/ 0 60000 65536"/>
              <a:gd name="T11" fmla="*/ 0 60000 65536"/>
              <a:gd name="T12" fmla="*/ 0 w 288"/>
              <a:gd name="T13" fmla="*/ 0 h 152"/>
              <a:gd name="T14" fmla="*/ 288 w 288"/>
              <a:gd name="T15" fmla="*/ 152 h 152"/>
            </a:gdLst>
            <a:ahLst/>
            <a:cxnLst>
              <a:cxn ang="T8">
                <a:pos x="T0" y="T1"/>
              </a:cxn>
              <a:cxn ang="T9">
                <a:pos x="T2" y="T3"/>
              </a:cxn>
              <a:cxn ang="T10">
                <a:pos x="T4" y="T5"/>
              </a:cxn>
              <a:cxn ang="T11">
                <a:pos x="T6" y="T7"/>
              </a:cxn>
            </a:cxnLst>
            <a:rect l="T12" t="T13" r="T14" b="T15"/>
            <a:pathLst>
              <a:path w="288" h="152">
                <a:moveTo>
                  <a:pt x="288" y="8"/>
                </a:moveTo>
                <a:cubicBezTo>
                  <a:pt x="232" y="4"/>
                  <a:pt x="176" y="0"/>
                  <a:pt x="144" y="8"/>
                </a:cubicBezTo>
                <a:cubicBezTo>
                  <a:pt x="112" y="16"/>
                  <a:pt x="120" y="32"/>
                  <a:pt x="96" y="56"/>
                </a:cubicBezTo>
                <a:cubicBezTo>
                  <a:pt x="72" y="80"/>
                  <a:pt x="36" y="116"/>
                  <a:pt x="0" y="152"/>
                </a:cubicBezTo>
              </a:path>
            </a:pathLst>
          </a:custGeom>
          <a:noFill/>
          <a:ln w="7620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87" name="Freeform 10"/>
          <p:cNvSpPr>
            <a:spLocks/>
          </p:cNvSpPr>
          <p:nvPr/>
        </p:nvSpPr>
        <p:spPr bwMode="auto">
          <a:xfrm rot="-8100000">
            <a:off x="863600" y="2184400"/>
            <a:ext cx="377825" cy="276225"/>
          </a:xfrm>
          <a:custGeom>
            <a:avLst/>
            <a:gdLst>
              <a:gd name="T0" fmla="*/ 0 w 288"/>
              <a:gd name="T1" fmla="*/ 0 h 192"/>
              <a:gd name="T2" fmla="*/ 2147483646 w 288"/>
              <a:gd name="T3" fmla="*/ 2147483646 h 192"/>
              <a:gd name="T4" fmla="*/ 2147483646 w 288"/>
              <a:gd name="T5" fmla="*/ 2147483646 h 192"/>
              <a:gd name="T6" fmla="*/ 2147483646 w 288"/>
              <a:gd name="T7" fmla="*/ 2147483646 h 192"/>
              <a:gd name="T8" fmla="*/ 0 60000 65536"/>
              <a:gd name="T9" fmla="*/ 0 60000 65536"/>
              <a:gd name="T10" fmla="*/ 0 60000 65536"/>
              <a:gd name="T11" fmla="*/ 0 60000 65536"/>
              <a:gd name="T12" fmla="*/ 0 w 288"/>
              <a:gd name="T13" fmla="*/ 0 h 192"/>
              <a:gd name="T14" fmla="*/ 288 w 288"/>
              <a:gd name="T15" fmla="*/ 192 h 192"/>
            </a:gdLst>
            <a:ahLst/>
            <a:cxnLst>
              <a:cxn ang="T8">
                <a:pos x="T0" y="T1"/>
              </a:cxn>
              <a:cxn ang="T9">
                <a:pos x="T2" y="T3"/>
              </a:cxn>
              <a:cxn ang="T10">
                <a:pos x="T4" y="T5"/>
              </a:cxn>
              <a:cxn ang="T11">
                <a:pos x="T6" y="T7"/>
              </a:cxn>
            </a:cxnLst>
            <a:rect l="T12" t="T13" r="T14" b="T15"/>
            <a:pathLst>
              <a:path w="288" h="192">
                <a:moveTo>
                  <a:pt x="0" y="0"/>
                </a:moveTo>
                <a:cubicBezTo>
                  <a:pt x="16" y="36"/>
                  <a:pt x="32" y="72"/>
                  <a:pt x="48" y="96"/>
                </a:cubicBezTo>
                <a:cubicBezTo>
                  <a:pt x="64" y="120"/>
                  <a:pt x="56" y="128"/>
                  <a:pt x="96" y="144"/>
                </a:cubicBezTo>
                <a:cubicBezTo>
                  <a:pt x="136" y="160"/>
                  <a:pt x="256" y="184"/>
                  <a:pt x="288" y="192"/>
                </a:cubicBezTo>
              </a:path>
            </a:pathLst>
          </a:custGeom>
          <a:noFill/>
          <a:ln w="76200">
            <a:solidFill>
              <a:srgbClr val="FFFF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88" name="Oval 14"/>
          <p:cNvSpPr>
            <a:spLocks noChangeArrowheads="1"/>
          </p:cNvSpPr>
          <p:nvPr/>
        </p:nvSpPr>
        <p:spPr bwMode="auto">
          <a:xfrm rot="-4429816">
            <a:off x="729457" y="1883569"/>
            <a:ext cx="315912" cy="342900"/>
          </a:xfrm>
          <a:prstGeom prst="ellipse">
            <a:avLst/>
          </a:prstGeom>
          <a:solidFill>
            <a:srgbClr val="66FF66"/>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89" name="Oval 93"/>
          <p:cNvSpPr>
            <a:spLocks noChangeArrowheads="1"/>
          </p:cNvSpPr>
          <p:nvPr/>
        </p:nvSpPr>
        <p:spPr bwMode="auto">
          <a:xfrm>
            <a:off x="728663" y="18034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90" name="Oval 94"/>
          <p:cNvSpPr>
            <a:spLocks noChangeArrowheads="1"/>
          </p:cNvSpPr>
          <p:nvPr/>
        </p:nvSpPr>
        <p:spPr bwMode="auto">
          <a:xfrm>
            <a:off x="633413" y="1795463"/>
            <a:ext cx="184150" cy="184150"/>
          </a:xfrm>
          <a:prstGeom prst="ellipse">
            <a:avLst/>
          </a:prstGeom>
          <a:solidFill>
            <a:schemeClr val="tx1"/>
          </a:solidFill>
          <a:ln w="9525">
            <a:solidFill>
              <a:schemeClr val="tx1"/>
            </a:solidFill>
            <a:round/>
            <a:headEnd/>
            <a:tailEnd/>
          </a:ln>
        </p:spPr>
        <p:txBody>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91" name="Oval 95"/>
          <p:cNvSpPr>
            <a:spLocks noChangeArrowheads="1"/>
          </p:cNvSpPr>
          <p:nvPr/>
        </p:nvSpPr>
        <p:spPr bwMode="auto">
          <a:xfrm>
            <a:off x="1062038" y="1612900"/>
            <a:ext cx="182562" cy="182563"/>
          </a:xfrm>
          <a:prstGeom prst="ellipse">
            <a:avLst/>
          </a:prstGeom>
          <a:solidFill>
            <a:schemeClr val="tx1"/>
          </a:solidFill>
          <a:ln w="9525">
            <a:solidFill>
              <a:schemeClr val="tx1"/>
            </a:solidFill>
            <a:round/>
            <a:headEnd/>
            <a:tailEnd/>
          </a:ln>
        </p:spPr>
        <p:txBody>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endParaRPr lang="en-US" altLang="en-US" sz="3600"/>
          </a:p>
        </p:txBody>
      </p:sp>
      <p:sp>
        <p:nvSpPr>
          <p:cNvPr id="22592" name="Text Box 6"/>
          <p:cNvSpPr txBox="1">
            <a:spLocks noChangeArrowheads="1"/>
          </p:cNvSpPr>
          <p:nvPr/>
        </p:nvSpPr>
        <p:spPr bwMode="auto">
          <a:xfrm>
            <a:off x="342899" y="4524603"/>
            <a:ext cx="1166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1800" b="1">
                <a:latin typeface="Comic Sans MS" charset="0"/>
              </a:rPr>
              <a:t>3-q core</a:t>
            </a:r>
          </a:p>
        </p:txBody>
      </p:sp>
      <p:sp>
        <p:nvSpPr>
          <p:cNvPr id="22593" name="Text Box 6"/>
          <p:cNvSpPr txBox="1">
            <a:spLocks noChangeArrowheads="1"/>
          </p:cNvSpPr>
          <p:nvPr/>
        </p:nvSpPr>
        <p:spPr bwMode="auto">
          <a:xfrm>
            <a:off x="325438" y="5924941"/>
            <a:ext cx="815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1800" b="1" dirty="0" err="1">
                <a:latin typeface="Comic Sans MS" charset="0"/>
              </a:rPr>
              <a:t>pQCD</a:t>
            </a:r>
            <a:endParaRPr lang="en-US" altLang="en-US" sz="1800" b="1" dirty="0">
              <a:latin typeface="Comic Sans MS" charset="0"/>
            </a:endParaRPr>
          </a:p>
        </p:txBody>
      </p:sp>
      <p:sp>
        <p:nvSpPr>
          <p:cNvPr id="22594" name="Text Box 6"/>
          <p:cNvSpPr txBox="1">
            <a:spLocks noChangeArrowheads="1"/>
          </p:cNvSpPr>
          <p:nvPr/>
        </p:nvSpPr>
        <p:spPr bwMode="auto">
          <a:xfrm>
            <a:off x="330200" y="2921093"/>
            <a:ext cx="24260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spcBef>
                <a:spcPct val="0"/>
              </a:spcBef>
              <a:buFontTx/>
              <a:buNone/>
            </a:pPr>
            <a:r>
              <a:rPr lang="en-US" altLang="en-US" sz="1800" b="1" dirty="0">
                <a:latin typeface="Comic Sans MS" charset="0"/>
              </a:rPr>
              <a:t>3-q </a:t>
            </a:r>
            <a:r>
              <a:rPr lang="en-US" altLang="en-US" sz="1800" b="1" dirty="0" err="1" smtClean="0">
                <a:latin typeface="Comic Sans MS" charset="0"/>
              </a:rPr>
              <a:t>core+MB</a:t>
            </a:r>
            <a:r>
              <a:rPr lang="en-US" altLang="en-US" sz="1800" b="1" dirty="0" smtClean="0">
                <a:latin typeface="Comic Sans MS" charset="0"/>
              </a:rPr>
              <a:t> </a:t>
            </a:r>
            <a:r>
              <a:rPr lang="en-US" altLang="en-US" sz="1800" b="1" dirty="0">
                <a:latin typeface="Comic Sans MS" charset="0"/>
              </a:rPr>
              <a:t>cloud</a:t>
            </a:r>
          </a:p>
        </p:txBody>
      </p:sp>
      <p:sp>
        <p:nvSpPr>
          <p:cNvPr id="80" name="Text Box 5"/>
          <p:cNvSpPr txBox="1">
            <a:spLocks noChangeArrowheads="1"/>
          </p:cNvSpPr>
          <p:nvPr/>
        </p:nvSpPr>
        <p:spPr bwMode="auto">
          <a:xfrm>
            <a:off x="330200" y="914400"/>
            <a:ext cx="2578100" cy="369888"/>
          </a:xfrm>
          <a:prstGeom prst="rect">
            <a:avLst/>
          </a:prstGeom>
          <a:solidFill>
            <a:schemeClr val="bg1">
              <a:lumMod val="65000"/>
            </a:schemeClr>
          </a:solidFill>
          <a:ln>
            <a:noFill/>
          </a:ln>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defRPr/>
            </a:pPr>
            <a:r>
              <a:rPr lang="en-US" altLang="en-US" sz="1800" dirty="0" smtClean="0">
                <a:latin typeface="Comic Sans MS" charset="0"/>
                <a:cs typeface="+mn-cs"/>
              </a:rPr>
              <a:t>Resolution of probe</a:t>
            </a:r>
            <a:endParaRPr lang="en-US" altLang="en-US" sz="1800" dirty="0">
              <a:latin typeface="Comic Sans MS"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83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0" presetClass="path" presetSubtype="0" accel="50000" decel="50000" fill="hold" nodeType="withEffect">
                                  <p:stCondLst>
                                    <p:cond delay="0"/>
                                  </p:stCondLst>
                                  <p:childTnLst>
                                    <p:animMotion origin="layout" path="M 2.22222E-6 0.00625 L 2.22222E-6 0.52778 " pathEditMode="relative" rAng="0" ptsTypes="AA">
                                      <p:cBhvr>
                                        <p:cTn id="14" dur="3000" fill="hold"/>
                                        <p:tgtEl>
                                          <p:spTgt spid="4"/>
                                        </p:tgtEl>
                                        <p:attrNameLst>
                                          <p:attrName>ppt_x</p:attrName>
                                          <p:attrName>ppt_y</p:attrName>
                                        </p:attrNameLst>
                                      </p:cBhvr>
                                      <p:rCtr x="0" y="26065"/>
                                    </p:animMotion>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0" presetClass="path" presetSubtype="0" accel="50000" decel="50000" fill="hold" nodeType="withEffect">
                                  <p:stCondLst>
                                    <p:cond delay="0"/>
                                  </p:stCondLst>
                                  <p:childTnLst>
                                    <p:animMotion origin="layout" path="M 5E-6 4.44444E-6 L 0.34167 4.44444E-6 " pathEditMode="relative" rAng="0" ptsTypes="AA">
                                      <p:cBhvr>
                                        <p:cTn id="18" dur="3000" fill="hold"/>
                                        <p:tgtEl>
                                          <p:spTgt spid="5"/>
                                        </p:tgtEl>
                                        <p:attrNameLst>
                                          <p:attrName>ppt_x</p:attrName>
                                          <p:attrName>ppt_y</p:attrName>
                                        </p:attrNameLst>
                                      </p:cBhvr>
                                      <p:rCtr x="17083" y="0"/>
                                    </p:animMotion>
                                  </p:childTnLst>
                                </p:cTn>
                              </p:par>
                            </p:childTnLst>
                          </p:cTn>
                        </p:par>
                        <p:par>
                          <p:cTn id="19" fill="hold" nodeType="afterGroup">
                            <p:stCondLst>
                              <p:cond delay="3000"/>
                            </p:stCondLst>
                            <p:childTnLst>
                              <p:par>
                                <p:cTn id="20" presetID="1" presetClass="exit" presetSubtype="0" fill="hold" nodeType="after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nodeType="afterGroup">
                            <p:stCondLst>
                              <p:cond delay="3000"/>
                            </p:stCondLst>
                            <p:childTnLst>
                              <p:par>
                                <p:cTn id="23" presetID="1" presetClass="exit" presetSubtype="0" fill="hold" nodeType="after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71437" y="0"/>
            <a:ext cx="9097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r>
              <a:rPr lang="en-US" altLang="zh-CN" sz="3200" b="1" dirty="0">
                <a:solidFill>
                  <a:schemeClr val="tx2"/>
                </a:solidFill>
                <a:latin typeface="Times New Roman" charset="0"/>
                <a:ea typeface="宋体" charset="-122"/>
              </a:rPr>
              <a:t> </a:t>
            </a:r>
            <a:r>
              <a:rPr kumimoji="1" lang="zh-CN" altLang="zh-CN" sz="3200" b="1" dirty="0">
                <a:solidFill>
                  <a:schemeClr val="tx2"/>
                </a:solidFill>
                <a:latin typeface="Times New Roman" charset="0"/>
                <a:ea typeface="宋体" charset="-122"/>
              </a:rPr>
              <a:t>Baryon</a:t>
            </a:r>
            <a:r>
              <a:rPr kumimoji="1" lang="en-US" altLang="zh-CN" sz="3200" b="1" dirty="0">
                <a:solidFill>
                  <a:schemeClr val="tx2"/>
                </a:solidFill>
                <a:latin typeface="Times New Roman" charset="0"/>
                <a:ea typeface="宋体" charset="-122"/>
              </a:rPr>
              <a:t> spectroscopy from J/</a:t>
            </a:r>
            <a:r>
              <a:rPr kumimoji="1" lang="en-US" altLang="zh-CN" sz="3200" b="1" dirty="0">
                <a:solidFill>
                  <a:schemeClr val="tx2"/>
                </a:solidFill>
                <a:latin typeface="Symbol" charset="2"/>
                <a:ea typeface="宋体" charset="-122"/>
              </a:rPr>
              <a:t>y</a:t>
            </a:r>
            <a:r>
              <a:rPr kumimoji="1" lang="en-US" altLang="zh-CN" sz="3200" b="1" dirty="0">
                <a:solidFill>
                  <a:schemeClr val="tx2"/>
                </a:solidFill>
                <a:latin typeface="Times New Roman" charset="0"/>
                <a:ea typeface="宋体" charset="-122"/>
              </a:rPr>
              <a:t> decays</a:t>
            </a:r>
            <a:r>
              <a:rPr kumimoji="1" lang="en-US" altLang="zh-CN" sz="3200" dirty="0">
                <a:latin typeface="Times New Roman" charset="0"/>
                <a:ea typeface="宋体" charset="-122"/>
              </a:rPr>
              <a:t> </a:t>
            </a:r>
            <a:r>
              <a:rPr lang="zh-CN" altLang="zh-CN" sz="2800" b="1" dirty="0">
                <a:solidFill>
                  <a:schemeClr val="tx2"/>
                </a:solidFill>
                <a:latin typeface="Times New Roman" charset="0"/>
                <a:ea typeface="宋体" charset="-122"/>
              </a:rPr>
              <a:t>at </a:t>
            </a:r>
            <a:r>
              <a:rPr lang="en-US" altLang="zh-CN" sz="2800" b="1" dirty="0">
                <a:solidFill>
                  <a:schemeClr val="tx2"/>
                </a:solidFill>
                <a:latin typeface="Times New Roman" charset="0"/>
                <a:ea typeface="宋体" charset="-122"/>
              </a:rPr>
              <a:t>BES/BEPC</a:t>
            </a:r>
          </a:p>
        </p:txBody>
      </p:sp>
      <p:grpSp>
        <p:nvGrpSpPr>
          <p:cNvPr id="1029" name="组合 8"/>
          <p:cNvGrpSpPr>
            <a:grpSpLocks/>
          </p:cNvGrpSpPr>
          <p:nvPr/>
        </p:nvGrpSpPr>
        <p:grpSpPr bwMode="auto">
          <a:xfrm>
            <a:off x="1981200" y="1676400"/>
            <a:ext cx="5181600" cy="3149600"/>
            <a:chOff x="1981200" y="1676400"/>
            <a:chExt cx="5181600" cy="3149600"/>
          </a:xfrm>
        </p:grpSpPr>
        <p:graphicFrame>
          <p:nvGraphicFramePr>
            <p:cNvPr id="1026" name="Object 10"/>
            <p:cNvGraphicFramePr>
              <a:graphicFrameLocks noChangeAspect="1"/>
            </p:cNvGraphicFramePr>
            <p:nvPr/>
          </p:nvGraphicFramePr>
          <p:xfrm>
            <a:off x="1981200" y="2057400"/>
            <a:ext cx="5181600" cy="2768600"/>
          </p:xfrm>
          <a:graphic>
            <a:graphicData uri="http://schemas.openxmlformats.org/presentationml/2006/ole">
              <mc:AlternateContent xmlns:mc="http://schemas.openxmlformats.org/markup-compatibility/2006">
                <mc:Choice xmlns:v="urn:schemas-microsoft-com:vml" Requires="v">
                  <p:oleObj spid="_x0000_s9341" name="BMP 图象" r:id="rId4" imgW="7552381" imgH="10698068" progId="Paint.Picture">
                    <p:embed/>
                  </p:oleObj>
                </mc:Choice>
                <mc:Fallback>
                  <p:oleObj name="BMP 图象" r:id="rId4" imgW="7552381" imgH="10698068"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67021" r="29588"/>
                        <a:stretch>
                          <a:fillRect/>
                        </a:stretch>
                      </p:blipFill>
                      <p:spPr bwMode="auto">
                        <a:xfrm>
                          <a:off x="1981200" y="2057400"/>
                          <a:ext cx="5181600" cy="276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027" name="Object 11"/>
            <p:cNvGraphicFramePr>
              <a:graphicFrameLocks noChangeAspect="1"/>
            </p:cNvGraphicFramePr>
            <p:nvPr/>
          </p:nvGraphicFramePr>
          <p:xfrm>
            <a:off x="1981200" y="1676400"/>
            <a:ext cx="5181600" cy="374650"/>
          </p:xfrm>
          <a:graphic>
            <a:graphicData uri="http://schemas.openxmlformats.org/presentationml/2006/ole">
              <mc:AlternateContent xmlns:mc="http://schemas.openxmlformats.org/markup-compatibility/2006">
                <mc:Choice xmlns:v="urn:schemas-microsoft-com:vml" Requires="v">
                  <p:oleObj spid="_x0000_s9342" name="Microsoft Equation 3.0" r:id="rId6" imgW="2692080" imgH="279360" progId="Equation.3">
                    <p:embed/>
                  </p:oleObj>
                </mc:Choice>
                <mc:Fallback>
                  <p:oleObj name="Microsoft Equation 3.0" r:id="rId6" imgW="2692080" imgH="2793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1676400"/>
                          <a:ext cx="5181600" cy="374650"/>
                        </a:xfrm>
                        <a:prstGeom prst="rect">
                          <a:avLst/>
                        </a:prstGeom>
                        <a:solidFill>
                          <a:srgbClr val="99FF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1030" name="矩形 12"/>
          <p:cNvSpPr>
            <a:spLocks noChangeArrowheads="1"/>
          </p:cNvSpPr>
          <p:nvPr/>
        </p:nvSpPr>
        <p:spPr bwMode="auto">
          <a:xfrm>
            <a:off x="357188" y="5072063"/>
            <a:ext cx="8526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US" altLang="zh-CN" sz="2400" b="1">
                <a:solidFill>
                  <a:srgbClr val="006600"/>
                </a:solidFill>
                <a:latin typeface="Times New Roman" charset="0"/>
                <a:ea typeface="宋体" charset="-122"/>
              </a:rPr>
              <a:t>New mechanism for baryon production &amp;  an ideal isospin filter</a:t>
            </a:r>
            <a:endParaRPr kumimoji="1" lang="zh-CN" altLang="en-US" sz="2400">
              <a:solidFill>
                <a:srgbClr val="006600"/>
              </a:solidFill>
              <a:latin typeface="Times New Roman" charset="0"/>
              <a:ea typeface="宋体" charset="-122"/>
            </a:endParaRPr>
          </a:p>
        </p:txBody>
      </p:sp>
      <p:sp>
        <p:nvSpPr>
          <p:cNvPr id="1031" name="Text Box 8"/>
          <p:cNvSpPr txBox="1">
            <a:spLocks noChangeArrowheads="1"/>
          </p:cNvSpPr>
          <p:nvPr/>
        </p:nvSpPr>
        <p:spPr bwMode="auto">
          <a:xfrm>
            <a:off x="228600" y="5945188"/>
            <a:ext cx="2971800" cy="3794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BingSong Zou  MENU 07 </a:t>
            </a:r>
          </a:p>
        </p:txBody>
      </p:sp>
    </p:spTree>
    <p:extLst>
      <p:ext uri="{BB962C8B-B14F-4D97-AF65-F5344CB8AC3E}">
        <p14:creationId xmlns:p14="http://schemas.microsoft.com/office/powerpoint/2010/main" val="1179178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15"/>
          <p:cNvGraphicFramePr>
            <a:graphicFrameLocks noChangeAspect="1"/>
          </p:cNvGraphicFramePr>
          <p:nvPr/>
        </p:nvGraphicFramePr>
        <p:xfrm>
          <a:off x="4572000" y="4495800"/>
          <a:ext cx="4457700" cy="1811338"/>
        </p:xfrm>
        <a:graphic>
          <a:graphicData uri="http://schemas.openxmlformats.org/presentationml/2006/ole">
            <mc:AlternateContent xmlns:mc="http://schemas.openxmlformats.org/markup-compatibility/2006">
              <mc:Choice xmlns:v="urn:schemas-microsoft-com:vml" Requires="v">
                <p:oleObj spid="_x0000_s11389" name="位图图像" r:id="rId4" imgW="4990476" imgH="2324424" progId="Paint.Picture">
                  <p:embed/>
                </p:oleObj>
              </mc:Choice>
              <mc:Fallback>
                <p:oleObj name="位图图像" r:id="rId4" imgW="4990476" imgH="2324424"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495800"/>
                        <a:ext cx="4457700" cy="181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6" name="Rectangle 12"/>
          <p:cNvSpPr>
            <a:spLocks noChangeArrowheads="1"/>
          </p:cNvSpPr>
          <p:nvPr/>
        </p:nvSpPr>
        <p:spPr bwMode="auto">
          <a:xfrm>
            <a:off x="3908425" y="1600200"/>
            <a:ext cx="5235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endParaRPr lang="zh-CN" altLang="en-US" sz="2000">
              <a:latin typeface="Times New Roman" charset="0"/>
              <a:ea typeface="宋体" charset="-122"/>
            </a:endParaRPr>
          </a:p>
        </p:txBody>
      </p:sp>
      <p:grpSp>
        <p:nvGrpSpPr>
          <p:cNvPr id="3077" name="组合 14"/>
          <p:cNvGrpSpPr>
            <a:grpSpLocks/>
          </p:cNvGrpSpPr>
          <p:nvPr/>
        </p:nvGrpSpPr>
        <p:grpSpPr bwMode="auto">
          <a:xfrm>
            <a:off x="4857750" y="776288"/>
            <a:ext cx="3676650" cy="3795712"/>
            <a:chOff x="197715" y="1133475"/>
            <a:chExt cx="4069485" cy="4619026"/>
          </a:xfrm>
        </p:grpSpPr>
        <p:grpSp>
          <p:nvGrpSpPr>
            <p:cNvPr id="3088" name="Group 21"/>
            <p:cNvGrpSpPr>
              <a:grpSpLocks/>
            </p:cNvGrpSpPr>
            <p:nvPr/>
          </p:nvGrpSpPr>
          <p:grpSpPr bwMode="auto">
            <a:xfrm>
              <a:off x="219075" y="1133475"/>
              <a:ext cx="4048125" cy="4048125"/>
              <a:chOff x="618" y="570"/>
              <a:chExt cx="2550" cy="2550"/>
            </a:xfrm>
          </p:grpSpPr>
          <p:pic>
            <p:nvPicPr>
              <p:cNvPr id="3091"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 y="570"/>
                <a:ext cx="2550" cy="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92" name="Group 23"/>
              <p:cNvGrpSpPr>
                <a:grpSpLocks/>
              </p:cNvGrpSpPr>
              <p:nvPr/>
            </p:nvGrpSpPr>
            <p:grpSpPr bwMode="auto">
              <a:xfrm>
                <a:off x="1200" y="1056"/>
                <a:ext cx="1600" cy="528"/>
                <a:chOff x="1200" y="1056"/>
                <a:chExt cx="1600" cy="528"/>
              </a:xfrm>
            </p:grpSpPr>
            <p:sp>
              <p:nvSpPr>
                <p:cNvPr id="3093" name="Rectangle 24"/>
                <p:cNvSpPr>
                  <a:spLocks noChangeArrowheads="1"/>
                </p:cNvSpPr>
                <p:nvPr/>
              </p:nvSpPr>
              <p:spPr bwMode="auto">
                <a:xfrm>
                  <a:off x="1200" y="1071"/>
                  <a:ext cx="687" cy="265"/>
                </a:xfrm>
                <a:prstGeom prst="rect">
                  <a:avLst/>
                </a:prstGeom>
                <a:solidFill>
                  <a:srgbClr val="FFFF66"/>
                </a:solidFill>
                <a:ln w="9525">
                  <a:solidFill>
                    <a:srgbClr val="FF33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US" altLang="zh-CN" sz="1600" b="1">
                      <a:solidFill>
                        <a:srgbClr val="0000FF"/>
                      </a:solidFill>
                      <a:latin typeface="Symbol" charset="2"/>
                      <a:ea typeface="宋体" charset="-122"/>
                    </a:rPr>
                    <a:t>N*(1440)</a:t>
                  </a:r>
                </a:p>
              </p:txBody>
            </p:sp>
            <p:sp>
              <p:nvSpPr>
                <p:cNvPr id="3094" name="Line 25"/>
                <p:cNvSpPr>
                  <a:spLocks noChangeShapeType="1"/>
                </p:cNvSpPr>
                <p:nvPr/>
              </p:nvSpPr>
              <p:spPr bwMode="auto">
                <a:xfrm>
                  <a:off x="1488" y="1296"/>
                  <a:ext cx="48" cy="28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95" name="Rectangle 26"/>
                <p:cNvSpPr>
                  <a:spLocks noChangeArrowheads="1"/>
                </p:cNvSpPr>
                <p:nvPr/>
              </p:nvSpPr>
              <p:spPr bwMode="auto">
                <a:xfrm>
                  <a:off x="2112" y="1056"/>
                  <a:ext cx="688" cy="265"/>
                </a:xfrm>
                <a:prstGeom prst="rect">
                  <a:avLst/>
                </a:prstGeom>
                <a:solidFill>
                  <a:srgbClr val="FFFF66"/>
                </a:solidFill>
                <a:ln w="9525">
                  <a:solidFill>
                    <a:srgbClr val="FF33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US" altLang="zh-CN" sz="1600" b="1">
                      <a:solidFill>
                        <a:srgbClr val="0000FF"/>
                      </a:solidFill>
                      <a:latin typeface="Symbol" charset="2"/>
                      <a:ea typeface="宋体" charset="-122"/>
                    </a:rPr>
                    <a:t>N*(2065)</a:t>
                  </a:r>
                </a:p>
              </p:txBody>
            </p:sp>
            <p:sp>
              <p:nvSpPr>
                <p:cNvPr id="3096" name="Line 27"/>
                <p:cNvSpPr>
                  <a:spLocks noChangeShapeType="1"/>
                </p:cNvSpPr>
                <p:nvPr/>
              </p:nvSpPr>
              <p:spPr bwMode="auto">
                <a:xfrm>
                  <a:off x="2448" y="1296"/>
                  <a:ext cx="48" cy="28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3089" name="Line 13"/>
            <p:cNvSpPr>
              <a:spLocks noChangeShapeType="1"/>
            </p:cNvSpPr>
            <p:nvPr/>
          </p:nvSpPr>
          <p:spPr bwMode="auto">
            <a:xfrm flipH="1" flipV="1">
              <a:off x="1219200" y="2895600"/>
              <a:ext cx="0" cy="2133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090" name="Text Box 14"/>
            <p:cNvSpPr txBox="1">
              <a:spLocks noChangeArrowheads="1"/>
            </p:cNvSpPr>
            <p:nvPr/>
          </p:nvSpPr>
          <p:spPr bwMode="auto">
            <a:xfrm>
              <a:off x="197715" y="4786582"/>
              <a:ext cx="3465036" cy="96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endParaRPr kumimoji="1" lang="zh-CN" altLang="en-US" b="1">
                <a:solidFill>
                  <a:srgbClr val="FF0000"/>
                </a:solidFill>
                <a:latin typeface="Times New Roman" charset="0"/>
                <a:ea typeface="宋体" charset="-122"/>
              </a:endParaRPr>
            </a:p>
            <a:p>
              <a:pPr algn="l" eaLnBrk="1" hangingPunct="1"/>
              <a:r>
                <a:rPr kumimoji="1" lang="en-US" altLang="zh-CN" b="1">
                  <a:solidFill>
                    <a:schemeClr val="accent2"/>
                  </a:solidFill>
                  <a:latin typeface="Times New Roman" charset="0"/>
                  <a:ea typeface="宋体" charset="-122"/>
                </a:rPr>
                <a:t>Off-shell nucleon contribution</a:t>
              </a:r>
            </a:p>
            <a:p>
              <a:pPr algn="l" eaLnBrk="1" hangingPunct="1"/>
              <a:endParaRPr kumimoji="1" lang="en-US" altLang="zh-CN" sz="1000" b="1">
                <a:solidFill>
                  <a:schemeClr val="accent2"/>
                </a:solidFill>
                <a:latin typeface="Times New Roman" charset="0"/>
                <a:ea typeface="宋体" charset="-122"/>
              </a:endParaRPr>
            </a:p>
          </p:txBody>
        </p:sp>
      </p:grpSp>
      <p:pic>
        <p:nvPicPr>
          <p:cNvPr id="307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84872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9" name="Group 18"/>
          <p:cNvGrpSpPr>
            <a:grpSpLocks/>
          </p:cNvGrpSpPr>
          <p:nvPr/>
        </p:nvGrpSpPr>
        <p:grpSpPr bwMode="auto">
          <a:xfrm>
            <a:off x="228600" y="1295400"/>
            <a:ext cx="4702175" cy="4495800"/>
            <a:chOff x="336" y="1008"/>
            <a:chExt cx="2832" cy="2834"/>
          </a:xfrm>
        </p:grpSpPr>
        <p:grpSp>
          <p:nvGrpSpPr>
            <p:cNvPr id="3082" name="Group 6"/>
            <p:cNvGrpSpPr>
              <a:grpSpLocks/>
            </p:cNvGrpSpPr>
            <p:nvPr/>
          </p:nvGrpSpPr>
          <p:grpSpPr bwMode="auto">
            <a:xfrm>
              <a:off x="336" y="1008"/>
              <a:ext cx="2832" cy="2834"/>
              <a:chOff x="2352" y="768"/>
              <a:chExt cx="2832" cy="2834"/>
            </a:xfrm>
          </p:grpSpPr>
          <p:pic>
            <p:nvPicPr>
              <p:cNvPr id="3083" name="Picture 7" descr="D:\Temp\mppin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2" y="912"/>
                <a:ext cx="2690" cy="2690"/>
              </a:xfrm>
              <a:prstGeom prst="rect">
                <a:avLst/>
              </a:prstGeom>
              <a:solidFill>
                <a:schemeClr val="accent1"/>
              </a:solidFill>
              <a:ln w="9525">
                <a:solidFill>
                  <a:schemeClr val="tx1"/>
                </a:solidFill>
                <a:miter lim="800000"/>
                <a:headEnd/>
                <a:tailEnd/>
              </a:ln>
            </p:spPr>
          </p:pic>
          <p:sp>
            <p:nvSpPr>
              <p:cNvPr id="3086" name="AutoShape 10"/>
              <p:cNvSpPr>
                <a:spLocks noChangeArrowheads="1"/>
              </p:cNvSpPr>
              <p:nvPr/>
            </p:nvSpPr>
            <p:spPr bwMode="auto">
              <a:xfrm>
                <a:off x="4416" y="795"/>
                <a:ext cx="768" cy="672"/>
              </a:xfrm>
              <a:prstGeom prst="wedgeRoundRectCallout">
                <a:avLst>
                  <a:gd name="adj1" fmla="val -108074"/>
                  <a:gd name="adj2" fmla="val 67111"/>
                  <a:gd name="adj3" fmla="val 16667"/>
                </a:avLst>
              </a:prstGeom>
              <a:solidFill>
                <a:schemeClr val="accent1">
                  <a:alpha val="50195"/>
                </a:schemeClr>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buFont typeface="Wingdings" charset="2"/>
                  <a:buNone/>
                </a:pPr>
                <a:r>
                  <a:rPr kumimoji="1" lang="en-US" altLang="zh-CN" sz="1600" b="1">
                    <a:solidFill>
                      <a:srgbClr val="0000FF"/>
                    </a:solidFill>
                    <a:latin typeface="Times New Roman" charset="0"/>
                    <a:ea typeface="宋体" charset="-122"/>
                  </a:rPr>
                  <a:t>N*(1650)</a:t>
                </a:r>
              </a:p>
              <a:p>
                <a:pPr algn="l">
                  <a:buFont typeface="Wingdings" charset="2"/>
                  <a:buNone/>
                </a:pPr>
                <a:r>
                  <a:rPr kumimoji="1" lang="en-US" altLang="zh-CN" sz="1600" b="1">
                    <a:solidFill>
                      <a:srgbClr val="0000FF"/>
                    </a:solidFill>
                    <a:latin typeface="Times New Roman" charset="0"/>
                    <a:ea typeface="宋体" charset="-122"/>
                  </a:rPr>
                  <a:t>N*(1675)</a:t>
                </a:r>
              </a:p>
              <a:p>
                <a:pPr algn="l">
                  <a:buFont typeface="Wingdings" charset="2"/>
                  <a:buNone/>
                </a:pPr>
                <a:r>
                  <a:rPr kumimoji="1" lang="en-US" altLang="zh-CN" sz="1600" b="1">
                    <a:solidFill>
                      <a:srgbClr val="0000FF"/>
                    </a:solidFill>
                    <a:latin typeface="Times New Roman" charset="0"/>
                    <a:ea typeface="宋体" charset="-122"/>
                  </a:rPr>
                  <a:t>N*(1680)</a:t>
                </a:r>
              </a:p>
            </p:txBody>
          </p:sp>
          <p:sp>
            <p:nvSpPr>
              <p:cNvPr id="3085" name="AutoShape 9"/>
              <p:cNvSpPr>
                <a:spLocks noChangeArrowheads="1"/>
              </p:cNvSpPr>
              <p:nvPr/>
            </p:nvSpPr>
            <p:spPr bwMode="auto">
              <a:xfrm>
                <a:off x="3504" y="768"/>
                <a:ext cx="768" cy="432"/>
              </a:xfrm>
              <a:prstGeom prst="wedgeRoundRectCallout">
                <a:avLst>
                  <a:gd name="adj1" fmla="val -33986"/>
                  <a:gd name="adj2" fmla="val 103472"/>
                  <a:gd name="adj3" fmla="val 16667"/>
                </a:avLst>
              </a:prstGeom>
              <a:solidFill>
                <a:schemeClr val="accent1">
                  <a:alpha val="50195"/>
                </a:schemeClr>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buFont typeface="Wingdings" charset="2"/>
                  <a:buNone/>
                </a:pPr>
                <a:r>
                  <a:rPr kumimoji="1" lang="en-US" altLang="zh-CN" b="1" dirty="0">
                    <a:solidFill>
                      <a:srgbClr val="0000FF"/>
                    </a:solidFill>
                    <a:latin typeface="Times New Roman" charset="0"/>
                    <a:ea typeface="宋体" charset="-122"/>
                  </a:rPr>
                  <a:t>N*(1520)</a:t>
                </a:r>
              </a:p>
              <a:p>
                <a:pPr algn="l">
                  <a:buFont typeface="Wingdings" charset="2"/>
                  <a:buNone/>
                </a:pPr>
                <a:r>
                  <a:rPr kumimoji="1" lang="en-US" altLang="zh-CN" b="1" dirty="0">
                    <a:solidFill>
                      <a:srgbClr val="0000FF"/>
                    </a:solidFill>
                    <a:latin typeface="Times New Roman" charset="0"/>
                    <a:ea typeface="宋体" charset="-122"/>
                  </a:rPr>
                  <a:t>N*(1535)</a:t>
                </a:r>
              </a:p>
            </p:txBody>
          </p:sp>
          <p:sp>
            <p:nvSpPr>
              <p:cNvPr id="3087" name="AutoShape 11"/>
              <p:cNvSpPr>
                <a:spLocks noChangeArrowheads="1"/>
              </p:cNvSpPr>
              <p:nvPr/>
            </p:nvSpPr>
            <p:spPr bwMode="auto">
              <a:xfrm>
                <a:off x="4922" y="1681"/>
                <a:ext cx="229" cy="480"/>
              </a:xfrm>
              <a:prstGeom prst="wedgeRoundRectCallout">
                <a:avLst>
                  <a:gd name="adj1" fmla="val -226676"/>
                  <a:gd name="adj2" fmla="val -50486"/>
                  <a:gd name="adj3" fmla="val 16667"/>
                </a:avLst>
              </a:prstGeom>
              <a:solidFill>
                <a:schemeClr val="accent1">
                  <a:alpha val="50195"/>
                </a:schemeClr>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buFont typeface="Wingdings" charset="2"/>
                  <a:buNone/>
                </a:pPr>
                <a:r>
                  <a:rPr kumimoji="1" lang="en-US" altLang="zh-CN" b="1">
                    <a:solidFill>
                      <a:srgbClr val="0000FF"/>
                    </a:solidFill>
                    <a:latin typeface="Times New Roman" charset="0"/>
                    <a:ea typeface="宋体" charset="-122"/>
                  </a:rPr>
                  <a:t>?</a:t>
                </a:r>
                <a:endParaRPr kumimoji="1" lang="en-US" altLang="zh-CN" sz="3600" b="1">
                  <a:solidFill>
                    <a:srgbClr val="0000FF"/>
                  </a:solidFill>
                  <a:latin typeface="Times New Roman" charset="0"/>
                  <a:ea typeface="宋体" charset="-122"/>
                </a:endParaRPr>
              </a:p>
            </p:txBody>
          </p:sp>
          <p:sp>
            <p:nvSpPr>
              <p:cNvPr id="3084" name="AutoShape 8"/>
              <p:cNvSpPr>
                <a:spLocks noChangeArrowheads="1"/>
              </p:cNvSpPr>
              <p:nvPr/>
            </p:nvSpPr>
            <p:spPr bwMode="auto">
              <a:xfrm>
                <a:off x="2592" y="1008"/>
                <a:ext cx="768" cy="240"/>
              </a:xfrm>
              <a:prstGeom prst="wedgeRoundRectCallout">
                <a:avLst>
                  <a:gd name="adj1" fmla="val 44921"/>
                  <a:gd name="adj2" fmla="val 245000"/>
                  <a:gd name="adj3" fmla="val 16667"/>
                </a:avLst>
              </a:prstGeom>
              <a:solidFill>
                <a:schemeClr val="accent1">
                  <a:alpha val="50195"/>
                </a:schemeClr>
              </a:solidFill>
              <a:ln w="9525">
                <a:solidFill>
                  <a:schemeClr val="tx1"/>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buFont typeface="Wingdings" charset="2"/>
                  <a:buNone/>
                </a:pPr>
                <a:r>
                  <a:rPr kumimoji="1" lang="en-US" altLang="zh-CN" b="1">
                    <a:solidFill>
                      <a:srgbClr val="0000FF"/>
                    </a:solidFill>
                    <a:latin typeface="Times New Roman" charset="0"/>
                    <a:ea typeface="宋体" charset="-122"/>
                  </a:rPr>
                  <a:t>N*(1440)</a:t>
                </a:r>
              </a:p>
            </p:txBody>
          </p:sp>
        </p:grpSp>
        <p:graphicFrame>
          <p:nvGraphicFramePr>
            <p:cNvPr id="3075" name="Object 3"/>
            <p:cNvGraphicFramePr>
              <a:graphicFrameLocks noChangeAspect="1"/>
            </p:cNvGraphicFramePr>
            <p:nvPr/>
          </p:nvGraphicFramePr>
          <p:xfrm>
            <a:off x="1296" y="2669"/>
            <a:ext cx="1152" cy="403"/>
          </p:xfrm>
          <a:graphic>
            <a:graphicData uri="http://schemas.openxmlformats.org/presentationml/2006/ole">
              <mc:AlternateContent xmlns:mc="http://schemas.openxmlformats.org/markup-compatibility/2006">
                <mc:Choice xmlns:v="urn:schemas-microsoft-com:vml" Requires="v">
                  <p:oleObj spid="_x0000_s11390" name="Equation" r:id="rId9" imgW="799920" imgH="279360" progId="Equation.3">
                    <p:embed/>
                  </p:oleObj>
                </mc:Choice>
                <mc:Fallback>
                  <p:oleObj name="Equation" r:id="rId9" imgW="799920" imgH="27936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6" y="2669"/>
                          <a:ext cx="1152" cy="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3080" name="Text Box 23"/>
          <p:cNvSpPr txBox="1">
            <a:spLocks noChangeArrowheads="1"/>
          </p:cNvSpPr>
          <p:nvPr/>
        </p:nvSpPr>
        <p:spPr bwMode="auto">
          <a:xfrm>
            <a:off x="76200" y="6021388"/>
            <a:ext cx="2819400" cy="3794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BingSong Zou  MENU 07 </a:t>
            </a:r>
          </a:p>
        </p:txBody>
      </p:sp>
    </p:spTree>
    <p:extLst>
      <p:ext uri="{BB962C8B-B14F-4D97-AF65-F5344CB8AC3E}">
        <p14:creationId xmlns:p14="http://schemas.microsoft.com/office/powerpoint/2010/main" val="669404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11" b="42316"/>
          <a:stretch/>
        </p:blipFill>
        <p:spPr bwMode="auto">
          <a:xfrm>
            <a:off x="1435253" y="1219405"/>
            <a:ext cx="6273494" cy="51621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15374" name="Rectangle 2"/>
          <p:cNvSpPr>
            <a:spLocks noChangeArrowheads="1"/>
          </p:cNvSpPr>
          <p:nvPr/>
        </p:nvSpPr>
        <p:spPr bwMode="auto">
          <a:xfrm>
            <a:off x="0" y="0"/>
            <a:ext cx="9144000" cy="1138773"/>
          </a:xfrm>
          <a:prstGeom prst="rect">
            <a:avLst/>
          </a:prstGeom>
          <a:gradFill flip="none" rotWithShape="1">
            <a:gsLst>
              <a:gs pos="0">
                <a:srgbClr val="FFBF16">
                  <a:shade val="30000"/>
                  <a:satMod val="115000"/>
                  <a:lumMod val="97000"/>
                  <a:lumOff val="3000"/>
                </a:srgbClr>
              </a:gs>
              <a:gs pos="15000">
                <a:srgbClr val="FFBF16">
                  <a:shade val="67500"/>
                  <a:satMod val="115000"/>
                </a:srgbClr>
              </a:gs>
              <a:gs pos="100000">
                <a:srgbClr val="FFBF16">
                  <a:shade val="100000"/>
                  <a:satMod val="115000"/>
                </a:srgbClr>
              </a:gs>
            </a:gsLst>
            <a:lin ang="16200000" scaled="1"/>
            <a:tileRect/>
          </a:gradFill>
          <a:ln w="28575" cmpd="dbl">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headEnd/>
            <a:tailEnd/>
          </a:ln>
          <a:effectLst>
            <a:glow rad="101600">
              <a:schemeClr val="accent2">
                <a:satMod val="175000"/>
                <a:alpha val="40000"/>
              </a:schemeClr>
            </a:glow>
            <a:outerShdw blurRad="419100" dist="50800" dir="5400000" algn="ctr" rotWithShape="0">
              <a:srgbClr val="000000">
                <a:alpha val="43137"/>
              </a:srgbClr>
            </a:outerShdw>
          </a:effectLst>
          <a:scene3d>
            <a:camera prst="orthographicFront"/>
            <a:lightRig rig="threePt" dir="t"/>
          </a:scene3d>
          <a:sp3d>
            <a:bevelT prst="relaxedInset"/>
          </a:sp3d>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sz="2400" dirty="0" smtClean="0">
                <a:latin typeface="Copperplate Gothic Bold" charset="0"/>
                <a:ea typeface="Copperplate Gothic Bold" charset="0"/>
                <a:cs typeface="Copperplate Gothic Bold" charset="0"/>
              </a:rPr>
              <a:t>Report on the ECT* Workshop:</a:t>
            </a:r>
          </a:p>
          <a:p>
            <a:pPr algn="ctr" eaLnBrk="1" hangingPunct="1">
              <a:spcBef>
                <a:spcPct val="0"/>
              </a:spcBef>
              <a:buFontTx/>
              <a:buNone/>
              <a:defRPr/>
            </a:pPr>
            <a:r>
              <a:rPr lang="en-US" sz="2400" b="1" dirty="0" smtClean="0"/>
              <a:t>Space-like </a:t>
            </a:r>
            <a:r>
              <a:rPr lang="en-US" sz="2400" b="1" dirty="0"/>
              <a:t>and t</a:t>
            </a:r>
            <a:r>
              <a:rPr lang="en-US" sz="2400" b="1" dirty="0" smtClean="0"/>
              <a:t>ime-like </a:t>
            </a:r>
            <a:r>
              <a:rPr lang="en-US" sz="2400" b="1" dirty="0"/>
              <a:t>electromagnetic </a:t>
            </a:r>
            <a:r>
              <a:rPr lang="en-US" sz="2400" b="1" dirty="0" smtClean="0"/>
              <a:t>baryonic </a:t>
            </a:r>
            <a:r>
              <a:rPr lang="en-US" sz="2400" b="1" dirty="0"/>
              <a:t>transitions </a:t>
            </a:r>
            <a:r>
              <a:rPr lang="en-US" sz="2400" b="1" dirty="0" smtClean="0"/>
              <a:t> </a:t>
            </a:r>
            <a:endParaRPr lang="en-US" sz="2400" dirty="0" smtClean="0"/>
          </a:p>
          <a:p>
            <a:pPr algn="ctr" eaLnBrk="1" hangingPunct="1">
              <a:spcBef>
                <a:spcPct val="0"/>
              </a:spcBef>
              <a:buFontTx/>
              <a:buNone/>
              <a:defRPr/>
            </a:pPr>
            <a:r>
              <a:rPr lang="en-US" sz="2000" u="sng" dirty="0" smtClean="0">
                <a:solidFill>
                  <a:srgbClr val="0070C0"/>
                </a:solidFill>
                <a:hlinkClick r:id="rId4"/>
              </a:rPr>
              <a:t>https</a:t>
            </a:r>
            <a:r>
              <a:rPr lang="en-US" sz="2000" u="sng" dirty="0">
                <a:solidFill>
                  <a:srgbClr val="0070C0"/>
                </a:solidFill>
                <a:hlinkClick r:id="rId4"/>
              </a:rPr>
              <a:t>://indico.in2p3.fr/event/14330/overview</a:t>
            </a:r>
            <a:r>
              <a:rPr lang="en-US" sz="2000" u="sng" dirty="0" smtClean="0">
                <a:solidFill>
                  <a:srgbClr val="0070C0"/>
                </a:solidFill>
                <a:hlinkClick r:id="rId4"/>
              </a:rPr>
              <a:t> </a:t>
            </a:r>
            <a:endParaRPr lang="en-US" sz="2000" u="sng" dirty="0" smtClean="0">
              <a:solidFill>
                <a:srgbClr val="0070C0"/>
              </a:solidFill>
            </a:endParaRPr>
          </a:p>
        </p:txBody>
      </p:sp>
      <p:sp>
        <p:nvSpPr>
          <p:cNvPr id="2" name="TextBox 1"/>
          <p:cNvSpPr txBox="1"/>
          <p:nvPr/>
        </p:nvSpPr>
        <p:spPr>
          <a:xfrm>
            <a:off x="1266351" y="6452993"/>
            <a:ext cx="6611297" cy="400110"/>
          </a:xfrm>
          <a:prstGeom prst="rect">
            <a:avLst/>
          </a:prstGeom>
          <a:solidFill>
            <a:srgbClr val="FFBF16"/>
          </a:solidFill>
          <a:ln>
            <a:solidFill>
              <a:schemeClr val="tx1"/>
            </a:solidFill>
          </a:ln>
        </p:spPr>
        <p:txBody>
          <a:bodyPr wrap="none" rtlCol="0">
            <a:spAutoFit/>
          </a:bodyPr>
          <a:lstStyle/>
          <a:p>
            <a:r>
              <a:rPr lang="en-US" sz="2000" dirty="0" smtClean="0"/>
              <a:t>I would like to summarize the summary of the ECT* workshop</a:t>
            </a:r>
            <a:endParaRPr lang="en-US" sz="2000" dirty="0"/>
          </a:p>
        </p:txBody>
      </p:sp>
    </p:spTree>
    <p:extLst>
      <p:ext uri="{BB962C8B-B14F-4D97-AF65-F5344CB8AC3E}">
        <p14:creationId xmlns:p14="http://schemas.microsoft.com/office/powerpoint/2010/main" val="28173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26504" y="12770"/>
            <a:ext cx="9144000" cy="6593923"/>
          </a:xfrm>
          <a:prstGeom prst="rect">
            <a:avLst/>
          </a:prstGeom>
          <a:ln>
            <a:solidFill>
              <a:srgbClr val="3612FF"/>
            </a:solidFill>
          </a:ln>
        </p:spPr>
      </p:pic>
      <p:sp>
        <p:nvSpPr>
          <p:cNvPr id="6" name="TextBox 5"/>
          <p:cNvSpPr txBox="1"/>
          <p:nvPr/>
        </p:nvSpPr>
        <p:spPr>
          <a:xfrm>
            <a:off x="8421" y="6481798"/>
            <a:ext cx="1299651" cy="369332"/>
          </a:xfrm>
          <a:prstGeom prst="rect">
            <a:avLst/>
          </a:prstGeom>
          <a:solidFill>
            <a:srgbClr val="FFC000"/>
          </a:solidFill>
        </p:spPr>
        <p:txBody>
          <a:bodyPr wrap="none" rtlCol="0">
            <a:spAutoFit/>
          </a:bodyPr>
          <a:lstStyle/>
          <a:p>
            <a:r>
              <a:rPr lang="en-US" dirty="0"/>
              <a:t>Teresa Peña</a:t>
            </a:r>
          </a:p>
        </p:txBody>
      </p:sp>
      <p:sp>
        <p:nvSpPr>
          <p:cNvPr id="7" name="TextBox 6"/>
          <p:cNvSpPr txBox="1"/>
          <p:nvPr/>
        </p:nvSpPr>
        <p:spPr>
          <a:xfrm>
            <a:off x="457201" y="2093844"/>
            <a:ext cx="2232990" cy="369332"/>
          </a:xfrm>
          <a:prstGeom prst="rect">
            <a:avLst/>
          </a:prstGeom>
          <a:solidFill>
            <a:srgbClr val="FFBF16"/>
          </a:solidFill>
          <a:ln>
            <a:solidFill>
              <a:srgbClr val="3612FF"/>
            </a:solidFill>
          </a:ln>
        </p:spPr>
        <p:txBody>
          <a:bodyPr wrap="square" rtlCol="0">
            <a:spAutoFit/>
          </a:bodyPr>
          <a:lstStyle/>
          <a:p>
            <a:pPr algn="ctr"/>
            <a:r>
              <a:rPr lang="en-US" dirty="0" smtClean="0"/>
              <a:t>Space-like q</a:t>
            </a:r>
            <a:r>
              <a:rPr lang="en-US" baseline="30000" dirty="0" smtClean="0"/>
              <a:t>2 </a:t>
            </a:r>
            <a:r>
              <a:rPr lang="en-US" dirty="0" smtClean="0"/>
              <a:t>&gt; 0</a:t>
            </a:r>
            <a:endParaRPr lang="en-US" dirty="0"/>
          </a:p>
        </p:txBody>
      </p:sp>
      <p:sp>
        <p:nvSpPr>
          <p:cNvPr id="8" name="TextBox 7"/>
          <p:cNvSpPr txBox="1"/>
          <p:nvPr/>
        </p:nvSpPr>
        <p:spPr>
          <a:xfrm>
            <a:off x="4598504" y="2093844"/>
            <a:ext cx="2232990" cy="369332"/>
          </a:xfrm>
          <a:prstGeom prst="rect">
            <a:avLst/>
          </a:prstGeom>
          <a:solidFill>
            <a:srgbClr val="FFBF16"/>
          </a:solidFill>
          <a:ln>
            <a:solidFill>
              <a:srgbClr val="3612FF"/>
            </a:solidFill>
          </a:ln>
        </p:spPr>
        <p:txBody>
          <a:bodyPr wrap="square" rtlCol="0">
            <a:spAutoFit/>
          </a:bodyPr>
          <a:lstStyle/>
          <a:p>
            <a:pPr algn="ctr"/>
            <a:r>
              <a:rPr lang="en-US" dirty="0" smtClean="0"/>
              <a:t>Time-like q</a:t>
            </a:r>
            <a:r>
              <a:rPr lang="en-US" baseline="30000" dirty="0" smtClean="0"/>
              <a:t>2 </a:t>
            </a:r>
            <a:r>
              <a:rPr lang="en-US" dirty="0" smtClean="0"/>
              <a:t>&gt; 0</a:t>
            </a:r>
            <a:endParaRPr lang="en-US" dirty="0"/>
          </a:p>
        </p:txBody>
      </p:sp>
      <p:sp>
        <p:nvSpPr>
          <p:cNvPr id="9" name="Slide Number Placeholder 8"/>
          <p:cNvSpPr>
            <a:spLocks noGrp="1"/>
          </p:cNvSpPr>
          <p:nvPr>
            <p:ph type="sldNum" sz="quarter" idx="12"/>
          </p:nvPr>
        </p:nvSpPr>
        <p:spPr/>
        <p:txBody>
          <a:bodyPr/>
          <a:lstStyle/>
          <a:p>
            <a:pPr>
              <a:defRPr/>
            </a:pPr>
            <a:fld id="{AEA58902-6C46-594C-9E4C-1E51A66FAC86}" type="slidenum">
              <a:rPr lang="en-US" altLang="en-US" smtClean="0"/>
              <a:pPr>
                <a:defRPr/>
              </a:pPr>
              <a:t>20</a:t>
            </a:fld>
            <a:endParaRPr lang="en-US" altLang="en-US"/>
          </a:p>
        </p:txBody>
      </p:sp>
    </p:spTree>
    <p:extLst>
      <p:ext uri="{BB962C8B-B14F-4D97-AF65-F5344CB8AC3E}">
        <p14:creationId xmlns:p14="http://schemas.microsoft.com/office/powerpoint/2010/main" val="15558515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8421" y="0"/>
            <a:ext cx="9144000" cy="6214473"/>
          </a:xfrm>
          <a:prstGeom prst="rect">
            <a:avLst/>
          </a:prstGeom>
        </p:spPr>
      </p:pic>
      <p:sp>
        <p:nvSpPr>
          <p:cNvPr id="6" name="TextBox 5"/>
          <p:cNvSpPr txBox="1"/>
          <p:nvPr/>
        </p:nvSpPr>
        <p:spPr>
          <a:xfrm>
            <a:off x="8421" y="6481798"/>
            <a:ext cx="1299651" cy="369332"/>
          </a:xfrm>
          <a:prstGeom prst="rect">
            <a:avLst/>
          </a:prstGeom>
          <a:solidFill>
            <a:srgbClr val="FFC000"/>
          </a:solidFill>
        </p:spPr>
        <p:txBody>
          <a:bodyPr wrap="none" rtlCol="0">
            <a:spAutoFit/>
          </a:bodyPr>
          <a:lstStyle/>
          <a:p>
            <a:r>
              <a:rPr lang="en-US" dirty="0"/>
              <a:t>Teresa Peña</a:t>
            </a:r>
          </a:p>
        </p:txBody>
      </p:sp>
      <p:sp>
        <p:nvSpPr>
          <p:cNvPr id="7" name="TextBox 6"/>
          <p:cNvSpPr txBox="1"/>
          <p:nvPr/>
        </p:nvSpPr>
        <p:spPr>
          <a:xfrm>
            <a:off x="1046922" y="2491410"/>
            <a:ext cx="844246" cy="369332"/>
          </a:xfrm>
          <a:prstGeom prst="rect">
            <a:avLst/>
          </a:prstGeom>
          <a:solidFill>
            <a:srgbClr val="FFBF16"/>
          </a:solidFill>
        </p:spPr>
        <p:txBody>
          <a:bodyPr wrap="square" rtlCol="0">
            <a:spAutoFit/>
          </a:bodyPr>
          <a:lstStyle/>
          <a:p>
            <a:r>
              <a:rPr lang="en-US" dirty="0"/>
              <a:t>q</a:t>
            </a:r>
            <a:r>
              <a:rPr lang="en-US" baseline="30000" dirty="0" smtClean="0"/>
              <a:t>2 </a:t>
            </a:r>
            <a:r>
              <a:rPr lang="en-US" dirty="0" smtClean="0"/>
              <a:t>&gt; 0</a:t>
            </a:r>
            <a:endParaRPr lang="en-US" dirty="0"/>
          </a:p>
        </p:txBody>
      </p:sp>
      <p:sp>
        <p:nvSpPr>
          <p:cNvPr id="8" name="TextBox 7"/>
          <p:cNvSpPr txBox="1"/>
          <p:nvPr/>
        </p:nvSpPr>
        <p:spPr>
          <a:xfrm>
            <a:off x="5552662" y="2491410"/>
            <a:ext cx="1659858" cy="369332"/>
          </a:xfrm>
          <a:prstGeom prst="rect">
            <a:avLst/>
          </a:prstGeom>
          <a:solidFill>
            <a:srgbClr val="FFBF16"/>
          </a:solidFill>
        </p:spPr>
        <p:txBody>
          <a:bodyPr wrap="square" rtlCol="0">
            <a:spAutoFit/>
          </a:bodyPr>
          <a:lstStyle/>
          <a:p>
            <a:r>
              <a:rPr lang="en-US" dirty="0" smtClean="0"/>
              <a:t>    −q</a:t>
            </a:r>
            <a:r>
              <a:rPr lang="en-US" baseline="30000" dirty="0" smtClean="0"/>
              <a:t>2</a:t>
            </a:r>
            <a:r>
              <a:rPr lang="en-US" dirty="0" smtClean="0"/>
              <a:t> = Q</a:t>
            </a:r>
            <a:r>
              <a:rPr lang="en-US" baseline="30000" dirty="0" smtClean="0"/>
              <a:t>2 </a:t>
            </a:r>
            <a:r>
              <a:rPr lang="en-US" dirty="0" smtClean="0"/>
              <a:t>&gt; 0  </a:t>
            </a:r>
            <a:endParaRPr lang="en-US" dirty="0"/>
          </a:p>
        </p:txBody>
      </p:sp>
      <p:sp>
        <p:nvSpPr>
          <p:cNvPr id="9" name="Slide Number Placeholder 8"/>
          <p:cNvSpPr>
            <a:spLocks noGrp="1"/>
          </p:cNvSpPr>
          <p:nvPr>
            <p:ph type="sldNum" sz="quarter" idx="12"/>
          </p:nvPr>
        </p:nvSpPr>
        <p:spPr/>
        <p:txBody>
          <a:bodyPr/>
          <a:lstStyle/>
          <a:p>
            <a:pPr>
              <a:defRPr/>
            </a:pPr>
            <a:fld id="{AEA58902-6C46-594C-9E4C-1E51A66FAC86}" type="slidenum">
              <a:rPr lang="en-US" altLang="en-US" smtClean="0"/>
              <a:pPr>
                <a:defRPr/>
              </a:pPr>
              <a:t>21</a:t>
            </a:fld>
            <a:endParaRPr lang="en-US" altLang="en-US"/>
          </a:p>
        </p:txBody>
      </p:sp>
    </p:spTree>
    <p:extLst>
      <p:ext uri="{BB962C8B-B14F-4D97-AF65-F5344CB8AC3E}">
        <p14:creationId xmlns:p14="http://schemas.microsoft.com/office/powerpoint/2010/main" val="13357208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re 3"/>
          <p:cNvSpPr>
            <a:spLocks noGrp="1"/>
          </p:cNvSpPr>
          <p:nvPr>
            <p:ph type="title"/>
          </p:nvPr>
        </p:nvSpPr>
        <p:spPr>
          <a:xfrm>
            <a:off x="169863" y="-446088"/>
            <a:ext cx="8974137" cy="1649413"/>
          </a:xfrm>
        </p:spPr>
        <p:txBody>
          <a:bodyPr/>
          <a:lstStyle/>
          <a:p>
            <a:r>
              <a:rPr lang="fr-FR" altLang="en-US" sz="2800" dirty="0" err="1">
                <a:solidFill>
                  <a:schemeClr val="tx2"/>
                </a:solidFill>
                <a:ea typeface="ＭＳ Ｐゴシック" charset="-128"/>
                <a:cs typeface="ＭＳ Ｐゴシック" charset="-128"/>
              </a:rPr>
              <a:t>Electromagnetic</a:t>
            </a:r>
            <a:r>
              <a:rPr lang="fr-FR" altLang="en-US" sz="2800" dirty="0">
                <a:solidFill>
                  <a:schemeClr val="tx2"/>
                </a:solidFill>
                <a:ea typeface="ＭＳ Ｐゴシック" charset="-128"/>
                <a:cs typeface="ＭＳ Ｐゴシック" charset="-128"/>
              </a:rPr>
              <a:t> </a:t>
            </a:r>
            <a:r>
              <a:rPr lang="fr-FR" altLang="en-US" sz="2800" dirty="0" err="1">
                <a:solidFill>
                  <a:schemeClr val="tx2"/>
                </a:solidFill>
                <a:ea typeface="ＭＳ Ｐゴシック" charset="-128"/>
                <a:cs typeface="ＭＳ Ｐゴシック" charset="-128"/>
              </a:rPr>
              <a:t>baryonic</a:t>
            </a:r>
            <a:r>
              <a:rPr lang="fr-FR" altLang="en-US" sz="2800" dirty="0">
                <a:solidFill>
                  <a:schemeClr val="tx2"/>
                </a:solidFill>
                <a:ea typeface="ＭＳ Ｐゴシック" charset="-128"/>
                <a:cs typeface="ＭＳ Ｐゴシック" charset="-128"/>
              </a:rPr>
              <a:t> transitions in </a:t>
            </a:r>
            <a:r>
              <a:rPr lang="fr-FR" altLang="en-US" sz="2800" dirty="0" smtClean="0">
                <a:solidFill>
                  <a:schemeClr val="tx2"/>
                </a:solidFill>
                <a:ea typeface="ＭＳ Ｐゴシック" charset="-128"/>
                <a:cs typeface="ＭＳ Ｐゴシック" charset="-128"/>
              </a:rPr>
              <a:t>time-</a:t>
            </a:r>
            <a:r>
              <a:rPr lang="fr-FR" altLang="en-US" sz="2800" dirty="0" err="1" smtClean="0">
                <a:solidFill>
                  <a:schemeClr val="tx2"/>
                </a:solidFill>
                <a:ea typeface="ＭＳ Ｐゴシック" charset="-128"/>
                <a:cs typeface="ＭＳ Ｐゴシック" charset="-128"/>
              </a:rPr>
              <a:t>like</a:t>
            </a:r>
            <a:r>
              <a:rPr lang="fr-FR" altLang="en-US" sz="2800" dirty="0" smtClean="0">
                <a:solidFill>
                  <a:schemeClr val="tx2"/>
                </a:solidFill>
                <a:ea typeface="ＭＳ Ｐゴシック" charset="-128"/>
                <a:cs typeface="ＭＳ Ｐゴシック" charset="-128"/>
              </a:rPr>
              <a:t> </a:t>
            </a:r>
            <a:r>
              <a:rPr lang="fr-FR" altLang="en-US" sz="2800" dirty="0">
                <a:solidFill>
                  <a:schemeClr val="tx2"/>
                </a:solidFill>
                <a:ea typeface="ＭＳ Ｐゴシック" charset="-128"/>
                <a:cs typeface="ＭＳ Ｐゴシック" charset="-128"/>
              </a:rPr>
              <a:t/>
            </a:r>
            <a:br>
              <a:rPr lang="fr-FR" altLang="en-US" sz="2800" dirty="0">
                <a:solidFill>
                  <a:schemeClr val="tx2"/>
                </a:solidFill>
                <a:ea typeface="ＭＳ Ｐゴシック" charset="-128"/>
                <a:cs typeface="ＭＳ Ｐゴシック" charset="-128"/>
              </a:rPr>
            </a:br>
            <a:r>
              <a:rPr lang="fr-FR" altLang="en-US" sz="2800" dirty="0">
                <a:solidFill>
                  <a:schemeClr val="tx2"/>
                </a:solidFill>
                <a:ea typeface="ＭＳ Ｐゴシック" charset="-128"/>
                <a:cs typeface="ＭＳ Ｐゴシック" charset="-128"/>
              </a:rPr>
              <a:t>and </a:t>
            </a:r>
            <a:r>
              <a:rPr lang="fr-FR" altLang="en-US" sz="2800" dirty="0" err="1">
                <a:solidFill>
                  <a:schemeClr val="tx2"/>
                </a:solidFill>
                <a:ea typeface="ＭＳ Ｐゴシック" charset="-128"/>
                <a:cs typeface="ＭＳ Ｐゴシック" charset="-128"/>
              </a:rPr>
              <a:t>s</a:t>
            </a:r>
            <a:r>
              <a:rPr lang="fr-FR" altLang="en-US" sz="2800" dirty="0" err="1" smtClean="0">
                <a:solidFill>
                  <a:schemeClr val="tx2"/>
                </a:solidFill>
                <a:ea typeface="ＭＳ Ｐゴシック" charset="-128"/>
                <a:cs typeface="ＭＳ Ｐゴシック" charset="-128"/>
              </a:rPr>
              <a:t>pace-like</a:t>
            </a:r>
            <a:r>
              <a:rPr lang="fr-FR" altLang="en-US" sz="2800" dirty="0" smtClean="0">
                <a:solidFill>
                  <a:schemeClr val="tx2"/>
                </a:solidFill>
                <a:ea typeface="ＭＳ Ｐゴシック" charset="-128"/>
                <a:cs typeface="ＭＳ Ｐゴシック" charset="-128"/>
              </a:rPr>
              <a:t> </a:t>
            </a:r>
            <a:r>
              <a:rPr lang="fr-FR" altLang="en-US" sz="2800" dirty="0" err="1" smtClean="0">
                <a:solidFill>
                  <a:schemeClr val="tx2"/>
                </a:solidFill>
                <a:ea typeface="ＭＳ Ｐゴシック" charset="-128"/>
                <a:cs typeface="ＭＳ Ｐゴシック" charset="-128"/>
              </a:rPr>
              <a:t>regions</a:t>
            </a:r>
            <a:r>
              <a:rPr lang="fr-FR" altLang="en-US" sz="2800" dirty="0" smtClean="0">
                <a:solidFill>
                  <a:schemeClr val="tx2"/>
                </a:solidFill>
                <a:ea typeface="ＭＳ Ｐゴシック" charset="-128"/>
                <a:cs typeface="ＭＳ Ｐゴシック" charset="-128"/>
              </a:rPr>
              <a:t>: </a:t>
            </a:r>
            <a:r>
              <a:rPr lang="fr-FR" altLang="en-US" sz="2800" dirty="0" err="1">
                <a:solidFill>
                  <a:schemeClr val="tx2"/>
                </a:solidFill>
                <a:ea typeface="ＭＳ Ｐゴシック" charset="-128"/>
                <a:cs typeface="ＭＳ Ｐゴシック" charset="-128"/>
              </a:rPr>
              <a:t>towards</a:t>
            </a:r>
            <a:r>
              <a:rPr lang="fr-FR" altLang="en-US" sz="2800" dirty="0">
                <a:solidFill>
                  <a:schemeClr val="tx2"/>
                </a:solidFill>
                <a:ea typeface="ＭＳ Ｐゴシック" charset="-128"/>
                <a:cs typeface="ＭＳ Ｐゴシック" charset="-128"/>
              </a:rPr>
              <a:t> a global </a:t>
            </a:r>
            <a:r>
              <a:rPr lang="fr-FR" altLang="en-US" sz="2800" dirty="0" err="1">
                <a:solidFill>
                  <a:schemeClr val="tx2"/>
                </a:solidFill>
                <a:ea typeface="ＭＳ Ｐゴシック" charset="-128"/>
                <a:cs typeface="ＭＳ Ｐゴシック" charset="-128"/>
              </a:rPr>
              <a:t>picture</a:t>
            </a:r>
            <a:r>
              <a:rPr lang="fr-FR" altLang="en-US" sz="2800" dirty="0">
                <a:solidFill>
                  <a:schemeClr val="tx2"/>
                </a:solidFill>
                <a:ea typeface="ＭＳ Ｐゴシック" charset="-128"/>
                <a:cs typeface="ＭＳ Ｐゴシック" charset="-128"/>
              </a:rPr>
              <a:t>?</a:t>
            </a:r>
          </a:p>
        </p:txBody>
      </p:sp>
      <p:sp>
        <p:nvSpPr>
          <p:cNvPr id="35842" name="Text Box 8"/>
          <p:cNvSpPr txBox="1">
            <a:spLocks noChangeArrowheads="1"/>
          </p:cNvSpPr>
          <p:nvPr/>
        </p:nvSpPr>
        <p:spPr bwMode="auto">
          <a:xfrm>
            <a:off x="717550" y="1566863"/>
            <a:ext cx="158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43" name="Rectangle 9"/>
          <p:cNvSpPr>
            <a:spLocks noChangeArrowheads="1"/>
          </p:cNvSpPr>
          <p:nvPr/>
        </p:nvSpPr>
        <p:spPr bwMode="auto">
          <a:xfrm>
            <a:off x="47625" y="1576388"/>
            <a:ext cx="4543425" cy="2409825"/>
          </a:xfrm>
          <a:prstGeom prst="rect">
            <a:avLst/>
          </a:prstGeom>
          <a:solidFill>
            <a:schemeClr val="accent1"/>
          </a:solidFill>
          <a:ln w="9360">
            <a:solidFill>
              <a:srgbClr val="FF66CC"/>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44" name="Text Box 10"/>
          <p:cNvSpPr txBox="1">
            <a:spLocks noChangeArrowheads="1"/>
          </p:cNvSpPr>
          <p:nvPr/>
        </p:nvSpPr>
        <p:spPr bwMode="auto">
          <a:xfrm>
            <a:off x="169863" y="1568450"/>
            <a:ext cx="3575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dirty="0">
                <a:solidFill>
                  <a:srgbClr val="FFFF00"/>
                </a:solidFill>
              </a:rPr>
              <a:t>Time-</a:t>
            </a:r>
            <a:r>
              <a:rPr lang="fr-FR" altLang="en-US" sz="1600" dirty="0" err="1">
                <a:solidFill>
                  <a:srgbClr val="FFFF00"/>
                </a:solidFill>
              </a:rPr>
              <a:t>Like</a:t>
            </a:r>
            <a:r>
              <a:rPr lang="fr-FR" altLang="en-US" sz="1600" dirty="0">
                <a:solidFill>
                  <a:srgbClr val="FFFF00"/>
                </a:solidFill>
              </a:rPr>
              <a:t> </a:t>
            </a:r>
            <a:r>
              <a:rPr lang="fr-FR" altLang="en-US" sz="1600" dirty="0" err="1">
                <a:solidFill>
                  <a:srgbClr val="FFFF00"/>
                </a:solidFill>
              </a:rPr>
              <a:t>electromagnetic</a:t>
            </a:r>
            <a:r>
              <a:rPr lang="fr-FR" altLang="en-US" sz="1600" dirty="0">
                <a:solidFill>
                  <a:srgbClr val="FFFF00"/>
                </a:solidFill>
              </a:rPr>
              <a:t> </a:t>
            </a:r>
            <a:r>
              <a:rPr lang="fr-FR" altLang="en-US" sz="1600" dirty="0" err="1">
                <a:solidFill>
                  <a:srgbClr val="FFFF00"/>
                </a:solidFill>
              </a:rPr>
              <a:t>form</a:t>
            </a:r>
            <a:r>
              <a:rPr lang="fr-FR" altLang="en-US" sz="1600" dirty="0">
                <a:solidFill>
                  <a:srgbClr val="FFFF00"/>
                </a:solidFill>
              </a:rPr>
              <a:t> </a:t>
            </a:r>
            <a:r>
              <a:rPr lang="fr-FR" altLang="en-US" sz="1600" dirty="0" err="1">
                <a:solidFill>
                  <a:srgbClr val="FFFF00"/>
                </a:solidFill>
              </a:rPr>
              <a:t>factors</a:t>
            </a:r>
            <a:endParaRPr lang="fr-FR" altLang="en-US" sz="1600" dirty="0">
              <a:solidFill>
                <a:srgbClr val="FFFF00"/>
              </a:solidFill>
            </a:endParaRPr>
          </a:p>
        </p:txBody>
      </p:sp>
      <p:sp>
        <p:nvSpPr>
          <p:cNvPr id="35845" name="Text Box 11"/>
          <p:cNvSpPr txBox="1">
            <a:spLocks noChangeArrowheads="1"/>
          </p:cNvSpPr>
          <p:nvPr/>
        </p:nvSpPr>
        <p:spPr bwMode="auto">
          <a:xfrm>
            <a:off x="3175" y="2978150"/>
            <a:ext cx="174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46" name="Text Box 12"/>
          <p:cNvSpPr txBox="1">
            <a:spLocks noChangeArrowheads="1"/>
          </p:cNvSpPr>
          <p:nvPr/>
        </p:nvSpPr>
        <p:spPr bwMode="auto">
          <a:xfrm>
            <a:off x="2243138" y="2825750"/>
            <a:ext cx="4413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47" name="Text Box 13"/>
          <p:cNvSpPr txBox="1">
            <a:spLocks noChangeArrowheads="1"/>
          </p:cNvSpPr>
          <p:nvPr/>
        </p:nvSpPr>
        <p:spPr bwMode="auto">
          <a:xfrm>
            <a:off x="1908175" y="2308225"/>
            <a:ext cx="30638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b="1">
                <a:solidFill>
                  <a:srgbClr val="FFFF00"/>
                </a:solidFill>
              </a:rPr>
              <a:t>n</a:t>
            </a:r>
          </a:p>
        </p:txBody>
      </p:sp>
      <p:grpSp>
        <p:nvGrpSpPr>
          <p:cNvPr id="35848" name="Group 14"/>
          <p:cNvGrpSpPr>
            <a:grpSpLocks/>
          </p:cNvGrpSpPr>
          <p:nvPr/>
        </p:nvGrpSpPr>
        <p:grpSpPr bwMode="auto">
          <a:xfrm>
            <a:off x="1127125" y="2562225"/>
            <a:ext cx="1555750" cy="1185863"/>
            <a:chOff x="683" y="1370"/>
            <a:chExt cx="1012" cy="747"/>
          </a:xfrm>
        </p:grpSpPr>
        <p:grpSp>
          <p:nvGrpSpPr>
            <p:cNvPr id="35902" name="Group 15"/>
            <p:cNvGrpSpPr>
              <a:grpSpLocks/>
            </p:cNvGrpSpPr>
            <p:nvPr/>
          </p:nvGrpSpPr>
          <p:grpSpPr bwMode="auto">
            <a:xfrm>
              <a:off x="727" y="1370"/>
              <a:ext cx="968" cy="747"/>
              <a:chOff x="727" y="1370"/>
              <a:chExt cx="968" cy="747"/>
            </a:xfrm>
          </p:grpSpPr>
          <p:grpSp>
            <p:nvGrpSpPr>
              <p:cNvPr id="35905" name="Group 16"/>
              <p:cNvGrpSpPr>
                <a:grpSpLocks/>
              </p:cNvGrpSpPr>
              <p:nvPr/>
            </p:nvGrpSpPr>
            <p:grpSpPr bwMode="auto">
              <a:xfrm>
                <a:off x="727" y="1370"/>
                <a:ext cx="968" cy="747"/>
                <a:chOff x="727" y="1370"/>
                <a:chExt cx="968" cy="747"/>
              </a:xfrm>
            </p:grpSpPr>
            <p:sp>
              <p:nvSpPr>
                <p:cNvPr id="35907" name="Line 17"/>
                <p:cNvSpPr>
                  <a:spLocks noChangeShapeType="1"/>
                </p:cNvSpPr>
                <p:nvPr/>
              </p:nvSpPr>
              <p:spPr bwMode="auto">
                <a:xfrm flipV="1">
                  <a:off x="727" y="1600"/>
                  <a:ext cx="358" cy="8"/>
                </a:xfrm>
                <a:prstGeom prst="line">
                  <a:avLst/>
                </a:prstGeom>
                <a:noFill/>
                <a:ln w="381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908" name="Line 18"/>
                <p:cNvSpPr>
                  <a:spLocks noChangeShapeType="1"/>
                </p:cNvSpPr>
                <p:nvPr/>
              </p:nvSpPr>
              <p:spPr bwMode="auto">
                <a:xfrm flipV="1">
                  <a:off x="1063" y="1368"/>
                  <a:ext cx="281" cy="243"/>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909" name="Line 19"/>
                <p:cNvSpPr>
                  <a:spLocks noChangeShapeType="1"/>
                </p:cNvSpPr>
                <p:nvPr/>
              </p:nvSpPr>
              <p:spPr bwMode="auto">
                <a:xfrm flipV="1">
                  <a:off x="1388" y="1701"/>
                  <a:ext cx="308" cy="126"/>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910" name="Line 20"/>
                <p:cNvSpPr>
                  <a:spLocks noChangeShapeType="1"/>
                </p:cNvSpPr>
                <p:nvPr/>
              </p:nvSpPr>
              <p:spPr bwMode="auto">
                <a:xfrm flipH="1">
                  <a:off x="1166" y="1827"/>
                  <a:ext cx="222" cy="291"/>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35906" name="AutoShape 21"/>
              <p:cNvSpPr>
                <a:spLocks noChangeArrowheads="1"/>
              </p:cNvSpPr>
              <p:nvPr/>
            </p:nvSpPr>
            <p:spPr bwMode="auto">
              <a:xfrm rot="-3000000">
                <a:off x="1211" y="1526"/>
                <a:ext cx="41" cy="395"/>
              </a:xfrm>
              <a:custGeom>
                <a:avLst/>
                <a:gdLst>
                  <a:gd name="T0" fmla="*/ 1 w 77"/>
                  <a:gd name="T1" fmla="*/ 1 h 695"/>
                  <a:gd name="T2" fmla="*/ 1 w 77"/>
                  <a:gd name="T3" fmla="*/ 1 h 695"/>
                  <a:gd name="T4" fmla="*/ 1 w 77"/>
                  <a:gd name="T5" fmla="*/ 1 h 695"/>
                  <a:gd name="T6" fmla="*/ 1 w 77"/>
                  <a:gd name="T7" fmla="*/ 1 h 695"/>
                  <a:gd name="T8" fmla="*/ 1 w 77"/>
                  <a:gd name="T9" fmla="*/ 1 h 695"/>
                  <a:gd name="T10" fmla="*/ 1 w 77"/>
                  <a:gd name="T11" fmla="*/ 1 h 695"/>
                  <a:gd name="T12" fmla="*/ 1 w 77"/>
                  <a:gd name="T13" fmla="*/ 1 h 695"/>
                  <a:gd name="T14" fmla="*/ 1 w 77"/>
                  <a:gd name="T15" fmla="*/ 1 h 695"/>
                  <a:gd name="T16" fmla="*/ 1 w 77"/>
                  <a:gd name="T17" fmla="*/ 1 h 695"/>
                  <a:gd name="T18" fmla="*/ 1 w 77"/>
                  <a:gd name="T19" fmla="*/ 1 h 695"/>
                  <a:gd name="T20" fmla="*/ 1 w 77"/>
                  <a:gd name="T21" fmla="*/ 1 h 695"/>
                  <a:gd name="T22" fmla="*/ 1 w 77"/>
                  <a:gd name="T23" fmla="*/ 1 h 695"/>
                  <a:gd name="T24" fmla="*/ 1 w 77"/>
                  <a:gd name="T25" fmla="*/ 1 h 695"/>
                  <a:gd name="T26" fmla="*/ 1 w 77"/>
                  <a:gd name="T27" fmla="*/ 1 h 695"/>
                  <a:gd name="T28" fmla="*/ 1 w 77"/>
                  <a:gd name="T29" fmla="*/ 1 h 695"/>
                  <a:gd name="T30" fmla="*/ 1 w 77"/>
                  <a:gd name="T31" fmla="*/ 1 h 695"/>
                  <a:gd name="T32" fmla="*/ 1 w 77"/>
                  <a:gd name="T33" fmla="*/ 1 h 695"/>
                  <a:gd name="T34" fmla="*/ 1 w 77"/>
                  <a:gd name="T35" fmla="*/ 1 h 695"/>
                  <a:gd name="T36" fmla="*/ 1 w 77"/>
                  <a:gd name="T37" fmla="*/ 1 h 695"/>
                  <a:gd name="T38" fmla="*/ 1 w 77"/>
                  <a:gd name="T39" fmla="*/ 1 h 695"/>
                  <a:gd name="T40" fmla="*/ 1 w 77"/>
                  <a:gd name="T41" fmla="*/ 1 h 695"/>
                  <a:gd name="T42" fmla="*/ 1 w 77"/>
                  <a:gd name="T43" fmla="*/ 1 h 695"/>
                  <a:gd name="T44" fmla="*/ 1 w 77"/>
                  <a:gd name="T45" fmla="*/ 1 h 695"/>
                  <a:gd name="T46" fmla="*/ 1 w 77"/>
                  <a:gd name="T47" fmla="*/ 1 h 695"/>
                  <a:gd name="T48" fmla="*/ 1 w 77"/>
                  <a:gd name="T49" fmla="*/ 1 h 695"/>
                  <a:gd name="T50" fmla="*/ 1 w 77"/>
                  <a:gd name="T51" fmla="*/ 1 h 695"/>
                  <a:gd name="T52" fmla="*/ 1 w 77"/>
                  <a:gd name="T53" fmla="*/ 1 h 695"/>
                  <a:gd name="T54" fmla="*/ 1 w 77"/>
                  <a:gd name="T55" fmla="*/ 1 h 695"/>
                  <a:gd name="T56" fmla="*/ 1 w 77"/>
                  <a:gd name="T57" fmla="*/ 1 h 695"/>
                  <a:gd name="T58" fmla="*/ 1 w 77"/>
                  <a:gd name="T59" fmla="*/ 2 h 695"/>
                  <a:gd name="T60" fmla="*/ 1 w 77"/>
                  <a:gd name="T61" fmla="*/ 2 h 695"/>
                  <a:gd name="T62" fmla="*/ 1 w 77"/>
                  <a:gd name="T63" fmla="*/ 2 h 695"/>
                  <a:gd name="T64" fmla="*/ 1 w 77"/>
                  <a:gd name="T65" fmla="*/ 2 h 695"/>
                  <a:gd name="T66" fmla="*/ 1 w 77"/>
                  <a:gd name="T67" fmla="*/ 2 h 695"/>
                  <a:gd name="T68" fmla="*/ 1 w 77"/>
                  <a:gd name="T69" fmla="*/ 2 h 695"/>
                  <a:gd name="T70" fmla="*/ 1 w 77"/>
                  <a:gd name="T71" fmla="*/ 2 h 695"/>
                  <a:gd name="T72" fmla="*/ 1 w 77"/>
                  <a:gd name="T73" fmla="*/ 2 h 695"/>
                  <a:gd name="T74" fmla="*/ 1 w 77"/>
                  <a:gd name="T75" fmla="*/ 2 h 695"/>
                  <a:gd name="T76" fmla="*/ 1 w 77"/>
                  <a:gd name="T77" fmla="*/ 2 h 695"/>
                  <a:gd name="T78" fmla="*/ 1 w 77"/>
                  <a:gd name="T79" fmla="*/ 2 h 695"/>
                  <a:gd name="T80" fmla="*/ 1 w 77"/>
                  <a:gd name="T81" fmla="*/ 2 h 695"/>
                  <a:gd name="T82" fmla="*/ 1 w 77"/>
                  <a:gd name="T83" fmla="*/ 2 h 695"/>
                  <a:gd name="T84" fmla="*/ 1 w 77"/>
                  <a:gd name="T85" fmla="*/ 2 h 695"/>
                  <a:gd name="T86" fmla="*/ 1 w 77"/>
                  <a:gd name="T87" fmla="*/ 2 h 695"/>
                  <a:gd name="T88" fmla="*/ 1 w 77"/>
                  <a:gd name="T89" fmla="*/ 2 h 695"/>
                  <a:gd name="T90" fmla="*/ 1 w 77"/>
                  <a:gd name="T91" fmla="*/ 2 h 695"/>
                  <a:gd name="T92" fmla="*/ 1 w 77"/>
                  <a:gd name="T93" fmla="*/ 2 h 695"/>
                  <a:gd name="T94" fmla="*/ 1 w 77"/>
                  <a:gd name="T95" fmla="*/ 2 h 695"/>
                  <a:gd name="T96" fmla="*/ 1 w 77"/>
                  <a:gd name="T97" fmla="*/ 2 h 695"/>
                  <a:gd name="T98" fmla="*/ 1 w 77"/>
                  <a:gd name="T99" fmla="*/ 2 h 695"/>
                  <a:gd name="T100" fmla="*/ 1 w 77"/>
                  <a:gd name="T101" fmla="*/ 2 h 695"/>
                  <a:gd name="T102" fmla="*/ 1 w 77"/>
                  <a:gd name="T103" fmla="*/ 2 h 695"/>
                  <a:gd name="T104" fmla="*/ 1 w 77"/>
                  <a:gd name="T105" fmla="*/ 2 h 695"/>
                  <a:gd name="T106" fmla="*/ 1 w 77"/>
                  <a:gd name="T107" fmla="*/ 2 h 695"/>
                  <a:gd name="T108" fmla="*/ 1 w 77"/>
                  <a:gd name="T109" fmla="*/ 2 h 695"/>
                  <a:gd name="T110" fmla="*/ 1 w 77"/>
                  <a:gd name="T111" fmla="*/ 2 h 695"/>
                  <a:gd name="T112" fmla="*/ 1 w 77"/>
                  <a:gd name="T113" fmla="*/ 3 h 695"/>
                  <a:gd name="T114" fmla="*/ 1 w 77"/>
                  <a:gd name="T115" fmla="*/ 3 h 695"/>
                  <a:gd name="T116" fmla="*/ 1 w 77"/>
                  <a:gd name="T117" fmla="*/ 3 h 695"/>
                  <a:gd name="T118" fmla="*/ 1 w 77"/>
                  <a:gd name="T119" fmla="*/ 3 h 6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695"/>
                  <a:gd name="T182" fmla="*/ 77 w 77"/>
                  <a:gd name="T183" fmla="*/ 695 h 6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695">
                    <a:moveTo>
                      <a:pt x="39" y="0"/>
                    </a:moveTo>
                    <a:lnTo>
                      <a:pt x="39" y="62"/>
                    </a:lnTo>
                    <a:lnTo>
                      <a:pt x="34" y="64"/>
                    </a:lnTo>
                    <a:lnTo>
                      <a:pt x="27" y="66"/>
                    </a:lnTo>
                    <a:lnTo>
                      <a:pt x="22" y="67"/>
                    </a:lnTo>
                    <a:lnTo>
                      <a:pt x="17" y="69"/>
                    </a:lnTo>
                    <a:lnTo>
                      <a:pt x="12" y="72"/>
                    </a:lnTo>
                    <a:lnTo>
                      <a:pt x="8" y="74"/>
                    </a:lnTo>
                    <a:lnTo>
                      <a:pt x="5" y="76"/>
                    </a:lnTo>
                    <a:lnTo>
                      <a:pt x="3" y="77"/>
                    </a:lnTo>
                    <a:lnTo>
                      <a:pt x="2" y="79"/>
                    </a:lnTo>
                    <a:lnTo>
                      <a:pt x="0" y="81"/>
                    </a:lnTo>
                    <a:lnTo>
                      <a:pt x="2" y="82"/>
                    </a:lnTo>
                    <a:lnTo>
                      <a:pt x="3" y="84"/>
                    </a:lnTo>
                    <a:lnTo>
                      <a:pt x="5" y="87"/>
                    </a:lnTo>
                    <a:lnTo>
                      <a:pt x="8" y="89"/>
                    </a:lnTo>
                    <a:lnTo>
                      <a:pt x="12" y="91"/>
                    </a:lnTo>
                    <a:lnTo>
                      <a:pt x="17" y="92"/>
                    </a:lnTo>
                    <a:lnTo>
                      <a:pt x="22" y="94"/>
                    </a:lnTo>
                    <a:lnTo>
                      <a:pt x="27" y="96"/>
                    </a:lnTo>
                    <a:lnTo>
                      <a:pt x="34" y="97"/>
                    </a:lnTo>
                    <a:lnTo>
                      <a:pt x="39" y="101"/>
                    </a:lnTo>
                    <a:lnTo>
                      <a:pt x="45" y="102"/>
                    </a:lnTo>
                    <a:lnTo>
                      <a:pt x="50" y="104"/>
                    </a:lnTo>
                    <a:lnTo>
                      <a:pt x="55" y="106"/>
                    </a:lnTo>
                    <a:lnTo>
                      <a:pt x="61" y="108"/>
                    </a:lnTo>
                    <a:lnTo>
                      <a:pt x="66" y="109"/>
                    </a:lnTo>
                    <a:lnTo>
                      <a:pt x="69" y="111"/>
                    </a:lnTo>
                    <a:lnTo>
                      <a:pt x="72" y="113"/>
                    </a:lnTo>
                    <a:lnTo>
                      <a:pt x="76" y="116"/>
                    </a:lnTo>
                    <a:lnTo>
                      <a:pt x="76" y="118"/>
                    </a:lnTo>
                    <a:lnTo>
                      <a:pt x="77" y="119"/>
                    </a:lnTo>
                    <a:lnTo>
                      <a:pt x="76" y="121"/>
                    </a:lnTo>
                    <a:lnTo>
                      <a:pt x="76" y="123"/>
                    </a:lnTo>
                    <a:lnTo>
                      <a:pt x="72" y="124"/>
                    </a:lnTo>
                    <a:lnTo>
                      <a:pt x="69" y="126"/>
                    </a:lnTo>
                    <a:lnTo>
                      <a:pt x="66" y="129"/>
                    </a:lnTo>
                    <a:lnTo>
                      <a:pt x="61" y="131"/>
                    </a:lnTo>
                    <a:lnTo>
                      <a:pt x="55" y="133"/>
                    </a:lnTo>
                    <a:lnTo>
                      <a:pt x="50" y="134"/>
                    </a:lnTo>
                    <a:lnTo>
                      <a:pt x="45" y="136"/>
                    </a:lnTo>
                    <a:lnTo>
                      <a:pt x="39" y="138"/>
                    </a:lnTo>
                    <a:lnTo>
                      <a:pt x="34" y="139"/>
                    </a:lnTo>
                    <a:lnTo>
                      <a:pt x="27" y="141"/>
                    </a:lnTo>
                    <a:lnTo>
                      <a:pt x="22" y="144"/>
                    </a:lnTo>
                    <a:lnTo>
                      <a:pt x="17" y="146"/>
                    </a:lnTo>
                    <a:lnTo>
                      <a:pt x="12" y="148"/>
                    </a:lnTo>
                    <a:lnTo>
                      <a:pt x="8" y="149"/>
                    </a:lnTo>
                    <a:lnTo>
                      <a:pt x="5" y="151"/>
                    </a:lnTo>
                    <a:lnTo>
                      <a:pt x="3" y="153"/>
                    </a:lnTo>
                    <a:lnTo>
                      <a:pt x="2" y="155"/>
                    </a:lnTo>
                    <a:lnTo>
                      <a:pt x="0" y="158"/>
                    </a:lnTo>
                    <a:lnTo>
                      <a:pt x="2" y="160"/>
                    </a:lnTo>
                    <a:lnTo>
                      <a:pt x="3" y="161"/>
                    </a:lnTo>
                    <a:lnTo>
                      <a:pt x="5" y="163"/>
                    </a:lnTo>
                    <a:lnTo>
                      <a:pt x="8" y="165"/>
                    </a:lnTo>
                    <a:lnTo>
                      <a:pt x="12" y="166"/>
                    </a:lnTo>
                    <a:lnTo>
                      <a:pt x="17" y="168"/>
                    </a:lnTo>
                    <a:lnTo>
                      <a:pt x="22" y="170"/>
                    </a:lnTo>
                    <a:lnTo>
                      <a:pt x="27" y="173"/>
                    </a:lnTo>
                    <a:lnTo>
                      <a:pt x="34" y="175"/>
                    </a:lnTo>
                    <a:lnTo>
                      <a:pt x="39" y="176"/>
                    </a:lnTo>
                    <a:lnTo>
                      <a:pt x="45" y="178"/>
                    </a:lnTo>
                    <a:lnTo>
                      <a:pt x="50" y="180"/>
                    </a:lnTo>
                    <a:lnTo>
                      <a:pt x="55" y="181"/>
                    </a:lnTo>
                    <a:lnTo>
                      <a:pt x="61" y="183"/>
                    </a:lnTo>
                    <a:lnTo>
                      <a:pt x="66" y="186"/>
                    </a:lnTo>
                    <a:lnTo>
                      <a:pt x="69" y="188"/>
                    </a:lnTo>
                    <a:lnTo>
                      <a:pt x="72" y="190"/>
                    </a:lnTo>
                    <a:lnTo>
                      <a:pt x="76" y="191"/>
                    </a:lnTo>
                    <a:lnTo>
                      <a:pt x="76" y="193"/>
                    </a:lnTo>
                    <a:lnTo>
                      <a:pt x="77" y="195"/>
                    </a:lnTo>
                    <a:lnTo>
                      <a:pt x="76" y="197"/>
                    </a:lnTo>
                    <a:lnTo>
                      <a:pt x="76" y="198"/>
                    </a:lnTo>
                    <a:lnTo>
                      <a:pt x="72" y="202"/>
                    </a:lnTo>
                    <a:lnTo>
                      <a:pt x="69" y="203"/>
                    </a:lnTo>
                    <a:lnTo>
                      <a:pt x="66" y="205"/>
                    </a:lnTo>
                    <a:lnTo>
                      <a:pt x="61" y="207"/>
                    </a:lnTo>
                    <a:lnTo>
                      <a:pt x="55" y="208"/>
                    </a:lnTo>
                    <a:lnTo>
                      <a:pt x="50" y="210"/>
                    </a:lnTo>
                    <a:lnTo>
                      <a:pt x="45" y="212"/>
                    </a:lnTo>
                    <a:lnTo>
                      <a:pt x="39" y="215"/>
                    </a:lnTo>
                    <a:lnTo>
                      <a:pt x="34" y="217"/>
                    </a:lnTo>
                    <a:lnTo>
                      <a:pt x="27" y="218"/>
                    </a:lnTo>
                    <a:lnTo>
                      <a:pt x="22" y="220"/>
                    </a:lnTo>
                    <a:lnTo>
                      <a:pt x="17" y="222"/>
                    </a:lnTo>
                    <a:lnTo>
                      <a:pt x="12" y="223"/>
                    </a:lnTo>
                    <a:lnTo>
                      <a:pt x="8" y="225"/>
                    </a:lnTo>
                    <a:lnTo>
                      <a:pt x="5" y="227"/>
                    </a:lnTo>
                    <a:lnTo>
                      <a:pt x="3" y="230"/>
                    </a:lnTo>
                    <a:lnTo>
                      <a:pt x="2" y="232"/>
                    </a:lnTo>
                    <a:lnTo>
                      <a:pt x="0" y="233"/>
                    </a:lnTo>
                    <a:lnTo>
                      <a:pt x="2" y="235"/>
                    </a:lnTo>
                    <a:lnTo>
                      <a:pt x="3" y="237"/>
                    </a:lnTo>
                    <a:lnTo>
                      <a:pt x="5" y="239"/>
                    </a:lnTo>
                    <a:lnTo>
                      <a:pt x="8" y="240"/>
                    </a:lnTo>
                    <a:lnTo>
                      <a:pt x="12" y="244"/>
                    </a:lnTo>
                    <a:lnTo>
                      <a:pt x="17" y="245"/>
                    </a:lnTo>
                    <a:lnTo>
                      <a:pt x="22" y="247"/>
                    </a:lnTo>
                    <a:lnTo>
                      <a:pt x="27" y="249"/>
                    </a:lnTo>
                    <a:lnTo>
                      <a:pt x="34" y="250"/>
                    </a:lnTo>
                    <a:lnTo>
                      <a:pt x="39" y="252"/>
                    </a:lnTo>
                    <a:lnTo>
                      <a:pt x="45" y="254"/>
                    </a:lnTo>
                    <a:lnTo>
                      <a:pt x="50" y="255"/>
                    </a:lnTo>
                    <a:lnTo>
                      <a:pt x="55" y="259"/>
                    </a:lnTo>
                    <a:lnTo>
                      <a:pt x="61" y="260"/>
                    </a:lnTo>
                    <a:lnTo>
                      <a:pt x="66" y="262"/>
                    </a:lnTo>
                    <a:lnTo>
                      <a:pt x="69" y="264"/>
                    </a:lnTo>
                    <a:lnTo>
                      <a:pt x="72" y="265"/>
                    </a:lnTo>
                    <a:lnTo>
                      <a:pt x="76" y="267"/>
                    </a:lnTo>
                    <a:lnTo>
                      <a:pt x="76" y="269"/>
                    </a:lnTo>
                    <a:lnTo>
                      <a:pt x="77" y="272"/>
                    </a:lnTo>
                    <a:lnTo>
                      <a:pt x="76" y="274"/>
                    </a:lnTo>
                    <a:lnTo>
                      <a:pt x="76" y="275"/>
                    </a:lnTo>
                    <a:lnTo>
                      <a:pt x="72" y="277"/>
                    </a:lnTo>
                    <a:lnTo>
                      <a:pt x="69" y="279"/>
                    </a:lnTo>
                    <a:lnTo>
                      <a:pt x="66" y="280"/>
                    </a:lnTo>
                    <a:lnTo>
                      <a:pt x="61" y="282"/>
                    </a:lnTo>
                    <a:lnTo>
                      <a:pt x="55" y="284"/>
                    </a:lnTo>
                    <a:lnTo>
                      <a:pt x="50" y="287"/>
                    </a:lnTo>
                    <a:lnTo>
                      <a:pt x="45" y="289"/>
                    </a:lnTo>
                    <a:lnTo>
                      <a:pt x="39" y="291"/>
                    </a:lnTo>
                    <a:lnTo>
                      <a:pt x="34" y="292"/>
                    </a:lnTo>
                    <a:lnTo>
                      <a:pt x="27" y="294"/>
                    </a:lnTo>
                    <a:lnTo>
                      <a:pt x="22" y="296"/>
                    </a:lnTo>
                    <a:lnTo>
                      <a:pt x="17" y="297"/>
                    </a:lnTo>
                    <a:lnTo>
                      <a:pt x="12" y="301"/>
                    </a:lnTo>
                    <a:lnTo>
                      <a:pt x="8" y="302"/>
                    </a:lnTo>
                    <a:lnTo>
                      <a:pt x="5" y="304"/>
                    </a:lnTo>
                    <a:lnTo>
                      <a:pt x="3" y="306"/>
                    </a:lnTo>
                    <a:lnTo>
                      <a:pt x="2" y="307"/>
                    </a:lnTo>
                    <a:lnTo>
                      <a:pt x="0" y="309"/>
                    </a:lnTo>
                    <a:lnTo>
                      <a:pt x="2" y="311"/>
                    </a:lnTo>
                    <a:lnTo>
                      <a:pt x="3" y="314"/>
                    </a:lnTo>
                    <a:lnTo>
                      <a:pt x="5" y="316"/>
                    </a:lnTo>
                    <a:lnTo>
                      <a:pt x="8" y="317"/>
                    </a:lnTo>
                    <a:lnTo>
                      <a:pt x="12" y="319"/>
                    </a:lnTo>
                    <a:lnTo>
                      <a:pt x="17" y="321"/>
                    </a:lnTo>
                    <a:lnTo>
                      <a:pt x="22" y="322"/>
                    </a:lnTo>
                    <a:lnTo>
                      <a:pt x="27" y="324"/>
                    </a:lnTo>
                    <a:lnTo>
                      <a:pt x="34" y="326"/>
                    </a:lnTo>
                    <a:lnTo>
                      <a:pt x="39" y="329"/>
                    </a:lnTo>
                    <a:lnTo>
                      <a:pt x="45" y="331"/>
                    </a:lnTo>
                    <a:lnTo>
                      <a:pt x="50" y="333"/>
                    </a:lnTo>
                    <a:lnTo>
                      <a:pt x="55" y="334"/>
                    </a:lnTo>
                    <a:lnTo>
                      <a:pt x="61" y="336"/>
                    </a:lnTo>
                    <a:lnTo>
                      <a:pt x="66" y="338"/>
                    </a:lnTo>
                    <a:lnTo>
                      <a:pt x="69" y="339"/>
                    </a:lnTo>
                    <a:lnTo>
                      <a:pt x="72" y="343"/>
                    </a:lnTo>
                    <a:lnTo>
                      <a:pt x="76" y="344"/>
                    </a:lnTo>
                    <a:lnTo>
                      <a:pt x="76" y="346"/>
                    </a:lnTo>
                    <a:lnTo>
                      <a:pt x="77" y="348"/>
                    </a:lnTo>
                    <a:lnTo>
                      <a:pt x="76" y="349"/>
                    </a:lnTo>
                    <a:lnTo>
                      <a:pt x="76" y="351"/>
                    </a:lnTo>
                    <a:lnTo>
                      <a:pt x="72" y="353"/>
                    </a:lnTo>
                    <a:lnTo>
                      <a:pt x="69" y="354"/>
                    </a:lnTo>
                    <a:lnTo>
                      <a:pt x="66" y="358"/>
                    </a:lnTo>
                    <a:lnTo>
                      <a:pt x="61" y="359"/>
                    </a:lnTo>
                    <a:lnTo>
                      <a:pt x="55" y="361"/>
                    </a:lnTo>
                    <a:lnTo>
                      <a:pt x="50" y="363"/>
                    </a:lnTo>
                    <a:lnTo>
                      <a:pt x="45" y="364"/>
                    </a:lnTo>
                    <a:lnTo>
                      <a:pt x="39" y="366"/>
                    </a:lnTo>
                    <a:lnTo>
                      <a:pt x="34" y="368"/>
                    </a:lnTo>
                    <a:lnTo>
                      <a:pt x="27" y="371"/>
                    </a:lnTo>
                    <a:lnTo>
                      <a:pt x="22" y="373"/>
                    </a:lnTo>
                    <a:lnTo>
                      <a:pt x="17" y="375"/>
                    </a:lnTo>
                    <a:lnTo>
                      <a:pt x="12" y="376"/>
                    </a:lnTo>
                    <a:lnTo>
                      <a:pt x="8" y="378"/>
                    </a:lnTo>
                    <a:lnTo>
                      <a:pt x="5" y="380"/>
                    </a:lnTo>
                    <a:lnTo>
                      <a:pt x="3" y="381"/>
                    </a:lnTo>
                    <a:lnTo>
                      <a:pt x="2" y="383"/>
                    </a:lnTo>
                    <a:lnTo>
                      <a:pt x="0" y="386"/>
                    </a:lnTo>
                    <a:lnTo>
                      <a:pt x="2" y="388"/>
                    </a:lnTo>
                    <a:lnTo>
                      <a:pt x="3" y="390"/>
                    </a:lnTo>
                    <a:lnTo>
                      <a:pt x="5" y="391"/>
                    </a:lnTo>
                    <a:lnTo>
                      <a:pt x="8" y="393"/>
                    </a:lnTo>
                    <a:lnTo>
                      <a:pt x="12" y="395"/>
                    </a:lnTo>
                    <a:lnTo>
                      <a:pt x="17" y="396"/>
                    </a:lnTo>
                    <a:lnTo>
                      <a:pt x="22" y="400"/>
                    </a:lnTo>
                    <a:lnTo>
                      <a:pt x="27" y="401"/>
                    </a:lnTo>
                    <a:lnTo>
                      <a:pt x="34" y="403"/>
                    </a:lnTo>
                    <a:lnTo>
                      <a:pt x="39" y="405"/>
                    </a:lnTo>
                    <a:lnTo>
                      <a:pt x="45" y="406"/>
                    </a:lnTo>
                    <a:lnTo>
                      <a:pt x="50" y="408"/>
                    </a:lnTo>
                    <a:lnTo>
                      <a:pt x="55" y="410"/>
                    </a:lnTo>
                    <a:lnTo>
                      <a:pt x="61" y="412"/>
                    </a:lnTo>
                    <a:lnTo>
                      <a:pt x="66" y="415"/>
                    </a:lnTo>
                    <a:lnTo>
                      <a:pt x="69" y="417"/>
                    </a:lnTo>
                    <a:lnTo>
                      <a:pt x="72" y="418"/>
                    </a:lnTo>
                    <a:lnTo>
                      <a:pt x="76" y="420"/>
                    </a:lnTo>
                    <a:lnTo>
                      <a:pt x="76" y="422"/>
                    </a:lnTo>
                    <a:lnTo>
                      <a:pt x="77" y="423"/>
                    </a:lnTo>
                    <a:lnTo>
                      <a:pt x="76" y="425"/>
                    </a:lnTo>
                    <a:lnTo>
                      <a:pt x="76" y="428"/>
                    </a:lnTo>
                    <a:lnTo>
                      <a:pt x="72" y="430"/>
                    </a:lnTo>
                    <a:lnTo>
                      <a:pt x="69" y="432"/>
                    </a:lnTo>
                    <a:lnTo>
                      <a:pt x="66" y="433"/>
                    </a:lnTo>
                    <a:lnTo>
                      <a:pt x="61" y="435"/>
                    </a:lnTo>
                    <a:lnTo>
                      <a:pt x="55" y="437"/>
                    </a:lnTo>
                    <a:lnTo>
                      <a:pt x="50" y="438"/>
                    </a:lnTo>
                    <a:lnTo>
                      <a:pt x="45" y="440"/>
                    </a:lnTo>
                    <a:lnTo>
                      <a:pt x="39" y="443"/>
                    </a:lnTo>
                    <a:lnTo>
                      <a:pt x="34" y="445"/>
                    </a:lnTo>
                    <a:lnTo>
                      <a:pt x="27" y="447"/>
                    </a:lnTo>
                    <a:lnTo>
                      <a:pt x="22" y="448"/>
                    </a:lnTo>
                    <a:lnTo>
                      <a:pt x="17" y="450"/>
                    </a:lnTo>
                    <a:lnTo>
                      <a:pt x="12" y="452"/>
                    </a:lnTo>
                    <a:lnTo>
                      <a:pt x="8" y="453"/>
                    </a:lnTo>
                    <a:lnTo>
                      <a:pt x="5" y="457"/>
                    </a:lnTo>
                    <a:lnTo>
                      <a:pt x="3" y="459"/>
                    </a:lnTo>
                    <a:lnTo>
                      <a:pt x="2" y="460"/>
                    </a:lnTo>
                    <a:lnTo>
                      <a:pt x="0" y="462"/>
                    </a:lnTo>
                    <a:lnTo>
                      <a:pt x="2" y="464"/>
                    </a:lnTo>
                    <a:lnTo>
                      <a:pt x="3" y="465"/>
                    </a:lnTo>
                    <a:lnTo>
                      <a:pt x="5" y="467"/>
                    </a:lnTo>
                    <a:lnTo>
                      <a:pt x="8" y="469"/>
                    </a:lnTo>
                    <a:lnTo>
                      <a:pt x="12" y="472"/>
                    </a:lnTo>
                    <a:lnTo>
                      <a:pt x="17" y="474"/>
                    </a:lnTo>
                    <a:lnTo>
                      <a:pt x="22" y="475"/>
                    </a:lnTo>
                    <a:lnTo>
                      <a:pt x="27" y="477"/>
                    </a:lnTo>
                    <a:lnTo>
                      <a:pt x="34" y="479"/>
                    </a:lnTo>
                    <a:lnTo>
                      <a:pt x="39" y="480"/>
                    </a:lnTo>
                    <a:lnTo>
                      <a:pt x="45" y="482"/>
                    </a:lnTo>
                    <a:lnTo>
                      <a:pt x="50" y="485"/>
                    </a:lnTo>
                    <a:lnTo>
                      <a:pt x="55" y="487"/>
                    </a:lnTo>
                    <a:lnTo>
                      <a:pt x="61" y="489"/>
                    </a:lnTo>
                    <a:lnTo>
                      <a:pt x="66" y="490"/>
                    </a:lnTo>
                    <a:lnTo>
                      <a:pt x="69" y="492"/>
                    </a:lnTo>
                    <a:lnTo>
                      <a:pt x="72" y="494"/>
                    </a:lnTo>
                    <a:lnTo>
                      <a:pt x="76" y="495"/>
                    </a:lnTo>
                    <a:lnTo>
                      <a:pt x="76" y="497"/>
                    </a:lnTo>
                    <a:lnTo>
                      <a:pt x="77" y="501"/>
                    </a:lnTo>
                    <a:lnTo>
                      <a:pt x="76" y="502"/>
                    </a:lnTo>
                    <a:lnTo>
                      <a:pt x="76" y="504"/>
                    </a:lnTo>
                    <a:lnTo>
                      <a:pt x="72" y="506"/>
                    </a:lnTo>
                    <a:lnTo>
                      <a:pt x="69" y="507"/>
                    </a:lnTo>
                    <a:lnTo>
                      <a:pt x="66" y="509"/>
                    </a:lnTo>
                    <a:lnTo>
                      <a:pt x="61" y="511"/>
                    </a:lnTo>
                    <a:lnTo>
                      <a:pt x="55" y="514"/>
                    </a:lnTo>
                    <a:lnTo>
                      <a:pt x="50" y="516"/>
                    </a:lnTo>
                    <a:lnTo>
                      <a:pt x="45" y="517"/>
                    </a:lnTo>
                    <a:lnTo>
                      <a:pt x="39" y="519"/>
                    </a:lnTo>
                    <a:lnTo>
                      <a:pt x="34" y="521"/>
                    </a:lnTo>
                    <a:lnTo>
                      <a:pt x="27" y="522"/>
                    </a:lnTo>
                    <a:lnTo>
                      <a:pt x="22" y="524"/>
                    </a:lnTo>
                    <a:lnTo>
                      <a:pt x="17" y="526"/>
                    </a:lnTo>
                    <a:lnTo>
                      <a:pt x="12" y="529"/>
                    </a:lnTo>
                    <a:lnTo>
                      <a:pt x="8" y="531"/>
                    </a:lnTo>
                    <a:lnTo>
                      <a:pt x="5" y="532"/>
                    </a:lnTo>
                    <a:lnTo>
                      <a:pt x="3" y="534"/>
                    </a:lnTo>
                    <a:lnTo>
                      <a:pt x="2" y="536"/>
                    </a:lnTo>
                    <a:lnTo>
                      <a:pt x="0" y="537"/>
                    </a:lnTo>
                    <a:lnTo>
                      <a:pt x="2" y="539"/>
                    </a:lnTo>
                    <a:lnTo>
                      <a:pt x="3" y="543"/>
                    </a:lnTo>
                    <a:lnTo>
                      <a:pt x="5" y="544"/>
                    </a:lnTo>
                    <a:lnTo>
                      <a:pt x="8" y="546"/>
                    </a:lnTo>
                    <a:lnTo>
                      <a:pt x="12" y="548"/>
                    </a:lnTo>
                    <a:lnTo>
                      <a:pt x="17" y="549"/>
                    </a:lnTo>
                    <a:lnTo>
                      <a:pt x="22" y="551"/>
                    </a:lnTo>
                    <a:lnTo>
                      <a:pt x="27" y="553"/>
                    </a:lnTo>
                    <a:lnTo>
                      <a:pt x="34" y="556"/>
                    </a:lnTo>
                    <a:lnTo>
                      <a:pt x="39" y="558"/>
                    </a:lnTo>
                    <a:lnTo>
                      <a:pt x="45" y="559"/>
                    </a:lnTo>
                    <a:lnTo>
                      <a:pt x="50" y="561"/>
                    </a:lnTo>
                    <a:lnTo>
                      <a:pt x="55" y="563"/>
                    </a:lnTo>
                    <a:lnTo>
                      <a:pt x="61" y="564"/>
                    </a:lnTo>
                    <a:lnTo>
                      <a:pt x="66" y="566"/>
                    </a:lnTo>
                    <a:lnTo>
                      <a:pt x="69" y="568"/>
                    </a:lnTo>
                    <a:lnTo>
                      <a:pt x="72" y="571"/>
                    </a:lnTo>
                    <a:lnTo>
                      <a:pt x="76" y="573"/>
                    </a:lnTo>
                    <a:lnTo>
                      <a:pt x="76" y="574"/>
                    </a:lnTo>
                    <a:lnTo>
                      <a:pt x="77" y="576"/>
                    </a:lnTo>
                    <a:lnTo>
                      <a:pt x="76" y="578"/>
                    </a:lnTo>
                    <a:lnTo>
                      <a:pt x="76" y="579"/>
                    </a:lnTo>
                    <a:lnTo>
                      <a:pt x="72" y="581"/>
                    </a:lnTo>
                    <a:lnTo>
                      <a:pt x="69" y="584"/>
                    </a:lnTo>
                    <a:lnTo>
                      <a:pt x="66" y="586"/>
                    </a:lnTo>
                    <a:lnTo>
                      <a:pt x="61" y="588"/>
                    </a:lnTo>
                    <a:lnTo>
                      <a:pt x="55" y="590"/>
                    </a:lnTo>
                    <a:lnTo>
                      <a:pt x="50" y="591"/>
                    </a:lnTo>
                    <a:lnTo>
                      <a:pt x="45" y="593"/>
                    </a:lnTo>
                    <a:lnTo>
                      <a:pt x="39" y="595"/>
                    </a:lnTo>
                    <a:lnTo>
                      <a:pt x="34" y="596"/>
                    </a:lnTo>
                    <a:lnTo>
                      <a:pt x="27" y="600"/>
                    </a:lnTo>
                    <a:lnTo>
                      <a:pt x="22" y="601"/>
                    </a:lnTo>
                    <a:lnTo>
                      <a:pt x="17" y="603"/>
                    </a:lnTo>
                    <a:lnTo>
                      <a:pt x="12" y="605"/>
                    </a:lnTo>
                    <a:lnTo>
                      <a:pt x="8" y="606"/>
                    </a:lnTo>
                    <a:lnTo>
                      <a:pt x="5" y="608"/>
                    </a:lnTo>
                    <a:lnTo>
                      <a:pt x="3" y="610"/>
                    </a:lnTo>
                    <a:lnTo>
                      <a:pt x="2" y="613"/>
                    </a:lnTo>
                    <a:lnTo>
                      <a:pt x="0" y="615"/>
                    </a:lnTo>
                    <a:lnTo>
                      <a:pt x="2" y="616"/>
                    </a:lnTo>
                    <a:lnTo>
                      <a:pt x="3" y="618"/>
                    </a:lnTo>
                    <a:lnTo>
                      <a:pt x="5" y="620"/>
                    </a:lnTo>
                    <a:lnTo>
                      <a:pt x="8" y="621"/>
                    </a:lnTo>
                    <a:lnTo>
                      <a:pt x="12" y="623"/>
                    </a:lnTo>
                    <a:lnTo>
                      <a:pt x="17" y="625"/>
                    </a:lnTo>
                    <a:lnTo>
                      <a:pt x="22" y="628"/>
                    </a:lnTo>
                    <a:lnTo>
                      <a:pt x="27" y="630"/>
                    </a:lnTo>
                    <a:lnTo>
                      <a:pt x="34" y="632"/>
                    </a:lnTo>
                    <a:lnTo>
                      <a:pt x="39" y="633"/>
                    </a:lnTo>
                    <a:lnTo>
                      <a:pt x="39" y="695"/>
                    </a:lnTo>
                  </a:path>
                </a:pathLst>
              </a:custGeom>
              <a:noFill/>
              <a:ln w="792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5903" name="Oval 22"/>
            <p:cNvSpPr>
              <a:spLocks noChangeArrowheads="1"/>
            </p:cNvSpPr>
            <p:nvPr/>
          </p:nvSpPr>
          <p:spPr bwMode="auto">
            <a:xfrm>
              <a:off x="683" y="1578"/>
              <a:ext cx="44" cy="41"/>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904" name="Oval 23"/>
            <p:cNvSpPr>
              <a:spLocks noChangeArrowheads="1"/>
            </p:cNvSpPr>
            <p:nvPr/>
          </p:nvSpPr>
          <p:spPr bwMode="auto">
            <a:xfrm>
              <a:off x="1035" y="1578"/>
              <a:ext cx="44" cy="41"/>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grpSp>
      <p:sp>
        <p:nvSpPr>
          <p:cNvPr id="35849" name="Line 24"/>
          <p:cNvSpPr>
            <a:spLocks noChangeShapeType="1"/>
          </p:cNvSpPr>
          <p:nvPr/>
        </p:nvSpPr>
        <p:spPr bwMode="auto">
          <a:xfrm flipV="1">
            <a:off x="1141413" y="2914650"/>
            <a:ext cx="550862" cy="12700"/>
          </a:xfrm>
          <a:prstGeom prst="line">
            <a:avLst/>
          </a:prstGeom>
          <a:noFill/>
          <a:ln w="381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0" name="Line 25"/>
          <p:cNvSpPr>
            <a:spLocks noChangeShapeType="1"/>
          </p:cNvSpPr>
          <p:nvPr/>
        </p:nvSpPr>
        <p:spPr bwMode="auto">
          <a:xfrm flipV="1">
            <a:off x="1711325" y="2560638"/>
            <a:ext cx="433388" cy="384175"/>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1" name="Line 26"/>
          <p:cNvSpPr>
            <a:spLocks noChangeShapeType="1"/>
          </p:cNvSpPr>
          <p:nvPr/>
        </p:nvSpPr>
        <p:spPr bwMode="auto">
          <a:xfrm flipV="1">
            <a:off x="2211388" y="3087688"/>
            <a:ext cx="473075" cy="200025"/>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2" name="Line 27"/>
          <p:cNvSpPr>
            <a:spLocks noChangeShapeType="1"/>
          </p:cNvSpPr>
          <p:nvPr/>
        </p:nvSpPr>
        <p:spPr bwMode="auto">
          <a:xfrm flipH="1">
            <a:off x="1871663" y="3286125"/>
            <a:ext cx="341312" cy="463550"/>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3" name="AutoShape 28"/>
          <p:cNvSpPr>
            <a:spLocks noChangeArrowheads="1"/>
          </p:cNvSpPr>
          <p:nvPr/>
        </p:nvSpPr>
        <p:spPr bwMode="auto">
          <a:xfrm rot="-3000000">
            <a:off x="1939132" y="2820194"/>
            <a:ext cx="65087" cy="606425"/>
          </a:xfrm>
          <a:custGeom>
            <a:avLst/>
            <a:gdLst>
              <a:gd name="T0" fmla="*/ 2147483646 w 77"/>
              <a:gd name="T1" fmla="*/ 2147483646 h 695"/>
              <a:gd name="T2" fmla="*/ 2147483646 w 77"/>
              <a:gd name="T3" fmla="*/ 2147483646 h 695"/>
              <a:gd name="T4" fmla="*/ 2147483646 w 77"/>
              <a:gd name="T5" fmla="*/ 2147483646 h 695"/>
              <a:gd name="T6" fmla="*/ 2147483646 w 77"/>
              <a:gd name="T7" fmla="*/ 2147483646 h 695"/>
              <a:gd name="T8" fmla="*/ 2147483646 w 77"/>
              <a:gd name="T9" fmla="*/ 2147483646 h 695"/>
              <a:gd name="T10" fmla="*/ 2147483646 w 77"/>
              <a:gd name="T11" fmla="*/ 2147483646 h 695"/>
              <a:gd name="T12" fmla="*/ 2147483646 w 77"/>
              <a:gd name="T13" fmla="*/ 2147483646 h 695"/>
              <a:gd name="T14" fmla="*/ 2147483646 w 77"/>
              <a:gd name="T15" fmla="*/ 2147483646 h 695"/>
              <a:gd name="T16" fmla="*/ 2147483646 w 77"/>
              <a:gd name="T17" fmla="*/ 2147483646 h 695"/>
              <a:gd name="T18" fmla="*/ 2147483646 w 77"/>
              <a:gd name="T19" fmla="*/ 2147483646 h 695"/>
              <a:gd name="T20" fmla="*/ 2147483646 w 77"/>
              <a:gd name="T21" fmla="*/ 2147483646 h 695"/>
              <a:gd name="T22" fmla="*/ 2147483646 w 77"/>
              <a:gd name="T23" fmla="*/ 2147483646 h 695"/>
              <a:gd name="T24" fmla="*/ 2147483646 w 77"/>
              <a:gd name="T25" fmla="*/ 2147483646 h 695"/>
              <a:gd name="T26" fmla="*/ 2147483646 w 77"/>
              <a:gd name="T27" fmla="*/ 2147483646 h 695"/>
              <a:gd name="T28" fmla="*/ 2147483646 w 77"/>
              <a:gd name="T29" fmla="*/ 2147483646 h 695"/>
              <a:gd name="T30" fmla="*/ 2147483646 w 77"/>
              <a:gd name="T31" fmla="*/ 2147483646 h 695"/>
              <a:gd name="T32" fmla="*/ 2147483646 w 77"/>
              <a:gd name="T33" fmla="*/ 2147483646 h 695"/>
              <a:gd name="T34" fmla="*/ 2147483646 w 77"/>
              <a:gd name="T35" fmla="*/ 2147483646 h 695"/>
              <a:gd name="T36" fmla="*/ 2147483646 w 77"/>
              <a:gd name="T37" fmla="*/ 2147483646 h 695"/>
              <a:gd name="T38" fmla="*/ 2147483646 w 77"/>
              <a:gd name="T39" fmla="*/ 2147483646 h 695"/>
              <a:gd name="T40" fmla="*/ 2147483646 w 77"/>
              <a:gd name="T41" fmla="*/ 2147483646 h 695"/>
              <a:gd name="T42" fmla="*/ 2147483646 w 77"/>
              <a:gd name="T43" fmla="*/ 2147483646 h 695"/>
              <a:gd name="T44" fmla="*/ 2147483646 w 77"/>
              <a:gd name="T45" fmla="*/ 2147483646 h 695"/>
              <a:gd name="T46" fmla="*/ 2147483646 w 77"/>
              <a:gd name="T47" fmla="*/ 2147483646 h 695"/>
              <a:gd name="T48" fmla="*/ 2147483646 w 77"/>
              <a:gd name="T49" fmla="*/ 2147483646 h 695"/>
              <a:gd name="T50" fmla="*/ 2147483646 w 77"/>
              <a:gd name="T51" fmla="*/ 2147483646 h 695"/>
              <a:gd name="T52" fmla="*/ 2147483646 w 77"/>
              <a:gd name="T53" fmla="*/ 2147483646 h 695"/>
              <a:gd name="T54" fmla="*/ 2147483646 w 77"/>
              <a:gd name="T55" fmla="*/ 2147483646 h 695"/>
              <a:gd name="T56" fmla="*/ 2147483646 w 77"/>
              <a:gd name="T57" fmla="*/ 2147483646 h 695"/>
              <a:gd name="T58" fmla="*/ 2147483646 w 77"/>
              <a:gd name="T59" fmla="*/ 2147483646 h 695"/>
              <a:gd name="T60" fmla="*/ 2147483646 w 77"/>
              <a:gd name="T61" fmla="*/ 2147483646 h 695"/>
              <a:gd name="T62" fmla="*/ 2147483646 w 77"/>
              <a:gd name="T63" fmla="*/ 2147483646 h 695"/>
              <a:gd name="T64" fmla="*/ 2147483646 w 77"/>
              <a:gd name="T65" fmla="*/ 2147483646 h 695"/>
              <a:gd name="T66" fmla="*/ 2147483646 w 77"/>
              <a:gd name="T67" fmla="*/ 2147483646 h 695"/>
              <a:gd name="T68" fmla="*/ 2147483646 w 77"/>
              <a:gd name="T69" fmla="*/ 2147483646 h 695"/>
              <a:gd name="T70" fmla="*/ 2147483646 w 77"/>
              <a:gd name="T71" fmla="*/ 2147483646 h 695"/>
              <a:gd name="T72" fmla="*/ 2147483646 w 77"/>
              <a:gd name="T73" fmla="*/ 2147483646 h 695"/>
              <a:gd name="T74" fmla="*/ 2147483646 w 77"/>
              <a:gd name="T75" fmla="*/ 2147483646 h 695"/>
              <a:gd name="T76" fmla="*/ 2147483646 w 77"/>
              <a:gd name="T77" fmla="*/ 2147483646 h 695"/>
              <a:gd name="T78" fmla="*/ 2147483646 w 77"/>
              <a:gd name="T79" fmla="*/ 2147483646 h 695"/>
              <a:gd name="T80" fmla="*/ 2147483646 w 77"/>
              <a:gd name="T81" fmla="*/ 2147483646 h 695"/>
              <a:gd name="T82" fmla="*/ 2147483646 w 77"/>
              <a:gd name="T83" fmla="*/ 2147483646 h 695"/>
              <a:gd name="T84" fmla="*/ 2147483646 w 77"/>
              <a:gd name="T85" fmla="*/ 2147483646 h 695"/>
              <a:gd name="T86" fmla="*/ 2147483646 w 77"/>
              <a:gd name="T87" fmla="*/ 2147483646 h 695"/>
              <a:gd name="T88" fmla="*/ 2147483646 w 77"/>
              <a:gd name="T89" fmla="*/ 2147483646 h 695"/>
              <a:gd name="T90" fmla="*/ 2147483646 w 77"/>
              <a:gd name="T91" fmla="*/ 2147483646 h 695"/>
              <a:gd name="T92" fmla="*/ 2147483646 w 77"/>
              <a:gd name="T93" fmla="*/ 2147483646 h 695"/>
              <a:gd name="T94" fmla="*/ 2147483646 w 77"/>
              <a:gd name="T95" fmla="*/ 2147483646 h 695"/>
              <a:gd name="T96" fmla="*/ 2147483646 w 77"/>
              <a:gd name="T97" fmla="*/ 2147483646 h 695"/>
              <a:gd name="T98" fmla="*/ 2147483646 w 77"/>
              <a:gd name="T99" fmla="*/ 2147483646 h 695"/>
              <a:gd name="T100" fmla="*/ 2147483646 w 77"/>
              <a:gd name="T101" fmla="*/ 2147483646 h 695"/>
              <a:gd name="T102" fmla="*/ 2147483646 w 77"/>
              <a:gd name="T103" fmla="*/ 2147483646 h 695"/>
              <a:gd name="T104" fmla="*/ 2147483646 w 77"/>
              <a:gd name="T105" fmla="*/ 2147483646 h 695"/>
              <a:gd name="T106" fmla="*/ 2147483646 w 77"/>
              <a:gd name="T107" fmla="*/ 2147483646 h 695"/>
              <a:gd name="T108" fmla="*/ 2147483646 w 77"/>
              <a:gd name="T109" fmla="*/ 2147483646 h 695"/>
              <a:gd name="T110" fmla="*/ 2147483646 w 77"/>
              <a:gd name="T111" fmla="*/ 2147483646 h 695"/>
              <a:gd name="T112" fmla="*/ 2147483646 w 77"/>
              <a:gd name="T113" fmla="*/ 2147483646 h 695"/>
              <a:gd name="T114" fmla="*/ 2147483646 w 77"/>
              <a:gd name="T115" fmla="*/ 2147483646 h 695"/>
              <a:gd name="T116" fmla="*/ 2147483646 w 77"/>
              <a:gd name="T117" fmla="*/ 2147483646 h 695"/>
              <a:gd name="T118" fmla="*/ 2147483646 w 77"/>
              <a:gd name="T119" fmla="*/ 2147483646 h 6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695"/>
              <a:gd name="T182" fmla="*/ 77 w 77"/>
              <a:gd name="T183" fmla="*/ 695 h 6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695">
                <a:moveTo>
                  <a:pt x="39" y="0"/>
                </a:moveTo>
                <a:lnTo>
                  <a:pt x="39" y="62"/>
                </a:lnTo>
                <a:lnTo>
                  <a:pt x="34" y="64"/>
                </a:lnTo>
                <a:lnTo>
                  <a:pt x="27" y="66"/>
                </a:lnTo>
                <a:lnTo>
                  <a:pt x="22" y="67"/>
                </a:lnTo>
                <a:lnTo>
                  <a:pt x="17" y="69"/>
                </a:lnTo>
                <a:lnTo>
                  <a:pt x="12" y="72"/>
                </a:lnTo>
                <a:lnTo>
                  <a:pt x="8" y="74"/>
                </a:lnTo>
                <a:lnTo>
                  <a:pt x="5" y="76"/>
                </a:lnTo>
                <a:lnTo>
                  <a:pt x="3" y="77"/>
                </a:lnTo>
                <a:lnTo>
                  <a:pt x="2" y="79"/>
                </a:lnTo>
                <a:lnTo>
                  <a:pt x="0" y="81"/>
                </a:lnTo>
                <a:lnTo>
                  <a:pt x="2" y="82"/>
                </a:lnTo>
                <a:lnTo>
                  <a:pt x="3" y="84"/>
                </a:lnTo>
                <a:lnTo>
                  <a:pt x="5" y="87"/>
                </a:lnTo>
                <a:lnTo>
                  <a:pt x="8" y="89"/>
                </a:lnTo>
                <a:lnTo>
                  <a:pt x="12" y="91"/>
                </a:lnTo>
                <a:lnTo>
                  <a:pt x="17" y="92"/>
                </a:lnTo>
                <a:lnTo>
                  <a:pt x="22" y="94"/>
                </a:lnTo>
                <a:lnTo>
                  <a:pt x="27" y="96"/>
                </a:lnTo>
                <a:lnTo>
                  <a:pt x="34" y="97"/>
                </a:lnTo>
                <a:lnTo>
                  <a:pt x="39" y="101"/>
                </a:lnTo>
                <a:lnTo>
                  <a:pt x="45" y="102"/>
                </a:lnTo>
                <a:lnTo>
                  <a:pt x="50" y="104"/>
                </a:lnTo>
                <a:lnTo>
                  <a:pt x="55" y="106"/>
                </a:lnTo>
                <a:lnTo>
                  <a:pt x="61" y="108"/>
                </a:lnTo>
                <a:lnTo>
                  <a:pt x="66" y="109"/>
                </a:lnTo>
                <a:lnTo>
                  <a:pt x="69" y="111"/>
                </a:lnTo>
                <a:lnTo>
                  <a:pt x="72" y="113"/>
                </a:lnTo>
                <a:lnTo>
                  <a:pt x="76" y="116"/>
                </a:lnTo>
                <a:lnTo>
                  <a:pt x="76" y="118"/>
                </a:lnTo>
                <a:lnTo>
                  <a:pt x="77" y="119"/>
                </a:lnTo>
                <a:lnTo>
                  <a:pt x="76" y="121"/>
                </a:lnTo>
                <a:lnTo>
                  <a:pt x="76" y="123"/>
                </a:lnTo>
                <a:lnTo>
                  <a:pt x="72" y="124"/>
                </a:lnTo>
                <a:lnTo>
                  <a:pt x="69" y="126"/>
                </a:lnTo>
                <a:lnTo>
                  <a:pt x="66" y="129"/>
                </a:lnTo>
                <a:lnTo>
                  <a:pt x="61" y="131"/>
                </a:lnTo>
                <a:lnTo>
                  <a:pt x="55" y="133"/>
                </a:lnTo>
                <a:lnTo>
                  <a:pt x="50" y="134"/>
                </a:lnTo>
                <a:lnTo>
                  <a:pt x="45" y="136"/>
                </a:lnTo>
                <a:lnTo>
                  <a:pt x="39" y="138"/>
                </a:lnTo>
                <a:lnTo>
                  <a:pt x="34" y="139"/>
                </a:lnTo>
                <a:lnTo>
                  <a:pt x="27" y="141"/>
                </a:lnTo>
                <a:lnTo>
                  <a:pt x="22" y="144"/>
                </a:lnTo>
                <a:lnTo>
                  <a:pt x="17" y="146"/>
                </a:lnTo>
                <a:lnTo>
                  <a:pt x="12" y="148"/>
                </a:lnTo>
                <a:lnTo>
                  <a:pt x="8" y="149"/>
                </a:lnTo>
                <a:lnTo>
                  <a:pt x="5" y="151"/>
                </a:lnTo>
                <a:lnTo>
                  <a:pt x="3" y="153"/>
                </a:lnTo>
                <a:lnTo>
                  <a:pt x="2" y="155"/>
                </a:lnTo>
                <a:lnTo>
                  <a:pt x="0" y="158"/>
                </a:lnTo>
                <a:lnTo>
                  <a:pt x="2" y="160"/>
                </a:lnTo>
                <a:lnTo>
                  <a:pt x="3" y="161"/>
                </a:lnTo>
                <a:lnTo>
                  <a:pt x="5" y="163"/>
                </a:lnTo>
                <a:lnTo>
                  <a:pt x="8" y="165"/>
                </a:lnTo>
                <a:lnTo>
                  <a:pt x="12" y="166"/>
                </a:lnTo>
                <a:lnTo>
                  <a:pt x="17" y="168"/>
                </a:lnTo>
                <a:lnTo>
                  <a:pt x="22" y="170"/>
                </a:lnTo>
                <a:lnTo>
                  <a:pt x="27" y="173"/>
                </a:lnTo>
                <a:lnTo>
                  <a:pt x="34" y="175"/>
                </a:lnTo>
                <a:lnTo>
                  <a:pt x="39" y="176"/>
                </a:lnTo>
                <a:lnTo>
                  <a:pt x="45" y="178"/>
                </a:lnTo>
                <a:lnTo>
                  <a:pt x="50" y="180"/>
                </a:lnTo>
                <a:lnTo>
                  <a:pt x="55" y="181"/>
                </a:lnTo>
                <a:lnTo>
                  <a:pt x="61" y="183"/>
                </a:lnTo>
                <a:lnTo>
                  <a:pt x="66" y="186"/>
                </a:lnTo>
                <a:lnTo>
                  <a:pt x="69" y="188"/>
                </a:lnTo>
                <a:lnTo>
                  <a:pt x="72" y="190"/>
                </a:lnTo>
                <a:lnTo>
                  <a:pt x="76" y="191"/>
                </a:lnTo>
                <a:lnTo>
                  <a:pt x="76" y="193"/>
                </a:lnTo>
                <a:lnTo>
                  <a:pt x="77" y="195"/>
                </a:lnTo>
                <a:lnTo>
                  <a:pt x="76" y="197"/>
                </a:lnTo>
                <a:lnTo>
                  <a:pt x="76" y="198"/>
                </a:lnTo>
                <a:lnTo>
                  <a:pt x="72" y="202"/>
                </a:lnTo>
                <a:lnTo>
                  <a:pt x="69" y="203"/>
                </a:lnTo>
                <a:lnTo>
                  <a:pt x="66" y="205"/>
                </a:lnTo>
                <a:lnTo>
                  <a:pt x="61" y="207"/>
                </a:lnTo>
                <a:lnTo>
                  <a:pt x="55" y="208"/>
                </a:lnTo>
                <a:lnTo>
                  <a:pt x="50" y="210"/>
                </a:lnTo>
                <a:lnTo>
                  <a:pt x="45" y="212"/>
                </a:lnTo>
                <a:lnTo>
                  <a:pt x="39" y="215"/>
                </a:lnTo>
                <a:lnTo>
                  <a:pt x="34" y="217"/>
                </a:lnTo>
                <a:lnTo>
                  <a:pt x="27" y="218"/>
                </a:lnTo>
                <a:lnTo>
                  <a:pt x="22" y="220"/>
                </a:lnTo>
                <a:lnTo>
                  <a:pt x="17" y="222"/>
                </a:lnTo>
                <a:lnTo>
                  <a:pt x="12" y="223"/>
                </a:lnTo>
                <a:lnTo>
                  <a:pt x="8" y="225"/>
                </a:lnTo>
                <a:lnTo>
                  <a:pt x="5" y="227"/>
                </a:lnTo>
                <a:lnTo>
                  <a:pt x="3" y="230"/>
                </a:lnTo>
                <a:lnTo>
                  <a:pt x="2" y="232"/>
                </a:lnTo>
                <a:lnTo>
                  <a:pt x="0" y="233"/>
                </a:lnTo>
                <a:lnTo>
                  <a:pt x="2" y="235"/>
                </a:lnTo>
                <a:lnTo>
                  <a:pt x="3" y="237"/>
                </a:lnTo>
                <a:lnTo>
                  <a:pt x="5" y="239"/>
                </a:lnTo>
                <a:lnTo>
                  <a:pt x="8" y="240"/>
                </a:lnTo>
                <a:lnTo>
                  <a:pt x="12" y="244"/>
                </a:lnTo>
                <a:lnTo>
                  <a:pt x="17" y="245"/>
                </a:lnTo>
                <a:lnTo>
                  <a:pt x="22" y="247"/>
                </a:lnTo>
                <a:lnTo>
                  <a:pt x="27" y="249"/>
                </a:lnTo>
                <a:lnTo>
                  <a:pt x="34" y="250"/>
                </a:lnTo>
                <a:lnTo>
                  <a:pt x="39" y="252"/>
                </a:lnTo>
                <a:lnTo>
                  <a:pt x="45" y="254"/>
                </a:lnTo>
                <a:lnTo>
                  <a:pt x="50" y="255"/>
                </a:lnTo>
                <a:lnTo>
                  <a:pt x="55" y="259"/>
                </a:lnTo>
                <a:lnTo>
                  <a:pt x="61" y="260"/>
                </a:lnTo>
                <a:lnTo>
                  <a:pt x="66" y="262"/>
                </a:lnTo>
                <a:lnTo>
                  <a:pt x="69" y="264"/>
                </a:lnTo>
                <a:lnTo>
                  <a:pt x="72" y="265"/>
                </a:lnTo>
                <a:lnTo>
                  <a:pt x="76" y="267"/>
                </a:lnTo>
                <a:lnTo>
                  <a:pt x="76" y="269"/>
                </a:lnTo>
                <a:lnTo>
                  <a:pt x="77" y="272"/>
                </a:lnTo>
                <a:lnTo>
                  <a:pt x="76" y="274"/>
                </a:lnTo>
                <a:lnTo>
                  <a:pt x="76" y="275"/>
                </a:lnTo>
                <a:lnTo>
                  <a:pt x="72" y="277"/>
                </a:lnTo>
                <a:lnTo>
                  <a:pt x="69" y="279"/>
                </a:lnTo>
                <a:lnTo>
                  <a:pt x="66" y="280"/>
                </a:lnTo>
                <a:lnTo>
                  <a:pt x="61" y="282"/>
                </a:lnTo>
                <a:lnTo>
                  <a:pt x="55" y="284"/>
                </a:lnTo>
                <a:lnTo>
                  <a:pt x="50" y="287"/>
                </a:lnTo>
                <a:lnTo>
                  <a:pt x="45" y="289"/>
                </a:lnTo>
                <a:lnTo>
                  <a:pt x="39" y="291"/>
                </a:lnTo>
                <a:lnTo>
                  <a:pt x="34" y="292"/>
                </a:lnTo>
                <a:lnTo>
                  <a:pt x="27" y="294"/>
                </a:lnTo>
                <a:lnTo>
                  <a:pt x="22" y="296"/>
                </a:lnTo>
                <a:lnTo>
                  <a:pt x="17" y="297"/>
                </a:lnTo>
                <a:lnTo>
                  <a:pt x="12" y="301"/>
                </a:lnTo>
                <a:lnTo>
                  <a:pt x="8" y="302"/>
                </a:lnTo>
                <a:lnTo>
                  <a:pt x="5" y="304"/>
                </a:lnTo>
                <a:lnTo>
                  <a:pt x="3" y="306"/>
                </a:lnTo>
                <a:lnTo>
                  <a:pt x="2" y="307"/>
                </a:lnTo>
                <a:lnTo>
                  <a:pt x="0" y="309"/>
                </a:lnTo>
                <a:lnTo>
                  <a:pt x="2" y="311"/>
                </a:lnTo>
                <a:lnTo>
                  <a:pt x="3" y="314"/>
                </a:lnTo>
                <a:lnTo>
                  <a:pt x="5" y="316"/>
                </a:lnTo>
                <a:lnTo>
                  <a:pt x="8" y="317"/>
                </a:lnTo>
                <a:lnTo>
                  <a:pt x="12" y="319"/>
                </a:lnTo>
                <a:lnTo>
                  <a:pt x="17" y="321"/>
                </a:lnTo>
                <a:lnTo>
                  <a:pt x="22" y="322"/>
                </a:lnTo>
                <a:lnTo>
                  <a:pt x="27" y="324"/>
                </a:lnTo>
                <a:lnTo>
                  <a:pt x="34" y="326"/>
                </a:lnTo>
                <a:lnTo>
                  <a:pt x="39" y="329"/>
                </a:lnTo>
                <a:lnTo>
                  <a:pt x="45" y="331"/>
                </a:lnTo>
                <a:lnTo>
                  <a:pt x="50" y="333"/>
                </a:lnTo>
                <a:lnTo>
                  <a:pt x="55" y="334"/>
                </a:lnTo>
                <a:lnTo>
                  <a:pt x="61" y="336"/>
                </a:lnTo>
                <a:lnTo>
                  <a:pt x="66" y="338"/>
                </a:lnTo>
                <a:lnTo>
                  <a:pt x="69" y="339"/>
                </a:lnTo>
                <a:lnTo>
                  <a:pt x="72" y="343"/>
                </a:lnTo>
                <a:lnTo>
                  <a:pt x="76" y="344"/>
                </a:lnTo>
                <a:lnTo>
                  <a:pt x="76" y="346"/>
                </a:lnTo>
                <a:lnTo>
                  <a:pt x="77" y="348"/>
                </a:lnTo>
                <a:lnTo>
                  <a:pt x="76" y="349"/>
                </a:lnTo>
                <a:lnTo>
                  <a:pt x="76" y="351"/>
                </a:lnTo>
                <a:lnTo>
                  <a:pt x="72" y="353"/>
                </a:lnTo>
                <a:lnTo>
                  <a:pt x="69" y="354"/>
                </a:lnTo>
                <a:lnTo>
                  <a:pt x="66" y="358"/>
                </a:lnTo>
                <a:lnTo>
                  <a:pt x="61" y="359"/>
                </a:lnTo>
                <a:lnTo>
                  <a:pt x="55" y="361"/>
                </a:lnTo>
                <a:lnTo>
                  <a:pt x="50" y="363"/>
                </a:lnTo>
                <a:lnTo>
                  <a:pt x="45" y="364"/>
                </a:lnTo>
                <a:lnTo>
                  <a:pt x="39" y="366"/>
                </a:lnTo>
                <a:lnTo>
                  <a:pt x="34" y="368"/>
                </a:lnTo>
                <a:lnTo>
                  <a:pt x="27" y="371"/>
                </a:lnTo>
                <a:lnTo>
                  <a:pt x="22" y="373"/>
                </a:lnTo>
                <a:lnTo>
                  <a:pt x="17" y="375"/>
                </a:lnTo>
                <a:lnTo>
                  <a:pt x="12" y="376"/>
                </a:lnTo>
                <a:lnTo>
                  <a:pt x="8" y="378"/>
                </a:lnTo>
                <a:lnTo>
                  <a:pt x="5" y="380"/>
                </a:lnTo>
                <a:lnTo>
                  <a:pt x="3" y="381"/>
                </a:lnTo>
                <a:lnTo>
                  <a:pt x="2" y="383"/>
                </a:lnTo>
                <a:lnTo>
                  <a:pt x="0" y="386"/>
                </a:lnTo>
                <a:lnTo>
                  <a:pt x="2" y="388"/>
                </a:lnTo>
                <a:lnTo>
                  <a:pt x="3" y="390"/>
                </a:lnTo>
                <a:lnTo>
                  <a:pt x="5" y="391"/>
                </a:lnTo>
                <a:lnTo>
                  <a:pt x="8" y="393"/>
                </a:lnTo>
                <a:lnTo>
                  <a:pt x="12" y="395"/>
                </a:lnTo>
                <a:lnTo>
                  <a:pt x="17" y="396"/>
                </a:lnTo>
                <a:lnTo>
                  <a:pt x="22" y="400"/>
                </a:lnTo>
                <a:lnTo>
                  <a:pt x="27" y="401"/>
                </a:lnTo>
                <a:lnTo>
                  <a:pt x="34" y="403"/>
                </a:lnTo>
                <a:lnTo>
                  <a:pt x="39" y="405"/>
                </a:lnTo>
                <a:lnTo>
                  <a:pt x="45" y="406"/>
                </a:lnTo>
                <a:lnTo>
                  <a:pt x="50" y="408"/>
                </a:lnTo>
                <a:lnTo>
                  <a:pt x="55" y="410"/>
                </a:lnTo>
                <a:lnTo>
                  <a:pt x="61" y="412"/>
                </a:lnTo>
                <a:lnTo>
                  <a:pt x="66" y="415"/>
                </a:lnTo>
                <a:lnTo>
                  <a:pt x="69" y="417"/>
                </a:lnTo>
                <a:lnTo>
                  <a:pt x="72" y="418"/>
                </a:lnTo>
                <a:lnTo>
                  <a:pt x="76" y="420"/>
                </a:lnTo>
                <a:lnTo>
                  <a:pt x="76" y="422"/>
                </a:lnTo>
                <a:lnTo>
                  <a:pt x="77" y="423"/>
                </a:lnTo>
                <a:lnTo>
                  <a:pt x="76" y="425"/>
                </a:lnTo>
                <a:lnTo>
                  <a:pt x="76" y="428"/>
                </a:lnTo>
                <a:lnTo>
                  <a:pt x="72" y="430"/>
                </a:lnTo>
                <a:lnTo>
                  <a:pt x="69" y="432"/>
                </a:lnTo>
                <a:lnTo>
                  <a:pt x="66" y="433"/>
                </a:lnTo>
                <a:lnTo>
                  <a:pt x="61" y="435"/>
                </a:lnTo>
                <a:lnTo>
                  <a:pt x="55" y="437"/>
                </a:lnTo>
                <a:lnTo>
                  <a:pt x="50" y="438"/>
                </a:lnTo>
                <a:lnTo>
                  <a:pt x="45" y="440"/>
                </a:lnTo>
                <a:lnTo>
                  <a:pt x="39" y="443"/>
                </a:lnTo>
                <a:lnTo>
                  <a:pt x="34" y="445"/>
                </a:lnTo>
                <a:lnTo>
                  <a:pt x="27" y="447"/>
                </a:lnTo>
                <a:lnTo>
                  <a:pt x="22" y="448"/>
                </a:lnTo>
                <a:lnTo>
                  <a:pt x="17" y="450"/>
                </a:lnTo>
                <a:lnTo>
                  <a:pt x="12" y="452"/>
                </a:lnTo>
                <a:lnTo>
                  <a:pt x="8" y="453"/>
                </a:lnTo>
                <a:lnTo>
                  <a:pt x="5" y="457"/>
                </a:lnTo>
                <a:lnTo>
                  <a:pt x="3" y="459"/>
                </a:lnTo>
                <a:lnTo>
                  <a:pt x="2" y="460"/>
                </a:lnTo>
                <a:lnTo>
                  <a:pt x="0" y="462"/>
                </a:lnTo>
                <a:lnTo>
                  <a:pt x="2" y="464"/>
                </a:lnTo>
                <a:lnTo>
                  <a:pt x="3" y="465"/>
                </a:lnTo>
                <a:lnTo>
                  <a:pt x="5" y="467"/>
                </a:lnTo>
                <a:lnTo>
                  <a:pt x="8" y="469"/>
                </a:lnTo>
                <a:lnTo>
                  <a:pt x="12" y="472"/>
                </a:lnTo>
                <a:lnTo>
                  <a:pt x="17" y="474"/>
                </a:lnTo>
                <a:lnTo>
                  <a:pt x="22" y="475"/>
                </a:lnTo>
                <a:lnTo>
                  <a:pt x="27" y="477"/>
                </a:lnTo>
                <a:lnTo>
                  <a:pt x="34" y="479"/>
                </a:lnTo>
                <a:lnTo>
                  <a:pt x="39" y="480"/>
                </a:lnTo>
                <a:lnTo>
                  <a:pt x="45" y="482"/>
                </a:lnTo>
                <a:lnTo>
                  <a:pt x="50" y="485"/>
                </a:lnTo>
                <a:lnTo>
                  <a:pt x="55" y="487"/>
                </a:lnTo>
                <a:lnTo>
                  <a:pt x="61" y="489"/>
                </a:lnTo>
                <a:lnTo>
                  <a:pt x="66" y="490"/>
                </a:lnTo>
                <a:lnTo>
                  <a:pt x="69" y="492"/>
                </a:lnTo>
                <a:lnTo>
                  <a:pt x="72" y="494"/>
                </a:lnTo>
                <a:lnTo>
                  <a:pt x="76" y="495"/>
                </a:lnTo>
                <a:lnTo>
                  <a:pt x="76" y="497"/>
                </a:lnTo>
                <a:lnTo>
                  <a:pt x="77" y="501"/>
                </a:lnTo>
                <a:lnTo>
                  <a:pt x="76" y="502"/>
                </a:lnTo>
                <a:lnTo>
                  <a:pt x="76" y="504"/>
                </a:lnTo>
                <a:lnTo>
                  <a:pt x="72" y="506"/>
                </a:lnTo>
                <a:lnTo>
                  <a:pt x="69" y="507"/>
                </a:lnTo>
                <a:lnTo>
                  <a:pt x="66" y="509"/>
                </a:lnTo>
                <a:lnTo>
                  <a:pt x="61" y="511"/>
                </a:lnTo>
                <a:lnTo>
                  <a:pt x="55" y="514"/>
                </a:lnTo>
                <a:lnTo>
                  <a:pt x="50" y="516"/>
                </a:lnTo>
                <a:lnTo>
                  <a:pt x="45" y="517"/>
                </a:lnTo>
                <a:lnTo>
                  <a:pt x="39" y="519"/>
                </a:lnTo>
                <a:lnTo>
                  <a:pt x="34" y="521"/>
                </a:lnTo>
                <a:lnTo>
                  <a:pt x="27" y="522"/>
                </a:lnTo>
                <a:lnTo>
                  <a:pt x="22" y="524"/>
                </a:lnTo>
                <a:lnTo>
                  <a:pt x="17" y="526"/>
                </a:lnTo>
                <a:lnTo>
                  <a:pt x="12" y="529"/>
                </a:lnTo>
                <a:lnTo>
                  <a:pt x="8" y="531"/>
                </a:lnTo>
                <a:lnTo>
                  <a:pt x="5" y="532"/>
                </a:lnTo>
                <a:lnTo>
                  <a:pt x="3" y="534"/>
                </a:lnTo>
                <a:lnTo>
                  <a:pt x="2" y="536"/>
                </a:lnTo>
                <a:lnTo>
                  <a:pt x="0" y="537"/>
                </a:lnTo>
                <a:lnTo>
                  <a:pt x="2" y="539"/>
                </a:lnTo>
                <a:lnTo>
                  <a:pt x="3" y="543"/>
                </a:lnTo>
                <a:lnTo>
                  <a:pt x="5" y="544"/>
                </a:lnTo>
                <a:lnTo>
                  <a:pt x="8" y="546"/>
                </a:lnTo>
                <a:lnTo>
                  <a:pt x="12" y="548"/>
                </a:lnTo>
                <a:lnTo>
                  <a:pt x="17" y="549"/>
                </a:lnTo>
                <a:lnTo>
                  <a:pt x="22" y="551"/>
                </a:lnTo>
                <a:lnTo>
                  <a:pt x="27" y="553"/>
                </a:lnTo>
                <a:lnTo>
                  <a:pt x="34" y="556"/>
                </a:lnTo>
                <a:lnTo>
                  <a:pt x="39" y="558"/>
                </a:lnTo>
                <a:lnTo>
                  <a:pt x="45" y="559"/>
                </a:lnTo>
                <a:lnTo>
                  <a:pt x="50" y="561"/>
                </a:lnTo>
                <a:lnTo>
                  <a:pt x="55" y="563"/>
                </a:lnTo>
                <a:lnTo>
                  <a:pt x="61" y="564"/>
                </a:lnTo>
                <a:lnTo>
                  <a:pt x="66" y="566"/>
                </a:lnTo>
                <a:lnTo>
                  <a:pt x="69" y="568"/>
                </a:lnTo>
                <a:lnTo>
                  <a:pt x="72" y="571"/>
                </a:lnTo>
                <a:lnTo>
                  <a:pt x="76" y="573"/>
                </a:lnTo>
                <a:lnTo>
                  <a:pt x="76" y="574"/>
                </a:lnTo>
                <a:lnTo>
                  <a:pt x="77" y="576"/>
                </a:lnTo>
                <a:lnTo>
                  <a:pt x="76" y="578"/>
                </a:lnTo>
                <a:lnTo>
                  <a:pt x="76" y="579"/>
                </a:lnTo>
                <a:lnTo>
                  <a:pt x="72" y="581"/>
                </a:lnTo>
                <a:lnTo>
                  <a:pt x="69" y="584"/>
                </a:lnTo>
                <a:lnTo>
                  <a:pt x="66" y="586"/>
                </a:lnTo>
                <a:lnTo>
                  <a:pt x="61" y="588"/>
                </a:lnTo>
                <a:lnTo>
                  <a:pt x="55" y="590"/>
                </a:lnTo>
                <a:lnTo>
                  <a:pt x="50" y="591"/>
                </a:lnTo>
                <a:lnTo>
                  <a:pt x="45" y="593"/>
                </a:lnTo>
                <a:lnTo>
                  <a:pt x="39" y="595"/>
                </a:lnTo>
                <a:lnTo>
                  <a:pt x="34" y="596"/>
                </a:lnTo>
                <a:lnTo>
                  <a:pt x="27" y="600"/>
                </a:lnTo>
                <a:lnTo>
                  <a:pt x="22" y="601"/>
                </a:lnTo>
                <a:lnTo>
                  <a:pt x="17" y="603"/>
                </a:lnTo>
                <a:lnTo>
                  <a:pt x="12" y="605"/>
                </a:lnTo>
                <a:lnTo>
                  <a:pt x="8" y="606"/>
                </a:lnTo>
                <a:lnTo>
                  <a:pt x="5" y="608"/>
                </a:lnTo>
                <a:lnTo>
                  <a:pt x="3" y="610"/>
                </a:lnTo>
                <a:lnTo>
                  <a:pt x="2" y="613"/>
                </a:lnTo>
                <a:lnTo>
                  <a:pt x="0" y="615"/>
                </a:lnTo>
                <a:lnTo>
                  <a:pt x="2" y="616"/>
                </a:lnTo>
                <a:lnTo>
                  <a:pt x="3" y="618"/>
                </a:lnTo>
                <a:lnTo>
                  <a:pt x="5" y="620"/>
                </a:lnTo>
                <a:lnTo>
                  <a:pt x="8" y="621"/>
                </a:lnTo>
                <a:lnTo>
                  <a:pt x="12" y="623"/>
                </a:lnTo>
                <a:lnTo>
                  <a:pt x="17" y="625"/>
                </a:lnTo>
                <a:lnTo>
                  <a:pt x="22" y="628"/>
                </a:lnTo>
                <a:lnTo>
                  <a:pt x="27" y="630"/>
                </a:lnTo>
                <a:lnTo>
                  <a:pt x="34" y="632"/>
                </a:lnTo>
                <a:lnTo>
                  <a:pt x="39" y="633"/>
                </a:lnTo>
                <a:lnTo>
                  <a:pt x="39" y="695"/>
                </a:lnTo>
              </a:path>
            </a:pathLst>
          </a:custGeom>
          <a:noFill/>
          <a:ln w="792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54" name="Oval 29"/>
          <p:cNvSpPr>
            <a:spLocks noChangeArrowheads="1"/>
          </p:cNvSpPr>
          <p:nvPr/>
        </p:nvSpPr>
        <p:spPr bwMode="auto">
          <a:xfrm>
            <a:off x="1127125" y="2890838"/>
            <a:ext cx="69850" cy="66675"/>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55" name="Oval 30"/>
          <p:cNvSpPr>
            <a:spLocks noChangeArrowheads="1"/>
          </p:cNvSpPr>
          <p:nvPr/>
        </p:nvSpPr>
        <p:spPr bwMode="auto">
          <a:xfrm>
            <a:off x="1670050" y="2890838"/>
            <a:ext cx="68263" cy="66675"/>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56" name="Text Box 31"/>
          <p:cNvSpPr txBox="1">
            <a:spLocks noChangeArrowheads="1"/>
          </p:cNvSpPr>
          <p:nvPr/>
        </p:nvSpPr>
        <p:spPr bwMode="auto">
          <a:xfrm>
            <a:off x="1952625" y="3551238"/>
            <a:ext cx="4127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57" name="Text Box 32"/>
          <p:cNvSpPr txBox="1">
            <a:spLocks noChangeArrowheads="1"/>
          </p:cNvSpPr>
          <p:nvPr/>
        </p:nvSpPr>
        <p:spPr bwMode="auto">
          <a:xfrm>
            <a:off x="1987550" y="2724150"/>
            <a:ext cx="371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b="1">
                <a:solidFill>
                  <a:srgbClr val="FFFFFF"/>
                </a:solidFill>
                <a:latin typeface="Symbol" charset="2"/>
              </a:rPr>
              <a:t></a:t>
            </a:r>
            <a:r>
              <a:rPr lang="fr-FR" altLang="en-US" b="1">
                <a:solidFill>
                  <a:srgbClr val="FFFFFF"/>
                </a:solidFill>
              </a:rPr>
              <a:t>*</a:t>
            </a:r>
          </a:p>
        </p:txBody>
      </p:sp>
      <p:sp>
        <p:nvSpPr>
          <p:cNvPr id="35858" name="Line 33"/>
          <p:cNvSpPr>
            <a:spLocks noChangeShapeType="1"/>
          </p:cNvSpPr>
          <p:nvPr/>
        </p:nvSpPr>
        <p:spPr bwMode="auto">
          <a:xfrm>
            <a:off x="403225" y="2554288"/>
            <a:ext cx="704850" cy="373062"/>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9" name="Line 34"/>
          <p:cNvSpPr>
            <a:spLocks noChangeShapeType="1"/>
          </p:cNvSpPr>
          <p:nvPr/>
        </p:nvSpPr>
        <p:spPr bwMode="auto">
          <a:xfrm flipV="1">
            <a:off x="403225" y="2990850"/>
            <a:ext cx="704850" cy="439738"/>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60" name="Text Box 35"/>
          <p:cNvSpPr txBox="1">
            <a:spLocks noChangeArrowheads="1"/>
          </p:cNvSpPr>
          <p:nvPr/>
        </p:nvSpPr>
        <p:spPr bwMode="auto">
          <a:xfrm>
            <a:off x="127000" y="2459038"/>
            <a:ext cx="401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latin typeface="Symbol" charset="2"/>
              </a:rPr>
              <a:t></a:t>
            </a:r>
            <a:r>
              <a:rPr lang="fr-FR" altLang="en-US">
                <a:solidFill>
                  <a:srgbClr val="FFFFFF"/>
                </a:solidFill>
              </a:rPr>
              <a:t> </a:t>
            </a:r>
            <a:r>
              <a:rPr lang="fr-FR" altLang="en-US" baseline="30000">
                <a:solidFill>
                  <a:srgbClr val="FFFFFF"/>
                </a:solidFill>
              </a:rPr>
              <a:t>-</a:t>
            </a:r>
          </a:p>
        </p:txBody>
      </p:sp>
      <p:sp>
        <p:nvSpPr>
          <p:cNvPr id="35861" name="Text Box 37"/>
          <p:cNvSpPr txBox="1">
            <a:spLocks noChangeArrowheads="1"/>
          </p:cNvSpPr>
          <p:nvPr/>
        </p:nvSpPr>
        <p:spPr bwMode="auto">
          <a:xfrm>
            <a:off x="1116013" y="2565400"/>
            <a:ext cx="333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00"/>
                </a:solidFill>
              </a:rPr>
              <a:t>R</a:t>
            </a:r>
          </a:p>
        </p:txBody>
      </p:sp>
      <p:sp>
        <p:nvSpPr>
          <p:cNvPr id="35862" name="Oval 38"/>
          <p:cNvSpPr>
            <a:spLocks noChangeArrowheads="1"/>
          </p:cNvSpPr>
          <p:nvPr/>
        </p:nvSpPr>
        <p:spPr bwMode="auto">
          <a:xfrm>
            <a:off x="1554163" y="2722563"/>
            <a:ext cx="384175" cy="373062"/>
          </a:xfrm>
          <a:prstGeom prst="ellipse">
            <a:avLst/>
          </a:prstGeom>
          <a:noFill/>
          <a:ln w="936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63" name="Text Box 39"/>
          <p:cNvSpPr txBox="1">
            <a:spLocks noChangeArrowheads="1"/>
          </p:cNvSpPr>
          <p:nvPr/>
        </p:nvSpPr>
        <p:spPr bwMode="auto">
          <a:xfrm>
            <a:off x="327025" y="3357563"/>
            <a:ext cx="178593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 q</a:t>
            </a:r>
            <a:r>
              <a:rPr lang="fr-FR" altLang="en-US" baseline="30000">
                <a:solidFill>
                  <a:srgbClr val="FFFFFF"/>
                </a:solidFill>
              </a:rPr>
              <a:t>2 </a:t>
            </a:r>
            <a:r>
              <a:rPr lang="fr-FR" altLang="en-US">
                <a:solidFill>
                  <a:srgbClr val="FFFFFF"/>
                </a:solidFill>
              </a:rPr>
              <a:t>=(M</a:t>
            </a:r>
            <a:r>
              <a:rPr lang="fr-FR" altLang="en-US" baseline="30000">
                <a:solidFill>
                  <a:srgbClr val="FFFFFF"/>
                </a:solidFill>
              </a:rPr>
              <a:t> </a:t>
            </a:r>
            <a:r>
              <a:rPr lang="fr-FR" altLang="en-US" baseline="-25000">
                <a:solidFill>
                  <a:srgbClr val="FFFFFF"/>
                </a:solidFill>
              </a:rPr>
              <a:t>ee</a:t>
            </a:r>
            <a:r>
              <a:rPr lang="fr-FR" altLang="en-US" baseline="30000">
                <a:solidFill>
                  <a:srgbClr val="FFFFFF"/>
                </a:solidFill>
              </a:rPr>
              <a:t> </a:t>
            </a:r>
            <a:r>
              <a:rPr lang="fr-FR" altLang="en-US">
                <a:solidFill>
                  <a:srgbClr val="FFFFFF"/>
                </a:solidFill>
              </a:rPr>
              <a:t>)</a:t>
            </a:r>
            <a:r>
              <a:rPr lang="fr-FR" altLang="en-US" baseline="30000">
                <a:solidFill>
                  <a:srgbClr val="FFFFFF"/>
                </a:solidFill>
              </a:rPr>
              <a:t>2</a:t>
            </a:r>
            <a:r>
              <a:rPr lang="fr-FR" altLang="en-US">
                <a:solidFill>
                  <a:srgbClr val="FFFFFF"/>
                </a:solidFill>
              </a:rPr>
              <a:t>&gt; 0</a:t>
            </a:r>
          </a:p>
          <a:p>
            <a:pPr>
              <a:buSzPct val="100000"/>
            </a:pPr>
            <a:r>
              <a:rPr lang="fr-FR" altLang="en-US">
                <a:solidFill>
                  <a:srgbClr val="FFFFFF"/>
                </a:solidFill>
              </a:rPr>
              <a:t>variable</a:t>
            </a:r>
          </a:p>
          <a:p>
            <a:pPr>
              <a:buSzPct val="100000"/>
            </a:pPr>
            <a:endParaRPr lang="fr-FR" altLang="en-US">
              <a:solidFill>
                <a:srgbClr val="FFFFFF"/>
              </a:solidFill>
            </a:endParaRPr>
          </a:p>
        </p:txBody>
      </p:sp>
      <p:sp>
        <p:nvSpPr>
          <p:cNvPr id="35864" name="Line 40"/>
          <p:cNvSpPr>
            <a:spLocks noChangeShapeType="1"/>
          </p:cNvSpPr>
          <p:nvPr/>
        </p:nvSpPr>
        <p:spPr bwMode="auto">
          <a:xfrm flipV="1">
            <a:off x="1363663" y="3219450"/>
            <a:ext cx="509587" cy="1905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5" name="Rectangle 41"/>
          <p:cNvSpPr>
            <a:spLocks noChangeArrowheads="1"/>
          </p:cNvSpPr>
          <p:nvPr/>
        </p:nvSpPr>
        <p:spPr bwMode="auto">
          <a:xfrm>
            <a:off x="4756150" y="1571625"/>
            <a:ext cx="4279900" cy="2414588"/>
          </a:xfrm>
          <a:prstGeom prst="rect">
            <a:avLst/>
          </a:prstGeom>
          <a:solidFill>
            <a:schemeClr val="accent1"/>
          </a:solidFill>
          <a:ln w="9360">
            <a:solidFill>
              <a:srgbClr val="FFFF00"/>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66" name="Oval 42"/>
          <p:cNvSpPr>
            <a:spLocks noChangeArrowheads="1"/>
          </p:cNvSpPr>
          <p:nvPr/>
        </p:nvSpPr>
        <p:spPr bwMode="auto">
          <a:xfrm>
            <a:off x="6686550" y="3128963"/>
            <a:ext cx="74613" cy="65087"/>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67" name="Text Box 43"/>
          <p:cNvSpPr txBox="1">
            <a:spLocks noChangeArrowheads="1"/>
          </p:cNvSpPr>
          <p:nvPr/>
        </p:nvSpPr>
        <p:spPr bwMode="auto">
          <a:xfrm>
            <a:off x="7446963" y="259238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b="1">
                <a:solidFill>
                  <a:srgbClr val="FFFFFF"/>
                </a:solidFill>
              </a:rPr>
              <a:t>p</a:t>
            </a:r>
          </a:p>
        </p:txBody>
      </p:sp>
      <p:sp>
        <p:nvSpPr>
          <p:cNvPr id="35868" name="Line 44"/>
          <p:cNvSpPr>
            <a:spLocks noChangeShapeType="1"/>
          </p:cNvSpPr>
          <p:nvPr/>
        </p:nvSpPr>
        <p:spPr bwMode="auto">
          <a:xfrm flipV="1">
            <a:off x="6723063" y="3144838"/>
            <a:ext cx="593725" cy="11112"/>
          </a:xfrm>
          <a:prstGeom prst="line">
            <a:avLst/>
          </a:prstGeom>
          <a:noFill/>
          <a:ln w="381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69" name="Line 45"/>
          <p:cNvSpPr>
            <a:spLocks noChangeShapeType="1"/>
          </p:cNvSpPr>
          <p:nvPr/>
        </p:nvSpPr>
        <p:spPr bwMode="auto">
          <a:xfrm flipV="1">
            <a:off x="7340600" y="2784475"/>
            <a:ext cx="465138" cy="390525"/>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0" name="Text Box 46"/>
          <p:cNvSpPr txBox="1">
            <a:spLocks noChangeArrowheads="1"/>
          </p:cNvSpPr>
          <p:nvPr/>
        </p:nvSpPr>
        <p:spPr bwMode="auto">
          <a:xfrm>
            <a:off x="6281738" y="2236788"/>
            <a:ext cx="390525" cy="306387"/>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71" name="Text Box 47"/>
          <p:cNvSpPr txBox="1">
            <a:spLocks noChangeArrowheads="1"/>
          </p:cNvSpPr>
          <p:nvPr/>
        </p:nvSpPr>
        <p:spPr bwMode="auto">
          <a:xfrm>
            <a:off x="5375275" y="2968625"/>
            <a:ext cx="3444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72" name="Line 48"/>
          <p:cNvSpPr>
            <a:spLocks noChangeShapeType="1"/>
          </p:cNvSpPr>
          <p:nvPr/>
        </p:nvSpPr>
        <p:spPr bwMode="auto">
          <a:xfrm flipV="1">
            <a:off x="6105525" y="2279650"/>
            <a:ext cx="236538" cy="425450"/>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3" name="Line 49"/>
          <p:cNvSpPr>
            <a:spLocks noChangeShapeType="1"/>
          </p:cNvSpPr>
          <p:nvPr/>
        </p:nvSpPr>
        <p:spPr bwMode="auto">
          <a:xfrm flipH="1">
            <a:off x="5395913" y="2720975"/>
            <a:ext cx="712787" cy="188913"/>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4" name="AutoShape 50"/>
          <p:cNvSpPr>
            <a:spLocks noChangeArrowheads="1"/>
          </p:cNvSpPr>
          <p:nvPr/>
        </p:nvSpPr>
        <p:spPr bwMode="auto">
          <a:xfrm rot="18600000" flipH="1">
            <a:off x="6340475" y="2578100"/>
            <a:ext cx="79375" cy="739775"/>
          </a:xfrm>
          <a:custGeom>
            <a:avLst/>
            <a:gdLst>
              <a:gd name="T0" fmla="*/ 2147483646 w 77"/>
              <a:gd name="T1" fmla="*/ 2147483646 h 695"/>
              <a:gd name="T2" fmla="*/ 2147483646 w 77"/>
              <a:gd name="T3" fmla="*/ 2147483646 h 695"/>
              <a:gd name="T4" fmla="*/ 2147483646 w 77"/>
              <a:gd name="T5" fmla="*/ 2147483646 h 695"/>
              <a:gd name="T6" fmla="*/ 2147483646 w 77"/>
              <a:gd name="T7" fmla="*/ 2147483646 h 695"/>
              <a:gd name="T8" fmla="*/ 2147483646 w 77"/>
              <a:gd name="T9" fmla="*/ 2147483646 h 695"/>
              <a:gd name="T10" fmla="*/ 2147483646 w 77"/>
              <a:gd name="T11" fmla="*/ 2147483646 h 695"/>
              <a:gd name="T12" fmla="*/ 2147483646 w 77"/>
              <a:gd name="T13" fmla="*/ 2147483646 h 695"/>
              <a:gd name="T14" fmla="*/ 2147483646 w 77"/>
              <a:gd name="T15" fmla="*/ 2147483646 h 695"/>
              <a:gd name="T16" fmla="*/ 2147483646 w 77"/>
              <a:gd name="T17" fmla="*/ 2147483646 h 695"/>
              <a:gd name="T18" fmla="*/ 2147483646 w 77"/>
              <a:gd name="T19" fmla="*/ 2147483646 h 695"/>
              <a:gd name="T20" fmla="*/ 2147483646 w 77"/>
              <a:gd name="T21" fmla="*/ 2147483646 h 695"/>
              <a:gd name="T22" fmla="*/ 2147483646 w 77"/>
              <a:gd name="T23" fmla="*/ 2147483646 h 695"/>
              <a:gd name="T24" fmla="*/ 2147483646 w 77"/>
              <a:gd name="T25" fmla="*/ 2147483646 h 695"/>
              <a:gd name="T26" fmla="*/ 2147483646 w 77"/>
              <a:gd name="T27" fmla="*/ 2147483646 h 695"/>
              <a:gd name="T28" fmla="*/ 2147483646 w 77"/>
              <a:gd name="T29" fmla="*/ 2147483646 h 695"/>
              <a:gd name="T30" fmla="*/ 2147483646 w 77"/>
              <a:gd name="T31" fmla="*/ 2147483646 h 695"/>
              <a:gd name="T32" fmla="*/ 2147483646 w 77"/>
              <a:gd name="T33" fmla="*/ 2147483646 h 695"/>
              <a:gd name="T34" fmla="*/ 2147483646 w 77"/>
              <a:gd name="T35" fmla="*/ 2147483646 h 695"/>
              <a:gd name="T36" fmla="*/ 2147483646 w 77"/>
              <a:gd name="T37" fmla="*/ 2147483646 h 695"/>
              <a:gd name="T38" fmla="*/ 2147483646 w 77"/>
              <a:gd name="T39" fmla="*/ 2147483646 h 695"/>
              <a:gd name="T40" fmla="*/ 2147483646 w 77"/>
              <a:gd name="T41" fmla="*/ 2147483646 h 695"/>
              <a:gd name="T42" fmla="*/ 2147483646 w 77"/>
              <a:gd name="T43" fmla="*/ 2147483646 h 695"/>
              <a:gd name="T44" fmla="*/ 2147483646 w 77"/>
              <a:gd name="T45" fmla="*/ 2147483646 h 695"/>
              <a:gd name="T46" fmla="*/ 2147483646 w 77"/>
              <a:gd name="T47" fmla="*/ 2147483646 h 695"/>
              <a:gd name="T48" fmla="*/ 2147483646 w 77"/>
              <a:gd name="T49" fmla="*/ 2147483646 h 695"/>
              <a:gd name="T50" fmla="*/ 2147483646 w 77"/>
              <a:gd name="T51" fmla="*/ 2147483646 h 695"/>
              <a:gd name="T52" fmla="*/ 2147483646 w 77"/>
              <a:gd name="T53" fmla="*/ 2147483646 h 695"/>
              <a:gd name="T54" fmla="*/ 2147483646 w 77"/>
              <a:gd name="T55" fmla="*/ 2147483646 h 695"/>
              <a:gd name="T56" fmla="*/ 2147483646 w 77"/>
              <a:gd name="T57" fmla="*/ 2147483646 h 695"/>
              <a:gd name="T58" fmla="*/ 2147483646 w 77"/>
              <a:gd name="T59" fmla="*/ 2147483646 h 695"/>
              <a:gd name="T60" fmla="*/ 2147483646 w 77"/>
              <a:gd name="T61" fmla="*/ 2147483646 h 695"/>
              <a:gd name="T62" fmla="*/ 2147483646 w 77"/>
              <a:gd name="T63" fmla="*/ 2147483646 h 695"/>
              <a:gd name="T64" fmla="*/ 2147483646 w 77"/>
              <a:gd name="T65" fmla="*/ 2147483646 h 695"/>
              <a:gd name="T66" fmla="*/ 2147483646 w 77"/>
              <a:gd name="T67" fmla="*/ 2147483646 h 695"/>
              <a:gd name="T68" fmla="*/ 2147483646 w 77"/>
              <a:gd name="T69" fmla="*/ 2147483646 h 695"/>
              <a:gd name="T70" fmla="*/ 2147483646 w 77"/>
              <a:gd name="T71" fmla="*/ 2147483646 h 695"/>
              <a:gd name="T72" fmla="*/ 2147483646 w 77"/>
              <a:gd name="T73" fmla="*/ 2147483646 h 695"/>
              <a:gd name="T74" fmla="*/ 2147483646 w 77"/>
              <a:gd name="T75" fmla="*/ 2147483646 h 695"/>
              <a:gd name="T76" fmla="*/ 2147483646 w 77"/>
              <a:gd name="T77" fmla="*/ 2147483646 h 695"/>
              <a:gd name="T78" fmla="*/ 2147483646 w 77"/>
              <a:gd name="T79" fmla="*/ 2147483646 h 695"/>
              <a:gd name="T80" fmla="*/ 2147483646 w 77"/>
              <a:gd name="T81" fmla="*/ 2147483646 h 695"/>
              <a:gd name="T82" fmla="*/ 2147483646 w 77"/>
              <a:gd name="T83" fmla="*/ 2147483646 h 695"/>
              <a:gd name="T84" fmla="*/ 2147483646 w 77"/>
              <a:gd name="T85" fmla="*/ 2147483646 h 695"/>
              <a:gd name="T86" fmla="*/ 2147483646 w 77"/>
              <a:gd name="T87" fmla="*/ 2147483646 h 695"/>
              <a:gd name="T88" fmla="*/ 2147483646 w 77"/>
              <a:gd name="T89" fmla="*/ 2147483646 h 695"/>
              <a:gd name="T90" fmla="*/ 2147483646 w 77"/>
              <a:gd name="T91" fmla="*/ 2147483646 h 695"/>
              <a:gd name="T92" fmla="*/ 2147483646 w 77"/>
              <a:gd name="T93" fmla="*/ 2147483646 h 695"/>
              <a:gd name="T94" fmla="*/ 2147483646 w 77"/>
              <a:gd name="T95" fmla="*/ 2147483646 h 695"/>
              <a:gd name="T96" fmla="*/ 2147483646 w 77"/>
              <a:gd name="T97" fmla="*/ 2147483646 h 695"/>
              <a:gd name="T98" fmla="*/ 2147483646 w 77"/>
              <a:gd name="T99" fmla="*/ 2147483646 h 695"/>
              <a:gd name="T100" fmla="*/ 2147483646 w 77"/>
              <a:gd name="T101" fmla="*/ 2147483646 h 695"/>
              <a:gd name="T102" fmla="*/ 2147483646 w 77"/>
              <a:gd name="T103" fmla="*/ 2147483646 h 695"/>
              <a:gd name="T104" fmla="*/ 2147483646 w 77"/>
              <a:gd name="T105" fmla="*/ 2147483646 h 695"/>
              <a:gd name="T106" fmla="*/ 2147483646 w 77"/>
              <a:gd name="T107" fmla="*/ 2147483646 h 695"/>
              <a:gd name="T108" fmla="*/ 2147483646 w 77"/>
              <a:gd name="T109" fmla="*/ 2147483646 h 695"/>
              <a:gd name="T110" fmla="*/ 2147483646 w 77"/>
              <a:gd name="T111" fmla="*/ 2147483646 h 695"/>
              <a:gd name="T112" fmla="*/ 2147483646 w 77"/>
              <a:gd name="T113" fmla="*/ 2147483646 h 695"/>
              <a:gd name="T114" fmla="*/ 2147483646 w 77"/>
              <a:gd name="T115" fmla="*/ 2147483646 h 695"/>
              <a:gd name="T116" fmla="*/ 2147483646 w 77"/>
              <a:gd name="T117" fmla="*/ 2147483646 h 695"/>
              <a:gd name="T118" fmla="*/ 2147483646 w 77"/>
              <a:gd name="T119" fmla="*/ 2147483646 h 6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695"/>
              <a:gd name="T182" fmla="*/ 77 w 77"/>
              <a:gd name="T183" fmla="*/ 695 h 6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695">
                <a:moveTo>
                  <a:pt x="39" y="0"/>
                </a:moveTo>
                <a:lnTo>
                  <a:pt x="39" y="62"/>
                </a:lnTo>
                <a:lnTo>
                  <a:pt x="34" y="64"/>
                </a:lnTo>
                <a:lnTo>
                  <a:pt x="27" y="66"/>
                </a:lnTo>
                <a:lnTo>
                  <a:pt x="22" y="67"/>
                </a:lnTo>
                <a:lnTo>
                  <a:pt x="17" y="69"/>
                </a:lnTo>
                <a:lnTo>
                  <a:pt x="12" y="72"/>
                </a:lnTo>
                <a:lnTo>
                  <a:pt x="8" y="74"/>
                </a:lnTo>
                <a:lnTo>
                  <a:pt x="5" y="76"/>
                </a:lnTo>
                <a:lnTo>
                  <a:pt x="3" y="77"/>
                </a:lnTo>
                <a:lnTo>
                  <a:pt x="2" y="79"/>
                </a:lnTo>
                <a:lnTo>
                  <a:pt x="0" y="81"/>
                </a:lnTo>
                <a:lnTo>
                  <a:pt x="2" y="82"/>
                </a:lnTo>
                <a:lnTo>
                  <a:pt x="3" y="84"/>
                </a:lnTo>
                <a:lnTo>
                  <a:pt x="5" y="87"/>
                </a:lnTo>
                <a:lnTo>
                  <a:pt x="8" y="89"/>
                </a:lnTo>
                <a:lnTo>
                  <a:pt x="12" y="91"/>
                </a:lnTo>
                <a:lnTo>
                  <a:pt x="17" y="92"/>
                </a:lnTo>
                <a:lnTo>
                  <a:pt x="22" y="94"/>
                </a:lnTo>
                <a:lnTo>
                  <a:pt x="27" y="96"/>
                </a:lnTo>
                <a:lnTo>
                  <a:pt x="34" y="97"/>
                </a:lnTo>
                <a:lnTo>
                  <a:pt x="39" y="101"/>
                </a:lnTo>
                <a:lnTo>
                  <a:pt x="45" y="102"/>
                </a:lnTo>
                <a:lnTo>
                  <a:pt x="50" y="104"/>
                </a:lnTo>
                <a:lnTo>
                  <a:pt x="55" y="106"/>
                </a:lnTo>
                <a:lnTo>
                  <a:pt x="61" y="108"/>
                </a:lnTo>
                <a:lnTo>
                  <a:pt x="66" y="109"/>
                </a:lnTo>
                <a:lnTo>
                  <a:pt x="69" y="111"/>
                </a:lnTo>
                <a:lnTo>
                  <a:pt x="72" y="113"/>
                </a:lnTo>
                <a:lnTo>
                  <a:pt x="76" y="116"/>
                </a:lnTo>
                <a:lnTo>
                  <a:pt x="76" y="118"/>
                </a:lnTo>
                <a:lnTo>
                  <a:pt x="77" y="119"/>
                </a:lnTo>
                <a:lnTo>
                  <a:pt x="76" y="121"/>
                </a:lnTo>
                <a:lnTo>
                  <a:pt x="76" y="123"/>
                </a:lnTo>
                <a:lnTo>
                  <a:pt x="72" y="124"/>
                </a:lnTo>
                <a:lnTo>
                  <a:pt x="69" y="126"/>
                </a:lnTo>
                <a:lnTo>
                  <a:pt x="66" y="129"/>
                </a:lnTo>
                <a:lnTo>
                  <a:pt x="61" y="131"/>
                </a:lnTo>
                <a:lnTo>
                  <a:pt x="55" y="133"/>
                </a:lnTo>
                <a:lnTo>
                  <a:pt x="50" y="134"/>
                </a:lnTo>
                <a:lnTo>
                  <a:pt x="45" y="136"/>
                </a:lnTo>
                <a:lnTo>
                  <a:pt x="39" y="138"/>
                </a:lnTo>
                <a:lnTo>
                  <a:pt x="34" y="139"/>
                </a:lnTo>
                <a:lnTo>
                  <a:pt x="27" y="141"/>
                </a:lnTo>
                <a:lnTo>
                  <a:pt x="22" y="144"/>
                </a:lnTo>
                <a:lnTo>
                  <a:pt x="17" y="146"/>
                </a:lnTo>
                <a:lnTo>
                  <a:pt x="12" y="148"/>
                </a:lnTo>
                <a:lnTo>
                  <a:pt x="8" y="149"/>
                </a:lnTo>
                <a:lnTo>
                  <a:pt x="5" y="151"/>
                </a:lnTo>
                <a:lnTo>
                  <a:pt x="3" y="153"/>
                </a:lnTo>
                <a:lnTo>
                  <a:pt x="2" y="155"/>
                </a:lnTo>
                <a:lnTo>
                  <a:pt x="0" y="158"/>
                </a:lnTo>
                <a:lnTo>
                  <a:pt x="2" y="160"/>
                </a:lnTo>
                <a:lnTo>
                  <a:pt x="3" y="161"/>
                </a:lnTo>
                <a:lnTo>
                  <a:pt x="5" y="163"/>
                </a:lnTo>
                <a:lnTo>
                  <a:pt x="8" y="165"/>
                </a:lnTo>
                <a:lnTo>
                  <a:pt x="12" y="166"/>
                </a:lnTo>
                <a:lnTo>
                  <a:pt x="17" y="168"/>
                </a:lnTo>
                <a:lnTo>
                  <a:pt x="22" y="170"/>
                </a:lnTo>
                <a:lnTo>
                  <a:pt x="27" y="173"/>
                </a:lnTo>
                <a:lnTo>
                  <a:pt x="34" y="175"/>
                </a:lnTo>
                <a:lnTo>
                  <a:pt x="39" y="176"/>
                </a:lnTo>
                <a:lnTo>
                  <a:pt x="45" y="178"/>
                </a:lnTo>
                <a:lnTo>
                  <a:pt x="50" y="180"/>
                </a:lnTo>
                <a:lnTo>
                  <a:pt x="55" y="181"/>
                </a:lnTo>
                <a:lnTo>
                  <a:pt x="61" y="183"/>
                </a:lnTo>
                <a:lnTo>
                  <a:pt x="66" y="186"/>
                </a:lnTo>
                <a:lnTo>
                  <a:pt x="69" y="188"/>
                </a:lnTo>
                <a:lnTo>
                  <a:pt x="72" y="190"/>
                </a:lnTo>
                <a:lnTo>
                  <a:pt x="76" y="191"/>
                </a:lnTo>
                <a:lnTo>
                  <a:pt x="76" y="193"/>
                </a:lnTo>
                <a:lnTo>
                  <a:pt x="77" y="195"/>
                </a:lnTo>
                <a:lnTo>
                  <a:pt x="76" y="197"/>
                </a:lnTo>
                <a:lnTo>
                  <a:pt x="76" y="198"/>
                </a:lnTo>
                <a:lnTo>
                  <a:pt x="72" y="202"/>
                </a:lnTo>
                <a:lnTo>
                  <a:pt x="69" y="203"/>
                </a:lnTo>
                <a:lnTo>
                  <a:pt x="66" y="205"/>
                </a:lnTo>
                <a:lnTo>
                  <a:pt x="61" y="207"/>
                </a:lnTo>
                <a:lnTo>
                  <a:pt x="55" y="208"/>
                </a:lnTo>
                <a:lnTo>
                  <a:pt x="50" y="210"/>
                </a:lnTo>
                <a:lnTo>
                  <a:pt x="45" y="212"/>
                </a:lnTo>
                <a:lnTo>
                  <a:pt x="39" y="215"/>
                </a:lnTo>
                <a:lnTo>
                  <a:pt x="34" y="217"/>
                </a:lnTo>
                <a:lnTo>
                  <a:pt x="27" y="218"/>
                </a:lnTo>
                <a:lnTo>
                  <a:pt x="22" y="220"/>
                </a:lnTo>
                <a:lnTo>
                  <a:pt x="17" y="222"/>
                </a:lnTo>
                <a:lnTo>
                  <a:pt x="12" y="223"/>
                </a:lnTo>
                <a:lnTo>
                  <a:pt x="8" y="225"/>
                </a:lnTo>
                <a:lnTo>
                  <a:pt x="5" y="227"/>
                </a:lnTo>
                <a:lnTo>
                  <a:pt x="3" y="230"/>
                </a:lnTo>
                <a:lnTo>
                  <a:pt x="2" y="232"/>
                </a:lnTo>
                <a:lnTo>
                  <a:pt x="0" y="233"/>
                </a:lnTo>
                <a:lnTo>
                  <a:pt x="2" y="235"/>
                </a:lnTo>
                <a:lnTo>
                  <a:pt x="3" y="237"/>
                </a:lnTo>
                <a:lnTo>
                  <a:pt x="5" y="239"/>
                </a:lnTo>
                <a:lnTo>
                  <a:pt x="8" y="240"/>
                </a:lnTo>
                <a:lnTo>
                  <a:pt x="12" y="244"/>
                </a:lnTo>
                <a:lnTo>
                  <a:pt x="17" y="245"/>
                </a:lnTo>
                <a:lnTo>
                  <a:pt x="22" y="247"/>
                </a:lnTo>
                <a:lnTo>
                  <a:pt x="27" y="249"/>
                </a:lnTo>
                <a:lnTo>
                  <a:pt x="34" y="250"/>
                </a:lnTo>
                <a:lnTo>
                  <a:pt x="39" y="252"/>
                </a:lnTo>
                <a:lnTo>
                  <a:pt x="45" y="254"/>
                </a:lnTo>
                <a:lnTo>
                  <a:pt x="50" y="255"/>
                </a:lnTo>
                <a:lnTo>
                  <a:pt x="55" y="259"/>
                </a:lnTo>
                <a:lnTo>
                  <a:pt x="61" y="260"/>
                </a:lnTo>
                <a:lnTo>
                  <a:pt x="66" y="262"/>
                </a:lnTo>
                <a:lnTo>
                  <a:pt x="69" y="264"/>
                </a:lnTo>
                <a:lnTo>
                  <a:pt x="72" y="265"/>
                </a:lnTo>
                <a:lnTo>
                  <a:pt x="76" y="267"/>
                </a:lnTo>
                <a:lnTo>
                  <a:pt x="76" y="269"/>
                </a:lnTo>
                <a:lnTo>
                  <a:pt x="77" y="272"/>
                </a:lnTo>
                <a:lnTo>
                  <a:pt x="76" y="274"/>
                </a:lnTo>
                <a:lnTo>
                  <a:pt x="76" y="275"/>
                </a:lnTo>
                <a:lnTo>
                  <a:pt x="72" y="277"/>
                </a:lnTo>
                <a:lnTo>
                  <a:pt x="69" y="279"/>
                </a:lnTo>
                <a:lnTo>
                  <a:pt x="66" y="280"/>
                </a:lnTo>
                <a:lnTo>
                  <a:pt x="61" y="282"/>
                </a:lnTo>
                <a:lnTo>
                  <a:pt x="55" y="284"/>
                </a:lnTo>
                <a:lnTo>
                  <a:pt x="50" y="287"/>
                </a:lnTo>
                <a:lnTo>
                  <a:pt x="45" y="289"/>
                </a:lnTo>
                <a:lnTo>
                  <a:pt x="39" y="291"/>
                </a:lnTo>
                <a:lnTo>
                  <a:pt x="34" y="292"/>
                </a:lnTo>
                <a:lnTo>
                  <a:pt x="27" y="294"/>
                </a:lnTo>
                <a:lnTo>
                  <a:pt x="22" y="296"/>
                </a:lnTo>
                <a:lnTo>
                  <a:pt x="17" y="297"/>
                </a:lnTo>
                <a:lnTo>
                  <a:pt x="12" y="301"/>
                </a:lnTo>
                <a:lnTo>
                  <a:pt x="8" y="302"/>
                </a:lnTo>
                <a:lnTo>
                  <a:pt x="5" y="304"/>
                </a:lnTo>
                <a:lnTo>
                  <a:pt x="3" y="306"/>
                </a:lnTo>
                <a:lnTo>
                  <a:pt x="2" y="307"/>
                </a:lnTo>
                <a:lnTo>
                  <a:pt x="0" y="309"/>
                </a:lnTo>
                <a:lnTo>
                  <a:pt x="2" y="311"/>
                </a:lnTo>
                <a:lnTo>
                  <a:pt x="3" y="314"/>
                </a:lnTo>
                <a:lnTo>
                  <a:pt x="5" y="316"/>
                </a:lnTo>
                <a:lnTo>
                  <a:pt x="8" y="317"/>
                </a:lnTo>
                <a:lnTo>
                  <a:pt x="12" y="319"/>
                </a:lnTo>
                <a:lnTo>
                  <a:pt x="17" y="321"/>
                </a:lnTo>
                <a:lnTo>
                  <a:pt x="22" y="322"/>
                </a:lnTo>
                <a:lnTo>
                  <a:pt x="27" y="324"/>
                </a:lnTo>
                <a:lnTo>
                  <a:pt x="34" y="326"/>
                </a:lnTo>
                <a:lnTo>
                  <a:pt x="39" y="329"/>
                </a:lnTo>
                <a:lnTo>
                  <a:pt x="45" y="331"/>
                </a:lnTo>
                <a:lnTo>
                  <a:pt x="50" y="333"/>
                </a:lnTo>
                <a:lnTo>
                  <a:pt x="55" y="334"/>
                </a:lnTo>
                <a:lnTo>
                  <a:pt x="61" y="336"/>
                </a:lnTo>
                <a:lnTo>
                  <a:pt x="66" y="338"/>
                </a:lnTo>
                <a:lnTo>
                  <a:pt x="69" y="339"/>
                </a:lnTo>
                <a:lnTo>
                  <a:pt x="72" y="343"/>
                </a:lnTo>
                <a:lnTo>
                  <a:pt x="76" y="344"/>
                </a:lnTo>
                <a:lnTo>
                  <a:pt x="76" y="346"/>
                </a:lnTo>
                <a:lnTo>
                  <a:pt x="77" y="348"/>
                </a:lnTo>
                <a:lnTo>
                  <a:pt x="76" y="349"/>
                </a:lnTo>
                <a:lnTo>
                  <a:pt x="76" y="351"/>
                </a:lnTo>
                <a:lnTo>
                  <a:pt x="72" y="353"/>
                </a:lnTo>
                <a:lnTo>
                  <a:pt x="69" y="354"/>
                </a:lnTo>
                <a:lnTo>
                  <a:pt x="66" y="358"/>
                </a:lnTo>
                <a:lnTo>
                  <a:pt x="61" y="359"/>
                </a:lnTo>
                <a:lnTo>
                  <a:pt x="55" y="361"/>
                </a:lnTo>
                <a:lnTo>
                  <a:pt x="50" y="363"/>
                </a:lnTo>
                <a:lnTo>
                  <a:pt x="45" y="364"/>
                </a:lnTo>
                <a:lnTo>
                  <a:pt x="39" y="366"/>
                </a:lnTo>
                <a:lnTo>
                  <a:pt x="34" y="368"/>
                </a:lnTo>
                <a:lnTo>
                  <a:pt x="27" y="371"/>
                </a:lnTo>
                <a:lnTo>
                  <a:pt x="22" y="373"/>
                </a:lnTo>
                <a:lnTo>
                  <a:pt x="17" y="375"/>
                </a:lnTo>
                <a:lnTo>
                  <a:pt x="12" y="376"/>
                </a:lnTo>
                <a:lnTo>
                  <a:pt x="8" y="378"/>
                </a:lnTo>
                <a:lnTo>
                  <a:pt x="5" y="380"/>
                </a:lnTo>
                <a:lnTo>
                  <a:pt x="3" y="381"/>
                </a:lnTo>
                <a:lnTo>
                  <a:pt x="2" y="383"/>
                </a:lnTo>
                <a:lnTo>
                  <a:pt x="0" y="386"/>
                </a:lnTo>
                <a:lnTo>
                  <a:pt x="2" y="388"/>
                </a:lnTo>
                <a:lnTo>
                  <a:pt x="3" y="390"/>
                </a:lnTo>
                <a:lnTo>
                  <a:pt x="5" y="391"/>
                </a:lnTo>
                <a:lnTo>
                  <a:pt x="8" y="393"/>
                </a:lnTo>
                <a:lnTo>
                  <a:pt x="12" y="395"/>
                </a:lnTo>
                <a:lnTo>
                  <a:pt x="17" y="396"/>
                </a:lnTo>
                <a:lnTo>
                  <a:pt x="22" y="400"/>
                </a:lnTo>
                <a:lnTo>
                  <a:pt x="27" y="401"/>
                </a:lnTo>
                <a:lnTo>
                  <a:pt x="34" y="403"/>
                </a:lnTo>
                <a:lnTo>
                  <a:pt x="39" y="405"/>
                </a:lnTo>
                <a:lnTo>
                  <a:pt x="45" y="406"/>
                </a:lnTo>
                <a:lnTo>
                  <a:pt x="50" y="408"/>
                </a:lnTo>
                <a:lnTo>
                  <a:pt x="55" y="410"/>
                </a:lnTo>
                <a:lnTo>
                  <a:pt x="61" y="412"/>
                </a:lnTo>
                <a:lnTo>
                  <a:pt x="66" y="415"/>
                </a:lnTo>
                <a:lnTo>
                  <a:pt x="69" y="417"/>
                </a:lnTo>
                <a:lnTo>
                  <a:pt x="72" y="418"/>
                </a:lnTo>
                <a:lnTo>
                  <a:pt x="76" y="420"/>
                </a:lnTo>
                <a:lnTo>
                  <a:pt x="76" y="422"/>
                </a:lnTo>
                <a:lnTo>
                  <a:pt x="77" y="423"/>
                </a:lnTo>
                <a:lnTo>
                  <a:pt x="76" y="425"/>
                </a:lnTo>
                <a:lnTo>
                  <a:pt x="76" y="428"/>
                </a:lnTo>
                <a:lnTo>
                  <a:pt x="72" y="430"/>
                </a:lnTo>
                <a:lnTo>
                  <a:pt x="69" y="432"/>
                </a:lnTo>
                <a:lnTo>
                  <a:pt x="66" y="433"/>
                </a:lnTo>
                <a:lnTo>
                  <a:pt x="61" y="435"/>
                </a:lnTo>
                <a:lnTo>
                  <a:pt x="55" y="437"/>
                </a:lnTo>
                <a:lnTo>
                  <a:pt x="50" y="438"/>
                </a:lnTo>
                <a:lnTo>
                  <a:pt x="45" y="440"/>
                </a:lnTo>
                <a:lnTo>
                  <a:pt x="39" y="443"/>
                </a:lnTo>
                <a:lnTo>
                  <a:pt x="34" y="445"/>
                </a:lnTo>
                <a:lnTo>
                  <a:pt x="27" y="447"/>
                </a:lnTo>
                <a:lnTo>
                  <a:pt x="22" y="448"/>
                </a:lnTo>
                <a:lnTo>
                  <a:pt x="17" y="450"/>
                </a:lnTo>
                <a:lnTo>
                  <a:pt x="12" y="452"/>
                </a:lnTo>
                <a:lnTo>
                  <a:pt x="8" y="453"/>
                </a:lnTo>
                <a:lnTo>
                  <a:pt x="5" y="457"/>
                </a:lnTo>
                <a:lnTo>
                  <a:pt x="3" y="459"/>
                </a:lnTo>
                <a:lnTo>
                  <a:pt x="2" y="460"/>
                </a:lnTo>
                <a:lnTo>
                  <a:pt x="0" y="462"/>
                </a:lnTo>
                <a:lnTo>
                  <a:pt x="2" y="464"/>
                </a:lnTo>
                <a:lnTo>
                  <a:pt x="3" y="465"/>
                </a:lnTo>
                <a:lnTo>
                  <a:pt x="5" y="467"/>
                </a:lnTo>
                <a:lnTo>
                  <a:pt x="8" y="469"/>
                </a:lnTo>
                <a:lnTo>
                  <a:pt x="12" y="472"/>
                </a:lnTo>
                <a:lnTo>
                  <a:pt x="17" y="474"/>
                </a:lnTo>
                <a:lnTo>
                  <a:pt x="22" y="475"/>
                </a:lnTo>
                <a:lnTo>
                  <a:pt x="27" y="477"/>
                </a:lnTo>
                <a:lnTo>
                  <a:pt x="34" y="479"/>
                </a:lnTo>
                <a:lnTo>
                  <a:pt x="39" y="480"/>
                </a:lnTo>
                <a:lnTo>
                  <a:pt x="45" y="482"/>
                </a:lnTo>
                <a:lnTo>
                  <a:pt x="50" y="485"/>
                </a:lnTo>
                <a:lnTo>
                  <a:pt x="55" y="487"/>
                </a:lnTo>
                <a:lnTo>
                  <a:pt x="61" y="489"/>
                </a:lnTo>
                <a:lnTo>
                  <a:pt x="66" y="490"/>
                </a:lnTo>
                <a:lnTo>
                  <a:pt x="69" y="492"/>
                </a:lnTo>
                <a:lnTo>
                  <a:pt x="72" y="494"/>
                </a:lnTo>
                <a:lnTo>
                  <a:pt x="76" y="495"/>
                </a:lnTo>
                <a:lnTo>
                  <a:pt x="76" y="497"/>
                </a:lnTo>
                <a:lnTo>
                  <a:pt x="77" y="501"/>
                </a:lnTo>
                <a:lnTo>
                  <a:pt x="76" y="502"/>
                </a:lnTo>
                <a:lnTo>
                  <a:pt x="76" y="504"/>
                </a:lnTo>
                <a:lnTo>
                  <a:pt x="72" y="506"/>
                </a:lnTo>
                <a:lnTo>
                  <a:pt x="69" y="507"/>
                </a:lnTo>
                <a:lnTo>
                  <a:pt x="66" y="509"/>
                </a:lnTo>
                <a:lnTo>
                  <a:pt x="61" y="511"/>
                </a:lnTo>
                <a:lnTo>
                  <a:pt x="55" y="514"/>
                </a:lnTo>
                <a:lnTo>
                  <a:pt x="50" y="516"/>
                </a:lnTo>
                <a:lnTo>
                  <a:pt x="45" y="517"/>
                </a:lnTo>
                <a:lnTo>
                  <a:pt x="39" y="519"/>
                </a:lnTo>
                <a:lnTo>
                  <a:pt x="34" y="521"/>
                </a:lnTo>
                <a:lnTo>
                  <a:pt x="27" y="522"/>
                </a:lnTo>
                <a:lnTo>
                  <a:pt x="22" y="524"/>
                </a:lnTo>
                <a:lnTo>
                  <a:pt x="17" y="526"/>
                </a:lnTo>
                <a:lnTo>
                  <a:pt x="12" y="529"/>
                </a:lnTo>
                <a:lnTo>
                  <a:pt x="8" y="531"/>
                </a:lnTo>
                <a:lnTo>
                  <a:pt x="5" y="532"/>
                </a:lnTo>
                <a:lnTo>
                  <a:pt x="3" y="534"/>
                </a:lnTo>
                <a:lnTo>
                  <a:pt x="2" y="536"/>
                </a:lnTo>
                <a:lnTo>
                  <a:pt x="0" y="537"/>
                </a:lnTo>
                <a:lnTo>
                  <a:pt x="2" y="539"/>
                </a:lnTo>
                <a:lnTo>
                  <a:pt x="3" y="543"/>
                </a:lnTo>
                <a:lnTo>
                  <a:pt x="5" y="544"/>
                </a:lnTo>
                <a:lnTo>
                  <a:pt x="8" y="546"/>
                </a:lnTo>
                <a:lnTo>
                  <a:pt x="12" y="548"/>
                </a:lnTo>
                <a:lnTo>
                  <a:pt x="17" y="549"/>
                </a:lnTo>
                <a:lnTo>
                  <a:pt x="22" y="551"/>
                </a:lnTo>
                <a:lnTo>
                  <a:pt x="27" y="553"/>
                </a:lnTo>
                <a:lnTo>
                  <a:pt x="34" y="556"/>
                </a:lnTo>
                <a:lnTo>
                  <a:pt x="39" y="558"/>
                </a:lnTo>
                <a:lnTo>
                  <a:pt x="45" y="559"/>
                </a:lnTo>
                <a:lnTo>
                  <a:pt x="50" y="561"/>
                </a:lnTo>
                <a:lnTo>
                  <a:pt x="55" y="563"/>
                </a:lnTo>
                <a:lnTo>
                  <a:pt x="61" y="564"/>
                </a:lnTo>
                <a:lnTo>
                  <a:pt x="66" y="566"/>
                </a:lnTo>
                <a:lnTo>
                  <a:pt x="69" y="568"/>
                </a:lnTo>
                <a:lnTo>
                  <a:pt x="72" y="571"/>
                </a:lnTo>
                <a:lnTo>
                  <a:pt x="76" y="573"/>
                </a:lnTo>
                <a:lnTo>
                  <a:pt x="76" y="574"/>
                </a:lnTo>
                <a:lnTo>
                  <a:pt x="77" y="576"/>
                </a:lnTo>
                <a:lnTo>
                  <a:pt x="76" y="578"/>
                </a:lnTo>
                <a:lnTo>
                  <a:pt x="76" y="579"/>
                </a:lnTo>
                <a:lnTo>
                  <a:pt x="72" y="581"/>
                </a:lnTo>
                <a:lnTo>
                  <a:pt x="69" y="584"/>
                </a:lnTo>
                <a:lnTo>
                  <a:pt x="66" y="586"/>
                </a:lnTo>
                <a:lnTo>
                  <a:pt x="61" y="588"/>
                </a:lnTo>
                <a:lnTo>
                  <a:pt x="55" y="590"/>
                </a:lnTo>
                <a:lnTo>
                  <a:pt x="50" y="591"/>
                </a:lnTo>
                <a:lnTo>
                  <a:pt x="45" y="593"/>
                </a:lnTo>
                <a:lnTo>
                  <a:pt x="39" y="595"/>
                </a:lnTo>
                <a:lnTo>
                  <a:pt x="34" y="596"/>
                </a:lnTo>
                <a:lnTo>
                  <a:pt x="27" y="600"/>
                </a:lnTo>
                <a:lnTo>
                  <a:pt x="22" y="601"/>
                </a:lnTo>
                <a:lnTo>
                  <a:pt x="17" y="603"/>
                </a:lnTo>
                <a:lnTo>
                  <a:pt x="12" y="605"/>
                </a:lnTo>
                <a:lnTo>
                  <a:pt x="8" y="606"/>
                </a:lnTo>
                <a:lnTo>
                  <a:pt x="5" y="608"/>
                </a:lnTo>
                <a:lnTo>
                  <a:pt x="3" y="610"/>
                </a:lnTo>
                <a:lnTo>
                  <a:pt x="2" y="613"/>
                </a:lnTo>
                <a:lnTo>
                  <a:pt x="0" y="615"/>
                </a:lnTo>
                <a:lnTo>
                  <a:pt x="2" y="616"/>
                </a:lnTo>
                <a:lnTo>
                  <a:pt x="3" y="618"/>
                </a:lnTo>
                <a:lnTo>
                  <a:pt x="5" y="620"/>
                </a:lnTo>
                <a:lnTo>
                  <a:pt x="8" y="621"/>
                </a:lnTo>
                <a:lnTo>
                  <a:pt x="12" y="623"/>
                </a:lnTo>
                <a:lnTo>
                  <a:pt x="17" y="625"/>
                </a:lnTo>
                <a:lnTo>
                  <a:pt x="22" y="628"/>
                </a:lnTo>
                <a:lnTo>
                  <a:pt x="27" y="630"/>
                </a:lnTo>
                <a:lnTo>
                  <a:pt x="34" y="632"/>
                </a:lnTo>
                <a:lnTo>
                  <a:pt x="39" y="633"/>
                </a:lnTo>
                <a:lnTo>
                  <a:pt x="39" y="695"/>
                </a:lnTo>
              </a:path>
            </a:pathLst>
          </a:custGeom>
          <a:noFill/>
          <a:ln w="792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75" name="Text Box 51"/>
          <p:cNvSpPr txBox="1">
            <a:spLocks noChangeArrowheads="1"/>
          </p:cNvSpPr>
          <p:nvPr/>
        </p:nvSpPr>
        <p:spPr bwMode="auto">
          <a:xfrm>
            <a:off x="5375275" y="2968625"/>
            <a:ext cx="3444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76" name="Text Box 52"/>
          <p:cNvSpPr txBox="1">
            <a:spLocks noChangeArrowheads="1"/>
          </p:cNvSpPr>
          <p:nvPr/>
        </p:nvSpPr>
        <p:spPr bwMode="auto">
          <a:xfrm>
            <a:off x="6286500" y="2593975"/>
            <a:ext cx="373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b="1">
                <a:solidFill>
                  <a:srgbClr val="FFFFFF"/>
                </a:solidFill>
                <a:latin typeface="Symbol" charset="2"/>
              </a:rPr>
              <a:t></a:t>
            </a:r>
            <a:r>
              <a:rPr lang="fr-FR" altLang="en-US" b="1">
                <a:solidFill>
                  <a:srgbClr val="FFFFFF"/>
                </a:solidFill>
              </a:rPr>
              <a:t>*</a:t>
            </a:r>
          </a:p>
        </p:txBody>
      </p:sp>
      <p:sp>
        <p:nvSpPr>
          <p:cNvPr id="35877" name="Line 53"/>
          <p:cNvSpPr>
            <a:spLocks noChangeShapeType="1"/>
          </p:cNvSpPr>
          <p:nvPr/>
        </p:nvSpPr>
        <p:spPr bwMode="auto">
          <a:xfrm>
            <a:off x="7307263" y="3159125"/>
            <a:ext cx="760412" cy="379413"/>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8" name="Text Box 54"/>
          <p:cNvSpPr txBox="1">
            <a:spLocks noChangeArrowheads="1"/>
          </p:cNvSpPr>
          <p:nvPr/>
        </p:nvSpPr>
        <p:spPr bwMode="auto">
          <a:xfrm>
            <a:off x="7889875" y="3162300"/>
            <a:ext cx="338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latin typeface="Symbol" charset="2"/>
              </a:rPr>
              <a:t></a:t>
            </a:r>
            <a:r>
              <a:rPr lang="fr-FR" altLang="en-US" baseline="30000">
                <a:solidFill>
                  <a:srgbClr val="FFFFFF"/>
                </a:solidFill>
              </a:rPr>
              <a:t>-</a:t>
            </a:r>
          </a:p>
        </p:txBody>
      </p:sp>
      <p:sp>
        <p:nvSpPr>
          <p:cNvPr id="35879" name="Text Box 55"/>
          <p:cNvSpPr txBox="1">
            <a:spLocks noChangeArrowheads="1"/>
          </p:cNvSpPr>
          <p:nvPr/>
        </p:nvSpPr>
        <p:spPr bwMode="auto">
          <a:xfrm>
            <a:off x="6826250" y="2717800"/>
            <a:ext cx="333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00"/>
                </a:solidFill>
              </a:rPr>
              <a:t>R</a:t>
            </a:r>
          </a:p>
        </p:txBody>
      </p:sp>
      <p:sp>
        <p:nvSpPr>
          <p:cNvPr id="35880" name="Line 56"/>
          <p:cNvSpPr>
            <a:spLocks noChangeShapeType="1"/>
          </p:cNvSpPr>
          <p:nvPr/>
        </p:nvSpPr>
        <p:spPr bwMode="auto">
          <a:xfrm flipH="1">
            <a:off x="5857875" y="3159125"/>
            <a:ext cx="830263" cy="441325"/>
          </a:xfrm>
          <a:prstGeom prst="line">
            <a:avLst/>
          </a:prstGeom>
          <a:noFill/>
          <a:ln w="93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81" name="Text Box 57"/>
          <p:cNvSpPr txBox="1">
            <a:spLocks noChangeArrowheads="1"/>
          </p:cNvSpPr>
          <p:nvPr/>
        </p:nvSpPr>
        <p:spPr bwMode="auto">
          <a:xfrm>
            <a:off x="6046788" y="3492500"/>
            <a:ext cx="29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00"/>
                </a:solidFill>
              </a:rPr>
              <a:t>p</a:t>
            </a:r>
          </a:p>
        </p:txBody>
      </p:sp>
      <p:sp>
        <p:nvSpPr>
          <p:cNvPr id="35882" name="Oval 58"/>
          <p:cNvSpPr>
            <a:spLocks noChangeArrowheads="1"/>
          </p:cNvSpPr>
          <p:nvPr/>
        </p:nvSpPr>
        <p:spPr bwMode="auto">
          <a:xfrm>
            <a:off x="6480175" y="3043238"/>
            <a:ext cx="414338" cy="381000"/>
          </a:xfrm>
          <a:prstGeom prst="ellipse">
            <a:avLst/>
          </a:prstGeom>
          <a:noFill/>
          <a:ln w="936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83" name="Text Box 59"/>
          <p:cNvSpPr txBox="1">
            <a:spLocks noChangeArrowheads="1"/>
          </p:cNvSpPr>
          <p:nvPr/>
        </p:nvSpPr>
        <p:spPr bwMode="auto">
          <a:xfrm>
            <a:off x="4838700" y="1568450"/>
            <a:ext cx="3695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a:solidFill>
                  <a:srgbClr val="FFFF00"/>
                </a:solidFill>
              </a:rPr>
              <a:t>Space-Like electromagnetic form factors</a:t>
            </a:r>
          </a:p>
        </p:txBody>
      </p:sp>
      <p:sp>
        <p:nvSpPr>
          <p:cNvPr id="35884" name="Text Box 60"/>
          <p:cNvSpPr txBox="1">
            <a:spLocks noChangeArrowheads="1"/>
          </p:cNvSpPr>
          <p:nvPr/>
        </p:nvSpPr>
        <p:spPr bwMode="auto">
          <a:xfrm>
            <a:off x="6727825" y="2235200"/>
            <a:ext cx="1308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 q</a:t>
            </a:r>
            <a:r>
              <a:rPr lang="fr-FR" altLang="en-US" baseline="30000">
                <a:solidFill>
                  <a:srgbClr val="FFFFFF"/>
                </a:solidFill>
              </a:rPr>
              <a:t>2 </a:t>
            </a:r>
            <a:r>
              <a:rPr lang="fr-FR" altLang="en-US">
                <a:solidFill>
                  <a:srgbClr val="FFFFFF"/>
                </a:solidFill>
              </a:rPr>
              <a:t>&lt;0 fixed </a:t>
            </a:r>
          </a:p>
        </p:txBody>
      </p:sp>
      <p:sp>
        <p:nvSpPr>
          <p:cNvPr id="35885" name="Line 61"/>
          <p:cNvSpPr>
            <a:spLocks noChangeShapeType="1"/>
          </p:cNvSpPr>
          <p:nvPr/>
        </p:nvSpPr>
        <p:spPr bwMode="auto">
          <a:xfrm flipH="1">
            <a:off x="6546850" y="2535238"/>
            <a:ext cx="279400" cy="3810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86" name="Text Box 62"/>
          <p:cNvSpPr txBox="1">
            <a:spLocks noChangeArrowheads="1"/>
          </p:cNvSpPr>
          <p:nvPr/>
        </p:nvSpPr>
        <p:spPr bwMode="auto">
          <a:xfrm>
            <a:off x="4716463" y="1773238"/>
            <a:ext cx="4454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Precise data from JLab/CLAS up to -q</a:t>
            </a:r>
            <a:r>
              <a:rPr lang="fr-FR" altLang="en-US" baseline="30000">
                <a:solidFill>
                  <a:srgbClr val="FFFFFF"/>
                </a:solidFill>
              </a:rPr>
              <a:t>2</a:t>
            </a:r>
            <a:r>
              <a:rPr lang="fr-FR" altLang="en-US">
                <a:solidFill>
                  <a:srgbClr val="FFFFFF"/>
                </a:solidFill>
              </a:rPr>
              <a:t>=4 GeV</a:t>
            </a:r>
            <a:r>
              <a:rPr lang="fr-FR" altLang="en-US" baseline="30000">
                <a:solidFill>
                  <a:srgbClr val="FFFFFF"/>
                </a:solidFill>
              </a:rPr>
              <a:t>2</a:t>
            </a:r>
          </a:p>
        </p:txBody>
      </p:sp>
      <p:sp>
        <p:nvSpPr>
          <p:cNvPr id="51" name="Rectangle 118"/>
          <p:cNvSpPr>
            <a:spLocks noChangeArrowheads="1"/>
          </p:cNvSpPr>
          <p:nvPr/>
        </p:nvSpPr>
        <p:spPr bwMode="auto">
          <a:xfrm>
            <a:off x="2514418" y="2222838"/>
            <a:ext cx="3149600" cy="338137"/>
          </a:xfrm>
          <a:prstGeom prst="rect">
            <a:avLst/>
          </a:prstGeom>
          <a:solidFill>
            <a:schemeClr val="bg2">
              <a:lumMod val="50000"/>
            </a:schemeClr>
          </a:solidFill>
          <a:ln w="9525">
            <a:noFill/>
            <a:miter lim="800000"/>
            <a:headEnd/>
            <a:tailEnd/>
          </a:ln>
        </p:spPr>
        <p:txBody>
          <a:bodyPr wrap="none">
            <a:spAutoFit/>
          </a:bodyPr>
          <a:lstStyle/>
          <a:p>
            <a:pPr algn="ctr" defTabSz="449263">
              <a:buClr>
                <a:srgbClr val="000000"/>
              </a:buClr>
              <a:buSzPct val="100000"/>
              <a:buFont typeface="Times New Roman" pitchFamily="18" charset="0"/>
              <a:buNone/>
              <a:defRPr/>
            </a:pPr>
            <a:r>
              <a:rPr lang="fr-FR" sz="1600" b="1" dirty="0">
                <a:solidFill>
                  <a:srgbClr val="FFFFFF"/>
                </a:solidFill>
                <a:cs typeface="+mn-cs"/>
              </a:rPr>
              <a:t>Inverse pion </a:t>
            </a:r>
            <a:r>
              <a:rPr lang="fr-FR" sz="1600" b="1" dirty="0" err="1">
                <a:solidFill>
                  <a:srgbClr val="FFFFFF"/>
                </a:solidFill>
                <a:cs typeface="+mn-cs"/>
              </a:rPr>
              <a:t>electroproduction</a:t>
            </a:r>
            <a:r>
              <a:rPr lang="fr-FR" sz="1600" b="1" dirty="0">
                <a:solidFill>
                  <a:srgbClr val="00CC99"/>
                </a:solidFill>
                <a:cs typeface="+mn-cs"/>
              </a:rPr>
              <a:t> </a:t>
            </a:r>
          </a:p>
        </p:txBody>
      </p:sp>
      <p:sp>
        <p:nvSpPr>
          <p:cNvPr id="52" name="Flèche droite 51"/>
          <p:cNvSpPr/>
          <p:nvPr/>
        </p:nvSpPr>
        <p:spPr>
          <a:xfrm rot="10800000">
            <a:off x="3828503" y="2658150"/>
            <a:ext cx="1382712" cy="2857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buClr>
                <a:srgbClr val="000000"/>
              </a:buClr>
              <a:buSzPct val="100000"/>
              <a:buFont typeface="Times New Roman" pitchFamily="16" charset="0"/>
              <a:buNone/>
              <a:defRPr/>
            </a:pPr>
            <a:endParaRPr lang="fr-FR">
              <a:solidFill>
                <a:srgbClr val="FFFFFF"/>
              </a:solidFill>
            </a:endParaRPr>
          </a:p>
        </p:txBody>
      </p:sp>
      <p:sp>
        <p:nvSpPr>
          <p:cNvPr id="35889" name="Text Box 57"/>
          <p:cNvSpPr txBox="1">
            <a:spLocks noChangeArrowheads="1"/>
          </p:cNvSpPr>
          <p:nvPr/>
        </p:nvSpPr>
        <p:spPr bwMode="auto">
          <a:xfrm>
            <a:off x="133350" y="3041650"/>
            <a:ext cx="29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p</a:t>
            </a:r>
          </a:p>
        </p:txBody>
      </p:sp>
      <p:pic>
        <p:nvPicPr>
          <p:cNvPr id="35890" name="Picture 21" descr="ico_d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038" y="2698750"/>
            <a:ext cx="855662"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5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525" y="2463800"/>
            <a:ext cx="771525"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5" name="Groupe 64"/>
          <p:cNvGrpSpPr/>
          <p:nvPr/>
        </p:nvGrpSpPr>
        <p:grpSpPr>
          <a:xfrm>
            <a:off x="2319337" y="4056049"/>
            <a:ext cx="3838836" cy="1661502"/>
            <a:chOff x="2339752" y="4608812"/>
            <a:chExt cx="4202394" cy="1916532"/>
          </a:xfrm>
          <a:noFill/>
        </p:grpSpPr>
        <p:pic>
          <p:nvPicPr>
            <p:cNvPr id="6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4608812"/>
              <a:ext cx="4202394" cy="1916532"/>
            </a:xfrm>
            <a:prstGeom prst="rect">
              <a:avLst/>
            </a:prstGeom>
            <a:solidFill>
              <a:schemeClr val="bg2">
                <a:lumMod val="50000"/>
              </a:schemeClr>
            </a:solidFill>
            <a:ln w="38100">
              <a:solidFill>
                <a:schemeClr val="tx1"/>
              </a:solidFill>
              <a:miter lim="800000"/>
              <a:headEnd/>
              <a:tailEnd/>
            </a:ln>
            <a:extLst/>
          </p:spPr>
        </p:pic>
        <p:sp>
          <p:nvSpPr>
            <p:cNvPr id="69" name="Organigramme : Processus 68"/>
            <p:cNvSpPr/>
            <p:nvPr/>
          </p:nvSpPr>
          <p:spPr>
            <a:xfrm>
              <a:off x="4707959" y="4661932"/>
              <a:ext cx="1712254" cy="1503372"/>
            </a:xfrm>
            <a:prstGeom prst="flowChartProcess">
              <a:avLst/>
            </a:prstGeom>
            <a:grpFill/>
            <a:ln w="38100">
              <a:solidFill>
                <a:srgbClr val="3612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68" name="Organigramme : Processus 67"/>
            <p:cNvSpPr/>
            <p:nvPr/>
          </p:nvSpPr>
          <p:spPr>
            <a:xfrm>
              <a:off x="4440949" y="4797152"/>
              <a:ext cx="178007" cy="1368152"/>
            </a:xfrm>
            <a:prstGeom prst="flowChartProcess">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grpSp>
      <p:sp>
        <p:nvSpPr>
          <p:cNvPr id="35893" name="Rectangle 72"/>
          <p:cNvSpPr>
            <a:spLocks noChangeArrowheads="1"/>
          </p:cNvSpPr>
          <p:nvPr/>
        </p:nvSpPr>
        <p:spPr bwMode="auto">
          <a:xfrm>
            <a:off x="34925" y="5732463"/>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Font typeface="Arial" charset="0"/>
              <a:buChar char="•"/>
            </a:pPr>
            <a:endParaRPr lang="fr-FR" altLang="en-US" sz="500" b="1" i="1" dirty="0" smtClean="0">
              <a:latin typeface="Arial" charset="0"/>
              <a:sym typeface="Wingdings" charset="2"/>
            </a:endParaRPr>
          </a:p>
          <a:p>
            <a:pPr>
              <a:buFont typeface="Arial" charset="0"/>
              <a:buChar char="•"/>
            </a:pPr>
            <a:r>
              <a:rPr lang="fr-FR" altLang="en-US" b="1" i="1" dirty="0" err="1" smtClean="0">
                <a:latin typeface="Arial" charset="0"/>
                <a:sym typeface="Wingdings" charset="2"/>
              </a:rPr>
              <a:t>Theoretical</a:t>
            </a:r>
            <a:r>
              <a:rPr lang="fr-FR" altLang="en-US" b="1" i="1" dirty="0" smtClean="0">
                <a:latin typeface="Arial" charset="0"/>
                <a:sym typeface="Wingdings" charset="2"/>
              </a:rPr>
              <a:t> </a:t>
            </a:r>
            <a:r>
              <a:rPr lang="fr-FR" altLang="en-US" b="1" i="1" dirty="0" err="1">
                <a:latin typeface="Arial" charset="0"/>
                <a:sym typeface="Wingdings" charset="2"/>
              </a:rPr>
              <a:t>tools</a:t>
            </a:r>
            <a:r>
              <a:rPr lang="fr-FR" altLang="en-US" b="1" i="1" dirty="0">
                <a:latin typeface="Arial" charset="0"/>
                <a:sym typeface="Wingdings" charset="2"/>
              </a:rPr>
              <a:t>: Dispersion Relations, Dyson-Schwinger, </a:t>
            </a:r>
            <a:r>
              <a:rPr lang="fr-FR" altLang="en-US" b="1" i="1" dirty="0" err="1">
                <a:latin typeface="Arial" charset="0"/>
                <a:sym typeface="Wingdings" charset="2"/>
              </a:rPr>
              <a:t>Vector</a:t>
            </a:r>
            <a:r>
              <a:rPr lang="fr-FR" altLang="en-US" b="1" i="1" dirty="0">
                <a:latin typeface="Arial" charset="0"/>
                <a:sym typeface="Wingdings" charset="2"/>
              </a:rPr>
              <a:t> Dominance, Constituent Quarks ?</a:t>
            </a:r>
          </a:p>
        </p:txBody>
      </p:sp>
      <p:cxnSp>
        <p:nvCxnSpPr>
          <p:cNvPr id="75" name="Connecteur droit avec flèche 74"/>
          <p:cNvCxnSpPr/>
          <p:nvPr/>
        </p:nvCxnSpPr>
        <p:spPr>
          <a:xfrm flipH="1">
            <a:off x="5102225" y="3517900"/>
            <a:ext cx="293688" cy="1039813"/>
          </a:xfrm>
          <a:prstGeom prst="straightConnector1">
            <a:avLst/>
          </a:prstGeom>
          <a:ln w="28575">
            <a:solidFill>
              <a:srgbClr val="3612FF"/>
            </a:solidFill>
            <a:tailEnd type="arrow"/>
          </a:ln>
        </p:spPr>
        <p:style>
          <a:lnRef idx="1">
            <a:schemeClr val="accent1"/>
          </a:lnRef>
          <a:fillRef idx="0">
            <a:schemeClr val="accent1"/>
          </a:fillRef>
          <a:effectRef idx="0">
            <a:schemeClr val="accent1"/>
          </a:effectRef>
          <a:fontRef idx="minor">
            <a:schemeClr val="tx1"/>
          </a:fontRef>
        </p:style>
      </p:cxnSp>
      <p:cxnSp>
        <p:nvCxnSpPr>
          <p:cNvPr id="76" name="Connecteur droit avec flèche 75"/>
          <p:cNvCxnSpPr>
            <a:endCxn id="68" idx="0"/>
          </p:cNvCxnSpPr>
          <p:nvPr/>
        </p:nvCxnSpPr>
        <p:spPr>
          <a:xfrm flipH="1">
            <a:off x="4320059" y="3284398"/>
            <a:ext cx="9054" cy="934929"/>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5896" name="ZoneTexte 78"/>
          <p:cNvSpPr txBox="1">
            <a:spLocks noChangeArrowheads="1"/>
          </p:cNvSpPr>
          <p:nvPr/>
        </p:nvSpPr>
        <p:spPr bwMode="auto">
          <a:xfrm>
            <a:off x="1258888" y="2347913"/>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r>
              <a:rPr lang="fr-FR" altLang="en-US">
                <a:solidFill>
                  <a:srgbClr val="FFFF00"/>
                </a:solidFill>
              </a:rPr>
              <a:t>F(q</a:t>
            </a:r>
            <a:r>
              <a:rPr lang="fr-FR" altLang="en-US" baseline="30000">
                <a:solidFill>
                  <a:srgbClr val="FFFF00"/>
                </a:solidFill>
              </a:rPr>
              <a:t>2</a:t>
            </a:r>
            <a:r>
              <a:rPr lang="fr-FR" altLang="en-US">
                <a:solidFill>
                  <a:srgbClr val="FFFF00"/>
                </a:solidFill>
              </a:rPr>
              <a:t>)</a:t>
            </a:r>
            <a:r>
              <a:rPr lang="fr-FR" altLang="en-US"/>
              <a:t> </a:t>
            </a:r>
          </a:p>
        </p:txBody>
      </p:sp>
      <p:sp>
        <p:nvSpPr>
          <p:cNvPr id="35897" name="ZoneTexte 79"/>
          <p:cNvSpPr txBox="1">
            <a:spLocks noChangeArrowheads="1"/>
          </p:cNvSpPr>
          <p:nvPr/>
        </p:nvSpPr>
        <p:spPr bwMode="auto">
          <a:xfrm>
            <a:off x="6894513" y="3279775"/>
            <a:ext cx="684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r>
              <a:rPr lang="fr-FR" altLang="en-US">
                <a:solidFill>
                  <a:srgbClr val="FFFF00"/>
                </a:solidFill>
              </a:rPr>
              <a:t>F(q</a:t>
            </a:r>
            <a:r>
              <a:rPr lang="fr-FR" altLang="en-US" baseline="30000">
                <a:solidFill>
                  <a:srgbClr val="FFFF00"/>
                </a:solidFill>
              </a:rPr>
              <a:t>2</a:t>
            </a:r>
            <a:r>
              <a:rPr lang="fr-FR" altLang="en-US">
                <a:solidFill>
                  <a:srgbClr val="FFFF00"/>
                </a:solidFill>
              </a:rPr>
              <a:t>) </a:t>
            </a:r>
          </a:p>
        </p:txBody>
      </p:sp>
      <p:sp>
        <p:nvSpPr>
          <p:cNvPr id="35901" name="ZoneTexte 69"/>
          <p:cNvSpPr txBox="1">
            <a:spLocks noChangeArrowheads="1"/>
          </p:cNvSpPr>
          <p:nvPr/>
        </p:nvSpPr>
        <p:spPr bwMode="auto">
          <a:xfrm>
            <a:off x="128588" y="1829713"/>
            <a:ext cx="3536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r>
              <a:rPr lang="en-US" dirty="0"/>
              <a:t>preliminary studies with HADES/GSI</a:t>
            </a:r>
            <a:endParaRPr lang="fr-FR" altLang="en-US" dirty="0"/>
          </a:p>
        </p:txBody>
      </p:sp>
      <p:sp>
        <p:nvSpPr>
          <p:cNvPr id="77" name="TextBox 76"/>
          <p:cNvSpPr txBox="1"/>
          <p:nvPr/>
        </p:nvSpPr>
        <p:spPr>
          <a:xfrm>
            <a:off x="8421" y="6481798"/>
            <a:ext cx="1881734" cy="369332"/>
          </a:xfrm>
          <a:prstGeom prst="rect">
            <a:avLst/>
          </a:prstGeom>
          <a:solidFill>
            <a:srgbClr val="FFC000"/>
          </a:solidFill>
        </p:spPr>
        <p:txBody>
          <a:bodyPr wrap="none" rtlCol="0">
            <a:spAutoFit/>
          </a:bodyPr>
          <a:lstStyle/>
          <a:p>
            <a:r>
              <a:rPr lang="en-US" dirty="0" err="1" smtClean="0"/>
              <a:t>Béatrice</a:t>
            </a:r>
            <a:r>
              <a:rPr lang="en-US" dirty="0" smtClean="0"/>
              <a:t> </a:t>
            </a:r>
            <a:r>
              <a:rPr lang="en-US" dirty="0" err="1" smtClean="0"/>
              <a:t>Ramstein</a:t>
            </a:r>
            <a:endParaRPr lang="en-US" dirty="0"/>
          </a:p>
        </p:txBody>
      </p:sp>
      <p:sp>
        <p:nvSpPr>
          <p:cNvPr id="2" name="Slide Number Placeholder 1"/>
          <p:cNvSpPr>
            <a:spLocks noGrp="1"/>
          </p:cNvSpPr>
          <p:nvPr>
            <p:ph type="sldNum" sz="quarter" idx="12"/>
          </p:nvPr>
        </p:nvSpPr>
        <p:spPr/>
        <p:txBody>
          <a:bodyPr/>
          <a:lstStyle/>
          <a:p>
            <a:pPr>
              <a:defRPr/>
            </a:pPr>
            <a:fld id="{AEA58902-6C46-594C-9E4C-1E51A66FAC86}" type="slidenum">
              <a:rPr lang="en-US" altLang="en-US" smtClean="0"/>
              <a:pPr>
                <a:defRPr/>
              </a:pPr>
              <a:t>22</a:t>
            </a:fld>
            <a:endParaRPr lang="en-US"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0" y="124705"/>
            <a:ext cx="9144000" cy="6396557"/>
          </a:xfrm>
          <a:prstGeom prst="rect">
            <a:avLst/>
          </a:prstGeom>
        </p:spPr>
      </p:pic>
      <p:sp>
        <p:nvSpPr>
          <p:cNvPr id="8" name="TextBox 7"/>
          <p:cNvSpPr txBox="1"/>
          <p:nvPr/>
        </p:nvSpPr>
        <p:spPr>
          <a:xfrm>
            <a:off x="0" y="6492947"/>
            <a:ext cx="1583575" cy="369332"/>
          </a:xfrm>
          <a:prstGeom prst="rect">
            <a:avLst/>
          </a:prstGeom>
          <a:solidFill>
            <a:srgbClr val="FFC000"/>
          </a:solidFill>
        </p:spPr>
        <p:txBody>
          <a:bodyPr wrap="none" rtlCol="0">
            <a:spAutoFit/>
          </a:bodyPr>
          <a:lstStyle/>
          <a:p>
            <a:r>
              <a:rPr lang="en-US" dirty="0" smtClean="0"/>
              <a:t>Stefan </a:t>
            </a:r>
            <a:r>
              <a:rPr lang="en-US" dirty="0" err="1" smtClean="0"/>
              <a:t>Leupold</a:t>
            </a:r>
            <a:endParaRPr lang="en-US" dirty="0"/>
          </a:p>
        </p:txBody>
      </p:sp>
      <p:sp>
        <p:nvSpPr>
          <p:cNvPr id="6" name="Slide Number Placeholder 5"/>
          <p:cNvSpPr>
            <a:spLocks noGrp="1"/>
          </p:cNvSpPr>
          <p:nvPr>
            <p:ph type="sldNum" sz="quarter" idx="12"/>
          </p:nvPr>
        </p:nvSpPr>
        <p:spPr/>
        <p:txBody>
          <a:bodyPr/>
          <a:lstStyle/>
          <a:p>
            <a:pPr>
              <a:defRPr/>
            </a:pPr>
            <a:fld id="{AB7CE779-21FB-D348-B8EA-3C752F0DE6DE}" type="slidenum">
              <a:rPr lang="en-US" altLang="en-US" smtClean="0"/>
              <a:pPr>
                <a:defRPr/>
              </a:pPr>
              <a:t>23</a:t>
            </a:fld>
            <a:endParaRPr lang="en-US" altLang="en-US"/>
          </a:p>
        </p:txBody>
      </p:sp>
    </p:spTree>
    <p:extLst>
      <p:ext uri="{BB962C8B-B14F-4D97-AF65-F5344CB8AC3E}">
        <p14:creationId xmlns:p14="http://schemas.microsoft.com/office/powerpoint/2010/main" val="3979988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8846900" cy="6355826"/>
          </a:xfrm>
          <a:prstGeom prst="rect">
            <a:avLst/>
          </a:prstGeom>
        </p:spPr>
      </p:pic>
      <p:sp>
        <p:nvSpPr>
          <p:cNvPr id="6" name="TextBox 5"/>
          <p:cNvSpPr txBox="1"/>
          <p:nvPr/>
        </p:nvSpPr>
        <p:spPr>
          <a:xfrm>
            <a:off x="0" y="6492947"/>
            <a:ext cx="1709530" cy="369332"/>
          </a:xfrm>
          <a:prstGeom prst="rect">
            <a:avLst/>
          </a:prstGeom>
          <a:solidFill>
            <a:srgbClr val="FFC000"/>
          </a:solidFill>
        </p:spPr>
        <p:txBody>
          <a:bodyPr wrap="square" rtlCol="0">
            <a:spAutoFit/>
          </a:bodyPr>
          <a:lstStyle/>
          <a:p>
            <a:r>
              <a:rPr lang="en-US" dirty="0" smtClean="0"/>
              <a:t>Karin </a:t>
            </a:r>
            <a:r>
              <a:rPr lang="en-US" dirty="0" err="1" smtClean="0"/>
              <a:t>Schönning</a:t>
            </a:r>
            <a:endParaRPr lang="en-US" dirty="0"/>
          </a:p>
        </p:txBody>
      </p:sp>
      <p:sp>
        <p:nvSpPr>
          <p:cNvPr id="7" name="Slide Number Placeholder 6"/>
          <p:cNvSpPr>
            <a:spLocks noGrp="1"/>
          </p:cNvSpPr>
          <p:nvPr>
            <p:ph type="sldNum" sz="quarter" idx="12"/>
          </p:nvPr>
        </p:nvSpPr>
        <p:spPr/>
        <p:txBody>
          <a:bodyPr/>
          <a:lstStyle/>
          <a:p>
            <a:pPr>
              <a:defRPr/>
            </a:pPr>
            <a:fld id="{AEA58902-6C46-594C-9E4C-1E51A66FAC86}" type="slidenum">
              <a:rPr lang="en-US" altLang="en-US" smtClean="0"/>
              <a:pPr>
                <a:defRPr/>
              </a:pPr>
              <a:t>24</a:t>
            </a:fld>
            <a:endParaRPr lang="en-US" altLang="en-US"/>
          </a:p>
        </p:txBody>
      </p:sp>
    </p:spTree>
    <p:extLst>
      <p:ext uri="{BB962C8B-B14F-4D97-AF65-F5344CB8AC3E}">
        <p14:creationId xmlns:p14="http://schemas.microsoft.com/office/powerpoint/2010/main" val="5419611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pole tekstowe 7"/>
          <p:cNvSpPr txBox="1">
            <a:spLocks noChangeArrowheads="1"/>
          </p:cNvSpPr>
          <p:nvPr/>
        </p:nvSpPr>
        <p:spPr bwMode="auto">
          <a:xfrm>
            <a:off x="3912173" y="940282"/>
            <a:ext cx="2135991" cy="707886"/>
          </a:xfrm>
          <a:prstGeom prst="rect">
            <a:avLst/>
          </a:prstGeom>
          <a:noFill/>
          <a:ln w="9525">
            <a:noFill/>
            <a:miter lim="800000"/>
            <a:headEnd/>
            <a:tailEnd/>
          </a:ln>
        </p:spPr>
        <p:txBody>
          <a:bodyPr wrap="square">
            <a:spAutoFit/>
          </a:bodyPr>
          <a:lstStyle/>
          <a:p>
            <a:r>
              <a:rPr lang="pl-PL" b="1" dirty="0" smtClean="0">
                <a:solidFill>
                  <a:srgbClr val="3333CC"/>
                </a:solidFill>
              </a:rPr>
              <a:t>„QED” cocktail : </a:t>
            </a:r>
            <a:endParaRPr lang="pl-PL" b="1" dirty="0">
              <a:solidFill>
                <a:srgbClr val="3333CC"/>
              </a:solidFill>
            </a:endParaRPr>
          </a:p>
        </p:txBody>
      </p:sp>
      <p:sp>
        <p:nvSpPr>
          <p:cNvPr id="25608" name="pole tekstowe 12"/>
          <p:cNvSpPr txBox="1">
            <a:spLocks noChangeArrowheads="1"/>
          </p:cNvSpPr>
          <p:nvPr/>
        </p:nvSpPr>
        <p:spPr bwMode="auto">
          <a:xfrm>
            <a:off x="323528" y="152636"/>
            <a:ext cx="6696447" cy="584775"/>
          </a:xfrm>
          <a:prstGeom prst="rect">
            <a:avLst/>
          </a:prstGeom>
          <a:noFill/>
          <a:ln w="9525">
            <a:noFill/>
            <a:miter lim="800000"/>
            <a:headEnd/>
            <a:tailEnd/>
          </a:ln>
        </p:spPr>
        <p:txBody>
          <a:bodyPr wrap="square">
            <a:spAutoFit/>
          </a:bodyPr>
          <a:lstStyle/>
          <a:p>
            <a:r>
              <a:rPr lang="pl-PL" sz="3200" b="1" dirty="0" err="1">
                <a:solidFill>
                  <a:srgbClr val="0066FF"/>
                </a:solidFill>
              </a:rPr>
              <a:t>p+p</a:t>
            </a:r>
            <a:r>
              <a:rPr lang="pl-PL" sz="3200" b="1" dirty="0" err="1">
                <a:solidFill>
                  <a:srgbClr val="0066FF"/>
                </a:solidFill>
                <a:sym typeface="Symbol"/>
              </a:rPr>
              <a:t></a:t>
            </a:r>
            <a:r>
              <a:rPr lang="pl-PL" sz="3200" b="1" dirty="0" err="1" smtClean="0">
                <a:solidFill>
                  <a:srgbClr val="0066FF"/>
                </a:solidFill>
                <a:sym typeface="Symbol"/>
              </a:rPr>
              <a:t>ppe</a:t>
            </a:r>
            <a:r>
              <a:rPr lang="pl-PL" sz="3200" b="1" baseline="30000" dirty="0" err="1" smtClean="0">
                <a:solidFill>
                  <a:srgbClr val="0066FF"/>
                </a:solidFill>
                <a:sym typeface="Symbol"/>
              </a:rPr>
              <a:t>+</a:t>
            </a:r>
            <a:r>
              <a:rPr lang="pl-PL" sz="3200" b="1" dirty="0" err="1" smtClean="0">
                <a:solidFill>
                  <a:srgbClr val="0066FF"/>
                </a:solidFill>
                <a:sym typeface="Symbol"/>
              </a:rPr>
              <a:t>e</a:t>
            </a:r>
            <a:r>
              <a:rPr lang="pl-PL" sz="3200" b="1" baseline="30000" dirty="0" smtClean="0">
                <a:solidFill>
                  <a:srgbClr val="0066FF"/>
                </a:solidFill>
                <a:sym typeface="Symbol"/>
              </a:rPr>
              <a:t>- </a:t>
            </a:r>
            <a:r>
              <a:rPr lang="pl-PL" sz="3200" b="1" dirty="0" smtClean="0">
                <a:solidFill>
                  <a:srgbClr val="0066FF"/>
                </a:solidFill>
                <a:sym typeface="Symbol"/>
              </a:rPr>
              <a:t> @ 3.5 </a:t>
            </a:r>
            <a:r>
              <a:rPr lang="pl-PL" sz="3200" b="1" dirty="0" err="1" smtClean="0">
                <a:solidFill>
                  <a:srgbClr val="0066FF"/>
                </a:solidFill>
                <a:sym typeface="Symbol"/>
              </a:rPr>
              <a:t>GeV</a:t>
            </a:r>
            <a:endParaRPr lang="pl-PL" sz="3200" b="1" dirty="0">
              <a:solidFill>
                <a:srgbClr val="0066FF"/>
              </a:solidFill>
            </a:endParaRPr>
          </a:p>
        </p:txBody>
      </p:sp>
      <p:pic>
        <p:nvPicPr>
          <p:cNvPr id="25609" name="Picture 9"/>
          <p:cNvPicPr>
            <a:picLocks noChangeAspect="1" noChangeArrowheads="1"/>
          </p:cNvPicPr>
          <p:nvPr/>
        </p:nvPicPr>
        <p:blipFill>
          <a:blip r:embed="rId3" cstate="print"/>
          <a:srcRect/>
          <a:stretch>
            <a:fillRect/>
          </a:stretch>
        </p:blipFill>
        <p:spPr bwMode="auto">
          <a:xfrm>
            <a:off x="-9189" y="1225119"/>
            <a:ext cx="3789101" cy="3996489"/>
          </a:xfrm>
          <a:prstGeom prst="rect">
            <a:avLst/>
          </a:prstGeom>
          <a:noFill/>
          <a:ln w="9525">
            <a:noFill/>
            <a:miter lim="800000"/>
            <a:headEnd/>
            <a:tailEnd/>
          </a:ln>
        </p:spPr>
      </p:pic>
      <p:pic>
        <p:nvPicPr>
          <p:cNvPr id="44033" name="Picture 1"/>
          <p:cNvPicPr>
            <a:picLocks noChangeAspect="1" noChangeArrowheads="1"/>
          </p:cNvPicPr>
          <p:nvPr/>
        </p:nvPicPr>
        <p:blipFill rotWithShape="1">
          <a:blip r:embed="rId4" cstate="print"/>
          <a:srcRect l="1187" t="3571" r="6313" b="-806"/>
          <a:stretch/>
        </p:blipFill>
        <p:spPr bwMode="auto">
          <a:xfrm>
            <a:off x="5364088" y="1410235"/>
            <a:ext cx="3552620" cy="3797444"/>
          </a:xfrm>
          <a:prstGeom prst="rect">
            <a:avLst/>
          </a:prstGeom>
          <a:noFill/>
          <a:ln w="9525">
            <a:noFill/>
            <a:miter lim="800000"/>
            <a:headEnd/>
            <a:tailEnd/>
          </a:ln>
        </p:spPr>
      </p:pic>
      <p:sp>
        <p:nvSpPr>
          <p:cNvPr id="18" name="pole tekstowe 17"/>
          <p:cNvSpPr txBox="1"/>
          <p:nvPr/>
        </p:nvSpPr>
        <p:spPr>
          <a:xfrm>
            <a:off x="431540" y="5186078"/>
            <a:ext cx="8712460" cy="830997"/>
          </a:xfrm>
          <a:prstGeom prst="rect">
            <a:avLst/>
          </a:prstGeom>
          <a:solidFill>
            <a:srgbClr val="FFFF00"/>
          </a:solidFill>
          <a:ln>
            <a:solidFill>
              <a:srgbClr val="FFC000"/>
            </a:solidFill>
          </a:ln>
        </p:spPr>
        <p:txBody>
          <a:bodyPr wrap="square" rtlCol="0">
            <a:spAutoFit/>
          </a:bodyPr>
          <a:lstStyle/>
          <a:p>
            <a:pPr>
              <a:lnSpc>
                <a:spcPct val="150000"/>
              </a:lnSpc>
              <a:buFont typeface="Arial" pitchFamily="34" charset="0"/>
              <a:buChar char="•"/>
            </a:pPr>
            <a:r>
              <a:rPr lang="pl-PL" sz="1600" dirty="0" smtClean="0"/>
              <a:t>  </a:t>
            </a:r>
            <a:r>
              <a:rPr lang="pl-PL" sz="1600" dirty="0" err="1"/>
              <a:t>s</a:t>
            </a:r>
            <a:r>
              <a:rPr lang="pl-PL" sz="1600" dirty="0" err="1" smtClean="0"/>
              <a:t>everal</a:t>
            </a:r>
            <a:r>
              <a:rPr lang="pl-PL" sz="1600" dirty="0" smtClean="0"/>
              <a:t> </a:t>
            </a:r>
            <a:r>
              <a:rPr lang="pl-PL" sz="1600" dirty="0" err="1" smtClean="0"/>
              <a:t>contributing</a:t>
            </a:r>
            <a:r>
              <a:rPr lang="pl-PL" sz="1600" dirty="0" smtClean="0"/>
              <a:t> </a:t>
            </a:r>
            <a:r>
              <a:rPr lang="pl-PL" sz="1600" dirty="0" err="1" smtClean="0"/>
              <a:t>resonances</a:t>
            </a:r>
            <a:r>
              <a:rPr lang="pl-PL" sz="1600" dirty="0" smtClean="0"/>
              <a:t>  : N*(1520), N*(1720), </a:t>
            </a:r>
            <a:r>
              <a:rPr lang="pl-PL" sz="1600" dirty="0" smtClean="0">
                <a:sym typeface="Symbol" panose="05050102010706020507" pitchFamily="18" charset="2"/>
              </a:rPr>
              <a:t>(</a:t>
            </a:r>
            <a:r>
              <a:rPr lang="pl-PL" sz="1600" dirty="0">
                <a:sym typeface="Symbol" panose="05050102010706020507" pitchFamily="18" charset="2"/>
              </a:rPr>
              <a:t>1620), (</a:t>
            </a:r>
            <a:r>
              <a:rPr lang="pl-PL" sz="1600" dirty="0" smtClean="0">
                <a:sym typeface="Symbol" panose="05050102010706020507" pitchFamily="18" charset="2"/>
              </a:rPr>
              <a:t>1905),..</a:t>
            </a:r>
            <a:r>
              <a:rPr lang="pl-PL" sz="1600" dirty="0" smtClean="0"/>
              <a:t>  </a:t>
            </a:r>
          </a:p>
          <a:p>
            <a:pPr>
              <a:lnSpc>
                <a:spcPct val="150000"/>
              </a:lnSpc>
              <a:buSzPct val="129000"/>
              <a:buFont typeface="Wingdings" pitchFamily="2" charset="2"/>
              <a:buChar char="G"/>
            </a:pPr>
            <a:r>
              <a:rPr lang="pl-PL" sz="1600" dirty="0" smtClean="0"/>
              <a:t> </a:t>
            </a:r>
            <a:r>
              <a:rPr lang="pl-PL" sz="1600" dirty="0" err="1"/>
              <a:t>E</a:t>
            </a:r>
            <a:r>
              <a:rPr lang="pl-PL" sz="1600" dirty="0" err="1" smtClean="0"/>
              <a:t>xcess</a:t>
            </a:r>
            <a:r>
              <a:rPr lang="pl-PL" sz="1600" dirty="0" smtClean="0"/>
              <a:t> </a:t>
            </a:r>
            <a:r>
              <a:rPr lang="pl-PL" sz="1600" dirty="0" err="1" smtClean="0"/>
              <a:t>above</a:t>
            </a:r>
            <a:r>
              <a:rPr lang="pl-PL" sz="1600" dirty="0" smtClean="0"/>
              <a:t>  „QED”  cocktail </a:t>
            </a:r>
            <a:r>
              <a:rPr lang="pl-PL" sz="1600" dirty="0"/>
              <a:t>.</a:t>
            </a:r>
            <a:r>
              <a:rPr lang="pl-PL" sz="1600" dirty="0" smtClean="0"/>
              <a:t> </a:t>
            </a:r>
            <a:r>
              <a:rPr lang="pl-PL" sz="1600" dirty="0" err="1"/>
              <a:t>S</a:t>
            </a:r>
            <a:r>
              <a:rPr lang="pl-PL" sz="1600" dirty="0" err="1" smtClean="0"/>
              <a:t>eems</a:t>
            </a:r>
            <a:r>
              <a:rPr lang="pl-PL" sz="1600" dirty="0" smtClean="0"/>
              <a:t> to </a:t>
            </a:r>
            <a:r>
              <a:rPr lang="pl-PL" sz="1600" dirty="0" err="1" smtClean="0"/>
              <a:t>originate</a:t>
            </a:r>
            <a:r>
              <a:rPr lang="pl-PL" sz="1600" dirty="0" smtClean="0"/>
              <a:t> from N*(1520) region </a:t>
            </a:r>
          </a:p>
        </p:txBody>
      </p:sp>
      <p:pic>
        <p:nvPicPr>
          <p:cNvPr id="22" name="Picture 1"/>
          <p:cNvPicPr>
            <a:picLocks noChangeAspect="1" noChangeArrowheads="1"/>
          </p:cNvPicPr>
          <p:nvPr/>
        </p:nvPicPr>
        <p:blipFill>
          <a:blip r:embed="rId5" cstate="print"/>
          <a:srcRect l="3459" t="15541" r="54645" b="12433"/>
          <a:stretch>
            <a:fillRect/>
          </a:stretch>
        </p:blipFill>
        <p:spPr bwMode="auto">
          <a:xfrm>
            <a:off x="3765159" y="1340392"/>
            <a:ext cx="1691681" cy="1258887"/>
          </a:xfrm>
          <a:prstGeom prst="rect">
            <a:avLst/>
          </a:prstGeom>
          <a:noFill/>
          <a:ln w="9525">
            <a:noFill/>
            <a:miter lim="800000"/>
            <a:headEnd/>
            <a:tailEnd/>
          </a:ln>
        </p:spPr>
      </p:pic>
      <p:pic>
        <p:nvPicPr>
          <p:cNvPr id="8" name="Picture 1"/>
          <p:cNvPicPr>
            <a:picLocks noChangeAspect="1" noChangeArrowheads="1"/>
          </p:cNvPicPr>
          <p:nvPr/>
        </p:nvPicPr>
        <p:blipFill>
          <a:blip r:embed="rId6" cstate="print"/>
          <a:srcRect/>
          <a:stretch>
            <a:fillRect/>
          </a:stretch>
        </p:blipFill>
        <p:spPr bwMode="auto">
          <a:xfrm>
            <a:off x="1071426" y="968917"/>
            <a:ext cx="2600325" cy="371475"/>
          </a:xfrm>
          <a:prstGeom prst="rect">
            <a:avLst/>
          </a:prstGeom>
          <a:noFill/>
          <a:ln w="9525">
            <a:noFill/>
            <a:miter lim="800000"/>
            <a:headEnd/>
            <a:tailEnd/>
          </a:ln>
        </p:spPr>
      </p:pic>
      <p:sp>
        <p:nvSpPr>
          <p:cNvPr id="2" name="pole tekstowe 1"/>
          <p:cNvSpPr txBox="1"/>
          <p:nvPr/>
        </p:nvSpPr>
        <p:spPr>
          <a:xfrm>
            <a:off x="755576" y="1019943"/>
            <a:ext cx="2668578" cy="276999"/>
          </a:xfrm>
          <a:prstGeom prst="rect">
            <a:avLst/>
          </a:prstGeom>
          <a:solidFill>
            <a:schemeClr val="bg1"/>
          </a:solidFill>
        </p:spPr>
        <p:txBody>
          <a:bodyPr wrap="square" rtlCol="0">
            <a:spAutoFit/>
          </a:bodyPr>
          <a:lstStyle/>
          <a:p>
            <a:r>
              <a:rPr lang="pl-PL" sz="1200" dirty="0" smtClean="0"/>
              <a:t>HADES  </a:t>
            </a:r>
            <a:r>
              <a:rPr lang="pl-PL" sz="1200" dirty="0" err="1" smtClean="0"/>
              <a:t>coll</a:t>
            </a:r>
            <a:r>
              <a:rPr lang="pl-PL" sz="1200" dirty="0" smtClean="0"/>
              <a:t>. EPJA50(2014) 82</a:t>
            </a:r>
            <a:endParaRPr lang="en-GB" sz="1200" dirty="0"/>
          </a:p>
        </p:txBody>
      </p:sp>
      <p:sp>
        <p:nvSpPr>
          <p:cNvPr id="12" name="TextBox 11"/>
          <p:cNvSpPr txBox="1"/>
          <p:nvPr/>
        </p:nvSpPr>
        <p:spPr>
          <a:xfrm>
            <a:off x="0" y="6492947"/>
            <a:ext cx="1510748" cy="369332"/>
          </a:xfrm>
          <a:prstGeom prst="rect">
            <a:avLst/>
          </a:prstGeom>
          <a:solidFill>
            <a:srgbClr val="FFC000"/>
          </a:solidFill>
        </p:spPr>
        <p:txBody>
          <a:bodyPr wrap="square" rtlCol="0">
            <a:spAutoFit/>
          </a:bodyPr>
          <a:lstStyle/>
          <a:p>
            <a:r>
              <a:rPr lang="en-US" dirty="0" smtClean="0"/>
              <a:t>Piotr </a:t>
            </a:r>
            <a:r>
              <a:rPr lang="en-US" dirty="0" err="1" smtClean="0"/>
              <a:t>Salabura</a:t>
            </a:r>
            <a:endParaRPr lang="en-US" dirty="0"/>
          </a:p>
        </p:txBody>
      </p:sp>
      <p:sp>
        <p:nvSpPr>
          <p:cNvPr id="4" name="Slide Number Placeholder 3"/>
          <p:cNvSpPr>
            <a:spLocks noGrp="1"/>
          </p:cNvSpPr>
          <p:nvPr>
            <p:ph type="sldNum" sz="quarter" idx="12"/>
          </p:nvPr>
        </p:nvSpPr>
        <p:spPr/>
        <p:txBody>
          <a:bodyPr/>
          <a:lstStyle/>
          <a:p>
            <a:pPr>
              <a:defRPr/>
            </a:pPr>
            <a:fld id="{AB7CE779-21FB-D348-B8EA-3C752F0DE6DE}" type="slidenum">
              <a:rPr lang="en-US" altLang="en-US" smtClean="0"/>
              <a:pPr>
                <a:defRPr/>
              </a:pPr>
              <a:t>25</a:t>
            </a:fld>
            <a:endParaRPr lang="en-US" altLang="en-US"/>
          </a:p>
        </p:txBody>
      </p:sp>
    </p:spTree>
    <p:extLst>
      <p:ext uri="{BB962C8B-B14F-4D97-AF65-F5344CB8AC3E}">
        <p14:creationId xmlns:p14="http://schemas.microsoft.com/office/powerpoint/2010/main" val="20867668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5238" y="1830388"/>
            <a:ext cx="38290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3"/>
          <p:cNvSpPr txBox="1">
            <a:spLocks noChangeArrowheads="1"/>
          </p:cNvSpPr>
          <p:nvPr/>
        </p:nvSpPr>
        <p:spPr bwMode="auto">
          <a:xfrm>
            <a:off x="565150" y="4327525"/>
            <a:ext cx="4159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34" tIns="44969" rIns="89934" bIns="44969">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tLang="zh-CN" sz="1800" b="1">
                <a:ea typeface="SimSun" charset="-122"/>
              </a:rPr>
              <a:t>e.g. The polarized beam asymmetry: </a:t>
            </a:r>
          </a:p>
        </p:txBody>
      </p:sp>
      <p:sp>
        <p:nvSpPr>
          <p:cNvPr id="105476" name="AutoShape 4"/>
          <p:cNvSpPr>
            <a:spLocks/>
          </p:cNvSpPr>
          <p:nvPr/>
        </p:nvSpPr>
        <p:spPr bwMode="auto">
          <a:xfrm>
            <a:off x="4859338" y="2082800"/>
            <a:ext cx="71437" cy="2089150"/>
          </a:xfrm>
          <a:prstGeom prst="leftBrace">
            <a:avLst>
              <a:gd name="adj1" fmla="val 243705"/>
              <a:gd name="adj2" fmla="val 50000"/>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89934" tIns="44969" rIns="89934" bIns="44969"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pic>
        <p:nvPicPr>
          <p:cNvPr id="1054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4910138"/>
            <a:ext cx="31432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488" y="4981575"/>
            <a:ext cx="11525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661988"/>
            <a:ext cx="40862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700" y="2892425"/>
            <a:ext cx="3581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1" name="Rectangle 9"/>
          <p:cNvSpPr>
            <a:spLocks noChangeArrowheads="1"/>
          </p:cNvSpPr>
          <p:nvPr/>
        </p:nvSpPr>
        <p:spPr bwMode="auto">
          <a:xfrm>
            <a:off x="512763" y="4927600"/>
            <a:ext cx="2979737" cy="863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89934" tIns="44969" rIns="89934" bIns="44969"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pic>
        <p:nvPicPr>
          <p:cNvPr id="1054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138" y="5072063"/>
            <a:ext cx="11144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588" y="5072063"/>
            <a:ext cx="5524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4" name="Text Box 12"/>
          <p:cNvSpPr txBox="1">
            <a:spLocks noChangeArrowheads="1"/>
          </p:cNvSpPr>
          <p:nvPr/>
        </p:nvSpPr>
        <p:spPr bwMode="auto">
          <a:xfrm>
            <a:off x="592138" y="239713"/>
            <a:ext cx="3632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34" tIns="44969" rIns="89934" bIns="44969">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tLang="zh-CN" sz="1800" b="1">
                <a:ea typeface="SimSun" charset="-122"/>
              </a:rPr>
              <a:t>Unpolarized decay distribution:</a:t>
            </a:r>
          </a:p>
        </p:txBody>
      </p:sp>
      <p:sp>
        <p:nvSpPr>
          <p:cNvPr id="105485" name="Text Box 13"/>
          <p:cNvSpPr txBox="1">
            <a:spLocks noChangeArrowheads="1"/>
          </p:cNvSpPr>
          <p:nvPr/>
        </p:nvSpPr>
        <p:spPr bwMode="auto">
          <a:xfrm>
            <a:off x="534988" y="2400300"/>
            <a:ext cx="4286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34" tIns="44969" rIns="89934" bIns="44969">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tLang="zh-CN" sz="1800" b="1">
                <a:ea typeface="SimSun" charset="-122"/>
              </a:rPr>
              <a:t>Linearly-polarized decay distribution:</a:t>
            </a:r>
          </a:p>
        </p:txBody>
      </p:sp>
      <p:sp>
        <p:nvSpPr>
          <p:cNvPr id="105486" name="AutoShape 14"/>
          <p:cNvSpPr>
            <a:spLocks noChangeArrowheads="1"/>
          </p:cNvSpPr>
          <p:nvPr/>
        </p:nvSpPr>
        <p:spPr bwMode="auto">
          <a:xfrm>
            <a:off x="7308850" y="5048250"/>
            <a:ext cx="358775"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lIns="89934" tIns="44969" rIns="89934" bIns="44969"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pic>
        <p:nvPicPr>
          <p:cNvPr id="105487"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72450" y="4906963"/>
            <a:ext cx="431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8"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72450" y="5335588"/>
            <a:ext cx="43180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9" name="AutoShape 17"/>
          <p:cNvSpPr>
            <a:spLocks/>
          </p:cNvSpPr>
          <p:nvPr/>
        </p:nvSpPr>
        <p:spPr bwMode="auto">
          <a:xfrm>
            <a:off x="7956550" y="5046663"/>
            <a:ext cx="71438" cy="649287"/>
          </a:xfrm>
          <a:prstGeom prst="leftBrace">
            <a:avLst>
              <a:gd name="adj1" fmla="val 75740"/>
              <a:gd name="adj2" fmla="val 50000"/>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89934" tIns="44969" rIns="89934" bIns="44969"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endParaRPr lang="en-US" altLang="en-US" sz="1800"/>
          </a:p>
        </p:txBody>
      </p:sp>
      <p:sp>
        <p:nvSpPr>
          <p:cNvPr id="105490" name="Text Box 18"/>
          <p:cNvSpPr txBox="1">
            <a:spLocks noChangeArrowheads="1"/>
          </p:cNvSpPr>
          <p:nvPr/>
        </p:nvSpPr>
        <p:spPr bwMode="auto">
          <a:xfrm>
            <a:off x="304800" y="6096000"/>
            <a:ext cx="7772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34" tIns="44969" rIns="89934" bIns="44969">
            <a:spAutoFit/>
          </a:bodyP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GB" altLang="zh-CN" sz="1200" dirty="0">
                <a:solidFill>
                  <a:srgbClr val="990000"/>
                </a:solidFill>
                <a:ea typeface="SimSun" charset="-122"/>
              </a:rPr>
              <a:t>Zhao, Al-</a:t>
            </a:r>
            <a:r>
              <a:rPr lang="en-GB" altLang="zh-CN" sz="1200" dirty="0" err="1">
                <a:solidFill>
                  <a:srgbClr val="990000"/>
                </a:solidFill>
                <a:ea typeface="SimSun" charset="-122"/>
              </a:rPr>
              <a:t>Khalili</a:t>
            </a:r>
            <a:r>
              <a:rPr lang="en-GB" altLang="zh-CN" sz="1200" dirty="0">
                <a:solidFill>
                  <a:srgbClr val="990000"/>
                </a:solidFill>
                <a:ea typeface="SimSun" charset="-122"/>
              </a:rPr>
              <a:t> &amp; Cole, PRC71, 054004 (2005); </a:t>
            </a:r>
            <a:r>
              <a:rPr lang="en-GB" altLang="zh-CN" sz="1200" dirty="0" err="1">
                <a:solidFill>
                  <a:srgbClr val="990000"/>
                </a:solidFill>
                <a:ea typeface="SimSun" charset="-122"/>
              </a:rPr>
              <a:t>Pichowsky</a:t>
            </a:r>
            <a:r>
              <a:rPr lang="en-GB" altLang="zh-CN" sz="1200" dirty="0">
                <a:solidFill>
                  <a:srgbClr val="990000"/>
                </a:solidFill>
                <a:ea typeface="SimSun" charset="-122"/>
              </a:rPr>
              <a:t>, </a:t>
            </a:r>
            <a:r>
              <a:rPr lang="en-GB" altLang="zh-CN" sz="1200" dirty="0" err="1">
                <a:solidFill>
                  <a:srgbClr val="990000"/>
                </a:solidFill>
                <a:ea typeface="SimSun" charset="-122"/>
              </a:rPr>
              <a:t>Savkli</a:t>
            </a:r>
            <a:r>
              <a:rPr lang="en-GB" altLang="zh-CN" sz="1200" dirty="0">
                <a:solidFill>
                  <a:srgbClr val="990000"/>
                </a:solidFill>
                <a:ea typeface="SimSun" charset="-122"/>
              </a:rPr>
              <a:t> &amp; </a:t>
            </a:r>
            <a:r>
              <a:rPr lang="en-GB" altLang="zh-CN" sz="1200" dirty="0" err="1">
                <a:solidFill>
                  <a:srgbClr val="990000"/>
                </a:solidFill>
                <a:ea typeface="SimSun" charset="-122"/>
              </a:rPr>
              <a:t>Tabakin</a:t>
            </a:r>
            <a:r>
              <a:rPr lang="en-GB" altLang="zh-CN" sz="1200" dirty="0">
                <a:solidFill>
                  <a:srgbClr val="990000"/>
                </a:solidFill>
                <a:ea typeface="SimSun" charset="-122"/>
              </a:rPr>
              <a:t>, PRC53, 593 (1996)</a:t>
            </a:r>
          </a:p>
        </p:txBody>
      </p:sp>
      <p:sp>
        <p:nvSpPr>
          <p:cNvPr id="22" name="TextBox 21"/>
          <p:cNvSpPr txBox="1"/>
          <p:nvPr/>
        </p:nvSpPr>
        <p:spPr>
          <a:xfrm>
            <a:off x="7513983" y="145774"/>
            <a:ext cx="1437958" cy="461665"/>
          </a:xfrm>
          <a:prstGeom prst="rect">
            <a:avLst/>
          </a:prstGeom>
          <a:solidFill>
            <a:srgbClr val="FFBF16"/>
          </a:solidFill>
          <a:ln>
            <a:solidFill>
              <a:schemeClr val="tx1"/>
            </a:solidFill>
          </a:ln>
        </p:spPr>
        <p:txBody>
          <a:bodyPr wrap="none" rtlCol="0">
            <a:spAutoFit/>
          </a:bodyPr>
          <a:lstStyle/>
          <a:p>
            <a:r>
              <a:rPr lang="en-US" sz="2400" dirty="0" smtClean="0"/>
              <a:t>Space-like</a:t>
            </a:r>
            <a:endParaRPr lang="en-US" sz="2400" dirty="0"/>
          </a:p>
        </p:txBody>
      </p:sp>
      <p:sp>
        <p:nvSpPr>
          <p:cNvPr id="5" name="Slide Number Placeholder 4"/>
          <p:cNvSpPr>
            <a:spLocks noGrp="1"/>
          </p:cNvSpPr>
          <p:nvPr>
            <p:ph type="sldNum" sz="quarter" idx="12"/>
          </p:nvPr>
        </p:nvSpPr>
        <p:spPr/>
        <p:txBody>
          <a:bodyPr/>
          <a:lstStyle/>
          <a:p>
            <a:pPr>
              <a:defRPr/>
            </a:pPr>
            <a:fld id="{33386914-9120-D54D-A0BF-EF4C0751C264}" type="slidenum">
              <a:rPr lang="en-US" altLang="en-US" smtClean="0"/>
              <a:pPr>
                <a:defRPr/>
              </a:pPr>
              <a:t>26</a:t>
            </a:fld>
            <a:endParaRPr lang="en-US" altLang="en-US"/>
          </a:p>
        </p:txBody>
      </p:sp>
    </p:spTree>
    <p:extLst>
      <p:ext uri="{BB962C8B-B14F-4D97-AF65-F5344CB8AC3E}">
        <p14:creationId xmlns:p14="http://schemas.microsoft.com/office/powerpoint/2010/main" val="9348084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9000" y="698500"/>
            <a:ext cx="7366000" cy="5461000"/>
          </a:xfrm>
          <a:prstGeom prst="rect">
            <a:avLst/>
          </a:prstGeom>
        </p:spPr>
      </p:pic>
      <p:sp>
        <p:nvSpPr>
          <p:cNvPr id="5" name="TextBox 4"/>
          <p:cNvSpPr txBox="1"/>
          <p:nvPr/>
        </p:nvSpPr>
        <p:spPr>
          <a:xfrm>
            <a:off x="0" y="6492947"/>
            <a:ext cx="1577009" cy="369332"/>
          </a:xfrm>
          <a:prstGeom prst="rect">
            <a:avLst/>
          </a:prstGeom>
          <a:solidFill>
            <a:srgbClr val="FFC000"/>
          </a:solidFill>
        </p:spPr>
        <p:txBody>
          <a:bodyPr wrap="square" rtlCol="0">
            <a:spAutoFit/>
          </a:bodyPr>
          <a:lstStyle/>
          <a:p>
            <a:r>
              <a:rPr lang="en-US" dirty="0" err="1" smtClean="0">
                <a:effectLst/>
              </a:rPr>
              <a:t>Miklós</a:t>
            </a:r>
            <a:r>
              <a:rPr lang="en-US" dirty="0" smtClean="0">
                <a:effectLst/>
              </a:rPr>
              <a:t> </a:t>
            </a:r>
            <a:r>
              <a:rPr lang="en-US" dirty="0" err="1" smtClean="0">
                <a:effectLst/>
              </a:rPr>
              <a:t>Zétényi</a:t>
            </a:r>
            <a:endParaRPr lang="en-US" dirty="0">
              <a:effectLst/>
            </a:endParaRPr>
          </a:p>
        </p:txBody>
      </p:sp>
      <p:sp>
        <p:nvSpPr>
          <p:cNvPr id="6" name="TextBox 5"/>
          <p:cNvSpPr txBox="1"/>
          <p:nvPr/>
        </p:nvSpPr>
        <p:spPr>
          <a:xfrm>
            <a:off x="7513983" y="145774"/>
            <a:ext cx="1324145" cy="461665"/>
          </a:xfrm>
          <a:prstGeom prst="rect">
            <a:avLst/>
          </a:prstGeom>
          <a:solidFill>
            <a:srgbClr val="FFBF16"/>
          </a:solidFill>
          <a:ln>
            <a:solidFill>
              <a:schemeClr val="tx1"/>
            </a:solidFill>
          </a:ln>
        </p:spPr>
        <p:txBody>
          <a:bodyPr wrap="none" rtlCol="0">
            <a:spAutoFit/>
          </a:bodyPr>
          <a:lstStyle/>
          <a:p>
            <a:r>
              <a:rPr lang="en-US" sz="2400" dirty="0" smtClean="0"/>
              <a:t>Time-like</a:t>
            </a:r>
            <a:endParaRPr lang="en-US" sz="2400" dirty="0"/>
          </a:p>
        </p:txBody>
      </p:sp>
      <p:sp>
        <p:nvSpPr>
          <p:cNvPr id="7" name="Slide Number Placeholder 6"/>
          <p:cNvSpPr>
            <a:spLocks noGrp="1"/>
          </p:cNvSpPr>
          <p:nvPr>
            <p:ph type="sldNum" sz="quarter" idx="12"/>
          </p:nvPr>
        </p:nvSpPr>
        <p:spPr/>
        <p:txBody>
          <a:bodyPr/>
          <a:lstStyle/>
          <a:p>
            <a:pPr>
              <a:defRPr/>
            </a:pPr>
            <a:fld id="{33386914-9120-D54D-A0BF-EF4C0751C264}" type="slidenum">
              <a:rPr lang="en-US" altLang="en-US" smtClean="0"/>
              <a:pPr>
                <a:defRPr/>
              </a:pPr>
              <a:t>27</a:t>
            </a:fld>
            <a:endParaRPr lang="en-US" altLang="en-US"/>
          </a:p>
        </p:txBody>
      </p:sp>
    </p:spTree>
    <p:extLst>
      <p:ext uri="{BB962C8B-B14F-4D97-AF65-F5344CB8AC3E}">
        <p14:creationId xmlns:p14="http://schemas.microsoft.com/office/powerpoint/2010/main" val="2607708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18036"/>
            <a:ext cx="9144000" cy="6363992"/>
          </a:xfrm>
          <a:prstGeom prst="rect">
            <a:avLst/>
          </a:prstGeom>
        </p:spPr>
      </p:pic>
      <p:sp>
        <p:nvSpPr>
          <p:cNvPr id="7" name="TextBox 6"/>
          <p:cNvSpPr txBox="1"/>
          <p:nvPr/>
        </p:nvSpPr>
        <p:spPr>
          <a:xfrm>
            <a:off x="0" y="6492947"/>
            <a:ext cx="1643270" cy="369332"/>
          </a:xfrm>
          <a:prstGeom prst="rect">
            <a:avLst/>
          </a:prstGeom>
          <a:solidFill>
            <a:srgbClr val="FFC000"/>
          </a:solidFill>
        </p:spPr>
        <p:txBody>
          <a:bodyPr wrap="square" rtlCol="0">
            <a:spAutoFit/>
          </a:bodyPr>
          <a:lstStyle/>
          <a:p>
            <a:r>
              <a:rPr lang="en-US" dirty="0"/>
              <a:t>F</a:t>
            </a:r>
            <a:r>
              <a:rPr lang="en-US" dirty="0" smtClean="0"/>
              <a:t>ederico </a:t>
            </a:r>
            <a:r>
              <a:rPr lang="en-US" dirty="0" err="1" smtClean="0"/>
              <a:t>Scozzi</a:t>
            </a:r>
            <a:endParaRPr lang="en-US" dirty="0"/>
          </a:p>
        </p:txBody>
      </p:sp>
      <p:sp>
        <p:nvSpPr>
          <p:cNvPr id="8" name="Slide Number Placeholder 7"/>
          <p:cNvSpPr>
            <a:spLocks noGrp="1"/>
          </p:cNvSpPr>
          <p:nvPr>
            <p:ph type="sldNum" sz="quarter" idx="12"/>
          </p:nvPr>
        </p:nvSpPr>
        <p:spPr/>
        <p:txBody>
          <a:bodyPr/>
          <a:lstStyle/>
          <a:p>
            <a:pPr>
              <a:defRPr/>
            </a:pPr>
            <a:fld id="{AB7CE779-21FB-D348-B8EA-3C752F0DE6DE}" type="slidenum">
              <a:rPr lang="en-US" altLang="en-US" smtClean="0"/>
              <a:pPr>
                <a:defRPr/>
              </a:pPr>
              <a:t>28</a:t>
            </a:fld>
            <a:endParaRPr lang="en-US" altLang="en-US"/>
          </a:p>
        </p:txBody>
      </p:sp>
    </p:spTree>
    <p:extLst>
      <p:ext uri="{BB962C8B-B14F-4D97-AF65-F5344CB8AC3E}">
        <p14:creationId xmlns:p14="http://schemas.microsoft.com/office/powerpoint/2010/main" val="3028642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5077" b="2292"/>
          <a:stretch/>
        </p:blipFill>
        <p:spPr>
          <a:xfrm>
            <a:off x="39757" y="0"/>
            <a:ext cx="8793486" cy="6393523"/>
          </a:xfrm>
          <a:prstGeom prst="rect">
            <a:avLst/>
          </a:prstGeom>
        </p:spPr>
      </p:pic>
      <p:sp>
        <p:nvSpPr>
          <p:cNvPr id="6" name="TextBox 5"/>
          <p:cNvSpPr txBox="1"/>
          <p:nvPr/>
        </p:nvSpPr>
        <p:spPr>
          <a:xfrm>
            <a:off x="0" y="6492947"/>
            <a:ext cx="1192696" cy="369332"/>
          </a:xfrm>
          <a:prstGeom prst="rect">
            <a:avLst/>
          </a:prstGeom>
          <a:solidFill>
            <a:srgbClr val="FFC000"/>
          </a:solidFill>
        </p:spPr>
        <p:txBody>
          <a:bodyPr wrap="square" rtlCol="0">
            <a:spAutoFit/>
          </a:bodyPr>
          <a:lstStyle/>
          <a:p>
            <a:r>
              <a:rPr lang="en-US" dirty="0" smtClean="0"/>
              <a:t>Ralf </a:t>
            </a:r>
            <a:r>
              <a:rPr lang="en-US" dirty="0" err="1" smtClean="0"/>
              <a:t>Gothe</a:t>
            </a:r>
            <a:endParaRPr lang="en-US" dirty="0"/>
          </a:p>
        </p:txBody>
      </p:sp>
      <p:sp>
        <p:nvSpPr>
          <p:cNvPr id="5" name="Slide Number Placeholder 4"/>
          <p:cNvSpPr>
            <a:spLocks noGrp="1"/>
          </p:cNvSpPr>
          <p:nvPr>
            <p:ph type="sldNum" sz="quarter" idx="12"/>
          </p:nvPr>
        </p:nvSpPr>
        <p:spPr/>
        <p:txBody>
          <a:bodyPr/>
          <a:lstStyle/>
          <a:p>
            <a:pPr>
              <a:defRPr/>
            </a:pPr>
            <a:fld id="{33386914-9120-D54D-A0BF-EF4C0751C264}" type="slidenum">
              <a:rPr lang="en-US" altLang="en-US" smtClean="0"/>
              <a:pPr>
                <a:defRPr/>
              </a:pPr>
              <a:t>29</a:t>
            </a:fld>
            <a:endParaRPr lang="en-US" altLang="en-US"/>
          </a:p>
        </p:txBody>
      </p:sp>
    </p:spTree>
    <p:extLst>
      <p:ext uri="{BB962C8B-B14F-4D97-AF65-F5344CB8AC3E}">
        <p14:creationId xmlns:p14="http://schemas.microsoft.com/office/powerpoint/2010/main" val="1998998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1371600"/>
            <a:ext cx="7696200" cy="2286000"/>
          </a:xfrm>
          <a:prstGeom prst="rect">
            <a:avLst/>
          </a:prstGeom>
          <a:noFill/>
          <a:ln w="9525">
            <a:noFill/>
            <a:miter lim="800000"/>
            <a:headEnd/>
            <a:tailEnd/>
          </a:ln>
          <a:effec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r>
              <a:rPr lang="en-US" altLang="en-US" sz="4000" b="1" smtClean="0">
                <a:solidFill>
                  <a:schemeClr val="tx2"/>
                </a:solidFill>
                <a:effectLst>
                  <a:outerShdw blurRad="38100" dist="38100" dir="2700000" algn="tl">
                    <a:srgbClr val="C0C0C0"/>
                  </a:outerShdw>
                </a:effectLst>
                <a:latin typeface="Comic Sans MS" charset="0"/>
                <a:cs typeface="+mn-cs"/>
              </a:rPr>
              <a:t/>
            </a:r>
            <a:br>
              <a:rPr lang="en-US" altLang="en-US" sz="4000" b="1" smtClean="0">
                <a:solidFill>
                  <a:schemeClr val="tx2"/>
                </a:solidFill>
                <a:effectLst>
                  <a:outerShdw blurRad="38100" dist="38100" dir="2700000" algn="tl">
                    <a:srgbClr val="C0C0C0"/>
                  </a:outerShdw>
                </a:effectLst>
                <a:latin typeface="Comic Sans MS" charset="0"/>
                <a:cs typeface="+mn-cs"/>
              </a:rPr>
            </a:br>
            <a:endParaRPr lang="en-US" altLang="en-US" sz="4000" b="1" smtClean="0">
              <a:solidFill>
                <a:schemeClr val="tx2"/>
              </a:solidFill>
              <a:effectLst>
                <a:outerShdw blurRad="38100" dist="38100" dir="2700000" algn="tl">
                  <a:srgbClr val="C0C0C0"/>
                </a:outerShdw>
              </a:effectLst>
              <a:latin typeface="Comic Sans MS" charset="0"/>
              <a:cs typeface="+mn-cs"/>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8195" name="Title 1"/>
          <p:cNvSpPr>
            <a:spLocks noGrp="1"/>
          </p:cNvSpPr>
          <p:nvPr>
            <p:ph type="ctrTitle"/>
          </p:nvPr>
        </p:nvSpPr>
        <p:spPr>
          <a:xfrm>
            <a:off x="-66675" y="74613"/>
            <a:ext cx="9144000" cy="663575"/>
          </a:xfrm>
        </p:spPr>
        <p:txBody>
          <a:bodyPr/>
          <a:lstStyle/>
          <a:p>
            <a:pPr eaLnBrk="1" hangingPunct="1"/>
            <a:r>
              <a:rPr lang="en-US" altLang="en-US" sz="2800" b="1" dirty="0" smtClean="0">
                <a:solidFill>
                  <a:srgbClr val="000090"/>
                </a:solidFill>
                <a:ea typeface="ＭＳ Ｐゴシック" charset="-128"/>
                <a:cs typeface="ＭＳ Ｐゴシック" charset="-128"/>
              </a:rPr>
              <a:t>Our </a:t>
            </a:r>
            <a:r>
              <a:rPr lang="en-US" altLang="en-US" sz="2800" b="1" dirty="0">
                <a:solidFill>
                  <a:srgbClr val="000090"/>
                </a:solidFill>
                <a:ea typeface="ＭＳ Ｐゴシック" charset="-128"/>
                <a:cs typeface="ＭＳ Ｐゴシック" charset="-128"/>
              </a:rPr>
              <a:t>Research </a:t>
            </a:r>
            <a:r>
              <a:rPr lang="en-US" altLang="en-US" sz="2800" b="1" dirty="0" smtClean="0">
                <a:solidFill>
                  <a:srgbClr val="000090"/>
                </a:solidFill>
                <a:ea typeface="ＭＳ Ｐゴシック" charset="-128"/>
                <a:cs typeface="ＭＳ Ｐゴシック" charset="-128"/>
              </a:rPr>
              <a:t>Vision</a:t>
            </a:r>
            <a:endParaRPr lang="en-US" altLang="en-US" sz="2800" b="1" dirty="0">
              <a:solidFill>
                <a:srgbClr val="000090"/>
              </a:solidFill>
              <a:ea typeface="ＭＳ Ｐゴシック" charset="-128"/>
              <a:cs typeface="ＭＳ Ｐゴシック" charset="-128"/>
            </a:endParaRPr>
          </a:p>
        </p:txBody>
      </p:sp>
      <p:sp>
        <p:nvSpPr>
          <p:cNvPr id="8196" name="TextBox 2"/>
          <p:cNvSpPr txBox="1">
            <a:spLocks noChangeArrowheads="1"/>
          </p:cNvSpPr>
          <p:nvPr/>
        </p:nvSpPr>
        <p:spPr bwMode="auto">
          <a:xfrm>
            <a:off x="172278" y="995332"/>
            <a:ext cx="8636587" cy="5324535"/>
          </a:xfrm>
          <a:prstGeom prst="rect">
            <a:avLst/>
          </a:prstGeom>
          <a:solidFill>
            <a:srgbClr val="FFBF16"/>
          </a:solidFill>
          <a:ln w="952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marL="457200" lvl="1" indent="0" algn="ctr"/>
            <a:r>
              <a:rPr lang="en-US" altLang="en-US" sz="2800" dirty="0" smtClean="0"/>
              <a:t>We </a:t>
            </a:r>
            <a:r>
              <a:rPr lang="en-US" altLang="en-US" sz="2800" dirty="0" smtClean="0"/>
              <a:t>sought</a:t>
            </a:r>
            <a:r>
              <a:rPr lang="en-US" altLang="en-US" sz="2800" dirty="0" smtClean="0"/>
              <a:t> </a:t>
            </a:r>
            <a:r>
              <a:rPr lang="en-US" altLang="en-US" sz="2800" dirty="0" smtClean="0"/>
              <a:t>to</a:t>
            </a:r>
            <a:r>
              <a:rPr lang="en-US" altLang="en-US" sz="2800" b="1" dirty="0" smtClean="0">
                <a:solidFill>
                  <a:srgbClr val="FF0000"/>
                </a:solidFill>
              </a:rPr>
              <a:t> </a:t>
            </a:r>
            <a:r>
              <a:rPr lang="en-US" altLang="en-US" sz="2800" b="1" dirty="0" smtClean="0">
                <a:solidFill>
                  <a:srgbClr val="C00000"/>
                </a:solidFill>
              </a:rPr>
              <a:t>bring together a representative sample                   </a:t>
            </a:r>
            <a:r>
              <a:rPr lang="en-US" altLang="en-US" sz="2800" b="1" dirty="0" smtClean="0">
                <a:solidFill>
                  <a:srgbClr val="C00000"/>
                </a:solidFill>
              </a:rPr>
              <a:t> of </a:t>
            </a:r>
            <a:r>
              <a:rPr lang="en-US" altLang="en-US" sz="2800" b="1" dirty="0" smtClean="0">
                <a:solidFill>
                  <a:srgbClr val="C00000"/>
                </a:solidFill>
              </a:rPr>
              <a:t>experimental, phenomenology, and theory groups</a:t>
            </a:r>
            <a:r>
              <a:rPr lang="en-US" altLang="en-US" sz="2800" dirty="0" smtClean="0"/>
              <a:t>,       </a:t>
            </a:r>
            <a:r>
              <a:rPr lang="en-US" altLang="en-US" sz="2800" dirty="0" smtClean="0"/>
              <a:t>who </a:t>
            </a:r>
            <a:r>
              <a:rPr lang="en-US" altLang="en-US" sz="2800" dirty="0" smtClean="0"/>
              <a:t>are working on the nucleon resonance problem</a:t>
            </a:r>
            <a:r>
              <a:rPr lang="en-US" altLang="en-US" sz="2800" dirty="0" smtClean="0"/>
              <a:t>.</a:t>
            </a:r>
            <a:endParaRPr lang="en-US" altLang="en-US" sz="2800" dirty="0" smtClean="0"/>
          </a:p>
          <a:p>
            <a:pPr marL="457200" lvl="1" indent="0" algn="ctr"/>
            <a:endParaRPr lang="en-US" altLang="en-US" sz="2400" dirty="0"/>
          </a:p>
          <a:p>
            <a:pPr lvl="2">
              <a:buFont typeface="Arial" charset="0"/>
              <a:buChar char="•"/>
            </a:pPr>
            <a:r>
              <a:rPr lang="en-US" altLang="en-US" sz="2400" dirty="0" smtClean="0"/>
              <a:t>Discuss the direction </a:t>
            </a:r>
            <a:r>
              <a:rPr lang="en-US" altLang="en-US" sz="2400" dirty="0"/>
              <a:t>on the study of understanding </a:t>
            </a:r>
            <a:r>
              <a:rPr lang="en-US" altLang="en-US" sz="2400" dirty="0" smtClean="0"/>
              <a:t>                the </a:t>
            </a:r>
            <a:r>
              <a:rPr lang="en-US" altLang="en-US" sz="2400" dirty="0"/>
              <a:t>underlying structure of </a:t>
            </a:r>
            <a:r>
              <a:rPr lang="en-US" altLang="en-US" sz="2400" dirty="0" smtClean="0"/>
              <a:t>nucleons in terms of the    time-like and space-like electromagnetic baryon form factors and transitions;</a:t>
            </a:r>
            <a:endParaRPr lang="en-US" altLang="en-US" sz="2400" dirty="0"/>
          </a:p>
          <a:p>
            <a:pPr lvl="2">
              <a:buFont typeface="Arial" charset="0"/>
              <a:buChar char="•"/>
            </a:pPr>
            <a:endParaRPr lang="en-US" altLang="en-US" sz="2000" dirty="0"/>
          </a:p>
          <a:p>
            <a:pPr lvl="2">
              <a:buFont typeface="Arial" charset="0"/>
              <a:buChar char="•"/>
            </a:pPr>
            <a:r>
              <a:rPr lang="en-US" altLang="en-US" sz="2400" dirty="0" smtClean="0"/>
              <a:t>Delineate the </a:t>
            </a:r>
            <a:r>
              <a:rPr lang="en-US" altLang="en-US" sz="2400" dirty="0"/>
              <a:t>spectrum of excited baryon </a:t>
            </a:r>
            <a:r>
              <a:rPr lang="en-US" altLang="en-US" sz="2400" dirty="0" smtClean="0"/>
              <a:t>states</a:t>
            </a:r>
            <a:r>
              <a:rPr lang="en-US" altLang="en-US" sz="2400" dirty="0"/>
              <a:t>;</a:t>
            </a:r>
            <a:endParaRPr lang="en-US" altLang="en-US" sz="2400" dirty="0"/>
          </a:p>
          <a:p>
            <a:pPr lvl="2">
              <a:buFont typeface="Arial" charset="0"/>
              <a:buChar char="•"/>
            </a:pPr>
            <a:endParaRPr lang="en-US" altLang="en-US" sz="2000" dirty="0"/>
          </a:p>
          <a:p>
            <a:pPr lvl="2">
              <a:buFont typeface="Arial" charset="0"/>
              <a:buChar char="•"/>
            </a:pPr>
            <a:r>
              <a:rPr lang="en-US" altLang="en-US" sz="2400" dirty="0" smtClean="0"/>
              <a:t>Describe and detail how </a:t>
            </a:r>
            <a:r>
              <a:rPr lang="en-US" altLang="en-US" sz="2400" dirty="0"/>
              <a:t>quarks are confined and </a:t>
            </a:r>
            <a:r>
              <a:rPr lang="en-US" altLang="en-US" sz="2400" dirty="0" smtClean="0"/>
              <a:t>          acquire </a:t>
            </a:r>
            <a:r>
              <a:rPr lang="en-US" altLang="en-US" sz="2400" dirty="0"/>
              <a:t>mass through the mechanism of dynamical </a:t>
            </a:r>
            <a:r>
              <a:rPr lang="en-US" altLang="en-US" sz="2400" dirty="0" smtClean="0"/>
              <a:t>            chiral </a:t>
            </a:r>
            <a:r>
              <a:rPr lang="en-US" altLang="en-US" sz="2400" dirty="0"/>
              <a:t>symmetry </a:t>
            </a:r>
            <a:r>
              <a:rPr lang="en-US" altLang="en-US" sz="2400" dirty="0" smtClean="0"/>
              <a:t>breaking. </a:t>
            </a:r>
            <a:endParaRPr lang="en-US" alt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5077" b="2292"/>
          <a:stretch/>
        </p:blipFill>
        <p:spPr>
          <a:xfrm>
            <a:off x="39757" y="0"/>
            <a:ext cx="8793486" cy="6393523"/>
          </a:xfrm>
          <a:prstGeom prst="rect">
            <a:avLst/>
          </a:prstGeom>
        </p:spPr>
      </p:pic>
      <p:sp>
        <p:nvSpPr>
          <p:cNvPr id="5" name="TextBox 4"/>
          <p:cNvSpPr txBox="1"/>
          <p:nvPr/>
        </p:nvSpPr>
        <p:spPr>
          <a:xfrm>
            <a:off x="1037515" y="2958221"/>
            <a:ext cx="4064571" cy="1200329"/>
          </a:xfrm>
          <a:prstGeom prst="rect">
            <a:avLst/>
          </a:prstGeom>
          <a:solidFill>
            <a:srgbClr val="FFC000"/>
          </a:solidFill>
          <a:ln>
            <a:solidFill>
              <a:srgbClr val="3612FF"/>
            </a:solidFill>
          </a:ln>
        </p:spPr>
        <p:txBody>
          <a:bodyPr wrap="square" rtlCol="0">
            <a:spAutoFit/>
          </a:bodyPr>
          <a:lstStyle/>
          <a:p>
            <a:pPr algn="ctr"/>
            <a:r>
              <a:rPr lang="en-US" sz="2400" b="1" dirty="0" smtClean="0">
                <a:solidFill>
                  <a:srgbClr val="FF0000"/>
                </a:solidFill>
              </a:rPr>
              <a:t>Where does the </a:t>
            </a:r>
          </a:p>
          <a:p>
            <a:pPr algn="ctr"/>
            <a:r>
              <a:rPr lang="en-US" sz="2400" b="1" dirty="0" smtClean="0">
                <a:solidFill>
                  <a:srgbClr val="FF0000"/>
                </a:solidFill>
              </a:rPr>
              <a:t>analysis of the time-like</a:t>
            </a:r>
          </a:p>
          <a:p>
            <a:pPr algn="ctr"/>
            <a:r>
              <a:rPr lang="en-US" sz="2400" b="1" dirty="0">
                <a:solidFill>
                  <a:srgbClr val="FF0000"/>
                </a:solidFill>
              </a:rPr>
              <a:t>r</a:t>
            </a:r>
            <a:r>
              <a:rPr lang="en-US" sz="2400" b="1" dirty="0" smtClean="0">
                <a:solidFill>
                  <a:srgbClr val="FF0000"/>
                </a:solidFill>
              </a:rPr>
              <a:t>egime fit in to this scheme?</a:t>
            </a:r>
            <a:endParaRPr lang="en-US" sz="2400" b="1" dirty="0">
              <a:solidFill>
                <a:srgbClr val="FF0000"/>
              </a:solidFill>
            </a:endParaRPr>
          </a:p>
        </p:txBody>
      </p:sp>
      <p:sp>
        <p:nvSpPr>
          <p:cNvPr id="6" name="TextBox 5"/>
          <p:cNvSpPr txBox="1"/>
          <p:nvPr/>
        </p:nvSpPr>
        <p:spPr>
          <a:xfrm>
            <a:off x="0" y="6492947"/>
            <a:ext cx="1192696" cy="369332"/>
          </a:xfrm>
          <a:prstGeom prst="rect">
            <a:avLst/>
          </a:prstGeom>
          <a:solidFill>
            <a:srgbClr val="FFC000"/>
          </a:solidFill>
        </p:spPr>
        <p:txBody>
          <a:bodyPr wrap="square" rtlCol="0">
            <a:spAutoFit/>
          </a:bodyPr>
          <a:lstStyle/>
          <a:p>
            <a:r>
              <a:rPr lang="en-US" dirty="0" smtClean="0"/>
              <a:t>Ralf </a:t>
            </a:r>
            <a:r>
              <a:rPr lang="en-US" dirty="0" err="1" smtClean="0"/>
              <a:t>Gothe</a:t>
            </a:r>
            <a:endParaRPr lang="en-US" dirty="0"/>
          </a:p>
        </p:txBody>
      </p:sp>
      <p:sp>
        <p:nvSpPr>
          <p:cNvPr id="7" name="Slide Number Placeholder 6"/>
          <p:cNvSpPr>
            <a:spLocks noGrp="1"/>
          </p:cNvSpPr>
          <p:nvPr>
            <p:ph type="sldNum" sz="quarter" idx="12"/>
          </p:nvPr>
        </p:nvSpPr>
        <p:spPr/>
        <p:txBody>
          <a:bodyPr/>
          <a:lstStyle/>
          <a:p>
            <a:pPr>
              <a:defRPr/>
            </a:pPr>
            <a:fld id="{33386914-9120-D54D-A0BF-EF4C0751C264}" type="slidenum">
              <a:rPr lang="en-US" altLang="en-US" smtClean="0"/>
              <a:pPr>
                <a:defRPr/>
              </a:pPr>
              <a:t>30</a:t>
            </a:fld>
            <a:endParaRPr lang="en-US" altLang="en-US"/>
          </a:p>
        </p:txBody>
      </p:sp>
    </p:spTree>
    <p:extLst>
      <p:ext uri="{BB962C8B-B14F-4D97-AF65-F5344CB8AC3E}">
        <p14:creationId xmlns:p14="http://schemas.microsoft.com/office/powerpoint/2010/main" val="18297995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7104" y="914402"/>
            <a:ext cx="8334526" cy="5016758"/>
          </a:xfrm>
          <a:prstGeom prst="rect">
            <a:avLst/>
          </a:prstGeom>
          <a:solidFill>
            <a:srgbClr val="FFC000"/>
          </a:solidFill>
          <a:ln>
            <a:solidFill>
              <a:srgbClr val="3612FF"/>
            </a:solidFill>
          </a:ln>
        </p:spPr>
        <p:txBody>
          <a:bodyPr wrap="none" rtlCol="0">
            <a:spAutoFit/>
          </a:bodyPr>
          <a:lstStyle/>
          <a:p>
            <a:r>
              <a:rPr lang="en-US" sz="2800" dirty="0" smtClean="0"/>
              <a:t>I have said almost </a:t>
            </a:r>
            <a:r>
              <a:rPr lang="en-US" sz="2800" smtClean="0"/>
              <a:t>nothing or </a:t>
            </a:r>
            <a:r>
              <a:rPr lang="en-US" sz="2800" dirty="0" smtClean="0"/>
              <a:t>absolutely nothing on</a:t>
            </a:r>
          </a:p>
          <a:p>
            <a:endParaRPr lang="en-US" sz="1200" dirty="0" smtClean="0"/>
          </a:p>
          <a:p>
            <a:pPr marL="742950" lvl="1" indent="-285750">
              <a:buFont typeface="Arial" charset="0"/>
              <a:buChar char="•"/>
            </a:pPr>
            <a:r>
              <a:rPr lang="en-US" sz="2800" dirty="0" smtClean="0"/>
              <a:t>Dyson-Schwinger Equation approaches</a:t>
            </a:r>
          </a:p>
          <a:p>
            <a:pPr marL="742950" lvl="1" indent="-285750">
              <a:buFont typeface="Arial" charset="0"/>
              <a:buChar char="•"/>
            </a:pPr>
            <a:r>
              <a:rPr lang="en-US" sz="2800" dirty="0" smtClean="0"/>
              <a:t>Covariant Spectator Theory approach</a:t>
            </a:r>
          </a:p>
          <a:p>
            <a:pPr marL="742950" lvl="1" indent="-285750">
              <a:buFont typeface="Arial" charset="0"/>
              <a:buChar char="•"/>
            </a:pPr>
            <a:r>
              <a:rPr lang="en-US" sz="2800" dirty="0" smtClean="0"/>
              <a:t>PWA approaches</a:t>
            </a:r>
          </a:p>
          <a:p>
            <a:pPr marL="742950" lvl="1" indent="-285750">
              <a:buFont typeface="Arial" charset="0"/>
              <a:buChar char="•"/>
            </a:pPr>
            <a:r>
              <a:rPr lang="en-US" sz="2800" dirty="0" smtClean="0"/>
              <a:t>Phenomenological approaches </a:t>
            </a:r>
          </a:p>
          <a:p>
            <a:pPr marL="742950" lvl="1" indent="-285750">
              <a:buFont typeface="Arial" charset="0"/>
              <a:buChar char="•"/>
            </a:pPr>
            <a:r>
              <a:rPr lang="en-US" sz="2800" dirty="0" smtClean="0"/>
              <a:t>Pion form factors across the q</a:t>
            </a:r>
            <a:r>
              <a:rPr lang="en-US" sz="2800" baseline="30000" dirty="0" smtClean="0"/>
              <a:t>2</a:t>
            </a:r>
            <a:r>
              <a:rPr lang="en-US" sz="2800" dirty="0" smtClean="0"/>
              <a:t> divide</a:t>
            </a:r>
          </a:p>
          <a:p>
            <a:pPr marL="742950" lvl="1" indent="-285750">
              <a:buFont typeface="Arial" charset="0"/>
              <a:buChar char="•"/>
            </a:pPr>
            <a:r>
              <a:rPr lang="en-US" sz="2800" dirty="0" smtClean="0"/>
              <a:t>Spectral functions </a:t>
            </a:r>
          </a:p>
          <a:p>
            <a:pPr marL="742950" lvl="1" indent="-285750">
              <a:buFont typeface="Arial" charset="0"/>
              <a:buChar char="•"/>
            </a:pPr>
            <a:r>
              <a:rPr lang="en-US" sz="2800" dirty="0" smtClean="0"/>
              <a:t>VDM as commonly understood</a:t>
            </a:r>
            <a:r>
              <a:rPr lang="is-IS" sz="2800" dirty="0" smtClean="0"/>
              <a:t>….</a:t>
            </a:r>
            <a:endParaRPr lang="en-US" sz="2800" dirty="0" smtClean="0"/>
          </a:p>
          <a:p>
            <a:pPr marL="742950" lvl="1" indent="-285750">
              <a:buFont typeface="Arial" charset="0"/>
              <a:buChar char="•"/>
            </a:pPr>
            <a:r>
              <a:rPr lang="en-US" sz="2800" dirty="0" smtClean="0"/>
              <a:t>Lattice QCD</a:t>
            </a:r>
          </a:p>
          <a:p>
            <a:pPr marL="742950" lvl="1" indent="-285750">
              <a:buFont typeface="Arial" charset="0"/>
              <a:buChar char="•"/>
            </a:pPr>
            <a:r>
              <a:rPr lang="en-US" sz="2800" dirty="0" smtClean="0"/>
              <a:t>And probably a host of other very important topics</a:t>
            </a:r>
          </a:p>
          <a:p>
            <a:pPr marL="285750" indent="-285750">
              <a:buFont typeface="Arial" charset="0"/>
              <a:buChar char="•"/>
            </a:pPr>
            <a:endParaRPr lang="en-US" sz="2800" dirty="0"/>
          </a:p>
        </p:txBody>
      </p:sp>
      <p:sp>
        <p:nvSpPr>
          <p:cNvPr id="5" name="Rectangle 4"/>
          <p:cNvSpPr/>
          <p:nvPr/>
        </p:nvSpPr>
        <p:spPr>
          <a:xfrm>
            <a:off x="404737" y="0"/>
            <a:ext cx="8739263" cy="830997"/>
          </a:xfrm>
          <a:prstGeom prst="rect">
            <a:avLst/>
          </a:prstGeom>
        </p:spPr>
        <p:txBody>
          <a:bodyPr wrap="square">
            <a:spAutoFit/>
          </a:bodyPr>
          <a:lstStyle/>
          <a:p>
            <a:pPr algn="ctr" eaLnBrk="1" hangingPunct="1">
              <a:defRPr/>
            </a:pPr>
            <a:r>
              <a:rPr lang="en-US" sz="2400" b="1" dirty="0" smtClean="0">
                <a:ln w="22225">
                  <a:solidFill>
                    <a:schemeClr val="accent2"/>
                  </a:solidFill>
                  <a:prstDash val="solid"/>
                </a:ln>
                <a:solidFill>
                  <a:srgbClr val="C00000"/>
                </a:solidFill>
                <a:latin typeface="Copperplate Gothic Bold" charset="0"/>
              </a:rPr>
              <a:t>In this summary </a:t>
            </a:r>
            <a:r>
              <a:rPr lang="en-US" sz="2400" b="1" dirty="0">
                <a:ln w="22225">
                  <a:solidFill>
                    <a:schemeClr val="accent2"/>
                  </a:solidFill>
                  <a:prstDash val="solid"/>
                </a:ln>
                <a:solidFill>
                  <a:srgbClr val="C00000"/>
                </a:solidFill>
                <a:latin typeface="Copperplate Gothic Bold" charset="0"/>
              </a:rPr>
              <a:t>of our workshop </a:t>
            </a:r>
            <a:r>
              <a:rPr lang="en-US" sz="2400" b="1" dirty="0" smtClean="0">
                <a:ln w="22225">
                  <a:solidFill>
                    <a:schemeClr val="accent2"/>
                  </a:solidFill>
                  <a:prstDash val="solid"/>
                </a:ln>
                <a:solidFill>
                  <a:srgbClr val="C00000"/>
                </a:solidFill>
                <a:latin typeface="Copperplate Gothic Bold" charset="0"/>
              </a:rPr>
              <a:t>from  </a:t>
            </a:r>
            <a:endParaRPr lang="en-US" sz="2400" b="1" dirty="0">
              <a:ln w="22225">
                <a:solidFill>
                  <a:schemeClr val="accent2"/>
                </a:solidFill>
                <a:prstDash val="solid"/>
              </a:ln>
              <a:solidFill>
                <a:srgbClr val="C00000"/>
              </a:solidFill>
              <a:latin typeface="Copperplate Gothic Bold" charset="0"/>
            </a:endParaRPr>
          </a:p>
          <a:p>
            <a:pPr algn="ctr" eaLnBrk="1" hangingPunct="1">
              <a:defRPr/>
            </a:pPr>
            <a:r>
              <a:rPr lang="en-US" sz="2400" b="1" dirty="0" smtClean="0">
                <a:ln w="22225">
                  <a:solidFill>
                    <a:schemeClr val="accent2"/>
                  </a:solidFill>
                  <a:prstDash val="solid"/>
                </a:ln>
                <a:solidFill>
                  <a:srgbClr val="C00000"/>
                </a:solidFill>
                <a:latin typeface="Copperplate Gothic Bold" charset="0"/>
              </a:rPr>
              <a:t>a </a:t>
            </a:r>
            <a:r>
              <a:rPr lang="en-US" sz="2400" b="1" dirty="0">
                <a:ln w="22225">
                  <a:solidFill>
                    <a:schemeClr val="accent2"/>
                  </a:solidFill>
                  <a:prstDash val="solid"/>
                </a:ln>
                <a:solidFill>
                  <a:srgbClr val="C00000"/>
                </a:solidFill>
                <a:latin typeface="Copperplate Gothic Bold" charset="0"/>
              </a:rPr>
              <a:t>very biased view </a:t>
            </a:r>
            <a:r>
              <a:rPr lang="en-US" sz="2400" b="1" dirty="0" smtClean="0">
                <a:ln w="22225">
                  <a:solidFill>
                    <a:schemeClr val="accent2"/>
                  </a:solidFill>
                  <a:prstDash val="solid"/>
                </a:ln>
                <a:solidFill>
                  <a:srgbClr val="C00000"/>
                </a:solidFill>
                <a:latin typeface="Copperplate Gothic Bold" charset="0"/>
              </a:rPr>
              <a:t>of a </a:t>
            </a:r>
            <a:r>
              <a:rPr lang="en-US" sz="2400" b="1" dirty="0">
                <a:ln w="22225">
                  <a:solidFill>
                    <a:schemeClr val="accent2"/>
                  </a:solidFill>
                  <a:prstDash val="solid"/>
                </a:ln>
                <a:solidFill>
                  <a:srgbClr val="C00000"/>
                </a:solidFill>
                <a:latin typeface="Copperplate Gothic Bold" charset="0"/>
              </a:rPr>
              <a:t>SL Experimentalist </a:t>
            </a:r>
            <a:endParaRPr lang="en-US" sz="2400" dirty="0"/>
          </a:p>
        </p:txBody>
      </p:sp>
      <p:sp>
        <p:nvSpPr>
          <p:cNvPr id="6" name="TextBox 5"/>
          <p:cNvSpPr txBox="1"/>
          <p:nvPr/>
        </p:nvSpPr>
        <p:spPr>
          <a:xfrm>
            <a:off x="3271392" y="5682802"/>
            <a:ext cx="3005951" cy="523220"/>
          </a:xfrm>
          <a:prstGeom prst="rect">
            <a:avLst/>
          </a:prstGeom>
          <a:solidFill>
            <a:schemeClr val="accent3">
              <a:lumMod val="60000"/>
              <a:lumOff val="40000"/>
            </a:schemeClr>
          </a:solidFill>
          <a:ln>
            <a:solidFill>
              <a:srgbClr val="3612FF"/>
            </a:solidFill>
          </a:ln>
        </p:spPr>
        <p:txBody>
          <a:bodyPr wrap="square" rtlCol="0">
            <a:spAutoFit/>
          </a:bodyPr>
          <a:lstStyle/>
          <a:p>
            <a:r>
              <a:rPr lang="en-US" sz="2800" b="1" dirty="0" smtClean="0">
                <a:solidFill>
                  <a:srgbClr val="FF0000"/>
                </a:solidFill>
              </a:rPr>
              <a:t>This leads us to</a:t>
            </a:r>
            <a:r>
              <a:rPr lang="is-IS" sz="2800" b="1" dirty="0" smtClean="0">
                <a:solidFill>
                  <a:srgbClr val="FF0000"/>
                </a:solidFill>
              </a:rPr>
              <a:t>...</a:t>
            </a:r>
            <a:endParaRPr lang="en-US" sz="2800" b="1" dirty="0">
              <a:solidFill>
                <a:srgbClr val="FF0000"/>
              </a:solidFill>
            </a:endParaRPr>
          </a:p>
        </p:txBody>
      </p:sp>
      <p:sp>
        <p:nvSpPr>
          <p:cNvPr id="7" name="Slide Number Placeholder 6"/>
          <p:cNvSpPr>
            <a:spLocks noGrp="1"/>
          </p:cNvSpPr>
          <p:nvPr>
            <p:ph type="sldNum" sz="quarter" idx="12"/>
          </p:nvPr>
        </p:nvSpPr>
        <p:spPr/>
        <p:txBody>
          <a:bodyPr/>
          <a:lstStyle/>
          <a:p>
            <a:pPr>
              <a:defRPr/>
            </a:pPr>
            <a:fld id="{33386914-9120-D54D-A0BF-EF4C0751C264}" type="slidenum">
              <a:rPr lang="en-US" altLang="en-US" smtClean="0"/>
              <a:pPr>
                <a:defRPr/>
              </a:pPr>
              <a:t>31</a:t>
            </a:fld>
            <a:endParaRPr lang="en-US" altLang="en-US"/>
          </a:p>
        </p:txBody>
      </p:sp>
    </p:spTree>
    <p:extLst>
      <p:ext uri="{BB962C8B-B14F-4D97-AF65-F5344CB8AC3E}">
        <p14:creationId xmlns:p14="http://schemas.microsoft.com/office/powerpoint/2010/main" val="170286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2800" b="1" dirty="0" smtClean="0">
                <a:solidFill>
                  <a:srgbClr val="000090"/>
                </a:solidFill>
              </a:rPr>
              <a:t>Discussion Focus and Ultimate Goals</a:t>
            </a:r>
            <a:endParaRPr lang="en-US" altLang="en-US" sz="2800" dirty="0"/>
          </a:p>
        </p:txBody>
      </p:sp>
      <p:sp>
        <p:nvSpPr>
          <p:cNvPr id="8" name="TextBox 7"/>
          <p:cNvSpPr txBox="1"/>
          <p:nvPr/>
        </p:nvSpPr>
        <p:spPr>
          <a:xfrm>
            <a:off x="666750" y="1104840"/>
            <a:ext cx="7810500" cy="3984625"/>
          </a:xfrm>
          <a:prstGeom prst="rect">
            <a:avLst/>
          </a:prstGeom>
          <a:solidFill>
            <a:srgbClr val="FFBF16"/>
          </a:solidFill>
          <a:ln>
            <a:solidFill>
              <a:schemeClr val="tx1"/>
            </a:solidFill>
          </a:ln>
        </p:spPr>
        <p:txBody>
          <a:bodyPr>
            <a:spAutoFit/>
          </a:bodyPr>
          <a:lstStyle/>
          <a:p>
            <a:pPr eaLnBrk="1" hangingPunct="1">
              <a:defRPr/>
            </a:pPr>
            <a:endParaRPr lang="en-US" sz="500" dirty="0">
              <a:cs typeface="+mn-cs"/>
            </a:endParaRPr>
          </a:p>
          <a:p>
            <a:pPr marL="342900" indent="-342900" eaLnBrk="1" hangingPunct="1">
              <a:buFont typeface="+mj-lt"/>
              <a:buAutoNum type="arabicPeriod"/>
              <a:defRPr/>
            </a:pPr>
            <a:r>
              <a:rPr lang="en-US" sz="2000" dirty="0">
                <a:cs typeface="+mn-cs"/>
              </a:rPr>
              <a:t>Establish the nucleon excitation spectrum and reaction models with emphasis on the high-mass region and </a:t>
            </a:r>
            <a:r>
              <a:rPr lang="en-US" sz="2000" dirty="0" err="1">
                <a:cs typeface="+mn-cs"/>
              </a:rPr>
              <a:t>gluonic</a:t>
            </a:r>
            <a:r>
              <a:rPr lang="en-US" sz="2000" dirty="0">
                <a:cs typeface="+mn-cs"/>
              </a:rPr>
              <a:t> excitations;</a:t>
            </a:r>
          </a:p>
          <a:p>
            <a:pPr marL="342900" indent="-342900" eaLnBrk="1" hangingPunct="1">
              <a:buFont typeface="+mj-lt"/>
              <a:buAutoNum type="arabicPeriod"/>
              <a:defRPr/>
            </a:pPr>
            <a:endParaRPr lang="en-US" sz="1400" dirty="0">
              <a:cs typeface="+mn-cs"/>
            </a:endParaRPr>
          </a:p>
          <a:p>
            <a:pPr marL="342900" indent="-342900" eaLnBrk="1" hangingPunct="1">
              <a:buFont typeface="+mj-lt"/>
              <a:buAutoNum type="arabicPeriod"/>
              <a:defRPr/>
            </a:pPr>
            <a:r>
              <a:rPr lang="en-US" sz="2000" dirty="0" smtClean="0">
                <a:cs typeface="+mn-cs"/>
              </a:rPr>
              <a:t>Measure space-like </a:t>
            </a:r>
            <a:r>
              <a:rPr lang="en-US" sz="2000" dirty="0">
                <a:cs typeface="+mn-cs"/>
              </a:rPr>
              <a:t>and time-like baryonic transition form factors, and </a:t>
            </a:r>
            <a:r>
              <a:rPr lang="en-US" sz="2000" dirty="0" smtClean="0">
                <a:cs typeface="+mn-cs"/>
              </a:rPr>
              <a:t>thereby quantify </a:t>
            </a:r>
            <a:r>
              <a:rPr lang="en-US" sz="2000" dirty="0">
                <a:cs typeface="+mn-cs"/>
              </a:rPr>
              <a:t>the role of the active degrees of freedom in the nucleon excitation spectrum;</a:t>
            </a:r>
          </a:p>
          <a:p>
            <a:pPr marL="342900" indent="-342900" eaLnBrk="1" hangingPunct="1">
              <a:buFont typeface="+mj-lt"/>
              <a:buAutoNum type="arabicPeriod"/>
              <a:defRPr/>
            </a:pPr>
            <a:endParaRPr lang="en-US" sz="1400" dirty="0">
              <a:cs typeface="+mn-cs"/>
            </a:endParaRPr>
          </a:p>
          <a:p>
            <a:pPr marL="342900" indent="-342900" eaLnBrk="1" hangingPunct="1">
              <a:buFont typeface="+mj-lt"/>
              <a:buAutoNum type="arabicPeriod"/>
              <a:defRPr/>
            </a:pPr>
            <a:r>
              <a:rPr lang="en-US" sz="2000" dirty="0">
                <a:cs typeface="+mn-cs"/>
              </a:rPr>
              <a:t>Pin down the dressed-quark mass as a function of quark momentum, which will critically deepen our understanding of mass generation dynamics and emergence of quark-gluon confinement. </a:t>
            </a:r>
          </a:p>
          <a:p>
            <a:pPr marL="342900" indent="-342900" eaLnBrk="1" hangingPunct="1">
              <a:buFont typeface="+mj-lt"/>
              <a:buAutoNum type="arabicPeriod"/>
              <a:defRPr/>
            </a:pPr>
            <a:endParaRPr lang="en-US" sz="1400" dirty="0">
              <a:cs typeface="+mn-cs"/>
            </a:endParaRPr>
          </a:p>
          <a:p>
            <a:pPr marL="342900" indent="-342900" eaLnBrk="1" hangingPunct="1">
              <a:buFont typeface="+mj-lt"/>
              <a:buAutoNum type="arabicPeriod"/>
              <a:defRPr/>
            </a:pPr>
            <a:r>
              <a:rPr lang="en-US" sz="2000" dirty="0">
                <a:cs typeface="+mn-cs"/>
              </a:rPr>
              <a:t> </a:t>
            </a:r>
            <a:r>
              <a:rPr lang="en-US" sz="2000" dirty="0" smtClean="0">
                <a:cs typeface="+mn-cs"/>
              </a:rPr>
              <a:t>Provide </a:t>
            </a:r>
            <a:r>
              <a:rPr lang="en-US" sz="2000" dirty="0">
                <a:cs typeface="+mn-cs"/>
              </a:rPr>
              <a:t>the analysis tools to enable comparisons of future lattice QCD simulations with experimental results.</a:t>
            </a:r>
          </a:p>
        </p:txBody>
      </p:sp>
      <p:sp>
        <p:nvSpPr>
          <p:cNvPr id="29701" name="TextBox 8"/>
          <p:cNvSpPr txBox="1">
            <a:spLocks noChangeArrowheads="1"/>
          </p:cNvSpPr>
          <p:nvPr/>
        </p:nvSpPr>
        <p:spPr bwMode="auto">
          <a:xfrm>
            <a:off x="914400" y="5270320"/>
            <a:ext cx="7315200" cy="892552"/>
          </a:xfrm>
          <a:prstGeom prst="rect">
            <a:avLst/>
          </a:prstGeom>
          <a:ln>
            <a:headEnd/>
            <a:tailEnd/>
          </a:ln>
        </p:spPr>
        <p:style>
          <a:lnRef idx="1">
            <a:schemeClr val="dk1"/>
          </a:lnRef>
          <a:fillRef idx="3">
            <a:schemeClr val="dk1"/>
          </a:fillRef>
          <a:effectRef idx="2">
            <a:schemeClr val="dk1"/>
          </a:effectRef>
          <a:fontRef idx="minor">
            <a:schemeClr val="lt1"/>
          </a:fontRef>
        </p:style>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endParaRPr lang="en-US" altLang="en-US" sz="1200" dirty="0" smtClean="0"/>
          </a:p>
          <a:p>
            <a:pPr algn="ctr" eaLnBrk="1" hangingPunct="1">
              <a:spcBef>
                <a:spcPct val="0"/>
              </a:spcBef>
              <a:buFontTx/>
              <a:buNone/>
            </a:pPr>
            <a:r>
              <a:rPr lang="en-US" altLang="en-US" sz="2800" dirty="0" smtClean="0">
                <a:solidFill>
                  <a:schemeClr val="bg1"/>
                </a:solidFill>
              </a:rPr>
              <a:t>White Paper </a:t>
            </a:r>
          </a:p>
          <a:p>
            <a:pPr algn="ctr" eaLnBrk="1" hangingPunct="1">
              <a:spcBef>
                <a:spcPct val="0"/>
              </a:spcBef>
              <a:buFontTx/>
              <a:buNone/>
            </a:pPr>
            <a:endParaRPr lang="en-US" altLang="en-US" sz="1200" dirty="0">
              <a:solidFill>
                <a:schemeClr val="bg1"/>
              </a:solidFill>
            </a:endParaRPr>
          </a:p>
        </p:txBody>
      </p:sp>
      <p:sp>
        <p:nvSpPr>
          <p:cNvPr id="3" name="Slide Number Placeholder 2"/>
          <p:cNvSpPr>
            <a:spLocks noGrp="1"/>
          </p:cNvSpPr>
          <p:nvPr>
            <p:ph type="sldNum" sz="quarter" idx="12"/>
          </p:nvPr>
        </p:nvSpPr>
        <p:spPr/>
        <p:txBody>
          <a:bodyPr/>
          <a:lstStyle/>
          <a:p>
            <a:pPr>
              <a:defRPr/>
            </a:pPr>
            <a:fld id="{33386914-9120-D54D-A0BF-EF4C0751C264}" type="slidenum">
              <a:rPr lang="en-US" altLang="en-US" smtClean="0"/>
              <a:pPr>
                <a:defRPr/>
              </a:pPr>
              <a:t>32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426" r="10347" b="10217"/>
          <a:stretch/>
        </p:blipFill>
        <p:spPr>
          <a:xfrm>
            <a:off x="4041911" y="2966043"/>
            <a:ext cx="4386470" cy="3531111"/>
          </a:xfrm>
          <a:prstGeom prst="rect">
            <a:avLst/>
          </a:prstGeom>
        </p:spPr>
      </p:pic>
      <p:sp>
        <p:nvSpPr>
          <p:cNvPr id="5" name="TextBox 4"/>
          <p:cNvSpPr txBox="1"/>
          <p:nvPr/>
        </p:nvSpPr>
        <p:spPr>
          <a:xfrm>
            <a:off x="5009322" y="1885950"/>
            <a:ext cx="1855304" cy="369332"/>
          </a:xfrm>
          <a:prstGeom prst="rect">
            <a:avLst/>
          </a:prstGeom>
          <a:solidFill>
            <a:schemeClr val="bg1"/>
          </a:solidFill>
        </p:spPr>
        <p:txBody>
          <a:bodyPr wrap="square" rtlCol="0">
            <a:spAutoFit/>
          </a:bodyPr>
          <a:lstStyle/>
          <a:p>
            <a:endParaRPr lang="en-US"/>
          </a:p>
        </p:txBody>
      </p:sp>
      <p:sp>
        <p:nvSpPr>
          <p:cNvPr id="6" name="Rectangle 5"/>
          <p:cNvSpPr/>
          <p:nvPr/>
        </p:nvSpPr>
        <p:spPr>
          <a:xfrm>
            <a:off x="119268" y="-141235"/>
            <a:ext cx="8892209" cy="3370153"/>
          </a:xfrm>
          <a:prstGeom prst="rect">
            <a:avLst/>
          </a:prstGeom>
        </p:spPr>
        <p:txBody>
          <a:bodyPr wrap="square">
            <a:spAutoFit/>
          </a:bodyPr>
          <a:lstStyle/>
          <a:p>
            <a:r>
              <a:rPr lang="en-US" sz="2400" b="1" dirty="0"/>
              <a:t>Physics Opportunities with Meson Beams</a:t>
            </a:r>
          </a:p>
          <a:p>
            <a:r>
              <a:rPr lang="en-US" sz="1600" dirty="0">
                <a:hlinkClick r:id="rId3"/>
              </a:rPr>
              <a:t>William J. Briscoe</a:t>
            </a:r>
            <a:r>
              <a:rPr lang="en-US" sz="1600" dirty="0"/>
              <a:t> (GW), </a:t>
            </a:r>
            <a:r>
              <a:rPr lang="en-US" sz="1600" dirty="0">
                <a:hlinkClick r:id="rId4"/>
              </a:rPr>
              <a:t>Michael Döring</a:t>
            </a:r>
            <a:r>
              <a:rPr lang="en-US" sz="1600" dirty="0"/>
              <a:t> (GW), </a:t>
            </a:r>
            <a:r>
              <a:rPr lang="en-US" sz="1600" dirty="0">
                <a:hlinkClick r:id="rId5"/>
              </a:rPr>
              <a:t>Helmut Haberzettl</a:t>
            </a:r>
            <a:r>
              <a:rPr lang="en-US" sz="1600" dirty="0"/>
              <a:t> (GW), </a:t>
            </a:r>
            <a:r>
              <a:rPr lang="en-US" sz="1600" dirty="0">
                <a:hlinkClick r:id="rId6"/>
              </a:rPr>
              <a:t>D. Mark Manley</a:t>
            </a:r>
            <a:r>
              <a:rPr lang="en-US" sz="1600" dirty="0"/>
              <a:t> (KSU), </a:t>
            </a:r>
            <a:r>
              <a:rPr lang="en-US" sz="1600" dirty="0">
                <a:hlinkClick r:id="rId7"/>
              </a:rPr>
              <a:t>Megumi Naruki</a:t>
            </a:r>
            <a:r>
              <a:rPr lang="en-US" sz="1600" dirty="0"/>
              <a:t> (Kyoto Univ.), </a:t>
            </a:r>
            <a:r>
              <a:rPr lang="en-US" sz="1600" dirty="0">
                <a:hlinkClick r:id="rId8"/>
              </a:rPr>
              <a:t>Igor I. Strakovsky</a:t>
            </a:r>
            <a:r>
              <a:rPr lang="en-US" sz="1600" dirty="0"/>
              <a:t> (GW), </a:t>
            </a:r>
            <a:r>
              <a:rPr lang="en-US" sz="1600" dirty="0">
                <a:hlinkClick r:id="rId9"/>
              </a:rPr>
              <a:t>Eric S. Swanson</a:t>
            </a:r>
            <a:r>
              <a:rPr lang="en-US" sz="1600" dirty="0"/>
              <a:t> (Univ. of Pittsburgh</a:t>
            </a:r>
            <a:r>
              <a:rPr lang="en-US" sz="1600" dirty="0" smtClean="0"/>
              <a:t>)</a:t>
            </a:r>
          </a:p>
          <a:p>
            <a:endParaRPr lang="en-US" sz="300" dirty="0"/>
          </a:p>
          <a:p>
            <a:endParaRPr lang="en-US" sz="400" dirty="0" smtClean="0"/>
          </a:p>
          <a:p>
            <a:r>
              <a:rPr lang="en-US" sz="1400" dirty="0" smtClean="0"/>
              <a:t>(Submitted </a:t>
            </a:r>
            <a:r>
              <a:rPr lang="en-US" sz="1400" dirty="0"/>
              <a:t>on 26 Mar 2015</a:t>
            </a:r>
            <a:r>
              <a:rPr lang="en-US" sz="1400" dirty="0" smtClean="0"/>
              <a:t>)</a:t>
            </a:r>
          </a:p>
          <a:p>
            <a:endParaRPr lang="en-US" sz="600" dirty="0"/>
          </a:p>
          <a:p>
            <a:pPr algn="just"/>
            <a:r>
              <a:rPr lang="en-US" sz="1400" dirty="0"/>
              <a:t>Over the past two decades, meson photo- and electro-production data of unprecedented quality and quantity have been measured at electromagnetic facilities worldwide. By contrast, the meson-beam data for the same hadronic final states are mostly outdated and largely of poor quality, or even nonexistent, and thus provide inadequate input to help interpret, analyze, and exploit the full potential of the new electromagnetic data. To reap the full benefit of the high-precision electromagnetic data, new high-statistics data from measurements with meson beams, with good angle and energy coverage for a wide range of reactions, are critically needed to advance our knowledge in baryon and meson spectroscopy and other related areas of hadron physics. To address this situation, a state of-the-art meson-beam facility needs to be constructed. The present paper summarizes unresolved issues in hadron physics and outlines the vast opportunities and advances that only become possible with such a facility. </a:t>
            </a:r>
          </a:p>
        </p:txBody>
      </p:sp>
      <p:sp>
        <p:nvSpPr>
          <p:cNvPr id="8" name="TextBox 7"/>
          <p:cNvSpPr txBox="1"/>
          <p:nvPr/>
        </p:nvSpPr>
        <p:spPr>
          <a:xfrm>
            <a:off x="7501988" y="2963032"/>
            <a:ext cx="978153" cy="369332"/>
          </a:xfrm>
          <a:prstGeom prst="rect">
            <a:avLst/>
          </a:prstGeom>
          <a:solidFill>
            <a:schemeClr val="bg1"/>
          </a:solidFill>
        </p:spPr>
        <p:txBody>
          <a:bodyPr wrap="none" rtlCol="0">
            <a:spAutoFit/>
          </a:bodyPr>
          <a:lstStyle/>
          <a:p>
            <a:r>
              <a:rPr lang="en-US" dirty="0" smtClean="0"/>
              <a:t>               </a:t>
            </a:r>
            <a:endParaRPr lang="en-US" dirty="0"/>
          </a:p>
        </p:txBody>
      </p:sp>
      <p:sp>
        <p:nvSpPr>
          <p:cNvPr id="7" name="TextBox 6"/>
          <p:cNvSpPr txBox="1"/>
          <p:nvPr/>
        </p:nvSpPr>
        <p:spPr>
          <a:xfrm>
            <a:off x="7105512" y="2933517"/>
            <a:ext cx="819455" cy="369332"/>
          </a:xfrm>
          <a:prstGeom prst="rect">
            <a:avLst/>
          </a:prstGeom>
          <a:noFill/>
        </p:spPr>
        <p:txBody>
          <a:bodyPr wrap="none" rtlCol="0">
            <a:spAutoFit/>
          </a:bodyPr>
          <a:lstStyle/>
          <a:p>
            <a:r>
              <a:rPr lang="en-US" dirty="0" smtClean="0"/>
              <a:t>            </a:t>
            </a:r>
            <a:endParaRPr lang="en-US" dirty="0"/>
          </a:p>
        </p:txBody>
      </p:sp>
      <p:sp>
        <p:nvSpPr>
          <p:cNvPr id="9" name="TextBox 8"/>
          <p:cNvSpPr txBox="1"/>
          <p:nvPr/>
        </p:nvSpPr>
        <p:spPr>
          <a:xfrm>
            <a:off x="980661" y="4267200"/>
            <a:ext cx="976549" cy="400110"/>
          </a:xfrm>
          <a:prstGeom prst="rect">
            <a:avLst/>
          </a:prstGeom>
          <a:solidFill>
            <a:srgbClr val="FFC000"/>
          </a:solidFill>
          <a:ln>
            <a:solidFill>
              <a:srgbClr val="3612FF"/>
            </a:solidFill>
          </a:ln>
        </p:spPr>
        <p:txBody>
          <a:bodyPr wrap="none" rtlCol="0">
            <a:spAutoFit/>
          </a:bodyPr>
          <a:lstStyle/>
          <a:p>
            <a:r>
              <a:rPr lang="en-US" sz="2000" b="1" dirty="0" smtClean="0">
                <a:solidFill>
                  <a:srgbClr val="FF0000"/>
                </a:solidFill>
              </a:rPr>
              <a:t>Such as</a:t>
            </a:r>
            <a:endParaRPr lang="en-US" sz="2000" b="1" dirty="0">
              <a:solidFill>
                <a:srgbClr val="FF0000"/>
              </a:solidFill>
            </a:endParaRPr>
          </a:p>
        </p:txBody>
      </p:sp>
      <p:cxnSp>
        <p:nvCxnSpPr>
          <p:cNvPr id="11" name="Straight Arrow Connector 10"/>
          <p:cNvCxnSpPr/>
          <p:nvPr/>
        </p:nvCxnSpPr>
        <p:spPr>
          <a:xfrm>
            <a:off x="2004536" y="4476925"/>
            <a:ext cx="3004786" cy="2546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0" y="6492947"/>
            <a:ext cx="1192696" cy="369332"/>
          </a:xfrm>
          <a:prstGeom prst="rect">
            <a:avLst/>
          </a:prstGeom>
          <a:solidFill>
            <a:srgbClr val="FFC000"/>
          </a:solidFill>
        </p:spPr>
        <p:txBody>
          <a:bodyPr wrap="square" rtlCol="0">
            <a:spAutoFit/>
          </a:bodyPr>
          <a:lstStyle/>
          <a:p>
            <a:r>
              <a:rPr lang="en-US" dirty="0" smtClean="0"/>
              <a:t>Bill Briscoe</a:t>
            </a:r>
            <a:endParaRPr lang="en-US" dirty="0"/>
          </a:p>
        </p:txBody>
      </p:sp>
      <p:sp>
        <p:nvSpPr>
          <p:cNvPr id="10" name="Slide Number Placeholder 9"/>
          <p:cNvSpPr>
            <a:spLocks noGrp="1"/>
          </p:cNvSpPr>
          <p:nvPr>
            <p:ph type="sldNum" sz="quarter" idx="12"/>
          </p:nvPr>
        </p:nvSpPr>
        <p:spPr/>
        <p:txBody>
          <a:bodyPr/>
          <a:lstStyle/>
          <a:p>
            <a:pPr>
              <a:defRPr/>
            </a:pPr>
            <a:fld id="{33386914-9120-D54D-A0BF-EF4C0751C264}" type="slidenum">
              <a:rPr lang="en-US" altLang="en-US" smtClean="0"/>
              <a:pPr>
                <a:defRPr/>
              </a:pPr>
              <a:t>33</a:t>
            </a:fld>
            <a:endParaRPr lang="en-US" altLang="en-US"/>
          </a:p>
        </p:txBody>
      </p:sp>
    </p:spTree>
    <p:extLst>
      <p:ext uri="{BB962C8B-B14F-4D97-AF65-F5344CB8AC3E}">
        <p14:creationId xmlns:p14="http://schemas.microsoft.com/office/powerpoint/2010/main" val="175752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6038"/>
            <a:ext cx="8229600" cy="792162"/>
          </a:xfrm>
        </p:spPr>
        <p:txBody>
          <a:bodyPr/>
          <a:lstStyle/>
          <a:p>
            <a:r>
              <a:rPr lang="en-US" u="sng" dirty="0" smtClean="0"/>
              <a:t>Change in Degrees of Freedom</a:t>
            </a:r>
            <a:endParaRPr lang="en-US" u="sng" dirty="0"/>
          </a:p>
        </p:txBody>
      </p:sp>
      <p:sp>
        <p:nvSpPr>
          <p:cNvPr id="3" name="Content Placeholder 2"/>
          <p:cNvSpPr>
            <a:spLocks noGrp="1"/>
          </p:cNvSpPr>
          <p:nvPr>
            <p:ph idx="1"/>
          </p:nvPr>
        </p:nvSpPr>
        <p:spPr>
          <a:xfrm>
            <a:off x="228600" y="1066800"/>
            <a:ext cx="8229600" cy="4953000"/>
          </a:xfrm>
        </p:spPr>
        <p:txBody>
          <a:bodyPr>
            <a:normAutofit/>
          </a:bodyPr>
          <a:lstStyle/>
          <a:p>
            <a:r>
              <a:rPr lang="en-US" dirty="0" smtClean="0"/>
              <a:t>As function of q</a:t>
            </a:r>
            <a:r>
              <a:rPr lang="en-US" baseline="30000" dirty="0" smtClean="0"/>
              <a:t>2</a:t>
            </a:r>
            <a:endParaRPr lang="en-US"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endParaRPr lang="en-US" dirty="0" smtClean="0"/>
          </a:p>
          <a:p>
            <a:pPr marL="0" indent="0">
              <a:buNone/>
            </a:pPr>
            <a:endParaRPr lang="en-US" dirty="0"/>
          </a:p>
        </p:txBody>
      </p:sp>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t="2521" r="1740" b="1550"/>
          <a:stretch>
            <a:fillRect/>
          </a:stretch>
        </p:blipFill>
        <p:spPr bwMode="auto">
          <a:xfrm>
            <a:off x="228601" y="2471739"/>
            <a:ext cx="4495800" cy="232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rot="16200000">
            <a:off x="-865187" y="3382962"/>
            <a:ext cx="1978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lr>
                <a:schemeClr val="hlink"/>
              </a:buClr>
              <a:buSzPct val="50000"/>
              <a:buFont typeface="Monotype Sorts" pitchFamily="2" charset="2"/>
              <a:buChar char="n"/>
              <a:defRPr kumimoji="1" sz="2800" b="1">
                <a:solidFill>
                  <a:schemeClr val="tx1"/>
                </a:solidFill>
                <a:latin typeface="Times New Roman" pitchFamily="18" charset="0"/>
                <a:cs typeface="Times New Roman (Hebrew)" charset="-79"/>
              </a:defRPr>
            </a:lvl1pPr>
            <a:lvl2pPr marL="742950" indent="-285750" algn="l">
              <a:spcBef>
                <a:spcPct val="20000"/>
              </a:spcBef>
              <a:buClr>
                <a:schemeClr val="tx2"/>
              </a:buClr>
              <a:buSzPct val="75000"/>
              <a:buFont typeface="Monotype Sorts" pitchFamily="2" charset="2"/>
              <a:buChar char="u"/>
              <a:defRPr kumimoji="1" sz="2400">
                <a:solidFill>
                  <a:schemeClr val="tx1"/>
                </a:solidFill>
                <a:latin typeface="Times New Roman" pitchFamily="18" charset="0"/>
                <a:cs typeface="Times New Roman (Hebrew)" charset="-79"/>
              </a:defRPr>
            </a:lvl2pPr>
            <a:lvl3pPr marL="1143000" indent="-228600" algn="l">
              <a:spcBef>
                <a:spcPct val="20000"/>
              </a:spcBef>
              <a:buClr>
                <a:schemeClr val="hlink"/>
              </a:buClr>
              <a:buSzPct val="65000"/>
              <a:buFont typeface="Monotype Sorts" pitchFamily="2" charset="2"/>
              <a:buChar char="F"/>
              <a:defRPr kumimoji="1" sz="2000">
                <a:solidFill>
                  <a:schemeClr val="tx1"/>
                </a:solidFill>
                <a:latin typeface="Times New Roman" pitchFamily="18" charset="0"/>
                <a:cs typeface="Times New Roman (Hebrew)" charset="-79"/>
              </a:defRPr>
            </a:lvl3pPr>
            <a:lvl4pPr marL="1600200" indent="-228600" algn="l">
              <a:spcBef>
                <a:spcPct val="20000"/>
              </a:spcBef>
              <a:buClr>
                <a:schemeClr val="tx2"/>
              </a:buClr>
              <a:buSzPct val="100000"/>
              <a:buChar char="•"/>
              <a:defRPr kumimoji="1" sz="2000">
                <a:solidFill>
                  <a:schemeClr val="tx1"/>
                </a:solidFill>
                <a:latin typeface="Arial" charset="0"/>
                <a:cs typeface="Times New Roman (Hebrew)" charset="-79"/>
              </a:defRPr>
            </a:lvl4pPr>
            <a:lvl5pPr marL="2057400" indent="-228600" algn="l">
              <a:spcBef>
                <a:spcPct val="20000"/>
              </a:spcBef>
              <a:buClr>
                <a:schemeClr val="hlink"/>
              </a:buClr>
              <a:buSzPct val="100000"/>
              <a:buChar char="–"/>
              <a:defRPr kumimoji="1" sz="2000">
                <a:solidFill>
                  <a:schemeClr val="tx1"/>
                </a:solidFill>
                <a:latin typeface="Arial" charset="0"/>
                <a:cs typeface="Times New Roman (Hebrew)" charset="-79"/>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err="1" smtClean="0">
                <a:ln>
                  <a:noFill/>
                </a:ln>
                <a:solidFill>
                  <a:srgbClr val="990099"/>
                </a:solidFill>
                <a:effectLst/>
                <a:uLnTx/>
                <a:uFillTx/>
                <a:latin typeface="Times New Roman" pitchFamily="18" charset="0"/>
                <a:cs typeface="Times New Roman (Hebrew)" charset="-79"/>
              </a:rPr>
              <a:t>Im</a:t>
            </a:r>
            <a:r>
              <a:rPr kumimoji="0" lang="en-US" altLang="en-US" sz="2000" b="1" i="0" u="none" strike="noStrike" kern="0" cap="none" spc="0" normalizeH="0" baseline="0" noProof="0" dirty="0" smtClean="0">
                <a:ln>
                  <a:noFill/>
                </a:ln>
                <a:solidFill>
                  <a:srgbClr val="990099"/>
                </a:solidFill>
                <a:effectLst/>
                <a:uLnTx/>
                <a:uFillTx/>
                <a:latin typeface="Times New Roman" pitchFamily="18" charset="0"/>
                <a:cs typeface="Times New Roman (Hebrew)" charset="-79"/>
              </a:rPr>
              <a:t> </a:t>
            </a:r>
            <a:r>
              <a:rPr kumimoji="0" lang="en-US" altLang="en-US" sz="2000" b="1" i="0" u="none" strike="noStrike" kern="0" cap="none" spc="0" normalizeH="0" baseline="0" noProof="0" dirty="0" err="1" smtClean="0">
                <a:ln>
                  <a:noFill/>
                </a:ln>
                <a:solidFill>
                  <a:srgbClr val="990099"/>
                </a:solidFill>
                <a:effectLst/>
                <a:uLnTx/>
                <a:uFillTx/>
                <a:latin typeface="Symbol" pitchFamily="18" charset="2"/>
                <a:cs typeface="Times New Roman (Hebrew)" charset="-79"/>
              </a:rPr>
              <a:t>P</a:t>
            </a:r>
            <a:r>
              <a:rPr kumimoji="0" lang="en-US" altLang="en-US" sz="2000" b="1" i="0" u="none" strike="noStrike" kern="0" cap="none" spc="0" normalizeH="0" baseline="-25000" noProof="0" dirty="0" err="1" smtClean="0">
                <a:ln>
                  <a:noFill/>
                </a:ln>
                <a:solidFill>
                  <a:srgbClr val="990099"/>
                </a:solidFill>
                <a:effectLst/>
                <a:uLnTx/>
                <a:uFillTx/>
                <a:latin typeface="Times New Roman" pitchFamily="18" charset="0"/>
                <a:cs typeface="Times New Roman (Hebrew)" charset="-79"/>
              </a:rPr>
              <a:t>em</a:t>
            </a:r>
            <a:r>
              <a:rPr kumimoji="0" lang="en-US" altLang="en-US" sz="2000" b="1" i="0" u="none" strike="noStrike" kern="0" cap="none" spc="0" normalizeH="0" baseline="0" noProof="0" dirty="0" smtClean="0">
                <a:ln>
                  <a:noFill/>
                </a:ln>
                <a:solidFill>
                  <a:srgbClr val="990099"/>
                </a:solidFill>
                <a:effectLst/>
                <a:uLnTx/>
                <a:uFillTx/>
                <a:latin typeface="Times New Roman" pitchFamily="18" charset="0"/>
                <a:cs typeface="Times New Roman (Hebrew)" charset="-79"/>
              </a:rPr>
              <a:t>(M)  / M</a:t>
            </a:r>
            <a:r>
              <a:rPr kumimoji="0" lang="en-US" altLang="en-US" sz="2000" b="1" i="0" u="none" strike="noStrike" kern="0" cap="none" spc="0" normalizeH="0" baseline="30000" noProof="0" dirty="0" smtClean="0">
                <a:ln>
                  <a:noFill/>
                </a:ln>
                <a:solidFill>
                  <a:srgbClr val="990099"/>
                </a:solidFill>
                <a:effectLst/>
                <a:uLnTx/>
                <a:uFillTx/>
                <a:latin typeface="Times New Roman" pitchFamily="18" charset="0"/>
                <a:cs typeface="Times New Roman (Hebrew)" charset="-79"/>
              </a:rPr>
              <a:t>2</a:t>
            </a:r>
            <a:endParaRPr kumimoji="0" lang="en-US" altLang="en-US" sz="2000" b="1" i="0" u="none" strike="noStrike" kern="0" cap="none" spc="0" normalizeH="0" baseline="30000" noProof="0" dirty="0" smtClean="0">
              <a:ln>
                <a:noFill/>
              </a:ln>
              <a:solidFill>
                <a:srgbClr val="000099"/>
              </a:solidFill>
              <a:effectLst/>
              <a:uLnTx/>
              <a:uFillTx/>
              <a:latin typeface="Times New Roman" pitchFamily="18" charset="0"/>
              <a:cs typeface="Times New Roman (Hebrew)" charset="-79"/>
            </a:endParaRPr>
          </a:p>
        </p:txBody>
      </p:sp>
      <p:sp>
        <p:nvSpPr>
          <p:cNvPr id="6" name="TextBox 9"/>
          <p:cNvSpPr txBox="1">
            <a:spLocks noChangeArrowheads="1"/>
          </p:cNvSpPr>
          <p:nvPr/>
        </p:nvSpPr>
        <p:spPr bwMode="auto">
          <a:xfrm>
            <a:off x="762000" y="2057400"/>
            <a:ext cx="36439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lr>
                <a:schemeClr val="hlink"/>
              </a:buClr>
              <a:buSzPct val="50000"/>
              <a:buFont typeface="Monotype Sorts" pitchFamily="2" charset="2"/>
              <a:buChar char="n"/>
              <a:defRPr kumimoji="1" sz="2800" b="1">
                <a:solidFill>
                  <a:schemeClr val="tx1"/>
                </a:solidFill>
                <a:latin typeface="Times New Roman" pitchFamily="18" charset="0"/>
                <a:cs typeface="Times New Roman (Hebrew)" charset="-79"/>
              </a:defRPr>
            </a:lvl1pPr>
            <a:lvl2pPr marL="742950" indent="-285750" algn="l">
              <a:spcBef>
                <a:spcPct val="20000"/>
              </a:spcBef>
              <a:buClr>
                <a:schemeClr val="tx2"/>
              </a:buClr>
              <a:buSzPct val="75000"/>
              <a:buFont typeface="Monotype Sorts" pitchFamily="2" charset="2"/>
              <a:buChar char="u"/>
              <a:defRPr kumimoji="1" sz="2400">
                <a:solidFill>
                  <a:schemeClr val="tx1"/>
                </a:solidFill>
                <a:latin typeface="Times New Roman" pitchFamily="18" charset="0"/>
                <a:cs typeface="Times New Roman (Hebrew)" charset="-79"/>
              </a:defRPr>
            </a:lvl2pPr>
            <a:lvl3pPr marL="1143000" indent="-228600" algn="l">
              <a:spcBef>
                <a:spcPct val="20000"/>
              </a:spcBef>
              <a:buClr>
                <a:schemeClr val="hlink"/>
              </a:buClr>
              <a:buSzPct val="65000"/>
              <a:buFont typeface="Monotype Sorts" pitchFamily="2" charset="2"/>
              <a:buChar char="F"/>
              <a:defRPr kumimoji="1" sz="2000">
                <a:solidFill>
                  <a:schemeClr val="tx1"/>
                </a:solidFill>
                <a:latin typeface="Times New Roman" pitchFamily="18" charset="0"/>
                <a:cs typeface="Times New Roman (Hebrew)" charset="-79"/>
              </a:defRPr>
            </a:lvl3pPr>
            <a:lvl4pPr marL="1600200" indent="-228600" algn="l">
              <a:spcBef>
                <a:spcPct val="20000"/>
              </a:spcBef>
              <a:buClr>
                <a:schemeClr val="tx2"/>
              </a:buClr>
              <a:buSzPct val="100000"/>
              <a:buChar char="•"/>
              <a:defRPr kumimoji="1" sz="2000">
                <a:solidFill>
                  <a:schemeClr val="tx1"/>
                </a:solidFill>
                <a:latin typeface="Arial" charset="0"/>
                <a:cs typeface="Times New Roman (Hebrew)" charset="-79"/>
              </a:defRPr>
            </a:lvl4pPr>
            <a:lvl5pPr marL="2057400" indent="-228600" algn="l">
              <a:spcBef>
                <a:spcPct val="20000"/>
              </a:spcBef>
              <a:buClr>
                <a:schemeClr val="hlink"/>
              </a:buClr>
              <a:buSzPct val="100000"/>
              <a:buChar char="–"/>
              <a:defRPr kumimoji="1" sz="2000">
                <a:solidFill>
                  <a:schemeClr val="tx1"/>
                </a:solidFill>
                <a:latin typeface="Arial" charset="0"/>
                <a:cs typeface="Times New Roman (Hebrew)" charset="-79"/>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dirty="0" err="1" smtClean="0">
                <a:ln>
                  <a:noFill/>
                </a:ln>
                <a:solidFill>
                  <a:srgbClr val="000099"/>
                </a:solidFill>
                <a:effectLst/>
                <a:uLnTx/>
                <a:uFillTx/>
                <a:latin typeface="Times New Roman" pitchFamily="18" charset="0"/>
                <a:cs typeface="Times New Roman (Hebrew)" charset="-79"/>
              </a:rPr>
              <a:t>Timelike</a:t>
            </a:r>
            <a:r>
              <a:rPr kumimoji="0" lang="en-US" altLang="en-US" sz="2400" b="1" i="0" u="none" strike="noStrike" kern="0" cap="none" spc="0" normalizeH="0" baseline="0" noProof="0" dirty="0" smtClean="0">
                <a:ln>
                  <a:noFill/>
                </a:ln>
                <a:solidFill>
                  <a:srgbClr val="000099"/>
                </a:solidFill>
                <a:effectLst/>
                <a:uLnTx/>
                <a:uFillTx/>
                <a:latin typeface="Times New Roman" pitchFamily="18" charset="0"/>
                <a:cs typeface="Times New Roman (Hebrew)" charset="-79"/>
              </a:rPr>
              <a:t>: </a:t>
            </a:r>
            <a:r>
              <a:rPr kumimoji="0" lang="en-US" altLang="en-US" sz="2400" b="1" i="0" u="none" strike="noStrike" kern="0" cap="none" spc="0" normalizeH="0" baseline="0" noProof="0" dirty="0" err="1" smtClean="0">
                <a:ln>
                  <a:noFill/>
                </a:ln>
                <a:solidFill>
                  <a:srgbClr val="010000"/>
                </a:solidFill>
                <a:effectLst/>
                <a:uLnTx/>
                <a:uFillTx/>
                <a:latin typeface="Times New Roman" pitchFamily="18" charset="0"/>
                <a:cs typeface="Times New Roman (Hebrew)" charset="-79"/>
              </a:rPr>
              <a:t>e</a:t>
            </a:r>
            <a:r>
              <a:rPr kumimoji="0" lang="en-US" altLang="en-US" sz="2400" b="1" i="0" u="none" strike="noStrike" kern="0" cap="none" spc="0" normalizeH="0" baseline="30000" noProof="0" dirty="0" err="1" smtClean="0">
                <a:ln>
                  <a:noFill/>
                </a:ln>
                <a:solidFill>
                  <a:srgbClr val="010000"/>
                </a:solidFill>
                <a:effectLst/>
                <a:uLnTx/>
                <a:uFillTx/>
                <a:latin typeface="Times New Roman" pitchFamily="18" charset="0"/>
                <a:cs typeface="Times New Roman (Hebrew)" charset="-79"/>
              </a:rPr>
              <a:t>+</a:t>
            </a:r>
            <a:r>
              <a:rPr kumimoji="0" lang="en-US" altLang="en-US" sz="2400" b="1" i="0" u="none" strike="noStrike" kern="0" cap="none" spc="0" normalizeH="0" baseline="0" noProof="0" dirty="0" err="1" smtClean="0">
                <a:ln>
                  <a:noFill/>
                </a:ln>
                <a:solidFill>
                  <a:srgbClr val="010000"/>
                </a:solidFill>
                <a:effectLst/>
                <a:uLnTx/>
                <a:uFillTx/>
                <a:latin typeface="Times New Roman" pitchFamily="18" charset="0"/>
                <a:cs typeface="Times New Roman (Hebrew)" charset="-79"/>
              </a:rPr>
              <a:t>e</a:t>
            </a:r>
            <a:r>
              <a:rPr kumimoji="0" lang="en-US" altLang="en-US" sz="2400" b="1" i="0" u="none" strike="noStrike" kern="0" cap="none" spc="0" normalizeH="0" baseline="30000" noProof="0" dirty="0" smtClean="0">
                <a:ln>
                  <a:noFill/>
                </a:ln>
                <a:solidFill>
                  <a:srgbClr val="010000"/>
                </a:solidFill>
                <a:effectLst/>
                <a:uLnTx/>
                <a:uFillTx/>
                <a:latin typeface="Symbol" pitchFamily="18" charset="2"/>
                <a:cs typeface="Times New Roman (Hebrew)" charset="-79"/>
              </a:rPr>
              <a:t>-</a:t>
            </a:r>
            <a:r>
              <a:rPr kumimoji="0" lang="en-US" altLang="en-US" sz="2400" b="1" i="0" u="none" strike="noStrike" kern="0" cap="none" spc="0" normalizeH="0" baseline="0" noProof="0" dirty="0" smtClean="0">
                <a:ln>
                  <a:noFill/>
                </a:ln>
                <a:solidFill>
                  <a:srgbClr val="010000"/>
                </a:solidFill>
                <a:effectLst/>
                <a:uLnTx/>
                <a:uFillTx/>
                <a:latin typeface="Times New Roman" pitchFamily="18" charset="0"/>
                <a:cs typeface="Times New Roman (Hebrew)" charset="-79"/>
              </a:rPr>
              <a:t> </a:t>
            </a:r>
            <a:r>
              <a:rPr kumimoji="0" lang="en-US" altLang="en-US" sz="2400" b="1" i="0" u="none" strike="noStrike" kern="0" cap="none" spc="0" normalizeH="0" baseline="0" noProof="0" dirty="0" smtClean="0">
                <a:ln>
                  <a:noFill/>
                </a:ln>
                <a:solidFill>
                  <a:srgbClr val="010000"/>
                </a:solidFill>
                <a:effectLst/>
                <a:uLnTx/>
                <a:uFillTx/>
                <a:latin typeface="Times New Roman" pitchFamily="18" charset="0"/>
                <a:cs typeface="Times New Roman" pitchFamily="18" charset="0"/>
              </a:rPr>
              <a:t>→</a:t>
            </a:r>
            <a:r>
              <a:rPr kumimoji="0" lang="en-US" altLang="en-US" sz="2400" b="1" i="0" u="none" strike="noStrike" kern="0" cap="none" spc="0" normalizeH="0" baseline="0" noProof="0" dirty="0" smtClean="0">
                <a:ln>
                  <a:noFill/>
                </a:ln>
                <a:solidFill>
                  <a:srgbClr val="010000"/>
                </a:solidFill>
                <a:effectLst/>
                <a:uLnTx/>
                <a:uFillTx/>
                <a:latin typeface="Times New Roman" pitchFamily="18" charset="0"/>
                <a:cs typeface="Times New Roman (Hebrew)" charset="-79"/>
              </a:rPr>
              <a:t> hadrons </a:t>
            </a:r>
            <a:endParaRPr kumimoji="0" lang="en-US" altLang="en-US" sz="2400" b="1" i="0" u="none" strike="noStrike" kern="0" cap="none" spc="0" normalizeH="0" baseline="30000" noProof="0" dirty="0" smtClean="0">
              <a:ln>
                <a:noFill/>
              </a:ln>
              <a:solidFill>
                <a:srgbClr val="990099"/>
              </a:solidFill>
              <a:effectLst/>
              <a:uLnTx/>
              <a:uFillTx/>
              <a:latin typeface="Times New Roman" pitchFamily="18" charset="0"/>
              <a:cs typeface="Times New Roman (Hebrew)" charset="-79"/>
            </a:endParaRPr>
          </a:p>
        </p:txBody>
      </p:sp>
      <p:sp>
        <p:nvSpPr>
          <p:cNvPr id="7" name="Text Box 11"/>
          <p:cNvSpPr txBox="1">
            <a:spLocks noChangeArrowheads="1"/>
          </p:cNvSpPr>
          <p:nvPr/>
        </p:nvSpPr>
        <p:spPr bwMode="auto">
          <a:xfrm>
            <a:off x="1841500" y="4876800"/>
            <a:ext cx="1435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chemeClr val="hlink"/>
              </a:buClr>
              <a:buSzPct val="50000"/>
              <a:buFont typeface="Monotype Sorts" pitchFamily="2" charset="2"/>
              <a:buChar char="n"/>
              <a:defRPr kumimoji="1" sz="2800" b="1">
                <a:solidFill>
                  <a:schemeClr val="tx1"/>
                </a:solidFill>
                <a:latin typeface="Times New Roman" pitchFamily="18" charset="0"/>
                <a:cs typeface="Times New Roman (Hebrew)" charset="-79"/>
              </a:defRPr>
            </a:lvl1pPr>
            <a:lvl2pPr marL="742950" indent="-285750" algn="l">
              <a:spcBef>
                <a:spcPct val="20000"/>
              </a:spcBef>
              <a:buClr>
                <a:schemeClr val="tx2"/>
              </a:buClr>
              <a:buSzPct val="75000"/>
              <a:buFont typeface="Monotype Sorts" pitchFamily="2" charset="2"/>
              <a:buChar char="u"/>
              <a:defRPr kumimoji="1" sz="2400">
                <a:solidFill>
                  <a:schemeClr val="tx1"/>
                </a:solidFill>
                <a:latin typeface="Times New Roman" pitchFamily="18" charset="0"/>
                <a:cs typeface="Times New Roman (Hebrew)" charset="-79"/>
              </a:defRPr>
            </a:lvl2pPr>
            <a:lvl3pPr marL="1143000" indent="-228600" algn="l">
              <a:spcBef>
                <a:spcPct val="20000"/>
              </a:spcBef>
              <a:buClr>
                <a:schemeClr val="hlink"/>
              </a:buClr>
              <a:buSzPct val="65000"/>
              <a:buFont typeface="Monotype Sorts" pitchFamily="2" charset="2"/>
              <a:buChar char="F"/>
              <a:defRPr kumimoji="1" sz="2000">
                <a:solidFill>
                  <a:schemeClr val="tx1"/>
                </a:solidFill>
                <a:latin typeface="Times New Roman" pitchFamily="18" charset="0"/>
                <a:cs typeface="Times New Roman (Hebrew)" charset="-79"/>
              </a:defRPr>
            </a:lvl3pPr>
            <a:lvl4pPr marL="1600200" indent="-228600" algn="l">
              <a:spcBef>
                <a:spcPct val="20000"/>
              </a:spcBef>
              <a:buClr>
                <a:schemeClr val="tx2"/>
              </a:buClr>
              <a:buSzPct val="100000"/>
              <a:buChar char="•"/>
              <a:defRPr kumimoji="1" sz="2000">
                <a:solidFill>
                  <a:schemeClr val="tx1"/>
                </a:solidFill>
                <a:latin typeface="Arial" charset="0"/>
                <a:cs typeface="Times New Roman (Hebrew)" charset="-79"/>
              </a:defRPr>
            </a:lvl4pPr>
            <a:lvl5pPr marL="2057400" indent="-228600" algn="l">
              <a:spcBef>
                <a:spcPct val="20000"/>
              </a:spcBef>
              <a:buClr>
                <a:schemeClr val="hlink"/>
              </a:buClr>
              <a:buSzPct val="100000"/>
              <a:buChar char="–"/>
              <a:defRPr kumimoji="1" sz="2000">
                <a:solidFill>
                  <a:schemeClr val="tx1"/>
                </a:solidFill>
                <a:latin typeface="Arial" charset="0"/>
                <a:cs typeface="Times New Roman (Hebrew)" charset="-79"/>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en-US" altLang="en-US" sz="1600" b="1" i="0" u="none" strike="noStrike" kern="0" cap="none" spc="0" normalizeH="0" baseline="0" noProof="0" dirty="0" smtClean="0">
                <a:ln>
                  <a:noFill/>
                </a:ln>
                <a:solidFill>
                  <a:srgbClr val="010000"/>
                </a:solidFill>
                <a:effectLst/>
                <a:uLnTx/>
                <a:uFillTx/>
                <a:latin typeface="Times New Roman" pitchFamily="18" charset="0"/>
                <a:cs typeface="Times New Roman (Hebrew)" charset="-79"/>
              </a:rPr>
              <a:t>M [GeV]</a:t>
            </a:r>
            <a:endParaRPr kumimoji="1" lang="en-US" altLang="en-US" sz="1600" b="1" i="0" u="none" strike="noStrike" kern="0" cap="none" spc="0" normalizeH="0" baseline="0" noProof="0" dirty="0" smtClean="0">
              <a:ln>
                <a:noFill/>
              </a:ln>
              <a:solidFill>
                <a:srgbClr val="010000"/>
              </a:solidFill>
              <a:effectLst/>
              <a:uLnTx/>
              <a:uFillTx/>
              <a:latin typeface="Times New Roman" pitchFamily="18" charset="0"/>
              <a:cs typeface="Times New Roman" pitchFamily="18" charset="0"/>
            </a:endParaRPr>
          </a:p>
        </p:txBody>
      </p:sp>
      <p:pic>
        <p:nvPicPr>
          <p:cNvPr id="9" name="Picture 21"/>
          <p:cNvPicPr>
            <a:picLocks noChangeAspect="1" noChangeArrowheads="1"/>
          </p:cNvPicPr>
          <p:nvPr/>
        </p:nvPicPr>
        <p:blipFill>
          <a:blip r:embed="rId3">
            <a:extLst>
              <a:ext uri="{28A0092B-C50C-407E-A947-70E740481C1C}">
                <a14:useLocalDpi xmlns:a14="http://schemas.microsoft.com/office/drawing/2010/main" val="0"/>
              </a:ext>
            </a:extLst>
          </a:blip>
          <a:srcRect l="9274" t="33076" r="13174" b="14714"/>
          <a:stretch>
            <a:fillRect/>
          </a:stretch>
        </p:blipFill>
        <p:spPr bwMode="auto">
          <a:xfrm>
            <a:off x="4778375" y="1524000"/>
            <a:ext cx="438308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2"/>
          <p:cNvSpPr txBox="1">
            <a:spLocks noChangeArrowheads="1"/>
          </p:cNvSpPr>
          <p:nvPr/>
        </p:nvSpPr>
        <p:spPr bwMode="auto">
          <a:xfrm>
            <a:off x="4570413" y="1254125"/>
            <a:ext cx="4899025" cy="106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L="0" marR="0" lvl="0" indent="0" defTabSz="914400" eaLnBrk="0" fontAlgn="base" latinLnBrk="0" hangingPunct="0">
              <a:lnSpc>
                <a:spcPct val="60000"/>
              </a:lnSpc>
              <a:spcBef>
                <a:spcPct val="0"/>
              </a:spcBef>
              <a:spcAft>
                <a:spcPct val="0"/>
              </a:spcAft>
              <a:buClrTx/>
              <a:buSzTx/>
              <a:buFontTx/>
              <a:buNone/>
              <a:tabLst/>
              <a:defRPr/>
            </a:pPr>
            <a:r>
              <a:rPr lang="en-US" altLang="en-US" sz="2400" i="0" kern="0" dirty="0" smtClean="0">
                <a:solidFill>
                  <a:srgbClr val="000099"/>
                </a:solidFill>
              </a:rPr>
              <a:t>     </a:t>
            </a:r>
            <a:r>
              <a:rPr lang="en-US" altLang="en-US" sz="2400" i="0" kern="0" dirty="0" err="1" smtClean="0">
                <a:solidFill>
                  <a:srgbClr val="000099"/>
                </a:solidFill>
              </a:rPr>
              <a:t>Spacelike</a:t>
            </a:r>
            <a:r>
              <a:rPr lang="en-US" altLang="en-US" sz="2400" i="0" kern="0" dirty="0" smtClean="0">
                <a:solidFill>
                  <a:srgbClr val="000099"/>
                </a:solidFill>
              </a:rPr>
              <a:t>: </a:t>
            </a:r>
            <a:r>
              <a:rPr kumimoji="0" lang="en-US" altLang="en-US" sz="2400" b="1" i="0" u="none" strike="noStrike" kern="0" cap="none" spc="0" normalizeH="0" baseline="0" noProof="0" dirty="0" smtClean="0">
                <a:ln>
                  <a:noFill/>
                </a:ln>
                <a:solidFill>
                  <a:srgbClr val="990099"/>
                </a:solidFill>
                <a:effectLst/>
                <a:uLnTx/>
                <a:uFillTx/>
              </a:rPr>
              <a:t>F</a:t>
            </a:r>
            <a:r>
              <a:rPr kumimoji="0" lang="en-US" altLang="en-US" sz="2400" b="1" i="0" u="none" strike="noStrike" kern="0" cap="none" spc="0" normalizeH="0" baseline="-25000" noProof="0" dirty="0" smtClean="0">
                <a:ln>
                  <a:noFill/>
                </a:ln>
                <a:solidFill>
                  <a:srgbClr val="990099"/>
                </a:solidFill>
                <a:effectLst/>
                <a:uLnTx/>
                <a:uFillTx/>
              </a:rPr>
              <a:t>2</a:t>
            </a:r>
            <a:r>
              <a:rPr kumimoji="0" lang="en-US" altLang="en-US" sz="2400" b="1" i="0" u="none" strike="noStrike" kern="0" cap="none" spc="0" normalizeH="0" baseline="0" noProof="0" dirty="0" smtClean="0">
                <a:ln>
                  <a:noFill/>
                </a:ln>
                <a:solidFill>
                  <a:srgbClr val="000099"/>
                </a:solidFill>
                <a:effectLst/>
                <a:uLnTx/>
                <a:uFillTx/>
              </a:rPr>
              <a:t>-Structure </a:t>
            </a:r>
            <a:r>
              <a:rPr kumimoji="0" lang="en-US" altLang="en-US" sz="2400" b="1" i="0" u="none" strike="noStrike" kern="0" cap="none" spc="0" normalizeH="0" baseline="0" noProof="0" dirty="0" err="1" smtClean="0">
                <a:ln>
                  <a:noFill/>
                </a:ln>
                <a:solidFill>
                  <a:srgbClr val="000099"/>
                </a:solidFill>
                <a:effectLst/>
                <a:uLnTx/>
                <a:uFillTx/>
              </a:rPr>
              <a:t>Funct</a:t>
            </a:r>
            <a:r>
              <a:rPr kumimoji="0" lang="en-US" altLang="en-US" sz="2400" b="1" i="0" u="none" strike="noStrike" kern="0" cap="none" spc="0" normalizeH="0" baseline="0" noProof="0" dirty="0" smtClean="0">
                <a:ln>
                  <a:noFill/>
                </a:ln>
                <a:solidFill>
                  <a:srgbClr val="000099"/>
                </a:solidFill>
                <a:effectLst/>
                <a:uLnTx/>
                <a:uFillTx/>
              </a:rPr>
              <a:t>.</a:t>
            </a:r>
          </a:p>
          <a:p>
            <a:pPr marL="0" marR="0" lvl="0" indent="0" defTabSz="914400" eaLnBrk="0" fontAlgn="base" latinLnBrk="0" hangingPunct="0">
              <a:lnSpc>
                <a:spcPct val="120000"/>
              </a:lnSpc>
              <a:spcBef>
                <a:spcPct val="0"/>
              </a:spcBef>
              <a:spcAft>
                <a:spcPct val="0"/>
              </a:spcAft>
              <a:buClrTx/>
              <a:buSzTx/>
              <a:buFontTx/>
              <a:buNone/>
              <a:tabLst/>
              <a:defRPr/>
            </a:pPr>
            <a:r>
              <a:rPr kumimoji="0" lang="en-US" altLang="en-US" sz="2800" b="1" i="0" u="none" strike="noStrike" kern="0" cap="none" spc="0" normalizeH="0" baseline="0" noProof="0" dirty="0" smtClean="0">
                <a:ln>
                  <a:noFill/>
                </a:ln>
                <a:solidFill>
                  <a:srgbClr val="000099"/>
                </a:solidFill>
                <a:effectLst/>
                <a:uLnTx/>
                <a:uFillTx/>
                <a:latin typeface="Times New Roman" pitchFamily="18" charset="0"/>
                <a:cs typeface="Times New Roman (Hebrew)" charset="-79"/>
              </a:rPr>
              <a:t>                          </a:t>
            </a:r>
            <a:r>
              <a:rPr kumimoji="0" lang="en-US" altLang="en-US" sz="2000" b="1" i="0" u="none" strike="noStrike" kern="0" cap="none" spc="0" normalizeH="0" baseline="0" noProof="0" dirty="0" smtClean="0">
                <a:ln>
                  <a:noFill/>
                </a:ln>
                <a:solidFill>
                  <a:srgbClr val="009900"/>
                </a:solidFill>
                <a:effectLst/>
                <a:uLnTx/>
                <a:uFillTx/>
                <a:latin typeface="Times New Roman" pitchFamily="18" charset="0"/>
                <a:cs typeface="Times New Roman (Hebrew)" charset="-79"/>
              </a:rPr>
              <a:t>JLAB </a:t>
            </a:r>
          </a:p>
          <a:p>
            <a:pPr marL="0" marR="0" lvl="0" indent="0" defTabSz="914400" eaLnBrk="0" fontAlgn="base" latinLnBrk="0" hangingPunct="0">
              <a:lnSpc>
                <a:spcPct val="70000"/>
              </a:lnSpc>
              <a:spcBef>
                <a:spcPct val="0"/>
              </a:spcBef>
              <a:spcAft>
                <a:spcPct val="0"/>
              </a:spcAft>
              <a:buClrTx/>
              <a:buSzTx/>
              <a:buFontTx/>
              <a:buNone/>
              <a:tabLst/>
              <a:defRPr/>
            </a:pPr>
            <a:r>
              <a:rPr kumimoji="0" lang="en-US" altLang="en-US" sz="2000" b="1" i="0" u="none" strike="noStrike" kern="0" cap="none" spc="0" normalizeH="0" baseline="0" noProof="0" dirty="0" smtClean="0">
                <a:ln>
                  <a:noFill/>
                </a:ln>
                <a:solidFill>
                  <a:srgbClr val="009900"/>
                </a:solidFill>
                <a:effectLst/>
                <a:uLnTx/>
                <a:uFillTx/>
                <a:latin typeface="Times New Roman" pitchFamily="18" charset="0"/>
                <a:cs typeface="Times New Roman (Hebrew)" charset="-79"/>
              </a:rPr>
              <a:t>                                     Data</a:t>
            </a:r>
          </a:p>
        </p:txBody>
      </p:sp>
      <p:sp>
        <p:nvSpPr>
          <p:cNvPr id="11" name="Text Box 23"/>
          <p:cNvSpPr txBox="1">
            <a:spLocks noChangeArrowheads="1"/>
          </p:cNvSpPr>
          <p:nvPr/>
        </p:nvSpPr>
        <p:spPr bwMode="auto">
          <a:xfrm>
            <a:off x="4743117" y="5504053"/>
            <a:ext cx="4553616"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L="0" marR="0" lvl="0" indent="0" defTabSz="914400" eaLnBrk="0" fontAlgn="base" latinLnBrk="0" hangingPunct="0">
              <a:lnSpc>
                <a:spcPct val="100000"/>
              </a:lnSpc>
              <a:spcBef>
                <a:spcPct val="0"/>
              </a:spcBef>
              <a:spcAft>
                <a:spcPct val="0"/>
              </a:spcAft>
              <a:buClrTx/>
              <a:buSzTx/>
              <a:buFontTx/>
              <a:buNone/>
              <a:tabLst/>
              <a:defRPr/>
            </a:pPr>
            <a:r>
              <a:rPr lang="en-US" altLang="en-US" sz="1800" b="0" i="0" kern="0" dirty="0">
                <a:solidFill>
                  <a:srgbClr val="010000"/>
                </a:solidFill>
                <a:latin typeface="Symbol" pitchFamily="18" charset="2"/>
              </a:rPr>
              <a:t> </a:t>
            </a:r>
            <a:r>
              <a:rPr lang="en-US" altLang="en-US" sz="1800" b="0" i="0" kern="0" dirty="0" smtClean="0">
                <a:solidFill>
                  <a:srgbClr val="010000"/>
                </a:solidFill>
                <a:latin typeface="Symbol" pitchFamily="18" charset="2"/>
              </a:rPr>
              <a:t>     </a:t>
            </a:r>
            <a:r>
              <a:rPr kumimoji="0" lang="en-US" altLang="en-US" sz="1800" b="0" i="0" u="none" strike="noStrike" kern="0" cap="none" spc="0" normalizeH="0" baseline="0" noProof="0" dirty="0" smtClean="0">
                <a:ln>
                  <a:noFill/>
                </a:ln>
                <a:solidFill>
                  <a:srgbClr val="010000"/>
                </a:solidFill>
                <a:effectLst/>
                <a:uLnTx/>
                <a:uFillTx/>
                <a:latin typeface="Symbol" pitchFamily="18" charset="2"/>
                <a:cs typeface="Times New Roman (Hebrew)" charset="-79"/>
              </a:rPr>
              <a:t>                              </a:t>
            </a:r>
            <a:r>
              <a:rPr kumimoji="0" lang="en-US" altLang="en-US" sz="1600" i="0" u="none" strike="noStrike" kern="0" cap="none" spc="0" normalizeH="0" baseline="0" noProof="0" dirty="0" smtClean="0">
                <a:ln>
                  <a:noFill/>
                </a:ln>
                <a:solidFill>
                  <a:srgbClr val="010000"/>
                </a:solidFill>
                <a:effectLst/>
                <a:uLnTx/>
                <a:uFillTx/>
                <a:latin typeface="Symbol" pitchFamily="18" charset="2"/>
              </a:rPr>
              <a:t>x </a:t>
            </a:r>
            <a:r>
              <a:rPr kumimoji="0" lang="en-US" altLang="en-US" sz="1600" i="0" u="none" strike="noStrike" kern="0" cap="none" spc="0" normalizeH="0" baseline="0" noProof="0" dirty="0" smtClean="0">
                <a:ln>
                  <a:noFill/>
                </a:ln>
                <a:solidFill>
                  <a:srgbClr val="010000"/>
                </a:solidFill>
                <a:effectLst/>
                <a:uLnTx/>
                <a:uFillTx/>
              </a:rPr>
              <a:t>≈ x</a:t>
            </a:r>
            <a:endParaRPr kumimoji="0" lang="en-US" altLang="en-US" sz="1600" i="0" u="none" strike="noStrike" kern="0" cap="none" spc="0" normalizeH="0" baseline="0" noProof="0" dirty="0" smtClean="0">
              <a:ln>
                <a:noFill/>
              </a:ln>
              <a:solidFill>
                <a:srgbClr val="009900"/>
              </a:solidFill>
              <a:effectLst/>
              <a:uLnTx/>
              <a:uFillTx/>
              <a:cs typeface="Times New Roman" pitchFamily="18" charset="0"/>
            </a:endParaRPr>
          </a:p>
          <a:p>
            <a:pPr marL="0" marR="0" lvl="0" indent="0" defTabSz="914400" eaLnBrk="0" fontAlgn="base" latinLnBrk="0" hangingPunct="0">
              <a:spcBef>
                <a:spcPct val="0"/>
              </a:spcBef>
              <a:spcAft>
                <a:spcPct val="0"/>
              </a:spcAft>
              <a:buClrTx/>
              <a:buSzTx/>
              <a:buFontTx/>
              <a:buChar char="•"/>
              <a:tabLst/>
              <a:defRPr/>
            </a:pPr>
            <a:r>
              <a:rPr kumimoji="0" lang="en-US" altLang="en-US" sz="2400" b="0" i="0" u="none" strike="noStrike" kern="0" cap="none" spc="0" normalizeH="0" baseline="0" noProof="0" dirty="0" smtClean="0">
                <a:ln>
                  <a:noFill/>
                </a:ln>
                <a:solidFill>
                  <a:srgbClr val="0000CC"/>
                </a:solidFill>
                <a:effectLst/>
                <a:uLnTx/>
                <a:uFillTx/>
                <a:latin typeface="Times New Roman" pitchFamily="18" charset="0"/>
                <a:cs typeface="Times New Roman (Hebrew)" charset="-79"/>
              </a:rPr>
              <a:t> </a:t>
            </a:r>
            <a:r>
              <a:rPr kumimoji="0" lang="en-US" altLang="en-US" sz="1600" b="0" i="0" u="none" strike="noStrike" kern="0" cap="none" spc="0" normalizeH="0" baseline="0" noProof="0" dirty="0" smtClean="0">
                <a:ln>
                  <a:noFill/>
                </a:ln>
                <a:solidFill>
                  <a:srgbClr val="0000CC"/>
                </a:solidFill>
                <a:effectLst/>
                <a:uLnTx/>
                <a:uFillTx/>
                <a:latin typeface="Times New Roman" pitchFamily="18" charset="0"/>
                <a:cs typeface="Times New Roman (Hebrew)" charset="-79"/>
              </a:rPr>
              <a:t>average → Quark-Hadron Duality</a:t>
            </a:r>
          </a:p>
          <a:p>
            <a:pPr marL="0" marR="0" lvl="0" indent="0" defTabSz="914400" eaLnBrk="0" fontAlgn="base" latinLnBrk="0" hangingPunct="0">
              <a:spcBef>
                <a:spcPct val="0"/>
              </a:spcBef>
              <a:spcAft>
                <a:spcPct val="0"/>
              </a:spcAft>
              <a:buClrTx/>
              <a:buSzTx/>
              <a:buFontTx/>
              <a:buChar char="•"/>
              <a:tabLst/>
              <a:defRPr/>
            </a:pPr>
            <a:r>
              <a:rPr kumimoji="0" lang="en-US" altLang="en-US" sz="1600" b="0" i="0" u="none" strike="noStrike" kern="0" cap="none" spc="0" normalizeH="0" baseline="0" noProof="0" dirty="0" smtClean="0">
                <a:ln>
                  <a:noFill/>
                </a:ln>
                <a:solidFill>
                  <a:srgbClr val="0000CC"/>
                </a:solidFill>
                <a:effectLst/>
                <a:uLnTx/>
                <a:uFillTx/>
                <a:latin typeface="Times New Roman" pitchFamily="18" charset="0"/>
                <a:cs typeface="Times New Roman (Hebrew)" charset="-79"/>
              </a:rPr>
              <a:t>  lower onset-</a:t>
            </a:r>
            <a:r>
              <a:rPr kumimoji="0" lang="en-US" altLang="en-US" sz="1600" b="1" i="1" u="none" strike="noStrike" kern="0" cap="none" spc="0" normalizeH="0" baseline="0" noProof="0" dirty="0" smtClean="0">
                <a:ln>
                  <a:noFill/>
                </a:ln>
                <a:solidFill>
                  <a:srgbClr val="990099"/>
                </a:solidFill>
                <a:effectLst/>
                <a:uLnTx/>
                <a:uFillTx/>
                <a:latin typeface="Times New Roman" pitchFamily="18" charset="0"/>
                <a:cs typeface="Times New Roman (Hebrew)" charset="-79"/>
              </a:rPr>
              <a:t>Q</a:t>
            </a:r>
            <a:r>
              <a:rPr kumimoji="0" lang="en-US" altLang="en-US" sz="1600" b="1" i="1" u="none" strike="noStrike" kern="0" cap="none" spc="0" normalizeH="0" baseline="30000" noProof="0" dirty="0" smtClean="0">
                <a:ln>
                  <a:noFill/>
                </a:ln>
                <a:solidFill>
                  <a:srgbClr val="990099"/>
                </a:solidFill>
                <a:effectLst/>
                <a:uLnTx/>
                <a:uFillTx/>
                <a:latin typeface="Times New Roman" pitchFamily="18" charset="0"/>
                <a:cs typeface="Times New Roman (Hebrew)" charset="-79"/>
              </a:rPr>
              <a:t>2</a:t>
            </a:r>
            <a:r>
              <a:rPr kumimoji="0" lang="en-US" altLang="en-US" sz="1600" b="0" i="1" u="none" strike="noStrike" kern="0" cap="none" spc="0" normalizeH="0" baseline="30000" noProof="0" dirty="0" smtClean="0">
                <a:ln>
                  <a:noFill/>
                </a:ln>
                <a:solidFill>
                  <a:srgbClr val="990099"/>
                </a:solidFill>
                <a:effectLst/>
                <a:uLnTx/>
                <a:uFillTx/>
                <a:latin typeface="Times New Roman" pitchFamily="18" charset="0"/>
                <a:cs typeface="Times New Roman (Hebrew)" charset="-79"/>
              </a:rPr>
              <a:t> </a:t>
            </a:r>
            <a:r>
              <a:rPr kumimoji="0" lang="en-US" altLang="en-US" sz="1600" b="0" i="0" u="none" strike="noStrike" kern="0" cap="none" spc="0" normalizeH="0" baseline="30000" noProof="0" dirty="0" smtClean="0">
                <a:ln>
                  <a:noFill/>
                </a:ln>
                <a:solidFill>
                  <a:srgbClr val="0000CC"/>
                </a:solidFill>
                <a:effectLst/>
                <a:uLnTx/>
                <a:uFillTx/>
                <a:latin typeface="Times New Roman" pitchFamily="18" charset="0"/>
                <a:cs typeface="Times New Roman (Hebrew)" charset="-79"/>
              </a:rPr>
              <a:t> </a:t>
            </a:r>
            <a:r>
              <a:rPr kumimoji="0" lang="en-US" altLang="en-US" sz="1600" b="0" i="0" u="none" strike="noStrike" kern="0" cap="none" spc="0" normalizeH="0" baseline="0" noProof="0" dirty="0" smtClean="0">
                <a:ln>
                  <a:noFill/>
                </a:ln>
                <a:solidFill>
                  <a:srgbClr val="0000CC"/>
                </a:solidFill>
                <a:effectLst/>
                <a:uLnTx/>
                <a:uFillTx/>
                <a:latin typeface="Times New Roman" pitchFamily="18" charset="0"/>
                <a:cs typeface="Times New Roman (Hebrew)" charset="-79"/>
              </a:rPr>
              <a:t>in nuclei?</a:t>
            </a:r>
            <a:r>
              <a:rPr kumimoji="0" lang="en-US" altLang="en-US" sz="1600" b="0" i="0" u="none" strike="noStrike" kern="0" cap="none" spc="0" normalizeH="0" baseline="0" noProof="0" dirty="0" smtClean="0">
                <a:ln>
                  <a:noFill/>
                </a:ln>
                <a:solidFill>
                  <a:srgbClr val="009900"/>
                </a:solidFill>
                <a:effectLst/>
                <a:uLnTx/>
                <a:uFillTx/>
                <a:latin typeface="Times New Roman" pitchFamily="18" charset="0"/>
                <a:cs typeface="Times New Roman (Hebrew)" charset="-79"/>
              </a:rPr>
              <a:t> </a:t>
            </a:r>
          </a:p>
        </p:txBody>
      </p:sp>
      <p:sp>
        <p:nvSpPr>
          <p:cNvPr id="13" name="Text Box 25"/>
          <p:cNvSpPr txBox="1">
            <a:spLocks noChangeArrowheads="1"/>
          </p:cNvSpPr>
          <p:nvPr/>
        </p:nvSpPr>
        <p:spPr bwMode="auto">
          <a:xfrm>
            <a:off x="8531225" y="2892425"/>
            <a:ext cx="368300" cy="48895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altLang="en-US" sz="2600" b="1" i="0" u="none" strike="noStrike" kern="0" cap="none" spc="0" normalizeH="0" baseline="0" noProof="0" smtClean="0">
                <a:ln>
                  <a:noFill/>
                </a:ln>
                <a:solidFill>
                  <a:srgbClr val="010000"/>
                </a:solidFill>
                <a:effectLst/>
                <a:uLnTx/>
                <a:uFillTx/>
                <a:latin typeface="Times New Roman" pitchFamily="18" charset="0"/>
                <a:cs typeface="Times New Roman (Hebrew)" charset="-79"/>
              </a:rPr>
              <a:t>p</a:t>
            </a:r>
          </a:p>
        </p:txBody>
      </p:sp>
      <p:sp>
        <p:nvSpPr>
          <p:cNvPr id="14" name="Text Box 26"/>
          <p:cNvSpPr txBox="1">
            <a:spLocks noChangeArrowheads="1"/>
          </p:cNvSpPr>
          <p:nvPr/>
        </p:nvSpPr>
        <p:spPr bwMode="auto">
          <a:xfrm>
            <a:off x="8539163" y="4930775"/>
            <a:ext cx="368300" cy="48895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altLang="en-US" sz="2600" b="1" i="0" u="none" strike="noStrike" kern="0" cap="none" spc="0" normalizeH="0" baseline="0" noProof="0" smtClean="0">
                <a:ln>
                  <a:noFill/>
                </a:ln>
                <a:solidFill>
                  <a:srgbClr val="010000"/>
                </a:solidFill>
                <a:effectLst/>
                <a:uLnTx/>
                <a:uFillTx/>
                <a:latin typeface="Times New Roman" pitchFamily="18" charset="0"/>
                <a:cs typeface="Times New Roman (Hebrew)" charset="-79"/>
              </a:rPr>
              <a:t>d</a:t>
            </a:r>
          </a:p>
        </p:txBody>
      </p:sp>
      <p:sp>
        <p:nvSpPr>
          <p:cNvPr id="16" name="Text Box 23"/>
          <p:cNvSpPr txBox="1">
            <a:spLocks noChangeArrowheads="1"/>
          </p:cNvSpPr>
          <p:nvPr/>
        </p:nvSpPr>
        <p:spPr bwMode="auto">
          <a:xfrm>
            <a:off x="399384" y="5243956"/>
            <a:ext cx="45536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R="0" lvl="0" defTabSz="914400" eaLnBrk="0" fontAlgn="base" latinLnBrk="0" hangingPunct="0">
              <a:lnSpc>
                <a:spcPct val="100000"/>
              </a:lnSpc>
              <a:spcBef>
                <a:spcPct val="0"/>
              </a:spcBef>
              <a:spcAft>
                <a:spcPct val="0"/>
              </a:spcAft>
              <a:buClr>
                <a:srgbClr val="000099"/>
              </a:buClr>
              <a:buSzPct val="193000"/>
              <a:tabLst/>
              <a:defRPr/>
            </a:pPr>
            <a:r>
              <a:rPr lang="en-US" altLang="en-US" sz="1800" i="0" kern="0" dirty="0" smtClean="0">
                <a:solidFill>
                  <a:srgbClr val="000099"/>
                </a:solidFill>
                <a:latin typeface="Times New Roman"/>
                <a:cs typeface="Times New Roman"/>
              </a:rPr>
              <a:t>●</a:t>
            </a:r>
            <a:r>
              <a:rPr lang="en-US" altLang="en-US" sz="1800" i="0" kern="0" dirty="0" smtClean="0">
                <a:solidFill>
                  <a:srgbClr val="000099"/>
                </a:solidFill>
              </a:rPr>
              <a:t>   </a:t>
            </a:r>
            <a:r>
              <a:rPr kumimoji="0" lang="en-US" altLang="en-US" sz="2400" i="1" u="none" strike="noStrike" kern="0" cap="none" spc="0" normalizeH="0" baseline="0" noProof="0" dirty="0" smtClean="0">
                <a:ln>
                  <a:noFill/>
                </a:ln>
                <a:solidFill>
                  <a:srgbClr val="990099"/>
                </a:solidFill>
                <a:effectLst/>
                <a:uLnTx/>
                <a:uFillTx/>
              </a:rPr>
              <a:t>Q</a:t>
            </a:r>
            <a:r>
              <a:rPr kumimoji="0" lang="en-US" altLang="en-US" sz="2400" i="1" u="none" strike="noStrike" kern="0" cap="none" spc="0" normalizeH="0" baseline="30000" noProof="0" dirty="0" smtClean="0">
                <a:ln>
                  <a:noFill/>
                </a:ln>
                <a:solidFill>
                  <a:srgbClr val="990099"/>
                </a:solidFill>
                <a:effectLst/>
                <a:uLnTx/>
                <a:uFillTx/>
              </a:rPr>
              <a:t>2 </a:t>
            </a:r>
            <a:r>
              <a:rPr lang="en-US" altLang="en-US" sz="2400" i="0" kern="0" baseline="-25000" noProof="0" dirty="0">
                <a:solidFill>
                  <a:srgbClr val="990099"/>
                </a:solidFill>
              </a:rPr>
              <a:t>d</a:t>
            </a:r>
            <a:r>
              <a:rPr lang="en-US" altLang="en-US" sz="2400" i="0" kern="0" baseline="-25000" dirty="0" err="1" smtClean="0">
                <a:solidFill>
                  <a:srgbClr val="990099"/>
                </a:solidFill>
              </a:rPr>
              <a:t>ual</a:t>
            </a:r>
            <a:r>
              <a:rPr lang="en-US" altLang="en-US" sz="2400" i="0" kern="0" baseline="-25000" dirty="0" smtClean="0">
                <a:solidFill>
                  <a:srgbClr val="990099"/>
                </a:solidFill>
              </a:rPr>
              <a:t> </a:t>
            </a:r>
            <a:r>
              <a:rPr lang="en-US" altLang="en-US" sz="2400" i="0" kern="0" dirty="0" smtClean="0">
                <a:solidFill>
                  <a:srgbClr val="990099"/>
                </a:solidFill>
              </a:rPr>
              <a:t>~ 2.5-3 GeV</a:t>
            </a:r>
            <a:r>
              <a:rPr lang="en-US" altLang="en-US" sz="2400" i="0" kern="0" baseline="30000" dirty="0" smtClean="0">
                <a:solidFill>
                  <a:srgbClr val="990099"/>
                </a:solidFill>
              </a:rPr>
              <a:t>2</a:t>
            </a:r>
            <a:r>
              <a:rPr kumimoji="0" lang="en-US" altLang="en-US" sz="2400" i="0" u="none" strike="noStrike" kern="0" cap="none" spc="0" normalizeH="0" noProof="0" dirty="0" smtClean="0">
                <a:ln>
                  <a:noFill/>
                </a:ln>
                <a:solidFill>
                  <a:srgbClr val="009900"/>
                </a:solidFill>
                <a:effectLst/>
                <a:uLnTx/>
                <a:uFillTx/>
              </a:rPr>
              <a:t> </a:t>
            </a:r>
          </a:p>
          <a:p>
            <a:pPr marR="0" lvl="0" defTabSz="914400" eaLnBrk="0" fontAlgn="base" latinLnBrk="0" hangingPunct="0">
              <a:lnSpc>
                <a:spcPct val="150000"/>
              </a:lnSpc>
              <a:spcBef>
                <a:spcPct val="0"/>
              </a:spcBef>
              <a:spcAft>
                <a:spcPct val="0"/>
              </a:spcAft>
              <a:buClr>
                <a:srgbClr val="000099"/>
              </a:buClr>
              <a:buSzPct val="193000"/>
              <a:tabLst/>
              <a:defRPr/>
            </a:pPr>
            <a:r>
              <a:rPr kumimoji="0" lang="en-US" altLang="en-US" sz="1800" i="0" u="none" strike="noStrike" kern="0" cap="none" spc="0" normalizeH="0" noProof="0" dirty="0" smtClean="0">
                <a:ln>
                  <a:noFill/>
                </a:ln>
                <a:solidFill>
                  <a:srgbClr val="0000CC"/>
                </a:solidFill>
                <a:effectLst/>
                <a:uLnTx/>
                <a:uFillTx/>
                <a:latin typeface="Times New Roman"/>
                <a:cs typeface="Times New Roman"/>
              </a:rPr>
              <a:t>●  </a:t>
            </a:r>
            <a:r>
              <a:rPr kumimoji="0" lang="en-US" altLang="en-US" sz="2400" b="0" i="0" u="none" strike="noStrike" kern="0" cap="none" spc="0" normalizeH="0" noProof="0" dirty="0" smtClean="0">
                <a:ln>
                  <a:noFill/>
                </a:ln>
                <a:solidFill>
                  <a:srgbClr val="0000CC"/>
                </a:solidFill>
                <a:effectLst/>
                <a:uLnTx/>
                <a:uFillTx/>
                <a:latin typeface="Times New Roman"/>
                <a:cs typeface="Times New Roman"/>
              </a:rPr>
              <a:t>depends on channel?</a:t>
            </a:r>
            <a:endParaRPr kumimoji="0" lang="en-US" altLang="en-US" sz="2400" b="0" i="0" u="none" strike="noStrike" kern="0" cap="none" spc="0" normalizeH="0" noProof="0" dirty="0" smtClean="0">
              <a:ln>
                <a:noFill/>
              </a:ln>
              <a:solidFill>
                <a:srgbClr val="0000CC"/>
              </a:solidFill>
              <a:effectLst/>
              <a:uLnTx/>
              <a:uFillTx/>
            </a:endParaRPr>
          </a:p>
        </p:txBody>
      </p:sp>
      <p:sp>
        <p:nvSpPr>
          <p:cNvPr id="15" name="TextBox 14"/>
          <p:cNvSpPr txBox="1"/>
          <p:nvPr/>
        </p:nvSpPr>
        <p:spPr>
          <a:xfrm>
            <a:off x="0" y="6492947"/>
            <a:ext cx="1457739" cy="369332"/>
          </a:xfrm>
          <a:prstGeom prst="rect">
            <a:avLst/>
          </a:prstGeom>
          <a:solidFill>
            <a:srgbClr val="FFC000"/>
          </a:solidFill>
        </p:spPr>
        <p:txBody>
          <a:bodyPr wrap="square" rtlCol="0">
            <a:spAutoFit/>
          </a:bodyPr>
          <a:lstStyle/>
          <a:p>
            <a:r>
              <a:rPr lang="en-US" dirty="0" smtClean="0"/>
              <a:t>Ralf Rapp</a:t>
            </a:r>
            <a:endParaRPr lang="en-US" dirty="0"/>
          </a:p>
        </p:txBody>
      </p:sp>
      <p:sp>
        <p:nvSpPr>
          <p:cNvPr id="12" name="Slide Number Placeholder 11"/>
          <p:cNvSpPr>
            <a:spLocks noGrp="1"/>
          </p:cNvSpPr>
          <p:nvPr>
            <p:ph type="sldNum" sz="quarter" idx="12"/>
          </p:nvPr>
        </p:nvSpPr>
        <p:spPr/>
        <p:txBody>
          <a:bodyPr/>
          <a:lstStyle/>
          <a:p>
            <a:pPr>
              <a:defRPr/>
            </a:pPr>
            <a:fld id="{AB7CE779-21FB-D348-B8EA-3C752F0DE6DE}" type="slidenum">
              <a:rPr lang="en-US" altLang="en-US" smtClean="0"/>
              <a:pPr>
                <a:defRPr/>
              </a:pPr>
              <a:t>34</a:t>
            </a:fld>
            <a:endParaRPr lang="en-US" altLang="en-US"/>
          </a:p>
        </p:txBody>
      </p:sp>
    </p:spTree>
    <p:extLst>
      <p:ext uri="{BB962C8B-B14F-4D97-AF65-F5344CB8AC3E}">
        <p14:creationId xmlns:p14="http://schemas.microsoft.com/office/powerpoint/2010/main" val="7116940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Questions to Ponder</a:t>
            </a:r>
            <a:endParaRPr lang="en-US" dirty="0"/>
          </a:p>
        </p:txBody>
      </p:sp>
      <p:sp>
        <p:nvSpPr>
          <p:cNvPr id="3" name="Content Placeholder 2"/>
          <p:cNvSpPr>
            <a:spLocks noGrp="1"/>
          </p:cNvSpPr>
          <p:nvPr>
            <p:ph idx="1"/>
          </p:nvPr>
        </p:nvSpPr>
        <p:spPr>
          <a:xfrm>
            <a:off x="298175" y="950844"/>
            <a:ext cx="8501270" cy="5396948"/>
          </a:xfrm>
          <a:solidFill>
            <a:srgbClr val="FFBF16"/>
          </a:solidFill>
        </p:spPr>
        <p:txBody>
          <a:bodyPr/>
          <a:lstStyle/>
          <a:p>
            <a:pPr marL="457200" indent="-457200">
              <a:buFont typeface="+mj-lt"/>
              <a:buAutoNum type="arabicPeriod"/>
            </a:pPr>
            <a:r>
              <a:rPr lang="en-US" sz="2400" dirty="0" smtClean="0"/>
              <a:t>How to compare Helicity Amplitudes between SL and TL?</a:t>
            </a:r>
          </a:p>
          <a:p>
            <a:pPr marL="457200" indent="-457200">
              <a:buFont typeface="+mj-lt"/>
              <a:buAutoNum type="arabicPeriod"/>
            </a:pPr>
            <a:r>
              <a:rPr lang="en-US" sz="2400" dirty="0" smtClean="0"/>
              <a:t>Can the data in the SL region afford constraints for those in the TL regime? (e.g. Covariant Spectator Theory, </a:t>
            </a:r>
            <a:r>
              <a:rPr lang="en-US" sz="2400" dirty="0"/>
              <a:t>Teresa Peña</a:t>
            </a:r>
            <a:r>
              <a:rPr lang="en-US" sz="2400" dirty="0" smtClean="0"/>
              <a:t>).</a:t>
            </a:r>
          </a:p>
          <a:p>
            <a:pPr marL="457200" indent="-457200">
              <a:buFont typeface="+mj-lt"/>
              <a:buAutoNum type="arabicPeriod"/>
            </a:pPr>
            <a:r>
              <a:rPr lang="en-US" sz="2400" dirty="0" smtClean="0"/>
              <a:t>What is the relationship between the density matrix elements for SL </a:t>
            </a:r>
            <a:r>
              <a:rPr lang="en-US" sz="2400" dirty="0" smtClean="0">
                <a:sym typeface="Wingdings"/>
              </a:rPr>
              <a:t> TL?  Again do they offer any constraints on the Helicity Amplitudes between the SL and TL regimes?</a:t>
            </a:r>
            <a:endParaRPr lang="en-US" sz="2400" dirty="0" smtClean="0"/>
          </a:p>
          <a:p>
            <a:pPr marL="457200" indent="-457200">
              <a:buFont typeface="+mj-lt"/>
              <a:buAutoNum type="arabicPeriod"/>
            </a:pPr>
            <a:r>
              <a:rPr lang="en-US" sz="2400" dirty="0" smtClean="0"/>
              <a:t>Will there be scaling in q</a:t>
            </a:r>
            <a:r>
              <a:rPr lang="en-US" sz="2400" baseline="30000" dirty="0" smtClean="0"/>
              <a:t>2  </a:t>
            </a:r>
            <a:r>
              <a:rPr lang="en-US" sz="2400" dirty="0" smtClean="0"/>
              <a:t>&gt; 0 and </a:t>
            </a:r>
            <a:r>
              <a:rPr lang="en-US" sz="2400" dirty="0"/>
              <a:t>q</a:t>
            </a:r>
            <a:r>
              <a:rPr lang="en-US" sz="2400" baseline="30000" dirty="0"/>
              <a:t>2  </a:t>
            </a:r>
            <a:r>
              <a:rPr lang="en-US" sz="2400" dirty="0" smtClean="0"/>
              <a:t>&lt; 0 (i.e. Q</a:t>
            </a:r>
            <a:r>
              <a:rPr lang="en-US" sz="2400" baseline="30000" dirty="0" smtClean="0"/>
              <a:t>2 </a:t>
            </a:r>
            <a:r>
              <a:rPr lang="en-US" sz="2400" dirty="0" smtClean="0"/>
              <a:t>&gt; 0)?</a:t>
            </a:r>
          </a:p>
          <a:p>
            <a:pPr marL="457200" indent="-457200">
              <a:buFont typeface="+mj-lt"/>
              <a:buAutoNum type="arabicPeriod"/>
            </a:pPr>
            <a:r>
              <a:rPr lang="en-US" sz="2400" dirty="0" smtClean="0"/>
              <a:t>Can we find a consistent </a:t>
            </a:r>
            <a:r>
              <a:rPr lang="en-US" sz="2400" i="1" dirty="0" smtClean="0"/>
              <a:t>ab initio </a:t>
            </a:r>
            <a:r>
              <a:rPr lang="en-US" sz="2400" dirty="0" smtClean="0"/>
              <a:t>approach for the QCD </a:t>
            </a:r>
            <a:r>
              <a:rPr lang="en-US" sz="2400" dirty="0" err="1" smtClean="0"/>
              <a:t>d.o.f</a:t>
            </a:r>
            <a:r>
              <a:rPr lang="en-US" sz="2400" dirty="0" smtClean="0"/>
              <a:t>. in determining the SL and TL transition FFs?</a:t>
            </a:r>
          </a:p>
          <a:p>
            <a:pPr marL="457200" indent="-457200">
              <a:buFont typeface="+mj-lt"/>
              <a:buAutoNum type="arabicPeriod"/>
            </a:pPr>
            <a:r>
              <a:rPr lang="en-US" sz="2400" dirty="0" smtClean="0"/>
              <a:t>What role does the MB Cloud play? (again for SL and TL)?  And how to separate?  [Through comparing to other models?]</a:t>
            </a:r>
          </a:p>
          <a:p>
            <a:pPr marL="457200" indent="-457200">
              <a:buFont typeface="+mj-lt"/>
              <a:buAutoNum type="arabicPeriod"/>
            </a:pPr>
            <a:r>
              <a:rPr lang="en-US" sz="2400" dirty="0" smtClean="0"/>
              <a:t>What are the relevant </a:t>
            </a:r>
            <a:r>
              <a:rPr lang="en-US" sz="2400" dirty="0" err="1" smtClean="0"/>
              <a:t>d.o.f</a:t>
            </a:r>
            <a:r>
              <a:rPr lang="en-US" sz="2400" dirty="0" smtClean="0"/>
              <a:t>. as a function of q</a:t>
            </a:r>
            <a:r>
              <a:rPr lang="en-US" sz="2400" baseline="30000" dirty="0" smtClean="0"/>
              <a:t>2 </a:t>
            </a:r>
            <a:r>
              <a:rPr lang="en-US" sz="2400" dirty="0" smtClean="0"/>
              <a:t>for the SL and TL regimes?</a:t>
            </a:r>
          </a:p>
          <a:p>
            <a:endParaRPr lang="en-US" dirty="0"/>
          </a:p>
        </p:txBody>
      </p:sp>
      <p:sp>
        <p:nvSpPr>
          <p:cNvPr id="6" name="Slide Number Placeholder 5"/>
          <p:cNvSpPr>
            <a:spLocks noGrp="1"/>
          </p:cNvSpPr>
          <p:nvPr>
            <p:ph type="sldNum" sz="quarter" idx="12"/>
          </p:nvPr>
        </p:nvSpPr>
        <p:spPr/>
        <p:txBody>
          <a:bodyPr/>
          <a:lstStyle/>
          <a:p>
            <a:pPr>
              <a:defRPr/>
            </a:pPr>
            <a:fld id="{AB7CE779-21FB-D348-B8EA-3C752F0DE6DE}" type="slidenum">
              <a:rPr lang="en-US" altLang="en-US" smtClean="0"/>
              <a:pPr>
                <a:defRPr/>
              </a:pPr>
              <a:t>35</a:t>
            </a:fld>
            <a:endParaRPr lang="en-US" altLang="en-US"/>
          </a:p>
        </p:txBody>
      </p:sp>
    </p:spTree>
    <p:extLst>
      <p:ext uri="{BB962C8B-B14F-4D97-AF65-F5344CB8AC3E}">
        <p14:creationId xmlns:p14="http://schemas.microsoft.com/office/powerpoint/2010/main" val="65340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245165" y="244948"/>
            <a:ext cx="9144000" cy="6225702"/>
          </a:xfrm>
          <a:prstGeom prst="rect">
            <a:avLst/>
          </a:prstGeom>
        </p:spPr>
      </p:pic>
      <p:sp>
        <p:nvSpPr>
          <p:cNvPr id="7" name="TextBox 6"/>
          <p:cNvSpPr txBox="1"/>
          <p:nvPr/>
        </p:nvSpPr>
        <p:spPr>
          <a:xfrm>
            <a:off x="0" y="6492947"/>
            <a:ext cx="1909690" cy="369332"/>
          </a:xfrm>
          <a:prstGeom prst="rect">
            <a:avLst/>
          </a:prstGeom>
          <a:solidFill>
            <a:srgbClr val="FFC000"/>
          </a:solidFill>
        </p:spPr>
        <p:txBody>
          <a:bodyPr wrap="square" rtlCol="0">
            <a:spAutoFit/>
          </a:bodyPr>
          <a:lstStyle/>
          <a:p>
            <a:r>
              <a:rPr lang="en-US" dirty="0" smtClean="0"/>
              <a:t>Ralf </a:t>
            </a:r>
            <a:r>
              <a:rPr lang="en-US" dirty="0" err="1" smtClean="0"/>
              <a:t>Gothe</a:t>
            </a:r>
            <a:endParaRPr lang="en-US" dirty="0"/>
          </a:p>
        </p:txBody>
      </p:sp>
      <p:sp>
        <p:nvSpPr>
          <p:cNvPr id="8" name="TextBox 7"/>
          <p:cNvSpPr txBox="1"/>
          <p:nvPr/>
        </p:nvSpPr>
        <p:spPr>
          <a:xfrm>
            <a:off x="6258339" y="3559245"/>
            <a:ext cx="2640496" cy="1200329"/>
          </a:xfrm>
          <a:prstGeom prst="rect">
            <a:avLst/>
          </a:prstGeom>
          <a:solidFill>
            <a:srgbClr val="FFC000"/>
          </a:solidFill>
          <a:ln>
            <a:solidFill>
              <a:srgbClr val="3612FF"/>
            </a:solidFill>
          </a:ln>
        </p:spPr>
        <p:txBody>
          <a:bodyPr wrap="square" rtlCol="0">
            <a:spAutoFit/>
          </a:bodyPr>
          <a:lstStyle/>
          <a:p>
            <a:r>
              <a:rPr lang="en-US" b="1" dirty="0" smtClean="0">
                <a:solidFill>
                  <a:srgbClr val="FF0000"/>
                </a:solidFill>
              </a:rPr>
              <a:t>There will be a </a:t>
            </a:r>
            <a:r>
              <a:rPr lang="en-US" b="1" dirty="0" smtClean="0">
                <a:solidFill>
                  <a:srgbClr val="FF0000"/>
                </a:solidFill>
              </a:rPr>
              <a:t>dedicated session </a:t>
            </a:r>
            <a:r>
              <a:rPr lang="en-US" b="1" smtClean="0">
                <a:solidFill>
                  <a:srgbClr val="FF0000"/>
                </a:solidFill>
              </a:rPr>
              <a:t>on </a:t>
            </a:r>
            <a:r>
              <a:rPr lang="en-US" b="1" smtClean="0">
                <a:solidFill>
                  <a:srgbClr val="FF0000"/>
                </a:solidFill>
              </a:rPr>
              <a:t>space-like </a:t>
            </a:r>
            <a:r>
              <a:rPr lang="en-US" b="1" dirty="0" smtClean="0">
                <a:solidFill>
                  <a:srgbClr val="FF0000"/>
                </a:solidFill>
              </a:rPr>
              <a:t>and</a:t>
            </a:r>
          </a:p>
          <a:p>
            <a:r>
              <a:rPr lang="en-US" b="1" dirty="0" smtClean="0">
                <a:solidFill>
                  <a:srgbClr val="FF0000"/>
                </a:solidFill>
              </a:rPr>
              <a:t>time-like</a:t>
            </a:r>
            <a:r>
              <a:rPr lang="en-US" b="1" dirty="0">
                <a:solidFill>
                  <a:srgbClr val="FF0000"/>
                </a:solidFill>
              </a:rPr>
              <a:t> </a:t>
            </a:r>
            <a:r>
              <a:rPr lang="en-US" b="1" dirty="0" smtClean="0">
                <a:solidFill>
                  <a:srgbClr val="FF0000"/>
                </a:solidFill>
              </a:rPr>
              <a:t>transition </a:t>
            </a:r>
            <a:r>
              <a:rPr lang="en-US" b="1" dirty="0" smtClean="0">
                <a:solidFill>
                  <a:srgbClr val="FF0000"/>
                </a:solidFill>
              </a:rPr>
              <a:t>form factors. </a:t>
            </a:r>
          </a:p>
        </p:txBody>
      </p:sp>
      <p:sp>
        <p:nvSpPr>
          <p:cNvPr id="9" name="Slide Number Placeholder 8"/>
          <p:cNvSpPr>
            <a:spLocks noGrp="1"/>
          </p:cNvSpPr>
          <p:nvPr>
            <p:ph type="sldNum" sz="quarter" idx="12"/>
          </p:nvPr>
        </p:nvSpPr>
        <p:spPr/>
        <p:txBody>
          <a:bodyPr/>
          <a:lstStyle/>
          <a:p>
            <a:pPr>
              <a:defRPr/>
            </a:pPr>
            <a:fld id="{AB7CE779-21FB-D348-B8EA-3C752F0DE6DE}" type="slidenum">
              <a:rPr lang="en-US" altLang="en-US" smtClean="0"/>
              <a:pPr>
                <a:defRPr/>
              </a:pPr>
              <a:t>36</a:t>
            </a:fld>
            <a:endParaRPr lang="en-US" altLang="en-US"/>
          </a:p>
        </p:txBody>
      </p:sp>
    </p:spTree>
    <p:extLst>
      <p:ext uri="{BB962C8B-B14F-4D97-AF65-F5344CB8AC3E}">
        <p14:creationId xmlns:p14="http://schemas.microsoft.com/office/powerpoint/2010/main" val="18273482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thumbs.dreamstime.com/z/merci-22354898.jpg"/>
          <p:cNvPicPr>
            <a:picLocks noChangeAspect="1" noChangeArrowheads="1"/>
          </p:cNvPicPr>
          <p:nvPr/>
        </p:nvPicPr>
        <p:blipFill rotWithShape="1">
          <a:blip r:embed="rId2">
            <a:extLst>
              <a:ext uri="{28A0092B-C50C-407E-A947-70E740481C1C}">
                <a14:useLocalDpi xmlns:a14="http://schemas.microsoft.com/office/drawing/2010/main" val="0"/>
              </a:ext>
            </a:extLst>
          </a:blip>
          <a:srcRect b="9553"/>
          <a:stretch/>
        </p:blipFill>
        <p:spPr bwMode="auto">
          <a:xfrm>
            <a:off x="614" y="344556"/>
            <a:ext cx="9143385" cy="612609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33386914-9120-D54D-A0BF-EF4C0751C264}" type="slidenum">
              <a:rPr lang="en-US" altLang="en-US" smtClean="0"/>
              <a:pPr>
                <a:defRPr/>
              </a:pPr>
              <a:t>37</a:t>
            </a:fld>
            <a:endParaRPr lang="en-US" altLang="en-US"/>
          </a:p>
        </p:txBody>
      </p:sp>
    </p:spTree>
    <p:extLst>
      <p:ext uri="{BB962C8B-B14F-4D97-AF65-F5344CB8AC3E}">
        <p14:creationId xmlns:p14="http://schemas.microsoft.com/office/powerpoint/2010/main" val="12667598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63122" y="2638268"/>
            <a:ext cx="4841822" cy="523220"/>
          </a:xfrm>
          <a:prstGeom prst="rect">
            <a:avLst/>
          </a:prstGeom>
          <a:noFill/>
        </p:spPr>
        <p:txBody>
          <a:bodyPr wrap="square" rtlCol="0">
            <a:spAutoFit/>
          </a:bodyPr>
          <a:lstStyle/>
          <a:p>
            <a:r>
              <a:rPr lang="en-US" sz="2800" dirty="0" smtClean="0"/>
              <a:t>Additional Slides</a:t>
            </a:r>
            <a:endParaRPr lang="en-US" sz="2800" dirty="0"/>
          </a:p>
        </p:txBody>
      </p:sp>
      <p:sp>
        <p:nvSpPr>
          <p:cNvPr id="5" name="Slide Number Placeholder 4"/>
          <p:cNvSpPr>
            <a:spLocks noGrp="1"/>
          </p:cNvSpPr>
          <p:nvPr>
            <p:ph type="sldNum" sz="quarter" idx="12"/>
          </p:nvPr>
        </p:nvSpPr>
        <p:spPr/>
        <p:txBody>
          <a:bodyPr/>
          <a:lstStyle/>
          <a:p>
            <a:pPr>
              <a:defRPr/>
            </a:pPr>
            <a:fld id="{33386914-9120-D54D-A0BF-EF4C0751C264}" type="slidenum">
              <a:rPr lang="en-US" altLang="en-US" smtClean="0"/>
              <a:pPr>
                <a:defRPr/>
              </a:pPr>
              <a:t>38</a:t>
            </a:fld>
            <a:endParaRPr lang="en-US" altLang="en-US"/>
          </a:p>
        </p:txBody>
      </p:sp>
    </p:spTree>
    <p:extLst>
      <p:ext uri="{BB962C8B-B14F-4D97-AF65-F5344CB8AC3E}">
        <p14:creationId xmlns:p14="http://schemas.microsoft.com/office/powerpoint/2010/main" val="6688398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
            <a:ext cx="9144000" cy="831850"/>
          </a:xfrm>
        </p:spPr>
        <p:txBody>
          <a:bodyPr rtlCol="0">
            <a:normAutofit fontScale="90000"/>
          </a:bodyPr>
          <a:lstStyle/>
          <a:p>
            <a:pPr eaLnBrk="1" fontAlgn="auto" hangingPunct="1">
              <a:spcAft>
                <a:spcPts val="0"/>
              </a:spcAft>
              <a:defRPr/>
            </a:pPr>
            <a:r>
              <a:rPr lang="en-US" b="1" dirty="0" smtClean="0">
                <a:solidFill>
                  <a:srgbClr val="000090"/>
                </a:solidFill>
                <a:ea typeface="+mj-ea"/>
                <a:cs typeface="+mj-cs"/>
              </a:rPr>
              <a:t>Complete </a:t>
            </a:r>
            <a:r>
              <a:rPr lang="en-US" b="1" dirty="0" err="1" smtClean="0">
                <a:solidFill>
                  <a:srgbClr val="000090"/>
                </a:solidFill>
                <a:ea typeface="+mj-ea"/>
                <a:cs typeface="+mj-cs"/>
              </a:rPr>
              <a:t>photoproduction</a:t>
            </a:r>
            <a:r>
              <a:rPr lang="en-US" b="1" dirty="0" smtClean="0">
                <a:solidFill>
                  <a:srgbClr val="000090"/>
                </a:solidFill>
                <a:ea typeface="+mj-ea"/>
                <a:cs typeface="+mj-cs"/>
              </a:rPr>
              <a:t> experiments</a:t>
            </a:r>
            <a:endParaRPr lang="en-US" b="1" dirty="0">
              <a:solidFill>
                <a:srgbClr val="000090"/>
              </a:solidFill>
              <a:ea typeface="+mj-ea"/>
              <a:cs typeface="+mj-cs"/>
            </a:endParaRPr>
          </a:p>
        </p:txBody>
      </p:sp>
      <p:pic>
        <p:nvPicPr>
          <p:cNvPr id="15362" name="Picture 6"/>
          <p:cNvPicPr>
            <a:picLocks noChangeAspect="1"/>
          </p:cNvPicPr>
          <p:nvPr/>
        </p:nvPicPr>
        <p:blipFill>
          <a:blip r:embed="rId3">
            <a:extLst>
              <a:ext uri="{28A0092B-C50C-407E-A947-70E740481C1C}">
                <a14:useLocalDpi xmlns:a14="http://schemas.microsoft.com/office/drawing/2010/main" val="0"/>
              </a:ext>
            </a:extLst>
          </a:blip>
          <a:srcRect t="28281"/>
          <a:stretch>
            <a:fillRect/>
          </a:stretch>
        </p:blipFill>
        <p:spPr bwMode="auto">
          <a:xfrm>
            <a:off x="254000" y="3840163"/>
            <a:ext cx="8867775"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681538" y="4959350"/>
            <a:ext cx="4003675" cy="979488"/>
          </a:xfrm>
          <a:prstGeom prst="rect">
            <a:avLst/>
          </a:prstGeom>
          <a:noFill/>
          <a:ln w="3810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p:cNvSpPr/>
          <p:nvPr/>
        </p:nvSpPr>
        <p:spPr>
          <a:xfrm>
            <a:off x="2281238" y="5272088"/>
            <a:ext cx="384175" cy="344487"/>
          </a:xfrm>
          <a:prstGeom prst="rect">
            <a:avLst/>
          </a:prstGeom>
          <a:noFill/>
          <a:ln w="28575" cap="flat" cmpd="sng" algn="ctr">
            <a:solidFill>
              <a:srgbClr val="29FF5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p:cNvSpPr/>
          <p:nvPr/>
        </p:nvSpPr>
        <p:spPr>
          <a:xfrm>
            <a:off x="3690938" y="5284788"/>
            <a:ext cx="387350" cy="342900"/>
          </a:xfrm>
          <a:prstGeom prst="rect">
            <a:avLst/>
          </a:prstGeom>
          <a:noFill/>
          <a:ln w="28575" cap="flat" cmpd="sng" algn="ctr">
            <a:solidFill>
              <a:srgbClr val="29FF5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p:cNvSpPr/>
          <p:nvPr/>
        </p:nvSpPr>
        <p:spPr>
          <a:xfrm>
            <a:off x="6291263" y="4560888"/>
            <a:ext cx="390525" cy="323850"/>
          </a:xfrm>
          <a:prstGeom prst="rect">
            <a:avLst/>
          </a:prstGeom>
          <a:noFill/>
          <a:ln w="28575" cap="flat" cmpd="sng" algn="ctr">
            <a:solidFill>
              <a:srgbClr val="29FF5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p:cNvSpPr/>
          <p:nvPr/>
        </p:nvSpPr>
        <p:spPr>
          <a:xfrm>
            <a:off x="4681538" y="4905375"/>
            <a:ext cx="4003675" cy="1022350"/>
          </a:xfrm>
          <a:prstGeom prst="rect">
            <a:avLst/>
          </a:pr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368" name="Picture 16"/>
          <p:cNvPicPr>
            <a:picLocks noChangeAspect="1"/>
          </p:cNvPicPr>
          <p:nvPr/>
        </p:nvPicPr>
        <p:blipFill>
          <a:blip r:embed="rId4">
            <a:extLst>
              <a:ext uri="{28A0092B-C50C-407E-A947-70E740481C1C}">
                <a14:useLocalDpi xmlns:a14="http://schemas.microsoft.com/office/drawing/2010/main" val="0"/>
              </a:ext>
            </a:extLst>
          </a:blip>
          <a:srcRect l="5405" t="6218" r="50000" b="68655"/>
          <a:stretch>
            <a:fillRect/>
          </a:stretch>
        </p:blipFill>
        <p:spPr bwMode="auto">
          <a:xfrm>
            <a:off x="407988" y="1433513"/>
            <a:ext cx="2927350" cy="2195512"/>
          </a:xfrm>
          <a:prstGeom prst="rect">
            <a:avLst/>
          </a:prstGeom>
          <a:solidFill>
            <a:srgbClr val="FFFFFF"/>
          </a:solidFill>
          <a:ln w="9525">
            <a:solidFill>
              <a:srgbClr val="000000"/>
            </a:solidFill>
            <a:miter lim="800000"/>
            <a:headEnd/>
            <a:tailEnd/>
          </a:ln>
        </p:spPr>
      </p:pic>
      <p:sp>
        <p:nvSpPr>
          <p:cNvPr id="15369" name="TextBox 17"/>
          <p:cNvSpPr txBox="1">
            <a:spLocks noChangeArrowheads="1"/>
          </p:cNvSpPr>
          <p:nvPr/>
        </p:nvSpPr>
        <p:spPr bwMode="auto">
          <a:xfrm>
            <a:off x="3559175" y="1662113"/>
            <a:ext cx="5397500" cy="1939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Clr>
                <a:srgbClr val="FF0000"/>
              </a:buClr>
              <a:buFont typeface="Wingdings" charset="2"/>
              <a:buChar char="§"/>
            </a:pPr>
            <a:r>
              <a:rPr lang="en-US" altLang="en-US" sz="2000"/>
              <a:t> </a:t>
            </a:r>
            <a:r>
              <a:rPr lang="en-US" altLang="en-US" sz="2000">
                <a:solidFill>
                  <a:srgbClr val="000090"/>
                </a:solidFill>
              </a:rPr>
              <a:t>Process described by </a:t>
            </a:r>
            <a:r>
              <a:rPr lang="en-US" altLang="en-US" sz="2000">
                <a:solidFill>
                  <a:srgbClr val="FF0000"/>
                </a:solidFill>
              </a:rPr>
              <a:t>4</a:t>
            </a:r>
            <a:r>
              <a:rPr lang="en-US" altLang="en-US" sz="2000"/>
              <a:t> </a:t>
            </a:r>
            <a:r>
              <a:rPr lang="en-US" altLang="en-US" sz="2000">
                <a:solidFill>
                  <a:srgbClr val="000090"/>
                </a:solidFill>
              </a:rPr>
              <a:t>complex amplitudes </a:t>
            </a:r>
          </a:p>
          <a:p>
            <a:pPr eaLnBrk="1" hangingPunct="1">
              <a:spcBef>
                <a:spcPct val="0"/>
              </a:spcBef>
              <a:buClr>
                <a:srgbClr val="FF0000"/>
              </a:buClr>
              <a:buFont typeface="Wingdings" charset="2"/>
              <a:buChar char="§"/>
            </a:pPr>
            <a:r>
              <a:rPr lang="en-US" altLang="en-US" sz="2000"/>
              <a:t> </a:t>
            </a:r>
            <a:r>
              <a:rPr lang="en-US" altLang="en-US" sz="2000">
                <a:solidFill>
                  <a:srgbClr val="FF0000"/>
                </a:solidFill>
              </a:rPr>
              <a:t>8</a:t>
            </a:r>
            <a:r>
              <a:rPr lang="en-US" altLang="en-US" sz="2000"/>
              <a:t> </a:t>
            </a:r>
            <a:r>
              <a:rPr lang="en-US" altLang="en-US" sz="2000">
                <a:solidFill>
                  <a:srgbClr val="000090"/>
                </a:solidFill>
              </a:rPr>
              <a:t>well-chosen measurements are needed to   </a:t>
            </a:r>
          </a:p>
          <a:p>
            <a:pPr eaLnBrk="1" hangingPunct="1">
              <a:spcBef>
                <a:spcPct val="0"/>
              </a:spcBef>
              <a:buClr>
                <a:srgbClr val="FF0000"/>
              </a:buClr>
              <a:buFontTx/>
              <a:buNone/>
            </a:pPr>
            <a:r>
              <a:rPr lang="en-US" altLang="en-US" sz="2000">
                <a:solidFill>
                  <a:srgbClr val="000090"/>
                </a:solidFill>
              </a:rPr>
              <a:t>   determine amplitude.</a:t>
            </a:r>
          </a:p>
          <a:p>
            <a:pPr eaLnBrk="1" hangingPunct="1">
              <a:spcBef>
                <a:spcPct val="0"/>
              </a:spcBef>
              <a:buClr>
                <a:srgbClr val="FF0000"/>
              </a:buClr>
              <a:buFont typeface="Wingdings" charset="2"/>
              <a:buChar char="§"/>
            </a:pPr>
            <a:r>
              <a:rPr lang="en-US" altLang="en-US" sz="2000"/>
              <a:t> </a:t>
            </a:r>
            <a:r>
              <a:rPr lang="en-US" altLang="en-US" sz="2000">
                <a:solidFill>
                  <a:srgbClr val="000090"/>
                </a:solidFill>
              </a:rPr>
              <a:t>Up to </a:t>
            </a:r>
            <a:r>
              <a:rPr lang="en-US" altLang="en-US" sz="2000" b="1"/>
              <a:t>16</a:t>
            </a:r>
            <a:r>
              <a:rPr lang="en-US" altLang="en-US" sz="2000">
                <a:solidFill>
                  <a:srgbClr val="000090"/>
                </a:solidFill>
              </a:rPr>
              <a:t> observables measured directly</a:t>
            </a:r>
          </a:p>
          <a:p>
            <a:pPr eaLnBrk="1" hangingPunct="1">
              <a:spcBef>
                <a:spcPct val="0"/>
              </a:spcBef>
              <a:buClr>
                <a:srgbClr val="FF0000"/>
              </a:buClr>
              <a:buFont typeface="Wingdings" charset="2"/>
              <a:buChar char="§"/>
            </a:pPr>
            <a:r>
              <a:rPr lang="en-US" altLang="en-US" sz="2000"/>
              <a:t> </a:t>
            </a:r>
            <a:r>
              <a:rPr lang="en-US" altLang="en-US" sz="2000" b="1">
                <a:solidFill>
                  <a:srgbClr val="29FF5A"/>
                </a:solidFill>
              </a:rPr>
              <a:t>3</a:t>
            </a:r>
            <a:r>
              <a:rPr lang="en-US" altLang="en-US" sz="2000">
                <a:solidFill>
                  <a:srgbClr val="29FF5A"/>
                </a:solidFill>
              </a:rPr>
              <a:t> </a:t>
            </a:r>
            <a:r>
              <a:rPr lang="en-US" altLang="en-US" sz="2000">
                <a:solidFill>
                  <a:srgbClr val="000090"/>
                </a:solidFill>
              </a:rPr>
              <a:t>inferred from double polarization observables</a:t>
            </a:r>
          </a:p>
          <a:p>
            <a:pPr eaLnBrk="1" hangingPunct="1">
              <a:spcBef>
                <a:spcPct val="0"/>
              </a:spcBef>
              <a:buClr>
                <a:srgbClr val="FF0000"/>
              </a:buClr>
              <a:buFont typeface="Wingdings" charset="2"/>
              <a:buChar char="§"/>
            </a:pPr>
            <a:r>
              <a:rPr lang="en-US" altLang="en-US" sz="2000">
                <a:solidFill>
                  <a:srgbClr val="29FF5A"/>
                </a:solidFill>
              </a:rPr>
              <a:t> </a:t>
            </a:r>
            <a:r>
              <a:rPr lang="en-US" altLang="en-US" sz="2000" b="1">
                <a:solidFill>
                  <a:srgbClr val="FF0000"/>
                </a:solidFill>
              </a:rPr>
              <a:t>13</a:t>
            </a:r>
            <a:r>
              <a:rPr lang="en-US" altLang="en-US" sz="2000">
                <a:solidFill>
                  <a:srgbClr val="FF0000"/>
                </a:solidFill>
              </a:rPr>
              <a:t> </a:t>
            </a:r>
            <a:r>
              <a:rPr lang="en-US" altLang="en-US" sz="2000">
                <a:solidFill>
                  <a:srgbClr val="000090"/>
                </a:solidFill>
              </a:rPr>
              <a:t>inferred from triple polarization observables</a:t>
            </a:r>
          </a:p>
        </p:txBody>
      </p:sp>
      <p:sp>
        <p:nvSpPr>
          <p:cNvPr id="15370" name="TextBox 18"/>
          <p:cNvSpPr txBox="1">
            <a:spLocks noChangeArrowheads="1"/>
          </p:cNvSpPr>
          <p:nvPr/>
        </p:nvSpPr>
        <p:spPr bwMode="auto">
          <a:xfrm>
            <a:off x="1989138" y="2892425"/>
            <a:ext cx="128587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FontTx/>
              <a:buNone/>
            </a:pPr>
            <a:r>
              <a:rPr lang="en-US" altLang="en-US" sz="1200"/>
              <a:t>Λ weak decay has large analyzing power</a:t>
            </a:r>
          </a:p>
        </p:txBody>
      </p:sp>
      <p:sp>
        <p:nvSpPr>
          <p:cNvPr id="15371" name="TextBox 21"/>
          <p:cNvSpPr txBox="1">
            <a:spLocks noChangeArrowheads="1"/>
          </p:cNvSpPr>
          <p:nvPr/>
        </p:nvSpPr>
        <p:spPr bwMode="auto">
          <a:xfrm>
            <a:off x="2695575" y="5930900"/>
            <a:ext cx="5338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FontTx/>
              <a:buNone/>
            </a:pPr>
            <a:r>
              <a:rPr lang="en-US" altLang="en-US" sz="1400" i="1">
                <a:solidFill>
                  <a:srgbClr val="000090"/>
                </a:solidFill>
              </a:rPr>
              <a:t>A. Sandorfi, S. Hoblit, H. Kamano, T.-S.H. Lee, J.Phys. 38 (2011) 053001</a:t>
            </a:r>
          </a:p>
        </p:txBody>
      </p:sp>
      <p:sp>
        <p:nvSpPr>
          <p:cNvPr id="15372" name="TextBox 23"/>
          <p:cNvSpPr txBox="1">
            <a:spLocks noChangeArrowheads="1"/>
          </p:cNvSpPr>
          <p:nvPr/>
        </p:nvSpPr>
        <p:spPr bwMode="auto">
          <a:xfrm>
            <a:off x="2679700" y="71501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FontTx/>
              <a:buNone/>
            </a:pPr>
            <a:endParaRPr lang="en-US" altLang="en-US" sz="1800"/>
          </a:p>
        </p:txBody>
      </p:sp>
      <p:grpSp>
        <p:nvGrpSpPr>
          <p:cNvPr id="15373" name="Group 27"/>
          <p:cNvGrpSpPr>
            <a:grpSpLocks/>
          </p:cNvGrpSpPr>
          <p:nvPr/>
        </p:nvGrpSpPr>
        <p:grpSpPr bwMode="auto">
          <a:xfrm>
            <a:off x="4911725" y="874713"/>
            <a:ext cx="3943350" cy="646112"/>
            <a:chOff x="4580035" y="874278"/>
            <a:chExt cx="3944635" cy="646331"/>
          </a:xfrm>
        </p:grpSpPr>
        <p:sp>
          <p:nvSpPr>
            <p:cNvPr id="20" name="TextBox 19"/>
            <p:cNvSpPr txBox="1"/>
            <p:nvPr/>
          </p:nvSpPr>
          <p:spPr>
            <a:xfrm>
              <a:off x="4580035" y="874278"/>
              <a:ext cx="3944635" cy="646331"/>
            </a:xfrm>
            <a:prstGeom prst="rect">
              <a:avLst/>
            </a:prstGeom>
            <a:noFill/>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r>
                <a:rPr lang="en-US" altLang="en-US" sz="3600" smtClean="0">
                  <a:solidFill>
                    <a:srgbClr val="FF0000"/>
                  </a:solidFill>
                  <a:effectLst>
                    <a:outerShdw blurRad="38100" dist="38100" dir="2700000" algn="tl">
                      <a:srgbClr val="C0C0C0"/>
                    </a:outerShdw>
                  </a:effectLst>
                  <a:cs typeface="+mn-cs"/>
                </a:rPr>
                <a:t>γ + p        K</a:t>
              </a:r>
              <a:r>
                <a:rPr lang="en-US" altLang="en-US" sz="3600" baseline="30000" smtClean="0">
                  <a:solidFill>
                    <a:srgbClr val="FF0000"/>
                  </a:solidFill>
                  <a:effectLst>
                    <a:outerShdw blurRad="38100" dist="38100" dir="2700000" algn="tl">
                      <a:srgbClr val="C0C0C0"/>
                    </a:outerShdw>
                  </a:effectLst>
                  <a:cs typeface="+mn-cs"/>
                </a:rPr>
                <a:t>+ </a:t>
              </a:r>
              <a:r>
                <a:rPr lang="en-US" altLang="en-US" sz="3600" smtClean="0">
                  <a:solidFill>
                    <a:srgbClr val="FF0000"/>
                  </a:solidFill>
                  <a:effectLst>
                    <a:outerShdw blurRad="38100" dist="38100" dir="2700000" algn="tl">
                      <a:srgbClr val="C0C0C0"/>
                    </a:outerShdw>
                  </a:effectLst>
                  <a:cs typeface="+mn-cs"/>
                </a:rPr>
                <a:t>+ Λ (pπ</a:t>
              </a:r>
              <a:r>
                <a:rPr lang="en-US" altLang="en-US" sz="3600" baseline="30000" smtClean="0">
                  <a:solidFill>
                    <a:srgbClr val="FF0000"/>
                  </a:solidFill>
                  <a:effectLst>
                    <a:outerShdw blurRad="38100" dist="38100" dir="2700000" algn="tl">
                      <a:srgbClr val="C0C0C0"/>
                    </a:outerShdw>
                  </a:effectLst>
                  <a:cs typeface="+mn-cs"/>
                </a:rPr>
                <a:t>-</a:t>
              </a:r>
              <a:r>
                <a:rPr lang="en-US" altLang="en-US" sz="3600" smtClean="0">
                  <a:solidFill>
                    <a:srgbClr val="FF0000"/>
                  </a:solidFill>
                  <a:effectLst>
                    <a:outerShdw blurRad="38100" dist="38100" dir="2700000" algn="tl">
                      <a:srgbClr val="C0C0C0"/>
                    </a:outerShdw>
                  </a:effectLst>
                  <a:cs typeface="+mn-cs"/>
                </a:rPr>
                <a:t>) </a:t>
              </a:r>
            </a:p>
          </p:txBody>
        </p:sp>
        <p:cxnSp>
          <p:nvCxnSpPr>
            <p:cNvPr id="26" name="Straight Arrow Connector 25"/>
            <p:cNvCxnSpPr>
              <a:cxnSpLocks noChangeShapeType="1"/>
            </p:cNvCxnSpPr>
            <p:nvPr/>
          </p:nvCxnSpPr>
          <p:spPr bwMode="auto">
            <a:xfrm>
              <a:off x="5715468" y="1233175"/>
              <a:ext cx="533574" cy="1588"/>
            </a:xfrm>
            <a:prstGeom prst="straightConnector1">
              <a:avLst/>
            </a:prstGeom>
            <a:noFill/>
            <a:ln w="38100">
              <a:solidFill>
                <a:srgbClr val="FF0000"/>
              </a:solidFill>
              <a:round/>
              <a:headEnd/>
              <a:tailEnd type="arrow" w="med" len="med"/>
            </a:ln>
            <a:effectLst>
              <a:outerShdw blurRad="38100" dist="25400" dir="5400000" rotWithShape="0">
                <a:schemeClr val="tx1">
                  <a:alpha val="37000"/>
                </a:schemeClr>
              </a:outerShdw>
            </a:effectLst>
            <a:extLst>
              <a:ext uri="{909E8E84-426E-40DD-AFC4-6F175D3DCCD1}">
                <a14:hiddenFill xmlns:a14="http://schemas.microsoft.com/office/drawing/2010/main">
                  <a:noFill/>
                </a14:hiddenFill>
              </a:ext>
            </a:extLst>
          </p:spPr>
        </p:cxnSp>
      </p:grpSp>
      <p:sp>
        <p:nvSpPr>
          <p:cNvPr id="3" name="Slide Number Placeholder 2"/>
          <p:cNvSpPr>
            <a:spLocks noGrp="1"/>
          </p:cNvSpPr>
          <p:nvPr>
            <p:ph type="sldNum" sz="quarter" idx="12"/>
          </p:nvPr>
        </p:nvSpPr>
        <p:spPr/>
        <p:txBody>
          <a:bodyPr/>
          <a:lstStyle/>
          <a:p>
            <a:pPr>
              <a:defRPr/>
            </a:pPr>
            <a:fld id="{AB7CE779-21FB-D348-B8EA-3C752F0DE6DE}" type="slidenum">
              <a:rPr lang="en-US" altLang="en-US" smtClean="0"/>
              <a:pPr>
                <a:defRPr/>
              </a:pPr>
              <a:t>39</a:t>
            </a:fld>
            <a:endParaRPr lang="en-US" altLang="en-US"/>
          </a:p>
        </p:txBody>
      </p:sp>
    </p:spTree>
    <p:extLst>
      <p:ext uri="{BB962C8B-B14F-4D97-AF65-F5344CB8AC3E}">
        <p14:creationId xmlns:p14="http://schemas.microsoft.com/office/powerpoint/2010/main" val="12766796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1371600"/>
            <a:ext cx="7696200" cy="2286000"/>
          </a:xfrm>
          <a:prstGeom prst="rect">
            <a:avLst/>
          </a:prstGeom>
          <a:noFill/>
          <a:ln w="9525">
            <a:noFill/>
            <a:miter lim="800000"/>
            <a:headEnd/>
            <a:tailEnd/>
          </a:ln>
          <a:effec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r>
              <a:rPr lang="en-US" altLang="en-US" sz="4000" b="1" smtClean="0">
                <a:solidFill>
                  <a:schemeClr val="tx2"/>
                </a:solidFill>
                <a:effectLst>
                  <a:outerShdw blurRad="38100" dist="38100" dir="2700000" algn="tl">
                    <a:srgbClr val="C0C0C0"/>
                  </a:outerShdw>
                </a:effectLst>
                <a:latin typeface="Comic Sans MS" charset="0"/>
                <a:cs typeface="+mn-cs"/>
              </a:rPr>
              <a:t/>
            </a:r>
            <a:br>
              <a:rPr lang="en-US" altLang="en-US" sz="4000" b="1" smtClean="0">
                <a:solidFill>
                  <a:schemeClr val="tx2"/>
                </a:solidFill>
                <a:effectLst>
                  <a:outerShdw blurRad="38100" dist="38100" dir="2700000" algn="tl">
                    <a:srgbClr val="C0C0C0"/>
                  </a:outerShdw>
                </a:effectLst>
                <a:latin typeface="Comic Sans MS" charset="0"/>
                <a:cs typeface="+mn-cs"/>
              </a:rPr>
            </a:br>
            <a:endParaRPr lang="en-US" altLang="en-US" sz="4000" b="1" smtClean="0">
              <a:solidFill>
                <a:schemeClr val="tx2"/>
              </a:solidFill>
              <a:effectLst>
                <a:outerShdw blurRad="38100" dist="38100" dir="2700000" algn="tl">
                  <a:srgbClr val="C0C0C0"/>
                </a:outerShdw>
              </a:effectLst>
              <a:latin typeface="Comic Sans MS" charset="0"/>
              <a:cs typeface="+mn-cs"/>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8195" name="Title 1"/>
          <p:cNvSpPr>
            <a:spLocks noGrp="1"/>
          </p:cNvSpPr>
          <p:nvPr>
            <p:ph type="title"/>
          </p:nvPr>
        </p:nvSpPr>
        <p:spPr/>
        <p:txBody>
          <a:bodyPr/>
          <a:lstStyle/>
          <a:p>
            <a:r>
              <a:rPr lang="en-US" sz="2800" b="1" dirty="0" smtClean="0"/>
              <a:t>Confirmed Speakers</a:t>
            </a:r>
            <a:endParaRPr lang="en-US" sz="2800" dirty="0"/>
          </a:p>
        </p:txBody>
      </p:sp>
      <p:sp>
        <p:nvSpPr>
          <p:cNvPr id="8196" name="TextBox 2"/>
          <p:cNvSpPr txBox="1">
            <a:spLocks noChangeArrowheads="1"/>
          </p:cNvSpPr>
          <p:nvPr/>
        </p:nvSpPr>
        <p:spPr bwMode="auto">
          <a:xfrm>
            <a:off x="79375" y="1156377"/>
            <a:ext cx="4410075" cy="4185761"/>
          </a:xfrm>
          <a:prstGeom prst="rect">
            <a:avLst/>
          </a:prstGeom>
          <a:solidFill>
            <a:srgbClr val="FFBF16"/>
          </a:solidFill>
          <a:ln w="952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Font typeface="Arial" charset="0"/>
              <a:buChar char="•"/>
            </a:pPr>
            <a:endParaRPr lang="en-US" sz="1400" dirty="0" smtClean="0"/>
          </a:p>
          <a:p>
            <a:pPr>
              <a:buFont typeface="Arial" charset="0"/>
              <a:buChar char="•"/>
            </a:pPr>
            <a:r>
              <a:rPr lang="en-US" sz="1400" dirty="0"/>
              <a:t>Daniele </a:t>
            </a:r>
            <a:r>
              <a:rPr lang="en-US" sz="1400" dirty="0" err="1" smtClean="0"/>
              <a:t>Binosi</a:t>
            </a:r>
            <a:r>
              <a:rPr lang="en-US" sz="1400" dirty="0" smtClean="0"/>
              <a:t> (ECT* Trento)</a:t>
            </a:r>
          </a:p>
          <a:p>
            <a:pPr>
              <a:buFont typeface="Arial" charset="0"/>
              <a:buChar char="•"/>
            </a:pPr>
            <a:r>
              <a:rPr lang="en-US" sz="1400" dirty="0" smtClean="0"/>
              <a:t>Vladimir Braun (University of Regensburg)   </a:t>
            </a:r>
          </a:p>
          <a:p>
            <a:pPr>
              <a:buFont typeface="Arial" charset="0"/>
              <a:buChar char="•"/>
            </a:pPr>
            <a:r>
              <a:rPr lang="en-US" sz="1400" dirty="0" smtClean="0"/>
              <a:t>William Briscoe (George Washington University) </a:t>
            </a:r>
          </a:p>
          <a:p>
            <a:pPr>
              <a:buFont typeface="Arial" charset="0"/>
              <a:buChar char="•"/>
            </a:pPr>
            <a:r>
              <a:rPr lang="en-US" sz="1400" dirty="0" smtClean="0"/>
              <a:t>Susanna </a:t>
            </a:r>
            <a:r>
              <a:rPr lang="en-US" sz="1400" dirty="0" err="1" smtClean="0"/>
              <a:t>Costanza</a:t>
            </a:r>
            <a:r>
              <a:rPr lang="en-US" sz="1400" dirty="0" smtClean="0"/>
              <a:t> (University of Pavia)</a:t>
            </a:r>
          </a:p>
          <a:p>
            <a:pPr>
              <a:buFont typeface="Arial" charset="0"/>
              <a:buChar char="•"/>
            </a:pPr>
            <a:r>
              <a:rPr lang="en-US" sz="1400" dirty="0" smtClean="0"/>
              <a:t>Annalisa D’Angelo (University of Rome) </a:t>
            </a:r>
          </a:p>
          <a:p>
            <a:pPr>
              <a:buFont typeface="Arial" charset="0"/>
              <a:buChar char="•"/>
            </a:pPr>
            <a:r>
              <a:rPr lang="en-US" sz="1400" dirty="0" err="1" smtClean="0">
                <a:solidFill>
                  <a:schemeClr val="bg1">
                    <a:lumMod val="50000"/>
                  </a:schemeClr>
                </a:solidFill>
              </a:rPr>
              <a:t>Chaden</a:t>
            </a:r>
            <a:r>
              <a:rPr lang="en-US" sz="1400" dirty="0" smtClean="0">
                <a:solidFill>
                  <a:schemeClr val="bg1">
                    <a:lumMod val="50000"/>
                  </a:schemeClr>
                </a:solidFill>
              </a:rPr>
              <a:t> </a:t>
            </a:r>
            <a:r>
              <a:rPr lang="en-US" sz="1400" dirty="0" err="1" smtClean="0">
                <a:solidFill>
                  <a:schemeClr val="bg1">
                    <a:lumMod val="50000"/>
                  </a:schemeClr>
                </a:solidFill>
              </a:rPr>
              <a:t>Djalali</a:t>
            </a:r>
            <a:r>
              <a:rPr lang="en-US" sz="1400" dirty="0" smtClean="0">
                <a:solidFill>
                  <a:schemeClr val="bg1">
                    <a:lumMod val="50000"/>
                  </a:schemeClr>
                </a:solidFill>
              </a:rPr>
              <a:t> (University of Iowa)</a:t>
            </a:r>
          </a:p>
          <a:p>
            <a:pPr>
              <a:buFont typeface="Arial" charset="0"/>
              <a:buChar char="•"/>
            </a:pPr>
            <a:r>
              <a:rPr lang="en-US" sz="1400" dirty="0" smtClean="0"/>
              <a:t>Michael </a:t>
            </a:r>
            <a:r>
              <a:rPr lang="en-US" sz="1400" dirty="0" err="1" smtClean="0"/>
              <a:t>Döring</a:t>
            </a:r>
            <a:r>
              <a:rPr lang="en-US" sz="1400" dirty="0" smtClean="0"/>
              <a:t> (George Washington University)</a:t>
            </a:r>
          </a:p>
          <a:p>
            <a:pPr>
              <a:buFont typeface="Arial" charset="0"/>
              <a:buChar char="•"/>
            </a:pPr>
            <a:r>
              <a:rPr lang="en-US" sz="1400" dirty="0" smtClean="0"/>
              <a:t>Christian Fischer (University of Giessen)</a:t>
            </a:r>
          </a:p>
          <a:p>
            <a:pPr>
              <a:buFont typeface="Arial" charset="0"/>
              <a:buChar char="•"/>
            </a:pPr>
            <a:r>
              <a:rPr lang="fr-FR" sz="1400" dirty="0" err="1" smtClean="0"/>
              <a:t>Bengt</a:t>
            </a:r>
            <a:r>
              <a:rPr lang="fr-FR" sz="1400" dirty="0" smtClean="0"/>
              <a:t> </a:t>
            </a:r>
            <a:r>
              <a:rPr lang="fr-FR" sz="1400" dirty="0" err="1" smtClean="0"/>
              <a:t>Friman</a:t>
            </a:r>
            <a:r>
              <a:rPr lang="fr-FR" sz="1400" dirty="0" smtClean="0"/>
              <a:t> (TU Darmstadt) </a:t>
            </a:r>
            <a:endParaRPr lang="en-US" sz="1400" dirty="0" smtClean="0"/>
          </a:p>
          <a:p>
            <a:pPr>
              <a:buFont typeface="Arial" charset="0"/>
              <a:buChar char="•"/>
            </a:pPr>
            <a:r>
              <a:rPr lang="fr-FR" sz="1400" dirty="0" err="1" smtClean="0"/>
              <a:t>Tetyana</a:t>
            </a:r>
            <a:r>
              <a:rPr lang="fr-FR" sz="1400" dirty="0" smtClean="0"/>
              <a:t> </a:t>
            </a:r>
            <a:r>
              <a:rPr lang="fr-FR" sz="1400" dirty="0" err="1" smtClean="0"/>
              <a:t>Galatyuk</a:t>
            </a:r>
            <a:r>
              <a:rPr lang="fr-FR" sz="1400" dirty="0" smtClean="0"/>
              <a:t> (TU Darmstadt)</a:t>
            </a:r>
            <a:endParaRPr lang="en-US" sz="1400" dirty="0" smtClean="0"/>
          </a:p>
          <a:p>
            <a:pPr>
              <a:buFont typeface="Arial" charset="0"/>
              <a:buChar char="•"/>
            </a:pPr>
            <a:r>
              <a:rPr lang="en-US" sz="1400" dirty="0" smtClean="0"/>
              <a:t>Leonid </a:t>
            </a:r>
            <a:r>
              <a:rPr lang="en-US" sz="1400" dirty="0" err="1" smtClean="0"/>
              <a:t>Glozman</a:t>
            </a:r>
            <a:r>
              <a:rPr lang="en-US" sz="1400" dirty="0" smtClean="0"/>
              <a:t> (University of Graz)</a:t>
            </a:r>
          </a:p>
          <a:p>
            <a:pPr>
              <a:buFont typeface="Arial" charset="0"/>
              <a:buChar char="•"/>
            </a:pPr>
            <a:r>
              <a:rPr lang="en-US" sz="1400" dirty="0" smtClean="0"/>
              <a:t>Ralf </a:t>
            </a:r>
            <a:r>
              <a:rPr lang="en-US" sz="1400" dirty="0" err="1" smtClean="0"/>
              <a:t>Gothe</a:t>
            </a:r>
            <a:r>
              <a:rPr lang="en-US" sz="1400" dirty="0" smtClean="0"/>
              <a:t> (University of South Carolina) </a:t>
            </a:r>
          </a:p>
          <a:p>
            <a:pPr>
              <a:buFont typeface="Arial" charset="0"/>
              <a:buChar char="•"/>
            </a:pPr>
            <a:r>
              <a:rPr lang="en-US" sz="1400" dirty="0" err="1" smtClean="0"/>
              <a:t>Kyungseon</a:t>
            </a:r>
            <a:r>
              <a:rPr lang="en-US" sz="1400" dirty="0" smtClean="0"/>
              <a:t> </a:t>
            </a:r>
            <a:r>
              <a:rPr lang="en-US" sz="1400" dirty="0" err="1" smtClean="0"/>
              <a:t>Joo</a:t>
            </a:r>
            <a:r>
              <a:rPr lang="en-US" sz="1400" dirty="0" smtClean="0"/>
              <a:t> (University of Connecticut)</a:t>
            </a:r>
          </a:p>
          <a:p>
            <a:pPr>
              <a:buFont typeface="Arial" charset="0"/>
              <a:buChar char="•"/>
            </a:pPr>
            <a:r>
              <a:rPr lang="en-US" sz="1400" dirty="0" smtClean="0"/>
              <a:t>Helmut </a:t>
            </a:r>
            <a:r>
              <a:rPr lang="en-US" sz="1400" dirty="0" err="1" smtClean="0"/>
              <a:t>Haberzettl</a:t>
            </a:r>
            <a:r>
              <a:rPr lang="en-US" sz="1400" dirty="0" smtClean="0"/>
              <a:t> (George Washington University)</a:t>
            </a:r>
          </a:p>
          <a:p>
            <a:pPr>
              <a:buFont typeface="Arial" charset="0"/>
              <a:buChar char="•"/>
            </a:pPr>
            <a:r>
              <a:rPr lang="en-US" sz="1400" dirty="0" smtClean="0">
                <a:solidFill>
                  <a:schemeClr val="bg1">
                    <a:lumMod val="50000"/>
                  </a:schemeClr>
                </a:solidFill>
              </a:rPr>
              <a:t>Kenneth Hicks (Ohio University)</a:t>
            </a:r>
          </a:p>
          <a:p>
            <a:pPr>
              <a:buFont typeface="Arial" charset="0"/>
              <a:buChar char="•"/>
            </a:pPr>
            <a:r>
              <a:rPr lang="en-US" sz="1400" dirty="0" smtClean="0"/>
              <a:t>Hiroyuki </a:t>
            </a:r>
            <a:r>
              <a:rPr lang="en-US" sz="1400" dirty="0" err="1" smtClean="0"/>
              <a:t>Kamano</a:t>
            </a:r>
            <a:r>
              <a:rPr lang="en-US" sz="1400" dirty="0" smtClean="0"/>
              <a:t> (Osaka University) </a:t>
            </a:r>
          </a:p>
          <a:p>
            <a:pPr>
              <a:buFont typeface="Arial" charset="0"/>
              <a:buChar char="•"/>
            </a:pPr>
            <a:r>
              <a:rPr lang="en-US" sz="1400" dirty="0" smtClean="0"/>
              <a:t>Eberhard </a:t>
            </a:r>
            <a:r>
              <a:rPr lang="en-US" sz="1400" dirty="0" err="1" smtClean="0"/>
              <a:t>Klempt</a:t>
            </a:r>
            <a:r>
              <a:rPr lang="en-US" sz="1400" dirty="0" smtClean="0"/>
              <a:t> (University of Bonn) </a:t>
            </a:r>
          </a:p>
          <a:p>
            <a:pPr>
              <a:buFont typeface="Arial" charset="0"/>
              <a:buChar char="•"/>
            </a:pPr>
            <a:r>
              <a:rPr lang="en-US" sz="1400" dirty="0" smtClean="0">
                <a:solidFill>
                  <a:schemeClr val="bg1">
                    <a:lumMod val="50000"/>
                  </a:schemeClr>
                </a:solidFill>
              </a:rPr>
              <a:t>Mikhail </a:t>
            </a:r>
            <a:r>
              <a:rPr lang="en-US" sz="1400" dirty="0" err="1" smtClean="0">
                <a:solidFill>
                  <a:schemeClr val="bg1">
                    <a:lumMod val="50000"/>
                  </a:schemeClr>
                </a:solidFill>
              </a:rPr>
              <a:t>Krivoruchenko</a:t>
            </a:r>
            <a:r>
              <a:rPr lang="en-US" sz="1400" dirty="0" smtClean="0">
                <a:solidFill>
                  <a:schemeClr val="bg1">
                    <a:lumMod val="50000"/>
                  </a:schemeClr>
                </a:solidFill>
              </a:rPr>
              <a:t> (ITEP, Moscow) </a:t>
            </a:r>
          </a:p>
        </p:txBody>
      </p:sp>
      <p:sp>
        <p:nvSpPr>
          <p:cNvPr id="10" name="TextBox 2"/>
          <p:cNvSpPr txBox="1">
            <a:spLocks noGrp="1" noChangeArrowheads="1"/>
          </p:cNvSpPr>
          <p:nvPr>
            <p:ph sz="half" idx="2"/>
          </p:nvPr>
        </p:nvSpPr>
        <p:spPr bwMode="auto">
          <a:xfrm>
            <a:off x="4610100" y="1156377"/>
            <a:ext cx="4452192" cy="4154984"/>
          </a:xfrm>
          <a:prstGeom prst="rect">
            <a:avLst/>
          </a:prstGeom>
          <a:solidFill>
            <a:srgbClr val="FFBF16"/>
          </a:solidFill>
          <a:ln w="952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lvl="1">
              <a:buFont typeface="Arial" charset="0"/>
              <a:buChar char="•"/>
            </a:pPr>
            <a:endParaRPr lang="en-US" sz="1200" b="1" dirty="0" smtClean="0"/>
          </a:p>
          <a:p>
            <a:pPr>
              <a:spcBef>
                <a:spcPts val="0"/>
              </a:spcBef>
            </a:pPr>
            <a:r>
              <a:rPr lang="en-US" sz="1400" dirty="0"/>
              <a:t>Victor </a:t>
            </a:r>
            <a:r>
              <a:rPr lang="en-US" sz="1400" dirty="0" err="1" smtClean="0"/>
              <a:t>Nikonov</a:t>
            </a:r>
            <a:r>
              <a:rPr lang="en-US" sz="1400" dirty="0" smtClean="0"/>
              <a:t> (</a:t>
            </a:r>
            <a:r>
              <a:rPr lang="en-US" sz="1400" dirty="0"/>
              <a:t>University of Bonn and PNPI, </a:t>
            </a:r>
            <a:r>
              <a:rPr lang="en-US" sz="1400" dirty="0" err="1"/>
              <a:t>Gatchina</a:t>
            </a:r>
            <a:r>
              <a:rPr lang="en-US" sz="1400" dirty="0"/>
              <a:t>)</a:t>
            </a:r>
          </a:p>
          <a:p>
            <a:pPr>
              <a:spcBef>
                <a:spcPts val="0"/>
              </a:spcBef>
            </a:pPr>
            <a:r>
              <a:rPr lang="en-US" sz="1400" dirty="0"/>
              <a:t>Teresa </a:t>
            </a:r>
            <a:r>
              <a:rPr lang="en-US" sz="1400" dirty="0" smtClean="0"/>
              <a:t>Peña </a:t>
            </a:r>
            <a:r>
              <a:rPr lang="en-US" sz="1400" dirty="0"/>
              <a:t>(IST Lisbon)  </a:t>
            </a:r>
          </a:p>
          <a:p>
            <a:pPr>
              <a:spcBef>
                <a:spcPts val="0"/>
              </a:spcBef>
            </a:pPr>
            <a:r>
              <a:rPr lang="en-US" sz="1400" dirty="0" smtClean="0"/>
              <a:t>Vladimir Braun (University of Regensburg)   </a:t>
            </a:r>
          </a:p>
          <a:p>
            <a:pPr>
              <a:spcBef>
                <a:spcPts val="0"/>
              </a:spcBef>
            </a:pPr>
            <a:r>
              <a:rPr lang="en-US" sz="1400" dirty="0" smtClean="0"/>
              <a:t>Ralph </a:t>
            </a:r>
            <a:r>
              <a:rPr lang="en-US" sz="1400" dirty="0"/>
              <a:t>Rapp (Texas A&amp;M University)</a:t>
            </a:r>
          </a:p>
          <a:p>
            <a:pPr>
              <a:spcBef>
                <a:spcPts val="0"/>
              </a:spcBef>
            </a:pPr>
            <a:r>
              <a:rPr lang="en-US" sz="1400" dirty="0"/>
              <a:t>Hiroyuki </a:t>
            </a:r>
            <a:r>
              <a:rPr lang="en-US" sz="1400" dirty="0" err="1"/>
              <a:t>Sako</a:t>
            </a:r>
            <a:r>
              <a:rPr lang="en-US" sz="1400" dirty="0"/>
              <a:t> (JAEA)  </a:t>
            </a:r>
          </a:p>
          <a:p>
            <a:pPr>
              <a:spcBef>
                <a:spcPts val="0"/>
              </a:spcBef>
            </a:pPr>
            <a:r>
              <a:rPr lang="en-US" sz="1400" dirty="0"/>
              <a:t>Piotr </a:t>
            </a:r>
            <a:r>
              <a:rPr lang="en-US" sz="1400" dirty="0" err="1"/>
              <a:t>Salabura</a:t>
            </a:r>
            <a:r>
              <a:rPr lang="en-US" sz="1400" dirty="0"/>
              <a:t> (</a:t>
            </a:r>
            <a:r>
              <a:rPr lang="en-US" sz="1400" dirty="0" err="1"/>
              <a:t>Jagiellonian</a:t>
            </a:r>
            <a:r>
              <a:rPr lang="en-US" sz="1400" dirty="0"/>
              <a:t> University in Krakow)</a:t>
            </a:r>
          </a:p>
          <a:p>
            <a:pPr>
              <a:spcBef>
                <a:spcPts val="0"/>
              </a:spcBef>
            </a:pPr>
            <a:r>
              <a:rPr lang="en-US" sz="1400" dirty="0">
                <a:solidFill>
                  <a:schemeClr val="bg1">
                    <a:lumMod val="50000"/>
                  </a:schemeClr>
                </a:solidFill>
              </a:rPr>
              <a:t>Toru Sato (Osaka University) </a:t>
            </a:r>
          </a:p>
          <a:p>
            <a:pPr>
              <a:spcBef>
                <a:spcPts val="0"/>
              </a:spcBef>
            </a:pPr>
            <a:r>
              <a:rPr lang="en-US" sz="1400" dirty="0" err="1"/>
              <a:t>Hartmut</a:t>
            </a:r>
            <a:r>
              <a:rPr lang="en-US" sz="1400" dirty="0"/>
              <a:t> </a:t>
            </a:r>
            <a:r>
              <a:rPr lang="en-US" sz="1400" dirty="0" err="1"/>
              <a:t>Schmieden</a:t>
            </a:r>
            <a:r>
              <a:rPr lang="en-US" sz="1400" dirty="0"/>
              <a:t> (University of Bonn) </a:t>
            </a:r>
          </a:p>
          <a:p>
            <a:pPr>
              <a:spcBef>
                <a:spcPts val="0"/>
              </a:spcBef>
            </a:pPr>
            <a:r>
              <a:rPr lang="en-US" sz="1400" dirty="0"/>
              <a:t>Federico </a:t>
            </a:r>
            <a:r>
              <a:rPr lang="en-US" sz="1400" dirty="0" err="1"/>
              <a:t>Scozzi</a:t>
            </a:r>
            <a:r>
              <a:rPr lang="en-US" sz="1400" dirty="0"/>
              <a:t> (IPN </a:t>
            </a:r>
            <a:r>
              <a:rPr lang="en-US" sz="1400" dirty="0" err="1"/>
              <a:t>Orsay</a:t>
            </a:r>
            <a:r>
              <a:rPr lang="en-US" sz="1400" dirty="0"/>
              <a:t> and TU Darmstadt</a:t>
            </a:r>
            <a:r>
              <a:rPr lang="en-US" sz="1400" dirty="0" smtClean="0"/>
              <a:t>)</a:t>
            </a:r>
          </a:p>
          <a:p>
            <a:pPr>
              <a:spcBef>
                <a:spcPts val="0"/>
              </a:spcBef>
            </a:pPr>
            <a:r>
              <a:rPr lang="en-US" sz="1400" dirty="0"/>
              <a:t>Kirill </a:t>
            </a:r>
            <a:r>
              <a:rPr lang="en-US" sz="1400" dirty="0" smtClean="0"/>
              <a:t>Semenov-Tyan-</a:t>
            </a:r>
            <a:r>
              <a:rPr lang="en-US" sz="1400" dirty="0" err="1" smtClean="0"/>
              <a:t>Shanskiy</a:t>
            </a:r>
            <a:r>
              <a:rPr lang="en-US" sz="1400" dirty="0"/>
              <a:t> </a:t>
            </a:r>
            <a:r>
              <a:rPr lang="en-US" sz="1400" i="1" dirty="0" smtClean="0"/>
              <a:t>(PNPI</a:t>
            </a:r>
            <a:r>
              <a:rPr lang="en-US" sz="1400" i="1" dirty="0"/>
              <a:t>, </a:t>
            </a:r>
            <a:r>
              <a:rPr lang="en-US" sz="1400" i="1" dirty="0" err="1"/>
              <a:t>Gatchina</a:t>
            </a:r>
            <a:r>
              <a:rPr lang="en-US" sz="1400" i="1" dirty="0"/>
              <a:t>) </a:t>
            </a:r>
            <a:endParaRPr lang="en-US" sz="1400" dirty="0"/>
          </a:p>
          <a:p>
            <a:pPr>
              <a:spcBef>
                <a:spcPts val="0"/>
              </a:spcBef>
            </a:pPr>
            <a:r>
              <a:rPr lang="en-US" sz="1400" dirty="0" smtClean="0"/>
              <a:t>Igor </a:t>
            </a:r>
            <a:r>
              <a:rPr lang="en-US" sz="1400" dirty="0" err="1"/>
              <a:t>Strakovsky</a:t>
            </a:r>
            <a:r>
              <a:rPr lang="en-US" sz="1400" dirty="0"/>
              <a:t> (George Washington University) </a:t>
            </a:r>
            <a:endParaRPr lang="en-US" sz="1400" dirty="0" smtClean="0"/>
          </a:p>
          <a:p>
            <a:pPr>
              <a:spcBef>
                <a:spcPts val="0"/>
              </a:spcBef>
            </a:pPr>
            <a:r>
              <a:rPr lang="en-US" sz="1400" dirty="0" smtClean="0"/>
              <a:t>Joachim </a:t>
            </a:r>
            <a:r>
              <a:rPr lang="en-US" sz="1400" dirty="0" err="1" smtClean="0"/>
              <a:t>Stroth</a:t>
            </a:r>
            <a:r>
              <a:rPr lang="en-US" sz="1400" dirty="0" smtClean="0"/>
              <a:t> (Goethe University Frankfurt)</a:t>
            </a:r>
          </a:p>
          <a:p>
            <a:pPr>
              <a:spcBef>
                <a:spcPts val="0"/>
              </a:spcBef>
            </a:pPr>
            <a:r>
              <a:rPr lang="en-US" sz="1400" dirty="0" smtClean="0"/>
              <a:t>Annika </a:t>
            </a:r>
            <a:r>
              <a:rPr lang="en-US" sz="1400" dirty="0"/>
              <a:t>Thiel (University of Bonn)</a:t>
            </a:r>
          </a:p>
          <a:p>
            <a:pPr>
              <a:spcBef>
                <a:spcPts val="0"/>
              </a:spcBef>
            </a:pPr>
            <a:r>
              <a:rPr lang="en-US" sz="1400" dirty="0" err="1"/>
              <a:t>Lothar</a:t>
            </a:r>
            <a:r>
              <a:rPr lang="en-US" sz="1400" dirty="0"/>
              <a:t> </a:t>
            </a:r>
            <a:r>
              <a:rPr lang="en-US" sz="1400" dirty="0" err="1"/>
              <a:t>Tiator</a:t>
            </a:r>
            <a:r>
              <a:rPr lang="en-US" sz="1400" dirty="0"/>
              <a:t> (University of Mainz)</a:t>
            </a:r>
          </a:p>
          <a:p>
            <a:pPr>
              <a:spcBef>
                <a:spcPts val="0"/>
              </a:spcBef>
            </a:pPr>
            <a:r>
              <a:rPr lang="en-US" sz="1400" dirty="0"/>
              <a:t>Ralf-Arno </a:t>
            </a:r>
            <a:r>
              <a:rPr lang="en-US" sz="1400" dirty="0" err="1"/>
              <a:t>Tripolt</a:t>
            </a:r>
            <a:r>
              <a:rPr lang="en-US" sz="1400" dirty="0"/>
              <a:t> (ECT* Trento) </a:t>
            </a:r>
          </a:p>
          <a:p>
            <a:pPr>
              <a:spcBef>
                <a:spcPts val="0"/>
              </a:spcBef>
            </a:pPr>
            <a:r>
              <a:rPr lang="en-US" sz="1400" dirty="0" err="1"/>
              <a:t>Jochen</a:t>
            </a:r>
            <a:r>
              <a:rPr lang="en-US" sz="1400" dirty="0"/>
              <a:t> Wambach (TU Darmstadt and ECT* Trento) </a:t>
            </a:r>
          </a:p>
          <a:p>
            <a:pPr>
              <a:spcBef>
                <a:spcPts val="0"/>
              </a:spcBef>
            </a:pPr>
            <a:r>
              <a:rPr lang="en-US" sz="1400" dirty="0" err="1">
                <a:solidFill>
                  <a:schemeClr val="bg1">
                    <a:lumMod val="50000"/>
                  </a:schemeClr>
                </a:solidFill>
              </a:rPr>
              <a:t>Qiang</a:t>
            </a:r>
            <a:r>
              <a:rPr lang="en-US" sz="1400" dirty="0">
                <a:solidFill>
                  <a:schemeClr val="bg1">
                    <a:lumMod val="50000"/>
                  </a:schemeClr>
                </a:solidFill>
              </a:rPr>
              <a:t> Zhao (IHEP-Beijing) </a:t>
            </a:r>
            <a:endParaRPr lang="en-US" sz="1400" dirty="0" smtClean="0">
              <a:solidFill>
                <a:schemeClr val="bg1">
                  <a:lumMod val="50000"/>
                </a:schemeClr>
              </a:solidFill>
            </a:endParaRPr>
          </a:p>
          <a:p>
            <a:pPr>
              <a:spcBef>
                <a:spcPts val="0"/>
              </a:spcBef>
            </a:pPr>
            <a:endParaRPr lang="en-US" sz="1400" dirty="0">
              <a:solidFill>
                <a:schemeClr val="bg1">
                  <a:lumMod val="50000"/>
                </a:schemeClr>
              </a:solidFill>
            </a:endParaRPr>
          </a:p>
        </p:txBody>
      </p:sp>
      <p:sp>
        <p:nvSpPr>
          <p:cNvPr id="4" name="Slide Number Placeholder 3"/>
          <p:cNvSpPr>
            <a:spLocks noGrp="1"/>
          </p:cNvSpPr>
          <p:nvPr>
            <p:ph type="sldNum" sz="quarter" idx="12"/>
          </p:nvPr>
        </p:nvSpPr>
        <p:spPr/>
        <p:txBody>
          <a:bodyPr/>
          <a:lstStyle/>
          <a:p>
            <a:pPr>
              <a:defRPr/>
            </a:pPr>
            <a:fld id="{48D7424C-D430-F24C-918E-90E68E637A2E}" type="slidenum">
              <a:rPr lang="en-US" altLang="en-US" smtClean="0"/>
              <a:pPr>
                <a:defRPr/>
              </a:pPr>
              <a:t>4</a:t>
            </a:fld>
            <a:endParaRPr lang="en-US" altLang="en-US"/>
          </a:p>
        </p:txBody>
      </p:sp>
    </p:spTree>
    <p:extLst>
      <p:ext uri="{BB962C8B-B14F-4D97-AF65-F5344CB8AC3E}">
        <p14:creationId xmlns:p14="http://schemas.microsoft.com/office/powerpoint/2010/main" val="211657882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520687"/>
            <a:ext cx="8594035" cy="4654826"/>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7" name="Picture 6"/>
          <p:cNvPicPr>
            <a:picLocks noChangeAspect="1"/>
          </p:cNvPicPr>
          <p:nvPr/>
        </p:nvPicPr>
        <p:blipFill rotWithShape="1">
          <a:blip r:embed="rId2"/>
          <a:srcRect b="6777"/>
          <a:stretch/>
        </p:blipFill>
        <p:spPr>
          <a:xfrm>
            <a:off x="0" y="-62121"/>
            <a:ext cx="9144000" cy="6494808"/>
          </a:xfrm>
          <a:prstGeom prst="rect">
            <a:avLst/>
          </a:prstGeom>
        </p:spPr>
      </p:pic>
      <p:sp>
        <p:nvSpPr>
          <p:cNvPr id="8" name="TextBox 7"/>
          <p:cNvSpPr txBox="1"/>
          <p:nvPr/>
        </p:nvSpPr>
        <p:spPr>
          <a:xfrm>
            <a:off x="0" y="6492947"/>
            <a:ext cx="1202317" cy="369332"/>
          </a:xfrm>
          <a:prstGeom prst="rect">
            <a:avLst/>
          </a:prstGeom>
          <a:solidFill>
            <a:srgbClr val="FFC000"/>
          </a:solidFill>
        </p:spPr>
        <p:txBody>
          <a:bodyPr wrap="none" rtlCol="0">
            <a:spAutoFit/>
          </a:bodyPr>
          <a:lstStyle/>
          <a:p>
            <a:r>
              <a:rPr lang="en-US" dirty="0" smtClean="0"/>
              <a:t>Bill Briscoe</a:t>
            </a:r>
            <a:endParaRPr lang="en-US" dirty="0"/>
          </a:p>
        </p:txBody>
      </p:sp>
      <p:sp>
        <p:nvSpPr>
          <p:cNvPr id="6" name="Slide Number Placeholder 5"/>
          <p:cNvSpPr>
            <a:spLocks noGrp="1"/>
          </p:cNvSpPr>
          <p:nvPr>
            <p:ph type="sldNum" sz="quarter" idx="12"/>
          </p:nvPr>
        </p:nvSpPr>
        <p:spPr/>
        <p:txBody>
          <a:bodyPr/>
          <a:lstStyle/>
          <a:p>
            <a:pPr>
              <a:defRPr/>
            </a:pPr>
            <a:fld id="{AB7CE779-21FB-D348-B8EA-3C752F0DE6DE}" type="slidenum">
              <a:rPr lang="en-US" altLang="en-US" smtClean="0"/>
              <a:pPr>
                <a:defRPr/>
              </a:pPr>
              <a:t>40</a:t>
            </a:fld>
            <a:endParaRPr lang="en-US" altLang="en-US"/>
          </a:p>
        </p:txBody>
      </p:sp>
    </p:spTree>
    <p:extLst>
      <p:ext uri="{BB962C8B-B14F-4D97-AF65-F5344CB8AC3E}">
        <p14:creationId xmlns:p14="http://schemas.microsoft.com/office/powerpoint/2010/main" val="2523676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p:cNvPicPr>
            <a:picLocks/>
          </p:cNvPicPr>
          <p:nvPr/>
        </p:nvPicPr>
        <p:blipFill>
          <a:blip r:embed="rId2"/>
          <a:stretch>
            <a:fillRect/>
          </a:stretch>
        </p:blipFill>
        <p:spPr>
          <a:xfrm>
            <a:off x="4438164" y="1439432"/>
            <a:ext cx="4234345" cy="3223256"/>
          </a:xfrm>
          <a:prstGeom prst="rect">
            <a:avLst/>
          </a:prstGeom>
        </p:spPr>
      </p:pic>
      <p:sp>
        <p:nvSpPr>
          <p:cNvPr id="22" name="Titolo 1"/>
          <p:cNvSpPr>
            <a:spLocks noGrp="1"/>
          </p:cNvSpPr>
          <p:nvPr>
            <p:ph type="title"/>
          </p:nvPr>
        </p:nvSpPr>
        <p:spPr>
          <a:xfrm>
            <a:off x="107825" y="691913"/>
            <a:ext cx="9036177" cy="857250"/>
          </a:xfrm>
        </p:spPr>
        <p:txBody>
          <a:bodyPr>
            <a:noAutofit/>
          </a:bodyPr>
          <a:lstStyle/>
          <a:p>
            <a:r>
              <a:rPr lang="en-US" sz="3200" b="1" dirty="0">
                <a:solidFill>
                  <a:srgbClr val="000090"/>
                </a:solidFill>
              </a:rPr>
              <a:t>N* in the History of the Universe</a:t>
            </a:r>
          </a:p>
        </p:txBody>
      </p:sp>
      <p:cxnSp>
        <p:nvCxnSpPr>
          <p:cNvPr id="24" name="Straight Connector 31"/>
          <p:cNvCxnSpPr/>
          <p:nvPr/>
        </p:nvCxnSpPr>
        <p:spPr>
          <a:xfrm>
            <a:off x="-1" y="144756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Box 16"/>
          <p:cNvSpPr txBox="1"/>
          <p:nvPr/>
        </p:nvSpPr>
        <p:spPr>
          <a:xfrm>
            <a:off x="504275" y="4603421"/>
            <a:ext cx="7867776" cy="963476"/>
          </a:xfrm>
          <a:prstGeom prst="rect">
            <a:avLst/>
          </a:prstGeom>
          <a:solidFill>
            <a:srgbClr val="FFFF00"/>
          </a:solidFill>
          <a:ln w="19050" cap="flat" cmpd="sng" algn="ctr">
            <a:solidFill>
              <a:srgbClr val="000090"/>
            </a:solidFill>
            <a:prstDash val="solid"/>
            <a:round/>
            <a:headEnd type="none" w="med" len="med"/>
            <a:tailEnd type="none" w="med" len="med"/>
          </a:ln>
        </p:spPr>
        <p:txBody>
          <a:bodyPr wrap="square" lIns="100719" tIns="50359" rIns="100719" bIns="50359" rtlCol="0">
            <a:spAutoFit/>
          </a:bodyPr>
          <a:lstStyle/>
          <a:p>
            <a:pPr algn="just" defTabSz="914116"/>
            <a:r>
              <a:rPr lang="en-US" sz="1400" b="1">
                <a:solidFill>
                  <a:srgbClr val="000000"/>
                </a:solidFill>
                <a:ea typeface="ＭＳ Ｐゴシック" charset="0"/>
                <a:cs typeface="ＭＳ Ｐゴシック" charset="0"/>
              </a:rPr>
              <a:t>		</a:t>
            </a:r>
            <a:r>
              <a:rPr lang="en-US" sz="1400" b="1">
                <a:solidFill>
                  <a:srgbClr val="000000"/>
                </a:solidFill>
              </a:rPr>
              <a:t>Dramatic events occur in the microsecond old Universe.</a:t>
            </a:r>
          </a:p>
          <a:p>
            <a:pPr algn="just" defTabSz="914116">
              <a:buFont typeface="Wingdings" charset="2"/>
              <a:buChar char="§"/>
            </a:pPr>
            <a:r>
              <a:rPr lang="en-US" sz="1400">
                <a:solidFill>
                  <a:srgbClr val="000000"/>
                </a:solidFill>
              </a:rPr>
              <a:t> The </a:t>
            </a:r>
            <a:r>
              <a:rPr lang="en-US" sz="1400">
                <a:solidFill>
                  <a:srgbClr val="000000"/>
                </a:solidFill>
                <a:cs typeface="Arial"/>
              </a:rPr>
              <a:t>transition from the QGP to the baryon phase is dominated by excited baryons. </a:t>
            </a:r>
            <a:r>
              <a:rPr lang="en-US" sz="1400" b="1">
                <a:solidFill>
                  <a:srgbClr val="000000"/>
                </a:solidFill>
                <a:cs typeface="Arial"/>
              </a:rPr>
              <a:t> </a:t>
            </a:r>
          </a:p>
          <a:p>
            <a:pPr algn="just" defTabSz="914116"/>
            <a:r>
              <a:rPr lang="en-US" sz="1400">
                <a:solidFill>
                  <a:srgbClr val="000000"/>
                </a:solidFill>
                <a:cs typeface="Arial"/>
              </a:rPr>
              <a:t>   A quantitative description requires more states than found to date =&gt; </a:t>
            </a:r>
            <a:r>
              <a:rPr lang="en-US" sz="1400" b="1">
                <a:solidFill>
                  <a:srgbClr val="000090"/>
                </a:solidFill>
                <a:cs typeface="Arial"/>
              </a:rPr>
              <a:t>missing baryons.</a:t>
            </a:r>
            <a:endParaRPr lang="en-US" sz="1400">
              <a:solidFill>
                <a:srgbClr val="000000"/>
              </a:solidFill>
              <a:cs typeface="Arial"/>
            </a:endParaRPr>
          </a:p>
          <a:p>
            <a:pPr algn="just" defTabSz="914116">
              <a:buFont typeface="Wingdings" charset="2"/>
              <a:buChar char="§"/>
            </a:pPr>
            <a:r>
              <a:rPr lang="en-US" sz="1400">
                <a:solidFill>
                  <a:srgbClr val="000000"/>
                </a:solidFill>
              </a:rPr>
              <a:t> During the transition the quarks acquire </a:t>
            </a:r>
            <a:r>
              <a:rPr lang="en-US" sz="1400" b="1">
                <a:solidFill>
                  <a:srgbClr val="000090"/>
                </a:solidFill>
              </a:rPr>
              <a:t>dynamical mass </a:t>
            </a:r>
            <a:r>
              <a:rPr lang="en-US" sz="1400">
                <a:solidFill>
                  <a:srgbClr val="000000"/>
                </a:solidFill>
              </a:rPr>
              <a:t>and the </a:t>
            </a:r>
            <a:r>
              <a:rPr lang="en-US" sz="1400" b="1">
                <a:solidFill>
                  <a:srgbClr val="000090"/>
                </a:solidFill>
              </a:rPr>
              <a:t>confinement of color </a:t>
            </a:r>
            <a:r>
              <a:rPr lang="en-US" sz="1400">
                <a:solidFill>
                  <a:srgbClr val="000000"/>
                </a:solidFill>
              </a:rPr>
              <a:t>occurs. </a:t>
            </a:r>
          </a:p>
        </p:txBody>
      </p:sp>
      <p:pic>
        <p:nvPicPr>
          <p:cNvPr id="19" name="Picture 4"/>
          <p:cNvPicPr>
            <a:picLocks noChangeAspect="1"/>
          </p:cNvPicPr>
          <p:nvPr/>
        </p:nvPicPr>
        <p:blipFill>
          <a:blip r:embed="rId3"/>
          <a:srcRect l="3557" r="4743"/>
          <a:stretch>
            <a:fillRect/>
          </a:stretch>
        </p:blipFill>
        <p:spPr>
          <a:xfrm>
            <a:off x="429828" y="1468085"/>
            <a:ext cx="3784037" cy="3023103"/>
          </a:xfrm>
          <a:prstGeom prst="rect">
            <a:avLst/>
          </a:prstGeom>
        </p:spPr>
      </p:pic>
      <p:grpSp>
        <p:nvGrpSpPr>
          <p:cNvPr id="20" name="Group 18"/>
          <p:cNvGrpSpPr/>
          <p:nvPr/>
        </p:nvGrpSpPr>
        <p:grpSpPr>
          <a:xfrm>
            <a:off x="1748452" y="3709799"/>
            <a:ext cx="429040" cy="392075"/>
            <a:chOff x="3662754" y="4996719"/>
            <a:chExt cx="665255" cy="693842"/>
          </a:xfrm>
        </p:grpSpPr>
        <p:sp>
          <p:nvSpPr>
            <p:cNvPr id="21" name="Left Brace 6"/>
            <p:cNvSpPr/>
            <p:nvPr/>
          </p:nvSpPr>
          <p:spPr>
            <a:xfrm rot="17450964">
              <a:off x="3735808" y="4923665"/>
              <a:ext cx="218447" cy="364555"/>
            </a:xfrm>
            <a:prstGeom prst="leftBrace">
              <a:avLst>
                <a:gd name="adj1" fmla="val 8333"/>
                <a:gd name="adj2" fmla="val 54349"/>
              </a:avLst>
            </a:prstGeom>
            <a:ln w="28575" cap="flat" cmpd="sng" algn="ctr">
              <a:solidFill>
                <a:srgbClr val="00F7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defTabSz="914116"/>
              <a:endParaRPr lang="en-US">
                <a:solidFill>
                  <a:srgbClr val="000000"/>
                </a:solidFill>
              </a:endParaRPr>
            </a:p>
          </p:txBody>
        </p:sp>
        <p:sp>
          <p:nvSpPr>
            <p:cNvPr id="23" name="TextBox 7"/>
            <p:cNvSpPr txBox="1"/>
            <p:nvPr/>
          </p:nvSpPr>
          <p:spPr>
            <a:xfrm>
              <a:off x="3681265" y="5173132"/>
              <a:ext cx="646744" cy="517429"/>
            </a:xfrm>
            <a:prstGeom prst="rect">
              <a:avLst/>
            </a:prstGeom>
            <a:noFill/>
            <a:ln>
              <a:noFill/>
            </a:ln>
          </p:spPr>
          <p:txBody>
            <a:bodyPr wrap="none" rtlCol="0">
              <a:spAutoFit/>
            </a:bodyPr>
            <a:lstStyle/>
            <a:p>
              <a:pPr defTabSz="914116"/>
              <a:r>
                <a:rPr lang="en-US" sz="1300" b="1">
                  <a:solidFill>
                    <a:srgbClr val="00F700"/>
                  </a:solidFill>
                </a:rPr>
                <a:t>N* </a:t>
              </a:r>
            </a:p>
          </p:txBody>
        </p:sp>
      </p:grpSp>
      <p:grpSp>
        <p:nvGrpSpPr>
          <p:cNvPr id="35" name="Group 15"/>
          <p:cNvGrpSpPr/>
          <p:nvPr/>
        </p:nvGrpSpPr>
        <p:grpSpPr>
          <a:xfrm>
            <a:off x="1953796" y="1779852"/>
            <a:ext cx="541055" cy="615553"/>
            <a:chOff x="4162506" y="852588"/>
            <a:chExt cx="838939" cy="1089325"/>
          </a:xfrm>
        </p:grpSpPr>
        <p:sp>
          <p:nvSpPr>
            <p:cNvPr id="36" name="TextBox 9"/>
            <p:cNvSpPr txBox="1"/>
            <p:nvPr/>
          </p:nvSpPr>
          <p:spPr>
            <a:xfrm rot="20337676">
              <a:off x="4296292" y="852588"/>
              <a:ext cx="705153" cy="1089325"/>
            </a:xfrm>
            <a:prstGeom prst="rect">
              <a:avLst/>
            </a:prstGeom>
            <a:noFill/>
          </p:spPr>
          <p:txBody>
            <a:bodyPr wrap="none" rtlCol="0">
              <a:spAutoFit/>
            </a:bodyPr>
            <a:lstStyle/>
            <a:p>
              <a:pPr defTabSz="914116"/>
              <a:r>
                <a:rPr lang="en-US" sz="800" b="1">
                  <a:solidFill>
                    <a:srgbClr val="FFFF00"/>
                  </a:solidFill>
                </a:rPr>
                <a:t>CEBAF</a:t>
              </a:r>
            </a:p>
            <a:p>
              <a:pPr defTabSz="914116"/>
              <a:r>
                <a:rPr lang="en-US" sz="800" b="1">
                  <a:solidFill>
                    <a:srgbClr val="FFFF00"/>
                  </a:solidFill>
                </a:rPr>
                <a:t>ELSA</a:t>
              </a:r>
            </a:p>
            <a:p>
              <a:pPr defTabSz="914116"/>
              <a:r>
                <a:rPr lang="en-US" sz="800" b="1">
                  <a:solidFill>
                    <a:srgbClr val="FFFF00"/>
                  </a:solidFill>
                </a:rPr>
                <a:t>Mami</a:t>
              </a:r>
            </a:p>
            <a:p>
              <a:pPr defTabSz="914116"/>
              <a:r>
                <a:rPr lang="en-US" sz="1000" b="1">
                  <a:solidFill>
                    <a:srgbClr val="FFFF00"/>
                  </a:solidFill>
                </a:rPr>
                <a:t> </a:t>
              </a:r>
              <a:r>
                <a:rPr lang="en-US" sz="1000" b="1">
                  <a:solidFill>
                    <a:srgbClr val="000000"/>
                  </a:solidFill>
                </a:rPr>
                <a:t> </a:t>
              </a:r>
            </a:p>
          </p:txBody>
        </p:sp>
        <p:cxnSp>
          <p:nvCxnSpPr>
            <p:cNvPr id="37" name="Straight Arrow Connector 10"/>
            <p:cNvCxnSpPr>
              <a:cxnSpLocks noChangeAspect="1"/>
            </p:cNvCxnSpPr>
            <p:nvPr/>
          </p:nvCxnSpPr>
          <p:spPr>
            <a:xfrm rot="16200000" flipH="1">
              <a:off x="4133817" y="1489989"/>
              <a:ext cx="118663" cy="61285"/>
            </a:xfrm>
            <a:prstGeom prst="straightConnector1">
              <a:avLst/>
            </a:prstGeom>
            <a:ln w="9525" cap="flat" cmpd="sng" algn="ctr">
              <a:solidFill>
                <a:srgbClr val="FFFF00"/>
              </a:solidFill>
              <a:prstDash val="solid"/>
              <a:round/>
              <a:headEnd type="none" w="med" len="med"/>
              <a:tailEnd type="triangle" w="med" len="sm"/>
            </a:ln>
          </p:spPr>
          <p:style>
            <a:lnRef idx="2">
              <a:schemeClr val="accent1"/>
            </a:lnRef>
            <a:fillRef idx="0">
              <a:schemeClr val="accent1"/>
            </a:fillRef>
            <a:effectRef idx="1">
              <a:schemeClr val="accent1"/>
            </a:effectRef>
            <a:fontRef idx="minor">
              <a:schemeClr val="tx1"/>
            </a:fontRef>
          </p:style>
        </p:cxnSp>
      </p:grpSp>
      <p:sp>
        <p:nvSpPr>
          <p:cNvPr id="38" name="Freeform 13"/>
          <p:cNvSpPr>
            <a:spLocks noChangeAspect="1"/>
          </p:cNvSpPr>
          <p:nvPr/>
        </p:nvSpPr>
        <p:spPr>
          <a:xfrm>
            <a:off x="1944743" y="2209015"/>
            <a:ext cx="368915" cy="1219347"/>
          </a:xfrm>
          <a:custGeom>
            <a:avLst/>
            <a:gdLst>
              <a:gd name="connsiteX0" fmla="*/ 110596 w 596900"/>
              <a:gd name="connsiteY0" fmla="*/ 128058 h 1912937"/>
              <a:gd name="connsiteX1" fmla="*/ 218546 w 596900"/>
              <a:gd name="connsiteY1" fmla="*/ 80433 h 1912937"/>
              <a:gd name="connsiteX2" fmla="*/ 339196 w 596900"/>
              <a:gd name="connsiteY2" fmla="*/ 32808 h 1912937"/>
              <a:gd name="connsiteX3" fmla="*/ 377296 w 596900"/>
              <a:gd name="connsiteY3" fmla="*/ 20108 h 1912937"/>
              <a:gd name="connsiteX4" fmla="*/ 393171 w 596900"/>
              <a:gd name="connsiteY4" fmla="*/ 23283 h 1912937"/>
              <a:gd name="connsiteX5" fmla="*/ 463021 w 596900"/>
              <a:gd name="connsiteY5" fmla="*/ 159808 h 1912937"/>
              <a:gd name="connsiteX6" fmla="*/ 501121 w 596900"/>
              <a:gd name="connsiteY6" fmla="*/ 305858 h 1912937"/>
              <a:gd name="connsiteX7" fmla="*/ 539221 w 596900"/>
              <a:gd name="connsiteY7" fmla="*/ 480483 h 1912937"/>
              <a:gd name="connsiteX8" fmla="*/ 567796 w 596900"/>
              <a:gd name="connsiteY8" fmla="*/ 655108 h 1912937"/>
              <a:gd name="connsiteX9" fmla="*/ 593196 w 596900"/>
              <a:gd name="connsiteY9" fmla="*/ 832908 h 1912937"/>
              <a:gd name="connsiteX10" fmla="*/ 590021 w 596900"/>
              <a:gd name="connsiteY10" fmla="*/ 982133 h 1912937"/>
              <a:gd name="connsiteX11" fmla="*/ 551921 w 596900"/>
              <a:gd name="connsiteY11" fmla="*/ 1232958 h 1912937"/>
              <a:gd name="connsiteX12" fmla="*/ 523346 w 596900"/>
              <a:gd name="connsiteY12" fmla="*/ 1344083 h 1912937"/>
              <a:gd name="connsiteX13" fmla="*/ 494771 w 596900"/>
              <a:gd name="connsiteY13" fmla="*/ 1480608 h 1912937"/>
              <a:gd name="connsiteX14" fmla="*/ 437621 w 596900"/>
              <a:gd name="connsiteY14" fmla="*/ 1642533 h 1912937"/>
              <a:gd name="connsiteX15" fmla="*/ 383646 w 596900"/>
              <a:gd name="connsiteY15" fmla="*/ 1775883 h 1912937"/>
              <a:gd name="connsiteX16" fmla="*/ 345546 w 596900"/>
              <a:gd name="connsiteY16" fmla="*/ 1858433 h 1912937"/>
              <a:gd name="connsiteX17" fmla="*/ 326496 w 596900"/>
              <a:gd name="connsiteY17" fmla="*/ 1902883 h 1912937"/>
              <a:gd name="connsiteX18" fmla="*/ 301096 w 596900"/>
              <a:gd name="connsiteY18" fmla="*/ 1902883 h 1912937"/>
              <a:gd name="connsiteX19" fmla="*/ 158221 w 596900"/>
              <a:gd name="connsiteY19" fmla="*/ 1842558 h 1912937"/>
              <a:gd name="connsiteX20" fmla="*/ 53446 w 596900"/>
              <a:gd name="connsiteY20" fmla="*/ 1794933 h 1912937"/>
              <a:gd name="connsiteX21" fmla="*/ 12171 w 596900"/>
              <a:gd name="connsiteY21" fmla="*/ 1775883 h 1912937"/>
              <a:gd name="connsiteX22" fmla="*/ 12171 w 596900"/>
              <a:gd name="connsiteY22" fmla="*/ 1756833 h 1912937"/>
              <a:gd name="connsiteX23" fmla="*/ 85196 w 596900"/>
              <a:gd name="connsiteY23" fmla="*/ 1547283 h 1912937"/>
              <a:gd name="connsiteX24" fmla="*/ 132821 w 596900"/>
              <a:gd name="connsiteY24" fmla="*/ 1344083 h 1912937"/>
              <a:gd name="connsiteX25" fmla="*/ 167746 w 596900"/>
              <a:gd name="connsiteY25" fmla="*/ 1125008 h 1912937"/>
              <a:gd name="connsiteX26" fmla="*/ 180446 w 596900"/>
              <a:gd name="connsiteY26" fmla="*/ 912283 h 1912937"/>
              <a:gd name="connsiteX27" fmla="*/ 180446 w 596900"/>
              <a:gd name="connsiteY27" fmla="*/ 686858 h 1912937"/>
              <a:gd name="connsiteX28" fmla="*/ 161396 w 596900"/>
              <a:gd name="connsiteY28" fmla="*/ 480483 h 1912937"/>
              <a:gd name="connsiteX29" fmla="*/ 139171 w 596900"/>
              <a:gd name="connsiteY29" fmla="*/ 299508 h 1912937"/>
              <a:gd name="connsiteX30" fmla="*/ 120121 w 596900"/>
              <a:gd name="connsiteY30" fmla="*/ 204258 h 1912937"/>
              <a:gd name="connsiteX31" fmla="*/ 110596 w 596900"/>
              <a:gd name="connsiteY31" fmla="*/ 128058 h 19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6900" h="1912937">
                <a:moveTo>
                  <a:pt x="110596" y="128058"/>
                </a:moveTo>
                <a:cubicBezTo>
                  <a:pt x="127000" y="107421"/>
                  <a:pt x="180446" y="96308"/>
                  <a:pt x="218546" y="80433"/>
                </a:cubicBezTo>
                <a:cubicBezTo>
                  <a:pt x="256646" y="64558"/>
                  <a:pt x="312738" y="42862"/>
                  <a:pt x="339196" y="32808"/>
                </a:cubicBezTo>
                <a:cubicBezTo>
                  <a:pt x="365654" y="22754"/>
                  <a:pt x="368300" y="21695"/>
                  <a:pt x="377296" y="20108"/>
                </a:cubicBezTo>
                <a:cubicBezTo>
                  <a:pt x="386292" y="18521"/>
                  <a:pt x="378884" y="0"/>
                  <a:pt x="393171" y="23283"/>
                </a:cubicBezTo>
                <a:cubicBezTo>
                  <a:pt x="407458" y="46566"/>
                  <a:pt x="445029" y="112712"/>
                  <a:pt x="463021" y="159808"/>
                </a:cubicBezTo>
                <a:cubicBezTo>
                  <a:pt x="481013" y="206904"/>
                  <a:pt x="488421" y="252412"/>
                  <a:pt x="501121" y="305858"/>
                </a:cubicBezTo>
                <a:cubicBezTo>
                  <a:pt x="513821" y="359304"/>
                  <a:pt x="528109" y="422275"/>
                  <a:pt x="539221" y="480483"/>
                </a:cubicBezTo>
                <a:cubicBezTo>
                  <a:pt x="550334" y="538691"/>
                  <a:pt x="558800" y="596371"/>
                  <a:pt x="567796" y="655108"/>
                </a:cubicBezTo>
                <a:cubicBezTo>
                  <a:pt x="576792" y="713845"/>
                  <a:pt x="589492" y="778404"/>
                  <a:pt x="593196" y="832908"/>
                </a:cubicBezTo>
                <a:cubicBezTo>
                  <a:pt x="596900" y="887412"/>
                  <a:pt x="596900" y="915458"/>
                  <a:pt x="590021" y="982133"/>
                </a:cubicBezTo>
                <a:cubicBezTo>
                  <a:pt x="583142" y="1048808"/>
                  <a:pt x="563033" y="1172633"/>
                  <a:pt x="551921" y="1232958"/>
                </a:cubicBezTo>
                <a:cubicBezTo>
                  <a:pt x="540809" y="1293283"/>
                  <a:pt x="532871" y="1302808"/>
                  <a:pt x="523346" y="1344083"/>
                </a:cubicBezTo>
                <a:cubicBezTo>
                  <a:pt x="513821" y="1385358"/>
                  <a:pt x="509059" y="1430866"/>
                  <a:pt x="494771" y="1480608"/>
                </a:cubicBezTo>
                <a:cubicBezTo>
                  <a:pt x="480484" y="1530350"/>
                  <a:pt x="456142" y="1593320"/>
                  <a:pt x="437621" y="1642533"/>
                </a:cubicBezTo>
                <a:cubicBezTo>
                  <a:pt x="419100" y="1691746"/>
                  <a:pt x="398992" y="1739900"/>
                  <a:pt x="383646" y="1775883"/>
                </a:cubicBezTo>
                <a:cubicBezTo>
                  <a:pt x="368300" y="1811866"/>
                  <a:pt x="355071" y="1837266"/>
                  <a:pt x="345546" y="1858433"/>
                </a:cubicBezTo>
                <a:cubicBezTo>
                  <a:pt x="336021" y="1879600"/>
                  <a:pt x="333904" y="1895475"/>
                  <a:pt x="326496" y="1902883"/>
                </a:cubicBezTo>
                <a:cubicBezTo>
                  <a:pt x="319088" y="1910291"/>
                  <a:pt x="329142" y="1912937"/>
                  <a:pt x="301096" y="1902883"/>
                </a:cubicBezTo>
                <a:cubicBezTo>
                  <a:pt x="273050" y="1892829"/>
                  <a:pt x="199496" y="1860550"/>
                  <a:pt x="158221" y="1842558"/>
                </a:cubicBezTo>
                <a:cubicBezTo>
                  <a:pt x="116946" y="1824566"/>
                  <a:pt x="53446" y="1794933"/>
                  <a:pt x="53446" y="1794933"/>
                </a:cubicBezTo>
                <a:cubicBezTo>
                  <a:pt x="29104" y="1783821"/>
                  <a:pt x="19050" y="1782233"/>
                  <a:pt x="12171" y="1775883"/>
                </a:cubicBezTo>
                <a:cubicBezTo>
                  <a:pt x="5292" y="1769533"/>
                  <a:pt x="0" y="1794933"/>
                  <a:pt x="12171" y="1756833"/>
                </a:cubicBezTo>
                <a:cubicBezTo>
                  <a:pt x="24342" y="1718733"/>
                  <a:pt x="65088" y="1616075"/>
                  <a:pt x="85196" y="1547283"/>
                </a:cubicBezTo>
                <a:cubicBezTo>
                  <a:pt x="105304" y="1478491"/>
                  <a:pt x="119063" y="1414462"/>
                  <a:pt x="132821" y="1344083"/>
                </a:cubicBezTo>
                <a:cubicBezTo>
                  <a:pt x="146579" y="1273704"/>
                  <a:pt x="159809" y="1196975"/>
                  <a:pt x="167746" y="1125008"/>
                </a:cubicBezTo>
                <a:cubicBezTo>
                  <a:pt x="175684" y="1053041"/>
                  <a:pt x="178329" y="985308"/>
                  <a:pt x="180446" y="912283"/>
                </a:cubicBezTo>
                <a:cubicBezTo>
                  <a:pt x="182563" y="839258"/>
                  <a:pt x="183621" y="758825"/>
                  <a:pt x="180446" y="686858"/>
                </a:cubicBezTo>
                <a:cubicBezTo>
                  <a:pt x="177271" y="614891"/>
                  <a:pt x="168275" y="545041"/>
                  <a:pt x="161396" y="480483"/>
                </a:cubicBezTo>
                <a:cubicBezTo>
                  <a:pt x="154517" y="415925"/>
                  <a:pt x="146050" y="345546"/>
                  <a:pt x="139171" y="299508"/>
                </a:cubicBezTo>
                <a:cubicBezTo>
                  <a:pt x="132292" y="253471"/>
                  <a:pt x="127529" y="234420"/>
                  <a:pt x="120121" y="204258"/>
                </a:cubicBezTo>
                <a:cubicBezTo>
                  <a:pt x="112713" y="174096"/>
                  <a:pt x="94192" y="148695"/>
                  <a:pt x="110596" y="128058"/>
                </a:cubicBezTo>
                <a:close/>
              </a:path>
            </a:pathLst>
          </a:custGeom>
          <a:solidFill>
            <a:srgbClr val="00F700">
              <a:alpha val="50000"/>
            </a:srgbClr>
          </a:solidFill>
        </p:spPr>
        <p:style>
          <a:lnRef idx="1">
            <a:schemeClr val="accent1"/>
          </a:lnRef>
          <a:fillRef idx="3">
            <a:schemeClr val="accent1"/>
          </a:fillRef>
          <a:effectRef idx="2">
            <a:schemeClr val="accent1"/>
          </a:effectRef>
          <a:fontRef idx="minor">
            <a:schemeClr val="lt1"/>
          </a:fontRef>
        </p:style>
        <p:txBody>
          <a:bodyPr lIns="100719" tIns="50359" rIns="100719" bIns="50359" rtlCol="0" anchor="ctr"/>
          <a:lstStyle/>
          <a:p>
            <a:pPr algn="ctr" defTabSz="914116"/>
            <a:endParaRPr lang="en-US">
              <a:solidFill>
                <a:srgbClr val="FFFFFF"/>
              </a:solidFill>
            </a:endParaRPr>
          </a:p>
        </p:txBody>
      </p:sp>
      <p:sp>
        <p:nvSpPr>
          <p:cNvPr id="39" name="Freeform 14"/>
          <p:cNvSpPr>
            <a:spLocks noChangeAspect="1"/>
          </p:cNvSpPr>
          <p:nvPr/>
        </p:nvSpPr>
        <p:spPr>
          <a:xfrm>
            <a:off x="1730762" y="2294557"/>
            <a:ext cx="362043" cy="1069216"/>
          </a:xfrm>
          <a:custGeom>
            <a:avLst/>
            <a:gdLst>
              <a:gd name="connsiteX0" fmla="*/ 110596 w 596900"/>
              <a:gd name="connsiteY0" fmla="*/ 128058 h 1912937"/>
              <a:gd name="connsiteX1" fmla="*/ 218546 w 596900"/>
              <a:gd name="connsiteY1" fmla="*/ 80433 h 1912937"/>
              <a:gd name="connsiteX2" fmla="*/ 339196 w 596900"/>
              <a:gd name="connsiteY2" fmla="*/ 32808 h 1912937"/>
              <a:gd name="connsiteX3" fmla="*/ 377296 w 596900"/>
              <a:gd name="connsiteY3" fmla="*/ 20108 h 1912937"/>
              <a:gd name="connsiteX4" fmla="*/ 393171 w 596900"/>
              <a:gd name="connsiteY4" fmla="*/ 23283 h 1912937"/>
              <a:gd name="connsiteX5" fmla="*/ 463021 w 596900"/>
              <a:gd name="connsiteY5" fmla="*/ 159808 h 1912937"/>
              <a:gd name="connsiteX6" fmla="*/ 501121 w 596900"/>
              <a:gd name="connsiteY6" fmla="*/ 305858 h 1912937"/>
              <a:gd name="connsiteX7" fmla="*/ 539221 w 596900"/>
              <a:gd name="connsiteY7" fmla="*/ 480483 h 1912937"/>
              <a:gd name="connsiteX8" fmla="*/ 567796 w 596900"/>
              <a:gd name="connsiteY8" fmla="*/ 655108 h 1912937"/>
              <a:gd name="connsiteX9" fmla="*/ 593196 w 596900"/>
              <a:gd name="connsiteY9" fmla="*/ 832908 h 1912937"/>
              <a:gd name="connsiteX10" fmla="*/ 590021 w 596900"/>
              <a:gd name="connsiteY10" fmla="*/ 982133 h 1912937"/>
              <a:gd name="connsiteX11" fmla="*/ 551921 w 596900"/>
              <a:gd name="connsiteY11" fmla="*/ 1232958 h 1912937"/>
              <a:gd name="connsiteX12" fmla="*/ 523346 w 596900"/>
              <a:gd name="connsiteY12" fmla="*/ 1344083 h 1912937"/>
              <a:gd name="connsiteX13" fmla="*/ 494771 w 596900"/>
              <a:gd name="connsiteY13" fmla="*/ 1480608 h 1912937"/>
              <a:gd name="connsiteX14" fmla="*/ 437621 w 596900"/>
              <a:gd name="connsiteY14" fmla="*/ 1642533 h 1912937"/>
              <a:gd name="connsiteX15" fmla="*/ 383646 w 596900"/>
              <a:gd name="connsiteY15" fmla="*/ 1775883 h 1912937"/>
              <a:gd name="connsiteX16" fmla="*/ 345546 w 596900"/>
              <a:gd name="connsiteY16" fmla="*/ 1858433 h 1912937"/>
              <a:gd name="connsiteX17" fmla="*/ 326496 w 596900"/>
              <a:gd name="connsiteY17" fmla="*/ 1902883 h 1912937"/>
              <a:gd name="connsiteX18" fmla="*/ 301096 w 596900"/>
              <a:gd name="connsiteY18" fmla="*/ 1902883 h 1912937"/>
              <a:gd name="connsiteX19" fmla="*/ 158221 w 596900"/>
              <a:gd name="connsiteY19" fmla="*/ 1842558 h 1912937"/>
              <a:gd name="connsiteX20" fmla="*/ 53446 w 596900"/>
              <a:gd name="connsiteY20" fmla="*/ 1794933 h 1912937"/>
              <a:gd name="connsiteX21" fmla="*/ 12171 w 596900"/>
              <a:gd name="connsiteY21" fmla="*/ 1775883 h 1912937"/>
              <a:gd name="connsiteX22" fmla="*/ 12171 w 596900"/>
              <a:gd name="connsiteY22" fmla="*/ 1756833 h 1912937"/>
              <a:gd name="connsiteX23" fmla="*/ 85196 w 596900"/>
              <a:gd name="connsiteY23" fmla="*/ 1547283 h 1912937"/>
              <a:gd name="connsiteX24" fmla="*/ 132821 w 596900"/>
              <a:gd name="connsiteY24" fmla="*/ 1344083 h 1912937"/>
              <a:gd name="connsiteX25" fmla="*/ 167746 w 596900"/>
              <a:gd name="connsiteY25" fmla="*/ 1125008 h 1912937"/>
              <a:gd name="connsiteX26" fmla="*/ 180446 w 596900"/>
              <a:gd name="connsiteY26" fmla="*/ 912283 h 1912937"/>
              <a:gd name="connsiteX27" fmla="*/ 180446 w 596900"/>
              <a:gd name="connsiteY27" fmla="*/ 686858 h 1912937"/>
              <a:gd name="connsiteX28" fmla="*/ 161396 w 596900"/>
              <a:gd name="connsiteY28" fmla="*/ 480483 h 1912937"/>
              <a:gd name="connsiteX29" fmla="*/ 139171 w 596900"/>
              <a:gd name="connsiteY29" fmla="*/ 299508 h 1912937"/>
              <a:gd name="connsiteX30" fmla="*/ 120121 w 596900"/>
              <a:gd name="connsiteY30" fmla="*/ 204258 h 1912937"/>
              <a:gd name="connsiteX31" fmla="*/ 110596 w 596900"/>
              <a:gd name="connsiteY31" fmla="*/ 128058 h 19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6900" h="1912937">
                <a:moveTo>
                  <a:pt x="110596" y="128058"/>
                </a:moveTo>
                <a:cubicBezTo>
                  <a:pt x="127000" y="107421"/>
                  <a:pt x="180446" y="96308"/>
                  <a:pt x="218546" y="80433"/>
                </a:cubicBezTo>
                <a:cubicBezTo>
                  <a:pt x="256646" y="64558"/>
                  <a:pt x="312738" y="42862"/>
                  <a:pt x="339196" y="32808"/>
                </a:cubicBezTo>
                <a:cubicBezTo>
                  <a:pt x="365654" y="22754"/>
                  <a:pt x="368300" y="21695"/>
                  <a:pt x="377296" y="20108"/>
                </a:cubicBezTo>
                <a:cubicBezTo>
                  <a:pt x="386292" y="18521"/>
                  <a:pt x="378884" y="0"/>
                  <a:pt x="393171" y="23283"/>
                </a:cubicBezTo>
                <a:cubicBezTo>
                  <a:pt x="407458" y="46566"/>
                  <a:pt x="445029" y="112712"/>
                  <a:pt x="463021" y="159808"/>
                </a:cubicBezTo>
                <a:cubicBezTo>
                  <a:pt x="481013" y="206904"/>
                  <a:pt x="488421" y="252412"/>
                  <a:pt x="501121" y="305858"/>
                </a:cubicBezTo>
                <a:cubicBezTo>
                  <a:pt x="513821" y="359304"/>
                  <a:pt x="528109" y="422275"/>
                  <a:pt x="539221" y="480483"/>
                </a:cubicBezTo>
                <a:cubicBezTo>
                  <a:pt x="550334" y="538691"/>
                  <a:pt x="558800" y="596371"/>
                  <a:pt x="567796" y="655108"/>
                </a:cubicBezTo>
                <a:cubicBezTo>
                  <a:pt x="576792" y="713845"/>
                  <a:pt x="589492" y="778404"/>
                  <a:pt x="593196" y="832908"/>
                </a:cubicBezTo>
                <a:cubicBezTo>
                  <a:pt x="596900" y="887412"/>
                  <a:pt x="596900" y="915458"/>
                  <a:pt x="590021" y="982133"/>
                </a:cubicBezTo>
                <a:cubicBezTo>
                  <a:pt x="583142" y="1048808"/>
                  <a:pt x="563033" y="1172633"/>
                  <a:pt x="551921" y="1232958"/>
                </a:cubicBezTo>
                <a:cubicBezTo>
                  <a:pt x="540809" y="1293283"/>
                  <a:pt x="532871" y="1302808"/>
                  <a:pt x="523346" y="1344083"/>
                </a:cubicBezTo>
                <a:cubicBezTo>
                  <a:pt x="513821" y="1385358"/>
                  <a:pt x="509059" y="1430866"/>
                  <a:pt x="494771" y="1480608"/>
                </a:cubicBezTo>
                <a:cubicBezTo>
                  <a:pt x="480484" y="1530350"/>
                  <a:pt x="456142" y="1593320"/>
                  <a:pt x="437621" y="1642533"/>
                </a:cubicBezTo>
                <a:cubicBezTo>
                  <a:pt x="419100" y="1691746"/>
                  <a:pt x="398992" y="1739900"/>
                  <a:pt x="383646" y="1775883"/>
                </a:cubicBezTo>
                <a:cubicBezTo>
                  <a:pt x="368300" y="1811866"/>
                  <a:pt x="355071" y="1837266"/>
                  <a:pt x="345546" y="1858433"/>
                </a:cubicBezTo>
                <a:cubicBezTo>
                  <a:pt x="336021" y="1879600"/>
                  <a:pt x="333904" y="1895475"/>
                  <a:pt x="326496" y="1902883"/>
                </a:cubicBezTo>
                <a:cubicBezTo>
                  <a:pt x="319088" y="1910291"/>
                  <a:pt x="329142" y="1912937"/>
                  <a:pt x="301096" y="1902883"/>
                </a:cubicBezTo>
                <a:cubicBezTo>
                  <a:pt x="273050" y="1892829"/>
                  <a:pt x="199496" y="1860550"/>
                  <a:pt x="158221" y="1842558"/>
                </a:cubicBezTo>
                <a:cubicBezTo>
                  <a:pt x="116946" y="1824566"/>
                  <a:pt x="53446" y="1794933"/>
                  <a:pt x="53446" y="1794933"/>
                </a:cubicBezTo>
                <a:cubicBezTo>
                  <a:pt x="29104" y="1783821"/>
                  <a:pt x="19050" y="1782233"/>
                  <a:pt x="12171" y="1775883"/>
                </a:cubicBezTo>
                <a:cubicBezTo>
                  <a:pt x="5292" y="1769533"/>
                  <a:pt x="0" y="1794933"/>
                  <a:pt x="12171" y="1756833"/>
                </a:cubicBezTo>
                <a:cubicBezTo>
                  <a:pt x="24342" y="1718733"/>
                  <a:pt x="65088" y="1616075"/>
                  <a:pt x="85196" y="1547283"/>
                </a:cubicBezTo>
                <a:cubicBezTo>
                  <a:pt x="105304" y="1478491"/>
                  <a:pt x="119063" y="1414462"/>
                  <a:pt x="132821" y="1344083"/>
                </a:cubicBezTo>
                <a:cubicBezTo>
                  <a:pt x="146579" y="1273704"/>
                  <a:pt x="159809" y="1196975"/>
                  <a:pt x="167746" y="1125008"/>
                </a:cubicBezTo>
                <a:cubicBezTo>
                  <a:pt x="175684" y="1053041"/>
                  <a:pt x="178329" y="985308"/>
                  <a:pt x="180446" y="912283"/>
                </a:cubicBezTo>
                <a:cubicBezTo>
                  <a:pt x="182563" y="839258"/>
                  <a:pt x="183621" y="758825"/>
                  <a:pt x="180446" y="686858"/>
                </a:cubicBezTo>
                <a:cubicBezTo>
                  <a:pt x="177271" y="614891"/>
                  <a:pt x="168275" y="545041"/>
                  <a:pt x="161396" y="480483"/>
                </a:cubicBezTo>
                <a:cubicBezTo>
                  <a:pt x="154517" y="415925"/>
                  <a:pt x="146050" y="345546"/>
                  <a:pt x="139171" y="299508"/>
                </a:cubicBezTo>
                <a:cubicBezTo>
                  <a:pt x="132292" y="253471"/>
                  <a:pt x="127529" y="234420"/>
                  <a:pt x="120121" y="204258"/>
                </a:cubicBezTo>
                <a:cubicBezTo>
                  <a:pt x="112713" y="174096"/>
                  <a:pt x="94192" y="148695"/>
                  <a:pt x="110596" y="128058"/>
                </a:cubicBezTo>
                <a:close/>
              </a:path>
            </a:pathLst>
          </a:custGeom>
          <a:solidFill>
            <a:srgbClr val="FFFF00">
              <a:alpha val="79000"/>
            </a:srgbClr>
          </a:solidFill>
        </p:spPr>
        <p:style>
          <a:lnRef idx="1">
            <a:schemeClr val="accent1"/>
          </a:lnRef>
          <a:fillRef idx="3">
            <a:schemeClr val="accent1"/>
          </a:fillRef>
          <a:effectRef idx="2">
            <a:schemeClr val="accent1"/>
          </a:effectRef>
          <a:fontRef idx="minor">
            <a:schemeClr val="lt1"/>
          </a:fontRef>
        </p:style>
        <p:txBody>
          <a:bodyPr lIns="100719" tIns="50359" rIns="100719" bIns="50359" rtlCol="0" anchor="ctr"/>
          <a:lstStyle/>
          <a:p>
            <a:pPr algn="ctr" defTabSz="914116"/>
            <a:endParaRPr lang="en-US">
              <a:solidFill>
                <a:srgbClr val="FFFFFF"/>
              </a:solidFill>
            </a:endParaRPr>
          </a:p>
        </p:txBody>
      </p:sp>
      <p:cxnSp>
        <p:nvCxnSpPr>
          <p:cNvPr id="41" name="Curved Connector 26"/>
          <p:cNvCxnSpPr/>
          <p:nvPr/>
        </p:nvCxnSpPr>
        <p:spPr>
          <a:xfrm rot="16200000" flipH="1">
            <a:off x="4336565" y="2828667"/>
            <a:ext cx="1347064" cy="265304"/>
          </a:xfrm>
          <a:prstGeom prst="curvedConnector3">
            <a:avLst>
              <a:gd name="adj1" fmla="val 50000"/>
            </a:avLst>
          </a:prstGeom>
          <a:ln w="57150" cap="flat" cmpd="sng" algn="ctr">
            <a:solidFill>
              <a:srgbClr val="00F700"/>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2" name="TextBox 42"/>
          <p:cNvSpPr txBox="1"/>
          <p:nvPr/>
        </p:nvSpPr>
        <p:spPr>
          <a:xfrm>
            <a:off x="4662918" y="2979636"/>
            <a:ext cx="529754" cy="440256"/>
          </a:xfrm>
          <a:prstGeom prst="rect">
            <a:avLst/>
          </a:prstGeom>
          <a:noFill/>
        </p:spPr>
        <p:txBody>
          <a:bodyPr wrap="none" lIns="100719" tIns="50359" rIns="100719" bIns="50359" rtlCol="0">
            <a:spAutoFit/>
          </a:bodyPr>
          <a:lstStyle/>
          <a:p>
            <a:pPr defTabSz="914116"/>
            <a:r>
              <a:rPr lang="en-US" sz="2200" b="1">
                <a:solidFill>
                  <a:srgbClr val="00F700"/>
                </a:solidFill>
              </a:rPr>
              <a:t>N*</a:t>
            </a:r>
          </a:p>
        </p:txBody>
      </p:sp>
      <p:sp>
        <p:nvSpPr>
          <p:cNvPr id="43" name="TextBox 21"/>
          <p:cNvSpPr txBox="1"/>
          <p:nvPr/>
        </p:nvSpPr>
        <p:spPr>
          <a:xfrm>
            <a:off x="6282125" y="2264539"/>
            <a:ext cx="1181569" cy="378700"/>
          </a:xfrm>
          <a:prstGeom prst="rect">
            <a:avLst/>
          </a:prstGeom>
          <a:solidFill>
            <a:srgbClr val="FEFF03"/>
          </a:solidFill>
          <a:ln>
            <a:solidFill>
              <a:srgbClr val="000090"/>
            </a:solidFill>
          </a:ln>
        </p:spPr>
        <p:txBody>
          <a:bodyPr wrap="none" lIns="100719" tIns="50359" rIns="100719" bIns="50359" rtlCol="0">
            <a:spAutoFit/>
          </a:bodyPr>
          <a:lstStyle/>
          <a:p>
            <a:pPr defTabSz="914116"/>
            <a:r>
              <a:rPr lang="en-US" sz="900" b="1">
                <a:solidFill>
                  <a:srgbClr val="000000"/>
                </a:solidFill>
                <a:cs typeface="Arial Narrow"/>
              </a:rPr>
              <a:t>Quark Gluon Plasma</a:t>
            </a:r>
          </a:p>
          <a:p>
            <a:pPr defTabSz="914116"/>
            <a:r>
              <a:rPr lang="en-US" sz="900" b="1">
                <a:solidFill>
                  <a:srgbClr val="000000"/>
                </a:solidFill>
                <a:cs typeface="Arial Narrow"/>
              </a:rPr>
              <a:t>(color deconfined</a:t>
            </a:r>
            <a:r>
              <a:rPr lang="en-US" sz="900" b="1">
                <a:solidFill>
                  <a:srgbClr val="000000"/>
                </a:solidFill>
              </a:rPr>
              <a:t>)</a:t>
            </a:r>
          </a:p>
        </p:txBody>
      </p:sp>
      <p:sp>
        <p:nvSpPr>
          <p:cNvPr id="44" name="TextBox 22"/>
          <p:cNvSpPr txBox="1"/>
          <p:nvPr/>
        </p:nvSpPr>
        <p:spPr>
          <a:xfrm>
            <a:off x="5290302" y="3143329"/>
            <a:ext cx="987661" cy="378700"/>
          </a:xfrm>
          <a:prstGeom prst="rect">
            <a:avLst/>
          </a:prstGeom>
          <a:solidFill>
            <a:srgbClr val="00F700"/>
          </a:solidFill>
          <a:ln>
            <a:solidFill>
              <a:srgbClr val="000090"/>
            </a:solidFill>
          </a:ln>
        </p:spPr>
        <p:txBody>
          <a:bodyPr wrap="square" lIns="100719" tIns="50359" rIns="100719" bIns="50359" rtlCol="0">
            <a:spAutoFit/>
          </a:bodyPr>
          <a:lstStyle/>
          <a:p>
            <a:pPr defTabSz="914116"/>
            <a:r>
              <a:rPr lang="en-US" sz="900" b="1">
                <a:solidFill>
                  <a:srgbClr val="000000"/>
                </a:solidFill>
                <a:cs typeface="Arial Narrow"/>
              </a:rPr>
              <a:t>Hadron Gas</a:t>
            </a:r>
          </a:p>
          <a:p>
            <a:pPr defTabSz="914116"/>
            <a:r>
              <a:rPr lang="en-US" sz="900" b="1">
                <a:solidFill>
                  <a:srgbClr val="000000"/>
                </a:solidFill>
                <a:cs typeface="Arial Narrow"/>
              </a:rPr>
              <a:t>(color confined)</a:t>
            </a:r>
          </a:p>
        </p:txBody>
      </p:sp>
      <p:sp>
        <p:nvSpPr>
          <p:cNvPr id="25" name="TextBox 24"/>
          <p:cNvSpPr txBox="1"/>
          <p:nvPr/>
        </p:nvSpPr>
        <p:spPr>
          <a:xfrm>
            <a:off x="0" y="6492947"/>
            <a:ext cx="1854290" cy="369332"/>
          </a:xfrm>
          <a:prstGeom prst="rect">
            <a:avLst/>
          </a:prstGeom>
          <a:solidFill>
            <a:srgbClr val="FFC000"/>
          </a:solidFill>
        </p:spPr>
        <p:txBody>
          <a:bodyPr wrap="none" rtlCol="0">
            <a:spAutoFit/>
          </a:bodyPr>
          <a:lstStyle/>
          <a:p>
            <a:r>
              <a:rPr lang="en-US" smtClean="0"/>
              <a:t>Annalisa D’Angelo</a:t>
            </a:r>
            <a:endParaRPr lang="en-US" dirty="0"/>
          </a:p>
        </p:txBody>
      </p:sp>
      <p:sp>
        <p:nvSpPr>
          <p:cNvPr id="3" name="Slide Number Placeholder 2"/>
          <p:cNvSpPr>
            <a:spLocks noGrp="1"/>
          </p:cNvSpPr>
          <p:nvPr>
            <p:ph type="sldNum" sz="quarter" idx="12"/>
          </p:nvPr>
        </p:nvSpPr>
        <p:spPr/>
        <p:txBody>
          <a:bodyPr/>
          <a:lstStyle/>
          <a:p>
            <a:pPr>
              <a:defRPr/>
            </a:pPr>
            <a:fld id="{AB7CE779-21FB-D348-B8EA-3C752F0DE6DE}" type="slidenum">
              <a:rPr lang="en-US" altLang="en-US" smtClean="0"/>
              <a:pPr>
                <a:defRPr/>
              </a:pPr>
              <a:t>41</a:t>
            </a:fld>
            <a:endParaRPr lang="en-US" altLang="en-US"/>
          </a:p>
        </p:txBody>
      </p:sp>
    </p:spTree>
    <p:extLst>
      <p:ext uri="{BB962C8B-B14F-4D97-AF65-F5344CB8AC3E}">
        <p14:creationId xmlns:p14="http://schemas.microsoft.com/office/powerpoint/2010/main" val="152619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1+#ppt_w/2"/>
                                          </p:val>
                                        </p:tav>
                                        <p:tav tm="100000">
                                          <p:val>
                                            <p:strVal val="#ppt_x"/>
                                          </p:val>
                                        </p:tav>
                                      </p:tavLst>
                                    </p:anim>
                                    <p:anim calcmode="lin" valueType="num">
                                      <p:cBhvr additive="base">
                                        <p:cTn id="20"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6759" y="1444487"/>
            <a:ext cx="8950482" cy="4490175"/>
          </a:xfrm>
          <a:prstGeom prst="rect">
            <a:avLst/>
          </a:prstGeom>
        </p:spPr>
      </p:pic>
      <p:sp>
        <p:nvSpPr>
          <p:cNvPr id="7" name="TextBox 6"/>
          <p:cNvSpPr txBox="1"/>
          <p:nvPr/>
        </p:nvSpPr>
        <p:spPr>
          <a:xfrm>
            <a:off x="0" y="6492947"/>
            <a:ext cx="1909690" cy="369332"/>
          </a:xfrm>
          <a:prstGeom prst="rect">
            <a:avLst/>
          </a:prstGeom>
          <a:solidFill>
            <a:srgbClr val="FFC000"/>
          </a:solidFill>
        </p:spPr>
        <p:txBody>
          <a:bodyPr wrap="none" rtlCol="0">
            <a:spAutoFit/>
          </a:bodyPr>
          <a:lstStyle/>
          <a:p>
            <a:r>
              <a:rPr lang="en-US" dirty="0" smtClean="0"/>
              <a:t>Helmut </a:t>
            </a:r>
            <a:r>
              <a:rPr lang="en-US" dirty="0" err="1" smtClean="0"/>
              <a:t>Haberzettl</a:t>
            </a:r>
            <a:endParaRPr lang="en-US" dirty="0"/>
          </a:p>
        </p:txBody>
      </p:sp>
      <p:sp>
        <p:nvSpPr>
          <p:cNvPr id="5" name="Slide Number Placeholder 4"/>
          <p:cNvSpPr>
            <a:spLocks noGrp="1"/>
          </p:cNvSpPr>
          <p:nvPr>
            <p:ph type="sldNum" sz="quarter" idx="12"/>
          </p:nvPr>
        </p:nvSpPr>
        <p:spPr/>
        <p:txBody>
          <a:bodyPr/>
          <a:lstStyle/>
          <a:p>
            <a:pPr>
              <a:defRPr/>
            </a:pPr>
            <a:fld id="{33386914-9120-D54D-A0BF-EF4C0751C264}" type="slidenum">
              <a:rPr lang="en-US" altLang="en-US" smtClean="0"/>
              <a:pPr>
                <a:defRPr/>
              </a:pPr>
              <a:t>42</a:t>
            </a:fld>
            <a:endParaRPr lang="en-US" altLang="en-US"/>
          </a:p>
        </p:txBody>
      </p:sp>
    </p:spTree>
    <p:extLst>
      <p:ext uri="{BB962C8B-B14F-4D97-AF65-F5344CB8AC3E}">
        <p14:creationId xmlns:p14="http://schemas.microsoft.com/office/powerpoint/2010/main" val="19397554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8788400" cy="6540500"/>
          </a:xfrm>
          <a:prstGeom prst="rect">
            <a:avLst/>
          </a:prstGeom>
        </p:spPr>
      </p:pic>
      <p:sp>
        <p:nvSpPr>
          <p:cNvPr id="5" name="TextBox 4"/>
          <p:cNvSpPr txBox="1"/>
          <p:nvPr/>
        </p:nvSpPr>
        <p:spPr>
          <a:xfrm>
            <a:off x="0" y="6492947"/>
            <a:ext cx="1909690" cy="369332"/>
          </a:xfrm>
          <a:prstGeom prst="rect">
            <a:avLst/>
          </a:prstGeom>
          <a:solidFill>
            <a:srgbClr val="FFC000"/>
          </a:solidFill>
        </p:spPr>
        <p:txBody>
          <a:bodyPr wrap="none" rtlCol="0">
            <a:spAutoFit/>
          </a:bodyPr>
          <a:lstStyle/>
          <a:p>
            <a:r>
              <a:rPr lang="en-US" dirty="0" smtClean="0"/>
              <a:t>Helmut </a:t>
            </a:r>
            <a:r>
              <a:rPr lang="en-US" dirty="0" err="1" smtClean="0"/>
              <a:t>Haberzettl</a:t>
            </a:r>
            <a:endParaRPr lang="en-US" dirty="0"/>
          </a:p>
        </p:txBody>
      </p:sp>
      <p:sp>
        <p:nvSpPr>
          <p:cNvPr id="6" name="Slide Number Placeholder 5"/>
          <p:cNvSpPr>
            <a:spLocks noGrp="1"/>
          </p:cNvSpPr>
          <p:nvPr>
            <p:ph type="sldNum" sz="quarter" idx="12"/>
          </p:nvPr>
        </p:nvSpPr>
        <p:spPr/>
        <p:txBody>
          <a:bodyPr/>
          <a:lstStyle/>
          <a:p>
            <a:pPr>
              <a:defRPr/>
            </a:pPr>
            <a:fld id="{33386914-9120-D54D-A0BF-EF4C0751C264}" type="slidenum">
              <a:rPr lang="en-US" altLang="en-US" smtClean="0"/>
              <a:pPr>
                <a:defRPr/>
              </a:pPr>
              <a:t>43</a:t>
            </a:fld>
            <a:endParaRPr lang="en-US" altLang="en-US"/>
          </a:p>
        </p:txBody>
      </p:sp>
    </p:spTree>
    <p:extLst>
      <p:ext uri="{BB962C8B-B14F-4D97-AF65-F5344CB8AC3E}">
        <p14:creationId xmlns:p14="http://schemas.microsoft.com/office/powerpoint/2010/main" val="8069879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6626" y="-30163"/>
            <a:ext cx="8898696" cy="6218859"/>
          </a:xfrm>
          <a:prstGeom prst="rect">
            <a:avLst/>
          </a:prstGeom>
        </p:spPr>
      </p:pic>
      <p:sp>
        <p:nvSpPr>
          <p:cNvPr id="8" name="TextBox 7"/>
          <p:cNvSpPr txBox="1"/>
          <p:nvPr/>
        </p:nvSpPr>
        <p:spPr>
          <a:xfrm>
            <a:off x="0" y="6492947"/>
            <a:ext cx="1727461" cy="369332"/>
          </a:xfrm>
          <a:prstGeom prst="rect">
            <a:avLst/>
          </a:prstGeom>
          <a:solidFill>
            <a:srgbClr val="FFC000"/>
          </a:solidFill>
        </p:spPr>
        <p:txBody>
          <a:bodyPr wrap="none" rtlCol="0">
            <a:spAutoFit/>
          </a:bodyPr>
          <a:lstStyle/>
          <a:p>
            <a:r>
              <a:rPr lang="en-US" dirty="0" err="1" smtClean="0"/>
              <a:t>Eberhart</a:t>
            </a:r>
            <a:r>
              <a:rPr lang="en-US" dirty="0" smtClean="0"/>
              <a:t> </a:t>
            </a:r>
            <a:r>
              <a:rPr lang="en-US" dirty="0" err="1" smtClean="0"/>
              <a:t>Klempt</a:t>
            </a:r>
            <a:endParaRPr lang="en-US" dirty="0"/>
          </a:p>
        </p:txBody>
      </p:sp>
      <p:sp>
        <p:nvSpPr>
          <p:cNvPr id="6" name="Slide Number Placeholder 5"/>
          <p:cNvSpPr>
            <a:spLocks noGrp="1"/>
          </p:cNvSpPr>
          <p:nvPr>
            <p:ph type="sldNum" sz="quarter" idx="12"/>
          </p:nvPr>
        </p:nvSpPr>
        <p:spPr/>
        <p:txBody>
          <a:bodyPr/>
          <a:lstStyle/>
          <a:p>
            <a:pPr>
              <a:defRPr/>
            </a:pPr>
            <a:fld id="{AB7CE779-21FB-D348-B8EA-3C752F0DE6DE}" type="slidenum">
              <a:rPr lang="en-US" altLang="en-US" smtClean="0"/>
              <a:pPr>
                <a:defRPr/>
              </a:pPr>
              <a:t>44</a:t>
            </a:fld>
            <a:endParaRPr lang="en-US" altLang="en-US"/>
          </a:p>
        </p:txBody>
      </p:sp>
    </p:spTree>
    <p:extLst>
      <p:ext uri="{BB962C8B-B14F-4D97-AF65-F5344CB8AC3E}">
        <p14:creationId xmlns:p14="http://schemas.microsoft.com/office/powerpoint/2010/main" val="19379034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8" name="Title 7"/>
          <p:cNvSpPr>
            <a:spLocks noGrp="1"/>
          </p:cNvSpPr>
          <p:nvPr>
            <p:ph type="title"/>
          </p:nvPr>
        </p:nvSpPr>
        <p:spPr/>
        <p:txBody>
          <a:bodyPr/>
          <a:lstStyle/>
          <a:p>
            <a:endParaRPr lang="en-US"/>
          </a:p>
        </p:txBody>
      </p:sp>
      <p:pic>
        <p:nvPicPr>
          <p:cNvPr id="9" name="Picture 8"/>
          <p:cNvPicPr>
            <a:picLocks noChangeAspect="1"/>
          </p:cNvPicPr>
          <p:nvPr/>
        </p:nvPicPr>
        <p:blipFill>
          <a:blip r:embed="rId2"/>
          <a:stretch>
            <a:fillRect/>
          </a:stretch>
        </p:blipFill>
        <p:spPr>
          <a:xfrm>
            <a:off x="0" y="156466"/>
            <a:ext cx="9144000" cy="6545067"/>
          </a:xfrm>
          <a:prstGeom prst="rect">
            <a:avLst/>
          </a:prstGeom>
        </p:spPr>
      </p:pic>
      <p:sp>
        <p:nvSpPr>
          <p:cNvPr id="10" name="TextBox 9"/>
          <p:cNvSpPr txBox="1"/>
          <p:nvPr/>
        </p:nvSpPr>
        <p:spPr>
          <a:xfrm>
            <a:off x="0" y="6502887"/>
            <a:ext cx="1727461" cy="369332"/>
          </a:xfrm>
          <a:prstGeom prst="rect">
            <a:avLst/>
          </a:prstGeom>
          <a:solidFill>
            <a:srgbClr val="FFC000"/>
          </a:solidFill>
        </p:spPr>
        <p:txBody>
          <a:bodyPr wrap="none" rtlCol="0">
            <a:spAutoFit/>
          </a:bodyPr>
          <a:lstStyle/>
          <a:p>
            <a:r>
              <a:rPr lang="en-US" dirty="0" err="1" smtClean="0"/>
              <a:t>Eberhart</a:t>
            </a:r>
            <a:r>
              <a:rPr lang="en-US" dirty="0" smtClean="0"/>
              <a:t> </a:t>
            </a:r>
            <a:r>
              <a:rPr lang="en-US" dirty="0" err="1" smtClean="0"/>
              <a:t>Klempt</a:t>
            </a:r>
            <a:endParaRPr lang="en-US" dirty="0"/>
          </a:p>
        </p:txBody>
      </p:sp>
      <p:sp>
        <p:nvSpPr>
          <p:cNvPr id="2" name="Slide Number Placeholder 1"/>
          <p:cNvSpPr>
            <a:spLocks noGrp="1"/>
          </p:cNvSpPr>
          <p:nvPr>
            <p:ph type="sldNum" sz="quarter" idx="12"/>
          </p:nvPr>
        </p:nvSpPr>
        <p:spPr/>
        <p:txBody>
          <a:bodyPr/>
          <a:lstStyle/>
          <a:p>
            <a:pPr>
              <a:defRPr/>
            </a:pPr>
            <a:fld id="{AB7CE779-21FB-D348-B8EA-3C752F0DE6DE}" type="slidenum">
              <a:rPr lang="en-US" altLang="en-US" smtClean="0"/>
              <a:pPr>
                <a:defRPr/>
              </a:pPr>
              <a:t>45</a:t>
            </a:fld>
            <a:endParaRPr lang="en-US" altLang="en-US"/>
          </a:p>
        </p:txBody>
      </p:sp>
    </p:spTree>
    <p:extLst>
      <p:ext uri="{BB962C8B-B14F-4D97-AF65-F5344CB8AC3E}">
        <p14:creationId xmlns:p14="http://schemas.microsoft.com/office/powerpoint/2010/main" val="1241382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6" name="TextBox 5"/>
          <p:cNvSpPr txBox="1"/>
          <p:nvPr/>
        </p:nvSpPr>
        <p:spPr>
          <a:xfrm>
            <a:off x="-1" y="6492947"/>
            <a:ext cx="2093843" cy="369332"/>
          </a:xfrm>
          <a:prstGeom prst="rect">
            <a:avLst/>
          </a:prstGeom>
          <a:solidFill>
            <a:srgbClr val="FFC000"/>
          </a:solidFill>
        </p:spPr>
        <p:txBody>
          <a:bodyPr wrap="square" rtlCol="0">
            <a:spAutoFit/>
          </a:bodyPr>
          <a:lstStyle/>
          <a:p>
            <a:r>
              <a:rPr lang="en-US" dirty="0" err="1" smtClean="0"/>
              <a:t>Hartmut</a:t>
            </a:r>
            <a:r>
              <a:rPr lang="en-US" dirty="0" smtClean="0"/>
              <a:t> </a:t>
            </a:r>
            <a:r>
              <a:rPr lang="en-US" dirty="0" err="1" smtClean="0"/>
              <a:t>Schmieden</a:t>
            </a:r>
            <a:endParaRPr lang="en-US" dirty="0"/>
          </a:p>
        </p:txBody>
      </p:sp>
      <p:pic>
        <p:nvPicPr>
          <p:cNvPr id="7" name="Picture 6"/>
          <p:cNvPicPr>
            <a:picLocks noChangeAspect="1"/>
          </p:cNvPicPr>
          <p:nvPr/>
        </p:nvPicPr>
        <p:blipFill>
          <a:blip r:embed="rId2"/>
          <a:stretch>
            <a:fillRect/>
          </a:stretch>
        </p:blipFill>
        <p:spPr>
          <a:xfrm>
            <a:off x="0" y="-16911"/>
            <a:ext cx="9144000" cy="6024740"/>
          </a:xfrm>
          <a:prstGeom prst="rect">
            <a:avLst/>
          </a:prstGeom>
        </p:spPr>
      </p:pic>
      <p:sp>
        <p:nvSpPr>
          <p:cNvPr id="8" name="Slide Number Placeholder 7"/>
          <p:cNvSpPr>
            <a:spLocks noGrp="1"/>
          </p:cNvSpPr>
          <p:nvPr>
            <p:ph type="sldNum" sz="quarter" idx="12"/>
          </p:nvPr>
        </p:nvSpPr>
        <p:spPr/>
        <p:txBody>
          <a:bodyPr/>
          <a:lstStyle/>
          <a:p>
            <a:pPr>
              <a:defRPr/>
            </a:pPr>
            <a:fld id="{AB7CE779-21FB-D348-B8EA-3C752F0DE6DE}" type="slidenum">
              <a:rPr lang="en-US" altLang="en-US" smtClean="0"/>
              <a:pPr>
                <a:defRPr/>
              </a:pPr>
              <a:t>46</a:t>
            </a:fld>
            <a:endParaRPr lang="en-US" altLang="en-US"/>
          </a:p>
        </p:txBody>
      </p:sp>
    </p:spTree>
    <p:extLst>
      <p:ext uri="{BB962C8B-B14F-4D97-AF65-F5344CB8AC3E}">
        <p14:creationId xmlns:p14="http://schemas.microsoft.com/office/powerpoint/2010/main" val="963596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76378" y="-202407"/>
            <a:ext cx="9296755" cy="6500813"/>
          </a:xfrm>
          <a:prstGeom prst="rect">
            <a:avLst/>
          </a:prstGeom>
        </p:spPr>
      </p:pic>
      <p:sp>
        <p:nvSpPr>
          <p:cNvPr id="7" name="TextBox 6"/>
          <p:cNvSpPr txBox="1"/>
          <p:nvPr/>
        </p:nvSpPr>
        <p:spPr>
          <a:xfrm>
            <a:off x="0" y="6497052"/>
            <a:ext cx="1178528" cy="369332"/>
          </a:xfrm>
          <a:prstGeom prst="rect">
            <a:avLst/>
          </a:prstGeom>
          <a:solidFill>
            <a:srgbClr val="FFC000"/>
          </a:solidFill>
        </p:spPr>
        <p:txBody>
          <a:bodyPr wrap="none" rtlCol="0">
            <a:spAutoFit/>
          </a:bodyPr>
          <a:lstStyle/>
          <a:p>
            <a:r>
              <a:rPr lang="en-US" dirty="0" smtClean="0"/>
              <a:t>Ralf </a:t>
            </a:r>
            <a:r>
              <a:rPr lang="en-US" dirty="0" err="1" smtClean="0"/>
              <a:t>Gothe</a:t>
            </a:r>
            <a:endParaRPr lang="en-US" dirty="0"/>
          </a:p>
        </p:txBody>
      </p:sp>
      <p:sp>
        <p:nvSpPr>
          <p:cNvPr id="8" name="Slide Number Placeholder 7"/>
          <p:cNvSpPr>
            <a:spLocks noGrp="1"/>
          </p:cNvSpPr>
          <p:nvPr>
            <p:ph type="sldNum" sz="quarter" idx="12"/>
          </p:nvPr>
        </p:nvSpPr>
        <p:spPr/>
        <p:txBody>
          <a:bodyPr/>
          <a:lstStyle/>
          <a:p>
            <a:pPr>
              <a:defRPr/>
            </a:pPr>
            <a:fld id="{AB7CE779-21FB-D348-B8EA-3C752F0DE6DE}" type="slidenum">
              <a:rPr lang="en-US" altLang="en-US" smtClean="0"/>
              <a:pPr>
                <a:defRPr/>
              </a:pPr>
              <a:t>47</a:t>
            </a:fld>
            <a:endParaRPr lang="en-US" altLang="en-US"/>
          </a:p>
        </p:txBody>
      </p:sp>
    </p:spTree>
    <p:extLst>
      <p:ext uri="{BB962C8B-B14F-4D97-AF65-F5344CB8AC3E}">
        <p14:creationId xmlns:p14="http://schemas.microsoft.com/office/powerpoint/2010/main" val="18622091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342900" y="6350"/>
            <a:ext cx="8458200" cy="6464300"/>
          </a:xfrm>
          <a:prstGeom prst="rect">
            <a:avLst/>
          </a:prstGeom>
        </p:spPr>
      </p:pic>
      <p:sp>
        <p:nvSpPr>
          <p:cNvPr id="6" name="TextBox 5"/>
          <p:cNvSpPr txBox="1"/>
          <p:nvPr/>
        </p:nvSpPr>
        <p:spPr>
          <a:xfrm>
            <a:off x="0" y="6492947"/>
            <a:ext cx="1258957" cy="369332"/>
          </a:xfrm>
          <a:prstGeom prst="rect">
            <a:avLst/>
          </a:prstGeom>
          <a:solidFill>
            <a:srgbClr val="FFC000"/>
          </a:solidFill>
        </p:spPr>
        <p:txBody>
          <a:bodyPr wrap="square" rtlCol="0">
            <a:spAutoFit/>
          </a:bodyPr>
          <a:lstStyle/>
          <a:p>
            <a:r>
              <a:rPr lang="en-US" dirty="0" smtClean="0"/>
              <a:t>Jim </a:t>
            </a:r>
            <a:r>
              <a:rPr lang="en-US" dirty="0" err="1" smtClean="0"/>
              <a:t>Ritman</a:t>
            </a:r>
            <a:endParaRPr lang="en-US" dirty="0"/>
          </a:p>
        </p:txBody>
      </p:sp>
      <p:sp>
        <p:nvSpPr>
          <p:cNvPr id="7" name="Slide Number Placeholder 6"/>
          <p:cNvSpPr>
            <a:spLocks noGrp="1"/>
          </p:cNvSpPr>
          <p:nvPr>
            <p:ph type="sldNum" sz="quarter" idx="12"/>
          </p:nvPr>
        </p:nvSpPr>
        <p:spPr/>
        <p:txBody>
          <a:bodyPr/>
          <a:lstStyle/>
          <a:p>
            <a:pPr>
              <a:defRPr/>
            </a:pPr>
            <a:fld id="{AEA58902-6C46-594C-9E4C-1E51A66FAC86}" type="slidenum">
              <a:rPr lang="en-US" altLang="en-US" smtClean="0"/>
              <a:pPr>
                <a:defRPr/>
              </a:pPr>
              <a:t>48</a:t>
            </a:fld>
            <a:endParaRPr lang="en-US" altLang="en-US"/>
          </a:p>
        </p:txBody>
      </p:sp>
    </p:spTree>
    <p:extLst>
      <p:ext uri="{BB962C8B-B14F-4D97-AF65-F5344CB8AC3E}">
        <p14:creationId xmlns:p14="http://schemas.microsoft.com/office/powerpoint/2010/main" val="624944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208303"/>
            <a:ext cx="9144000" cy="6441393"/>
          </a:xfrm>
          <a:prstGeom prst="rect">
            <a:avLst/>
          </a:prstGeom>
        </p:spPr>
      </p:pic>
      <p:sp>
        <p:nvSpPr>
          <p:cNvPr id="7" name="TextBox 6"/>
          <p:cNvSpPr txBox="1"/>
          <p:nvPr/>
        </p:nvSpPr>
        <p:spPr>
          <a:xfrm>
            <a:off x="0" y="6492947"/>
            <a:ext cx="1736035" cy="369332"/>
          </a:xfrm>
          <a:prstGeom prst="rect">
            <a:avLst/>
          </a:prstGeom>
          <a:solidFill>
            <a:srgbClr val="FFC000"/>
          </a:solidFill>
        </p:spPr>
        <p:txBody>
          <a:bodyPr wrap="square" rtlCol="0">
            <a:spAutoFit/>
          </a:bodyPr>
          <a:lstStyle/>
          <a:p>
            <a:r>
              <a:rPr lang="en-US" dirty="0" smtClean="0"/>
              <a:t>Karin </a:t>
            </a:r>
            <a:r>
              <a:rPr lang="en-US" dirty="0" err="1" smtClean="0"/>
              <a:t>Schönning</a:t>
            </a:r>
            <a:endParaRPr lang="en-US" dirty="0"/>
          </a:p>
        </p:txBody>
      </p:sp>
      <p:sp>
        <p:nvSpPr>
          <p:cNvPr id="8" name="Slide Number Placeholder 7"/>
          <p:cNvSpPr>
            <a:spLocks noGrp="1"/>
          </p:cNvSpPr>
          <p:nvPr>
            <p:ph type="sldNum" sz="quarter" idx="12"/>
          </p:nvPr>
        </p:nvSpPr>
        <p:spPr/>
        <p:txBody>
          <a:bodyPr/>
          <a:lstStyle/>
          <a:p>
            <a:pPr>
              <a:defRPr/>
            </a:pPr>
            <a:fld id="{AB7CE779-21FB-D348-B8EA-3C752F0DE6DE}" type="slidenum">
              <a:rPr lang="en-US" altLang="en-US" smtClean="0"/>
              <a:pPr>
                <a:defRPr/>
              </a:pPr>
              <a:t>49</a:t>
            </a:fld>
            <a:endParaRPr lang="en-US" altLang="en-US"/>
          </a:p>
        </p:txBody>
      </p:sp>
    </p:spTree>
    <p:extLst>
      <p:ext uri="{BB962C8B-B14F-4D97-AF65-F5344CB8AC3E}">
        <p14:creationId xmlns:p14="http://schemas.microsoft.com/office/powerpoint/2010/main" val="1035094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1371600"/>
            <a:ext cx="7696200" cy="2286000"/>
          </a:xfrm>
          <a:prstGeom prst="rect">
            <a:avLst/>
          </a:prstGeom>
          <a:noFill/>
          <a:ln w="9525">
            <a:noFill/>
            <a:miter lim="800000"/>
            <a:headEnd/>
            <a:tailEnd/>
          </a:ln>
          <a:effec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r>
              <a:rPr lang="en-US" altLang="en-US" sz="4000" b="1" smtClean="0">
                <a:solidFill>
                  <a:schemeClr val="tx2"/>
                </a:solidFill>
                <a:effectLst>
                  <a:outerShdw blurRad="38100" dist="38100" dir="2700000" algn="tl">
                    <a:srgbClr val="C0C0C0"/>
                  </a:outerShdw>
                </a:effectLst>
                <a:latin typeface="Comic Sans MS" charset="0"/>
                <a:cs typeface="+mn-cs"/>
              </a:rPr>
              <a:t/>
            </a:r>
            <a:br>
              <a:rPr lang="en-US" altLang="en-US" sz="4000" b="1" smtClean="0">
                <a:solidFill>
                  <a:schemeClr val="tx2"/>
                </a:solidFill>
                <a:effectLst>
                  <a:outerShdw blurRad="38100" dist="38100" dir="2700000" algn="tl">
                    <a:srgbClr val="C0C0C0"/>
                  </a:outerShdw>
                </a:effectLst>
                <a:latin typeface="Comic Sans MS" charset="0"/>
                <a:cs typeface="+mn-cs"/>
              </a:rPr>
            </a:br>
            <a:endParaRPr lang="en-US" altLang="en-US" sz="4000" b="1" smtClean="0">
              <a:solidFill>
                <a:schemeClr val="tx2"/>
              </a:solidFill>
              <a:effectLst>
                <a:outerShdw blurRad="38100" dist="38100" dir="2700000" algn="tl">
                  <a:srgbClr val="C0C0C0"/>
                </a:outerShdw>
              </a:effectLst>
              <a:latin typeface="Comic Sans MS" charset="0"/>
              <a:cs typeface="+mn-cs"/>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8195" name="Title 1"/>
          <p:cNvSpPr>
            <a:spLocks noGrp="1"/>
          </p:cNvSpPr>
          <p:nvPr>
            <p:ph type="ctrTitle"/>
          </p:nvPr>
        </p:nvSpPr>
        <p:spPr>
          <a:xfrm>
            <a:off x="-66675" y="74613"/>
            <a:ext cx="9144000" cy="663575"/>
          </a:xfrm>
        </p:spPr>
        <p:txBody>
          <a:bodyPr/>
          <a:lstStyle/>
          <a:p>
            <a:pPr eaLnBrk="1" hangingPunct="1"/>
            <a:r>
              <a:rPr lang="en-US" altLang="en-US" sz="2800" b="1" dirty="0" smtClean="0">
                <a:solidFill>
                  <a:srgbClr val="000090"/>
                </a:solidFill>
                <a:ea typeface="ＭＳ Ｐゴシック" charset="-128"/>
                <a:cs typeface="ＭＳ Ｐゴシック" charset="-128"/>
              </a:rPr>
              <a:t>Reason for the Workshop</a:t>
            </a:r>
            <a:endParaRPr lang="en-US" altLang="en-US" sz="2800" b="1" dirty="0">
              <a:solidFill>
                <a:srgbClr val="000090"/>
              </a:solidFill>
              <a:ea typeface="ＭＳ Ｐゴシック" charset="-128"/>
              <a:cs typeface="ＭＳ Ｐゴシック" charset="-128"/>
            </a:endParaRPr>
          </a:p>
        </p:txBody>
      </p:sp>
      <p:sp>
        <p:nvSpPr>
          <p:cNvPr id="8196" name="TextBox 2"/>
          <p:cNvSpPr txBox="1">
            <a:spLocks noChangeArrowheads="1"/>
          </p:cNvSpPr>
          <p:nvPr/>
        </p:nvSpPr>
        <p:spPr bwMode="auto">
          <a:xfrm>
            <a:off x="14991" y="1124098"/>
            <a:ext cx="8949127" cy="4970591"/>
          </a:xfrm>
          <a:prstGeom prst="rect">
            <a:avLst/>
          </a:prstGeom>
          <a:solidFill>
            <a:srgbClr val="FFBF16"/>
          </a:solidFill>
          <a:ln w="952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marL="0" indent="0" algn="ctr"/>
            <a:r>
              <a:rPr lang="en-US" sz="2800" dirty="0" smtClean="0"/>
              <a:t>This </a:t>
            </a:r>
            <a:r>
              <a:rPr lang="en-US" sz="2800" dirty="0"/>
              <a:t>ECT* workshop </a:t>
            </a:r>
            <a:r>
              <a:rPr lang="en-US" sz="2800" dirty="0" smtClean="0"/>
              <a:t>brought </a:t>
            </a:r>
            <a:r>
              <a:rPr lang="en-US" sz="2800" dirty="0" smtClean="0"/>
              <a:t>together several different experimental </a:t>
            </a:r>
            <a:r>
              <a:rPr lang="en-US" sz="2800" dirty="0"/>
              <a:t>and theoretical </a:t>
            </a:r>
            <a:r>
              <a:rPr lang="en-US" sz="2800" dirty="0" smtClean="0"/>
              <a:t>communities, whose research </a:t>
            </a:r>
          </a:p>
          <a:p>
            <a:pPr marL="457200" lvl="1" indent="0"/>
            <a:endParaRPr lang="en-US" dirty="0" smtClean="0"/>
          </a:p>
          <a:p>
            <a:pPr marL="0" indent="0" algn="ctr"/>
            <a:r>
              <a:rPr lang="en-US" sz="2800" dirty="0" smtClean="0"/>
              <a:t>spans the kinematical </a:t>
            </a:r>
            <a:r>
              <a:rPr lang="en-US" sz="2800" dirty="0"/>
              <a:t>regimes in </a:t>
            </a:r>
            <a:r>
              <a:rPr lang="en-US" sz="2800" dirty="0" smtClean="0"/>
              <a:t>q</a:t>
            </a:r>
            <a:r>
              <a:rPr lang="en-US" sz="2800" baseline="30000" dirty="0" smtClean="0"/>
              <a:t>2</a:t>
            </a:r>
            <a:r>
              <a:rPr lang="en-US" sz="2800" dirty="0"/>
              <a:t> </a:t>
            </a:r>
            <a:r>
              <a:rPr lang="en-US" sz="2800" dirty="0" smtClean="0"/>
              <a:t>between                           the </a:t>
            </a:r>
            <a:r>
              <a:rPr lang="en-US" sz="2800" i="1" dirty="0" smtClean="0"/>
              <a:t>space-like </a:t>
            </a:r>
            <a:r>
              <a:rPr lang="en-US" sz="2800" dirty="0" smtClean="0"/>
              <a:t>and </a:t>
            </a:r>
            <a:r>
              <a:rPr lang="en-US" sz="2800" i="1" dirty="0"/>
              <a:t>time-like</a:t>
            </a:r>
            <a:r>
              <a:rPr lang="en-US" sz="2800" dirty="0"/>
              <a:t> </a:t>
            </a:r>
            <a:r>
              <a:rPr lang="en-US" sz="2800" dirty="0" smtClean="0"/>
              <a:t>regions</a:t>
            </a:r>
          </a:p>
          <a:p>
            <a:pPr marL="0" indent="0" algn="ctr"/>
            <a:endParaRPr lang="en-US" sz="2000" dirty="0" smtClean="0"/>
          </a:p>
          <a:p>
            <a:pPr marL="800100" lvl="1" indent="-342900">
              <a:buFont typeface="Arial" charset="0"/>
              <a:buChar char="•"/>
            </a:pPr>
            <a:r>
              <a:rPr lang="en-US" sz="2800" b="1" dirty="0" smtClean="0">
                <a:solidFill>
                  <a:srgbClr val="FF0000"/>
                </a:solidFill>
              </a:rPr>
              <a:t>q</a:t>
            </a:r>
            <a:r>
              <a:rPr lang="en-US" sz="2800" b="1" baseline="30000" dirty="0" smtClean="0">
                <a:solidFill>
                  <a:srgbClr val="FF0000"/>
                </a:solidFill>
              </a:rPr>
              <a:t>2 </a:t>
            </a:r>
            <a:r>
              <a:rPr lang="en-US" sz="2800" b="1" dirty="0" smtClean="0">
                <a:solidFill>
                  <a:srgbClr val="FF0000"/>
                </a:solidFill>
              </a:rPr>
              <a:t>= 0</a:t>
            </a:r>
            <a:r>
              <a:rPr lang="en-US" sz="2800" dirty="0" smtClean="0">
                <a:solidFill>
                  <a:srgbClr val="FF0000"/>
                </a:solidFill>
              </a:rPr>
              <a:t> </a:t>
            </a:r>
            <a:r>
              <a:rPr lang="en-US" sz="2400" b="1" dirty="0" smtClean="0">
                <a:solidFill>
                  <a:srgbClr val="FF0000"/>
                </a:solidFill>
              </a:rPr>
              <a:t>[anchor point] </a:t>
            </a:r>
            <a:r>
              <a:rPr lang="en-US" sz="2400" dirty="0" smtClean="0"/>
              <a:t>photon-beam (</a:t>
            </a:r>
            <a:r>
              <a:rPr lang="en-US" sz="2400" dirty="0" err="1" smtClean="0"/>
              <a:t>unpolarized</a:t>
            </a:r>
            <a:r>
              <a:rPr lang="en-US" sz="2400" dirty="0" smtClean="0"/>
              <a:t> &amp; linearly-  and circularly polarized experiments </a:t>
            </a:r>
            <a:r>
              <a:rPr lang="en-US" sz="2400" dirty="0"/>
              <a:t>(ELSA, </a:t>
            </a:r>
            <a:r>
              <a:rPr lang="en-US" sz="2400" dirty="0" err="1"/>
              <a:t>JLab</a:t>
            </a:r>
            <a:r>
              <a:rPr lang="en-US" sz="2400" dirty="0"/>
              <a:t>, LEPS, &amp;</a:t>
            </a:r>
            <a:r>
              <a:rPr lang="en-US" sz="2400" dirty="0" smtClean="0"/>
              <a:t> </a:t>
            </a:r>
            <a:r>
              <a:rPr lang="en-US" sz="2400" dirty="0"/>
              <a:t>MAMI</a:t>
            </a:r>
            <a:r>
              <a:rPr lang="en-US" sz="2400" dirty="0" smtClean="0"/>
              <a:t>) </a:t>
            </a:r>
          </a:p>
          <a:p>
            <a:pPr marL="800100" lvl="1" indent="-342900">
              <a:buFont typeface="Arial" charset="0"/>
              <a:buChar char="•"/>
            </a:pPr>
            <a:endParaRPr lang="en-US" sz="1500" dirty="0" smtClean="0"/>
          </a:p>
          <a:p>
            <a:pPr marL="800100" lvl="1" indent="-342900">
              <a:buFont typeface="Arial" charset="0"/>
              <a:buChar char="•"/>
            </a:pPr>
            <a:r>
              <a:rPr lang="en-US" sz="2800" b="1" dirty="0">
                <a:solidFill>
                  <a:srgbClr val="FF0000"/>
                </a:solidFill>
              </a:rPr>
              <a:t>q</a:t>
            </a:r>
            <a:r>
              <a:rPr lang="en-US" sz="2800" b="1" baseline="30000" dirty="0" smtClean="0">
                <a:solidFill>
                  <a:srgbClr val="FF0000"/>
                </a:solidFill>
              </a:rPr>
              <a:t>2 </a:t>
            </a:r>
            <a:r>
              <a:rPr lang="en-US" sz="2800" b="1" dirty="0">
                <a:solidFill>
                  <a:srgbClr val="FF0000"/>
                </a:solidFill>
              </a:rPr>
              <a:t>&gt;</a:t>
            </a:r>
            <a:r>
              <a:rPr lang="en-US" sz="2800" b="1" dirty="0" smtClean="0">
                <a:solidFill>
                  <a:srgbClr val="FF0000"/>
                </a:solidFill>
              </a:rPr>
              <a:t> 0 </a:t>
            </a:r>
            <a:r>
              <a:rPr lang="en-US" sz="2400" b="1" dirty="0" smtClean="0">
                <a:solidFill>
                  <a:srgbClr val="FF0000"/>
                </a:solidFill>
              </a:rPr>
              <a:t>[time-like] </a:t>
            </a:r>
            <a:r>
              <a:rPr lang="en-US" sz="2400" dirty="0" smtClean="0"/>
              <a:t>meson-beam experiments (GSI and </a:t>
            </a:r>
            <a:r>
              <a:rPr lang="en-US" sz="2400" dirty="0"/>
              <a:t>J-PARC</a:t>
            </a:r>
            <a:r>
              <a:rPr lang="en-US" sz="2400" dirty="0" smtClean="0"/>
              <a:t>)						     proton-antiproton beam experiments (FAIR)</a:t>
            </a:r>
          </a:p>
          <a:p>
            <a:pPr marL="800100" lvl="1" indent="-342900">
              <a:buFont typeface="Arial" charset="0"/>
              <a:buChar char="•"/>
            </a:pPr>
            <a:endParaRPr lang="en-US" sz="1500" dirty="0" smtClean="0"/>
          </a:p>
          <a:p>
            <a:pPr marL="800100" lvl="1" indent="-342900">
              <a:buFont typeface="Arial" charset="0"/>
              <a:buChar char="•"/>
            </a:pPr>
            <a:r>
              <a:rPr lang="en-US" sz="2800" b="1" dirty="0">
                <a:solidFill>
                  <a:srgbClr val="FF0000"/>
                </a:solidFill>
              </a:rPr>
              <a:t>q</a:t>
            </a:r>
            <a:r>
              <a:rPr lang="en-US" sz="2800" b="1" baseline="30000" dirty="0" smtClean="0">
                <a:solidFill>
                  <a:srgbClr val="FF0000"/>
                </a:solidFill>
              </a:rPr>
              <a:t>2</a:t>
            </a:r>
            <a:r>
              <a:rPr lang="en-US" sz="2800" b="1" dirty="0" smtClean="0">
                <a:solidFill>
                  <a:srgbClr val="FF0000"/>
                </a:solidFill>
              </a:rPr>
              <a:t> &lt; </a:t>
            </a:r>
            <a:r>
              <a:rPr lang="en-US" sz="2800" b="1" dirty="0">
                <a:solidFill>
                  <a:srgbClr val="FF0000"/>
                </a:solidFill>
              </a:rPr>
              <a:t>0</a:t>
            </a:r>
            <a:r>
              <a:rPr lang="en-US" sz="2400" b="1" dirty="0">
                <a:solidFill>
                  <a:srgbClr val="FF0000"/>
                </a:solidFill>
              </a:rPr>
              <a:t> </a:t>
            </a:r>
            <a:r>
              <a:rPr lang="en-US" sz="2400" b="1" dirty="0" smtClean="0">
                <a:solidFill>
                  <a:srgbClr val="FF0000"/>
                </a:solidFill>
              </a:rPr>
              <a:t>[space-like] </a:t>
            </a:r>
            <a:r>
              <a:rPr lang="en-US" sz="2400" dirty="0" smtClean="0"/>
              <a:t>electron-beam </a:t>
            </a:r>
            <a:r>
              <a:rPr lang="en-US" sz="2400" dirty="0"/>
              <a:t>experiments </a:t>
            </a:r>
            <a:r>
              <a:rPr lang="en-US" sz="2400" dirty="0" smtClean="0"/>
              <a:t>(</a:t>
            </a:r>
            <a:r>
              <a:rPr lang="en-US" sz="2400" dirty="0" err="1" smtClean="0"/>
              <a:t>JLab</a:t>
            </a:r>
            <a:r>
              <a:rPr lang="en-US" sz="2400" dirty="0" smtClean="0"/>
              <a:t>)</a:t>
            </a:r>
            <a:endParaRPr lang="en-US" sz="1200" dirty="0"/>
          </a:p>
          <a:p>
            <a:pPr marL="800100" lvl="1" indent="-342900">
              <a:buFont typeface="Arial" charset="0"/>
              <a:buChar char="•"/>
            </a:pPr>
            <a:endParaRPr lang="en-US" sz="500" dirty="0" smtClean="0"/>
          </a:p>
        </p:txBody>
      </p:sp>
    </p:spTree>
    <p:extLst>
      <p:ext uri="{BB962C8B-B14F-4D97-AF65-F5344CB8AC3E}">
        <p14:creationId xmlns:p14="http://schemas.microsoft.com/office/powerpoint/2010/main" val="1773419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317984"/>
            <a:ext cx="9144000" cy="6619323"/>
          </a:xfrm>
          <a:prstGeom prst="rect">
            <a:avLst/>
          </a:prstGeom>
          <a:ln>
            <a:solidFill>
              <a:srgbClr val="3612FF"/>
            </a:solidFill>
          </a:ln>
        </p:spPr>
      </p:pic>
      <p:sp>
        <p:nvSpPr>
          <p:cNvPr id="7" name="TextBox 6"/>
          <p:cNvSpPr txBox="1"/>
          <p:nvPr/>
        </p:nvSpPr>
        <p:spPr>
          <a:xfrm>
            <a:off x="258417" y="2621657"/>
            <a:ext cx="1835695" cy="369332"/>
          </a:xfrm>
          <a:prstGeom prst="rect">
            <a:avLst/>
          </a:prstGeom>
          <a:solidFill>
            <a:srgbClr val="FFC000"/>
          </a:solidFill>
          <a:ln>
            <a:solidFill>
              <a:srgbClr val="3612FF"/>
            </a:solidFill>
          </a:ln>
        </p:spPr>
        <p:txBody>
          <a:bodyPr wrap="none" rtlCol="0">
            <a:spAutoFit/>
          </a:bodyPr>
          <a:lstStyle/>
          <a:p>
            <a:r>
              <a:rPr lang="en-US" dirty="0">
                <a:solidFill>
                  <a:srgbClr val="FF0000"/>
                </a:solidFill>
              </a:rPr>
              <a:t>h</a:t>
            </a:r>
            <a:r>
              <a:rPr lang="en-US" dirty="0" smtClean="0">
                <a:solidFill>
                  <a:srgbClr val="FF0000"/>
                </a:solidFill>
              </a:rPr>
              <a:t>ic </a:t>
            </a:r>
            <a:r>
              <a:rPr lang="en-US" dirty="0" err="1" smtClean="0">
                <a:solidFill>
                  <a:srgbClr val="FF0000"/>
                </a:solidFill>
              </a:rPr>
              <a:t>sunt</a:t>
            </a:r>
            <a:r>
              <a:rPr lang="en-US" dirty="0" smtClean="0">
                <a:solidFill>
                  <a:srgbClr val="FF0000"/>
                </a:solidFill>
              </a:rPr>
              <a:t> </a:t>
            </a:r>
            <a:r>
              <a:rPr lang="en-US" dirty="0" err="1" smtClean="0">
                <a:solidFill>
                  <a:srgbClr val="FF0000"/>
                </a:solidFill>
              </a:rPr>
              <a:t>dragones</a:t>
            </a:r>
            <a:endParaRPr lang="en-US" dirty="0">
              <a:solidFill>
                <a:srgbClr val="FF0000"/>
              </a:solidFill>
            </a:endParaRPr>
          </a:p>
        </p:txBody>
      </p:sp>
      <p:sp>
        <p:nvSpPr>
          <p:cNvPr id="8" name="TextBox 7"/>
          <p:cNvSpPr txBox="1"/>
          <p:nvPr/>
        </p:nvSpPr>
        <p:spPr>
          <a:xfrm>
            <a:off x="0" y="6492947"/>
            <a:ext cx="1583575" cy="369332"/>
          </a:xfrm>
          <a:prstGeom prst="rect">
            <a:avLst/>
          </a:prstGeom>
          <a:solidFill>
            <a:srgbClr val="FFC000"/>
          </a:solidFill>
        </p:spPr>
        <p:txBody>
          <a:bodyPr wrap="none" rtlCol="0">
            <a:spAutoFit/>
          </a:bodyPr>
          <a:lstStyle/>
          <a:p>
            <a:r>
              <a:rPr lang="en-US" dirty="0" smtClean="0"/>
              <a:t>Stefan </a:t>
            </a:r>
            <a:r>
              <a:rPr lang="en-US" dirty="0" err="1" smtClean="0"/>
              <a:t>Leupold</a:t>
            </a:r>
            <a:endParaRPr lang="en-US" dirty="0"/>
          </a:p>
        </p:txBody>
      </p:sp>
      <p:sp>
        <p:nvSpPr>
          <p:cNvPr id="6" name="Slide Number Placeholder 5"/>
          <p:cNvSpPr>
            <a:spLocks noGrp="1"/>
          </p:cNvSpPr>
          <p:nvPr>
            <p:ph type="sldNum" sz="quarter" idx="12"/>
          </p:nvPr>
        </p:nvSpPr>
        <p:spPr/>
        <p:txBody>
          <a:bodyPr/>
          <a:lstStyle/>
          <a:p>
            <a:pPr>
              <a:defRPr/>
            </a:pPr>
            <a:fld id="{AEA58902-6C46-594C-9E4C-1E51A66FAC86}" type="slidenum">
              <a:rPr lang="en-US" altLang="en-US" smtClean="0"/>
              <a:pPr>
                <a:defRPr/>
              </a:pPr>
              <a:t>50</a:t>
            </a:fld>
            <a:endParaRPr lang="en-US" altLang="en-US"/>
          </a:p>
        </p:txBody>
      </p:sp>
    </p:spTree>
    <p:extLst>
      <p:ext uri="{BB962C8B-B14F-4D97-AF65-F5344CB8AC3E}">
        <p14:creationId xmlns:p14="http://schemas.microsoft.com/office/powerpoint/2010/main" val="34318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330200" y="6350"/>
            <a:ext cx="8483600" cy="6464300"/>
          </a:xfrm>
          <a:prstGeom prst="rect">
            <a:avLst/>
          </a:prstGeom>
        </p:spPr>
      </p:pic>
      <p:sp>
        <p:nvSpPr>
          <p:cNvPr id="7" name="TextBox 6"/>
          <p:cNvSpPr txBox="1"/>
          <p:nvPr/>
        </p:nvSpPr>
        <p:spPr>
          <a:xfrm>
            <a:off x="0" y="6492947"/>
            <a:ext cx="1258957" cy="369332"/>
          </a:xfrm>
          <a:prstGeom prst="rect">
            <a:avLst/>
          </a:prstGeom>
          <a:solidFill>
            <a:srgbClr val="FFC000"/>
          </a:solidFill>
        </p:spPr>
        <p:txBody>
          <a:bodyPr wrap="square" rtlCol="0">
            <a:spAutoFit/>
          </a:bodyPr>
          <a:lstStyle/>
          <a:p>
            <a:r>
              <a:rPr lang="en-US" dirty="0" smtClean="0"/>
              <a:t>Jim </a:t>
            </a:r>
            <a:r>
              <a:rPr lang="en-US" dirty="0" err="1" smtClean="0"/>
              <a:t>Ritman</a:t>
            </a:r>
            <a:endParaRPr lang="en-US" dirty="0"/>
          </a:p>
        </p:txBody>
      </p:sp>
      <p:sp>
        <p:nvSpPr>
          <p:cNvPr id="8" name="Slide Number Placeholder 7"/>
          <p:cNvSpPr>
            <a:spLocks noGrp="1"/>
          </p:cNvSpPr>
          <p:nvPr>
            <p:ph type="sldNum" sz="quarter" idx="12"/>
          </p:nvPr>
        </p:nvSpPr>
        <p:spPr/>
        <p:txBody>
          <a:bodyPr/>
          <a:lstStyle/>
          <a:p>
            <a:pPr>
              <a:defRPr/>
            </a:pPr>
            <a:fld id="{AB7CE779-21FB-D348-B8EA-3C752F0DE6DE}" type="slidenum">
              <a:rPr lang="en-US" altLang="en-US" smtClean="0"/>
              <a:pPr>
                <a:defRPr/>
              </a:pPr>
              <a:t>51</a:t>
            </a:fld>
            <a:endParaRPr lang="en-US" altLang="en-US"/>
          </a:p>
        </p:txBody>
      </p:sp>
    </p:spTree>
    <p:extLst>
      <p:ext uri="{BB962C8B-B14F-4D97-AF65-F5344CB8AC3E}">
        <p14:creationId xmlns:p14="http://schemas.microsoft.com/office/powerpoint/2010/main" val="7633952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ytuł 1"/>
          <p:cNvSpPr>
            <a:spLocks noGrp="1"/>
          </p:cNvSpPr>
          <p:nvPr>
            <p:ph type="title"/>
          </p:nvPr>
        </p:nvSpPr>
        <p:spPr>
          <a:xfrm>
            <a:off x="287337" y="-161228"/>
            <a:ext cx="8241060" cy="1143000"/>
          </a:xfrm>
        </p:spPr>
        <p:txBody>
          <a:bodyPr/>
          <a:lstStyle/>
          <a:p>
            <a:r>
              <a:rPr lang="pl-PL" altLang="en-US" sz="3200" b="1" dirty="0" smtClean="0">
                <a:solidFill>
                  <a:srgbClr val="0066FF"/>
                </a:solidFill>
                <a:latin typeface="Arial" panose="020B0604020202020204" pitchFamily="34" charset="0"/>
                <a:cs typeface="Arial" panose="020B0604020202020204" pitchFamily="34" charset="0"/>
              </a:rPr>
              <a:t>Electromagnetic </a:t>
            </a:r>
            <a:r>
              <a:rPr lang="pl-PL" altLang="en-US" sz="3200" b="1" dirty="0" err="1" smtClean="0">
                <a:solidFill>
                  <a:srgbClr val="0066FF"/>
                </a:solidFill>
                <a:latin typeface="Arial" panose="020B0604020202020204" pitchFamily="34" charset="0"/>
                <a:cs typeface="Arial" panose="020B0604020202020204" pitchFamily="34" charset="0"/>
              </a:rPr>
              <a:t>structure</a:t>
            </a:r>
            <a:r>
              <a:rPr lang="pl-PL" altLang="en-US" sz="3200" b="1" dirty="0" smtClean="0">
                <a:solidFill>
                  <a:srgbClr val="0066FF"/>
                </a:solidFill>
                <a:latin typeface="Arial" panose="020B0604020202020204" pitchFamily="34" charset="0"/>
                <a:cs typeface="Arial" panose="020B0604020202020204" pitchFamily="34" charset="0"/>
              </a:rPr>
              <a:t> of </a:t>
            </a:r>
            <a:r>
              <a:rPr lang="pl-PL" altLang="en-US" sz="3200" b="1" dirty="0" err="1" smtClean="0">
                <a:solidFill>
                  <a:srgbClr val="0066FF"/>
                </a:solidFill>
                <a:latin typeface="Arial" panose="020B0604020202020204" pitchFamily="34" charset="0"/>
                <a:cs typeface="Arial" panose="020B0604020202020204" pitchFamily="34" charset="0"/>
              </a:rPr>
              <a:t>baryons</a:t>
            </a:r>
            <a:endParaRPr lang="en-GB" altLang="en-US" sz="3200" b="1" dirty="0" smtClean="0">
              <a:solidFill>
                <a:srgbClr val="0066FF"/>
              </a:solidFill>
              <a:latin typeface="Arial" panose="020B0604020202020204" pitchFamily="34" charset="0"/>
              <a:cs typeface="Arial" panose="020B0604020202020204" pitchFamily="34" charset="0"/>
            </a:endParaRPr>
          </a:p>
        </p:txBody>
      </p:sp>
      <p:pic>
        <p:nvPicPr>
          <p:cNvPr id="26628" name="Obraz 5"/>
          <p:cNvPicPr>
            <a:picLocks noChangeAspect="1"/>
          </p:cNvPicPr>
          <p:nvPr/>
        </p:nvPicPr>
        <p:blipFill rotWithShape="1">
          <a:blip r:embed="rId3">
            <a:extLst>
              <a:ext uri="{28A0092B-C50C-407E-A947-70E740481C1C}">
                <a14:useLocalDpi xmlns:a14="http://schemas.microsoft.com/office/drawing/2010/main" val="0"/>
              </a:ext>
            </a:extLst>
          </a:blip>
          <a:srcRect l="11329"/>
          <a:stretch/>
        </p:blipFill>
        <p:spPr bwMode="auto">
          <a:xfrm>
            <a:off x="203658" y="743988"/>
            <a:ext cx="6383673"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rostokąt 7"/>
          <p:cNvSpPr/>
          <p:nvPr/>
        </p:nvSpPr>
        <p:spPr>
          <a:xfrm>
            <a:off x="1913320" y="1293368"/>
            <a:ext cx="1152525" cy="454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26630" name="pole tekstowe 6"/>
          <p:cNvSpPr txBox="1">
            <a:spLocks noChangeArrowheads="1"/>
          </p:cNvSpPr>
          <p:nvPr/>
        </p:nvSpPr>
        <p:spPr bwMode="auto">
          <a:xfrm>
            <a:off x="1841088" y="1346283"/>
            <a:ext cx="1296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l-PL" altLang="en-US" sz="1800" dirty="0">
                <a:latin typeface="Arial" panose="020B0604020202020204" pitchFamily="34" charset="0"/>
              </a:rPr>
              <a:t>N</a:t>
            </a:r>
            <a:r>
              <a:rPr lang="pl-PL" altLang="en-US" sz="1800" dirty="0" smtClean="0">
                <a:latin typeface="Arial" panose="020B0604020202020204" pitchFamily="34" charset="0"/>
              </a:rPr>
              <a:t>*</a:t>
            </a:r>
            <a:r>
              <a:rPr lang="pl-PL" altLang="en-US" sz="1800" dirty="0" smtClean="0">
                <a:latin typeface="Arial" panose="020B0604020202020204" pitchFamily="34" charset="0"/>
                <a:sym typeface="Symbol" panose="05050102010706020507" pitchFamily="18" charset="2"/>
              </a:rPr>
              <a:t></a:t>
            </a:r>
            <a:r>
              <a:rPr lang="pl-PL" altLang="en-US" sz="1800" dirty="0" err="1">
                <a:latin typeface="Arial" panose="020B0604020202020204" pitchFamily="34" charset="0"/>
                <a:sym typeface="Symbol" panose="05050102010706020507" pitchFamily="18" charset="2"/>
              </a:rPr>
              <a:t>N</a:t>
            </a:r>
            <a:r>
              <a:rPr lang="pl-PL" altLang="en-US" sz="1800" dirty="0" err="1" smtClean="0">
                <a:latin typeface="Arial" panose="020B0604020202020204" pitchFamily="34" charset="0"/>
                <a:sym typeface="Symbol" panose="05050102010706020507" pitchFamily="18" charset="2"/>
              </a:rPr>
              <a:t>e+e</a:t>
            </a:r>
            <a:r>
              <a:rPr lang="pl-PL" altLang="en-US" sz="1800" dirty="0" smtClean="0">
                <a:latin typeface="Arial" panose="020B0604020202020204" pitchFamily="34" charset="0"/>
                <a:sym typeface="Symbol" panose="05050102010706020507" pitchFamily="18" charset="2"/>
              </a:rPr>
              <a:t>-</a:t>
            </a:r>
            <a:endParaRPr lang="en-GB" altLang="en-US" sz="1800" dirty="0">
              <a:latin typeface="Arial" panose="020B0604020202020204" pitchFamily="34" charset="0"/>
            </a:endParaRPr>
          </a:p>
        </p:txBody>
      </p:sp>
      <p:sp>
        <p:nvSpPr>
          <p:cNvPr id="38" name="pole tekstowe 37"/>
          <p:cNvSpPr txBox="1"/>
          <p:nvPr/>
        </p:nvSpPr>
        <p:spPr>
          <a:xfrm>
            <a:off x="5187579" y="4493747"/>
            <a:ext cx="3884921" cy="1569660"/>
          </a:xfrm>
          <a:prstGeom prst="rect">
            <a:avLst/>
          </a:prstGeom>
          <a:noFill/>
          <a:ln w="28575">
            <a:solidFill>
              <a:srgbClr val="FFC000"/>
            </a:solidFill>
          </a:ln>
        </p:spPr>
        <p:txBody>
          <a:bodyPr wrap="square">
            <a:spAutoFit/>
          </a:bodyPr>
          <a:lstStyle/>
          <a:p>
            <a:pPr>
              <a:lnSpc>
                <a:spcPct val="150000"/>
              </a:lnSpc>
              <a:defRPr/>
            </a:pPr>
            <a:r>
              <a:rPr lang="pl-PL" sz="1600" dirty="0" smtClean="0">
                <a:sym typeface="Symbol" panose="05050102010706020507" pitchFamily="18" charset="2"/>
              </a:rPr>
              <a:t> R N* : em. </a:t>
            </a:r>
            <a:r>
              <a:rPr lang="pl-PL" sz="1600" dirty="0" err="1" smtClean="0">
                <a:sym typeface="Symbol" panose="05050102010706020507" pitchFamily="18" charset="2"/>
              </a:rPr>
              <a:t>Transition</a:t>
            </a:r>
            <a:r>
              <a:rPr lang="pl-PL" sz="1600" dirty="0" smtClean="0">
                <a:sym typeface="Symbol" panose="05050102010706020507" pitchFamily="18" charset="2"/>
              </a:rPr>
              <a:t> Form </a:t>
            </a:r>
            <a:r>
              <a:rPr lang="pl-PL" sz="1600" dirty="0" err="1" smtClean="0">
                <a:sym typeface="Symbol" panose="05050102010706020507" pitchFamily="18" charset="2"/>
              </a:rPr>
              <a:t>Factors</a:t>
            </a:r>
            <a:r>
              <a:rPr lang="pl-PL" sz="1600" dirty="0" smtClean="0">
                <a:sym typeface="Symbol" panose="05050102010706020507" pitchFamily="18" charset="2"/>
              </a:rPr>
              <a:t>  </a:t>
            </a:r>
          </a:p>
          <a:p>
            <a:pPr>
              <a:lnSpc>
                <a:spcPct val="150000"/>
              </a:lnSpc>
              <a:defRPr/>
            </a:pPr>
            <a:r>
              <a:rPr lang="pl-PL" sz="1600" dirty="0" smtClean="0">
                <a:sym typeface="Symbol" panose="05050102010706020507" pitchFamily="18" charset="2"/>
              </a:rPr>
              <a:t>R (J3/2) : (3) G</a:t>
            </a:r>
            <a:r>
              <a:rPr lang="pl-PL" sz="1600" baseline="-25000" dirty="0" smtClean="0">
                <a:sym typeface="Symbol" panose="05050102010706020507" pitchFamily="18" charset="2"/>
              </a:rPr>
              <a:t>M </a:t>
            </a:r>
            <a:r>
              <a:rPr lang="pl-PL" sz="1600" dirty="0" smtClean="0">
                <a:sym typeface="Symbol" panose="05050102010706020507" pitchFamily="18" charset="2"/>
              </a:rPr>
              <a:t> (q</a:t>
            </a:r>
            <a:r>
              <a:rPr lang="pl-PL" sz="1600" baseline="30000" dirty="0" smtClean="0">
                <a:sym typeface="Symbol" panose="05050102010706020507" pitchFamily="18" charset="2"/>
              </a:rPr>
              <a:t>2</a:t>
            </a:r>
            <a:r>
              <a:rPr lang="pl-PL" sz="1600" dirty="0" smtClean="0">
                <a:sym typeface="Symbol" panose="05050102010706020507" pitchFamily="18" charset="2"/>
              </a:rPr>
              <a:t>),  G</a:t>
            </a:r>
            <a:r>
              <a:rPr lang="pl-PL" sz="1600" baseline="-25000" dirty="0" smtClean="0">
                <a:sym typeface="Symbol" panose="05050102010706020507" pitchFamily="18" charset="2"/>
              </a:rPr>
              <a:t>E</a:t>
            </a:r>
            <a:r>
              <a:rPr lang="pl-PL" sz="1600" dirty="0" smtClean="0">
                <a:sym typeface="Symbol" panose="05050102010706020507" pitchFamily="18" charset="2"/>
              </a:rPr>
              <a:t> (q</a:t>
            </a:r>
            <a:r>
              <a:rPr lang="pl-PL" sz="1600" baseline="30000" dirty="0" smtClean="0">
                <a:sym typeface="Symbol" panose="05050102010706020507" pitchFamily="18" charset="2"/>
              </a:rPr>
              <a:t>2</a:t>
            </a:r>
            <a:r>
              <a:rPr lang="pl-PL" sz="1600" dirty="0" smtClean="0">
                <a:sym typeface="Symbol" panose="05050102010706020507" pitchFamily="18" charset="2"/>
              </a:rPr>
              <a:t>) , G</a:t>
            </a:r>
            <a:r>
              <a:rPr lang="pl-PL" sz="1600" baseline="-25000" dirty="0" smtClean="0">
                <a:sym typeface="Symbol" panose="05050102010706020507" pitchFamily="18" charset="2"/>
              </a:rPr>
              <a:t>C</a:t>
            </a:r>
            <a:r>
              <a:rPr lang="pl-PL" sz="1600" dirty="0" smtClean="0">
                <a:sym typeface="Symbol" panose="05050102010706020507" pitchFamily="18" charset="2"/>
              </a:rPr>
              <a:t> (q</a:t>
            </a:r>
            <a:r>
              <a:rPr lang="pl-PL" sz="1600" baseline="30000" dirty="0" smtClean="0">
                <a:sym typeface="Symbol" panose="05050102010706020507" pitchFamily="18" charset="2"/>
              </a:rPr>
              <a:t>2</a:t>
            </a:r>
            <a:r>
              <a:rPr lang="pl-PL" sz="1600" dirty="0" smtClean="0">
                <a:sym typeface="Symbol" panose="05050102010706020507" pitchFamily="18" charset="2"/>
              </a:rPr>
              <a:t>)</a:t>
            </a:r>
          </a:p>
          <a:p>
            <a:pPr>
              <a:lnSpc>
                <a:spcPct val="150000"/>
              </a:lnSpc>
              <a:defRPr/>
            </a:pPr>
            <a:r>
              <a:rPr lang="pl-PL" sz="1600" dirty="0" smtClean="0">
                <a:sym typeface="Symbol" panose="05050102010706020507" pitchFamily="18" charset="2"/>
              </a:rPr>
              <a:t>R (J=1/2) : (2) G</a:t>
            </a:r>
            <a:r>
              <a:rPr lang="pl-PL" sz="1600" baseline="-25000" dirty="0" smtClean="0">
                <a:sym typeface="Symbol" panose="05050102010706020507" pitchFamily="18" charset="2"/>
              </a:rPr>
              <a:t>M/E</a:t>
            </a:r>
            <a:r>
              <a:rPr lang="pl-PL" sz="1600" dirty="0" smtClean="0">
                <a:sym typeface="Symbol" panose="05050102010706020507" pitchFamily="18" charset="2"/>
              </a:rPr>
              <a:t> (q</a:t>
            </a:r>
            <a:r>
              <a:rPr lang="pl-PL" sz="1600" baseline="30000" dirty="0" smtClean="0">
                <a:sym typeface="Symbol" panose="05050102010706020507" pitchFamily="18" charset="2"/>
              </a:rPr>
              <a:t>2</a:t>
            </a:r>
            <a:r>
              <a:rPr lang="pl-PL" sz="1600" dirty="0" smtClean="0">
                <a:sym typeface="Symbol" panose="05050102010706020507" pitchFamily="18" charset="2"/>
              </a:rPr>
              <a:t> ), G</a:t>
            </a:r>
            <a:r>
              <a:rPr lang="pl-PL" sz="1600" baseline="-25000" dirty="0" smtClean="0">
                <a:sym typeface="Symbol" panose="05050102010706020507" pitchFamily="18" charset="2"/>
              </a:rPr>
              <a:t>C</a:t>
            </a:r>
            <a:r>
              <a:rPr lang="pl-PL" sz="1600" dirty="0">
                <a:sym typeface="Symbol" panose="05050102010706020507" pitchFamily="18" charset="2"/>
              </a:rPr>
              <a:t> (</a:t>
            </a:r>
            <a:r>
              <a:rPr lang="pl-PL" sz="1600" dirty="0" smtClean="0">
                <a:sym typeface="Symbol" panose="05050102010706020507" pitchFamily="18" charset="2"/>
              </a:rPr>
              <a:t>q</a:t>
            </a:r>
            <a:r>
              <a:rPr lang="pl-PL" sz="1600" baseline="30000" dirty="0" smtClean="0">
                <a:sym typeface="Symbol" panose="05050102010706020507" pitchFamily="18" charset="2"/>
              </a:rPr>
              <a:t>2</a:t>
            </a:r>
            <a:r>
              <a:rPr lang="pl-PL" sz="1600" dirty="0" smtClean="0">
                <a:sym typeface="Symbol" panose="05050102010706020507" pitchFamily="18" charset="2"/>
              </a:rPr>
              <a:t> )</a:t>
            </a:r>
            <a:r>
              <a:rPr lang="pl-PL" sz="1600" dirty="0" smtClean="0"/>
              <a:t> </a:t>
            </a:r>
          </a:p>
          <a:p>
            <a:pPr>
              <a:lnSpc>
                <a:spcPct val="150000"/>
              </a:lnSpc>
              <a:defRPr/>
            </a:pPr>
            <a:r>
              <a:rPr lang="pl-PL" sz="1600" dirty="0" smtClean="0">
                <a:sym typeface="Symbol" panose="05050102010706020507" pitchFamily="18" charset="2"/>
              </a:rPr>
              <a:t>.. </a:t>
            </a:r>
            <a:r>
              <a:rPr lang="pl-PL" sz="1600" dirty="0" err="1" smtClean="0">
                <a:sym typeface="Symbol" panose="05050102010706020507" pitchFamily="18" charset="2"/>
              </a:rPr>
              <a:t>or</a:t>
            </a:r>
            <a:r>
              <a:rPr lang="pl-PL" sz="1600" dirty="0" smtClean="0">
                <a:sym typeface="Symbol" panose="05050102010706020507" pitchFamily="18" charset="2"/>
              </a:rPr>
              <a:t> </a:t>
            </a:r>
            <a:r>
              <a:rPr lang="pl-PL" sz="1600" dirty="0" err="1" smtClean="0">
                <a:sym typeface="Symbol" panose="05050102010706020507" pitchFamily="18" charset="2"/>
              </a:rPr>
              <a:t>covariant</a:t>
            </a:r>
            <a:r>
              <a:rPr lang="pl-PL" sz="1600" dirty="0" smtClean="0">
                <a:sym typeface="Symbol" panose="05050102010706020507" pitchFamily="18" charset="2"/>
              </a:rPr>
              <a:t> </a:t>
            </a:r>
            <a:r>
              <a:rPr lang="pl-PL" sz="1600" dirty="0" err="1" smtClean="0">
                <a:sym typeface="Symbol" panose="05050102010706020507" pitchFamily="18" charset="2"/>
              </a:rPr>
              <a:t>eTFF</a:t>
            </a:r>
            <a:endParaRPr lang="pl-PL" sz="1600" dirty="0" smtClean="0">
              <a:sym typeface="Symbol" panose="05050102010706020507" pitchFamily="18" charset="2"/>
            </a:endParaRPr>
          </a:p>
        </p:txBody>
      </p:sp>
      <p:sp>
        <p:nvSpPr>
          <p:cNvPr id="9" name="pole tekstowe 8"/>
          <p:cNvSpPr txBox="1"/>
          <p:nvPr/>
        </p:nvSpPr>
        <p:spPr>
          <a:xfrm>
            <a:off x="265990" y="1560165"/>
            <a:ext cx="1504273" cy="400110"/>
          </a:xfrm>
          <a:prstGeom prst="rect">
            <a:avLst/>
          </a:prstGeom>
          <a:solidFill>
            <a:schemeClr val="bg1"/>
          </a:solidFill>
        </p:spPr>
        <p:txBody>
          <a:bodyPr wrap="square" rtlCol="0">
            <a:spAutoFit/>
          </a:bodyPr>
          <a:lstStyle/>
          <a:p>
            <a:r>
              <a:rPr lang="pl-PL" dirty="0" err="1" smtClean="0"/>
              <a:t>e+e</a:t>
            </a:r>
            <a:r>
              <a:rPr lang="pl-PL" dirty="0" smtClean="0"/>
              <a:t>-</a:t>
            </a:r>
            <a:r>
              <a:rPr lang="pl-PL" dirty="0" smtClean="0">
                <a:sym typeface="Symbol" panose="05050102010706020507" pitchFamily="18" charset="2"/>
              </a:rPr>
              <a:t>NN</a:t>
            </a:r>
            <a:r>
              <a:rPr lang="pl-PL" baseline="30000" dirty="0" smtClean="0">
                <a:sym typeface="Symbol" panose="05050102010706020507" pitchFamily="18" charset="2"/>
              </a:rPr>
              <a:t>(*)</a:t>
            </a:r>
            <a:endParaRPr lang="en-GB" dirty="0"/>
          </a:p>
        </p:txBody>
      </p:sp>
      <p:cxnSp>
        <p:nvCxnSpPr>
          <p:cNvPr id="12" name="Łącznik prosty 11"/>
          <p:cNvCxnSpPr/>
          <p:nvPr/>
        </p:nvCxnSpPr>
        <p:spPr bwMode="auto">
          <a:xfrm>
            <a:off x="1295636" y="1525706"/>
            <a:ext cx="216024"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37" name="pole tekstowe 36"/>
          <p:cNvSpPr txBox="1"/>
          <p:nvPr/>
        </p:nvSpPr>
        <p:spPr>
          <a:xfrm>
            <a:off x="4624331" y="1547338"/>
            <a:ext cx="1764196" cy="400110"/>
          </a:xfrm>
          <a:prstGeom prst="rect">
            <a:avLst/>
          </a:prstGeom>
          <a:solidFill>
            <a:schemeClr val="bg1"/>
          </a:solidFill>
        </p:spPr>
        <p:txBody>
          <a:bodyPr wrap="square" rtlCol="0">
            <a:spAutoFit/>
          </a:bodyPr>
          <a:lstStyle/>
          <a:p>
            <a:r>
              <a:rPr lang="pl-PL" dirty="0" err="1" smtClean="0"/>
              <a:t>e-N</a:t>
            </a:r>
            <a:r>
              <a:rPr lang="pl-PL" dirty="0" err="1" smtClean="0">
                <a:sym typeface="Symbol" panose="05050102010706020507" pitchFamily="18" charset="2"/>
              </a:rPr>
              <a:t>e-N</a:t>
            </a:r>
            <a:r>
              <a:rPr lang="pl-PL" baseline="30000" dirty="0" smtClean="0">
                <a:sym typeface="Symbol" panose="05050102010706020507" pitchFamily="18" charset="2"/>
              </a:rPr>
              <a:t>*</a:t>
            </a:r>
            <a:endParaRPr lang="en-GB" dirty="0"/>
          </a:p>
        </p:txBody>
      </p:sp>
      <p:sp>
        <p:nvSpPr>
          <p:cNvPr id="14" name="pole tekstowe 13"/>
          <p:cNvSpPr txBox="1"/>
          <p:nvPr/>
        </p:nvSpPr>
        <p:spPr>
          <a:xfrm>
            <a:off x="2087724" y="713602"/>
            <a:ext cx="1697116" cy="307777"/>
          </a:xfrm>
          <a:prstGeom prst="rect">
            <a:avLst/>
          </a:prstGeom>
          <a:noFill/>
        </p:spPr>
        <p:txBody>
          <a:bodyPr wrap="square" rtlCol="0">
            <a:spAutoFit/>
          </a:bodyPr>
          <a:lstStyle/>
          <a:p>
            <a:r>
              <a:rPr lang="pl-PL" sz="1400" dirty="0" err="1" smtClean="0"/>
              <a:t>Dalitz</a:t>
            </a:r>
            <a:r>
              <a:rPr lang="pl-PL" sz="1400" dirty="0" smtClean="0"/>
              <a:t> </a:t>
            </a:r>
            <a:r>
              <a:rPr lang="pl-PL" sz="1400" dirty="0" err="1" smtClean="0"/>
              <a:t>decays</a:t>
            </a:r>
            <a:endParaRPr lang="en-GB" sz="1400" dirty="0"/>
          </a:p>
        </p:txBody>
      </p:sp>
      <p:sp>
        <p:nvSpPr>
          <p:cNvPr id="4" name="Strzałka w dół 3"/>
          <p:cNvSpPr/>
          <p:nvPr/>
        </p:nvSpPr>
        <p:spPr bwMode="auto">
          <a:xfrm>
            <a:off x="2807804" y="3609020"/>
            <a:ext cx="144016" cy="504056"/>
          </a:xfrm>
          <a:prstGeom prst="downArrow">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1" u="none" strike="noStrike" cap="none" normalizeH="0" baseline="0" smtClean="0">
              <a:ln>
                <a:noFill/>
              </a:ln>
              <a:solidFill>
                <a:schemeClr val="tx1"/>
              </a:solidFill>
              <a:effectLst/>
              <a:latin typeface="Times New Roman" pitchFamily="18" charset="0"/>
            </a:endParaRPr>
          </a:p>
        </p:txBody>
      </p:sp>
      <p:pic>
        <p:nvPicPr>
          <p:cNvPr id="5" name="Obraz 4"/>
          <p:cNvPicPr>
            <a:picLocks noChangeAspect="1"/>
          </p:cNvPicPr>
          <p:nvPr/>
        </p:nvPicPr>
        <p:blipFill>
          <a:blip r:embed="rId4"/>
          <a:stretch>
            <a:fillRect/>
          </a:stretch>
        </p:blipFill>
        <p:spPr>
          <a:xfrm>
            <a:off x="11099" y="4222044"/>
            <a:ext cx="5176480" cy="637214"/>
          </a:xfrm>
          <a:prstGeom prst="rect">
            <a:avLst/>
          </a:prstGeom>
          <a:ln w="28575">
            <a:solidFill>
              <a:srgbClr val="FFC000"/>
            </a:solidFill>
          </a:ln>
        </p:spPr>
      </p:pic>
      <p:pic>
        <p:nvPicPr>
          <p:cNvPr id="6" name="Obraz 5"/>
          <p:cNvPicPr>
            <a:picLocks noChangeAspect="1"/>
          </p:cNvPicPr>
          <p:nvPr/>
        </p:nvPicPr>
        <p:blipFill>
          <a:blip r:embed="rId5"/>
          <a:stretch>
            <a:fillRect/>
          </a:stretch>
        </p:blipFill>
        <p:spPr>
          <a:xfrm>
            <a:off x="11100" y="5326188"/>
            <a:ext cx="4812928" cy="693303"/>
          </a:xfrm>
          <a:prstGeom prst="rect">
            <a:avLst/>
          </a:prstGeom>
        </p:spPr>
      </p:pic>
      <p:sp>
        <p:nvSpPr>
          <p:cNvPr id="7" name="pole tekstowe 6"/>
          <p:cNvSpPr txBox="1"/>
          <p:nvPr/>
        </p:nvSpPr>
        <p:spPr>
          <a:xfrm>
            <a:off x="1264928" y="4963443"/>
            <a:ext cx="2916324" cy="338554"/>
          </a:xfrm>
          <a:prstGeom prst="rect">
            <a:avLst/>
          </a:prstGeom>
          <a:noFill/>
        </p:spPr>
        <p:txBody>
          <a:bodyPr wrap="square" rtlCol="0">
            <a:spAutoFit/>
          </a:bodyPr>
          <a:lstStyle/>
          <a:p>
            <a:r>
              <a:rPr lang="pl-PL" sz="1600" dirty="0"/>
              <a:t>f</a:t>
            </a:r>
            <a:r>
              <a:rPr lang="pl-PL" sz="1600" dirty="0" smtClean="0"/>
              <a:t>or </a:t>
            </a:r>
            <a:r>
              <a:rPr lang="pl-PL" sz="1600" dirty="0" err="1" smtClean="0"/>
              <a:t>example</a:t>
            </a:r>
            <a:r>
              <a:rPr lang="pl-PL" sz="1600" dirty="0" smtClean="0"/>
              <a:t> for J=1/2</a:t>
            </a:r>
            <a:endParaRPr lang="en-GB" sz="1600" dirty="0"/>
          </a:p>
        </p:txBody>
      </p:sp>
      <p:sp>
        <p:nvSpPr>
          <p:cNvPr id="10" name="pole tekstowe 9"/>
          <p:cNvSpPr txBox="1"/>
          <p:nvPr/>
        </p:nvSpPr>
        <p:spPr>
          <a:xfrm>
            <a:off x="2069205" y="6013129"/>
            <a:ext cx="1307770" cy="400110"/>
          </a:xfrm>
          <a:prstGeom prst="rect">
            <a:avLst/>
          </a:prstGeom>
          <a:noFill/>
        </p:spPr>
        <p:txBody>
          <a:bodyPr wrap="square" rtlCol="0">
            <a:spAutoFit/>
          </a:bodyPr>
          <a:lstStyle/>
          <a:p>
            <a:r>
              <a:rPr lang="pl-PL" dirty="0" smtClean="0">
                <a:solidFill>
                  <a:srgbClr val="0066FF"/>
                </a:solidFill>
              </a:rPr>
              <a:t>„QED”</a:t>
            </a:r>
            <a:endParaRPr lang="en-GB" dirty="0">
              <a:solidFill>
                <a:srgbClr val="0066FF"/>
              </a:solidFill>
            </a:endParaRPr>
          </a:p>
        </p:txBody>
      </p:sp>
      <p:sp>
        <p:nvSpPr>
          <p:cNvPr id="11" name="Elipsa 10"/>
          <p:cNvSpPr/>
          <p:nvPr/>
        </p:nvSpPr>
        <p:spPr bwMode="auto">
          <a:xfrm>
            <a:off x="1511660" y="5378569"/>
            <a:ext cx="869909" cy="582179"/>
          </a:xfrm>
          <a:prstGeom prst="ellipse">
            <a:avLst/>
          </a:prstGeom>
          <a:noFill/>
          <a:ln w="9525" cap="flat" cmpd="sng" algn="ctr">
            <a:solidFill>
              <a:srgbClr val="00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1" u="none" strike="noStrike" cap="none" normalizeH="0" baseline="0" smtClean="0">
              <a:ln>
                <a:noFill/>
              </a:ln>
              <a:solidFill>
                <a:schemeClr val="tx1"/>
              </a:solidFill>
              <a:effectLst/>
              <a:latin typeface="Times New Roman" pitchFamily="18" charset="0"/>
            </a:endParaRPr>
          </a:p>
        </p:txBody>
      </p:sp>
      <p:sp>
        <p:nvSpPr>
          <p:cNvPr id="13" name="Prostokąt 12"/>
          <p:cNvSpPr/>
          <p:nvPr/>
        </p:nvSpPr>
        <p:spPr>
          <a:xfrm>
            <a:off x="5435080" y="6165743"/>
            <a:ext cx="3385400" cy="461665"/>
          </a:xfrm>
          <a:prstGeom prst="rect">
            <a:avLst/>
          </a:prstGeom>
        </p:spPr>
        <p:txBody>
          <a:bodyPr wrap="square">
            <a:spAutoFit/>
          </a:bodyPr>
          <a:lstStyle/>
          <a:p>
            <a:r>
              <a:rPr lang="en-GB" sz="1200" dirty="0">
                <a:latin typeface="NimbusRomNo9L-Regu"/>
              </a:rPr>
              <a:t>M. I. </a:t>
            </a:r>
            <a:r>
              <a:rPr lang="en-GB" sz="1200" dirty="0" err="1">
                <a:latin typeface="NimbusRomNo9L-Regu"/>
              </a:rPr>
              <a:t>Krivoruchenko</a:t>
            </a:r>
            <a:r>
              <a:rPr lang="en-GB" sz="1200" dirty="0">
                <a:latin typeface="NimbusRomNo9L-Regu"/>
              </a:rPr>
              <a:t>, </a:t>
            </a:r>
            <a:r>
              <a:rPr lang="pl-PL" sz="1200" dirty="0" smtClean="0">
                <a:latin typeface="NimbusRomNo9L-Regu"/>
              </a:rPr>
              <a:t>et. al</a:t>
            </a:r>
            <a:endParaRPr lang="en-GB" sz="1200" dirty="0">
              <a:latin typeface="NimbusRomNo9L-Regu"/>
            </a:endParaRPr>
          </a:p>
          <a:p>
            <a:r>
              <a:rPr lang="en-GB" sz="1200" dirty="0">
                <a:latin typeface="NimbusRomNo9L-Regu"/>
              </a:rPr>
              <a:t>Annals Phys. </a:t>
            </a:r>
            <a:r>
              <a:rPr lang="en-GB" sz="1200" dirty="0">
                <a:latin typeface="NimbusRomNo9L-Medi"/>
              </a:rPr>
              <a:t>296</a:t>
            </a:r>
            <a:r>
              <a:rPr lang="en-GB" sz="1200" dirty="0">
                <a:latin typeface="NimbusRomNo9L-Regu"/>
              </a:rPr>
              <a:t>, 299 (2002)</a:t>
            </a:r>
            <a:endParaRPr lang="en-GB" sz="1200" dirty="0"/>
          </a:p>
        </p:txBody>
      </p:sp>
      <p:sp>
        <p:nvSpPr>
          <p:cNvPr id="27" name="pole tekstowe 54"/>
          <p:cNvSpPr txBox="1">
            <a:spLocks noChangeArrowheads="1"/>
          </p:cNvSpPr>
          <p:nvPr/>
        </p:nvSpPr>
        <p:spPr bwMode="auto">
          <a:xfrm>
            <a:off x="6685131" y="3176972"/>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l-PL" altLang="en-US" sz="1800">
                <a:latin typeface="Arial" panose="020B0604020202020204" pitchFamily="34" charset="0"/>
              </a:rPr>
              <a:t>N</a:t>
            </a:r>
            <a:endParaRPr lang="en-GB" altLang="en-US" sz="1800">
              <a:latin typeface="Arial" panose="020B0604020202020204" pitchFamily="34" charset="0"/>
            </a:endParaRPr>
          </a:p>
        </p:txBody>
      </p:sp>
      <p:pic>
        <p:nvPicPr>
          <p:cNvPr id="28" name="Picture 3"/>
          <p:cNvPicPr>
            <a:picLocks noChangeAspect="1" noChangeArrowheads="1"/>
          </p:cNvPicPr>
          <p:nvPr/>
        </p:nvPicPr>
        <p:blipFill>
          <a:blip r:embed="rId6">
            <a:extLst>
              <a:ext uri="{28A0092B-C50C-407E-A947-70E740481C1C}">
                <a14:useLocalDpi xmlns:a14="http://schemas.microsoft.com/office/drawing/2010/main" val="0"/>
              </a:ext>
            </a:extLst>
          </a:blip>
          <a:srcRect r="51366"/>
          <a:stretch>
            <a:fillRect/>
          </a:stretch>
        </p:blipFill>
        <p:spPr bwMode="auto">
          <a:xfrm>
            <a:off x="6300192" y="704232"/>
            <a:ext cx="2641906" cy="294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pole tekstowe 7"/>
          <p:cNvSpPr txBox="1">
            <a:spLocks noChangeArrowheads="1"/>
          </p:cNvSpPr>
          <p:nvPr/>
        </p:nvSpPr>
        <p:spPr bwMode="auto">
          <a:xfrm>
            <a:off x="6873524" y="1513885"/>
            <a:ext cx="15889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buFontTx/>
              <a:buNone/>
            </a:pPr>
            <a:r>
              <a:rPr lang="pl-PL" altLang="pl-PL" sz="1400" dirty="0"/>
              <a:t>„pion </a:t>
            </a:r>
            <a:r>
              <a:rPr lang="pl-PL" altLang="pl-PL" sz="1400" dirty="0" err="1"/>
              <a:t>cloud</a:t>
            </a:r>
            <a:r>
              <a:rPr lang="pl-PL" altLang="pl-PL" sz="1400" dirty="0"/>
              <a:t>”</a:t>
            </a:r>
          </a:p>
        </p:txBody>
      </p:sp>
      <p:sp>
        <p:nvSpPr>
          <p:cNvPr id="31" name="pole tekstowe 6"/>
          <p:cNvSpPr txBox="1">
            <a:spLocks noChangeArrowheads="1"/>
          </p:cNvSpPr>
          <p:nvPr/>
        </p:nvSpPr>
        <p:spPr bwMode="auto">
          <a:xfrm>
            <a:off x="7033150" y="2533233"/>
            <a:ext cx="15875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buFontTx/>
              <a:buNone/>
            </a:pPr>
            <a:r>
              <a:rPr lang="pl-PL" altLang="pl-PL" sz="1400" dirty="0"/>
              <a:t>„</a:t>
            </a:r>
            <a:r>
              <a:rPr lang="pl-PL" altLang="pl-PL" sz="1400" dirty="0" err="1"/>
              <a:t>quark</a:t>
            </a:r>
            <a:r>
              <a:rPr lang="pl-PL" altLang="pl-PL" sz="1400" dirty="0"/>
              <a:t> </a:t>
            </a:r>
            <a:r>
              <a:rPr lang="pl-PL" altLang="pl-PL" sz="1400" dirty="0" err="1"/>
              <a:t>core</a:t>
            </a:r>
            <a:r>
              <a:rPr lang="pl-PL" altLang="pl-PL" sz="1400" dirty="0"/>
              <a:t>”</a:t>
            </a:r>
          </a:p>
        </p:txBody>
      </p:sp>
      <p:sp>
        <p:nvSpPr>
          <p:cNvPr id="32" name="Prostokąt 31"/>
          <p:cNvSpPr/>
          <p:nvPr/>
        </p:nvSpPr>
        <p:spPr>
          <a:xfrm>
            <a:off x="6994884" y="738895"/>
            <a:ext cx="1625766" cy="246221"/>
          </a:xfrm>
          <a:prstGeom prst="rect">
            <a:avLst/>
          </a:prstGeom>
        </p:spPr>
        <p:txBody>
          <a:bodyPr wrap="none">
            <a:spAutoFit/>
          </a:bodyPr>
          <a:lstStyle/>
          <a:p>
            <a:r>
              <a:rPr lang="pl-PL" sz="1000" b="1" dirty="0">
                <a:sym typeface="Symbol"/>
              </a:rPr>
              <a:t></a:t>
            </a:r>
            <a:r>
              <a:rPr lang="pl-PL" sz="1000" b="1" baseline="-25000" dirty="0">
                <a:sym typeface="Symbol"/>
              </a:rPr>
              <a:t>33</a:t>
            </a:r>
            <a:r>
              <a:rPr lang="pl-PL" sz="1000" b="1" dirty="0">
                <a:sym typeface="Symbol"/>
              </a:rPr>
              <a:t> (J=3/2)  N (J=1/2) </a:t>
            </a:r>
            <a:endParaRPr lang="en-GB" sz="1000" dirty="0"/>
          </a:p>
        </p:txBody>
      </p:sp>
      <p:cxnSp>
        <p:nvCxnSpPr>
          <p:cNvPr id="33" name="Łącznik prosty ze strzałką 32"/>
          <p:cNvCxnSpPr/>
          <p:nvPr/>
        </p:nvCxnSpPr>
        <p:spPr bwMode="auto">
          <a:xfrm flipV="1">
            <a:off x="7956376" y="2240868"/>
            <a:ext cx="396044" cy="22161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4" name="Prostokąt 59"/>
          <p:cNvSpPr>
            <a:spLocks noChangeArrowheads="1"/>
          </p:cNvSpPr>
          <p:nvPr/>
        </p:nvSpPr>
        <p:spPr bwMode="auto">
          <a:xfrm>
            <a:off x="6580425" y="3460226"/>
            <a:ext cx="24929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buFontTx/>
              <a:buNone/>
            </a:pPr>
            <a:r>
              <a:rPr lang="en-US" altLang="pl-PL" sz="1000" dirty="0"/>
              <a:t>I. G. </a:t>
            </a:r>
            <a:r>
              <a:rPr lang="en-US" altLang="pl-PL" sz="1000" dirty="0" err="1"/>
              <a:t>Aznauryan</a:t>
            </a:r>
            <a:r>
              <a:rPr lang="en-US" altLang="pl-PL" sz="1000" dirty="0"/>
              <a:t> and V. D. </a:t>
            </a:r>
            <a:r>
              <a:rPr lang="en-US" altLang="pl-PL" sz="1000" dirty="0" err="1"/>
              <a:t>Burkert</a:t>
            </a:r>
            <a:r>
              <a:rPr lang="en-US" altLang="pl-PL" sz="1000" dirty="0" smtClean="0"/>
              <a:t>,</a:t>
            </a:r>
            <a:r>
              <a:rPr lang="pl-PL" altLang="pl-PL" sz="1000" dirty="0" smtClean="0"/>
              <a:t> </a:t>
            </a:r>
          </a:p>
          <a:p>
            <a:pPr eaLnBrk="1" hangingPunct="1">
              <a:spcBef>
                <a:spcPct val="0"/>
              </a:spcBef>
              <a:buFontTx/>
              <a:buNone/>
            </a:pPr>
            <a:r>
              <a:rPr lang="en-US" altLang="pl-PL" sz="1000" dirty="0" smtClean="0"/>
              <a:t> </a:t>
            </a:r>
            <a:r>
              <a:rPr lang="en-US" altLang="pl-PL" sz="1000" dirty="0" err="1" smtClean="0"/>
              <a:t>Prog</a:t>
            </a:r>
            <a:r>
              <a:rPr lang="en-US" altLang="pl-PL" sz="1000" dirty="0" smtClean="0"/>
              <a:t>. </a:t>
            </a:r>
            <a:r>
              <a:rPr lang="en-US" altLang="pl-PL" sz="1000" dirty="0"/>
              <a:t>Part. </a:t>
            </a:r>
            <a:r>
              <a:rPr lang="en-US" altLang="pl-PL" sz="1000" dirty="0" err="1" smtClean="0"/>
              <a:t>Nucl</a:t>
            </a:r>
            <a:r>
              <a:rPr lang="en-US" altLang="pl-PL" sz="1000" dirty="0" smtClean="0"/>
              <a:t>.</a:t>
            </a:r>
            <a:r>
              <a:rPr lang="pl-PL" altLang="pl-PL" sz="1000" dirty="0" smtClean="0"/>
              <a:t> </a:t>
            </a:r>
            <a:r>
              <a:rPr lang="en-US" altLang="pl-PL" sz="1000" dirty="0" smtClean="0"/>
              <a:t>Phys</a:t>
            </a:r>
            <a:r>
              <a:rPr lang="en-US" altLang="pl-PL" sz="1000" dirty="0"/>
              <a:t>. 67, 1 (2012) </a:t>
            </a:r>
            <a:endParaRPr lang="pl-PL" altLang="pl-PL" sz="1000" dirty="0"/>
          </a:p>
        </p:txBody>
      </p:sp>
      <p:sp>
        <p:nvSpPr>
          <p:cNvPr id="35" name="pole tekstowe 34"/>
          <p:cNvSpPr txBox="1"/>
          <p:nvPr/>
        </p:nvSpPr>
        <p:spPr>
          <a:xfrm>
            <a:off x="7903577" y="1019600"/>
            <a:ext cx="1284097" cy="276999"/>
          </a:xfrm>
          <a:prstGeom prst="rect">
            <a:avLst/>
          </a:prstGeom>
          <a:noFill/>
        </p:spPr>
        <p:txBody>
          <a:bodyPr wrap="square" rtlCol="0">
            <a:spAutoFit/>
          </a:bodyPr>
          <a:lstStyle/>
          <a:p>
            <a:r>
              <a:rPr lang="pl-PL" sz="1200" dirty="0" err="1" smtClean="0"/>
              <a:t>space-like</a:t>
            </a:r>
            <a:endParaRPr lang="en-GB" sz="1200" dirty="0"/>
          </a:p>
        </p:txBody>
      </p:sp>
      <p:sp>
        <p:nvSpPr>
          <p:cNvPr id="30" name="TextBox 29"/>
          <p:cNvSpPr txBox="1"/>
          <p:nvPr/>
        </p:nvSpPr>
        <p:spPr>
          <a:xfrm>
            <a:off x="0" y="6492947"/>
            <a:ext cx="1511660" cy="369332"/>
          </a:xfrm>
          <a:prstGeom prst="rect">
            <a:avLst/>
          </a:prstGeom>
          <a:solidFill>
            <a:srgbClr val="FFC000"/>
          </a:solidFill>
        </p:spPr>
        <p:txBody>
          <a:bodyPr wrap="square" rtlCol="0">
            <a:spAutoFit/>
          </a:bodyPr>
          <a:lstStyle/>
          <a:p>
            <a:r>
              <a:rPr lang="en-US" dirty="0" smtClean="0"/>
              <a:t>Piotr </a:t>
            </a:r>
            <a:r>
              <a:rPr lang="en-US" dirty="0" err="1" smtClean="0"/>
              <a:t>Salabura</a:t>
            </a:r>
            <a:endParaRPr lang="en-US" dirty="0"/>
          </a:p>
        </p:txBody>
      </p:sp>
      <p:sp>
        <p:nvSpPr>
          <p:cNvPr id="2" name="Slide Number Placeholder 1"/>
          <p:cNvSpPr>
            <a:spLocks noGrp="1"/>
          </p:cNvSpPr>
          <p:nvPr>
            <p:ph type="sldNum" sz="quarter" idx="12"/>
          </p:nvPr>
        </p:nvSpPr>
        <p:spPr/>
        <p:txBody>
          <a:bodyPr/>
          <a:lstStyle/>
          <a:p>
            <a:pPr>
              <a:defRPr/>
            </a:pPr>
            <a:fld id="{AEA58902-6C46-594C-9E4C-1E51A66FAC86}" type="slidenum">
              <a:rPr lang="en-US" altLang="en-US" smtClean="0"/>
              <a:pPr>
                <a:defRPr/>
              </a:pPr>
              <a:t>52</a:t>
            </a:fld>
            <a:endParaRPr lang="en-US" altLang="en-US"/>
          </a:p>
        </p:txBody>
      </p:sp>
    </p:spTree>
    <p:extLst>
      <p:ext uri="{BB962C8B-B14F-4D97-AF65-F5344CB8AC3E}">
        <p14:creationId xmlns:p14="http://schemas.microsoft.com/office/powerpoint/2010/main" val="19803740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7200"/>
            <a:ext cx="64198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67437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33600"/>
            <a:ext cx="7620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600200"/>
            <a:ext cx="556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2438400"/>
            <a:ext cx="5048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3200400"/>
            <a:ext cx="53435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3962400"/>
            <a:ext cx="554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4572000"/>
            <a:ext cx="8458200" cy="61912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34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5334000"/>
            <a:ext cx="80010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33386914-9120-D54D-A0BF-EF4C0751C264}" type="slidenum">
              <a:rPr lang="en-US" altLang="en-US" smtClean="0"/>
              <a:pPr>
                <a:defRPr/>
              </a:pPr>
              <a:t>53</a:t>
            </a:fld>
            <a:endParaRPr lang="en-US" altLang="en-US"/>
          </a:p>
        </p:txBody>
      </p:sp>
    </p:spTree>
    <p:extLst>
      <p:ext uri="{BB962C8B-B14F-4D97-AF65-F5344CB8AC3E}">
        <p14:creationId xmlns:p14="http://schemas.microsoft.com/office/powerpoint/2010/main" val="12987422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re 1"/>
          <p:cNvSpPr>
            <a:spLocks noGrp="1"/>
          </p:cNvSpPr>
          <p:nvPr>
            <p:ph type="title"/>
          </p:nvPr>
        </p:nvSpPr>
        <p:spPr>
          <a:xfrm>
            <a:off x="0" y="-196850"/>
            <a:ext cx="9144000" cy="1143000"/>
          </a:xfrm>
        </p:spPr>
        <p:txBody>
          <a:bodyPr/>
          <a:lstStyle/>
          <a:p>
            <a:r>
              <a:rPr lang="fr-FR" altLang="en-US" sz="2400" dirty="0" err="1">
                <a:solidFill>
                  <a:schemeClr val="tx2"/>
                </a:solidFill>
                <a:ea typeface="ＭＳ Ｐゴシック" charset="-128"/>
                <a:cs typeface="ＭＳ Ｐゴシック" charset="-128"/>
              </a:rPr>
              <a:t>Towards</a:t>
            </a:r>
            <a:r>
              <a:rPr lang="fr-FR" altLang="en-US" sz="2400" dirty="0">
                <a:solidFill>
                  <a:schemeClr val="tx2"/>
                </a:solidFill>
                <a:ea typeface="ＭＳ Ｐゴシック" charset="-128"/>
                <a:cs typeface="ＭＳ Ｐゴシック" charset="-128"/>
              </a:rPr>
              <a:t> a new extraction of </a:t>
            </a:r>
            <a:r>
              <a:rPr lang="fr-FR" altLang="en-US" sz="2400" dirty="0" smtClean="0">
                <a:solidFill>
                  <a:schemeClr val="tx2"/>
                </a:solidFill>
                <a:latin typeface="Times New Roman" charset="0"/>
                <a:ea typeface="Times New Roman" charset="0"/>
                <a:cs typeface="Times New Roman" charset="0"/>
              </a:rPr>
              <a:t>N* </a:t>
            </a:r>
            <a:r>
              <a:rPr lang="fr-FR" altLang="en-US" sz="2400" dirty="0" err="1">
                <a:solidFill>
                  <a:schemeClr val="tx2"/>
                </a:solidFill>
                <a:latin typeface="Times New Roman" charset="0"/>
                <a:ea typeface="Times New Roman" charset="0"/>
                <a:cs typeface="Times New Roman" charset="0"/>
              </a:rPr>
              <a:t>couplings</a:t>
            </a:r>
            <a:r>
              <a:rPr lang="fr-FR" altLang="en-US" sz="2400" dirty="0">
                <a:solidFill>
                  <a:schemeClr val="tx2"/>
                </a:solidFill>
                <a:latin typeface="Times New Roman" charset="0"/>
                <a:ea typeface="Times New Roman" charset="0"/>
                <a:cs typeface="Times New Roman" charset="0"/>
              </a:rPr>
              <a:t> in the </a:t>
            </a:r>
            <a:r>
              <a:rPr lang="fr-FR" altLang="en-US" sz="2400" dirty="0" smtClean="0">
                <a:solidFill>
                  <a:schemeClr val="tx2"/>
                </a:solidFill>
                <a:latin typeface="Times New Roman" charset="0"/>
                <a:ea typeface="Times New Roman" charset="0"/>
                <a:cs typeface="Times New Roman" charset="0"/>
              </a:rPr>
              <a:t>2</a:t>
            </a:r>
            <a:r>
              <a:rPr lang="el-GR" altLang="en-US" sz="2400" dirty="0" smtClean="0">
                <a:solidFill>
                  <a:schemeClr val="tx2"/>
                </a:solidFill>
                <a:latin typeface="Times New Roman" charset="0"/>
                <a:ea typeface="Times New Roman" charset="0"/>
                <a:cs typeface="Times New Roman" charset="0"/>
              </a:rPr>
              <a:t>π</a:t>
            </a:r>
            <a:r>
              <a:rPr lang="fr-FR" altLang="en-US" sz="2400" dirty="0" smtClean="0">
                <a:solidFill>
                  <a:schemeClr val="tx2"/>
                </a:solidFill>
                <a:latin typeface="Times New Roman" charset="0"/>
                <a:ea typeface="Times New Roman" charset="0"/>
                <a:cs typeface="Times New Roman" charset="0"/>
              </a:rPr>
              <a:t> </a:t>
            </a:r>
            <a:r>
              <a:rPr lang="fr-FR" altLang="en-US" sz="2400" dirty="0" err="1" smtClean="0">
                <a:solidFill>
                  <a:schemeClr val="tx2"/>
                </a:solidFill>
                <a:latin typeface="Times New Roman" charset="0"/>
                <a:ea typeface="Times New Roman" charset="0"/>
                <a:cs typeface="Times New Roman" charset="0"/>
              </a:rPr>
              <a:t>channel</a:t>
            </a:r>
            <a:r>
              <a:rPr lang="fr-FR" altLang="en-US" sz="2400" dirty="0" smtClean="0">
                <a:solidFill>
                  <a:schemeClr val="tx2"/>
                </a:solidFill>
                <a:latin typeface="Times New Roman" charset="0"/>
                <a:ea typeface="Times New Roman" charset="0"/>
                <a:cs typeface="Times New Roman" charset="0"/>
              </a:rPr>
              <a:t> and </a:t>
            </a:r>
            <a:r>
              <a:rPr lang="fr-FR" altLang="en-US" sz="2400" dirty="0" err="1" smtClean="0">
                <a:solidFill>
                  <a:schemeClr val="tx2"/>
                </a:solidFill>
                <a:latin typeface="Times New Roman" charset="0"/>
                <a:ea typeface="Times New Roman" charset="0"/>
                <a:cs typeface="Times New Roman" charset="0"/>
              </a:rPr>
              <a:t>pioneering</a:t>
            </a:r>
            <a:r>
              <a:rPr lang="fr-FR" altLang="en-US" sz="2400" dirty="0" smtClean="0">
                <a:solidFill>
                  <a:schemeClr val="tx2"/>
                </a:solidFill>
                <a:latin typeface="Times New Roman" charset="0"/>
                <a:ea typeface="Times New Roman" charset="0"/>
                <a:cs typeface="Times New Roman" charset="0"/>
              </a:rPr>
              <a:t> </a:t>
            </a:r>
            <a:r>
              <a:rPr lang="fr-FR" altLang="en-US" sz="2400" dirty="0" err="1" smtClean="0">
                <a:solidFill>
                  <a:schemeClr val="tx2"/>
                </a:solidFill>
                <a:latin typeface="Times New Roman" charset="0"/>
                <a:ea typeface="Times New Roman" charset="0"/>
                <a:cs typeface="Times New Roman" charset="0"/>
              </a:rPr>
              <a:t>studies</a:t>
            </a:r>
            <a:r>
              <a:rPr lang="fr-FR" altLang="en-US" sz="2400" dirty="0" smtClean="0">
                <a:solidFill>
                  <a:schemeClr val="tx2"/>
                </a:solidFill>
                <a:latin typeface="Times New Roman" charset="0"/>
                <a:ea typeface="Times New Roman" charset="0"/>
                <a:cs typeface="Times New Roman" charset="0"/>
              </a:rPr>
              <a:t> of time-</a:t>
            </a:r>
            <a:r>
              <a:rPr lang="fr-FR" altLang="en-US" sz="2400" dirty="0" err="1" smtClean="0">
                <a:solidFill>
                  <a:schemeClr val="tx2"/>
                </a:solidFill>
                <a:latin typeface="Times New Roman" charset="0"/>
                <a:ea typeface="Times New Roman" charset="0"/>
                <a:cs typeface="Times New Roman" charset="0"/>
              </a:rPr>
              <a:t>like</a:t>
            </a:r>
            <a:r>
              <a:rPr lang="fr-FR" altLang="en-US" sz="2400" dirty="0" smtClean="0">
                <a:solidFill>
                  <a:schemeClr val="tx2"/>
                </a:solidFill>
                <a:latin typeface="Times New Roman" charset="0"/>
                <a:ea typeface="Times New Roman" charset="0"/>
                <a:cs typeface="Times New Roman" charset="0"/>
              </a:rPr>
              <a:t> </a:t>
            </a:r>
            <a:r>
              <a:rPr lang="fr-FR" altLang="en-US" sz="2400" dirty="0" err="1" smtClean="0">
                <a:solidFill>
                  <a:schemeClr val="tx2"/>
                </a:solidFill>
                <a:latin typeface="Times New Roman" charset="0"/>
                <a:ea typeface="Times New Roman" charset="0"/>
                <a:cs typeface="Times New Roman" charset="0"/>
              </a:rPr>
              <a:t>electromagnetic</a:t>
            </a:r>
            <a:r>
              <a:rPr lang="fr-FR" altLang="en-US" sz="2400" dirty="0" smtClean="0">
                <a:solidFill>
                  <a:schemeClr val="tx2"/>
                </a:solidFill>
                <a:latin typeface="Times New Roman" charset="0"/>
                <a:ea typeface="Times New Roman" charset="0"/>
                <a:cs typeface="Times New Roman" charset="0"/>
              </a:rPr>
              <a:t> transitions (HADES)</a:t>
            </a:r>
            <a:endParaRPr lang="fr-FR" altLang="en-US" sz="2400" dirty="0">
              <a:solidFill>
                <a:schemeClr val="tx2"/>
              </a:solidFill>
              <a:ea typeface="ＭＳ Ｐゴシック" charset="-128"/>
              <a:cs typeface="ＭＳ Ｐゴシック" charset="-128"/>
            </a:endParaRPr>
          </a:p>
        </p:txBody>
      </p:sp>
      <p:sp>
        <p:nvSpPr>
          <p:cNvPr id="19459" name="ZoneTexte 3"/>
          <p:cNvSpPr txBox="1">
            <a:spLocks noChangeArrowheads="1"/>
          </p:cNvSpPr>
          <p:nvPr/>
        </p:nvSpPr>
        <p:spPr bwMode="auto">
          <a:xfrm>
            <a:off x="2614613" y="2792766"/>
            <a:ext cx="1147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defTabSz="457200" eaLnBrk="0" fontAlgn="base" hangingPunct="0">
              <a:spcBef>
                <a:spcPct val="0"/>
              </a:spcBef>
              <a:spcAft>
                <a:spcPct val="0"/>
              </a:spcAft>
            </a:pPr>
            <a:r>
              <a:rPr lang="fr-FR" altLang="en-US" sz="2000">
                <a:solidFill>
                  <a:prstClr val="white"/>
                </a:solidFill>
              </a:rPr>
              <a:t>In HADES</a:t>
            </a:r>
          </a:p>
        </p:txBody>
      </p:sp>
      <p:sp>
        <p:nvSpPr>
          <p:cNvPr id="7" name="ZoneTexte 6"/>
          <p:cNvSpPr txBox="1"/>
          <p:nvPr/>
        </p:nvSpPr>
        <p:spPr>
          <a:xfrm>
            <a:off x="12700" y="5214605"/>
            <a:ext cx="9124177" cy="1200329"/>
          </a:xfrm>
          <a:prstGeom prst="rect">
            <a:avLst/>
          </a:prstGeom>
          <a:solidFill>
            <a:srgbClr val="DEECEF"/>
          </a:solidFill>
          <a:ln w="38100">
            <a:solidFill>
              <a:schemeClr val="tx1"/>
            </a:solidFill>
          </a:ln>
        </p:spPr>
        <p:txBody>
          <a:bodyPr wrap="squar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defTabSz="457200" eaLnBrk="0" fontAlgn="base" hangingPunct="0">
              <a:spcBef>
                <a:spcPct val="0"/>
              </a:spcBef>
              <a:spcAft>
                <a:spcPct val="0"/>
              </a:spcAft>
            </a:pPr>
            <a:r>
              <a:rPr lang="fr-FR" smtClean="0">
                <a:solidFill>
                  <a:prstClr val="black"/>
                </a:solidFill>
              </a:rPr>
              <a:t>Impact </a:t>
            </a:r>
            <a:r>
              <a:rPr lang="fr-FR" dirty="0">
                <a:solidFill>
                  <a:prstClr val="black"/>
                </a:solidFill>
              </a:rPr>
              <a:t>on:</a:t>
            </a:r>
            <a:br>
              <a:rPr lang="fr-FR" dirty="0">
                <a:solidFill>
                  <a:prstClr val="black"/>
                </a:solidFill>
              </a:rPr>
            </a:br>
            <a:r>
              <a:rPr lang="fr-FR" dirty="0" smtClean="0">
                <a:solidFill>
                  <a:prstClr val="black"/>
                </a:solidFill>
                <a:sym typeface="Symbol"/>
              </a:rPr>
              <a:t></a:t>
            </a:r>
            <a:r>
              <a:rPr lang="fr-FR" dirty="0" smtClean="0">
                <a:solidFill>
                  <a:prstClr val="black"/>
                </a:solidFill>
              </a:rPr>
              <a:t> </a:t>
            </a:r>
            <a:r>
              <a:rPr lang="fr-FR" dirty="0" err="1" smtClean="0">
                <a:solidFill>
                  <a:prstClr val="black"/>
                </a:solidFill>
              </a:rPr>
              <a:t>Space-like</a:t>
            </a:r>
            <a:r>
              <a:rPr lang="fr-FR" dirty="0" smtClean="0">
                <a:solidFill>
                  <a:prstClr val="black"/>
                </a:solidFill>
              </a:rPr>
              <a:t> </a:t>
            </a:r>
            <a:r>
              <a:rPr lang="fr-FR" dirty="0">
                <a:solidFill>
                  <a:prstClr val="black"/>
                </a:solidFill>
              </a:rPr>
              <a:t>transition </a:t>
            </a:r>
            <a:r>
              <a:rPr lang="fr-FR" dirty="0" err="1">
                <a:solidFill>
                  <a:prstClr val="black"/>
                </a:solidFill>
              </a:rPr>
              <a:t>form</a:t>
            </a:r>
            <a:r>
              <a:rPr lang="fr-FR" dirty="0">
                <a:solidFill>
                  <a:prstClr val="black"/>
                </a:solidFill>
              </a:rPr>
              <a:t> </a:t>
            </a:r>
            <a:r>
              <a:rPr lang="fr-FR" dirty="0" err="1">
                <a:solidFill>
                  <a:prstClr val="black"/>
                </a:solidFill>
              </a:rPr>
              <a:t>factors</a:t>
            </a:r>
            <a:r>
              <a:rPr lang="fr-FR" dirty="0">
                <a:solidFill>
                  <a:prstClr val="black"/>
                </a:solidFill>
              </a:rPr>
              <a:t> </a:t>
            </a:r>
            <a:r>
              <a:rPr lang="fr-FR" dirty="0" err="1">
                <a:solidFill>
                  <a:prstClr val="black"/>
                </a:solidFill>
              </a:rPr>
              <a:t>extracted</a:t>
            </a:r>
            <a:r>
              <a:rPr lang="fr-FR" dirty="0">
                <a:solidFill>
                  <a:prstClr val="black"/>
                </a:solidFill>
              </a:rPr>
              <a:t> from </a:t>
            </a:r>
            <a:r>
              <a:rPr lang="fr-FR" dirty="0" err="1" smtClean="0">
                <a:solidFill>
                  <a:prstClr val="black"/>
                </a:solidFill>
              </a:rPr>
              <a:t>ep</a:t>
            </a:r>
            <a:r>
              <a:rPr lang="fr-FR" dirty="0" smtClean="0">
                <a:solidFill>
                  <a:prstClr val="black"/>
                </a:solidFill>
                <a:sym typeface="Symbol"/>
              </a:rPr>
              <a:t> </a:t>
            </a:r>
            <a:r>
              <a:rPr lang="fr-FR" dirty="0">
                <a:solidFill>
                  <a:prstClr val="black"/>
                </a:solidFill>
                <a:sym typeface="Symbol"/>
              </a:rPr>
              <a:t> </a:t>
            </a:r>
            <a:r>
              <a:rPr lang="fr-FR" dirty="0" err="1" smtClean="0">
                <a:solidFill>
                  <a:prstClr val="black"/>
                </a:solidFill>
              </a:rPr>
              <a:t>e’N</a:t>
            </a:r>
            <a:r>
              <a:rPr lang="el-GR" altLang="en-US" dirty="0" err="1" smtClean="0">
                <a:solidFill>
                  <a:prstClr val="black"/>
                </a:solidFill>
                <a:sym typeface="Symbol" charset="2"/>
              </a:rPr>
              <a:t>ππ</a:t>
            </a:r>
            <a:r>
              <a:rPr lang="fr-FR" dirty="0" smtClean="0">
                <a:solidFill>
                  <a:prstClr val="black"/>
                </a:solidFill>
              </a:rPr>
              <a:t> </a:t>
            </a:r>
            <a:r>
              <a:rPr lang="fr-FR" dirty="0">
                <a:solidFill>
                  <a:prstClr val="black"/>
                </a:solidFill>
              </a:rPr>
              <a:t>(CLAS data)</a:t>
            </a:r>
            <a:br>
              <a:rPr lang="fr-FR" dirty="0">
                <a:solidFill>
                  <a:prstClr val="black"/>
                </a:solidFill>
              </a:rPr>
            </a:br>
            <a:r>
              <a:rPr lang="fr-FR" dirty="0">
                <a:solidFill>
                  <a:prstClr val="black"/>
                </a:solidFill>
                <a:sym typeface="Symbol"/>
              </a:rPr>
              <a:t></a:t>
            </a:r>
            <a:r>
              <a:rPr lang="fr-FR" dirty="0" smtClean="0">
                <a:solidFill>
                  <a:prstClr val="black"/>
                </a:solidFill>
              </a:rPr>
              <a:t> </a:t>
            </a:r>
            <a:r>
              <a:rPr lang="fr-FR" dirty="0" err="1">
                <a:solidFill>
                  <a:prstClr val="black"/>
                </a:solidFill>
              </a:rPr>
              <a:t>understand</a:t>
            </a:r>
            <a:r>
              <a:rPr lang="fr-FR" dirty="0">
                <a:solidFill>
                  <a:prstClr val="black"/>
                </a:solidFill>
              </a:rPr>
              <a:t> the </a:t>
            </a:r>
            <a:r>
              <a:rPr lang="fr-FR" dirty="0" err="1">
                <a:solidFill>
                  <a:prstClr val="black"/>
                </a:solidFill>
              </a:rPr>
              <a:t>role</a:t>
            </a:r>
            <a:r>
              <a:rPr lang="fr-FR" dirty="0">
                <a:solidFill>
                  <a:prstClr val="black"/>
                </a:solidFill>
              </a:rPr>
              <a:t> of </a:t>
            </a:r>
            <a:r>
              <a:rPr lang="fr-FR" dirty="0" smtClean="0">
                <a:solidFill>
                  <a:prstClr val="black"/>
                </a:solidFill>
                <a:sym typeface="Symbol"/>
              </a:rPr>
              <a:t></a:t>
            </a:r>
            <a:r>
              <a:rPr lang="fr-FR" dirty="0" smtClean="0">
                <a:solidFill>
                  <a:prstClr val="black"/>
                </a:solidFill>
              </a:rPr>
              <a:t> </a:t>
            </a:r>
            <a:r>
              <a:rPr lang="fr-FR" dirty="0" err="1">
                <a:solidFill>
                  <a:prstClr val="black"/>
                </a:solidFill>
              </a:rPr>
              <a:t>meson</a:t>
            </a:r>
            <a:r>
              <a:rPr lang="fr-FR" dirty="0">
                <a:solidFill>
                  <a:prstClr val="black"/>
                </a:solidFill>
              </a:rPr>
              <a:t> in </a:t>
            </a:r>
            <a:r>
              <a:rPr lang="fr-FR" dirty="0" smtClean="0">
                <a:solidFill>
                  <a:prstClr val="black"/>
                </a:solidFill>
              </a:rPr>
              <a:t>time-</a:t>
            </a:r>
            <a:r>
              <a:rPr lang="fr-FR" dirty="0" err="1" smtClean="0">
                <a:solidFill>
                  <a:prstClr val="black"/>
                </a:solidFill>
              </a:rPr>
              <a:t>like</a:t>
            </a:r>
            <a:r>
              <a:rPr lang="fr-FR" dirty="0" smtClean="0">
                <a:solidFill>
                  <a:prstClr val="black"/>
                </a:solidFill>
              </a:rPr>
              <a:t> </a:t>
            </a:r>
            <a:r>
              <a:rPr lang="fr-FR" dirty="0" err="1" smtClean="0">
                <a:solidFill>
                  <a:prstClr val="black"/>
                </a:solidFill>
              </a:rPr>
              <a:t>e.m</a:t>
            </a:r>
            <a:r>
              <a:rPr lang="fr-FR" dirty="0" smtClean="0">
                <a:solidFill>
                  <a:prstClr val="black"/>
                </a:solidFill>
              </a:rPr>
              <a:t>. </a:t>
            </a:r>
            <a:r>
              <a:rPr lang="fr-FR" dirty="0" err="1">
                <a:solidFill>
                  <a:prstClr val="black"/>
                </a:solidFill>
              </a:rPr>
              <a:t>baryonic</a:t>
            </a:r>
            <a:r>
              <a:rPr lang="fr-FR" dirty="0">
                <a:solidFill>
                  <a:prstClr val="black"/>
                </a:solidFill>
              </a:rPr>
              <a:t> transitions (HADES data)</a:t>
            </a:r>
            <a:br>
              <a:rPr lang="fr-FR" dirty="0">
                <a:solidFill>
                  <a:prstClr val="black"/>
                </a:solidFill>
              </a:rPr>
            </a:br>
            <a:r>
              <a:rPr lang="fr-FR" dirty="0">
                <a:solidFill>
                  <a:prstClr val="black"/>
                </a:solidFill>
                <a:sym typeface="Symbol"/>
              </a:rPr>
              <a:t></a:t>
            </a:r>
            <a:r>
              <a:rPr lang="fr-FR" dirty="0" smtClean="0">
                <a:solidFill>
                  <a:prstClr val="black"/>
                </a:solidFill>
              </a:rPr>
              <a:t> </a:t>
            </a:r>
            <a:r>
              <a:rPr lang="fr-FR" dirty="0">
                <a:solidFill>
                  <a:prstClr val="black"/>
                </a:solidFill>
              </a:rPr>
              <a:t>medium </a:t>
            </a:r>
            <a:r>
              <a:rPr lang="fr-FR" dirty="0" err="1">
                <a:solidFill>
                  <a:prstClr val="black"/>
                </a:solidFill>
              </a:rPr>
              <a:t>effects</a:t>
            </a:r>
            <a:r>
              <a:rPr lang="fr-FR" dirty="0">
                <a:solidFill>
                  <a:prstClr val="black"/>
                </a:solidFill>
              </a:rPr>
              <a:t> </a:t>
            </a:r>
            <a:r>
              <a:rPr lang="fr-FR" dirty="0" smtClean="0">
                <a:solidFill>
                  <a:prstClr val="black"/>
                </a:solidFill>
              </a:rPr>
              <a:t>(</a:t>
            </a:r>
            <a:r>
              <a:rPr lang="fr-FR" dirty="0" smtClean="0">
                <a:solidFill>
                  <a:prstClr val="black"/>
                </a:solidFill>
                <a:sym typeface="Symbol"/>
              </a:rPr>
              <a:t></a:t>
            </a:r>
            <a:r>
              <a:rPr lang="fr-FR" dirty="0" smtClean="0">
                <a:solidFill>
                  <a:prstClr val="black"/>
                </a:solidFill>
              </a:rPr>
              <a:t> </a:t>
            </a:r>
            <a:r>
              <a:rPr lang="fr-FR" dirty="0" err="1">
                <a:solidFill>
                  <a:prstClr val="black"/>
                </a:solidFill>
              </a:rPr>
              <a:t>coupling</a:t>
            </a:r>
            <a:r>
              <a:rPr lang="fr-FR" dirty="0">
                <a:solidFill>
                  <a:prstClr val="black"/>
                </a:solidFill>
              </a:rPr>
              <a:t> to baryon </a:t>
            </a:r>
            <a:r>
              <a:rPr lang="fr-FR" dirty="0" err="1">
                <a:solidFill>
                  <a:prstClr val="black"/>
                </a:solidFill>
              </a:rPr>
              <a:t>resonances</a:t>
            </a:r>
            <a:r>
              <a:rPr lang="fr-FR" dirty="0" smtClean="0">
                <a:solidFill>
                  <a:prstClr val="black"/>
                </a:solidFill>
              </a:rPr>
              <a:t>) </a:t>
            </a:r>
          </a:p>
        </p:txBody>
      </p:sp>
      <p:sp>
        <p:nvSpPr>
          <p:cNvPr id="19462" name="ZoneTexte 2"/>
          <p:cNvSpPr txBox="1">
            <a:spLocks noChangeArrowheads="1"/>
          </p:cNvSpPr>
          <p:nvPr/>
        </p:nvSpPr>
        <p:spPr bwMode="auto">
          <a:xfrm>
            <a:off x="-7324" y="882586"/>
            <a:ext cx="9264972" cy="14773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defTabSz="457200" eaLnBrk="0" fontAlgn="base" hangingPunct="0">
              <a:spcBef>
                <a:spcPct val="0"/>
              </a:spcBef>
              <a:spcAft>
                <a:spcPct val="0"/>
              </a:spcAft>
            </a:pPr>
            <a:r>
              <a:rPr lang="fr-FR" altLang="en-US" b="1" dirty="0" smtClean="0">
                <a:solidFill>
                  <a:srgbClr val="FF0000"/>
                </a:solidFill>
              </a:rPr>
              <a:t>Goals: </a:t>
            </a:r>
            <a:r>
              <a:rPr lang="fr-FR" altLang="en-US" b="1" dirty="0">
                <a:solidFill>
                  <a:srgbClr val="FF0000"/>
                </a:solidFill>
              </a:rPr>
              <a:t>New data for baryon </a:t>
            </a:r>
            <a:r>
              <a:rPr lang="fr-FR" altLang="en-US" b="1" dirty="0" err="1">
                <a:solidFill>
                  <a:srgbClr val="FF0000"/>
                </a:solidFill>
              </a:rPr>
              <a:t>spectroscopy</a:t>
            </a:r>
            <a:endParaRPr lang="fr-FR" altLang="en-US" b="1" dirty="0" smtClean="0">
              <a:solidFill>
                <a:srgbClr val="FF0000"/>
              </a:solidFill>
            </a:endParaRPr>
          </a:p>
          <a:p>
            <a:pPr>
              <a:buFontTx/>
              <a:buChar char="-"/>
            </a:pPr>
            <a:r>
              <a:rPr lang="fr-FR" altLang="en-US" b="1" dirty="0" err="1" smtClean="0">
                <a:solidFill>
                  <a:srgbClr val="FF0000"/>
                </a:solidFill>
              </a:rPr>
              <a:t>Hadronic</a:t>
            </a:r>
            <a:r>
              <a:rPr lang="fr-FR" altLang="en-US" b="1" dirty="0" smtClean="0">
                <a:solidFill>
                  <a:srgbClr val="FF0000"/>
                </a:solidFill>
              </a:rPr>
              <a:t> </a:t>
            </a:r>
            <a:r>
              <a:rPr lang="fr-FR" altLang="en-US" b="1" dirty="0" err="1" smtClean="0">
                <a:solidFill>
                  <a:srgbClr val="FF0000"/>
                </a:solidFill>
              </a:rPr>
              <a:t>channels</a:t>
            </a:r>
            <a:r>
              <a:rPr lang="fr-FR" altLang="en-US" b="1" dirty="0" smtClean="0">
                <a:solidFill>
                  <a:srgbClr val="FF0000"/>
                </a:solidFill>
              </a:rPr>
              <a:t> (</a:t>
            </a:r>
            <a:r>
              <a:rPr lang="fr-FR" altLang="en-US" b="1" dirty="0" smtClean="0">
                <a:solidFill>
                  <a:srgbClr val="FF0000"/>
                </a:solidFill>
                <a:sym typeface="Symbol"/>
              </a:rPr>
              <a:t>) </a:t>
            </a:r>
            <a:r>
              <a:rPr lang="fr-FR" altLang="en-US" b="1" dirty="0" smtClean="0">
                <a:solidFill>
                  <a:srgbClr val="FF0000"/>
                </a:solidFill>
              </a:rPr>
              <a:t>: </a:t>
            </a:r>
            <a:r>
              <a:rPr lang="fr-FR" altLang="en-US" dirty="0" smtClean="0">
                <a:solidFill>
                  <a:prstClr val="black"/>
                </a:solidFill>
              </a:rPr>
              <a:t>Partial </a:t>
            </a:r>
            <a:r>
              <a:rPr lang="fr-FR" altLang="en-US" dirty="0" err="1">
                <a:solidFill>
                  <a:prstClr val="black"/>
                </a:solidFill>
              </a:rPr>
              <a:t>Wave</a:t>
            </a:r>
            <a:r>
              <a:rPr lang="fr-FR" altLang="en-US" dirty="0">
                <a:solidFill>
                  <a:prstClr val="black"/>
                </a:solidFill>
              </a:rPr>
              <a:t> </a:t>
            </a:r>
            <a:r>
              <a:rPr lang="fr-FR" altLang="en-US" dirty="0" err="1">
                <a:solidFill>
                  <a:prstClr val="black"/>
                </a:solidFill>
              </a:rPr>
              <a:t>Analysis</a:t>
            </a:r>
            <a:r>
              <a:rPr lang="fr-FR" altLang="en-US" dirty="0">
                <a:solidFill>
                  <a:prstClr val="black"/>
                </a:solidFill>
              </a:rPr>
              <a:t> </a:t>
            </a:r>
            <a:r>
              <a:rPr lang="fr-FR" altLang="en-US" dirty="0" err="1"/>
              <a:t>with</a:t>
            </a:r>
            <a:r>
              <a:rPr lang="fr-FR" altLang="en-US" dirty="0"/>
              <a:t> </a:t>
            </a:r>
            <a:r>
              <a:rPr lang="fr-FR" altLang="en-US" dirty="0">
                <a:solidFill>
                  <a:srgbClr val="FF0000"/>
                </a:solidFill>
              </a:rPr>
              <a:t>Bonn-Gatchina model (</a:t>
            </a:r>
            <a:r>
              <a:rPr lang="fr-FR" altLang="en-US" dirty="0" smtClean="0">
                <a:solidFill>
                  <a:srgbClr val="FF0000"/>
                </a:solidFill>
              </a:rPr>
              <a:t>A</a:t>
            </a:r>
            <a:r>
              <a:rPr lang="fr-FR" altLang="en-US" dirty="0">
                <a:solidFill>
                  <a:srgbClr val="FF0000"/>
                </a:solidFill>
              </a:rPr>
              <a:t>. </a:t>
            </a:r>
            <a:r>
              <a:rPr lang="fr-FR" altLang="en-US" dirty="0" err="1">
                <a:solidFill>
                  <a:srgbClr val="FF0000"/>
                </a:solidFill>
              </a:rPr>
              <a:t>Sarantsev</a:t>
            </a:r>
            <a:r>
              <a:rPr lang="fr-FR" altLang="en-US" dirty="0" smtClean="0">
                <a:solidFill>
                  <a:srgbClr val="FF0000"/>
                </a:solidFill>
              </a:rPr>
              <a:t>)</a:t>
            </a:r>
          </a:p>
          <a:p>
            <a:pPr>
              <a:buFontTx/>
              <a:buChar char="-"/>
            </a:pPr>
            <a:r>
              <a:rPr lang="fr-FR" altLang="en-US" dirty="0" smtClean="0">
                <a:solidFill>
                  <a:prstClr val="black"/>
                </a:solidFill>
              </a:rPr>
              <a:t>     4 data </a:t>
            </a:r>
            <a:r>
              <a:rPr lang="fr-FR" altLang="en-US" dirty="0" err="1">
                <a:solidFill>
                  <a:prstClr val="black"/>
                </a:solidFill>
              </a:rPr>
              <a:t>samples</a:t>
            </a:r>
            <a:r>
              <a:rPr lang="fr-FR" altLang="en-US" dirty="0">
                <a:solidFill>
                  <a:prstClr val="black"/>
                </a:solidFill>
              </a:rPr>
              <a:t> from HADES </a:t>
            </a:r>
            <a:r>
              <a:rPr lang="fr-FR" altLang="en-US" dirty="0" smtClean="0">
                <a:solidFill>
                  <a:prstClr val="black"/>
                </a:solidFill>
              </a:rPr>
              <a:t>(</a:t>
            </a:r>
            <a:r>
              <a:rPr lang="el-GR" altLang="en-US" dirty="0">
                <a:solidFill>
                  <a:prstClr val="black"/>
                </a:solidFill>
              </a:rPr>
              <a:t>π</a:t>
            </a:r>
            <a:r>
              <a:rPr lang="fr-FR" altLang="en-US" baseline="30000" dirty="0">
                <a:solidFill>
                  <a:prstClr val="black"/>
                </a:solidFill>
              </a:rPr>
              <a:t>−</a:t>
            </a:r>
            <a:r>
              <a:rPr lang="fr-FR" altLang="en-US" dirty="0">
                <a:solidFill>
                  <a:prstClr val="black"/>
                </a:solidFill>
              </a:rPr>
              <a:t>p</a:t>
            </a:r>
            <a:r>
              <a:rPr lang="el-GR" altLang="en-US" dirty="0">
                <a:solidFill>
                  <a:prstClr val="black"/>
                </a:solidFill>
                <a:sym typeface="Symbol" charset="2"/>
              </a:rPr>
              <a:t></a:t>
            </a:r>
            <a:r>
              <a:rPr lang="fr-FR" altLang="en-US" dirty="0">
                <a:solidFill>
                  <a:prstClr val="black"/>
                </a:solidFill>
                <a:sym typeface="Symbol" charset="2"/>
              </a:rPr>
              <a:t> n</a:t>
            </a:r>
            <a:r>
              <a:rPr lang="el-GR" altLang="en-US" dirty="0">
                <a:solidFill>
                  <a:prstClr val="black"/>
                </a:solidFill>
              </a:rPr>
              <a:t>π</a:t>
            </a:r>
            <a:r>
              <a:rPr lang="fr-FR" altLang="en-US" baseline="30000" dirty="0">
                <a:solidFill>
                  <a:prstClr val="black"/>
                </a:solidFill>
              </a:rPr>
              <a:t>+</a:t>
            </a:r>
            <a:r>
              <a:rPr lang="el-GR" altLang="en-US" dirty="0">
                <a:solidFill>
                  <a:prstClr val="black"/>
                </a:solidFill>
              </a:rPr>
              <a:t>π</a:t>
            </a:r>
            <a:r>
              <a:rPr lang="fr-FR" altLang="en-US" baseline="30000" dirty="0">
                <a:solidFill>
                  <a:prstClr val="black"/>
                </a:solidFill>
              </a:rPr>
              <a:t>−</a:t>
            </a:r>
            <a:r>
              <a:rPr lang="el-GR" altLang="en-US" dirty="0">
                <a:solidFill>
                  <a:prstClr val="black"/>
                </a:solidFill>
              </a:rPr>
              <a:t> </a:t>
            </a:r>
            <a:r>
              <a:rPr lang="fr-FR" altLang="en-US" dirty="0">
                <a:solidFill>
                  <a:prstClr val="black"/>
                </a:solidFill>
              </a:rPr>
              <a:t>/ </a:t>
            </a:r>
            <a:r>
              <a:rPr lang="el-GR" altLang="en-US" dirty="0">
                <a:solidFill>
                  <a:prstClr val="black"/>
                </a:solidFill>
              </a:rPr>
              <a:t>π</a:t>
            </a:r>
            <a:r>
              <a:rPr lang="fr-FR" altLang="en-US" baseline="30000" dirty="0">
                <a:solidFill>
                  <a:prstClr val="black"/>
                </a:solidFill>
              </a:rPr>
              <a:t>−</a:t>
            </a:r>
            <a:r>
              <a:rPr lang="fr-FR" altLang="en-US" dirty="0">
                <a:solidFill>
                  <a:prstClr val="black"/>
                </a:solidFill>
              </a:rPr>
              <a:t>p</a:t>
            </a:r>
            <a:r>
              <a:rPr lang="el-GR" altLang="en-US" dirty="0">
                <a:solidFill>
                  <a:prstClr val="black"/>
                </a:solidFill>
                <a:sym typeface="Symbol" charset="2"/>
              </a:rPr>
              <a:t></a:t>
            </a:r>
            <a:r>
              <a:rPr lang="el-GR" altLang="en-US" dirty="0" smtClean="0">
                <a:solidFill>
                  <a:prstClr val="black"/>
                </a:solidFill>
                <a:sym typeface="Symbol" charset="2"/>
              </a:rPr>
              <a:t>π</a:t>
            </a:r>
            <a:r>
              <a:rPr lang="fr-FR" altLang="en-US" baseline="30000" dirty="0">
                <a:solidFill>
                  <a:prstClr val="black"/>
                </a:solidFill>
                <a:sym typeface="Symbol" charset="2"/>
              </a:rPr>
              <a:t>-</a:t>
            </a:r>
            <a:r>
              <a:rPr lang="el-GR" altLang="en-US" dirty="0" smtClean="0">
                <a:solidFill>
                  <a:prstClr val="black"/>
                </a:solidFill>
                <a:sym typeface="Symbol" charset="2"/>
              </a:rPr>
              <a:t>π</a:t>
            </a:r>
            <a:r>
              <a:rPr lang="fr-FR" altLang="en-US" baseline="30000" dirty="0">
                <a:solidFill>
                  <a:prstClr val="black"/>
                </a:solidFill>
                <a:sym typeface="Symbol" charset="2"/>
              </a:rPr>
              <a:t>0</a:t>
            </a:r>
            <a:r>
              <a:rPr lang="fr-FR" altLang="en-US" dirty="0">
                <a:solidFill>
                  <a:prstClr val="black"/>
                </a:solidFill>
                <a:sym typeface="Symbol" charset="2"/>
              </a:rPr>
              <a:t> p </a:t>
            </a:r>
            <a:r>
              <a:rPr lang="fr-FR" altLang="en-US" dirty="0">
                <a:solidFill>
                  <a:prstClr val="black"/>
                </a:solidFill>
              </a:rPr>
              <a:t>) + photon and pion </a:t>
            </a:r>
            <a:r>
              <a:rPr lang="fr-FR" altLang="en-US" dirty="0" err="1" smtClean="0">
                <a:solidFill>
                  <a:prstClr val="black"/>
                </a:solidFill>
              </a:rPr>
              <a:t>database</a:t>
            </a:r>
            <a:endParaRPr lang="fr-FR" altLang="en-US" dirty="0" smtClean="0">
              <a:solidFill>
                <a:prstClr val="black"/>
              </a:solidFill>
            </a:endParaRPr>
          </a:p>
          <a:p>
            <a:pPr marL="0" indent="0" defTabSz="457200" eaLnBrk="0" fontAlgn="base" hangingPunct="0">
              <a:spcBef>
                <a:spcPct val="0"/>
              </a:spcBef>
              <a:spcAft>
                <a:spcPct val="0"/>
              </a:spcAft>
            </a:pPr>
            <a:r>
              <a:rPr lang="fr-FR" altLang="en-US" dirty="0" smtClean="0">
                <a:sym typeface="Symbol"/>
              </a:rPr>
              <a:t>	 </a:t>
            </a:r>
            <a:r>
              <a:rPr lang="fr-FR" altLang="en-US" dirty="0" err="1" smtClean="0"/>
              <a:t>e.g</a:t>
            </a:r>
            <a:r>
              <a:rPr lang="fr-FR" altLang="en-US" dirty="0"/>
              <a:t>. </a:t>
            </a:r>
            <a:r>
              <a:rPr lang="fr-FR" altLang="en-US" b="1" i="1" dirty="0"/>
              <a:t>N(1520) </a:t>
            </a:r>
            <a:r>
              <a:rPr lang="fr-FR" altLang="en-US" b="1" i="1" dirty="0" err="1"/>
              <a:t>branching</a:t>
            </a:r>
            <a:r>
              <a:rPr lang="fr-FR" altLang="en-US" b="1" i="1" dirty="0"/>
              <a:t> ratio to </a:t>
            </a:r>
            <a:r>
              <a:rPr lang="el-GR" altLang="en-US" b="1" i="1" dirty="0">
                <a:latin typeface="Arial" charset="0"/>
              </a:rPr>
              <a:t>Δ</a:t>
            </a:r>
            <a:r>
              <a:rPr lang="fr-FR" altLang="en-US" b="1" i="1" dirty="0">
                <a:latin typeface="Arial" charset="0"/>
              </a:rPr>
              <a:t>π, </a:t>
            </a:r>
            <a:r>
              <a:rPr lang="el-GR" altLang="en-US" b="1" i="1" dirty="0">
                <a:latin typeface="Times New Roman" charset="0"/>
                <a:ea typeface="Times New Roman" charset="0"/>
                <a:cs typeface="Times New Roman" charset="0"/>
              </a:rPr>
              <a:t>ρ</a:t>
            </a:r>
            <a:r>
              <a:rPr lang="fr-FR" altLang="en-US" b="1" i="1" dirty="0">
                <a:latin typeface="Times New Roman" charset="0"/>
                <a:ea typeface="Times New Roman" charset="0"/>
                <a:cs typeface="Times New Roman" charset="0"/>
              </a:rPr>
              <a:t>N ,</a:t>
            </a:r>
            <a:r>
              <a:rPr lang="el-GR" altLang="en-US" b="1" i="1" dirty="0">
                <a:latin typeface="Times New Roman" charset="0"/>
                <a:ea typeface="Times New Roman" charset="0"/>
                <a:cs typeface="Times New Roman" charset="0"/>
              </a:rPr>
              <a:t>σ</a:t>
            </a:r>
            <a:r>
              <a:rPr lang="fr-FR" altLang="en-US" b="1" i="1" dirty="0" smtClean="0">
                <a:latin typeface="Times New Roman" charset="0"/>
                <a:ea typeface="Times New Roman" charset="0"/>
                <a:cs typeface="Times New Roman" charset="0"/>
              </a:rPr>
              <a:t>N</a:t>
            </a:r>
            <a:endParaRPr lang="fr-FR" altLang="en-US" b="1" i="1" dirty="0" smtClean="0">
              <a:solidFill>
                <a:srgbClr val="FF0000"/>
              </a:solidFill>
              <a:latin typeface="Times New Roman" charset="0"/>
              <a:cs typeface="Times New Roman" charset="0"/>
            </a:endParaRPr>
          </a:p>
          <a:p>
            <a:pPr marL="0" indent="0" defTabSz="457200" eaLnBrk="0" fontAlgn="base" hangingPunct="0">
              <a:spcBef>
                <a:spcPct val="0"/>
              </a:spcBef>
              <a:spcAft>
                <a:spcPct val="0"/>
              </a:spcAft>
            </a:pPr>
            <a:r>
              <a:rPr lang="fr-FR" altLang="en-US" b="1" dirty="0" smtClean="0">
                <a:solidFill>
                  <a:srgbClr val="FF0000"/>
                </a:solidFill>
                <a:latin typeface="Times New Roman" charset="0"/>
                <a:ea typeface="Times New Roman" charset="0"/>
                <a:cs typeface="Times New Roman" charset="0"/>
              </a:rPr>
              <a:t>- </a:t>
            </a:r>
            <a:r>
              <a:rPr lang="fr-FR" altLang="en-US" b="1" dirty="0" err="1" smtClean="0">
                <a:solidFill>
                  <a:srgbClr val="FF0000"/>
                </a:solidFill>
                <a:latin typeface="Times New Roman" charset="0"/>
                <a:ea typeface="Times New Roman" charset="0"/>
                <a:cs typeface="Times New Roman" charset="0"/>
              </a:rPr>
              <a:t>Electromagnetic</a:t>
            </a:r>
            <a:r>
              <a:rPr lang="fr-FR" altLang="en-US" b="1" dirty="0" smtClean="0">
                <a:solidFill>
                  <a:srgbClr val="FF0000"/>
                </a:solidFill>
                <a:latin typeface="Times New Roman" charset="0"/>
                <a:ea typeface="Times New Roman" charset="0"/>
                <a:cs typeface="Times New Roman" charset="0"/>
              </a:rPr>
              <a:t> </a:t>
            </a:r>
            <a:r>
              <a:rPr lang="fr-FR" altLang="en-US" b="1" dirty="0" err="1" smtClean="0">
                <a:solidFill>
                  <a:srgbClr val="FF0000"/>
                </a:solidFill>
                <a:latin typeface="Times New Roman" charset="0"/>
                <a:ea typeface="Times New Roman" charset="0"/>
                <a:cs typeface="Times New Roman" charset="0"/>
              </a:rPr>
              <a:t>channels</a:t>
            </a:r>
            <a:r>
              <a:rPr lang="fr-FR" altLang="en-US" b="1" dirty="0" smtClean="0">
                <a:solidFill>
                  <a:srgbClr val="FF0000"/>
                </a:solidFill>
                <a:latin typeface="Times New Roman" charset="0"/>
                <a:ea typeface="Times New Roman" charset="0"/>
                <a:cs typeface="Times New Roman" charset="0"/>
              </a:rPr>
              <a:t> (</a:t>
            </a:r>
            <a:r>
              <a:rPr lang="fr-FR" altLang="en-US" b="1" dirty="0" err="1" smtClean="0">
                <a:solidFill>
                  <a:srgbClr val="FF0000"/>
                </a:solidFill>
                <a:latin typeface="Times New Roman" charset="0"/>
                <a:ea typeface="Times New Roman" charset="0"/>
                <a:cs typeface="Times New Roman" charset="0"/>
              </a:rPr>
              <a:t>e</a:t>
            </a:r>
            <a:r>
              <a:rPr lang="fr-FR" altLang="en-US" b="1" baseline="30000" dirty="0" err="1" smtClean="0">
                <a:solidFill>
                  <a:srgbClr val="FF0000"/>
                </a:solidFill>
                <a:latin typeface="Times New Roman" charset="0"/>
                <a:ea typeface="Times New Roman" charset="0"/>
                <a:cs typeface="Times New Roman" charset="0"/>
              </a:rPr>
              <a:t>+</a:t>
            </a:r>
            <a:r>
              <a:rPr lang="fr-FR" altLang="en-US" b="1" dirty="0" err="1" smtClean="0">
                <a:solidFill>
                  <a:srgbClr val="FF0000"/>
                </a:solidFill>
                <a:latin typeface="Times New Roman" charset="0"/>
                <a:ea typeface="Times New Roman" charset="0"/>
                <a:cs typeface="Times New Roman" charset="0"/>
              </a:rPr>
              <a:t>e</a:t>
            </a:r>
            <a:r>
              <a:rPr lang="fr-FR" altLang="en-US" b="1" baseline="30000" dirty="0" smtClean="0">
                <a:solidFill>
                  <a:srgbClr val="FF0000"/>
                </a:solidFill>
                <a:latin typeface="Times New Roman" charset="0"/>
                <a:ea typeface="Times New Roman" charset="0"/>
                <a:cs typeface="Times New Roman" charset="0"/>
              </a:rPr>
              <a:t>-</a:t>
            </a:r>
            <a:r>
              <a:rPr lang="fr-FR" altLang="en-US" b="1" dirty="0" smtClean="0">
                <a:solidFill>
                  <a:srgbClr val="FF0000"/>
                </a:solidFill>
                <a:latin typeface="Times New Roman" charset="0"/>
                <a:ea typeface="Times New Roman" charset="0"/>
                <a:cs typeface="Times New Roman" charset="0"/>
              </a:rPr>
              <a:t>) </a:t>
            </a:r>
            <a:r>
              <a:rPr lang="fr-FR" altLang="en-US" b="1" i="1" dirty="0" err="1" smtClean="0">
                <a:latin typeface="Times New Roman" charset="0"/>
                <a:ea typeface="Times New Roman" charset="0"/>
                <a:cs typeface="Times New Roman" charset="0"/>
              </a:rPr>
              <a:t>Very</a:t>
            </a:r>
            <a:r>
              <a:rPr lang="fr-FR" altLang="en-US" b="1" i="1" dirty="0" smtClean="0">
                <a:latin typeface="Times New Roman" charset="0"/>
                <a:ea typeface="Times New Roman" charset="0"/>
                <a:cs typeface="Times New Roman" charset="0"/>
              </a:rPr>
              <a:t> </a:t>
            </a:r>
            <a:r>
              <a:rPr lang="fr-FR" altLang="en-US" b="1" i="1" dirty="0">
                <a:latin typeface="Times New Roman" charset="0"/>
                <a:ea typeface="Times New Roman" charset="0"/>
                <a:cs typeface="Times New Roman" charset="0"/>
              </a:rPr>
              <a:t>first information </a:t>
            </a:r>
            <a:r>
              <a:rPr lang="fr-FR" altLang="en-US" b="1" i="1" dirty="0" smtClean="0">
                <a:latin typeface="Times New Roman" charset="0"/>
                <a:ea typeface="Times New Roman" charset="0"/>
                <a:cs typeface="Times New Roman" charset="0"/>
              </a:rPr>
              <a:t>for </a:t>
            </a:r>
            <a:r>
              <a:rPr lang="fr-FR" altLang="en-US" b="1" i="1" dirty="0" err="1" smtClean="0">
                <a:latin typeface="Times New Roman" charset="0"/>
                <a:ea typeface="Times New Roman" charset="0"/>
                <a:cs typeface="Times New Roman" charset="0"/>
              </a:rPr>
              <a:t>e.m</a:t>
            </a:r>
            <a:r>
              <a:rPr lang="fr-FR" altLang="en-US" b="1" i="1" dirty="0" smtClean="0">
                <a:latin typeface="Times New Roman" charset="0"/>
                <a:ea typeface="Times New Roman" charset="0"/>
                <a:cs typeface="Times New Roman" charset="0"/>
              </a:rPr>
              <a:t>. transitions in time-</a:t>
            </a:r>
            <a:r>
              <a:rPr lang="fr-FR" altLang="en-US" b="1" i="1" dirty="0" err="1" smtClean="0">
                <a:latin typeface="Times New Roman" charset="0"/>
                <a:ea typeface="Times New Roman" charset="0"/>
                <a:cs typeface="Times New Roman" charset="0"/>
              </a:rPr>
              <a:t>like</a:t>
            </a:r>
            <a:r>
              <a:rPr lang="fr-FR" altLang="en-US" b="1" i="1" dirty="0" smtClean="0">
                <a:latin typeface="Times New Roman" charset="0"/>
                <a:ea typeface="Times New Roman" charset="0"/>
                <a:cs typeface="Times New Roman" charset="0"/>
              </a:rPr>
              <a:t> </a:t>
            </a:r>
            <a:r>
              <a:rPr lang="fr-FR" altLang="en-US" b="1" i="1" dirty="0" err="1">
                <a:latin typeface="Times New Roman" charset="0"/>
                <a:ea typeface="Times New Roman" charset="0"/>
                <a:cs typeface="Times New Roman" charset="0"/>
              </a:rPr>
              <a:t>region</a:t>
            </a:r>
            <a:r>
              <a:rPr lang="fr-FR" altLang="en-US" b="1" i="1" dirty="0">
                <a:latin typeface="Times New Roman" charset="0"/>
                <a:ea typeface="Times New Roman" charset="0"/>
                <a:cs typeface="Times New Roman" charset="0"/>
              </a:rPr>
              <a:t> </a:t>
            </a:r>
          </a:p>
        </p:txBody>
      </p:sp>
      <p:sp>
        <p:nvSpPr>
          <p:cNvPr id="8" name="Rectangle 7"/>
          <p:cNvSpPr/>
          <p:nvPr/>
        </p:nvSpPr>
        <p:spPr>
          <a:xfrm>
            <a:off x="6156325" y="2792766"/>
            <a:ext cx="1728788" cy="608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defRPr/>
            </a:pPr>
            <a:endParaRPr lang="fr-FR">
              <a:solidFill>
                <a:prstClr val="white"/>
              </a:solidFill>
            </a:endParaRPr>
          </a:p>
        </p:txBody>
      </p:sp>
      <p:sp>
        <p:nvSpPr>
          <p:cNvPr id="19471" name="Espace réservé du pied de page 2"/>
          <p:cNvSpPr txBox="1">
            <a:spLocks/>
          </p:cNvSpPr>
          <p:nvPr/>
        </p:nvSpPr>
        <p:spPr bwMode="auto">
          <a:xfrm>
            <a:off x="2544763" y="6537325"/>
            <a:ext cx="3962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defTabSz="457200" fontAlgn="base">
              <a:spcBef>
                <a:spcPct val="0"/>
              </a:spcBef>
              <a:spcAft>
                <a:spcPct val="0"/>
              </a:spcAft>
              <a:buFontTx/>
              <a:buNone/>
            </a:pPr>
            <a:r>
              <a:rPr lang="fr-FR" altLang="en-US" sz="1200">
                <a:solidFill>
                  <a:srgbClr val="000090"/>
                </a:solidFill>
              </a:rPr>
              <a:t>B. Ramstein   </a:t>
            </a:r>
          </a:p>
        </p:txBody>
      </p:sp>
      <p:sp>
        <p:nvSpPr>
          <p:cNvPr id="18" name="ZoneTexte 1"/>
          <p:cNvSpPr txBox="1"/>
          <p:nvPr/>
        </p:nvSpPr>
        <p:spPr>
          <a:xfrm>
            <a:off x="7485544" y="3702848"/>
            <a:ext cx="184731" cy="369332"/>
          </a:xfrm>
          <a:prstGeom prst="rect">
            <a:avLst/>
          </a:prstGeom>
          <a:noFill/>
        </p:spPr>
        <p:txBody>
          <a:bodyPr wrap="none" rtlCol="0">
            <a:spAutoFit/>
          </a:bodyPr>
          <a:lstStyle/>
          <a:p>
            <a:pPr defTabSz="457200" eaLnBrk="0" fontAlgn="base" hangingPunct="0">
              <a:spcBef>
                <a:spcPct val="0"/>
              </a:spcBef>
              <a:spcAft>
                <a:spcPct val="0"/>
              </a:spcAft>
            </a:pPr>
            <a:endParaRPr lang="fr-FR" dirty="0">
              <a:solidFill>
                <a:prstClr val="black"/>
              </a:solidFill>
              <a:ea typeface="ＭＳ Ｐゴシック" charset="-128"/>
            </a:endParaRPr>
          </a:p>
        </p:txBody>
      </p:sp>
      <p:grpSp>
        <p:nvGrpSpPr>
          <p:cNvPr id="19" name="Groupe 38"/>
          <p:cNvGrpSpPr/>
          <p:nvPr/>
        </p:nvGrpSpPr>
        <p:grpSpPr>
          <a:xfrm>
            <a:off x="4338102" y="2730913"/>
            <a:ext cx="3339609" cy="2221591"/>
            <a:chOff x="4396762" y="802834"/>
            <a:chExt cx="3075900" cy="2085955"/>
          </a:xfrm>
        </p:grpSpPr>
        <p:grpSp>
          <p:nvGrpSpPr>
            <p:cNvPr id="20" name="Groupe 39"/>
            <p:cNvGrpSpPr/>
            <p:nvPr/>
          </p:nvGrpSpPr>
          <p:grpSpPr>
            <a:xfrm>
              <a:off x="4396762" y="802834"/>
              <a:ext cx="3075900" cy="2085955"/>
              <a:chOff x="4379123" y="899532"/>
              <a:chExt cx="3075900" cy="2085955"/>
            </a:xfrm>
          </p:grpSpPr>
          <p:pic>
            <p:nvPicPr>
              <p:cNvPr id="22" name="Imag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123" y="899532"/>
                <a:ext cx="3075900" cy="2085955"/>
              </a:xfrm>
              <a:prstGeom prst="rect">
                <a:avLst/>
              </a:prstGeom>
            </p:spPr>
          </p:pic>
          <p:sp>
            <p:nvSpPr>
              <p:cNvPr id="23" name="Rectangle 22"/>
              <p:cNvSpPr/>
              <p:nvPr/>
            </p:nvSpPr>
            <p:spPr>
              <a:xfrm>
                <a:off x="6667202" y="1014227"/>
                <a:ext cx="787820" cy="446370"/>
              </a:xfrm>
              <a:prstGeom prst="rect">
                <a:avLst/>
              </a:prstGeom>
              <a:solidFill>
                <a:sysClr val="window" lastClr="FFFFFF"/>
              </a:solidFill>
              <a:ln w="25400" cap="flat" cmpd="sng" algn="ctr">
                <a:noFill/>
                <a:prstDash val="solid"/>
              </a:ln>
              <a:effectLst/>
            </p:spPr>
            <p:txBody>
              <a:bodyPr rtlCol="0" anchor="ctr"/>
              <a:lstStyle/>
              <a:p>
                <a:pPr algn="ctr">
                  <a:defRPr/>
                </a:pPr>
                <a:endParaRPr lang="fr-FR" kern="0">
                  <a:solidFill>
                    <a:prstClr val="white"/>
                  </a:solidFill>
                  <a:ea typeface="ＭＳ Ｐゴシック" charset="-128"/>
                </a:endParaRPr>
              </a:p>
            </p:txBody>
          </p:sp>
        </p:grpSp>
        <p:sp>
          <p:nvSpPr>
            <p:cNvPr id="21" name="ZoneTexte 42"/>
            <p:cNvSpPr txBox="1"/>
            <p:nvPr/>
          </p:nvSpPr>
          <p:spPr>
            <a:xfrm rot="1883891">
              <a:off x="4532373" y="2213335"/>
              <a:ext cx="1162241" cy="346783"/>
            </a:xfrm>
            <a:prstGeom prst="rect">
              <a:avLst/>
            </a:prstGeom>
            <a:noFill/>
          </p:spPr>
          <p:txBody>
            <a:bodyPr wrap="none" rtlCol="0">
              <a:spAutoFit/>
            </a:bodyPr>
            <a:lstStyle/>
            <a:p>
              <a:pPr>
                <a:defRPr/>
              </a:pPr>
              <a:r>
                <a:rPr lang="fr-FR" kern="0" dirty="0" err="1">
                  <a:solidFill>
                    <a:srgbClr val="297FD5"/>
                  </a:solidFill>
                  <a:ea typeface="ＭＳ Ｐゴシック" charset="-128"/>
                </a:rPr>
                <a:t>preliminary</a:t>
              </a:r>
              <a:endParaRPr lang="fr-FR" kern="0" dirty="0">
                <a:solidFill>
                  <a:srgbClr val="297FD5"/>
                </a:solidFill>
                <a:ea typeface="ＭＳ Ｐゴシック" charset="-128"/>
              </a:endParaRPr>
            </a:p>
          </p:txBody>
        </p:sp>
      </p:grpSp>
      <p:sp>
        <p:nvSpPr>
          <p:cNvPr id="24" name="ZoneTexte 45"/>
          <p:cNvSpPr txBox="1"/>
          <p:nvPr/>
        </p:nvSpPr>
        <p:spPr>
          <a:xfrm>
            <a:off x="7429742" y="3125343"/>
            <a:ext cx="1657923" cy="1323439"/>
          </a:xfrm>
          <a:prstGeom prst="rect">
            <a:avLst/>
          </a:prstGeom>
          <a:solidFill>
            <a:sysClr val="window" lastClr="FFFFFF"/>
          </a:solidFill>
          <a:ln>
            <a:solidFill>
              <a:schemeClr val="tx1"/>
            </a:solidFill>
          </a:ln>
        </p:spPr>
        <p:txBody>
          <a:bodyPr wrap="square" rtlCol="0">
            <a:spAutoFit/>
          </a:bodyPr>
          <a:lstStyle/>
          <a:p>
            <a:pPr>
              <a:defRPr/>
            </a:pPr>
            <a:r>
              <a:rPr lang="fr-FR" sz="1600" kern="0" dirty="0">
                <a:solidFill>
                  <a:prstClr val="black"/>
                </a:solidFill>
                <a:ea typeface="ＭＳ Ｐゴシック" charset="-128"/>
              </a:rPr>
              <a:t>Total</a:t>
            </a:r>
          </a:p>
          <a:p>
            <a:pPr>
              <a:defRPr/>
            </a:pPr>
            <a:r>
              <a:rPr lang="el-GR" sz="1600" kern="0" dirty="0">
                <a:solidFill>
                  <a:srgbClr val="4A66AC"/>
                </a:solidFill>
                <a:ea typeface="ＭＳ Ｐゴシック" charset="-128"/>
              </a:rPr>
              <a:t>π</a:t>
            </a:r>
            <a:r>
              <a:rPr lang="fr-FR" sz="1600" kern="0" baseline="30000" dirty="0">
                <a:solidFill>
                  <a:srgbClr val="4A66AC"/>
                </a:solidFill>
                <a:ea typeface="ＭＳ Ｐゴシック" charset="-128"/>
              </a:rPr>
              <a:t>0 </a:t>
            </a:r>
            <a:r>
              <a:rPr lang="fr-FR" sz="1600" kern="0" dirty="0">
                <a:solidFill>
                  <a:srgbClr val="4A66AC"/>
                </a:solidFill>
                <a:ea typeface="ＭＳ Ｐゴシック" charset="-128"/>
                <a:sym typeface="Symbol"/>
              </a:rPr>
              <a:t></a:t>
            </a:r>
            <a:r>
              <a:rPr lang="fr-FR" sz="1600" kern="0" dirty="0" err="1">
                <a:solidFill>
                  <a:srgbClr val="4A66AC"/>
                </a:solidFill>
                <a:ea typeface="ＭＳ Ｐゴシック" charset="-128"/>
                <a:sym typeface="Symbol"/>
              </a:rPr>
              <a:t>e</a:t>
            </a:r>
            <a:r>
              <a:rPr lang="fr-FR" sz="1600" kern="0" baseline="30000" dirty="0" err="1">
                <a:solidFill>
                  <a:srgbClr val="4A66AC"/>
                </a:solidFill>
                <a:ea typeface="ＭＳ Ｐゴシック" charset="-128"/>
                <a:sym typeface="Symbol"/>
              </a:rPr>
              <a:t>+</a:t>
            </a:r>
            <a:r>
              <a:rPr lang="fr-FR" sz="1600" kern="0" dirty="0" err="1">
                <a:solidFill>
                  <a:srgbClr val="4A66AC"/>
                </a:solidFill>
                <a:ea typeface="ＭＳ Ｐゴシック" charset="-128"/>
                <a:sym typeface="Symbol"/>
              </a:rPr>
              <a:t>e</a:t>
            </a:r>
            <a:r>
              <a:rPr lang="fr-FR" sz="1600" kern="0" baseline="30000" dirty="0">
                <a:solidFill>
                  <a:srgbClr val="4A66AC"/>
                </a:solidFill>
                <a:ea typeface="ＭＳ Ｐゴシック" charset="-128"/>
                <a:sym typeface="Symbol"/>
              </a:rPr>
              <a:t>-</a:t>
            </a:r>
            <a:r>
              <a:rPr lang="el-GR" sz="1600" kern="0" dirty="0">
                <a:solidFill>
                  <a:srgbClr val="4A66AC"/>
                </a:solidFill>
                <a:ea typeface="ＭＳ Ｐゴシック" charset="-128"/>
                <a:cs typeface="Times New Roman"/>
                <a:sym typeface="Symbol"/>
              </a:rPr>
              <a:t>γ</a:t>
            </a:r>
            <a:endParaRPr lang="fr-FR" sz="1600" kern="0" dirty="0">
              <a:solidFill>
                <a:srgbClr val="4A66AC"/>
              </a:solidFill>
              <a:ea typeface="ＭＳ Ｐゴシック" charset="-128"/>
              <a:cs typeface="Times New Roman"/>
              <a:sym typeface="Symbol"/>
            </a:endParaRPr>
          </a:p>
          <a:p>
            <a:pPr>
              <a:defRPr/>
            </a:pPr>
            <a:r>
              <a:rPr lang="el-GR" sz="1600" kern="0" dirty="0">
                <a:solidFill>
                  <a:srgbClr val="00B0F0"/>
                </a:solidFill>
                <a:ea typeface="ＭＳ Ｐゴシック" charset="-128"/>
              </a:rPr>
              <a:t>η</a:t>
            </a:r>
            <a:r>
              <a:rPr lang="fr-FR" sz="1600" kern="0" dirty="0">
                <a:solidFill>
                  <a:srgbClr val="00B0F0"/>
                </a:solidFill>
                <a:ea typeface="ＭＳ Ｐゴシック" charset="-128"/>
                <a:sym typeface="Symbol"/>
              </a:rPr>
              <a:t>e</a:t>
            </a:r>
            <a:r>
              <a:rPr lang="fr-FR" sz="1600" kern="0" baseline="30000" dirty="0">
                <a:solidFill>
                  <a:srgbClr val="00B0F0"/>
                </a:solidFill>
                <a:ea typeface="ＭＳ Ｐゴシック" charset="-128"/>
                <a:sym typeface="Symbol"/>
              </a:rPr>
              <a:t>+</a:t>
            </a:r>
            <a:r>
              <a:rPr lang="fr-FR" sz="1600" kern="0" dirty="0">
                <a:solidFill>
                  <a:srgbClr val="00B0F0"/>
                </a:solidFill>
                <a:ea typeface="ＭＳ Ｐゴシック" charset="-128"/>
                <a:sym typeface="Symbol"/>
              </a:rPr>
              <a:t>e</a:t>
            </a:r>
            <a:r>
              <a:rPr lang="fr-FR" sz="1600" kern="0" baseline="30000" dirty="0">
                <a:solidFill>
                  <a:srgbClr val="00B0F0"/>
                </a:solidFill>
                <a:ea typeface="ＭＳ Ｐゴシック" charset="-128"/>
                <a:sym typeface="Symbol"/>
              </a:rPr>
              <a:t>-</a:t>
            </a:r>
            <a:r>
              <a:rPr lang="el-GR" sz="1600" kern="0" dirty="0">
                <a:solidFill>
                  <a:srgbClr val="00B0F0"/>
                </a:solidFill>
                <a:ea typeface="ＭＳ Ｐゴシック" charset="-128"/>
                <a:cs typeface="Times New Roman"/>
                <a:sym typeface="Symbol"/>
              </a:rPr>
              <a:t>γ</a:t>
            </a:r>
            <a:endParaRPr lang="fr-FR" sz="1600" kern="0" dirty="0">
              <a:solidFill>
                <a:srgbClr val="00B0F0"/>
              </a:solidFill>
              <a:ea typeface="ＭＳ Ｐゴシック" charset="-128"/>
              <a:cs typeface="Times New Roman"/>
              <a:sym typeface="Symbol"/>
            </a:endParaRPr>
          </a:p>
          <a:p>
            <a:pPr>
              <a:defRPr/>
            </a:pPr>
            <a:r>
              <a:rPr lang="fr-FR" sz="1600" kern="0" dirty="0" smtClean="0">
                <a:solidFill>
                  <a:srgbClr val="0000CC"/>
                </a:solidFill>
                <a:ea typeface="ＭＳ Ｐゴシック" charset="-128"/>
              </a:rPr>
              <a:t>N</a:t>
            </a:r>
            <a:r>
              <a:rPr lang="fr-FR" sz="1600" kern="0" baseline="30000" dirty="0" smtClean="0">
                <a:solidFill>
                  <a:srgbClr val="0000CC"/>
                </a:solidFill>
                <a:ea typeface="ＭＳ Ｐゴシック" charset="-128"/>
              </a:rPr>
              <a:t>0</a:t>
            </a:r>
            <a:r>
              <a:rPr lang="fr-FR" sz="1600" kern="0" dirty="0" smtClean="0">
                <a:solidFill>
                  <a:srgbClr val="0000CC"/>
                </a:solidFill>
                <a:ea typeface="ＭＳ Ｐゴシック" charset="-128"/>
              </a:rPr>
              <a:t>(1520</a:t>
            </a:r>
            <a:r>
              <a:rPr lang="fr-FR" sz="1600" kern="0" dirty="0">
                <a:solidFill>
                  <a:srgbClr val="0000CC"/>
                </a:solidFill>
                <a:ea typeface="ＭＳ Ｐゴシック" charset="-128"/>
              </a:rPr>
              <a:t>)</a:t>
            </a:r>
            <a:r>
              <a:rPr lang="fr-FR" sz="1600" kern="0" dirty="0">
                <a:solidFill>
                  <a:srgbClr val="0000CC"/>
                </a:solidFill>
                <a:ea typeface="ＭＳ Ｐゴシック" charset="-128"/>
                <a:sym typeface="Symbol"/>
              </a:rPr>
              <a:t></a:t>
            </a:r>
            <a:r>
              <a:rPr lang="fr-FR" sz="1600" kern="0" dirty="0" err="1">
                <a:solidFill>
                  <a:srgbClr val="0000CC"/>
                </a:solidFill>
                <a:ea typeface="ＭＳ Ｐゴシック" charset="-128"/>
                <a:sym typeface="Symbol"/>
              </a:rPr>
              <a:t>ne</a:t>
            </a:r>
            <a:r>
              <a:rPr lang="fr-FR" sz="1600" kern="0" baseline="30000" dirty="0" err="1">
                <a:solidFill>
                  <a:srgbClr val="0000CC"/>
                </a:solidFill>
                <a:ea typeface="ＭＳ Ｐゴシック" charset="-128"/>
                <a:sym typeface="Symbol"/>
              </a:rPr>
              <a:t>+</a:t>
            </a:r>
            <a:r>
              <a:rPr lang="fr-FR" sz="1600" kern="0" dirty="0" err="1">
                <a:solidFill>
                  <a:srgbClr val="0000CC"/>
                </a:solidFill>
                <a:ea typeface="ＭＳ Ｐゴシック" charset="-128"/>
                <a:sym typeface="Symbol"/>
              </a:rPr>
              <a:t>e</a:t>
            </a:r>
            <a:r>
              <a:rPr lang="fr-FR" sz="1600" kern="0" baseline="30000" dirty="0">
                <a:solidFill>
                  <a:srgbClr val="0000CC"/>
                </a:solidFill>
                <a:ea typeface="ＭＳ Ｐゴシック" charset="-128"/>
                <a:sym typeface="Symbol"/>
              </a:rPr>
              <a:t>-</a:t>
            </a:r>
          </a:p>
          <a:p>
            <a:pPr>
              <a:defRPr/>
            </a:pPr>
            <a:r>
              <a:rPr lang="fr-FR" sz="1600" kern="0" dirty="0" smtClean="0">
                <a:solidFill>
                  <a:srgbClr val="FF0000"/>
                </a:solidFill>
                <a:latin typeface="Arial"/>
                <a:ea typeface="ＭＳ Ｐゴシック" charset="-128"/>
                <a:cs typeface="Arial"/>
              </a:rPr>
              <a:t>Δ</a:t>
            </a:r>
            <a:r>
              <a:rPr lang="fr-FR" sz="1600" kern="0" baseline="30000" dirty="0" smtClean="0">
                <a:solidFill>
                  <a:srgbClr val="FF0000"/>
                </a:solidFill>
                <a:latin typeface="Arial"/>
                <a:ea typeface="ＭＳ Ｐゴシック" charset="-128"/>
                <a:cs typeface="Arial"/>
              </a:rPr>
              <a:t>0</a:t>
            </a:r>
            <a:r>
              <a:rPr lang="fr-FR" sz="1600" kern="0" dirty="0" smtClean="0">
                <a:solidFill>
                  <a:srgbClr val="FF0000"/>
                </a:solidFill>
                <a:ea typeface="ＭＳ Ｐゴシック" charset="-128"/>
              </a:rPr>
              <a:t>(1232</a:t>
            </a:r>
            <a:r>
              <a:rPr lang="fr-FR" sz="1600" kern="0" dirty="0">
                <a:solidFill>
                  <a:srgbClr val="FF0000"/>
                </a:solidFill>
                <a:ea typeface="ＭＳ Ｐゴシック" charset="-128"/>
              </a:rPr>
              <a:t>)</a:t>
            </a:r>
            <a:r>
              <a:rPr lang="fr-FR" sz="1600" kern="0" dirty="0">
                <a:solidFill>
                  <a:srgbClr val="FF0000"/>
                </a:solidFill>
                <a:ea typeface="ＭＳ Ｐゴシック" charset="-128"/>
                <a:sym typeface="Symbol"/>
              </a:rPr>
              <a:t></a:t>
            </a:r>
            <a:r>
              <a:rPr lang="fr-FR" sz="1600" kern="0" dirty="0" err="1">
                <a:solidFill>
                  <a:srgbClr val="FF0000"/>
                </a:solidFill>
                <a:ea typeface="ＭＳ Ｐゴシック" charset="-128"/>
                <a:sym typeface="Symbol"/>
              </a:rPr>
              <a:t>ne</a:t>
            </a:r>
            <a:r>
              <a:rPr lang="fr-FR" sz="1600" kern="0" baseline="30000" dirty="0" err="1">
                <a:solidFill>
                  <a:srgbClr val="FF0000"/>
                </a:solidFill>
                <a:ea typeface="ＭＳ Ｐゴシック" charset="-128"/>
                <a:sym typeface="Symbol"/>
              </a:rPr>
              <a:t>+</a:t>
            </a:r>
            <a:r>
              <a:rPr lang="fr-FR" sz="1600" kern="0" dirty="0" err="1">
                <a:solidFill>
                  <a:srgbClr val="FF0000"/>
                </a:solidFill>
                <a:ea typeface="ＭＳ Ｐゴシック" charset="-128"/>
                <a:sym typeface="Symbol"/>
              </a:rPr>
              <a:t>e</a:t>
            </a:r>
            <a:r>
              <a:rPr lang="fr-FR" sz="1600" kern="0" baseline="30000" dirty="0">
                <a:solidFill>
                  <a:srgbClr val="FF0000"/>
                </a:solidFill>
                <a:ea typeface="ＭＳ Ｐゴシック" charset="-128"/>
                <a:sym typeface="Symbol"/>
              </a:rPr>
              <a:t>-</a:t>
            </a:r>
            <a:endParaRPr lang="fr-FR" sz="1600" kern="0" baseline="30000" dirty="0">
              <a:solidFill>
                <a:srgbClr val="FF0000"/>
              </a:solidFill>
              <a:ea typeface="ＭＳ Ｐゴシック" charset="-128"/>
            </a:endParaRPr>
          </a:p>
        </p:txBody>
      </p:sp>
      <p:sp>
        <p:nvSpPr>
          <p:cNvPr id="25" name="ZoneTexte 46"/>
          <p:cNvSpPr txBox="1"/>
          <p:nvPr/>
        </p:nvSpPr>
        <p:spPr>
          <a:xfrm>
            <a:off x="5569507" y="4849415"/>
            <a:ext cx="1286250" cy="307777"/>
          </a:xfrm>
          <a:prstGeom prst="rect">
            <a:avLst/>
          </a:prstGeom>
          <a:solidFill>
            <a:srgbClr val="FFFFFF"/>
          </a:solidFill>
        </p:spPr>
        <p:txBody>
          <a:bodyPr wrap="none" rtlCol="0">
            <a:spAutoFit/>
          </a:bodyPr>
          <a:lstStyle/>
          <a:p>
            <a:pPr>
              <a:defRPr/>
            </a:pPr>
            <a:r>
              <a:rPr lang="fr-FR" sz="1400" kern="0" dirty="0" err="1">
                <a:solidFill>
                  <a:prstClr val="black"/>
                </a:solidFill>
                <a:ea typeface="ＭＳ Ｐゴシック" charset="-128"/>
              </a:rPr>
              <a:t>M</a:t>
            </a:r>
            <a:r>
              <a:rPr lang="fr-FR" sz="1400" kern="0" baseline="30000" dirty="0" err="1">
                <a:solidFill>
                  <a:prstClr val="black"/>
                </a:solidFill>
                <a:ea typeface="ＭＳ Ｐゴシック" charset="-128"/>
              </a:rPr>
              <a:t>inv</a:t>
            </a:r>
            <a:r>
              <a:rPr lang="fr-FR" sz="1400" kern="0" baseline="-25000" dirty="0" err="1">
                <a:solidFill>
                  <a:prstClr val="black"/>
                </a:solidFill>
                <a:ea typeface="ＭＳ Ｐゴシック" charset="-128"/>
              </a:rPr>
              <a:t>ee</a:t>
            </a:r>
            <a:r>
              <a:rPr lang="fr-FR" sz="1400" kern="0" dirty="0">
                <a:solidFill>
                  <a:prstClr val="black"/>
                </a:solidFill>
                <a:ea typeface="ＭＳ Ｐゴシック" charset="-128"/>
              </a:rPr>
              <a:t> ( </a:t>
            </a:r>
            <a:r>
              <a:rPr lang="fr-FR" sz="1400" kern="0" dirty="0" err="1">
                <a:solidFill>
                  <a:prstClr val="black"/>
                </a:solidFill>
                <a:ea typeface="ＭＳ Ｐゴシック" charset="-128"/>
              </a:rPr>
              <a:t>GeV</a:t>
            </a:r>
            <a:r>
              <a:rPr lang="fr-FR" sz="1400" kern="0" dirty="0">
                <a:solidFill>
                  <a:prstClr val="black"/>
                </a:solidFill>
                <a:ea typeface="ＭＳ Ｐゴシック" charset="-128"/>
              </a:rPr>
              <a:t>/c</a:t>
            </a:r>
            <a:r>
              <a:rPr lang="fr-FR" sz="1400" kern="0" baseline="30000" dirty="0">
                <a:solidFill>
                  <a:prstClr val="black"/>
                </a:solidFill>
                <a:ea typeface="ＭＳ Ｐゴシック" charset="-128"/>
              </a:rPr>
              <a:t>2</a:t>
            </a:r>
            <a:r>
              <a:rPr lang="fr-FR" sz="1400" kern="0" dirty="0">
                <a:solidFill>
                  <a:prstClr val="black"/>
                </a:solidFill>
                <a:ea typeface="ＭＳ Ｐゴシック" charset="-128"/>
              </a:rPr>
              <a:t>)</a:t>
            </a:r>
            <a:endParaRPr lang="fr-FR" sz="1400" kern="0" baseline="30000" dirty="0">
              <a:solidFill>
                <a:prstClr val="black"/>
              </a:solidFill>
              <a:ea typeface="ＭＳ Ｐゴシック" charset="-128"/>
            </a:endParaRPr>
          </a:p>
        </p:txBody>
      </p:sp>
      <p:sp>
        <p:nvSpPr>
          <p:cNvPr id="26" name="ZoneTexte 47"/>
          <p:cNvSpPr txBox="1"/>
          <p:nvPr/>
        </p:nvSpPr>
        <p:spPr>
          <a:xfrm>
            <a:off x="5004048" y="2528089"/>
            <a:ext cx="2245980" cy="338554"/>
          </a:xfrm>
          <a:prstGeom prst="rect">
            <a:avLst/>
          </a:prstGeom>
          <a:solidFill>
            <a:schemeClr val="bg1"/>
          </a:solidFill>
          <a:ln>
            <a:solidFill>
              <a:schemeClr val="tx2"/>
            </a:solidFill>
          </a:ln>
        </p:spPr>
        <p:txBody>
          <a:bodyPr wrap="square" rtlCol="0">
            <a:spAutoFit/>
          </a:bodyPr>
          <a:lstStyle/>
          <a:p>
            <a:pPr>
              <a:defRPr/>
            </a:pPr>
            <a:r>
              <a:rPr lang="fr-FR" sz="1600" kern="0" dirty="0">
                <a:solidFill>
                  <a:srgbClr val="1F497D"/>
                </a:solidFill>
                <a:ea typeface="ＭＳ Ｐゴシック" charset="-128"/>
                <a:sym typeface="Symbol"/>
              </a:rPr>
              <a:t>Quasi-free  </a:t>
            </a:r>
            <a:r>
              <a:rPr lang="el-GR" sz="1600" kern="0" dirty="0">
                <a:solidFill>
                  <a:srgbClr val="FF0000"/>
                </a:solidFill>
                <a:ea typeface="ＭＳ Ｐゴシック" charset="-128"/>
                <a:sym typeface="Symbol"/>
              </a:rPr>
              <a:t>π</a:t>
            </a:r>
            <a:r>
              <a:rPr lang="fr-FR" sz="1600" kern="0" baseline="30000" dirty="0">
                <a:solidFill>
                  <a:srgbClr val="FF0000"/>
                </a:solidFill>
                <a:ea typeface="ＭＳ Ｐゴシック" charset="-128"/>
                <a:sym typeface="Symbol"/>
              </a:rPr>
              <a:t>-</a:t>
            </a:r>
            <a:r>
              <a:rPr lang="fr-FR" sz="1600" kern="0" dirty="0">
                <a:solidFill>
                  <a:srgbClr val="FF0000"/>
                </a:solidFill>
                <a:ea typeface="ＭＳ Ｐゴシック" charset="-128"/>
                <a:sym typeface="Symbol"/>
              </a:rPr>
              <a:t>p</a:t>
            </a:r>
            <a:r>
              <a:rPr lang="el-GR" sz="1600" kern="0" dirty="0">
                <a:solidFill>
                  <a:srgbClr val="FF0000"/>
                </a:solidFill>
                <a:ea typeface="ＭＳ Ｐゴシック" charset="-128"/>
                <a:sym typeface="Symbol"/>
              </a:rPr>
              <a:t></a:t>
            </a:r>
            <a:r>
              <a:rPr lang="fr-FR" sz="1600" kern="0" dirty="0" err="1" smtClean="0">
                <a:solidFill>
                  <a:srgbClr val="FF0000"/>
                </a:solidFill>
                <a:ea typeface="ＭＳ Ｐゴシック" charset="-128"/>
                <a:sym typeface="Symbol"/>
              </a:rPr>
              <a:t>ne</a:t>
            </a:r>
            <a:r>
              <a:rPr lang="fr-FR" sz="1600" kern="0" baseline="30000" dirty="0" err="1" smtClean="0">
                <a:solidFill>
                  <a:srgbClr val="FF0000"/>
                </a:solidFill>
                <a:ea typeface="ＭＳ Ｐゴシック" charset="-128"/>
                <a:sym typeface="Symbol"/>
              </a:rPr>
              <a:t>+</a:t>
            </a:r>
            <a:r>
              <a:rPr lang="fr-FR" sz="1600" kern="0" dirty="0" err="1" smtClean="0">
                <a:solidFill>
                  <a:srgbClr val="FF0000"/>
                </a:solidFill>
                <a:ea typeface="ＭＳ Ｐゴシック" charset="-128"/>
                <a:sym typeface="Symbol"/>
              </a:rPr>
              <a:t>e</a:t>
            </a:r>
            <a:r>
              <a:rPr lang="fr-FR" sz="1600" kern="0" baseline="30000" dirty="0" smtClean="0">
                <a:solidFill>
                  <a:srgbClr val="FF0000"/>
                </a:solidFill>
                <a:ea typeface="ＭＳ Ｐゴシック" charset="-128"/>
                <a:sym typeface="Symbol"/>
              </a:rPr>
              <a:t>-</a:t>
            </a:r>
            <a:endParaRPr lang="fr-FR" sz="1600" kern="0" baseline="30000" dirty="0">
              <a:solidFill>
                <a:srgbClr val="1F497D"/>
              </a:solidFill>
              <a:ea typeface="ＭＳ Ｐゴシック" charset="-128"/>
            </a:endParaRPr>
          </a:p>
        </p:txBody>
      </p:sp>
      <p:sp>
        <p:nvSpPr>
          <p:cNvPr id="27" name="ZoneTexte 48"/>
          <p:cNvSpPr txBox="1"/>
          <p:nvPr/>
        </p:nvSpPr>
        <p:spPr>
          <a:xfrm>
            <a:off x="3641818" y="3039833"/>
            <a:ext cx="906365" cy="369332"/>
          </a:xfrm>
          <a:prstGeom prst="rect">
            <a:avLst/>
          </a:prstGeom>
          <a:solidFill>
            <a:sysClr val="window" lastClr="FFFFFF"/>
          </a:solidFill>
          <a:ln>
            <a:solidFill>
              <a:srgbClr val="FF66CC"/>
            </a:solidFill>
          </a:ln>
        </p:spPr>
        <p:txBody>
          <a:bodyPr wrap="square" rtlCol="0">
            <a:spAutoFit/>
          </a:bodyPr>
          <a:lstStyle/>
          <a:p>
            <a:pPr>
              <a:defRPr/>
            </a:pPr>
            <a:r>
              <a:rPr lang="el-GR" kern="0" dirty="0">
                <a:solidFill>
                  <a:srgbClr val="FF66CC"/>
                </a:solidFill>
                <a:latin typeface="Times New Roman"/>
                <a:ea typeface="ＭＳ Ｐゴシック" charset="-128"/>
                <a:cs typeface="Times New Roman"/>
              </a:rPr>
              <a:t>ρ</a:t>
            </a:r>
            <a:r>
              <a:rPr lang="el-GR" kern="0" dirty="0">
                <a:solidFill>
                  <a:srgbClr val="FF66CC"/>
                </a:solidFill>
                <a:latin typeface="Times New Roman"/>
                <a:ea typeface="ＭＳ Ｐゴシック" charset="-128"/>
                <a:cs typeface="Times New Roman"/>
                <a:sym typeface="Symbol"/>
              </a:rPr>
              <a:t></a:t>
            </a:r>
            <a:r>
              <a:rPr lang="fr-FR" kern="0" dirty="0" err="1">
                <a:solidFill>
                  <a:srgbClr val="FF66CC"/>
                </a:solidFill>
                <a:latin typeface="Times New Roman"/>
                <a:ea typeface="ＭＳ Ｐゴシック" charset="-128"/>
                <a:cs typeface="Times New Roman"/>
                <a:sym typeface="Symbol"/>
              </a:rPr>
              <a:t>e</a:t>
            </a:r>
            <a:r>
              <a:rPr lang="fr-FR" kern="0" baseline="30000" dirty="0" err="1">
                <a:solidFill>
                  <a:srgbClr val="FF66CC"/>
                </a:solidFill>
                <a:latin typeface="Times New Roman"/>
                <a:ea typeface="ＭＳ Ｐゴシック" charset="-128"/>
                <a:cs typeface="Times New Roman"/>
                <a:sym typeface="Symbol"/>
              </a:rPr>
              <a:t>+</a:t>
            </a:r>
            <a:r>
              <a:rPr lang="fr-FR" kern="0" dirty="0" err="1">
                <a:solidFill>
                  <a:srgbClr val="FF66CC"/>
                </a:solidFill>
                <a:latin typeface="Times New Roman"/>
                <a:ea typeface="ＭＳ Ｐゴシック" charset="-128"/>
                <a:cs typeface="Times New Roman"/>
                <a:sym typeface="Symbol"/>
              </a:rPr>
              <a:t>e</a:t>
            </a:r>
            <a:r>
              <a:rPr lang="fr-FR" kern="0" baseline="30000" dirty="0">
                <a:solidFill>
                  <a:srgbClr val="FF66CC"/>
                </a:solidFill>
                <a:latin typeface="Times New Roman"/>
                <a:ea typeface="ＭＳ Ｐゴシック" charset="-128"/>
                <a:cs typeface="Times New Roman"/>
                <a:sym typeface="Symbol"/>
              </a:rPr>
              <a:t>-</a:t>
            </a:r>
            <a:r>
              <a:rPr lang="fr-FR" kern="0" dirty="0">
                <a:solidFill>
                  <a:srgbClr val="FF66CC"/>
                </a:solidFill>
                <a:latin typeface="Times New Roman"/>
                <a:ea typeface="ＭＳ Ｐゴシック" charset="-128"/>
                <a:cs typeface="Times New Roman"/>
                <a:sym typeface="Symbol"/>
              </a:rPr>
              <a:t> </a:t>
            </a:r>
            <a:endParaRPr lang="fr-FR" kern="0" baseline="30000" dirty="0">
              <a:solidFill>
                <a:srgbClr val="FF66CC"/>
              </a:solidFill>
              <a:ea typeface="ＭＳ Ｐゴシック" charset="-128"/>
            </a:endParaRPr>
          </a:p>
        </p:txBody>
      </p:sp>
      <p:pic>
        <p:nvPicPr>
          <p:cNvPr id="2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8" r="47295"/>
          <a:stretch/>
        </p:blipFill>
        <p:spPr bwMode="auto">
          <a:xfrm>
            <a:off x="352043" y="2866643"/>
            <a:ext cx="3023016" cy="213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ZoneTexte 50"/>
          <p:cNvSpPr txBox="1"/>
          <p:nvPr/>
        </p:nvSpPr>
        <p:spPr>
          <a:xfrm>
            <a:off x="1496987" y="4750242"/>
            <a:ext cx="1300228" cy="307777"/>
          </a:xfrm>
          <a:prstGeom prst="rect">
            <a:avLst/>
          </a:prstGeom>
          <a:solidFill>
            <a:srgbClr val="FFFFFF"/>
          </a:solidFill>
        </p:spPr>
        <p:txBody>
          <a:bodyPr wrap="none" rtlCol="0">
            <a:spAutoFit/>
          </a:bodyPr>
          <a:lstStyle/>
          <a:p>
            <a:pPr>
              <a:defRPr/>
            </a:pPr>
            <a:r>
              <a:rPr lang="fr-FR" sz="1400" kern="0" dirty="0" err="1">
                <a:solidFill>
                  <a:prstClr val="black"/>
                </a:solidFill>
                <a:ea typeface="ＭＳ Ｐゴシック" charset="-128"/>
              </a:rPr>
              <a:t>M</a:t>
            </a:r>
            <a:r>
              <a:rPr lang="fr-FR" sz="1400" kern="0" baseline="30000" dirty="0" err="1">
                <a:solidFill>
                  <a:prstClr val="black"/>
                </a:solidFill>
                <a:ea typeface="ＭＳ Ｐゴシック" charset="-128"/>
              </a:rPr>
              <a:t>inv</a:t>
            </a:r>
            <a:r>
              <a:rPr lang="el-GR" sz="1400" kern="0" baseline="-25000" dirty="0">
                <a:solidFill>
                  <a:prstClr val="black"/>
                </a:solidFill>
                <a:ea typeface="ＭＳ Ｐゴシック" charset="-128"/>
              </a:rPr>
              <a:t>ππ</a:t>
            </a:r>
            <a:r>
              <a:rPr lang="fr-FR" sz="1400" kern="0" dirty="0">
                <a:solidFill>
                  <a:prstClr val="black"/>
                </a:solidFill>
                <a:ea typeface="ＭＳ Ｐゴシック" charset="-128"/>
              </a:rPr>
              <a:t> ( </a:t>
            </a:r>
            <a:r>
              <a:rPr lang="fr-FR" sz="1400" kern="0" dirty="0" err="1">
                <a:solidFill>
                  <a:prstClr val="black"/>
                </a:solidFill>
                <a:ea typeface="ＭＳ Ｐゴシック" charset="-128"/>
              </a:rPr>
              <a:t>GeV</a:t>
            </a:r>
            <a:r>
              <a:rPr lang="fr-FR" sz="1400" kern="0" dirty="0">
                <a:solidFill>
                  <a:prstClr val="black"/>
                </a:solidFill>
                <a:ea typeface="ＭＳ Ｐゴシック" charset="-128"/>
              </a:rPr>
              <a:t>/c</a:t>
            </a:r>
            <a:r>
              <a:rPr lang="fr-FR" sz="1400" kern="0" baseline="30000" dirty="0">
                <a:solidFill>
                  <a:prstClr val="black"/>
                </a:solidFill>
                <a:ea typeface="ＭＳ Ｐゴシック" charset="-128"/>
              </a:rPr>
              <a:t>2</a:t>
            </a:r>
            <a:r>
              <a:rPr lang="fr-FR" sz="1400" kern="0" dirty="0">
                <a:solidFill>
                  <a:prstClr val="black"/>
                </a:solidFill>
                <a:ea typeface="ＭＳ Ｐゴシック" charset="-128"/>
              </a:rPr>
              <a:t>)</a:t>
            </a:r>
            <a:endParaRPr lang="fr-FR" sz="1400" kern="0" baseline="30000" dirty="0">
              <a:solidFill>
                <a:prstClr val="black"/>
              </a:solidFill>
              <a:ea typeface="ＭＳ Ｐゴシック" charset="-128"/>
            </a:endParaRPr>
          </a:p>
        </p:txBody>
      </p:sp>
      <p:cxnSp>
        <p:nvCxnSpPr>
          <p:cNvPr id="30" name="Connecteur droit avec flèche 51"/>
          <p:cNvCxnSpPr/>
          <p:nvPr/>
        </p:nvCxnSpPr>
        <p:spPr>
          <a:xfrm flipH="1">
            <a:off x="2346962" y="4072180"/>
            <a:ext cx="1059330" cy="60357"/>
          </a:xfrm>
          <a:prstGeom prst="straightConnector1">
            <a:avLst/>
          </a:prstGeom>
          <a:noFill/>
          <a:ln w="9525" cap="flat" cmpd="sng" algn="ctr">
            <a:solidFill>
              <a:srgbClr val="FF66CC"/>
            </a:solidFill>
            <a:prstDash val="solid"/>
            <a:tailEnd type="arrow"/>
          </a:ln>
          <a:effectLst/>
        </p:spPr>
      </p:cxnSp>
      <p:sp>
        <p:nvSpPr>
          <p:cNvPr id="31" name="ZoneTexte 52"/>
          <p:cNvSpPr txBox="1"/>
          <p:nvPr/>
        </p:nvSpPr>
        <p:spPr>
          <a:xfrm>
            <a:off x="3431737" y="3947871"/>
            <a:ext cx="906365" cy="646331"/>
          </a:xfrm>
          <a:prstGeom prst="rect">
            <a:avLst/>
          </a:prstGeom>
          <a:solidFill>
            <a:sysClr val="window" lastClr="FFFFFF"/>
          </a:solidFill>
          <a:ln>
            <a:solidFill>
              <a:srgbClr val="FF66CC"/>
            </a:solidFill>
          </a:ln>
        </p:spPr>
        <p:txBody>
          <a:bodyPr wrap="square" rtlCol="0">
            <a:spAutoFit/>
          </a:bodyPr>
          <a:lstStyle/>
          <a:p>
            <a:pPr>
              <a:defRPr/>
            </a:pPr>
            <a:r>
              <a:rPr lang="el-GR" kern="0" dirty="0">
                <a:solidFill>
                  <a:srgbClr val="FF66CC"/>
                </a:solidFill>
                <a:latin typeface="Times New Roman"/>
                <a:ea typeface="ＭＳ Ｐゴシック" charset="-128"/>
                <a:cs typeface="Times New Roman"/>
              </a:rPr>
              <a:t>ρ</a:t>
            </a:r>
            <a:r>
              <a:rPr lang="el-GR" kern="0" dirty="0">
                <a:solidFill>
                  <a:srgbClr val="FF66CC"/>
                </a:solidFill>
                <a:latin typeface="Times New Roman"/>
                <a:ea typeface="ＭＳ Ｐゴシック" charset="-128"/>
                <a:cs typeface="Times New Roman"/>
                <a:sym typeface="Symbol"/>
              </a:rPr>
              <a:t>π</a:t>
            </a:r>
            <a:r>
              <a:rPr lang="fr-FR" kern="0" baseline="30000" dirty="0">
                <a:solidFill>
                  <a:srgbClr val="FF66CC"/>
                </a:solidFill>
                <a:latin typeface="Times New Roman"/>
                <a:ea typeface="ＭＳ Ｐゴシック" charset="-128"/>
                <a:cs typeface="Times New Roman"/>
                <a:sym typeface="Symbol"/>
              </a:rPr>
              <a:t>+</a:t>
            </a:r>
            <a:r>
              <a:rPr lang="el-GR" kern="0" dirty="0">
                <a:solidFill>
                  <a:srgbClr val="FF66CC"/>
                </a:solidFill>
                <a:latin typeface="Times New Roman"/>
                <a:ea typeface="ＭＳ Ｐゴシック" charset="-128"/>
                <a:cs typeface="Times New Roman"/>
                <a:sym typeface="Symbol"/>
              </a:rPr>
              <a:t>π</a:t>
            </a:r>
            <a:r>
              <a:rPr lang="fr-FR" kern="0" baseline="30000" dirty="0">
                <a:solidFill>
                  <a:srgbClr val="FF66CC"/>
                </a:solidFill>
                <a:latin typeface="Times New Roman"/>
                <a:ea typeface="ＭＳ Ｐゴシック" charset="-128"/>
                <a:cs typeface="Times New Roman"/>
                <a:sym typeface="Symbol"/>
              </a:rPr>
              <a:t>-</a:t>
            </a:r>
            <a:endParaRPr lang="fr-FR" kern="0" dirty="0">
              <a:solidFill>
                <a:srgbClr val="FF66CC"/>
              </a:solidFill>
              <a:latin typeface="Times New Roman"/>
              <a:ea typeface="ＭＳ Ｐゴシック" charset="-128"/>
              <a:cs typeface="Times New Roman"/>
              <a:sym typeface="Symbol"/>
            </a:endParaRPr>
          </a:p>
          <a:p>
            <a:pPr>
              <a:defRPr/>
            </a:pPr>
            <a:r>
              <a:rPr lang="fr-FR" kern="0" dirty="0">
                <a:solidFill>
                  <a:srgbClr val="FF66CC"/>
                </a:solidFill>
                <a:latin typeface="Times New Roman"/>
                <a:ea typeface="ＭＳ Ｐゴシック" charset="-128"/>
                <a:cs typeface="Times New Roman"/>
                <a:sym typeface="Symbol"/>
              </a:rPr>
              <a:t>(I=1)</a:t>
            </a:r>
            <a:endParaRPr lang="fr-FR" kern="0" dirty="0">
              <a:solidFill>
                <a:srgbClr val="FF66CC"/>
              </a:solidFill>
              <a:ea typeface="ＭＳ Ｐゴシック" charset="-128"/>
            </a:endParaRPr>
          </a:p>
        </p:txBody>
      </p:sp>
      <p:cxnSp>
        <p:nvCxnSpPr>
          <p:cNvPr id="32" name="Connecteur droit avec flèche 53"/>
          <p:cNvCxnSpPr/>
          <p:nvPr/>
        </p:nvCxnSpPr>
        <p:spPr>
          <a:xfrm>
            <a:off x="4548183" y="3224499"/>
            <a:ext cx="1247700" cy="434289"/>
          </a:xfrm>
          <a:prstGeom prst="straightConnector1">
            <a:avLst/>
          </a:prstGeom>
          <a:noFill/>
          <a:ln w="9525" cap="flat" cmpd="sng" algn="ctr">
            <a:solidFill>
              <a:srgbClr val="FF66CC"/>
            </a:solidFill>
            <a:prstDash val="solid"/>
            <a:tailEnd type="arrow"/>
          </a:ln>
          <a:effectLst/>
        </p:spPr>
      </p:cxnSp>
      <p:sp>
        <p:nvSpPr>
          <p:cNvPr id="33" name="ZoneTexte 54"/>
          <p:cNvSpPr txBox="1"/>
          <p:nvPr/>
        </p:nvSpPr>
        <p:spPr>
          <a:xfrm>
            <a:off x="251520" y="2493026"/>
            <a:ext cx="3085480" cy="338554"/>
          </a:xfrm>
          <a:prstGeom prst="rect">
            <a:avLst/>
          </a:prstGeom>
          <a:solidFill>
            <a:schemeClr val="bg1"/>
          </a:solidFill>
          <a:ln>
            <a:solidFill>
              <a:schemeClr val="tx2"/>
            </a:solidFill>
          </a:ln>
        </p:spPr>
        <p:txBody>
          <a:bodyPr wrap="square" rtlCol="0">
            <a:spAutoFit/>
          </a:bodyPr>
          <a:lstStyle/>
          <a:p>
            <a:pPr>
              <a:defRPr/>
            </a:pPr>
            <a:r>
              <a:rPr lang="fr-FR" sz="1600" kern="0" dirty="0">
                <a:solidFill>
                  <a:srgbClr val="1F497D"/>
                </a:solidFill>
                <a:ea typeface="ＭＳ Ｐゴシック" charset="-128"/>
              </a:rPr>
              <a:t>Partial </a:t>
            </a:r>
            <a:r>
              <a:rPr lang="fr-FR" sz="1600" kern="0" dirty="0" err="1">
                <a:solidFill>
                  <a:srgbClr val="1F497D"/>
                </a:solidFill>
                <a:ea typeface="ＭＳ Ｐゴシック" charset="-128"/>
              </a:rPr>
              <a:t>Wave</a:t>
            </a:r>
            <a:r>
              <a:rPr lang="fr-FR" sz="1600" kern="0" dirty="0">
                <a:solidFill>
                  <a:srgbClr val="1F497D"/>
                </a:solidFill>
                <a:ea typeface="ＭＳ Ｐゴシック" charset="-128"/>
              </a:rPr>
              <a:t> </a:t>
            </a:r>
            <a:r>
              <a:rPr lang="fr-FR" sz="1600" kern="0" dirty="0" err="1">
                <a:solidFill>
                  <a:srgbClr val="1F497D"/>
                </a:solidFill>
                <a:ea typeface="ＭＳ Ｐゴシック" charset="-128"/>
              </a:rPr>
              <a:t>Analysis</a:t>
            </a:r>
            <a:r>
              <a:rPr lang="fr-FR" sz="1600" kern="0" dirty="0">
                <a:solidFill>
                  <a:srgbClr val="1F497D"/>
                </a:solidFill>
                <a:ea typeface="ＭＳ Ｐゴシック" charset="-128"/>
              </a:rPr>
              <a:t> </a:t>
            </a:r>
            <a:r>
              <a:rPr lang="el-GR" sz="1600" kern="0" dirty="0">
                <a:solidFill>
                  <a:srgbClr val="FF0000"/>
                </a:solidFill>
                <a:ea typeface="ＭＳ Ｐゴシック" charset="-128"/>
                <a:sym typeface="Symbol"/>
              </a:rPr>
              <a:t>π</a:t>
            </a:r>
            <a:r>
              <a:rPr lang="fr-FR" sz="1600" kern="0" baseline="30000" dirty="0">
                <a:solidFill>
                  <a:srgbClr val="FF0000"/>
                </a:solidFill>
                <a:ea typeface="ＭＳ Ｐゴシック" charset="-128"/>
                <a:sym typeface="Symbol"/>
              </a:rPr>
              <a:t>-</a:t>
            </a:r>
            <a:r>
              <a:rPr lang="fr-FR" sz="1600" kern="0" dirty="0">
                <a:solidFill>
                  <a:srgbClr val="FF0000"/>
                </a:solidFill>
                <a:ea typeface="ＭＳ Ｐゴシック" charset="-128"/>
                <a:sym typeface="Symbol"/>
              </a:rPr>
              <a:t>p</a:t>
            </a:r>
            <a:r>
              <a:rPr lang="el-GR" sz="1600" kern="0" dirty="0">
                <a:solidFill>
                  <a:srgbClr val="FF0000"/>
                </a:solidFill>
                <a:ea typeface="ＭＳ Ｐゴシック" charset="-128"/>
                <a:sym typeface="Symbol"/>
              </a:rPr>
              <a:t></a:t>
            </a:r>
            <a:r>
              <a:rPr lang="fr-FR" sz="1600" kern="0" dirty="0">
                <a:solidFill>
                  <a:srgbClr val="FF0000"/>
                </a:solidFill>
                <a:ea typeface="ＭＳ Ｐゴシック" charset="-128"/>
                <a:sym typeface="Symbol"/>
              </a:rPr>
              <a:t>n</a:t>
            </a:r>
            <a:r>
              <a:rPr lang="el-GR" sz="1600" kern="0" dirty="0">
                <a:solidFill>
                  <a:srgbClr val="FF0000"/>
                </a:solidFill>
                <a:ea typeface="ＭＳ Ｐゴシック" charset="-128"/>
                <a:sym typeface="Symbol"/>
              </a:rPr>
              <a:t>π</a:t>
            </a:r>
            <a:r>
              <a:rPr lang="fr-FR" sz="1600" kern="0" baseline="30000" dirty="0">
                <a:solidFill>
                  <a:srgbClr val="FF0000"/>
                </a:solidFill>
                <a:ea typeface="ＭＳ Ｐゴシック" charset="-128"/>
                <a:sym typeface="Symbol"/>
              </a:rPr>
              <a:t>+</a:t>
            </a:r>
            <a:r>
              <a:rPr lang="el-GR" sz="1600" kern="0" dirty="0">
                <a:solidFill>
                  <a:srgbClr val="FF0000"/>
                </a:solidFill>
                <a:ea typeface="ＭＳ Ｐゴシック" charset="-128"/>
                <a:sym typeface="Symbol"/>
              </a:rPr>
              <a:t>π</a:t>
            </a:r>
            <a:r>
              <a:rPr lang="fr-FR" sz="1600" kern="0" baseline="30000" dirty="0">
                <a:solidFill>
                  <a:srgbClr val="FF0000"/>
                </a:solidFill>
                <a:ea typeface="ＭＳ Ｐゴシック" charset="-128"/>
                <a:sym typeface="Symbol"/>
              </a:rPr>
              <a:t>-</a:t>
            </a:r>
            <a:endParaRPr lang="fr-FR" sz="1600" kern="0" baseline="30000" dirty="0">
              <a:solidFill>
                <a:srgbClr val="FF0000"/>
              </a:solidFill>
              <a:ea typeface="ＭＳ Ｐゴシック" charset="-128"/>
            </a:endParaRPr>
          </a:p>
        </p:txBody>
      </p:sp>
      <p:sp>
        <p:nvSpPr>
          <p:cNvPr id="34" name="ZoneTexte 5"/>
          <p:cNvSpPr txBox="1"/>
          <p:nvPr/>
        </p:nvSpPr>
        <p:spPr>
          <a:xfrm>
            <a:off x="2464105" y="3125343"/>
            <a:ext cx="559769" cy="369332"/>
          </a:xfrm>
          <a:prstGeom prst="rect">
            <a:avLst/>
          </a:prstGeom>
          <a:noFill/>
        </p:spPr>
        <p:txBody>
          <a:bodyPr wrap="none" rtlCol="0">
            <a:spAutoFit/>
          </a:bodyPr>
          <a:lstStyle/>
          <a:p>
            <a:pPr defTabSz="457200" eaLnBrk="0" fontAlgn="base" hangingPunct="0">
              <a:spcBef>
                <a:spcPct val="0"/>
              </a:spcBef>
              <a:spcAft>
                <a:spcPct val="0"/>
              </a:spcAft>
            </a:pPr>
            <a:r>
              <a:rPr lang="fr-FR" dirty="0">
                <a:solidFill>
                  <a:prstClr val="black"/>
                </a:solidFill>
                <a:ea typeface="ＭＳ Ｐゴシック" charset="-128"/>
              </a:rPr>
              <a:t>M</a:t>
            </a:r>
            <a:r>
              <a:rPr lang="fr-FR" baseline="-25000" dirty="0">
                <a:solidFill>
                  <a:prstClr val="black"/>
                </a:solidFill>
                <a:ea typeface="ＭＳ Ｐゴシック" charset="-128"/>
                <a:sym typeface="Symbol"/>
              </a:rPr>
              <a:t></a:t>
            </a:r>
            <a:endParaRPr lang="fr-FR" baseline="-25000" dirty="0">
              <a:solidFill>
                <a:prstClr val="black"/>
              </a:solidFill>
              <a:ea typeface="ＭＳ Ｐゴシック" charset="-128"/>
            </a:endParaRPr>
          </a:p>
        </p:txBody>
      </p:sp>
      <p:sp>
        <p:nvSpPr>
          <p:cNvPr id="35" name="ZoneTexte 30"/>
          <p:cNvSpPr txBox="1"/>
          <p:nvPr/>
        </p:nvSpPr>
        <p:spPr>
          <a:xfrm>
            <a:off x="6804248" y="3141098"/>
            <a:ext cx="527709" cy="369332"/>
          </a:xfrm>
          <a:prstGeom prst="rect">
            <a:avLst/>
          </a:prstGeom>
          <a:noFill/>
        </p:spPr>
        <p:txBody>
          <a:bodyPr wrap="none" rtlCol="0">
            <a:spAutoFit/>
          </a:bodyPr>
          <a:lstStyle/>
          <a:p>
            <a:pPr defTabSz="457200" eaLnBrk="0" fontAlgn="base" hangingPunct="0">
              <a:spcBef>
                <a:spcPct val="0"/>
              </a:spcBef>
              <a:spcAft>
                <a:spcPct val="0"/>
              </a:spcAft>
            </a:pPr>
            <a:r>
              <a:rPr lang="fr-FR" dirty="0" err="1">
                <a:solidFill>
                  <a:prstClr val="black"/>
                </a:solidFill>
                <a:ea typeface="ＭＳ Ｐゴシック" charset="-128"/>
              </a:rPr>
              <a:t>M</a:t>
            </a:r>
            <a:r>
              <a:rPr lang="fr-FR" baseline="-25000" dirty="0" err="1">
                <a:solidFill>
                  <a:prstClr val="black"/>
                </a:solidFill>
                <a:ea typeface="ＭＳ Ｐゴシック" charset="-128"/>
                <a:sym typeface="Symbol"/>
              </a:rPr>
              <a:t>ee</a:t>
            </a:r>
            <a:endParaRPr lang="fr-FR" baseline="-25000" dirty="0">
              <a:solidFill>
                <a:prstClr val="black"/>
              </a:solidFill>
              <a:ea typeface="ＭＳ Ｐゴシック" charset="-128"/>
            </a:endParaRPr>
          </a:p>
        </p:txBody>
      </p:sp>
      <p:cxnSp>
        <p:nvCxnSpPr>
          <p:cNvPr id="36" name="Connecteur droit avec flèche 6"/>
          <p:cNvCxnSpPr/>
          <p:nvPr/>
        </p:nvCxnSpPr>
        <p:spPr bwMode="auto">
          <a:xfrm flipV="1">
            <a:off x="3884920" y="3409165"/>
            <a:ext cx="210081" cy="538706"/>
          </a:xfrm>
          <a:prstGeom prst="straightConnector1">
            <a:avLst/>
          </a:prstGeom>
          <a:solidFill>
            <a:srgbClr val="00B8FF"/>
          </a:solidFill>
          <a:ln w="19050" cap="flat" cmpd="sng" algn="ctr">
            <a:solidFill>
              <a:srgbClr val="FF99CC"/>
            </a:solidFill>
            <a:prstDash val="solid"/>
            <a:round/>
            <a:headEnd type="none" w="med" len="med"/>
            <a:tailEnd type="arrow"/>
          </a:ln>
          <a:effectLst/>
        </p:spPr>
      </p:cxnSp>
      <p:sp>
        <p:nvSpPr>
          <p:cNvPr id="37" name="ZoneTexte 32"/>
          <p:cNvSpPr txBox="1"/>
          <p:nvPr/>
        </p:nvSpPr>
        <p:spPr>
          <a:xfrm rot="1883891">
            <a:off x="2109358" y="3646818"/>
            <a:ext cx="1261884" cy="369332"/>
          </a:xfrm>
          <a:prstGeom prst="rect">
            <a:avLst/>
          </a:prstGeom>
          <a:noFill/>
        </p:spPr>
        <p:txBody>
          <a:bodyPr wrap="none" rtlCol="0">
            <a:spAutoFit/>
          </a:bodyPr>
          <a:lstStyle/>
          <a:p>
            <a:pPr>
              <a:defRPr/>
            </a:pPr>
            <a:r>
              <a:rPr lang="fr-FR" kern="0" dirty="0" err="1">
                <a:solidFill>
                  <a:srgbClr val="297FD5"/>
                </a:solidFill>
                <a:ea typeface="ＭＳ Ｐゴシック" charset="-128"/>
              </a:rPr>
              <a:t>preliminary</a:t>
            </a:r>
            <a:endParaRPr lang="fr-FR" kern="0" dirty="0">
              <a:solidFill>
                <a:srgbClr val="297FD5"/>
              </a:solidFill>
              <a:ea typeface="ＭＳ Ｐゴシック" charset="-128"/>
            </a:endParaRPr>
          </a:p>
        </p:txBody>
      </p:sp>
      <p:sp>
        <p:nvSpPr>
          <p:cNvPr id="2" name="ZoneTexte 1"/>
          <p:cNvSpPr txBox="1"/>
          <p:nvPr/>
        </p:nvSpPr>
        <p:spPr>
          <a:xfrm>
            <a:off x="3386552" y="2514512"/>
            <a:ext cx="1473480" cy="338554"/>
          </a:xfrm>
          <a:prstGeom prst="rect">
            <a:avLst/>
          </a:prstGeom>
          <a:noFill/>
        </p:spPr>
        <p:txBody>
          <a:bodyPr wrap="none" rtlCol="0">
            <a:spAutoFit/>
          </a:bodyPr>
          <a:lstStyle/>
          <a:p>
            <a:r>
              <a:rPr lang="fr-FR" sz="1600" kern="0" dirty="0" smtClean="0">
                <a:solidFill>
                  <a:srgbClr val="1F497D"/>
                </a:solidFill>
                <a:ea typeface="ＭＳ Ｐゴシック" charset="-128"/>
                <a:sym typeface="Symbol"/>
              </a:rPr>
              <a:t>s=1.49 </a:t>
            </a:r>
            <a:r>
              <a:rPr lang="fr-FR" sz="1600" kern="0" dirty="0" err="1" smtClean="0">
                <a:solidFill>
                  <a:srgbClr val="1F497D"/>
                </a:solidFill>
                <a:ea typeface="ＭＳ Ｐゴシック" charset="-128"/>
                <a:sym typeface="Symbol"/>
              </a:rPr>
              <a:t>GeV</a:t>
            </a:r>
            <a:r>
              <a:rPr lang="fr-FR" sz="1600" kern="0" dirty="0" smtClean="0">
                <a:solidFill>
                  <a:srgbClr val="1F497D"/>
                </a:solidFill>
                <a:ea typeface="ＭＳ Ｐゴシック" charset="-128"/>
                <a:sym typeface="Symbol"/>
              </a:rPr>
              <a:t>/c</a:t>
            </a:r>
            <a:r>
              <a:rPr lang="fr-FR" sz="1600" kern="0" baseline="30000" dirty="0" smtClean="0">
                <a:solidFill>
                  <a:srgbClr val="1F497D"/>
                </a:solidFill>
                <a:ea typeface="ＭＳ Ｐゴシック" charset="-128"/>
                <a:sym typeface="Symbol"/>
              </a:rPr>
              <a:t>2</a:t>
            </a:r>
            <a:endParaRPr lang="fr-FR" sz="1600" kern="0" baseline="30000" dirty="0" smtClean="0">
              <a:solidFill>
                <a:srgbClr val="1F497D"/>
              </a:solidFill>
              <a:ea typeface="ＭＳ Ｐゴシック" charset="-128"/>
            </a:endParaRPr>
          </a:p>
        </p:txBody>
      </p:sp>
      <p:sp>
        <p:nvSpPr>
          <p:cNvPr id="4" name="Slide Number Placeholder 3"/>
          <p:cNvSpPr>
            <a:spLocks noGrp="1"/>
          </p:cNvSpPr>
          <p:nvPr>
            <p:ph type="sldNum" sz="quarter" idx="12"/>
          </p:nvPr>
        </p:nvSpPr>
        <p:spPr/>
        <p:txBody>
          <a:bodyPr/>
          <a:lstStyle/>
          <a:p>
            <a:pPr>
              <a:defRPr/>
            </a:pPr>
            <a:fld id="{AB7CE779-21FB-D348-B8EA-3C752F0DE6DE}" type="slidenum">
              <a:rPr lang="en-US" altLang="en-US" smtClean="0"/>
              <a:pPr>
                <a:defRPr/>
              </a:pPr>
              <a:t>54</a:t>
            </a:fld>
            <a:endParaRPr lang="en-US" altLang="en-US"/>
          </a:p>
        </p:txBody>
      </p:sp>
    </p:spTree>
    <p:extLst>
      <p:ext uri="{BB962C8B-B14F-4D97-AF65-F5344CB8AC3E}">
        <p14:creationId xmlns:p14="http://schemas.microsoft.com/office/powerpoint/2010/main" val="20328819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457200" y="-17531"/>
            <a:ext cx="8686800" cy="6419850"/>
          </a:xfrm>
          <a:prstGeom prst="rect">
            <a:avLst/>
          </a:prstGeom>
        </p:spPr>
      </p:pic>
      <p:sp>
        <p:nvSpPr>
          <p:cNvPr id="7" name="TextBox 6"/>
          <p:cNvSpPr txBox="1"/>
          <p:nvPr/>
        </p:nvSpPr>
        <p:spPr>
          <a:xfrm>
            <a:off x="0" y="6492947"/>
            <a:ext cx="1643270" cy="369332"/>
          </a:xfrm>
          <a:prstGeom prst="rect">
            <a:avLst/>
          </a:prstGeom>
          <a:solidFill>
            <a:srgbClr val="FFC000"/>
          </a:solidFill>
        </p:spPr>
        <p:txBody>
          <a:bodyPr wrap="square" rtlCol="0">
            <a:spAutoFit/>
          </a:bodyPr>
          <a:lstStyle/>
          <a:p>
            <a:r>
              <a:rPr lang="en-US" dirty="0"/>
              <a:t>F</a:t>
            </a:r>
            <a:r>
              <a:rPr lang="en-US" dirty="0" smtClean="0"/>
              <a:t>ederico </a:t>
            </a:r>
            <a:r>
              <a:rPr lang="en-US" dirty="0" err="1" smtClean="0"/>
              <a:t>Scozzi</a:t>
            </a:r>
            <a:endParaRPr lang="en-US" dirty="0"/>
          </a:p>
        </p:txBody>
      </p:sp>
      <p:sp>
        <p:nvSpPr>
          <p:cNvPr id="8" name="Slide Number Placeholder 7"/>
          <p:cNvSpPr>
            <a:spLocks noGrp="1"/>
          </p:cNvSpPr>
          <p:nvPr>
            <p:ph type="sldNum" sz="quarter" idx="12"/>
          </p:nvPr>
        </p:nvSpPr>
        <p:spPr/>
        <p:txBody>
          <a:bodyPr/>
          <a:lstStyle/>
          <a:p>
            <a:pPr>
              <a:defRPr/>
            </a:pPr>
            <a:fld id="{AB7CE779-21FB-D348-B8EA-3C752F0DE6DE}" type="slidenum">
              <a:rPr lang="en-US" altLang="en-US" smtClean="0"/>
              <a:pPr>
                <a:defRPr/>
              </a:pPr>
              <a:t>55</a:t>
            </a:fld>
            <a:endParaRPr lang="en-US" altLang="en-US"/>
          </a:p>
        </p:txBody>
      </p:sp>
    </p:spTree>
    <p:extLst>
      <p:ext uri="{BB962C8B-B14F-4D97-AF65-F5344CB8AC3E}">
        <p14:creationId xmlns:p14="http://schemas.microsoft.com/office/powerpoint/2010/main" val="20538942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2855"/>
            <a:ext cx="9144000" cy="6295552"/>
          </a:xfrm>
          <a:prstGeom prst="rect">
            <a:avLst/>
          </a:prstGeom>
        </p:spPr>
      </p:pic>
      <p:sp>
        <p:nvSpPr>
          <p:cNvPr id="7" name="TextBox 6"/>
          <p:cNvSpPr txBox="1"/>
          <p:nvPr/>
        </p:nvSpPr>
        <p:spPr>
          <a:xfrm>
            <a:off x="0" y="6492947"/>
            <a:ext cx="1643270" cy="369332"/>
          </a:xfrm>
          <a:prstGeom prst="rect">
            <a:avLst/>
          </a:prstGeom>
          <a:solidFill>
            <a:srgbClr val="FFC000"/>
          </a:solidFill>
        </p:spPr>
        <p:txBody>
          <a:bodyPr wrap="square" rtlCol="0">
            <a:spAutoFit/>
          </a:bodyPr>
          <a:lstStyle/>
          <a:p>
            <a:r>
              <a:rPr lang="en-US" dirty="0"/>
              <a:t>F</a:t>
            </a:r>
            <a:r>
              <a:rPr lang="en-US" dirty="0" smtClean="0"/>
              <a:t>ederico </a:t>
            </a:r>
            <a:r>
              <a:rPr lang="en-US" dirty="0" err="1" smtClean="0"/>
              <a:t>Scozzi</a:t>
            </a:r>
            <a:endParaRPr lang="en-US" dirty="0"/>
          </a:p>
        </p:txBody>
      </p:sp>
      <p:sp>
        <p:nvSpPr>
          <p:cNvPr id="8" name="Slide Number Placeholder 7"/>
          <p:cNvSpPr>
            <a:spLocks noGrp="1"/>
          </p:cNvSpPr>
          <p:nvPr>
            <p:ph type="sldNum" sz="quarter" idx="12"/>
          </p:nvPr>
        </p:nvSpPr>
        <p:spPr/>
        <p:txBody>
          <a:bodyPr/>
          <a:lstStyle/>
          <a:p>
            <a:pPr>
              <a:defRPr/>
            </a:pPr>
            <a:fld id="{AB7CE779-21FB-D348-B8EA-3C752F0DE6DE}" type="slidenum">
              <a:rPr lang="en-US" altLang="en-US" smtClean="0"/>
              <a:pPr>
                <a:defRPr/>
              </a:pPr>
              <a:t>56</a:t>
            </a:fld>
            <a:endParaRPr lang="en-US" altLang="en-US"/>
          </a:p>
        </p:txBody>
      </p:sp>
    </p:spTree>
    <p:extLst>
      <p:ext uri="{BB962C8B-B14F-4D97-AF65-F5344CB8AC3E}">
        <p14:creationId xmlns:p14="http://schemas.microsoft.com/office/powerpoint/2010/main" val="21071451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77724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72866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524000"/>
            <a:ext cx="502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209800"/>
            <a:ext cx="77724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667000"/>
            <a:ext cx="7848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3810000"/>
            <a:ext cx="441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4343400"/>
            <a:ext cx="21717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4953000"/>
            <a:ext cx="7000875" cy="1552575"/>
          </a:xfrm>
          <a:prstGeom prst="rect">
            <a:avLst/>
          </a:prstGeom>
          <a:solidFill>
            <a:srgbClr val="FDF103"/>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33386914-9120-D54D-A0BF-EF4C0751C264}" type="slidenum">
              <a:rPr lang="en-US" altLang="en-US" smtClean="0"/>
              <a:pPr>
                <a:defRPr/>
              </a:pPr>
              <a:t>57</a:t>
            </a:fld>
            <a:endParaRPr lang="en-US" altLang="en-US"/>
          </a:p>
        </p:txBody>
      </p:sp>
    </p:spTree>
    <p:extLst>
      <p:ext uri="{BB962C8B-B14F-4D97-AF65-F5344CB8AC3E}">
        <p14:creationId xmlns:p14="http://schemas.microsoft.com/office/powerpoint/2010/main" val="20300781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6400" y="787400"/>
            <a:ext cx="8331200" cy="5283200"/>
          </a:xfrm>
          <a:prstGeom prst="rect">
            <a:avLst/>
          </a:prstGeom>
        </p:spPr>
      </p:pic>
      <p:sp>
        <p:nvSpPr>
          <p:cNvPr id="5" name="TextBox 4"/>
          <p:cNvSpPr txBox="1"/>
          <p:nvPr/>
        </p:nvSpPr>
        <p:spPr>
          <a:xfrm>
            <a:off x="0" y="6492947"/>
            <a:ext cx="1909690" cy="369332"/>
          </a:xfrm>
          <a:prstGeom prst="rect">
            <a:avLst/>
          </a:prstGeom>
          <a:solidFill>
            <a:srgbClr val="FFC000"/>
          </a:solidFill>
        </p:spPr>
        <p:txBody>
          <a:bodyPr wrap="square" rtlCol="0">
            <a:spAutoFit/>
          </a:bodyPr>
          <a:lstStyle/>
          <a:p>
            <a:r>
              <a:rPr lang="en-US" dirty="0" smtClean="0"/>
              <a:t>Andrey </a:t>
            </a:r>
            <a:r>
              <a:rPr lang="en-US" dirty="0" err="1" smtClean="0"/>
              <a:t>Sarantsev</a:t>
            </a:r>
            <a:endParaRPr lang="en-US" dirty="0"/>
          </a:p>
        </p:txBody>
      </p:sp>
      <p:sp>
        <p:nvSpPr>
          <p:cNvPr id="6" name="Slide Number Placeholder 5"/>
          <p:cNvSpPr>
            <a:spLocks noGrp="1"/>
          </p:cNvSpPr>
          <p:nvPr>
            <p:ph type="sldNum" sz="quarter" idx="12"/>
          </p:nvPr>
        </p:nvSpPr>
        <p:spPr/>
        <p:txBody>
          <a:bodyPr/>
          <a:lstStyle/>
          <a:p>
            <a:pPr>
              <a:defRPr/>
            </a:pPr>
            <a:fld id="{33386914-9120-D54D-A0BF-EF4C0751C264}" type="slidenum">
              <a:rPr lang="en-US" altLang="en-US" smtClean="0"/>
              <a:pPr>
                <a:defRPr/>
              </a:pPr>
              <a:t>58</a:t>
            </a:fld>
            <a:endParaRPr lang="en-US" altLang="en-US"/>
          </a:p>
        </p:txBody>
      </p:sp>
    </p:spTree>
    <p:extLst>
      <p:ext uri="{BB962C8B-B14F-4D97-AF65-F5344CB8AC3E}">
        <p14:creationId xmlns:p14="http://schemas.microsoft.com/office/powerpoint/2010/main" val="2049662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3"/>
          <a:srcRect l="11851"/>
          <a:stretch/>
        </p:blipFill>
        <p:spPr>
          <a:xfrm>
            <a:off x="5314442" y="1728487"/>
            <a:ext cx="3799049" cy="1931169"/>
          </a:xfrm>
          <a:prstGeom prst="rect">
            <a:avLst/>
          </a:prstGeom>
        </p:spPr>
      </p:pic>
      <p:sp>
        <p:nvSpPr>
          <p:cNvPr id="6" name="pole tekstowe 5"/>
          <p:cNvSpPr txBox="1"/>
          <p:nvPr/>
        </p:nvSpPr>
        <p:spPr>
          <a:xfrm>
            <a:off x="7662080" y="2319855"/>
            <a:ext cx="1371601" cy="553998"/>
          </a:xfrm>
          <a:prstGeom prst="rect">
            <a:avLst/>
          </a:prstGeom>
          <a:noFill/>
        </p:spPr>
        <p:txBody>
          <a:bodyPr wrap="square" rtlCol="0">
            <a:spAutoFit/>
          </a:bodyPr>
          <a:lstStyle/>
          <a:p>
            <a:r>
              <a:rPr lang="pl-PL" sz="1500" dirty="0"/>
              <a:t>for </a:t>
            </a:r>
            <a:r>
              <a:rPr lang="pl-PL" sz="1500" dirty="0" err="1"/>
              <a:t>example</a:t>
            </a:r>
            <a:r>
              <a:rPr lang="pl-PL" sz="1500" dirty="0"/>
              <a:t> </a:t>
            </a:r>
            <a:r>
              <a:rPr lang="pl-PL" sz="1500" dirty="0">
                <a:sym typeface="Symbol" panose="05050102010706020507" pitchFamily="18" charset="2"/>
              </a:rPr>
              <a:t>* </a:t>
            </a:r>
            <a:r>
              <a:rPr lang="pl-PL" sz="1500" dirty="0" err="1">
                <a:sym typeface="Symbol" panose="05050102010706020507" pitchFamily="18" charset="2"/>
              </a:rPr>
              <a:t>direction</a:t>
            </a:r>
            <a:r>
              <a:rPr lang="pl-PL" sz="1500" dirty="0">
                <a:sym typeface="Symbol" panose="05050102010706020507" pitchFamily="18" charset="2"/>
              </a:rPr>
              <a:t> </a:t>
            </a:r>
            <a:endParaRPr lang="en-GB" sz="1500" dirty="0"/>
          </a:p>
        </p:txBody>
      </p:sp>
      <p:sp>
        <p:nvSpPr>
          <p:cNvPr id="7" name="pole tekstowe 6"/>
          <p:cNvSpPr txBox="1"/>
          <p:nvPr/>
        </p:nvSpPr>
        <p:spPr>
          <a:xfrm>
            <a:off x="6430355" y="1100271"/>
            <a:ext cx="1982948" cy="553998"/>
          </a:xfrm>
          <a:prstGeom prst="rect">
            <a:avLst/>
          </a:prstGeom>
          <a:noFill/>
        </p:spPr>
        <p:txBody>
          <a:bodyPr wrap="square" rtlCol="0">
            <a:spAutoFit/>
          </a:bodyPr>
          <a:lstStyle/>
          <a:p>
            <a:r>
              <a:rPr lang="pl-PL" sz="1500" u="sng" dirty="0"/>
              <a:t>Lepton </a:t>
            </a:r>
            <a:r>
              <a:rPr lang="pl-PL" sz="1500" u="sng" dirty="0" err="1"/>
              <a:t>emission</a:t>
            </a:r>
            <a:r>
              <a:rPr lang="pl-PL" sz="1500" u="sng" dirty="0"/>
              <a:t> </a:t>
            </a:r>
            <a:r>
              <a:rPr lang="pl-PL" sz="1500" u="sng" dirty="0" err="1"/>
              <a:t>angles</a:t>
            </a:r>
            <a:endParaRPr lang="en-GB" sz="1500" u="sng" dirty="0"/>
          </a:p>
        </p:txBody>
      </p:sp>
      <p:pic>
        <p:nvPicPr>
          <p:cNvPr id="8" name="Obraz 7"/>
          <p:cNvPicPr>
            <a:picLocks noChangeAspect="1"/>
          </p:cNvPicPr>
          <p:nvPr/>
        </p:nvPicPr>
        <p:blipFill>
          <a:blip r:embed="rId4"/>
          <a:stretch>
            <a:fillRect/>
          </a:stretch>
        </p:blipFill>
        <p:spPr>
          <a:xfrm>
            <a:off x="1253813" y="2108418"/>
            <a:ext cx="3132989" cy="870990"/>
          </a:xfrm>
          <a:prstGeom prst="rect">
            <a:avLst/>
          </a:prstGeom>
        </p:spPr>
      </p:pic>
      <p:sp>
        <p:nvSpPr>
          <p:cNvPr id="10" name="pole tekstowe 9"/>
          <p:cNvSpPr txBox="1"/>
          <p:nvPr/>
        </p:nvSpPr>
        <p:spPr>
          <a:xfrm>
            <a:off x="2994059" y="1351678"/>
            <a:ext cx="1631272" cy="553998"/>
          </a:xfrm>
          <a:prstGeom prst="rect">
            <a:avLst/>
          </a:prstGeom>
          <a:noFill/>
          <a:ln>
            <a:solidFill>
              <a:srgbClr val="FF0000"/>
            </a:solidFill>
          </a:ln>
        </p:spPr>
        <p:txBody>
          <a:bodyPr wrap="square" rtlCol="0">
            <a:spAutoFit/>
          </a:bodyPr>
          <a:lstStyle/>
          <a:p>
            <a:r>
              <a:rPr lang="pl-PL" sz="1500" dirty="0"/>
              <a:t>Spin </a:t>
            </a:r>
            <a:r>
              <a:rPr lang="pl-PL" sz="1500" dirty="0" err="1"/>
              <a:t>density</a:t>
            </a:r>
            <a:r>
              <a:rPr lang="pl-PL" sz="1500" dirty="0"/>
              <a:t> matrix</a:t>
            </a:r>
            <a:endParaRPr lang="en-GB" sz="1500" dirty="0"/>
          </a:p>
        </p:txBody>
      </p:sp>
      <p:sp>
        <p:nvSpPr>
          <p:cNvPr id="11" name="Prostokąt 10"/>
          <p:cNvSpPr/>
          <p:nvPr/>
        </p:nvSpPr>
        <p:spPr>
          <a:xfrm>
            <a:off x="77079" y="1274782"/>
            <a:ext cx="2743229" cy="707886"/>
          </a:xfrm>
          <a:prstGeom prst="rect">
            <a:avLst/>
          </a:prstGeom>
        </p:spPr>
        <p:txBody>
          <a:bodyPr wrap="square">
            <a:spAutoFit/>
          </a:bodyPr>
          <a:lstStyle/>
          <a:p>
            <a:r>
              <a:rPr lang="pl-PL" sz="1000" dirty="0">
                <a:solidFill>
                  <a:srgbClr val="0080AC"/>
                </a:solidFill>
                <a:latin typeface="INHKO N+ Gulliver"/>
              </a:rPr>
              <a:t>E. Speranza, B. Friman, M. Zetenyi</a:t>
            </a:r>
          </a:p>
          <a:p>
            <a:r>
              <a:rPr lang="en-GB" sz="1000" dirty="0">
                <a:solidFill>
                  <a:srgbClr val="0080AC"/>
                </a:solidFill>
                <a:latin typeface="INHKO N+ Gulliver"/>
              </a:rPr>
              <a:t>Physics Letters B 764 (2017) 282–288</a:t>
            </a:r>
            <a:endParaRPr lang="pl-PL" sz="1000" dirty="0">
              <a:solidFill>
                <a:srgbClr val="0080AC"/>
              </a:solidFill>
              <a:latin typeface="INHKO N+ Gulliver"/>
            </a:endParaRPr>
          </a:p>
          <a:p>
            <a:endParaRPr lang="pl-PL" sz="1000" dirty="0">
              <a:solidFill>
                <a:srgbClr val="0080AC"/>
              </a:solidFill>
              <a:latin typeface="INHKO N+ Gulliver"/>
            </a:endParaRPr>
          </a:p>
          <a:p>
            <a:r>
              <a:rPr lang="pl-PL" sz="1000" dirty="0" err="1">
                <a:solidFill>
                  <a:srgbClr val="0080AC"/>
                </a:solidFill>
                <a:latin typeface="INHKO N+ Gulliver"/>
              </a:rPr>
              <a:t>A.Sarantsev</a:t>
            </a:r>
            <a:r>
              <a:rPr lang="pl-PL" sz="1000" dirty="0">
                <a:solidFill>
                  <a:srgbClr val="0080AC"/>
                </a:solidFill>
                <a:latin typeface="INHKO N+ Gulliver"/>
              </a:rPr>
              <a:t> to be </a:t>
            </a:r>
            <a:r>
              <a:rPr lang="pl-PL" sz="1000" dirty="0" err="1">
                <a:solidFill>
                  <a:srgbClr val="0080AC"/>
                </a:solidFill>
                <a:latin typeface="INHKO N+ Gulliver"/>
              </a:rPr>
              <a:t>published</a:t>
            </a:r>
            <a:r>
              <a:rPr lang="en-GB" sz="1000" dirty="0">
                <a:solidFill>
                  <a:srgbClr val="0080AC"/>
                </a:solidFill>
                <a:latin typeface="INHKO N+ Gulliver"/>
              </a:rPr>
              <a:t> </a:t>
            </a:r>
            <a:endParaRPr lang="en-GB" sz="1000" dirty="0"/>
          </a:p>
        </p:txBody>
      </p:sp>
      <p:pic>
        <p:nvPicPr>
          <p:cNvPr id="12" name="Obraz 11"/>
          <p:cNvPicPr>
            <a:picLocks noChangeAspect="1"/>
          </p:cNvPicPr>
          <p:nvPr/>
        </p:nvPicPr>
        <p:blipFill>
          <a:blip r:embed="rId5"/>
          <a:stretch>
            <a:fillRect/>
          </a:stretch>
        </p:blipFill>
        <p:spPr>
          <a:xfrm>
            <a:off x="0" y="3568069"/>
            <a:ext cx="3182566" cy="649150"/>
          </a:xfrm>
          <a:prstGeom prst="rect">
            <a:avLst/>
          </a:prstGeom>
        </p:spPr>
      </p:pic>
      <p:pic>
        <p:nvPicPr>
          <p:cNvPr id="13" name="Obraz 12"/>
          <p:cNvPicPr>
            <a:picLocks noChangeAspect="1"/>
          </p:cNvPicPr>
          <p:nvPr/>
        </p:nvPicPr>
        <p:blipFill>
          <a:blip r:embed="rId6"/>
          <a:stretch>
            <a:fillRect/>
          </a:stretch>
        </p:blipFill>
        <p:spPr>
          <a:xfrm>
            <a:off x="6346075" y="4390270"/>
            <a:ext cx="2086468" cy="1034915"/>
          </a:xfrm>
          <a:prstGeom prst="rect">
            <a:avLst/>
          </a:prstGeom>
        </p:spPr>
      </p:pic>
      <p:sp>
        <p:nvSpPr>
          <p:cNvPr id="14" name="pole tekstowe 13"/>
          <p:cNvSpPr txBox="1"/>
          <p:nvPr/>
        </p:nvSpPr>
        <p:spPr>
          <a:xfrm>
            <a:off x="6500602" y="3688257"/>
            <a:ext cx="2177249" cy="523220"/>
          </a:xfrm>
          <a:prstGeom prst="rect">
            <a:avLst/>
          </a:prstGeom>
          <a:noFill/>
          <a:ln>
            <a:solidFill>
              <a:srgbClr val="FF0000"/>
            </a:solidFill>
          </a:ln>
        </p:spPr>
        <p:txBody>
          <a:bodyPr wrap="square" rtlCol="0">
            <a:spAutoFit/>
          </a:bodyPr>
          <a:lstStyle/>
          <a:p>
            <a:r>
              <a:rPr lang="pl-PL" sz="1400" dirty="0" err="1"/>
              <a:t>photon</a:t>
            </a:r>
            <a:r>
              <a:rPr lang="pl-PL" sz="1400" dirty="0"/>
              <a:t> </a:t>
            </a:r>
            <a:r>
              <a:rPr lang="pl-PL" sz="1400" dirty="0" err="1"/>
              <a:t>polarisation</a:t>
            </a:r>
            <a:r>
              <a:rPr lang="pl-PL" sz="1400" dirty="0"/>
              <a:t> </a:t>
            </a:r>
            <a:r>
              <a:rPr lang="pl-PL" sz="1400" dirty="0" err="1"/>
              <a:t>vectors</a:t>
            </a:r>
            <a:endParaRPr lang="en-GB" sz="1400" dirty="0"/>
          </a:p>
        </p:txBody>
      </p:sp>
      <p:sp>
        <p:nvSpPr>
          <p:cNvPr id="15" name="pole tekstowe 14"/>
          <p:cNvSpPr txBox="1"/>
          <p:nvPr/>
        </p:nvSpPr>
        <p:spPr>
          <a:xfrm>
            <a:off x="8134873" y="4390871"/>
            <a:ext cx="1111928" cy="276999"/>
          </a:xfrm>
          <a:prstGeom prst="rect">
            <a:avLst/>
          </a:prstGeom>
          <a:noFill/>
        </p:spPr>
        <p:txBody>
          <a:bodyPr wrap="square" rtlCol="0">
            <a:spAutoFit/>
          </a:bodyPr>
          <a:lstStyle/>
          <a:p>
            <a:r>
              <a:rPr lang="pl-PL" sz="1200" dirty="0" err="1">
                <a:solidFill>
                  <a:srgbClr val="FF0000"/>
                </a:solidFill>
              </a:rPr>
              <a:t>transverse</a:t>
            </a:r>
            <a:endParaRPr lang="en-GB" sz="1200" dirty="0">
              <a:solidFill>
                <a:srgbClr val="FF0000"/>
              </a:solidFill>
            </a:endParaRPr>
          </a:p>
        </p:txBody>
      </p:sp>
      <p:sp>
        <p:nvSpPr>
          <p:cNvPr id="16" name="pole tekstowe 15"/>
          <p:cNvSpPr txBox="1"/>
          <p:nvPr/>
        </p:nvSpPr>
        <p:spPr>
          <a:xfrm>
            <a:off x="8048813" y="4665092"/>
            <a:ext cx="1111928" cy="276999"/>
          </a:xfrm>
          <a:prstGeom prst="rect">
            <a:avLst/>
          </a:prstGeom>
          <a:noFill/>
        </p:spPr>
        <p:txBody>
          <a:bodyPr wrap="square" rtlCol="0">
            <a:spAutoFit/>
          </a:bodyPr>
          <a:lstStyle/>
          <a:p>
            <a:r>
              <a:rPr lang="pl-PL" sz="1200" dirty="0" err="1">
                <a:solidFill>
                  <a:srgbClr val="3366FF"/>
                </a:solidFill>
              </a:rPr>
              <a:t>longitudinal</a:t>
            </a:r>
            <a:r>
              <a:rPr lang="pl-PL" sz="1200" dirty="0">
                <a:solidFill>
                  <a:srgbClr val="3366FF"/>
                </a:solidFill>
              </a:rPr>
              <a:t> </a:t>
            </a:r>
            <a:endParaRPr lang="en-GB" sz="1200" dirty="0">
              <a:solidFill>
                <a:srgbClr val="3366FF"/>
              </a:solidFill>
            </a:endParaRPr>
          </a:p>
        </p:txBody>
      </p:sp>
      <p:sp>
        <p:nvSpPr>
          <p:cNvPr id="17" name="Prostokąt 16"/>
          <p:cNvSpPr/>
          <p:nvPr/>
        </p:nvSpPr>
        <p:spPr>
          <a:xfrm>
            <a:off x="8106020" y="4934707"/>
            <a:ext cx="1083951" cy="323165"/>
          </a:xfrm>
          <a:prstGeom prst="rect">
            <a:avLst/>
          </a:prstGeom>
        </p:spPr>
        <p:txBody>
          <a:bodyPr wrap="none">
            <a:spAutoFit/>
          </a:bodyPr>
          <a:lstStyle/>
          <a:p>
            <a:r>
              <a:rPr lang="pl-PL" sz="1500" dirty="0" err="1">
                <a:solidFill>
                  <a:srgbClr val="FF0000"/>
                </a:solidFill>
              </a:rPr>
              <a:t>transverse</a:t>
            </a:r>
            <a:endParaRPr lang="en-GB" sz="1500" dirty="0">
              <a:solidFill>
                <a:srgbClr val="FF0000"/>
              </a:solidFill>
            </a:endParaRPr>
          </a:p>
        </p:txBody>
      </p:sp>
      <p:sp>
        <p:nvSpPr>
          <p:cNvPr id="18" name="pole tekstowe 17"/>
          <p:cNvSpPr txBox="1"/>
          <p:nvPr/>
        </p:nvSpPr>
        <p:spPr>
          <a:xfrm>
            <a:off x="3380358" y="3765029"/>
            <a:ext cx="1736292" cy="276999"/>
          </a:xfrm>
          <a:prstGeom prst="rect">
            <a:avLst/>
          </a:prstGeom>
          <a:noFill/>
          <a:ln>
            <a:solidFill>
              <a:srgbClr val="FF0000"/>
            </a:solidFill>
          </a:ln>
        </p:spPr>
        <p:txBody>
          <a:bodyPr wrap="square" rtlCol="0">
            <a:spAutoFit/>
          </a:bodyPr>
          <a:lstStyle/>
          <a:p>
            <a:r>
              <a:rPr lang="pl-PL" sz="1200" dirty="0">
                <a:sym typeface="Symbol" panose="05050102010706020507" pitchFamily="18" charset="2"/>
              </a:rPr>
              <a:t>QED:  </a:t>
            </a:r>
            <a:r>
              <a:rPr lang="en-GB" sz="1200" dirty="0">
                <a:sym typeface="Symbol" panose="05050102010706020507" pitchFamily="18" charset="2"/>
              </a:rPr>
              <a:t></a:t>
            </a:r>
            <a:r>
              <a:rPr lang="pl-PL" sz="1200" dirty="0">
                <a:sym typeface="Symbol" panose="05050102010706020507" pitchFamily="18" charset="2"/>
              </a:rPr>
              <a:t>* </a:t>
            </a:r>
            <a:r>
              <a:rPr lang="pl-PL" sz="1200" dirty="0" err="1">
                <a:sym typeface="Symbol" panose="05050102010706020507" pitchFamily="18" charset="2"/>
              </a:rPr>
              <a:t>decay</a:t>
            </a:r>
            <a:r>
              <a:rPr lang="pl-PL" sz="1200" dirty="0">
                <a:sym typeface="Symbol" panose="05050102010706020507" pitchFamily="18" charset="2"/>
              </a:rPr>
              <a:t> to </a:t>
            </a:r>
            <a:r>
              <a:rPr lang="pl-PL" sz="1200" dirty="0" err="1">
                <a:sym typeface="Symbol" panose="05050102010706020507" pitchFamily="18" charset="2"/>
              </a:rPr>
              <a:t>e+e</a:t>
            </a:r>
            <a:r>
              <a:rPr lang="pl-PL" sz="1200" dirty="0">
                <a:sym typeface="Symbol" panose="05050102010706020507" pitchFamily="18" charset="2"/>
              </a:rPr>
              <a:t>-</a:t>
            </a:r>
            <a:endParaRPr lang="en-GB" sz="1200" dirty="0"/>
          </a:p>
        </p:txBody>
      </p:sp>
      <mc:AlternateContent xmlns:mc="http://schemas.openxmlformats.org/markup-compatibility/2006" xmlns:a14="http://schemas.microsoft.com/office/drawing/2010/main">
        <mc:Choice Requires="a14">
          <p:sp>
            <p:nvSpPr>
              <p:cNvPr id="20" name="pole tekstowe 19"/>
              <p:cNvSpPr txBox="1"/>
              <p:nvPr/>
            </p:nvSpPr>
            <p:spPr>
              <a:xfrm>
                <a:off x="0" y="2982166"/>
                <a:ext cx="3555083" cy="5355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600" i="1">
                              <a:latin typeface="Cambria Math" charset="0"/>
                            </a:rPr>
                          </m:ctrlPr>
                        </m:sSubSupPr>
                        <m:e>
                          <m:r>
                            <a:rPr lang="en-GB" sz="1600" i="1">
                              <a:latin typeface="Cambria Math" panose="02040503050406030204" pitchFamily="18" charset="0"/>
                              <a:ea typeface="Cambria Math" panose="02040503050406030204" pitchFamily="18" charset="0"/>
                            </a:rPr>
                            <m:t>𝜌</m:t>
                          </m:r>
                        </m:e>
                        <m:sub>
                          <m:r>
                            <a:rPr lang="en-GB" sz="1600" i="1">
                              <a:latin typeface="Cambria Math" panose="02040503050406030204" pitchFamily="18" charset="0"/>
                              <a:ea typeface="Cambria Math" panose="02040503050406030204" pitchFamily="18" charset="0"/>
                            </a:rPr>
                            <m:t>𝜆</m:t>
                          </m:r>
                          <m:r>
                            <a:rPr lang="pl-PL" sz="1600" i="1">
                              <a:latin typeface="Cambria Math" panose="02040503050406030204" pitchFamily="18" charset="0"/>
                              <a:ea typeface="Cambria Math" panose="02040503050406030204" pitchFamily="18" charset="0"/>
                            </a:rPr>
                            <m:t>′,</m:t>
                          </m:r>
                          <m:r>
                            <a:rPr lang="pl-PL" sz="1600" i="1">
                              <a:latin typeface="Cambria Math" panose="02040503050406030204" pitchFamily="18" charset="0"/>
                              <a:ea typeface="Cambria Math" panose="02040503050406030204" pitchFamily="18" charset="0"/>
                            </a:rPr>
                            <m:t>𝜆</m:t>
                          </m:r>
                        </m:sub>
                        <m:sup>
                          <m:r>
                            <a:rPr lang="pl-PL" sz="1600" i="1">
                              <a:latin typeface="Cambria Math" panose="02040503050406030204" pitchFamily="18" charset="0"/>
                            </a:rPr>
                            <m:t>h𝑎𝑑</m:t>
                          </m:r>
                        </m:sup>
                      </m:sSubSup>
                      <m:r>
                        <a:rPr lang="pl-PL" sz="1600" i="1">
                          <a:latin typeface="Cambria Math" panose="02040503050406030204" pitchFamily="18" charset="0"/>
                        </a:rPr>
                        <m:t>=</m:t>
                      </m:r>
                      <m:f>
                        <m:fPr>
                          <m:ctrlPr>
                            <a:rPr lang="pl-PL" sz="1600" i="1">
                              <a:latin typeface="Cambria Math" charset="0"/>
                            </a:rPr>
                          </m:ctrlPr>
                        </m:fPr>
                        <m:num>
                          <m:sSup>
                            <m:sSupPr>
                              <m:ctrlPr>
                                <a:rPr lang="pl-PL" sz="1600" i="1">
                                  <a:latin typeface="Cambria Math" charset="0"/>
                                </a:rPr>
                              </m:ctrlPr>
                            </m:sSupPr>
                            <m:e>
                              <m:r>
                                <a:rPr lang="pl-PL" sz="1600" i="1">
                                  <a:latin typeface="Cambria Math" panose="02040503050406030204" pitchFamily="18" charset="0"/>
                                </a:rPr>
                                <m:t>𝑒</m:t>
                              </m:r>
                            </m:e>
                            <m:sup>
                              <m:r>
                                <a:rPr lang="pl-PL" sz="1600" i="1">
                                  <a:latin typeface="Cambria Math" panose="02040503050406030204" pitchFamily="18" charset="0"/>
                                </a:rPr>
                                <m:t>2</m:t>
                              </m:r>
                            </m:sup>
                          </m:sSup>
                        </m:num>
                        <m:den>
                          <m:sSup>
                            <m:sSupPr>
                              <m:ctrlPr>
                                <a:rPr lang="pl-PL" sz="1600" i="1">
                                  <a:latin typeface="Cambria Math" charset="0"/>
                                </a:rPr>
                              </m:ctrlPr>
                            </m:sSupPr>
                            <m:e>
                              <m:r>
                                <a:rPr lang="pl-PL" sz="1600" i="1">
                                  <a:latin typeface="Cambria Math" panose="02040503050406030204" pitchFamily="18" charset="0"/>
                                </a:rPr>
                                <m:t>𝑞</m:t>
                              </m:r>
                            </m:e>
                            <m:sup>
                              <m:r>
                                <a:rPr lang="pl-PL" sz="1600" i="1">
                                  <a:latin typeface="Cambria Math" panose="02040503050406030204" pitchFamily="18" charset="0"/>
                                </a:rPr>
                                <m:t>4</m:t>
                              </m:r>
                            </m:sup>
                          </m:sSup>
                        </m:den>
                      </m:f>
                      <m:sSub>
                        <m:sSubPr>
                          <m:ctrlPr>
                            <a:rPr lang="pl-PL" sz="1600" i="1">
                              <a:latin typeface="Cambria Math" charset="0"/>
                            </a:rPr>
                          </m:ctrlPr>
                        </m:sSubPr>
                        <m:e>
                          <m:sSubSup>
                            <m:sSubSupPr>
                              <m:ctrlPr>
                                <a:rPr lang="pl-PL" sz="1600" i="1">
                                  <a:latin typeface="Cambria Math" charset="0"/>
                                  <a:ea typeface="Cambria Math" panose="02040503050406030204" pitchFamily="18" charset="0"/>
                                </a:rPr>
                              </m:ctrlPr>
                            </m:sSubSupPr>
                            <m:e>
                              <m:r>
                                <a:rPr lang="pl-PL" sz="1600" i="1">
                                  <a:latin typeface="Cambria Math" panose="02040503050406030204" pitchFamily="18" charset="0"/>
                                  <a:ea typeface="Cambria Math" panose="02040503050406030204" pitchFamily="18" charset="0"/>
                                </a:rPr>
                                <m:t>𝜖</m:t>
                              </m:r>
                            </m:e>
                            <m:sub/>
                            <m:sup>
                              <m:r>
                                <a:rPr lang="pl-PL" sz="1600" i="1">
                                  <a:latin typeface="Cambria Math" panose="02040503050406030204" pitchFamily="18" charset="0"/>
                                  <a:ea typeface="Cambria Math" panose="02040503050406030204" pitchFamily="18" charset="0"/>
                                </a:rPr>
                                <m:t>𝜇</m:t>
                              </m:r>
                            </m:sup>
                          </m:sSubSup>
                          <m:d>
                            <m:dPr>
                              <m:ctrlPr>
                                <a:rPr lang="pl-PL" sz="1600" i="1">
                                  <a:latin typeface="Cambria Math" charset="0"/>
                                  <a:ea typeface="Cambria Math" panose="02040503050406030204" pitchFamily="18" charset="0"/>
                                </a:rPr>
                              </m:ctrlPr>
                            </m:dPr>
                            <m:e>
                              <m:r>
                                <a:rPr lang="pl-PL" sz="1600" i="1">
                                  <a:latin typeface="Cambria Math" panose="02040503050406030204" pitchFamily="18" charset="0"/>
                                  <a:ea typeface="Cambria Math" panose="02040503050406030204" pitchFamily="18" charset="0"/>
                                </a:rPr>
                                <m:t>𝑘</m:t>
                              </m:r>
                              <m:r>
                                <a:rPr lang="pl-PL" sz="1600" i="1">
                                  <a:latin typeface="Cambria Math" panose="02040503050406030204" pitchFamily="18" charset="0"/>
                                  <a:ea typeface="Cambria Math" panose="02040503050406030204" pitchFamily="18" charset="0"/>
                                </a:rPr>
                                <m:t>,</m:t>
                              </m:r>
                              <m:sSup>
                                <m:sSupPr>
                                  <m:ctrlPr>
                                    <a:rPr lang="pl-PL" sz="1600" i="1">
                                      <a:latin typeface="Cambria Math" charset="0"/>
                                      <a:ea typeface="Cambria Math" panose="02040503050406030204" pitchFamily="18" charset="0"/>
                                    </a:rPr>
                                  </m:ctrlPr>
                                </m:sSupPr>
                                <m:e>
                                  <m:r>
                                    <a:rPr lang="pl-PL" sz="1600" i="1">
                                      <a:latin typeface="Cambria Math" panose="02040503050406030204" pitchFamily="18" charset="0"/>
                                      <a:ea typeface="Cambria Math" panose="02040503050406030204" pitchFamily="18" charset="0"/>
                                    </a:rPr>
                                    <m:t>𝜆</m:t>
                                  </m:r>
                                </m:e>
                                <m:sup>
                                  <m:r>
                                    <a:rPr lang="pl-PL" sz="1600" i="1">
                                      <a:latin typeface="Cambria Math" panose="02040503050406030204" pitchFamily="18" charset="0"/>
                                      <a:ea typeface="Cambria Math" panose="02040503050406030204" pitchFamily="18" charset="0"/>
                                    </a:rPr>
                                    <m:t>′</m:t>
                                  </m:r>
                                </m:sup>
                              </m:sSup>
                            </m:e>
                          </m:d>
                          <m:r>
                            <a:rPr lang="pl-PL" sz="1600" i="1">
                              <a:latin typeface="Cambria Math" panose="02040503050406030204" pitchFamily="18" charset="0"/>
                            </a:rPr>
                            <m:t>𝐻</m:t>
                          </m:r>
                        </m:e>
                        <m:sub>
                          <m:r>
                            <a:rPr lang="pl-PL" sz="1600" i="1">
                              <a:latin typeface="Cambria Math" panose="02040503050406030204" pitchFamily="18" charset="0"/>
                              <a:ea typeface="Cambria Math" panose="02040503050406030204" pitchFamily="18" charset="0"/>
                            </a:rPr>
                            <m:t>𝜇𝜈</m:t>
                          </m:r>
                        </m:sub>
                      </m:sSub>
                      <m:sSup>
                        <m:sSupPr>
                          <m:ctrlPr>
                            <a:rPr lang="pl-PL" sz="1600" i="1">
                              <a:latin typeface="Cambria Math" charset="0"/>
                            </a:rPr>
                          </m:ctrlPr>
                        </m:sSupPr>
                        <m:e>
                          <m:r>
                            <a:rPr lang="pl-PL" sz="1600" i="1">
                              <a:latin typeface="Cambria Math" panose="02040503050406030204" pitchFamily="18" charset="0"/>
                              <a:ea typeface="Cambria Math" panose="02040503050406030204" pitchFamily="18" charset="0"/>
                            </a:rPr>
                            <m:t>𝜖</m:t>
                          </m:r>
                        </m:e>
                        <m:sup>
                          <m:r>
                            <a:rPr lang="pl-PL" sz="1600" i="1">
                              <a:latin typeface="Cambria Math" panose="02040503050406030204" pitchFamily="18" charset="0"/>
                              <a:ea typeface="Cambria Math" panose="02040503050406030204" pitchFamily="18" charset="0"/>
                            </a:rPr>
                            <m:t>𝜈</m:t>
                          </m:r>
                        </m:sup>
                      </m:sSup>
                      <m:r>
                        <a:rPr lang="pl-PL" sz="1600" i="1">
                          <a:latin typeface="Cambria Math" panose="02040503050406030204" pitchFamily="18" charset="0"/>
                        </a:rPr>
                        <m:t>(</m:t>
                      </m:r>
                      <m:r>
                        <a:rPr lang="pl-PL" sz="1600" i="1">
                          <a:latin typeface="Cambria Math" panose="02040503050406030204" pitchFamily="18" charset="0"/>
                        </a:rPr>
                        <m:t>𝑘</m:t>
                      </m:r>
                      <m:r>
                        <a:rPr lang="pl-PL" sz="1600" i="1">
                          <a:latin typeface="Cambria Math" panose="02040503050406030204" pitchFamily="18" charset="0"/>
                        </a:rPr>
                        <m:t>,</m:t>
                      </m:r>
                      <m:r>
                        <a:rPr lang="pl-PL" sz="1600" i="1">
                          <a:latin typeface="Cambria Math" panose="02040503050406030204" pitchFamily="18" charset="0"/>
                          <a:ea typeface="Cambria Math" panose="02040503050406030204" pitchFamily="18" charset="0"/>
                        </a:rPr>
                        <m:t>𝜆</m:t>
                      </m:r>
                      <m:sSup>
                        <m:sSupPr>
                          <m:ctrlPr>
                            <a:rPr lang="pl-PL" sz="1600" i="1">
                              <a:latin typeface="Cambria Math" charset="0"/>
                              <a:ea typeface="Cambria Math" panose="02040503050406030204" pitchFamily="18" charset="0"/>
                            </a:rPr>
                          </m:ctrlPr>
                        </m:sSupPr>
                        <m:e>
                          <m:r>
                            <a:rPr lang="pl-PL" sz="1600" i="1">
                              <a:latin typeface="Cambria Math" panose="02040503050406030204" pitchFamily="18" charset="0"/>
                              <a:ea typeface="Cambria Math" panose="02040503050406030204" pitchFamily="18" charset="0"/>
                            </a:rPr>
                            <m:t>)</m:t>
                          </m:r>
                        </m:e>
                        <m:sup>
                          <m:r>
                            <a:rPr lang="pl-PL" sz="1600" i="1">
                              <a:latin typeface="Cambria Math" panose="02040503050406030204" pitchFamily="18" charset="0"/>
                              <a:ea typeface="Cambria Math" panose="02040503050406030204" pitchFamily="18" charset="0"/>
                            </a:rPr>
                            <m:t>∗</m:t>
                          </m:r>
                        </m:sup>
                      </m:sSup>
                    </m:oMath>
                  </m:oMathPara>
                </a14:m>
                <a:endParaRPr lang="en-GB" sz="1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mc:Choice>
        <mc:Fallback xmlns="">
          <p:sp>
            <p:nvSpPr>
              <p:cNvPr id="20" name="pole tekstowe 19"/>
              <p:cNvSpPr txBox="1">
                <a:spLocks noRot="1" noChangeAspect="1" noMove="1" noResize="1" noEditPoints="1" noAdjustHandles="1" noChangeArrowheads="1" noChangeShapeType="1" noTextEdit="1"/>
              </p:cNvSpPr>
              <p:nvPr/>
            </p:nvSpPr>
            <p:spPr>
              <a:xfrm>
                <a:off x="0" y="2982166"/>
                <a:ext cx="3555083" cy="535596"/>
              </a:xfrm>
              <a:prstGeom prst="rect">
                <a:avLst/>
              </a:prstGeom>
              <a:blipFill rotWithShape="0">
                <a:blip r:embed="rId7"/>
                <a:stretch>
                  <a:fillRect/>
                </a:stretch>
              </a:blipFill>
            </p:spPr>
            <p:txBody>
              <a:bodyPr/>
              <a:lstStyle/>
              <a:p>
                <a:r>
                  <a:rPr lang="en-GB">
                    <a:noFill/>
                  </a:rPr>
                  <a:t> </a:t>
                </a:r>
              </a:p>
            </p:txBody>
          </p:sp>
        </mc:Fallback>
      </mc:AlternateContent>
      <p:sp>
        <p:nvSpPr>
          <p:cNvPr id="21" name="Prostokąt 20"/>
          <p:cNvSpPr/>
          <p:nvPr/>
        </p:nvSpPr>
        <p:spPr>
          <a:xfrm>
            <a:off x="3383629" y="3070726"/>
            <a:ext cx="3613165" cy="400110"/>
          </a:xfrm>
          <a:prstGeom prst="rect">
            <a:avLst/>
          </a:prstGeom>
        </p:spPr>
        <p:txBody>
          <a:bodyPr wrap="square">
            <a:spAutoFit/>
          </a:bodyPr>
          <a:lstStyle/>
          <a:p>
            <a:r>
              <a:rPr lang="pl-PL" sz="1200" dirty="0">
                <a:sym typeface="Symbol" panose="05050102010706020507" pitchFamily="18" charset="2"/>
              </a:rPr>
              <a:t>hadron </a:t>
            </a:r>
            <a:r>
              <a:rPr lang="pl-PL" sz="1200" dirty="0" err="1">
                <a:sym typeface="Symbol" panose="05050102010706020507" pitchFamily="18" charset="2"/>
              </a:rPr>
              <a:t>decay</a:t>
            </a:r>
            <a:r>
              <a:rPr lang="pl-PL" sz="1200" dirty="0">
                <a:sym typeface="Symbol" panose="05050102010706020507" pitchFamily="18" charset="2"/>
              </a:rPr>
              <a:t> to *</a:t>
            </a:r>
          </a:p>
          <a:p>
            <a:endParaRPr lang="en-GB" sz="1200" baseline="30000" dirty="0"/>
          </a:p>
        </p:txBody>
      </p:sp>
      <p:sp>
        <p:nvSpPr>
          <p:cNvPr id="22" name="pole tekstowe 21"/>
          <p:cNvSpPr txBox="1"/>
          <p:nvPr/>
        </p:nvSpPr>
        <p:spPr>
          <a:xfrm>
            <a:off x="7676468" y="2917623"/>
            <a:ext cx="1473671" cy="276999"/>
          </a:xfrm>
          <a:prstGeom prst="rect">
            <a:avLst/>
          </a:prstGeom>
          <a:noFill/>
        </p:spPr>
        <p:txBody>
          <a:bodyPr wrap="square" rtlCol="0">
            <a:spAutoFit/>
          </a:bodyPr>
          <a:lstStyle/>
          <a:p>
            <a:r>
              <a:rPr lang="pl-PL" sz="1200" dirty="0"/>
              <a:t>„</a:t>
            </a:r>
            <a:r>
              <a:rPr lang="pl-PL" sz="1200" dirty="0" err="1"/>
              <a:t>Helicity</a:t>
            </a:r>
            <a:r>
              <a:rPr lang="pl-PL" sz="1200" dirty="0"/>
              <a:t> </a:t>
            </a:r>
            <a:r>
              <a:rPr lang="pl-PL" sz="1200" dirty="0" err="1"/>
              <a:t>frame</a:t>
            </a:r>
            <a:r>
              <a:rPr lang="pl-PL" sz="1200" dirty="0"/>
              <a:t>”</a:t>
            </a:r>
            <a:endParaRPr lang="en-GB" sz="1200" dirty="0"/>
          </a:p>
        </p:txBody>
      </p:sp>
      <p:pic>
        <p:nvPicPr>
          <p:cNvPr id="23" name="Obraz 22"/>
          <p:cNvPicPr>
            <a:picLocks noChangeAspect="1"/>
          </p:cNvPicPr>
          <p:nvPr/>
        </p:nvPicPr>
        <p:blipFill rotWithShape="1">
          <a:blip r:embed="rId8"/>
          <a:srcRect l="6852"/>
          <a:stretch/>
        </p:blipFill>
        <p:spPr>
          <a:xfrm>
            <a:off x="209256" y="4075043"/>
            <a:ext cx="6342204" cy="1366399"/>
          </a:xfrm>
          <a:prstGeom prst="rect">
            <a:avLst/>
          </a:prstGeom>
        </p:spPr>
      </p:pic>
      <p:sp>
        <p:nvSpPr>
          <p:cNvPr id="24" name="Elipsa 23"/>
          <p:cNvSpPr/>
          <p:nvPr/>
        </p:nvSpPr>
        <p:spPr bwMode="auto">
          <a:xfrm>
            <a:off x="1856257" y="4364278"/>
            <a:ext cx="872415" cy="393964"/>
          </a:xfrm>
          <a:prstGeom prst="ellipse">
            <a:avLst/>
          </a:prstGeom>
          <a:noFill/>
          <a:ln w="9525" cap="flat" cmpd="sng" algn="ctr">
            <a:solidFill>
              <a:srgbClr val="FF0000"/>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800"/>
            <a:endParaRPr lang="en-GB" sz="1800" i="1">
              <a:latin typeface="Times New Roman" pitchFamily="18" charset="0"/>
            </a:endParaRPr>
          </a:p>
        </p:txBody>
      </p:sp>
      <p:sp>
        <p:nvSpPr>
          <p:cNvPr id="25" name="Elipsa 24"/>
          <p:cNvSpPr/>
          <p:nvPr/>
        </p:nvSpPr>
        <p:spPr bwMode="auto">
          <a:xfrm>
            <a:off x="5022073" y="4867447"/>
            <a:ext cx="951100" cy="463264"/>
          </a:xfrm>
          <a:prstGeom prst="ellipse">
            <a:avLst/>
          </a:prstGeom>
          <a:noFill/>
          <a:ln w="9525" cap="flat" cmpd="sng" algn="ctr">
            <a:solidFill>
              <a:srgbClr val="FF0000"/>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800"/>
            <a:endParaRPr lang="en-GB" sz="1800" i="1">
              <a:latin typeface="Times New Roman" pitchFamily="18" charset="0"/>
            </a:endParaRPr>
          </a:p>
        </p:txBody>
      </p:sp>
      <p:sp>
        <p:nvSpPr>
          <p:cNvPr id="26" name="Elipsa 25"/>
          <p:cNvSpPr/>
          <p:nvPr/>
        </p:nvSpPr>
        <p:spPr bwMode="auto">
          <a:xfrm>
            <a:off x="3532401" y="4701534"/>
            <a:ext cx="685943" cy="316934"/>
          </a:xfrm>
          <a:prstGeom prst="ellipse">
            <a:avLst/>
          </a:prstGeom>
          <a:noFill/>
          <a:ln w="9525" cap="flat" cmpd="sng" algn="ctr">
            <a:solidFill>
              <a:srgbClr val="0066FF"/>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800"/>
            <a:endParaRPr lang="en-GB" sz="1800" i="1">
              <a:latin typeface="Times New Roman" pitchFamily="18" charset="0"/>
            </a:endParaRPr>
          </a:p>
        </p:txBody>
      </p:sp>
      <p:sp>
        <p:nvSpPr>
          <p:cNvPr id="2" name="pole tekstowe 1"/>
          <p:cNvSpPr txBox="1"/>
          <p:nvPr/>
        </p:nvSpPr>
        <p:spPr>
          <a:xfrm>
            <a:off x="1590839" y="273997"/>
            <a:ext cx="5882750" cy="584775"/>
          </a:xfrm>
          <a:prstGeom prst="rect">
            <a:avLst/>
          </a:prstGeom>
          <a:noFill/>
        </p:spPr>
        <p:txBody>
          <a:bodyPr wrap="square" rtlCol="0">
            <a:spAutoFit/>
          </a:bodyPr>
          <a:lstStyle/>
          <a:p>
            <a:r>
              <a:rPr lang="pl-PL" sz="3200" b="1" dirty="0" smtClean="0">
                <a:solidFill>
                  <a:srgbClr val="0066FF"/>
                </a:solidFill>
              </a:rPr>
              <a:t>Lepton </a:t>
            </a:r>
            <a:r>
              <a:rPr lang="pl-PL" sz="3200" b="1" dirty="0" err="1" smtClean="0">
                <a:solidFill>
                  <a:srgbClr val="0066FF"/>
                </a:solidFill>
              </a:rPr>
              <a:t>angular</a:t>
            </a:r>
            <a:r>
              <a:rPr lang="pl-PL" sz="3200" b="1" dirty="0" smtClean="0">
                <a:solidFill>
                  <a:srgbClr val="0066FF"/>
                </a:solidFill>
              </a:rPr>
              <a:t> </a:t>
            </a:r>
            <a:r>
              <a:rPr lang="pl-PL" sz="3200" b="1" dirty="0" err="1" smtClean="0">
                <a:solidFill>
                  <a:srgbClr val="0066FF"/>
                </a:solidFill>
              </a:rPr>
              <a:t>distributions</a:t>
            </a:r>
            <a:endParaRPr lang="en-GB" sz="3200" b="1" dirty="0">
              <a:solidFill>
                <a:srgbClr val="0066FF"/>
              </a:solidFill>
            </a:endParaRPr>
          </a:p>
        </p:txBody>
      </p:sp>
      <p:sp>
        <p:nvSpPr>
          <p:cNvPr id="3" name="pole tekstowe 2"/>
          <p:cNvSpPr txBox="1"/>
          <p:nvPr/>
        </p:nvSpPr>
        <p:spPr>
          <a:xfrm>
            <a:off x="135183" y="5506723"/>
            <a:ext cx="4592856" cy="369332"/>
          </a:xfrm>
          <a:prstGeom prst="rect">
            <a:avLst/>
          </a:prstGeom>
          <a:noFill/>
        </p:spPr>
        <p:txBody>
          <a:bodyPr wrap="square" rtlCol="0">
            <a:spAutoFit/>
          </a:bodyPr>
          <a:lstStyle/>
          <a:p>
            <a:r>
              <a:rPr lang="pl-PL" sz="1800" dirty="0"/>
              <a:t>f</a:t>
            </a:r>
            <a:r>
              <a:rPr lang="pl-PL" sz="1800" dirty="0" smtClean="0"/>
              <a:t>or </a:t>
            </a:r>
            <a:r>
              <a:rPr lang="pl-PL" sz="1800" dirty="0" err="1" smtClean="0"/>
              <a:t>example</a:t>
            </a:r>
            <a:r>
              <a:rPr lang="pl-PL" sz="1800" dirty="0" smtClean="0"/>
              <a:t> for </a:t>
            </a:r>
            <a:r>
              <a:rPr lang="pl-PL" sz="1800" dirty="0" smtClean="0">
                <a:sym typeface="Symbol" panose="05050102010706020507" pitchFamily="18" charset="2"/>
              </a:rPr>
              <a:t></a:t>
            </a:r>
            <a:r>
              <a:rPr lang="pl-PL" sz="1800" dirty="0" err="1" smtClean="0">
                <a:sym typeface="Symbol" panose="05050102010706020507" pitchFamily="18" charset="2"/>
              </a:rPr>
              <a:t>Ne+e</a:t>
            </a:r>
            <a:r>
              <a:rPr lang="pl-PL" sz="1800" dirty="0" smtClean="0">
                <a:sym typeface="Symbol" panose="05050102010706020507" pitchFamily="18" charset="2"/>
              </a:rPr>
              <a:t>- </a:t>
            </a:r>
            <a:r>
              <a:rPr lang="pl-PL" sz="1800" dirty="0" err="1" smtClean="0">
                <a:sym typeface="Symbol" panose="05050102010706020507" pitchFamily="18" charset="2"/>
              </a:rPr>
              <a:t>at</a:t>
            </a:r>
            <a:r>
              <a:rPr lang="pl-PL" sz="1800" dirty="0" smtClean="0">
                <a:sym typeface="Symbol" panose="05050102010706020507" pitchFamily="18" charset="2"/>
              </a:rPr>
              <a:t> small q</a:t>
            </a:r>
            <a:r>
              <a:rPr lang="pl-PL" sz="1800" baseline="30000" dirty="0" smtClean="0">
                <a:sym typeface="Symbol" panose="05050102010706020507" pitchFamily="18" charset="2"/>
              </a:rPr>
              <a:t>2 </a:t>
            </a:r>
            <a:r>
              <a:rPr lang="pl-PL" sz="1800" dirty="0" smtClean="0">
                <a:sym typeface="Symbol" panose="05050102010706020507" pitchFamily="18" charset="2"/>
              </a:rPr>
              <a:t> </a:t>
            </a:r>
            <a:endParaRPr lang="en-GB" sz="1800" dirty="0"/>
          </a:p>
        </p:txBody>
      </p:sp>
      <mc:AlternateContent xmlns:mc="http://schemas.openxmlformats.org/markup-compatibility/2006" xmlns:a14="http://schemas.microsoft.com/office/drawing/2010/main">
        <mc:Choice Requires="a14">
          <p:sp>
            <p:nvSpPr>
              <p:cNvPr id="4" name="pole tekstowe 3"/>
              <p:cNvSpPr txBox="1"/>
              <p:nvPr/>
            </p:nvSpPr>
            <p:spPr>
              <a:xfrm>
                <a:off x="4101567" y="5527885"/>
                <a:ext cx="2792111" cy="615553"/>
              </a:xfrm>
              <a:prstGeom prst="rect">
                <a:avLst/>
              </a:prstGeom>
              <a:noFill/>
            </p:spPr>
            <p:txBody>
              <a:bodyPr wrap="none" lIns="0" tIns="0" rIns="0" bIns="0" rtlCol="0">
                <a:spAutoFit/>
              </a:bodyPr>
              <a:lstStyle/>
              <a:p>
                <a:r>
                  <a:rPr lang="pl-PL" b="0" dirty="0" smtClean="0">
                    <a:ea typeface="Cambria Math" panose="02040503050406030204" pitchFamily="18" charset="0"/>
                  </a:rPr>
                  <a:t> |</a:t>
                </a:r>
                <a14:m>
                  <m:oMath xmlns:m="http://schemas.openxmlformats.org/officeDocument/2006/math">
                    <m:sSup>
                      <m:sSupPr>
                        <m:ctrlPr>
                          <a:rPr lang="pl-PL" b="0" i="1" smtClean="0">
                            <a:latin typeface="Cambria Math" charset="0"/>
                            <a:ea typeface="Cambria Math" panose="02040503050406030204" pitchFamily="18" charset="0"/>
                          </a:rPr>
                        </m:ctrlPr>
                      </m:sSupPr>
                      <m:e>
                        <m:r>
                          <a:rPr lang="pl-PL" b="0" i="1" smtClean="0">
                            <a:latin typeface="Cambria Math" panose="02040503050406030204" pitchFamily="18" charset="0"/>
                            <a:ea typeface="Cambria Math" panose="02040503050406030204" pitchFamily="18" charset="0"/>
                          </a:rPr>
                          <m:t>𝑀</m:t>
                        </m:r>
                        <m:r>
                          <a:rPr lang="pl-PL" b="0" i="1" smtClean="0">
                            <a:latin typeface="Cambria Math" panose="02040503050406030204" pitchFamily="18" charset="0"/>
                            <a:ea typeface="Cambria Math" panose="02040503050406030204" pitchFamily="18" charset="0"/>
                          </a:rPr>
                          <m:t>|</m:t>
                        </m:r>
                      </m:e>
                      <m:sup>
                        <m:r>
                          <a:rPr lang="pl-PL" b="0" i="1" smtClean="0">
                            <a:latin typeface="Cambria Math" panose="02040503050406030204" pitchFamily="18" charset="0"/>
                            <a:ea typeface="Cambria Math" panose="02040503050406030204" pitchFamily="18" charset="0"/>
                          </a:rPr>
                          <m:t>2</m:t>
                        </m:r>
                      </m:sup>
                    </m:sSup>
                    <m:r>
                      <a:rPr lang="pl-PL" b="0" i="1" smtClean="0">
                        <a:latin typeface="Cambria Math" panose="02040503050406030204" pitchFamily="18" charset="0"/>
                        <a:ea typeface="Cambria Math" panose="02040503050406030204" pitchFamily="18" charset="0"/>
                      </a:rPr>
                      <m:t> ~  1+</m:t>
                    </m:r>
                    <m:r>
                      <a:rPr lang="pl-PL" b="0" i="1" smtClean="0">
                        <a:latin typeface="Cambria Math" panose="02040503050406030204" pitchFamily="18" charset="0"/>
                        <a:ea typeface="Cambria Math" panose="02040503050406030204" pitchFamily="18" charset="0"/>
                      </a:rPr>
                      <m:t>𝐵</m:t>
                    </m:r>
                    <m:sSup>
                      <m:sSupPr>
                        <m:ctrlPr>
                          <a:rPr lang="pl-PL" b="0" i="1" smtClean="0">
                            <a:latin typeface="Cambria Math" charset="0"/>
                            <a:ea typeface="Cambria Math" panose="02040503050406030204" pitchFamily="18" charset="0"/>
                          </a:rPr>
                        </m:ctrlPr>
                      </m:sSupPr>
                      <m:e>
                        <m:r>
                          <a:rPr lang="pl-PL" b="0" i="1" smtClean="0">
                            <a:latin typeface="Cambria Math" panose="02040503050406030204" pitchFamily="18" charset="0"/>
                            <a:ea typeface="Cambria Math" panose="02040503050406030204" pitchFamily="18" charset="0"/>
                          </a:rPr>
                          <m:t>𝑐𝑜𝑠</m:t>
                        </m:r>
                      </m:e>
                      <m:sup>
                        <m:r>
                          <a:rPr lang="pl-PL" b="0" i="1" smtClean="0">
                            <a:latin typeface="Cambria Math" panose="02040503050406030204" pitchFamily="18" charset="0"/>
                            <a:ea typeface="Cambria Math" panose="02040503050406030204" pitchFamily="18" charset="0"/>
                          </a:rPr>
                          <m:t>2</m:t>
                        </m:r>
                      </m:sup>
                    </m:sSup>
                    <m:r>
                      <a:rPr lang="pl-PL" b="0" i="1" smtClean="0">
                        <a:latin typeface="Cambria Math" panose="02040503050406030204" pitchFamily="18" charset="0"/>
                        <a:ea typeface="Cambria Math" panose="02040503050406030204" pitchFamily="18" charset="0"/>
                      </a:rPr>
                      <m:t>𝜃</m:t>
                    </m:r>
                    <m:r>
                      <a:rPr lang="pl-PL" b="0" i="1" smtClean="0">
                        <a:latin typeface="Cambria Math" panose="02040503050406030204" pitchFamily="18" charset="0"/>
                        <a:ea typeface="Cambria Math" panose="02040503050406030204" pitchFamily="18" charset="0"/>
                      </a:rPr>
                      <m:t>, </m:t>
                    </m:r>
                    <m:r>
                      <a:rPr lang="pl-PL" b="0" i="1" smtClean="0">
                        <a:latin typeface="Cambria Math" panose="02040503050406030204" pitchFamily="18" charset="0"/>
                        <a:ea typeface="Cambria Math" panose="02040503050406030204" pitchFamily="18" charset="0"/>
                      </a:rPr>
                      <m:t>𝐵</m:t>
                    </m:r>
                    <m:r>
                      <a:rPr lang="pl-PL" b="0" i="1" smtClean="0">
                        <a:latin typeface="Cambria Math" panose="02040503050406030204" pitchFamily="18" charset="0"/>
                        <a:ea typeface="Cambria Math" panose="02040503050406030204" pitchFamily="18" charset="0"/>
                      </a:rPr>
                      <m:t>~1</m:t>
                    </m:r>
                  </m:oMath>
                </a14:m>
                <a:endParaRPr lang="pl-PL" b="0" dirty="0" smtClean="0">
                  <a:ea typeface="Cambria Math" panose="02040503050406030204" pitchFamily="18" charset="0"/>
                </a:endParaRPr>
              </a:p>
              <a:p>
                <a:endParaRPr lang="en-GB" dirty="0"/>
              </a:p>
            </p:txBody>
          </p:sp>
        </mc:Choice>
        <mc:Fallback xmlns="">
          <p:sp>
            <p:nvSpPr>
              <p:cNvPr id="4" name="pole tekstowe 3"/>
              <p:cNvSpPr txBox="1">
                <a:spLocks noRot="1" noChangeAspect="1" noMove="1" noResize="1" noEditPoints="1" noAdjustHandles="1" noChangeArrowheads="1" noChangeShapeType="1" noTextEdit="1"/>
              </p:cNvSpPr>
              <p:nvPr/>
            </p:nvSpPr>
            <p:spPr>
              <a:xfrm>
                <a:off x="4101567" y="5527885"/>
                <a:ext cx="2792111" cy="615553"/>
              </a:xfrm>
              <a:prstGeom prst="rect">
                <a:avLst/>
              </a:prstGeom>
              <a:blipFill rotWithShape="0">
                <a:blip r:embed="rId9"/>
                <a:stretch>
                  <a:fillRect l="-3275" t="-11881" r="-2183"/>
                </a:stretch>
              </a:blipFill>
            </p:spPr>
            <p:txBody>
              <a:bodyPr/>
              <a:lstStyle/>
              <a:p>
                <a:r>
                  <a:rPr lang="en-GB">
                    <a:noFill/>
                  </a:rPr>
                  <a:t> </a:t>
                </a:r>
              </a:p>
            </p:txBody>
          </p:sp>
        </mc:Fallback>
      </mc:AlternateContent>
      <p:sp>
        <p:nvSpPr>
          <p:cNvPr id="27" name="TextBox 26"/>
          <p:cNvSpPr txBox="1"/>
          <p:nvPr/>
        </p:nvSpPr>
        <p:spPr>
          <a:xfrm>
            <a:off x="0" y="6479695"/>
            <a:ext cx="1497496" cy="369332"/>
          </a:xfrm>
          <a:prstGeom prst="rect">
            <a:avLst/>
          </a:prstGeom>
          <a:solidFill>
            <a:srgbClr val="FFC000"/>
          </a:solidFill>
        </p:spPr>
        <p:txBody>
          <a:bodyPr wrap="square" rtlCol="0">
            <a:spAutoFit/>
          </a:bodyPr>
          <a:lstStyle/>
          <a:p>
            <a:r>
              <a:rPr lang="en-US" dirty="0" smtClean="0"/>
              <a:t>Piotr </a:t>
            </a:r>
            <a:r>
              <a:rPr lang="en-US" dirty="0" err="1" smtClean="0"/>
              <a:t>Salabura</a:t>
            </a:r>
            <a:endParaRPr lang="en-US" dirty="0"/>
          </a:p>
        </p:txBody>
      </p:sp>
      <p:sp>
        <p:nvSpPr>
          <p:cNvPr id="28" name="Slide Number Placeholder 27"/>
          <p:cNvSpPr>
            <a:spLocks noGrp="1"/>
          </p:cNvSpPr>
          <p:nvPr>
            <p:ph type="sldNum" sz="quarter" idx="12"/>
          </p:nvPr>
        </p:nvSpPr>
        <p:spPr/>
        <p:txBody>
          <a:bodyPr/>
          <a:lstStyle/>
          <a:p>
            <a:pPr>
              <a:defRPr/>
            </a:pPr>
            <a:fld id="{33386914-9120-D54D-A0BF-EF4C0751C264}" type="slidenum">
              <a:rPr lang="en-US" altLang="en-US" smtClean="0"/>
              <a:pPr>
                <a:defRPr/>
              </a:pPr>
              <a:t>59</a:t>
            </a:fld>
            <a:endParaRPr lang="en-US" altLang="en-US"/>
          </a:p>
        </p:txBody>
      </p:sp>
    </p:spTree>
    <p:extLst>
      <p:ext uri="{BB962C8B-B14F-4D97-AF65-F5344CB8AC3E}">
        <p14:creationId xmlns:p14="http://schemas.microsoft.com/office/powerpoint/2010/main" val="8677937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1371600"/>
            <a:ext cx="7696200" cy="2286000"/>
          </a:xfrm>
          <a:prstGeom prst="rect">
            <a:avLst/>
          </a:prstGeom>
          <a:noFill/>
          <a:ln w="9525">
            <a:noFill/>
            <a:miter lim="800000"/>
            <a:headEnd/>
            <a:tailEnd/>
          </a:ln>
          <a:effec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r>
              <a:rPr lang="en-US" altLang="en-US" sz="4000" b="1" smtClean="0">
                <a:solidFill>
                  <a:schemeClr val="tx2"/>
                </a:solidFill>
                <a:effectLst>
                  <a:outerShdw blurRad="38100" dist="38100" dir="2700000" algn="tl">
                    <a:srgbClr val="C0C0C0"/>
                  </a:outerShdw>
                </a:effectLst>
                <a:latin typeface="Comic Sans MS" charset="0"/>
                <a:cs typeface="+mn-cs"/>
              </a:rPr>
              <a:t/>
            </a:r>
            <a:br>
              <a:rPr lang="en-US" altLang="en-US" sz="4000" b="1" smtClean="0">
                <a:solidFill>
                  <a:schemeClr val="tx2"/>
                </a:solidFill>
                <a:effectLst>
                  <a:outerShdw blurRad="38100" dist="38100" dir="2700000" algn="tl">
                    <a:srgbClr val="C0C0C0"/>
                  </a:outerShdw>
                </a:effectLst>
                <a:latin typeface="Comic Sans MS" charset="0"/>
                <a:cs typeface="+mn-cs"/>
              </a:rPr>
            </a:br>
            <a:endParaRPr lang="en-US" altLang="en-US" sz="4000" b="1" smtClean="0">
              <a:solidFill>
                <a:schemeClr val="tx2"/>
              </a:solidFill>
              <a:effectLst>
                <a:outerShdw blurRad="38100" dist="38100" dir="2700000" algn="tl">
                  <a:srgbClr val="C0C0C0"/>
                </a:outerShdw>
              </a:effectLst>
              <a:latin typeface="Comic Sans MS" charset="0"/>
              <a:cs typeface="+mn-cs"/>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8195" name="Title 1"/>
          <p:cNvSpPr>
            <a:spLocks noGrp="1"/>
          </p:cNvSpPr>
          <p:nvPr>
            <p:ph type="ctrTitle"/>
          </p:nvPr>
        </p:nvSpPr>
        <p:spPr>
          <a:xfrm>
            <a:off x="-66675" y="74613"/>
            <a:ext cx="9144000" cy="663575"/>
          </a:xfrm>
        </p:spPr>
        <p:txBody>
          <a:bodyPr/>
          <a:lstStyle/>
          <a:p>
            <a:r>
              <a:rPr lang="en-US" sz="2800" b="1" dirty="0"/>
              <a:t>Following topics </a:t>
            </a:r>
            <a:r>
              <a:rPr lang="en-US" sz="2800" b="1" dirty="0" smtClean="0"/>
              <a:t>were covered</a:t>
            </a:r>
            <a:endParaRPr lang="en-US" sz="2800" dirty="0"/>
          </a:p>
        </p:txBody>
      </p:sp>
      <p:sp>
        <p:nvSpPr>
          <p:cNvPr id="8196" name="TextBox 2"/>
          <p:cNvSpPr txBox="1">
            <a:spLocks noChangeArrowheads="1"/>
          </p:cNvSpPr>
          <p:nvPr/>
        </p:nvSpPr>
        <p:spPr bwMode="auto">
          <a:xfrm>
            <a:off x="554998" y="1092523"/>
            <a:ext cx="8307935" cy="5262979"/>
          </a:xfrm>
          <a:prstGeom prst="rect">
            <a:avLst/>
          </a:prstGeom>
          <a:solidFill>
            <a:srgbClr val="FFBF16"/>
          </a:solidFill>
          <a:ln w="952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lvl="1">
              <a:buFont typeface="Arial" charset="0"/>
              <a:buChar char="•"/>
            </a:pPr>
            <a:endParaRPr lang="en-US" sz="1200" b="1" dirty="0" smtClean="0"/>
          </a:p>
          <a:p>
            <a:pPr lvl="1">
              <a:buFont typeface="Arial" charset="0"/>
              <a:buChar char="•"/>
            </a:pPr>
            <a:r>
              <a:rPr lang="en-US" sz="2000" b="1" dirty="0" smtClean="0"/>
              <a:t>Electromagnetic </a:t>
            </a:r>
            <a:r>
              <a:rPr lang="en-US" sz="2000" b="1" dirty="0"/>
              <a:t>baryon excitations through meson </a:t>
            </a:r>
            <a:r>
              <a:rPr lang="en-US" sz="2000" b="1" dirty="0" err="1"/>
              <a:t>electroproduction</a:t>
            </a:r>
            <a:r>
              <a:rPr lang="en-US" sz="2000" b="1" dirty="0"/>
              <a:t> </a:t>
            </a:r>
            <a:endParaRPr lang="en-US" sz="2000" b="1" dirty="0" smtClean="0"/>
          </a:p>
          <a:p>
            <a:pPr lvl="1">
              <a:buFont typeface="Arial" charset="0"/>
              <a:buChar char="•"/>
            </a:pPr>
            <a:endParaRPr lang="en-US" sz="1200" dirty="0"/>
          </a:p>
          <a:p>
            <a:pPr lvl="1">
              <a:buFont typeface="Arial" charset="0"/>
              <a:buChar char="•"/>
            </a:pPr>
            <a:r>
              <a:rPr lang="en-US" sz="2000" b="1" dirty="0"/>
              <a:t>Theoretical approaches for baryon transition form factors in the </a:t>
            </a:r>
            <a:r>
              <a:rPr lang="en-US" sz="2000" b="1" i="1" dirty="0"/>
              <a:t>space-like</a:t>
            </a:r>
            <a:r>
              <a:rPr lang="en-US" sz="2000" b="1" dirty="0"/>
              <a:t> region  </a:t>
            </a:r>
            <a:endParaRPr lang="en-US" sz="2000" b="1" dirty="0" smtClean="0"/>
          </a:p>
          <a:p>
            <a:pPr lvl="1">
              <a:buFont typeface="Arial" charset="0"/>
              <a:buChar char="•"/>
            </a:pPr>
            <a:endParaRPr lang="en-US" sz="1200" dirty="0"/>
          </a:p>
          <a:p>
            <a:pPr lvl="1">
              <a:buFont typeface="Arial" charset="0"/>
              <a:buChar char="•"/>
            </a:pPr>
            <a:r>
              <a:rPr lang="en-US" sz="2000" b="1" dirty="0"/>
              <a:t>Baryon spectroscopy from </a:t>
            </a:r>
            <a:r>
              <a:rPr lang="en-US" sz="2000" b="1" dirty="0" err="1"/>
              <a:t>photoproduction</a:t>
            </a:r>
            <a:r>
              <a:rPr lang="en-US" sz="2000" b="1" dirty="0"/>
              <a:t> and meson beam experiments </a:t>
            </a:r>
            <a:endParaRPr lang="en-US" sz="2000" b="1" dirty="0" smtClean="0"/>
          </a:p>
          <a:p>
            <a:pPr lvl="1">
              <a:buFont typeface="Arial" charset="0"/>
              <a:buChar char="•"/>
            </a:pPr>
            <a:endParaRPr lang="en-US" sz="1200" dirty="0"/>
          </a:p>
          <a:p>
            <a:pPr lvl="1">
              <a:buFont typeface="Arial" charset="0"/>
              <a:buChar char="•"/>
            </a:pPr>
            <a:r>
              <a:rPr lang="en-US" sz="2000" b="1" dirty="0"/>
              <a:t>Amplitude analysis and extraction of baryonic resonances properties </a:t>
            </a:r>
            <a:endParaRPr lang="en-US" sz="2000" b="1" dirty="0" smtClean="0"/>
          </a:p>
          <a:p>
            <a:pPr lvl="1">
              <a:buFont typeface="Arial" charset="0"/>
              <a:buChar char="•"/>
            </a:pPr>
            <a:endParaRPr lang="en-US" sz="1200" dirty="0"/>
          </a:p>
          <a:p>
            <a:pPr lvl="1">
              <a:buFont typeface="Arial" charset="0"/>
              <a:buChar char="•"/>
            </a:pPr>
            <a:r>
              <a:rPr lang="en-US" sz="2000" b="1" dirty="0"/>
              <a:t>Electromagnetic transitions through </a:t>
            </a:r>
            <a:r>
              <a:rPr lang="en-US" sz="2000" b="1" dirty="0" err="1"/>
              <a:t>dilepton</a:t>
            </a:r>
            <a:r>
              <a:rPr lang="en-US" sz="2000" b="1" dirty="0"/>
              <a:t> </a:t>
            </a:r>
            <a:r>
              <a:rPr lang="en-US" sz="2000" b="1" dirty="0" smtClean="0"/>
              <a:t>production</a:t>
            </a:r>
          </a:p>
          <a:p>
            <a:pPr lvl="1">
              <a:buFont typeface="Arial" charset="0"/>
              <a:buChar char="•"/>
            </a:pPr>
            <a:endParaRPr lang="en-US" sz="1200" dirty="0"/>
          </a:p>
          <a:p>
            <a:pPr lvl="1">
              <a:buFont typeface="Arial" charset="0"/>
              <a:buChar char="•"/>
            </a:pPr>
            <a:r>
              <a:rPr lang="en-US" sz="2000" b="1" dirty="0"/>
              <a:t>Unified description of </a:t>
            </a:r>
            <a:r>
              <a:rPr lang="en-US" sz="2000" b="1" i="1" dirty="0"/>
              <a:t>space-like</a:t>
            </a:r>
            <a:r>
              <a:rPr lang="en-US" sz="2000" b="1" dirty="0"/>
              <a:t> and </a:t>
            </a:r>
            <a:r>
              <a:rPr lang="en-US" sz="2000" b="1" i="1" dirty="0"/>
              <a:t>time-like </a:t>
            </a:r>
            <a:r>
              <a:rPr lang="en-US" sz="2000" b="1" dirty="0"/>
              <a:t>baryon electromagnetic </a:t>
            </a:r>
            <a:r>
              <a:rPr lang="en-US" sz="2000" b="1" dirty="0" smtClean="0"/>
              <a:t>transitions</a:t>
            </a:r>
          </a:p>
          <a:p>
            <a:pPr lvl="1">
              <a:buFont typeface="Arial" charset="0"/>
              <a:buChar char="•"/>
            </a:pPr>
            <a:endParaRPr lang="en-US" sz="1200" dirty="0"/>
          </a:p>
          <a:p>
            <a:pPr lvl="1">
              <a:buFont typeface="Arial" charset="0"/>
              <a:buChar char="•"/>
            </a:pPr>
            <a:r>
              <a:rPr lang="en-US" sz="2000" b="1" dirty="0"/>
              <a:t>Vector mesons in medium </a:t>
            </a:r>
            <a:endParaRPr lang="en-US" sz="2000" b="1" dirty="0" smtClean="0"/>
          </a:p>
          <a:p>
            <a:pPr>
              <a:buFont typeface="Arial" charset="0"/>
              <a:buChar char="•"/>
            </a:pPr>
            <a:endParaRPr lang="en-US" sz="1200" dirty="0"/>
          </a:p>
          <a:p>
            <a:pPr lvl="1">
              <a:buFont typeface="Arial" charset="0"/>
              <a:buChar char="•"/>
            </a:pPr>
            <a:r>
              <a:rPr lang="en-US" sz="2000" b="1" dirty="0"/>
              <a:t>Prospects for future experimental </a:t>
            </a:r>
            <a:r>
              <a:rPr lang="en-US" sz="2000" b="1" dirty="0" smtClean="0"/>
              <a:t>studies</a:t>
            </a:r>
          </a:p>
          <a:p>
            <a:pPr lvl="1">
              <a:buFont typeface="Arial" charset="0"/>
              <a:buChar char="•"/>
            </a:pPr>
            <a:endParaRPr lang="en-US" sz="2000" b="1" dirty="0"/>
          </a:p>
        </p:txBody>
      </p:sp>
    </p:spTree>
    <p:extLst>
      <p:ext uri="{BB962C8B-B14F-4D97-AF65-F5344CB8AC3E}">
        <p14:creationId xmlns:p14="http://schemas.microsoft.com/office/powerpoint/2010/main" val="846594577"/>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2238"/>
            <a:ext cx="5181600" cy="868362"/>
          </a:xfrm>
          <a:solidFill>
            <a:srgbClr val="FFFF00"/>
          </a:solidFill>
          <a:ln w="12700">
            <a:solidFill>
              <a:srgbClr val="000000"/>
            </a:solidFill>
            <a:miter lim="800000"/>
            <a:headEnd/>
            <a:tailEnd/>
          </a:ln>
        </p:spPr>
        <p:txBody>
          <a:bodyPr anchor="t"/>
          <a:lstStyle/>
          <a:p>
            <a:pPr>
              <a:defRPr/>
            </a:pPr>
            <a:r>
              <a:rPr lang="en-US" dirty="0" smtClean="0">
                <a:ln w="6350" cmpd="sng">
                  <a:solidFill>
                    <a:schemeClr val="tx1"/>
                  </a:solidFill>
                </a:ln>
                <a:solidFill>
                  <a:srgbClr val="FF0000"/>
                </a:solidFill>
              </a:rPr>
              <a:t>A</a:t>
            </a:r>
            <a:r>
              <a:rPr lang="en-US" baseline="-25000" dirty="0" smtClean="0">
                <a:ln w="6350" cmpd="sng">
                  <a:solidFill>
                    <a:schemeClr val="tx1"/>
                  </a:solidFill>
                </a:ln>
                <a:solidFill>
                  <a:srgbClr val="FF0000"/>
                </a:solidFill>
              </a:rPr>
              <a:t>1/2 </a:t>
            </a:r>
            <a:r>
              <a:rPr lang="en-US" dirty="0" err="1" smtClean="0">
                <a:ln w="6350" cmpd="sng">
                  <a:solidFill>
                    <a:schemeClr val="tx1"/>
                  </a:solidFill>
                </a:ln>
                <a:solidFill>
                  <a:srgbClr val="FF0000"/>
                </a:solidFill>
              </a:rPr>
              <a:t>Electrocouplings</a:t>
            </a:r>
            <a:endParaRPr lang="en-US" dirty="0">
              <a:ln w="6350" cmpd="sng">
                <a:solidFill>
                  <a:schemeClr val="tx1"/>
                </a:solidFill>
              </a:ln>
              <a:solidFill>
                <a:srgbClr val="FF0000"/>
              </a:solidFill>
            </a:endParaRPr>
          </a:p>
        </p:txBody>
      </p:sp>
      <p:pic>
        <p:nvPicPr>
          <p:cNvPr id="11264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6950"/>
            <a:ext cx="5335588"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Isosceles Triangle 7"/>
          <p:cNvSpPr>
            <a:spLocks noChangeArrowheads="1"/>
          </p:cNvSpPr>
          <p:nvPr/>
        </p:nvSpPr>
        <p:spPr bwMode="auto">
          <a:xfrm>
            <a:off x="6096000" y="1828800"/>
            <a:ext cx="228600" cy="228600"/>
          </a:xfrm>
          <a:prstGeom prst="triangle">
            <a:avLst>
              <a:gd name="adj" fmla="val 50000"/>
            </a:avLst>
          </a:prstGeom>
          <a:solidFill>
            <a:schemeClr val="tx1"/>
          </a:solidFill>
          <a:ln w="9525">
            <a:solidFill>
              <a:srgbClr val="4A7EBB"/>
            </a:solidFill>
            <a:miter lim="800000"/>
            <a:headEnd/>
            <a:tailEnd/>
          </a:ln>
          <a:effectLst>
            <a:outerShdw blurRad="40000" dist="23000" dir="5400000" rotWithShape="0">
              <a:srgbClr val="000000">
                <a:alpha val="34999"/>
              </a:srgbClr>
            </a:outerShdw>
          </a:effectLst>
        </p:spPr>
        <p:txBody>
          <a:bodyPr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endParaRPr lang="en-US" altLang="en-US" sz="1800">
              <a:solidFill>
                <a:srgbClr val="FFFFFF"/>
              </a:solidFill>
              <a:latin typeface="Calibri" charset="0"/>
            </a:endParaRPr>
          </a:p>
        </p:txBody>
      </p:sp>
      <p:sp>
        <p:nvSpPr>
          <p:cNvPr id="9" name="Rectangle 8"/>
          <p:cNvSpPr/>
          <p:nvPr/>
        </p:nvSpPr>
        <p:spPr>
          <a:xfrm>
            <a:off x="6477000" y="1676400"/>
            <a:ext cx="1496523" cy="461665"/>
          </a:xfrm>
          <a:prstGeom prst="rect">
            <a:avLst/>
          </a:prstGeom>
        </p:spPr>
        <p:txBody>
          <a:bodyPr wrap="none">
            <a:spAutoFit/>
          </a:bodyPr>
          <a:lstStyle/>
          <a:p>
            <a:pPr>
              <a:defRPr/>
            </a:pPr>
            <a:r>
              <a:rPr lang="en-US" b="1" dirty="0">
                <a:ln w="635" cap="flat" cmpd="sng" algn="ctr">
                  <a:solidFill>
                    <a:srgbClr val="000000"/>
                  </a:solidFill>
                  <a:prstDash val="solid"/>
                  <a:round/>
                  <a:headEnd type="none" w="med" len="med"/>
                  <a:tailEnd type="none" w="med" len="med"/>
                </a:ln>
                <a:solidFill>
                  <a:srgbClr val="FF0000"/>
                </a:solidFill>
                <a:latin typeface="Arial" pitchFamily="-112" charset="0"/>
                <a:ea typeface="Arial" pitchFamily="-112" charset="0"/>
                <a:cs typeface="Arial" pitchFamily="-112" charset="0"/>
              </a:rPr>
              <a:t>P</a:t>
            </a:r>
            <a:r>
              <a:rPr lang="en-US" b="1" baseline="-25000" dirty="0">
                <a:ln w="635" cap="flat" cmpd="sng" algn="ctr">
                  <a:solidFill>
                    <a:srgbClr val="000000"/>
                  </a:solidFill>
                  <a:prstDash val="solid"/>
                  <a:round/>
                  <a:headEnd type="none" w="med" len="med"/>
                  <a:tailEnd type="none" w="med" len="med"/>
                </a:ln>
                <a:solidFill>
                  <a:srgbClr val="FF0000"/>
                </a:solidFill>
                <a:latin typeface="Arial" pitchFamily="-112" charset="0"/>
                <a:ea typeface="Arial" pitchFamily="-112" charset="0"/>
                <a:cs typeface="Arial" pitchFamily="-112" charset="0"/>
              </a:rPr>
              <a:t>11</a:t>
            </a:r>
            <a:r>
              <a:rPr lang="en-US" b="1" dirty="0">
                <a:ln w="635" cap="flat" cmpd="sng" algn="ctr">
                  <a:solidFill>
                    <a:srgbClr val="000000"/>
                  </a:solidFill>
                  <a:prstDash val="solid"/>
                  <a:round/>
                  <a:headEnd type="none" w="med" len="med"/>
                  <a:tailEnd type="none" w="med" len="med"/>
                </a:ln>
                <a:solidFill>
                  <a:srgbClr val="FF0000"/>
                </a:solidFill>
                <a:latin typeface="Arial" pitchFamily="-112" charset="0"/>
                <a:ea typeface="Arial" pitchFamily="-112" charset="0"/>
                <a:cs typeface="Arial" pitchFamily="-112" charset="0"/>
              </a:rPr>
              <a:t>(1440) </a:t>
            </a:r>
            <a:endParaRPr lang="en-US" dirty="0">
              <a:latin typeface="Arial" pitchFamily="-110" charset="0"/>
              <a:ea typeface="Arial" pitchFamily="-110" charset="0"/>
              <a:cs typeface="Arial" pitchFamily="-110" charset="0"/>
            </a:endParaRPr>
          </a:p>
        </p:txBody>
      </p:sp>
      <p:sp>
        <p:nvSpPr>
          <p:cNvPr id="10" name="Rectangle 9"/>
          <p:cNvSpPr>
            <a:spLocks noChangeArrowheads="1"/>
          </p:cNvSpPr>
          <p:nvPr/>
        </p:nvSpPr>
        <p:spPr bwMode="auto">
          <a:xfrm>
            <a:off x="6096000" y="2514600"/>
            <a:ext cx="228600" cy="228600"/>
          </a:xfrm>
          <a:prstGeom prst="rect">
            <a:avLst/>
          </a:prstGeom>
          <a:solidFill>
            <a:schemeClr val="tx1"/>
          </a:solidFill>
          <a:ln w="9525">
            <a:solidFill>
              <a:srgbClr val="4A7EBB"/>
            </a:solidFill>
            <a:miter lim="800000"/>
            <a:headEnd/>
            <a:tailEnd/>
          </a:ln>
          <a:effectLst>
            <a:outerShdw blurRad="40000" dist="23000" dir="5400000" rotWithShape="0">
              <a:srgbClr val="000000">
                <a:alpha val="34999"/>
              </a:srgbClr>
            </a:outerShdw>
          </a:effectLst>
        </p:spPr>
        <p:txBody>
          <a:bodyPr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endParaRPr lang="en-US" altLang="en-US">
              <a:solidFill>
                <a:srgbClr val="FFFFFF"/>
              </a:solidFill>
              <a:latin typeface="Calibri" charset="0"/>
            </a:endParaRPr>
          </a:p>
        </p:txBody>
      </p:sp>
      <p:sp>
        <p:nvSpPr>
          <p:cNvPr id="11" name="Rectangle 10"/>
          <p:cNvSpPr/>
          <p:nvPr/>
        </p:nvSpPr>
        <p:spPr>
          <a:xfrm>
            <a:off x="6504477" y="2357735"/>
            <a:ext cx="1524826" cy="461665"/>
          </a:xfrm>
          <a:prstGeom prst="rect">
            <a:avLst/>
          </a:prstGeom>
        </p:spPr>
        <p:txBody>
          <a:bodyPr wrap="none">
            <a:spAutoFit/>
          </a:bodyPr>
          <a:lstStyle/>
          <a:p>
            <a:pPr>
              <a:defRPr/>
            </a:pPr>
            <a:r>
              <a:rPr lang="en-US" b="1" dirty="0">
                <a:ln w="635" cap="flat" cmpd="sng" algn="ctr">
                  <a:solidFill>
                    <a:srgbClr val="000000"/>
                  </a:solidFill>
                  <a:prstDash val="solid"/>
                  <a:round/>
                  <a:headEnd type="none" w="med" len="med"/>
                  <a:tailEnd type="none" w="med" len="med"/>
                </a:ln>
                <a:solidFill>
                  <a:srgbClr val="FF0000"/>
                </a:solidFill>
                <a:latin typeface="Arial" pitchFamily="-112" charset="0"/>
                <a:ea typeface="Arial" pitchFamily="-112" charset="0"/>
                <a:cs typeface="Arial" pitchFamily="-112" charset="0"/>
              </a:rPr>
              <a:t>D</a:t>
            </a:r>
            <a:r>
              <a:rPr lang="en-US" b="1" baseline="-25000" dirty="0">
                <a:ln w="635" cap="flat" cmpd="sng" algn="ctr">
                  <a:solidFill>
                    <a:srgbClr val="000000"/>
                  </a:solidFill>
                  <a:prstDash val="solid"/>
                  <a:round/>
                  <a:headEnd type="none" w="med" len="med"/>
                  <a:tailEnd type="none" w="med" len="med"/>
                </a:ln>
                <a:solidFill>
                  <a:srgbClr val="FF0000"/>
                </a:solidFill>
                <a:latin typeface="Arial" pitchFamily="-112" charset="0"/>
                <a:ea typeface="Arial" pitchFamily="-112" charset="0"/>
                <a:cs typeface="Arial" pitchFamily="-112" charset="0"/>
              </a:rPr>
              <a:t>13</a:t>
            </a:r>
            <a:r>
              <a:rPr lang="en-US" b="1" dirty="0">
                <a:ln w="635" cap="flat" cmpd="sng" algn="ctr">
                  <a:solidFill>
                    <a:srgbClr val="000000"/>
                  </a:solidFill>
                  <a:prstDash val="solid"/>
                  <a:round/>
                  <a:headEnd type="none" w="med" len="med"/>
                  <a:tailEnd type="none" w="med" len="med"/>
                </a:ln>
                <a:solidFill>
                  <a:srgbClr val="FF0000"/>
                </a:solidFill>
                <a:latin typeface="Arial" pitchFamily="-112" charset="0"/>
                <a:ea typeface="Arial" pitchFamily="-112" charset="0"/>
                <a:cs typeface="Arial" pitchFamily="-112" charset="0"/>
              </a:rPr>
              <a:t>(1520) </a:t>
            </a:r>
            <a:endParaRPr lang="en-US" dirty="0">
              <a:latin typeface="Arial" pitchFamily="-110" charset="0"/>
              <a:ea typeface="Arial" pitchFamily="-110" charset="0"/>
              <a:cs typeface="Arial" pitchFamily="-110" charset="0"/>
            </a:endParaRPr>
          </a:p>
        </p:txBody>
      </p:sp>
      <p:sp>
        <p:nvSpPr>
          <p:cNvPr id="12" name="Oval 11"/>
          <p:cNvSpPr>
            <a:spLocks noChangeArrowheads="1"/>
          </p:cNvSpPr>
          <p:nvPr/>
        </p:nvSpPr>
        <p:spPr bwMode="auto">
          <a:xfrm>
            <a:off x="6096000" y="3276600"/>
            <a:ext cx="228600" cy="228600"/>
          </a:xfrm>
          <a:prstGeom prst="ellipse">
            <a:avLst/>
          </a:prstGeom>
          <a:solidFill>
            <a:srgbClr val="000000"/>
          </a:solidFill>
          <a:ln w="9525">
            <a:solidFill>
              <a:srgbClr val="4A7EBB"/>
            </a:solidFill>
            <a:round/>
            <a:headEnd/>
            <a:tailEnd/>
          </a:ln>
          <a:effectLst>
            <a:outerShdw blurRad="40000" dist="23000" dir="5400000" rotWithShape="0">
              <a:srgbClr val="000000">
                <a:alpha val="34999"/>
              </a:srgbClr>
            </a:outerShdw>
          </a:effectLst>
        </p:spPr>
        <p:txBody>
          <a:bodyPr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endParaRPr lang="en-US" altLang="en-US">
              <a:solidFill>
                <a:srgbClr val="FFFFFF"/>
              </a:solidFill>
              <a:latin typeface="Calibri" charset="0"/>
            </a:endParaRPr>
          </a:p>
        </p:txBody>
      </p:sp>
      <p:sp>
        <p:nvSpPr>
          <p:cNvPr id="13" name="Rectangle 12"/>
          <p:cNvSpPr/>
          <p:nvPr/>
        </p:nvSpPr>
        <p:spPr>
          <a:xfrm>
            <a:off x="6476174" y="3119735"/>
            <a:ext cx="1496523" cy="461665"/>
          </a:xfrm>
          <a:prstGeom prst="rect">
            <a:avLst/>
          </a:prstGeom>
        </p:spPr>
        <p:txBody>
          <a:bodyPr wrap="none">
            <a:spAutoFit/>
          </a:bodyPr>
          <a:lstStyle/>
          <a:p>
            <a:pPr>
              <a:defRPr/>
            </a:pPr>
            <a:r>
              <a:rPr lang="en-US" b="1" dirty="0">
                <a:ln w="635" cap="flat" cmpd="sng" algn="ctr">
                  <a:solidFill>
                    <a:srgbClr val="000000"/>
                  </a:solidFill>
                  <a:prstDash val="solid"/>
                  <a:round/>
                  <a:headEnd type="none" w="med" len="med"/>
                  <a:tailEnd type="none" w="med" len="med"/>
                </a:ln>
                <a:solidFill>
                  <a:srgbClr val="FF0000"/>
                </a:solidFill>
                <a:latin typeface="Arial" pitchFamily="-112" charset="0"/>
                <a:ea typeface="Arial" pitchFamily="-112" charset="0"/>
                <a:cs typeface="Arial" pitchFamily="-112" charset="0"/>
              </a:rPr>
              <a:t>S</a:t>
            </a:r>
            <a:r>
              <a:rPr lang="en-US" b="1" baseline="-25000" dirty="0">
                <a:ln w="635" cap="flat" cmpd="sng" algn="ctr">
                  <a:solidFill>
                    <a:srgbClr val="000000"/>
                  </a:solidFill>
                  <a:prstDash val="solid"/>
                  <a:round/>
                  <a:headEnd type="none" w="med" len="med"/>
                  <a:tailEnd type="none" w="med" len="med"/>
                </a:ln>
                <a:solidFill>
                  <a:srgbClr val="FF0000"/>
                </a:solidFill>
                <a:latin typeface="Arial" pitchFamily="-112" charset="0"/>
                <a:ea typeface="Arial" pitchFamily="-112" charset="0"/>
                <a:cs typeface="Arial" pitchFamily="-112" charset="0"/>
              </a:rPr>
              <a:t>11</a:t>
            </a:r>
            <a:r>
              <a:rPr lang="en-US" b="1" dirty="0">
                <a:ln w="635" cap="flat" cmpd="sng" algn="ctr">
                  <a:solidFill>
                    <a:srgbClr val="000000"/>
                  </a:solidFill>
                  <a:prstDash val="solid"/>
                  <a:round/>
                  <a:headEnd type="none" w="med" len="med"/>
                  <a:tailEnd type="none" w="med" len="med"/>
                </a:ln>
                <a:solidFill>
                  <a:srgbClr val="FF0000"/>
                </a:solidFill>
                <a:latin typeface="Arial" pitchFamily="-112" charset="0"/>
                <a:ea typeface="Arial" pitchFamily="-112" charset="0"/>
                <a:cs typeface="Arial" pitchFamily="-112" charset="0"/>
              </a:rPr>
              <a:t>(1535) </a:t>
            </a:r>
            <a:endParaRPr lang="en-US" dirty="0">
              <a:latin typeface="Arial" pitchFamily="-110" charset="0"/>
              <a:ea typeface="Arial" pitchFamily="-110" charset="0"/>
              <a:cs typeface="Arial" pitchFamily="-110" charset="0"/>
            </a:endParaRPr>
          </a:p>
        </p:txBody>
      </p:sp>
      <p:sp>
        <p:nvSpPr>
          <p:cNvPr id="14" name="Title 1"/>
          <p:cNvSpPr txBox="1">
            <a:spLocks/>
          </p:cNvSpPr>
          <p:nvPr/>
        </p:nvSpPr>
        <p:spPr bwMode="auto">
          <a:xfrm>
            <a:off x="5867400" y="5715000"/>
            <a:ext cx="3200400" cy="792162"/>
          </a:xfrm>
          <a:prstGeom prst="rect">
            <a:avLst/>
          </a:prstGeom>
          <a:solidFill>
            <a:srgbClr val="FFFF00"/>
          </a:solidFill>
          <a:ln w="12700" cmpd="sng">
            <a:solidFill>
              <a:srgbClr val="000000"/>
            </a:solidFill>
            <a:miter lim="800000"/>
            <a:headEnd/>
            <a:tailEnd/>
          </a:ln>
        </p:spPr>
        <p:txBody>
          <a:bodyPr anchor="ctr"/>
          <a:lstStyle/>
          <a:p>
            <a:pPr algn="ctr" defTabSz="457200" eaLnBrk="0" hangingPunct="0">
              <a:defRPr/>
            </a:pPr>
            <a:r>
              <a:rPr lang="en-US" sz="4400" dirty="0">
                <a:ln w="6350" cmpd="sng">
                  <a:solidFill>
                    <a:schemeClr val="tx1"/>
                  </a:solidFill>
                </a:ln>
                <a:solidFill>
                  <a:srgbClr val="FF0000"/>
                </a:solidFill>
                <a:latin typeface="+mj-lt"/>
                <a:ea typeface="ＭＳ Ｐゴシック" pitchFamily="-65" charset="-128"/>
                <a:cs typeface="ＭＳ Ｐゴシック" pitchFamily="-65" charset="-128"/>
              </a:rPr>
              <a:t>s</a:t>
            </a:r>
            <a:r>
              <a:rPr lang="en-US" sz="4400" dirty="0" err="1">
                <a:ln w="6350" cmpd="sng">
                  <a:solidFill>
                    <a:schemeClr val="tx1"/>
                  </a:solidFill>
                </a:ln>
                <a:solidFill>
                  <a:srgbClr val="FF0000"/>
                </a:solidFill>
                <a:latin typeface="+mj-lt"/>
                <a:ea typeface="ＭＳ Ｐゴシック" pitchFamily="-65" charset="-128"/>
                <a:cs typeface="ＭＳ Ｐゴシック" pitchFamily="-65" charset="-128"/>
              </a:rPr>
              <a:t>caled</a:t>
            </a:r>
            <a:r>
              <a:rPr lang="en-US" sz="4400" dirty="0">
                <a:ln w="6350" cmpd="sng">
                  <a:solidFill>
                    <a:schemeClr val="tx1"/>
                  </a:solidFill>
                </a:ln>
                <a:solidFill>
                  <a:srgbClr val="FF0000"/>
                </a:solidFill>
                <a:latin typeface="+mj-lt"/>
                <a:ea typeface="ＭＳ Ｐゴシック" pitchFamily="-65" charset="-128"/>
                <a:cs typeface="ＭＳ Ｐゴシック" pitchFamily="-65" charset="-128"/>
              </a:rPr>
              <a:t> by Q</a:t>
            </a:r>
            <a:r>
              <a:rPr lang="en-US" sz="4400" baseline="30000" dirty="0">
                <a:ln w="6350" cmpd="sng">
                  <a:solidFill>
                    <a:schemeClr val="tx1"/>
                  </a:solidFill>
                </a:ln>
                <a:solidFill>
                  <a:srgbClr val="FF0000"/>
                </a:solidFill>
                <a:latin typeface="+mj-lt"/>
                <a:ea typeface="ＭＳ Ｐゴシック" pitchFamily="-65" charset="-128"/>
                <a:cs typeface="ＭＳ Ｐゴシック" pitchFamily="-65" charset="-128"/>
              </a:rPr>
              <a:t>3</a:t>
            </a:r>
          </a:p>
        </p:txBody>
      </p:sp>
      <p:cxnSp>
        <p:nvCxnSpPr>
          <p:cNvPr id="15" name="Straight Arrow Connector 14"/>
          <p:cNvCxnSpPr>
            <a:cxnSpLocks noChangeShapeType="1"/>
          </p:cNvCxnSpPr>
          <p:nvPr/>
        </p:nvCxnSpPr>
        <p:spPr bwMode="auto">
          <a:xfrm rot="10800000">
            <a:off x="4419600" y="2819400"/>
            <a:ext cx="2971800" cy="2819400"/>
          </a:xfrm>
          <a:prstGeom prst="straightConnector1">
            <a:avLst/>
          </a:prstGeom>
          <a:noFill/>
          <a:ln w="57150">
            <a:solidFill>
              <a:srgbClr val="FF0000"/>
            </a:solidFill>
            <a:round/>
            <a:headEnd/>
            <a:tailEnd type="arrow" w="med" len="med"/>
          </a:ln>
          <a:effectLst>
            <a:outerShdw dist="38100" dir="10019958" algn="br" rotWithShape="0">
              <a:srgbClr val="000000">
                <a:alpha val="42999"/>
              </a:srgbClr>
            </a:outerShdw>
          </a:effectLst>
          <a:extLst>
            <a:ext uri="{909E8E84-426E-40DD-AFC4-6F175D3DCCD1}">
              <a14:hiddenFill xmlns:a14="http://schemas.microsoft.com/office/drawing/2010/main">
                <a:noFill/>
              </a14:hiddenFill>
            </a:ext>
          </a:extLst>
        </p:spPr>
      </p:cxnSp>
      <p:sp>
        <p:nvSpPr>
          <p:cNvPr id="21" name="Oval 20"/>
          <p:cNvSpPr>
            <a:spLocks noChangeArrowheads="1"/>
          </p:cNvSpPr>
          <p:nvPr/>
        </p:nvSpPr>
        <p:spPr bwMode="auto">
          <a:xfrm>
            <a:off x="762000" y="2819400"/>
            <a:ext cx="2362200" cy="1981200"/>
          </a:xfrm>
          <a:prstGeom prst="ellipse">
            <a:avLst/>
          </a:prstGeom>
          <a:noFill/>
          <a:ln w="57150">
            <a:solidFill>
              <a:srgbClr val="0000FF"/>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charset="0"/>
                <a:ea typeface="Arial"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endParaRPr lang="en-US" altLang="en-US">
              <a:solidFill>
                <a:srgbClr val="FFFFFF"/>
              </a:solidFill>
              <a:latin typeface="Calibri" charset="0"/>
            </a:endParaRPr>
          </a:p>
        </p:txBody>
      </p:sp>
      <p:sp>
        <p:nvSpPr>
          <p:cNvPr id="16" name="Rectangle 15"/>
          <p:cNvSpPr>
            <a:spLocks noChangeArrowheads="1"/>
          </p:cNvSpPr>
          <p:nvPr/>
        </p:nvSpPr>
        <p:spPr bwMode="auto">
          <a:xfrm>
            <a:off x="1905000" y="4800600"/>
            <a:ext cx="152400" cy="1660525"/>
          </a:xfrm>
          <a:prstGeom prst="rect">
            <a:avLst/>
          </a:prstGeom>
          <a:solidFill>
            <a:srgbClr val="FF0000"/>
          </a:solidFill>
          <a:ln w="38100">
            <a:solidFill>
              <a:srgbClr val="000090"/>
            </a:solidFill>
            <a:round/>
            <a:headEnd/>
            <a:tailEnd/>
          </a:ln>
          <a:effectLst>
            <a:outerShdw blurRad="40000" dist="23000" dir="5400000" rotWithShape="0">
              <a:srgbClr val="000000">
                <a:alpha val="34999"/>
              </a:srgbClr>
            </a:outerShdw>
          </a:effectLst>
        </p:spPr>
        <p:txBody>
          <a:bodyPr/>
          <a:lstStyle/>
          <a:p>
            <a:endParaRPr lang="en-US"/>
          </a:p>
        </p:txBody>
      </p:sp>
      <p:sp>
        <p:nvSpPr>
          <p:cNvPr id="3" name="Slide Number Placeholder 2"/>
          <p:cNvSpPr>
            <a:spLocks noGrp="1"/>
          </p:cNvSpPr>
          <p:nvPr>
            <p:ph type="sldNum" sz="quarter" idx="12"/>
          </p:nvPr>
        </p:nvSpPr>
        <p:spPr/>
        <p:txBody>
          <a:bodyPr/>
          <a:lstStyle/>
          <a:p>
            <a:pPr>
              <a:defRPr/>
            </a:pPr>
            <a:fld id="{AB7CE779-21FB-D348-B8EA-3C752F0DE6DE}" type="slidenum">
              <a:rPr lang="en-US" altLang="en-US" smtClean="0"/>
              <a:pPr>
                <a:defRPr/>
              </a:pPr>
              <a:t>60</a:t>
            </a:fld>
            <a:endParaRPr lang="en-US" altLang="en-US"/>
          </a:p>
        </p:txBody>
      </p:sp>
    </p:spTree>
    <p:extLst>
      <p:ext uri="{BB962C8B-B14F-4D97-AF65-F5344CB8AC3E}">
        <p14:creationId xmlns:p14="http://schemas.microsoft.com/office/powerpoint/2010/main" val="276255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4350" y="381000"/>
            <a:ext cx="8115300" cy="6096000"/>
          </a:xfrm>
          <a:prstGeom prst="rect">
            <a:avLst/>
          </a:prstGeom>
        </p:spPr>
      </p:pic>
      <p:sp>
        <p:nvSpPr>
          <p:cNvPr id="5" name="TextBox 4"/>
          <p:cNvSpPr txBox="1"/>
          <p:nvPr/>
        </p:nvSpPr>
        <p:spPr>
          <a:xfrm>
            <a:off x="0" y="6492947"/>
            <a:ext cx="1404730" cy="369332"/>
          </a:xfrm>
          <a:prstGeom prst="rect">
            <a:avLst/>
          </a:prstGeom>
          <a:solidFill>
            <a:srgbClr val="FFC000"/>
          </a:solidFill>
        </p:spPr>
        <p:txBody>
          <a:bodyPr wrap="square" rtlCol="0">
            <a:spAutoFit/>
          </a:bodyPr>
          <a:lstStyle/>
          <a:p>
            <a:r>
              <a:rPr lang="en-US" dirty="0" err="1" smtClean="0"/>
              <a:t>Lothar</a:t>
            </a:r>
            <a:r>
              <a:rPr lang="en-US" dirty="0" smtClean="0"/>
              <a:t> </a:t>
            </a:r>
            <a:r>
              <a:rPr lang="en-US" dirty="0" err="1" smtClean="0"/>
              <a:t>Tiator</a:t>
            </a:r>
            <a:endParaRPr lang="en-US" dirty="0"/>
          </a:p>
        </p:txBody>
      </p:sp>
      <p:sp>
        <p:nvSpPr>
          <p:cNvPr id="6" name="Slide Number Placeholder 5"/>
          <p:cNvSpPr>
            <a:spLocks noGrp="1"/>
          </p:cNvSpPr>
          <p:nvPr>
            <p:ph type="sldNum" sz="quarter" idx="12"/>
          </p:nvPr>
        </p:nvSpPr>
        <p:spPr/>
        <p:txBody>
          <a:bodyPr/>
          <a:lstStyle/>
          <a:p>
            <a:pPr>
              <a:defRPr/>
            </a:pPr>
            <a:fld id="{33386914-9120-D54D-A0BF-EF4C0751C264}" type="slidenum">
              <a:rPr lang="en-US" altLang="en-US" smtClean="0"/>
              <a:pPr>
                <a:defRPr/>
              </a:pPr>
              <a:t>61</a:t>
            </a:fld>
            <a:endParaRPr lang="en-US" altLang="en-US"/>
          </a:p>
        </p:txBody>
      </p:sp>
    </p:spTree>
    <p:extLst>
      <p:ext uri="{BB962C8B-B14F-4D97-AF65-F5344CB8AC3E}">
        <p14:creationId xmlns:p14="http://schemas.microsoft.com/office/powerpoint/2010/main" val="6626905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5010" y="0"/>
            <a:ext cx="7878141" cy="5817704"/>
          </a:xfrm>
          <a:prstGeom prst="rect">
            <a:avLst/>
          </a:prstGeom>
        </p:spPr>
      </p:pic>
      <p:sp>
        <p:nvSpPr>
          <p:cNvPr id="5" name="TextBox 4"/>
          <p:cNvSpPr txBox="1"/>
          <p:nvPr/>
        </p:nvSpPr>
        <p:spPr>
          <a:xfrm>
            <a:off x="0" y="6492947"/>
            <a:ext cx="1457739" cy="369332"/>
          </a:xfrm>
          <a:prstGeom prst="rect">
            <a:avLst/>
          </a:prstGeom>
          <a:solidFill>
            <a:srgbClr val="FFC000"/>
          </a:solidFill>
        </p:spPr>
        <p:txBody>
          <a:bodyPr wrap="square" rtlCol="0">
            <a:spAutoFit/>
          </a:bodyPr>
          <a:lstStyle/>
          <a:p>
            <a:r>
              <a:rPr lang="en-US" dirty="0" err="1" smtClean="0"/>
              <a:t>Lothar</a:t>
            </a:r>
            <a:r>
              <a:rPr lang="en-US" dirty="0" smtClean="0"/>
              <a:t> </a:t>
            </a:r>
            <a:r>
              <a:rPr lang="en-US" dirty="0" err="1" smtClean="0"/>
              <a:t>Tiator</a:t>
            </a:r>
            <a:endParaRPr lang="en-US" dirty="0"/>
          </a:p>
        </p:txBody>
      </p:sp>
      <p:sp>
        <p:nvSpPr>
          <p:cNvPr id="6" name="Slide Number Placeholder 5"/>
          <p:cNvSpPr>
            <a:spLocks noGrp="1"/>
          </p:cNvSpPr>
          <p:nvPr>
            <p:ph type="sldNum" sz="quarter" idx="12"/>
          </p:nvPr>
        </p:nvSpPr>
        <p:spPr/>
        <p:txBody>
          <a:bodyPr/>
          <a:lstStyle/>
          <a:p>
            <a:pPr>
              <a:defRPr/>
            </a:pPr>
            <a:fld id="{33386914-9120-D54D-A0BF-EF4C0751C264}" type="slidenum">
              <a:rPr lang="en-US" altLang="en-US" smtClean="0"/>
              <a:pPr>
                <a:defRPr/>
              </a:pPr>
              <a:t>62</a:t>
            </a:fld>
            <a:endParaRPr lang="en-US" altLang="en-US"/>
          </a:p>
        </p:txBody>
      </p:sp>
    </p:spTree>
    <p:extLst>
      <p:ext uri="{BB962C8B-B14F-4D97-AF65-F5344CB8AC3E}">
        <p14:creationId xmlns:p14="http://schemas.microsoft.com/office/powerpoint/2010/main" val="20743570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p:cNvSpPr txBox="1"/>
          <p:nvPr/>
        </p:nvSpPr>
        <p:spPr>
          <a:xfrm>
            <a:off x="3315321" y="3438135"/>
            <a:ext cx="1067766" cy="2678501"/>
          </a:xfrm>
          <a:prstGeom prst="rect">
            <a:avLst/>
          </a:prstGeom>
          <a:solidFill>
            <a:srgbClr val="FFC000"/>
          </a:solidFill>
        </p:spPr>
        <p:txBody>
          <a:bodyPr wrap="square" rtlCol="0">
            <a:spAutoFit/>
          </a:bodyPr>
          <a:lstStyle/>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2" name="TextBox 1"/>
          <p:cNvSpPr txBox="1"/>
          <p:nvPr/>
        </p:nvSpPr>
        <p:spPr>
          <a:xfrm>
            <a:off x="1189521" y="3432312"/>
            <a:ext cx="1039813" cy="2618660"/>
          </a:xfrm>
          <a:prstGeom prst="rect">
            <a:avLst/>
          </a:prstGeom>
          <a:solidFill>
            <a:srgbClr val="FFC000"/>
          </a:solidFill>
        </p:spPr>
        <p:txBody>
          <a:bodyPr wrap="square" rtlCol="0">
            <a:spAutoFit/>
          </a:bodyPr>
          <a:lstStyle/>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37890" name="Rectangle 2"/>
          <p:cNvSpPr>
            <a:spLocks noGrp="1" noChangeArrowheads="1"/>
          </p:cNvSpPr>
          <p:nvPr>
            <p:ph type="title" idx="4294967295"/>
          </p:nvPr>
        </p:nvSpPr>
        <p:spPr>
          <a:xfrm>
            <a:off x="23191" y="49696"/>
            <a:ext cx="9094303" cy="685800"/>
          </a:xfrm>
          <a:noFill/>
        </p:spPr>
        <p:txBody>
          <a:bodyPr/>
          <a:lstStyle/>
          <a:p>
            <a:pPr eaLnBrk="1" hangingPunct="1"/>
            <a:r>
              <a:rPr lang="en-US" altLang="en-US" sz="2800" b="1" dirty="0">
                <a:latin typeface="Garamond" charset="0"/>
              </a:rPr>
              <a:t>Coupled-channels picture of resonance excitation </a:t>
            </a:r>
            <a:r>
              <a:rPr lang="en-US" altLang="en-US" sz="2800" b="1" dirty="0" smtClean="0">
                <a:latin typeface="Garamond" charset="0"/>
              </a:rPr>
              <a:t>[Motivation]</a:t>
            </a:r>
            <a:endParaRPr lang="en-US" altLang="en-US" sz="2800" b="1" dirty="0">
              <a:latin typeface="Garamond" charset="0"/>
            </a:endParaRPr>
          </a:p>
        </p:txBody>
      </p:sp>
      <p:sp>
        <p:nvSpPr>
          <p:cNvPr id="37891" name="Text Box 3"/>
          <p:cNvSpPr txBox="1">
            <a:spLocks noChangeArrowheads="1"/>
          </p:cNvSpPr>
          <p:nvPr/>
        </p:nvSpPr>
        <p:spPr bwMode="auto">
          <a:xfrm>
            <a:off x="304800" y="4343400"/>
            <a:ext cx="7826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4000" b="1">
                <a:ea typeface="Times New Roman" charset="0"/>
                <a:cs typeface="Times New Roman" charset="0"/>
              </a:rPr>
              <a:t>T</a:t>
            </a:r>
            <a:r>
              <a:rPr lang="en-US" altLang="en-US" sz="4000" b="1">
                <a:latin typeface="Times New Roman" charset="0"/>
                <a:ea typeface="Times New Roman" charset="0"/>
                <a:cs typeface="Times New Roman" charset="0"/>
              </a:rPr>
              <a:t>=</a:t>
            </a:r>
          </a:p>
        </p:txBody>
      </p:sp>
      <p:sp>
        <p:nvSpPr>
          <p:cNvPr id="37892" name="Line 4"/>
          <p:cNvSpPr>
            <a:spLocks noChangeShapeType="1"/>
          </p:cNvSpPr>
          <p:nvPr/>
        </p:nvSpPr>
        <p:spPr bwMode="auto">
          <a:xfrm>
            <a:off x="1143000" y="3352800"/>
            <a:ext cx="7618413"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3" name="Rectangle 5"/>
          <p:cNvSpPr>
            <a:spLocks noChangeArrowheads="1"/>
          </p:cNvSpPr>
          <p:nvPr/>
        </p:nvSpPr>
        <p:spPr bwMode="auto">
          <a:xfrm>
            <a:off x="1143000" y="3352800"/>
            <a:ext cx="7618413" cy="174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894" name="Line 6"/>
          <p:cNvSpPr>
            <a:spLocks noChangeShapeType="1"/>
          </p:cNvSpPr>
          <p:nvPr/>
        </p:nvSpPr>
        <p:spPr bwMode="auto">
          <a:xfrm>
            <a:off x="1143000" y="3352800"/>
            <a:ext cx="1588" cy="274796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5" name="Rectangle 7"/>
          <p:cNvSpPr>
            <a:spLocks noChangeArrowheads="1"/>
          </p:cNvSpPr>
          <p:nvPr/>
        </p:nvSpPr>
        <p:spPr bwMode="auto">
          <a:xfrm>
            <a:off x="1143000" y="3352800"/>
            <a:ext cx="17463" cy="27479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896" name="Rectangle 8"/>
          <p:cNvSpPr>
            <a:spLocks noChangeArrowheads="1"/>
          </p:cNvSpPr>
          <p:nvPr/>
        </p:nvSpPr>
        <p:spPr bwMode="auto">
          <a:xfrm>
            <a:off x="12112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897" name="Rectangle 9"/>
          <p:cNvSpPr>
            <a:spLocks noChangeArrowheads="1"/>
          </p:cNvSpPr>
          <p:nvPr/>
        </p:nvSpPr>
        <p:spPr bwMode="auto">
          <a:xfrm>
            <a:off x="1363663" y="3522663"/>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dirty="0" err="1">
                <a:solidFill>
                  <a:schemeClr val="bg1"/>
                </a:solidFill>
                <a:latin typeface="Symbol" charset="2"/>
                <a:ea typeface="Times New Roman" charset="0"/>
                <a:cs typeface="Times New Roman" charset="0"/>
              </a:rPr>
              <a:t>pN®pN</a:t>
            </a:r>
            <a:endParaRPr lang="en-US" altLang="en-US" sz="2400" dirty="0">
              <a:solidFill>
                <a:schemeClr val="bg1"/>
              </a:solidFill>
              <a:latin typeface="Times New Roman" charset="0"/>
              <a:ea typeface="Times New Roman" charset="0"/>
              <a:cs typeface="Times New Roman" charset="0"/>
            </a:endParaRPr>
          </a:p>
        </p:txBody>
      </p:sp>
      <p:sp>
        <p:nvSpPr>
          <p:cNvPr id="37898" name="Rectangle 10"/>
          <p:cNvSpPr>
            <a:spLocks noChangeArrowheads="1"/>
          </p:cNvSpPr>
          <p:nvPr/>
        </p:nvSpPr>
        <p:spPr bwMode="auto">
          <a:xfrm>
            <a:off x="229711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899" name="Rectangle 11"/>
          <p:cNvSpPr>
            <a:spLocks noChangeArrowheads="1"/>
          </p:cNvSpPr>
          <p:nvPr/>
        </p:nvSpPr>
        <p:spPr bwMode="auto">
          <a:xfrm>
            <a:off x="2449513" y="3522663"/>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hN®pN</a:t>
            </a:r>
            <a:endParaRPr lang="en-US" altLang="en-US" sz="2400">
              <a:solidFill>
                <a:schemeClr val="bg1"/>
              </a:solidFill>
              <a:latin typeface="Times New Roman" charset="0"/>
              <a:ea typeface="Times New Roman" charset="0"/>
              <a:cs typeface="Times New Roman" charset="0"/>
            </a:endParaRPr>
          </a:p>
        </p:txBody>
      </p:sp>
      <p:sp>
        <p:nvSpPr>
          <p:cNvPr id="37900" name="Rectangle 12"/>
          <p:cNvSpPr>
            <a:spLocks noChangeArrowheads="1"/>
          </p:cNvSpPr>
          <p:nvPr/>
        </p:nvSpPr>
        <p:spPr bwMode="auto">
          <a:xfrm>
            <a:off x="33829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1" name="Rectangle 13"/>
          <p:cNvSpPr>
            <a:spLocks noChangeArrowheads="1"/>
          </p:cNvSpPr>
          <p:nvPr/>
        </p:nvSpPr>
        <p:spPr bwMode="auto">
          <a:xfrm>
            <a:off x="3535363" y="3522663"/>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r>
              <a:rPr lang="en-US" altLang="en-US" sz="1500">
                <a:solidFill>
                  <a:schemeClr val="bg1"/>
                </a:solidFill>
                <a:latin typeface="Symbol" charset="2"/>
                <a:ea typeface="Times New Roman" charset="0"/>
                <a:cs typeface="Times New Roman" charset="0"/>
              </a:rPr>
              <a:t>gN®pN</a:t>
            </a:r>
            <a:endParaRPr lang="en-US" altLang="en-US" sz="2400">
              <a:solidFill>
                <a:schemeClr val="bg1"/>
              </a:solidFill>
              <a:latin typeface="Times New Roman" charset="0"/>
              <a:ea typeface="Times New Roman" charset="0"/>
              <a:cs typeface="Times New Roman" charset="0"/>
            </a:endParaRPr>
          </a:p>
        </p:txBody>
      </p:sp>
      <p:sp>
        <p:nvSpPr>
          <p:cNvPr id="37902" name="Rectangle 14"/>
          <p:cNvSpPr>
            <a:spLocks noChangeArrowheads="1"/>
          </p:cNvSpPr>
          <p:nvPr/>
        </p:nvSpPr>
        <p:spPr bwMode="auto">
          <a:xfrm>
            <a:off x="446881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3" name="Rectangle 15"/>
          <p:cNvSpPr>
            <a:spLocks noChangeArrowheads="1"/>
          </p:cNvSpPr>
          <p:nvPr/>
        </p:nvSpPr>
        <p:spPr bwMode="auto">
          <a:xfrm>
            <a:off x="4621213" y="3522663"/>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rN®pN</a:t>
            </a:r>
            <a:endParaRPr lang="en-US" altLang="en-US" sz="2400">
              <a:solidFill>
                <a:schemeClr val="bg1"/>
              </a:solidFill>
              <a:latin typeface="Times New Roman" charset="0"/>
              <a:ea typeface="Times New Roman" charset="0"/>
              <a:cs typeface="Times New Roman" charset="0"/>
            </a:endParaRPr>
          </a:p>
        </p:txBody>
      </p:sp>
      <p:sp>
        <p:nvSpPr>
          <p:cNvPr id="37904" name="Rectangle 16"/>
          <p:cNvSpPr>
            <a:spLocks noChangeArrowheads="1"/>
          </p:cNvSpPr>
          <p:nvPr/>
        </p:nvSpPr>
        <p:spPr bwMode="auto">
          <a:xfrm>
            <a:off x="55546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5" name="Rectangle 17"/>
          <p:cNvSpPr>
            <a:spLocks noChangeArrowheads="1"/>
          </p:cNvSpPr>
          <p:nvPr/>
        </p:nvSpPr>
        <p:spPr bwMode="auto">
          <a:xfrm>
            <a:off x="5707063" y="3522663"/>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sN®pN</a:t>
            </a:r>
            <a:endParaRPr lang="en-US" altLang="en-US" sz="2400">
              <a:solidFill>
                <a:schemeClr val="bg1"/>
              </a:solidFill>
              <a:latin typeface="Times New Roman" charset="0"/>
              <a:ea typeface="Times New Roman" charset="0"/>
              <a:cs typeface="Times New Roman" charset="0"/>
            </a:endParaRPr>
          </a:p>
        </p:txBody>
      </p:sp>
      <p:sp>
        <p:nvSpPr>
          <p:cNvPr id="37906" name="Rectangle 18"/>
          <p:cNvSpPr>
            <a:spLocks noChangeArrowheads="1"/>
          </p:cNvSpPr>
          <p:nvPr/>
        </p:nvSpPr>
        <p:spPr bwMode="auto">
          <a:xfrm>
            <a:off x="664051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7" name="Rectangle 19"/>
          <p:cNvSpPr>
            <a:spLocks noChangeArrowheads="1"/>
          </p:cNvSpPr>
          <p:nvPr/>
        </p:nvSpPr>
        <p:spPr bwMode="auto">
          <a:xfrm>
            <a:off x="6792913" y="3522663"/>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KL®pN</a:t>
            </a:r>
            <a:endParaRPr lang="en-US" altLang="en-US" sz="2400">
              <a:solidFill>
                <a:schemeClr val="bg1"/>
              </a:solidFill>
              <a:latin typeface="Times New Roman" charset="0"/>
              <a:ea typeface="Times New Roman" charset="0"/>
              <a:cs typeface="Times New Roman" charset="0"/>
            </a:endParaRPr>
          </a:p>
        </p:txBody>
      </p:sp>
      <p:sp>
        <p:nvSpPr>
          <p:cNvPr id="37908" name="Rectangle 20"/>
          <p:cNvSpPr>
            <a:spLocks noChangeArrowheads="1"/>
          </p:cNvSpPr>
          <p:nvPr/>
        </p:nvSpPr>
        <p:spPr bwMode="auto">
          <a:xfrm>
            <a:off x="77263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9" name="Rectangle 21"/>
          <p:cNvSpPr>
            <a:spLocks noChangeArrowheads="1"/>
          </p:cNvSpPr>
          <p:nvPr/>
        </p:nvSpPr>
        <p:spPr bwMode="auto">
          <a:xfrm>
            <a:off x="7878763" y="3522663"/>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KS®pN</a:t>
            </a:r>
            <a:endParaRPr lang="en-US" altLang="en-US" sz="2400">
              <a:solidFill>
                <a:schemeClr val="bg1"/>
              </a:solidFill>
              <a:latin typeface="Times New Roman" charset="0"/>
              <a:ea typeface="Times New Roman" charset="0"/>
              <a:cs typeface="Times New Roman" charset="0"/>
            </a:endParaRPr>
          </a:p>
        </p:txBody>
      </p:sp>
      <p:sp>
        <p:nvSpPr>
          <p:cNvPr id="37910" name="Rectangle 22"/>
          <p:cNvSpPr>
            <a:spLocks noChangeArrowheads="1"/>
          </p:cNvSpPr>
          <p:nvPr/>
        </p:nvSpPr>
        <p:spPr bwMode="auto">
          <a:xfrm>
            <a:off x="12112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1" name="Rectangle 23"/>
          <p:cNvSpPr>
            <a:spLocks noChangeArrowheads="1"/>
          </p:cNvSpPr>
          <p:nvPr/>
        </p:nvSpPr>
        <p:spPr bwMode="auto">
          <a:xfrm>
            <a:off x="1363663" y="3913188"/>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pN®hN</a:t>
            </a:r>
            <a:endParaRPr lang="en-US" altLang="en-US" sz="2400">
              <a:solidFill>
                <a:schemeClr val="bg1"/>
              </a:solidFill>
              <a:latin typeface="Times New Roman" charset="0"/>
              <a:ea typeface="Times New Roman" charset="0"/>
              <a:cs typeface="Times New Roman" charset="0"/>
            </a:endParaRPr>
          </a:p>
        </p:txBody>
      </p:sp>
      <p:sp>
        <p:nvSpPr>
          <p:cNvPr id="37912" name="Rectangle 24"/>
          <p:cNvSpPr>
            <a:spLocks noChangeArrowheads="1"/>
          </p:cNvSpPr>
          <p:nvPr/>
        </p:nvSpPr>
        <p:spPr bwMode="auto">
          <a:xfrm>
            <a:off x="229711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3" name="Rectangle 25"/>
          <p:cNvSpPr>
            <a:spLocks noChangeArrowheads="1"/>
          </p:cNvSpPr>
          <p:nvPr/>
        </p:nvSpPr>
        <p:spPr bwMode="auto">
          <a:xfrm>
            <a:off x="2449513" y="3913188"/>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hN®hN</a:t>
            </a:r>
            <a:endParaRPr lang="en-US" altLang="en-US" sz="2400">
              <a:solidFill>
                <a:schemeClr val="bg1"/>
              </a:solidFill>
              <a:latin typeface="Times New Roman" charset="0"/>
              <a:ea typeface="Times New Roman" charset="0"/>
              <a:cs typeface="Times New Roman" charset="0"/>
            </a:endParaRPr>
          </a:p>
        </p:txBody>
      </p:sp>
      <p:sp>
        <p:nvSpPr>
          <p:cNvPr id="37914" name="Rectangle 26"/>
          <p:cNvSpPr>
            <a:spLocks noChangeArrowheads="1"/>
          </p:cNvSpPr>
          <p:nvPr/>
        </p:nvSpPr>
        <p:spPr bwMode="auto">
          <a:xfrm>
            <a:off x="33829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5" name="Rectangle 27"/>
          <p:cNvSpPr>
            <a:spLocks noChangeArrowheads="1"/>
          </p:cNvSpPr>
          <p:nvPr/>
        </p:nvSpPr>
        <p:spPr bwMode="auto">
          <a:xfrm>
            <a:off x="3535363" y="3913188"/>
            <a:ext cx="6778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gN-&gt;hN</a:t>
            </a:r>
            <a:endParaRPr lang="en-US" altLang="en-US" sz="2400">
              <a:solidFill>
                <a:schemeClr val="bg1"/>
              </a:solidFill>
              <a:latin typeface="Times New Roman" charset="0"/>
              <a:ea typeface="Times New Roman" charset="0"/>
              <a:cs typeface="Times New Roman" charset="0"/>
            </a:endParaRPr>
          </a:p>
        </p:txBody>
      </p:sp>
      <p:sp>
        <p:nvSpPr>
          <p:cNvPr id="37916" name="Rectangle 28"/>
          <p:cNvSpPr>
            <a:spLocks noChangeArrowheads="1"/>
          </p:cNvSpPr>
          <p:nvPr/>
        </p:nvSpPr>
        <p:spPr bwMode="auto">
          <a:xfrm>
            <a:off x="446881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7" name="Rectangle 29"/>
          <p:cNvSpPr>
            <a:spLocks noChangeArrowheads="1"/>
          </p:cNvSpPr>
          <p:nvPr/>
        </p:nvSpPr>
        <p:spPr bwMode="auto">
          <a:xfrm>
            <a:off x="4621213" y="3913188"/>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rN®hN</a:t>
            </a:r>
          </a:p>
        </p:txBody>
      </p:sp>
      <p:sp>
        <p:nvSpPr>
          <p:cNvPr id="37918" name="Rectangle 30"/>
          <p:cNvSpPr>
            <a:spLocks noChangeArrowheads="1"/>
          </p:cNvSpPr>
          <p:nvPr/>
        </p:nvSpPr>
        <p:spPr bwMode="auto">
          <a:xfrm>
            <a:off x="55546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9" name="Rectangle 31"/>
          <p:cNvSpPr>
            <a:spLocks noChangeArrowheads="1"/>
          </p:cNvSpPr>
          <p:nvPr/>
        </p:nvSpPr>
        <p:spPr bwMode="auto">
          <a:xfrm>
            <a:off x="5707063" y="3913188"/>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sN®hN</a:t>
            </a:r>
            <a:endParaRPr lang="en-US" altLang="en-US" sz="2400">
              <a:solidFill>
                <a:schemeClr val="bg1"/>
              </a:solidFill>
              <a:latin typeface="Times New Roman" charset="0"/>
              <a:ea typeface="Times New Roman" charset="0"/>
              <a:cs typeface="Times New Roman" charset="0"/>
            </a:endParaRPr>
          </a:p>
        </p:txBody>
      </p:sp>
      <p:sp>
        <p:nvSpPr>
          <p:cNvPr id="37920" name="Rectangle 32"/>
          <p:cNvSpPr>
            <a:spLocks noChangeArrowheads="1"/>
          </p:cNvSpPr>
          <p:nvPr/>
        </p:nvSpPr>
        <p:spPr bwMode="auto">
          <a:xfrm>
            <a:off x="664051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1" name="Rectangle 33"/>
          <p:cNvSpPr>
            <a:spLocks noChangeArrowheads="1"/>
          </p:cNvSpPr>
          <p:nvPr/>
        </p:nvSpPr>
        <p:spPr bwMode="auto">
          <a:xfrm>
            <a:off x="6792913" y="3913188"/>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KL®hN</a:t>
            </a:r>
            <a:endParaRPr lang="en-US" altLang="en-US" sz="2400">
              <a:solidFill>
                <a:schemeClr val="bg1"/>
              </a:solidFill>
              <a:latin typeface="Times New Roman" charset="0"/>
              <a:ea typeface="Times New Roman" charset="0"/>
              <a:cs typeface="Times New Roman" charset="0"/>
            </a:endParaRPr>
          </a:p>
        </p:txBody>
      </p:sp>
      <p:sp>
        <p:nvSpPr>
          <p:cNvPr id="37922" name="Rectangle 34"/>
          <p:cNvSpPr>
            <a:spLocks noChangeArrowheads="1"/>
          </p:cNvSpPr>
          <p:nvPr/>
        </p:nvSpPr>
        <p:spPr bwMode="auto">
          <a:xfrm>
            <a:off x="77263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3" name="Rectangle 35"/>
          <p:cNvSpPr>
            <a:spLocks noChangeArrowheads="1"/>
          </p:cNvSpPr>
          <p:nvPr/>
        </p:nvSpPr>
        <p:spPr bwMode="auto">
          <a:xfrm>
            <a:off x="7878763" y="3913188"/>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KS®hN</a:t>
            </a:r>
            <a:endParaRPr lang="en-US" altLang="en-US" sz="2400">
              <a:solidFill>
                <a:schemeClr val="bg1"/>
              </a:solidFill>
              <a:latin typeface="Times New Roman" charset="0"/>
              <a:ea typeface="Times New Roman" charset="0"/>
              <a:cs typeface="Times New Roman" charset="0"/>
            </a:endParaRPr>
          </a:p>
        </p:txBody>
      </p:sp>
      <p:sp>
        <p:nvSpPr>
          <p:cNvPr id="37924" name="Rectangle 36"/>
          <p:cNvSpPr>
            <a:spLocks noChangeArrowheads="1"/>
          </p:cNvSpPr>
          <p:nvPr/>
        </p:nvSpPr>
        <p:spPr bwMode="auto">
          <a:xfrm>
            <a:off x="12112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5" name="Rectangle 37"/>
          <p:cNvSpPr>
            <a:spLocks noChangeArrowheads="1"/>
          </p:cNvSpPr>
          <p:nvPr/>
        </p:nvSpPr>
        <p:spPr bwMode="auto">
          <a:xfrm>
            <a:off x="1363663" y="4302125"/>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pN®gN</a:t>
            </a:r>
            <a:endParaRPr lang="en-US" altLang="en-US" sz="2400">
              <a:solidFill>
                <a:schemeClr val="bg1"/>
              </a:solidFill>
              <a:latin typeface="Times New Roman" charset="0"/>
              <a:ea typeface="Times New Roman" charset="0"/>
              <a:cs typeface="Times New Roman" charset="0"/>
            </a:endParaRPr>
          </a:p>
        </p:txBody>
      </p:sp>
      <p:sp>
        <p:nvSpPr>
          <p:cNvPr id="37926" name="Rectangle 38"/>
          <p:cNvSpPr>
            <a:spLocks noChangeArrowheads="1"/>
          </p:cNvSpPr>
          <p:nvPr/>
        </p:nvSpPr>
        <p:spPr bwMode="auto">
          <a:xfrm>
            <a:off x="229711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7" name="Rectangle 39"/>
          <p:cNvSpPr>
            <a:spLocks noChangeArrowheads="1"/>
          </p:cNvSpPr>
          <p:nvPr/>
        </p:nvSpPr>
        <p:spPr bwMode="auto">
          <a:xfrm>
            <a:off x="2449513" y="4302125"/>
            <a:ext cx="6556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hN®gN</a:t>
            </a:r>
            <a:endParaRPr lang="en-US" altLang="en-US" sz="2400">
              <a:solidFill>
                <a:schemeClr val="bg1"/>
              </a:solidFill>
              <a:latin typeface="Times New Roman" charset="0"/>
              <a:ea typeface="Times New Roman" charset="0"/>
              <a:cs typeface="Times New Roman" charset="0"/>
            </a:endParaRPr>
          </a:p>
        </p:txBody>
      </p:sp>
      <p:sp>
        <p:nvSpPr>
          <p:cNvPr id="37928" name="Rectangle 40"/>
          <p:cNvSpPr>
            <a:spLocks noChangeArrowheads="1"/>
          </p:cNvSpPr>
          <p:nvPr/>
        </p:nvSpPr>
        <p:spPr bwMode="auto">
          <a:xfrm>
            <a:off x="33829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9" name="Rectangle 41"/>
          <p:cNvSpPr>
            <a:spLocks noChangeArrowheads="1"/>
          </p:cNvSpPr>
          <p:nvPr/>
        </p:nvSpPr>
        <p:spPr bwMode="auto">
          <a:xfrm>
            <a:off x="3535363" y="4302125"/>
            <a:ext cx="6191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gN®gN</a:t>
            </a:r>
            <a:endParaRPr lang="en-US" altLang="en-US" sz="2400">
              <a:solidFill>
                <a:schemeClr val="bg1"/>
              </a:solidFill>
              <a:latin typeface="Times New Roman" charset="0"/>
              <a:ea typeface="Times New Roman" charset="0"/>
              <a:cs typeface="Times New Roman" charset="0"/>
            </a:endParaRPr>
          </a:p>
        </p:txBody>
      </p:sp>
      <p:sp>
        <p:nvSpPr>
          <p:cNvPr id="37930" name="Rectangle 42"/>
          <p:cNvSpPr>
            <a:spLocks noChangeArrowheads="1"/>
          </p:cNvSpPr>
          <p:nvPr/>
        </p:nvSpPr>
        <p:spPr bwMode="auto">
          <a:xfrm>
            <a:off x="446881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1" name="Rectangle 43"/>
          <p:cNvSpPr>
            <a:spLocks noChangeArrowheads="1"/>
          </p:cNvSpPr>
          <p:nvPr/>
        </p:nvSpPr>
        <p:spPr bwMode="auto">
          <a:xfrm>
            <a:off x="4621213" y="4302125"/>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rN®gN</a:t>
            </a:r>
            <a:endParaRPr lang="en-US" altLang="en-US" sz="2400">
              <a:solidFill>
                <a:schemeClr val="bg1"/>
              </a:solidFill>
              <a:latin typeface="Times New Roman" charset="0"/>
              <a:ea typeface="Times New Roman" charset="0"/>
              <a:cs typeface="Times New Roman" charset="0"/>
            </a:endParaRPr>
          </a:p>
        </p:txBody>
      </p:sp>
      <p:sp>
        <p:nvSpPr>
          <p:cNvPr id="37932" name="Rectangle 44"/>
          <p:cNvSpPr>
            <a:spLocks noChangeArrowheads="1"/>
          </p:cNvSpPr>
          <p:nvPr/>
        </p:nvSpPr>
        <p:spPr bwMode="auto">
          <a:xfrm>
            <a:off x="55546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3" name="Rectangle 45"/>
          <p:cNvSpPr>
            <a:spLocks noChangeArrowheads="1"/>
          </p:cNvSpPr>
          <p:nvPr/>
        </p:nvSpPr>
        <p:spPr bwMode="auto">
          <a:xfrm>
            <a:off x="5707063" y="4302125"/>
            <a:ext cx="6556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sN®gN</a:t>
            </a:r>
            <a:endParaRPr lang="en-US" altLang="en-US" sz="2400">
              <a:solidFill>
                <a:schemeClr val="bg1"/>
              </a:solidFill>
              <a:latin typeface="Times New Roman" charset="0"/>
              <a:ea typeface="Times New Roman" charset="0"/>
              <a:cs typeface="Times New Roman" charset="0"/>
            </a:endParaRPr>
          </a:p>
        </p:txBody>
      </p:sp>
      <p:sp>
        <p:nvSpPr>
          <p:cNvPr id="37934" name="Rectangle 46"/>
          <p:cNvSpPr>
            <a:spLocks noChangeArrowheads="1"/>
          </p:cNvSpPr>
          <p:nvPr/>
        </p:nvSpPr>
        <p:spPr bwMode="auto">
          <a:xfrm>
            <a:off x="664051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5" name="Rectangle 47"/>
          <p:cNvSpPr>
            <a:spLocks noChangeArrowheads="1"/>
          </p:cNvSpPr>
          <p:nvPr/>
        </p:nvSpPr>
        <p:spPr bwMode="auto">
          <a:xfrm>
            <a:off x="6792913" y="4302125"/>
            <a:ext cx="6715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KL®gN</a:t>
            </a:r>
            <a:endParaRPr lang="en-US" altLang="en-US" sz="2400">
              <a:solidFill>
                <a:schemeClr val="bg1"/>
              </a:solidFill>
              <a:latin typeface="Times New Roman" charset="0"/>
              <a:ea typeface="Times New Roman" charset="0"/>
              <a:cs typeface="Times New Roman" charset="0"/>
            </a:endParaRPr>
          </a:p>
        </p:txBody>
      </p:sp>
      <p:sp>
        <p:nvSpPr>
          <p:cNvPr id="37936" name="Rectangle 48"/>
          <p:cNvSpPr>
            <a:spLocks noChangeArrowheads="1"/>
          </p:cNvSpPr>
          <p:nvPr/>
        </p:nvSpPr>
        <p:spPr bwMode="auto">
          <a:xfrm>
            <a:off x="77263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7" name="Rectangle 49"/>
          <p:cNvSpPr>
            <a:spLocks noChangeArrowheads="1"/>
          </p:cNvSpPr>
          <p:nvPr/>
        </p:nvSpPr>
        <p:spPr bwMode="auto">
          <a:xfrm>
            <a:off x="7878763" y="4302125"/>
            <a:ext cx="67627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KS-&gt;gN</a:t>
            </a:r>
            <a:endParaRPr lang="en-US" altLang="en-US" sz="2400">
              <a:solidFill>
                <a:schemeClr val="bg1"/>
              </a:solidFill>
              <a:latin typeface="Times New Roman" charset="0"/>
              <a:ea typeface="Times New Roman" charset="0"/>
              <a:cs typeface="Times New Roman" charset="0"/>
            </a:endParaRPr>
          </a:p>
        </p:txBody>
      </p:sp>
      <p:sp>
        <p:nvSpPr>
          <p:cNvPr id="37938" name="Rectangle 50"/>
          <p:cNvSpPr>
            <a:spLocks noChangeArrowheads="1"/>
          </p:cNvSpPr>
          <p:nvPr/>
        </p:nvSpPr>
        <p:spPr bwMode="auto">
          <a:xfrm>
            <a:off x="12112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9" name="Rectangle 51"/>
          <p:cNvSpPr>
            <a:spLocks noChangeArrowheads="1"/>
          </p:cNvSpPr>
          <p:nvPr/>
        </p:nvSpPr>
        <p:spPr bwMode="auto">
          <a:xfrm>
            <a:off x="1363663" y="4692650"/>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pN®rN</a:t>
            </a:r>
            <a:endParaRPr lang="en-US" altLang="en-US" sz="2400">
              <a:solidFill>
                <a:schemeClr val="bg1"/>
              </a:solidFill>
              <a:latin typeface="Times New Roman" charset="0"/>
              <a:ea typeface="Times New Roman" charset="0"/>
              <a:cs typeface="Times New Roman" charset="0"/>
            </a:endParaRPr>
          </a:p>
        </p:txBody>
      </p:sp>
      <p:sp>
        <p:nvSpPr>
          <p:cNvPr id="37940" name="Rectangle 52"/>
          <p:cNvSpPr>
            <a:spLocks noChangeArrowheads="1"/>
          </p:cNvSpPr>
          <p:nvPr/>
        </p:nvSpPr>
        <p:spPr bwMode="auto">
          <a:xfrm>
            <a:off x="229711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1" name="Rectangle 53"/>
          <p:cNvSpPr>
            <a:spLocks noChangeArrowheads="1"/>
          </p:cNvSpPr>
          <p:nvPr/>
        </p:nvSpPr>
        <p:spPr bwMode="auto">
          <a:xfrm>
            <a:off x="2449513" y="4692650"/>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hN®rN</a:t>
            </a:r>
            <a:endParaRPr lang="en-US" altLang="en-US" sz="2400">
              <a:solidFill>
                <a:schemeClr val="bg1"/>
              </a:solidFill>
              <a:latin typeface="Times New Roman" charset="0"/>
              <a:ea typeface="Times New Roman" charset="0"/>
              <a:cs typeface="Times New Roman" charset="0"/>
            </a:endParaRPr>
          </a:p>
        </p:txBody>
      </p:sp>
      <p:sp>
        <p:nvSpPr>
          <p:cNvPr id="37942" name="Rectangle 54"/>
          <p:cNvSpPr>
            <a:spLocks noChangeArrowheads="1"/>
          </p:cNvSpPr>
          <p:nvPr/>
        </p:nvSpPr>
        <p:spPr bwMode="auto">
          <a:xfrm>
            <a:off x="33829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3" name="Rectangle 55"/>
          <p:cNvSpPr>
            <a:spLocks noChangeArrowheads="1"/>
          </p:cNvSpPr>
          <p:nvPr/>
        </p:nvSpPr>
        <p:spPr bwMode="auto">
          <a:xfrm>
            <a:off x="3535363" y="4692650"/>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gN®rN</a:t>
            </a:r>
            <a:endParaRPr lang="en-US" altLang="en-US" sz="2400">
              <a:solidFill>
                <a:schemeClr val="bg1"/>
              </a:solidFill>
              <a:latin typeface="Times New Roman" charset="0"/>
              <a:ea typeface="Times New Roman" charset="0"/>
              <a:cs typeface="Times New Roman" charset="0"/>
            </a:endParaRPr>
          </a:p>
        </p:txBody>
      </p:sp>
      <p:sp>
        <p:nvSpPr>
          <p:cNvPr id="37944" name="Rectangle 56"/>
          <p:cNvSpPr>
            <a:spLocks noChangeArrowheads="1"/>
          </p:cNvSpPr>
          <p:nvPr/>
        </p:nvSpPr>
        <p:spPr bwMode="auto">
          <a:xfrm>
            <a:off x="446881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5" name="Rectangle 57"/>
          <p:cNvSpPr>
            <a:spLocks noChangeArrowheads="1"/>
          </p:cNvSpPr>
          <p:nvPr/>
        </p:nvSpPr>
        <p:spPr bwMode="auto">
          <a:xfrm>
            <a:off x="4621213" y="4692650"/>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rN®rN</a:t>
            </a:r>
            <a:endParaRPr lang="en-US" altLang="en-US" sz="2400">
              <a:solidFill>
                <a:schemeClr val="bg1"/>
              </a:solidFill>
              <a:latin typeface="Times New Roman" charset="0"/>
              <a:ea typeface="Times New Roman" charset="0"/>
              <a:cs typeface="Times New Roman" charset="0"/>
            </a:endParaRPr>
          </a:p>
        </p:txBody>
      </p:sp>
      <p:sp>
        <p:nvSpPr>
          <p:cNvPr id="37946" name="Rectangle 58"/>
          <p:cNvSpPr>
            <a:spLocks noChangeArrowheads="1"/>
          </p:cNvSpPr>
          <p:nvPr/>
        </p:nvSpPr>
        <p:spPr bwMode="auto">
          <a:xfrm>
            <a:off x="55546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7" name="Rectangle 59"/>
          <p:cNvSpPr>
            <a:spLocks noChangeArrowheads="1"/>
          </p:cNvSpPr>
          <p:nvPr/>
        </p:nvSpPr>
        <p:spPr bwMode="auto">
          <a:xfrm>
            <a:off x="5707063" y="4692650"/>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sN®rN</a:t>
            </a:r>
            <a:endParaRPr lang="en-US" altLang="en-US" sz="2400">
              <a:solidFill>
                <a:schemeClr val="bg1"/>
              </a:solidFill>
              <a:latin typeface="Times New Roman" charset="0"/>
              <a:ea typeface="Times New Roman" charset="0"/>
              <a:cs typeface="Times New Roman" charset="0"/>
            </a:endParaRPr>
          </a:p>
        </p:txBody>
      </p:sp>
      <p:sp>
        <p:nvSpPr>
          <p:cNvPr id="37948" name="Rectangle 60"/>
          <p:cNvSpPr>
            <a:spLocks noChangeArrowheads="1"/>
          </p:cNvSpPr>
          <p:nvPr/>
        </p:nvSpPr>
        <p:spPr bwMode="auto">
          <a:xfrm>
            <a:off x="664051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9" name="Rectangle 61"/>
          <p:cNvSpPr>
            <a:spLocks noChangeArrowheads="1"/>
          </p:cNvSpPr>
          <p:nvPr/>
        </p:nvSpPr>
        <p:spPr bwMode="auto">
          <a:xfrm>
            <a:off x="6792913" y="4692650"/>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KL®rN</a:t>
            </a:r>
            <a:endParaRPr lang="en-US" altLang="en-US" sz="2400">
              <a:solidFill>
                <a:schemeClr val="bg1"/>
              </a:solidFill>
              <a:latin typeface="Times New Roman" charset="0"/>
              <a:ea typeface="Times New Roman" charset="0"/>
              <a:cs typeface="Times New Roman" charset="0"/>
            </a:endParaRPr>
          </a:p>
        </p:txBody>
      </p:sp>
      <p:sp>
        <p:nvSpPr>
          <p:cNvPr id="37950" name="Rectangle 62"/>
          <p:cNvSpPr>
            <a:spLocks noChangeArrowheads="1"/>
          </p:cNvSpPr>
          <p:nvPr/>
        </p:nvSpPr>
        <p:spPr bwMode="auto">
          <a:xfrm>
            <a:off x="77263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1" name="Rectangle 63"/>
          <p:cNvSpPr>
            <a:spLocks noChangeArrowheads="1"/>
          </p:cNvSpPr>
          <p:nvPr/>
        </p:nvSpPr>
        <p:spPr bwMode="auto">
          <a:xfrm>
            <a:off x="7878763" y="4692650"/>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KS®rN</a:t>
            </a:r>
            <a:endParaRPr lang="en-US" altLang="en-US" sz="2400">
              <a:solidFill>
                <a:schemeClr val="bg1"/>
              </a:solidFill>
              <a:latin typeface="Times New Roman" charset="0"/>
              <a:ea typeface="Times New Roman" charset="0"/>
              <a:cs typeface="Times New Roman" charset="0"/>
            </a:endParaRPr>
          </a:p>
        </p:txBody>
      </p:sp>
      <p:sp>
        <p:nvSpPr>
          <p:cNvPr id="37952" name="Rectangle 64"/>
          <p:cNvSpPr>
            <a:spLocks noChangeArrowheads="1"/>
          </p:cNvSpPr>
          <p:nvPr/>
        </p:nvSpPr>
        <p:spPr bwMode="auto">
          <a:xfrm>
            <a:off x="12112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3" name="Rectangle 65"/>
          <p:cNvSpPr>
            <a:spLocks noChangeArrowheads="1"/>
          </p:cNvSpPr>
          <p:nvPr/>
        </p:nvSpPr>
        <p:spPr bwMode="auto">
          <a:xfrm>
            <a:off x="1363663" y="5083175"/>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pN®sN</a:t>
            </a:r>
            <a:endParaRPr lang="en-US" altLang="en-US" sz="2400">
              <a:solidFill>
                <a:schemeClr val="bg1"/>
              </a:solidFill>
              <a:latin typeface="Times New Roman" charset="0"/>
              <a:ea typeface="Times New Roman" charset="0"/>
              <a:cs typeface="Times New Roman" charset="0"/>
            </a:endParaRPr>
          </a:p>
        </p:txBody>
      </p:sp>
      <p:sp>
        <p:nvSpPr>
          <p:cNvPr id="37954" name="Rectangle 66"/>
          <p:cNvSpPr>
            <a:spLocks noChangeArrowheads="1"/>
          </p:cNvSpPr>
          <p:nvPr/>
        </p:nvSpPr>
        <p:spPr bwMode="auto">
          <a:xfrm>
            <a:off x="229711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5" name="Rectangle 67"/>
          <p:cNvSpPr>
            <a:spLocks noChangeArrowheads="1"/>
          </p:cNvSpPr>
          <p:nvPr/>
        </p:nvSpPr>
        <p:spPr bwMode="auto">
          <a:xfrm>
            <a:off x="2449513" y="5083175"/>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hN®sN</a:t>
            </a:r>
            <a:endParaRPr lang="en-US" altLang="en-US" sz="2400">
              <a:solidFill>
                <a:schemeClr val="bg1"/>
              </a:solidFill>
              <a:latin typeface="Times New Roman" charset="0"/>
              <a:ea typeface="Times New Roman" charset="0"/>
              <a:cs typeface="Times New Roman" charset="0"/>
            </a:endParaRPr>
          </a:p>
        </p:txBody>
      </p:sp>
      <p:sp>
        <p:nvSpPr>
          <p:cNvPr id="37956" name="Rectangle 68"/>
          <p:cNvSpPr>
            <a:spLocks noChangeArrowheads="1"/>
          </p:cNvSpPr>
          <p:nvPr/>
        </p:nvSpPr>
        <p:spPr bwMode="auto">
          <a:xfrm>
            <a:off x="33829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7" name="Rectangle 69"/>
          <p:cNvSpPr>
            <a:spLocks noChangeArrowheads="1"/>
          </p:cNvSpPr>
          <p:nvPr/>
        </p:nvSpPr>
        <p:spPr bwMode="auto">
          <a:xfrm>
            <a:off x="3535363" y="5083175"/>
            <a:ext cx="6556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gN®sN</a:t>
            </a:r>
            <a:endParaRPr lang="en-US" altLang="en-US" sz="2400">
              <a:solidFill>
                <a:schemeClr val="bg1"/>
              </a:solidFill>
              <a:latin typeface="Times New Roman" charset="0"/>
              <a:ea typeface="Times New Roman" charset="0"/>
              <a:cs typeface="Times New Roman" charset="0"/>
            </a:endParaRPr>
          </a:p>
        </p:txBody>
      </p:sp>
      <p:sp>
        <p:nvSpPr>
          <p:cNvPr id="37958" name="Rectangle 70"/>
          <p:cNvSpPr>
            <a:spLocks noChangeArrowheads="1"/>
          </p:cNvSpPr>
          <p:nvPr/>
        </p:nvSpPr>
        <p:spPr bwMode="auto">
          <a:xfrm>
            <a:off x="446881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9" name="Rectangle 71"/>
          <p:cNvSpPr>
            <a:spLocks noChangeArrowheads="1"/>
          </p:cNvSpPr>
          <p:nvPr/>
        </p:nvSpPr>
        <p:spPr bwMode="auto">
          <a:xfrm>
            <a:off x="4621213" y="5083175"/>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rN®sN</a:t>
            </a:r>
            <a:endParaRPr lang="en-US" altLang="en-US" sz="2400">
              <a:solidFill>
                <a:schemeClr val="bg1"/>
              </a:solidFill>
              <a:latin typeface="Times New Roman" charset="0"/>
              <a:ea typeface="Times New Roman" charset="0"/>
              <a:cs typeface="Times New Roman" charset="0"/>
            </a:endParaRPr>
          </a:p>
        </p:txBody>
      </p:sp>
      <p:sp>
        <p:nvSpPr>
          <p:cNvPr id="37960" name="Rectangle 72"/>
          <p:cNvSpPr>
            <a:spLocks noChangeArrowheads="1"/>
          </p:cNvSpPr>
          <p:nvPr/>
        </p:nvSpPr>
        <p:spPr bwMode="auto">
          <a:xfrm>
            <a:off x="55546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1" name="Rectangle 73"/>
          <p:cNvSpPr>
            <a:spLocks noChangeArrowheads="1"/>
          </p:cNvSpPr>
          <p:nvPr/>
        </p:nvSpPr>
        <p:spPr bwMode="auto">
          <a:xfrm>
            <a:off x="5707063" y="5083175"/>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sN®sN</a:t>
            </a:r>
            <a:endParaRPr lang="en-US" altLang="en-US" sz="2400">
              <a:solidFill>
                <a:schemeClr val="bg1"/>
              </a:solidFill>
              <a:latin typeface="Times New Roman" charset="0"/>
              <a:ea typeface="Times New Roman" charset="0"/>
              <a:cs typeface="Times New Roman" charset="0"/>
            </a:endParaRPr>
          </a:p>
        </p:txBody>
      </p:sp>
      <p:sp>
        <p:nvSpPr>
          <p:cNvPr id="37962" name="Rectangle 74"/>
          <p:cNvSpPr>
            <a:spLocks noChangeArrowheads="1"/>
          </p:cNvSpPr>
          <p:nvPr/>
        </p:nvSpPr>
        <p:spPr bwMode="auto">
          <a:xfrm>
            <a:off x="664051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3" name="Rectangle 75"/>
          <p:cNvSpPr>
            <a:spLocks noChangeArrowheads="1"/>
          </p:cNvSpPr>
          <p:nvPr/>
        </p:nvSpPr>
        <p:spPr bwMode="auto">
          <a:xfrm>
            <a:off x="6792913" y="5083175"/>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KL®sN</a:t>
            </a:r>
            <a:endParaRPr lang="en-US" altLang="en-US" sz="2400">
              <a:solidFill>
                <a:schemeClr val="bg1"/>
              </a:solidFill>
              <a:latin typeface="Times New Roman" charset="0"/>
              <a:ea typeface="Times New Roman" charset="0"/>
              <a:cs typeface="Times New Roman" charset="0"/>
            </a:endParaRPr>
          </a:p>
        </p:txBody>
      </p:sp>
      <p:sp>
        <p:nvSpPr>
          <p:cNvPr id="37964" name="Rectangle 76"/>
          <p:cNvSpPr>
            <a:spLocks noChangeArrowheads="1"/>
          </p:cNvSpPr>
          <p:nvPr/>
        </p:nvSpPr>
        <p:spPr bwMode="auto">
          <a:xfrm>
            <a:off x="77263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5" name="Rectangle 77"/>
          <p:cNvSpPr>
            <a:spLocks noChangeArrowheads="1"/>
          </p:cNvSpPr>
          <p:nvPr/>
        </p:nvSpPr>
        <p:spPr bwMode="auto">
          <a:xfrm>
            <a:off x="7878763" y="5083175"/>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KS®sN</a:t>
            </a:r>
            <a:endParaRPr lang="en-US" altLang="en-US" sz="2400">
              <a:solidFill>
                <a:schemeClr val="bg1"/>
              </a:solidFill>
              <a:latin typeface="Times New Roman" charset="0"/>
              <a:ea typeface="Times New Roman" charset="0"/>
              <a:cs typeface="Times New Roman" charset="0"/>
            </a:endParaRPr>
          </a:p>
        </p:txBody>
      </p:sp>
      <p:sp>
        <p:nvSpPr>
          <p:cNvPr id="37966" name="Rectangle 78"/>
          <p:cNvSpPr>
            <a:spLocks noChangeArrowheads="1"/>
          </p:cNvSpPr>
          <p:nvPr/>
        </p:nvSpPr>
        <p:spPr bwMode="auto">
          <a:xfrm>
            <a:off x="12112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7" name="Rectangle 79"/>
          <p:cNvSpPr>
            <a:spLocks noChangeArrowheads="1"/>
          </p:cNvSpPr>
          <p:nvPr/>
        </p:nvSpPr>
        <p:spPr bwMode="auto">
          <a:xfrm>
            <a:off x="1363663" y="5473700"/>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pN®KL</a:t>
            </a:r>
            <a:endParaRPr lang="en-US" altLang="en-US" sz="2400">
              <a:solidFill>
                <a:schemeClr val="bg1"/>
              </a:solidFill>
              <a:latin typeface="Times New Roman" charset="0"/>
              <a:ea typeface="Times New Roman" charset="0"/>
              <a:cs typeface="Times New Roman" charset="0"/>
            </a:endParaRPr>
          </a:p>
        </p:txBody>
      </p:sp>
      <p:sp>
        <p:nvSpPr>
          <p:cNvPr id="37968" name="Rectangle 80"/>
          <p:cNvSpPr>
            <a:spLocks noChangeArrowheads="1"/>
          </p:cNvSpPr>
          <p:nvPr/>
        </p:nvSpPr>
        <p:spPr bwMode="auto">
          <a:xfrm>
            <a:off x="229711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9" name="Rectangle 81"/>
          <p:cNvSpPr>
            <a:spLocks noChangeArrowheads="1"/>
          </p:cNvSpPr>
          <p:nvPr/>
        </p:nvSpPr>
        <p:spPr bwMode="auto">
          <a:xfrm>
            <a:off x="2449513" y="5473700"/>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hN®KL</a:t>
            </a:r>
            <a:endParaRPr lang="en-US" altLang="en-US" sz="2400">
              <a:solidFill>
                <a:schemeClr val="bg1"/>
              </a:solidFill>
              <a:latin typeface="Times New Roman" charset="0"/>
              <a:ea typeface="Times New Roman" charset="0"/>
              <a:cs typeface="Times New Roman" charset="0"/>
            </a:endParaRPr>
          </a:p>
        </p:txBody>
      </p:sp>
      <p:sp>
        <p:nvSpPr>
          <p:cNvPr id="37970" name="Rectangle 82"/>
          <p:cNvSpPr>
            <a:spLocks noChangeArrowheads="1"/>
          </p:cNvSpPr>
          <p:nvPr/>
        </p:nvSpPr>
        <p:spPr bwMode="auto">
          <a:xfrm>
            <a:off x="33829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1" name="Rectangle 83"/>
          <p:cNvSpPr>
            <a:spLocks noChangeArrowheads="1"/>
          </p:cNvSpPr>
          <p:nvPr/>
        </p:nvSpPr>
        <p:spPr bwMode="auto">
          <a:xfrm>
            <a:off x="3535363" y="5473700"/>
            <a:ext cx="6715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gN®KL</a:t>
            </a:r>
            <a:endParaRPr lang="en-US" altLang="en-US" sz="2400">
              <a:solidFill>
                <a:schemeClr val="bg1"/>
              </a:solidFill>
              <a:latin typeface="Times New Roman" charset="0"/>
              <a:ea typeface="Times New Roman" charset="0"/>
              <a:cs typeface="Times New Roman" charset="0"/>
            </a:endParaRPr>
          </a:p>
        </p:txBody>
      </p:sp>
      <p:sp>
        <p:nvSpPr>
          <p:cNvPr id="37972" name="Rectangle 84"/>
          <p:cNvSpPr>
            <a:spLocks noChangeArrowheads="1"/>
          </p:cNvSpPr>
          <p:nvPr/>
        </p:nvSpPr>
        <p:spPr bwMode="auto">
          <a:xfrm>
            <a:off x="446881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3" name="Rectangle 85"/>
          <p:cNvSpPr>
            <a:spLocks noChangeArrowheads="1"/>
          </p:cNvSpPr>
          <p:nvPr/>
        </p:nvSpPr>
        <p:spPr bwMode="auto">
          <a:xfrm>
            <a:off x="4621213" y="5473700"/>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rN®KL</a:t>
            </a:r>
            <a:endParaRPr lang="en-US" altLang="en-US" sz="2400">
              <a:solidFill>
                <a:schemeClr val="bg1"/>
              </a:solidFill>
              <a:latin typeface="Times New Roman" charset="0"/>
              <a:ea typeface="Times New Roman" charset="0"/>
              <a:cs typeface="Times New Roman" charset="0"/>
            </a:endParaRPr>
          </a:p>
        </p:txBody>
      </p:sp>
      <p:sp>
        <p:nvSpPr>
          <p:cNvPr id="37974" name="Rectangle 86"/>
          <p:cNvSpPr>
            <a:spLocks noChangeArrowheads="1"/>
          </p:cNvSpPr>
          <p:nvPr/>
        </p:nvSpPr>
        <p:spPr bwMode="auto">
          <a:xfrm>
            <a:off x="55546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5" name="Rectangle 87"/>
          <p:cNvSpPr>
            <a:spLocks noChangeArrowheads="1"/>
          </p:cNvSpPr>
          <p:nvPr/>
        </p:nvSpPr>
        <p:spPr bwMode="auto">
          <a:xfrm>
            <a:off x="5707063" y="5473700"/>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sN®KL</a:t>
            </a:r>
            <a:endParaRPr lang="en-US" altLang="en-US" sz="2400">
              <a:solidFill>
                <a:schemeClr val="bg1"/>
              </a:solidFill>
              <a:latin typeface="Times New Roman" charset="0"/>
              <a:ea typeface="Times New Roman" charset="0"/>
              <a:cs typeface="Times New Roman" charset="0"/>
            </a:endParaRPr>
          </a:p>
        </p:txBody>
      </p:sp>
      <p:sp>
        <p:nvSpPr>
          <p:cNvPr id="37976" name="Rectangle 88"/>
          <p:cNvSpPr>
            <a:spLocks noChangeArrowheads="1"/>
          </p:cNvSpPr>
          <p:nvPr/>
        </p:nvSpPr>
        <p:spPr bwMode="auto">
          <a:xfrm>
            <a:off x="664051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7" name="Rectangle 89"/>
          <p:cNvSpPr>
            <a:spLocks noChangeArrowheads="1"/>
          </p:cNvSpPr>
          <p:nvPr/>
        </p:nvSpPr>
        <p:spPr bwMode="auto">
          <a:xfrm>
            <a:off x="6792913" y="5473700"/>
            <a:ext cx="7239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KL®KL</a:t>
            </a:r>
            <a:endParaRPr lang="en-US" altLang="en-US" sz="2400">
              <a:solidFill>
                <a:schemeClr val="bg1"/>
              </a:solidFill>
              <a:latin typeface="Times New Roman" charset="0"/>
              <a:ea typeface="Times New Roman" charset="0"/>
              <a:cs typeface="Times New Roman" charset="0"/>
            </a:endParaRPr>
          </a:p>
        </p:txBody>
      </p:sp>
      <p:sp>
        <p:nvSpPr>
          <p:cNvPr id="37978" name="Rectangle 90"/>
          <p:cNvSpPr>
            <a:spLocks noChangeArrowheads="1"/>
          </p:cNvSpPr>
          <p:nvPr/>
        </p:nvSpPr>
        <p:spPr bwMode="auto">
          <a:xfrm>
            <a:off x="77263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9" name="Rectangle 91"/>
          <p:cNvSpPr>
            <a:spLocks noChangeArrowheads="1"/>
          </p:cNvSpPr>
          <p:nvPr/>
        </p:nvSpPr>
        <p:spPr bwMode="auto">
          <a:xfrm>
            <a:off x="7878763" y="5473700"/>
            <a:ext cx="7064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KS®KL</a:t>
            </a:r>
            <a:endParaRPr lang="en-US" altLang="en-US" sz="2400">
              <a:solidFill>
                <a:schemeClr val="bg1"/>
              </a:solidFill>
              <a:latin typeface="Times New Roman" charset="0"/>
              <a:ea typeface="Times New Roman" charset="0"/>
              <a:cs typeface="Times New Roman" charset="0"/>
            </a:endParaRPr>
          </a:p>
        </p:txBody>
      </p:sp>
      <p:sp>
        <p:nvSpPr>
          <p:cNvPr id="37980" name="Rectangle 92"/>
          <p:cNvSpPr>
            <a:spLocks noChangeArrowheads="1"/>
          </p:cNvSpPr>
          <p:nvPr/>
        </p:nvSpPr>
        <p:spPr bwMode="auto">
          <a:xfrm>
            <a:off x="12112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1" name="Rectangle 93"/>
          <p:cNvSpPr>
            <a:spLocks noChangeArrowheads="1"/>
          </p:cNvSpPr>
          <p:nvPr/>
        </p:nvSpPr>
        <p:spPr bwMode="auto">
          <a:xfrm>
            <a:off x="1363663" y="5862638"/>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pN®KS</a:t>
            </a:r>
            <a:endParaRPr lang="en-US" altLang="en-US" sz="2400">
              <a:solidFill>
                <a:schemeClr val="bg1"/>
              </a:solidFill>
              <a:latin typeface="Times New Roman" charset="0"/>
              <a:ea typeface="Times New Roman" charset="0"/>
              <a:cs typeface="Times New Roman" charset="0"/>
            </a:endParaRPr>
          </a:p>
        </p:txBody>
      </p:sp>
      <p:sp>
        <p:nvSpPr>
          <p:cNvPr id="37982" name="Rectangle 94"/>
          <p:cNvSpPr>
            <a:spLocks noChangeArrowheads="1"/>
          </p:cNvSpPr>
          <p:nvPr/>
        </p:nvSpPr>
        <p:spPr bwMode="auto">
          <a:xfrm>
            <a:off x="229711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3" name="Rectangle 95"/>
          <p:cNvSpPr>
            <a:spLocks noChangeArrowheads="1"/>
          </p:cNvSpPr>
          <p:nvPr/>
        </p:nvSpPr>
        <p:spPr bwMode="auto">
          <a:xfrm>
            <a:off x="2449513" y="5862638"/>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hN®KS</a:t>
            </a:r>
            <a:endParaRPr lang="en-US" altLang="en-US" sz="2400">
              <a:solidFill>
                <a:schemeClr val="bg1"/>
              </a:solidFill>
              <a:latin typeface="Times New Roman" charset="0"/>
              <a:ea typeface="Times New Roman" charset="0"/>
              <a:cs typeface="Times New Roman" charset="0"/>
            </a:endParaRPr>
          </a:p>
        </p:txBody>
      </p:sp>
      <p:sp>
        <p:nvSpPr>
          <p:cNvPr id="37984" name="Rectangle 96"/>
          <p:cNvSpPr>
            <a:spLocks noChangeArrowheads="1"/>
          </p:cNvSpPr>
          <p:nvPr/>
        </p:nvSpPr>
        <p:spPr bwMode="auto">
          <a:xfrm>
            <a:off x="33829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5" name="Rectangle 97"/>
          <p:cNvSpPr>
            <a:spLocks noChangeArrowheads="1"/>
          </p:cNvSpPr>
          <p:nvPr/>
        </p:nvSpPr>
        <p:spPr bwMode="auto">
          <a:xfrm>
            <a:off x="3535363" y="5862638"/>
            <a:ext cx="6540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gN®KS</a:t>
            </a:r>
            <a:endParaRPr lang="en-US" altLang="en-US" sz="2400">
              <a:solidFill>
                <a:schemeClr val="bg1"/>
              </a:solidFill>
              <a:latin typeface="Times New Roman" charset="0"/>
              <a:ea typeface="Times New Roman" charset="0"/>
              <a:cs typeface="Times New Roman" charset="0"/>
            </a:endParaRPr>
          </a:p>
        </p:txBody>
      </p:sp>
      <p:sp>
        <p:nvSpPr>
          <p:cNvPr id="37986" name="Rectangle 98"/>
          <p:cNvSpPr>
            <a:spLocks noChangeArrowheads="1"/>
          </p:cNvSpPr>
          <p:nvPr/>
        </p:nvSpPr>
        <p:spPr bwMode="auto">
          <a:xfrm>
            <a:off x="446881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7" name="Rectangle 99"/>
          <p:cNvSpPr>
            <a:spLocks noChangeArrowheads="1"/>
          </p:cNvSpPr>
          <p:nvPr/>
        </p:nvSpPr>
        <p:spPr bwMode="auto">
          <a:xfrm>
            <a:off x="4621213" y="5862638"/>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rN®KS</a:t>
            </a:r>
            <a:endParaRPr lang="en-US" altLang="en-US" sz="2400">
              <a:solidFill>
                <a:schemeClr val="bg1"/>
              </a:solidFill>
              <a:latin typeface="Times New Roman" charset="0"/>
              <a:ea typeface="Times New Roman" charset="0"/>
              <a:cs typeface="Times New Roman" charset="0"/>
            </a:endParaRPr>
          </a:p>
        </p:txBody>
      </p:sp>
      <p:sp>
        <p:nvSpPr>
          <p:cNvPr id="37988" name="Rectangle 100"/>
          <p:cNvSpPr>
            <a:spLocks noChangeArrowheads="1"/>
          </p:cNvSpPr>
          <p:nvPr/>
        </p:nvSpPr>
        <p:spPr bwMode="auto">
          <a:xfrm>
            <a:off x="55546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9" name="Rectangle 101"/>
          <p:cNvSpPr>
            <a:spLocks noChangeArrowheads="1"/>
          </p:cNvSpPr>
          <p:nvPr/>
        </p:nvSpPr>
        <p:spPr bwMode="auto">
          <a:xfrm>
            <a:off x="5707063" y="5862638"/>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sN®KS</a:t>
            </a:r>
            <a:endParaRPr lang="en-US" altLang="en-US" sz="2400">
              <a:solidFill>
                <a:schemeClr val="bg1"/>
              </a:solidFill>
              <a:latin typeface="Times New Roman" charset="0"/>
              <a:ea typeface="Times New Roman" charset="0"/>
              <a:cs typeface="Times New Roman" charset="0"/>
            </a:endParaRPr>
          </a:p>
        </p:txBody>
      </p:sp>
      <p:sp>
        <p:nvSpPr>
          <p:cNvPr id="37990" name="Rectangle 102"/>
          <p:cNvSpPr>
            <a:spLocks noChangeArrowheads="1"/>
          </p:cNvSpPr>
          <p:nvPr/>
        </p:nvSpPr>
        <p:spPr bwMode="auto">
          <a:xfrm>
            <a:off x="664051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91" name="Rectangle 103"/>
          <p:cNvSpPr>
            <a:spLocks noChangeArrowheads="1"/>
          </p:cNvSpPr>
          <p:nvPr/>
        </p:nvSpPr>
        <p:spPr bwMode="auto">
          <a:xfrm>
            <a:off x="6792913" y="5862638"/>
            <a:ext cx="7064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KL®KS</a:t>
            </a:r>
            <a:endParaRPr lang="en-US" altLang="en-US" sz="2400">
              <a:solidFill>
                <a:schemeClr val="bg1"/>
              </a:solidFill>
              <a:latin typeface="Times New Roman" charset="0"/>
              <a:ea typeface="Times New Roman" charset="0"/>
              <a:cs typeface="Times New Roman" charset="0"/>
            </a:endParaRPr>
          </a:p>
        </p:txBody>
      </p:sp>
      <p:sp>
        <p:nvSpPr>
          <p:cNvPr id="37992" name="Rectangle 104"/>
          <p:cNvSpPr>
            <a:spLocks noChangeArrowheads="1"/>
          </p:cNvSpPr>
          <p:nvPr/>
        </p:nvSpPr>
        <p:spPr bwMode="auto">
          <a:xfrm>
            <a:off x="77263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93" name="Rectangle 105"/>
          <p:cNvSpPr>
            <a:spLocks noChangeArrowheads="1"/>
          </p:cNvSpPr>
          <p:nvPr/>
        </p:nvSpPr>
        <p:spPr bwMode="auto">
          <a:xfrm>
            <a:off x="7878763" y="5862638"/>
            <a:ext cx="68897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KS®KS</a:t>
            </a:r>
            <a:endParaRPr lang="en-US" altLang="en-US" sz="2400">
              <a:solidFill>
                <a:schemeClr val="bg1"/>
              </a:solidFill>
              <a:latin typeface="Times New Roman" charset="0"/>
              <a:ea typeface="Times New Roman" charset="0"/>
              <a:cs typeface="Times New Roman" charset="0"/>
            </a:endParaRPr>
          </a:p>
        </p:txBody>
      </p:sp>
      <p:sp>
        <p:nvSpPr>
          <p:cNvPr id="37994" name="Line 106"/>
          <p:cNvSpPr>
            <a:spLocks noChangeShapeType="1"/>
          </p:cNvSpPr>
          <p:nvPr/>
        </p:nvSpPr>
        <p:spPr bwMode="auto">
          <a:xfrm>
            <a:off x="1143000" y="3352800"/>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5" name="Rectangle 107"/>
          <p:cNvSpPr>
            <a:spLocks noChangeArrowheads="1"/>
          </p:cNvSpPr>
          <p:nvPr/>
        </p:nvSpPr>
        <p:spPr bwMode="auto">
          <a:xfrm>
            <a:off x="1143000" y="3352800"/>
            <a:ext cx="7600950" cy="174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996" name="Line 108"/>
          <p:cNvSpPr>
            <a:spLocks noChangeShapeType="1"/>
          </p:cNvSpPr>
          <p:nvPr/>
        </p:nvSpPr>
        <p:spPr bwMode="auto">
          <a:xfrm>
            <a:off x="1143000" y="3743325"/>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7" name="Rectangle 109"/>
          <p:cNvSpPr>
            <a:spLocks noChangeArrowheads="1"/>
          </p:cNvSpPr>
          <p:nvPr/>
        </p:nvSpPr>
        <p:spPr bwMode="auto">
          <a:xfrm>
            <a:off x="1143000" y="3743325"/>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998" name="Line 110"/>
          <p:cNvSpPr>
            <a:spLocks noChangeShapeType="1"/>
          </p:cNvSpPr>
          <p:nvPr/>
        </p:nvSpPr>
        <p:spPr bwMode="auto">
          <a:xfrm>
            <a:off x="1143000" y="4133850"/>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9" name="Rectangle 111"/>
          <p:cNvSpPr>
            <a:spLocks noChangeArrowheads="1"/>
          </p:cNvSpPr>
          <p:nvPr/>
        </p:nvSpPr>
        <p:spPr bwMode="auto">
          <a:xfrm>
            <a:off x="1143000" y="4133850"/>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0" name="Line 112"/>
          <p:cNvSpPr>
            <a:spLocks noChangeShapeType="1"/>
          </p:cNvSpPr>
          <p:nvPr/>
        </p:nvSpPr>
        <p:spPr bwMode="auto">
          <a:xfrm>
            <a:off x="668338" y="4641972"/>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8001" name="Rectangle 113"/>
          <p:cNvSpPr>
            <a:spLocks noChangeArrowheads="1"/>
          </p:cNvSpPr>
          <p:nvPr/>
        </p:nvSpPr>
        <p:spPr bwMode="auto">
          <a:xfrm>
            <a:off x="1143000" y="4522788"/>
            <a:ext cx="7600950" cy="17462"/>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2" name="Line 114"/>
          <p:cNvSpPr>
            <a:spLocks noChangeShapeType="1"/>
          </p:cNvSpPr>
          <p:nvPr/>
        </p:nvSpPr>
        <p:spPr bwMode="auto">
          <a:xfrm>
            <a:off x="1143000" y="4913313"/>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3" name="Rectangle 115"/>
          <p:cNvSpPr>
            <a:spLocks noChangeArrowheads="1"/>
          </p:cNvSpPr>
          <p:nvPr/>
        </p:nvSpPr>
        <p:spPr bwMode="auto">
          <a:xfrm>
            <a:off x="1143000" y="4913313"/>
            <a:ext cx="7600950" cy="17462"/>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4" name="Line 116"/>
          <p:cNvSpPr>
            <a:spLocks noChangeShapeType="1"/>
          </p:cNvSpPr>
          <p:nvPr/>
        </p:nvSpPr>
        <p:spPr bwMode="auto">
          <a:xfrm>
            <a:off x="1087438" y="5317194"/>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5" name="Rectangle 117"/>
          <p:cNvSpPr>
            <a:spLocks noChangeArrowheads="1"/>
          </p:cNvSpPr>
          <p:nvPr/>
        </p:nvSpPr>
        <p:spPr bwMode="auto">
          <a:xfrm>
            <a:off x="1143000" y="5303838"/>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7" name="Rectangle 119"/>
          <p:cNvSpPr>
            <a:spLocks noChangeArrowheads="1"/>
          </p:cNvSpPr>
          <p:nvPr/>
        </p:nvSpPr>
        <p:spPr bwMode="auto">
          <a:xfrm>
            <a:off x="1143000" y="5694363"/>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8" name="Line 120"/>
          <p:cNvSpPr>
            <a:spLocks noChangeShapeType="1"/>
          </p:cNvSpPr>
          <p:nvPr/>
        </p:nvSpPr>
        <p:spPr bwMode="auto">
          <a:xfrm>
            <a:off x="1143000" y="6083300"/>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9" name="Rectangle 121"/>
          <p:cNvSpPr>
            <a:spLocks noChangeArrowheads="1"/>
          </p:cNvSpPr>
          <p:nvPr/>
        </p:nvSpPr>
        <p:spPr bwMode="auto">
          <a:xfrm>
            <a:off x="1143000" y="6083300"/>
            <a:ext cx="7600950" cy="174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0" name="Line 122"/>
          <p:cNvSpPr>
            <a:spLocks noChangeShapeType="1"/>
          </p:cNvSpPr>
          <p:nvPr/>
        </p:nvSpPr>
        <p:spPr bwMode="auto">
          <a:xfrm>
            <a:off x="11430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1" name="Rectangle 123"/>
          <p:cNvSpPr>
            <a:spLocks noChangeArrowheads="1"/>
          </p:cNvSpPr>
          <p:nvPr/>
        </p:nvSpPr>
        <p:spPr bwMode="auto">
          <a:xfrm>
            <a:off x="11430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3" name="Rectangle 125"/>
          <p:cNvSpPr>
            <a:spLocks noChangeArrowheads="1"/>
          </p:cNvSpPr>
          <p:nvPr/>
        </p:nvSpPr>
        <p:spPr bwMode="auto">
          <a:xfrm>
            <a:off x="22288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4" name="Line 126"/>
          <p:cNvSpPr>
            <a:spLocks noChangeShapeType="1"/>
          </p:cNvSpPr>
          <p:nvPr/>
        </p:nvSpPr>
        <p:spPr bwMode="auto">
          <a:xfrm>
            <a:off x="33147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5" name="Rectangle 127"/>
          <p:cNvSpPr>
            <a:spLocks noChangeArrowheads="1"/>
          </p:cNvSpPr>
          <p:nvPr/>
        </p:nvSpPr>
        <p:spPr bwMode="auto">
          <a:xfrm>
            <a:off x="33147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6" name="Line 128"/>
          <p:cNvSpPr>
            <a:spLocks noChangeShapeType="1"/>
          </p:cNvSpPr>
          <p:nvPr/>
        </p:nvSpPr>
        <p:spPr bwMode="auto">
          <a:xfrm>
            <a:off x="44005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7" name="Rectangle 129"/>
          <p:cNvSpPr>
            <a:spLocks noChangeArrowheads="1"/>
          </p:cNvSpPr>
          <p:nvPr/>
        </p:nvSpPr>
        <p:spPr bwMode="auto">
          <a:xfrm>
            <a:off x="44005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8" name="Line 130"/>
          <p:cNvSpPr>
            <a:spLocks noChangeShapeType="1"/>
          </p:cNvSpPr>
          <p:nvPr/>
        </p:nvSpPr>
        <p:spPr bwMode="auto">
          <a:xfrm>
            <a:off x="54864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9" name="Rectangle 131"/>
          <p:cNvSpPr>
            <a:spLocks noChangeArrowheads="1"/>
          </p:cNvSpPr>
          <p:nvPr/>
        </p:nvSpPr>
        <p:spPr bwMode="auto">
          <a:xfrm>
            <a:off x="54864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20" name="Line 132"/>
          <p:cNvSpPr>
            <a:spLocks noChangeShapeType="1"/>
          </p:cNvSpPr>
          <p:nvPr/>
        </p:nvSpPr>
        <p:spPr bwMode="auto">
          <a:xfrm>
            <a:off x="65722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1" name="Rectangle 133"/>
          <p:cNvSpPr>
            <a:spLocks noChangeArrowheads="1"/>
          </p:cNvSpPr>
          <p:nvPr/>
        </p:nvSpPr>
        <p:spPr bwMode="auto">
          <a:xfrm>
            <a:off x="65722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22" name="Line 134"/>
          <p:cNvSpPr>
            <a:spLocks noChangeShapeType="1"/>
          </p:cNvSpPr>
          <p:nvPr/>
        </p:nvSpPr>
        <p:spPr bwMode="auto">
          <a:xfrm>
            <a:off x="76581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3" name="Rectangle 135"/>
          <p:cNvSpPr>
            <a:spLocks noChangeArrowheads="1"/>
          </p:cNvSpPr>
          <p:nvPr/>
        </p:nvSpPr>
        <p:spPr bwMode="auto">
          <a:xfrm>
            <a:off x="76581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24" name="Line 136"/>
          <p:cNvSpPr>
            <a:spLocks noChangeShapeType="1"/>
          </p:cNvSpPr>
          <p:nvPr/>
        </p:nvSpPr>
        <p:spPr bwMode="auto">
          <a:xfrm>
            <a:off x="87439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5" name="Rectangle 137"/>
          <p:cNvSpPr>
            <a:spLocks noChangeArrowheads="1"/>
          </p:cNvSpPr>
          <p:nvPr/>
        </p:nvSpPr>
        <p:spPr bwMode="auto">
          <a:xfrm>
            <a:off x="87439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6154" name="Rectangle 138"/>
          <p:cNvSpPr>
            <a:spLocks noChangeArrowheads="1"/>
          </p:cNvSpPr>
          <p:nvPr/>
        </p:nvSpPr>
        <p:spPr bwMode="auto">
          <a:xfrm>
            <a:off x="4427159" y="1242030"/>
            <a:ext cx="4294187" cy="1600200"/>
          </a:xfrm>
          <a:prstGeom prst="rect">
            <a:avLst/>
          </a:prstGeom>
          <a:solidFill>
            <a:schemeClr val="accent3">
              <a:lumMod val="75000"/>
            </a:schemeClr>
          </a:solidFill>
          <a:ln w="9525">
            <a:solidFill>
              <a:srgbClr val="000000"/>
            </a:solidFill>
            <a:miter lim="800000"/>
            <a:headEnd/>
            <a:tailEnd/>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US" altLang="en-US" sz="2400" dirty="0">
                <a:solidFill>
                  <a:schemeClr val="bg1"/>
                </a:solidFill>
                <a:latin typeface="Book Antiqua" charset="0"/>
                <a:ea typeface="Book Antiqua" charset="0"/>
                <a:cs typeface="Book Antiqua" charset="0"/>
              </a:rPr>
              <a:t>The </a:t>
            </a:r>
            <a:r>
              <a:rPr lang="en-US" altLang="en-US" sz="2400" dirty="0">
                <a:solidFill>
                  <a:srgbClr val="FFFF00"/>
                </a:solidFill>
                <a:latin typeface="Book Antiqua" charset="0"/>
                <a:ea typeface="Book Antiqua" charset="0"/>
                <a:cs typeface="Book Antiqua" charset="0"/>
              </a:rPr>
              <a:t>same</a:t>
            </a:r>
            <a:r>
              <a:rPr lang="en-US" altLang="en-US" sz="2400" i="1" dirty="0">
                <a:solidFill>
                  <a:schemeClr val="bg1"/>
                </a:solidFill>
                <a:latin typeface="Book Antiqua" charset="0"/>
                <a:ea typeface="Book Antiqua" charset="0"/>
                <a:cs typeface="Book Antiqua" charset="0"/>
              </a:rPr>
              <a:t> </a:t>
            </a:r>
            <a:r>
              <a:rPr lang="en-US" altLang="en-US" sz="2400" dirty="0">
                <a:solidFill>
                  <a:schemeClr val="bg1"/>
                </a:solidFill>
                <a:latin typeface="Book Antiqua" charset="0"/>
                <a:ea typeface="Book Antiqua" charset="0"/>
                <a:cs typeface="Book Antiqua" charset="0"/>
              </a:rPr>
              <a:t>N* resonance must be found in </a:t>
            </a:r>
            <a:r>
              <a:rPr lang="en-US" altLang="en-US" sz="2400" dirty="0">
                <a:solidFill>
                  <a:srgbClr val="FFFF00"/>
                </a:solidFill>
                <a:latin typeface="Book Antiqua" charset="0"/>
                <a:ea typeface="Book Antiqua" charset="0"/>
                <a:cs typeface="Book Antiqua" charset="0"/>
              </a:rPr>
              <a:t>different</a:t>
            </a:r>
            <a:r>
              <a:rPr lang="en-US" altLang="en-US" sz="2400" dirty="0">
                <a:solidFill>
                  <a:schemeClr val="bg1"/>
                </a:solidFill>
                <a:latin typeface="Book Antiqua" charset="0"/>
                <a:ea typeface="Book Antiqua" charset="0"/>
                <a:cs typeface="Book Antiqua" charset="0"/>
              </a:rPr>
              <a:t> reaction channels in a consistent way!</a:t>
            </a:r>
            <a:endParaRPr lang="en-US" altLang="en-US" sz="2400" dirty="0">
              <a:solidFill>
                <a:srgbClr val="FFFF99"/>
              </a:solidFill>
              <a:latin typeface="Book Antiqua" charset="0"/>
              <a:ea typeface="Book Antiqua" charset="0"/>
              <a:cs typeface="Book Antiqua" charset="0"/>
            </a:endParaRPr>
          </a:p>
        </p:txBody>
      </p:sp>
      <p:grpSp>
        <p:nvGrpSpPr>
          <p:cNvPr id="38027" name="Group 139"/>
          <p:cNvGrpSpPr>
            <a:grpSpLocks/>
          </p:cNvGrpSpPr>
          <p:nvPr/>
        </p:nvGrpSpPr>
        <p:grpSpPr bwMode="auto">
          <a:xfrm>
            <a:off x="498475" y="921681"/>
            <a:ext cx="3503682" cy="2246313"/>
            <a:chOff x="720" y="624"/>
            <a:chExt cx="2369" cy="1415"/>
          </a:xfrm>
        </p:grpSpPr>
        <p:sp>
          <p:nvSpPr>
            <p:cNvPr id="38029" name="Text Box 140"/>
            <p:cNvSpPr txBox="1">
              <a:spLocks noChangeArrowheads="1"/>
            </p:cNvSpPr>
            <p:nvPr/>
          </p:nvSpPr>
          <p:spPr bwMode="auto">
            <a:xfrm>
              <a:off x="720" y="624"/>
              <a:ext cx="2369" cy="1415"/>
            </a:xfrm>
            <a:prstGeom prst="rect">
              <a:avLst/>
            </a:prstGeom>
            <a:solidFill>
              <a:srgbClr val="FFFF00"/>
            </a:solidFill>
            <a:ln w="19050">
              <a:solidFill>
                <a:srgbClr val="FF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r>
                <a:rPr lang="en-US" altLang="en-US" sz="2800" b="1" dirty="0">
                  <a:solidFill>
                    <a:srgbClr val="660033"/>
                  </a:solidFill>
                  <a:latin typeface="Times New Roman" charset="0"/>
                  <a:ea typeface="Times New Roman" charset="0"/>
                  <a:cs typeface="Times New Roman" charset="0"/>
                  <a:sym typeface="Symbol" charset="2"/>
                </a:rPr>
                <a:t>		    </a:t>
              </a:r>
              <a:r>
                <a:rPr lang="en-US" altLang="en-US" sz="2800" b="1" dirty="0" smtClean="0">
                  <a:solidFill>
                    <a:srgbClr val="660033"/>
                  </a:solidFill>
                  <a:latin typeface="Times New Roman" charset="0"/>
                  <a:ea typeface="Times New Roman" charset="0"/>
                  <a:cs typeface="Times New Roman" charset="0"/>
                  <a:sym typeface="Symbol" charset="2"/>
                </a:rPr>
                <a:t>            </a:t>
              </a:r>
              <a:r>
                <a:rPr lang="en-US" altLang="en-US" sz="2800" b="1" dirty="0">
                  <a:solidFill>
                    <a:srgbClr val="660033"/>
                  </a:solidFill>
                  <a:latin typeface="Times New Roman" charset="0"/>
                  <a:ea typeface="Times New Roman" charset="0"/>
                  <a:cs typeface="Times New Roman" charset="0"/>
                  <a:sym typeface="Symbol" charset="2"/>
                </a:rPr>
                <a:t>N</a:t>
              </a:r>
            </a:p>
            <a:p>
              <a:pPr algn="l"/>
              <a:r>
                <a:rPr lang="en-US" altLang="en-US" sz="2800" b="1" dirty="0">
                  <a:solidFill>
                    <a:srgbClr val="660033"/>
                  </a:solidFill>
                  <a:latin typeface="Times New Roman" charset="0"/>
                  <a:ea typeface="Times New Roman" charset="0"/>
                  <a:cs typeface="Times New Roman" charset="0"/>
                  <a:sym typeface="Symbol" charset="2"/>
                </a:rPr>
                <a:t>		    </a:t>
              </a:r>
              <a:r>
                <a:rPr lang="en-US" altLang="en-US" sz="2800" b="1" dirty="0" smtClean="0">
                  <a:solidFill>
                    <a:srgbClr val="660033"/>
                  </a:solidFill>
                  <a:latin typeface="Times New Roman" charset="0"/>
                  <a:ea typeface="Times New Roman" charset="0"/>
                  <a:cs typeface="Times New Roman" charset="0"/>
                  <a:sym typeface="Symbol" charset="2"/>
                </a:rPr>
                <a:t>          </a:t>
              </a:r>
              <a:r>
                <a:rPr lang="en-US" altLang="en-US" sz="2800" b="1" dirty="0" smtClean="0">
                  <a:solidFill>
                    <a:srgbClr val="660033"/>
                  </a:solidFill>
                  <a:ea typeface="Arial" charset="0"/>
                  <a:cs typeface="Arial" charset="0"/>
                  <a:sym typeface="Symbol" charset="2"/>
                </a:rPr>
                <a:t></a:t>
              </a:r>
              <a:r>
                <a:rPr lang="en-US" altLang="en-US" sz="2800" b="1" dirty="0" smtClean="0">
                  <a:solidFill>
                    <a:srgbClr val="660033"/>
                  </a:solidFill>
                  <a:latin typeface="Times New Roman" charset="0"/>
                  <a:ea typeface="Times New Roman" charset="0"/>
                  <a:cs typeface="Times New Roman" charset="0"/>
                  <a:sym typeface="Symbol" charset="2"/>
                </a:rPr>
                <a:t></a:t>
              </a:r>
              <a:r>
                <a:rPr lang="en-US" altLang="en-US" sz="2800" b="1" dirty="0">
                  <a:solidFill>
                    <a:srgbClr val="660033"/>
                  </a:solidFill>
                  <a:latin typeface="Times New Roman" charset="0"/>
                  <a:ea typeface="Times New Roman" charset="0"/>
                  <a:cs typeface="Times New Roman" charset="0"/>
                  <a:sym typeface="Symbol" charset="2"/>
                </a:rPr>
                <a:t>N</a:t>
              </a:r>
            </a:p>
            <a:p>
              <a:pPr algn="l"/>
              <a:r>
                <a:rPr lang="en-US" altLang="en-US" sz="2800" b="1" dirty="0">
                  <a:solidFill>
                    <a:srgbClr val="660033"/>
                  </a:solidFill>
                  <a:latin typeface="Times New Roman" charset="0"/>
                  <a:ea typeface="Times New Roman" charset="0"/>
                  <a:cs typeface="Times New Roman" charset="0"/>
                  <a:sym typeface="Symbol" charset="2"/>
                </a:rPr>
                <a:t>N  N* </a:t>
              </a:r>
              <a:r>
                <a:rPr lang="en-US" altLang="en-US" sz="2800" b="1" dirty="0" smtClean="0">
                  <a:solidFill>
                    <a:srgbClr val="660033"/>
                  </a:solidFill>
                  <a:latin typeface="Times New Roman" charset="0"/>
                  <a:ea typeface="Times New Roman" charset="0"/>
                  <a:cs typeface="Times New Roman" charset="0"/>
                  <a:sym typeface="Symbol" charset="2"/>
                </a:rPr>
                <a:t>    </a:t>
              </a:r>
              <a:r>
                <a:rPr lang="en-US" altLang="en-US" sz="2800" b="1" dirty="0">
                  <a:solidFill>
                    <a:srgbClr val="660033"/>
                  </a:solidFill>
                  <a:ea typeface="Arial" charset="0"/>
                  <a:cs typeface="Arial" charset="0"/>
                  <a:sym typeface="Symbol" charset="2"/>
                </a:rPr>
                <a:t></a:t>
              </a:r>
              <a:r>
                <a:rPr lang="en-US" altLang="en-US" sz="2800" b="1" dirty="0">
                  <a:solidFill>
                    <a:srgbClr val="660033"/>
                  </a:solidFill>
                  <a:latin typeface="Times New Roman" charset="0"/>
                  <a:ea typeface="Times New Roman" charset="0"/>
                  <a:cs typeface="Times New Roman" charset="0"/>
                  <a:sym typeface="Symbol" charset="2"/>
                </a:rPr>
                <a:t>N</a:t>
              </a:r>
            </a:p>
            <a:p>
              <a:pPr algn="l"/>
              <a:r>
                <a:rPr lang="en-US" altLang="en-US" sz="2800" b="1" dirty="0">
                  <a:solidFill>
                    <a:srgbClr val="660033"/>
                  </a:solidFill>
                  <a:latin typeface="Times New Roman" charset="0"/>
                  <a:ea typeface="Times New Roman" charset="0"/>
                  <a:cs typeface="Times New Roman" charset="0"/>
                  <a:sym typeface="Symbol" charset="2"/>
                </a:rPr>
                <a:t>		    </a:t>
              </a:r>
              <a:r>
                <a:rPr lang="en-US" altLang="en-US" sz="2800" b="1" dirty="0" smtClean="0">
                  <a:solidFill>
                    <a:srgbClr val="660033"/>
                  </a:solidFill>
                  <a:latin typeface="Times New Roman" charset="0"/>
                  <a:ea typeface="Times New Roman" charset="0"/>
                  <a:cs typeface="Times New Roman" charset="0"/>
                  <a:sym typeface="Symbol" charset="2"/>
                </a:rPr>
                <a:t>          K</a:t>
              </a:r>
              <a:r>
                <a:rPr lang="el-GR" altLang="en-US" sz="2800" b="1" dirty="0">
                  <a:solidFill>
                    <a:srgbClr val="660033"/>
                  </a:solidFill>
                  <a:latin typeface="Times New Roman" charset="0"/>
                  <a:ea typeface="Times New Roman" charset="0"/>
                  <a:cs typeface="Times New Roman" charset="0"/>
                  <a:sym typeface="Symbol" charset="2"/>
                </a:rPr>
                <a:t>Λ</a:t>
              </a:r>
              <a:r>
                <a:rPr lang="en-US" altLang="en-US" sz="2800" b="1" dirty="0">
                  <a:solidFill>
                    <a:srgbClr val="660033"/>
                  </a:solidFill>
                  <a:latin typeface="Times New Roman" charset="0"/>
                  <a:ea typeface="Times New Roman" charset="0"/>
                  <a:cs typeface="Times New Roman" charset="0"/>
                  <a:sym typeface="Symbol" charset="2"/>
                </a:rPr>
                <a:t>			 </a:t>
              </a:r>
              <a:r>
                <a:rPr lang="en-US" altLang="en-US" sz="2800" b="1" dirty="0" smtClean="0">
                  <a:solidFill>
                    <a:srgbClr val="660033"/>
                  </a:solidFill>
                  <a:latin typeface="Times New Roman" charset="0"/>
                  <a:ea typeface="Times New Roman" charset="0"/>
                  <a:cs typeface="Times New Roman" charset="0"/>
                  <a:sym typeface="Symbol" charset="2"/>
                </a:rPr>
                <a:t>                  K</a:t>
              </a:r>
              <a:r>
                <a:rPr lang="el-GR" altLang="en-US" sz="2800" b="1" dirty="0">
                  <a:solidFill>
                    <a:srgbClr val="660033"/>
                  </a:solidFill>
                  <a:latin typeface="Times New Roman" charset="0"/>
                  <a:ea typeface="Times New Roman" charset="0"/>
                  <a:cs typeface="Times New Roman" charset="0"/>
                  <a:sym typeface="Symbol" charset="2"/>
                </a:rPr>
                <a:t>Σ</a:t>
              </a:r>
              <a:endParaRPr lang="en-US" altLang="en-US" sz="2800" b="1" dirty="0">
                <a:solidFill>
                  <a:srgbClr val="660033"/>
                </a:solidFill>
                <a:latin typeface="Times New Roman" charset="0"/>
                <a:ea typeface="Times New Roman" charset="0"/>
                <a:cs typeface="Times New Roman" charset="0"/>
                <a:sym typeface="Symbol" charset="2"/>
              </a:endParaRPr>
            </a:p>
          </p:txBody>
        </p:sp>
        <p:sp>
          <p:nvSpPr>
            <p:cNvPr id="38030" name="AutoShape 141"/>
            <p:cNvSpPr>
              <a:spLocks/>
            </p:cNvSpPr>
            <p:nvPr/>
          </p:nvSpPr>
          <p:spPr bwMode="auto">
            <a:xfrm>
              <a:off x="2040" y="720"/>
              <a:ext cx="144" cy="1248"/>
            </a:xfrm>
            <a:prstGeom prst="leftBrace">
              <a:avLst>
                <a:gd name="adj1" fmla="val 72222"/>
                <a:gd name="adj2" fmla="val 50000"/>
              </a:avLst>
            </a:prstGeom>
            <a:noFill/>
            <a:ln w="3810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Tree>
    <p:extLst>
      <p:ext uri="{BB962C8B-B14F-4D97-AF65-F5344CB8AC3E}">
        <p14:creationId xmlns:p14="http://schemas.microsoft.com/office/powerpoint/2010/main" val="3362624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6154"/>
                                        </p:tgtEl>
                                        <p:attrNameLst>
                                          <p:attrName>style.visibility</p:attrName>
                                        </p:attrNameLst>
                                      </p:cBhvr>
                                      <p:to>
                                        <p:strVal val="visible"/>
                                      </p:to>
                                    </p:set>
                                    <p:anim calcmode="lin" valueType="num">
                                      <p:cBhvr>
                                        <p:cTn id="7" dur="500" fill="hold"/>
                                        <p:tgtEl>
                                          <p:spTgt spid="86154"/>
                                        </p:tgtEl>
                                        <p:attrNameLst>
                                          <p:attrName>ppt_w</p:attrName>
                                        </p:attrNameLst>
                                      </p:cBhvr>
                                      <p:tavLst>
                                        <p:tav tm="0">
                                          <p:val>
                                            <p:fltVal val="0"/>
                                          </p:val>
                                        </p:tav>
                                        <p:tav tm="100000">
                                          <p:val>
                                            <p:strVal val="#ppt_w"/>
                                          </p:val>
                                        </p:tav>
                                      </p:tavLst>
                                    </p:anim>
                                    <p:anim calcmode="lin" valueType="num">
                                      <p:cBhvr>
                                        <p:cTn id="8" dur="500" fill="hold"/>
                                        <p:tgtEl>
                                          <p:spTgt spid="8615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3"/>
                                        </p:tgtEl>
                                        <p:attrNameLst>
                                          <p:attrName>style.visibility</p:attrName>
                                        </p:attrNameLst>
                                      </p:cBhvr>
                                      <p:to>
                                        <p:strVal val="visible"/>
                                      </p:to>
                                    </p:set>
                                    <p:animEffect transition="in" filter="dissolve">
                                      <p:cBhvr>
                                        <p:cTn id="16"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2" grpId="0" animBg="1"/>
      <p:bldP spid="86154"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8"/>
          <p:cNvPicPr>
            <a:picLocks/>
          </p:cNvPicPr>
          <p:nvPr/>
        </p:nvPicPr>
        <p:blipFill>
          <a:blip r:embed="rId3">
            <a:extLst>
              <a:ext uri="{28A0092B-C50C-407E-A947-70E740481C1C}">
                <a14:useLocalDpi xmlns:a14="http://schemas.microsoft.com/office/drawing/2010/main" val="0"/>
              </a:ext>
            </a:extLst>
          </a:blip>
          <a:srcRect l="5487" t="2646" b="2542"/>
          <a:stretch>
            <a:fillRect/>
          </a:stretch>
        </p:blipFill>
        <p:spPr bwMode="auto">
          <a:xfrm>
            <a:off x="982663" y="901700"/>
            <a:ext cx="7399337"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57200" y="5384800"/>
            <a:ext cx="8505825" cy="1323975"/>
          </a:xfrm>
          <a:prstGeom prst="rect">
            <a:avLst/>
          </a:prstGeom>
          <a:noFill/>
        </p:spPr>
        <p:txBody>
          <a:bodyPr>
            <a:spAutoFit/>
          </a:bodyPr>
          <a:lstStyle>
            <a:lvl1pPr eaLnBrk="0" hangingPunct="0">
              <a:defRPr sz="2400">
                <a:solidFill>
                  <a:schemeClr val="tx1"/>
                </a:solidFill>
                <a:latin typeface="Arial" charset="0"/>
                <a:ea typeface="ＭＳ Ｐゴシック" charset="0"/>
                <a:cs typeface="Arial" charset="0"/>
              </a:defRPr>
            </a:lvl1pPr>
            <a:lvl2pPr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auto" hangingPunct="1">
              <a:spcBef>
                <a:spcPts val="0"/>
              </a:spcBef>
              <a:spcAft>
                <a:spcPts val="0"/>
              </a:spcAft>
              <a:defRPr/>
            </a:pPr>
            <a:endParaRPr lang="en-US" sz="800" dirty="0"/>
          </a:p>
          <a:p>
            <a:pPr eaLnBrk="1" fontAlgn="auto" hangingPunct="1">
              <a:spcBef>
                <a:spcPts val="0"/>
              </a:spcBef>
              <a:spcAft>
                <a:spcPts val="0"/>
              </a:spcAft>
              <a:buFont typeface="Arial" charset="0"/>
              <a:buChar char="•"/>
              <a:defRPr/>
            </a:pPr>
            <a:r>
              <a:rPr lang="en-US" dirty="0">
                <a:solidFill>
                  <a:srgbClr val="FF0000"/>
                </a:solidFill>
              </a:rPr>
              <a:t>  </a:t>
            </a:r>
            <a:r>
              <a:rPr lang="en-US" b="1" dirty="0">
                <a:solidFill>
                  <a:srgbClr val="FF0000"/>
                </a:solidFill>
                <a:effectLst>
                  <a:outerShdw blurRad="38100" dist="38100" dir="2700000" algn="tl">
                    <a:srgbClr val="DDDDDD"/>
                  </a:outerShdw>
                </a:effectLst>
              </a:rPr>
              <a:t>N*s are broadly overlapping</a:t>
            </a:r>
          </a:p>
          <a:p>
            <a:pPr eaLnBrk="1" fontAlgn="auto" hangingPunct="1">
              <a:spcBef>
                <a:spcPts val="0"/>
              </a:spcBef>
              <a:spcAft>
                <a:spcPts val="0"/>
              </a:spcAft>
              <a:buFont typeface="Arial" charset="0"/>
              <a:buChar char="•"/>
              <a:defRPr/>
            </a:pPr>
            <a:r>
              <a:rPr lang="en-US" b="1" dirty="0">
                <a:solidFill>
                  <a:srgbClr val="FF0000"/>
                </a:solidFill>
                <a:effectLst>
                  <a:outerShdw blurRad="38100" dist="38100" dir="2700000" algn="tl">
                    <a:srgbClr val="DDDDDD"/>
                  </a:outerShdw>
                </a:effectLst>
              </a:rPr>
              <a:t>  Hard to disentangle without polarization observables</a:t>
            </a:r>
          </a:p>
          <a:p>
            <a:pPr eaLnBrk="1" fontAlgn="auto" hangingPunct="1">
              <a:spcBef>
                <a:spcPts val="0"/>
              </a:spcBef>
              <a:spcAft>
                <a:spcPts val="0"/>
              </a:spcAft>
              <a:defRPr/>
            </a:pPr>
            <a:endParaRPr lang="en-US" dirty="0"/>
          </a:p>
        </p:txBody>
      </p:sp>
      <p:sp>
        <p:nvSpPr>
          <p:cNvPr id="13316" name="Rectangle 2"/>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4000" b="1">
                <a:solidFill>
                  <a:srgbClr val="000090"/>
                </a:solidFill>
              </a:rPr>
              <a:t>Baryon resonances (N*s and </a:t>
            </a:r>
            <a:r>
              <a:rPr lang="en-US" altLang="en-US" sz="4000" b="1">
                <a:solidFill>
                  <a:srgbClr val="000090"/>
                </a:solidFill>
                <a:latin typeface="Symbol" charset="2"/>
              </a:rPr>
              <a:t>D</a:t>
            </a:r>
            <a:r>
              <a:rPr lang="en-US" altLang="en-US" sz="4000" b="1">
                <a:solidFill>
                  <a:srgbClr val="000090"/>
                </a:solidFill>
              </a:rPr>
              <a:t>*s)</a:t>
            </a:r>
            <a:endParaRPr lang="en-US" altLang="en-US" sz="4000"/>
          </a:p>
        </p:txBody>
      </p:sp>
      <p:sp>
        <p:nvSpPr>
          <p:cNvPr id="13317" name="TextBox 5"/>
          <p:cNvSpPr txBox="1">
            <a:spLocks noChangeArrowheads="1"/>
          </p:cNvSpPr>
          <p:nvPr/>
        </p:nvSpPr>
        <p:spPr bwMode="auto">
          <a:xfrm rot="-5400000">
            <a:off x="148432" y="1604168"/>
            <a:ext cx="1079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FontTx/>
              <a:buNone/>
            </a:pPr>
            <a:r>
              <a:rPr lang="en-US" altLang="en-US" sz="2400">
                <a:latin typeface="Symbol" charset="2"/>
              </a:rPr>
              <a:t>s</a:t>
            </a:r>
            <a:r>
              <a:rPr lang="en-US" altLang="en-US" sz="2400"/>
              <a:t> (</a:t>
            </a:r>
            <a:r>
              <a:rPr lang="en-US" altLang="en-US" sz="2400" dirty="0" err="1"/>
              <a:t>mb</a:t>
            </a:r>
            <a:r>
              <a:rPr lang="en-US" altLang="en-US" sz="2400" dirty="0"/>
              <a:t>)</a:t>
            </a:r>
            <a:endParaRPr lang="en-US" altLang="en-US" sz="2400" dirty="0">
              <a:latin typeface="Symbol" charset="2"/>
            </a:endParaRPr>
          </a:p>
        </p:txBody>
      </p:sp>
      <p:sp>
        <p:nvSpPr>
          <p:cNvPr id="2" name="Slide Number Placeholder 1"/>
          <p:cNvSpPr>
            <a:spLocks noGrp="1"/>
          </p:cNvSpPr>
          <p:nvPr>
            <p:ph type="sldNum" sz="quarter" idx="12"/>
          </p:nvPr>
        </p:nvSpPr>
        <p:spPr/>
        <p:txBody>
          <a:bodyPr/>
          <a:lstStyle/>
          <a:p>
            <a:pPr>
              <a:defRPr/>
            </a:pPr>
            <a:fld id="{33386914-9120-D54D-A0BF-EF4C0751C264}" type="slidenum">
              <a:rPr lang="en-US" altLang="en-US" smtClean="0"/>
              <a:pPr>
                <a:defRPr/>
              </a:pPr>
              <a:t>8</a:t>
            </a:fld>
            <a:endParaRPr lang="en-US" altLang="en-US"/>
          </a:p>
        </p:txBody>
      </p:sp>
    </p:spTree>
    <p:extLst>
      <p:ext uri="{BB962C8B-B14F-4D97-AF65-F5344CB8AC3E}">
        <p14:creationId xmlns:p14="http://schemas.microsoft.com/office/powerpoint/2010/main" val="648549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10" name="Rectangle 3"/>
          <p:cNvSpPr>
            <a:spLocks noGrp="1" noChangeArrowheads="1"/>
          </p:cNvSpPr>
          <p:nvPr>
            <p:ph type="title"/>
          </p:nvPr>
        </p:nvSpPr>
        <p:spPr>
          <a:xfrm>
            <a:off x="228600" y="0"/>
            <a:ext cx="8763000" cy="736600"/>
          </a:xfrm>
          <a:ln>
            <a:noFill/>
          </a:ln>
        </p:spPr>
        <p:txBody>
          <a:bodyPr>
            <a:noAutofit/>
          </a:bodyPr>
          <a:lstStyle/>
          <a:p>
            <a:pPr eaLnBrk="1" hangingPunct="1"/>
            <a:r>
              <a:rPr lang="en-US" sz="4000" b="1" dirty="0" smtClean="0">
                <a:solidFill>
                  <a:srgbClr val="000090"/>
                </a:solidFill>
                <a:ea typeface="ＭＳ Ｐゴシック" charset="-128"/>
              </a:rPr>
              <a:t>Structure of excited baryons</a:t>
            </a:r>
            <a:endParaRPr lang="en-US" sz="4000" b="1" dirty="0">
              <a:solidFill>
                <a:srgbClr val="000090"/>
              </a:solidFill>
              <a:ea typeface="ＭＳ Ｐゴシック" charset="-128"/>
            </a:endParaRPr>
          </a:p>
        </p:txBody>
      </p:sp>
      <p:sp>
        <p:nvSpPr>
          <p:cNvPr id="85" name="TextBox 84"/>
          <p:cNvSpPr txBox="1"/>
          <p:nvPr/>
        </p:nvSpPr>
        <p:spPr>
          <a:xfrm>
            <a:off x="-241302" y="914399"/>
            <a:ext cx="5534877" cy="1815882"/>
          </a:xfrm>
          <a:prstGeom prst="rect">
            <a:avLst/>
          </a:prstGeom>
          <a:noFill/>
        </p:spPr>
        <p:txBody>
          <a:bodyPr wrap="square" rtlCol="0">
            <a:spAutoFit/>
          </a:bodyPr>
          <a:lstStyle/>
          <a:p>
            <a:pPr lvl="1">
              <a:buClr>
                <a:srgbClr val="008000"/>
              </a:buClr>
              <a:buFont typeface="Wingdings" charset="2"/>
              <a:buChar char="§"/>
            </a:pPr>
            <a:r>
              <a:rPr lang="en-US" sz="2800" i="1" dirty="0" smtClean="0">
                <a:solidFill>
                  <a:srgbClr val="000090"/>
                </a:solidFill>
              </a:rPr>
              <a:t> effective degrees of freedom  </a:t>
            </a:r>
            <a:endParaRPr lang="en-US" sz="2800" dirty="0" smtClean="0">
              <a:solidFill>
                <a:srgbClr val="000000"/>
              </a:solidFill>
            </a:endParaRPr>
          </a:p>
          <a:p>
            <a:pPr lvl="1">
              <a:buClr>
                <a:srgbClr val="008000"/>
              </a:buClr>
              <a:buFont typeface="Wingdings" charset="2"/>
              <a:buChar char="§"/>
            </a:pPr>
            <a:r>
              <a:rPr lang="en-US" sz="2800" dirty="0" smtClean="0">
                <a:solidFill>
                  <a:srgbClr val="000000"/>
                </a:solidFill>
              </a:rPr>
              <a:t> </a:t>
            </a:r>
            <a:r>
              <a:rPr lang="en-US" sz="2800" i="1" dirty="0" smtClean="0">
                <a:solidFill>
                  <a:srgbClr val="000090"/>
                </a:solidFill>
              </a:rPr>
              <a:t>transition charge densities</a:t>
            </a:r>
            <a:endParaRPr lang="en-US" sz="2800" dirty="0" smtClean="0">
              <a:solidFill>
                <a:srgbClr val="000000"/>
              </a:solidFill>
            </a:endParaRPr>
          </a:p>
          <a:p>
            <a:pPr lvl="1">
              <a:buClr>
                <a:srgbClr val="008000"/>
              </a:buClr>
              <a:buFont typeface="Wingdings" charset="2"/>
              <a:buChar char="§"/>
            </a:pPr>
            <a:r>
              <a:rPr lang="en-US" sz="2800" i="1" dirty="0" smtClean="0">
                <a:solidFill>
                  <a:srgbClr val="000090"/>
                </a:solidFill>
              </a:rPr>
              <a:t> running quark mass </a:t>
            </a:r>
            <a:endParaRPr lang="en-US" sz="2800" b="1" i="1" dirty="0" smtClean="0">
              <a:solidFill>
                <a:srgbClr val="008000"/>
              </a:solidFill>
            </a:endParaRPr>
          </a:p>
          <a:p>
            <a:pPr lvl="1">
              <a:buClr>
                <a:srgbClr val="008000"/>
              </a:buClr>
            </a:pPr>
            <a:r>
              <a:rPr lang="en-US" sz="2800" b="1" i="1" dirty="0" smtClean="0">
                <a:solidFill>
                  <a:srgbClr val="008000"/>
                </a:solidFill>
              </a:rPr>
              <a:t>	=&gt; </a:t>
            </a:r>
            <a:r>
              <a:rPr lang="en-US" sz="2800" b="1" i="1" dirty="0" smtClean="0">
                <a:solidFill>
                  <a:srgbClr val="000090"/>
                </a:solidFill>
              </a:rPr>
              <a:t>nature of states</a:t>
            </a:r>
          </a:p>
        </p:txBody>
      </p:sp>
      <p:sp>
        <p:nvSpPr>
          <p:cNvPr id="21533" name="Rectangle 1886"/>
          <p:cNvSpPr>
            <a:spLocks noChangeArrowheads="1"/>
          </p:cNvSpPr>
          <p:nvPr/>
        </p:nvSpPr>
        <p:spPr bwMode="auto">
          <a:xfrm>
            <a:off x="5203083" y="2844484"/>
            <a:ext cx="2963355" cy="1871739"/>
          </a:xfrm>
          <a:prstGeom prst="rect">
            <a:avLst/>
          </a:prstGeom>
          <a:solidFill>
            <a:schemeClr val="bg1"/>
          </a:solidFill>
          <a:ln w="9525">
            <a:solidFill>
              <a:srgbClr val="000000"/>
            </a:solidFill>
            <a:miter lim="800000"/>
            <a:headEnd/>
            <a:tailEnd/>
          </a:ln>
        </p:spPr>
        <p:txBody>
          <a:bodyPr wrap="none" anchor="ctr">
            <a:prstTxWarp prst="textNoShape">
              <a:avLst/>
            </a:prstTxWarp>
          </a:bodyPr>
          <a:lstStyle/>
          <a:p>
            <a:endParaRPr lang="en-US" dirty="0"/>
          </a:p>
        </p:txBody>
      </p:sp>
      <p:sp>
        <p:nvSpPr>
          <p:cNvPr id="274470" name="Line 38"/>
          <p:cNvSpPr>
            <a:spLocks noChangeShapeType="1"/>
          </p:cNvSpPr>
          <p:nvPr/>
        </p:nvSpPr>
        <p:spPr bwMode="auto">
          <a:xfrm flipV="1">
            <a:off x="2336797" y="1003299"/>
            <a:ext cx="5295005" cy="3816350"/>
          </a:xfrm>
          <a:prstGeom prst="line">
            <a:avLst/>
          </a:prstGeom>
          <a:noFill/>
          <a:ln w="38100">
            <a:solidFill>
              <a:srgbClr val="FF0000"/>
            </a:solidFill>
            <a:prstDash val="sysDot"/>
            <a:round/>
            <a:headEnd/>
            <a:tailEnd type="triangle" w="med" len="med"/>
          </a:ln>
        </p:spPr>
        <p:txBody>
          <a:bodyPr>
            <a:prstTxWarp prst="textNoShape">
              <a:avLst/>
            </a:prstTxWarp>
          </a:bodyPr>
          <a:lstStyle/>
          <a:p>
            <a:endParaRPr lang="en-US"/>
          </a:p>
        </p:txBody>
      </p:sp>
      <p:sp>
        <p:nvSpPr>
          <p:cNvPr id="79" name="Line 38"/>
          <p:cNvSpPr>
            <a:spLocks noChangeShapeType="1"/>
          </p:cNvSpPr>
          <p:nvPr/>
        </p:nvSpPr>
        <p:spPr bwMode="auto">
          <a:xfrm>
            <a:off x="2336799" y="5048220"/>
            <a:ext cx="3886201" cy="19080"/>
          </a:xfrm>
          <a:prstGeom prst="line">
            <a:avLst/>
          </a:prstGeom>
          <a:noFill/>
          <a:ln w="38100">
            <a:solidFill>
              <a:srgbClr val="008000"/>
            </a:solidFill>
            <a:prstDash val="sysDot"/>
            <a:round/>
            <a:headEnd/>
            <a:tailEnd type="triangle" w="med" len="med"/>
          </a:ln>
        </p:spPr>
        <p:txBody>
          <a:bodyPr>
            <a:prstTxWarp prst="textNoShape">
              <a:avLst/>
            </a:prstTxWarp>
          </a:bodyPr>
          <a:lstStyle/>
          <a:p>
            <a:endParaRPr lang="en-US"/>
          </a:p>
        </p:txBody>
      </p:sp>
      <p:sp>
        <p:nvSpPr>
          <p:cNvPr id="21573" name="Text Box 9"/>
          <p:cNvSpPr txBox="1">
            <a:spLocks noChangeArrowheads="1"/>
          </p:cNvSpPr>
          <p:nvPr/>
        </p:nvSpPr>
        <p:spPr bwMode="auto">
          <a:xfrm>
            <a:off x="3577334" y="2936576"/>
            <a:ext cx="1423995" cy="831587"/>
          </a:xfrm>
          <a:prstGeom prst="rect">
            <a:avLst/>
          </a:prstGeom>
          <a:solidFill>
            <a:srgbClr val="CCFFCC"/>
          </a:solidFill>
          <a:ln w="19050" cap="flat" cmpd="sng" algn="ctr">
            <a:solidFill>
              <a:schemeClr val="accent1"/>
            </a:solidFill>
            <a:prstDash val="solid"/>
            <a:miter lim="800000"/>
            <a:headEnd type="none" w="med" len="med"/>
            <a:tailEnd type="none" w="med" len="med"/>
          </a:ln>
        </p:spPr>
        <p:txBody>
          <a:bodyPr wrap="square">
            <a:prstTxWarp prst="textNoShape">
              <a:avLst/>
            </a:prstTxWarp>
            <a:spAutoFit/>
          </a:bodyPr>
          <a:lstStyle/>
          <a:p>
            <a:pPr algn="ctr" eaLnBrk="0" hangingPunct="0"/>
            <a:r>
              <a:rPr lang="en-US" sz="1600" b="1" dirty="0" smtClean="0">
                <a:solidFill>
                  <a:srgbClr val="0000FF"/>
                </a:solidFill>
              </a:rPr>
              <a:t>N(1675)5/2</a:t>
            </a:r>
            <a:r>
              <a:rPr lang="en-US" sz="1600" b="1" baseline="30000" dirty="0" smtClean="0">
                <a:solidFill>
                  <a:srgbClr val="0000FF"/>
                </a:solidFill>
              </a:rPr>
              <a:t>-</a:t>
            </a:r>
          </a:p>
          <a:p>
            <a:pPr algn="ctr" eaLnBrk="0" hangingPunct="0"/>
            <a:r>
              <a:rPr lang="en-US" sz="1600" b="1" dirty="0" smtClean="0">
                <a:solidFill>
                  <a:srgbClr val="0000FF"/>
                </a:solidFill>
                <a:latin typeface="+mn-lt"/>
              </a:rPr>
              <a:t>N(1520)</a:t>
            </a:r>
            <a:r>
              <a:rPr lang="en-US" sz="1600" b="1" dirty="0" smtClean="0">
                <a:solidFill>
                  <a:srgbClr val="0000FF"/>
                </a:solidFill>
              </a:rPr>
              <a:t>3/2</a:t>
            </a:r>
            <a:r>
              <a:rPr lang="en-US" sz="1600" b="1" baseline="30000" dirty="0" smtClean="0">
                <a:solidFill>
                  <a:srgbClr val="0000FF"/>
                </a:solidFill>
              </a:rPr>
              <a:t>-</a:t>
            </a:r>
            <a:endParaRPr lang="en-US" sz="1600" b="1" baseline="30000" dirty="0" smtClean="0">
              <a:solidFill>
                <a:srgbClr val="0000FF"/>
              </a:solidFill>
              <a:latin typeface="+mn-lt"/>
            </a:endParaRPr>
          </a:p>
          <a:p>
            <a:pPr algn="ctr" eaLnBrk="0" hangingPunct="0"/>
            <a:r>
              <a:rPr lang="en-US" sz="1600" b="1" dirty="0" smtClean="0">
                <a:solidFill>
                  <a:srgbClr val="0000FF"/>
                </a:solidFill>
                <a:latin typeface="+mn-lt"/>
              </a:rPr>
              <a:t>N(1535)</a:t>
            </a:r>
            <a:r>
              <a:rPr lang="en-US" sz="1600" b="1" dirty="0" smtClean="0">
                <a:solidFill>
                  <a:srgbClr val="0000FF"/>
                </a:solidFill>
              </a:rPr>
              <a:t>1/2</a:t>
            </a:r>
            <a:r>
              <a:rPr lang="en-US" sz="1600" b="1" baseline="30000" dirty="0" smtClean="0"/>
              <a:t>-</a:t>
            </a:r>
          </a:p>
        </p:txBody>
      </p:sp>
      <p:sp>
        <p:nvSpPr>
          <p:cNvPr id="21563" name="Text Box 12"/>
          <p:cNvSpPr txBox="1">
            <a:spLocks noChangeArrowheads="1"/>
          </p:cNvSpPr>
          <p:nvPr/>
        </p:nvSpPr>
        <p:spPr bwMode="auto">
          <a:xfrm>
            <a:off x="6198925" y="4785936"/>
            <a:ext cx="1316147" cy="584871"/>
          </a:xfrm>
          <a:prstGeom prst="rect">
            <a:avLst/>
          </a:prstGeom>
          <a:solidFill>
            <a:srgbClr val="CCFFCC"/>
          </a:solidFill>
          <a:ln w="3175" cap="flat" cmpd="sng" algn="ctr">
            <a:solidFill>
              <a:schemeClr val="tx1"/>
            </a:solidFill>
            <a:prstDash val="solid"/>
            <a:miter lim="800000"/>
            <a:headEnd type="none" w="med" len="med"/>
            <a:tailEnd type="none" w="med" len="med"/>
          </a:ln>
        </p:spPr>
        <p:txBody>
          <a:bodyPr wrap="square">
            <a:prstTxWarp prst="textNoShape">
              <a:avLst/>
            </a:prstTxWarp>
            <a:spAutoFit/>
          </a:bodyPr>
          <a:lstStyle/>
          <a:p>
            <a:pPr algn="ctr" eaLnBrk="0" hangingPunct="0"/>
            <a:r>
              <a:rPr lang="en-US" sz="1600" b="1" dirty="0" smtClean="0">
                <a:solidFill>
                  <a:srgbClr val="0000FF"/>
                </a:solidFill>
                <a:latin typeface="+mj-lt"/>
              </a:rPr>
              <a:t>N(</a:t>
            </a:r>
            <a:r>
              <a:rPr lang="en-US" sz="1600" b="1" dirty="0">
                <a:solidFill>
                  <a:srgbClr val="0000FF"/>
                </a:solidFill>
                <a:latin typeface="+mj-lt"/>
              </a:rPr>
              <a:t>1440</a:t>
            </a:r>
            <a:r>
              <a:rPr lang="en-US" sz="1600" b="1" dirty="0" smtClean="0">
                <a:solidFill>
                  <a:srgbClr val="0000FF"/>
                </a:solidFill>
                <a:latin typeface="+mj-lt"/>
              </a:rPr>
              <a:t>)1/2</a:t>
            </a:r>
            <a:r>
              <a:rPr lang="en-US" sz="1600" b="1" baseline="30000" dirty="0" smtClean="0">
                <a:solidFill>
                  <a:srgbClr val="0000FF"/>
                </a:solidFill>
                <a:latin typeface="+mj-lt"/>
              </a:rPr>
              <a:t>+</a:t>
            </a:r>
            <a:endParaRPr lang="en-US" sz="1600" b="1" dirty="0" smtClean="0">
              <a:solidFill>
                <a:srgbClr val="0000FF"/>
              </a:solidFill>
              <a:latin typeface="+mj-lt"/>
            </a:endParaRPr>
          </a:p>
          <a:p>
            <a:pPr algn="ctr" eaLnBrk="0" hangingPunct="0"/>
            <a:r>
              <a:rPr lang="en-US" sz="1600" dirty="0" smtClean="0">
                <a:solidFill>
                  <a:srgbClr val="000090"/>
                </a:solidFill>
                <a:latin typeface="+mj-lt"/>
              </a:rPr>
              <a:t>N(1710)1/2</a:t>
            </a:r>
            <a:r>
              <a:rPr lang="en-US" sz="1600" baseline="30000" dirty="0" smtClean="0">
                <a:solidFill>
                  <a:srgbClr val="000090"/>
                </a:solidFill>
                <a:latin typeface="+mj-lt"/>
              </a:rPr>
              <a:t>+</a:t>
            </a:r>
          </a:p>
        </p:txBody>
      </p:sp>
      <p:sp>
        <p:nvSpPr>
          <p:cNvPr id="21564" name="Rectangle 13"/>
          <p:cNvSpPr>
            <a:spLocks noChangeArrowheads="1"/>
          </p:cNvSpPr>
          <p:nvPr/>
        </p:nvSpPr>
        <p:spPr bwMode="auto">
          <a:xfrm>
            <a:off x="3224139" y="3723305"/>
            <a:ext cx="1725570" cy="414068"/>
          </a:xfrm>
          <a:prstGeom prst="rect">
            <a:avLst/>
          </a:prstGeom>
          <a:noFill/>
          <a:ln w="25400">
            <a:noFill/>
            <a:miter lim="800000"/>
            <a:headEnd/>
            <a:tailEnd/>
          </a:ln>
        </p:spPr>
        <p:txBody>
          <a:bodyPr wrap="none" anchor="ctr">
            <a:prstTxWarp prst="textNoShape">
              <a:avLst/>
            </a:prstTxWarp>
          </a:bodyPr>
          <a:lstStyle/>
          <a:p>
            <a:endParaRPr lang="en-US"/>
          </a:p>
        </p:txBody>
      </p:sp>
      <p:sp>
        <p:nvSpPr>
          <p:cNvPr id="21569" name="Rectangle 21"/>
          <p:cNvSpPr>
            <a:spLocks noChangeArrowheads="1"/>
          </p:cNvSpPr>
          <p:nvPr/>
        </p:nvSpPr>
        <p:spPr bwMode="auto">
          <a:xfrm>
            <a:off x="1450636" y="4786080"/>
            <a:ext cx="1128411" cy="546915"/>
          </a:xfrm>
          <a:prstGeom prst="rect">
            <a:avLst/>
          </a:prstGeom>
          <a:solidFill>
            <a:srgbClr val="CCFFCC"/>
          </a:solidFill>
          <a:ln w="19050">
            <a:solidFill>
              <a:srgbClr val="000000"/>
            </a:solidFill>
            <a:miter lim="800000"/>
            <a:headEnd/>
            <a:tailEnd/>
          </a:ln>
        </p:spPr>
        <p:txBody>
          <a:bodyPr wrap="none" anchor="ctr">
            <a:prstTxWarp prst="textNoShape">
              <a:avLst/>
            </a:prstTxWarp>
          </a:bodyPr>
          <a:lstStyle/>
          <a:p>
            <a:pPr algn="ctr"/>
            <a:r>
              <a:rPr lang="en-US" sz="1600" b="1" dirty="0" smtClean="0">
                <a:solidFill>
                  <a:srgbClr val="0000FF"/>
                </a:solidFill>
                <a:latin typeface="+mn-lt"/>
              </a:rPr>
              <a:t>Δ(1232)3/2</a:t>
            </a:r>
            <a:r>
              <a:rPr lang="en-US" sz="1600" b="1" baseline="30000" dirty="0" smtClean="0">
                <a:solidFill>
                  <a:srgbClr val="0000FF"/>
                </a:solidFill>
                <a:latin typeface="+mn-lt"/>
              </a:rPr>
              <a:t>+</a:t>
            </a:r>
            <a:r>
              <a:rPr lang="en-US" sz="1600" b="1" baseline="-25000" dirty="0" smtClean="0">
                <a:solidFill>
                  <a:srgbClr val="0000FF"/>
                </a:solidFill>
                <a:latin typeface="+mn-lt"/>
              </a:rPr>
              <a:t> </a:t>
            </a:r>
          </a:p>
          <a:p>
            <a:pPr algn="ctr"/>
            <a:r>
              <a:rPr lang="en-US" sz="1600" dirty="0" smtClean="0">
                <a:latin typeface="+mn-lt"/>
              </a:rPr>
              <a:t>N(940)1/2</a:t>
            </a:r>
            <a:r>
              <a:rPr lang="en-US" sz="1600" baseline="30000" dirty="0" smtClean="0">
                <a:latin typeface="+mn-lt"/>
              </a:rPr>
              <a:t>+</a:t>
            </a:r>
          </a:p>
        </p:txBody>
      </p:sp>
      <p:cxnSp>
        <p:nvCxnSpPr>
          <p:cNvPr id="37" name="Straight Connector 36"/>
          <p:cNvCxnSpPr/>
          <p:nvPr/>
        </p:nvCxnSpPr>
        <p:spPr>
          <a:xfrm rot="5400000" flipH="1" flipV="1">
            <a:off x="6214895" y="3273593"/>
            <a:ext cx="4550909" cy="1032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flipH="1">
            <a:off x="5161441" y="2246629"/>
            <a:ext cx="36058" cy="6579101"/>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15" name="TextBox 39"/>
          <p:cNvSpPr txBox="1">
            <a:spLocks noChangeArrowheads="1"/>
          </p:cNvSpPr>
          <p:nvPr/>
        </p:nvSpPr>
        <p:spPr bwMode="auto">
          <a:xfrm>
            <a:off x="8540750" y="2211071"/>
            <a:ext cx="524253" cy="369332"/>
          </a:xfrm>
          <a:prstGeom prst="rect">
            <a:avLst/>
          </a:prstGeom>
          <a:noFill/>
          <a:ln w="9525">
            <a:noFill/>
            <a:miter lim="800000"/>
            <a:headEnd/>
            <a:tailEnd/>
          </a:ln>
          <a:effectLst/>
        </p:spPr>
        <p:txBody>
          <a:bodyPr wrap="square">
            <a:prstTxWarp prst="textNoShape">
              <a:avLst/>
            </a:prstTxWarp>
            <a:spAutoFit/>
          </a:bodyPr>
          <a:lstStyle/>
          <a:p>
            <a:r>
              <a:rPr lang="en-US" b="1" dirty="0"/>
              <a:t>L</a:t>
            </a:r>
            <a:r>
              <a:rPr lang="en-US" b="1" baseline="-25000" dirty="0"/>
              <a:t>3q</a:t>
            </a:r>
          </a:p>
        </p:txBody>
      </p:sp>
      <p:cxnSp>
        <p:nvCxnSpPr>
          <p:cNvPr id="42" name="Straight Connector 41"/>
          <p:cNvCxnSpPr/>
          <p:nvPr/>
        </p:nvCxnSpPr>
        <p:spPr>
          <a:xfrm flipV="1">
            <a:off x="8485188" y="50212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8497888" y="34464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18" name="TextBox 32"/>
          <p:cNvSpPr txBox="1">
            <a:spLocks noChangeArrowheads="1"/>
          </p:cNvSpPr>
          <p:nvPr/>
        </p:nvSpPr>
        <p:spPr bwMode="auto">
          <a:xfrm>
            <a:off x="8642350" y="4791464"/>
            <a:ext cx="316804" cy="407598"/>
          </a:xfrm>
          <a:prstGeom prst="rect">
            <a:avLst/>
          </a:prstGeom>
          <a:noFill/>
          <a:ln w="9525">
            <a:noFill/>
            <a:miter lim="800000"/>
            <a:headEnd/>
            <a:tailEnd/>
          </a:ln>
          <a:effectLst/>
        </p:spPr>
        <p:txBody>
          <a:bodyPr wrap="square">
            <a:prstTxWarp prst="textNoShape">
              <a:avLst/>
            </a:prstTxWarp>
            <a:spAutoFit/>
          </a:bodyPr>
          <a:lstStyle/>
          <a:p>
            <a:r>
              <a:rPr lang="en-US"/>
              <a:t>0</a:t>
            </a:r>
          </a:p>
        </p:txBody>
      </p:sp>
      <p:sp>
        <p:nvSpPr>
          <p:cNvPr id="21519" name="TextBox 34"/>
          <p:cNvSpPr txBox="1">
            <a:spLocks noChangeArrowheads="1"/>
          </p:cNvSpPr>
          <p:nvPr/>
        </p:nvSpPr>
        <p:spPr bwMode="auto">
          <a:xfrm>
            <a:off x="8566150" y="3210314"/>
            <a:ext cx="316804" cy="407598"/>
          </a:xfrm>
          <a:prstGeom prst="rect">
            <a:avLst/>
          </a:prstGeom>
          <a:noFill/>
          <a:ln w="9525">
            <a:noFill/>
            <a:miter lim="800000"/>
            <a:headEnd/>
            <a:tailEnd/>
          </a:ln>
          <a:effectLst/>
        </p:spPr>
        <p:txBody>
          <a:bodyPr wrap="square">
            <a:prstTxWarp prst="textNoShape">
              <a:avLst/>
            </a:prstTxWarp>
            <a:spAutoFit/>
          </a:bodyPr>
          <a:lstStyle/>
          <a:p>
            <a:r>
              <a:rPr lang="en-US"/>
              <a:t>1</a:t>
            </a:r>
          </a:p>
        </p:txBody>
      </p:sp>
      <p:sp>
        <p:nvSpPr>
          <p:cNvPr id="21520" name="TextBox 35"/>
          <p:cNvSpPr txBox="1">
            <a:spLocks noChangeArrowheads="1"/>
          </p:cNvSpPr>
          <p:nvPr/>
        </p:nvSpPr>
        <p:spPr bwMode="auto">
          <a:xfrm>
            <a:off x="1720851" y="5518150"/>
            <a:ext cx="312737" cy="400050"/>
          </a:xfrm>
          <a:prstGeom prst="rect">
            <a:avLst/>
          </a:prstGeom>
          <a:noFill/>
          <a:ln w="9525">
            <a:noFill/>
            <a:miter lim="800000"/>
            <a:headEnd/>
            <a:tailEnd/>
          </a:ln>
        </p:spPr>
        <p:txBody>
          <a:bodyPr wrap="none">
            <a:prstTxWarp prst="textNoShape">
              <a:avLst/>
            </a:prstTxWarp>
            <a:spAutoFit/>
          </a:bodyPr>
          <a:lstStyle/>
          <a:p>
            <a:r>
              <a:rPr lang="en-US" dirty="0"/>
              <a:t>0</a:t>
            </a:r>
          </a:p>
        </p:txBody>
      </p:sp>
      <p:sp>
        <p:nvSpPr>
          <p:cNvPr id="21521" name="TextBox 37"/>
          <p:cNvSpPr txBox="1">
            <a:spLocks noChangeArrowheads="1"/>
          </p:cNvSpPr>
          <p:nvPr/>
        </p:nvSpPr>
        <p:spPr bwMode="auto">
          <a:xfrm>
            <a:off x="4159251" y="5491552"/>
            <a:ext cx="316803" cy="407598"/>
          </a:xfrm>
          <a:prstGeom prst="rect">
            <a:avLst/>
          </a:prstGeom>
          <a:noFill/>
          <a:ln w="9525">
            <a:noFill/>
            <a:miter lim="800000"/>
            <a:headEnd/>
            <a:tailEnd/>
          </a:ln>
        </p:spPr>
        <p:txBody>
          <a:bodyPr wrap="square">
            <a:prstTxWarp prst="textNoShape">
              <a:avLst/>
            </a:prstTxWarp>
            <a:spAutoFit/>
          </a:bodyPr>
          <a:lstStyle/>
          <a:p>
            <a:r>
              <a:rPr lang="en-US"/>
              <a:t>1</a:t>
            </a:r>
          </a:p>
        </p:txBody>
      </p:sp>
      <p:sp>
        <p:nvSpPr>
          <p:cNvPr id="21522" name="TextBox 39"/>
          <p:cNvSpPr txBox="1">
            <a:spLocks noChangeArrowheads="1"/>
          </p:cNvSpPr>
          <p:nvPr/>
        </p:nvSpPr>
        <p:spPr bwMode="auto">
          <a:xfrm>
            <a:off x="6732588" y="5491552"/>
            <a:ext cx="316804" cy="407598"/>
          </a:xfrm>
          <a:prstGeom prst="rect">
            <a:avLst/>
          </a:prstGeom>
          <a:noFill/>
          <a:ln w="9525">
            <a:noFill/>
            <a:miter lim="800000"/>
            <a:headEnd/>
            <a:tailEnd/>
          </a:ln>
        </p:spPr>
        <p:txBody>
          <a:bodyPr wrap="square">
            <a:prstTxWarp prst="textNoShape">
              <a:avLst/>
            </a:prstTxWarp>
            <a:spAutoFit/>
          </a:bodyPr>
          <a:lstStyle/>
          <a:p>
            <a:r>
              <a:rPr lang="en-US" dirty="0"/>
              <a:t>2</a:t>
            </a:r>
          </a:p>
        </p:txBody>
      </p:sp>
      <p:cxnSp>
        <p:nvCxnSpPr>
          <p:cNvPr id="50" name="Straight Connector 49"/>
          <p:cNvCxnSpPr/>
          <p:nvPr/>
        </p:nvCxnSpPr>
        <p:spPr>
          <a:xfrm rot="5400000">
            <a:off x="4311713" y="5437487"/>
            <a:ext cx="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6984940" y="5456599"/>
            <a:ext cx="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0800000">
            <a:off x="1881251" y="5439076"/>
            <a:ext cx="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1232221" y="5042179"/>
            <a:ext cx="310552" cy="3219"/>
          </a:xfrm>
          <a:prstGeom prst="line">
            <a:avLst/>
          </a:prstGeom>
          <a:ln w="25400">
            <a:solidFill>
              <a:srgbClr val="FF0000"/>
            </a:solidFill>
            <a:prstDash val="sysDash"/>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8497888" y="16938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8566150" y="1457713"/>
            <a:ext cx="316974" cy="407659"/>
          </a:xfrm>
          <a:prstGeom prst="rect">
            <a:avLst/>
          </a:prstGeom>
          <a:noFill/>
          <a:effectLst/>
        </p:spPr>
        <p:txBody>
          <a:bodyPr wrap="square" rtlCol="0">
            <a:spAutoFit/>
          </a:bodyPr>
          <a:lstStyle/>
          <a:p>
            <a:r>
              <a:rPr lang="en-US" dirty="0" smtClean="0"/>
              <a:t>2</a:t>
            </a:r>
            <a:endParaRPr lang="en-US" dirty="0"/>
          </a:p>
        </p:txBody>
      </p:sp>
      <p:sp>
        <p:nvSpPr>
          <p:cNvPr id="80" name="TextBox 79"/>
          <p:cNvSpPr txBox="1"/>
          <p:nvPr/>
        </p:nvSpPr>
        <p:spPr>
          <a:xfrm>
            <a:off x="5154420" y="5554208"/>
            <a:ext cx="788294" cy="344942"/>
          </a:xfrm>
          <a:prstGeom prst="rect">
            <a:avLst/>
          </a:prstGeom>
          <a:noFill/>
        </p:spPr>
        <p:txBody>
          <a:bodyPr wrap="square" rtlCol="0">
            <a:spAutoFit/>
          </a:bodyPr>
          <a:lstStyle/>
          <a:p>
            <a:r>
              <a:rPr lang="en-US" sz="1600" dirty="0" smtClean="0">
                <a:latin typeface="Arial"/>
                <a:ea typeface="Lucida Grande"/>
                <a:cs typeface="Arial"/>
              </a:rPr>
              <a:t>N [</a:t>
            </a:r>
            <a:r>
              <a:rPr lang="en-US" sz="1600" dirty="0" err="1" smtClean="0">
                <a:latin typeface="Arial"/>
                <a:ea typeface="Lucida Grande"/>
                <a:cs typeface="Arial"/>
              </a:rPr>
              <a:t>ħω</a:t>
            </a:r>
            <a:r>
              <a:rPr lang="en-US" sz="1600" dirty="0" smtClean="0">
                <a:latin typeface="Arial"/>
                <a:ea typeface="Lucida Grande"/>
                <a:cs typeface="Arial"/>
              </a:rPr>
              <a:t>]</a:t>
            </a:r>
            <a:endParaRPr lang="en-US" sz="1600" dirty="0">
              <a:latin typeface="Arial"/>
              <a:cs typeface="Arial"/>
            </a:endParaRPr>
          </a:p>
        </p:txBody>
      </p:sp>
      <p:sp>
        <p:nvSpPr>
          <p:cNvPr id="72" name="Rectangle 71"/>
          <p:cNvSpPr/>
          <p:nvPr/>
        </p:nvSpPr>
        <p:spPr>
          <a:xfrm>
            <a:off x="6146800" y="1484640"/>
            <a:ext cx="1219200" cy="33020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smtClean="0">
                <a:solidFill>
                  <a:srgbClr val="000000"/>
                </a:solidFill>
              </a:rPr>
              <a:t>N(1680)5/2</a:t>
            </a:r>
            <a:r>
              <a:rPr lang="en-US" sz="1600" baseline="30000" dirty="0" smtClean="0">
                <a:solidFill>
                  <a:srgbClr val="000000"/>
                </a:solidFill>
              </a:rPr>
              <a:t>+</a:t>
            </a:r>
          </a:p>
        </p:txBody>
      </p:sp>
      <p:grpSp>
        <p:nvGrpSpPr>
          <p:cNvPr id="5" name="Group 1885"/>
          <p:cNvGrpSpPr>
            <a:grpSpLocks/>
          </p:cNvGrpSpPr>
          <p:nvPr/>
        </p:nvGrpSpPr>
        <p:grpSpPr bwMode="auto">
          <a:xfrm>
            <a:off x="5242632" y="2863535"/>
            <a:ext cx="3038042" cy="1766888"/>
            <a:chOff x="3522" y="3072"/>
            <a:chExt cx="1968" cy="1113"/>
          </a:xfrm>
        </p:grpSpPr>
        <p:grpSp>
          <p:nvGrpSpPr>
            <p:cNvPr id="6" name="Group 38"/>
            <p:cNvGrpSpPr>
              <a:grpSpLocks/>
            </p:cNvGrpSpPr>
            <p:nvPr/>
          </p:nvGrpSpPr>
          <p:grpSpPr bwMode="auto">
            <a:xfrm>
              <a:off x="3522" y="3109"/>
              <a:ext cx="410" cy="412"/>
              <a:chOff x="1321" y="673"/>
              <a:chExt cx="497" cy="576"/>
            </a:xfrm>
          </p:grpSpPr>
          <p:sp>
            <p:nvSpPr>
              <p:cNvPr id="21556" name="Line 39"/>
              <p:cNvSpPr>
                <a:spLocks noChangeShapeType="1"/>
              </p:cNvSpPr>
              <p:nvPr/>
            </p:nvSpPr>
            <p:spPr bwMode="auto">
              <a:xfrm flipV="1">
                <a:off x="1710" y="673"/>
                <a:ext cx="108" cy="377"/>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grpSp>
            <p:nvGrpSpPr>
              <p:cNvPr id="7" name="Group 40"/>
              <p:cNvGrpSpPr>
                <a:grpSpLocks/>
              </p:cNvGrpSpPr>
              <p:nvPr/>
            </p:nvGrpSpPr>
            <p:grpSpPr bwMode="auto">
              <a:xfrm>
                <a:off x="1321" y="1044"/>
                <a:ext cx="373" cy="205"/>
                <a:chOff x="1321" y="1044"/>
                <a:chExt cx="373" cy="205"/>
              </a:xfrm>
            </p:grpSpPr>
            <p:sp>
              <p:nvSpPr>
                <p:cNvPr id="21558" name="Line 41"/>
                <p:cNvSpPr>
                  <a:spLocks noChangeShapeType="1"/>
                </p:cNvSpPr>
                <p:nvPr/>
              </p:nvSpPr>
              <p:spPr bwMode="auto">
                <a:xfrm flipV="1">
                  <a:off x="1321" y="1164"/>
                  <a:ext cx="179" cy="85"/>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21559" name="Line 42"/>
                <p:cNvSpPr>
                  <a:spLocks noChangeShapeType="1"/>
                </p:cNvSpPr>
                <p:nvPr/>
              </p:nvSpPr>
              <p:spPr bwMode="auto">
                <a:xfrm flipV="1">
                  <a:off x="1464" y="1044"/>
                  <a:ext cx="230" cy="131"/>
                </a:xfrm>
                <a:prstGeom prst="line">
                  <a:avLst/>
                </a:prstGeom>
                <a:noFill/>
                <a:ln w="9525">
                  <a:solidFill>
                    <a:srgbClr val="FF0000"/>
                  </a:solidFill>
                  <a:round/>
                  <a:headEnd/>
                  <a:tailEnd/>
                </a:ln>
              </p:spPr>
              <p:txBody>
                <a:bodyPr>
                  <a:prstTxWarp prst="textNoShape">
                    <a:avLst/>
                  </a:prstTxWarp>
                </a:bodyPr>
                <a:lstStyle/>
                <a:p>
                  <a:endParaRPr lang="en-US"/>
                </a:p>
              </p:txBody>
            </p:sp>
          </p:grpSp>
        </p:grpSp>
        <p:sp>
          <p:nvSpPr>
            <p:cNvPr id="21536" name="Freeform 43"/>
            <p:cNvSpPr>
              <a:spLocks/>
            </p:cNvSpPr>
            <p:nvPr/>
          </p:nvSpPr>
          <p:spPr bwMode="auto">
            <a:xfrm rot="1980000">
              <a:off x="3803" y="3478"/>
              <a:ext cx="473" cy="34"/>
            </a:xfrm>
            <a:custGeom>
              <a:avLst/>
              <a:gdLst>
                <a:gd name="T0" fmla="*/ 0 w 576"/>
                <a:gd name="T1" fmla="*/ 12 h 48"/>
                <a:gd name="T2" fmla="*/ 21 w 576"/>
                <a:gd name="T3" fmla="*/ 0 h 48"/>
                <a:gd name="T4" fmla="*/ 44 w 576"/>
                <a:gd name="T5" fmla="*/ 12 h 48"/>
                <a:gd name="T6" fmla="*/ 66 w 576"/>
                <a:gd name="T7" fmla="*/ 0 h 48"/>
                <a:gd name="T8" fmla="*/ 88 w 576"/>
                <a:gd name="T9" fmla="*/ 12 h 48"/>
                <a:gd name="T10" fmla="*/ 109 w 576"/>
                <a:gd name="T11" fmla="*/ 0 h 48"/>
                <a:gd name="T12" fmla="*/ 131 w 576"/>
                <a:gd name="T13" fmla="*/ 12 h 48"/>
                <a:gd name="T14" fmla="*/ 153 w 576"/>
                <a:gd name="T15" fmla="*/ 0 h 48"/>
                <a:gd name="T16" fmla="*/ 175 w 576"/>
                <a:gd name="T17" fmla="*/ 12 h 48"/>
                <a:gd name="T18" fmla="*/ 197 w 576"/>
                <a:gd name="T19" fmla="*/ 0 h 48"/>
                <a:gd name="T20" fmla="*/ 218 w 576"/>
                <a:gd name="T21" fmla="*/ 12 h 48"/>
                <a:gd name="T22" fmla="*/ 240 w 576"/>
                <a:gd name="T23" fmla="*/ 0 h 48"/>
                <a:gd name="T24" fmla="*/ 262 w 576"/>
                <a:gd name="T25" fmla="*/ 12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8"/>
                <a:gd name="T41" fmla="*/ 576 w 576"/>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8" y="40"/>
                    <a:pt x="576" y="48"/>
                  </a:cubicBezTo>
                </a:path>
              </a:pathLst>
            </a:custGeom>
            <a:noFill/>
            <a:ln w="9525">
              <a:solidFill>
                <a:srgbClr val="FF0000"/>
              </a:solidFill>
              <a:round/>
              <a:headEnd/>
              <a:tailEnd/>
            </a:ln>
          </p:spPr>
          <p:txBody>
            <a:bodyPr>
              <a:prstTxWarp prst="textNoShape">
                <a:avLst/>
              </a:prstTxWarp>
            </a:bodyPr>
            <a:lstStyle/>
            <a:p>
              <a:endParaRPr lang="en-US"/>
            </a:p>
          </p:txBody>
        </p:sp>
        <p:sp>
          <p:nvSpPr>
            <p:cNvPr id="21537" name="Oval 44"/>
            <p:cNvSpPr>
              <a:spLocks noChangeArrowheads="1"/>
            </p:cNvSpPr>
            <p:nvPr/>
          </p:nvSpPr>
          <p:spPr bwMode="auto">
            <a:xfrm>
              <a:off x="4197" y="3581"/>
              <a:ext cx="119" cy="103"/>
            </a:xfrm>
            <a:prstGeom prst="ellipse">
              <a:avLst/>
            </a:prstGeom>
            <a:solidFill>
              <a:srgbClr val="FF0000"/>
            </a:solidFill>
            <a:ln w="9525">
              <a:solidFill>
                <a:srgbClr val="000000"/>
              </a:solidFill>
              <a:round/>
              <a:headEnd/>
              <a:tailEnd/>
            </a:ln>
          </p:spPr>
          <p:txBody>
            <a:bodyPr wrap="none" anchor="ctr">
              <a:prstTxWarp prst="textNoShape">
                <a:avLst/>
              </a:prstTxWarp>
            </a:bodyPr>
            <a:lstStyle/>
            <a:p>
              <a:endParaRPr lang="en-US"/>
            </a:p>
          </p:txBody>
        </p:sp>
        <p:sp>
          <p:nvSpPr>
            <p:cNvPr id="21538" name="AutoShape 45"/>
            <p:cNvSpPr>
              <a:spLocks noChangeArrowheads="1"/>
            </p:cNvSpPr>
            <p:nvPr/>
          </p:nvSpPr>
          <p:spPr bwMode="auto">
            <a:xfrm rot="1800000">
              <a:off x="4105" y="3658"/>
              <a:ext cx="65" cy="291"/>
            </a:xfrm>
            <a:prstGeom prst="upArrow">
              <a:avLst>
                <a:gd name="adj1" fmla="val 50000"/>
                <a:gd name="adj2" fmla="val 111923"/>
              </a:avLst>
            </a:prstGeom>
            <a:solidFill>
              <a:srgbClr val="000000"/>
            </a:solidFill>
            <a:ln w="9525">
              <a:solidFill>
                <a:srgbClr val="000000"/>
              </a:solidFill>
              <a:miter lim="800000"/>
              <a:headEnd/>
              <a:tailEnd/>
            </a:ln>
          </p:spPr>
          <p:txBody>
            <a:bodyPr wrap="none" anchor="ctr">
              <a:prstTxWarp prst="textNoShape">
                <a:avLst/>
              </a:prstTxWarp>
            </a:bodyPr>
            <a:lstStyle/>
            <a:p>
              <a:endParaRPr lang="en-US"/>
            </a:p>
          </p:txBody>
        </p:sp>
        <p:sp>
          <p:nvSpPr>
            <p:cNvPr id="21539" name="Line 46"/>
            <p:cNvSpPr>
              <a:spLocks noChangeShapeType="1"/>
            </p:cNvSpPr>
            <p:nvPr/>
          </p:nvSpPr>
          <p:spPr bwMode="auto">
            <a:xfrm>
              <a:off x="4315" y="3606"/>
              <a:ext cx="510"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0" name="Line 47"/>
            <p:cNvSpPr>
              <a:spLocks noChangeShapeType="1"/>
            </p:cNvSpPr>
            <p:nvPr/>
          </p:nvSpPr>
          <p:spPr bwMode="auto">
            <a:xfrm>
              <a:off x="4318" y="3637"/>
              <a:ext cx="511"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1" name="Line 48"/>
            <p:cNvSpPr>
              <a:spLocks noChangeShapeType="1"/>
            </p:cNvSpPr>
            <p:nvPr/>
          </p:nvSpPr>
          <p:spPr bwMode="auto">
            <a:xfrm>
              <a:off x="4302" y="3667"/>
              <a:ext cx="511"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2" name="Oval 49"/>
            <p:cNvSpPr>
              <a:spLocks noChangeArrowheads="1"/>
            </p:cNvSpPr>
            <p:nvPr/>
          </p:nvSpPr>
          <p:spPr bwMode="auto">
            <a:xfrm>
              <a:off x="4799" y="3589"/>
              <a:ext cx="118" cy="103"/>
            </a:xfrm>
            <a:prstGeom prst="ellipse">
              <a:avLst/>
            </a:prstGeom>
            <a:solidFill>
              <a:srgbClr val="339966"/>
            </a:solidFill>
            <a:ln w="9525">
              <a:solidFill>
                <a:srgbClr val="000000"/>
              </a:solidFill>
              <a:round/>
              <a:headEnd/>
              <a:tailEnd/>
            </a:ln>
          </p:spPr>
          <p:txBody>
            <a:bodyPr wrap="none" anchor="ctr">
              <a:prstTxWarp prst="textNoShape">
                <a:avLst/>
              </a:prstTxWarp>
            </a:bodyPr>
            <a:lstStyle/>
            <a:p>
              <a:endParaRPr lang="en-US"/>
            </a:p>
          </p:txBody>
        </p:sp>
        <p:sp>
          <p:nvSpPr>
            <p:cNvPr id="21543" name="Line 50"/>
            <p:cNvSpPr>
              <a:spLocks noChangeShapeType="1"/>
            </p:cNvSpPr>
            <p:nvPr/>
          </p:nvSpPr>
          <p:spPr bwMode="auto">
            <a:xfrm flipV="1">
              <a:off x="4894" y="3303"/>
              <a:ext cx="252" cy="287"/>
            </a:xfrm>
            <a:prstGeom prst="line">
              <a:avLst/>
            </a:prstGeom>
            <a:noFill/>
            <a:ln w="31750">
              <a:solidFill>
                <a:srgbClr val="339966"/>
              </a:solidFill>
              <a:prstDash val="sysDot"/>
              <a:round/>
              <a:headEnd/>
              <a:tailEnd type="triangle" w="med" len="med"/>
            </a:ln>
          </p:spPr>
          <p:txBody>
            <a:bodyPr>
              <a:prstTxWarp prst="textNoShape">
                <a:avLst/>
              </a:prstTxWarp>
            </a:bodyPr>
            <a:lstStyle/>
            <a:p>
              <a:endParaRPr lang="en-US"/>
            </a:p>
          </p:txBody>
        </p:sp>
        <p:sp>
          <p:nvSpPr>
            <p:cNvPr id="21544" name="AutoShape 51"/>
            <p:cNvSpPr>
              <a:spLocks noChangeArrowheads="1"/>
            </p:cNvSpPr>
            <p:nvPr/>
          </p:nvSpPr>
          <p:spPr bwMode="auto">
            <a:xfrm rot="9000000">
              <a:off x="4941" y="3670"/>
              <a:ext cx="58" cy="290"/>
            </a:xfrm>
            <a:prstGeom prst="upArrow">
              <a:avLst>
                <a:gd name="adj1" fmla="val 50000"/>
                <a:gd name="adj2" fmla="val 125000"/>
              </a:avLst>
            </a:prstGeom>
            <a:solidFill>
              <a:srgbClr val="000000"/>
            </a:solidFill>
            <a:ln w="9525">
              <a:solidFill>
                <a:srgbClr val="000000"/>
              </a:solidFill>
              <a:miter lim="800000"/>
              <a:headEnd/>
              <a:tailEnd/>
            </a:ln>
          </p:spPr>
          <p:txBody>
            <a:bodyPr wrap="none" anchor="ctr">
              <a:prstTxWarp prst="textNoShape">
                <a:avLst/>
              </a:prstTxWarp>
            </a:bodyPr>
            <a:lstStyle/>
            <a:p>
              <a:endParaRPr lang="en-US"/>
            </a:p>
          </p:txBody>
        </p:sp>
        <p:sp>
          <p:nvSpPr>
            <p:cNvPr id="21545" name="Text Box 52"/>
            <p:cNvSpPr txBox="1">
              <a:spLocks noChangeArrowheads="1"/>
            </p:cNvSpPr>
            <p:nvPr/>
          </p:nvSpPr>
          <p:spPr bwMode="auto">
            <a:xfrm>
              <a:off x="3522" y="3294"/>
              <a:ext cx="166" cy="330"/>
            </a:xfrm>
            <a:prstGeom prst="rect">
              <a:avLst/>
            </a:prstGeom>
            <a:noFill/>
            <a:ln w="9525">
              <a:noFill/>
              <a:miter lim="800000"/>
              <a:headEnd/>
              <a:tailEnd/>
            </a:ln>
          </p:spPr>
          <p:txBody>
            <a:bodyPr wrap="square">
              <a:prstTxWarp prst="textNoShape">
                <a:avLst/>
              </a:prstTxWarp>
              <a:spAutoFit/>
            </a:bodyPr>
            <a:lstStyle/>
            <a:p>
              <a:r>
                <a:rPr lang="en-US" sz="1400" dirty="0" err="1">
                  <a:solidFill>
                    <a:srgbClr val="FF0000"/>
                  </a:solidFill>
                  <a:latin typeface="MS Reference Sans Serif" charset="0"/>
                </a:rPr>
                <a:t>e</a:t>
              </a:r>
              <a:endParaRPr lang="en-US" sz="1400" dirty="0">
                <a:solidFill>
                  <a:srgbClr val="FF0000"/>
                </a:solidFill>
                <a:latin typeface="MS Reference Sans Serif" charset="0"/>
              </a:endParaRPr>
            </a:p>
          </p:txBody>
        </p:sp>
        <p:sp>
          <p:nvSpPr>
            <p:cNvPr id="21546" name="Text Box 53"/>
            <p:cNvSpPr txBox="1">
              <a:spLocks noChangeArrowheads="1"/>
            </p:cNvSpPr>
            <p:nvPr/>
          </p:nvSpPr>
          <p:spPr bwMode="auto">
            <a:xfrm>
              <a:off x="3733" y="3072"/>
              <a:ext cx="213" cy="330"/>
            </a:xfrm>
            <a:prstGeom prst="rect">
              <a:avLst/>
            </a:prstGeom>
            <a:noFill/>
            <a:ln w="9525">
              <a:noFill/>
              <a:miter lim="800000"/>
              <a:headEnd/>
              <a:tailEnd/>
            </a:ln>
          </p:spPr>
          <p:txBody>
            <a:bodyPr wrap="square">
              <a:prstTxWarp prst="textNoShape">
                <a:avLst/>
              </a:prstTxWarp>
              <a:spAutoFit/>
            </a:bodyPr>
            <a:lstStyle/>
            <a:p>
              <a:r>
                <a:rPr lang="en-US" sz="1400" dirty="0" err="1">
                  <a:solidFill>
                    <a:srgbClr val="FF0000"/>
                  </a:solidFill>
                  <a:latin typeface="MS Reference Sans Serif" charset="0"/>
                </a:rPr>
                <a:t>e</a:t>
              </a:r>
              <a:r>
                <a:rPr lang="en-US" sz="1400" dirty="0">
                  <a:solidFill>
                    <a:srgbClr val="FF0000"/>
                  </a:solidFill>
                  <a:latin typeface="MS Reference Sans Serif" charset="0"/>
                </a:rPr>
                <a:t>’</a:t>
              </a:r>
            </a:p>
          </p:txBody>
        </p:sp>
        <p:sp>
          <p:nvSpPr>
            <p:cNvPr id="21547" name="Text Box 54"/>
            <p:cNvSpPr txBox="1">
              <a:spLocks noChangeArrowheads="1"/>
            </p:cNvSpPr>
            <p:nvPr/>
          </p:nvSpPr>
          <p:spPr bwMode="auto">
            <a:xfrm>
              <a:off x="4031" y="3233"/>
              <a:ext cx="276" cy="288"/>
            </a:xfrm>
            <a:prstGeom prst="rect">
              <a:avLst/>
            </a:prstGeom>
            <a:noFill/>
            <a:ln w="9525">
              <a:noFill/>
              <a:miter lim="800000"/>
              <a:headEnd/>
              <a:tailEnd/>
            </a:ln>
          </p:spPr>
          <p:txBody>
            <a:bodyPr wrap="square">
              <a:prstTxWarp prst="textNoShape">
                <a:avLst/>
              </a:prstTxWarp>
              <a:spAutoFit/>
            </a:bodyPr>
            <a:lstStyle/>
            <a:p>
              <a:r>
                <a:rPr lang="el-GR" dirty="0">
                  <a:solidFill>
                    <a:srgbClr val="FF0000"/>
                  </a:solidFill>
                  <a:ea typeface="Times New Roman" charset="0"/>
                  <a:cs typeface="Times New Roman" charset="0"/>
                </a:rPr>
                <a:t>γ</a:t>
              </a:r>
              <a:r>
                <a:rPr lang="en-US" baseline="-25000" dirty="0" err="1">
                  <a:solidFill>
                    <a:srgbClr val="FF0000"/>
                  </a:solidFill>
                  <a:ea typeface="Times New Roman" charset="0"/>
                  <a:cs typeface="Times New Roman" charset="0"/>
                </a:rPr>
                <a:t>v</a:t>
              </a:r>
              <a:r>
                <a:rPr lang="en-US" sz="2400" dirty="0">
                  <a:solidFill>
                    <a:srgbClr val="FF0000"/>
                  </a:solidFill>
                  <a:ea typeface="Times New Roman" charset="0"/>
                  <a:cs typeface="Times New Roman" charset="0"/>
                </a:rPr>
                <a:t> </a:t>
              </a:r>
              <a:endParaRPr lang="el-GR" sz="2400" dirty="0">
                <a:solidFill>
                  <a:srgbClr val="FF0000"/>
                </a:solidFill>
                <a:ea typeface="Times New Roman" charset="0"/>
                <a:cs typeface="Times New Roman" charset="0"/>
              </a:endParaRPr>
            </a:p>
          </p:txBody>
        </p:sp>
        <p:sp>
          <p:nvSpPr>
            <p:cNvPr id="21548" name="Text Box 55"/>
            <p:cNvSpPr txBox="1">
              <a:spLocks noChangeArrowheads="1"/>
            </p:cNvSpPr>
            <p:nvPr/>
          </p:nvSpPr>
          <p:spPr bwMode="auto">
            <a:xfrm>
              <a:off x="3872" y="3793"/>
              <a:ext cx="166" cy="330"/>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MS Reference Sans Serif" charset="0"/>
                </a:rPr>
                <a:t>N</a:t>
              </a:r>
            </a:p>
          </p:txBody>
        </p:sp>
        <p:sp>
          <p:nvSpPr>
            <p:cNvPr id="21549" name="Text Box 56"/>
            <p:cNvSpPr txBox="1">
              <a:spLocks noChangeArrowheads="1"/>
            </p:cNvSpPr>
            <p:nvPr/>
          </p:nvSpPr>
          <p:spPr bwMode="auto">
            <a:xfrm>
              <a:off x="5052" y="3807"/>
              <a:ext cx="364" cy="194"/>
            </a:xfrm>
            <a:prstGeom prst="rect">
              <a:avLst/>
            </a:prstGeom>
            <a:noFill/>
            <a:ln w="9525">
              <a:noFill/>
              <a:miter lim="800000"/>
              <a:headEnd/>
              <a:tailEnd/>
            </a:ln>
          </p:spPr>
          <p:txBody>
            <a:bodyPr wrap="square">
              <a:prstTxWarp prst="textNoShape">
                <a:avLst/>
              </a:prstTxWarp>
              <a:spAutoFit/>
            </a:bodyPr>
            <a:lstStyle/>
            <a:p>
              <a:r>
                <a:rPr lang="en-US" sz="1400" dirty="0" smtClean="0">
                  <a:solidFill>
                    <a:srgbClr val="000000"/>
                  </a:solidFill>
                  <a:latin typeface="MS Reference Sans Serif"/>
                  <a:cs typeface="MS Reference Sans Serif"/>
                </a:rPr>
                <a:t>N</a:t>
              </a:r>
              <a:r>
                <a:rPr lang="en-US" sz="1400" b="1" dirty="0" smtClean="0">
                  <a:solidFill>
                    <a:srgbClr val="000000"/>
                  </a:solidFill>
                  <a:latin typeface="MS Reference Sans Serif" charset="0"/>
                </a:rPr>
                <a:t>, Y</a:t>
              </a:r>
              <a:endParaRPr lang="en-US" sz="1400" b="1" dirty="0">
                <a:solidFill>
                  <a:srgbClr val="000000"/>
                </a:solidFill>
                <a:latin typeface="Symbol" charset="2"/>
              </a:endParaRPr>
            </a:p>
          </p:txBody>
        </p:sp>
        <p:sp>
          <p:nvSpPr>
            <p:cNvPr id="21550" name="Text Box 57"/>
            <p:cNvSpPr txBox="1">
              <a:spLocks noChangeArrowheads="1"/>
            </p:cNvSpPr>
            <p:nvPr/>
          </p:nvSpPr>
          <p:spPr bwMode="auto">
            <a:xfrm>
              <a:off x="4343" y="3375"/>
              <a:ext cx="552" cy="192"/>
            </a:xfrm>
            <a:prstGeom prst="rect">
              <a:avLst/>
            </a:prstGeom>
            <a:noFill/>
            <a:ln w="9525">
              <a:noFill/>
              <a:miter lim="800000"/>
              <a:headEnd/>
              <a:tailEnd/>
            </a:ln>
          </p:spPr>
          <p:txBody>
            <a:bodyPr wrap="square">
              <a:prstTxWarp prst="textNoShape">
                <a:avLst/>
              </a:prstTxWarp>
              <a:spAutoFit/>
            </a:bodyPr>
            <a:lstStyle/>
            <a:p>
              <a:r>
                <a:rPr lang="en-US" sz="1400">
                  <a:solidFill>
                    <a:srgbClr val="000000"/>
                  </a:solidFill>
                  <a:latin typeface="MS Reference Sans Serif" charset="0"/>
                </a:rPr>
                <a:t>N*,△*</a:t>
              </a:r>
            </a:p>
          </p:txBody>
        </p:sp>
        <p:sp>
          <p:nvSpPr>
            <p:cNvPr id="21551" name="Line 58"/>
            <p:cNvSpPr>
              <a:spLocks noChangeShapeType="1"/>
            </p:cNvSpPr>
            <p:nvPr/>
          </p:nvSpPr>
          <p:spPr bwMode="auto">
            <a:xfrm>
              <a:off x="3555" y="3331"/>
              <a:ext cx="110" cy="0"/>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21552" name="Text Box 59"/>
            <p:cNvSpPr txBox="1">
              <a:spLocks noChangeArrowheads="1"/>
            </p:cNvSpPr>
            <p:nvPr/>
          </p:nvSpPr>
          <p:spPr bwMode="auto">
            <a:xfrm>
              <a:off x="4171" y="3894"/>
              <a:ext cx="686" cy="291"/>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1200" b="1" dirty="0"/>
                <a:t>A</a:t>
              </a:r>
              <a:r>
                <a:rPr lang="en-US" sz="1200" b="1" baseline="-25000" dirty="0"/>
                <a:t>1/2</a:t>
              </a:r>
              <a:r>
                <a:rPr lang="en-US" sz="1200" b="1" dirty="0"/>
                <a:t>, A</a:t>
              </a:r>
              <a:r>
                <a:rPr lang="en-US" sz="1200" b="1" baseline="-25000" dirty="0"/>
                <a:t>3/2</a:t>
              </a:r>
              <a:r>
                <a:rPr lang="en-US" sz="1200" b="1" dirty="0"/>
                <a:t>, S</a:t>
              </a:r>
              <a:r>
                <a:rPr lang="en-US" sz="1200" b="1" baseline="-25000" dirty="0"/>
                <a:t>1/</a:t>
              </a:r>
              <a:r>
                <a:rPr lang="en-US" sz="1200" b="1" baseline="-25000" dirty="0" smtClean="0"/>
                <a:t>2 </a:t>
              </a:r>
            </a:p>
            <a:p>
              <a:r>
                <a:rPr lang="en-US" sz="1200" b="1" dirty="0" smtClean="0">
                  <a:latin typeface="Times New Roman"/>
                  <a:cs typeface="Times New Roman"/>
                </a:rPr>
                <a:t>E</a:t>
              </a:r>
              <a:r>
                <a:rPr lang="en-US" sz="1200" b="1" baseline="-25000" dirty="0" smtClean="0">
                  <a:latin typeface="Times New Roman"/>
                  <a:cs typeface="Times New Roman"/>
                </a:rPr>
                <a:t>1+</a:t>
              </a:r>
              <a:r>
                <a:rPr lang="en-US" sz="1200" b="1" dirty="0" smtClean="0">
                  <a:latin typeface="Times New Roman"/>
                  <a:cs typeface="Times New Roman"/>
                </a:rPr>
                <a:t>, M</a:t>
              </a:r>
              <a:r>
                <a:rPr lang="en-US" sz="1200" b="1" baseline="-25000" dirty="0" smtClean="0">
                  <a:latin typeface="Times New Roman"/>
                  <a:cs typeface="Times New Roman"/>
                </a:rPr>
                <a:t>1+</a:t>
              </a:r>
              <a:r>
                <a:rPr lang="en-US" sz="1200" b="1" dirty="0" smtClean="0">
                  <a:latin typeface="Times New Roman"/>
                  <a:cs typeface="Times New Roman"/>
                </a:rPr>
                <a:t>, S</a:t>
              </a:r>
              <a:r>
                <a:rPr lang="en-US" sz="1200" b="1" baseline="-25000" dirty="0" smtClean="0">
                  <a:latin typeface="Times New Roman"/>
                  <a:cs typeface="Times New Roman"/>
                </a:rPr>
                <a:t>1</a:t>
              </a:r>
              <a:r>
                <a:rPr lang="en-US" sz="1200" baseline="-25000" dirty="0" smtClean="0">
                  <a:latin typeface="Times New Roman"/>
                  <a:cs typeface="Times New Roman"/>
                </a:rPr>
                <a:t>+ </a:t>
              </a:r>
              <a:endParaRPr lang="en-US" sz="1200" dirty="0">
                <a:latin typeface="Times New Roman"/>
                <a:cs typeface="Times New Roman"/>
              </a:endParaRPr>
            </a:p>
          </p:txBody>
        </p:sp>
        <p:sp>
          <p:nvSpPr>
            <p:cNvPr id="21553" name="Line 60"/>
            <p:cNvSpPr>
              <a:spLocks noChangeShapeType="1"/>
            </p:cNvSpPr>
            <p:nvPr/>
          </p:nvSpPr>
          <p:spPr bwMode="auto">
            <a:xfrm flipH="1" flipV="1">
              <a:off x="4304" y="3730"/>
              <a:ext cx="197" cy="17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1554" name="Text Box 61"/>
            <p:cNvSpPr txBox="1">
              <a:spLocks noChangeArrowheads="1"/>
            </p:cNvSpPr>
            <p:nvPr/>
          </p:nvSpPr>
          <p:spPr bwMode="auto">
            <a:xfrm>
              <a:off x="4783" y="3092"/>
              <a:ext cx="707" cy="213"/>
            </a:xfrm>
            <a:prstGeom prst="rect">
              <a:avLst/>
            </a:prstGeom>
            <a:noFill/>
            <a:ln w="9525">
              <a:noFill/>
              <a:miter lim="800000"/>
              <a:headEnd/>
              <a:tailEnd/>
            </a:ln>
          </p:spPr>
          <p:txBody>
            <a:bodyPr wrap="square">
              <a:prstTxWarp prst="textNoShape">
                <a:avLst/>
              </a:prstTxWarp>
              <a:spAutoFit/>
            </a:bodyPr>
            <a:lstStyle/>
            <a:p>
              <a:r>
                <a:rPr lang="el-GR" sz="1600" i="1" dirty="0">
                  <a:solidFill>
                    <a:srgbClr val="0000FF"/>
                  </a:solidFill>
                  <a:ea typeface="Times New Roman" charset="0"/>
                  <a:cs typeface="Times New Roman" charset="0"/>
                </a:rPr>
                <a:t>π</a:t>
              </a:r>
              <a:r>
                <a:rPr lang="en-US" sz="1600" i="1" dirty="0">
                  <a:solidFill>
                    <a:srgbClr val="0000FF"/>
                  </a:solidFill>
                  <a:ea typeface="Times New Roman" charset="0"/>
                  <a:cs typeface="Times New Roman" charset="0"/>
                </a:rPr>
                <a:t>, </a:t>
              </a:r>
              <a:r>
                <a:rPr lang="el-GR" sz="1600" i="1" dirty="0">
                  <a:solidFill>
                    <a:srgbClr val="0000FF"/>
                  </a:solidFill>
                  <a:ea typeface="Times New Roman" charset="0"/>
                  <a:cs typeface="Times New Roman" charset="0"/>
                </a:rPr>
                <a:t>η</a:t>
              </a:r>
              <a:r>
                <a:rPr lang="en-US" sz="1600" i="1" dirty="0">
                  <a:solidFill>
                    <a:srgbClr val="0000FF"/>
                  </a:solidFill>
                  <a:ea typeface="Times New Roman" charset="0"/>
                  <a:cs typeface="Times New Roman" charset="0"/>
                </a:rPr>
                <a:t>, </a:t>
              </a:r>
              <a:r>
                <a:rPr lang="el-GR" sz="1600" i="1" dirty="0" smtClean="0">
                  <a:ea typeface="Times New Roman" charset="0"/>
                  <a:cs typeface="Times New Roman" charset="0"/>
                </a:rPr>
                <a:t>ππ</a:t>
              </a:r>
              <a:r>
                <a:rPr lang="en-US" sz="1600" i="1" dirty="0" smtClean="0">
                  <a:ea typeface="Times New Roman" charset="0"/>
                  <a:cs typeface="Times New Roman" charset="0"/>
                </a:rPr>
                <a:t>, K</a:t>
              </a:r>
              <a:endParaRPr lang="el-GR" sz="1600" i="1" dirty="0">
                <a:ea typeface="Times New Roman" charset="0"/>
                <a:cs typeface="Times New Roman" charset="0"/>
              </a:endParaRPr>
            </a:p>
          </p:txBody>
        </p:sp>
      </p:grpSp>
      <p:sp>
        <p:nvSpPr>
          <p:cNvPr id="71" name="TextBox 70"/>
          <p:cNvSpPr txBox="1"/>
          <p:nvPr/>
        </p:nvSpPr>
        <p:spPr>
          <a:xfrm>
            <a:off x="3985968" y="2518331"/>
            <a:ext cx="864339" cy="369332"/>
          </a:xfrm>
          <a:prstGeom prst="rect">
            <a:avLst/>
          </a:prstGeom>
          <a:noFill/>
          <a:ln>
            <a:noFill/>
          </a:ln>
        </p:spPr>
        <p:txBody>
          <a:bodyPr wrap="none" rtlCol="0">
            <a:spAutoFit/>
          </a:bodyPr>
          <a:lstStyle/>
          <a:p>
            <a:r>
              <a:rPr lang="en-US" dirty="0" smtClean="0"/>
              <a:t>[70,1</a:t>
            </a:r>
            <a:r>
              <a:rPr lang="en-US" baseline="30000" dirty="0" smtClean="0"/>
              <a:t>-</a:t>
            </a:r>
            <a:r>
              <a:rPr lang="en-US" dirty="0" smtClean="0"/>
              <a:t>]</a:t>
            </a:r>
            <a:r>
              <a:rPr lang="en-US" baseline="-25000" dirty="0" smtClean="0"/>
              <a:t>1</a:t>
            </a:r>
            <a:endParaRPr lang="en-US" baseline="-25000" dirty="0"/>
          </a:p>
        </p:txBody>
      </p:sp>
      <p:sp>
        <p:nvSpPr>
          <p:cNvPr id="73" name="TextBox 72"/>
          <p:cNvSpPr txBox="1"/>
          <p:nvPr/>
        </p:nvSpPr>
        <p:spPr>
          <a:xfrm>
            <a:off x="7438375" y="1483113"/>
            <a:ext cx="889987" cy="369332"/>
          </a:xfrm>
          <a:prstGeom prst="rect">
            <a:avLst/>
          </a:prstGeom>
          <a:noFill/>
          <a:ln>
            <a:solidFill>
              <a:srgbClr val="FFFFFF"/>
            </a:solidFill>
          </a:ln>
        </p:spPr>
        <p:txBody>
          <a:bodyPr wrap="none" rtlCol="0">
            <a:spAutoFit/>
          </a:bodyPr>
          <a:lstStyle/>
          <a:p>
            <a:r>
              <a:rPr lang="en-US" dirty="0" smtClean="0"/>
              <a:t>[56,2</a:t>
            </a:r>
            <a:r>
              <a:rPr lang="en-US" baseline="30000" dirty="0" smtClean="0"/>
              <a:t>+</a:t>
            </a:r>
            <a:r>
              <a:rPr lang="en-US" dirty="0" smtClean="0"/>
              <a:t>]</a:t>
            </a:r>
            <a:r>
              <a:rPr lang="en-US" baseline="-25000" dirty="0" smtClean="0"/>
              <a:t>2</a:t>
            </a:r>
            <a:endParaRPr lang="en-US" baseline="-25000" dirty="0"/>
          </a:p>
        </p:txBody>
      </p:sp>
      <p:sp>
        <p:nvSpPr>
          <p:cNvPr id="74" name="TextBox 73"/>
          <p:cNvSpPr txBox="1"/>
          <p:nvPr/>
        </p:nvSpPr>
        <p:spPr>
          <a:xfrm>
            <a:off x="7654799" y="4851400"/>
            <a:ext cx="889449" cy="369332"/>
          </a:xfrm>
          <a:prstGeom prst="rect">
            <a:avLst/>
          </a:prstGeom>
          <a:noFill/>
          <a:ln>
            <a:solidFill>
              <a:srgbClr val="FFFFFF"/>
            </a:solidFill>
          </a:ln>
        </p:spPr>
        <p:txBody>
          <a:bodyPr wrap="none" rtlCol="0">
            <a:spAutoFit/>
          </a:bodyPr>
          <a:lstStyle/>
          <a:p>
            <a:r>
              <a:rPr lang="en-US" dirty="0" smtClean="0"/>
              <a:t>[70,0</a:t>
            </a:r>
            <a:r>
              <a:rPr lang="en-US" baseline="30000" dirty="0" smtClean="0"/>
              <a:t>+</a:t>
            </a:r>
            <a:r>
              <a:rPr lang="en-US" dirty="0" smtClean="0"/>
              <a:t>]</a:t>
            </a:r>
            <a:r>
              <a:rPr lang="en-US" baseline="-25000" dirty="0" smtClean="0"/>
              <a:t>0</a:t>
            </a:r>
            <a:endParaRPr lang="en-US" baseline="-25000" dirty="0"/>
          </a:p>
        </p:txBody>
      </p:sp>
      <p:sp>
        <p:nvSpPr>
          <p:cNvPr id="75" name="TextBox 74"/>
          <p:cNvSpPr txBox="1"/>
          <p:nvPr/>
        </p:nvSpPr>
        <p:spPr>
          <a:xfrm>
            <a:off x="1539635" y="4297918"/>
            <a:ext cx="889449" cy="369332"/>
          </a:xfrm>
          <a:prstGeom prst="rect">
            <a:avLst/>
          </a:prstGeom>
          <a:noFill/>
          <a:ln>
            <a:solidFill>
              <a:srgbClr val="FFFFFF"/>
            </a:solidFill>
          </a:ln>
        </p:spPr>
        <p:txBody>
          <a:bodyPr wrap="none" rtlCol="0">
            <a:spAutoFit/>
          </a:bodyPr>
          <a:lstStyle/>
          <a:p>
            <a:r>
              <a:rPr lang="en-US" dirty="0" smtClean="0"/>
              <a:t>[56,0</a:t>
            </a:r>
            <a:r>
              <a:rPr lang="en-US" baseline="30000" dirty="0" smtClean="0"/>
              <a:t>+</a:t>
            </a:r>
            <a:r>
              <a:rPr lang="en-US" dirty="0" smtClean="0"/>
              <a:t>]</a:t>
            </a:r>
            <a:r>
              <a:rPr lang="en-US" baseline="-25000" dirty="0" smtClean="0"/>
              <a:t>0</a:t>
            </a:r>
            <a:endParaRPr lang="en-US" baseline="-25000" dirty="0"/>
          </a:p>
        </p:txBody>
      </p:sp>
      <p:sp>
        <p:nvSpPr>
          <p:cNvPr id="82" name="TextBox 81"/>
          <p:cNvSpPr txBox="1"/>
          <p:nvPr/>
        </p:nvSpPr>
        <p:spPr>
          <a:xfrm>
            <a:off x="5808247" y="3518525"/>
            <a:ext cx="324203" cy="307777"/>
          </a:xfrm>
          <a:prstGeom prst="rect">
            <a:avLst/>
          </a:prstGeom>
          <a:noFill/>
        </p:spPr>
        <p:txBody>
          <a:bodyPr wrap="square" rtlCol="0">
            <a:spAutoFit/>
          </a:bodyPr>
          <a:lstStyle/>
          <a:p>
            <a:r>
              <a:rPr lang="en-US" sz="1400" dirty="0" smtClean="0">
                <a:latin typeface="MS Reference Sans Serif"/>
                <a:cs typeface="MS Reference Sans Serif"/>
              </a:rPr>
              <a:t>Q</a:t>
            </a:r>
            <a:endParaRPr lang="en-US" sz="1400" dirty="0">
              <a:latin typeface="MS Reference Sans Serif"/>
              <a:cs typeface="MS Reference Sans Serif"/>
            </a:endParaRPr>
          </a:p>
        </p:txBody>
      </p:sp>
      <p:cxnSp>
        <p:nvCxnSpPr>
          <p:cNvPr id="107" name="Straight Connector 106"/>
          <p:cNvCxnSpPr/>
          <p:nvPr/>
        </p:nvCxnSpPr>
        <p:spPr>
          <a:xfrm rot="16200000" flipH="1">
            <a:off x="6768403" y="54680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6200000" flipH="1">
            <a:off x="4203003" y="54807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6200000" flipH="1">
            <a:off x="1751903" y="54934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450636" y="6019800"/>
            <a:ext cx="6465606" cy="307777"/>
          </a:xfrm>
          <a:prstGeom prst="rect">
            <a:avLst/>
          </a:prstGeom>
          <a:noFill/>
        </p:spPr>
        <p:txBody>
          <a:bodyPr wrap="none" rtlCol="0">
            <a:spAutoFit/>
          </a:bodyPr>
          <a:lstStyle/>
          <a:p>
            <a:r>
              <a:rPr lang="en-US" sz="1400" i="1" dirty="0" smtClean="0">
                <a:solidFill>
                  <a:srgbClr val="000090"/>
                </a:solidFill>
              </a:rPr>
              <a:t>I.G. </a:t>
            </a:r>
            <a:r>
              <a:rPr lang="en-US" sz="1400" i="1" dirty="0" err="1" smtClean="0">
                <a:solidFill>
                  <a:srgbClr val="000090"/>
                </a:solidFill>
              </a:rPr>
              <a:t>Aznauryan</a:t>
            </a:r>
            <a:r>
              <a:rPr lang="en-US" sz="1400" i="1" dirty="0" smtClean="0">
                <a:solidFill>
                  <a:srgbClr val="000090"/>
                </a:solidFill>
              </a:rPr>
              <a:t> et al., Analysis of </a:t>
            </a:r>
            <a:r>
              <a:rPr lang="en-US" sz="1400" i="1" dirty="0" err="1" smtClean="0">
                <a:solidFill>
                  <a:srgbClr val="000090"/>
                </a:solidFill>
              </a:rPr>
              <a:t>p(e,e’Nπ</a:t>
            </a:r>
            <a:r>
              <a:rPr lang="en-US" sz="1400" i="1" dirty="0" smtClean="0">
                <a:solidFill>
                  <a:srgbClr val="000090"/>
                </a:solidFill>
              </a:rPr>
              <a:t>);  	V.I. </a:t>
            </a:r>
            <a:r>
              <a:rPr lang="en-US" sz="1400" i="1" dirty="0" err="1" smtClean="0">
                <a:solidFill>
                  <a:srgbClr val="000090"/>
                </a:solidFill>
              </a:rPr>
              <a:t>Mokeev</a:t>
            </a:r>
            <a:r>
              <a:rPr lang="en-US" sz="1400" i="1" dirty="0" smtClean="0">
                <a:solidFill>
                  <a:srgbClr val="000090"/>
                </a:solidFill>
              </a:rPr>
              <a:t> et al., Analysis of </a:t>
            </a:r>
            <a:r>
              <a:rPr lang="en-US" sz="1400" i="1" dirty="0" err="1" smtClean="0">
                <a:solidFill>
                  <a:srgbClr val="000090"/>
                </a:solidFill>
              </a:rPr>
              <a:t>p(e,e’pπ</a:t>
            </a:r>
            <a:r>
              <a:rPr lang="en-US" sz="1400" i="1" baseline="30000" dirty="0" err="1" smtClean="0">
                <a:solidFill>
                  <a:srgbClr val="000090"/>
                </a:solidFill>
              </a:rPr>
              <a:t>+</a:t>
            </a:r>
            <a:r>
              <a:rPr lang="en-US" sz="1400" i="1" dirty="0" err="1" smtClean="0">
                <a:solidFill>
                  <a:srgbClr val="000090"/>
                </a:solidFill>
              </a:rPr>
              <a:t>π</a:t>
            </a:r>
            <a:r>
              <a:rPr lang="en-US" sz="1400" i="1" baseline="30000" dirty="0" smtClean="0">
                <a:solidFill>
                  <a:srgbClr val="000090"/>
                </a:solidFill>
              </a:rPr>
              <a:t>-</a:t>
            </a:r>
            <a:r>
              <a:rPr lang="en-US" sz="1400" i="1" dirty="0" smtClean="0">
                <a:solidFill>
                  <a:srgbClr val="000090"/>
                </a:solidFill>
              </a:rPr>
              <a:t>) </a:t>
            </a:r>
            <a:endParaRPr lang="en-US" sz="1400" i="1" dirty="0">
              <a:solidFill>
                <a:srgbClr val="000090"/>
              </a:solidFill>
            </a:endParaRPr>
          </a:p>
        </p:txBody>
      </p:sp>
      <p:sp>
        <p:nvSpPr>
          <p:cNvPr id="66" name="TextBox 65"/>
          <p:cNvSpPr txBox="1"/>
          <p:nvPr/>
        </p:nvSpPr>
        <p:spPr>
          <a:xfrm>
            <a:off x="0" y="6492947"/>
            <a:ext cx="1854290" cy="369332"/>
          </a:xfrm>
          <a:prstGeom prst="rect">
            <a:avLst/>
          </a:prstGeom>
          <a:solidFill>
            <a:srgbClr val="FFC000"/>
          </a:solidFill>
        </p:spPr>
        <p:txBody>
          <a:bodyPr wrap="none" rtlCol="0">
            <a:spAutoFit/>
          </a:bodyPr>
          <a:lstStyle/>
          <a:p>
            <a:r>
              <a:rPr lang="en-US" smtClean="0"/>
              <a:t>Annalisa D’Angelo</a:t>
            </a:r>
            <a:endParaRPr lang="en-US" dirty="0"/>
          </a:p>
        </p:txBody>
      </p:sp>
      <p:sp>
        <p:nvSpPr>
          <p:cNvPr id="2" name="Slide Number Placeholder 1"/>
          <p:cNvSpPr>
            <a:spLocks noGrp="1"/>
          </p:cNvSpPr>
          <p:nvPr>
            <p:ph type="sldNum" sz="quarter" idx="12"/>
          </p:nvPr>
        </p:nvSpPr>
        <p:spPr/>
        <p:txBody>
          <a:bodyPr/>
          <a:lstStyle/>
          <a:p>
            <a:pPr>
              <a:defRPr/>
            </a:pPr>
            <a:fld id="{AEA58902-6C46-594C-9E4C-1E51A66FAC86}" type="slidenum">
              <a:rPr lang="en-US" altLang="en-US" smtClean="0"/>
              <a:pPr>
                <a:defRPr/>
              </a:pPr>
              <a:t>9</a:t>
            </a:fld>
            <a:endParaRPr lang="en-US" altLang="en-US"/>
          </a:p>
        </p:txBody>
      </p:sp>
    </p:spTree>
    <p:extLst>
      <p:ext uri="{BB962C8B-B14F-4D97-AF65-F5344CB8AC3E}">
        <p14:creationId xmlns:p14="http://schemas.microsoft.com/office/powerpoint/2010/main" val="97677497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123390</TotalTime>
  <Words>3062</Words>
  <Application>Microsoft Macintosh PowerPoint</Application>
  <PresentationFormat>On-screen Show (4:3)</PresentationFormat>
  <Paragraphs>682</Paragraphs>
  <Slides>62</Slides>
  <Notes>19</Notes>
  <HiddenSlides>0</HiddenSlides>
  <MMClips>0</MMClips>
  <ScaleCrop>false</ScaleCrop>
  <HeadingPairs>
    <vt:vector size="8" baseType="variant">
      <vt:variant>
        <vt:lpstr>Fonts Used</vt:lpstr>
      </vt:variant>
      <vt:variant>
        <vt:i4>23</vt:i4>
      </vt:variant>
      <vt:variant>
        <vt:lpstr>Theme</vt:lpstr>
      </vt:variant>
      <vt:variant>
        <vt:i4>1</vt:i4>
      </vt:variant>
      <vt:variant>
        <vt:lpstr>Embedded OLE Servers</vt:lpstr>
      </vt:variant>
      <vt:variant>
        <vt:i4>4</vt:i4>
      </vt:variant>
      <vt:variant>
        <vt:lpstr>Slide Titles</vt:lpstr>
      </vt:variant>
      <vt:variant>
        <vt:i4>62</vt:i4>
      </vt:variant>
    </vt:vector>
  </HeadingPairs>
  <TitlesOfParts>
    <vt:vector size="90" baseType="lpstr">
      <vt:lpstr>Arial Narrow</vt:lpstr>
      <vt:lpstr>Arial Unicode MS</vt:lpstr>
      <vt:lpstr>Book Antiqua</vt:lpstr>
      <vt:lpstr>Calibri</vt:lpstr>
      <vt:lpstr>Cambria Math</vt:lpstr>
      <vt:lpstr>Comic Sans MS</vt:lpstr>
      <vt:lpstr>Copperplate Gothic Bold</vt:lpstr>
      <vt:lpstr>Copperplate Gothic Light</vt:lpstr>
      <vt:lpstr>Garamond</vt:lpstr>
      <vt:lpstr>INHKO N+ Gulliver</vt:lpstr>
      <vt:lpstr>Lucida Grande</vt:lpstr>
      <vt:lpstr>MS PGothic</vt:lpstr>
      <vt:lpstr>ＭＳ Ｐゴシック</vt:lpstr>
      <vt:lpstr>MS Reference Sans Serif</vt:lpstr>
      <vt:lpstr>NimbusRomNo9L-Medi</vt:lpstr>
      <vt:lpstr>NimbusRomNo9L-Regu</vt:lpstr>
      <vt:lpstr>SimSun</vt:lpstr>
      <vt:lpstr>Symbol</vt:lpstr>
      <vt:lpstr>Times New Roman</vt:lpstr>
      <vt:lpstr>Times New Roman (Hebrew)</vt:lpstr>
      <vt:lpstr>Wingdings</vt:lpstr>
      <vt:lpstr>宋体</vt:lpstr>
      <vt:lpstr>Arial</vt:lpstr>
      <vt:lpstr>Office Theme</vt:lpstr>
      <vt:lpstr>BMP 图象</vt:lpstr>
      <vt:lpstr>Microsoft Equation 3.0</vt:lpstr>
      <vt:lpstr>位图图像</vt:lpstr>
      <vt:lpstr>Equation</vt:lpstr>
      <vt:lpstr>PowerPoint Presentation</vt:lpstr>
      <vt:lpstr>PowerPoint Presentation</vt:lpstr>
      <vt:lpstr>Our Research Vision</vt:lpstr>
      <vt:lpstr>Confirmed Speakers</vt:lpstr>
      <vt:lpstr>Reason for the Workshop</vt:lpstr>
      <vt:lpstr>Following topics were covered</vt:lpstr>
      <vt:lpstr>Coupled-channels picture of resonance excitation [Motivation]</vt:lpstr>
      <vt:lpstr>PowerPoint Presentation</vt:lpstr>
      <vt:lpstr>Structure of excited baryons</vt:lpstr>
      <vt:lpstr>Evidence for New N* in KY Final State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Electromagnetic baryonic transitions in time-like  and space-like regions: towards a global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 in Degrees of Freedom</vt:lpstr>
      <vt:lpstr>Some Questions to Ponder</vt:lpstr>
      <vt:lpstr>PowerPoint Presentation</vt:lpstr>
      <vt:lpstr>PowerPoint Presentation</vt:lpstr>
      <vt:lpstr>PowerPoint Presentation</vt:lpstr>
      <vt:lpstr>Complete photoproduction experiments</vt:lpstr>
      <vt:lpstr>PowerPoint Presentation</vt:lpstr>
      <vt:lpstr>N* in the History of the Universe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Electromagnetic structure of baryons</vt:lpstr>
      <vt:lpstr>PowerPoint Presentation</vt:lpstr>
      <vt:lpstr>Towards a new extraction of N* couplings in the 2π channel and pioneering studies of time-like electromagnetic transitions (HADES)</vt:lpstr>
      <vt:lpstr>PowerPoint Presentation</vt:lpstr>
      <vt:lpstr>PowerPoint Presentation</vt:lpstr>
      <vt:lpstr>PowerPoint Presentation</vt:lpstr>
      <vt:lpstr>PowerPoint Presentation</vt:lpstr>
      <vt:lpstr>PowerPoint Presentation</vt:lpstr>
      <vt:lpstr>A1/2 Electrocouplings</vt:lpstr>
      <vt:lpstr>PowerPoint Presentation</vt:lpstr>
      <vt:lpstr>PowerPoint Presentation</vt:lpstr>
    </vt:vector>
  </TitlesOfParts>
  <Company>Jefferson Lab</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Volker Burkert</dc:creator>
  <cp:lastModifiedBy>Philip Cole</cp:lastModifiedBy>
  <cp:revision>1105</cp:revision>
  <cp:lastPrinted>2014-03-24T16:21:14Z</cp:lastPrinted>
  <dcterms:created xsi:type="dcterms:W3CDTF">2014-10-07T19:00:54Z</dcterms:created>
  <dcterms:modified xsi:type="dcterms:W3CDTF">2017-05-28T19:04:42Z</dcterms:modified>
</cp:coreProperties>
</file>