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85" r:id="rId2"/>
    <p:sldId id="565" r:id="rId3"/>
    <p:sldId id="539" r:id="rId4"/>
    <p:sldId id="505" r:id="rId5"/>
    <p:sldId id="537" r:id="rId6"/>
    <p:sldId id="395" r:id="rId7"/>
    <p:sldId id="540" r:id="rId8"/>
    <p:sldId id="541" r:id="rId9"/>
    <p:sldId id="542" r:id="rId10"/>
    <p:sldId id="585" r:id="rId11"/>
    <p:sldId id="543" r:id="rId12"/>
    <p:sldId id="545" r:id="rId13"/>
    <p:sldId id="546" r:id="rId14"/>
    <p:sldId id="547" r:id="rId15"/>
    <p:sldId id="548" r:id="rId16"/>
    <p:sldId id="549" r:id="rId17"/>
    <p:sldId id="550" r:id="rId18"/>
    <p:sldId id="553" r:id="rId19"/>
    <p:sldId id="554" r:id="rId20"/>
    <p:sldId id="590" r:id="rId21"/>
    <p:sldId id="556" r:id="rId22"/>
    <p:sldId id="557" r:id="rId23"/>
    <p:sldId id="591" r:id="rId24"/>
    <p:sldId id="566" r:id="rId25"/>
    <p:sldId id="560" r:id="rId26"/>
    <p:sldId id="551" r:id="rId27"/>
    <p:sldId id="581" r:id="rId28"/>
    <p:sldId id="558" r:id="rId29"/>
    <p:sldId id="583" r:id="rId30"/>
    <p:sldId id="575" r:id="rId31"/>
    <p:sldId id="576" r:id="rId32"/>
    <p:sldId id="577" r:id="rId33"/>
    <p:sldId id="578" r:id="rId34"/>
    <p:sldId id="579" r:id="rId35"/>
    <p:sldId id="580" r:id="rId36"/>
    <p:sldId id="592" r:id="rId37"/>
    <p:sldId id="593" r:id="rId38"/>
    <p:sldId id="594" r:id="rId39"/>
    <p:sldId id="59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CC"/>
    <a:srgbClr val="FA9106"/>
    <a:srgbClr val="669900"/>
    <a:srgbClr val="7E3D0C"/>
    <a:srgbClr val="FF0000"/>
    <a:srgbClr val="33C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75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C636DD-1790-4B53-B6A0-1E8D28FC49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 smtClean="0"/>
              <a:t>nDVCS complements pDVCS for the different sensitivity to GPDs of the various observables</a:t>
            </a:r>
          </a:p>
        </p:txBody>
      </p:sp>
      <p:sp>
        <p:nvSpPr>
          <p:cNvPr id="5939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5C971-FFAA-4730-A642-E69855497C5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Avec « ma » </a:t>
            </a:r>
            <a:r>
              <a:rPr lang="fr-FR" dirty="0" err="1" smtClean="0"/>
              <a:t>methode</a:t>
            </a:r>
            <a:r>
              <a:rPr lang="fr-FR" dirty="0" smtClean="0"/>
              <a:t>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sec.eff. (</a:t>
            </a:r>
            <a:r>
              <a:rPr lang="fr-FR" dirty="0" err="1" smtClean="0"/>
              <a:t>pol</a:t>
            </a:r>
            <a:r>
              <a:rPr lang="fr-FR" dirty="0" smtClean="0"/>
              <a:t>. et non-</a:t>
            </a:r>
            <a:r>
              <a:rPr lang="fr-FR" dirty="0" err="1" smtClean="0"/>
              <a:t>pol</a:t>
            </a:r>
            <a:r>
              <a:rPr lang="fr-FR" dirty="0" smtClean="0"/>
              <a:t>.) du</a:t>
            </a:r>
            <a:r>
              <a:rPr lang="fr-FR" baseline="0" dirty="0" smtClean="0"/>
              <a:t> Hall 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Avec « ma » </a:t>
            </a:r>
            <a:r>
              <a:rPr lang="fr-FR" dirty="0" err="1" smtClean="0"/>
              <a:t>methode</a:t>
            </a:r>
            <a:r>
              <a:rPr lang="fr-FR" dirty="0" smtClean="0"/>
              <a:t>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BSA et les TSA (</a:t>
            </a:r>
            <a:r>
              <a:rPr lang="fr-FR" dirty="0" err="1" smtClean="0"/>
              <a:t>Shifeng</a:t>
            </a:r>
            <a:r>
              <a:rPr lang="fr-FR" dirty="0" smtClean="0"/>
              <a:t>) de CLAS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Avec la </a:t>
            </a:r>
            <a:r>
              <a:rPr lang="fr-FR" dirty="0" err="1" smtClean="0"/>
              <a:t>methode</a:t>
            </a:r>
            <a:r>
              <a:rPr lang="fr-FR" dirty="0" smtClean="0"/>
              <a:t> de KM et la mienne,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</a:t>
            </a:r>
            <a:r>
              <a:rPr lang="fr-FR" dirty="0" err="1" smtClean="0"/>
              <a:t>asymetries</a:t>
            </a:r>
            <a:r>
              <a:rPr lang="fr-FR" baseline="0" dirty="0" smtClean="0"/>
              <a:t> d’HERMES.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Resultats</a:t>
            </a:r>
            <a:r>
              <a:rPr lang="fr-FR" dirty="0" smtClean="0"/>
              <a:t> pour </a:t>
            </a:r>
            <a:r>
              <a:rPr lang="fr-FR" dirty="0" err="1" smtClean="0"/>
              <a:t>HtildeIm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E65C-8A45-43C1-8C09-2A1293C5BB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2455-F796-45EB-A126-E860265A64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51E6-495C-49E8-83AD-EE8E56A44F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A8CE-6627-439A-BEEB-594177A6B0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456B-EC54-4A9A-9CD5-1440D4C9EE4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57D1-B086-4A39-9F86-31F21C3671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C594-EF82-427B-B097-3825E8DDD4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81AA-4403-4952-A914-D99DCAAE91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C6ABC-D73A-40F9-BDE9-13B480B770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F39E-5F70-4141-873A-4A189D5D78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74AF-5D03-4C44-BCD6-8C52225F3A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B59F0C-1AA4-4FF1-9352-639898C71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arXiv:1606.07821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arXiv:1606.0782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3.png"/><Relationship Id="rId7" Type="http://schemas.openxmlformats.org/officeDocument/2006/relationships/image" Target="../media/image70.emf"/><Relationship Id="rId12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2.wmf"/><Relationship Id="rId5" Type="http://schemas.openxmlformats.org/officeDocument/2006/relationships/image" Target="../media/image6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5.png"/><Relationship Id="rId7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5113" y="0"/>
            <a:ext cx="2159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19" name="Image 8" descr="Quarks_constituants_FondNo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900113" y="-26988"/>
            <a:ext cx="2159001" cy="688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99256" y="3284984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Fitting CFFs/GPDs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And the x-dependence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rgbClr val="FFFF00"/>
                </a:solidFill>
                <a:latin typeface="Comic Sans MS" pitchFamily="66" charset="0"/>
              </a:rPr>
              <a:t>of the charge radius of the proton</a:t>
            </a:r>
            <a:endParaRPr lang="en-US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611560" y="836712"/>
            <a:ext cx="8077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Nucleon and Resonance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tructure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w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ith Hard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xclusive </a:t>
            </a: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P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rocesses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31/05/2017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23528" y="5518343"/>
            <a:ext cx="8641085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Michel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Guidal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(IPN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Orsay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(in collaboration with R.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Dupré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, S.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Niccolai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&amp; M.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Vanderhaeghen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 r="50502"/>
          <a:stretch>
            <a:fillRect/>
          </a:stretch>
        </p:blipFill>
        <p:spPr bwMode="auto">
          <a:xfrm>
            <a:off x="152400" y="1119188"/>
            <a:ext cx="437473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1724"/>
          <a:stretch>
            <a:fillRect/>
          </a:stretch>
        </p:blipFill>
        <p:spPr bwMode="auto">
          <a:xfrm>
            <a:off x="4724923" y="1119188"/>
            <a:ext cx="426667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116632"/>
            <a:ext cx="640034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Examples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of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correlation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between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and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endParaRPr lang="fr-FR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60232" y="-99392"/>
            <a:ext cx="35137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392015" y="5949280"/>
            <a:ext cx="4340225" cy="746420"/>
            <a:chOff x="246" y="937"/>
            <a:chExt cx="2734" cy="470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46" y="1176"/>
              <a:ext cx="271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Ds</a:t>
              </a:r>
              <a:r>
                <a:rPr lang="en-US" baseline="-25000">
                  <a:latin typeface="Times New Roman" pitchFamily="18" charset="0"/>
                </a:rPr>
                <a:t>LU</a:t>
              </a:r>
              <a:r>
                <a:rPr lang="en-US">
                  <a:latin typeface="Times New Roman" pitchFamily="18" charset="0"/>
                </a:rPr>
                <a:t> ~ </a:t>
              </a:r>
              <a:r>
                <a:rPr lang="en-US">
                  <a:solidFill>
                    <a:srgbClr val="FF3300"/>
                  </a:solidFill>
                  <a:latin typeface="Times New Roman" pitchFamily="18" charset="0"/>
                </a:rPr>
                <a:t>sin</a:t>
              </a:r>
              <a:r>
                <a:rPr lang="en-US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Im{F</a:t>
              </a:r>
              <a:r>
                <a:rPr lang="en-US" baseline="-25000">
                  <a:latin typeface="Times New Roman" pitchFamily="18" charset="0"/>
                </a:rPr>
                <a:t>1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+ </a:t>
              </a:r>
              <a:r>
                <a:rPr lang="en-US">
                  <a:latin typeface="Symbol" pitchFamily="18" charset="2"/>
                </a:rPr>
                <a:t>x</a:t>
              </a:r>
              <a:r>
                <a:rPr lang="en-US">
                  <a:latin typeface="Times New Roman" pitchFamily="18" charset="0"/>
                </a:rPr>
                <a:t>(F</a:t>
              </a:r>
              <a:r>
                <a:rPr lang="en-US" baseline="-25000">
                  <a:latin typeface="Times New Roman" pitchFamily="18" charset="0"/>
                </a:rPr>
                <a:t>1</a:t>
              </a:r>
              <a:r>
                <a:rPr lang="en-US">
                  <a:latin typeface="Times New Roman" pitchFamily="18" charset="0"/>
                </a:rPr>
                <a:t>+F</a:t>
              </a:r>
              <a:r>
                <a:rPr lang="en-US" baseline="-25000">
                  <a:latin typeface="Times New Roman" pitchFamily="18" charset="0"/>
                </a:rPr>
                <a:t>2</a:t>
              </a:r>
              <a:r>
                <a:rPr lang="en-US">
                  <a:latin typeface="Times New Roman" pitchFamily="18" charset="0"/>
                </a:rPr>
                <a:t>)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-kF</a:t>
              </a:r>
              <a:r>
                <a:rPr lang="en-US" baseline="-25000">
                  <a:latin typeface="Times New Roman" pitchFamily="18" charset="0"/>
                </a:rPr>
                <a:t>2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>
                  <a:latin typeface="Times New Roman" pitchFamily="18" charset="0"/>
                </a:rPr>
                <a:t>}d</a:t>
              </a: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65" y="1059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46" y="937"/>
              <a:ext cx="26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Polarized beam, unpolarized target </a:t>
              </a:r>
              <a:r>
                <a:rPr lang="en-US">
                  <a:solidFill>
                    <a:srgbClr val="00B050"/>
                  </a:solidFill>
                  <a:latin typeface="Times New Roman" pitchFamily="18" charset="0"/>
                </a:rPr>
                <a:t>(BSA) </a:t>
              </a:r>
              <a:r>
                <a:rPr lang="en-US"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6730190" y="6657171"/>
            <a:ext cx="184731" cy="4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66" y="624394"/>
            <a:ext cx="3823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</a:rPr>
              <a:t>Fitting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B050"/>
                </a:solidFill>
                <a:latin typeface="Times New Roman" pitchFamily="18" charset="0"/>
              </a:rPr>
              <a:t>only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</a:rPr>
              <a:t> 2 observables </a:t>
            </a:r>
            <a:r>
              <a:rPr lang="fr-FR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Ds</a:t>
            </a:r>
            <a:r>
              <a:rPr lang="fr-FR" b="1" baseline="-25000" dirty="0" smtClean="0">
                <a:solidFill>
                  <a:srgbClr val="00B050"/>
                </a:solidFill>
                <a:latin typeface="Times New Roman" pitchFamily="18" charset="0"/>
              </a:rPr>
              <a:t>LU</a:t>
            </a:r>
            <a:r>
              <a:rPr lang="fr-FR" b="1" dirty="0" smtClean="0">
                <a:solidFill>
                  <a:srgbClr val="00B050"/>
                </a:solidFill>
                <a:latin typeface="Times New Roman" pitchFamily="18" charset="0"/>
              </a:rPr>
              <a:t> &amp; </a:t>
            </a:r>
            <a:r>
              <a:rPr lang="fr-FR" b="1" dirty="0" smtClean="0">
                <a:solidFill>
                  <a:srgbClr val="00B050"/>
                </a:solidFill>
                <a:latin typeface="Symbol" panose="05050102010706020507" pitchFamily="18" charset="2"/>
              </a:rPr>
              <a:t>s</a:t>
            </a:r>
            <a:endParaRPr lang="fr-FR" dirty="0">
              <a:solidFill>
                <a:srgbClr val="00B050"/>
              </a:solidFill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0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«Brute force »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fitting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minimization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available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DVCS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 dirty="0" err="1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point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by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varying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within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limited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 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hyper-space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e.g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. 5xVGG)</a:t>
            </a:r>
          </a:p>
        </p:txBody>
      </p:sp>
      <p:grpSp>
        <p:nvGrpSpPr>
          <p:cNvPr id="3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The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problem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can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be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(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largely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) </a:t>
              </a:r>
              <a:r>
                <a:rPr lang="fr-FR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underconstrained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Hall A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and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unpol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X-sections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CLAS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		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constraints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and 8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parameters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!</a:t>
              </a:r>
            </a:p>
            <a:p>
              <a:pPr defTabSz="762000" eaLnBrk="0" hangingPunct="0"/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However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as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are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largely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dominated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by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 single or a few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there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convergence (i.e.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well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defined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minimum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for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these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28417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contribution of the non-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CFF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enters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bar of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ones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-36512" y="5949280"/>
            <a:ext cx="9073008" cy="801380"/>
            <a:chOff x="-36512" y="5949280"/>
            <a:chExt cx="9073008" cy="801380"/>
          </a:xfrm>
        </p:grpSpPr>
        <p:sp>
          <p:nvSpPr>
            <p:cNvPr id="29706" name="Text Box 46"/>
            <p:cNvSpPr txBox="1">
              <a:spLocks noChangeArrowheads="1"/>
            </p:cNvSpPr>
            <p:nvPr/>
          </p:nvSpPr>
          <p:spPr bwMode="auto">
            <a:xfrm>
              <a:off x="179512" y="5949280"/>
              <a:ext cx="282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/>
                <a:t>EPJA 37 (2008) 319</a:t>
              </a:r>
            </a:p>
          </p:txBody>
        </p:sp>
        <p:sp>
          <p:nvSpPr>
            <p:cNvPr id="29707" name="Text Box 47"/>
            <p:cNvSpPr txBox="1">
              <a:spLocks noChangeArrowheads="1"/>
            </p:cNvSpPr>
            <p:nvPr/>
          </p:nvSpPr>
          <p:spPr bwMode="auto">
            <a:xfrm>
              <a:off x="-36512" y="6381328"/>
              <a:ext cx="4451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&amp; H. </a:t>
              </a:r>
              <a:r>
                <a:rPr lang="fr-FR" b="1" dirty="0" smtClean="0">
                  <a:solidFill>
                    <a:srgbClr val="00B050"/>
                  </a:solidFill>
                </a:rPr>
                <a:t>Moutarde </a:t>
              </a:r>
              <a:r>
                <a:rPr lang="fr-FR" b="1" dirty="0"/>
                <a:t>EPJA 42 (2009) 71</a:t>
              </a: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6084168" y="5949280"/>
              <a:ext cx="27749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/>
                <a:t>PLB 693 (2010) 17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832" y="5949280"/>
              <a:ext cx="283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M.G. </a:t>
              </a:r>
              <a:r>
                <a:rPr lang="fr-FR" b="1" dirty="0" smtClean="0"/>
                <a:t>PLB 689 (2010) 156</a:t>
              </a:r>
              <a:endParaRPr lang="fr-FR" b="1" dirty="0"/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auto">
            <a:xfrm>
              <a:off x="4273654" y="6381328"/>
              <a:ext cx="4762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 smtClean="0">
                  <a:solidFill>
                    <a:srgbClr val="00B050"/>
                  </a:solidFill>
                </a:rPr>
                <a:t>&amp; M. Boer </a:t>
              </a:r>
              <a:r>
                <a:rPr lang="fr-FR" b="1" dirty="0" err="1" smtClean="0"/>
                <a:t>J.Phys.</a:t>
              </a:r>
              <a:r>
                <a:rPr lang="fr-FR" b="1" dirty="0" smtClean="0"/>
                <a:t>G 42 </a:t>
              </a:r>
              <a:r>
                <a:rPr lang="fr-FR" b="1" dirty="0"/>
                <a:t>(</a:t>
              </a:r>
              <a:r>
                <a:rPr lang="fr-FR" b="1" dirty="0" smtClean="0"/>
                <a:t>2015) 034023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3" cstate="print"/>
          <a:srcRect r="63324"/>
          <a:stretch>
            <a:fillRect/>
          </a:stretch>
        </p:blipFill>
        <p:spPr bwMode="auto">
          <a:xfrm>
            <a:off x="854075" y="52388"/>
            <a:ext cx="2894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3" cstate="print"/>
          <a:srcRect r="33299"/>
          <a:stretch>
            <a:fillRect/>
          </a:stretch>
        </p:blipFill>
        <p:spPr bwMode="auto">
          <a:xfrm>
            <a:off x="854075" y="52388"/>
            <a:ext cx="52641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2775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3" cstate="print"/>
          <a:srcRect r="1991"/>
          <a:stretch>
            <a:fillRect/>
          </a:stretch>
        </p:blipFill>
        <p:spPr bwMode="auto">
          <a:xfrm>
            <a:off x="854075" y="52388"/>
            <a:ext cx="773588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2" name="Text Box 2"/>
          <p:cNvSpPr txBox="1">
            <a:spLocks noChangeArrowheads="1"/>
          </p:cNvSpPr>
          <p:nvPr/>
        </p:nvSpPr>
        <p:spPr bwMode="auto">
          <a:xfrm>
            <a:off x="6011863" y="3198813"/>
            <a:ext cx="24479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charge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…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084888" y="305435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 rot="16200000">
            <a:off x="6767512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5" name="Text Box 2"/>
          <p:cNvSpPr txBox="1">
            <a:spLocks noChangeArrowheads="1"/>
          </p:cNvSpPr>
          <p:nvPr/>
        </p:nvSpPr>
        <p:spPr bwMode="auto">
          <a:xfrm>
            <a:off x="1476375" y="5476875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linearization</a:t>
            </a:r>
          </a:p>
        </p:txBody>
      </p:sp>
      <p:sp>
        <p:nvSpPr>
          <p:cNvPr id="22" name="Ellipse 21"/>
          <p:cNvSpPr/>
          <p:nvPr/>
        </p:nvSpPr>
        <p:spPr>
          <a:xfrm>
            <a:off x="1641475" y="5661025"/>
            <a:ext cx="122238" cy="1222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 l="2301" r="2301" b="65038"/>
          <a:stretch>
            <a:fillRect/>
          </a:stretch>
        </p:blipFill>
        <p:spPr bwMode="auto">
          <a:xfrm>
            <a:off x="1187624" y="44451"/>
            <a:ext cx="7272164" cy="249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 l="50517" t="2643"/>
          <a:stretch>
            <a:fillRect/>
          </a:stretch>
        </p:blipFill>
        <p:spPr bwMode="auto">
          <a:xfrm>
            <a:off x="3419871" y="2627801"/>
            <a:ext cx="2496741" cy="23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 l="49554" t="3048"/>
          <a:stretch>
            <a:fillRect/>
          </a:stretch>
        </p:blipFill>
        <p:spPr bwMode="auto">
          <a:xfrm>
            <a:off x="6228183" y="2566972"/>
            <a:ext cx="2526879" cy="23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 rot="6393178">
            <a:off x="4433965" y="2699225"/>
            <a:ext cx="943695" cy="5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>
            <a:off x="6938046" y="2528677"/>
            <a:ext cx="917308" cy="58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52822" t="7165" r="2732"/>
          <a:stretch>
            <a:fillRect/>
          </a:stretch>
        </p:blipFill>
        <p:spPr bwMode="auto">
          <a:xfrm>
            <a:off x="6665230" y="4902289"/>
            <a:ext cx="1867210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6375" t="7165" r="47358"/>
          <a:stretch>
            <a:fillRect/>
          </a:stretch>
        </p:blipFill>
        <p:spPr bwMode="auto">
          <a:xfrm>
            <a:off x="3635896" y="4869160"/>
            <a:ext cx="1943716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5710699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Rept.Prog.Phys.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76 (2013) 066202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57192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cs typeface="Arial" charset="0"/>
                <a:hlinkClick r:id="rId6"/>
              </a:rPr>
              <a:t>M.G., H. Moutarde, </a:t>
            </a:r>
          </a:p>
          <a:p>
            <a:pPr lvl="0"/>
            <a:r>
              <a:rPr lang="fr-FR" b="1" dirty="0" smtClean="0">
                <a:cs typeface="Arial" charset="0"/>
                <a:hlinkClick r:id="rId6"/>
              </a:rPr>
              <a:t>M. </a:t>
            </a:r>
            <a:r>
              <a:rPr lang="fr-FR" b="1" dirty="0" err="1" smtClean="0">
                <a:cs typeface="Arial" charset="0"/>
                <a:hlinkClick r:id="rId6"/>
              </a:rPr>
              <a:t>Vanderhaeghen</a:t>
            </a:r>
            <a:endParaRPr lang="fr-FR" b="1" dirty="0" smtClean="0">
              <a:cs typeface="Arial" charset="0"/>
              <a:hlinkClick r:id="rId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342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b="1643"/>
          <a:stretch>
            <a:fillRect/>
          </a:stretch>
        </p:blipFill>
        <p:spPr bwMode="auto">
          <a:xfrm>
            <a:off x="539552" y="404664"/>
            <a:ext cx="7513879" cy="339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419872" y="3861048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PRL 115 (2015), 212003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95536" y="544522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Hall A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PRC92 (2015), 055202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347864" y="5445224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PRL 114 (2015), 032001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28184" y="544522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PRD91 (2015), 052014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99792" y="44624"/>
            <a:ext cx="4221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New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recent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data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from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JLab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6093296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unpol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and 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beam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-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</a:t>
            </a:r>
          </a:p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          x-sections)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616530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lTSA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623731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lTSA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4581128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unpol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and 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beam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-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</a:t>
            </a:r>
          </a:p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         x-sections)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912" y="3068960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60648"/>
            <a:ext cx="6696744" cy="64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32240" y="223480"/>
            <a:ext cx="2232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R. Dupré,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 M.G.,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M.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Vanderhaeghen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arXiv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:1606.07821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[hep-ph]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8066"/>
            <a:ext cx="3915916" cy="36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57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17232"/>
            <a:ext cx="2066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517232"/>
            <a:ext cx="1819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021288"/>
            <a:ext cx="159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6021288"/>
            <a:ext cx="2257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6672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890" y="1268760"/>
            <a:ext cx="2600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290" y="1196752"/>
            <a:ext cx="1971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rayée 9"/>
          <p:cNvSpPr/>
          <p:nvPr/>
        </p:nvSpPr>
        <p:spPr>
          <a:xfrm>
            <a:off x="4944218" y="1340768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403648" y="126876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If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2" y="2780928"/>
            <a:ext cx="402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However</a:t>
            </a:r>
            <a:r>
              <a:rPr lang="fr-FR" sz="2000" b="1" dirty="0" smtClean="0">
                <a:solidFill>
                  <a:schemeClr val="accent2"/>
                </a:solidFill>
              </a:rPr>
              <a:t>, </a:t>
            </a:r>
            <a:r>
              <a:rPr lang="fr-FR" sz="2000" b="1" dirty="0" err="1" smtClean="0">
                <a:solidFill>
                  <a:schemeClr val="accent2"/>
                </a:solidFill>
              </a:rPr>
              <a:t>this</a:t>
            </a:r>
            <a:r>
              <a:rPr lang="fr-FR" sz="2000" b="1" dirty="0" smtClean="0">
                <a:solidFill>
                  <a:schemeClr val="accent2"/>
                </a:solidFill>
              </a:rPr>
              <a:t> formula </a:t>
            </a:r>
            <a:r>
              <a:rPr lang="fr-FR" sz="2000" b="1" dirty="0" err="1" smtClean="0">
                <a:solidFill>
                  <a:schemeClr val="accent2"/>
                </a:solidFill>
              </a:rPr>
              <a:t>involves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3752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9552" y="3964994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While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we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extract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6050" y="4509120"/>
            <a:ext cx="377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39552" y="51171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Need</a:t>
            </a:r>
            <a:r>
              <a:rPr lang="fr-FR" sz="2000" b="1" dirty="0" smtClean="0">
                <a:solidFill>
                  <a:schemeClr val="accent2"/>
                </a:solidFill>
              </a:rPr>
              <a:t> to </a:t>
            </a:r>
            <a:r>
              <a:rPr lang="fr-FR" sz="2000" b="1" dirty="0" err="1" smtClean="0">
                <a:solidFill>
                  <a:schemeClr val="accent2"/>
                </a:solidFill>
              </a:rPr>
              <a:t>estimate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34333" y="564448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2439" y="5589240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5048760" y="56165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assuming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689230" y="56383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Flèche droite rayée 17"/>
          <p:cNvSpPr/>
          <p:nvPr/>
        </p:nvSpPr>
        <p:spPr>
          <a:xfrm>
            <a:off x="93856" y="5157192"/>
            <a:ext cx="504056" cy="36004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32656"/>
            <a:ext cx="477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6391697" y="467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(M. </a:t>
            </a:r>
            <a:r>
              <a:rPr lang="fr-FR" b="1" dirty="0" err="1" smtClean="0">
                <a:solidFill>
                  <a:srgbClr val="00B050"/>
                </a:solidFill>
              </a:rPr>
              <a:t>Burkhardt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4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858" y="-387424"/>
            <a:ext cx="38163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611560" y="6290156"/>
            <a:ext cx="805541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</a:rPr>
              <a:t>H</a:t>
            </a:r>
            <a:r>
              <a:rPr lang="fr-FR" sz="2800" b="1" baseline="30000" dirty="0" err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fr-FR" sz="2800" b="1" dirty="0">
                <a:latin typeface="Times New Roman" pitchFamily="18" charset="0"/>
              </a:rPr>
              <a:t>(</a:t>
            </a:r>
            <a:r>
              <a:rPr lang="fr-FR" sz="2800" b="1" dirty="0" err="1">
                <a:solidFill>
                  <a:srgbClr val="FF5050"/>
                </a:solidFill>
                <a:latin typeface="Times New Roman" pitchFamily="18" charset="0"/>
              </a:rPr>
              <a:t>x</a:t>
            </a:r>
            <a:r>
              <a:rPr lang="fr-FR" sz="2800" b="1" dirty="0" err="1">
                <a:latin typeface="Times New Roman" pitchFamily="18" charset="0"/>
              </a:rPr>
              <a:t>,</a:t>
            </a:r>
            <a:r>
              <a:rPr lang="fr-FR" sz="2800" b="1" dirty="0" err="1">
                <a:solidFill>
                  <a:srgbClr val="669900"/>
                </a:solidFill>
                <a:latin typeface="Symbol" pitchFamily="18" charset="2"/>
              </a:rPr>
              <a:t>x</a:t>
            </a:r>
            <a:r>
              <a:rPr lang="fr-FR" sz="2800" b="1" dirty="0" err="1">
                <a:latin typeface="Times New Roman" pitchFamily="18" charset="0"/>
              </a:rPr>
              <a:t>,</a:t>
            </a:r>
            <a:r>
              <a:rPr lang="fr-FR" sz="2800" b="1" dirty="0" err="1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 dirty="0">
                <a:latin typeface="Times New Roman" pitchFamily="18" charset="0"/>
              </a:rPr>
              <a:t>) 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but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</a:rPr>
              <a:t>only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669900"/>
                </a:solidFill>
                <a:latin typeface="Symbol" pitchFamily="18" charset="2"/>
              </a:rPr>
              <a:t>x 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experimentally</a:t>
            </a:r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 accessible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Object 70"/>
          <p:cNvGraphicFramePr>
            <a:graphicFrameLocks noChangeAspect="1"/>
          </p:cNvGraphicFramePr>
          <p:nvPr/>
        </p:nvGraphicFramePr>
        <p:xfrm>
          <a:off x="684213" y="5229200"/>
          <a:ext cx="77771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9" name="Equation" r:id="rId4" imgW="4140000" imgH="469800" progId="Equation.3">
                  <p:embed/>
                </p:oleObj>
              </mc:Choice>
              <mc:Fallback>
                <p:oleObj name="Equation" r:id="rId4" imgW="4140000" imgH="469800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229200"/>
                        <a:ext cx="7777162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852936"/>
            <a:ext cx="6162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7048" y="3645024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43312" y="36897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42616" y="46531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80696" y="46531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5887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45224"/>
            <a:ext cx="2509679" cy="3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431530"/>
            <a:ext cx="1624583" cy="3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292080" y="534359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for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 cstate="print"/>
          <a:srcRect t="11811"/>
          <a:stretch>
            <a:fillRect/>
          </a:stretch>
        </p:blipFill>
        <p:spPr bwMode="auto">
          <a:xfrm>
            <a:off x="3709020" y="6216333"/>
            <a:ext cx="2754306" cy="38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rayée 8"/>
          <p:cNvSpPr/>
          <p:nvPr/>
        </p:nvSpPr>
        <p:spPr>
          <a:xfrm>
            <a:off x="2915816" y="6165304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7555"/>
            <a:ext cx="6131967" cy="60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63" y="6134819"/>
            <a:ext cx="279004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6269250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Integrated</a:t>
            </a:r>
            <a:r>
              <a:rPr lang="fr-FR" sz="2000" b="1" dirty="0" smtClean="0">
                <a:solidFill>
                  <a:schemeClr val="accent2"/>
                </a:solidFill>
              </a:rPr>
              <a:t> » radius </a:t>
            </a:r>
            <a:r>
              <a:rPr lang="fr-FR" sz="2000" b="1" dirty="0" err="1" smtClean="0">
                <a:solidFill>
                  <a:schemeClr val="accent2"/>
                </a:solidFill>
              </a:rPr>
              <a:t>from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elastic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form</a:t>
            </a:r>
            <a:r>
              <a:rPr lang="fr-FR" sz="2000" b="1" dirty="0" smtClean="0">
                <a:solidFill>
                  <a:schemeClr val="accent2"/>
                </a:solidFill>
              </a:rPr>
              <a:t> factor F1: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8344" y="3068960"/>
            <a:ext cx="216024" cy="2160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7668344" y="3645024"/>
            <a:ext cx="216024" cy="21602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884368" y="2996952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HERMES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7956376" y="3501008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/>
              <a:t>JLab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188640"/>
            <a:ext cx="65436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563" y="6134819"/>
            <a:ext cx="279004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179512" y="6269250"/>
            <a:ext cx="6074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Integrated</a:t>
            </a:r>
            <a:r>
              <a:rPr lang="fr-FR" sz="2000" b="1" dirty="0" smtClean="0">
                <a:solidFill>
                  <a:schemeClr val="accent2"/>
                </a:solidFill>
              </a:rPr>
              <a:t> » radius </a:t>
            </a:r>
            <a:r>
              <a:rPr lang="fr-FR" sz="2000" b="1" dirty="0" err="1" smtClean="0">
                <a:solidFill>
                  <a:schemeClr val="accent2"/>
                </a:solidFill>
              </a:rPr>
              <a:t>from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elastic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form</a:t>
            </a:r>
            <a:r>
              <a:rPr lang="fr-FR" sz="2000" b="1" dirty="0" smtClean="0">
                <a:solidFill>
                  <a:schemeClr val="accent2"/>
                </a:solidFill>
              </a:rPr>
              <a:t> factor F1: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8344" y="3068960"/>
            <a:ext cx="216024" cy="21602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668344" y="3645024"/>
            <a:ext cx="216024" cy="21602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84368" y="2996952"/>
            <a:ext cx="12843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HERMES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7956376" y="3501008"/>
            <a:ext cx="784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/>
              <a:t>JLab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390400" cy="334761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19" y="548680"/>
            <a:ext cx="5686801" cy="1016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122478" y="116632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Dispersion relations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050127"/>
            <a:ext cx="8640960" cy="11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925" y="5733256"/>
            <a:ext cx="8664588" cy="830263"/>
            <a:chOff x="158" y="550"/>
            <a:chExt cx="5458" cy="523"/>
          </a:xfrm>
        </p:grpSpPr>
        <p:sp>
          <p:nvSpPr>
            <p:cNvPr id="49158" name="AutoShape 17"/>
            <p:cNvSpPr>
              <a:spLocks noChangeArrowheads="1"/>
            </p:cNvSpPr>
            <p:nvPr/>
          </p:nvSpPr>
          <p:spPr bwMode="auto">
            <a:xfrm>
              <a:off x="158" y="6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430" y="550"/>
              <a:ext cx="5186" cy="52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Theory developments: </a:t>
              </a: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higher twists, target mass corrections,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NLO corrections, …</a:t>
              </a:r>
              <a:endPara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5496" y="1912862"/>
            <a:ext cx="8231191" cy="1938338"/>
            <a:chOff x="158" y="-267"/>
            <a:chExt cx="5185" cy="1221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158" y="-2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430" y="-267"/>
              <a:ext cx="4913" cy="122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Large flow of new observables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being released and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new data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expected soon </a:t>
              </a:r>
              <a:r>
                <a:rPr lang="en-US" sz="24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(JLab6,JLab12,COMPASS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) </a:t>
              </a:r>
              <a:endPara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(Other DVCS-related processes planned for </a:t>
              </a:r>
              <a:r>
                <a:rPr lang="en-US" sz="2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JLab</a:t>
              </a: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12 </a:t>
              </a:r>
              <a:r>
                <a:rPr lang="en-US" sz="2400" b="1" dirty="0" err="1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GeV</a:t>
              </a: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(TCS, DDVCS)</a:t>
              </a:r>
            </a:p>
            <a:p>
              <a:pPr defTabSz="762000" eaLnBrk="0" hangingPunct="0">
                <a:defRPr/>
              </a:pP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88640"/>
            <a:ext cx="8815388" cy="1200150"/>
            <a:chOff x="158" y="414"/>
            <a:chExt cx="5553" cy="756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158" y="483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21" y="414"/>
              <a:ext cx="5190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GPDs contain a wealth of information on nucleon structure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and dynamics: 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space-momentum quark correlation, orbital 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momentum, </a:t>
              </a:r>
              <a:r>
                <a:rPr lang="en-US" sz="2400" b="1" dirty="0" err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pion</a:t>
              </a:r>
              <a:r>
                <a:rPr lang="en-US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cloud, pressure forces within the nucleon,…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5" y="4005064"/>
            <a:ext cx="8605842" cy="1200151"/>
            <a:chOff x="158" y="550"/>
            <a:chExt cx="5421" cy="756"/>
          </a:xfrm>
        </p:grpSpPr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>
              <a:off x="158" y="621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30" y="550"/>
              <a:ext cx="5149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First new insights on nucleon structure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(x-dependence of the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charge radius, D-term)already emerging from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current data </a:t>
              </a:r>
              <a:endPara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with </a:t>
              </a: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new fitting algorithms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41390"/>
            <a:ext cx="3712197" cy="6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653136"/>
            <a:ext cx="6677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4920" y="5733256"/>
            <a:ext cx="566899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908720"/>
            <a:ext cx="43840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55776" y="260648"/>
            <a:ext cx="415517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The Bethe-Heitler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process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5702192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30360" y="573325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18420"/>
            <a:ext cx="4039941" cy="31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772643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733256"/>
            <a:ext cx="14573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30813"/>
            <a:ext cx="876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517" y="6010129"/>
            <a:ext cx="3419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6030813"/>
            <a:ext cx="4600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204" y="6309320"/>
            <a:ext cx="1714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584776"/>
            <a:ext cx="885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6552640"/>
            <a:ext cx="454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179512" y="5949280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51520" y="6525344"/>
            <a:ext cx="1584176" cy="136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7" name="Picture 7" descr="Hubperp"/>
          <p:cNvPicPr>
            <a:picLocks noChangeAspect="1" noChangeArrowheads="1"/>
          </p:cNvPicPr>
          <p:nvPr/>
        </p:nvPicPr>
        <p:blipFill>
          <a:blip r:embed="rId3" cstate="print"/>
          <a:srcRect t="23567"/>
          <a:stretch>
            <a:fillRect/>
          </a:stretch>
        </p:blipFill>
        <p:spPr bwMode="auto">
          <a:xfrm>
            <a:off x="4191000" y="-267419"/>
            <a:ext cx="4514850" cy="5208587"/>
          </a:xfrm>
          <a:prstGeom prst="rect">
            <a:avLst/>
          </a:prstGeom>
          <a:noFill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81600" y="661889"/>
            <a:ext cx="3429000" cy="2811462"/>
            <a:chOff x="2100" y="1733"/>
            <a:chExt cx="2160" cy="1771"/>
          </a:xfrm>
        </p:grpSpPr>
        <p:sp>
          <p:nvSpPr>
            <p:cNvPr id="394250" name="Text Box 10"/>
            <p:cNvSpPr txBox="1">
              <a:spLocks noChangeArrowheads="1"/>
            </p:cNvSpPr>
            <p:nvPr/>
          </p:nvSpPr>
          <p:spPr bwMode="auto">
            <a:xfrm>
              <a:off x="3994" y="2784"/>
              <a:ext cx="266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x</a:t>
              </a:r>
            </a:p>
          </p:txBody>
        </p:sp>
        <p:sp>
          <p:nvSpPr>
            <p:cNvPr id="394251" name="Text Box 11"/>
            <p:cNvSpPr txBox="1">
              <a:spLocks noChangeArrowheads="1"/>
            </p:cNvSpPr>
            <p:nvPr/>
          </p:nvSpPr>
          <p:spPr bwMode="auto">
            <a:xfrm>
              <a:off x="2648" y="3264"/>
              <a:ext cx="265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b</a:t>
              </a: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2810" y="3447"/>
              <a:ext cx="54" cy="57"/>
              <a:chOff x="5375" y="3113"/>
              <a:chExt cx="90" cy="90"/>
            </a:xfrm>
          </p:grpSpPr>
          <p:sp>
            <p:nvSpPr>
              <p:cNvPr id="394253" name="Line 13"/>
              <p:cNvSpPr>
                <a:spLocks noChangeShapeType="1"/>
              </p:cNvSpPr>
              <p:nvPr/>
            </p:nvSpPr>
            <p:spPr bwMode="auto">
              <a:xfrm>
                <a:off x="5375" y="3203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254" name="Line 14"/>
              <p:cNvSpPr>
                <a:spLocks noChangeShapeType="1"/>
              </p:cNvSpPr>
              <p:nvPr/>
            </p:nvSpPr>
            <p:spPr bwMode="auto">
              <a:xfrm>
                <a:off x="5420" y="3113"/>
                <a:ext cx="0" cy="9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94255" name="Text Box 15"/>
            <p:cNvSpPr txBox="1">
              <a:spLocks noChangeArrowheads="1"/>
            </p:cNvSpPr>
            <p:nvPr/>
          </p:nvSpPr>
          <p:spPr bwMode="auto">
            <a:xfrm>
              <a:off x="2292" y="3264"/>
              <a:ext cx="1680" cy="2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(GeV</a:t>
              </a:r>
              <a:r>
                <a:rPr lang="en-US" sz="2800" baseline="3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-1</a:t>
              </a:r>
              <a:r>
                <a:rPr lang="en-US" sz="2800" baseline="-10000">
                  <a:solidFill>
                    <a:schemeClr val="accent2"/>
                  </a:solidFill>
                  <a:latin typeface="Comic Sans MS" pitchFamily="66" charset="0"/>
                  <a:cs typeface="Arial" charset="0"/>
                </a:rPr>
                <a:t>)</a:t>
              </a:r>
            </a:p>
          </p:txBody>
        </p:sp>
        <p:sp>
          <p:nvSpPr>
            <p:cNvPr id="394256" name="Rectangle 16"/>
            <p:cNvSpPr>
              <a:spLocks noChangeArrowheads="1"/>
            </p:cNvSpPr>
            <p:nvPr/>
          </p:nvSpPr>
          <p:spPr bwMode="auto">
            <a:xfrm>
              <a:off x="2100" y="1733"/>
              <a:ext cx="677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en-US" b="1">
                  <a:solidFill>
                    <a:schemeClr val="accent2"/>
                  </a:solidFill>
                  <a:latin typeface="Comic Sans MS" pitchFamily="66" charset="0"/>
                </a:rPr>
                <a:t>H</a:t>
              </a:r>
              <a:r>
                <a:rPr lang="en-US" b="1" baseline="30000">
                  <a:solidFill>
                    <a:schemeClr val="accent2"/>
                  </a:solidFill>
                  <a:latin typeface="Comic Sans MS" pitchFamily="66" charset="0"/>
                </a:rPr>
                <a:t>u</a:t>
              </a:r>
              <a:r>
                <a:rPr lang="en-US" b="1">
                  <a:solidFill>
                    <a:schemeClr val="accent2"/>
                  </a:solidFill>
                  <a:latin typeface="Comic Sans MS" pitchFamily="66" charset="0"/>
                </a:rPr>
                <a:t>(x,b )</a:t>
              </a:r>
              <a:endParaRPr lang="fr-FR" b="1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1125" y="875928"/>
            <a:ext cx="3622675" cy="1905000"/>
            <a:chOff x="-48" y="1152"/>
            <a:chExt cx="2282" cy="1200"/>
          </a:xfrm>
        </p:grpSpPr>
        <p:sp>
          <p:nvSpPr>
            <p:cNvPr id="394258" name="Oval 18"/>
            <p:cNvSpPr>
              <a:spLocks noChangeArrowheads="1"/>
            </p:cNvSpPr>
            <p:nvPr/>
          </p:nvSpPr>
          <p:spPr bwMode="auto">
            <a:xfrm>
              <a:off x="485" y="1380"/>
              <a:ext cx="1280" cy="972"/>
            </a:xfrm>
            <a:prstGeom prst="ellipse">
              <a:avLst/>
            </a:pr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59" name="Oval 19"/>
            <p:cNvSpPr>
              <a:spLocks noChangeArrowheads="1"/>
            </p:cNvSpPr>
            <p:nvPr/>
          </p:nvSpPr>
          <p:spPr bwMode="auto">
            <a:xfrm rot="1980000">
              <a:off x="721" y="1502"/>
              <a:ext cx="229" cy="15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V="1">
              <a:off x="1125" y="1416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1125" y="1236"/>
              <a:ext cx="0" cy="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2" name="Rectangle 22"/>
            <p:cNvSpPr>
              <a:spLocks noChangeArrowheads="1"/>
            </p:cNvSpPr>
            <p:nvPr/>
          </p:nvSpPr>
          <p:spPr bwMode="auto">
            <a:xfrm>
              <a:off x="1264" y="1152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y</a:t>
              </a:r>
            </a:p>
          </p:txBody>
        </p:sp>
        <p:sp>
          <p:nvSpPr>
            <p:cNvPr id="394263" name="Line 23"/>
            <p:cNvSpPr>
              <a:spLocks noChangeShapeType="1"/>
            </p:cNvSpPr>
            <p:nvPr/>
          </p:nvSpPr>
          <p:spPr bwMode="auto">
            <a:xfrm flipH="1">
              <a:off x="316" y="1573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94264" name="Object 24"/>
            <p:cNvGraphicFramePr>
              <a:graphicFrameLocks/>
            </p:cNvGraphicFramePr>
            <p:nvPr/>
          </p:nvGraphicFramePr>
          <p:xfrm>
            <a:off x="-48" y="1545"/>
            <a:ext cx="405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6" name="Equation" r:id="rId4" imgW="203040" imgH="164880" progId="Equation.3">
                    <p:embed/>
                  </p:oleObj>
                </mc:Choice>
                <mc:Fallback>
                  <p:oleObj name="Equation" r:id="rId4" imgW="203040" imgH="164880" progId="Equation.3">
                    <p:embed/>
                    <p:pic>
                      <p:nvPicPr>
                        <p:cNvPr id="0" name="Picture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48" y="1545"/>
                          <a:ext cx="405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4265" name="Object 25"/>
            <p:cNvGraphicFramePr>
              <a:graphicFrameLocks/>
            </p:cNvGraphicFramePr>
            <p:nvPr/>
          </p:nvGraphicFramePr>
          <p:xfrm>
            <a:off x="269" y="1323"/>
            <a:ext cx="43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7" name="Equation" r:id="rId6" imgW="542880" imgH="428400" progId="Equation.3">
                    <p:embed/>
                  </p:oleObj>
                </mc:Choice>
                <mc:Fallback>
                  <p:oleObj name="Equation" r:id="rId6" imgW="542880" imgH="428400" progId="Equation.3">
                    <p:embed/>
                    <p:pic>
                      <p:nvPicPr>
                        <p:cNvPr id="0" name="Picture 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" y="1323"/>
                          <a:ext cx="43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1741" y="1605"/>
              <a:ext cx="448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7" name="Line 27"/>
            <p:cNvSpPr>
              <a:spLocks noChangeShapeType="1"/>
            </p:cNvSpPr>
            <p:nvPr/>
          </p:nvSpPr>
          <p:spPr bwMode="auto">
            <a:xfrm flipV="1">
              <a:off x="613" y="1712"/>
              <a:ext cx="1123" cy="2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8" name="Line 28"/>
            <p:cNvSpPr>
              <a:spLocks noChangeShapeType="1"/>
            </p:cNvSpPr>
            <p:nvPr/>
          </p:nvSpPr>
          <p:spPr bwMode="auto">
            <a:xfrm>
              <a:off x="1673" y="2021"/>
              <a:ext cx="547" cy="1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 flipH="1">
              <a:off x="49" y="2000"/>
              <a:ext cx="527" cy="13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70" name="Rectangle 30"/>
            <p:cNvSpPr>
              <a:spLocks noChangeArrowheads="1"/>
            </p:cNvSpPr>
            <p:nvPr/>
          </p:nvSpPr>
          <p:spPr bwMode="auto">
            <a:xfrm>
              <a:off x="2046" y="1977"/>
              <a:ext cx="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x</a:t>
              </a:r>
            </a:p>
          </p:txBody>
        </p:sp>
        <p:sp>
          <p:nvSpPr>
            <p:cNvPr id="394271" name="Rectangle 31"/>
            <p:cNvSpPr>
              <a:spLocks noChangeArrowheads="1"/>
            </p:cNvSpPr>
            <p:nvPr/>
          </p:nvSpPr>
          <p:spPr bwMode="auto">
            <a:xfrm>
              <a:off x="62" y="1905"/>
              <a:ext cx="1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fr-FR">
                  <a:solidFill>
                    <a:srgbClr val="000000"/>
                  </a:solidFill>
                  <a:latin typeface="Times" pitchFamily="18" charset="0"/>
                </a:rPr>
                <a:t>z</a:t>
              </a:r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>
              <a:off x="1128" y="1863"/>
              <a:ext cx="512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73" name="Line 33"/>
            <p:cNvSpPr>
              <a:spLocks noChangeShapeType="1"/>
            </p:cNvSpPr>
            <p:nvPr/>
          </p:nvSpPr>
          <p:spPr bwMode="auto">
            <a:xfrm flipH="1" flipV="1">
              <a:off x="870" y="1612"/>
              <a:ext cx="256" cy="2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394274" name="Object 34"/>
            <p:cNvGraphicFramePr>
              <a:graphicFrameLocks/>
            </p:cNvGraphicFramePr>
            <p:nvPr/>
          </p:nvGraphicFramePr>
          <p:xfrm>
            <a:off x="742" y="1713"/>
            <a:ext cx="303" cy="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8" name="Equation" r:id="rId8" imgW="177480" imgH="203040" progId="Equation.2">
                    <p:embed/>
                  </p:oleObj>
                </mc:Choice>
                <mc:Fallback>
                  <p:oleObj name="Equation" r:id="rId8" imgW="177480" imgH="203040" progId="Equation.2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" y="1713"/>
                          <a:ext cx="303" cy="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4275" name="Oval 35"/>
            <p:cNvSpPr>
              <a:spLocks noChangeArrowheads="1"/>
            </p:cNvSpPr>
            <p:nvPr/>
          </p:nvSpPr>
          <p:spPr bwMode="auto">
            <a:xfrm>
              <a:off x="1066" y="1979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6" name="Oval 36"/>
            <p:cNvSpPr>
              <a:spLocks noChangeArrowheads="1"/>
            </p:cNvSpPr>
            <p:nvPr/>
          </p:nvSpPr>
          <p:spPr bwMode="auto">
            <a:xfrm>
              <a:off x="554" y="1871"/>
              <a:ext cx="128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7" name="Oval 37"/>
            <p:cNvSpPr>
              <a:spLocks noChangeArrowheads="1"/>
            </p:cNvSpPr>
            <p:nvPr/>
          </p:nvSpPr>
          <p:spPr bwMode="auto">
            <a:xfrm>
              <a:off x="1130" y="2195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8" name="Oval 38"/>
            <p:cNvSpPr>
              <a:spLocks noChangeArrowheads="1"/>
            </p:cNvSpPr>
            <p:nvPr/>
          </p:nvSpPr>
          <p:spPr bwMode="auto">
            <a:xfrm>
              <a:off x="1258" y="1583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rgbClr val="FF3300">
                    <a:gamma/>
                    <a:shade val="69804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79" name="Oval 39"/>
            <p:cNvSpPr>
              <a:spLocks noChangeArrowheads="1"/>
            </p:cNvSpPr>
            <p:nvPr/>
          </p:nvSpPr>
          <p:spPr bwMode="auto">
            <a:xfrm>
              <a:off x="682" y="2051"/>
              <a:ext cx="128" cy="72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4280" name="Oval 40"/>
            <p:cNvSpPr>
              <a:spLocks noChangeArrowheads="1"/>
            </p:cNvSpPr>
            <p:nvPr/>
          </p:nvSpPr>
          <p:spPr bwMode="auto">
            <a:xfrm>
              <a:off x="1440" y="1809"/>
              <a:ext cx="128" cy="73"/>
            </a:xfrm>
            <a:prstGeom prst="ellipse">
              <a:avLst/>
            </a:prstGeom>
            <a:gradFill rotWithShape="0">
              <a:gsLst>
                <a:gs pos="0">
                  <a:srgbClr val="006600"/>
                </a:gs>
                <a:gs pos="100000">
                  <a:srgbClr val="006600">
                    <a:gamma/>
                    <a:shade val="80000"/>
                    <a:invGamma/>
                  </a:srgbClr>
                </a:gs>
              </a:gsLst>
              <a:path path="rect">
                <a:fillToRect r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6010275" y="868264"/>
            <a:ext cx="85725" cy="90487"/>
            <a:chOff x="5375" y="3113"/>
            <a:chExt cx="90" cy="90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5375" y="3203"/>
              <a:ext cx="90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5420" y="3113"/>
              <a:ext cx="0" cy="9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8172400" y="3356992"/>
            <a:ext cx="136815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323850" y="44450"/>
            <a:ext cx="8569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fr-FR" sz="2800" b="1" dirty="0" err="1" smtClean="0">
                <a:solidFill>
                  <a:srgbClr val="FF3300"/>
                </a:solidFill>
              </a:rPr>
              <a:t>GPDs</a:t>
            </a:r>
            <a:r>
              <a:rPr lang="fr-FR" sz="2800" b="1" dirty="0" smtClean="0">
                <a:solidFill>
                  <a:srgbClr val="FF3300"/>
                </a:solidFill>
              </a:rPr>
              <a:t> or the </a:t>
            </a:r>
            <a:r>
              <a:rPr lang="fr-FR" sz="2800" b="1" dirty="0" err="1" smtClean="0">
                <a:solidFill>
                  <a:srgbClr val="FF3300"/>
                </a:solidFill>
              </a:rPr>
              <a:t>tomography</a:t>
            </a:r>
            <a:r>
              <a:rPr lang="fr-FR" sz="2800" b="1" dirty="0" smtClean="0">
                <a:solidFill>
                  <a:srgbClr val="FF3300"/>
                </a:solidFill>
              </a:rPr>
              <a:t> of the </a:t>
            </a:r>
            <a:r>
              <a:rPr lang="fr-FR" sz="2800" b="1" dirty="0" err="1" smtClean="0">
                <a:solidFill>
                  <a:srgbClr val="FF3300"/>
                </a:solidFill>
              </a:rPr>
              <a:t>nucleon</a:t>
            </a:r>
            <a:endParaRPr lang="fr-FR" sz="2800" b="1" i="1" dirty="0">
              <a:solidFill>
                <a:srgbClr val="FF3300"/>
              </a:solidFill>
            </a:endParaRPr>
          </a:p>
        </p:txBody>
      </p:sp>
      <p:grpSp>
        <p:nvGrpSpPr>
          <p:cNvPr id="6" name="Groupe 40"/>
          <p:cNvGrpSpPr/>
          <p:nvPr/>
        </p:nvGrpSpPr>
        <p:grpSpPr>
          <a:xfrm>
            <a:off x="179512" y="3861048"/>
            <a:ext cx="8604448" cy="2808312"/>
            <a:chOff x="251520" y="3140968"/>
            <a:chExt cx="8892480" cy="3528392"/>
          </a:xfrm>
        </p:grpSpPr>
        <p:sp>
          <p:nvSpPr>
            <p:cNvPr id="42" name="Text Box 55"/>
            <p:cNvSpPr txBox="1">
              <a:spLocks noChangeArrowheads="1"/>
            </p:cNvSpPr>
            <p:nvPr/>
          </p:nvSpPr>
          <p:spPr bwMode="auto">
            <a:xfrm>
              <a:off x="3028207" y="4212377"/>
              <a:ext cx="319997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3200" b="1" u="sng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Ji’s</a:t>
              </a:r>
              <a:r>
                <a:rPr lang="en-GB" sz="3200" b="1" u="sng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sum rule</a:t>
              </a:r>
              <a:endParaRPr lang="en-GB" sz="3200" b="1" u="sng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1060170" y="4869160"/>
              <a:ext cx="47359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28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2J</a:t>
              </a:r>
              <a:r>
                <a:rPr lang="en-GB" sz="3200" baseline="-250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q</a:t>
              </a:r>
              <a:r>
                <a:rPr lang="en-GB" sz="32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 = </a:t>
              </a:r>
              <a:r>
                <a:rPr lang="en-GB" sz="2800" dirty="0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 x(H+E)(x,ξ,0)</a:t>
              </a:r>
              <a:r>
                <a:rPr lang="en-GB" sz="2800" dirty="0" err="1">
                  <a:solidFill>
                    <a:srgbClr val="FF3300"/>
                  </a:solidFill>
                  <a:latin typeface="Bookman Old Style" pitchFamily="18" charset="0"/>
                  <a:sym typeface="Symbol" pitchFamily="18" charset="2"/>
                </a:rPr>
                <a:t>dx</a:t>
              </a:r>
              <a:endParaRPr lang="en-GB" sz="2800" dirty="0">
                <a:solidFill>
                  <a:srgbClr val="FF3300"/>
                </a:solidFill>
                <a:latin typeface="Bookman Old Style" pitchFamily="18" charset="0"/>
                <a:sym typeface="Symbol" pitchFamily="18" charset="2"/>
              </a:endParaRPr>
            </a:p>
          </p:txBody>
        </p:sp>
        <p:graphicFrame>
          <p:nvGraphicFramePr>
            <p:cNvPr id="45" name="Object 57"/>
            <p:cNvGraphicFramePr>
              <a:graphicFrameLocks noChangeAspect="1"/>
            </p:cNvGraphicFramePr>
            <p:nvPr/>
          </p:nvGraphicFramePr>
          <p:xfrm>
            <a:off x="251520" y="5835155"/>
            <a:ext cx="4351968" cy="8342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09" name="Equation" r:id="rId10" imgW="1663560" imgH="304560" progId="Equation.3">
                    <p:embed/>
                  </p:oleObj>
                </mc:Choice>
                <mc:Fallback>
                  <p:oleObj name="Equation" r:id="rId10" imgW="1663560" imgH="30456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5835155"/>
                          <a:ext cx="4351968" cy="83420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AutoShape 59"/>
            <p:cNvSpPr>
              <a:spLocks/>
            </p:cNvSpPr>
            <p:nvPr/>
          </p:nvSpPr>
          <p:spPr bwMode="auto">
            <a:xfrm rot="5400000">
              <a:off x="1733674" y="4805242"/>
              <a:ext cx="267839" cy="1791987"/>
            </a:xfrm>
            <a:prstGeom prst="leftBrace">
              <a:avLst>
                <a:gd name="adj1" fmla="val 5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48" name="Picture 62" descr="nucleon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74140" y="3140968"/>
              <a:ext cx="3169860" cy="3180969"/>
            </a:xfrm>
            <a:prstGeom prst="rect">
              <a:avLst/>
            </a:prstGeom>
            <a:noFill/>
          </p:spPr>
        </p:pic>
      </p:grpSp>
      <p:sp>
        <p:nvSpPr>
          <p:cNvPr id="49" name="Rectangle 48"/>
          <p:cNvSpPr/>
          <p:nvPr/>
        </p:nvSpPr>
        <p:spPr>
          <a:xfrm>
            <a:off x="539552" y="1052736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print"/>
          <a:srcRect t="65038" b="1227"/>
          <a:stretch>
            <a:fillRect/>
          </a:stretch>
        </p:blipFill>
        <p:spPr bwMode="auto">
          <a:xfrm>
            <a:off x="467544" y="2780928"/>
            <a:ext cx="8337551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18"/>
          <p:cNvSpPr>
            <a:spLocks noChangeArrowheads="1"/>
          </p:cNvSpPr>
          <p:nvPr/>
        </p:nvSpPr>
        <p:spPr bwMode="auto">
          <a:xfrm>
            <a:off x="215900" y="5301208"/>
            <a:ext cx="8748713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The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axial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appears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to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more « 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concentrated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 »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than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electromagnetic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endParaRPr lang="fr-FR" sz="2400" b="1" baseline="-25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2228" name="Rectangle 18"/>
          <p:cNvSpPr>
            <a:spLocks noChangeArrowheads="1"/>
          </p:cNvSpPr>
          <p:nvPr/>
        </p:nvSpPr>
        <p:spPr bwMode="auto">
          <a:xfrm>
            <a:off x="3900695" y="5458872"/>
            <a:ext cx="41433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00B05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301" r="2301" b="65038"/>
          <a:stretch>
            <a:fillRect/>
          </a:stretch>
        </p:blipFill>
        <p:spPr bwMode="auto">
          <a:xfrm>
            <a:off x="704850" y="44450"/>
            <a:ext cx="7754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115616" y="6093296"/>
            <a:ext cx="727280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0" defTabSz="762000" eaLnBrk="0" hangingPunct="0"/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Confirmed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by new CLAS A_UL and A_LL data: 			</a:t>
            </a:r>
            <a:r>
              <a:rPr lang="fr-FR" sz="2000" b="1" dirty="0" err="1" smtClean="0">
                <a:solidFill>
                  <a:schemeClr val="accent2"/>
                </a:solidFill>
                <a:cs typeface="Arial" charset="0"/>
              </a:rPr>
              <a:t>Phys.Rev</a:t>
            </a:r>
            <a:r>
              <a:rPr lang="fr-FR" sz="2000" b="1" dirty="0" smtClean="0">
                <a:solidFill>
                  <a:schemeClr val="accent2"/>
                </a:solidFill>
                <a:cs typeface="Arial" charset="0"/>
              </a:rPr>
              <a:t>. D91 (2015) 5, 052014</a:t>
            </a:r>
            <a:r>
              <a:rPr lang="fr-FR" sz="2000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fr-FR" sz="2400" dirty="0" smtClean="0">
              <a:solidFill>
                <a:schemeClr val="accent2"/>
              </a:solidFill>
              <a:cs typeface="Arial" charset="0"/>
            </a:endParaRPr>
          </a:p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393" y="332656"/>
            <a:ext cx="477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510" y="908720"/>
            <a:ext cx="4533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946" y="1700808"/>
            <a:ext cx="2600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346" y="1628800"/>
            <a:ext cx="1971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rayée 9"/>
          <p:cNvSpPr/>
          <p:nvPr/>
        </p:nvSpPr>
        <p:spPr>
          <a:xfrm>
            <a:off x="5448274" y="1772816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07704" y="17008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If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60442" y="467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(M. </a:t>
            </a:r>
            <a:r>
              <a:rPr lang="fr-FR" b="1" dirty="0" err="1" smtClean="0">
                <a:solidFill>
                  <a:srgbClr val="00B050"/>
                </a:solidFill>
              </a:rPr>
              <a:t>Burkhardt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2" y="2780928"/>
            <a:ext cx="402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However</a:t>
            </a:r>
            <a:r>
              <a:rPr lang="fr-FR" sz="2000" b="1" dirty="0" smtClean="0">
                <a:solidFill>
                  <a:schemeClr val="accent2"/>
                </a:solidFill>
              </a:rPr>
              <a:t>, </a:t>
            </a:r>
            <a:r>
              <a:rPr lang="fr-FR" sz="2000" b="1" dirty="0" err="1" smtClean="0">
                <a:solidFill>
                  <a:schemeClr val="accent2"/>
                </a:solidFill>
              </a:rPr>
              <a:t>this</a:t>
            </a:r>
            <a:r>
              <a:rPr lang="fr-FR" sz="2000" b="1" dirty="0" smtClean="0">
                <a:solidFill>
                  <a:schemeClr val="accent2"/>
                </a:solidFill>
              </a:rPr>
              <a:t> formula </a:t>
            </a:r>
            <a:r>
              <a:rPr lang="fr-FR" sz="2000" b="1" dirty="0" err="1" smtClean="0">
                <a:solidFill>
                  <a:schemeClr val="accent2"/>
                </a:solidFill>
              </a:rPr>
              <a:t>involves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429000"/>
            <a:ext cx="3752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9552" y="3964994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While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we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extract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050" y="4509120"/>
            <a:ext cx="377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39552" y="51171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Need</a:t>
            </a:r>
            <a:r>
              <a:rPr lang="fr-FR" sz="2000" b="1" dirty="0" smtClean="0">
                <a:solidFill>
                  <a:schemeClr val="accent2"/>
                </a:solidFill>
              </a:rPr>
              <a:t> to </a:t>
            </a:r>
            <a:r>
              <a:rPr lang="fr-FR" sz="2000" b="1" dirty="0" err="1" smtClean="0">
                <a:solidFill>
                  <a:schemeClr val="accent2"/>
                </a:solidFill>
              </a:rPr>
              <a:t>estimate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4333" y="564448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2439" y="5589240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5048760" y="56165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assuming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689230" y="56383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Flèche droite rayée 17"/>
          <p:cNvSpPr/>
          <p:nvPr/>
        </p:nvSpPr>
        <p:spPr>
          <a:xfrm>
            <a:off x="93856" y="5157192"/>
            <a:ext cx="504056" cy="36004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/>
      <p:bldP spid="17" grpId="0"/>
      <p:bldP spid="19" grpId="0"/>
      <p:bldP spid="23" grpId="0"/>
      <p:bldP spid="24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797050" y="-80963"/>
            <a:ext cx="6088063" cy="946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In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</a:rPr>
              <a:t>general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GPD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</a:rPr>
              <a:t>quantities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 accessible</a:t>
            </a:r>
          </a:p>
          <a:p>
            <a:pPr defTabSz="762000" eaLnBrk="0" hangingPunct="0"/>
            <a:r>
              <a:rPr lang="fr-FR" sz="2800" b="1" dirty="0">
                <a:solidFill>
                  <a:srgbClr val="00CC00"/>
                </a:solidFill>
                <a:latin typeface="Times New Roman" pitchFamily="18" charset="0"/>
              </a:rPr>
              <a:t>         </a:t>
            </a:r>
            <a:r>
              <a:rPr lang="fr-FR" sz="2800" b="1" dirty="0" smtClean="0">
                <a:solidFill>
                  <a:srgbClr val="00CC00"/>
                </a:solidFill>
                <a:latin typeface="Times New Roman" pitchFamily="18" charset="0"/>
              </a:rPr>
              <a:t>(</a:t>
            </a:r>
            <a:r>
              <a:rPr lang="fr-FR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sub</a:t>
            </a:r>
            <a:r>
              <a:rPr lang="fr-FR" sz="2800" b="1" dirty="0" smtClean="0">
                <a:solidFill>
                  <a:srgbClr val="00CC00"/>
                </a:solidFill>
                <a:latin typeface="Times New Roman" pitchFamily="18" charset="0"/>
              </a:rPr>
              <a:t>-)Compton </a:t>
            </a:r>
            <a:r>
              <a:rPr lang="fr-FR" sz="2800" b="1" dirty="0" err="1">
                <a:solidFill>
                  <a:srgbClr val="00CC00"/>
                </a:solidFill>
                <a:latin typeface="Times New Roman" pitchFamily="18" charset="0"/>
              </a:rPr>
              <a:t>Form</a:t>
            </a:r>
            <a:r>
              <a:rPr lang="fr-FR" sz="2800" b="1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Factors</a:t>
            </a:r>
            <a:endParaRPr lang="en-US" sz="28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074738"/>
            <a:ext cx="63039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73238"/>
            <a:ext cx="61991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516188"/>
            <a:ext cx="6323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284538"/>
            <a:ext cx="62674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221163"/>
            <a:ext cx="42656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659563" y="55165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23063" y="5157788"/>
            <a:ext cx="39687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40525" y="4724400"/>
            <a:ext cx="3968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04025" y="44624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8325" y="5949950"/>
            <a:ext cx="3119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309813" y="6165850"/>
            <a:ext cx="73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CC00"/>
                </a:solidFill>
                <a:latin typeface="Times New Roman" pitchFamily="18" charset="0"/>
              </a:rPr>
              <a:t> with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427984" cy="20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232548" cy="179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27784" y="-675456"/>
            <a:ext cx="62646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61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14336" y="-675456"/>
            <a:ext cx="44644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6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204656" y="-675456"/>
            <a:ext cx="2592288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1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85725"/>
            <a:ext cx="84486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14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5536" y="188913"/>
            <a:ext cx="3498850" cy="1503362"/>
            <a:chOff x="3061" y="754"/>
            <a:chExt cx="2392" cy="1125"/>
          </a:xfrm>
        </p:grpSpPr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3061" y="754"/>
              <a:ext cx="2392" cy="1085"/>
              <a:chOff x="3061" y="754"/>
              <a:chExt cx="2392" cy="1085"/>
            </a:xfrm>
          </p:grpSpPr>
          <p:sp>
            <p:nvSpPr>
              <p:cNvPr id="23610" name="AutoShape 31"/>
              <p:cNvSpPr>
                <a:spLocks noChangeArrowheads="1"/>
              </p:cNvSpPr>
              <p:nvPr/>
            </p:nvSpPr>
            <p:spPr bwMode="auto">
              <a:xfrm>
                <a:off x="4061" y="1297"/>
                <a:ext cx="1065" cy="542"/>
              </a:xfrm>
              <a:prstGeom prst="parallelogram">
                <a:avLst>
                  <a:gd name="adj" fmla="val 49124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1" name="AutoShape 32"/>
              <p:cNvSpPr>
                <a:spLocks noChangeArrowheads="1"/>
              </p:cNvSpPr>
              <p:nvPr/>
            </p:nvSpPr>
            <p:spPr bwMode="auto">
              <a:xfrm>
                <a:off x="3061" y="1047"/>
                <a:ext cx="2392" cy="566"/>
              </a:xfrm>
              <a:prstGeom prst="parallelogram">
                <a:avLst>
                  <a:gd name="adj" fmla="val 105654"/>
                </a:avLst>
              </a:prstGeom>
              <a:solidFill>
                <a:srgbClr val="66FFFF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3612" name="AutoShape 33"/>
              <p:cNvSpPr>
                <a:spLocks noChangeArrowheads="1"/>
              </p:cNvSpPr>
              <p:nvPr/>
            </p:nvSpPr>
            <p:spPr bwMode="auto">
              <a:xfrm>
                <a:off x="4337" y="754"/>
                <a:ext cx="1066" cy="542"/>
              </a:xfrm>
              <a:prstGeom prst="parallelogram">
                <a:avLst>
                  <a:gd name="adj" fmla="val 49170"/>
                </a:avLst>
              </a:prstGeom>
              <a:solidFill>
                <a:srgbClr val="FFFF99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3381" y="754"/>
              <a:ext cx="2057" cy="1125"/>
              <a:chOff x="3381" y="754"/>
              <a:chExt cx="2057" cy="1125"/>
            </a:xfrm>
          </p:grpSpPr>
          <p:sp>
            <p:nvSpPr>
              <p:cNvPr id="23594" name="Text Box 35"/>
              <p:cNvSpPr txBox="1">
                <a:spLocks noChangeArrowheads="1"/>
              </p:cNvSpPr>
              <p:nvPr/>
            </p:nvSpPr>
            <p:spPr bwMode="auto">
              <a:xfrm>
                <a:off x="4638" y="754"/>
                <a:ext cx="190" cy="25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</a:pPr>
                <a:r>
                  <a:rPr lang="en-US">
                    <a:solidFill>
                      <a:schemeClr val="tx2"/>
                    </a:solidFill>
                    <a:latin typeface="Symbol" pitchFamily="18" charset="2"/>
                  </a:rPr>
                  <a:t>g</a:t>
                </a:r>
                <a:endParaRPr lang="en-US" baseline="300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" name="Group 36"/>
              <p:cNvGrpSpPr>
                <a:grpSpLocks/>
              </p:cNvGrpSpPr>
              <p:nvPr/>
            </p:nvGrpSpPr>
            <p:grpSpPr bwMode="auto">
              <a:xfrm>
                <a:off x="3381" y="845"/>
                <a:ext cx="2057" cy="1034"/>
                <a:chOff x="3381" y="845"/>
                <a:chExt cx="2057" cy="1034"/>
              </a:xfrm>
            </p:grpSpPr>
            <p:sp>
              <p:nvSpPr>
                <p:cNvPr id="2359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5222" y="976"/>
                  <a:ext cx="216" cy="27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2000">
                      <a:latin typeface="Symbol" pitchFamily="18" charset="2"/>
                    </a:rPr>
                    <a:t>f</a:t>
                  </a:r>
                </a:p>
              </p:txBody>
            </p:sp>
            <p:sp>
              <p:nvSpPr>
                <p:cNvPr id="23597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3990" y="1407"/>
                  <a:ext cx="813" cy="213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leptonic plane</a:t>
                  </a:r>
                </a:p>
              </p:txBody>
            </p:sp>
            <p:sp>
              <p:nvSpPr>
                <p:cNvPr id="2359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230" y="1619"/>
                  <a:ext cx="551" cy="26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5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hadronic</a:t>
                  </a:r>
                </a:p>
                <a:p>
                  <a:pPr algn="ctr">
                    <a:lnSpc>
                      <a:spcPct val="5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 sz="1400">
                      <a:solidFill>
                        <a:schemeClr val="tx2"/>
                      </a:solidFill>
                      <a:latin typeface="Times New Roman" pitchFamily="18" charset="0"/>
                    </a:rPr>
                    <a:t>plane</a:t>
                  </a:r>
                </a:p>
              </p:txBody>
            </p:sp>
            <p:sp>
              <p:nvSpPr>
                <p:cNvPr id="23599" name="Line 40"/>
                <p:cNvSpPr>
                  <a:spLocks noChangeShapeType="1"/>
                </p:cNvSpPr>
                <p:nvPr/>
              </p:nvSpPr>
              <p:spPr bwMode="auto">
                <a:xfrm>
                  <a:off x="4375" y="1311"/>
                  <a:ext cx="473" cy="39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600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782" y="1478"/>
                  <a:ext cx="293" cy="25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90000"/>
                    </a:lnSpc>
                    <a:spcBef>
                      <a:spcPct val="20000"/>
                    </a:spcBef>
                    <a:buClr>
                      <a:schemeClr val="tx1"/>
                    </a:buClr>
                  </a:pPr>
                  <a:r>
                    <a:rPr lang="en-US">
                      <a:solidFill>
                        <a:schemeClr val="tx2"/>
                      </a:solidFill>
                      <a:latin typeface="Times New Roman" pitchFamily="18" charset="0"/>
                    </a:rPr>
                    <a:t>N’</a:t>
                  </a:r>
                </a:p>
              </p:txBody>
            </p:sp>
            <p:sp>
              <p:nvSpPr>
                <p:cNvPr id="23601" name="Arc 42"/>
                <p:cNvSpPr>
                  <a:spLocks/>
                </p:cNvSpPr>
                <p:nvPr/>
              </p:nvSpPr>
              <p:spPr bwMode="auto">
                <a:xfrm>
                  <a:off x="5270" y="921"/>
                  <a:ext cx="154" cy="446"/>
                </a:xfrm>
                <a:custGeom>
                  <a:avLst/>
                  <a:gdLst>
                    <a:gd name="T0" fmla="*/ 0 w 18415"/>
                    <a:gd name="T1" fmla="*/ 0 h 21600"/>
                    <a:gd name="T2" fmla="*/ 0 w 18415"/>
                    <a:gd name="T3" fmla="*/ 0 h 21600"/>
                    <a:gd name="T4" fmla="*/ 0 w 184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18415"/>
                    <a:gd name="T10" fmla="*/ 0 h 21600"/>
                    <a:gd name="T11" fmla="*/ 18415 w 184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415" h="21600" fill="none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</a:path>
                    <a:path w="18415" h="21600" stroke="0" extrusionOk="0">
                      <a:moveTo>
                        <a:pt x="0" y="28"/>
                      </a:moveTo>
                      <a:cubicBezTo>
                        <a:pt x="368" y="9"/>
                        <a:pt x="737" y="-1"/>
                        <a:pt x="1106" y="0"/>
                      </a:cubicBezTo>
                      <a:cubicBezTo>
                        <a:pt x="7921" y="0"/>
                        <a:pt x="14337" y="3217"/>
                        <a:pt x="18415" y="8678"/>
                      </a:cubicBezTo>
                      <a:lnTo>
                        <a:pt x="1106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6" name="Group 43"/>
                <p:cNvGrpSpPr>
                  <a:grpSpLocks/>
                </p:cNvGrpSpPr>
                <p:nvPr/>
              </p:nvGrpSpPr>
              <p:grpSpPr bwMode="auto">
                <a:xfrm>
                  <a:off x="3381" y="845"/>
                  <a:ext cx="1552" cy="754"/>
                  <a:chOff x="3381" y="845"/>
                  <a:chExt cx="1552" cy="754"/>
                </a:xfrm>
              </p:grpSpPr>
              <p:sp>
                <p:nvSpPr>
                  <p:cNvPr id="23603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665" y="1078"/>
                    <a:ext cx="201" cy="20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4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81" y="1289"/>
                    <a:ext cx="495" cy="1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5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4278" y="1221"/>
                    <a:ext cx="93" cy="91"/>
                  </a:xfrm>
                  <a:prstGeom prst="ellipse">
                    <a:avLst/>
                  </a:prstGeom>
                  <a:solidFill>
                    <a:srgbClr val="00FF00"/>
                  </a:solidFill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3606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8" y="1033"/>
                    <a:ext cx="247" cy="25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r>
                      <a:rPr lang="en-US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e’</a:t>
                    </a:r>
                  </a:p>
                </p:txBody>
              </p:sp>
              <p:sp>
                <p:nvSpPr>
                  <p:cNvPr id="23607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1" y="1345"/>
                    <a:ext cx="196" cy="254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just">
                      <a:lnSpc>
                        <a:spcPct val="90000"/>
                      </a:lnSpc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r>
                      <a:rPr lang="en-US">
                        <a:solidFill>
                          <a:schemeClr val="tx2"/>
                        </a:solidFill>
                        <a:latin typeface="Times New Roman" pitchFamily="18" charset="0"/>
                      </a:rPr>
                      <a:t>e</a:t>
                    </a:r>
                  </a:p>
                </p:txBody>
              </p:sp>
              <p:sp>
                <p:nvSpPr>
                  <p:cNvPr id="23608" name="Freeform 49"/>
                  <p:cNvSpPr>
                    <a:spLocks/>
                  </p:cNvSpPr>
                  <p:nvPr/>
                </p:nvSpPr>
                <p:spPr bwMode="auto">
                  <a:xfrm rot="2686378">
                    <a:off x="3935" y="1136"/>
                    <a:ext cx="276" cy="302"/>
                  </a:xfrm>
                  <a:custGeom>
                    <a:avLst/>
                    <a:gdLst>
                      <a:gd name="T0" fmla="*/ 11 w 289"/>
                      <a:gd name="T1" fmla="*/ 635 h 289"/>
                      <a:gd name="T2" fmla="*/ 0 w 289"/>
                      <a:gd name="T3" fmla="*/ 555 h 289"/>
                      <a:gd name="T4" fmla="*/ 26 w 289"/>
                      <a:gd name="T5" fmla="*/ 548 h 289"/>
                      <a:gd name="T6" fmla="*/ 21 w 289"/>
                      <a:gd name="T7" fmla="*/ 462 h 289"/>
                      <a:gd name="T8" fmla="*/ 45 w 289"/>
                      <a:gd name="T9" fmla="*/ 450 h 289"/>
                      <a:gd name="T10" fmla="*/ 41 w 289"/>
                      <a:gd name="T11" fmla="*/ 371 h 289"/>
                      <a:gd name="T12" fmla="*/ 66 w 289"/>
                      <a:gd name="T13" fmla="*/ 359 h 289"/>
                      <a:gd name="T14" fmla="*/ 61 w 289"/>
                      <a:gd name="T15" fmla="*/ 276 h 289"/>
                      <a:gd name="T16" fmla="*/ 85 w 289"/>
                      <a:gd name="T17" fmla="*/ 264 h 289"/>
                      <a:gd name="T18" fmla="*/ 81 w 289"/>
                      <a:gd name="T19" fmla="*/ 185 h 289"/>
                      <a:gd name="T20" fmla="*/ 106 w 289"/>
                      <a:gd name="T21" fmla="*/ 173 h 289"/>
                      <a:gd name="T22" fmla="*/ 102 w 289"/>
                      <a:gd name="T23" fmla="*/ 90 h 289"/>
                      <a:gd name="T24" fmla="*/ 126 w 289"/>
                      <a:gd name="T25" fmla="*/ 80 h 289"/>
                      <a:gd name="T26" fmla="*/ 121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solidFill>
                    <a:srgbClr val="FF3300"/>
                  </a:solidFill>
                  <a:ln w="28575" cap="rnd" cmpd="sng">
                    <a:solidFill>
                      <a:srgbClr val="FF66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23609" name="Freeform 50"/>
                  <p:cNvSpPr>
                    <a:spLocks/>
                  </p:cNvSpPr>
                  <p:nvPr/>
                </p:nvSpPr>
                <p:spPr bwMode="auto">
                  <a:xfrm rot="854228">
                    <a:off x="4422" y="845"/>
                    <a:ext cx="511" cy="516"/>
                  </a:xfrm>
                  <a:custGeom>
                    <a:avLst/>
                    <a:gdLst>
                      <a:gd name="T0" fmla="*/ 308796 w 289"/>
                      <a:gd name="T1" fmla="*/ 9789344 h 289"/>
                      <a:gd name="T2" fmla="*/ 0 w 289"/>
                      <a:gd name="T3" fmla="*/ 8565693 h 289"/>
                      <a:gd name="T4" fmla="*/ 1570853 w 289"/>
                      <a:gd name="T5" fmla="*/ 8395674 h 289"/>
                      <a:gd name="T6" fmla="*/ 1285027 w 289"/>
                      <a:gd name="T7" fmla="*/ 7143506 h 289"/>
                      <a:gd name="T8" fmla="*/ 2938062 w 289"/>
                      <a:gd name="T9" fmla="*/ 6935528 h 289"/>
                      <a:gd name="T10" fmla="*/ 2648454 w 289"/>
                      <a:gd name="T11" fmla="*/ 5717087 h 289"/>
                      <a:gd name="T12" fmla="*/ 4279952 w 289"/>
                      <a:gd name="T13" fmla="*/ 5545214 h 289"/>
                      <a:gd name="T14" fmla="*/ 3933579 w 289"/>
                      <a:gd name="T15" fmla="*/ 4246659 h 289"/>
                      <a:gd name="T16" fmla="*/ 5571314 w 289"/>
                      <a:gd name="T17" fmla="*/ 4075600 h 289"/>
                      <a:gd name="T18" fmla="*/ 5275051 w 289"/>
                      <a:gd name="T19" fmla="*/ 2861191 h 289"/>
                      <a:gd name="T20" fmla="*/ 6936575 w 289"/>
                      <a:gd name="T21" fmla="*/ 2645807 h 289"/>
                      <a:gd name="T22" fmla="*/ 6644215 w 289"/>
                      <a:gd name="T23" fmla="*/ 1384440 h 289"/>
                      <a:gd name="T24" fmla="*/ 8213174 w 289"/>
                      <a:gd name="T25" fmla="*/ 1218496 h 289"/>
                      <a:gd name="T26" fmla="*/ 7901991 w 289"/>
                      <a:gd name="T27" fmla="*/ 0 h 28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89"/>
                      <a:gd name="T43" fmla="*/ 0 h 289"/>
                      <a:gd name="T44" fmla="*/ 289 w 289"/>
                      <a:gd name="T45" fmla="*/ 289 h 28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89" h="289">
                        <a:moveTo>
                          <a:pt x="11" y="288"/>
                        </a:moveTo>
                        <a:lnTo>
                          <a:pt x="0" y="252"/>
                        </a:lnTo>
                        <a:lnTo>
                          <a:pt x="55" y="247"/>
                        </a:lnTo>
                        <a:lnTo>
                          <a:pt x="45" y="210"/>
                        </a:lnTo>
                        <a:lnTo>
                          <a:pt x="103" y="204"/>
                        </a:lnTo>
                        <a:lnTo>
                          <a:pt x="93" y="168"/>
                        </a:lnTo>
                        <a:lnTo>
                          <a:pt x="150" y="163"/>
                        </a:lnTo>
                        <a:lnTo>
                          <a:pt x="138" y="125"/>
                        </a:lnTo>
                        <a:lnTo>
                          <a:pt x="195" y="120"/>
                        </a:lnTo>
                        <a:lnTo>
                          <a:pt x="185" y="84"/>
                        </a:lnTo>
                        <a:lnTo>
                          <a:pt x="243" y="78"/>
                        </a:lnTo>
                        <a:lnTo>
                          <a:pt x="233" y="41"/>
                        </a:lnTo>
                        <a:lnTo>
                          <a:pt x="288" y="36"/>
                        </a:lnTo>
                        <a:lnTo>
                          <a:pt x="277" y="0"/>
                        </a:lnTo>
                      </a:path>
                    </a:pathLst>
                  </a:custGeom>
                  <a:noFill/>
                  <a:ln w="28575" cap="rnd" cmpd="sng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</p:grpSp>
      </p:grpSp>
      <p:grpSp>
        <p:nvGrpSpPr>
          <p:cNvPr id="7" name="Groupe 69"/>
          <p:cNvGrpSpPr>
            <a:grpSpLocks/>
          </p:cNvGrpSpPr>
          <p:nvPr/>
        </p:nvGrpSpPr>
        <p:grpSpPr bwMode="auto">
          <a:xfrm>
            <a:off x="204788" y="3937000"/>
            <a:ext cx="8805862" cy="969963"/>
            <a:chOff x="205104" y="3937352"/>
            <a:chExt cx="8805860" cy="968836"/>
          </a:xfrm>
        </p:grpSpPr>
        <p:sp>
          <p:nvSpPr>
            <p:cNvPr id="23582" name="Text Box 17"/>
            <p:cNvSpPr txBox="1">
              <a:spLocks noChangeArrowheads="1"/>
            </p:cNvSpPr>
            <p:nvPr/>
          </p:nvSpPr>
          <p:spPr bwMode="auto">
            <a:xfrm>
              <a:off x="8123258" y="4444523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3583" name="Rectangle 7"/>
            <p:cNvSpPr>
              <a:spLocks noChangeArrowheads="1"/>
            </p:cNvSpPr>
            <p:nvPr/>
          </p:nvSpPr>
          <p:spPr bwMode="auto">
            <a:xfrm>
              <a:off x="457200" y="3962400"/>
              <a:ext cx="4114800" cy="533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8" name="Group 83"/>
            <p:cNvGrpSpPr>
              <a:grpSpLocks/>
            </p:cNvGrpSpPr>
            <p:nvPr/>
          </p:nvGrpSpPr>
          <p:grpSpPr bwMode="auto">
            <a:xfrm>
              <a:off x="205104" y="3937352"/>
              <a:ext cx="8805860" cy="787402"/>
              <a:chOff x="221" y="1613"/>
              <a:chExt cx="5547" cy="496"/>
            </a:xfrm>
          </p:grpSpPr>
          <p:sp>
            <p:nvSpPr>
              <p:cNvPr id="23586" name="Text Box 6"/>
              <p:cNvSpPr txBox="1">
                <a:spLocks noChangeArrowheads="1"/>
              </p:cNvSpPr>
              <p:nvPr/>
            </p:nvSpPr>
            <p:spPr bwMode="auto">
              <a:xfrm>
                <a:off x="221" y="1613"/>
                <a:ext cx="285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Unpolarized beam, longitudinal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(lTSA)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87" name="Text Box 8"/>
              <p:cNvSpPr txBox="1">
                <a:spLocks noChangeArrowheads="1"/>
              </p:cNvSpPr>
              <p:nvPr/>
            </p:nvSpPr>
            <p:spPr bwMode="auto">
              <a:xfrm>
                <a:off x="320" y="1828"/>
                <a:ext cx="3566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UL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sin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latin typeface="Times New Roman" pitchFamily="18" charset="0"/>
                  </a:rPr>
                  <a:t>Im{F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)(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x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  <a:r>
                  <a:rPr lang="en-US">
                    <a:latin typeface="Times New Roman" pitchFamily="18" charset="0"/>
                  </a:rPr>
                  <a:t>/2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) –</a:t>
                </a:r>
                <a:r>
                  <a:rPr lang="en-US">
                    <a:latin typeface="Symbol" pitchFamily="18" charset="2"/>
                    <a:cs typeface="Times New Roman" pitchFamily="18" charset="0"/>
                  </a:rPr>
                  <a:t>x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kF</a:t>
                </a:r>
                <a:r>
                  <a:rPr lang="en-US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 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Monotype Corsiva" pitchFamily="66" charset="0"/>
                  </a:rPr>
                  <a:t>+…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88" name="Rectangle 9"/>
              <p:cNvSpPr>
                <a:spLocks noChangeArrowheads="1"/>
              </p:cNvSpPr>
              <p:nvPr/>
            </p:nvSpPr>
            <p:spPr bwMode="auto">
              <a:xfrm>
                <a:off x="1490" y="1708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89" name="Text Box 17"/>
              <p:cNvSpPr txBox="1">
                <a:spLocks noChangeArrowheads="1"/>
              </p:cNvSpPr>
              <p:nvPr/>
            </p:nvSpPr>
            <p:spPr bwMode="auto">
              <a:xfrm>
                <a:off x="4689" y="1779"/>
                <a:ext cx="107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90" name="Rectangle 18"/>
              <p:cNvSpPr>
                <a:spLocks noChangeArrowheads="1"/>
              </p:cNvSpPr>
              <p:nvPr/>
            </p:nvSpPr>
            <p:spPr bwMode="auto">
              <a:xfrm>
                <a:off x="5407" y="165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91" name="AutoShape 52"/>
              <p:cNvSpPr>
                <a:spLocks noChangeArrowheads="1"/>
              </p:cNvSpPr>
              <p:nvPr/>
            </p:nvSpPr>
            <p:spPr bwMode="auto">
              <a:xfrm>
                <a:off x="3943" y="1820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85" name="Rectangle 9"/>
            <p:cNvSpPr>
              <a:spLocks noChangeArrowheads="1"/>
            </p:cNvSpPr>
            <p:nvPr/>
          </p:nvSpPr>
          <p:spPr bwMode="auto">
            <a:xfrm>
              <a:off x="5047488" y="4094257"/>
              <a:ext cx="18415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>
                <a:solidFill>
                  <a:srgbClr val="0000FF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oupe 70"/>
          <p:cNvGrpSpPr>
            <a:grpSpLocks/>
          </p:cNvGrpSpPr>
          <p:nvPr/>
        </p:nvGrpSpPr>
        <p:grpSpPr bwMode="auto">
          <a:xfrm>
            <a:off x="301625" y="4957763"/>
            <a:ext cx="8483600" cy="917575"/>
            <a:chOff x="302080" y="4958151"/>
            <a:chExt cx="8483584" cy="917301"/>
          </a:xfrm>
        </p:grpSpPr>
        <p:grpSp>
          <p:nvGrpSpPr>
            <p:cNvPr id="10" name="Group 83"/>
            <p:cNvGrpSpPr>
              <a:grpSpLocks/>
            </p:cNvGrpSpPr>
            <p:nvPr/>
          </p:nvGrpSpPr>
          <p:grpSpPr bwMode="auto">
            <a:xfrm>
              <a:off x="302080" y="4958151"/>
              <a:ext cx="8483584" cy="795338"/>
              <a:chOff x="258" y="1613"/>
              <a:chExt cx="5344" cy="501"/>
            </a:xfrm>
          </p:grpSpPr>
          <p:sp>
            <p:nvSpPr>
              <p:cNvPr id="23576" name="Text Box 6"/>
              <p:cNvSpPr txBox="1">
                <a:spLocks noChangeArrowheads="1"/>
              </p:cNvSpPr>
              <p:nvPr/>
            </p:nvSpPr>
            <p:spPr bwMode="auto">
              <a:xfrm>
                <a:off x="258" y="1613"/>
                <a:ext cx="277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Polarized beam, longitudinal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(BlTSA)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77" name="Text Box 8"/>
              <p:cNvSpPr txBox="1">
                <a:spLocks noChangeArrowheads="1"/>
              </p:cNvSpPr>
              <p:nvPr/>
            </p:nvSpPr>
            <p:spPr bwMode="auto">
              <a:xfrm>
                <a:off x="320" y="1828"/>
                <a:ext cx="3350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LL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(A+B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cos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f)</a:t>
                </a:r>
                <a:r>
                  <a:rPr lang="en-US">
                    <a:latin typeface="Times New Roman" pitchFamily="18" charset="0"/>
                  </a:rPr>
                  <a:t>Re{F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+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)(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x</a:t>
                </a:r>
                <a:r>
                  <a:rPr lang="en-US" baseline="-25000">
                    <a:latin typeface="Times New Roman" pitchFamily="18" charset="0"/>
                  </a:rPr>
                  <a:t>B</a:t>
                </a:r>
                <a:r>
                  <a:rPr lang="en-US">
                    <a:latin typeface="Times New Roman" pitchFamily="18" charset="0"/>
                  </a:rPr>
                  <a:t>/2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  <a:cs typeface="Times New Roman" pitchFamily="18" charset="0"/>
                  </a:rPr>
                  <a:t>)…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78" name="Rectangle 9"/>
              <p:cNvSpPr>
                <a:spLocks noChangeArrowheads="1"/>
              </p:cNvSpPr>
              <p:nvPr/>
            </p:nvSpPr>
            <p:spPr bwMode="auto">
              <a:xfrm>
                <a:off x="1857" y="169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79" name="Text Box 17"/>
              <p:cNvSpPr txBox="1">
                <a:spLocks noChangeArrowheads="1"/>
              </p:cNvSpPr>
              <p:nvPr/>
            </p:nvSpPr>
            <p:spPr bwMode="auto">
              <a:xfrm>
                <a:off x="3435" y="1784"/>
                <a:ext cx="2167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             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Re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80" name="Rectangle 18"/>
              <p:cNvSpPr>
                <a:spLocks noChangeArrowheads="1"/>
              </p:cNvSpPr>
              <p:nvPr/>
            </p:nvSpPr>
            <p:spPr bwMode="auto">
              <a:xfrm>
                <a:off x="5214" y="1651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81" name="AutoShape 52"/>
              <p:cNvSpPr>
                <a:spLocks noChangeArrowheads="1"/>
              </p:cNvSpPr>
              <p:nvPr/>
            </p:nvSpPr>
            <p:spPr bwMode="auto">
              <a:xfrm>
                <a:off x="3795" y="1828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fr-FR"/>
                  <a:t>         </a:t>
                </a:r>
              </a:p>
            </p:txBody>
          </p:sp>
        </p:grpSp>
        <p:sp>
          <p:nvSpPr>
            <p:cNvPr id="23575" name="Text Box 17"/>
            <p:cNvSpPr txBox="1">
              <a:spLocks noChangeArrowheads="1"/>
            </p:cNvSpPr>
            <p:nvPr/>
          </p:nvSpPr>
          <p:spPr bwMode="auto">
            <a:xfrm>
              <a:off x="7903802" y="5413787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e 71"/>
          <p:cNvGrpSpPr>
            <a:grpSpLocks/>
          </p:cNvGrpSpPr>
          <p:nvPr/>
        </p:nvGrpSpPr>
        <p:grpSpPr bwMode="auto">
          <a:xfrm>
            <a:off x="234950" y="5911850"/>
            <a:ext cx="7327900" cy="896938"/>
            <a:chOff x="234531" y="5911138"/>
            <a:chExt cx="7327905" cy="897499"/>
          </a:xfrm>
        </p:grpSpPr>
        <p:grpSp>
          <p:nvGrpSpPr>
            <p:cNvPr id="12" name="Group 84"/>
            <p:cNvGrpSpPr>
              <a:grpSpLocks/>
            </p:cNvGrpSpPr>
            <p:nvPr/>
          </p:nvGrpSpPr>
          <p:grpSpPr bwMode="auto">
            <a:xfrm>
              <a:off x="234531" y="5911138"/>
              <a:ext cx="7327905" cy="777876"/>
              <a:chOff x="235" y="2126"/>
              <a:chExt cx="4616" cy="490"/>
            </a:xfrm>
          </p:grpSpPr>
          <p:sp>
            <p:nvSpPr>
              <p:cNvPr id="23570" name="Text Box 76"/>
              <p:cNvSpPr txBox="1">
                <a:spLocks noChangeArrowheads="1"/>
              </p:cNvSpPr>
              <p:nvPr/>
            </p:nvSpPr>
            <p:spPr bwMode="auto">
              <a:xfrm>
                <a:off x="235" y="2126"/>
                <a:ext cx="2739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Unpolarized beam, transverse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(tTSA)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71" name="Text Box 77"/>
              <p:cNvSpPr txBox="1">
                <a:spLocks noChangeArrowheads="1"/>
              </p:cNvSpPr>
              <p:nvPr/>
            </p:nvSpPr>
            <p:spPr bwMode="auto">
              <a:xfrm>
                <a:off x="344" y="2352"/>
                <a:ext cx="2450" cy="23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UT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cos</a:t>
                </a:r>
                <a:r>
                  <a:rPr lang="en-US">
                    <a:solidFill>
                      <a:srgbClr val="FF00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latin typeface="Times New Roman" pitchFamily="18" charset="0"/>
                  </a:rPr>
                  <a:t>Im{k(F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  <a:ea typeface="Arial Unicode MS" pitchFamily="34" charset="-128"/>
                    <a:cs typeface="Arial Unicode MS" pitchFamily="34" charset="-128"/>
                  </a:rPr>
                  <a:t>H</a:t>
                </a:r>
                <a:r>
                  <a:rPr lang="en-US">
                    <a:latin typeface="Times New Roman" pitchFamily="18" charset="0"/>
                  </a:rPr>
                  <a:t> – 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) + …..</a:t>
                </a:r>
                <a:r>
                  <a:rPr lang="en-US" baseline="30000"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72" name="Text Box 78"/>
              <p:cNvSpPr txBox="1">
                <a:spLocks noChangeArrowheads="1"/>
              </p:cNvSpPr>
              <p:nvPr/>
            </p:nvSpPr>
            <p:spPr bwMode="auto">
              <a:xfrm>
                <a:off x="3382" y="2286"/>
                <a:ext cx="146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73" name="AutoShape 79"/>
              <p:cNvSpPr>
                <a:spLocks noChangeArrowheads="1"/>
              </p:cNvSpPr>
              <p:nvPr/>
            </p:nvSpPr>
            <p:spPr bwMode="auto">
              <a:xfrm>
                <a:off x="3090" y="2355"/>
                <a:ext cx="681" cy="227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3569" name="Text Box 17"/>
            <p:cNvSpPr txBox="1">
              <a:spLocks noChangeArrowheads="1"/>
            </p:cNvSpPr>
            <p:nvPr/>
          </p:nvSpPr>
          <p:spPr bwMode="auto">
            <a:xfrm>
              <a:off x="6288362" y="6346972"/>
              <a:ext cx="1847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" name="Groupe 68"/>
          <p:cNvGrpSpPr>
            <a:grpSpLocks/>
          </p:cNvGrpSpPr>
          <p:nvPr/>
        </p:nvGrpSpPr>
        <p:grpSpPr bwMode="auto">
          <a:xfrm>
            <a:off x="366713" y="2287588"/>
            <a:ext cx="7883525" cy="1601787"/>
            <a:chOff x="366792" y="2287637"/>
            <a:chExt cx="7883533" cy="1601154"/>
          </a:xfrm>
        </p:grpSpPr>
        <p:sp>
          <p:nvSpPr>
            <p:cNvPr id="23559" name="Text Box 12"/>
            <p:cNvSpPr txBox="1">
              <a:spLocks noChangeArrowheads="1"/>
            </p:cNvSpPr>
            <p:nvPr/>
          </p:nvSpPr>
          <p:spPr bwMode="auto">
            <a:xfrm>
              <a:off x="811150" y="2287637"/>
              <a:ext cx="2452916" cy="369332"/>
            </a:xfrm>
            <a:prstGeom prst="rect">
              <a:avLst/>
            </a:prstGeom>
            <a:solidFill>
              <a:srgbClr val="FFCC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Symbol" pitchFamily="18" charset="2"/>
                <a:buNone/>
              </a:pPr>
              <a:r>
                <a:rPr lang="en-US">
                  <a:latin typeface="Symbol" pitchFamily="18" charset="2"/>
                </a:rPr>
                <a:t>x</a:t>
              </a:r>
              <a:r>
                <a:rPr lang="en-US">
                  <a:latin typeface="Times New Roman" pitchFamily="18" charset="0"/>
                </a:rPr>
                <a:t>= x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r>
                <a:rPr lang="en-US">
                  <a:latin typeface="Times New Roman" pitchFamily="18" charset="0"/>
                </a:rPr>
                <a:t>/(2-x</a:t>
              </a:r>
              <a:r>
                <a:rPr lang="en-US" baseline="-25000">
                  <a:latin typeface="Times New Roman" pitchFamily="18" charset="0"/>
                </a:rPr>
                <a:t>B</a:t>
              </a:r>
              <a:r>
                <a:rPr lang="en-US">
                  <a:latin typeface="Times New Roman" pitchFamily="18" charset="0"/>
                </a:rPr>
                <a:t>)    k=-t/4M</a:t>
              </a:r>
              <a:r>
                <a:rPr lang="en-US" baseline="30000">
                  <a:latin typeface="Times New Roman" pitchFamily="18" charset="0"/>
                </a:rPr>
                <a:t>2</a:t>
              </a:r>
            </a:p>
          </p:txBody>
        </p:sp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366792" y="2929032"/>
              <a:ext cx="7883533" cy="808038"/>
              <a:chOff x="246" y="937"/>
              <a:chExt cx="4966" cy="509"/>
            </a:xfrm>
          </p:grpSpPr>
          <p:sp>
            <p:nvSpPr>
              <p:cNvPr id="23562" name="Text Box 3"/>
              <p:cNvSpPr txBox="1">
                <a:spLocks noChangeArrowheads="1"/>
              </p:cNvSpPr>
              <p:nvPr/>
            </p:nvSpPr>
            <p:spPr bwMode="auto">
              <a:xfrm>
                <a:off x="246" y="1176"/>
                <a:ext cx="2712" cy="23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Symbol" pitchFamily="18" charset="2"/>
                  </a:rPr>
                  <a:t>Ds</a:t>
                </a:r>
                <a:r>
                  <a:rPr lang="en-US" baseline="-25000">
                    <a:latin typeface="Times New Roman" pitchFamily="18" charset="0"/>
                  </a:rPr>
                  <a:t>LU</a:t>
                </a:r>
                <a:r>
                  <a:rPr lang="en-US">
                    <a:latin typeface="Times New Roman" pitchFamily="18" charset="0"/>
                  </a:rPr>
                  <a:t> ~ 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sin</a:t>
                </a:r>
                <a:r>
                  <a:rPr lang="en-US">
                    <a:solidFill>
                      <a:srgbClr val="FF3300"/>
                    </a:solidFill>
                    <a:latin typeface="Symbol" pitchFamily="18" charset="2"/>
                  </a:rPr>
                  <a:t>f</a:t>
                </a:r>
                <a:r>
                  <a:rPr lang="en-US">
                    <a:solidFill>
                      <a:srgbClr val="FF3300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Im{F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chemeClr val="hlink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+ </a:t>
                </a:r>
                <a:r>
                  <a:rPr lang="en-US">
                    <a:latin typeface="Symbol" pitchFamily="18" charset="2"/>
                  </a:rPr>
                  <a:t>x</a:t>
                </a:r>
                <a:r>
                  <a:rPr lang="en-US">
                    <a:latin typeface="Times New Roman" pitchFamily="18" charset="0"/>
                  </a:rPr>
                  <a:t>(F</a:t>
                </a:r>
                <a:r>
                  <a:rPr lang="en-US" baseline="-25000">
                    <a:latin typeface="Times New Roman" pitchFamily="18" charset="0"/>
                  </a:rPr>
                  <a:t>1</a:t>
                </a:r>
                <a:r>
                  <a:rPr lang="en-US">
                    <a:latin typeface="Times New Roman" pitchFamily="18" charset="0"/>
                  </a:rPr>
                  <a:t>+F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latin typeface="Times New Roman" pitchFamily="18" charset="0"/>
                  </a:rPr>
                  <a:t>)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>
                    <a:solidFill>
                      <a:srgbClr val="0000FF"/>
                    </a:solidFill>
                    <a:latin typeface="Times New Roman" pitchFamily="18" charset="0"/>
                  </a:rPr>
                  <a:t> </a:t>
                </a:r>
                <a:r>
                  <a:rPr lang="en-US">
                    <a:latin typeface="Times New Roman" pitchFamily="18" charset="0"/>
                  </a:rPr>
                  <a:t>-kF</a:t>
                </a:r>
                <a:r>
                  <a:rPr lang="en-US" baseline="-25000">
                    <a:latin typeface="Times New Roman" pitchFamily="18" charset="0"/>
                  </a:rPr>
                  <a:t>2</a:t>
                </a:r>
                <a:r>
                  <a:rPr lang="en-US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>
                    <a:latin typeface="Times New Roman" pitchFamily="18" charset="0"/>
                  </a:rPr>
                  <a:t>}d</a:t>
                </a:r>
                <a:r>
                  <a:rPr lang="en-US">
                    <a:latin typeface="Symbol" pitchFamily="18" charset="2"/>
                  </a:rPr>
                  <a:t>f</a:t>
                </a:r>
              </a:p>
            </p:txBody>
          </p:sp>
          <p:sp>
            <p:nvSpPr>
              <p:cNvPr id="23563" name="Rectangle 4"/>
              <p:cNvSpPr>
                <a:spLocks noChangeArrowheads="1"/>
              </p:cNvSpPr>
              <p:nvPr/>
            </p:nvSpPr>
            <p:spPr bwMode="auto">
              <a:xfrm>
                <a:off x="2165" y="1059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346" y="937"/>
                <a:ext cx="263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>
                    <a:latin typeface="Times New Roman" pitchFamily="18" charset="0"/>
                  </a:rPr>
                  <a:t>Polarized beam, unpolarized target </a:t>
                </a:r>
                <a:r>
                  <a:rPr lang="en-US">
                    <a:solidFill>
                      <a:srgbClr val="00B050"/>
                    </a:solidFill>
                    <a:latin typeface="Times New Roman" pitchFamily="18" charset="0"/>
                  </a:rPr>
                  <a:t>(BSA) </a:t>
                </a:r>
                <a:r>
                  <a:rPr lang="en-US">
                    <a:latin typeface="Times New Roman" pitchFamily="18" charset="0"/>
                  </a:rPr>
                  <a:t>:</a:t>
                </a:r>
              </a:p>
            </p:txBody>
          </p:sp>
          <p:sp>
            <p:nvSpPr>
              <p:cNvPr id="23565" name="AutoShape 51"/>
              <p:cNvSpPr>
                <a:spLocks noChangeArrowheads="1"/>
              </p:cNvSpPr>
              <p:nvPr/>
            </p:nvSpPr>
            <p:spPr bwMode="auto">
              <a:xfrm>
                <a:off x="3131" y="1201"/>
                <a:ext cx="681" cy="198"/>
              </a:xfrm>
              <a:prstGeom prst="rightArrow">
                <a:avLst>
                  <a:gd name="adj1" fmla="val 50000"/>
                  <a:gd name="adj2" fmla="val 8598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srgbClr val="00FF00"/>
                  </a:solidFill>
                </a:endParaRPr>
              </a:p>
            </p:txBody>
          </p:sp>
          <p:sp>
            <p:nvSpPr>
              <p:cNvPr id="23566" name="Text Box 70"/>
              <p:cNvSpPr txBox="1">
                <a:spLocks noChangeArrowheads="1"/>
              </p:cNvSpPr>
              <p:nvPr/>
            </p:nvSpPr>
            <p:spPr bwMode="auto">
              <a:xfrm>
                <a:off x="3294" y="1116"/>
                <a:ext cx="191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          </a:t>
                </a:r>
                <a:r>
                  <a:rPr lang="en-US" sz="2400" i="1">
                    <a:solidFill>
                      <a:srgbClr val="0000FF"/>
                    </a:solidFill>
                    <a:latin typeface="Times New Roman" pitchFamily="18" charset="0"/>
                  </a:rPr>
                  <a:t>Im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{</a:t>
                </a:r>
                <a:r>
                  <a:rPr lang="en-US" sz="2800" b="1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800" b="1" baseline="-2500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400">
                    <a:solidFill>
                      <a:srgbClr val="0000FF"/>
                    </a:solidFill>
                    <a:latin typeface="Monotype Corsiva" pitchFamily="66" charset="0"/>
                  </a:rPr>
                  <a:t>H</a:t>
                </a:r>
                <a:r>
                  <a:rPr lang="en-US" sz="2400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, </a:t>
                </a:r>
                <a:r>
                  <a:rPr lang="en-US" sz="2400">
                    <a:solidFill>
                      <a:srgbClr val="0000FF"/>
                    </a:solidFill>
                    <a:latin typeface="Monotype Corsiva" pitchFamily="66" charset="0"/>
                  </a:rPr>
                  <a:t>E</a:t>
                </a:r>
                <a:r>
                  <a:rPr lang="en-US" sz="2400" baseline="-25000">
                    <a:solidFill>
                      <a:srgbClr val="0000FF"/>
                    </a:solidFill>
                    <a:latin typeface="Times New Roman" pitchFamily="18" charset="0"/>
                  </a:rPr>
                  <a:t>p</a:t>
                </a:r>
                <a:r>
                  <a:rPr lang="en-US" sz="2400">
                    <a:solidFill>
                      <a:srgbClr val="0000FF"/>
                    </a:solidFill>
                    <a:latin typeface="Times New Roman" pitchFamily="18" charset="0"/>
                  </a:rPr>
                  <a:t>}</a:t>
                </a:r>
              </a:p>
            </p:txBody>
          </p:sp>
          <p:sp>
            <p:nvSpPr>
              <p:cNvPr id="23567" name="Rectangle 71"/>
              <p:cNvSpPr>
                <a:spLocks noChangeArrowheads="1"/>
              </p:cNvSpPr>
              <p:nvPr/>
            </p:nvSpPr>
            <p:spPr bwMode="auto">
              <a:xfrm>
                <a:off x="4589" y="1028"/>
                <a:ext cx="11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Times New Roman" pitchFamily="18" charset="0"/>
                  </a:rPr>
                  <a:t>~</a:t>
                </a:r>
                <a:endParaRPr lang="en-US" sz="2400">
                  <a:solidFill>
                    <a:srgbClr val="0000FF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3561" name="Text Box 70"/>
            <p:cNvSpPr txBox="1">
              <a:spLocks noChangeArrowheads="1"/>
            </p:cNvSpPr>
            <p:nvPr/>
          </p:nvSpPr>
          <p:spPr bwMode="auto">
            <a:xfrm>
              <a:off x="6629444" y="3427126"/>
              <a:ext cx="1847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fr-FR" sz="240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8" name="Group 4"/>
          <p:cNvGrpSpPr>
            <a:grpSpLocks/>
          </p:cNvGrpSpPr>
          <p:nvPr/>
        </p:nvGrpSpPr>
        <p:grpSpPr bwMode="auto">
          <a:xfrm>
            <a:off x="4067944" y="692696"/>
            <a:ext cx="4065587" cy="1054100"/>
            <a:chOff x="1344" y="720"/>
            <a:chExt cx="2808" cy="680"/>
          </a:xfrm>
        </p:grpSpPr>
        <p:sp>
          <p:nvSpPr>
            <p:cNvPr id="99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28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1782" y="1224"/>
              <a:ext cx="478" cy="158"/>
            </a:xfrm>
            <a:custGeom>
              <a:avLst/>
              <a:gdLst>
                <a:gd name="T0" fmla="*/ 478 w 478"/>
                <a:gd name="T1" fmla="*/ 80 h 158"/>
                <a:gd name="T2" fmla="*/ 470 w 478"/>
                <a:gd name="T3" fmla="*/ 98 h 158"/>
                <a:gd name="T4" fmla="*/ 452 w 478"/>
                <a:gd name="T5" fmla="*/ 114 h 158"/>
                <a:gd name="T6" fmla="*/ 424 w 478"/>
                <a:gd name="T7" fmla="*/ 130 h 158"/>
                <a:gd name="T8" fmla="*/ 388 w 478"/>
                <a:gd name="T9" fmla="*/ 142 h 158"/>
                <a:gd name="T10" fmla="*/ 344 w 478"/>
                <a:gd name="T11" fmla="*/ 150 h 158"/>
                <a:gd name="T12" fmla="*/ 294 w 478"/>
                <a:gd name="T13" fmla="*/ 156 h 158"/>
                <a:gd name="T14" fmla="*/ 238 w 478"/>
                <a:gd name="T15" fmla="*/ 158 h 158"/>
                <a:gd name="T16" fmla="*/ 184 w 478"/>
                <a:gd name="T17" fmla="*/ 156 h 158"/>
                <a:gd name="T18" fmla="*/ 134 w 478"/>
                <a:gd name="T19" fmla="*/ 150 h 158"/>
                <a:gd name="T20" fmla="*/ 90 w 478"/>
                <a:gd name="T21" fmla="*/ 142 h 158"/>
                <a:gd name="T22" fmla="*/ 54 w 478"/>
                <a:gd name="T23" fmla="*/ 130 h 158"/>
                <a:gd name="T24" fmla="*/ 26 w 478"/>
                <a:gd name="T25" fmla="*/ 114 h 158"/>
                <a:gd name="T26" fmla="*/ 8 w 478"/>
                <a:gd name="T27" fmla="*/ 98 h 158"/>
                <a:gd name="T28" fmla="*/ 0 w 478"/>
                <a:gd name="T29" fmla="*/ 80 h 158"/>
                <a:gd name="T30" fmla="*/ 8 w 478"/>
                <a:gd name="T31" fmla="*/ 62 h 158"/>
                <a:gd name="T32" fmla="*/ 26 w 478"/>
                <a:gd name="T33" fmla="*/ 44 h 158"/>
                <a:gd name="T34" fmla="*/ 54 w 478"/>
                <a:gd name="T35" fmla="*/ 30 h 158"/>
                <a:gd name="T36" fmla="*/ 90 w 478"/>
                <a:gd name="T37" fmla="*/ 18 h 158"/>
                <a:gd name="T38" fmla="*/ 134 w 478"/>
                <a:gd name="T39" fmla="*/ 8 h 158"/>
                <a:gd name="T40" fmla="*/ 184 w 478"/>
                <a:gd name="T41" fmla="*/ 2 h 158"/>
                <a:gd name="T42" fmla="*/ 238 w 478"/>
                <a:gd name="T43" fmla="*/ 0 h 158"/>
                <a:gd name="T44" fmla="*/ 294 w 478"/>
                <a:gd name="T45" fmla="*/ 2 h 158"/>
                <a:gd name="T46" fmla="*/ 344 w 478"/>
                <a:gd name="T47" fmla="*/ 8 h 158"/>
                <a:gd name="T48" fmla="*/ 388 w 478"/>
                <a:gd name="T49" fmla="*/ 18 h 158"/>
                <a:gd name="T50" fmla="*/ 424 w 478"/>
                <a:gd name="T51" fmla="*/ 30 h 158"/>
                <a:gd name="T52" fmla="*/ 452 w 478"/>
                <a:gd name="T53" fmla="*/ 44 h 158"/>
                <a:gd name="T54" fmla="*/ 470 w 478"/>
                <a:gd name="T55" fmla="*/ 62 h 158"/>
                <a:gd name="T56" fmla="*/ 478 w 478"/>
                <a:gd name="T57" fmla="*/ 8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158"/>
                <a:gd name="T89" fmla="*/ 478 w 478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158">
                  <a:moveTo>
                    <a:pt x="478" y="80"/>
                  </a:moveTo>
                  <a:lnTo>
                    <a:pt x="470" y="98"/>
                  </a:lnTo>
                  <a:lnTo>
                    <a:pt x="452" y="114"/>
                  </a:lnTo>
                  <a:lnTo>
                    <a:pt x="424" y="130"/>
                  </a:lnTo>
                  <a:lnTo>
                    <a:pt x="388" y="142"/>
                  </a:lnTo>
                  <a:lnTo>
                    <a:pt x="344" y="150"/>
                  </a:lnTo>
                  <a:lnTo>
                    <a:pt x="294" y="156"/>
                  </a:lnTo>
                  <a:lnTo>
                    <a:pt x="238" y="158"/>
                  </a:lnTo>
                  <a:lnTo>
                    <a:pt x="184" y="156"/>
                  </a:lnTo>
                  <a:lnTo>
                    <a:pt x="134" y="150"/>
                  </a:lnTo>
                  <a:lnTo>
                    <a:pt x="90" y="142"/>
                  </a:lnTo>
                  <a:lnTo>
                    <a:pt x="54" y="130"/>
                  </a:lnTo>
                  <a:lnTo>
                    <a:pt x="26" y="114"/>
                  </a:lnTo>
                  <a:lnTo>
                    <a:pt x="8" y="98"/>
                  </a:lnTo>
                  <a:lnTo>
                    <a:pt x="0" y="80"/>
                  </a:lnTo>
                  <a:lnTo>
                    <a:pt x="8" y="62"/>
                  </a:lnTo>
                  <a:lnTo>
                    <a:pt x="26" y="44"/>
                  </a:lnTo>
                  <a:lnTo>
                    <a:pt x="54" y="30"/>
                  </a:lnTo>
                  <a:lnTo>
                    <a:pt x="90" y="18"/>
                  </a:lnTo>
                  <a:lnTo>
                    <a:pt x="134" y="8"/>
                  </a:lnTo>
                  <a:lnTo>
                    <a:pt x="184" y="2"/>
                  </a:lnTo>
                  <a:lnTo>
                    <a:pt x="238" y="0"/>
                  </a:lnTo>
                  <a:lnTo>
                    <a:pt x="294" y="2"/>
                  </a:lnTo>
                  <a:lnTo>
                    <a:pt x="344" y="8"/>
                  </a:lnTo>
                  <a:lnTo>
                    <a:pt x="388" y="18"/>
                  </a:lnTo>
                  <a:lnTo>
                    <a:pt x="424" y="30"/>
                  </a:lnTo>
                  <a:lnTo>
                    <a:pt x="452" y="44"/>
                  </a:lnTo>
                  <a:lnTo>
                    <a:pt x="470" y="62"/>
                  </a:lnTo>
                  <a:lnTo>
                    <a:pt x="478" y="8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Freeform 7"/>
            <p:cNvSpPr>
              <a:spLocks noEditPoints="1"/>
            </p:cNvSpPr>
            <p:nvPr/>
          </p:nvSpPr>
          <p:spPr bwMode="auto">
            <a:xfrm>
              <a:off x="1780" y="1222"/>
              <a:ext cx="482" cy="164"/>
            </a:xfrm>
            <a:custGeom>
              <a:avLst/>
              <a:gdLst>
                <a:gd name="T0" fmla="*/ 476 w 482"/>
                <a:gd name="T1" fmla="*/ 90 h 164"/>
                <a:gd name="T2" fmla="*/ 466 w 482"/>
                <a:gd name="T3" fmla="*/ 104 h 164"/>
                <a:gd name="T4" fmla="*/ 438 w 482"/>
                <a:gd name="T5" fmla="*/ 124 h 164"/>
                <a:gd name="T6" fmla="*/ 360 w 482"/>
                <a:gd name="T7" fmla="*/ 148 h 164"/>
                <a:gd name="T8" fmla="*/ 240 w 482"/>
                <a:gd name="T9" fmla="*/ 158 h 164"/>
                <a:gd name="T10" fmla="*/ 122 w 482"/>
                <a:gd name="T11" fmla="*/ 148 h 164"/>
                <a:gd name="T12" fmla="*/ 44 w 482"/>
                <a:gd name="T13" fmla="*/ 124 h 164"/>
                <a:gd name="T14" fmla="*/ 16 w 482"/>
                <a:gd name="T15" fmla="*/ 104 h 164"/>
                <a:gd name="T16" fmla="*/ 6 w 482"/>
                <a:gd name="T17" fmla="*/ 90 h 164"/>
                <a:gd name="T18" fmla="*/ 6 w 482"/>
                <a:gd name="T19" fmla="*/ 74 h 164"/>
                <a:gd name="T20" fmla="*/ 16 w 482"/>
                <a:gd name="T21" fmla="*/ 60 h 164"/>
                <a:gd name="T22" fmla="*/ 44 w 482"/>
                <a:gd name="T23" fmla="*/ 40 h 164"/>
                <a:gd name="T24" fmla="*/ 122 w 482"/>
                <a:gd name="T25" fmla="*/ 16 h 164"/>
                <a:gd name="T26" fmla="*/ 240 w 482"/>
                <a:gd name="T27" fmla="*/ 4 h 164"/>
                <a:gd name="T28" fmla="*/ 360 w 482"/>
                <a:gd name="T29" fmla="*/ 16 h 164"/>
                <a:gd name="T30" fmla="*/ 438 w 482"/>
                <a:gd name="T31" fmla="*/ 40 h 164"/>
                <a:gd name="T32" fmla="*/ 466 w 482"/>
                <a:gd name="T33" fmla="*/ 60 h 164"/>
                <a:gd name="T34" fmla="*/ 476 w 482"/>
                <a:gd name="T35" fmla="*/ 74 h 164"/>
                <a:gd name="T36" fmla="*/ 482 w 482"/>
                <a:gd name="T37" fmla="*/ 82 h 164"/>
                <a:gd name="T38" fmla="*/ 462 w 482"/>
                <a:gd name="T39" fmla="*/ 48 h 164"/>
                <a:gd name="T40" fmla="*/ 410 w 482"/>
                <a:gd name="T41" fmla="*/ 24 h 164"/>
                <a:gd name="T42" fmla="*/ 304 w 482"/>
                <a:gd name="T43" fmla="*/ 2 h 164"/>
                <a:gd name="T44" fmla="*/ 178 w 482"/>
                <a:gd name="T45" fmla="*/ 2 h 164"/>
                <a:gd name="T46" fmla="*/ 72 w 482"/>
                <a:gd name="T47" fmla="*/ 24 h 164"/>
                <a:gd name="T48" fmla="*/ 20 w 482"/>
                <a:gd name="T49" fmla="*/ 48 h 164"/>
                <a:gd name="T50" fmla="*/ 0 w 482"/>
                <a:gd name="T51" fmla="*/ 82 h 164"/>
                <a:gd name="T52" fmla="*/ 20 w 482"/>
                <a:gd name="T53" fmla="*/ 114 h 164"/>
                <a:gd name="T54" fmla="*/ 72 w 482"/>
                <a:gd name="T55" fmla="*/ 140 h 164"/>
                <a:gd name="T56" fmla="*/ 178 w 482"/>
                <a:gd name="T57" fmla="*/ 160 h 164"/>
                <a:gd name="T58" fmla="*/ 304 w 482"/>
                <a:gd name="T59" fmla="*/ 160 h 164"/>
                <a:gd name="T60" fmla="*/ 410 w 482"/>
                <a:gd name="T61" fmla="*/ 140 h 164"/>
                <a:gd name="T62" fmla="*/ 462 w 482"/>
                <a:gd name="T63" fmla="*/ 114 h 164"/>
                <a:gd name="T64" fmla="*/ 482 w 482"/>
                <a:gd name="T65" fmla="*/ 8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2"/>
                <a:gd name="T100" fmla="*/ 0 h 164"/>
                <a:gd name="T101" fmla="*/ 482 w 482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2" h="164">
                  <a:moveTo>
                    <a:pt x="476" y="82"/>
                  </a:moveTo>
                  <a:lnTo>
                    <a:pt x="476" y="90"/>
                  </a:lnTo>
                  <a:lnTo>
                    <a:pt x="472" y="96"/>
                  </a:lnTo>
                  <a:lnTo>
                    <a:pt x="466" y="104"/>
                  </a:lnTo>
                  <a:lnTo>
                    <a:pt x="458" y="110"/>
                  </a:lnTo>
                  <a:lnTo>
                    <a:pt x="438" y="124"/>
                  </a:lnTo>
                  <a:lnTo>
                    <a:pt x="408" y="136"/>
                  </a:lnTo>
                  <a:lnTo>
                    <a:pt x="360" y="148"/>
                  </a:lnTo>
                  <a:lnTo>
                    <a:pt x="304" y="156"/>
                  </a:lnTo>
                  <a:lnTo>
                    <a:pt x="240" y="158"/>
                  </a:lnTo>
                  <a:lnTo>
                    <a:pt x="178" y="156"/>
                  </a:lnTo>
                  <a:lnTo>
                    <a:pt x="122" y="148"/>
                  </a:lnTo>
                  <a:lnTo>
                    <a:pt x="74" y="136"/>
                  </a:lnTo>
                  <a:lnTo>
                    <a:pt x="44" y="124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6" y="90"/>
                  </a:lnTo>
                  <a:lnTo>
                    <a:pt x="6" y="82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24" y="52"/>
                  </a:lnTo>
                  <a:lnTo>
                    <a:pt x="44" y="40"/>
                  </a:lnTo>
                  <a:lnTo>
                    <a:pt x="74" y="28"/>
                  </a:lnTo>
                  <a:lnTo>
                    <a:pt x="122" y="16"/>
                  </a:lnTo>
                  <a:lnTo>
                    <a:pt x="178" y="8"/>
                  </a:lnTo>
                  <a:lnTo>
                    <a:pt x="240" y="4"/>
                  </a:lnTo>
                  <a:lnTo>
                    <a:pt x="304" y="8"/>
                  </a:lnTo>
                  <a:lnTo>
                    <a:pt x="360" y="16"/>
                  </a:lnTo>
                  <a:lnTo>
                    <a:pt x="408" y="28"/>
                  </a:lnTo>
                  <a:lnTo>
                    <a:pt x="438" y="40"/>
                  </a:lnTo>
                  <a:lnTo>
                    <a:pt x="458" y="52"/>
                  </a:lnTo>
                  <a:lnTo>
                    <a:pt x="466" y="60"/>
                  </a:lnTo>
                  <a:lnTo>
                    <a:pt x="472" y="66"/>
                  </a:lnTo>
                  <a:lnTo>
                    <a:pt x="476" y="74"/>
                  </a:lnTo>
                  <a:lnTo>
                    <a:pt x="476" y="82"/>
                  </a:lnTo>
                  <a:close/>
                  <a:moveTo>
                    <a:pt x="482" y="82"/>
                  </a:moveTo>
                  <a:lnTo>
                    <a:pt x="476" y="64"/>
                  </a:lnTo>
                  <a:lnTo>
                    <a:pt x="462" y="48"/>
                  </a:lnTo>
                  <a:lnTo>
                    <a:pt x="440" y="36"/>
                  </a:lnTo>
                  <a:lnTo>
                    <a:pt x="410" y="24"/>
                  </a:lnTo>
                  <a:lnTo>
                    <a:pt x="362" y="10"/>
                  </a:lnTo>
                  <a:lnTo>
                    <a:pt x="304" y="2"/>
                  </a:lnTo>
                  <a:lnTo>
                    <a:pt x="240" y="0"/>
                  </a:lnTo>
                  <a:lnTo>
                    <a:pt x="178" y="2"/>
                  </a:lnTo>
                  <a:lnTo>
                    <a:pt x="120" y="10"/>
                  </a:lnTo>
                  <a:lnTo>
                    <a:pt x="72" y="24"/>
                  </a:lnTo>
                  <a:lnTo>
                    <a:pt x="42" y="36"/>
                  </a:lnTo>
                  <a:lnTo>
                    <a:pt x="20" y="48"/>
                  </a:lnTo>
                  <a:lnTo>
                    <a:pt x="6" y="64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20" y="114"/>
                  </a:lnTo>
                  <a:lnTo>
                    <a:pt x="42" y="128"/>
                  </a:lnTo>
                  <a:lnTo>
                    <a:pt x="72" y="140"/>
                  </a:lnTo>
                  <a:lnTo>
                    <a:pt x="120" y="152"/>
                  </a:lnTo>
                  <a:lnTo>
                    <a:pt x="178" y="160"/>
                  </a:lnTo>
                  <a:lnTo>
                    <a:pt x="240" y="164"/>
                  </a:lnTo>
                  <a:lnTo>
                    <a:pt x="304" y="160"/>
                  </a:lnTo>
                  <a:lnTo>
                    <a:pt x="362" y="152"/>
                  </a:lnTo>
                  <a:lnTo>
                    <a:pt x="410" y="140"/>
                  </a:lnTo>
                  <a:lnTo>
                    <a:pt x="440" y="128"/>
                  </a:lnTo>
                  <a:lnTo>
                    <a:pt x="462" y="114"/>
                  </a:lnTo>
                  <a:lnTo>
                    <a:pt x="476" y="98"/>
                  </a:lnTo>
                  <a:lnTo>
                    <a:pt x="48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Freeform 8"/>
            <p:cNvSpPr>
              <a:spLocks/>
            </p:cNvSpPr>
            <p:nvPr/>
          </p:nvSpPr>
          <p:spPr bwMode="auto">
            <a:xfrm>
              <a:off x="1468" y="1310"/>
              <a:ext cx="318" cy="76"/>
            </a:xfrm>
            <a:custGeom>
              <a:avLst/>
              <a:gdLst>
                <a:gd name="T0" fmla="*/ 2 w 318"/>
                <a:gd name="T1" fmla="*/ 76 h 76"/>
                <a:gd name="T2" fmla="*/ 316 w 318"/>
                <a:gd name="T3" fmla="*/ 6 h 76"/>
                <a:gd name="T4" fmla="*/ 318 w 318"/>
                <a:gd name="T5" fmla="*/ 4 h 76"/>
                <a:gd name="T6" fmla="*/ 316 w 318"/>
                <a:gd name="T7" fmla="*/ 0 h 76"/>
                <a:gd name="T8" fmla="*/ 314 w 318"/>
                <a:gd name="T9" fmla="*/ 0 h 76"/>
                <a:gd name="T10" fmla="*/ 2 w 318"/>
                <a:gd name="T11" fmla="*/ 70 h 76"/>
                <a:gd name="T12" fmla="*/ 0 w 318"/>
                <a:gd name="T13" fmla="*/ 72 h 76"/>
                <a:gd name="T14" fmla="*/ 0 w 318"/>
                <a:gd name="T15" fmla="*/ 76 h 76"/>
                <a:gd name="T16" fmla="*/ 2 w 318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76"/>
                <a:gd name="T29" fmla="*/ 318 w 3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76">
                  <a:moveTo>
                    <a:pt x="2" y="76"/>
                  </a:moveTo>
                  <a:lnTo>
                    <a:pt x="316" y="6"/>
                  </a:lnTo>
                  <a:lnTo>
                    <a:pt x="318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3" name="Freeform 9"/>
            <p:cNvSpPr>
              <a:spLocks/>
            </p:cNvSpPr>
            <p:nvPr/>
          </p:nvSpPr>
          <p:spPr bwMode="auto">
            <a:xfrm>
              <a:off x="1472" y="1324"/>
              <a:ext cx="324" cy="76"/>
            </a:xfrm>
            <a:custGeom>
              <a:avLst/>
              <a:gdLst>
                <a:gd name="T0" fmla="*/ 4 w 324"/>
                <a:gd name="T1" fmla="*/ 76 h 76"/>
                <a:gd name="T2" fmla="*/ 320 w 324"/>
                <a:gd name="T3" fmla="*/ 6 h 76"/>
                <a:gd name="T4" fmla="*/ 324 w 324"/>
                <a:gd name="T5" fmla="*/ 4 h 76"/>
                <a:gd name="T6" fmla="*/ 322 w 324"/>
                <a:gd name="T7" fmla="*/ 0 h 76"/>
                <a:gd name="T8" fmla="*/ 320 w 324"/>
                <a:gd name="T9" fmla="*/ 0 h 76"/>
                <a:gd name="T10" fmla="*/ 2 w 324"/>
                <a:gd name="T11" fmla="*/ 70 h 76"/>
                <a:gd name="T12" fmla="*/ 0 w 324"/>
                <a:gd name="T13" fmla="*/ 72 h 76"/>
                <a:gd name="T14" fmla="*/ 2 w 324"/>
                <a:gd name="T15" fmla="*/ 76 h 76"/>
                <a:gd name="T16" fmla="*/ 4 w 324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76"/>
                <a:gd name="T29" fmla="*/ 324 w 3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76">
                  <a:moveTo>
                    <a:pt x="4" y="76"/>
                  </a:moveTo>
                  <a:lnTo>
                    <a:pt x="320" y="6"/>
                  </a:lnTo>
                  <a:lnTo>
                    <a:pt x="324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4" name="Freeform 10"/>
            <p:cNvSpPr>
              <a:spLocks/>
            </p:cNvSpPr>
            <p:nvPr/>
          </p:nvSpPr>
          <p:spPr bwMode="auto">
            <a:xfrm>
              <a:off x="1468" y="1296"/>
              <a:ext cx="322" cy="72"/>
            </a:xfrm>
            <a:custGeom>
              <a:avLst/>
              <a:gdLst>
                <a:gd name="T0" fmla="*/ 2 w 322"/>
                <a:gd name="T1" fmla="*/ 70 h 72"/>
                <a:gd name="T2" fmla="*/ 320 w 322"/>
                <a:gd name="T3" fmla="*/ 6 h 72"/>
                <a:gd name="T4" fmla="*/ 322 w 322"/>
                <a:gd name="T5" fmla="*/ 4 h 72"/>
                <a:gd name="T6" fmla="*/ 322 w 322"/>
                <a:gd name="T7" fmla="*/ 0 h 72"/>
                <a:gd name="T8" fmla="*/ 320 w 322"/>
                <a:gd name="T9" fmla="*/ 0 h 72"/>
                <a:gd name="T10" fmla="*/ 2 w 322"/>
                <a:gd name="T11" fmla="*/ 66 h 72"/>
                <a:gd name="T12" fmla="*/ 0 w 322"/>
                <a:gd name="T13" fmla="*/ 66 h 72"/>
                <a:gd name="T14" fmla="*/ 0 w 322"/>
                <a:gd name="T15" fmla="*/ 72 h 72"/>
                <a:gd name="T16" fmla="*/ 2 w 322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72"/>
                <a:gd name="T29" fmla="*/ 322 w 32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72">
                  <a:moveTo>
                    <a:pt x="2" y="70"/>
                  </a:moveTo>
                  <a:lnTo>
                    <a:pt x="320" y="6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5" name="Freeform 11"/>
            <p:cNvSpPr>
              <a:spLocks/>
            </p:cNvSpPr>
            <p:nvPr/>
          </p:nvSpPr>
          <p:spPr bwMode="auto">
            <a:xfrm>
              <a:off x="2256" y="1286"/>
              <a:ext cx="342" cy="66"/>
            </a:xfrm>
            <a:custGeom>
              <a:avLst/>
              <a:gdLst>
                <a:gd name="T0" fmla="*/ 2 w 342"/>
                <a:gd name="T1" fmla="*/ 6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2 h 66"/>
                <a:gd name="T10" fmla="*/ 4 w 342"/>
                <a:gd name="T11" fmla="*/ 2 h 66"/>
                <a:gd name="T12" fmla="*/ 2 w 342"/>
                <a:gd name="T13" fmla="*/ 0 h 66"/>
                <a:gd name="T14" fmla="*/ 0 w 342"/>
                <a:gd name="T15" fmla="*/ 6 h 66"/>
                <a:gd name="T16" fmla="*/ 2 w 342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6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6" name="Freeform 12"/>
            <p:cNvSpPr>
              <a:spLocks/>
            </p:cNvSpPr>
            <p:nvPr/>
          </p:nvSpPr>
          <p:spPr bwMode="auto">
            <a:xfrm>
              <a:off x="2256" y="1306"/>
              <a:ext cx="342" cy="66"/>
            </a:xfrm>
            <a:custGeom>
              <a:avLst/>
              <a:gdLst>
                <a:gd name="T0" fmla="*/ 2 w 342"/>
                <a:gd name="T1" fmla="*/ 4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0 h 66"/>
                <a:gd name="T10" fmla="*/ 4 w 342"/>
                <a:gd name="T11" fmla="*/ 0 h 66"/>
                <a:gd name="T12" fmla="*/ 2 w 342"/>
                <a:gd name="T13" fmla="*/ 0 h 66"/>
                <a:gd name="T14" fmla="*/ 0 w 342"/>
                <a:gd name="T15" fmla="*/ 4 h 66"/>
                <a:gd name="T16" fmla="*/ 2 w 342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4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2252" y="1320"/>
              <a:ext cx="350" cy="70"/>
            </a:xfrm>
            <a:custGeom>
              <a:avLst/>
              <a:gdLst>
                <a:gd name="T0" fmla="*/ 2 w 350"/>
                <a:gd name="T1" fmla="*/ 4 h 70"/>
                <a:gd name="T2" fmla="*/ 348 w 350"/>
                <a:gd name="T3" fmla="*/ 70 h 70"/>
                <a:gd name="T4" fmla="*/ 350 w 350"/>
                <a:gd name="T5" fmla="*/ 70 h 70"/>
                <a:gd name="T6" fmla="*/ 350 w 350"/>
                <a:gd name="T7" fmla="*/ 66 h 70"/>
                <a:gd name="T8" fmla="*/ 348 w 350"/>
                <a:gd name="T9" fmla="*/ 66 h 70"/>
                <a:gd name="T10" fmla="*/ 2 w 350"/>
                <a:gd name="T11" fmla="*/ 0 h 70"/>
                <a:gd name="T12" fmla="*/ 0 w 350"/>
                <a:gd name="T13" fmla="*/ 0 h 70"/>
                <a:gd name="T14" fmla="*/ 0 w 350"/>
                <a:gd name="T15" fmla="*/ 4 h 70"/>
                <a:gd name="T16" fmla="*/ 2 w 350"/>
                <a:gd name="T17" fmla="*/ 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0"/>
                <a:gd name="T29" fmla="*/ 350 w 35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0">
                  <a:moveTo>
                    <a:pt x="2" y="4"/>
                  </a:moveTo>
                  <a:lnTo>
                    <a:pt x="348" y="70"/>
                  </a:lnTo>
                  <a:lnTo>
                    <a:pt x="350" y="70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8" name="Freeform 14"/>
            <p:cNvSpPr>
              <a:spLocks/>
            </p:cNvSpPr>
            <p:nvPr/>
          </p:nvSpPr>
          <p:spPr bwMode="auto">
            <a:xfrm>
              <a:off x="1612" y="950"/>
              <a:ext cx="268" cy="304"/>
            </a:xfrm>
            <a:custGeom>
              <a:avLst/>
              <a:gdLst>
                <a:gd name="T0" fmla="*/ 30 w 268"/>
                <a:gd name="T1" fmla="*/ 6 h 304"/>
                <a:gd name="T2" fmla="*/ 44 w 268"/>
                <a:gd name="T3" fmla="*/ 8 h 304"/>
                <a:gd name="T4" fmla="*/ 44 w 268"/>
                <a:gd name="T5" fmla="*/ 20 h 304"/>
                <a:gd name="T6" fmla="*/ 28 w 268"/>
                <a:gd name="T7" fmla="*/ 58 h 304"/>
                <a:gd name="T8" fmla="*/ 22 w 268"/>
                <a:gd name="T9" fmla="*/ 84 h 304"/>
                <a:gd name="T10" fmla="*/ 32 w 268"/>
                <a:gd name="T11" fmla="*/ 94 h 304"/>
                <a:gd name="T12" fmla="*/ 58 w 268"/>
                <a:gd name="T13" fmla="*/ 90 h 304"/>
                <a:gd name="T14" fmla="*/ 96 w 268"/>
                <a:gd name="T15" fmla="*/ 76 h 304"/>
                <a:gd name="T16" fmla="*/ 108 w 268"/>
                <a:gd name="T17" fmla="*/ 78 h 304"/>
                <a:gd name="T18" fmla="*/ 110 w 268"/>
                <a:gd name="T19" fmla="*/ 90 h 304"/>
                <a:gd name="T20" fmla="*/ 94 w 268"/>
                <a:gd name="T21" fmla="*/ 128 h 304"/>
                <a:gd name="T22" fmla="*/ 86 w 268"/>
                <a:gd name="T23" fmla="*/ 154 h 304"/>
                <a:gd name="T24" fmla="*/ 96 w 268"/>
                <a:gd name="T25" fmla="*/ 164 h 304"/>
                <a:gd name="T26" fmla="*/ 124 w 268"/>
                <a:gd name="T27" fmla="*/ 160 h 304"/>
                <a:gd name="T28" fmla="*/ 162 w 268"/>
                <a:gd name="T29" fmla="*/ 146 h 304"/>
                <a:gd name="T30" fmla="*/ 174 w 268"/>
                <a:gd name="T31" fmla="*/ 148 h 304"/>
                <a:gd name="T32" fmla="*/ 174 w 268"/>
                <a:gd name="T33" fmla="*/ 160 h 304"/>
                <a:gd name="T34" fmla="*/ 158 w 268"/>
                <a:gd name="T35" fmla="*/ 198 h 304"/>
                <a:gd name="T36" fmla="*/ 152 w 268"/>
                <a:gd name="T37" fmla="*/ 224 h 304"/>
                <a:gd name="T38" fmla="*/ 162 w 268"/>
                <a:gd name="T39" fmla="*/ 234 h 304"/>
                <a:gd name="T40" fmla="*/ 190 w 268"/>
                <a:gd name="T41" fmla="*/ 230 h 304"/>
                <a:gd name="T42" fmla="*/ 226 w 268"/>
                <a:gd name="T43" fmla="*/ 216 h 304"/>
                <a:gd name="T44" fmla="*/ 240 w 268"/>
                <a:gd name="T45" fmla="*/ 218 h 304"/>
                <a:gd name="T46" fmla="*/ 240 w 268"/>
                <a:gd name="T47" fmla="*/ 230 h 304"/>
                <a:gd name="T48" fmla="*/ 224 w 268"/>
                <a:gd name="T49" fmla="*/ 268 h 304"/>
                <a:gd name="T50" fmla="*/ 218 w 268"/>
                <a:gd name="T51" fmla="*/ 294 h 304"/>
                <a:gd name="T52" fmla="*/ 228 w 268"/>
                <a:gd name="T53" fmla="*/ 304 h 304"/>
                <a:gd name="T54" fmla="*/ 254 w 268"/>
                <a:gd name="T55" fmla="*/ 300 h 304"/>
                <a:gd name="T56" fmla="*/ 264 w 268"/>
                <a:gd name="T57" fmla="*/ 290 h 304"/>
                <a:gd name="T58" fmla="*/ 232 w 268"/>
                <a:gd name="T59" fmla="*/ 300 h 304"/>
                <a:gd name="T60" fmla="*/ 222 w 268"/>
                <a:gd name="T61" fmla="*/ 296 h 304"/>
                <a:gd name="T62" fmla="*/ 226 w 268"/>
                <a:gd name="T63" fmla="*/ 278 h 304"/>
                <a:gd name="T64" fmla="*/ 242 w 268"/>
                <a:gd name="T65" fmla="*/ 240 h 304"/>
                <a:gd name="T66" fmla="*/ 244 w 268"/>
                <a:gd name="T67" fmla="*/ 218 h 304"/>
                <a:gd name="T68" fmla="*/ 232 w 268"/>
                <a:gd name="T69" fmla="*/ 210 h 304"/>
                <a:gd name="T70" fmla="*/ 198 w 268"/>
                <a:gd name="T71" fmla="*/ 220 h 304"/>
                <a:gd name="T72" fmla="*/ 166 w 268"/>
                <a:gd name="T73" fmla="*/ 230 h 304"/>
                <a:gd name="T74" fmla="*/ 158 w 268"/>
                <a:gd name="T75" fmla="*/ 226 h 304"/>
                <a:gd name="T76" fmla="*/ 160 w 268"/>
                <a:gd name="T77" fmla="*/ 208 h 304"/>
                <a:gd name="T78" fmla="*/ 178 w 268"/>
                <a:gd name="T79" fmla="*/ 170 h 304"/>
                <a:gd name="T80" fmla="*/ 180 w 268"/>
                <a:gd name="T81" fmla="*/ 148 h 304"/>
                <a:gd name="T82" fmla="*/ 166 w 268"/>
                <a:gd name="T83" fmla="*/ 140 h 304"/>
                <a:gd name="T84" fmla="*/ 132 w 268"/>
                <a:gd name="T85" fmla="*/ 150 h 304"/>
                <a:gd name="T86" fmla="*/ 102 w 268"/>
                <a:gd name="T87" fmla="*/ 160 h 304"/>
                <a:gd name="T88" fmla="*/ 92 w 268"/>
                <a:gd name="T89" fmla="*/ 156 h 304"/>
                <a:gd name="T90" fmla="*/ 94 w 268"/>
                <a:gd name="T91" fmla="*/ 138 h 304"/>
                <a:gd name="T92" fmla="*/ 112 w 268"/>
                <a:gd name="T93" fmla="*/ 100 h 304"/>
                <a:gd name="T94" fmla="*/ 114 w 268"/>
                <a:gd name="T95" fmla="*/ 78 h 304"/>
                <a:gd name="T96" fmla="*/ 100 w 268"/>
                <a:gd name="T97" fmla="*/ 70 h 304"/>
                <a:gd name="T98" fmla="*/ 68 w 268"/>
                <a:gd name="T99" fmla="*/ 80 h 304"/>
                <a:gd name="T100" fmla="*/ 36 w 268"/>
                <a:gd name="T101" fmla="*/ 90 h 304"/>
                <a:gd name="T102" fmla="*/ 26 w 268"/>
                <a:gd name="T103" fmla="*/ 86 h 304"/>
                <a:gd name="T104" fmla="*/ 28 w 268"/>
                <a:gd name="T105" fmla="*/ 68 h 304"/>
                <a:gd name="T106" fmla="*/ 46 w 268"/>
                <a:gd name="T107" fmla="*/ 30 h 304"/>
                <a:gd name="T108" fmla="*/ 48 w 268"/>
                <a:gd name="T109" fmla="*/ 8 h 304"/>
                <a:gd name="T110" fmla="*/ 36 w 268"/>
                <a:gd name="T111" fmla="*/ 0 h 304"/>
                <a:gd name="T112" fmla="*/ 2 w 268"/>
                <a:gd name="T113" fmla="*/ 10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304"/>
                <a:gd name="T173" fmla="*/ 268 w 268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304">
                  <a:moveTo>
                    <a:pt x="4" y="14"/>
                  </a:moveTo>
                  <a:lnTo>
                    <a:pt x="1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4" y="46"/>
                  </a:lnTo>
                  <a:lnTo>
                    <a:pt x="28" y="58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50" y="92"/>
                  </a:lnTo>
                  <a:lnTo>
                    <a:pt x="58" y="90"/>
                  </a:lnTo>
                  <a:lnTo>
                    <a:pt x="70" y="84"/>
                  </a:lnTo>
                  <a:lnTo>
                    <a:pt x="80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8"/>
                  </a:lnTo>
                  <a:lnTo>
                    <a:pt x="104" y="106"/>
                  </a:lnTo>
                  <a:lnTo>
                    <a:pt x="98" y="116"/>
                  </a:lnTo>
                  <a:lnTo>
                    <a:pt x="94" y="128"/>
                  </a:lnTo>
                  <a:lnTo>
                    <a:pt x="90" y="136"/>
                  </a:lnTo>
                  <a:lnTo>
                    <a:pt x="88" y="144"/>
                  </a:lnTo>
                  <a:lnTo>
                    <a:pt x="86" y="150"/>
                  </a:lnTo>
                  <a:lnTo>
                    <a:pt x="86" y="154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102" y="164"/>
                  </a:lnTo>
                  <a:lnTo>
                    <a:pt x="106" y="164"/>
                  </a:lnTo>
                  <a:lnTo>
                    <a:pt x="114" y="162"/>
                  </a:lnTo>
                  <a:lnTo>
                    <a:pt x="124" y="160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4" y="148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8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4" y="160"/>
                  </a:lnTo>
                  <a:lnTo>
                    <a:pt x="172" y="168"/>
                  </a:lnTo>
                  <a:lnTo>
                    <a:pt x="170" y="176"/>
                  </a:lnTo>
                  <a:lnTo>
                    <a:pt x="164" y="186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2" y="214"/>
                  </a:lnTo>
                  <a:lnTo>
                    <a:pt x="152" y="220"/>
                  </a:lnTo>
                  <a:lnTo>
                    <a:pt x="152" y="224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6" y="234"/>
                  </a:lnTo>
                  <a:lnTo>
                    <a:pt x="172" y="234"/>
                  </a:lnTo>
                  <a:lnTo>
                    <a:pt x="180" y="232"/>
                  </a:lnTo>
                  <a:lnTo>
                    <a:pt x="190" y="230"/>
                  </a:lnTo>
                  <a:lnTo>
                    <a:pt x="200" y="224"/>
                  </a:lnTo>
                  <a:lnTo>
                    <a:pt x="210" y="220"/>
                  </a:lnTo>
                  <a:lnTo>
                    <a:pt x="220" y="218"/>
                  </a:lnTo>
                  <a:lnTo>
                    <a:pt x="226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40" y="218"/>
                  </a:lnTo>
                  <a:lnTo>
                    <a:pt x="240" y="220"/>
                  </a:lnTo>
                  <a:lnTo>
                    <a:pt x="242" y="222"/>
                  </a:lnTo>
                  <a:lnTo>
                    <a:pt x="242" y="226"/>
                  </a:lnTo>
                  <a:lnTo>
                    <a:pt x="240" y="230"/>
                  </a:lnTo>
                  <a:lnTo>
                    <a:pt x="238" y="238"/>
                  </a:lnTo>
                  <a:lnTo>
                    <a:pt x="234" y="246"/>
                  </a:lnTo>
                  <a:lnTo>
                    <a:pt x="230" y="256"/>
                  </a:lnTo>
                  <a:lnTo>
                    <a:pt x="224" y="268"/>
                  </a:lnTo>
                  <a:lnTo>
                    <a:pt x="220" y="276"/>
                  </a:lnTo>
                  <a:lnTo>
                    <a:pt x="218" y="284"/>
                  </a:lnTo>
                  <a:lnTo>
                    <a:pt x="218" y="290"/>
                  </a:lnTo>
                  <a:lnTo>
                    <a:pt x="218" y="294"/>
                  </a:lnTo>
                  <a:lnTo>
                    <a:pt x="218" y="298"/>
                  </a:lnTo>
                  <a:lnTo>
                    <a:pt x="220" y="30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2" y="304"/>
                  </a:lnTo>
                  <a:lnTo>
                    <a:pt x="238" y="304"/>
                  </a:lnTo>
                  <a:lnTo>
                    <a:pt x="246" y="302"/>
                  </a:lnTo>
                  <a:lnTo>
                    <a:pt x="254" y="300"/>
                  </a:lnTo>
                  <a:lnTo>
                    <a:pt x="266" y="296"/>
                  </a:lnTo>
                  <a:lnTo>
                    <a:pt x="268" y="294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52" y="296"/>
                  </a:lnTo>
                  <a:lnTo>
                    <a:pt x="244" y="298"/>
                  </a:lnTo>
                  <a:lnTo>
                    <a:pt x="236" y="300"/>
                  </a:lnTo>
                  <a:lnTo>
                    <a:pt x="232" y="300"/>
                  </a:lnTo>
                  <a:lnTo>
                    <a:pt x="228" y="300"/>
                  </a:lnTo>
                  <a:lnTo>
                    <a:pt x="226" y="300"/>
                  </a:lnTo>
                  <a:lnTo>
                    <a:pt x="224" y="298"/>
                  </a:lnTo>
                  <a:lnTo>
                    <a:pt x="222" y="296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6"/>
                  </a:lnTo>
                  <a:lnTo>
                    <a:pt x="226" y="278"/>
                  </a:lnTo>
                  <a:lnTo>
                    <a:pt x="228" y="270"/>
                  </a:lnTo>
                  <a:lnTo>
                    <a:pt x="234" y="258"/>
                  </a:lnTo>
                  <a:lnTo>
                    <a:pt x="238" y="248"/>
                  </a:lnTo>
                  <a:lnTo>
                    <a:pt x="242" y="240"/>
                  </a:lnTo>
                  <a:lnTo>
                    <a:pt x="244" y="232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4" y="218"/>
                  </a:lnTo>
                  <a:lnTo>
                    <a:pt x="242" y="214"/>
                  </a:lnTo>
                  <a:lnTo>
                    <a:pt x="240" y="212"/>
                  </a:lnTo>
                  <a:lnTo>
                    <a:pt x="236" y="212"/>
                  </a:lnTo>
                  <a:lnTo>
                    <a:pt x="232" y="210"/>
                  </a:lnTo>
                  <a:lnTo>
                    <a:pt x="226" y="212"/>
                  </a:lnTo>
                  <a:lnTo>
                    <a:pt x="218" y="214"/>
                  </a:lnTo>
                  <a:lnTo>
                    <a:pt x="208" y="216"/>
                  </a:lnTo>
                  <a:lnTo>
                    <a:pt x="198" y="220"/>
                  </a:lnTo>
                  <a:lnTo>
                    <a:pt x="188" y="226"/>
                  </a:lnTo>
                  <a:lnTo>
                    <a:pt x="178" y="228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60" y="208"/>
                  </a:lnTo>
                  <a:lnTo>
                    <a:pt x="164" y="198"/>
                  </a:lnTo>
                  <a:lnTo>
                    <a:pt x="168" y="188"/>
                  </a:lnTo>
                  <a:lnTo>
                    <a:pt x="174" y="178"/>
                  </a:lnTo>
                  <a:lnTo>
                    <a:pt x="178" y="170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2"/>
                  </a:lnTo>
                  <a:lnTo>
                    <a:pt x="180" y="148"/>
                  </a:lnTo>
                  <a:lnTo>
                    <a:pt x="178" y="144"/>
                  </a:lnTo>
                  <a:lnTo>
                    <a:pt x="174" y="142"/>
                  </a:lnTo>
                  <a:lnTo>
                    <a:pt x="170" y="142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2" y="14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22" y="156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4" y="138"/>
                  </a:lnTo>
                  <a:lnTo>
                    <a:pt x="98" y="128"/>
                  </a:lnTo>
                  <a:lnTo>
                    <a:pt x="102" y="118"/>
                  </a:lnTo>
                  <a:lnTo>
                    <a:pt x="108" y="108"/>
                  </a:lnTo>
                  <a:lnTo>
                    <a:pt x="112" y="100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4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88" y="74"/>
                  </a:lnTo>
                  <a:lnTo>
                    <a:pt x="78" y="76"/>
                  </a:lnTo>
                  <a:lnTo>
                    <a:pt x="68" y="80"/>
                  </a:lnTo>
                  <a:lnTo>
                    <a:pt x="56" y="84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8" y="68"/>
                  </a:lnTo>
                  <a:lnTo>
                    <a:pt x="32" y="58"/>
                  </a:lnTo>
                  <a:lnTo>
                    <a:pt x="38" y="48"/>
                  </a:lnTo>
                  <a:lnTo>
                    <a:pt x="42" y="38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9" name="Freeform 15"/>
            <p:cNvSpPr>
              <a:spLocks/>
            </p:cNvSpPr>
            <p:nvPr/>
          </p:nvSpPr>
          <p:spPr bwMode="auto">
            <a:xfrm>
              <a:off x="2186" y="956"/>
              <a:ext cx="356" cy="300"/>
            </a:xfrm>
            <a:custGeom>
              <a:avLst/>
              <a:gdLst>
                <a:gd name="T0" fmla="*/ 6 w 356"/>
                <a:gd name="T1" fmla="*/ 264 h 300"/>
                <a:gd name="T2" fmla="*/ 12 w 356"/>
                <a:gd name="T3" fmla="*/ 256 h 300"/>
                <a:gd name="T4" fmla="*/ 44 w 356"/>
                <a:gd name="T5" fmla="*/ 268 h 300"/>
                <a:gd name="T6" fmla="*/ 80 w 356"/>
                <a:gd name="T7" fmla="*/ 282 h 300"/>
                <a:gd name="T8" fmla="*/ 90 w 356"/>
                <a:gd name="T9" fmla="*/ 270 h 300"/>
                <a:gd name="T10" fmla="*/ 76 w 356"/>
                <a:gd name="T11" fmla="*/ 226 h 300"/>
                <a:gd name="T12" fmla="*/ 72 w 356"/>
                <a:gd name="T13" fmla="*/ 200 h 300"/>
                <a:gd name="T14" fmla="*/ 86 w 356"/>
                <a:gd name="T15" fmla="*/ 198 h 300"/>
                <a:gd name="T16" fmla="*/ 130 w 356"/>
                <a:gd name="T17" fmla="*/ 220 h 300"/>
                <a:gd name="T18" fmla="*/ 154 w 356"/>
                <a:gd name="T19" fmla="*/ 222 h 300"/>
                <a:gd name="T20" fmla="*/ 154 w 356"/>
                <a:gd name="T21" fmla="*/ 198 h 300"/>
                <a:gd name="T22" fmla="*/ 138 w 356"/>
                <a:gd name="T23" fmla="*/ 152 h 300"/>
                <a:gd name="T24" fmla="*/ 142 w 356"/>
                <a:gd name="T25" fmla="*/ 138 h 300"/>
                <a:gd name="T26" fmla="*/ 168 w 356"/>
                <a:gd name="T27" fmla="*/ 146 h 300"/>
                <a:gd name="T28" fmla="*/ 208 w 356"/>
                <a:gd name="T29" fmla="*/ 164 h 300"/>
                <a:gd name="T30" fmla="*/ 222 w 356"/>
                <a:gd name="T31" fmla="*/ 156 h 300"/>
                <a:gd name="T32" fmla="*/ 214 w 356"/>
                <a:gd name="T33" fmla="*/ 118 h 300"/>
                <a:gd name="T34" fmla="*/ 204 w 356"/>
                <a:gd name="T35" fmla="*/ 84 h 300"/>
                <a:gd name="T36" fmla="*/ 214 w 356"/>
                <a:gd name="T37" fmla="*/ 80 h 300"/>
                <a:gd name="T38" fmla="*/ 254 w 356"/>
                <a:gd name="T39" fmla="*/ 98 h 300"/>
                <a:gd name="T40" fmla="*/ 282 w 356"/>
                <a:gd name="T41" fmla="*/ 106 h 300"/>
                <a:gd name="T42" fmla="*/ 288 w 356"/>
                <a:gd name="T43" fmla="*/ 88 h 300"/>
                <a:gd name="T44" fmla="*/ 272 w 356"/>
                <a:gd name="T45" fmla="*/ 40 h 300"/>
                <a:gd name="T46" fmla="*/ 272 w 356"/>
                <a:gd name="T47" fmla="*/ 22 h 300"/>
                <a:gd name="T48" fmla="*/ 292 w 356"/>
                <a:gd name="T49" fmla="*/ 24 h 300"/>
                <a:gd name="T50" fmla="*/ 336 w 356"/>
                <a:gd name="T51" fmla="*/ 46 h 300"/>
                <a:gd name="T52" fmla="*/ 354 w 356"/>
                <a:gd name="T53" fmla="*/ 42 h 300"/>
                <a:gd name="T54" fmla="*/ 350 w 356"/>
                <a:gd name="T55" fmla="*/ 12 h 300"/>
                <a:gd name="T56" fmla="*/ 346 w 356"/>
                <a:gd name="T57" fmla="*/ 14 h 300"/>
                <a:gd name="T58" fmla="*/ 350 w 356"/>
                <a:gd name="T59" fmla="*/ 40 h 300"/>
                <a:gd name="T60" fmla="*/ 338 w 356"/>
                <a:gd name="T61" fmla="*/ 42 h 300"/>
                <a:gd name="T62" fmla="*/ 294 w 356"/>
                <a:gd name="T63" fmla="*/ 20 h 300"/>
                <a:gd name="T64" fmla="*/ 270 w 356"/>
                <a:gd name="T65" fmla="*/ 18 h 300"/>
                <a:gd name="T66" fmla="*/ 268 w 356"/>
                <a:gd name="T67" fmla="*/ 42 h 300"/>
                <a:gd name="T68" fmla="*/ 284 w 356"/>
                <a:gd name="T69" fmla="*/ 88 h 300"/>
                <a:gd name="T70" fmla="*/ 280 w 356"/>
                <a:gd name="T71" fmla="*/ 102 h 300"/>
                <a:gd name="T72" fmla="*/ 256 w 356"/>
                <a:gd name="T73" fmla="*/ 94 h 300"/>
                <a:gd name="T74" fmla="*/ 214 w 356"/>
                <a:gd name="T75" fmla="*/ 74 h 300"/>
                <a:gd name="T76" fmla="*/ 200 w 356"/>
                <a:gd name="T77" fmla="*/ 84 h 300"/>
                <a:gd name="T78" fmla="*/ 210 w 356"/>
                <a:gd name="T79" fmla="*/ 120 h 300"/>
                <a:gd name="T80" fmla="*/ 218 w 356"/>
                <a:gd name="T81" fmla="*/ 154 h 300"/>
                <a:gd name="T82" fmla="*/ 208 w 356"/>
                <a:gd name="T83" fmla="*/ 160 h 300"/>
                <a:gd name="T84" fmla="*/ 170 w 356"/>
                <a:gd name="T85" fmla="*/ 142 h 300"/>
                <a:gd name="T86" fmla="*/ 140 w 356"/>
                <a:gd name="T87" fmla="*/ 134 h 300"/>
                <a:gd name="T88" fmla="*/ 134 w 356"/>
                <a:gd name="T89" fmla="*/ 152 h 300"/>
                <a:gd name="T90" fmla="*/ 150 w 356"/>
                <a:gd name="T91" fmla="*/ 198 h 300"/>
                <a:gd name="T92" fmla="*/ 150 w 356"/>
                <a:gd name="T93" fmla="*/ 218 h 300"/>
                <a:gd name="T94" fmla="*/ 132 w 356"/>
                <a:gd name="T95" fmla="*/ 216 h 300"/>
                <a:gd name="T96" fmla="*/ 86 w 356"/>
                <a:gd name="T97" fmla="*/ 194 h 300"/>
                <a:gd name="T98" fmla="*/ 68 w 356"/>
                <a:gd name="T99" fmla="*/ 198 h 300"/>
                <a:gd name="T100" fmla="*/ 72 w 356"/>
                <a:gd name="T101" fmla="*/ 228 h 300"/>
                <a:gd name="T102" fmla="*/ 86 w 356"/>
                <a:gd name="T103" fmla="*/ 270 h 300"/>
                <a:gd name="T104" fmla="*/ 80 w 356"/>
                <a:gd name="T105" fmla="*/ 278 h 300"/>
                <a:gd name="T106" fmla="*/ 46 w 356"/>
                <a:gd name="T107" fmla="*/ 264 h 300"/>
                <a:gd name="T108" fmla="*/ 12 w 356"/>
                <a:gd name="T109" fmla="*/ 250 h 300"/>
                <a:gd name="T110" fmla="*/ 0 w 356"/>
                <a:gd name="T111" fmla="*/ 264 h 300"/>
                <a:gd name="T112" fmla="*/ 12 w 356"/>
                <a:gd name="T113" fmla="*/ 3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00"/>
                <a:gd name="T173" fmla="*/ 356 w 356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00">
                  <a:moveTo>
                    <a:pt x="14" y="296"/>
                  </a:moveTo>
                  <a:lnTo>
                    <a:pt x="10" y="286"/>
                  </a:lnTo>
                  <a:lnTo>
                    <a:pt x="8" y="276"/>
                  </a:lnTo>
                  <a:lnTo>
                    <a:pt x="6" y="268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20" y="256"/>
                  </a:lnTo>
                  <a:lnTo>
                    <a:pt x="26" y="260"/>
                  </a:lnTo>
                  <a:lnTo>
                    <a:pt x="34" y="264"/>
                  </a:lnTo>
                  <a:lnTo>
                    <a:pt x="44" y="268"/>
                  </a:lnTo>
                  <a:lnTo>
                    <a:pt x="54" y="274"/>
                  </a:lnTo>
                  <a:lnTo>
                    <a:pt x="64" y="278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80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90" y="278"/>
                  </a:lnTo>
                  <a:lnTo>
                    <a:pt x="90" y="274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88" y="256"/>
                  </a:lnTo>
                  <a:lnTo>
                    <a:pt x="86" y="248"/>
                  </a:lnTo>
                  <a:lnTo>
                    <a:pt x="80" y="236"/>
                  </a:lnTo>
                  <a:lnTo>
                    <a:pt x="76" y="226"/>
                  </a:lnTo>
                  <a:lnTo>
                    <a:pt x="74" y="218"/>
                  </a:lnTo>
                  <a:lnTo>
                    <a:pt x="72" y="210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8" y="196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92" y="200"/>
                  </a:lnTo>
                  <a:lnTo>
                    <a:pt x="100" y="204"/>
                  </a:lnTo>
                  <a:lnTo>
                    <a:pt x="110" y="210"/>
                  </a:lnTo>
                  <a:lnTo>
                    <a:pt x="120" y="216"/>
                  </a:lnTo>
                  <a:lnTo>
                    <a:pt x="130" y="220"/>
                  </a:lnTo>
                  <a:lnTo>
                    <a:pt x="136" y="222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4" y="222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4" y="198"/>
                  </a:lnTo>
                  <a:lnTo>
                    <a:pt x="152" y="188"/>
                  </a:lnTo>
                  <a:lnTo>
                    <a:pt x="148" y="178"/>
                  </a:lnTo>
                  <a:lnTo>
                    <a:pt x="142" y="168"/>
                  </a:lnTo>
                  <a:lnTo>
                    <a:pt x="140" y="158"/>
                  </a:lnTo>
                  <a:lnTo>
                    <a:pt x="138" y="152"/>
                  </a:lnTo>
                  <a:lnTo>
                    <a:pt x="138" y="146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40" y="140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8" y="138"/>
                  </a:lnTo>
                  <a:lnTo>
                    <a:pt x="152" y="140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2"/>
                  </a:lnTo>
                  <a:lnTo>
                    <a:pt x="186" y="156"/>
                  </a:lnTo>
                  <a:lnTo>
                    <a:pt x="196" y="162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2" y="166"/>
                  </a:lnTo>
                  <a:lnTo>
                    <a:pt x="216" y="164"/>
                  </a:lnTo>
                  <a:lnTo>
                    <a:pt x="220" y="162"/>
                  </a:lnTo>
                  <a:lnTo>
                    <a:pt x="222" y="160"/>
                  </a:lnTo>
                  <a:lnTo>
                    <a:pt x="222" y="156"/>
                  </a:lnTo>
                  <a:lnTo>
                    <a:pt x="224" y="152"/>
                  </a:lnTo>
                  <a:lnTo>
                    <a:pt x="222" y="146"/>
                  </a:lnTo>
                  <a:lnTo>
                    <a:pt x="220" y="138"/>
                  </a:lnTo>
                  <a:lnTo>
                    <a:pt x="218" y="130"/>
                  </a:lnTo>
                  <a:lnTo>
                    <a:pt x="214" y="118"/>
                  </a:lnTo>
                  <a:lnTo>
                    <a:pt x="210" y="108"/>
                  </a:lnTo>
                  <a:lnTo>
                    <a:pt x="206" y="100"/>
                  </a:lnTo>
                  <a:lnTo>
                    <a:pt x="204" y="92"/>
                  </a:lnTo>
                  <a:lnTo>
                    <a:pt x="204" y="88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4" y="86"/>
                  </a:lnTo>
                  <a:lnTo>
                    <a:pt x="244" y="92"/>
                  </a:lnTo>
                  <a:lnTo>
                    <a:pt x="254" y="98"/>
                  </a:lnTo>
                  <a:lnTo>
                    <a:pt x="262" y="102"/>
                  </a:lnTo>
                  <a:lnTo>
                    <a:pt x="270" y="104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82" y="106"/>
                  </a:lnTo>
                  <a:lnTo>
                    <a:pt x="286" y="104"/>
                  </a:lnTo>
                  <a:lnTo>
                    <a:pt x="288" y="100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8" y="88"/>
                  </a:lnTo>
                  <a:lnTo>
                    <a:pt x="288" y="80"/>
                  </a:lnTo>
                  <a:lnTo>
                    <a:pt x="284" y="70"/>
                  </a:lnTo>
                  <a:lnTo>
                    <a:pt x="280" y="60"/>
                  </a:lnTo>
                  <a:lnTo>
                    <a:pt x="276" y="50"/>
                  </a:lnTo>
                  <a:lnTo>
                    <a:pt x="272" y="40"/>
                  </a:lnTo>
                  <a:lnTo>
                    <a:pt x="270" y="34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72" y="24"/>
                  </a:lnTo>
                  <a:lnTo>
                    <a:pt x="272" y="22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4" y="22"/>
                  </a:lnTo>
                  <a:lnTo>
                    <a:pt x="292" y="24"/>
                  </a:lnTo>
                  <a:lnTo>
                    <a:pt x="300" y="28"/>
                  </a:lnTo>
                  <a:lnTo>
                    <a:pt x="310" y="34"/>
                  </a:lnTo>
                  <a:lnTo>
                    <a:pt x="320" y="40"/>
                  </a:lnTo>
                  <a:lnTo>
                    <a:pt x="328" y="44"/>
                  </a:lnTo>
                  <a:lnTo>
                    <a:pt x="336" y="46"/>
                  </a:lnTo>
                  <a:lnTo>
                    <a:pt x="340" y="48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52" y="44"/>
                  </a:lnTo>
                  <a:lnTo>
                    <a:pt x="354" y="42"/>
                  </a:lnTo>
                  <a:lnTo>
                    <a:pt x="356" y="38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54" y="22"/>
                  </a:lnTo>
                  <a:lnTo>
                    <a:pt x="350" y="12"/>
                  </a:lnTo>
                  <a:lnTo>
                    <a:pt x="346" y="2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42" y="4"/>
                  </a:lnTo>
                  <a:lnTo>
                    <a:pt x="346" y="14"/>
                  </a:lnTo>
                  <a:lnTo>
                    <a:pt x="348" y="22"/>
                  </a:lnTo>
                  <a:lnTo>
                    <a:pt x="350" y="30"/>
                  </a:lnTo>
                  <a:lnTo>
                    <a:pt x="352" y="34"/>
                  </a:lnTo>
                  <a:lnTo>
                    <a:pt x="350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8" y="42"/>
                  </a:lnTo>
                  <a:lnTo>
                    <a:pt x="330" y="40"/>
                  </a:lnTo>
                  <a:lnTo>
                    <a:pt x="322" y="34"/>
                  </a:lnTo>
                  <a:lnTo>
                    <a:pt x="312" y="30"/>
                  </a:lnTo>
                  <a:lnTo>
                    <a:pt x="302" y="24"/>
                  </a:lnTo>
                  <a:lnTo>
                    <a:pt x="294" y="20"/>
                  </a:lnTo>
                  <a:lnTo>
                    <a:pt x="286" y="18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2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8" y="42"/>
                  </a:lnTo>
                  <a:lnTo>
                    <a:pt x="272" y="52"/>
                  </a:lnTo>
                  <a:lnTo>
                    <a:pt x="276" y="62"/>
                  </a:lnTo>
                  <a:lnTo>
                    <a:pt x="280" y="72"/>
                  </a:lnTo>
                  <a:lnTo>
                    <a:pt x="282" y="80"/>
                  </a:lnTo>
                  <a:lnTo>
                    <a:pt x="284" y="88"/>
                  </a:lnTo>
                  <a:lnTo>
                    <a:pt x="284" y="92"/>
                  </a:lnTo>
                  <a:lnTo>
                    <a:pt x="284" y="96"/>
                  </a:lnTo>
                  <a:lnTo>
                    <a:pt x="284" y="98"/>
                  </a:lnTo>
                  <a:lnTo>
                    <a:pt x="282" y="100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88"/>
                  </a:lnTo>
                  <a:lnTo>
                    <a:pt x="236" y="82"/>
                  </a:lnTo>
                  <a:lnTo>
                    <a:pt x="226" y="78"/>
                  </a:lnTo>
                  <a:lnTo>
                    <a:pt x="220" y="76"/>
                  </a:lnTo>
                  <a:lnTo>
                    <a:pt x="214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4" y="78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2" y="100"/>
                  </a:lnTo>
                  <a:lnTo>
                    <a:pt x="204" y="110"/>
                  </a:lnTo>
                  <a:lnTo>
                    <a:pt x="210" y="120"/>
                  </a:lnTo>
                  <a:lnTo>
                    <a:pt x="214" y="130"/>
                  </a:lnTo>
                  <a:lnTo>
                    <a:pt x="216" y="140"/>
                  </a:lnTo>
                  <a:lnTo>
                    <a:pt x="218" y="148"/>
                  </a:lnTo>
                  <a:lnTo>
                    <a:pt x="218" y="152"/>
                  </a:lnTo>
                  <a:lnTo>
                    <a:pt x="218" y="154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4" y="160"/>
                  </a:lnTo>
                  <a:lnTo>
                    <a:pt x="212" y="160"/>
                  </a:lnTo>
                  <a:lnTo>
                    <a:pt x="208" y="160"/>
                  </a:lnTo>
                  <a:lnTo>
                    <a:pt x="204" y="160"/>
                  </a:lnTo>
                  <a:lnTo>
                    <a:pt x="198" y="156"/>
                  </a:lnTo>
                  <a:lnTo>
                    <a:pt x="188" y="152"/>
                  </a:lnTo>
                  <a:lnTo>
                    <a:pt x="180" y="148"/>
                  </a:lnTo>
                  <a:lnTo>
                    <a:pt x="170" y="142"/>
                  </a:lnTo>
                  <a:lnTo>
                    <a:pt x="160" y="138"/>
                  </a:lnTo>
                  <a:lnTo>
                    <a:pt x="154" y="134"/>
                  </a:lnTo>
                  <a:lnTo>
                    <a:pt x="148" y="134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6" y="136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2"/>
                  </a:lnTo>
                  <a:lnTo>
                    <a:pt x="136" y="160"/>
                  </a:lnTo>
                  <a:lnTo>
                    <a:pt x="138" y="168"/>
                  </a:lnTo>
                  <a:lnTo>
                    <a:pt x="142" y="180"/>
                  </a:lnTo>
                  <a:lnTo>
                    <a:pt x="148" y="190"/>
                  </a:lnTo>
                  <a:lnTo>
                    <a:pt x="150" y="198"/>
                  </a:lnTo>
                  <a:lnTo>
                    <a:pt x="152" y="206"/>
                  </a:lnTo>
                  <a:lnTo>
                    <a:pt x="152" y="210"/>
                  </a:lnTo>
                  <a:lnTo>
                    <a:pt x="152" y="214"/>
                  </a:lnTo>
                  <a:lnTo>
                    <a:pt x="152" y="216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20"/>
                  </a:lnTo>
                  <a:lnTo>
                    <a:pt x="142" y="218"/>
                  </a:lnTo>
                  <a:lnTo>
                    <a:pt x="138" y="218"/>
                  </a:lnTo>
                  <a:lnTo>
                    <a:pt x="132" y="216"/>
                  </a:lnTo>
                  <a:lnTo>
                    <a:pt x="122" y="212"/>
                  </a:lnTo>
                  <a:lnTo>
                    <a:pt x="114" y="206"/>
                  </a:lnTo>
                  <a:lnTo>
                    <a:pt x="102" y="200"/>
                  </a:lnTo>
                  <a:lnTo>
                    <a:pt x="94" y="196"/>
                  </a:lnTo>
                  <a:lnTo>
                    <a:pt x="86" y="194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0" y="194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8" y="210"/>
                  </a:lnTo>
                  <a:lnTo>
                    <a:pt x="70" y="218"/>
                  </a:lnTo>
                  <a:lnTo>
                    <a:pt x="72" y="228"/>
                  </a:lnTo>
                  <a:lnTo>
                    <a:pt x="76" y="238"/>
                  </a:lnTo>
                  <a:lnTo>
                    <a:pt x="80" y="248"/>
                  </a:lnTo>
                  <a:lnTo>
                    <a:pt x="84" y="258"/>
                  </a:lnTo>
                  <a:lnTo>
                    <a:pt x="86" y="264"/>
                  </a:lnTo>
                  <a:lnTo>
                    <a:pt x="86" y="270"/>
                  </a:lnTo>
                  <a:lnTo>
                    <a:pt x="86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2" y="278"/>
                  </a:lnTo>
                  <a:lnTo>
                    <a:pt x="80" y="278"/>
                  </a:lnTo>
                  <a:lnTo>
                    <a:pt x="76" y="278"/>
                  </a:lnTo>
                  <a:lnTo>
                    <a:pt x="72" y="276"/>
                  </a:lnTo>
                  <a:lnTo>
                    <a:pt x="64" y="274"/>
                  </a:lnTo>
                  <a:lnTo>
                    <a:pt x="56" y="270"/>
                  </a:lnTo>
                  <a:lnTo>
                    <a:pt x="46" y="264"/>
                  </a:lnTo>
                  <a:lnTo>
                    <a:pt x="36" y="260"/>
                  </a:lnTo>
                  <a:lnTo>
                    <a:pt x="28" y="254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2" y="250"/>
                  </a:lnTo>
                  <a:lnTo>
                    <a:pt x="8" y="252"/>
                  </a:lnTo>
                  <a:lnTo>
                    <a:pt x="4" y="254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0" y="298"/>
                  </a:lnTo>
                  <a:lnTo>
                    <a:pt x="12" y="300"/>
                  </a:lnTo>
                  <a:lnTo>
                    <a:pt x="16" y="298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0" name="Freeform 16"/>
            <p:cNvSpPr>
              <a:spLocks/>
            </p:cNvSpPr>
            <p:nvPr/>
          </p:nvSpPr>
          <p:spPr bwMode="auto">
            <a:xfrm>
              <a:off x="1752" y="854"/>
              <a:ext cx="24" cy="20"/>
            </a:xfrm>
            <a:custGeom>
              <a:avLst/>
              <a:gdLst>
                <a:gd name="T0" fmla="*/ 24 w 24"/>
                <a:gd name="T1" fmla="*/ 0 h 20"/>
                <a:gd name="T2" fmla="*/ 10 w 24"/>
                <a:gd name="T3" fmla="*/ 20 h 20"/>
                <a:gd name="T4" fmla="*/ 8 w 24"/>
                <a:gd name="T5" fmla="*/ 10 h 20"/>
                <a:gd name="T6" fmla="*/ 0 w 24"/>
                <a:gd name="T7" fmla="*/ 6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4" y="0"/>
                  </a:moveTo>
                  <a:lnTo>
                    <a:pt x="10" y="20"/>
                  </a:lnTo>
                  <a:lnTo>
                    <a:pt x="8" y="1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1" name="Freeform 17"/>
            <p:cNvSpPr>
              <a:spLocks noEditPoints="1"/>
            </p:cNvSpPr>
            <p:nvPr/>
          </p:nvSpPr>
          <p:spPr bwMode="auto">
            <a:xfrm>
              <a:off x="1740" y="844"/>
              <a:ext cx="48" cy="40"/>
            </a:xfrm>
            <a:custGeom>
              <a:avLst/>
              <a:gdLst>
                <a:gd name="T0" fmla="*/ 32 w 48"/>
                <a:gd name="T1" fmla="*/ 6 h 40"/>
                <a:gd name="T2" fmla="*/ 18 w 48"/>
                <a:gd name="T3" fmla="*/ 26 h 40"/>
                <a:gd name="T4" fmla="*/ 22 w 48"/>
                <a:gd name="T5" fmla="*/ 30 h 40"/>
                <a:gd name="T6" fmla="*/ 26 w 48"/>
                <a:gd name="T7" fmla="*/ 28 h 40"/>
                <a:gd name="T8" fmla="*/ 24 w 48"/>
                <a:gd name="T9" fmla="*/ 20 h 40"/>
                <a:gd name="T10" fmla="*/ 24 w 48"/>
                <a:gd name="T11" fmla="*/ 18 h 40"/>
                <a:gd name="T12" fmla="*/ 22 w 48"/>
                <a:gd name="T13" fmla="*/ 16 h 40"/>
                <a:gd name="T14" fmla="*/ 14 w 48"/>
                <a:gd name="T15" fmla="*/ 12 h 40"/>
                <a:gd name="T16" fmla="*/ 12 w 48"/>
                <a:gd name="T17" fmla="*/ 16 h 40"/>
                <a:gd name="T18" fmla="*/ 14 w 48"/>
                <a:gd name="T19" fmla="*/ 20 h 40"/>
                <a:gd name="T20" fmla="*/ 38 w 48"/>
                <a:gd name="T21" fmla="*/ 14 h 40"/>
                <a:gd name="T22" fmla="*/ 36 w 48"/>
                <a:gd name="T23" fmla="*/ 10 h 40"/>
                <a:gd name="T24" fmla="*/ 32 w 48"/>
                <a:gd name="T25" fmla="*/ 6 h 40"/>
                <a:gd name="T26" fmla="*/ 34 w 48"/>
                <a:gd name="T27" fmla="*/ 4 h 40"/>
                <a:gd name="T28" fmla="*/ 12 w 48"/>
                <a:gd name="T29" fmla="*/ 12 h 40"/>
                <a:gd name="T30" fmla="*/ 0 w 48"/>
                <a:gd name="T31" fmla="*/ 16 h 40"/>
                <a:gd name="T32" fmla="*/ 10 w 48"/>
                <a:gd name="T33" fmla="*/ 20 h 40"/>
                <a:gd name="T34" fmla="*/ 18 w 48"/>
                <a:gd name="T35" fmla="*/ 24 h 40"/>
                <a:gd name="T36" fmla="*/ 20 w 48"/>
                <a:gd name="T37" fmla="*/ 20 h 40"/>
                <a:gd name="T38" fmla="*/ 16 w 48"/>
                <a:gd name="T39" fmla="*/ 22 h 40"/>
                <a:gd name="T40" fmla="*/ 16 w 48"/>
                <a:gd name="T41" fmla="*/ 30 h 40"/>
                <a:gd name="T42" fmla="*/ 18 w 48"/>
                <a:gd name="T43" fmla="*/ 40 h 40"/>
                <a:gd name="T44" fmla="*/ 26 w 48"/>
                <a:gd name="T45" fmla="*/ 32 h 40"/>
                <a:gd name="T46" fmla="*/ 40 w 48"/>
                <a:gd name="T47" fmla="*/ 12 h 40"/>
                <a:gd name="T48" fmla="*/ 48 w 48"/>
                <a:gd name="T49" fmla="*/ 0 h 40"/>
                <a:gd name="T50" fmla="*/ 34 w 48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40"/>
                <a:gd name="T80" fmla="*/ 48 w 4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40">
                  <a:moveTo>
                    <a:pt x="32" y="6"/>
                  </a:moveTo>
                  <a:lnTo>
                    <a:pt x="18" y="26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6"/>
                  </a:lnTo>
                  <a:close/>
                  <a:moveTo>
                    <a:pt x="34" y="4"/>
                  </a:moveTo>
                  <a:lnTo>
                    <a:pt x="12" y="12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30"/>
                  </a:lnTo>
                  <a:lnTo>
                    <a:pt x="18" y="40"/>
                  </a:lnTo>
                  <a:lnTo>
                    <a:pt x="26" y="32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Freeform 18"/>
            <p:cNvSpPr>
              <a:spLocks/>
            </p:cNvSpPr>
            <p:nvPr/>
          </p:nvSpPr>
          <p:spPr bwMode="auto">
            <a:xfrm>
              <a:off x="1616" y="754"/>
              <a:ext cx="300" cy="212"/>
            </a:xfrm>
            <a:custGeom>
              <a:avLst/>
              <a:gdLst>
                <a:gd name="T0" fmla="*/ 4 w 300"/>
                <a:gd name="T1" fmla="*/ 210 h 212"/>
                <a:gd name="T2" fmla="*/ 298 w 300"/>
                <a:gd name="T3" fmla="*/ 6 h 212"/>
                <a:gd name="T4" fmla="*/ 300 w 300"/>
                <a:gd name="T5" fmla="*/ 4 h 212"/>
                <a:gd name="T6" fmla="*/ 298 w 300"/>
                <a:gd name="T7" fmla="*/ 0 h 212"/>
                <a:gd name="T8" fmla="*/ 296 w 300"/>
                <a:gd name="T9" fmla="*/ 2 h 212"/>
                <a:gd name="T10" fmla="*/ 2 w 300"/>
                <a:gd name="T11" fmla="*/ 206 h 212"/>
                <a:gd name="T12" fmla="*/ 0 w 300"/>
                <a:gd name="T13" fmla="*/ 208 h 212"/>
                <a:gd name="T14" fmla="*/ 2 w 300"/>
                <a:gd name="T15" fmla="*/ 212 h 212"/>
                <a:gd name="T16" fmla="*/ 4 w 300"/>
                <a:gd name="T17" fmla="*/ 21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12"/>
                <a:gd name="T29" fmla="*/ 300 w 300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12">
                  <a:moveTo>
                    <a:pt x="4" y="210"/>
                  </a:moveTo>
                  <a:lnTo>
                    <a:pt x="298" y="6"/>
                  </a:lnTo>
                  <a:lnTo>
                    <a:pt x="300" y="4"/>
                  </a:lnTo>
                  <a:lnTo>
                    <a:pt x="298" y="0"/>
                  </a:lnTo>
                  <a:lnTo>
                    <a:pt x="296" y="2"/>
                  </a:lnTo>
                  <a:lnTo>
                    <a:pt x="2" y="206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1478" y="956"/>
              <a:ext cx="22" cy="14"/>
            </a:xfrm>
            <a:custGeom>
              <a:avLst/>
              <a:gdLst>
                <a:gd name="T0" fmla="*/ 22 w 22"/>
                <a:gd name="T1" fmla="*/ 6 h 14"/>
                <a:gd name="T2" fmla="*/ 0 w 22"/>
                <a:gd name="T3" fmla="*/ 14 h 14"/>
                <a:gd name="T4" fmla="*/ 4 w 22"/>
                <a:gd name="T5" fmla="*/ 6 h 14"/>
                <a:gd name="T6" fmla="*/ 0 w 22"/>
                <a:gd name="T7" fmla="*/ 0 h 14"/>
                <a:gd name="T8" fmla="*/ 22 w 2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22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4" name="Freeform 20"/>
            <p:cNvSpPr>
              <a:spLocks noEditPoints="1"/>
            </p:cNvSpPr>
            <p:nvPr/>
          </p:nvSpPr>
          <p:spPr bwMode="auto">
            <a:xfrm>
              <a:off x="1468" y="948"/>
              <a:ext cx="48" cy="30"/>
            </a:xfrm>
            <a:custGeom>
              <a:avLst/>
              <a:gdLst>
                <a:gd name="T0" fmla="*/ 30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0 w 48"/>
                <a:gd name="T21" fmla="*/ 20 h 30"/>
                <a:gd name="T22" fmla="*/ 32 w 48"/>
                <a:gd name="T23" fmla="*/ 14 h 30"/>
                <a:gd name="T24" fmla="*/ 30 w 48"/>
                <a:gd name="T25" fmla="*/ 10 h 30"/>
                <a:gd name="T26" fmla="*/ 34 w 48"/>
                <a:gd name="T27" fmla="*/ 10 h 30"/>
                <a:gd name="T28" fmla="*/ 10 w 48"/>
                <a:gd name="T29" fmla="*/ 2 h 30"/>
                <a:gd name="T30" fmla="*/ 0 w 48"/>
                <a:gd name="T31" fmla="*/ 0 h 30"/>
                <a:gd name="T32" fmla="*/ 4 w 48"/>
                <a:gd name="T33" fmla="*/ 10 h 30"/>
                <a:gd name="T34" fmla="*/ 8 w 48"/>
                <a:gd name="T35" fmla="*/ 16 h 30"/>
                <a:gd name="T36" fmla="*/ 14 w 48"/>
                <a:gd name="T37" fmla="*/ 14 h 30"/>
                <a:gd name="T38" fmla="*/ 8 w 48"/>
                <a:gd name="T39" fmla="*/ 12 h 30"/>
                <a:gd name="T40" fmla="*/ 4 w 48"/>
                <a:gd name="T41" fmla="*/ 20 h 30"/>
                <a:gd name="T42" fmla="*/ 0 w 48"/>
                <a:gd name="T43" fmla="*/ 30 h 30"/>
                <a:gd name="T44" fmla="*/ 10 w 48"/>
                <a:gd name="T45" fmla="*/ 28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0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8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Freeform 21"/>
            <p:cNvSpPr>
              <a:spLocks/>
            </p:cNvSpPr>
            <p:nvPr/>
          </p:nvSpPr>
          <p:spPr bwMode="auto">
            <a:xfrm>
              <a:off x="1356" y="960"/>
              <a:ext cx="266" cy="6"/>
            </a:xfrm>
            <a:custGeom>
              <a:avLst/>
              <a:gdLst>
                <a:gd name="T0" fmla="*/ 2 w 266"/>
                <a:gd name="T1" fmla="*/ 6 h 6"/>
                <a:gd name="T2" fmla="*/ 264 w 266"/>
                <a:gd name="T3" fmla="*/ 6 h 6"/>
                <a:gd name="T4" fmla="*/ 266 w 266"/>
                <a:gd name="T5" fmla="*/ 6 h 6"/>
                <a:gd name="T6" fmla="*/ 266 w 266"/>
                <a:gd name="T7" fmla="*/ 0 h 6"/>
                <a:gd name="T8" fmla="*/ 264 w 266"/>
                <a:gd name="T9" fmla="*/ 0 h 6"/>
                <a:gd name="T10" fmla="*/ 2 w 266"/>
                <a:gd name="T11" fmla="*/ 0 h 6"/>
                <a:gd name="T12" fmla="*/ 0 w 266"/>
                <a:gd name="T13" fmla="*/ 0 h 6"/>
                <a:gd name="T14" fmla="*/ 0 w 266"/>
                <a:gd name="T15" fmla="*/ 6 h 6"/>
                <a:gd name="T16" fmla="*/ 2 w 26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6"/>
                <a:gd name="T29" fmla="*/ 266 w 26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6">
                  <a:moveTo>
                    <a:pt x="2" y="6"/>
                  </a:moveTo>
                  <a:lnTo>
                    <a:pt x="264" y="6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6" name="Freeform 22"/>
            <p:cNvSpPr>
              <a:spLocks/>
            </p:cNvSpPr>
            <p:nvPr/>
          </p:nvSpPr>
          <p:spPr bwMode="auto">
            <a:xfrm>
              <a:off x="3106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Freeform 23"/>
            <p:cNvSpPr>
              <a:spLocks noEditPoints="1"/>
            </p:cNvSpPr>
            <p:nvPr/>
          </p:nvSpPr>
          <p:spPr bwMode="auto">
            <a:xfrm>
              <a:off x="3098" y="934"/>
              <a:ext cx="46" cy="30"/>
            </a:xfrm>
            <a:custGeom>
              <a:avLst/>
              <a:gdLst>
                <a:gd name="T0" fmla="*/ 30 w 46"/>
                <a:gd name="T1" fmla="*/ 10 h 30"/>
                <a:gd name="T2" fmla="*/ 6 w 46"/>
                <a:gd name="T3" fmla="*/ 18 h 30"/>
                <a:gd name="T4" fmla="*/ 8 w 46"/>
                <a:gd name="T5" fmla="*/ 22 h 30"/>
                <a:gd name="T6" fmla="*/ 12 w 46"/>
                <a:gd name="T7" fmla="*/ 24 h 30"/>
                <a:gd name="T8" fmla="*/ 16 w 46"/>
                <a:gd name="T9" fmla="*/ 16 h 30"/>
                <a:gd name="T10" fmla="*/ 18 w 46"/>
                <a:gd name="T11" fmla="*/ 14 h 30"/>
                <a:gd name="T12" fmla="*/ 16 w 46"/>
                <a:gd name="T13" fmla="*/ 12 h 30"/>
                <a:gd name="T14" fmla="*/ 12 w 46"/>
                <a:gd name="T15" fmla="*/ 4 h 30"/>
                <a:gd name="T16" fmla="*/ 8 w 46"/>
                <a:gd name="T17" fmla="*/ 8 h 30"/>
                <a:gd name="T18" fmla="*/ 6 w 46"/>
                <a:gd name="T19" fmla="*/ 12 h 30"/>
                <a:gd name="T20" fmla="*/ 30 w 46"/>
                <a:gd name="T21" fmla="*/ 20 h 30"/>
                <a:gd name="T22" fmla="*/ 32 w 46"/>
                <a:gd name="T23" fmla="*/ 14 h 30"/>
                <a:gd name="T24" fmla="*/ 30 w 46"/>
                <a:gd name="T25" fmla="*/ 10 h 30"/>
                <a:gd name="T26" fmla="*/ 34 w 46"/>
                <a:gd name="T27" fmla="*/ 10 h 30"/>
                <a:gd name="T28" fmla="*/ 10 w 46"/>
                <a:gd name="T29" fmla="*/ 2 h 30"/>
                <a:gd name="T30" fmla="*/ 0 w 46"/>
                <a:gd name="T31" fmla="*/ 0 h 30"/>
                <a:gd name="T32" fmla="*/ 4 w 46"/>
                <a:gd name="T33" fmla="*/ 10 h 30"/>
                <a:gd name="T34" fmla="*/ 8 w 46"/>
                <a:gd name="T35" fmla="*/ 16 h 30"/>
                <a:gd name="T36" fmla="*/ 12 w 46"/>
                <a:gd name="T37" fmla="*/ 14 h 30"/>
                <a:gd name="T38" fmla="*/ 8 w 46"/>
                <a:gd name="T39" fmla="*/ 12 h 30"/>
                <a:gd name="T40" fmla="*/ 4 w 46"/>
                <a:gd name="T41" fmla="*/ 20 h 30"/>
                <a:gd name="T42" fmla="*/ 0 w 46"/>
                <a:gd name="T43" fmla="*/ 30 h 30"/>
                <a:gd name="T44" fmla="*/ 10 w 46"/>
                <a:gd name="T45" fmla="*/ 26 h 30"/>
                <a:gd name="T46" fmla="*/ 34 w 46"/>
                <a:gd name="T47" fmla="*/ 20 h 30"/>
                <a:gd name="T48" fmla="*/ 46 w 46"/>
                <a:gd name="T49" fmla="*/ 14 h 30"/>
                <a:gd name="T50" fmla="*/ 34 w 46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30"/>
                <a:gd name="T80" fmla="*/ 46 w 46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30">
                  <a:moveTo>
                    <a:pt x="30" y="10"/>
                  </a:move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34" y="20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8" name="Freeform 24"/>
            <p:cNvSpPr>
              <a:spLocks/>
            </p:cNvSpPr>
            <p:nvPr/>
          </p:nvSpPr>
          <p:spPr bwMode="auto">
            <a:xfrm>
              <a:off x="3008" y="946"/>
              <a:ext cx="220" cy="6"/>
            </a:xfrm>
            <a:custGeom>
              <a:avLst/>
              <a:gdLst>
                <a:gd name="T0" fmla="*/ 2 w 220"/>
                <a:gd name="T1" fmla="*/ 6 h 6"/>
                <a:gd name="T2" fmla="*/ 218 w 220"/>
                <a:gd name="T3" fmla="*/ 6 h 6"/>
                <a:gd name="T4" fmla="*/ 220 w 220"/>
                <a:gd name="T5" fmla="*/ 6 h 6"/>
                <a:gd name="T6" fmla="*/ 220 w 220"/>
                <a:gd name="T7" fmla="*/ 0 h 6"/>
                <a:gd name="T8" fmla="*/ 218 w 220"/>
                <a:gd name="T9" fmla="*/ 0 h 6"/>
                <a:gd name="T10" fmla="*/ 2 w 220"/>
                <a:gd name="T11" fmla="*/ 0 h 6"/>
                <a:gd name="T12" fmla="*/ 0 w 220"/>
                <a:gd name="T13" fmla="*/ 0 h 6"/>
                <a:gd name="T14" fmla="*/ 0 w 220"/>
                <a:gd name="T15" fmla="*/ 6 h 6"/>
                <a:gd name="T16" fmla="*/ 2 w 2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6"/>
                <a:gd name="T29" fmla="*/ 220 w 22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6">
                  <a:moveTo>
                    <a:pt x="2" y="6"/>
                  </a:moveTo>
                  <a:lnTo>
                    <a:pt x="218" y="6"/>
                  </a:lnTo>
                  <a:lnTo>
                    <a:pt x="220" y="6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Freeform 25"/>
            <p:cNvSpPr>
              <a:spLocks/>
            </p:cNvSpPr>
            <p:nvPr/>
          </p:nvSpPr>
          <p:spPr bwMode="auto">
            <a:xfrm>
              <a:off x="3312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0" name="Freeform 26"/>
            <p:cNvSpPr>
              <a:spLocks noEditPoints="1"/>
            </p:cNvSpPr>
            <p:nvPr/>
          </p:nvSpPr>
          <p:spPr bwMode="auto">
            <a:xfrm>
              <a:off x="3302" y="934"/>
              <a:ext cx="48" cy="30"/>
            </a:xfrm>
            <a:custGeom>
              <a:avLst/>
              <a:gdLst>
                <a:gd name="T0" fmla="*/ 32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2 w 48"/>
                <a:gd name="T21" fmla="*/ 20 h 30"/>
                <a:gd name="T22" fmla="*/ 34 w 48"/>
                <a:gd name="T23" fmla="*/ 14 h 30"/>
                <a:gd name="T24" fmla="*/ 32 w 48"/>
                <a:gd name="T25" fmla="*/ 10 h 30"/>
                <a:gd name="T26" fmla="*/ 34 w 48"/>
                <a:gd name="T27" fmla="*/ 10 h 30"/>
                <a:gd name="T28" fmla="*/ 12 w 48"/>
                <a:gd name="T29" fmla="*/ 2 h 30"/>
                <a:gd name="T30" fmla="*/ 0 w 48"/>
                <a:gd name="T31" fmla="*/ 0 h 30"/>
                <a:gd name="T32" fmla="*/ 6 w 48"/>
                <a:gd name="T33" fmla="*/ 10 h 30"/>
                <a:gd name="T34" fmla="*/ 10 w 48"/>
                <a:gd name="T35" fmla="*/ 16 h 30"/>
                <a:gd name="T36" fmla="*/ 14 w 48"/>
                <a:gd name="T37" fmla="*/ 14 h 30"/>
                <a:gd name="T38" fmla="*/ 10 w 48"/>
                <a:gd name="T39" fmla="*/ 12 h 30"/>
                <a:gd name="T40" fmla="*/ 6 w 48"/>
                <a:gd name="T41" fmla="*/ 20 h 30"/>
                <a:gd name="T42" fmla="*/ 0 w 48"/>
                <a:gd name="T43" fmla="*/ 30 h 30"/>
                <a:gd name="T44" fmla="*/ 12 w 48"/>
                <a:gd name="T45" fmla="*/ 26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2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2" y="10"/>
                  </a:lnTo>
                  <a:close/>
                  <a:moveTo>
                    <a:pt x="34" y="1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1" name="Freeform 27"/>
            <p:cNvSpPr>
              <a:spLocks/>
            </p:cNvSpPr>
            <p:nvPr/>
          </p:nvSpPr>
          <p:spPr bwMode="auto">
            <a:xfrm>
              <a:off x="3224" y="946"/>
              <a:ext cx="200" cy="6"/>
            </a:xfrm>
            <a:custGeom>
              <a:avLst/>
              <a:gdLst>
                <a:gd name="T0" fmla="*/ 2 w 200"/>
                <a:gd name="T1" fmla="*/ 6 h 6"/>
                <a:gd name="T2" fmla="*/ 198 w 200"/>
                <a:gd name="T3" fmla="*/ 6 h 6"/>
                <a:gd name="T4" fmla="*/ 200 w 200"/>
                <a:gd name="T5" fmla="*/ 6 h 6"/>
                <a:gd name="T6" fmla="*/ 200 w 200"/>
                <a:gd name="T7" fmla="*/ 0 h 6"/>
                <a:gd name="T8" fmla="*/ 198 w 200"/>
                <a:gd name="T9" fmla="*/ 0 h 6"/>
                <a:gd name="T10" fmla="*/ 2 w 200"/>
                <a:gd name="T11" fmla="*/ 0 h 6"/>
                <a:gd name="T12" fmla="*/ 0 w 200"/>
                <a:gd name="T13" fmla="*/ 0 h 6"/>
                <a:gd name="T14" fmla="*/ 0 w 200"/>
                <a:gd name="T15" fmla="*/ 6 h 6"/>
                <a:gd name="T16" fmla="*/ 2 w 20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6"/>
                <a:gd name="T29" fmla="*/ 200 w 20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6">
                  <a:moveTo>
                    <a:pt x="2" y="6"/>
                  </a:moveTo>
                  <a:lnTo>
                    <a:pt x="198" y="6"/>
                  </a:lnTo>
                  <a:lnTo>
                    <a:pt x="200" y="6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Freeform 28"/>
            <p:cNvSpPr>
              <a:spLocks/>
            </p:cNvSpPr>
            <p:nvPr/>
          </p:nvSpPr>
          <p:spPr bwMode="auto">
            <a:xfrm>
              <a:off x="3520" y="844"/>
              <a:ext cx="22" cy="20"/>
            </a:xfrm>
            <a:custGeom>
              <a:avLst/>
              <a:gdLst>
                <a:gd name="T0" fmla="*/ 22 w 22"/>
                <a:gd name="T1" fmla="*/ 0 h 20"/>
                <a:gd name="T2" fmla="*/ 10 w 22"/>
                <a:gd name="T3" fmla="*/ 20 h 20"/>
                <a:gd name="T4" fmla="*/ 8 w 22"/>
                <a:gd name="T5" fmla="*/ 12 h 20"/>
                <a:gd name="T6" fmla="*/ 0 w 22"/>
                <a:gd name="T7" fmla="*/ 8 h 20"/>
                <a:gd name="T8" fmla="*/ 22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22" y="0"/>
                  </a:moveTo>
                  <a:lnTo>
                    <a:pt x="10" y="2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" name="Freeform 29"/>
            <p:cNvSpPr>
              <a:spLocks noEditPoints="1"/>
            </p:cNvSpPr>
            <p:nvPr/>
          </p:nvSpPr>
          <p:spPr bwMode="auto">
            <a:xfrm>
              <a:off x="3508" y="834"/>
              <a:ext cx="46" cy="42"/>
            </a:xfrm>
            <a:custGeom>
              <a:avLst/>
              <a:gdLst>
                <a:gd name="T0" fmla="*/ 30 w 46"/>
                <a:gd name="T1" fmla="*/ 6 h 42"/>
                <a:gd name="T2" fmla="*/ 18 w 46"/>
                <a:gd name="T3" fmla="*/ 28 h 42"/>
                <a:gd name="T4" fmla="*/ 22 w 46"/>
                <a:gd name="T5" fmla="*/ 30 h 42"/>
                <a:gd name="T6" fmla="*/ 26 w 46"/>
                <a:gd name="T7" fmla="*/ 30 h 42"/>
                <a:gd name="T8" fmla="*/ 24 w 46"/>
                <a:gd name="T9" fmla="*/ 20 h 42"/>
                <a:gd name="T10" fmla="*/ 24 w 46"/>
                <a:gd name="T11" fmla="*/ 18 h 42"/>
                <a:gd name="T12" fmla="*/ 22 w 46"/>
                <a:gd name="T13" fmla="*/ 18 h 42"/>
                <a:gd name="T14" fmla="*/ 14 w 46"/>
                <a:gd name="T15" fmla="*/ 14 h 42"/>
                <a:gd name="T16" fmla="*/ 12 w 46"/>
                <a:gd name="T17" fmla="*/ 18 h 42"/>
                <a:gd name="T18" fmla="*/ 14 w 46"/>
                <a:gd name="T19" fmla="*/ 22 h 42"/>
                <a:gd name="T20" fmla="*/ 36 w 46"/>
                <a:gd name="T21" fmla="*/ 14 h 42"/>
                <a:gd name="T22" fmla="*/ 34 w 46"/>
                <a:gd name="T23" fmla="*/ 10 h 42"/>
                <a:gd name="T24" fmla="*/ 30 w 46"/>
                <a:gd name="T25" fmla="*/ 6 h 42"/>
                <a:gd name="T26" fmla="*/ 32 w 46"/>
                <a:gd name="T27" fmla="*/ 4 h 42"/>
                <a:gd name="T28" fmla="*/ 10 w 46"/>
                <a:gd name="T29" fmla="*/ 14 h 42"/>
                <a:gd name="T30" fmla="*/ 0 w 46"/>
                <a:gd name="T31" fmla="*/ 18 h 42"/>
                <a:gd name="T32" fmla="*/ 10 w 46"/>
                <a:gd name="T33" fmla="*/ 22 h 42"/>
                <a:gd name="T34" fmla="*/ 18 w 46"/>
                <a:gd name="T35" fmla="*/ 26 h 42"/>
                <a:gd name="T36" fmla="*/ 20 w 46"/>
                <a:gd name="T37" fmla="*/ 22 h 42"/>
                <a:gd name="T38" fmla="*/ 16 w 46"/>
                <a:gd name="T39" fmla="*/ 24 h 42"/>
                <a:gd name="T40" fmla="*/ 18 w 46"/>
                <a:gd name="T41" fmla="*/ 32 h 42"/>
                <a:gd name="T42" fmla="*/ 20 w 46"/>
                <a:gd name="T43" fmla="*/ 42 h 42"/>
                <a:gd name="T44" fmla="*/ 26 w 46"/>
                <a:gd name="T45" fmla="*/ 32 h 42"/>
                <a:gd name="T46" fmla="*/ 38 w 46"/>
                <a:gd name="T47" fmla="*/ 12 h 42"/>
                <a:gd name="T48" fmla="*/ 46 w 46"/>
                <a:gd name="T49" fmla="*/ 0 h 42"/>
                <a:gd name="T50" fmla="*/ 32 w 46"/>
                <a:gd name="T51" fmla="*/ 4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2"/>
                <a:gd name="T80" fmla="*/ 46 w 46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2">
                  <a:moveTo>
                    <a:pt x="30" y="6"/>
                  </a:moveTo>
                  <a:lnTo>
                    <a:pt x="18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10" y="14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2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" name="Freeform 30"/>
            <p:cNvSpPr>
              <a:spLocks/>
            </p:cNvSpPr>
            <p:nvPr/>
          </p:nvSpPr>
          <p:spPr bwMode="auto">
            <a:xfrm>
              <a:off x="3418" y="750"/>
              <a:ext cx="230" cy="202"/>
            </a:xfrm>
            <a:custGeom>
              <a:avLst/>
              <a:gdLst>
                <a:gd name="T0" fmla="*/ 6 w 230"/>
                <a:gd name="T1" fmla="*/ 200 h 202"/>
                <a:gd name="T2" fmla="*/ 230 w 230"/>
                <a:gd name="T3" fmla="*/ 4 h 202"/>
                <a:gd name="T4" fmla="*/ 230 w 230"/>
                <a:gd name="T5" fmla="*/ 2 h 202"/>
                <a:gd name="T6" fmla="*/ 228 w 230"/>
                <a:gd name="T7" fmla="*/ 0 h 202"/>
                <a:gd name="T8" fmla="*/ 226 w 230"/>
                <a:gd name="T9" fmla="*/ 0 h 202"/>
                <a:gd name="T10" fmla="*/ 2 w 230"/>
                <a:gd name="T11" fmla="*/ 198 h 202"/>
                <a:gd name="T12" fmla="*/ 0 w 230"/>
                <a:gd name="T13" fmla="*/ 198 h 202"/>
                <a:gd name="T14" fmla="*/ 4 w 230"/>
                <a:gd name="T15" fmla="*/ 202 h 202"/>
                <a:gd name="T16" fmla="*/ 6 w 230"/>
                <a:gd name="T17" fmla="*/ 20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202"/>
                <a:gd name="T29" fmla="*/ 230 w 230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202">
                  <a:moveTo>
                    <a:pt x="6" y="200"/>
                  </a:moveTo>
                  <a:lnTo>
                    <a:pt x="230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6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Freeform 31"/>
            <p:cNvSpPr>
              <a:spLocks/>
            </p:cNvSpPr>
            <p:nvPr/>
          </p:nvSpPr>
          <p:spPr bwMode="auto">
            <a:xfrm>
              <a:off x="3190" y="726"/>
              <a:ext cx="252" cy="226"/>
            </a:xfrm>
            <a:custGeom>
              <a:avLst/>
              <a:gdLst>
                <a:gd name="T0" fmla="*/ 8 w 252"/>
                <a:gd name="T1" fmla="*/ 202 h 226"/>
                <a:gd name="T2" fmla="*/ 6 w 252"/>
                <a:gd name="T3" fmla="*/ 184 h 226"/>
                <a:gd name="T4" fmla="*/ 16 w 252"/>
                <a:gd name="T5" fmla="*/ 178 h 226"/>
                <a:gd name="T6" fmla="*/ 38 w 252"/>
                <a:gd name="T7" fmla="*/ 184 h 226"/>
                <a:gd name="T8" fmla="*/ 70 w 252"/>
                <a:gd name="T9" fmla="*/ 196 h 226"/>
                <a:gd name="T10" fmla="*/ 90 w 252"/>
                <a:gd name="T11" fmla="*/ 198 h 226"/>
                <a:gd name="T12" fmla="*/ 100 w 252"/>
                <a:gd name="T13" fmla="*/ 184 h 226"/>
                <a:gd name="T14" fmla="*/ 94 w 252"/>
                <a:gd name="T15" fmla="*/ 160 h 226"/>
                <a:gd name="T16" fmla="*/ 84 w 252"/>
                <a:gd name="T17" fmla="*/ 130 h 226"/>
                <a:gd name="T18" fmla="*/ 82 w 252"/>
                <a:gd name="T19" fmla="*/ 110 h 226"/>
                <a:gd name="T20" fmla="*/ 92 w 252"/>
                <a:gd name="T21" fmla="*/ 106 h 226"/>
                <a:gd name="T22" fmla="*/ 116 w 252"/>
                <a:gd name="T23" fmla="*/ 110 h 226"/>
                <a:gd name="T24" fmla="*/ 146 w 252"/>
                <a:gd name="T25" fmla="*/ 124 h 226"/>
                <a:gd name="T26" fmla="*/ 166 w 252"/>
                <a:gd name="T27" fmla="*/ 124 h 226"/>
                <a:gd name="T28" fmla="*/ 176 w 252"/>
                <a:gd name="T29" fmla="*/ 112 h 226"/>
                <a:gd name="T30" fmla="*/ 172 w 252"/>
                <a:gd name="T31" fmla="*/ 86 h 226"/>
                <a:gd name="T32" fmla="*/ 160 w 252"/>
                <a:gd name="T33" fmla="*/ 56 h 226"/>
                <a:gd name="T34" fmla="*/ 158 w 252"/>
                <a:gd name="T35" fmla="*/ 38 h 226"/>
                <a:gd name="T36" fmla="*/ 168 w 252"/>
                <a:gd name="T37" fmla="*/ 32 h 226"/>
                <a:gd name="T38" fmla="*/ 192 w 252"/>
                <a:gd name="T39" fmla="*/ 38 h 226"/>
                <a:gd name="T40" fmla="*/ 222 w 252"/>
                <a:gd name="T41" fmla="*/ 50 h 226"/>
                <a:gd name="T42" fmla="*/ 244 w 252"/>
                <a:gd name="T43" fmla="*/ 52 h 226"/>
                <a:gd name="T44" fmla="*/ 252 w 252"/>
                <a:gd name="T45" fmla="*/ 38 h 226"/>
                <a:gd name="T46" fmla="*/ 248 w 252"/>
                <a:gd name="T47" fmla="*/ 14 h 226"/>
                <a:gd name="T48" fmla="*/ 238 w 252"/>
                <a:gd name="T49" fmla="*/ 2 h 226"/>
                <a:gd name="T50" fmla="*/ 246 w 252"/>
                <a:gd name="T51" fmla="*/ 24 h 226"/>
                <a:gd name="T52" fmla="*/ 246 w 252"/>
                <a:gd name="T53" fmla="*/ 42 h 226"/>
                <a:gd name="T54" fmla="*/ 236 w 252"/>
                <a:gd name="T55" fmla="*/ 48 h 226"/>
                <a:gd name="T56" fmla="*/ 214 w 252"/>
                <a:gd name="T57" fmla="*/ 42 h 226"/>
                <a:gd name="T58" fmla="*/ 184 w 252"/>
                <a:gd name="T59" fmla="*/ 30 h 226"/>
                <a:gd name="T60" fmla="*/ 162 w 252"/>
                <a:gd name="T61" fmla="*/ 28 h 226"/>
                <a:gd name="T62" fmla="*/ 154 w 252"/>
                <a:gd name="T63" fmla="*/ 42 h 226"/>
                <a:gd name="T64" fmla="*/ 158 w 252"/>
                <a:gd name="T65" fmla="*/ 66 h 226"/>
                <a:gd name="T66" fmla="*/ 170 w 252"/>
                <a:gd name="T67" fmla="*/ 98 h 226"/>
                <a:gd name="T68" fmla="*/ 170 w 252"/>
                <a:gd name="T69" fmla="*/ 116 h 226"/>
                <a:gd name="T70" fmla="*/ 160 w 252"/>
                <a:gd name="T71" fmla="*/ 122 h 226"/>
                <a:gd name="T72" fmla="*/ 138 w 252"/>
                <a:gd name="T73" fmla="*/ 116 h 226"/>
                <a:gd name="T74" fmla="*/ 108 w 252"/>
                <a:gd name="T75" fmla="*/ 102 h 226"/>
                <a:gd name="T76" fmla="*/ 86 w 252"/>
                <a:gd name="T77" fmla="*/ 102 h 226"/>
                <a:gd name="T78" fmla="*/ 78 w 252"/>
                <a:gd name="T79" fmla="*/ 114 h 226"/>
                <a:gd name="T80" fmla="*/ 82 w 252"/>
                <a:gd name="T81" fmla="*/ 140 h 226"/>
                <a:gd name="T82" fmla="*/ 94 w 252"/>
                <a:gd name="T83" fmla="*/ 170 h 226"/>
                <a:gd name="T84" fmla="*/ 94 w 252"/>
                <a:gd name="T85" fmla="*/ 188 h 226"/>
                <a:gd name="T86" fmla="*/ 84 w 252"/>
                <a:gd name="T87" fmla="*/ 194 h 226"/>
                <a:gd name="T88" fmla="*/ 62 w 252"/>
                <a:gd name="T89" fmla="*/ 188 h 226"/>
                <a:gd name="T90" fmla="*/ 30 w 252"/>
                <a:gd name="T91" fmla="*/ 176 h 226"/>
                <a:gd name="T92" fmla="*/ 10 w 252"/>
                <a:gd name="T93" fmla="*/ 174 h 226"/>
                <a:gd name="T94" fmla="*/ 0 w 252"/>
                <a:gd name="T95" fmla="*/ 188 h 226"/>
                <a:gd name="T96" fmla="*/ 6 w 252"/>
                <a:gd name="T97" fmla="*/ 212 h 226"/>
                <a:gd name="T98" fmla="*/ 16 w 252"/>
                <a:gd name="T99" fmla="*/ 224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226"/>
                <a:gd name="T152" fmla="*/ 252 w 252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226">
                  <a:moveTo>
                    <a:pt x="14" y="222"/>
                  </a:moveTo>
                  <a:lnTo>
                    <a:pt x="10" y="212"/>
                  </a:lnTo>
                  <a:lnTo>
                    <a:pt x="8" y="202"/>
                  </a:lnTo>
                  <a:lnTo>
                    <a:pt x="6" y="194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8" y="180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22" y="178"/>
                  </a:lnTo>
                  <a:lnTo>
                    <a:pt x="30" y="180"/>
                  </a:lnTo>
                  <a:lnTo>
                    <a:pt x="38" y="184"/>
                  </a:lnTo>
                  <a:lnTo>
                    <a:pt x="50" y="188"/>
                  </a:lnTo>
                  <a:lnTo>
                    <a:pt x="60" y="194"/>
                  </a:lnTo>
                  <a:lnTo>
                    <a:pt x="70" y="19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6" y="194"/>
                  </a:lnTo>
                  <a:lnTo>
                    <a:pt x="98" y="190"/>
                  </a:lnTo>
                  <a:lnTo>
                    <a:pt x="100" y="184"/>
                  </a:lnTo>
                  <a:lnTo>
                    <a:pt x="100" y="178"/>
                  </a:lnTo>
                  <a:lnTo>
                    <a:pt x="98" y="170"/>
                  </a:lnTo>
                  <a:lnTo>
                    <a:pt x="94" y="160"/>
                  </a:lnTo>
                  <a:lnTo>
                    <a:pt x="90" y="148"/>
                  </a:lnTo>
                  <a:lnTo>
                    <a:pt x="86" y="138"/>
                  </a:lnTo>
                  <a:lnTo>
                    <a:pt x="84" y="130"/>
                  </a:lnTo>
                  <a:lnTo>
                    <a:pt x="82" y="122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8" y="106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26" y="116"/>
                  </a:lnTo>
                  <a:lnTo>
                    <a:pt x="136" y="120"/>
                  </a:lnTo>
                  <a:lnTo>
                    <a:pt x="146" y="124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74" y="96"/>
                  </a:lnTo>
                  <a:lnTo>
                    <a:pt x="172" y="86"/>
                  </a:lnTo>
                  <a:lnTo>
                    <a:pt x="166" y="76"/>
                  </a:lnTo>
                  <a:lnTo>
                    <a:pt x="162" y="66"/>
                  </a:lnTo>
                  <a:lnTo>
                    <a:pt x="160" y="56"/>
                  </a:lnTo>
                  <a:lnTo>
                    <a:pt x="158" y="48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8" y="32"/>
                  </a:lnTo>
                  <a:lnTo>
                    <a:pt x="174" y="32"/>
                  </a:lnTo>
                  <a:lnTo>
                    <a:pt x="182" y="34"/>
                  </a:lnTo>
                  <a:lnTo>
                    <a:pt x="192" y="38"/>
                  </a:lnTo>
                  <a:lnTo>
                    <a:pt x="202" y="42"/>
                  </a:lnTo>
                  <a:lnTo>
                    <a:pt x="212" y="46"/>
                  </a:lnTo>
                  <a:lnTo>
                    <a:pt x="222" y="50"/>
                  </a:lnTo>
                  <a:lnTo>
                    <a:pt x="230" y="52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8" y="48"/>
                  </a:lnTo>
                  <a:lnTo>
                    <a:pt x="250" y="44"/>
                  </a:lnTo>
                  <a:lnTo>
                    <a:pt x="252" y="38"/>
                  </a:lnTo>
                  <a:lnTo>
                    <a:pt x="252" y="32"/>
                  </a:lnTo>
                  <a:lnTo>
                    <a:pt x="250" y="24"/>
                  </a:lnTo>
                  <a:lnTo>
                    <a:pt x="248" y="14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2" y="14"/>
                  </a:lnTo>
                  <a:lnTo>
                    <a:pt x="246" y="24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2" y="48"/>
                  </a:lnTo>
                  <a:lnTo>
                    <a:pt x="236" y="48"/>
                  </a:lnTo>
                  <a:lnTo>
                    <a:pt x="230" y="48"/>
                  </a:lnTo>
                  <a:lnTo>
                    <a:pt x="224" y="46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2" y="34"/>
                  </a:lnTo>
                  <a:lnTo>
                    <a:pt x="184" y="30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2" y="28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54" y="48"/>
                  </a:lnTo>
                  <a:lnTo>
                    <a:pt x="156" y="56"/>
                  </a:lnTo>
                  <a:lnTo>
                    <a:pt x="158" y="66"/>
                  </a:lnTo>
                  <a:lnTo>
                    <a:pt x="162" y="78"/>
                  </a:lnTo>
                  <a:lnTo>
                    <a:pt x="166" y="88"/>
                  </a:lnTo>
                  <a:lnTo>
                    <a:pt x="170" y="98"/>
                  </a:lnTo>
                  <a:lnTo>
                    <a:pt x="170" y="104"/>
                  </a:lnTo>
                  <a:lnTo>
                    <a:pt x="172" y="110"/>
                  </a:lnTo>
                  <a:lnTo>
                    <a:pt x="170" y="116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4" y="120"/>
                  </a:lnTo>
                  <a:lnTo>
                    <a:pt x="146" y="118"/>
                  </a:lnTo>
                  <a:lnTo>
                    <a:pt x="138" y="116"/>
                  </a:lnTo>
                  <a:lnTo>
                    <a:pt x="128" y="110"/>
                  </a:lnTo>
                  <a:lnTo>
                    <a:pt x="116" y="106"/>
                  </a:lnTo>
                  <a:lnTo>
                    <a:pt x="108" y="102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82" y="140"/>
                  </a:lnTo>
                  <a:lnTo>
                    <a:pt x="86" y="150"/>
                  </a:lnTo>
                  <a:lnTo>
                    <a:pt x="90" y="162"/>
                  </a:lnTo>
                  <a:lnTo>
                    <a:pt x="94" y="170"/>
                  </a:lnTo>
                  <a:lnTo>
                    <a:pt x="94" y="178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2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78" y="194"/>
                  </a:lnTo>
                  <a:lnTo>
                    <a:pt x="70" y="192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0" y="180"/>
                  </a:lnTo>
                  <a:lnTo>
                    <a:pt x="30" y="176"/>
                  </a:lnTo>
                  <a:lnTo>
                    <a:pt x="22" y="174"/>
                  </a:lnTo>
                  <a:lnTo>
                    <a:pt x="16" y="174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2" y="182"/>
                  </a:lnTo>
                  <a:lnTo>
                    <a:pt x="0" y="188"/>
                  </a:lnTo>
                  <a:lnTo>
                    <a:pt x="2" y="194"/>
                  </a:lnTo>
                  <a:lnTo>
                    <a:pt x="2" y="204"/>
                  </a:lnTo>
                  <a:lnTo>
                    <a:pt x="6" y="212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6" y="224"/>
                  </a:lnTo>
                  <a:lnTo>
                    <a:pt x="14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6" name="Freeform 32"/>
            <p:cNvSpPr>
              <a:spLocks/>
            </p:cNvSpPr>
            <p:nvPr/>
          </p:nvSpPr>
          <p:spPr bwMode="auto">
            <a:xfrm>
              <a:off x="3418" y="942"/>
              <a:ext cx="292" cy="330"/>
            </a:xfrm>
            <a:custGeom>
              <a:avLst/>
              <a:gdLst>
                <a:gd name="T0" fmla="*/ 32 w 292"/>
                <a:gd name="T1" fmla="*/ 6 h 330"/>
                <a:gd name="T2" fmla="*/ 48 w 292"/>
                <a:gd name="T3" fmla="*/ 12 h 330"/>
                <a:gd name="T4" fmla="*/ 42 w 292"/>
                <a:gd name="T5" fmla="*/ 38 h 330"/>
                <a:gd name="T6" fmla="*/ 26 w 292"/>
                <a:gd name="T7" fmla="*/ 78 h 330"/>
                <a:gd name="T8" fmla="*/ 34 w 292"/>
                <a:gd name="T9" fmla="*/ 98 h 330"/>
                <a:gd name="T10" fmla="*/ 64 w 292"/>
                <a:gd name="T11" fmla="*/ 94 h 330"/>
                <a:gd name="T12" fmla="*/ 104 w 292"/>
                <a:gd name="T13" fmla="*/ 82 h 330"/>
                <a:gd name="T14" fmla="*/ 118 w 292"/>
                <a:gd name="T15" fmla="*/ 88 h 330"/>
                <a:gd name="T16" fmla="*/ 112 w 292"/>
                <a:gd name="T17" fmla="*/ 116 h 330"/>
                <a:gd name="T18" fmla="*/ 98 w 292"/>
                <a:gd name="T19" fmla="*/ 154 h 330"/>
                <a:gd name="T20" fmla="*/ 104 w 292"/>
                <a:gd name="T21" fmla="*/ 174 h 330"/>
                <a:gd name="T22" fmla="*/ 136 w 292"/>
                <a:gd name="T23" fmla="*/ 172 h 330"/>
                <a:gd name="T24" fmla="*/ 174 w 292"/>
                <a:gd name="T25" fmla="*/ 160 h 330"/>
                <a:gd name="T26" fmla="*/ 190 w 292"/>
                <a:gd name="T27" fmla="*/ 166 h 330"/>
                <a:gd name="T28" fmla="*/ 184 w 292"/>
                <a:gd name="T29" fmla="*/ 192 h 330"/>
                <a:gd name="T30" fmla="*/ 168 w 292"/>
                <a:gd name="T31" fmla="*/ 232 h 330"/>
                <a:gd name="T32" fmla="*/ 176 w 292"/>
                <a:gd name="T33" fmla="*/ 252 h 330"/>
                <a:gd name="T34" fmla="*/ 206 w 292"/>
                <a:gd name="T35" fmla="*/ 248 h 330"/>
                <a:gd name="T36" fmla="*/ 246 w 292"/>
                <a:gd name="T37" fmla="*/ 236 h 330"/>
                <a:gd name="T38" fmla="*/ 260 w 292"/>
                <a:gd name="T39" fmla="*/ 242 h 330"/>
                <a:gd name="T40" fmla="*/ 256 w 292"/>
                <a:gd name="T41" fmla="*/ 270 h 330"/>
                <a:gd name="T42" fmla="*/ 240 w 292"/>
                <a:gd name="T43" fmla="*/ 308 h 330"/>
                <a:gd name="T44" fmla="*/ 248 w 292"/>
                <a:gd name="T45" fmla="*/ 328 h 330"/>
                <a:gd name="T46" fmla="*/ 278 w 292"/>
                <a:gd name="T47" fmla="*/ 326 h 330"/>
                <a:gd name="T48" fmla="*/ 288 w 292"/>
                <a:gd name="T49" fmla="*/ 318 h 330"/>
                <a:gd name="T50" fmla="*/ 254 w 292"/>
                <a:gd name="T51" fmla="*/ 326 h 330"/>
                <a:gd name="T52" fmla="*/ 244 w 292"/>
                <a:gd name="T53" fmla="*/ 314 h 330"/>
                <a:gd name="T54" fmla="*/ 254 w 292"/>
                <a:gd name="T55" fmla="*/ 282 h 330"/>
                <a:gd name="T56" fmla="*/ 266 w 292"/>
                <a:gd name="T57" fmla="*/ 246 h 330"/>
                <a:gd name="T58" fmla="*/ 252 w 292"/>
                <a:gd name="T59" fmla="*/ 232 h 330"/>
                <a:gd name="T60" fmla="*/ 216 w 292"/>
                <a:gd name="T61" fmla="*/ 240 h 330"/>
                <a:gd name="T62" fmla="*/ 182 w 292"/>
                <a:gd name="T63" fmla="*/ 248 h 330"/>
                <a:gd name="T64" fmla="*/ 172 w 292"/>
                <a:gd name="T65" fmla="*/ 238 h 330"/>
                <a:gd name="T66" fmla="*/ 184 w 292"/>
                <a:gd name="T67" fmla="*/ 206 h 330"/>
                <a:gd name="T68" fmla="*/ 194 w 292"/>
                <a:gd name="T69" fmla="*/ 170 h 330"/>
                <a:gd name="T70" fmla="*/ 182 w 292"/>
                <a:gd name="T71" fmla="*/ 154 h 330"/>
                <a:gd name="T72" fmla="*/ 144 w 292"/>
                <a:gd name="T73" fmla="*/ 164 h 330"/>
                <a:gd name="T74" fmla="*/ 112 w 292"/>
                <a:gd name="T75" fmla="*/ 172 h 330"/>
                <a:gd name="T76" fmla="*/ 102 w 292"/>
                <a:gd name="T77" fmla="*/ 160 h 330"/>
                <a:gd name="T78" fmla="*/ 112 w 292"/>
                <a:gd name="T79" fmla="*/ 128 h 330"/>
                <a:gd name="T80" fmla="*/ 124 w 292"/>
                <a:gd name="T81" fmla="*/ 92 h 330"/>
                <a:gd name="T82" fmla="*/ 110 w 292"/>
                <a:gd name="T83" fmla="*/ 78 h 330"/>
                <a:gd name="T84" fmla="*/ 74 w 292"/>
                <a:gd name="T85" fmla="*/ 86 h 330"/>
                <a:gd name="T86" fmla="*/ 40 w 292"/>
                <a:gd name="T87" fmla="*/ 94 h 330"/>
                <a:gd name="T88" fmla="*/ 30 w 292"/>
                <a:gd name="T89" fmla="*/ 84 h 330"/>
                <a:gd name="T90" fmla="*/ 42 w 292"/>
                <a:gd name="T91" fmla="*/ 52 h 330"/>
                <a:gd name="T92" fmla="*/ 52 w 292"/>
                <a:gd name="T93" fmla="*/ 16 h 330"/>
                <a:gd name="T94" fmla="*/ 38 w 292"/>
                <a:gd name="T95" fmla="*/ 0 h 330"/>
                <a:gd name="T96" fmla="*/ 2 w 292"/>
                <a:gd name="T97" fmla="*/ 10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2"/>
                <a:gd name="T148" fmla="*/ 0 h 330"/>
                <a:gd name="T149" fmla="*/ 292 w 29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2" h="330">
                  <a:moveTo>
                    <a:pt x="4" y="14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2" y="38"/>
                  </a:lnTo>
                  <a:lnTo>
                    <a:pt x="36" y="48"/>
                  </a:lnTo>
                  <a:lnTo>
                    <a:pt x="32" y="60"/>
                  </a:lnTo>
                  <a:lnTo>
                    <a:pt x="28" y="68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4" y="98"/>
                  </a:lnTo>
                  <a:lnTo>
                    <a:pt x="64" y="94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6" y="106"/>
                  </a:lnTo>
                  <a:lnTo>
                    <a:pt x="112" y="116"/>
                  </a:lnTo>
                  <a:lnTo>
                    <a:pt x="108" y="126"/>
                  </a:lnTo>
                  <a:lnTo>
                    <a:pt x="104" y="136"/>
                  </a:lnTo>
                  <a:lnTo>
                    <a:pt x="100" y="146"/>
                  </a:lnTo>
                  <a:lnTo>
                    <a:pt x="98" y="154"/>
                  </a:lnTo>
                  <a:lnTo>
                    <a:pt x="96" y="162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10" y="176"/>
                  </a:lnTo>
                  <a:lnTo>
                    <a:pt x="118" y="176"/>
                  </a:lnTo>
                  <a:lnTo>
                    <a:pt x="126" y="174"/>
                  </a:lnTo>
                  <a:lnTo>
                    <a:pt x="136" y="172"/>
                  </a:lnTo>
                  <a:lnTo>
                    <a:pt x="146" y="168"/>
                  </a:lnTo>
                  <a:lnTo>
                    <a:pt x="158" y="164"/>
                  </a:lnTo>
                  <a:lnTo>
                    <a:pt x="166" y="162"/>
                  </a:lnTo>
                  <a:lnTo>
                    <a:pt x="174" y="160"/>
                  </a:lnTo>
                  <a:lnTo>
                    <a:pt x="180" y="160"/>
                  </a:lnTo>
                  <a:lnTo>
                    <a:pt x="184" y="160"/>
                  </a:lnTo>
                  <a:lnTo>
                    <a:pt x="188" y="162"/>
                  </a:lnTo>
                  <a:lnTo>
                    <a:pt x="190" y="166"/>
                  </a:lnTo>
                  <a:lnTo>
                    <a:pt x="190" y="170"/>
                  </a:lnTo>
                  <a:lnTo>
                    <a:pt x="190" y="176"/>
                  </a:lnTo>
                  <a:lnTo>
                    <a:pt x="188" y="184"/>
                  </a:lnTo>
                  <a:lnTo>
                    <a:pt x="184" y="192"/>
                  </a:lnTo>
                  <a:lnTo>
                    <a:pt x="180" y="202"/>
                  </a:lnTo>
                  <a:lnTo>
                    <a:pt x="174" y="214"/>
                  </a:lnTo>
                  <a:lnTo>
                    <a:pt x="170" y="224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70" y="244"/>
                  </a:lnTo>
                  <a:lnTo>
                    <a:pt x="172" y="248"/>
                  </a:lnTo>
                  <a:lnTo>
                    <a:pt x="176" y="252"/>
                  </a:lnTo>
                  <a:lnTo>
                    <a:pt x="182" y="254"/>
                  </a:lnTo>
                  <a:lnTo>
                    <a:pt x="190" y="254"/>
                  </a:lnTo>
                  <a:lnTo>
                    <a:pt x="198" y="252"/>
                  </a:lnTo>
                  <a:lnTo>
                    <a:pt x="206" y="248"/>
                  </a:lnTo>
                  <a:lnTo>
                    <a:pt x="218" y="244"/>
                  </a:lnTo>
                  <a:lnTo>
                    <a:pt x="228" y="240"/>
                  </a:lnTo>
                  <a:lnTo>
                    <a:pt x="238" y="238"/>
                  </a:lnTo>
                  <a:lnTo>
                    <a:pt x="246" y="236"/>
                  </a:lnTo>
                  <a:lnTo>
                    <a:pt x="252" y="236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60" y="242"/>
                  </a:lnTo>
                  <a:lnTo>
                    <a:pt x="262" y="248"/>
                  </a:lnTo>
                  <a:lnTo>
                    <a:pt x="260" y="254"/>
                  </a:lnTo>
                  <a:lnTo>
                    <a:pt x="258" y="260"/>
                  </a:lnTo>
                  <a:lnTo>
                    <a:pt x="256" y="270"/>
                  </a:lnTo>
                  <a:lnTo>
                    <a:pt x="250" y="280"/>
                  </a:lnTo>
                  <a:lnTo>
                    <a:pt x="246" y="290"/>
                  </a:lnTo>
                  <a:lnTo>
                    <a:pt x="242" y="30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22"/>
                  </a:lnTo>
                  <a:lnTo>
                    <a:pt x="244" y="326"/>
                  </a:lnTo>
                  <a:lnTo>
                    <a:pt x="248" y="328"/>
                  </a:lnTo>
                  <a:lnTo>
                    <a:pt x="254" y="330"/>
                  </a:lnTo>
                  <a:lnTo>
                    <a:pt x="260" y="330"/>
                  </a:lnTo>
                  <a:lnTo>
                    <a:pt x="268" y="328"/>
                  </a:lnTo>
                  <a:lnTo>
                    <a:pt x="278" y="326"/>
                  </a:lnTo>
                  <a:lnTo>
                    <a:pt x="290" y="322"/>
                  </a:lnTo>
                  <a:lnTo>
                    <a:pt x="292" y="320"/>
                  </a:lnTo>
                  <a:lnTo>
                    <a:pt x="290" y="316"/>
                  </a:lnTo>
                  <a:lnTo>
                    <a:pt x="288" y="318"/>
                  </a:lnTo>
                  <a:lnTo>
                    <a:pt x="276" y="322"/>
                  </a:lnTo>
                  <a:lnTo>
                    <a:pt x="268" y="324"/>
                  </a:lnTo>
                  <a:lnTo>
                    <a:pt x="260" y="326"/>
                  </a:lnTo>
                  <a:lnTo>
                    <a:pt x="254" y="326"/>
                  </a:lnTo>
                  <a:lnTo>
                    <a:pt x="250" y="324"/>
                  </a:lnTo>
                  <a:lnTo>
                    <a:pt x="246" y="322"/>
                  </a:lnTo>
                  <a:lnTo>
                    <a:pt x="244" y="320"/>
                  </a:lnTo>
                  <a:lnTo>
                    <a:pt x="244" y="314"/>
                  </a:lnTo>
                  <a:lnTo>
                    <a:pt x="244" y="308"/>
                  </a:lnTo>
                  <a:lnTo>
                    <a:pt x="246" y="302"/>
                  </a:lnTo>
                  <a:lnTo>
                    <a:pt x="250" y="292"/>
                  </a:lnTo>
                  <a:lnTo>
                    <a:pt x="254" y="282"/>
                  </a:lnTo>
                  <a:lnTo>
                    <a:pt x="260" y="272"/>
                  </a:lnTo>
                  <a:lnTo>
                    <a:pt x="264" y="262"/>
                  </a:lnTo>
                  <a:lnTo>
                    <a:pt x="266" y="254"/>
                  </a:lnTo>
                  <a:lnTo>
                    <a:pt x="266" y="246"/>
                  </a:lnTo>
                  <a:lnTo>
                    <a:pt x="264" y="240"/>
                  </a:lnTo>
                  <a:lnTo>
                    <a:pt x="262" y="236"/>
                  </a:lnTo>
                  <a:lnTo>
                    <a:pt x="258" y="234"/>
                  </a:lnTo>
                  <a:lnTo>
                    <a:pt x="252" y="232"/>
                  </a:lnTo>
                  <a:lnTo>
                    <a:pt x="246" y="232"/>
                  </a:lnTo>
                  <a:lnTo>
                    <a:pt x="236" y="234"/>
                  </a:lnTo>
                  <a:lnTo>
                    <a:pt x="228" y="236"/>
                  </a:lnTo>
                  <a:lnTo>
                    <a:pt x="216" y="240"/>
                  </a:lnTo>
                  <a:lnTo>
                    <a:pt x="206" y="244"/>
                  </a:lnTo>
                  <a:lnTo>
                    <a:pt x="196" y="248"/>
                  </a:lnTo>
                  <a:lnTo>
                    <a:pt x="188" y="248"/>
                  </a:lnTo>
                  <a:lnTo>
                    <a:pt x="182" y="248"/>
                  </a:lnTo>
                  <a:lnTo>
                    <a:pt x="178" y="248"/>
                  </a:lnTo>
                  <a:lnTo>
                    <a:pt x="176" y="246"/>
                  </a:lnTo>
                  <a:lnTo>
                    <a:pt x="174" y="242"/>
                  </a:lnTo>
                  <a:lnTo>
                    <a:pt x="172" y="238"/>
                  </a:lnTo>
                  <a:lnTo>
                    <a:pt x="174" y="232"/>
                  </a:lnTo>
                  <a:lnTo>
                    <a:pt x="176" y="224"/>
                  </a:lnTo>
                  <a:lnTo>
                    <a:pt x="178" y="216"/>
                  </a:lnTo>
                  <a:lnTo>
                    <a:pt x="184" y="206"/>
                  </a:lnTo>
                  <a:lnTo>
                    <a:pt x="188" y="194"/>
                  </a:lnTo>
                  <a:lnTo>
                    <a:pt x="192" y="186"/>
                  </a:lnTo>
                  <a:lnTo>
                    <a:pt x="194" y="176"/>
                  </a:lnTo>
                  <a:lnTo>
                    <a:pt x="194" y="170"/>
                  </a:lnTo>
                  <a:lnTo>
                    <a:pt x="194" y="164"/>
                  </a:lnTo>
                  <a:lnTo>
                    <a:pt x="192" y="160"/>
                  </a:lnTo>
                  <a:lnTo>
                    <a:pt x="186" y="156"/>
                  </a:lnTo>
                  <a:lnTo>
                    <a:pt x="182" y="154"/>
                  </a:lnTo>
                  <a:lnTo>
                    <a:pt x="174" y="154"/>
                  </a:lnTo>
                  <a:lnTo>
                    <a:pt x="166" y="156"/>
                  </a:lnTo>
                  <a:lnTo>
                    <a:pt x="156" y="160"/>
                  </a:lnTo>
                  <a:lnTo>
                    <a:pt x="144" y="164"/>
                  </a:lnTo>
                  <a:lnTo>
                    <a:pt x="134" y="168"/>
                  </a:lnTo>
                  <a:lnTo>
                    <a:pt x="126" y="170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0"/>
                  </a:lnTo>
                  <a:lnTo>
                    <a:pt x="104" y="168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4"/>
                  </a:lnTo>
                  <a:lnTo>
                    <a:pt x="104" y="148"/>
                  </a:lnTo>
                  <a:lnTo>
                    <a:pt x="108" y="138"/>
                  </a:lnTo>
                  <a:lnTo>
                    <a:pt x="112" y="128"/>
                  </a:lnTo>
                  <a:lnTo>
                    <a:pt x="118" y="118"/>
                  </a:lnTo>
                  <a:lnTo>
                    <a:pt x="120" y="108"/>
                  </a:lnTo>
                  <a:lnTo>
                    <a:pt x="122" y="100"/>
                  </a:lnTo>
                  <a:lnTo>
                    <a:pt x="124" y="92"/>
                  </a:lnTo>
                  <a:lnTo>
                    <a:pt x="122" y="86"/>
                  </a:lnTo>
                  <a:lnTo>
                    <a:pt x="120" y="82"/>
                  </a:lnTo>
                  <a:lnTo>
                    <a:pt x="116" y="80"/>
                  </a:lnTo>
                  <a:lnTo>
                    <a:pt x="110" y="78"/>
                  </a:lnTo>
                  <a:lnTo>
                    <a:pt x="102" y="78"/>
                  </a:lnTo>
                  <a:lnTo>
                    <a:pt x="94" y="80"/>
                  </a:lnTo>
                  <a:lnTo>
                    <a:pt x="84" y="82"/>
                  </a:lnTo>
                  <a:lnTo>
                    <a:pt x="74" y="86"/>
                  </a:lnTo>
                  <a:lnTo>
                    <a:pt x="64" y="90"/>
                  </a:lnTo>
                  <a:lnTo>
                    <a:pt x="54" y="92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2" y="70"/>
                  </a:lnTo>
                  <a:lnTo>
                    <a:pt x="36" y="62"/>
                  </a:lnTo>
                  <a:lnTo>
                    <a:pt x="42" y="52"/>
                  </a:lnTo>
                  <a:lnTo>
                    <a:pt x="46" y="40"/>
                  </a:lnTo>
                  <a:lnTo>
                    <a:pt x="50" y="30"/>
                  </a:lnTo>
                  <a:lnTo>
                    <a:pt x="52" y="22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7" name="Freeform 33"/>
            <p:cNvSpPr>
              <a:spLocks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12"/>
                <a:gd name="T53" fmla="*/ 112 w 1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8" name="Freeform 34"/>
            <p:cNvSpPr>
              <a:spLocks noEditPoints="1"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102 w 112"/>
                <a:gd name="T35" fmla="*/ 88 h 112"/>
                <a:gd name="T36" fmla="*/ 112 w 112"/>
                <a:gd name="T37" fmla="*/ 68 h 112"/>
                <a:gd name="T38" fmla="*/ 112 w 112"/>
                <a:gd name="T39" fmla="*/ 46 h 112"/>
                <a:gd name="T40" fmla="*/ 104 w 112"/>
                <a:gd name="T41" fmla="*/ 26 h 112"/>
                <a:gd name="T42" fmla="*/ 88 w 112"/>
                <a:gd name="T43" fmla="*/ 8 h 112"/>
                <a:gd name="T44" fmla="*/ 68 w 112"/>
                <a:gd name="T45" fmla="*/ 0 h 112"/>
                <a:gd name="T46" fmla="*/ 46 w 112"/>
                <a:gd name="T47" fmla="*/ 0 h 112"/>
                <a:gd name="T48" fmla="*/ 26 w 112"/>
                <a:gd name="T49" fmla="*/ 8 h 112"/>
                <a:gd name="T50" fmla="*/ 10 w 112"/>
                <a:gd name="T51" fmla="*/ 22 h 112"/>
                <a:gd name="T52" fmla="*/ 0 w 112"/>
                <a:gd name="T53" fmla="*/ 44 h 112"/>
                <a:gd name="T54" fmla="*/ 0 w 112"/>
                <a:gd name="T55" fmla="*/ 66 h 112"/>
                <a:gd name="T56" fmla="*/ 8 w 112"/>
                <a:gd name="T57" fmla="*/ 86 h 112"/>
                <a:gd name="T58" fmla="*/ 24 w 112"/>
                <a:gd name="T59" fmla="*/ 102 h 112"/>
                <a:gd name="T60" fmla="*/ 44 w 112"/>
                <a:gd name="T61" fmla="*/ 112 h 112"/>
                <a:gd name="T62" fmla="*/ 66 w 112"/>
                <a:gd name="T63" fmla="*/ 112 h 112"/>
                <a:gd name="T64" fmla="*/ 86 w 112"/>
                <a:gd name="T65" fmla="*/ 104 h 112"/>
                <a:gd name="T66" fmla="*/ 102 w 112"/>
                <a:gd name="T67" fmla="*/ 88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  <a:moveTo>
                    <a:pt x="102" y="88"/>
                  </a:moveTo>
                  <a:lnTo>
                    <a:pt x="112" y="68"/>
                  </a:lnTo>
                  <a:lnTo>
                    <a:pt x="112" y="46"/>
                  </a:lnTo>
                  <a:lnTo>
                    <a:pt x="104" y="26"/>
                  </a:lnTo>
                  <a:lnTo>
                    <a:pt x="88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6" y="8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8" y="86"/>
                  </a:lnTo>
                  <a:lnTo>
                    <a:pt x="24" y="102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6" y="104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9" name="Freeform 35"/>
            <p:cNvSpPr>
              <a:spLocks/>
            </p:cNvSpPr>
            <p:nvPr/>
          </p:nvSpPr>
          <p:spPr bwMode="auto">
            <a:xfrm>
              <a:off x="3214" y="1306"/>
              <a:ext cx="494" cy="4"/>
            </a:xfrm>
            <a:custGeom>
              <a:avLst/>
              <a:gdLst>
                <a:gd name="T0" fmla="*/ 2 w 494"/>
                <a:gd name="T1" fmla="*/ 4 h 4"/>
                <a:gd name="T2" fmla="*/ 492 w 494"/>
                <a:gd name="T3" fmla="*/ 4 h 4"/>
                <a:gd name="T4" fmla="*/ 494 w 494"/>
                <a:gd name="T5" fmla="*/ 4 h 4"/>
                <a:gd name="T6" fmla="*/ 494 w 494"/>
                <a:gd name="T7" fmla="*/ 0 h 4"/>
                <a:gd name="T8" fmla="*/ 492 w 494"/>
                <a:gd name="T9" fmla="*/ 0 h 4"/>
                <a:gd name="T10" fmla="*/ 2 w 494"/>
                <a:gd name="T11" fmla="*/ 0 h 4"/>
                <a:gd name="T12" fmla="*/ 0 w 494"/>
                <a:gd name="T13" fmla="*/ 0 h 4"/>
                <a:gd name="T14" fmla="*/ 0 w 494"/>
                <a:gd name="T15" fmla="*/ 4 h 4"/>
                <a:gd name="T16" fmla="*/ 2 w 49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"/>
                <a:gd name="T29" fmla="*/ 494 w 49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">
                  <a:moveTo>
                    <a:pt x="2" y="4"/>
                  </a:moveTo>
                  <a:lnTo>
                    <a:pt x="492" y="4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0" name="Freeform 36"/>
            <p:cNvSpPr>
              <a:spLocks/>
            </p:cNvSpPr>
            <p:nvPr/>
          </p:nvSpPr>
          <p:spPr bwMode="auto">
            <a:xfrm>
              <a:off x="3774" y="1306"/>
              <a:ext cx="368" cy="4"/>
            </a:xfrm>
            <a:custGeom>
              <a:avLst/>
              <a:gdLst>
                <a:gd name="T0" fmla="*/ 2 w 368"/>
                <a:gd name="T1" fmla="*/ 4 h 4"/>
                <a:gd name="T2" fmla="*/ 366 w 368"/>
                <a:gd name="T3" fmla="*/ 4 h 4"/>
                <a:gd name="T4" fmla="*/ 368 w 368"/>
                <a:gd name="T5" fmla="*/ 4 h 4"/>
                <a:gd name="T6" fmla="*/ 368 w 368"/>
                <a:gd name="T7" fmla="*/ 0 h 4"/>
                <a:gd name="T8" fmla="*/ 366 w 368"/>
                <a:gd name="T9" fmla="*/ 0 h 4"/>
                <a:gd name="T10" fmla="*/ 2 w 368"/>
                <a:gd name="T11" fmla="*/ 0 h 4"/>
                <a:gd name="T12" fmla="*/ 0 w 368"/>
                <a:gd name="T13" fmla="*/ 0 h 4"/>
                <a:gd name="T14" fmla="*/ 0 w 368"/>
                <a:gd name="T15" fmla="*/ 4 h 4"/>
                <a:gd name="T16" fmla="*/ 2 w 36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4"/>
                <a:gd name="T29" fmla="*/ 368 w 36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4">
                  <a:moveTo>
                    <a:pt x="2" y="4"/>
                  </a:moveTo>
                  <a:lnTo>
                    <a:pt x="366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1" name="Freeform 37"/>
            <p:cNvSpPr>
              <a:spLocks/>
            </p:cNvSpPr>
            <p:nvPr/>
          </p:nvSpPr>
          <p:spPr bwMode="auto">
            <a:xfrm>
              <a:off x="3214" y="1320"/>
              <a:ext cx="466" cy="4"/>
            </a:xfrm>
            <a:custGeom>
              <a:avLst/>
              <a:gdLst>
                <a:gd name="T0" fmla="*/ 2 w 466"/>
                <a:gd name="T1" fmla="*/ 4 h 4"/>
                <a:gd name="T2" fmla="*/ 464 w 466"/>
                <a:gd name="T3" fmla="*/ 4 h 4"/>
                <a:gd name="T4" fmla="*/ 466 w 466"/>
                <a:gd name="T5" fmla="*/ 4 h 4"/>
                <a:gd name="T6" fmla="*/ 466 w 466"/>
                <a:gd name="T7" fmla="*/ 0 h 4"/>
                <a:gd name="T8" fmla="*/ 464 w 466"/>
                <a:gd name="T9" fmla="*/ 0 h 4"/>
                <a:gd name="T10" fmla="*/ 2 w 466"/>
                <a:gd name="T11" fmla="*/ 0 h 4"/>
                <a:gd name="T12" fmla="*/ 0 w 466"/>
                <a:gd name="T13" fmla="*/ 0 h 4"/>
                <a:gd name="T14" fmla="*/ 0 w 466"/>
                <a:gd name="T15" fmla="*/ 4 h 4"/>
                <a:gd name="T16" fmla="*/ 2 w 46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"/>
                <a:gd name="T29" fmla="*/ 466 w 46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">
                  <a:moveTo>
                    <a:pt x="2" y="4"/>
                  </a:moveTo>
                  <a:lnTo>
                    <a:pt x="464" y="4"/>
                  </a:lnTo>
                  <a:lnTo>
                    <a:pt x="466" y="4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2" name="Freeform 38"/>
            <p:cNvSpPr>
              <a:spLocks/>
            </p:cNvSpPr>
            <p:nvPr/>
          </p:nvSpPr>
          <p:spPr bwMode="auto">
            <a:xfrm>
              <a:off x="3760" y="1324"/>
              <a:ext cx="388" cy="6"/>
            </a:xfrm>
            <a:custGeom>
              <a:avLst/>
              <a:gdLst>
                <a:gd name="T0" fmla="*/ 2 w 388"/>
                <a:gd name="T1" fmla="*/ 6 h 6"/>
                <a:gd name="T2" fmla="*/ 386 w 388"/>
                <a:gd name="T3" fmla="*/ 6 h 6"/>
                <a:gd name="T4" fmla="*/ 388 w 388"/>
                <a:gd name="T5" fmla="*/ 6 h 6"/>
                <a:gd name="T6" fmla="*/ 388 w 388"/>
                <a:gd name="T7" fmla="*/ 0 h 6"/>
                <a:gd name="T8" fmla="*/ 386 w 388"/>
                <a:gd name="T9" fmla="*/ 0 h 6"/>
                <a:gd name="T10" fmla="*/ 2 w 388"/>
                <a:gd name="T11" fmla="*/ 0 h 6"/>
                <a:gd name="T12" fmla="*/ 0 w 388"/>
                <a:gd name="T13" fmla="*/ 0 h 6"/>
                <a:gd name="T14" fmla="*/ 0 w 388"/>
                <a:gd name="T15" fmla="*/ 6 h 6"/>
                <a:gd name="T16" fmla="*/ 2 w 38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"/>
                <a:gd name="T28" fmla="*/ 0 h 6"/>
                <a:gd name="T29" fmla="*/ 388 w 38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" h="6">
                  <a:moveTo>
                    <a:pt x="2" y="6"/>
                  </a:moveTo>
                  <a:lnTo>
                    <a:pt x="386" y="6"/>
                  </a:lnTo>
                  <a:lnTo>
                    <a:pt x="388" y="6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3" name="Freeform 39"/>
            <p:cNvSpPr>
              <a:spLocks/>
            </p:cNvSpPr>
            <p:nvPr/>
          </p:nvSpPr>
          <p:spPr bwMode="auto">
            <a:xfrm>
              <a:off x="3214" y="1282"/>
              <a:ext cx="500" cy="10"/>
            </a:xfrm>
            <a:custGeom>
              <a:avLst/>
              <a:gdLst>
                <a:gd name="T0" fmla="*/ 2 w 500"/>
                <a:gd name="T1" fmla="*/ 6 h 10"/>
                <a:gd name="T2" fmla="*/ 496 w 500"/>
                <a:gd name="T3" fmla="*/ 10 h 10"/>
                <a:gd name="T4" fmla="*/ 500 w 500"/>
                <a:gd name="T5" fmla="*/ 10 h 10"/>
                <a:gd name="T6" fmla="*/ 500 w 500"/>
                <a:gd name="T7" fmla="*/ 6 h 10"/>
                <a:gd name="T8" fmla="*/ 496 w 500"/>
                <a:gd name="T9" fmla="*/ 6 h 10"/>
                <a:gd name="T10" fmla="*/ 2 w 500"/>
                <a:gd name="T11" fmla="*/ 0 h 10"/>
                <a:gd name="T12" fmla="*/ 0 w 500"/>
                <a:gd name="T13" fmla="*/ 0 h 10"/>
                <a:gd name="T14" fmla="*/ 0 w 500"/>
                <a:gd name="T15" fmla="*/ 6 h 10"/>
                <a:gd name="T16" fmla="*/ 2 w 500"/>
                <a:gd name="T17" fmla="*/ 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0"/>
                <a:gd name="T28" fmla="*/ 0 h 10"/>
                <a:gd name="T29" fmla="*/ 500 w 50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0" h="10">
                  <a:moveTo>
                    <a:pt x="2" y="6"/>
                  </a:moveTo>
                  <a:lnTo>
                    <a:pt x="496" y="10"/>
                  </a:lnTo>
                  <a:lnTo>
                    <a:pt x="500" y="10"/>
                  </a:lnTo>
                  <a:lnTo>
                    <a:pt x="500" y="6"/>
                  </a:lnTo>
                  <a:lnTo>
                    <a:pt x="49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4" name="Freeform 40"/>
            <p:cNvSpPr>
              <a:spLocks/>
            </p:cNvSpPr>
            <p:nvPr/>
          </p:nvSpPr>
          <p:spPr bwMode="auto">
            <a:xfrm>
              <a:off x="3774" y="1282"/>
              <a:ext cx="368" cy="6"/>
            </a:xfrm>
            <a:custGeom>
              <a:avLst/>
              <a:gdLst>
                <a:gd name="T0" fmla="*/ 2 w 368"/>
                <a:gd name="T1" fmla="*/ 6 h 6"/>
                <a:gd name="T2" fmla="*/ 366 w 368"/>
                <a:gd name="T3" fmla="*/ 6 h 6"/>
                <a:gd name="T4" fmla="*/ 368 w 368"/>
                <a:gd name="T5" fmla="*/ 6 h 6"/>
                <a:gd name="T6" fmla="*/ 368 w 368"/>
                <a:gd name="T7" fmla="*/ 0 h 6"/>
                <a:gd name="T8" fmla="*/ 366 w 368"/>
                <a:gd name="T9" fmla="*/ 0 h 6"/>
                <a:gd name="T10" fmla="*/ 2 w 368"/>
                <a:gd name="T11" fmla="*/ 0 h 6"/>
                <a:gd name="T12" fmla="*/ 0 w 368"/>
                <a:gd name="T13" fmla="*/ 0 h 6"/>
                <a:gd name="T14" fmla="*/ 0 w 368"/>
                <a:gd name="T15" fmla="*/ 6 h 6"/>
                <a:gd name="T16" fmla="*/ 2 w 36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6"/>
                <a:gd name="T29" fmla="*/ 368 w 36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6">
                  <a:moveTo>
                    <a:pt x="2" y="6"/>
                  </a:moveTo>
                  <a:lnTo>
                    <a:pt x="366" y="6"/>
                  </a:lnTo>
                  <a:lnTo>
                    <a:pt x="368" y="6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5" name="Text Box 41"/>
          <p:cNvSpPr txBox="1">
            <a:spLocks noChangeArrowheads="1"/>
          </p:cNvSpPr>
          <p:nvPr/>
        </p:nvSpPr>
        <p:spPr bwMode="auto">
          <a:xfrm>
            <a:off x="4427984" y="332656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DVCS</a:t>
            </a:r>
          </a:p>
        </p:txBody>
      </p:sp>
      <p:sp>
        <p:nvSpPr>
          <p:cNvPr id="136" name="Text Box 42"/>
          <p:cNvSpPr txBox="1">
            <a:spLocks noChangeArrowheads="1"/>
          </p:cNvSpPr>
          <p:nvPr/>
        </p:nvSpPr>
        <p:spPr bwMode="auto">
          <a:xfrm>
            <a:off x="6156176" y="332656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Bethe-</a:t>
            </a:r>
            <a:r>
              <a:rPr lang="en-US" sz="2000" dirty="0" err="1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Heitler</a:t>
            </a:r>
            <a:endParaRPr lang="en-US" sz="2000" dirty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137" name="Text Box 43"/>
          <p:cNvSpPr txBox="1">
            <a:spLocks noChangeArrowheads="1"/>
          </p:cNvSpPr>
          <p:nvPr/>
        </p:nvSpPr>
        <p:spPr bwMode="auto">
          <a:xfrm>
            <a:off x="4753744" y="1413421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GPDs</a:t>
            </a:r>
          </a:p>
        </p:txBody>
      </p:sp>
      <p:grpSp>
        <p:nvGrpSpPr>
          <p:cNvPr id="138" name="Groupe 137"/>
          <p:cNvGrpSpPr/>
          <p:nvPr/>
        </p:nvGrpSpPr>
        <p:grpSpPr>
          <a:xfrm>
            <a:off x="4879404" y="1916832"/>
            <a:ext cx="4229100" cy="1125463"/>
            <a:chOff x="4879404" y="1916832"/>
            <a:chExt cx="4229100" cy="1125463"/>
          </a:xfrm>
        </p:grpSpPr>
        <p:pic>
          <p:nvPicPr>
            <p:cNvPr id="9523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9404" y="1916832"/>
              <a:ext cx="42291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23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6056" y="2708920"/>
              <a:ext cx="30670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271" y="1844824"/>
            <a:ext cx="3050729" cy="182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tVGG_f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132856"/>
            <a:ext cx="2160240" cy="1674403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13" y="2133600"/>
            <a:ext cx="221456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011613"/>
            <a:ext cx="29638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37063"/>
            <a:ext cx="4157663" cy="1871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925" y="333375"/>
            <a:ext cx="1173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Hall A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7313" y="2420938"/>
            <a:ext cx="1144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CLAS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107950" y="4992688"/>
            <a:ext cx="173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HERMES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252536" y="3212976"/>
            <a:ext cx="173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BSA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39952" y="3212976"/>
            <a:ext cx="1795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lTSA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28342" y="6210300"/>
            <a:ext cx="3371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BSA,lTSA,tTSA,BCA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768752" y="3573016"/>
            <a:ext cx="237524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and </a:t>
            </a:r>
          </a:p>
          <a:p>
            <a:pPr defTabSz="762000" eaLnBrk="0" hangingPunct="0">
              <a:defRPr/>
            </a:pP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X-sections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88640"/>
            <a:ext cx="2588915" cy="16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347864" y="112474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03848" y="982687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60648"/>
            <a:ext cx="2364506" cy="15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948264" y="1052736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76256" y="981100"/>
            <a:ext cx="1763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vcs_11gev"/>
          <p:cNvPicPr>
            <a:picLocks noChangeAspect="1" noChangeArrowheads="1"/>
          </p:cNvPicPr>
          <p:nvPr/>
        </p:nvPicPr>
        <p:blipFill>
          <a:blip r:embed="rId2" cstate="print"/>
          <a:srcRect t="17320"/>
          <a:stretch>
            <a:fillRect/>
          </a:stretch>
        </p:blipFill>
        <p:spPr bwMode="auto">
          <a:xfrm>
            <a:off x="36513" y="549275"/>
            <a:ext cx="9648825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57150" y="-26988"/>
            <a:ext cx="90217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Given the well-established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LT-LO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DVCS+BH amplitude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30438" y="935038"/>
            <a:ext cx="4065587" cy="1054100"/>
            <a:chOff x="1344" y="720"/>
            <a:chExt cx="2808" cy="680"/>
          </a:xfrm>
        </p:grpSpPr>
        <p:sp>
          <p:nvSpPr>
            <p:cNvPr id="2868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28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5" name="Freeform 6"/>
            <p:cNvSpPr>
              <a:spLocks/>
            </p:cNvSpPr>
            <p:nvPr/>
          </p:nvSpPr>
          <p:spPr bwMode="auto">
            <a:xfrm>
              <a:off x="1782" y="1224"/>
              <a:ext cx="478" cy="158"/>
            </a:xfrm>
            <a:custGeom>
              <a:avLst/>
              <a:gdLst>
                <a:gd name="T0" fmla="*/ 478 w 478"/>
                <a:gd name="T1" fmla="*/ 80 h 158"/>
                <a:gd name="T2" fmla="*/ 470 w 478"/>
                <a:gd name="T3" fmla="*/ 98 h 158"/>
                <a:gd name="T4" fmla="*/ 452 w 478"/>
                <a:gd name="T5" fmla="*/ 114 h 158"/>
                <a:gd name="T6" fmla="*/ 424 w 478"/>
                <a:gd name="T7" fmla="*/ 130 h 158"/>
                <a:gd name="T8" fmla="*/ 388 w 478"/>
                <a:gd name="T9" fmla="*/ 142 h 158"/>
                <a:gd name="T10" fmla="*/ 344 w 478"/>
                <a:gd name="T11" fmla="*/ 150 h 158"/>
                <a:gd name="T12" fmla="*/ 294 w 478"/>
                <a:gd name="T13" fmla="*/ 156 h 158"/>
                <a:gd name="T14" fmla="*/ 238 w 478"/>
                <a:gd name="T15" fmla="*/ 158 h 158"/>
                <a:gd name="T16" fmla="*/ 184 w 478"/>
                <a:gd name="T17" fmla="*/ 156 h 158"/>
                <a:gd name="T18" fmla="*/ 134 w 478"/>
                <a:gd name="T19" fmla="*/ 150 h 158"/>
                <a:gd name="T20" fmla="*/ 90 w 478"/>
                <a:gd name="T21" fmla="*/ 142 h 158"/>
                <a:gd name="T22" fmla="*/ 54 w 478"/>
                <a:gd name="T23" fmla="*/ 130 h 158"/>
                <a:gd name="T24" fmla="*/ 26 w 478"/>
                <a:gd name="T25" fmla="*/ 114 h 158"/>
                <a:gd name="T26" fmla="*/ 8 w 478"/>
                <a:gd name="T27" fmla="*/ 98 h 158"/>
                <a:gd name="T28" fmla="*/ 0 w 478"/>
                <a:gd name="T29" fmla="*/ 80 h 158"/>
                <a:gd name="T30" fmla="*/ 8 w 478"/>
                <a:gd name="T31" fmla="*/ 62 h 158"/>
                <a:gd name="T32" fmla="*/ 26 w 478"/>
                <a:gd name="T33" fmla="*/ 44 h 158"/>
                <a:gd name="T34" fmla="*/ 54 w 478"/>
                <a:gd name="T35" fmla="*/ 30 h 158"/>
                <a:gd name="T36" fmla="*/ 90 w 478"/>
                <a:gd name="T37" fmla="*/ 18 h 158"/>
                <a:gd name="T38" fmla="*/ 134 w 478"/>
                <a:gd name="T39" fmla="*/ 8 h 158"/>
                <a:gd name="T40" fmla="*/ 184 w 478"/>
                <a:gd name="T41" fmla="*/ 2 h 158"/>
                <a:gd name="T42" fmla="*/ 238 w 478"/>
                <a:gd name="T43" fmla="*/ 0 h 158"/>
                <a:gd name="T44" fmla="*/ 294 w 478"/>
                <a:gd name="T45" fmla="*/ 2 h 158"/>
                <a:gd name="T46" fmla="*/ 344 w 478"/>
                <a:gd name="T47" fmla="*/ 8 h 158"/>
                <a:gd name="T48" fmla="*/ 388 w 478"/>
                <a:gd name="T49" fmla="*/ 18 h 158"/>
                <a:gd name="T50" fmla="*/ 424 w 478"/>
                <a:gd name="T51" fmla="*/ 30 h 158"/>
                <a:gd name="T52" fmla="*/ 452 w 478"/>
                <a:gd name="T53" fmla="*/ 44 h 158"/>
                <a:gd name="T54" fmla="*/ 470 w 478"/>
                <a:gd name="T55" fmla="*/ 62 h 158"/>
                <a:gd name="T56" fmla="*/ 478 w 478"/>
                <a:gd name="T57" fmla="*/ 8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158"/>
                <a:gd name="T89" fmla="*/ 478 w 478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158">
                  <a:moveTo>
                    <a:pt x="478" y="80"/>
                  </a:moveTo>
                  <a:lnTo>
                    <a:pt x="470" y="98"/>
                  </a:lnTo>
                  <a:lnTo>
                    <a:pt x="452" y="114"/>
                  </a:lnTo>
                  <a:lnTo>
                    <a:pt x="424" y="130"/>
                  </a:lnTo>
                  <a:lnTo>
                    <a:pt x="388" y="142"/>
                  </a:lnTo>
                  <a:lnTo>
                    <a:pt x="344" y="150"/>
                  </a:lnTo>
                  <a:lnTo>
                    <a:pt x="294" y="156"/>
                  </a:lnTo>
                  <a:lnTo>
                    <a:pt x="238" y="158"/>
                  </a:lnTo>
                  <a:lnTo>
                    <a:pt x="184" y="156"/>
                  </a:lnTo>
                  <a:lnTo>
                    <a:pt x="134" y="150"/>
                  </a:lnTo>
                  <a:lnTo>
                    <a:pt x="90" y="142"/>
                  </a:lnTo>
                  <a:lnTo>
                    <a:pt x="54" y="130"/>
                  </a:lnTo>
                  <a:lnTo>
                    <a:pt x="26" y="114"/>
                  </a:lnTo>
                  <a:lnTo>
                    <a:pt x="8" y="98"/>
                  </a:lnTo>
                  <a:lnTo>
                    <a:pt x="0" y="80"/>
                  </a:lnTo>
                  <a:lnTo>
                    <a:pt x="8" y="62"/>
                  </a:lnTo>
                  <a:lnTo>
                    <a:pt x="26" y="44"/>
                  </a:lnTo>
                  <a:lnTo>
                    <a:pt x="54" y="30"/>
                  </a:lnTo>
                  <a:lnTo>
                    <a:pt x="90" y="18"/>
                  </a:lnTo>
                  <a:lnTo>
                    <a:pt x="134" y="8"/>
                  </a:lnTo>
                  <a:lnTo>
                    <a:pt x="184" y="2"/>
                  </a:lnTo>
                  <a:lnTo>
                    <a:pt x="238" y="0"/>
                  </a:lnTo>
                  <a:lnTo>
                    <a:pt x="294" y="2"/>
                  </a:lnTo>
                  <a:lnTo>
                    <a:pt x="344" y="8"/>
                  </a:lnTo>
                  <a:lnTo>
                    <a:pt x="388" y="18"/>
                  </a:lnTo>
                  <a:lnTo>
                    <a:pt x="424" y="30"/>
                  </a:lnTo>
                  <a:lnTo>
                    <a:pt x="452" y="44"/>
                  </a:lnTo>
                  <a:lnTo>
                    <a:pt x="470" y="62"/>
                  </a:lnTo>
                  <a:lnTo>
                    <a:pt x="478" y="8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6" name="Freeform 7"/>
            <p:cNvSpPr>
              <a:spLocks noEditPoints="1"/>
            </p:cNvSpPr>
            <p:nvPr/>
          </p:nvSpPr>
          <p:spPr bwMode="auto">
            <a:xfrm>
              <a:off x="1780" y="1222"/>
              <a:ext cx="482" cy="164"/>
            </a:xfrm>
            <a:custGeom>
              <a:avLst/>
              <a:gdLst>
                <a:gd name="T0" fmla="*/ 476 w 482"/>
                <a:gd name="T1" fmla="*/ 90 h 164"/>
                <a:gd name="T2" fmla="*/ 466 w 482"/>
                <a:gd name="T3" fmla="*/ 104 h 164"/>
                <a:gd name="T4" fmla="*/ 438 w 482"/>
                <a:gd name="T5" fmla="*/ 124 h 164"/>
                <a:gd name="T6" fmla="*/ 360 w 482"/>
                <a:gd name="T7" fmla="*/ 148 h 164"/>
                <a:gd name="T8" fmla="*/ 240 w 482"/>
                <a:gd name="T9" fmla="*/ 158 h 164"/>
                <a:gd name="T10" fmla="*/ 122 w 482"/>
                <a:gd name="T11" fmla="*/ 148 h 164"/>
                <a:gd name="T12" fmla="*/ 44 w 482"/>
                <a:gd name="T13" fmla="*/ 124 h 164"/>
                <a:gd name="T14" fmla="*/ 16 w 482"/>
                <a:gd name="T15" fmla="*/ 104 h 164"/>
                <a:gd name="T16" fmla="*/ 6 w 482"/>
                <a:gd name="T17" fmla="*/ 90 h 164"/>
                <a:gd name="T18" fmla="*/ 6 w 482"/>
                <a:gd name="T19" fmla="*/ 74 h 164"/>
                <a:gd name="T20" fmla="*/ 16 w 482"/>
                <a:gd name="T21" fmla="*/ 60 h 164"/>
                <a:gd name="T22" fmla="*/ 44 w 482"/>
                <a:gd name="T23" fmla="*/ 40 h 164"/>
                <a:gd name="T24" fmla="*/ 122 w 482"/>
                <a:gd name="T25" fmla="*/ 16 h 164"/>
                <a:gd name="T26" fmla="*/ 240 w 482"/>
                <a:gd name="T27" fmla="*/ 4 h 164"/>
                <a:gd name="T28" fmla="*/ 360 w 482"/>
                <a:gd name="T29" fmla="*/ 16 h 164"/>
                <a:gd name="T30" fmla="*/ 438 w 482"/>
                <a:gd name="T31" fmla="*/ 40 h 164"/>
                <a:gd name="T32" fmla="*/ 466 w 482"/>
                <a:gd name="T33" fmla="*/ 60 h 164"/>
                <a:gd name="T34" fmla="*/ 476 w 482"/>
                <a:gd name="T35" fmla="*/ 74 h 164"/>
                <a:gd name="T36" fmla="*/ 482 w 482"/>
                <a:gd name="T37" fmla="*/ 82 h 164"/>
                <a:gd name="T38" fmla="*/ 462 w 482"/>
                <a:gd name="T39" fmla="*/ 48 h 164"/>
                <a:gd name="T40" fmla="*/ 410 w 482"/>
                <a:gd name="T41" fmla="*/ 24 h 164"/>
                <a:gd name="T42" fmla="*/ 304 w 482"/>
                <a:gd name="T43" fmla="*/ 2 h 164"/>
                <a:gd name="T44" fmla="*/ 178 w 482"/>
                <a:gd name="T45" fmla="*/ 2 h 164"/>
                <a:gd name="T46" fmla="*/ 72 w 482"/>
                <a:gd name="T47" fmla="*/ 24 h 164"/>
                <a:gd name="T48" fmla="*/ 20 w 482"/>
                <a:gd name="T49" fmla="*/ 48 h 164"/>
                <a:gd name="T50" fmla="*/ 0 w 482"/>
                <a:gd name="T51" fmla="*/ 82 h 164"/>
                <a:gd name="T52" fmla="*/ 20 w 482"/>
                <a:gd name="T53" fmla="*/ 114 h 164"/>
                <a:gd name="T54" fmla="*/ 72 w 482"/>
                <a:gd name="T55" fmla="*/ 140 h 164"/>
                <a:gd name="T56" fmla="*/ 178 w 482"/>
                <a:gd name="T57" fmla="*/ 160 h 164"/>
                <a:gd name="T58" fmla="*/ 304 w 482"/>
                <a:gd name="T59" fmla="*/ 160 h 164"/>
                <a:gd name="T60" fmla="*/ 410 w 482"/>
                <a:gd name="T61" fmla="*/ 140 h 164"/>
                <a:gd name="T62" fmla="*/ 462 w 482"/>
                <a:gd name="T63" fmla="*/ 114 h 164"/>
                <a:gd name="T64" fmla="*/ 482 w 482"/>
                <a:gd name="T65" fmla="*/ 8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2"/>
                <a:gd name="T100" fmla="*/ 0 h 164"/>
                <a:gd name="T101" fmla="*/ 482 w 482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2" h="164">
                  <a:moveTo>
                    <a:pt x="476" y="82"/>
                  </a:moveTo>
                  <a:lnTo>
                    <a:pt x="476" y="90"/>
                  </a:lnTo>
                  <a:lnTo>
                    <a:pt x="472" y="96"/>
                  </a:lnTo>
                  <a:lnTo>
                    <a:pt x="466" y="104"/>
                  </a:lnTo>
                  <a:lnTo>
                    <a:pt x="458" y="110"/>
                  </a:lnTo>
                  <a:lnTo>
                    <a:pt x="438" y="124"/>
                  </a:lnTo>
                  <a:lnTo>
                    <a:pt x="408" y="136"/>
                  </a:lnTo>
                  <a:lnTo>
                    <a:pt x="360" y="148"/>
                  </a:lnTo>
                  <a:lnTo>
                    <a:pt x="304" y="156"/>
                  </a:lnTo>
                  <a:lnTo>
                    <a:pt x="240" y="158"/>
                  </a:lnTo>
                  <a:lnTo>
                    <a:pt x="178" y="156"/>
                  </a:lnTo>
                  <a:lnTo>
                    <a:pt x="122" y="148"/>
                  </a:lnTo>
                  <a:lnTo>
                    <a:pt x="74" y="136"/>
                  </a:lnTo>
                  <a:lnTo>
                    <a:pt x="44" y="124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6" y="90"/>
                  </a:lnTo>
                  <a:lnTo>
                    <a:pt x="6" y="82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24" y="52"/>
                  </a:lnTo>
                  <a:lnTo>
                    <a:pt x="44" y="40"/>
                  </a:lnTo>
                  <a:lnTo>
                    <a:pt x="74" y="28"/>
                  </a:lnTo>
                  <a:lnTo>
                    <a:pt x="122" y="16"/>
                  </a:lnTo>
                  <a:lnTo>
                    <a:pt x="178" y="8"/>
                  </a:lnTo>
                  <a:lnTo>
                    <a:pt x="240" y="4"/>
                  </a:lnTo>
                  <a:lnTo>
                    <a:pt x="304" y="8"/>
                  </a:lnTo>
                  <a:lnTo>
                    <a:pt x="360" y="16"/>
                  </a:lnTo>
                  <a:lnTo>
                    <a:pt x="408" y="28"/>
                  </a:lnTo>
                  <a:lnTo>
                    <a:pt x="438" y="40"/>
                  </a:lnTo>
                  <a:lnTo>
                    <a:pt x="458" y="52"/>
                  </a:lnTo>
                  <a:lnTo>
                    <a:pt x="466" y="60"/>
                  </a:lnTo>
                  <a:lnTo>
                    <a:pt x="472" y="66"/>
                  </a:lnTo>
                  <a:lnTo>
                    <a:pt x="476" y="74"/>
                  </a:lnTo>
                  <a:lnTo>
                    <a:pt x="476" y="82"/>
                  </a:lnTo>
                  <a:close/>
                  <a:moveTo>
                    <a:pt x="482" y="82"/>
                  </a:moveTo>
                  <a:lnTo>
                    <a:pt x="476" y="64"/>
                  </a:lnTo>
                  <a:lnTo>
                    <a:pt x="462" y="48"/>
                  </a:lnTo>
                  <a:lnTo>
                    <a:pt x="440" y="36"/>
                  </a:lnTo>
                  <a:lnTo>
                    <a:pt x="410" y="24"/>
                  </a:lnTo>
                  <a:lnTo>
                    <a:pt x="362" y="10"/>
                  </a:lnTo>
                  <a:lnTo>
                    <a:pt x="304" y="2"/>
                  </a:lnTo>
                  <a:lnTo>
                    <a:pt x="240" y="0"/>
                  </a:lnTo>
                  <a:lnTo>
                    <a:pt x="178" y="2"/>
                  </a:lnTo>
                  <a:lnTo>
                    <a:pt x="120" y="10"/>
                  </a:lnTo>
                  <a:lnTo>
                    <a:pt x="72" y="24"/>
                  </a:lnTo>
                  <a:lnTo>
                    <a:pt x="42" y="36"/>
                  </a:lnTo>
                  <a:lnTo>
                    <a:pt x="20" y="48"/>
                  </a:lnTo>
                  <a:lnTo>
                    <a:pt x="6" y="64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20" y="114"/>
                  </a:lnTo>
                  <a:lnTo>
                    <a:pt x="42" y="128"/>
                  </a:lnTo>
                  <a:lnTo>
                    <a:pt x="72" y="140"/>
                  </a:lnTo>
                  <a:lnTo>
                    <a:pt x="120" y="152"/>
                  </a:lnTo>
                  <a:lnTo>
                    <a:pt x="178" y="160"/>
                  </a:lnTo>
                  <a:lnTo>
                    <a:pt x="240" y="164"/>
                  </a:lnTo>
                  <a:lnTo>
                    <a:pt x="304" y="160"/>
                  </a:lnTo>
                  <a:lnTo>
                    <a:pt x="362" y="152"/>
                  </a:lnTo>
                  <a:lnTo>
                    <a:pt x="410" y="140"/>
                  </a:lnTo>
                  <a:lnTo>
                    <a:pt x="440" y="128"/>
                  </a:lnTo>
                  <a:lnTo>
                    <a:pt x="462" y="114"/>
                  </a:lnTo>
                  <a:lnTo>
                    <a:pt x="476" y="98"/>
                  </a:lnTo>
                  <a:lnTo>
                    <a:pt x="48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7" name="Freeform 8"/>
            <p:cNvSpPr>
              <a:spLocks/>
            </p:cNvSpPr>
            <p:nvPr/>
          </p:nvSpPr>
          <p:spPr bwMode="auto">
            <a:xfrm>
              <a:off x="1468" y="1310"/>
              <a:ext cx="318" cy="76"/>
            </a:xfrm>
            <a:custGeom>
              <a:avLst/>
              <a:gdLst>
                <a:gd name="T0" fmla="*/ 2 w 318"/>
                <a:gd name="T1" fmla="*/ 76 h 76"/>
                <a:gd name="T2" fmla="*/ 316 w 318"/>
                <a:gd name="T3" fmla="*/ 6 h 76"/>
                <a:gd name="T4" fmla="*/ 318 w 318"/>
                <a:gd name="T5" fmla="*/ 4 h 76"/>
                <a:gd name="T6" fmla="*/ 316 w 318"/>
                <a:gd name="T7" fmla="*/ 0 h 76"/>
                <a:gd name="T8" fmla="*/ 314 w 318"/>
                <a:gd name="T9" fmla="*/ 0 h 76"/>
                <a:gd name="T10" fmla="*/ 2 w 318"/>
                <a:gd name="T11" fmla="*/ 70 h 76"/>
                <a:gd name="T12" fmla="*/ 0 w 318"/>
                <a:gd name="T13" fmla="*/ 72 h 76"/>
                <a:gd name="T14" fmla="*/ 0 w 318"/>
                <a:gd name="T15" fmla="*/ 76 h 76"/>
                <a:gd name="T16" fmla="*/ 2 w 318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76"/>
                <a:gd name="T29" fmla="*/ 318 w 3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76">
                  <a:moveTo>
                    <a:pt x="2" y="76"/>
                  </a:moveTo>
                  <a:lnTo>
                    <a:pt x="316" y="6"/>
                  </a:lnTo>
                  <a:lnTo>
                    <a:pt x="318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8" name="Freeform 9"/>
            <p:cNvSpPr>
              <a:spLocks/>
            </p:cNvSpPr>
            <p:nvPr/>
          </p:nvSpPr>
          <p:spPr bwMode="auto">
            <a:xfrm>
              <a:off x="1472" y="1324"/>
              <a:ext cx="324" cy="76"/>
            </a:xfrm>
            <a:custGeom>
              <a:avLst/>
              <a:gdLst>
                <a:gd name="T0" fmla="*/ 4 w 324"/>
                <a:gd name="T1" fmla="*/ 76 h 76"/>
                <a:gd name="T2" fmla="*/ 320 w 324"/>
                <a:gd name="T3" fmla="*/ 6 h 76"/>
                <a:gd name="T4" fmla="*/ 324 w 324"/>
                <a:gd name="T5" fmla="*/ 4 h 76"/>
                <a:gd name="T6" fmla="*/ 322 w 324"/>
                <a:gd name="T7" fmla="*/ 0 h 76"/>
                <a:gd name="T8" fmla="*/ 320 w 324"/>
                <a:gd name="T9" fmla="*/ 0 h 76"/>
                <a:gd name="T10" fmla="*/ 2 w 324"/>
                <a:gd name="T11" fmla="*/ 70 h 76"/>
                <a:gd name="T12" fmla="*/ 0 w 324"/>
                <a:gd name="T13" fmla="*/ 72 h 76"/>
                <a:gd name="T14" fmla="*/ 2 w 324"/>
                <a:gd name="T15" fmla="*/ 76 h 76"/>
                <a:gd name="T16" fmla="*/ 4 w 324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76"/>
                <a:gd name="T29" fmla="*/ 324 w 3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76">
                  <a:moveTo>
                    <a:pt x="4" y="76"/>
                  </a:moveTo>
                  <a:lnTo>
                    <a:pt x="320" y="6"/>
                  </a:lnTo>
                  <a:lnTo>
                    <a:pt x="324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9" name="Freeform 10"/>
            <p:cNvSpPr>
              <a:spLocks/>
            </p:cNvSpPr>
            <p:nvPr/>
          </p:nvSpPr>
          <p:spPr bwMode="auto">
            <a:xfrm>
              <a:off x="1468" y="1296"/>
              <a:ext cx="322" cy="72"/>
            </a:xfrm>
            <a:custGeom>
              <a:avLst/>
              <a:gdLst>
                <a:gd name="T0" fmla="*/ 2 w 322"/>
                <a:gd name="T1" fmla="*/ 70 h 72"/>
                <a:gd name="T2" fmla="*/ 320 w 322"/>
                <a:gd name="T3" fmla="*/ 6 h 72"/>
                <a:gd name="T4" fmla="*/ 322 w 322"/>
                <a:gd name="T5" fmla="*/ 4 h 72"/>
                <a:gd name="T6" fmla="*/ 322 w 322"/>
                <a:gd name="T7" fmla="*/ 0 h 72"/>
                <a:gd name="T8" fmla="*/ 320 w 322"/>
                <a:gd name="T9" fmla="*/ 0 h 72"/>
                <a:gd name="T10" fmla="*/ 2 w 322"/>
                <a:gd name="T11" fmla="*/ 66 h 72"/>
                <a:gd name="T12" fmla="*/ 0 w 322"/>
                <a:gd name="T13" fmla="*/ 66 h 72"/>
                <a:gd name="T14" fmla="*/ 0 w 322"/>
                <a:gd name="T15" fmla="*/ 72 h 72"/>
                <a:gd name="T16" fmla="*/ 2 w 322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72"/>
                <a:gd name="T29" fmla="*/ 322 w 32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72">
                  <a:moveTo>
                    <a:pt x="2" y="70"/>
                  </a:moveTo>
                  <a:lnTo>
                    <a:pt x="320" y="6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0" name="Freeform 11"/>
            <p:cNvSpPr>
              <a:spLocks/>
            </p:cNvSpPr>
            <p:nvPr/>
          </p:nvSpPr>
          <p:spPr bwMode="auto">
            <a:xfrm>
              <a:off x="2256" y="1286"/>
              <a:ext cx="342" cy="66"/>
            </a:xfrm>
            <a:custGeom>
              <a:avLst/>
              <a:gdLst>
                <a:gd name="T0" fmla="*/ 2 w 342"/>
                <a:gd name="T1" fmla="*/ 6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2 h 66"/>
                <a:gd name="T10" fmla="*/ 4 w 342"/>
                <a:gd name="T11" fmla="*/ 2 h 66"/>
                <a:gd name="T12" fmla="*/ 2 w 342"/>
                <a:gd name="T13" fmla="*/ 0 h 66"/>
                <a:gd name="T14" fmla="*/ 0 w 342"/>
                <a:gd name="T15" fmla="*/ 6 h 66"/>
                <a:gd name="T16" fmla="*/ 2 w 342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6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1" name="Freeform 12"/>
            <p:cNvSpPr>
              <a:spLocks/>
            </p:cNvSpPr>
            <p:nvPr/>
          </p:nvSpPr>
          <p:spPr bwMode="auto">
            <a:xfrm>
              <a:off x="2256" y="1306"/>
              <a:ext cx="342" cy="66"/>
            </a:xfrm>
            <a:custGeom>
              <a:avLst/>
              <a:gdLst>
                <a:gd name="T0" fmla="*/ 2 w 342"/>
                <a:gd name="T1" fmla="*/ 4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0 h 66"/>
                <a:gd name="T10" fmla="*/ 4 w 342"/>
                <a:gd name="T11" fmla="*/ 0 h 66"/>
                <a:gd name="T12" fmla="*/ 2 w 342"/>
                <a:gd name="T13" fmla="*/ 0 h 66"/>
                <a:gd name="T14" fmla="*/ 0 w 342"/>
                <a:gd name="T15" fmla="*/ 4 h 66"/>
                <a:gd name="T16" fmla="*/ 2 w 342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4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2" name="Freeform 13"/>
            <p:cNvSpPr>
              <a:spLocks/>
            </p:cNvSpPr>
            <p:nvPr/>
          </p:nvSpPr>
          <p:spPr bwMode="auto">
            <a:xfrm>
              <a:off x="2252" y="1320"/>
              <a:ext cx="350" cy="70"/>
            </a:xfrm>
            <a:custGeom>
              <a:avLst/>
              <a:gdLst>
                <a:gd name="T0" fmla="*/ 2 w 350"/>
                <a:gd name="T1" fmla="*/ 4 h 70"/>
                <a:gd name="T2" fmla="*/ 348 w 350"/>
                <a:gd name="T3" fmla="*/ 70 h 70"/>
                <a:gd name="T4" fmla="*/ 350 w 350"/>
                <a:gd name="T5" fmla="*/ 70 h 70"/>
                <a:gd name="T6" fmla="*/ 350 w 350"/>
                <a:gd name="T7" fmla="*/ 66 h 70"/>
                <a:gd name="T8" fmla="*/ 348 w 350"/>
                <a:gd name="T9" fmla="*/ 66 h 70"/>
                <a:gd name="T10" fmla="*/ 2 w 350"/>
                <a:gd name="T11" fmla="*/ 0 h 70"/>
                <a:gd name="T12" fmla="*/ 0 w 350"/>
                <a:gd name="T13" fmla="*/ 0 h 70"/>
                <a:gd name="T14" fmla="*/ 0 w 350"/>
                <a:gd name="T15" fmla="*/ 4 h 70"/>
                <a:gd name="T16" fmla="*/ 2 w 350"/>
                <a:gd name="T17" fmla="*/ 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0"/>
                <a:gd name="T29" fmla="*/ 350 w 35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0">
                  <a:moveTo>
                    <a:pt x="2" y="4"/>
                  </a:moveTo>
                  <a:lnTo>
                    <a:pt x="348" y="70"/>
                  </a:lnTo>
                  <a:lnTo>
                    <a:pt x="350" y="70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3" name="Freeform 14"/>
            <p:cNvSpPr>
              <a:spLocks/>
            </p:cNvSpPr>
            <p:nvPr/>
          </p:nvSpPr>
          <p:spPr bwMode="auto">
            <a:xfrm>
              <a:off x="1612" y="950"/>
              <a:ext cx="268" cy="304"/>
            </a:xfrm>
            <a:custGeom>
              <a:avLst/>
              <a:gdLst>
                <a:gd name="T0" fmla="*/ 30 w 268"/>
                <a:gd name="T1" fmla="*/ 6 h 304"/>
                <a:gd name="T2" fmla="*/ 44 w 268"/>
                <a:gd name="T3" fmla="*/ 8 h 304"/>
                <a:gd name="T4" fmla="*/ 44 w 268"/>
                <a:gd name="T5" fmla="*/ 20 h 304"/>
                <a:gd name="T6" fmla="*/ 28 w 268"/>
                <a:gd name="T7" fmla="*/ 58 h 304"/>
                <a:gd name="T8" fmla="*/ 22 w 268"/>
                <a:gd name="T9" fmla="*/ 84 h 304"/>
                <a:gd name="T10" fmla="*/ 32 w 268"/>
                <a:gd name="T11" fmla="*/ 94 h 304"/>
                <a:gd name="T12" fmla="*/ 58 w 268"/>
                <a:gd name="T13" fmla="*/ 90 h 304"/>
                <a:gd name="T14" fmla="*/ 96 w 268"/>
                <a:gd name="T15" fmla="*/ 76 h 304"/>
                <a:gd name="T16" fmla="*/ 108 w 268"/>
                <a:gd name="T17" fmla="*/ 78 h 304"/>
                <a:gd name="T18" fmla="*/ 110 w 268"/>
                <a:gd name="T19" fmla="*/ 90 h 304"/>
                <a:gd name="T20" fmla="*/ 94 w 268"/>
                <a:gd name="T21" fmla="*/ 128 h 304"/>
                <a:gd name="T22" fmla="*/ 86 w 268"/>
                <a:gd name="T23" fmla="*/ 154 h 304"/>
                <a:gd name="T24" fmla="*/ 96 w 268"/>
                <a:gd name="T25" fmla="*/ 164 h 304"/>
                <a:gd name="T26" fmla="*/ 124 w 268"/>
                <a:gd name="T27" fmla="*/ 160 h 304"/>
                <a:gd name="T28" fmla="*/ 162 w 268"/>
                <a:gd name="T29" fmla="*/ 146 h 304"/>
                <a:gd name="T30" fmla="*/ 174 w 268"/>
                <a:gd name="T31" fmla="*/ 148 h 304"/>
                <a:gd name="T32" fmla="*/ 174 w 268"/>
                <a:gd name="T33" fmla="*/ 160 h 304"/>
                <a:gd name="T34" fmla="*/ 158 w 268"/>
                <a:gd name="T35" fmla="*/ 198 h 304"/>
                <a:gd name="T36" fmla="*/ 152 w 268"/>
                <a:gd name="T37" fmla="*/ 224 h 304"/>
                <a:gd name="T38" fmla="*/ 162 w 268"/>
                <a:gd name="T39" fmla="*/ 234 h 304"/>
                <a:gd name="T40" fmla="*/ 190 w 268"/>
                <a:gd name="T41" fmla="*/ 230 h 304"/>
                <a:gd name="T42" fmla="*/ 226 w 268"/>
                <a:gd name="T43" fmla="*/ 216 h 304"/>
                <a:gd name="T44" fmla="*/ 240 w 268"/>
                <a:gd name="T45" fmla="*/ 218 h 304"/>
                <a:gd name="T46" fmla="*/ 240 w 268"/>
                <a:gd name="T47" fmla="*/ 230 h 304"/>
                <a:gd name="T48" fmla="*/ 224 w 268"/>
                <a:gd name="T49" fmla="*/ 268 h 304"/>
                <a:gd name="T50" fmla="*/ 218 w 268"/>
                <a:gd name="T51" fmla="*/ 294 h 304"/>
                <a:gd name="T52" fmla="*/ 228 w 268"/>
                <a:gd name="T53" fmla="*/ 304 h 304"/>
                <a:gd name="T54" fmla="*/ 254 w 268"/>
                <a:gd name="T55" fmla="*/ 300 h 304"/>
                <a:gd name="T56" fmla="*/ 264 w 268"/>
                <a:gd name="T57" fmla="*/ 290 h 304"/>
                <a:gd name="T58" fmla="*/ 232 w 268"/>
                <a:gd name="T59" fmla="*/ 300 h 304"/>
                <a:gd name="T60" fmla="*/ 222 w 268"/>
                <a:gd name="T61" fmla="*/ 296 h 304"/>
                <a:gd name="T62" fmla="*/ 226 w 268"/>
                <a:gd name="T63" fmla="*/ 278 h 304"/>
                <a:gd name="T64" fmla="*/ 242 w 268"/>
                <a:gd name="T65" fmla="*/ 240 h 304"/>
                <a:gd name="T66" fmla="*/ 244 w 268"/>
                <a:gd name="T67" fmla="*/ 218 h 304"/>
                <a:gd name="T68" fmla="*/ 232 w 268"/>
                <a:gd name="T69" fmla="*/ 210 h 304"/>
                <a:gd name="T70" fmla="*/ 198 w 268"/>
                <a:gd name="T71" fmla="*/ 220 h 304"/>
                <a:gd name="T72" fmla="*/ 166 w 268"/>
                <a:gd name="T73" fmla="*/ 230 h 304"/>
                <a:gd name="T74" fmla="*/ 158 w 268"/>
                <a:gd name="T75" fmla="*/ 226 h 304"/>
                <a:gd name="T76" fmla="*/ 160 w 268"/>
                <a:gd name="T77" fmla="*/ 208 h 304"/>
                <a:gd name="T78" fmla="*/ 178 w 268"/>
                <a:gd name="T79" fmla="*/ 170 h 304"/>
                <a:gd name="T80" fmla="*/ 180 w 268"/>
                <a:gd name="T81" fmla="*/ 148 h 304"/>
                <a:gd name="T82" fmla="*/ 166 w 268"/>
                <a:gd name="T83" fmla="*/ 140 h 304"/>
                <a:gd name="T84" fmla="*/ 132 w 268"/>
                <a:gd name="T85" fmla="*/ 150 h 304"/>
                <a:gd name="T86" fmla="*/ 102 w 268"/>
                <a:gd name="T87" fmla="*/ 160 h 304"/>
                <a:gd name="T88" fmla="*/ 92 w 268"/>
                <a:gd name="T89" fmla="*/ 156 h 304"/>
                <a:gd name="T90" fmla="*/ 94 w 268"/>
                <a:gd name="T91" fmla="*/ 138 h 304"/>
                <a:gd name="T92" fmla="*/ 112 w 268"/>
                <a:gd name="T93" fmla="*/ 100 h 304"/>
                <a:gd name="T94" fmla="*/ 114 w 268"/>
                <a:gd name="T95" fmla="*/ 78 h 304"/>
                <a:gd name="T96" fmla="*/ 100 w 268"/>
                <a:gd name="T97" fmla="*/ 70 h 304"/>
                <a:gd name="T98" fmla="*/ 68 w 268"/>
                <a:gd name="T99" fmla="*/ 80 h 304"/>
                <a:gd name="T100" fmla="*/ 36 w 268"/>
                <a:gd name="T101" fmla="*/ 90 h 304"/>
                <a:gd name="T102" fmla="*/ 26 w 268"/>
                <a:gd name="T103" fmla="*/ 86 h 304"/>
                <a:gd name="T104" fmla="*/ 28 w 268"/>
                <a:gd name="T105" fmla="*/ 68 h 304"/>
                <a:gd name="T106" fmla="*/ 46 w 268"/>
                <a:gd name="T107" fmla="*/ 30 h 304"/>
                <a:gd name="T108" fmla="*/ 48 w 268"/>
                <a:gd name="T109" fmla="*/ 8 h 304"/>
                <a:gd name="T110" fmla="*/ 36 w 268"/>
                <a:gd name="T111" fmla="*/ 0 h 304"/>
                <a:gd name="T112" fmla="*/ 2 w 268"/>
                <a:gd name="T113" fmla="*/ 10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304"/>
                <a:gd name="T173" fmla="*/ 268 w 268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304">
                  <a:moveTo>
                    <a:pt x="4" y="14"/>
                  </a:moveTo>
                  <a:lnTo>
                    <a:pt x="1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4" y="46"/>
                  </a:lnTo>
                  <a:lnTo>
                    <a:pt x="28" y="58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50" y="92"/>
                  </a:lnTo>
                  <a:lnTo>
                    <a:pt x="58" y="90"/>
                  </a:lnTo>
                  <a:lnTo>
                    <a:pt x="70" y="84"/>
                  </a:lnTo>
                  <a:lnTo>
                    <a:pt x="80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8"/>
                  </a:lnTo>
                  <a:lnTo>
                    <a:pt x="104" y="106"/>
                  </a:lnTo>
                  <a:lnTo>
                    <a:pt x="98" y="116"/>
                  </a:lnTo>
                  <a:lnTo>
                    <a:pt x="94" y="128"/>
                  </a:lnTo>
                  <a:lnTo>
                    <a:pt x="90" y="136"/>
                  </a:lnTo>
                  <a:lnTo>
                    <a:pt x="88" y="144"/>
                  </a:lnTo>
                  <a:lnTo>
                    <a:pt x="86" y="150"/>
                  </a:lnTo>
                  <a:lnTo>
                    <a:pt x="86" y="154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102" y="164"/>
                  </a:lnTo>
                  <a:lnTo>
                    <a:pt x="106" y="164"/>
                  </a:lnTo>
                  <a:lnTo>
                    <a:pt x="114" y="162"/>
                  </a:lnTo>
                  <a:lnTo>
                    <a:pt x="124" y="160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4" y="148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8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4" y="160"/>
                  </a:lnTo>
                  <a:lnTo>
                    <a:pt x="172" y="168"/>
                  </a:lnTo>
                  <a:lnTo>
                    <a:pt x="170" y="176"/>
                  </a:lnTo>
                  <a:lnTo>
                    <a:pt x="164" y="186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2" y="214"/>
                  </a:lnTo>
                  <a:lnTo>
                    <a:pt x="152" y="220"/>
                  </a:lnTo>
                  <a:lnTo>
                    <a:pt x="152" y="224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6" y="234"/>
                  </a:lnTo>
                  <a:lnTo>
                    <a:pt x="172" y="234"/>
                  </a:lnTo>
                  <a:lnTo>
                    <a:pt x="180" y="232"/>
                  </a:lnTo>
                  <a:lnTo>
                    <a:pt x="190" y="230"/>
                  </a:lnTo>
                  <a:lnTo>
                    <a:pt x="200" y="224"/>
                  </a:lnTo>
                  <a:lnTo>
                    <a:pt x="210" y="220"/>
                  </a:lnTo>
                  <a:lnTo>
                    <a:pt x="220" y="218"/>
                  </a:lnTo>
                  <a:lnTo>
                    <a:pt x="226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40" y="218"/>
                  </a:lnTo>
                  <a:lnTo>
                    <a:pt x="240" y="220"/>
                  </a:lnTo>
                  <a:lnTo>
                    <a:pt x="242" y="222"/>
                  </a:lnTo>
                  <a:lnTo>
                    <a:pt x="242" y="226"/>
                  </a:lnTo>
                  <a:lnTo>
                    <a:pt x="240" y="230"/>
                  </a:lnTo>
                  <a:lnTo>
                    <a:pt x="238" y="238"/>
                  </a:lnTo>
                  <a:lnTo>
                    <a:pt x="234" y="246"/>
                  </a:lnTo>
                  <a:lnTo>
                    <a:pt x="230" y="256"/>
                  </a:lnTo>
                  <a:lnTo>
                    <a:pt x="224" y="268"/>
                  </a:lnTo>
                  <a:lnTo>
                    <a:pt x="220" y="276"/>
                  </a:lnTo>
                  <a:lnTo>
                    <a:pt x="218" y="284"/>
                  </a:lnTo>
                  <a:lnTo>
                    <a:pt x="218" y="290"/>
                  </a:lnTo>
                  <a:lnTo>
                    <a:pt x="218" y="294"/>
                  </a:lnTo>
                  <a:lnTo>
                    <a:pt x="218" y="298"/>
                  </a:lnTo>
                  <a:lnTo>
                    <a:pt x="220" y="30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2" y="304"/>
                  </a:lnTo>
                  <a:lnTo>
                    <a:pt x="238" y="304"/>
                  </a:lnTo>
                  <a:lnTo>
                    <a:pt x="246" y="302"/>
                  </a:lnTo>
                  <a:lnTo>
                    <a:pt x="254" y="300"/>
                  </a:lnTo>
                  <a:lnTo>
                    <a:pt x="266" y="296"/>
                  </a:lnTo>
                  <a:lnTo>
                    <a:pt x="268" y="294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52" y="296"/>
                  </a:lnTo>
                  <a:lnTo>
                    <a:pt x="244" y="298"/>
                  </a:lnTo>
                  <a:lnTo>
                    <a:pt x="236" y="300"/>
                  </a:lnTo>
                  <a:lnTo>
                    <a:pt x="232" y="300"/>
                  </a:lnTo>
                  <a:lnTo>
                    <a:pt x="228" y="300"/>
                  </a:lnTo>
                  <a:lnTo>
                    <a:pt x="226" y="300"/>
                  </a:lnTo>
                  <a:lnTo>
                    <a:pt x="224" y="298"/>
                  </a:lnTo>
                  <a:lnTo>
                    <a:pt x="222" y="296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6"/>
                  </a:lnTo>
                  <a:lnTo>
                    <a:pt x="226" y="278"/>
                  </a:lnTo>
                  <a:lnTo>
                    <a:pt x="228" y="270"/>
                  </a:lnTo>
                  <a:lnTo>
                    <a:pt x="234" y="258"/>
                  </a:lnTo>
                  <a:lnTo>
                    <a:pt x="238" y="248"/>
                  </a:lnTo>
                  <a:lnTo>
                    <a:pt x="242" y="240"/>
                  </a:lnTo>
                  <a:lnTo>
                    <a:pt x="244" y="232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4" y="218"/>
                  </a:lnTo>
                  <a:lnTo>
                    <a:pt x="242" y="214"/>
                  </a:lnTo>
                  <a:lnTo>
                    <a:pt x="240" y="212"/>
                  </a:lnTo>
                  <a:lnTo>
                    <a:pt x="236" y="212"/>
                  </a:lnTo>
                  <a:lnTo>
                    <a:pt x="232" y="210"/>
                  </a:lnTo>
                  <a:lnTo>
                    <a:pt x="226" y="212"/>
                  </a:lnTo>
                  <a:lnTo>
                    <a:pt x="218" y="214"/>
                  </a:lnTo>
                  <a:lnTo>
                    <a:pt x="208" y="216"/>
                  </a:lnTo>
                  <a:lnTo>
                    <a:pt x="198" y="220"/>
                  </a:lnTo>
                  <a:lnTo>
                    <a:pt x="188" y="226"/>
                  </a:lnTo>
                  <a:lnTo>
                    <a:pt x="178" y="228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60" y="208"/>
                  </a:lnTo>
                  <a:lnTo>
                    <a:pt x="164" y="198"/>
                  </a:lnTo>
                  <a:lnTo>
                    <a:pt x="168" y="188"/>
                  </a:lnTo>
                  <a:lnTo>
                    <a:pt x="174" y="178"/>
                  </a:lnTo>
                  <a:lnTo>
                    <a:pt x="178" y="170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2"/>
                  </a:lnTo>
                  <a:lnTo>
                    <a:pt x="180" y="148"/>
                  </a:lnTo>
                  <a:lnTo>
                    <a:pt x="178" y="144"/>
                  </a:lnTo>
                  <a:lnTo>
                    <a:pt x="174" y="142"/>
                  </a:lnTo>
                  <a:lnTo>
                    <a:pt x="170" y="142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2" y="14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22" y="156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4" y="138"/>
                  </a:lnTo>
                  <a:lnTo>
                    <a:pt x="98" y="128"/>
                  </a:lnTo>
                  <a:lnTo>
                    <a:pt x="102" y="118"/>
                  </a:lnTo>
                  <a:lnTo>
                    <a:pt x="108" y="108"/>
                  </a:lnTo>
                  <a:lnTo>
                    <a:pt x="112" y="100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4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88" y="74"/>
                  </a:lnTo>
                  <a:lnTo>
                    <a:pt x="78" y="76"/>
                  </a:lnTo>
                  <a:lnTo>
                    <a:pt x="68" y="80"/>
                  </a:lnTo>
                  <a:lnTo>
                    <a:pt x="56" y="84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8" y="68"/>
                  </a:lnTo>
                  <a:lnTo>
                    <a:pt x="32" y="58"/>
                  </a:lnTo>
                  <a:lnTo>
                    <a:pt x="38" y="48"/>
                  </a:lnTo>
                  <a:lnTo>
                    <a:pt x="42" y="38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4" name="Freeform 15"/>
            <p:cNvSpPr>
              <a:spLocks/>
            </p:cNvSpPr>
            <p:nvPr/>
          </p:nvSpPr>
          <p:spPr bwMode="auto">
            <a:xfrm>
              <a:off x="2186" y="956"/>
              <a:ext cx="356" cy="300"/>
            </a:xfrm>
            <a:custGeom>
              <a:avLst/>
              <a:gdLst>
                <a:gd name="T0" fmla="*/ 6 w 356"/>
                <a:gd name="T1" fmla="*/ 264 h 300"/>
                <a:gd name="T2" fmla="*/ 12 w 356"/>
                <a:gd name="T3" fmla="*/ 256 h 300"/>
                <a:gd name="T4" fmla="*/ 44 w 356"/>
                <a:gd name="T5" fmla="*/ 268 h 300"/>
                <a:gd name="T6" fmla="*/ 80 w 356"/>
                <a:gd name="T7" fmla="*/ 282 h 300"/>
                <a:gd name="T8" fmla="*/ 90 w 356"/>
                <a:gd name="T9" fmla="*/ 270 h 300"/>
                <a:gd name="T10" fmla="*/ 76 w 356"/>
                <a:gd name="T11" fmla="*/ 226 h 300"/>
                <a:gd name="T12" fmla="*/ 72 w 356"/>
                <a:gd name="T13" fmla="*/ 200 h 300"/>
                <a:gd name="T14" fmla="*/ 86 w 356"/>
                <a:gd name="T15" fmla="*/ 198 h 300"/>
                <a:gd name="T16" fmla="*/ 130 w 356"/>
                <a:gd name="T17" fmla="*/ 220 h 300"/>
                <a:gd name="T18" fmla="*/ 154 w 356"/>
                <a:gd name="T19" fmla="*/ 222 h 300"/>
                <a:gd name="T20" fmla="*/ 154 w 356"/>
                <a:gd name="T21" fmla="*/ 198 h 300"/>
                <a:gd name="T22" fmla="*/ 138 w 356"/>
                <a:gd name="T23" fmla="*/ 152 h 300"/>
                <a:gd name="T24" fmla="*/ 142 w 356"/>
                <a:gd name="T25" fmla="*/ 138 h 300"/>
                <a:gd name="T26" fmla="*/ 168 w 356"/>
                <a:gd name="T27" fmla="*/ 146 h 300"/>
                <a:gd name="T28" fmla="*/ 208 w 356"/>
                <a:gd name="T29" fmla="*/ 164 h 300"/>
                <a:gd name="T30" fmla="*/ 222 w 356"/>
                <a:gd name="T31" fmla="*/ 156 h 300"/>
                <a:gd name="T32" fmla="*/ 214 w 356"/>
                <a:gd name="T33" fmla="*/ 118 h 300"/>
                <a:gd name="T34" fmla="*/ 204 w 356"/>
                <a:gd name="T35" fmla="*/ 84 h 300"/>
                <a:gd name="T36" fmla="*/ 214 w 356"/>
                <a:gd name="T37" fmla="*/ 80 h 300"/>
                <a:gd name="T38" fmla="*/ 254 w 356"/>
                <a:gd name="T39" fmla="*/ 98 h 300"/>
                <a:gd name="T40" fmla="*/ 282 w 356"/>
                <a:gd name="T41" fmla="*/ 106 h 300"/>
                <a:gd name="T42" fmla="*/ 288 w 356"/>
                <a:gd name="T43" fmla="*/ 88 h 300"/>
                <a:gd name="T44" fmla="*/ 272 w 356"/>
                <a:gd name="T45" fmla="*/ 40 h 300"/>
                <a:gd name="T46" fmla="*/ 272 w 356"/>
                <a:gd name="T47" fmla="*/ 22 h 300"/>
                <a:gd name="T48" fmla="*/ 292 w 356"/>
                <a:gd name="T49" fmla="*/ 24 h 300"/>
                <a:gd name="T50" fmla="*/ 336 w 356"/>
                <a:gd name="T51" fmla="*/ 46 h 300"/>
                <a:gd name="T52" fmla="*/ 354 w 356"/>
                <a:gd name="T53" fmla="*/ 42 h 300"/>
                <a:gd name="T54" fmla="*/ 350 w 356"/>
                <a:gd name="T55" fmla="*/ 12 h 300"/>
                <a:gd name="T56" fmla="*/ 346 w 356"/>
                <a:gd name="T57" fmla="*/ 14 h 300"/>
                <a:gd name="T58" fmla="*/ 350 w 356"/>
                <a:gd name="T59" fmla="*/ 40 h 300"/>
                <a:gd name="T60" fmla="*/ 338 w 356"/>
                <a:gd name="T61" fmla="*/ 42 h 300"/>
                <a:gd name="T62" fmla="*/ 294 w 356"/>
                <a:gd name="T63" fmla="*/ 20 h 300"/>
                <a:gd name="T64" fmla="*/ 270 w 356"/>
                <a:gd name="T65" fmla="*/ 18 h 300"/>
                <a:gd name="T66" fmla="*/ 268 w 356"/>
                <a:gd name="T67" fmla="*/ 42 h 300"/>
                <a:gd name="T68" fmla="*/ 284 w 356"/>
                <a:gd name="T69" fmla="*/ 88 h 300"/>
                <a:gd name="T70" fmla="*/ 280 w 356"/>
                <a:gd name="T71" fmla="*/ 102 h 300"/>
                <a:gd name="T72" fmla="*/ 256 w 356"/>
                <a:gd name="T73" fmla="*/ 94 h 300"/>
                <a:gd name="T74" fmla="*/ 214 w 356"/>
                <a:gd name="T75" fmla="*/ 74 h 300"/>
                <a:gd name="T76" fmla="*/ 200 w 356"/>
                <a:gd name="T77" fmla="*/ 84 h 300"/>
                <a:gd name="T78" fmla="*/ 210 w 356"/>
                <a:gd name="T79" fmla="*/ 120 h 300"/>
                <a:gd name="T80" fmla="*/ 218 w 356"/>
                <a:gd name="T81" fmla="*/ 154 h 300"/>
                <a:gd name="T82" fmla="*/ 208 w 356"/>
                <a:gd name="T83" fmla="*/ 160 h 300"/>
                <a:gd name="T84" fmla="*/ 170 w 356"/>
                <a:gd name="T85" fmla="*/ 142 h 300"/>
                <a:gd name="T86" fmla="*/ 140 w 356"/>
                <a:gd name="T87" fmla="*/ 134 h 300"/>
                <a:gd name="T88" fmla="*/ 134 w 356"/>
                <a:gd name="T89" fmla="*/ 152 h 300"/>
                <a:gd name="T90" fmla="*/ 150 w 356"/>
                <a:gd name="T91" fmla="*/ 198 h 300"/>
                <a:gd name="T92" fmla="*/ 150 w 356"/>
                <a:gd name="T93" fmla="*/ 218 h 300"/>
                <a:gd name="T94" fmla="*/ 132 w 356"/>
                <a:gd name="T95" fmla="*/ 216 h 300"/>
                <a:gd name="T96" fmla="*/ 86 w 356"/>
                <a:gd name="T97" fmla="*/ 194 h 300"/>
                <a:gd name="T98" fmla="*/ 68 w 356"/>
                <a:gd name="T99" fmla="*/ 198 h 300"/>
                <a:gd name="T100" fmla="*/ 72 w 356"/>
                <a:gd name="T101" fmla="*/ 228 h 300"/>
                <a:gd name="T102" fmla="*/ 86 w 356"/>
                <a:gd name="T103" fmla="*/ 270 h 300"/>
                <a:gd name="T104" fmla="*/ 80 w 356"/>
                <a:gd name="T105" fmla="*/ 278 h 300"/>
                <a:gd name="T106" fmla="*/ 46 w 356"/>
                <a:gd name="T107" fmla="*/ 264 h 300"/>
                <a:gd name="T108" fmla="*/ 12 w 356"/>
                <a:gd name="T109" fmla="*/ 250 h 300"/>
                <a:gd name="T110" fmla="*/ 0 w 356"/>
                <a:gd name="T111" fmla="*/ 264 h 300"/>
                <a:gd name="T112" fmla="*/ 12 w 356"/>
                <a:gd name="T113" fmla="*/ 3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00"/>
                <a:gd name="T173" fmla="*/ 356 w 356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00">
                  <a:moveTo>
                    <a:pt x="14" y="296"/>
                  </a:moveTo>
                  <a:lnTo>
                    <a:pt x="10" y="286"/>
                  </a:lnTo>
                  <a:lnTo>
                    <a:pt x="8" y="276"/>
                  </a:lnTo>
                  <a:lnTo>
                    <a:pt x="6" y="268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20" y="256"/>
                  </a:lnTo>
                  <a:lnTo>
                    <a:pt x="26" y="260"/>
                  </a:lnTo>
                  <a:lnTo>
                    <a:pt x="34" y="264"/>
                  </a:lnTo>
                  <a:lnTo>
                    <a:pt x="44" y="268"/>
                  </a:lnTo>
                  <a:lnTo>
                    <a:pt x="54" y="274"/>
                  </a:lnTo>
                  <a:lnTo>
                    <a:pt x="64" y="278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80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90" y="278"/>
                  </a:lnTo>
                  <a:lnTo>
                    <a:pt x="90" y="274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88" y="256"/>
                  </a:lnTo>
                  <a:lnTo>
                    <a:pt x="86" y="248"/>
                  </a:lnTo>
                  <a:lnTo>
                    <a:pt x="80" y="236"/>
                  </a:lnTo>
                  <a:lnTo>
                    <a:pt x="76" y="226"/>
                  </a:lnTo>
                  <a:lnTo>
                    <a:pt x="74" y="218"/>
                  </a:lnTo>
                  <a:lnTo>
                    <a:pt x="72" y="210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8" y="196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92" y="200"/>
                  </a:lnTo>
                  <a:lnTo>
                    <a:pt x="100" y="204"/>
                  </a:lnTo>
                  <a:lnTo>
                    <a:pt x="110" y="210"/>
                  </a:lnTo>
                  <a:lnTo>
                    <a:pt x="120" y="216"/>
                  </a:lnTo>
                  <a:lnTo>
                    <a:pt x="130" y="220"/>
                  </a:lnTo>
                  <a:lnTo>
                    <a:pt x="136" y="222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4" y="222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4" y="198"/>
                  </a:lnTo>
                  <a:lnTo>
                    <a:pt x="152" y="188"/>
                  </a:lnTo>
                  <a:lnTo>
                    <a:pt x="148" y="178"/>
                  </a:lnTo>
                  <a:lnTo>
                    <a:pt x="142" y="168"/>
                  </a:lnTo>
                  <a:lnTo>
                    <a:pt x="140" y="158"/>
                  </a:lnTo>
                  <a:lnTo>
                    <a:pt x="138" y="152"/>
                  </a:lnTo>
                  <a:lnTo>
                    <a:pt x="138" y="146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40" y="140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8" y="138"/>
                  </a:lnTo>
                  <a:lnTo>
                    <a:pt x="152" y="140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2"/>
                  </a:lnTo>
                  <a:lnTo>
                    <a:pt x="186" y="156"/>
                  </a:lnTo>
                  <a:lnTo>
                    <a:pt x="196" y="162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2" y="166"/>
                  </a:lnTo>
                  <a:lnTo>
                    <a:pt x="216" y="164"/>
                  </a:lnTo>
                  <a:lnTo>
                    <a:pt x="220" y="162"/>
                  </a:lnTo>
                  <a:lnTo>
                    <a:pt x="222" y="160"/>
                  </a:lnTo>
                  <a:lnTo>
                    <a:pt x="222" y="156"/>
                  </a:lnTo>
                  <a:lnTo>
                    <a:pt x="224" y="152"/>
                  </a:lnTo>
                  <a:lnTo>
                    <a:pt x="222" y="146"/>
                  </a:lnTo>
                  <a:lnTo>
                    <a:pt x="220" y="138"/>
                  </a:lnTo>
                  <a:lnTo>
                    <a:pt x="218" y="130"/>
                  </a:lnTo>
                  <a:lnTo>
                    <a:pt x="214" y="118"/>
                  </a:lnTo>
                  <a:lnTo>
                    <a:pt x="210" y="108"/>
                  </a:lnTo>
                  <a:lnTo>
                    <a:pt x="206" y="100"/>
                  </a:lnTo>
                  <a:lnTo>
                    <a:pt x="204" y="92"/>
                  </a:lnTo>
                  <a:lnTo>
                    <a:pt x="204" y="88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4" y="86"/>
                  </a:lnTo>
                  <a:lnTo>
                    <a:pt x="244" y="92"/>
                  </a:lnTo>
                  <a:lnTo>
                    <a:pt x="254" y="98"/>
                  </a:lnTo>
                  <a:lnTo>
                    <a:pt x="262" y="102"/>
                  </a:lnTo>
                  <a:lnTo>
                    <a:pt x="270" y="104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82" y="106"/>
                  </a:lnTo>
                  <a:lnTo>
                    <a:pt x="286" y="104"/>
                  </a:lnTo>
                  <a:lnTo>
                    <a:pt x="288" y="100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8" y="88"/>
                  </a:lnTo>
                  <a:lnTo>
                    <a:pt x="288" y="80"/>
                  </a:lnTo>
                  <a:lnTo>
                    <a:pt x="284" y="70"/>
                  </a:lnTo>
                  <a:lnTo>
                    <a:pt x="280" y="60"/>
                  </a:lnTo>
                  <a:lnTo>
                    <a:pt x="276" y="50"/>
                  </a:lnTo>
                  <a:lnTo>
                    <a:pt x="272" y="40"/>
                  </a:lnTo>
                  <a:lnTo>
                    <a:pt x="270" y="34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72" y="24"/>
                  </a:lnTo>
                  <a:lnTo>
                    <a:pt x="272" y="22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4" y="22"/>
                  </a:lnTo>
                  <a:lnTo>
                    <a:pt x="292" y="24"/>
                  </a:lnTo>
                  <a:lnTo>
                    <a:pt x="300" y="28"/>
                  </a:lnTo>
                  <a:lnTo>
                    <a:pt x="310" y="34"/>
                  </a:lnTo>
                  <a:lnTo>
                    <a:pt x="320" y="40"/>
                  </a:lnTo>
                  <a:lnTo>
                    <a:pt x="328" y="44"/>
                  </a:lnTo>
                  <a:lnTo>
                    <a:pt x="336" y="46"/>
                  </a:lnTo>
                  <a:lnTo>
                    <a:pt x="340" y="48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52" y="44"/>
                  </a:lnTo>
                  <a:lnTo>
                    <a:pt x="354" y="42"/>
                  </a:lnTo>
                  <a:lnTo>
                    <a:pt x="356" y="38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54" y="22"/>
                  </a:lnTo>
                  <a:lnTo>
                    <a:pt x="350" y="12"/>
                  </a:lnTo>
                  <a:lnTo>
                    <a:pt x="346" y="2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42" y="4"/>
                  </a:lnTo>
                  <a:lnTo>
                    <a:pt x="346" y="14"/>
                  </a:lnTo>
                  <a:lnTo>
                    <a:pt x="348" y="22"/>
                  </a:lnTo>
                  <a:lnTo>
                    <a:pt x="350" y="30"/>
                  </a:lnTo>
                  <a:lnTo>
                    <a:pt x="352" y="34"/>
                  </a:lnTo>
                  <a:lnTo>
                    <a:pt x="350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8" y="42"/>
                  </a:lnTo>
                  <a:lnTo>
                    <a:pt x="330" y="40"/>
                  </a:lnTo>
                  <a:lnTo>
                    <a:pt x="322" y="34"/>
                  </a:lnTo>
                  <a:lnTo>
                    <a:pt x="312" y="30"/>
                  </a:lnTo>
                  <a:lnTo>
                    <a:pt x="302" y="24"/>
                  </a:lnTo>
                  <a:lnTo>
                    <a:pt x="294" y="20"/>
                  </a:lnTo>
                  <a:lnTo>
                    <a:pt x="286" y="18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2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8" y="42"/>
                  </a:lnTo>
                  <a:lnTo>
                    <a:pt x="272" y="52"/>
                  </a:lnTo>
                  <a:lnTo>
                    <a:pt x="276" y="62"/>
                  </a:lnTo>
                  <a:lnTo>
                    <a:pt x="280" y="72"/>
                  </a:lnTo>
                  <a:lnTo>
                    <a:pt x="282" y="80"/>
                  </a:lnTo>
                  <a:lnTo>
                    <a:pt x="284" y="88"/>
                  </a:lnTo>
                  <a:lnTo>
                    <a:pt x="284" y="92"/>
                  </a:lnTo>
                  <a:lnTo>
                    <a:pt x="284" y="96"/>
                  </a:lnTo>
                  <a:lnTo>
                    <a:pt x="284" y="98"/>
                  </a:lnTo>
                  <a:lnTo>
                    <a:pt x="282" y="100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88"/>
                  </a:lnTo>
                  <a:lnTo>
                    <a:pt x="236" y="82"/>
                  </a:lnTo>
                  <a:lnTo>
                    <a:pt x="226" y="78"/>
                  </a:lnTo>
                  <a:lnTo>
                    <a:pt x="220" y="76"/>
                  </a:lnTo>
                  <a:lnTo>
                    <a:pt x="214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4" y="78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2" y="100"/>
                  </a:lnTo>
                  <a:lnTo>
                    <a:pt x="204" y="110"/>
                  </a:lnTo>
                  <a:lnTo>
                    <a:pt x="210" y="120"/>
                  </a:lnTo>
                  <a:lnTo>
                    <a:pt x="214" y="130"/>
                  </a:lnTo>
                  <a:lnTo>
                    <a:pt x="216" y="140"/>
                  </a:lnTo>
                  <a:lnTo>
                    <a:pt x="218" y="148"/>
                  </a:lnTo>
                  <a:lnTo>
                    <a:pt x="218" y="152"/>
                  </a:lnTo>
                  <a:lnTo>
                    <a:pt x="218" y="154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4" y="160"/>
                  </a:lnTo>
                  <a:lnTo>
                    <a:pt x="212" y="160"/>
                  </a:lnTo>
                  <a:lnTo>
                    <a:pt x="208" y="160"/>
                  </a:lnTo>
                  <a:lnTo>
                    <a:pt x="204" y="160"/>
                  </a:lnTo>
                  <a:lnTo>
                    <a:pt x="198" y="156"/>
                  </a:lnTo>
                  <a:lnTo>
                    <a:pt x="188" y="152"/>
                  </a:lnTo>
                  <a:lnTo>
                    <a:pt x="180" y="148"/>
                  </a:lnTo>
                  <a:lnTo>
                    <a:pt x="170" y="142"/>
                  </a:lnTo>
                  <a:lnTo>
                    <a:pt x="160" y="138"/>
                  </a:lnTo>
                  <a:lnTo>
                    <a:pt x="154" y="134"/>
                  </a:lnTo>
                  <a:lnTo>
                    <a:pt x="148" y="134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6" y="136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2"/>
                  </a:lnTo>
                  <a:lnTo>
                    <a:pt x="136" y="160"/>
                  </a:lnTo>
                  <a:lnTo>
                    <a:pt x="138" y="168"/>
                  </a:lnTo>
                  <a:lnTo>
                    <a:pt x="142" y="180"/>
                  </a:lnTo>
                  <a:lnTo>
                    <a:pt x="148" y="190"/>
                  </a:lnTo>
                  <a:lnTo>
                    <a:pt x="150" y="198"/>
                  </a:lnTo>
                  <a:lnTo>
                    <a:pt x="152" y="206"/>
                  </a:lnTo>
                  <a:lnTo>
                    <a:pt x="152" y="210"/>
                  </a:lnTo>
                  <a:lnTo>
                    <a:pt x="152" y="214"/>
                  </a:lnTo>
                  <a:lnTo>
                    <a:pt x="152" y="216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20"/>
                  </a:lnTo>
                  <a:lnTo>
                    <a:pt x="142" y="218"/>
                  </a:lnTo>
                  <a:lnTo>
                    <a:pt x="138" y="218"/>
                  </a:lnTo>
                  <a:lnTo>
                    <a:pt x="132" y="216"/>
                  </a:lnTo>
                  <a:lnTo>
                    <a:pt x="122" y="212"/>
                  </a:lnTo>
                  <a:lnTo>
                    <a:pt x="114" y="206"/>
                  </a:lnTo>
                  <a:lnTo>
                    <a:pt x="102" y="200"/>
                  </a:lnTo>
                  <a:lnTo>
                    <a:pt x="94" y="196"/>
                  </a:lnTo>
                  <a:lnTo>
                    <a:pt x="86" y="194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0" y="194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8" y="210"/>
                  </a:lnTo>
                  <a:lnTo>
                    <a:pt x="70" y="218"/>
                  </a:lnTo>
                  <a:lnTo>
                    <a:pt x="72" y="228"/>
                  </a:lnTo>
                  <a:lnTo>
                    <a:pt x="76" y="238"/>
                  </a:lnTo>
                  <a:lnTo>
                    <a:pt x="80" y="248"/>
                  </a:lnTo>
                  <a:lnTo>
                    <a:pt x="84" y="258"/>
                  </a:lnTo>
                  <a:lnTo>
                    <a:pt x="86" y="264"/>
                  </a:lnTo>
                  <a:lnTo>
                    <a:pt x="86" y="270"/>
                  </a:lnTo>
                  <a:lnTo>
                    <a:pt x="86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2" y="278"/>
                  </a:lnTo>
                  <a:lnTo>
                    <a:pt x="80" y="278"/>
                  </a:lnTo>
                  <a:lnTo>
                    <a:pt x="76" y="278"/>
                  </a:lnTo>
                  <a:lnTo>
                    <a:pt x="72" y="276"/>
                  </a:lnTo>
                  <a:lnTo>
                    <a:pt x="64" y="274"/>
                  </a:lnTo>
                  <a:lnTo>
                    <a:pt x="56" y="270"/>
                  </a:lnTo>
                  <a:lnTo>
                    <a:pt x="46" y="264"/>
                  </a:lnTo>
                  <a:lnTo>
                    <a:pt x="36" y="260"/>
                  </a:lnTo>
                  <a:lnTo>
                    <a:pt x="28" y="254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2" y="250"/>
                  </a:lnTo>
                  <a:lnTo>
                    <a:pt x="8" y="252"/>
                  </a:lnTo>
                  <a:lnTo>
                    <a:pt x="4" y="254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0" y="298"/>
                  </a:lnTo>
                  <a:lnTo>
                    <a:pt x="12" y="300"/>
                  </a:lnTo>
                  <a:lnTo>
                    <a:pt x="16" y="298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5" name="Freeform 16"/>
            <p:cNvSpPr>
              <a:spLocks/>
            </p:cNvSpPr>
            <p:nvPr/>
          </p:nvSpPr>
          <p:spPr bwMode="auto">
            <a:xfrm>
              <a:off x="1752" y="854"/>
              <a:ext cx="24" cy="20"/>
            </a:xfrm>
            <a:custGeom>
              <a:avLst/>
              <a:gdLst>
                <a:gd name="T0" fmla="*/ 24 w 24"/>
                <a:gd name="T1" fmla="*/ 0 h 20"/>
                <a:gd name="T2" fmla="*/ 10 w 24"/>
                <a:gd name="T3" fmla="*/ 20 h 20"/>
                <a:gd name="T4" fmla="*/ 8 w 24"/>
                <a:gd name="T5" fmla="*/ 10 h 20"/>
                <a:gd name="T6" fmla="*/ 0 w 24"/>
                <a:gd name="T7" fmla="*/ 6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4" y="0"/>
                  </a:moveTo>
                  <a:lnTo>
                    <a:pt x="10" y="20"/>
                  </a:lnTo>
                  <a:lnTo>
                    <a:pt x="8" y="1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6" name="Freeform 17"/>
            <p:cNvSpPr>
              <a:spLocks noEditPoints="1"/>
            </p:cNvSpPr>
            <p:nvPr/>
          </p:nvSpPr>
          <p:spPr bwMode="auto">
            <a:xfrm>
              <a:off x="1740" y="844"/>
              <a:ext cx="48" cy="40"/>
            </a:xfrm>
            <a:custGeom>
              <a:avLst/>
              <a:gdLst>
                <a:gd name="T0" fmla="*/ 32 w 48"/>
                <a:gd name="T1" fmla="*/ 6 h 40"/>
                <a:gd name="T2" fmla="*/ 18 w 48"/>
                <a:gd name="T3" fmla="*/ 26 h 40"/>
                <a:gd name="T4" fmla="*/ 22 w 48"/>
                <a:gd name="T5" fmla="*/ 30 h 40"/>
                <a:gd name="T6" fmla="*/ 26 w 48"/>
                <a:gd name="T7" fmla="*/ 28 h 40"/>
                <a:gd name="T8" fmla="*/ 24 w 48"/>
                <a:gd name="T9" fmla="*/ 20 h 40"/>
                <a:gd name="T10" fmla="*/ 24 w 48"/>
                <a:gd name="T11" fmla="*/ 18 h 40"/>
                <a:gd name="T12" fmla="*/ 22 w 48"/>
                <a:gd name="T13" fmla="*/ 16 h 40"/>
                <a:gd name="T14" fmla="*/ 14 w 48"/>
                <a:gd name="T15" fmla="*/ 12 h 40"/>
                <a:gd name="T16" fmla="*/ 12 w 48"/>
                <a:gd name="T17" fmla="*/ 16 h 40"/>
                <a:gd name="T18" fmla="*/ 14 w 48"/>
                <a:gd name="T19" fmla="*/ 20 h 40"/>
                <a:gd name="T20" fmla="*/ 38 w 48"/>
                <a:gd name="T21" fmla="*/ 14 h 40"/>
                <a:gd name="T22" fmla="*/ 36 w 48"/>
                <a:gd name="T23" fmla="*/ 10 h 40"/>
                <a:gd name="T24" fmla="*/ 32 w 48"/>
                <a:gd name="T25" fmla="*/ 6 h 40"/>
                <a:gd name="T26" fmla="*/ 34 w 48"/>
                <a:gd name="T27" fmla="*/ 4 h 40"/>
                <a:gd name="T28" fmla="*/ 12 w 48"/>
                <a:gd name="T29" fmla="*/ 12 h 40"/>
                <a:gd name="T30" fmla="*/ 0 w 48"/>
                <a:gd name="T31" fmla="*/ 16 h 40"/>
                <a:gd name="T32" fmla="*/ 10 w 48"/>
                <a:gd name="T33" fmla="*/ 20 h 40"/>
                <a:gd name="T34" fmla="*/ 18 w 48"/>
                <a:gd name="T35" fmla="*/ 24 h 40"/>
                <a:gd name="T36" fmla="*/ 20 w 48"/>
                <a:gd name="T37" fmla="*/ 20 h 40"/>
                <a:gd name="T38" fmla="*/ 16 w 48"/>
                <a:gd name="T39" fmla="*/ 22 h 40"/>
                <a:gd name="T40" fmla="*/ 16 w 48"/>
                <a:gd name="T41" fmla="*/ 30 h 40"/>
                <a:gd name="T42" fmla="*/ 18 w 48"/>
                <a:gd name="T43" fmla="*/ 40 h 40"/>
                <a:gd name="T44" fmla="*/ 26 w 48"/>
                <a:gd name="T45" fmla="*/ 32 h 40"/>
                <a:gd name="T46" fmla="*/ 40 w 48"/>
                <a:gd name="T47" fmla="*/ 12 h 40"/>
                <a:gd name="T48" fmla="*/ 48 w 48"/>
                <a:gd name="T49" fmla="*/ 0 h 40"/>
                <a:gd name="T50" fmla="*/ 34 w 48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40"/>
                <a:gd name="T80" fmla="*/ 48 w 4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40">
                  <a:moveTo>
                    <a:pt x="32" y="6"/>
                  </a:moveTo>
                  <a:lnTo>
                    <a:pt x="18" y="26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6"/>
                  </a:lnTo>
                  <a:close/>
                  <a:moveTo>
                    <a:pt x="34" y="4"/>
                  </a:moveTo>
                  <a:lnTo>
                    <a:pt x="12" y="12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30"/>
                  </a:lnTo>
                  <a:lnTo>
                    <a:pt x="18" y="40"/>
                  </a:lnTo>
                  <a:lnTo>
                    <a:pt x="26" y="32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7" name="Freeform 18"/>
            <p:cNvSpPr>
              <a:spLocks/>
            </p:cNvSpPr>
            <p:nvPr/>
          </p:nvSpPr>
          <p:spPr bwMode="auto">
            <a:xfrm>
              <a:off x="1616" y="754"/>
              <a:ext cx="300" cy="212"/>
            </a:xfrm>
            <a:custGeom>
              <a:avLst/>
              <a:gdLst>
                <a:gd name="T0" fmla="*/ 4 w 300"/>
                <a:gd name="T1" fmla="*/ 210 h 212"/>
                <a:gd name="T2" fmla="*/ 298 w 300"/>
                <a:gd name="T3" fmla="*/ 6 h 212"/>
                <a:gd name="T4" fmla="*/ 300 w 300"/>
                <a:gd name="T5" fmla="*/ 4 h 212"/>
                <a:gd name="T6" fmla="*/ 298 w 300"/>
                <a:gd name="T7" fmla="*/ 0 h 212"/>
                <a:gd name="T8" fmla="*/ 296 w 300"/>
                <a:gd name="T9" fmla="*/ 2 h 212"/>
                <a:gd name="T10" fmla="*/ 2 w 300"/>
                <a:gd name="T11" fmla="*/ 206 h 212"/>
                <a:gd name="T12" fmla="*/ 0 w 300"/>
                <a:gd name="T13" fmla="*/ 208 h 212"/>
                <a:gd name="T14" fmla="*/ 2 w 300"/>
                <a:gd name="T15" fmla="*/ 212 h 212"/>
                <a:gd name="T16" fmla="*/ 4 w 300"/>
                <a:gd name="T17" fmla="*/ 21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12"/>
                <a:gd name="T29" fmla="*/ 300 w 300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12">
                  <a:moveTo>
                    <a:pt x="4" y="210"/>
                  </a:moveTo>
                  <a:lnTo>
                    <a:pt x="298" y="6"/>
                  </a:lnTo>
                  <a:lnTo>
                    <a:pt x="300" y="4"/>
                  </a:lnTo>
                  <a:lnTo>
                    <a:pt x="298" y="0"/>
                  </a:lnTo>
                  <a:lnTo>
                    <a:pt x="296" y="2"/>
                  </a:lnTo>
                  <a:lnTo>
                    <a:pt x="2" y="206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8" name="Freeform 19"/>
            <p:cNvSpPr>
              <a:spLocks/>
            </p:cNvSpPr>
            <p:nvPr/>
          </p:nvSpPr>
          <p:spPr bwMode="auto">
            <a:xfrm>
              <a:off x="1478" y="956"/>
              <a:ext cx="22" cy="14"/>
            </a:xfrm>
            <a:custGeom>
              <a:avLst/>
              <a:gdLst>
                <a:gd name="T0" fmla="*/ 22 w 22"/>
                <a:gd name="T1" fmla="*/ 6 h 14"/>
                <a:gd name="T2" fmla="*/ 0 w 22"/>
                <a:gd name="T3" fmla="*/ 14 h 14"/>
                <a:gd name="T4" fmla="*/ 4 w 22"/>
                <a:gd name="T5" fmla="*/ 6 h 14"/>
                <a:gd name="T6" fmla="*/ 0 w 22"/>
                <a:gd name="T7" fmla="*/ 0 h 14"/>
                <a:gd name="T8" fmla="*/ 22 w 2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22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9" name="Freeform 20"/>
            <p:cNvSpPr>
              <a:spLocks noEditPoints="1"/>
            </p:cNvSpPr>
            <p:nvPr/>
          </p:nvSpPr>
          <p:spPr bwMode="auto">
            <a:xfrm>
              <a:off x="1468" y="948"/>
              <a:ext cx="48" cy="30"/>
            </a:xfrm>
            <a:custGeom>
              <a:avLst/>
              <a:gdLst>
                <a:gd name="T0" fmla="*/ 30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0 w 48"/>
                <a:gd name="T21" fmla="*/ 20 h 30"/>
                <a:gd name="T22" fmla="*/ 32 w 48"/>
                <a:gd name="T23" fmla="*/ 14 h 30"/>
                <a:gd name="T24" fmla="*/ 30 w 48"/>
                <a:gd name="T25" fmla="*/ 10 h 30"/>
                <a:gd name="T26" fmla="*/ 34 w 48"/>
                <a:gd name="T27" fmla="*/ 10 h 30"/>
                <a:gd name="T28" fmla="*/ 10 w 48"/>
                <a:gd name="T29" fmla="*/ 2 h 30"/>
                <a:gd name="T30" fmla="*/ 0 w 48"/>
                <a:gd name="T31" fmla="*/ 0 h 30"/>
                <a:gd name="T32" fmla="*/ 4 w 48"/>
                <a:gd name="T33" fmla="*/ 10 h 30"/>
                <a:gd name="T34" fmla="*/ 8 w 48"/>
                <a:gd name="T35" fmla="*/ 16 h 30"/>
                <a:gd name="T36" fmla="*/ 14 w 48"/>
                <a:gd name="T37" fmla="*/ 14 h 30"/>
                <a:gd name="T38" fmla="*/ 8 w 48"/>
                <a:gd name="T39" fmla="*/ 12 h 30"/>
                <a:gd name="T40" fmla="*/ 4 w 48"/>
                <a:gd name="T41" fmla="*/ 20 h 30"/>
                <a:gd name="T42" fmla="*/ 0 w 48"/>
                <a:gd name="T43" fmla="*/ 30 h 30"/>
                <a:gd name="T44" fmla="*/ 10 w 48"/>
                <a:gd name="T45" fmla="*/ 28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0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8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0" name="Freeform 21"/>
            <p:cNvSpPr>
              <a:spLocks/>
            </p:cNvSpPr>
            <p:nvPr/>
          </p:nvSpPr>
          <p:spPr bwMode="auto">
            <a:xfrm>
              <a:off x="1356" y="960"/>
              <a:ext cx="266" cy="6"/>
            </a:xfrm>
            <a:custGeom>
              <a:avLst/>
              <a:gdLst>
                <a:gd name="T0" fmla="*/ 2 w 266"/>
                <a:gd name="T1" fmla="*/ 6 h 6"/>
                <a:gd name="T2" fmla="*/ 264 w 266"/>
                <a:gd name="T3" fmla="*/ 6 h 6"/>
                <a:gd name="T4" fmla="*/ 266 w 266"/>
                <a:gd name="T5" fmla="*/ 6 h 6"/>
                <a:gd name="T6" fmla="*/ 266 w 266"/>
                <a:gd name="T7" fmla="*/ 0 h 6"/>
                <a:gd name="T8" fmla="*/ 264 w 266"/>
                <a:gd name="T9" fmla="*/ 0 h 6"/>
                <a:gd name="T10" fmla="*/ 2 w 266"/>
                <a:gd name="T11" fmla="*/ 0 h 6"/>
                <a:gd name="T12" fmla="*/ 0 w 266"/>
                <a:gd name="T13" fmla="*/ 0 h 6"/>
                <a:gd name="T14" fmla="*/ 0 w 266"/>
                <a:gd name="T15" fmla="*/ 6 h 6"/>
                <a:gd name="T16" fmla="*/ 2 w 26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6"/>
                <a:gd name="T29" fmla="*/ 266 w 26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6">
                  <a:moveTo>
                    <a:pt x="2" y="6"/>
                  </a:moveTo>
                  <a:lnTo>
                    <a:pt x="264" y="6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1" name="Freeform 22"/>
            <p:cNvSpPr>
              <a:spLocks/>
            </p:cNvSpPr>
            <p:nvPr/>
          </p:nvSpPr>
          <p:spPr bwMode="auto">
            <a:xfrm>
              <a:off x="3106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2" name="Freeform 23"/>
            <p:cNvSpPr>
              <a:spLocks noEditPoints="1"/>
            </p:cNvSpPr>
            <p:nvPr/>
          </p:nvSpPr>
          <p:spPr bwMode="auto">
            <a:xfrm>
              <a:off x="3098" y="934"/>
              <a:ext cx="46" cy="30"/>
            </a:xfrm>
            <a:custGeom>
              <a:avLst/>
              <a:gdLst>
                <a:gd name="T0" fmla="*/ 30 w 46"/>
                <a:gd name="T1" fmla="*/ 10 h 30"/>
                <a:gd name="T2" fmla="*/ 6 w 46"/>
                <a:gd name="T3" fmla="*/ 18 h 30"/>
                <a:gd name="T4" fmla="*/ 8 w 46"/>
                <a:gd name="T5" fmla="*/ 22 h 30"/>
                <a:gd name="T6" fmla="*/ 12 w 46"/>
                <a:gd name="T7" fmla="*/ 24 h 30"/>
                <a:gd name="T8" fmla="*/ 16 w 46"/>
                <a:gd name="T9" fmla="*/ 16 h 30"/>
                <a:gd name="T10" fmla="*/ 18 w 46"/>
                <a:gd name="T11" fmla="*/ 14 h 30"/>
                <a:gd name="T12" fmla="*/ 16 w 46"/>
                <a:gd name="T13" fmla="*/ 12 h 30"/>
                <a:gd name="T14" fmla="*/ 12 w 46"/>
                <a:gd name="T15" fmla="*/ 4 h 30"/>
                <a:gd name="T16" fmla="*/ 8 w 46"/>
                <a:gd name="T17" fmla="*/ 8 h 30"/>
                <a:gd name="T18" fmla="*/ 6 w 46"/>
                <a:gd name="T19" fmla="*/ 12 h 30"/>
                <a:gd name="T20" fmla="*/ 30 w 46"/>
                <a:gd name="T21" fmla="*/ 20 h 30"/>
                <a:gd name="T22" fmla="*/ 32 w 46"/>
                <a:gd name="T23" fmla="*/ 14 h 30"/>
                <a:gd name="T24" fmla="*/ 30 w 46"/>
                <a:gd name="T25" fmla="*/ 10 h 30"/>
                <a:gd name="T26" fmla="*/ 34 w 46"/>
                <a:gd name="T27" fmla="*/ 10 h 30"/>
                <a:gd name="T28" fmla="*/ 10 w 46"/>
                <a:gd name="T29" fmla="*/ 2 h 30"/>
                <a:gd name="T30" fmla="*/ 0 w 46"/>
                <a:gd name="T31" fmla="*/ 0 h 30"/>
                <a:gd name="T32" fmla="*/ 4 w 46"/>
                <a:gd name="T33" fmla="*/ 10 h 30"/>
                <a:gd name="T34" fmla="*/ 8 w 46"/>
                <a:gd name="T35" fmla="*/ 16 h 30"/>
                <a:gd name="T36" fmla="*/ 12 w 46"/>
                <a:gd name="T37" fmla="*/ 14 h 30"/>
                <a:gd name="T38" fmla="*/ 8 w 46"/>
                <a:gd name="T39" fmla="*/ 12 h 30"/>
                <a:gd name="T40" fmla="*/ 4 w 46"/>
                <a:gd name="T41" fmla="*/ 20 h 30"/>
                <a:gd name="T42" fmla="*/ 0 w 46"/>
                <a:gd name="T43" fmla="*/ 30 h 30"/>
                <a:gd name="T44" fmla="*/ 10 w 46"/>
                <a:gd name="T45" fmla="*/ 26 h 30"/>
                <a:gd name="T46" fmla="*/ 34 w 46"/>
                <a:gd name="T47" fmla="*/ 20 h 30"/>
                <a:gd name="T48" fmla="*/ 46 w 46"/>
                <a:gd name="T49" fmla="*/ 14 h 30"/>
                <a:gd name="T50" fmla="*/ 34 w 46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30"/>
                <a:gd name="T80" fmla="*/ 46 w 46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30">
                  <a:moveTo>
                    <a:pt x="30" y="10"/>
                  </a:move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34" y="20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3" name="Freeform 24"/>
            <p:cNvSpPr>
              <a:spLocks/>
            </p:cNvSpPr>
            <p:nvPr/>
          </p:nvSpPr>
          <p:spPr bwMode="auto">
            <a:xfrm>
              <a:off x="3008" y="946"/>
              <a:ext cx="220" cy="6"/>
            </a:xfrm>
            <a:custGeom>
              <a:avLst/>
              <a:gdLst>
                <a:gd name="T0" fmla="*/ 2 w 220"/>
                <a:gd name="T1" fmla="*/ 6 h 6"/>
                <a:gd name="T2" fmla="*/ 218 w 220"/>
                <a:gd name="T3" fmla="*/ 6 h 6"/>
                <a:gd name="T4" fmla="*/ 220 w 220"/>
                <a:gd name="T5" fmla="*/ 6 h 6"/>
                <a:gd name="T6" fmla="*/ 220 w 220"/>
                <a:gd name="T7" fmla="*/ 0 h 6"/>
                <a:gd name="T8" fmla="*/ 218 w 220"/>
                <a:gd name="T9" fmla="*/ 0 h 6"/>
                <a:gd name="T10" fmla="*/ 2 w 220"/>
                <a:gd name="T11" fmla="*/ 0 h 6"/>
                <a:gd name="T12" fmla="*/ 0 w 220"/>
                <a:gd name="T13" fmla="*/ 0 h 6"/>
                <a:gd name="T14" fmla="*/ 0 w 220"/>
                <a:gd name="T15" fmla="*/ 6 h 6"/>
                <a:gd name="T16" fmla="*/ 2 w 2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6"/>
                <a:gd name="T29" fmla="*/ 220 w 22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6">
                  <a:moveTo>
                    <a:pt x="2" y="6"/>
                  </a:moveTo>
                  <a:lnTo>
                    <a:pt x="218" y="6"/>
                  </a:lnTo>
                  <a:lnTo>
                    <a:pt x="220" y="6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4" name="Freeform 25"/>
            <p:cNvSpPr>
              <a:spLocks/>
            </p:cNvSpPr>
            <p:nvPr/>
          </p:nvSpPr>
          <p:spPr bwMode="auto">
            <a:xfrm>
              <a:off x="3312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5" name="Freeform 26"/>
            <p:cNvSpPr>
              <a:spLocks noEditPoints="1"/>
            </p:cNvSpPr>
            <p:nvPr/>
          </p:nvSpPr>
          <p:spPr bwMode="auto">
            <a:xfrm>
              <a:off x="3302" y="934"/>
              <a:ext cx="48" cy="30"/>
            </a:xfrm>
            <a:custGeom>
              <a:avLst/>
              <a:gdLst>
                <a:gd name="T0" fmla="*/ 32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2 w 48"/>
                <a:gd name="T21" fmla="*/ 20 h 30"/>
                <a:gd name="T22" fmla="*/ 34 w 48"/>
                <a:gd name="T23" fmla="*/ 14 h 30"/>
                <a:gd name="T24" fmla="*/ 32 w 48"/>
                <a:gd name="T25" fmla="*/ 10 h 30"/>
                <a:gd name="T26" fmla="*/ 34 w 48"/>
                <a:gd name="T27" fmla="*/ 10 h 30"/>
                <a:gd name="T28" fmla="*/ 12 w 48"/>
                <a:gd name="T29" fmla="*/ 2 h 30"/>
                <a:gd name="T30" fmla="*/ 0 w 48"/>
                <a:gd name="T31" fmla="*/ 0 h 30"/>
                <a:gd name="T32" fmla="*/ 6 w 48"/>
                <a:gd name="T33" fmla="*/ 10 h 30"/>
                <a:gd name="T34" fmla="*/ 10 w 48"/>
                <a:gd name="T35" fmla="*/ 16 h 30"/>
                <a:gd name="T36" fmla="*/ 14 w 48"/>
                <a:gd name="T37" fmla="*/ 14 h 30"/>
                <a:gd name="T38" fmla="*/ 10 w 48"/>
                <a:gd name="T39" fmla="*/ 12 h 30"/>
                <a:gd name="T40" fmla="*/ 6 w 48"/>
                <a:gd name="T41" fmla="*/ 20 h 30"/>
                <a:gd name="T42" fmla="*/ 0 w 48"/>
                <a:gd name="T43" fmla="*/ 30 h 30"/>
                <a:gd name="T44" fmla="*/ 12 w 48"/>
                <a:gd name="T45" fmla="*/ 26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2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2" y="10"/>
                  </a:lnTo>
                  <a:close/>
                  <a:moveTo>
                    <a:pt x="34" y="1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6" name="Freeform 27"/>
            <p:cNvSpPr>
              <a:spLocks/>
            </p:cNvSpPr>
            <p:nvPr/>
          </p:nvSpPr>
          <p:spPr bwMode="auto">
            <a:xfrm>
              <a:off x="3224" y="946"/>
              <a:ext cx="200" cy="6"/>
            </a:xfrm>
            <a:custGeom>
              <a:avLst/>
              <a:gdLst>
                <a:gd name="T0" fmla="*/ 2 w 200"/>
                <a:gd name="T1" fmla="*/ 6 h 6"/>
                <a:gd name="T2" fmla="*/ 198 w 200"/>
                <a:gd name="T3" fmla="*/ 6 h 6"/>
                <a:gd name="T4" fmla="*/ 200 w 200"/>
                <a:gd name="T5" fmla="*/ 6 h 6"/>
                <a:gd name="T6" fmla="*/ 200 w 200"/>
                <a:gd name="T7" fmla="*/ 0 h 6"/>
                <a:gd name="T8" fmla="*/ 198 w 200"/>
                <a:gd name="T9" fmla="*/ 0 h 6"/>
                <a:gd name="T10" fmla="*/ 2 w 200"/>
                <a:gd name="T11" fmla="*/ 0 h 6"/>
                <a:gd name="T12" fmla="*/ 0 w 200"/>
                <a:gd name="T13" fmla="*/ 0 h 6"/>
                <a:gd name="T14" fmla="*/ 0 w 200"/>
                <a:gd name="T15" fmla="*/ 6 h 6"/>
                <a:gd name="T16" fmla="*/ 2 w 20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6"/>
                <a:gd name="T29" fmla="*/ 200 w 20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6">
                  <a:moveTo>
                    <a:pt x="2" y="6"/>
                  </a:moveTo>
                  <a:lnTo>
                    <a:pt x="198" y="6"/>
                  </a:lnTo>
                  <a:lnTo>
                    <a:pt x="200" y="6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7" name="Freeform 28"/>
            <p:cNvSpPr>
              <a:spLocks/>
            </p:cNvSpPr>
            <p:nvPr/>
          </p:nvSpPr>
          <p:spPr bwMode="auto">
            <a:xfrm>
              <a:off x="3520" y="844"/>
              <a:ext cx="22" cy="20"/>
            </a:xfrm>
            <a:custGeom>
              <a:avLst/>
              <a:gdLst>
                <a:gd name="T0" fmla="*/ 22 w 22"/>
                <a:gd name="T1" fmla="*/ 0 h 20"/>
                <a:gd name="T2" fmla="*/ 10 w 22"/>
                <a:gd name="T3" fmla="*/ 20 h 20"/>
                <a:gd name="T4" fmla="*/ 8 w 22"/>
                <a:gd name="T5" fmla="*/ 12 h 20"/>
                <a:gd name="T6" fmla="*/ 0 w 22"/>
                <a:gd name="T7" fmla="*/ 8 h 20"/>
                <a:gd name="T8" fmla="*/ 22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22" y="0"/>
                  </a:moveTo>
                  <a:lnTo>
                    <a:pt x="10" y="2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8" name="Freeform 29"/>
            <p:cNvSpPr>
              <a:spLocks noEditPoints="1"/>
            </p:cNvSpPr>
            <p:nvPr/>
          </p:nvSpPr>
          <p:spPr bwMode="auto">
            <a:xfrm>
              <a:off x="3508" y="834"/>
              <a:ext cx="46" cy="42"/>
            </a:xfrm>
            <a:custGeom>
              <a:avLst/>
              <a:gdLst>
                <a:gd name="T0" fmla="*/ 30 w 46"/>
                <a:gd name="T1" fmla="*/ 6 h 42"/>
                <a:gd name="T2" fmla="*/ 18 w 46"/>
                <a:gd name="T3" fmla="*/ 28 h 42"/>
                <a:gd name="T4" fmla="*/ 22 w 46"/>
                <a:gd name="T5" fmla="*/ 30 h 42"/>
                <a:gd name="T6" fmla="*/ 26 w 46"/>
                <a:gd name="T7" fmla="*/ 30 h 42"/>
                <a:gd name="T8" fmla="*/ 24 w 46"/>
                <a:gd name="T9" fmla="*/ 20 h 42"/>
                <a:gd name="T10" fmla="*/ 24 w 46"/>
                <a:gd name="T11" fmla="*/ 18 h 42"/>
                <a:gd name="T12" fmla="*/ 22 w 46"/>
                <a:gd name="T13" fmla="*/ 18 h 42"/>
                <a:gd name="T14" fmla="*/ 14 w 46"/>
                <a:gd name="T15" fmla="*/ 14 h 42"/>
                <a:gd name="T16" fmla="*/ 12 w 46"/>
                <a:gd name="T17" fmla="*/ 18 h 42"/>
                <a:gd name="T18" fmla="*/ 14 w 46"/>
                <a:gd name="T19" fmla="*/ 22 h 42"/>
                <a:gd name="T20" fmla="*/ 36 w 46"/>
                <a:gd name="T21" fmla="*/ 14 h 42"/>
                <a:gd name="T22" fmla="*/ 34 w 46"/>
                <a:gd name="T23" fmla="*/ 10 h 42"/>
                <a:gd name="T24" fmla="*/ 30 w 46"/>
                <a:gd name="T25" fmla="*/ 6 h 42"/>
                <a:gd name="T26" fmla="*/ 32 w 46"/>
                <a:gd name="T27" fmla="*/ 4 h 42"/>
                <a:gd name="T28" fmla="*/ 10 w 46"/>
                <a:gd name="T29" fmla="*/ 14 h 42"/>
                <a:gd name="T30" fmla="*/ 0 w 46"/>
                <a:gd name="T31" fmla="*/ 18 h 42"/>
                <a:gd name="T32" fmla="*/ 10 w 46"/>
                <a:gd name="T33" fmla="*/ 22 h 42"/>
                <a:gd name="T34" fmla="*/ 18 w 46"/>
                <a:gd name="T35" fmla="*/ 26 h 42"/>
                <a:gd name="T36" fmla="*/ 20 w 46"/>
                <a:gd name="T37" fmla="*/ 22 h 42"/>
                <a:gd name="T38" fmla="*/ 16 w 46"/>
                <a:gd name="T39" fmla="*/ 24 h 42"/>
                <a:gd name="T40" fmla="*/ 18 w 46"/>
                <a:gd name="T41" fmla="*/ 32 h 42"/>
                <a:gd name="T42" fmla="*/ 20 w 46"/>
                <a:gd name="T43" fmla="*/ 42 h 42"/>
                <a:gd name="T44" fmla="*/ 26 w 46"/>
                <a:gd name="T45" fmla="*/ 32 h 42"/>
                <a:gd name="T46" fmla="*/ 38 w 46"/>
                <a:gd name="T47" fmla="*/ 12 h 42"/>
                <a:gd name="T48" fmla="*/ 46 w 46"/>
                <a:gd name="T49" fmla="*/ 0 h 42"/>
                <a:gd name="T50" fmla="*/ 32 w 46"/>
                <a:gd name="T51" fmla="*/ 4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2"/>
                <a:gd name="T80" fmla="*/ 46 w 46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2">
                  <a:moveTo>
                    <a:pt x="30" y="6"/>
                  </a:moveTo>
                  <a:lnTo>
                    <a:pt x="18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10" y="14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2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9" name="Freeform 30"/>
            <p:cNvSpPr>
              <a:spLocks/>
            </p:cNvSpPr>
            <p:nvPr/>
          </p:nvSpPr>
          <p:spPr bwMode="auto">
            <a:xfrm>
              <a:off x="3418" y="750"/>
              <a:ext cx="230" cy="202"/>
            </a:xfrm>
            <a:custGeom>
              <a:avLst/>
              <a:gdLst>
                <a:gd name="T0" fmla="*/ 6 w 230"/>
                <a:gd name="T1" fmla="*/ 200 h 202"/>
                <a:gd name="T2" fmla="*/ 230 w 230"/>
                <a:gd name="T3" fmla="*/ 4 h 202"/>
                <a:gd name="T4" fmla="*/ 230 w 230"/>
                <a:gd name="T5" fmla="*/ 2 h 202"/>
                <a:gd name="T6" fmla="*/ 228 w 230"/>
                <a:gd name="T7" fmla="*/ 0 h 202"/>
                <a:gd name="T8" fmla="*/ 226 w 230"/>
                <a:gd name="T9" fmla="*/ 0 h 202"/>
                <a:gd name="T10" fmla="*/ 2 w 230"/>
                <a:gd name="T11" fmla="*/ 198 h 202"/>
                <a:gd name="T12" fmla="*/ 0 w 230"/>
                <a:gd name="T13" fmla="*/ 198 h 202"/>
                <a:gd name="T14" fmla="*/ 4 w 230"/>
                <a:gd name="T15" fmla="*/ 202 h 202"/>
                <a:gd name="T16" fmla="*/ 6 w 230"/>
                <a:gd name="T17" fmla="*/ 20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202"/>
                <a:gd name="T29" fmla="*/ 230 w 230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202">
                  <a:moveTo>
                    <a:pt x="6" y="200"/>
                  </a:moveTo>
                  <a:lnTo>
                    <a:pt x="230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6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0" name="Freeform 31"/>
            <p:cNvSpPr>
              <a:spLocks/>
            </p:cNvSpPr>
            <p:nvPr/>
          </p:nvSpPr>
          <p:spPr bwMode="auto">
            <a:xfrm>
              <a:off x="3190" y="726"/>
              <a:ext cx="252" cy="226"/>
            </a:xfrm>
            <a:custGeom>
              <a:avLst/>
              <a:gdLst>
                <a:gd name="T0" fmla="*/ 8 w 252"/>
                <a:gd name="T1" fmla="*/ 202 h 226"/>
                <a:gd name="T2" fmla="*/ 6 w 252"/>
                <a:gd name="T3" fmla="*/ 184 h 226"/>
                <a:gd name="T4" fmla="*/ 16 w 252"/>
                <a:gd name="T5" fmla="*/ 178 h 226"/>
                <a:gd name="T6" fmla="*/ 38 w 252"/>
                <a:gd name="T7" fmla="*/ 184 h 226"/>
                <a:gd name="T8" fmla="*/ 70 w 252"/>
                <a:gd name="T9" fmla="*/ 196 h 226"/>
                <a:gd name="T10" fmla="*/ 90 w 252"/>
                <a:gd name="T11" fmla="*/ 198 h 226"/>
                <a:gd name="T12" fmla="*/ 100 w 252"/>
                <a:gd name="T13" fmla="*/ 184 h 226"/>
                <a:gd name="T14" fmla="*/ 94 w 252"/>
                <a:gd name="T15" fmla="*/ 160 h 226"/>
                <a:gd name="T16" fmla="*/ 84 w 252"/>
                <a:gd name="T17" fmla="*/ 130 h 226"/>
                <a:gd name="T18" fmla="*/ 82 w 252"/>
                <a:gd name="T19" fmla="*/ 110 h 226"/>
                <a:gd name="T20" fmla="*/ 92 w 252"/>
                <a:gd name="T21" fmla="*/ 106 h 226"/>
                <a:gd name="T22" fmla="*/ 116 w 252"/>
                <a:gd name="T23" fmla="*/ 110 h 226"/>
                <a:gd name="T24" fmla="*/ 146 w 252"/>
                <a:gd name="T25" fmla="*/ 124 h 226"/>
                <a:gd name="T26" fmla="*/ 166 w 252"/>
                <a:gd name="T27" fmla="*/ 124 h 226"/>
                <a:gd name="T28" fmla="*/ 176 w 252"/>
                <a:gd name="T29" fmla="*/ 112 h 226"/>
                <a:gd name="T30" fmla="*/ 172 w 252"/>
                <a:gd name="T31" fmla="*/ 86 h 226"/>
                <a:gd name="T32" fmla="*/ 160 w 252"/>
                <a:gd name="T33" fmla="*/ 56 h 226"/>
                <a:gd name="T34" fmla="*/ 158 w 252"/>
                <a:gd name="T35" fmla="*/ 38 h 226"/>
                <a:gd name="T36" fmla="*/ 168 w 252"/>
                <a:gd name="T37" fmla="*/ 32 h 226"/>
                <a:gd name="T38" fmla="*/ 192 w 252"/>
                <a:gd name="T39" fmla="*/ 38 h 226"/>
                <a:gd name="T40" fmla="*/ 222 w 252"/>
                <a:gd name="T41" fmla="*/ 50 h 226"/>
                <a:gd name="T42" fmla="*/ 244 w 252"/>
                <a:gd name="T43" fmla="*/ 52 h 226"/>
                <a:gd name="T44" fmla="*/ 252 w 252"/>
                <a:gd name="T45" fmla="*/ 38 h 226"/>
                <a:gd name="T46" fmla="*/ 248 w 252"/>
                <a:gd name="T47" fmla="*/ 14 h 226"/>
                <a:gd name="T48" fmla="*/ 238 w 252"/>
                <a:gd name="T49" fmla="*/ 2 h 226"/>
                <a:gd name="T50" fmla="*/ 246 w 252"/>
                <a:gd name="T51" fmla="*/ 24 h 226"/>
                <a:gd name="T52" fmla="*/ 246 w 252"/>
                <a:gd name="T53" fmla="*/ 42 h 226"/>
                <a:gd name="T54" fmla="*/ 236 w 252"/>
                <a:gd name="T55" fmla="*/ 48 h 226"/>
                <a:gd name="T56" fmla="*/ 214 w 252"/>
                <a:gd name="T57" fmla="*/ 42 h 226"/>
                <a:gd name="T58" fmla="*/ 184 w 252"/>
                <a:gd name="T59" fmla="*/ 30 h 226"/>
                <a:gd name="T60" fmla="*/ 162 w 252"/>
                <a:gd name="T61" fmla="*/ 28 h 226"/>
                <a:gd name="T62" fmla="*/ 154 w 252"/>
                <a:gd name="T63" fmla="*/ 42 h 226"/>
                <a:gd name="T64" fmla="*/ 158 w 252"/>
                <a:gd name="T65" fmla="*/ 66 h 226"/>
                <a:gd name="T66" fmla="*/ 170 w 252"/>
                <a:gd name="T67" fmla="*/ 98 h 226"/>
                <a:gd name="T68" fmla="*/ 170 w 252"/>
                <a:gd name="T69" fmla="*/ 116 h 226"/>
                <a:gd name="T70" fmla="*/ 160 w 252"/>
                <a:gd name="T71" fmla="*/ 122 h 226"/>
                <a:gd name="T72" fmla="*/ 138 w 252"/>
                <a:gd name="T73" fmla="*/ 116 h 226"/>
                <a:gd name="T74" fmla="*/ 108 w 252"/>
                <a:gd name="T75" fmla="*/ 102 h 226"/>
                <a:gd name="T76" fmla="*/ 86 w 252"/>
                <a:gd name="T77" fmla="*/ 102 h 226"/>
                <a:gd name="T78" fmla="*/ 78 w 252"/>
                <a:gd name="T79" fmla="*/ 114 h 226"/>
                <a:gd name="T80" fmla="*/ 82 w 252"/>
                <a:gd name="T81" fmla="*/ 140 h 226"/>
                <a:gd name="T82" fmla="*/ 94 w 252"/>
                <a:gd name="T83" fmla="*/ 170 h 226"/>
                <a:gd name="T84" fmla="*/ 94 w 252"/>
                <a:gd name="T85" fmla="*/ 188 h 226"/>
                <a:gd name="T86" fmla="*/ 84 w 252"/>
                <a:gd name="T87" fmla="*/ 194 h 226"/>
                <a:gd name="T88" fmla="*/ 62 w 252"/>
                <a:gd name="T89" fmla="*/ 188 h 226"/>
                <a:gd name="T90" fmla="*/ 30 w 252"/>
                <a:gd name="T91" fmla="*/ 176 h 226"/>
                <a:gd name="T92" fmla="*/ 10 w 252"/>
                <a:gd name="T93" fmla="*/ 174 h 226"/>
                <a:gd name="T94" fmla="*/ 0 w 252"/>
                <a:gd name="T95" fmla="*/ 188 h 226"/>
                <a:gd name="T96" fmla="*/ 6 w 252"/>
                <a:gd name="T97" fmla="*/ 212 h 226"/>
                <a:gd name="T98" fmla="*/ 16 w 252"/>
                <a:gd name="T99" fmla="*/ 224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226"/>
                <a:gd name="T152" fmla="*/ 252 w 252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226">
                  <a:moveTo>
                    <a:pt x="14" y="222"/>
                  </a:moveTo>
                  <a:lnTo>
                    <a:pt x="10" y="212"/>
                  </a:lnTo>
                  <a:lnTo>
                    <a:pt x="8" y="202"/>
                  </a:lnTo>
                  <a:lnTo>
                    <a:pt x="6" y="194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8" y="180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22" y="178"/>
                  </a:lnTo>
                  <a:lnTo>
                    <a:pt x="30" y="180"/>
                  </a:lnTo>
                  <a:lnTo>
                    <a:pt x="38" y="184"/>
                  </a:lnTo>
                  <a:lnTo>
                    <a:pt x="50" y="188"/>
                  </a:lnTo>
                  <a:lnTo>
                    <a:pt x="60" y="194"/>
                  </a:lnTo>
                  <a:lnTo>
                    <a:pt x="70" y="19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6" y="194"/>
                  </a:lnTo>
                  <a:lnTo>
                    <a:pt x="98" y="190"/>
                  </a:lnTo>
                  <a:lnTo>
                    <a:pt x="100" y="184"/>
                  </a:lnTo>
                  <a:lnTo>
                    <a:pt x="100" y="178"/>
                  </a:lnTo>
                  <a:lnTo>
                    <a:pt x="98" y="170"/>
                  </a:lnTo>
                  <a:lnTo>
                    <a:pt x="94" y="160"/>
                  </a:lnTo>
                  <a:lnTo>
                    <a:pt x="90" y="148"/>
                  </a:lnTo>
                  <a:lnTo>
                    <a:pt x="86" y="138"/>
                  </a:lnTo>
                  <a:lnTo>
                    <a:pt x="84" y="130"/>
                  </a:lnTo>
                  <a:lnTo>
                    <a:pt x="82" y="122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8" y="106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26" y="116"/>
                  </a:lnTo>
                  <a:lnTo>
                    <a:pt x="136" y="120"/>
                  </a:lnTo>
                  <a:lnTo>
                    <a:pt x="146" y="124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74" y="96"/>
                  </a:lnTo>
                  <a:lnTo>
                    <a:pt x="172" y="86"/>
                  </a:lnTo>
                  <a:lnTo>
                    <a:pt x="166" y="76"/>
                  </a:lnTo>
                  <a:lnTo>
                    <a:pt x="162" y="66"/>
                  </a:lnTo>
                  <a:lnTo>
                    <a:pt x="160" y="56"/>
                  </a:lnTo>
                  <a:lnTo>
                    <a:pt x="158" y="48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8" y="32"/>
                  </a:lnTo>
                  <a:lnTo>
                    <a:pt x="174" y="32"/>
                  </a:lnTo>
                  <a:lnTo>
                    <a:pt x="182" y="34"/>
                  </a:lnTo>
                  <a:lnTo>
                    <a:pt x="192" y="38"/>
                  </a:lnTo>
                  <a:lnTo>
                    <a:pt x="202" y="42"/>
                  </a:lnTo>
                  <a:lnTo>
                    <a:pt x="212" y="46"/>
                  </a:lnTo>
                  <a:lnTo>
                    <a:pt x="222" y="50"/>
                  </a:lnTo>
                  <a:lnTo>
                    <a:pt x="230" y="52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8" y="48"/>
                  </a:lnTo>
                  <a:lnTo>
                    <a:pt x="250" y="44"/>
                  </a:lnTo>
                  <a:lnTo>
                    <a:pt x="252" y="38"/>
                  </a:lnTo>
                  <a:lnTo>
                    <a:pt x="252" y="32"/>
                  </a:lnTo>
                  <a:lnTo>
                    <a:pt x="250" y="24"/>
                  </a:lnTo>
                  <a:lnTo>
                    <a:pt x="248" y="14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2" y="14"/>
                  </a:lnTo>
                  <a:lnTo>
                    <a:pt x="246" y="24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2" y="48"/>
                  </a:lnTo>
                  <a:lnTo>
                    <a:pt x="236" y="48"/>
                  </a:lnTo>
                  <a:lnTo>
                    <a:pt x="230" y="48"/>
                  </a:lnTo>
                  <a:lnTo>
                    <a:pt x="224" y="46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2" y="34"/>
                  </a:lnTo>
                  <a:lnTo>
                    <a:pt x="184" y="30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2" y="28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54" y="48"/>
                  </a:lnTo>
                  <a:lnTo>
                    <a:pt x="156" y="56"/>
                  </a:lnTo>
                  <a:lnTo>
                    <a:pt x="158" y="66"/>
                  </a:lnTo>
                  <a:lnTo>
                    <a:pt x="162" y="78"/>
                  </a:lnTo>
                  <a:lnTo>
                    <a:pt x="166" y="88"/>
                  </a:lnTo>
                  <a:lnTo>
                    <a:pt x="170" y="98"/>
                  </a:lnTo>
                  <a:lnTo>
                    <a:pt x="170" y="104"/>
                  </a:lnTo>
                  <a:lnTo>
                    <a:pt x="172" y="110"/>
                  </a:lnTo>
                  <a:lnTo>
                    <a:pt x="170" y="116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4" y="120"/>
                  </a:lnTo>
                  <a:lnTo>
                    <a:pt x="146" y="118"/>
                  </a:lnTo>
                  <a:lnTo>
                    <a:pt x="138" y="116"/>
                  </a:lnTo>
                  <a:lnTo>
                    <a:pt x="128" y="110"/>
                  </a:lnTo>
                  <a:lnTo>
                    <a:pt x="116" y="106"/>
                  </a:lnTo>
                  <a:lnTo>
                    <a:pt x="108" y="102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82" y="140"/>
                  </a:lnTo>
                  <a:lnTo>
                    <a:pt x="86" y="150"/>
                  </a:lnTo>
                  <a:lnTo>
                    <a:pt x="90" y="162"/>
                  </a:lnTo>
                  <a:lnTo>
                    <a:pt x="94" y="170"/>
                  </a:lnTo>
                  <a:lnTo>
                    <a:pt x="94" y="178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2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78" y="194"/>
                  </a:lnTo>
                  <a:lnTo>
                    <a:pt x="70" y="192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0" y="180"/>
                  </a:lnTo>
                  <a:lnTo>
                    <a:pt x="30" y="176"/>
                  </a:lnTo>
                  <a:lnTo>
                    <a:pt x="22" y="174"/>
                  </a:lnTo>
                  <a:lnTo>
                    <a:pt x="16" y="174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2" y="182"/>
                  </a:lnTo>
                  <a:lnTo>
                    <a:pt x="0" y="188"/>
                  </a:lnTo>
                  <a:lnTo>
                    <a:pt x="2" y="194"/>
                  </a:lnTo>
                  <a:lnTo>
                    <a:pt x="2" y="204"/>
                  </a:lnTo>
                  <a:lnTo>
                    <a:pt x="6" y="212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6" y="224"/>
                  </a:lnTo>
                  <a:lnTo>
                    <a:pt x="14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1" name="Freeform 32"/>
            <p:cNvSpPr>
              <a:spLocks/>
            </p:cNvSpPr>
            <p:nvPr/>
          </p:nvSpPr>
          <p:spPr bwMode="auto">
            <a:xfrm>
              <a:off x="3418" y="942"/>
              <a:ext cx="292" cy="330"/>
            </a:xfrm>
            <a:custGeom>
              <a:avLst/>
              <a:gdLst>
                <a:gd name="T0" fmla="*/ 32 w 292"/>
                <a:gd name="T1" fmla="*/ 6 h 330"/>
                <a:gd name="T2" fmla="*/ 48 w 292"/>
                <a:gd name="T3" fmla="*/ 12 h 330"/>
                <a:gd name="T4" fmla="*/ 42 w 292"/>
                <a:gd name="T5" fmla="*/ 38 h 330"/>
                <a:gd name="T6" fmla="*/ 26 w 292"/>
                <a:gd name="T7" fmla="*/ 78 h 330"/>
                <a:gd name="T8" fmla="*/ 34 w 292"/>
                <a:gd name="T9" fmla="*/ 98 h 330"/>
                <a:gd name="T10" fmla="*/ 64 w 292"/>
                <a:gd name="T11" fmla="*/ 94 h 330"/>
                <a:gd name="T12" fmla="*/ 104 w 292"/>
                <a:gd name="T13" fmla="*/ 82 h 330"/>
                <a:gd name="T14" fmla="*/ 118 w 292"/>
                <a:gd name="T15" fmla="*/ 88 h 330"/>
                <a:gd name="T16" fmla="*/ 112 w 292"/>
                <a:gd name="T17" fmla="*/ 116 h 330"/>
                <a:gd name="T18" fmla="*/ 98 w 292"/>
                <a:gd name="T19" fmla="*/ 154 h 330"/>
                <a:gd name="T20" fmla="*/ 104 w 292"/>
                <a:gd name="T21" fmla="*/ 174 h 330"/>
                <a:gd name="T22" fmla="*/ 136 w 292"/>
                <a:gd name="T23" fmla="*/ 172 h 330"/>
                <a:gd name="T24" fmla="*/ 174 w 292"/>
                <a:gd name="T25" fmla="*/ 160 h 330"/>
                <a:gd name="T26" fmla="*/ 190 w 292"/>
                <a:gd name="T27" fmla="*/ 166 h 330"/>
                <a:gd name="T28" fmla="*/ 184 w 292"/>
                <a:gd name="T29" fmla="*/ 192 h 330"/>
                <a:gd name="T30" fmla="*/ 168 w 292"/>
                <a:gd name="T31" fmla="*/ 232 h 330"/>
                <a:gd name="T32" fmla="*/ 176 w 292"/>
                <a:gd name="T33" fmla="*/ 252 h 330"/>
                <a:gd name="T34" fmla="*/ 206 w 292"/>
                <a:gd name="T35" fmla="*/ 248 h 330"/>
                <a:gd name="T36" fmla="*/ 246 w 292"/>
                <a:gd name="T37" fmla="*/ 236 h 330"/>
                <a:gd name="T38" fmla="*/ 260 w 292"/>
                <a:gd name="T39" fmla="*/ 242 h 330"/>
                <a:gd name="T40" fmla="*/ 256 w 292"/>
                <a:gd name="T41" fmla="*/ 270 h 330"/>
                <a:gd name="T42" fmla="*/ 240 w 292"/>
                <a:gd name="T43" fmla="*/ 308 h 330"/>
                <a:gd name="T44" fmla="*/ 248 w 292"/>
                <a:gd name="T45" fmla="*/ 328 h 330"/>
                <a:gd name="T46" fmla="*/ 278 w 292"/>
                <a:gd name="T47" fmla="*/ 326 h 330"/>
                <a:gd name="T48" fmla="*/ 288 w 292"/>
                <a:gd name="T49" fmla="*/ 318 h 330"/>
                <a:gd name="T50" fmla="*/ 254 w 292"/>
                <a:gd name="T51" fmla="*/ 326 h 330"/>
                <a:gd name="T52" fmla="*/ 244 w 292"/>
                <a:gd name="T53" fmla="*/ 314 h 330"/>
                <a:gd name="T54" fmla="*/ 254 w 292"/>
                <a:gd name="T55" fmla="*/ 282 h 330"/>
                <a:gd name="T56" fmla="*/ 266 w 292"/>
                <a:gd name="T57" fmla="*/ 246 h 330"/>
                <a:gd name="T58" fmla="*/ 252 w 292"/>
                <a:gd name="T59" fmla="*/ 232 h 330"/>
                <a:gd name="T60" fmla="*/ 216 w 292"/>
                <a:gd name="T61" fmla="*/ 240 h 330"/>
                <a:gd name="T62" fmla="*/ 182 w 292"/>
                <a:gd name="T63" fmla="*/ 248 h 330"/>
                <a:gd name="T64" fmla="*/ 172 w 292"/>
                <a:gd name="T65" fmla="*/ 238 h 330"/>
                <a:gd name="T66" fmla="*/ 184 w 292"/>
                <a:gd name="T67" fmla="*/ 206 h 330"/>
                <a:gd name="T68" fmla="*/ 194 w 292"/>
                <a:gd name="T69" fmla="*/ 170 h 330"/>
                <a:gd name="T70" fmla="*/ 182 w 292"/>
                <a:gd name="T71" fmla="*/ 154 h 330"/>
                <a:gd name="T72" fmla="*/ 144 w 292"/>
                <a:gd name="T73" fmla="*/ 164 h 330"/>
                <a:gd name="T74" fmla="*/ 112 w 292"/>
                <a:gd name="T75" fmla="*/ 172 h 330"/>
                <a:gd name="T76" fmla="*/ 102 w 292"/>
                <a:gd name="T77" fmla="*/ 160 h 330"/>
                <a:gd name="T78" fmla="*/ 112 w 292"/>
                <a:gd name="T79" fmla="*/ 128 h 330"/>
                <a:gd name="T80" fmla="*/ 124 w 292"/>
                <a:gd name="T81" fmla="*/ 92 h 330"/>
                <a:gd name="T82" fmla="*/ 110 w 292"/>
                <a:gd name="T83" fmla="*/ 78 h 330"/>
                <a:gd name="T84" fmla="*/ 74 w 292"/>
                <a:gd name="T85" fmla="*/ 86 h 330"/>
                <a:gd name="T86" fmla="*/ 40 w 292"/>
                <a:gd name="T87" fmla="*/ 94 h 330"/>
                <a:gd name="T88" fmla="*/ 30 w 292"/>
                <a:gd name="T89" fmla="*/ 84 h 330"/>
                <a:gd name="T90" fmla="*/ 42 w 292"/>
                <a:gd name="T91" fmla="*/ 52 h 330"/>
                <a:gd name="T92" fmla="*/ 52 w 292"/>
                <a:gd name="T93" fmla="*/ 16 h 330"/>
                <a:gd name="T94" fmla="*/ 38 w 292"/>
                <a:gd name="T95" fmla="*/ 0 h 330"/>
                <a:gd name="T96" fmla="*/ 2 w 292"/>
                <a:gd name="T97" fmla="*/ 10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2"/>
                <a:gd name="T148" fmla="*/ 0 h 330"/>
                <a:gd name="T149" fmla="*/ 292 w 29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2" h="330">
                  <a:moveTo>
                    <a:pt x="4" y="14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2" y="38"/>
                  </a:lnTo>
                  <a:lnTo>
                    <a:pt x="36" y="48"/>
                  </a:lnTo>
                  <a:lnTo>
                    <a:pt x="32" y="60"/>
                  </a:lnTo>
                  <a:lnTo>
                    <a:pt x="28" y="68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4" y="98"/>
                  </a:lnTo>
                  <a:lnTo>
                    <a:pt x="64" y="94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6" y="106"/>
                  </a:lnTo>
                  <a:lnTo>
                    <a:pt x="112" y="116"/>
                  </a:lnTo>
                  <a:lnTo>
                    <a:pt x="108" y="126"/>
                  </a:lnTo>
                  <a:lnTo>
                    <a:pt x="104" y="136"/>
                  </a:lnTo>
                  <a:lnTo>
                    <a:pt x="100" y="146"/>
                  </a:lnTo>
                  <a:lnTo>
                    <a:pt x="98" y="154"/>
                  </a:lnTo>
                  <a:lnTo>
                    <a:pt x="96" y="162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10" y="176"/>
                  </a:lnTo>
                  <a:lnTo>
                    <a:pt x="118" y="176"/>
                  </a:lnTo>
                  <a:lnTo>
                    <a:pt x="126" y="174"/>
                  </a:lnTo>
                  <a:lnTo>
                    <a:pt x="136" y="172"/>
                  </a:lnTo>
                  <a:lnTo>
                    <a:pt x="146" y="168"/>
                  </a:lnTo>
                  <a:lnTo>
                    <a:pt x="158" y="164"/>
                  </a:lnTo>
                  <a:lnTo>
                    <a:pt x="166" y="162"/>
                  </a:lnTo>
                  <a:lnTo>
                    <a:pt x="174" y="160"/>
                  </a:lnTo>
                  <a:lnTo>
                    <a:pt x="180" y="160"/>
                  </a:lnTo>
                  <a:lnTo>
                    <a:pt x="184" y="160"/>
                  </a:lnTo>
                  <a:lnTo>
                    <a:pt x="188" y="162"/>
                  </a:lnTo>
                  <a:lnTo>
                    <a:pt x="190" y="166"/>
                  </a:lnTo>
                  <a:lnTo>
                    <a:pt x="190" y="170"/>
                  </a:lnTo>
                  <a:lnTo>
                    <a:pt x="190" y="176"/>
                  </a:lnTo>
                  <a:lnTo>
                    <a:pt x="188" y="184"/>
                  </a:lnTo>
                  <a:lnTo>
                    <a:pt x="184" y="192"/>
                  </a:lnTo>
                  <a:lnTo>
                    <a:pt x="180" y="202"/>
                  </a:lnTo>
                  <a:lnTo>
                    <a:pt x="174" y="214"/>
                  </a:lnTo>
                  <a:lnTo>
                    <a:pt x="170" y="224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70" y="244"/>
                  </a:lnTo>
                  <a:lnTo>
                    <a:pt x="172" y="248"/>
                  </a:lnTo>
                  <a:lnTo>
                    <a:pt x="176" y="252"/>
                  </a:lnTo>
                  <a:lnTo>
                    <a:pt x="182" y="254"/>
                  </a:lnTo>
                  <a:lnTo>
                    <a:pt x="190" y="254"/>
                  </a:lnTo>
                  <a:lnTo>
                    <a:pt x="198" y="252"/>
                  </a:lnTo>
                  <a:lnTo>
                    <a:pt x="206" y="248"/>
                  </a:lnTo>
                  <a:lnTo>
                    <a:pt x="218" y="244"/>
                  </a:lnTo>
                  <a:lnTo>
                    <a:pt x="228" y="240"/>
                  </a:lnTo>
                  <a:lnTo>
                    <a:pt x="238" y="238"/>
                  </a:lnTo>
                  <a:lnTo>
                    <a:pt x="246" y="236"/>
                  </a:lnTo>
                  <a:lnTo>
                    <a:pt x="252" y="236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60" y="242"/>
                  </a:lnTo>
                  <a:lnTo>
                    <a:pt x="262" y="248"/>
                  </a:lnTo>
                  <a:lnTo>
                    <a:pt x="260" y="254"/>
                  </a:lnTo>
                  <a:lnTo>
                    <a:pt x="258" y="260"/>
                  </a:lnTo>
                  <a:lnTo>
                    <a:pt x="256" y="270"/>
                  </a:lnTo>
                  <a:lnTo>
                    <a:pt x="250" y="280"/>
                  </a:lnTo>
                  <a:lnTo>
                    <a:pt x="246" y="290"/>
                  </a:lnTo>
                  <a:lnTo>
                    <a:pt x="242" y="30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22"/>
                  </a:lnTo>
                  <a:lnTo>
                    <a:pt x="244" y="326"/>
                  </a:lnTo>
                  <a:lnTo>
                    <a:pt x="248" y="328"/>
                  </a:lnTo>
                  <a:lnTo>
                    <a:pt x="254" y="330"/>
                  </a:lnTo>
                  <a:lnTo>
                    <a:pt x="260" y="330"/>
                  </a:lnTo>
                  <a:lnTo>
                    <a:pt x="268" y="328"/>
                  </a:lnTo>
                  <a:lnTo>
                    <a:pt x="278" y="326"/>
                  </a:lnTo>
                  <a:lnTo>
                    <a:pt x="290" y="322"/>
                  </a:lnTo>
                  <a:lnTo>
                    <a:pt x="292" y="320"/>
                  </a:lnTo>
                  <a:lnTo>
                    <a:pt x="290" y="316"/>
                  </a:lnTo>
                  <a:lnTo>
                    <a:pt x="288" y="318"/>
                  </a:lnTo>
                  <a:lnTo>
                    <a:pt x="276" y="322"/>
                  </a:lnTo>
                  <a:lnTo>
                    <a:pt x="268" y="324"/>
                  </a:lnTo>
                  <a:lnTo>
                    <a:pt x="260" y="326"/>
                  </a:lnTo>
                  <a:lnTo>
                    <a:pt x="254" y="326"/>
                  </a:lnTo>
                  <a:lnTo>
                    <a:pt x="250" y="324"/>
                  </a:lnTo>
                  <a:lnTo>
                    <a:pt x="246" y="322"/>
                  </a:lnTo>
                  <a:lnTo>
                    <a:pt x="244" y="320"/>
                  </a:lnTo>
                  <a:lnTo>
                    <a:pt x="244" y="314"/>
                  </a:lnTo>
                  <a:lnTo>
                    <a:pt x="244" y="308"/>
                  </a:lnTo>
                  <a:lnTo>
                    <a:pt x="246" y="302"/>
                  </a:lnTo>
                  <a:lnTo>
                    <a:pt x="250" y="292"/>
                  </a:lnTo>
                  <a:lnTo>
                    <a:pt x="254" y="282"/>
                  </a:lnTo>
                  <a:lnTo>
                    <a:pt x="260" y="272"/>
                  </a:lnTo>
                  <a:lnTo>
                    <a:pt x="264" y="262"/>
                  </a:lnTo>
                  <a:lnTo>
                    <a:pt x="266" y="254"/>
                  </a:lnTo>
                  <a:lnTo>
                    <a:pt x="266" y="246"/>
                  </a:lnTo>
                  <a:lnTo>
                    <a:pt x="264" y="240"/>
                  </a:lnTo>
                  <a:lnTo>
                    <a:pt x="262" y="236"/>
                  </a:lnTo>
                  <a:lnTo>
                    <a:pt x="258" y="234"/>
                  </a:lnTo>
                  <a:lnTo>
                    <a:pt x="252" y="232"/>
                  </a:lnTo>
                  <a:lnTo>
                    <a:pt x="246" y="232"/>
                  </a:lnTo>
                  <a:lnTo>
                    <a:pt x="236" y="234"/>
                  </a:lnTo>
                  <a:lnTo>
                    <a:pt x="228" y="236"/>
                  </a:lnTo>
                  <a:lnTo>
                    <a:pt x="216" y="240"/>
                  </a:lnTo>
                  <a:lnTo>
                    <a:pt x="206" y="244"/>
                  </a:lnTo>
                  <a:lnTo>
                    <a:pt x="196" y="248"/>
                  </a:lnTo>
                  <a:lnTo>
                    <a:pt x="188" y="248"/>
                  </a:lnTo>
                  <a:lnTo>
                    <a:pt x="182" y="248"/>
                  </a:lnTo>
                  <a:lnTo>
                    <a:pt x="178" y="248"/>
                  </a:lnTo>
                  <a:lnTo>
                    <a:pt x="176" y="246"/>
                  </a:lnTo>
                  <a:lnTo>
                    <a:pt x="174" y="242"/>
                  </a:lnTo>
                  <a:lnTo>
                    <a:pt x="172" y="238"/>
                  </a:lnTo>
                  <a:lnTo>
                    <a:pt x="174" y="232"/>
                  </a:lnTo>
                  <a:lnTo>
                    <a:pt x="176" y="224"/>
                  </a:lnTo>
                  <a:lnTo>
                    <a:pt x="178" y="216"/>
                  </a:lnTo>
                  <a:lnTo>
                    <a:pt x="184" y="206"/>
                  </a:lnTo>
                  <a:lnTo>
                    <a:pt x="188" y="194"/>
                  </a:lnTo>
                  <a:lnTo>
                    <a:pt x="192" y="186"/>
                  </a:lnTo>
                  <a:lnTo>
                    <a:pt x="194" y="176"/>
                  </a:lnTo>
                  <a:lnTo>
                    <a:pt x="194" y="170"/>
                  </a:lnTo>
                  <a:lnTo>
                    <a:pt x="194" y="164"/>
                  </a:lnTo>
                  <a:lnTo>
                    <a:pt x="192" y="160"/>
                  </a:lnTo>
                  <a:lnTo>
                    <a:pt x="186" y="156"/>
                  </a:lnTo>
                  <a:lnTo>
                    <a:pt x="182" y="154"/>
                  </a:lnTo>
                  <a:lnTo>
                    <a:pt x="174" y="154"/>
                  </a:lnTo>
                  <a:lnTo>
                    <a:pt x="166" y="156"/>
                  </a:lnTo>
                  <a:lnTo>
                    <a:pt x="156" y="160"/>
                  </a:lnTo>
                  <a:lnTo>
                    <a:pt x="144" y="164"/>
                  </a:lnTo>
                  <a:lnTo>
                    <a:pt x="134" y="168"/>
                  </a:lnTo>
                  <a:lnTo>
                    <a:pt x="126" y="170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0"/>
                  </a:lnTo>
                  <a:lnTo>
                    <a:pt x="104" y="168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4"/>
                  </a:lnTo>
                  <a:lnTo>
                    <a:pt x="104" y="148"/>
                  </a:lnTo>
                  <a:lnTo>
                    <a:pt x="108" y="138"/>
                  </a:lnTo>
                  <a:lnTo>
                    <a:pt x="112" y="128"/>
                  </a:lnTo>
                  <a:lnTo>
                    <a:pt x="118" y="118"/>
                  </a:lnTo>
                  <a:lnTo>
                    <a:pt x="120" y="108"/>
                  </a:lnTo>
                  <a:lnTo>
                    <a:pt x="122" y="100"/>
                  </a:lnTo>
                  <a:lnTo>
                    <a:pt x="124" y="92"/>
                  </a:lnTo>
                  <a:lnTo>
                    <a:pt x="122" y="86"/>
                  </a:lnTo>
                  <a:lnTo>
                    <a:pt x="120" y="82"/>
                  </a:lnTo>
                  <a:lnTo>
                    <a:pt x="116" y="80"/>
                  </a:lnTo>
                  <a:lnTo>
                    <a:pt x="110" y="78"/>
                  </a:lnTo>
                  <a:lnTo>
                    <a:pt x="102" y="78"/>
                  </a:lnTo>
                  <a:lnTo>
                    <a:pt x="94" y="80"/>
                  </a:lnTo>
                  <a:lnTo>
                    <a:pt x="84" y="82"/>
                  </a:lnTo>
                  <a:lnTo>
                    <a:pt x="74" y="86"/>
                  </a:lnTo>
                  <a:lnTo>
                    <a:pt x="64" y="90"/>
                  </a:lnTo>
                  <a:lnTo>
                    <a:pt x="54" y="92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2" y="70"/>
                  </a:lnTo>
                  <a:lnTo>
                    <a:pt x="36" y="62"/>
                  </a:lnTo>
                  <a:lnTo>
                    <a:pt x="42" y="52"/>
                  </a:lnTo>
                  <a:lnTo>
                    <a:pt x="46" y="40"/>
                  </a:lnTo>
                  <a:lnTo>
                    <a:pt x="50" y="30"/>
                  </a:lnTo>
                  <a:lnTo>
                    <a:pt x="52" y="22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2" name="Freeform 33"/>
            <p:cNvSpPr>
              <a:spLocks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12"/>
                <a:gd name="T53" fmla="*/ 112 w 1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3" name="Freeform 34"/>
            <p:cNvSpPr>
              <a:spLocks noEditPoints="1"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102 w 112"/>
                <a:gd name="T35" fmla="*/ 88 h 112"/>
                <a:gd name="T36" fmla="*/ 112 w 112"/>
                <a:gd name="T37" fmla="*/ 68 h 112"/>
                <a:gd name="T38" fmla="*/ 112 w 112"/>
                <a:gd name="T39" fmla="*/ 46 h 112"/>
                <a:gd name="T40" fmla="*/ 104 w 112"/>
                <a:gd name="T41" fmla="*/ 26 h 112"/>
                <a:gd name="T42" fmla="*/ 88 w 112"/>
                <a:gd name="T43" fmla="*/ 8 h 112"/>
                <a:gd name="T44" fmla="*/ 68 w 112"/>
                <a:gd name="T45" fmla="*/ 0 h 112"/>
                <a:gd name="T46" fmla="*/ 46 w 112"/>
                <a:gd name="T47" fmla="*/ 0 h 112"/>
                <a:gd name="T48" fmla="*/ 26 w 112"/>
                <a:gd name="T49" fmla="*/ 8 h 112"/>
                <a:gd name="T50" fmla="*/ 10 w 112"/>
                <a:gd name="T51" fmla="*/ 22 h 112"/>
                <a:gd name="T52" fmla="*/ 0 w 112"/>
                <a:gd name="T53" fmla="*/ 44 h 112"/>
                <a:gd name="T54" fmla="*/ 0 w 112"/>
                <a:gd name="T55" fmla="*/ 66 h 112"/>
                <a:gd name="T56" fmla="*/ 8 w 112"/>
                <a:gd name="T57" fmla="*/ 86 h 112"/>
                <a:gd name="T58" fmla="*/ 24 w 112"/>
                <a:gd name="T59" fmla="*/ 102 h 112"/>
                <a:gd name="T60" fmla="*/ 44 w 112"/>
                <a:gd name="T61" fmla="*/ 112 h 112"/>
                <a:gd name="T62" fmla="*/ 66 w 112"/>
                <a:gd name="T63" fmla="*/ 112 h 112"/>
                <a:gd name="T64" fmla="*/ 86 w 112"/>
                <a:gd name="T65" fmla="*/ 104 h 112"/>
                <a:gd name="T66" fmla="*/ 102 w 112"/>
                <a:gd name="T67" fmla="*/ 88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  <a:moveTo>
                    <a:pt x="102" y="88"/>
                  </a:moveTo>
                  <a:lnTo>
                    <a:pt x="112" y="68"/>
                  </a:lnTo>
                  <a:lnTo>
                    <a:pt x="112" y="46"/>
                  </a:lnTo>
                  <a:lnTo>
                    <a:pt x="104" y="26"/>
                  </a:lnTo>
                  <a:lnTo>
                    <a:pt x="88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6" y="8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8" y="86"/>
                  </a:lnTo>
                  <a:lnTo>
                    <a:pt x="24" y="102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6" y="104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4" name="Freeform 35"/>
            <p:cNvSpPr>
              <a:spLocks/>
            </p:cNvSpPr>
            <p:nvPr/>
          </p:nvSpPr>
          <p:spPr bwMode="auto">
            <a:xfrm>
              <a:off x="3214" y="1306"/>
              <a:ext cx="494" cy="4"/>
            </a:xfrm>
            <a:custGeom>
              <a:avLst/>
              <a:gdLst>
                <a:gd name="T0" fmla="*/ 2 w 494"/>
                <a:gd name="T1" fmla="*/ 4 h 4"/>
                <a:gd name="T2" fmla="*/ 492 w 494"/>
                <a:gd name="T3" fmla="*/ 4 h 4"/>
                <a:gd name="T4" fmla="*/ 494 w 494"/>
                <a:gd name="T5" fmla="*/ 4 h 4"/>
                <a:gd name="T6" fmla="*/ 494 w 494"/>
                <a:gd name="T7" fmla="*/ 0 h 4"/>
                <a:gd name="T8" fmla="*/ 492 w 494"/>
                <a:gd name="T9" fmla="*/ 0 h 4"/>
                <a:gd name="T10" fmla="*/ 2 w 494"/>
                <a:gd name="T11" fmla="*/ 0 h 4"/>
                <a:gd name="T12" fmla="*/ 0 w 494"/>
                <a:gd name="T13" fmla="*/ 0 h 4"/>
                <a:gd name="T14" fmla="*/ 0 w 494"/>
                <a:gd name="T15" fmla="*/ 4 h 4"/>
                <a:gd name="T16" fmla="*/ 2 w 49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"/>
                <a:gd name="T29" fmla="*/ 494 w 49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">
                  <a:moveTo>
                    <a:pt x="2" y="4"/>
                  </a:moveTo>
                  <a:lnTo>
                    <a:pt x="492" y="4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5" name="Freeform 36"/>
            <p:cNvSpPr>
              <a:spLocks/>
            </p:cNvSpPr>
            <p:nvPr/>
          </p:nvSpPr>
          <p:spPr bwMode="auto">
            <a:xfrm>
              <a:off x="3774" y="1306"/>
              <a:ext cx="368" cy="4"/>
            </a:xfrm>
            <a:custGeom>
              <a:avLst/>
              <a:gdLst>
                <a:gd name="T0" fmla="*/ 2 w 368"/>
                <a:gd name="T1" fmla="*/ 4 h 4"/>
                <a:gd name="T2" fmla="*/ 366 w 368"/>
                <a:gd name="T3" fmla="*/ 4 h 4"/>
                <a:gd name="T4" fmla="*/ 368 w 368"/>
                <a:gd name="T5" fmla="*/ 4 h 4"/>
                <a:gd name="T6" fmla="*/ 368 w 368"/>
                <a:gd name="T7" fmla="*/ 0 h 4"/>
                <a:gd name="T8" fmla="*/ 366 w 368"/>
                <a:gd name="T9" fmla="*/ 0 h 4"/>
                <a:gd name="T10" fmla="*/ 2 w 368"/>
                <a:gd name="T11" fmla="*/ 0 h 4"/>
                <a:gd name="T12" fmla="*/ 0 w 368"/>
                <a:gd name="T13" fmla="*/ 0 h 4"/>
                <a:gd name="T14" fmla="*/ 0 w 368"/>
                <a:gd name="T15" fmla="*/ 4 h 4"/>
                <a:gd name="T16" fmla="*/ 2 w 36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4"/>
                <a:gd name="T29" fmla="*/ 368 w 36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4">
                  <a:moveTo>
                    <a:pt x="2" y="4"/>
                  </a:moveTo>
                  <a:lnTo>
                    <a:pt x="366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6" name="Freeform 37"/>
            <p:cNvSpPr>
              <a:spLocks/>
            </p:cNvSpPr>
            <p:nvPr/>
          </p:nvSpPr>
          <p:spPr bwMode="auto">
            <a:xfrm>
              <a:off x="3214" y="1320"/>
              <a:ext cx="466" cy="4"/>
            </a:xfrm>
            <a:custGeom>
              <a:avLst/>
              <a:gdLst>
                <a:gd name="T0" fmla="*/ 2 w 466"/>
                <a:gd name="T1" fmla="*/ 4 h 4"/>
                <a:gd name="T2" fmla="*/ 464 w 466"/>
                <a:gd name="T3" fmla="*/ 4 h 4"/>
                <a:gd name="T4" fmla="*/ 466 w 466"/>
                <a:gd name="T5" fmla="*/ 4 h 4"/>
                <a:gd name="T6" fmla="*/ 466 w 466"/>
                <a:gd name="T7" fmla="*/ 0 h 4"/>
                <a:gd name="T8" fmla="*/ 464 w 466"/>
                <a:gd name="T9" fmla="*/ 0 h 4"/>
                <a:gd name="T10" fmla="*/ 2 w 466"/>
                <a:gd name="T11" fmla="*/ 0 h 4"/>
                <a:gd name="T12" fmla="*/ 0 w 466"/>
                <a:gd name="T13" fmla="*/ 0 h 4"/>
                <a:gd name="T14" fmla="*/ 0 w 466"/>
                <a:gd name="T15" fmla="*/ 4 h 4"/>
                <a:gd name="T16" fmla="*/ 2 w 46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"/>
                <a:gd name="T29" fmla="*/ 466 w 46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">
                  <a:moveTo>
                    <a:pt x="2" y="4"/>
                  </a:moveTo>
                  <a:lnTo>
                    <a:pt x="464" y="4"/>
                  </a:lnTo>
                  <a:lnTo>
                    <a:pt x="466" y="4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7" name="Freeform 38"/>
            <p:cNvSpPr>
              <a:spLocks/>
            </p:cNvSpPr>
            <p:nvPr/>
          </p:nvSpPr>
          <p:spPr bwMode="auto">
            <a:xfrm>
              <a:off x="3760" y="1324"/>
              <a:ext cx="388" cy="6"/>
            </a:xfrm>
            <a:custGeom>
              <a:avLst/>
              <a:gdLst>
                <a:gd name="T0" fmla="*/ 2 w 388"/>
                <a:gd name="T1" fmla="*/ 6 h 6"/>
                <a:gd name="T2" fmla="*/ 386 w 388"/>
                <a:gd name="T3" fmla="*/ 6 h 6"/>
                <a:gd name="T4" fmla="*/ 388 w 388"/>
                <a:gd name="T5" fmla="*/ 6 h 6"/>
                <a:gd name="T6" fmla="*/ 388 w 388"/>
                <a:gd name="T7" fmla="*/ 0 h 6"/>
                <a:gd name="T8" fmla="*/ 386 w 388"/>
                <a:gd name="T9" fmla="*/ 0 h 6"/>
                <a:gd name="T10" fmla="*/ 2 w 388"/>
                <a:gd name="T11" fmla="*/ 0 h 6"/>
                <a:gd name="T12" fmla="*/ 0 w 388"/>
                <a:gd name="T13" fmla="*/ 0 h 6"/>
                <a:gd name="T14" fmla="*/ 0 w 388"/>
                <a:gd name="T15" fmla="*/ 6 h 6"/>
                <a:gd name="T16" fmla="*/ 2 w 38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"/>
                <a:gd name="T28" fmla="*/ 0 h 6"/>
                <a:gd name="T29" fmla="*/ 388 w 38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" h="6">
                  <a:moveTo>
                    <a:pt x="2" y="6"/>
                  </a:moveTo>
                  <a:lnTo>
                    <a:pt x="386" y="6"/>
                  </a:lnTo>
                  <a:lnTo>
                    <a:pt x="388" y="6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8" name="Freeform 39"/>
            <p:cNvSpPr>
              <a:spLocks/>
            </p:cNvSpPr>
            <p:nvPr/>
          </p:nvSpPr>
          <p:spPr bwMode="auto">
            <a:xfrm>
              <a:off x="3214" y="1282"/>
              <a:ext cx="500" cy="10"/>
            </a:xfrm>
            <a:custGeom>
              <a:avLst/>
              <a:gdLst>
                <a:gd name="T0" fmla="*/ 2 w 500"/>
                <a:gd name="T1" fmla="*/ 6 h 10"/>
                <a:gd name="T2" fmla="*/ 496 w 500"/>
                <a:gd name="T3" fmla="*/ 10 h 10"/>
                <a:gd name="T4" fmla="*/ 500 w 500"/>
                <a:gd name="T5" fmla="*/ 10 h 10"/>
                <a:gd name="T6" fmla="*/ 500 w 500"/>
                <a:gd name="T7" fmla="*/ 6 h 10"/>
                <a:gd name="T8" fmla="*/ 496 w 500"/>
                <a:gd name="T9" fmla="*/ 6 h 10"/>
                <a:gd name="T10" fmla="*/ 2 w 500"/>
                <a:gd name="T11" fmla="*/ 0 h 10"/>
                <a:gd name="T12" fmla="*/ 0 w 500"/>
                <a:gd name="T13" fmla="*/ 0 h 10"/>
                <a:gd name="T14" fmla="*/ 0 w 500"/>
                <a:gd name="T15" fmla="*/ 6 h 10"/>
                <a:gd name="T16" fmla="*/ 2 w 500"/>
                <a:gd name="T17" fmla="*/ 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0"/>
                <a:gd name="T28" fmla="*/ 0 h 10"/>
                <a:gd name="T29" fmla="*/ 500 w 50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0" h="10">
                  <a:moveTo>
                    <a:pt x="2" y="6"/>
                  </a:moveTo>
                  <a:lnTo>
                    <a:pt x="496" y="10"/>
                  </a:lnTo>
                  <a:lnTo>
                    <a:pt x="500" y="10"/>
                  </a:lnTo>
                  <a:lnTo>
                    <a:pt x="500" y="6"/>
                  </a:lnTo>
                  <a:lnTo>
                    <a:pt x="49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9" name="Freeform 40"/>
            <p:cNvSpPr>
              <a:spLocks/>
            </p:cNvSpPr>
            <p:nvPr/>
          </p:nvSpPr>
          <p:spPr bwMode="auto">
            <a:xfrm>
              <a:off x="3774" y="1282"/>
              <a:ext cx="368" cy="6"/>
            </a:xfrm>
            <a:custGeom>
              <a:avLst/>
              <a:gdLst>
                <a:gd name="T0" fmla="*/ 2 w 368"/>
                <a:gd name="T1" fmla="*/ 6 h 6"/>
                <a:gd name="T2" fmla="*/ 366 w 368"/>
                <a:gd name="T3" fmla="*/ 6 h 6"/>
                <a:gd name="T4" fmla="*/ 368 w 368"/>
                <a:gd name="T5" fmla="*/ 6 h 6"/>
                <a:gd name="T6" fmla="*/ 368 w 368"/>
                <a:gd name="T7" fmla="*/ 0 h 6"/>
                <a:gd name="T8" fmla="*/ 366 w 368"/>
                <a:gd name="T9" fmla="*/ 0 h 6"/>
                <a:gd name="T10" fmla="*/ 2 w 368"/>
                <a:gd name="T11" fmla="*/ 0 h 6"/>
                <a:gd name="T12" fmla="*/ 0 w 368"/>
                <a:gd name="T13" fmla="*/ 0 h 6"/>
                <a:gd name="T14" fmla="*/ 0 w 368"/>
                <a:gd name="T15" fmla="*/ 6 h 6"/>
                <a:gd name="T16" fmla="*/ 2 w 36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6"/>
                <a:gd name="T29" fmla="*/ 368 w 36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6">
                  <a:moveTo>
                    <a:pt x="2" y="6"/>
                  </a:moveTo>
                  <a:lnTo>
                    <a:pt x="366" y="6"/>
                  </a:lnTo>
                  <a:lnTo>
                    <a:pt x="368" y="6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676" name="Text Box 41"/>
          <p:cNvSpPr txBox="1">
            <a:spLocks noChangeArrowheads="1"/>
          </p:cNvSpPr>
          <p:nvPr/>
        </p:nvSpPr>
        <p:spPr bwMode="auto">
          <a:xfrm>
            <a:off x="2590800" y="1077913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DVCS</a:t>
            </a:r>
          </a:p>
        </p:txBody>
      </p:sp>
      <p:sp>
        <p:nvSpPr>
          <p:cNvPr id="28677" name="Text Box 42"/>
          <p:cNvSpPr txBox="1">
            <a:spLocks noChangeArrowheads="1"/>
          </p:cNvSpPr>
          <p:nvPr/>
        </p:nvSpPr>
        <p:spPr bwMode="auto">
          <a:xfrm>
            <a:off x="5543550" y="1077913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Bethe-Heitler</a:t>
            </a:r>
          </a:p>
        </p:txBody>
      </p:sp>
      <p:sp>
        <p:nvSpPr>
          <p:cNvPr id="28678" name="Text Box 43"/>
          <p:cNvSpPr txBox="1">
            <a:spLocks noChangeArrowheads="1"/>
          </p:cNvSpPr>
          <p:nvPr/>
        </p:nvSpPr>
        <p:spPr bwMode="auto">
          <a:xfrm>
            <a:off x="2916238" y="1655763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GPDs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24075" y="3573463"/>
            <a:ext cx="4975225" cy="492125"/>
            <a:chOff x="1156" y="2532"/>
            <a:chExt cx="3134" cy="310"/>
          </a:xfrm>
        </p:grpSpPr>
        <p:sp>
          <p:nvSpPr>
            <p:cNvPr id="28682" name="Rectangle 53"/>
            <p:cNvSpPr>
              <a:spLocks noChangeArrowheads="1"/>
            </p:cNvSpPr>
            <p:nvPr/>
          </p:nvSpPr>
          <p:spPr bwMode="auto">
            <a:xfrm>
              <a:off x="1156" y="2532"/>
              <a:ext cx="3134" cy="31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600" b="1">
                  <a:solidFill>
                    <a:schemeClr val="accent2"/>
                  </a:solidFill>
                  <a:latin typeface="Times New Roman" pitchFamily="18" charset="0"/>
                </a:rPr>
                <a:t>Obs= Amp(DVCS+BH)      </a:t>
              </a:r>
              <a:r>
                <a:rPr lang="fr-FR" sz="2600" b="1">
                  <a:solidFill>
                    <a:srgbClr val="F91C17"/>
                  </a:solidFill>
                  <a:latin typeface="Times New Roman" pitchFamily="18" charset="0"/>
                </a:rPr>
                <a:t>CFFs</a:t>
              </a:r>
            </a:p>
          </p:txBody>
        </p:sp>
        <p:sp>
          <p:nvSpPr>
            <p:cNvPr id="28683" name="AutoShape 56"/>
            <p:cNvSpPr>
              <a:spLocks noChangeArrowheads="1"/>
            </p:cNvSpPr>
            <p:nvPr/>
          </p:nvSpPr>
          <p:spPr bwMode="auto">
            <a:xfrm>
              <a:off x="3333" y="2613"/>
              <a:ext cx="182" cy="182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6585" name="Rectangle 57"/>
          <p:cNvSpPr>
            <a:spLocks noChangeArrowheads="1"/>
          </p:cNvSpPr>
          <p:nvPr/>
        </p:nvSpPr>
        <p:spPr bwMode="auto">
          <a:xfrm>
            <a:off x="-541338" y="2328863"/>
            <a:ext cx="97615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Can one recover the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8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CFFs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from the DVCS observables?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414338" y="4706938"/>
            <a:ext cx="8177212" cy="1385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Two (quasi-) model-independent approaches 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  to extract, at fixed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800" b="1" baseline="-25000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800" b="1" baseline="30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(« local » fitting)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     the CFFs from the DVCS observables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06585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13100"/>
            <a:ext cx="7191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70038" y="5373688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476375" y="5689600"/>
            <a:ext cx="566102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UL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)(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x</a:t>
            </a:r>
            <a:r>
              <a:rPr lang="en-US" baseline="-25000">
                <a:latin typeface="Times New Roman" pitchFamily="18" charset="0"/>
              </a:rPr>
              <a:t>B</a:t>
            </a:r>
            <a:r>
              <a:rPr lang="en-US">
                <a:latin typeface="Times New Roman" pitchFamily="18" charset="0"/>
              </a:rPr>
              <a:t>/2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) –</a:t>
            </a:r>
            <a:r>
              <a:rPr lang="en-US">
                <a:latin typeface="Symbol" pitchFamily="18" charset="2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Monotype Corsiva" pitchFamily="66" charset="0"/>
              </a:rPr>
              <a:t>+…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3333750" y="54991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6161088" y="550545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1463675" y="5199063"/>
            <a:ext cx="43053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LU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-kF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4510088" y="5013325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2024063" y="96838"/>
            <a:ext cx="464422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Mapping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linearization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55650" y="765175"/>
            <a:ext cx="8569325" cy="2308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If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enough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measured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one has a system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of 8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equations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8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unknowns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endParaRPr lang="fr-F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reasonable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approximations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leading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-twist dominance,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neglect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of 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1/Q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terms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,...)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the system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can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linear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FF33CC"/>
                </a:solidFill>
                <a:latin typeface="Times New Roman" pitchFamily="18" charset="0"/>
              </a:rPr>
              <a:t>practical</a:t>
            </a:r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 for the </a:t>
            </a:r>
            <a:r>
              <a:rPr lang="fr-FR" sz="2400" b="1" dirty="0" err="1">
                <a:solidFill>
                  <a:srgbClr val="FF33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 propagation)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9553" y="6300028"/>
            <a:ext cx="8136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K. </a:t>
            </a:r>
            <a:r>
              <a:rPr lang="fr-FR" b="1" dirty="0" err="1">
                <a:solidFill>
                  <a:srgbClr val="00B050"/>
                </a:solidFill>
              </a:rPr>
              <a:t>Kumericki</a:t>
            </a:r>
            <a:r>
              <a:rPr lang="fr-FR" b="1" dirty="0">
                <a:solidFill>
                  <a:srgbClr val="00B050"/>
                </a:solidFill>
              </a:rPr>
              <a:t>, D. Mueller, M. </a:t>
            </a:r>
            <a:r>
              <a:rPr lang="fr-FR" b="1" dirty="0" smtClean="0">
                <a:solidFill>
                  <a:srgbClr val="00B050"/>
                </a:solidFill>
              </a:rPr>
              <a:t>Murray </a:t>
            </a:r>
            <a:r>
              <a:rPr lang="en-US" b="1" dirty="0" err="1" smtClean="0"/>
              <a:t>Phys.Part.Nucl</a:t>
            </a:r>
            <a:r>
              <a:rPr lang="en-US" b="1" dirty="0" smtClean="0"/>
              <a:t>. 45 (2014) 4, 723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/>
      <p:bldP spid="28678" grpId="0"/>
      <p:bldP spid="28679" grpId="0" animBg="1"/>
      <p:bldP spid="28680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0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«Brute force »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fitting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minimization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available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DVCS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 dirty="0" err="1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point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by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varying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within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limited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 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hyper-space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e.g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. 5xVGG)</a:t>
            </a: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The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problem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can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be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(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largely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) </a:t>
              </a:r>
              <a:r>
                <a:rPr lang="fr-FR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underconstrained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Hall A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and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unpol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X-sections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CLAS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		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constraints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and 8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parameters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!</a:t>
              </a:r>
            </a:p>
            <a:p>
              <a:pPr defTabSz="762000" eaLnBrk="0" hangingPunct="0"/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However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as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are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largely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dominated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by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 single or a few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there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convergence (i.e.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well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defined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minimum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for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these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76699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contribution of the non-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CFF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enters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bar of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ones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. For instance (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naive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):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3" name="Groupe 16"/>
          <p:cNvGrpSpPr/>
          <p:nvPr/>
        </p:nvGrpSpPr>
        <p:grpSpPr>
          <a:xfrm>
            <a:off x="827584" y="6058619"/>
            <a:ext cx="7711118" cy="682749"/>
            <a:chOff x="827584" y="6058619"/>
            <a:chExt cx="7711118" cy="682749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6058619"/>
              <a:ext cx="1881043" cy="68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6093296"/>
              <a:ext cx="360666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275856" y="6187076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CC"/>
                  </a:solidFill>
                  <a:latin typeface="Times New Roman" pitchFamily="18" charset="0"/>
                </a:rPr>
                <a:t>If -10&lt;x&lt;10:</a:t>
              </a:r>
              <a:endParaRPr lang="fr-FR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1061</Words>
  <Application>Microsoft Office PowerPoint</Application>
  <PresentationFormat>Affichage à l'écran (4:3)</PresentationFormat>
  <Paragraphs>235</Paragraphs>
  <Slides>39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51" baseType="lpstr">
      <vt:lpstr>Arial</vt:lpstr>
      <vt:lpstr>Arial Unicode MS</vt:lpstr>
      <vt:lpstr>Bookman Old Style</vt:lpstr>
      <vt:lpstr>Comic Sans MS</vt:lpstr>
      <vt:lpstr>Monotype Corsiva</vt:lpstr>
      <vt:lpstr>Symbol</vt:lpstr>
      <vt:lpstr>Tahoma</vt:lpstr>
      <vt:lpstr>Times</vt:lpstr>
      <vt:lpstr>Times New Roman</vt:lpstr>
      <vt:lpstr>Wingdings</vt:lpstr>
      <vt:lpstr>Default Design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 Central Neutron Detector:  Physics and Instrumentation</dc:title>
  <dc:creator>Raffaella De Vita</dc:creator>
  <cp:lastModifiedBy>$silvia</cp:lastModifiedBy>
  <cp:revision>671</cp:revision>
  <dcterms:created xsi:type="dcterms:W3CDTF">2010-06-16T00:37:51Z</dcterms:created>
  <dcterms:modified xsi:type="dcterms:W3CDTF">2017-05-31T12:28:29Z</dcterms:modified>
</cp:coreProperties>
</file>