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5" r:id="rId3"/>
    <p:sldMasterId id="2147483690" r:id="rId4"/>
    <p:sldMasterId id="2147483705" r:id="rId5"/>
    <p:sldMasterId id="2147483720" r:id="rId6"/>
    <p:sldMasterId id="2147483748" r:id="rId7"/>
    <p:sldMasterId id="2147483764" r:id="rId8"/>
    <p:sldMasterId id="2147483780" r:id="rId9"/>
  </p:sldMasterIdLst>
  <p:notesMasterIdLst>
    <p:notesMasterId r:id="rId76"/>
  </p:notesMasterIdLst>
  <p:sldIdLst>
    <p:sldId id="271" r:id="rId10"/>
    <p:sldId id="320" r:id="rId11"/>
    <p:sldId id="321" r:id="rId12"/>
    <p:sldId id="323" r:id="rId13"/>
    <p:sldId id="326" r:id="rId14"/>
    <p:sldId id="327" r:id="rId15"/>
    <p:sldId id="324" r:id="rId16"/>
    <p:sldId id="325" r:id="rId17"/>
    <p:sldId id="315" r:id="rId18"/>
    <p:sldId id="261" r:id="rId19"/>
    <p:sldId id="257" r:id="rId20"/>
    <p:sldId id="262" r:id="rId21"/>
    <p:sldId id="272" r:id="rId22"/>
    <p:sldId id="277" r:id="rId23"/>
    <p:sldId id="258" r:id="rId24"/>
    <p:sldId id="275" r:id="rId25"/>
    <p:sldId id="259" r:id="rId26"/>
    <p:sldId id="290" r:id="rId27"/>
    <p:sldId id="328" r:id="rId28"/>
    <p:sldId id="294" r:id="rId29"/>
    <p:sldId id="295" r:id="rId30"/>
    <p:sldId id="264" r:id="rId31"/>
    <p:sldId id="263" r:id="rId32"/>
    <p:sldId id="316" r:id="rId33"/>
    <p:sldId id="265" r:id="rId34"/>
    <p:sldId id="266" r:id="rId35"/>
    <p:sldId id="273" r:id="rId36"/>
    <p:sldId id="285" r:id="rId37"/>
    <p:sldId id="292" r:id="rId38"/>
    <p:sldId id="278" r:id="rId39"/>
    <p:sldId id="304" r:id="rId40"/>
    <p:sldId id="299" r:id="rId41"/>
    <p:sldId id="300" r:id="rId42"/>
    <p:sldId id="301" r:id="rId43"/>
    <p:sldId id="302" r:id="rId44"/>
    <p:sldId id="303" r:id="rId45"/>
    <p:sldId id="305" r:id="rId46"/>
    <p:sldId id="306" r:id="rId47"/>
    <p:sldId id="307" r:id="rId48"/>
    <p:sldId id="308" r:id="rId49"/>
    <p:sldId id="309" r:id="rId50"/>
    <p:sldId id="310" r:id="rId51"/>
    <p:sldId id="267" r:id="rId52"/>
    <p:sldId id="286" r:id="rId53"/>
    <p:sldId id="270" r:id="rId54"/>
    <p:sldId id="312" r:id="rId55"/>
    <p:sldId id="314" r:id="rId56"/>
    <p:sldId id="276" r:id="rId57"/>
    <p:sldId id="317" r:id="rId58"/>
    <p:sldId id="288" r:id="rId59"/>
    <p:sldId id="293" r:id="rId60"/>
    <p:sldId id="260" r:id="rId61"/>
    <p:sldId id="282" r:id="rId62"/>
    <p:sldId id="291" r:id="rId63"/>
    <p:sldId id="287" r:id="rId64"/>
    <p:sldId id="284" r:id="rId65"/>
    <p:sldId id="311" r:id="rId66"/>
    <p:sldId id="313" r:id="rId67"/>
    <p:sldId id="274" r:id="rId68"/>
    <p:sldId id="268" r:id="rId69"/>
    <p:sldId id="279" r:id="rId70"/>
    <p:sldId id="296" r:id="rId71"/>
    <p:sldId id="297" r:id="rId72"/>
    <p:sldId id="298" r:id="rId73"/>
    <p:sldId id="281" r:id="rId74"/>
    <p:sldId id="269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BC5"/>
    <a:srgbClr val="752E2B"/>
    <a:srgbClr val="26130E"/>
    <a:srgbClr val="AB1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24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73" Type="http://schemas.openxmlformats.org/officeDocument/2006/relationships/slide" Target="slides/slide64.xml"/><Relationship Id="rId74" Type="http://schemas.openxmlformats.org/officeDocument/2006/relationships/slide" Target="slides/slide65.xml"/><Relationship Id="rId75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75A42-84E5-274E-AF7C-5CA52EBEDFB3}" type="datetimeFigureOut">
              <a:rPr lang="en-US" smtClean="0"/>
              <a:t>2/23/17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5CE33-5101-6847-A8E1-17C81CABA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01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dinner talk– before dinner!</a:t>
            </a:r>
          </a:p>
          <a:p>
            <a:r>
              <a:rPr lang="en-US" dirty="0" smtClean="0"/>
              <a:t>Delighted to see so many familiar and (even</a:t>
            </a:r>
            <a:r>
              <a:rPr lang="en-US" baseline="0" dirty="0" smtClean="0"/>
              <a:t> better) unfamiliar faces… a topic to which I will return.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5CE33-5101-6847-A8E1-17C81CABA1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7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2E1A23-698A-B041-BCC1-B6ACBB67CD45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1540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Imagination not strong enough</a:t>
            </a:r>
            <a:r>
              <a:rPr lang="en-US" baseline="0" dirty="0" smtClean="0"/>
              <a:t> to match reality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86676-0F68-4D4E-869E-D85FCD6B7F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9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-Lines seen in other Hydrogen</a:t>
            </a:r>
            <a:r>
              <a:rPr lang="en-US" baseline="0" dirty="0" smtClean="0"/>
              <a:t> lines</a:t>
            </a:r>
          </a:p>
          <a:p>
            <a:r>
              <a:rPr lang="en-US" baseline="0" dirty="0" smtClean="0"/>
              <a:t>-similar time than mystery spots</a:t>
            </a:r>
          </a:p>
          <a:p>
            <a:r>
              <a:rPr lang="en-US" baseline="0" dirty="0" smtClean="0"/>
              <a:t>-Mixing up of 56Co, penetrating through photosphere</a:t>
            </a:r>
          </a:p>
          <a:p>
            <a:r>
              <a:rPr lang="en-US" dirty="0" smtClean="0"/>
              <a:t>-56Ni</a:t>
            </a:r>
            <a:r>
              <a:rPr lang="en-US" baseline="0" dirty="0" smtClean="0"/>
              <a:t> clumps in photosphere (Chugai 95): 10^-3 </a:t>
            </a:r>
            <a:r>
              <a:rPr lang="en-US" baseline="0" dirty="0" err="1" smtClean="0"/>
              <a:t>Msolar</a:t>
            </a:r>
            <a:r>
              <a:rPr lang="en-US" baseline="0" dirty="0" smtClean="0"/>
              <a:t>, 4000 km/s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81FD7-BC37-7D47-9A78-BE922C2C8F0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15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Solar luminosity 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5CE33-5101-6847-A8E1-17C81CABA1C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11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Kinetic</a:t>
            </a:r>
            <a:r>
              <a:rPr lang="en-US" baseline="0" dirty="0" smtClean="0"/>
              <a:t> energy of expansion converted (through shocks) to hot gas (Chandra X-rays) and relativistic particles (9 GHz radio)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5CE33-5101-6847-A8E1-17C81CABA1C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63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Non-thermal excitation!</a:t>
            </a:r>
          </a:p>
          <a:p>
            <a:r>
              <a:rPr lang="en-US" dirty="0" smtClean="0"/>
              <a:t>Temperature and ionization low: 200 K!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5CE33-5101-6847-A8E1-17C81CABA1C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46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 in optical</a:t>
            </a:r>
            <a:r>
              <a:rPr lang="en-US" baseline="0" dirty="0" smtClean="0"/>
              <a:t> flux from the debris:  Not radioactivity!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5CE33-5101-6847-A8E1-17C81CABA1C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63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18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134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B6857-C7A9-1A41-B057-A3708A01008A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876044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6EE21-338B-9C4C-AFF7-BE118A8122B2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528510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017D9-BFC4-0043-933D-A1824E56DA31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666944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35679-A4E9-5449-A75C-33BE2B7CA1F7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839709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C9771-992F-0848-9B08-F26A1FAFAEFF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191638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3465B-B42A-C94C-8366-65E832929698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229622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D2910-3A20-EC45-9376-1CD5B12DB0E8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5697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8A613-3239-2D43-AC54-9197FE599A9B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722636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CE3E3-FDA9-7E43-8100-56308ADA950C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5346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5B556-9E7C-D241-8E93-F739C2DC7F76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85898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2196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1A6DE-CD0F-E14D-A099-462CBAEA5EFD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715814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CEBCD-12A0-F147-80B4-F2AA69439503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768374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9A079-7AD4-6F49-BAC2-3D87EA5F4E3F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639567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48E56-3E55-CD45-AC1E-B404F334C84F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918225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FF3B6-B79D-4344-9781-AEA75001A2FD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2641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B6857-C7A9-1A41-B057-A3708A01008A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197397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6EE21-338B-9C4C-AFF7-BE118A8122B2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306747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017D9-BFC4-0043-933D-A1824E56DA31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629124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35679-A4E9-5449-A75C-33BE2B7CA1F7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838439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C9771-992F-0848-9B08-F26A1FAFAEFF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2685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8055B-DD1F-0747-9CE8-42AB3A3712E8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251085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3465B-B42A-C94C-8366-65E832929698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927541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D2910-3A20-EC45-9376-1CD5B12DB0E8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465626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8A613-3239-2D43-AC54-9197FE599A9B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641369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CE3E3-FDA9-7E43-8100-56308ADA950C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52990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8000E-4D90-DC4B-B6DA-D98A3CC4F498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56186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2CF02-FDD4-F340-A523-C33E41669D69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22801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05C1C-33DE-AB4D-A866-3C46EF004A56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31996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B1E72-C72E-F147-9DEE-4A92C8B73F9E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99978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8DB6F-E1C1-4A43-8991-891421A03E20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25401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B8530-A6E6-474B-BA6B-7D9E3F934B01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08873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ADACC-D8E5-3B4E-AE06-5F364802E470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21213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05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F43E5-8DBB-3448-82CB-CFD5202D12EC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29496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5E08F-869C-6E40-97EC-B12F3FE191D4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47785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FB927-6127-654C-9AE6-AC594243D4BE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94143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A7595-845F-824C-905C-F27B14515C12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34921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FB19-C23B-5840-A6A7-F82D73386391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46121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3ED0A-965F-314E-8983-D623BDEF711F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089959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8055B-DD1F-0747-9CE8-42AB3A3712E8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82245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8000E-4D90-DC4B-B6DA-D98A3CC4F498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39830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2CF02-FDD4-F340-A523-C33E41669D69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4377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05C1C-33DE-AB4D-A866-3C46EF004A56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3217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476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B1E72-C72E-F147-9DEE-4A92C8B73F9E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91260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8DB6F-E1C1-4A43-8991-891421A03E20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84796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B8530-A6E6-474B-BA6B-7D9E3F934B01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435096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ADACC-D8E5-3B4E-AE06-5F364802E470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94778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F43E5-8DBB-3448-82CB-CFD5202D12EC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20313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5E08F-869C-6E40-97EC-B12F3FE191D4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09094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FB927-6127-654C-9AE6-AC594243D4BE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66842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A7595-845F-824C-905C-F27B14515C12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46662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FB19-C23B-5840-A6A7-F82D73386391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211961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3ED0A-965F-314E-8983-D623BDEF711F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79503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/>
              <a:t>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3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8055B-DD1F-0747-9CE8-42AB3A3712E8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61036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8000E-4D90-DC4B-B6DA-D98A3CC4F498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44168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2CF02-FDD4-F340-A523-C33E41669D69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04623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05C1C-33DE-AB4D-A866-3C46EF004A56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482773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B1E72-C72E-F147-9DEE-4A92C8B73F9E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55916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8DB6F-E1C1-4A43-8991-891421A03E20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52626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B8530-A6E6-474B-BA6B-7D9E3F934B01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77090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ADACC-D8E5-3B4E-AE06-5F364802E470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076388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F43E5-8DBB-3448-82CB-CFD5202D12EC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41186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5E08F-869C-6E40-97EC-B12F3FE191D4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8254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/>
              <a:t>2/23/17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227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FB927-6127-654C-9AE6-AC594243D4BE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892575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A7595-845F-824C-905C-F27B14515C12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617659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FB19-C23B-5840-A6A7-F82D73386391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81408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3ED0A-965F-314E-8983-D623BDEF711F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0492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8055B-DD1F-0747-9CE8-42AB3A3712E8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549134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8000E-4D90-DC4B-B6DA-D98A3CC4F498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404665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2CF02-FDD4-F340-A523-C33E41669D69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605440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05C1C-33DE-AB4D-A866-3C46EF004A56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103737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B1E72-C72E-F147-9DEE-4A92C8B73F9E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491631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8DB6F-E1C1-4A43-8991-891421A03E20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461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/>
              <a:t>2/23/17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530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B8530-A6E6-474B-BA6B-7D9E3F934B01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4030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ADACC-D8E5-3B4E-AE06-5F364802E470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021447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F43E5-8DBB-3448-82CB-CFD5202D12EC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108323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5E08F-869C-6E40-97EC-B12F3FE191D4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638550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FB927-6127-654C-9AE6-AC594243D4BE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347353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A7595-845F-824C-905C-F27B14515C12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779370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FB19-C23B-5840-A6A7-F82D73386391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916190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3ED0A-965F-314E-8983-D623BDEF711F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691565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85183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307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/>
              <a:t>2/23/17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827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21205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69488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88185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9425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34989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1600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07352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66456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20149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5B556-9E7C-D241-8E93-F739C2DC7F76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51389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/>
              <a:t>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208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1A6DE-CD0F-E14D-A099-462CBAEA5EFD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622806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CEBCD-12A0-F147-80B4-F2AA69439503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094557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9A079-7AD4-6F49-BAC2-3D87EA5F4E3F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752804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48E56-3E55-CD45-AC1E-B404F334C84F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333616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FF3B6-B79D-4344-9781-AEA75001A2FD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891522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B6857-C7A9-1A41-B057-A3708A01008A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455331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6EE21-338B-9C4C-AFF7-BE118A8122B2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243224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017D9-BFC4-0043-933D-A1824E56DA31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197340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35679-A4E9-5449-A75C-33BE2B7CA1F7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351457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C9771-992F-0848-9B08-F26A1FAFAEFF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25356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9C5F-BE79-BE43-992E-619268623E8A}" type="datetimeFigureOut">
              <a:rPr lang="en-US" smtClean="0"/>
              <a:t>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4A374-95B5-1847-A1AA-A8E758194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886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3465B-B42A-C94C-8366-65E832929698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128626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D2910-3A20-EC45-9376-1CD5B12DB0E8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753062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8A613-3239-2D43-AC54-9197FE599A9B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429519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CE3E3-FDA9-7E43-8100-56308ADA950C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334012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5B556-9E7C-D241-8E93-F739C2DC7F76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523420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1A6DE-CD0F-E14D-A099-462CBAEA5EFD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988253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CEBCD-12A0-F147-80B4-F2AA69439503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833458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9A079-7AD4-6F49-BAC2-3D87EA5F4E3F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609184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48E56-3E55-CD45-AC1E-B404F334C84F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191649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FF3B6-B79D-4344-9781-AEA75001A2FD}" type="slidenum">
              <a:rPr 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936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3.xml"/><Relationship Id="rId15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7.xml"/><Relationship Id="rId15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9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0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23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49C5F-BE79-BE43-992E-619268623E8A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4A374-95B5-1847-A1AA-A8E758194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0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7ACD30-A0FB-8240-B641-ED7242841D02}" type="slidenum">
              <a:rPr lang="en-US">
                <a:solidFill>
                  <a:srgbClr val="000000"/>
                </a:solidFill>
                <a:latin typeface="Verdana" charset="0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01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7ACD30-A0FB-8240-B641-ED7242841D02}" type="slidenum">
              <a:rPr lang="en-US">
                <a:solidFill>
                  <a:srgbClr val="000000"/>
                </a:solidFill>
                <a:latin typeface="Verdana" charset="0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70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7ACD30-A0FB-8240-B641-ED7242841D02}" type="slidenum">
              <a:rPr lang="en-US">
                <a:solidFill>
                  <a:srgbClr val="000000"/>
                </a:solidFill>
                <a:latin typeface="Verdana" charset="0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47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7ACD30-A0FB-8240-B641-ED7242841D02}" type="slidenum">
              <a:rPr lang="en-US">
                <a:solidFill>
                  <a:srgbClr val="000000"/>
                </a:solidFill>
                <a:latin typeface="Verdana" charset="0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08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49C5F-BE79-BE43-992E-619268623E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4A374-95B5-1847-A1AA-A8E7581949B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199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43D616F-EBA3-734E-AABB-617676331D1F}" type="slidenum">
              <a:rPr lang="en-US">
                <a:solidFill>
                  <a:srgbClr val="000000"/>
                </a:solidFill>
                <a:latin typeface="Verdana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56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43D616F-EBA3-734E-AABB-617676331D1F}" type="slidenum">
              <a:rPr lang="en-US">
                <a:solidFill>
                  <a:srgbClr val="000000"/>
                </a:solidFill>
                <a:latin typeface="Verdana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77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erdana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43D616F-EBA3-734E-AABB-617676331D1F}" type="slidenum">
              <a:rPr lang="en-US">
                <a:solidFill>
                  <a:srgbClr val="000000"/>
                </a:solidFill>
                <a:latin typeface="Verdana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91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Relationship Id="rId3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Relationship Id="rId3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2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9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3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8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1" Type="http://schemas.microsoft.com/office/2007/relationships/media" Target="../media/media8.mov"/><Relationship Id="rId2" Type="http://schemas.openxmlformats.org/officeDocument/2006/relationships/video" Target="../media/media8.mov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n1987a_jul2015largev1-eps-converted-to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41" r="-46141"/>
          <a:stretch>
            <a:fillRect/>
          </a:stretch>
        </p:blipFill>
        <p:spPr>
          <a:xfrm>
            <a:off x="-2066991" y="-93241"/>
            <a:ext cx="13301331" cy="7315200"/>
          </a:xfrm>
        </p:spPr>
      </p:pic>
      <p:sp>
        <p:nvSpPr>
          <p:cNvPr id="5" name="TextBox 4"/>
          <p:cNvSpPr txBox="1"/>
          <p:nvPr/>
        </p:nvSpPr>
        <p:spPr>
          <a:xfrm>
            <a:off x="423303" y="509838"/>
            <a:ext cx="834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SN 1987A:  The Supernova of a Lifetime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01276" y="4650796"/>
            <a:ext cx="97019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Robert P. Kirshner  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Clowes Research Professor of Science, Harvard University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Chief Program Officer</a:t>
            </a:r>
            <a:r>
              <a:rPr lang="en-US" sz="2400" dirty="0">
                <a:solidFill>
                  <a:schemeClr val="bg1"/>
                </a:solidFill>
              </a:rPr>
              <a:t>-</a:t>
            </a:r>
            <a:r>
              <a:rPr lang="en-US" sz="2400" dirty="0" smtClean="0">
                <a:solidFill>
                  <a:schemeClr val="bg1"/>
                </a:solidFill>
              </a:rPr>
              <a:t> Science, Gordon and Betty Moore Foundation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8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1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76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SN 1987A:  February 23, 1987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4" name="Content Placeholder 3" descr="sn1987a_aat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>
          <a:xfrm>
            <a:off x="-568440" y="1040400"/>
            <a:ext cx="10155936" cy="5376672"/>
          </a:xfrm>
        </p:spPr>
      </p:pic>
      <p:sp>
        <p:nvSpPr>
          <p:cNvPr id="3" name="TextBox 2"/>
          <p:cNvSpPr txBox="1"/>
          <p:nvPr/>
        </p:nvSpPr>
        <p:spPr>
          <a:xfrm>
            <a:off x="6012499" y="1583671"/>
            <a:ext cx="31668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Before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2275" y="5127330"/>
            <a:ext cx="41545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Sanduleak</a:t>
            </a:r>
            <a:r>
              <a:rPr lang="en-US" sz="3200" dirty="0" smtClean="0">
                <a:solidFill>
                  <a:schemeClr val="bg1"/>
                </a:solidFill>
              </a:rPr>
              <a:t> -69 202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1310" y="1646390"/>
            <a:ext cx="32492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After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82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Supernova of a Lifetime!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NOVA:  Death of a Star 1988</a:t>
            </a:r>
            <a:endParaRPr lang="en-US" dirty="0"/>
          </a:p>
        </p:txBody>
      </p:sp>
      <p:pic>
        <p:nvPicPr>
          <p:cNvPr id="4" name="NOVA-Death-of-a-Star_clip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56588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1987 Space Telescope: </a:t>
            </a:r>
            <a:r>
              <a:rPr lang="en-US" sz="3600" b="1" dirty="0" smtClean="0">
                <a:solidFill>
                  <a:schemeClr val="bg1"/>
                </a:solidFill>
              </a:rPr>
              <a:t>I</a:t>
            </a:r>
            <a:r>
              <a:rPr lang="en-US" sz="3600" dirty="0" smtClean="0">
                <a:solidFill>
                  <a:schemeClr val="bg1"/>
                </a:solidFill>
              </a:rPr>
              <a:t>nternational </a:t>
            </a:r>
            <a:r>
              <a:rPr lang="en-US" sz="3600" b="1" dirty="0" smtClean="0">
                <a:solidFill>
                  <a:schemeClr val="bg1"/>
                </a:solidFill>
              </a:rPr>
              <a:t>U</a:t>
            </a:r>
            <a:r>
              <a:rPr lang="en-US" sz="3600" dirty="0" smtClean="0">
                <a:solidFill>
                  <a:schemeClr val="bg1"/>
                </a:solidFill>
              </a:rPr>
              <a:t>ltraviolet </a:t>
            </a:r>
            <a:r>
              <a:rPr lang="en-US" sz="3600" b="1" dirty="0" smtClean="0">
                <a:solidFill>
                  <a:schemeClr val="bg1"/>
                </a:solidFill>
              </a:rPr>
              <a:t>E</a:t>
            </a:r>
            <a:r>
              <a:rPr lang="en-US" sz="3600" dirty="0" smtClean="0">
                <a:solidFill>
                  <a:schemeClr val="bg1"/>
                </a:solidFill>
              </a:rPr>
              <a:t>xplorer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IU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99" r="-7399"/>
          <a:stretch>
            <a:fillRect/>
          </a:stretch>
        </p:blipFill>
        <p:spPr>
          <a:xfrm>
            <a:off x="685800" y="2149489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1924295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ob_Kirsher_Crimson-1989_01_2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" t="9603" r="806" b="32254"/>
          <a:stretch/>
        </p:blipFill>
        <p:spPr>
          <a:xfrm>
            <a:off x="-102523" y="847969"/>
            <a:ext cx="9309557" cy="8895158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8088" y="-70322"/>
            <a:ext cx="8229600" cy="1143000"/>
          </a:xfrm>
        </p:spPr>
        <p:txBody>
          <a:bodyPr/>
          <a:lstStyle/>
          <a:p>
            <a:r>
              <a:rPr lang="en-US" dirty="0" smtClean="0"/>
              <a:t>1988 RPK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59425" y="3932505"/>
            <a:ext cx="2075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Should have said, “acceleration”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64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2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n1987a_aat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7" t="29512" r="9608" b="30479"/>
          <a:stretch/>
        </p:blipFill>
        <p:spPr>
          <a:xfrm>
            <a:off x="1081751" y="-689080"/>
            <a:ext cx="7007946" cy="7746701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4280003" y="3041901"/>
            <a:ext cx="344908" cy="376319"/>
          </a:xfrm>
          <a:prstGeom prst="donut">
            <a:avLst>
              <a:gd name="adj" fmla="val 9424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2163" y="862395"/>
            <a:ext cx="5346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</a:rPr>
              <a:t>Sanduleak</a:t>
            </a:r>
            <a:r>
              <a:rPr lang="en-US" sz="4800" dirty="0" smtClean="0">
                <a:solidFill>
                  <a:schemeClr val="bg1"/>
                </a:solidFill>
              </a:rPr>
              <a:t> -69 202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8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Driving while talking </a:t>
            </a:r>
            <a:br>
              <a:rPr lang="en-US" dirty="0" smtClean="0"/>
            </a:br>
            <a:r>
              <a:rPr lang="en-US" dirty="0" smtClean="0"/>
              <a:t>at Goddard Space Flight Center</a:t>
            </a:r>
            <a:endParaRPr lang="en-US" dirty="0"/>
          </a:p>
        </p:txBody>
      </p:sp>
      <p:pic>
        <p:nvPicPr>
          <p:cNvPr id="6" name="NOVA-Death-of-a-Star_clip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099237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N_1987A_HS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5" t="30572" r="29971" b="31263"/>
          <a:stretch/>
        </p:blipFill>
        <p:spPr>
          <a:xfrm>
            <a:off x="501631" y="-15696"/>
            <a:ext cx="7907660" cy="7315200"/>
          </a:xfrm>
        </p:spPr>
      </p:pic>
    </p:spTree>
    <p:extLst>
      <p:ext uri="{BB962C8B-B14F-4D97-AF65-F5344CB8AC3E}">
        <p14:creationId xmlns:p14="http://schemas.microsoft.com/office/powerpoint/2010/main" val="333643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Yet more at the APS 1987 “April Meeting”– held in April!</a:t>
            </a:r>
            <a:endParaRPr lang="en-US" dirty="0"/>
          </a:p>
        </p:txBody>
      </p:sp>
      <p:pic>
        <p:nvPicPr>
          <p:cNvPr id="4" name="NOVA-Death-of-a-Star_clip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43205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Verdana" charset="0"/>
              </a:rPr>
              <a:t>Properties of Sk -69 202</a:t>
            </a:r>
            <a:endParaRPr lang="en-US"/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05000"/>
            <a:ext cx="6705600" cy="1752600"/>
          </a:xfrm>
        </p:spPr>
        <p:txBody>
          <a:bodyPr/>
          <a:lstStyle/>
          <a:p>
            <a:pPr algn="l">
              <a:buFontTx/>
              <a:buChar char="•"/>
              <a:defRPr/>
            </a:pPr>
            <a:r>
              <a:rPr lang="en-US">
                <a:latin typeface="Verdana" charset="0"/>
              </a:rPr>
              <a:t>Luminosity ~ 10</a:t>
            </a:r>
            <a:r>
              <a:rPr lang="en-US" baseline="30000">
                <a:latin typeface="Verdana" charset="0"/>
              </a:rPr>
              <a:t>5</a:t>
            </a:r>
            <a:r>
              <a:rPr lang="en-US">
                <a:latin typeface="Verdana" charset="0"/>
              </a:rPr>
              <a:t> L</a:t>
            </a:r>
            <a:r>
              <a:rPr lang="en-US" baseline="-25000">
                <a:latin typeface="Verdana" charset="0"/>
              </a:rPr>
              <a:t>sun</a:t>
            </a:r>
          </a:p>
          <a:p>
            <a:pPr algn="l">
              <a:buFontTx/>
              <a:buChar char="•"/>
              <a:defRPr/>
            </a:pPr>
            <a:r>
              <a:rPr lang="en-US">
                <a:latin typeface="Verdana" charset="0"/>
              </a:rPr>
              <a:t>Temperature ~ 15 000 K</a:t>
            </a:r>
          </a:p>
          <a:p>
            <a:pPr algn="l">
              <a:buFontTx/>
              <a:buChar char="•"/>
              <a:defRPr/>
            </a:pPr>
            <a:r>
              <a:rPr lang="en-US">
                <a:latin typeface="Verdana" charset="0"/>
              </a:rPr>
              <a:t>Radius ~ 40 R</a:t>
            </a:r>
            <a:r>
              <a:rPr lang="en-US" baseline="-25000">
                <a:latin typeface="Verdana" charset="0"/>
              </a:rPr>
              <a:t>sun</a:t>
            </a:r>
          </a:p>
          <a:p>
            <a:pPr algn="l">
              <a:buFontTx/>
              <a:buChar char="•"/>
              <a:defRPr/>
            </a:pPr>
            <a:r>
              <a:rPr lang="en-US">
                <a:latin typeface="Verdana" charset="0"/>
              </a:rPr>
              <a:t>About 6 M</a:t>
            </a:r>
            <a:r>
              <a:rPr lang="en-US" baseline="-25000">
                <a:latin typeface="Verdana" charset="0"/>
              </a:rPr>
              <a:t>sun</a:t>
            </a:r>
            <a:r>
              <a:rPr lang="en-US">
                <a:latin typeface="Verdana" charset="0"/>
              </a:rPr>
              <a:t> in the core (He and beyond)</a:t>
            </a:r>
          </a:p>
          <a:p>
            <a:pPr algn="l">
              <a:buFontTx/>
              <a:buChar char="•"/>
              <a:defRPr/>
            </a:pPr>
            <a:r>
              <a:rPr lang="en-US">
                <a:latin typeface="Verdana" charset="0"/>
              </a:rPr>
              <a:t>Main sequence mass ~20 M</a:t>
            </a:r>
            <a:r>
              <a:rPr lang="en-US" baseline="-25000">
                <a:latin typeface="Verdana" charset="0"/>
              </a:rPr>
              <a:t>sun</a:t>
            </a:r>
          </a:p>
          <a:p>
            <a:pPr algn="l">
              <a:buFontTx/>
              <a:buChar char="•"/>
              <a:defRPr/>
            </a:pPr>
            <a:endParaRPr lang="en-US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38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n1987a_jul2015largev1-eps-converted-to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41" r="-46141"/>
          <a:stretch>
            <a:fillRect/>
          </a:stretch>
        </p:blipFill>
        <p:spPr>
          <a:xfrm>
            <a:off x="-2066991" y="-93241"/>
            <a:ext cx="13301331" cy="7315200"/>
          </a:xfrm>
        </p:spPr>
      </p:pic>
      <p:sp>
        <p:nvSpPr>
          <p:cNvPr id="5" name="TextBox 4"/>
          <p:cNvSpPr txBox="1"/>
          <p:nvPr/>
        </p:nvSpPr>
        <p:spPr>
          <a:xfrm>
            <a:off x="423303" y="509838"/>
            <a:ext cx="83430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 good rule: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You cannot positively identify a supernova progenitor by position alone!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endParaRPr lang="en-US" sz="4000" dirty="0" smtClean="0">
              <a:solidFill>
                <a:schemeClr val="bg1"/>
              </a:solidFill>
            </a:endParaRP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You need to show that the candidate is absent when the SN fades!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5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n1987a_jul2015largev1-eps-converted-to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41" r="-46141"/>
          <a:stretch>
            <a:fillRect/>
          </a:stretch>
        </p:blipFill>
        <p:spPr>
          <a:xfrm>
            <a:off x="-2066991" y="-93241"/>
            <a:ext cx="13301331" cy="7315200"/>
          </a:xfrm>
        </p:spPr>
      </p:pic>
      <p:sp>
        <p:nvSpPr>
          <p:cNvPr id="5" name="TextBox 4"/>
          <p:cNvSpPr txBox="1"/>
          <p:nvPr/>
        </p:nvSpPr>
        <p:spPr>
          <a:xfrm>
            <a:off x="423303" y="509838"/>
            <a:ext cx="834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Born after 1987?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3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C:\Documents and Settings\klynn\Desktop\4-27-2004.gif"/>
          <p:cNvPicPr>
            <a:picLocks noChangeAspect="1" noChangeArrowheads="1"/>
          </p:cNvPicPr>
          <p:nvPr/>
        </p:nvPicPr>
        <p:blipFill>
          <a:blip r:embed="rId2">
            <a:lum bright="-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27" y="230975"/>
            <a:ext cx="4531096" cy="623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1826" y="2884983"/>
            <a:ext cx="26015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2000" dirty="0"/>
              <a:t>Humanity:</a:t>
            </a:r>
          </a:p>
          <a:p>
            <a:r>
              <a:rPr lang="en-US" sz="2000" dirty="0"/>
              <a:t>7 x 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9 </a:t>
            </a:r>
            <a:r>
              <a:rPr lang="en-US" sz="2000" dirty="0" smtClean="0"/>
              <a:t>people x </a:t>
            </a:r>
          </a:p>
          <a:p>
            <a:r>
              <a:rPr lang="en-US" sz="2000" dirty="0" smtClean="0"/>
              <a:t>2 eyeballs/person x </a:t>
            </a:r>
            <a:r>
              <a:rPr lang="en-US" sz="2000" dirty="0"/>
              <a:t>10-6 </a:t>
            </a:r>
            <a:r>
              <a:rPr lang="en-US" sz="2000" dirty="0" smtClean="0"/>
              <a:t>ton/</a:t>
            </a:r>
            <a:r>
              <a:rPr lang="en-US" sz="2000" dirty="0"/>
              <a:t>eyeball </a:t>
            </a:r>
          </a:p>
          <a:p>
            <a:endParaRPr lang="en-US" sz="2000" dirty="0" smtClean="0"/>
          </a:p>
          <a:p>
            <a:r>
              <a:rPr lang="en-US" sz="2000" dirty="0" smtClean="0"/>
              <a:t>~ 14000 </a:t>
            </a:r>
            <a:r>
              <a:rPr lang="en-US" sz="2000" dirty="0"/>
              <a:t>ton </a:t>
            </a:r>
            <a:r>
              <a:rPr lang="en-US" sz="2000" dirty="0" smtClean="0"/>
              <a:t>detector</a:t>
            </a:r>
          </a:p>
          <a:p>
            <a:endParaRPr lang="en-US" sz="2000" dirty="0"/>
          </a:p>
          <a:p>
            <a:r>
              <a:rPr lang="en-US" sz="2000" dirty="0" smtClean="0"/>
              <a:t>Close your eyes!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027918" y="3180879"/>
            <a:ext cx="18001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IMB</a:t>
            </a:r>
          </a:p>
          <a:p>
            <a:endParaRPr lang="en-US" dirty="0" smtClean="0"/>
          </a:p>
          <a:p>
            <a:r>
              <a:rPr lang="en-US" dirty="0" smtClean="0"/>
              <a:t>~5000 tons of water</a:t>
            </a:r>
          </a:p>
          <a:p>
            <a:endParaRPr lang="en-US" dirty="0"/>
          </a:p>
          <a:p>
            <a:r>
              <a:rPr lang="en-US" dirty="0" smtClean="0"/>
              <a:t>~10 events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36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1987" name="Picture 4" descr="neutrino detector with boat.jpg                                000FA8BAMacintosh HD                   C2DA758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06" y="-29614"/>
            <a:ext cx="10184732" cy="710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066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514600"/>
            <a:ext cx="3276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  April 24, 1990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launch of HST 199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6" r="-990"/>
          <a:stretch/>
        </p:blipFill>
        <p:spPr>
          <a:xfrm>
            <a:off x="-76200" y="0"/>
            <a:ext cx="5628695" cy="6903720"/>
          </a:xfrm>
        </p:spPr>
      </p:pic>
    </p:spTree>
    <p:extLst>
      <p:ext uri="{BB962C8B-B14F-4D97-AF65-F5344CB8AC3E}">
        <p14:creationId xmlns:p14="http://schemas.microsoft.com/office/powerpoint/2010/main" val="390794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914400"/>
            <a:ext cx="8534400" cy="1524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cs typeface="+mj-cs"/>
              </a:rPr>
              <a:t/>
            </a:r>
            <a:br>
              <a:rPr lang="en-US" sz="3600" dirty="0" smtClean="0">
                <a:solidFill>
                  <a:schemeClr val="bg1"/>
                </a:solidFill>
                <a:cs typeface="+mj-cs"/>
              </a:rPr>
            </a:br>
            <a:r>
              <a:rPr lang="en-US" sz="3600" dirty="0" smtClean="0">
                <a:solidFill>
                  <a:schemeClr val="bg1"/>
                </a:solidFill>
                <a:cs typeface="+mj-cs"/>
              </a:rPr>
              <a:t/>
            </a:r>
            <a:br>
              <a:rPr lang="en-US" sz="3600" dirty="0" smtClean="0">
                <a:solidFill>
                  <a:schemeClr val="bg1"/>
                </a:solidFill>
                <a:cs typeface="+mj-cs"/>
              </a:rPr>
            </a:br>
            <a:endParaRPr lang="en-US" sz="3600" dirty="0" smtClean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48483" name="Picture 3" descr="C:\Documents and Settings\clampin\Desktop\9_rel_e03.jpg"/>
          <p:cNvPicPr>
            <a:picLocks noChangeAspect="1" noChangeArrowheads="1"/>
          </p:cNvPicPr>
          <p:nvPr/>
        </p:nvPicPr>
        <p:blipFill rotWithShape="1">
          <a:blip r:embed="rId3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7" r="3818"/>
          <a:stretch/>
        </p:blipFill>
        <p:spPr bwMode="auto">
          <a:xfrm rot="18559109">
            <a:off x="2520695" y="1153093"/>
            <a:ext cx="4715016" cy="305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483225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HST 87A Co-Investigators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SINS…and SAINTS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4293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Robert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Kirshner</a:t>
            </a:r>
            <a:r>
              <a:rPr lang="en-US" dirty="0" smtClean="0">
                <a:solidFill>
                  <a:srgbClr val="FFFF00"/>
                </a:solidFill>
              </a:rPr>
              <a:t>, PI            Patrice</a:t>
            </a:r>
            <a:r>
              <a:rPr lang="en-US" dirty="0">
                <a:solidFill>
                  <a:srgbClr val="FFFF00"/>
                </a:solidFill>
              </a:rPr>
              <a:t>  </a:t>
            </a:r>
            <a:r>
              <a:rPr lang="en-US" dirty="0" err="1" smtClean="0">
                <a:solidFill>
                  <a:srgbClr val="FFFF00"/>
                </a:solidFill>
              </a:rPr>
              <a:t>Bouchet</a:t>
            </a:r>
            <a:r>
              <a:rPr lang="en-US" dirty="0" smtClean="0">
                <a:solidFill>
                  <a:srgbClr val="FFFF00"/>
                </a:solidFill>
              </a:rPr>
              <a:t>, Peter</a:t>
            </a:r>
            <a:r>
              <a:rPr lang="en-US" dirty="0">
                <a:solidFill>
                  <a:srgbClr val="FFFF00"/>
                </a:solidFill>
              </a:rPr>
              <a:t>  </a:t>
            </a:r>
            <a:r>
              <a:rPr lang="en-US" dirty="0" smtClean="0">
                <a:solidFill>
                  <a:srgbClr val="FFFF00"/>
                </a:solidFill>
              </a:rPr>
              <a:t>Challis, Roger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dirty="0" smtClean="0">
                <a:solidFill>
                  <a:srgbClr val="FFFF00"/>
                </a:solidFill>
              </a:rPr>
              <a:t>Chevalier, </a:t>
            </a:r>
            <a:r>
              <a:rPr lang="en-US" dirty="0" err="1" smtClean="0">
                <a:solidFill>
                  <a:srgbClr val="FFFF00"/>
                </a:solidFill>
              </a:rPr>
              <a:t>Arlin</a:t>
            </a:r>
            <a:r>
              <a:rPr lang="en-US" dirty="0">
                <a:solidFill>
                  <a:srgbClr val="FFFF00"/>
                </a:solidFill>
              </a:rPr>
              <a:t>  </a:t>
            </a:r>
            <a:r>
              <a:rPr lang="en-US" dirty="0" err="1" smtClean="0">
                <a:solidFill>
                  <a:srgbClr val="FFFF00"/>
                </a:solidFill>
              </a:rPr>
              <a:t>Crotts</a:t>
            </a:r>
            <a:r>
              <a:rPr lang="en-US" dirty="0" smtClean="0">
                <a:solidFill>
                  <a:srgbClr val="FFFF00"/>
                </a:solidFill>
              </a:rPr>
              <a:t>*, John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dirty="0" err="1" smtClean="0">
                <a:solidFill>
                  <a:srgbClr val="FFFF00"/>
                </a:solidFill>
              </a:rPr>
              <a:t>Danziger</a:t>
            </a:r>
            <a:r>
              <a:rPr lang="en-US" dirty="0" smtClean="0">
                <a:solidFill>
                  <a:srgbClr val="FFFF00"/>
                </a:solidFill>
              </a:rPr>
              <a:t>, Eli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dirty="0" err="1" smtClean="0">
                <a:solidFill>
                  <a:srgbClr val="FFFF00"/>
                </a:solidFill>
              </a:rPr>
              <a:t>Dwek</a:t>
            </a:r>
            <a:r>
              <a:rPr lang="en-US" dirty="0" smtClean="0">
                <a:solidFill>
                  <a:srgbClr val="FFFF00"/>
                </a:solidFill>
              </a:rPr>
              <a:t>, Kevin</a:t>
            </a:r>
            <a:r>
              <a:rPr lang="en-US" dirty="0">
                <a:solidFill>
                  <a:srgbClr val="FFFF00"/>
                </a:solidFill>
              </a:rPr>
              <a:t>  </a:t>
            </a:r>
            <a:r>
              <a:rPr lang="en-US" dirty="0" smtClean="0">
                <a:solidFill>
                  <a:srgbClr val="FFFF00"/>
                </a:solidFill>
              </a:rPr>
              <a:t>France, </a:t>
            </a:r>
            <a:r>
              <a:rPr lang="en-US" b="1" dirty="0" err="1" smtClean="0">
                <a:solidFill>
                  <a:srgbClr val="FFFF00"/>
                </a:solidFill>
              </a:rPr>
              <a:t>Claes</a:t>
            </a:r>
            <a:r>
              <a:rPr lang="en-US" b="1" dirty="0">
                <a:solidFill>
                  <a:srgbClr val="FFFF00"/>
                </a:solidFill>
              </a:rPr>
              <a:t> </a:t>
            </a:r>
            <a:r>
              <a:rPr lang="en-US" b="1" dirty="0" err="1" smtClean="0">
                <a:solidFill>
                  <a:srgbClr val="FFFF00"/>
                </a:solidFill>
              </a:rPr>
              <a:t>Fransson</a:t>
            </a:r>
            <a:r>
              <a:rPr lang="en-US" dirty="0" smtClean="0">
                <a:solidFill>
                  <a:srgbClr val="FFFF00"/>
                </a:solidFill>
              </a:rPr>
              <a:t>, Peter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dirty="0" err="1" smtClean="0">
                <a:solidFill>
                  <a:srgbClr val="FFFF00"/>
                </a:solidFill>
              </a:rPr>
              <a:t>Garnavich</a:t>
            </a:r>
            <a:r>
              <a:rPr lang="en-US" dirty="0" smtClean="0">
                <a:solidFill>
                  <a:srgbClr val="FFFF00"/>
                </a:solidFill>
              </a:rPr>
              <a:t>, Kevin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dirty="0" err="1" smtClean="0">
                <a:solidFill>
                  <a:srgbClr val="FFFF00"/>
                </a:solidFill>
              </a:rPr>
              <a:t>Heng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Josefin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dirty="0" smtClean="0">
                <a:solidFill>
                  <a:srgbClr val="FFFF00"/>
                </a:solidFill>
              </a:rPr>
              <a:t>Larsson, Stephen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Lawrence, Bruno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dirty="0" err="1" smtClean="0">
                <a:solidFill>
                  <a:srgbClr val="FFFF00"/>
                </a:solidFill>
              </a:rPr>
              <a:t>Leibundgut</a:t>
            </a:r>
            <a:r>
              <a:rPr lang="en-US" dirty="0" smtClean="0">
                <a:solidFill>
                  <a:srgbClr val="FFFF00"/>
                </a:solidFill>
              </a:rPr>
              <a:t>, Peter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dirty="0" err="1" smtClean="0">
                <a:solidFill>
                  <a:srgbClr val="FFFF00"/>
                </a:solidFill>
              </a:rPr>
              <a:t>Lundqvist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Seppo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dirty="0" err="1" smtClean="0">
                <a:solidFill>
                  <a:srgbClr val="FFFF00"/>
                </a:solidFill>
              </a:rPr>
              <a:t>Mattila</a:t>
            </a:r>
            <a:r>
              <a:rPr lang="en-US" dirty="0" smtClean="0">
                <a:solidFill>
                  <a:srgbClr val="FFFF00"/>
                </a:solidFill>
              </a:rPr>
              <a:t>, Richard</a:t>
            </a:r>
            <a:r>
              <a:rPr lang="en-US" dirty="0">
                <a:solidFill>
                  <a:srgbClr val="FFFF00"/>
                </a:solidFill>
              </a:rPr>
              <a:t>  </a:t>
            </a:r>
            <a:r>
              <a:rPr lang="en-US" dirty="0" smtClean="0">
                <a:solidFill>
                  <a:srgbClr val="FFFF00"/>
                </a:solidFill>
              </a:rPr>
              <a:t>McCray, Nino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dirty="0" err="1" smtClean="0">
                <a:solidFill>
                  <a:srgbClr val="FFFF00"/>
                </a:solidFill>
              </a:rPr>
              <a:t>Panagia</a:t>
            </a:r>
            <a:r>
              <a:rPr lang="en-US" dirty="0" smtClean="0">
                <a:solidFill>
                  <a:srgbClr val="FFFF00"/>
                </a:solidFill>
              </a:rPr>
              <a:t>,  </a:t>
            </a:r>
            <a:r>
              <a:rPr lang="en-US" dirty="0">
                <a:solidFill>
                  <a:srgbClr val="FFFF00"/>
                </a:solidFill>
              </a:rPr>
              <a:t>Jason </a:t>
            </a:r>
            <a:r>
              <a:rPr lang="en-US" dirty="0" smtClean="0">
                <a:solidFill>
                  <a:srgbClr val="FFFF00"/>
                </a:solidFill>
              </a:rPr>
              <a:t>Pun, Nathan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dirty="0" smtClean="0">
                <a:solidFill>
                  <a:srgbClr val="FFFF00"/>
                </a:solidFill>
              </a:rPr>
              <a:t>Smith, </a:t>
            </a:r>
            <a:r>
              <a:rPr lang="en-US" dirty="0" err="1" smtClean="0">
                <a:solidFill>
                  <a:srgbClr val="FFFF00"/>
                </a:solidFill>
              </a:rPr>
              <a:t>Jesper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dirty="0" err="1" smtClean="0">
                <a:solidFill>
                  <a:srgbClr val="FFFF00"/>
                </a:solidFill>
              </a:rPr>
              <a:t>Sollerman</a:t>
            </a:r>
            <a:r>
              <a:rPr lang="en-US" dirty="0" smtClean="0">
                <a:solidFill>
                  <a:srgbClr val="FFFF00"/>
                </a:solidFill>
              </a:rPr>
              <a:t>, George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dirty="0" err="1" smtClean="0">
                <a:solidFill>
                  <a:srgbClr val="FFFF00"/>
                </a:solidFill>
              </a:rPr>
              <a:t>Sonneborn</a:t>
            </a:r>
            <a:r>
              <a:rPr lang="en-US" dirty="0" smtClean="0">
                <a:solidFill>
                  <a:srgbClr val="FFFF00"/>
                </a:solidFill>
              </a:rPr>
              <a:t>, Ben </a:t>
            </a:r>
            <a:r>
              <a:rPr lang="en-US" dirty="0" err="1" smtClean="0">
                <a:solidFill>
                  <a:srgbClr val="FFFF00"/>
                </a:solidFill>
              </a:rPr>
              <a:t>Sugerman</a:t>
            </a:r>
            <a:r>
              <a:rPr lang="en-US" dirty="0" smtClean="0">
                <a:solidFill>
                  <a:srgbClr val="FFFF00"/>
                </a:solidFill>
              </a:rPr>
              <a:t>, Nicholas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dirty="0" err="1" smtClean="0">
                <a:solidFill>
                  <a:srgbClr val="FFFF00"/>
                </a:solidFill>
              </a:rPr>
              <a:t>Suntzeff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dirty="0" smtClean="0">
                <a:solidFill>
                  <a:srgbClr val="FFFF00"/>
                </a:solidFill>
              </a:rPr>
              <a:t>, Craig</a:t>
            </a:r>
            <a:r>
              <a:rPr lang="en-US" dirty="0">
                <a:solidFill>
                  <a:srgbClr val="FFFF00"/>
                </a:solidFill>
              </a:rPr>
              <a:t>  Wheeler 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466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991 SN 1987A with FOC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99" r="-19299"/>
          <a:stretch>
            <a:fillRect/>
          </a:stretch>
        </p:blipFill>
        <p:spPr>
          <a:xfrm rot="9058739">
            <a:off x="685800" y="1828205"/>
            <a:ext cx="7772400" cy="4114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38200" y="762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1990: Faint Object Camera image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34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n 1987A 3 ring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" r="275" b="-2603"/>
          <a:stretch/>
        </p:blipFill>
        <p:spPr>
          <a:xfrm flipV="1">
            <a:off x="1193412" y="-160653"/>
            <a:ext cx="6944808" cy="6995147"/>
          </a:xfrm>
        </p:spPr>
      </p:pic>
      <p:sp>
        <p:nvSpPr>
          <p:cNvPr id="3" name="TextBox 2"/>
          <p:cNvSpPr txBox="1"/>
          <p:nvPr/>
        </p:nvSpPr>
        <p:spPr>
          <a:xfrm>
            <a:off x="275410" y="489584"/>
            <a:ext cx="3427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After the Hubble repair mission!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690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1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 1987A with HST</a:t>
            </a:r>
            <a:br>
              <a:rPr lang="en-US" dirty="0" smtClean="0"/>
            </a:br>
            <a:r>
              <a:rPr lang="en-US" dirty="0" smtClean="0"/>
              <a:t>1994-2016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verson1withyear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191562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are the hotspots?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Dick McCray’s cartoon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Dick's cartoon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" t="5294" r="7944"/>
          <a:stretch/>
        </p:blipFill>
        <p:spPr>
          <a:xfrm>
            <a:off x="458975" y="1621748"/>
            <a:ext cx="6808787" cy="5585334"/>
          </a:xfrm>
        </p:spPr>
      </p:pic>
    </p:spTree>
    <p:extLst>
      <p:ext uri="{BB962C8B-B14F-4D97-AF65-F5344CB8AC3E}">
        <p14:creationId xmlns:p14="http://schemas.microsoft.com/office/powerpoint/2010/main" val="101893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C:\Documents and Settings\klynn\Desktop\4-27-200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65659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4683" y="238166"/>
            <a:ext cx="458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Yoyo </a:t>
            </a:r>
            <a:r>
              <a:rPr lang="en-US" sz="2800" dirty="0" err="1" smtClean="0"/>
              <a:t>Nomoto’s</a:t>
            </a:r>
            <a:r>
              <a:rPr lang="en-US" sz="2800" dirty="0" smtClean="0"/>
              <a:t> cartoon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372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n1987a_jul2015largev1-eps-converted-to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41" r="-46141"/>
          <a:stretch>
            <a:fillRect/>
          </a:stretch>
        </p:blipFill>
        <p:spPr>
          <a:xfrm>
            <a:off x="-2066991" y="-93241"/>
            <a:ext cx="13301331" cy="7315200"/>
          </a:xfrm>
        </p:spPr>
      </p:pic>
      <p:sp>
        <p:nvSpPr>
          <p:cNvPr id="5" name="TextBox 4"/>
          <p:cNvSpPr txBox="1"/>
          <p:nvPr/>
        </p:nvSpPr>
        <p:spPr>
          <a:xfrm>
            <a:off x="423303" y="509838"/>
            <a:ext cx="834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</a:t>
            </a:r>
            <a:r>
              <a:rPr lang="en-US" sz="4000" dirty="0" smtClean="0">
                <a:solidFill>
                  <a:schemeClr val="bg1"/>
                </a:solidFill>
              </a:rPr>
              <a:t>aper about 1987A?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01276" y="5378207"/>
            <a:ext cx="9701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34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1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 1987A with HST</a:t>
            </a:r>
            <a:br>
              <a:rPr lang="en-US" dirty="0" smtClean="0"/>
            </a:br>
            <a:r>
              <a:rPr lang="en-US" dirty="0" smtClean="0"/>
              <a:t>1994-2016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verson1withyear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98038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SN 87A Light </a:t>
            </a:r>
            <a:r>
              <a:rPr lang="en-US" sz="4800" dirty="0" smtClean="0"/>
              <a:t>Echoes</a:t>
            </a:r>
            <a:endParaRPr lang="en-US" dirty="0"/>
          </a:p>
        </p:txBody>
      </p:sp>
      <p:pic>
        <p:nvPicPr>
          <p:cNvPr id="4" name="Picture 3" descr="fullfram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8900" y="1591550"/>
            <a:ext cx="6477000" cy="4905375"/>
          </a:xfrm>
          <a:prstGeom prst="rect">
            <a:avLst/>
          </a:prstGeom>
          <a:noFill/>
        </p:spPr>
      </p:pic>
      <p:pic>
        <p:nvPicPr>
          <p:cNvPr id="6" name="Picture 6" descr="Xu_SN87Aschematic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9938" y="2590800"/>
            <a:ext cx="2747962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57094" y="1514212"/>
            <a:ext cx="2872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Difference images 2001-2005</a:t>
            </a:r>
            <a:endParaRPr lang="en-US" sz="160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664700" y="6180300"/>
            <a:ext cx="27432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dirty="0" err="1">
                <a:latin typeface="Tahoma" pitchFamily="34" charset="0"/>
              </a:rPr>
              <a:t>Xu</a:t>
            </a:r>
            <a:r>
              <a:rPr lang="en-US" sz="1400" dirty="0">
                <a:latin typeface="Tahoma" pitchFamily="34" charset="0"/>
              </a:rPr>
              <a:t>, </a:t>
            </a:r>
            <a:r>
              <a:rPr lang="en-US" sz="1400" dirty="0" err="1">
                <a:latin typeface="Tahoma" pitchFamily="34" charset="0"/>
              </a:rPr>
              <a:t>Crotts</a:t>
            </a:r>
            <a:r>
              <a:rPr lang="en-US" sz="1400" dirty="0">
                <a:latin typeface="Tahoma" pitchFamily="34" charset="0"/>
              </a:rPr>
              <a:t>, &amp; Kunkel (</a:t>
            </a:r>
            <a:r>
              <a:rPr lang="en-US" sz="1400" dirty="0" smtClean="0">
                <a:latin typeface="Tahoma" pitchFamily="34" charset="0"/>
              </a:rPr>
              <a:t>1994)</a:t>
            </a:r>
            <a:endParaRPr lang="en-US" sz="1400" dirty="0">
              <a:latin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4321" y="1139388"/>
            <a:ext cx="2709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Armin Rest, STScI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06409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0" y="1408176"/>
            <a:ext cx="9144000" cy="544982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Geometry of Light Echoes</a:t>
            </a: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4152900" y="40386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428750" y="4076700"/>
            <a:ext cx="26606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524000" y="2590800"/>
            <a:ext cx="76200" cy="2971800"/>
          </a:xfrm>
          <a:prstGeom prst="rect">
            <a:avLst/>
          </a:prstGeom>
          <a:solidFill>
            <a:schemeClr val="accent5">
              <a:lumMod val="50000"/>
              <a:alpha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V="1">
            <a:off x="1371600" y="3473450"/>
            <a:ext cx="192088" cy="557213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1358900" y="4095750"/>
            <a:ext cx="192088" cy="566738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 flipV="1">
            <a:off x="1552575" y="3482975"/>
            <a:ext cx="2522538" cy="542925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H="1">
            <a:off x="1555750" y="4117975"/>
            <a:ext cx="2522538" cy="539750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1713429" y="2667000"/>
            <a:ext cx="5196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Dust 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</a:rPr>
              <a:t>sheet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 flipH="1">
            <a:off x="1568450" y="2857500"/>
            <a:ext cx="192088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" name="Text Box 48"/>
          <p:cNvSpPr txBox="1">
            <a:spLocks noChangeArrowheads="1"/>
          </p:cNvSpPr>
          <p:nvPr/>
        </p:nvSpPr>
        <p:spPr bwMode="auto">
          <a:xfrm>
            <a:off x="3986104" y="4083050"/>
            <a:ext cx="64633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800" b="1" dirty="0">
                <a:solidFill>
                  <a:srgbClr val="000000"/>
                </a:solidFill>
              </a:rPr>
              <a:t>Observer</a:t>
            </a:r>
          </a:p>
        </p:txBody>
      </p:sp>
      <p:sp>
        <p:nvSpPr>
          <p:cNvPr id="51" name="Text Box 49"/>
          <p:cNvSpPr txBox="1">
            <a:spLocks noChangeArrowheads="1"/>
          </p:cNvSpPr>
          <p:nvPr/>
        </p:nvSpPr>
        <p:spPr bwMode="auto">
          <a:xfrm>
            <a:off x="1009650" y="3727450"/>
            <a:ext cx="41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800" b="1" dirty="0">
                <a:solidFill>
                  <a:srgbClr val="FF3300"/>
                </a:solidFill>
              </a:rPr>
              <a:t>SN </a:t>
            </a:r>
          </a:p>
          <a:p>
            <a:pPr algn="ctr"/>
            <a:r>
              <a:rPr lang="en-US" sz="800" b="1" dirty="0">
                <a:solidFill>
                  <a:srgbClr val="FF3300"/>
                </a:solidFill>
              </a:rPr>
              <a:t>87A</a:t>
            </a:r>
          </a:p>
        </p:txBody>
      </p:sp>
      <p:sp>
        <p:nvSpPr>
          <p:cNvPr id="52" name="AutoShape 50"/>
          <p:cNvSpPr>
            <a:spLocks noChangeArrowheads="1"/>
          </p:cNvSpPr>
          <p:nvPr/>
        </p:nvSpPr>
        <p:spPr bwMode="auto">
          <a:xfrm>
            <a:off x="1301750" y="4000500"/>
            <a:ext cx="152400" cy="152400"/>
          </a:xfrm>
          <a:prstGeom prst="irregularSeal2">
            <a:avLst/>
          </a:prstGeom>
          <a:solidFill>
            <a:srgbClr val="FF0000"/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-50799" y="6601135"/>
            <a:ext cx="14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Armin Rest, STScI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3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0" y="1408176"/>
            <a:ext cx="9144000" cy="544982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Geometry of Light Echoes</a:t>
            </a: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4152900" y="40386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990600" y="3257550"/>
            <a:ext cx="3600450" cy="1638300"/>
          </a:xfrm>
          <a:prstGeom prst="ellipse">
            <a:avLst/>
          </a:pr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6724650" y="3486150"/>
            <a:ext cx="1169988" cy="1171575"/>
          </a:xfrm>
          <a:prstGeom prst="flowChartConnector">
            <a:avLst/>
          </a:pr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428750" y="4076700"/>
            <a:ext cx="26606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524000" y="2590800"/>
            <a:ext cx="76200" cy="2971800"/>
          </a:xfrm>
          <a:prstGeom prst="rect">
            <a:avLst/>
          </a:prstGeom>
          <a:solidFill>
            <a:schemeClr val="accent5">
              <a:lumMod val="50000"/>
              <a:alpha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V="1">
            <a:off x="1371600" y="3473450"/>
            <a:ext cx="192088" cy="557213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1358900" y="4095750"/>
            <a:ext cx="192088" cy="566738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 flipV="1">
            <a:off x="1552575" y="3482975"/>
            <a:ext cx="2522538" cy="542925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H="1">
            <a:off x="1555750" y="4117975"/>
            <a:ext cx="2522538" cy="539750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>
            <a:off x="984250" y="4076700"/>
            <a:ext cx="35718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1713429" y="2667000"/>
            <a:ext cx="5196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Dust 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</a:rPr>
              <a:t>sheet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 flipH="1">
            <a:off x="1568450" y="2857500"/>
            <a:ext cx="192088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118949" y="4495800"/>
            <a:ext cx="101146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10 light-years</a:t>
            </a:r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 flipV="1">
            <a:off x="558800" y="4083050"/>
            <a:ext cx="609600" cy="4746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4003803" y="2819400"/>
            <a:ext cx="626807" cy="400110"/>
          </a:xfrm>
          <a:prstGeom prst="rect">
            <a:avLst/>
          </a:prstGeom>
          <a:noFill/>
          <a:ln w="9525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20 year </a:t>
            </a:r>
          </a:p>
          <a:p>
            <a:pPr algn="ctr"/>
            <a:r>
              <a:rPr lang="en-US" sz="1000" b="1" dirty="0">
                <a:solidFill>
                  <a:srgbClr val="000000"/>
                </a:solidFill>
              </a:rPr>
              <a:t>ellipse</a:t>
            </a:r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 flipV="1">
            <a:off x="4121150" y="3225800"/>
            <a:ext cx="15240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Text Box 42"/>
          <p:cNvSpPr txBox="1">
            <a:spLocks noChangeArrowheads="1"/>
          </p:cNvSpPr>
          <p:nvPr/>
        </p:nvSpPr>
        <p:spPr bwMode="auto">
          <a:xfrm>
            <a:off x="7697162" y="2667000"/>
            <a:ext cx="790238" cy="400110"/>
          </a:xfrm>
          <a:prstGeom prst="rect">
            <a:avLst/>
          </a:prstGeom>
          <a:noFill/>
          <a:ln w="9525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FF0000"/>
                </a:solidFill>
              </a:rPr>
              <a:t>20 year </a:t>
            </a:r>
          </a:p>
          <a:p>
            <a:pPr algn="ctr"/>
            <a:r>
              <a:rPr lang="en-US" sz="1000" b="1" dirty="0">
                <a:solidFill>
                  <a:srgbClr val="FF0000"/>
                </a:solidFill>
              </a:rPr>
              <a:t>light </a:t>
            </a:r>
            <a:r>
              <a:rPr lang="en-US" sz="1000" b="1" dirty="0" smtClean="0">
                <a:solidFill>
                  <a:srgbClr val="FF0000"/>
                </a:solidFill>
              </a:rPr>
              <a:t>echo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48" name="Line 46"/>
          <p:cNvSpPr>
            <a:spLocks noChangeShapeType="1"/>
          </p:cNvSpPr>
          <p:nvPr/>
        </p:nvSpPr>
        <p:spPr bwMode="auto">
          <a:xfrm flipV="1">
            <a:off x="7689850" y="3079750"/>
            <a:ext cx="347663" cy="539750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6330950" y="3143250"/>
            <a:ext cx="1949450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 Box 48"/>
          <p:cNvSpPr txBox="1">
            <a:spLocks noChangeArrowheads="1"/>
          </p:cNvSpPr>
          <p:nvPr/>
        </p:nvSpPr>
        <p:spPr bwMode="auto">
          <a:xfrm>
            <a:off x="3986104" y="4083050"/>
            <a:ext cx="64633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800" b="1" dirty="0">
                <a:solidFill>
                  <a:srgbClr val="000000"/>
                </a:solidFill>
              </a:rPr>
              <a:t>Observer</a:t>
            </a:r>
          </a:p>
        </p:txBody>
      </p:sp>
      <p:sp>
        <p:nvSpPr>
          <p:cNvPr id="51" name="Text Box 49"/>
          <p:cNvSpPr txBox="1">
            <a:spLocks noChangeArrowheads="1"/>
          </p:cNvSpPr>
          <p:nvPr/>
        </p:nvSpPr>
        <p:spPr bwMode="auto">
          <a:xfrm>
            <a:off x="1009650" y="3727450"/>
            <a:ext cx="41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800" b="1" dirty="0">
                <a:solidFill>
                  <a:srgbClr val="FF3300"/>
                </a:solidFill>
              </a:rPr>
              <a:t>SN </a:t>
            </a:r>
          </a:p>
          <a:p>
            <a:pPr algn="ctr"/>
            <a:r>
              <a:rPr lang="en-US" sz="800" b="1" dirty="0">
                <a:solidFill>
                  <a:srgbClr val="FF3300"/>
                </a:solidFill>
              </a:rPr>
              <a:t>87A</a:t>
            </a:r>
          </a:p>
        </p:txBody>
      </p:sp>
      <p:sp>
        <p:nvSpPr>
          <p:cNvPr id="52" name="AutoShape 50"/>
          <p:cNvSpPr>
            <a:spLocks noChangeArrowheads="1"/>
          </p:cNvSpPr>
          <p:nvPr/>
        </p:nvSpPr>
        <p:spPr bwMode="auto">
          <a:xfrm>
            <a:off x="1301750" y="4000500"/>
            <a:ext cx="152400" cy="152400"/>
          </a:xfrm>
          <a:prstGeom prst="irregularSeal2">
            <a:avLst/>
          </a:prstGeom>
          <a:solidFill>
            <a:srgbClr val="FF0000"/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Text Box 52"/>
          <p:cNvSpPr txBox="1">
            <a:spLocks noChangeArrowheads="1"/>
          </p:cNvSpPr>
          <p:nvPr/>
        </p:nvSpPr>
        <p:spPr bwMode="auto">
          <a:xfrm>
            <a:off x="600075" y="5619750"/>
            <a:ext cx="314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Extra path: 2 x 10 light years </a:t>
            </a:r>
          </a:p>
        </p:txBody>
      </p:sp>
      <p:sp>
        <p:nvSpPr>
          <p:cNvPr id="54" name="AutoShape 53"/>
          <p:cNvSpPr>
            <a:spLocks noChangeArrowheads="1"/>
          </p:cNvSpPr>
          <p:nvPr/>
        </p:nvSpPr>
        <p:spPr bwMode="auto">
          <a:xfrm>
            <a:off x="3695700" y="5743575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Text Box 54"/>
          <p:cNvSpPr txBox="1">
            <a:spLocks noChangeArrowheads="1"/>
          </p:cNvSpPr>
          <p:nvPr/>
        </p:nvSpPr>
        <p:spPr bwMode="auto">
          <a:xfrm>
            <a:off x="4133850" y="5619750"/>
            <a:ext cx="276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Light echo after 20 years </a:t>
            </a: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600075" y="5619750"/>
            <a:ext cx="6248400" cy="366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Line 60"/>
          <p:cNvSpPr>
            <a:spLocks noChangeShapeType="1"/>
          </p:cNvSpPr>
          <p:nvPr/>
        </p:nvSpPr>
        <p:spPr bwMode="auto">
          <a:xfrm>
            <a:off x="4914900" y="4076700"/>
            <a:ext cx="1143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" name="Text Box 61"/>
          <p:cNvSpPr txBox="1">
            <a:spLocks noChangeArrowheads="1"/>
          </p:cNvSpPr>
          <p:nvPr/>
        </p:nvSpPr>
        <p:spPr bwMode="auto">
          <a:xfrm>
            <a:off x="4914900" y="3810000"/>
            <a:ext cx="1073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what we</a:t>
            </a:r>
            <a:r>
              <a:rPr lang="en-US" sz="1200" b="1" dirty="0"/>
              <a:t> </a:t>
            </a:r>
            <a:r>
              <a:rPr lang="en-US" sz="1200" b="1" dirty="0">
                <a:solidFill>
                  <a:srgbClr val="000000"/>
                </a:solidFill>
              </a:rPr>
              <a:t>see</a:t>
            </a:r>
          </a:p>
        </p:txBody>
      </p:sp>
      <p:sp>
        <p:nvSpPr>
          <p:cNvPr id="63" name="Text Box 62"/>
          <p:cNvSpPr txBox="1">
            <a:spLocks noChangeArrowheads="1"/>
          </p:cNvSpPr>
          <p:nvPr/>
        </p:nvSpPr>
        <p:spPr bwMode="auto">
          <a:xfrm>
            <a:off x="4695825" y="4095750"/>
            <a:ext cx="1666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projected on the sky</a:t>
            </a:r>
          </a:p>
        </p:txBody>
      </p:sp>
      <p:sp>
        <p:nvSpPr>
          <p:cNvPr id="64" name="AutoShape 66"/>
          <p:cNvSpPr>
            <a:spLocks noChangeArrowheads="1"/>
          </p:cNvSpPr>
          <p:nvPr/>
        </p:nvSpPr>
        <p:spPr bwMode="auto">
          <a:xfrm>
            <a:off x="7248525" y="3990975"/>
            <a:ext cx="152400" cy="152400"/>
          </a:xfrm>
          <a:prstGeom prst="irregularSeal2">
            <a:avLst/>
          </a:prstGeom>
          <a:solidFill>
            <a:srgbClr val="FF0000"/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Text Box 67"/>
          <p:cNvSpPr txBox="1">
            <a:spLocks noChangeArrowheads="1"/>
          </p:cNvSpPr>
          <p:nvPr/>
        </p:nvSpPr>
        <p:spPr bwMode="auto">
          <a:xfrm>
            <a:off x="6938963" y="3757613"/>
            <a:ext cx="41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800" b="1">
                <a:solidFill>
                  <a:srgbClr val="FF3300"/>
                </a:solidFill>
              </a:rPr>
              <a:t>SN </a:t>
            </a:r>
          </a:p>
          <a:p>
            <a:pPr algn="ctr"/>
            <a:r>
              <a:rPr lang="en-US" sz="800" b="1">
                <a:solidFill>
                  <a:srgbClr val="FF3300"/>
                </a:solidFill>
              </a:rPr>
              <a:t>87A</a:t>
            </a:r>
          </a:p>
        </p:txBody>
      </p:sp>
      <p:sp>
        <p:nvSpPr>
          <p:cNvPr id="43" name="Text Box 59"/>
          <p:cNvSpPr txBox="1">
            <a:spLocks noChangeArrowheads="1"/>
          </p:cNvSpPr>
          <p:nvPr/>
        </p:nvSpPr>
        <p:spPr bwMode="auto">
          <a:xfrm>
            <a:off x="504825" y="1828800"/>
            <a:ext cx="5438775" cy="376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Ellipsoids trace out surfaces of constant arrival time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-50799" y="6601135"/>
            <a:ext cx="14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Armin Rest, STScI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1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0" y="1395476"/>
            <a:ext cx="9144000" cy="544982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Geometry of Light Echoes</a:t>
            </a: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4152900" y="40386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990600" y="3257550"/>
            <a:ext cx="3600450" cy="1638300"/>
          </a:xfrm>
          <a:prstGeom prst="ellipse">
            <a:avLst/>
          </a:pr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286000" y="2590800"/>
            <a:ext cx="76200" cy="2971800"/>
          </a:xfrm>
          <a:prstGeom prst="rect">
            <a:avLst/>
          </a:prstGeom>
          <a:solidFill>
            <a:srgbClr val="8A3C12">
              <a:alpha val="6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6724650" y="3486150"/>
            <a:ext cx="1169988" cy="1171575"/>
          </a:xfrm>
          <a:prstGeom prst="flowChartConnector">
            <a:avLst/>
          </a:pr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1390650" y="3295650"/>
            <a:ext cx="914400" cy="731838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1390650" y="4124325"/>
            <a:ext cx="914400" cy="731838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2324100" y="4114800"/>
            <a:ext cx="1755775" cy="744538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 flipV="1">
            <a:off x="2314575" y="3286125"/>
            <a:ext cx="1773238" cy="763588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428750" y="4076700"/>
            <a:ext cx="26606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524000" y="2590800"/>
            <a:ext cx="76200" cy="2971800"/>
          </a:xfrm>
          <a:prstGeom prst="rect">
            <a:avLst/>
          </a:prstGeom>
          <a:solidFill>
            <a:schemeClr val="accent5">
              <a:lumMod val="50000"/>
              <a:alpha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V="1">
            <a:off x="1371600" y="3473450"/>
            <a:ext cx="192088" cy="557213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1358900" y="4095750"/>
            <a:ext cx="192088" cy="566738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 flipV="1">
            <a:off x="1552575" y="3482975"/>
            <a:ext cx="2522538" cy="542925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H="1">
            <a:off x="1555750" y="4117975"/>
            <a:ext cx="2522538" cy="539750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AutoShape 26"/>
          <p:cNvSpPr>
            <a:spLocks noChangeArrowheads="1"/>
          </p:cNvSpPr>
          <p:nvPr/>
        </p:nvSpPr>
        <p:spPr bwMode="auto">
          <a:xfrm>
            <a:off x="6521450" y="3282950"/>
            <a:ext cx="1571625" cy="1573213"/>
          </a:xfrm>
          <a:prstGeom prst="flowChartConnector">
            <a:avLst/>
          </a:pr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>
            <a:off x="984250" y="4076700"/>
            <a:ext cx="35718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1677768" y="2667000"/>
            <a:ext cx="590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Dust 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</a:rPr>
              <a:t>sheets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 flipH="1">
            <a:off x="1568450" y="2857500"/>
            <a:ext cx="192088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>
            <a:off x="2133600" y="2844800"/>
            <a:ext cx="192088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118949" y="4495800"/>
            <a:ext cx="101146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10 light-years</a:t>
            </a:r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 flipV="1">
            <a:off x="558800" y="4083050"/>
            <a:ext cx="609600" cy="4746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4003803" y="2819400"/>
            <a:ext cx="626807" cy="400110"/>
          </a:xfrm>
          <a:prstGeom prst="rect">
            <a:avLst/>
          </a:prstGeom>
          <a:noFill/>
          <a:ln w="9525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20 year </a:t>
            </a:r>
          </a:p>
          <a:p>
            <a:pPr algn="ctr"/>
            <a:r>
              <a:rPr lang="en-US" sz="1000" b="1" dirty="0">
                <a:solidFill>
                  <a:srgbClr val="000000"/>
                </a:solidFill>
              </a:rPr>
              <a:t>ellipse</a:t>
            </a:r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 flipV="1">
            <a:off x="4121150" y="3225800"/>
            <a:ext cx="15240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Text Box 42"/>
          <p:cNvSpPr txBox="1">
            <a:spLocks noChangeArrowheads="1"/>
          </p:cNvSpPr>
          <p:nvPr/>
        </p:nvSpPr>
        <p:spPr bwMode="auto">
          <a:xfrm>
            <a:off x="7626350" y="2667000"/>
            <a:ext cx="931863" cy="406400"/>
          </a:xfrm>
          <a:prstGeom prst="rect">
            <a:avLst/>
          </a:prstGeom>
          <a:noFill/>
          <a:ln w="9525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FF0000"/>
                </a:solidFill>
              </a:rPr>
              <a:t>20 year </a:t>
            </a:r>
          </a:p>
          <a:p>
            <a:pPr algn="ctr"/>
            <a:r>
              <a:rPr lang="en-US" sz="1000" b="1" dirty="0">
                <a:solidFill>
                  <a:srgbClr val="FF0000"/>
                </a:solidFill>
              </a:rPr>
              <a:t>light echoes</a:t>
            </a:r>
          </a:p>
        </p:txBody>
      </p:sp>
      <p:sp>
        <p:nvSpPr>
          <p:cNvPr id="47" name="Line 45"/>
          <p:cNvSpPr>
            <a:spLocks noChangeShapeType="1"/>
          </p:cNvSpPr>
          <p:nvPr/>
        </p:nvSpPr>
        <p:spPr bwMode="auto">
          <a:xfrm flipV="1">
            <a:off x="7962900" y="3073400"/>
            <a:ext cx="76200" cy="566738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" name="Line 46"/>
          <p:cNvSpPr>
            <a:spLocks noChangeShapeType="1"/>
          </p:cNvSpPr>
          <p:nvPr/>
        </p:nvSpPr>
        <p:spPr bwMode="auto">
          <a:xfrm flipV="1">
            <a:off x="7689850" y="3079750"/>
            <a:ext cx="347663" cy="539750"/>
          </a:xfrm>
          <a:prstGeom prst="line">
            <a:avLst/>
          </a:pr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6330950" y="3143250"/>
            <a:ext cx="1949450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 Box 48"/>
          <p:cNvSpPr txBox="1">
            <a:spLocks noChangeArrowheads="1"/>
          </p:cNvSpPr>
          <p:nvPr/>
        </p:nvSpPr>
        <p:spPr bwMode="auto">
          <a:xfrm>
            <a:off x="3986104" y="4083050"/>
            <a:ext cx="64633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800" b="1" dirty="0">
                <a:solidFill>
                  <a:srgbClr val="000000"/>
                </a:solidFill>
              </a:rPr>
              <a:t>Observer</a:t>
            </a:r>
          </a:p>
        </p:txBody>
      </p:sp>
      <p:sp>
        <p:nvSpPr>
          <p:cNvPr id="51" name="Text Box 49"/>
          <p:cNvSpPr txBox="1">
            <a:spLocks noChangeArrowheads="1"/>
          </p:cNvSpPr>
          <p:nvPr/>
        </p:nvSpPr>
        <p:spPr bwMode="auto">
          <a:xfrm>
            <a:off x="1009650" y="3727450"/>
            <a:ext cx="41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800" b="1" dirty="0">
                <a:solidFill>
                  <a:srgbClr val="FF3300"/>
                </a:solidFill>
              </a:rPr>
              <a:t>SN </a:t>
            </a:r>
          </a:p>
          <a:p>
            <a:pPr algn="ctr"/>
            <a:r>
              <a:rPr lang="en-US" sz="800" b="1" dirty="0">
                <a:solidFill>
                  <a:srgbClr val="FF3300"/>
                </a:solidFill>
              </a:rPr>
              <a:t>87A</a:t>
            </a:r>
          </a:p>
        </p:txBody>
      </p:sp>
      <p:sp>
        <p:nvSpPr>
          <p:cNvPr id="52" name="AutoShape 50"/>
          <p:cNvSpPr>
            <a:spLocks noChangeArrowheads="1"/>
          </p:cNvSpPr>
          <p:nvPr/>
        </p:nvSpPr>
        <p:spPr bwMode="auto">
          <a:xfrm>
            <a:off x="1301750" y="4000500"/>
            <a:ext cx="152400" cy="152400"/>
          </a:xfrm>
          <a:prstGeom prst="irregularSeal2">
            <a:avLst/>
          </a:prstGeom>
          <a:solidFill>
            <a:srgbClr val="FF0000"/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Text Box 52"/>
          <p:cNvSpPr txBox="1">
            <a:spLocks noChangeArrowheads="1"/>
          </p:cNvSpPr>
          <p:nvPr/>
        </p:nvSpPr>
        <p:spPr bwMode="auto">
          <a:xfrm>
            <a:off x="600075" y="5619750"/>
            <a:ext cx="314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Extra path: 2 x 10 light years </a:t>
            </a:r>
          </a:p>
        </p:txBody>
      </p:sp>
      <p:sp>
        <p:nvSpPr>
          <p:cNvPr id="54" name="AutoShape 53"/>
          <p:cNvSpPr>
            <a:spLocks noChangeArrowheads="1"/>
          </p:cNvSpPr>
          <p:nvPr/>
        </p:nvSpPr>
        <p:spPr bwMode="auto">
          <a:xfrm>
            <a:off x="3695700" y="5743575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Text Box 54"/>
          <p:cNvSpPr txBox="1">
            <a:spLocks noChangeArrowheads="1"/>
          </p:cNvSpPr>
          <p:nvPr/>
        </p:nvSpPr>
        <p:spPr bwMode="auto">
          <a:xfrm>
            <a:off x="4133850" y="5619750"/>
            <a:ext cx="276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Light echo after 20 years </a:t>
            </a: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600075" y="5619750"/>
            <a:ext cx="6248400" cy="366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Line 60"/>
          <p:cNvSpPr>
            <a:spLocks noChangeShapeType="1"/>
          </p:cNvSpPr>
          <p:nvPr/>
        </p:nvSpPr>
        <p:spPr bwMode="auto">
          <a:xfrm>
            <a:off x="4914900" y="4076700"/>
            <a:ext cx="1143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" name="Text Box 61"/>
          <p:cNvSpPr txBox="1">
            <a:spLocks noChangeArrowheads="1"/>
          </p:cNvSpPr>
          <p:nvPr/>
        </p:nvSpPr>
        <p:spPr bwMode="auto">
          <a:xfrm>
            <a:off x="4914900" y="3810000"/>
            <a:ext cx="1073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what we</a:t>
            </a:r>
            <a:r>
              <a:rPr lang="en-US" sz="1200" b="1" dirty="0"/>
              <a:t> </a:t>
            </a:r>
            <a:r>
              <a:rPr lang="en-US" sz="1200" b="1" dirty="0">
                <a:solidFill>
                  <a:srgbClr val="000000"/>
                </a:solidFill>
              </a:rPr>
              <a:t>see</a:t>
            </a:r>
          </a:p>
        </p:txBody>
      </p:sp>
      <p:sp>
        <p:nvSpPr>
          <p:cNvPr id="63" name="Text Box 62"/>
          <p:cNvSpPr txBox="1">
            <a:spLocks noChangeArrowheads="1"/>
          </p:cNvSpPr>
          <p:nvPr/>
        </p:nvSpPr>
        <p:spPr bwMode="auto">
          <a:xfrm>
            <a:off x="4695825" y="4095750"/>
            <a:ext cx="1666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projected on the sky</a:t>
            </a:r>
          </a:p>
        </p:txBody>
      </p:sp>
      <p:sp>
        <p:nvSpPr>
          <p:cNvPr id="64" name="AutoShape 66"/>
          <p:cNvSpPr>
            <a:spLocks noChangeArrowheads="1"/>
          </p:cNvSpPr>
          <p:nvPr/>
        </p:nvSpPr>
        <p:spPr bwMode="auto">
          <a:xfrm>
            <a:off x="7248525" y="3990975"/>
            <a:ext cx="152400" cy="152400"/>
          </a:xfrm>
          <a:prstGeom prst="irregularSeal2">
            <a:avLst/>
          </a:prstGeom>
          <a:solidFill>
            <a:srgbClr val="FF0000"/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Text Box 67"/>
          <p:cNvSpPr txBox="1">
            <a:spLocks noChangeArrowheads="1"/>
          </p:cNvSpPr>
          <p:nvPr/>
        </p:nvSpPr>
        <p:spPr bwMode="auto">
          <a:xfrm>
            <a:off x="6938963" y="3757613"/>
            <a:ext cx="41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800" b="1">
                <a:solidFill>
                  <a:srgbClr val="FF3300"/>
                </a:solidFill>
              </a:rPr>
              <a:t>SN </a:t>
            </a:r>
          </a:p>
          <a:p>
            <a:pPr algn="ctr"/>
            <a:r>
              <a:rPr lang="en-US" sz="800" b="1">
                <a:solidFill>
                  <a:srgbClr val="FF3300"/>
                </a:solidFill>
              </a:rPr>
              <a:t>87A</a:t>
            </a:r>
          </a:p>
        </p:txBody>
      </p:sp>
      <p:sp>
        <p:nvSpPr>
          <p:cNvPr id="67" name="Text Box 59"/>
          <p:cNvSpPr txBox="1">
            <a:spLocks noChangeArrowheads="1"/>
          </p:cNvSpPr>
          <p:nvPr/>
        </p:nvSpPr>
        <p:spPr bwMode="auto">
          <a:xfrm>
            <a:off x="504825" y="1828800"/>
            <a:ext cx="5438775" cy="376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Ellipsoids trace out surfaces of constant arrival time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-50799" y="6601135"/>
            <a:ext cx="14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Armin Rest, STScI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888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0" y="1408176"/>
            <a:ext cx="9144000" cy="544982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Geometry of Light Echoes</a:t>
            </a: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4152900" y="40386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990600" y="3257550"/>
            <a:ext cx="3600450" cy="1638300"/>
          </a:xfrm>
          <a:prstGeom prst="ellips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286000" y="2590800"/>
            <a:ext cx="76200" cy="2971800"/>
          </a:xfrm>
          <a:prstGeom prst="rect">
            <a:avLst/>
          </a:prstGeom>
          <a:solidFill>
            <a:srgbClr val="8A3C12">
              <a:alpha val="6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6724650" y="3486150"/>
            <a:ext cx="1169988" cy="1171575"/>
          </a:xfrm>
          <a:prstGeom prst="flowChartConnector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1390650" y="3295650"/>
            <a:ext cx="914400" cy="731838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1390650" y="4124325"/>
            <a:ext cx="914400" cy="731838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2324100" y="4114800"/>
            <a:ext cx="1755775" cy="744538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 flipV="1">
            <a:off x="2314575" y="3286125"/>
            <a:ext cx="1773238" cy="763588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428750" y="4076700"/>
            <a:ext cx="26606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524000" y="2590800"/>
            <a:ext cx="76200" cy="2971800"/>
          </a:xfrm>
          <a:prstGeom prst="rect">
            <a:avLst/>
          </a:prstGeom>
          <a:solidFill>
            <a:schemeClr val="accent5">
              <a:lumMod val="50000"/>
              <a:alpha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V="1">
            <a:off x="1371600" y="3473450"/>
            <a:ext cx="192088" cy="557213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1358900" y="4095750"/>
            <a:ext cx="192088" cy="566738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 flipV="1">
            <a:off x="1552575" y="3482975"/>
            <a:ext cx="2522538" cy="542925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H="1">
            <a:off x="1555750" y="4117975"/>
            <a:ext cx="2522538" cy="53975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930275" y="3209925"/>
            <a:ext cx="3724275" cy="172402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1362075" y="3429000"/>
            <a:ext cx="192088" cy="6032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1352550" y="4105275"/>
            <a:ext cx="192088" cy="6032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H="1">
            <a:off x="1543050" y="4114800"/>
            <a:ext cx="2522538" cy="5857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H="1" flipV="1">
            <a:off x="1543050" y="3438525"/>
            <a:ext cx="2522538" cy="5857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V="1">
            <a:off x="1381125" y="3238500"/>
            <a:ext cx="931863" cy="7858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 flipV="1">
            <a:off x="2314575" y="3228975"/>
            <a:ext cx="1755775" cy="8048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2314575" y="4105275"/>
            <a:ext cx="1755775" cy="8048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1381125" y="4124325"/>
            <a:ext cx="931863" cy="7858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AutoShape 25"/>
          <p:cNvSpPr>
            <a:spLocks noChangeAspect="1" noChangeArrowheads="1"/>
          </p:cNvSpPr>
          <p:nvPr/>
        </p:nvSpPr>
        <p:spPr bwMode="auto">
          <a:xfrm>
            <a:off x="6680200" y="3441700"/>
            <a:ext cx="1262063" cy="1265238"/>
          </a:xfrm>
          <a:prstGeom prst="flowChartConnector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AutoShape 26"/>
          <p:cNvSpPr>
            <a:spLocks noChangeArrowheads="1"/>
          </p:cNvSpPr>
          <p:nvPr/>
        </p:nvSpPr>
        <p:spPr bwMode="auto">
          <a:xfrm>
            <a:off x="6521450" y="3282950"/>
            <a:ext cx="1571625" cy="1573213"/>
          </a:xfrm>
          <a:prstGeom prst="flowChartConnector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27"/>
          <p:cNvSpPr>
            <a:spLocks noChangeAspect="1" noChangeArrowheads="1"/>
          </p:cNvSpPr>
          <p:nvPr/>
        </p:nvSpPr>
        <p:spPr bwMode="auto">
          <a:xfrm>
            <a:off x="6477000" y="3238500"/>
            <a:ext cx="1663700" cy="1663700"/>
          </a:xfrm>
          <a:prstGeom prst="flowChartConnector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>
            <a:off x="984250" y="4076700"/>
            <a:ext cx="35718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1677768" y="2667000"/>
            <a:ext cx="590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Dust </a:t>
            </a:r>
          </a:p>
          <a:p>
            <a:pPr algn="ctr"/>
            <a:r>
              <a:rPr lang="en-US" sz="1000" b="1" dirty="0">
                <a:solidFill>
                  <a:srgbClr val="000000"/>
                </a:solidFill>
              </a:rPr>
              <a:t>sheets</a:t>
            </a:r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 flipH="1">
            <a:off x="1568450" y="2857500"/>
            <a:ext cx="192088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>
            <a:off x="2133600" y="2844800"/>
            <a:ext cx="192088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118949" y="4495800"/>
            <a:ext cx="101146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10 light-years</a:t>
            </a:r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 flipV="1">
            <a:off x="558800" y="4083050"/>
            <a:ext cx="609600" cy="4746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>
            <a:off x="914400" y="40767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72795" y="4064000"/>
            <a:ext cx="86882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1 light-year</a:t>
            </a:r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V="1">
            <a:off x="552450" y="4076700"/>
            <a:ext cx="411163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4003803" y="2819400"/>
            <a:ext cx="626807" cy="400110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20 year </a:t>
            </a:r>
          </a:p>
          <a:p>
            <a:pPr algn="ctr"/>
            <a:r>
              <a:rPr lang="en-US" sz="1000" b="1" dirty="0">
                <a:solidFill>
                  <a:srgbClr val="000000"/>
                </a:solidFill>
              </a:rPr>
              <a:t>ellipse</a:t>
            </a:r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3130678" y="2667000"/>
            <a:ext cx="626807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22 year </a:t>
            </a:r>
          </a:p>
          <a:p>
            <a:pPr algn="ctr"/>
            <a:r>
              <a:rPr lang="en-US" sz="1000" b="1" dirty="0">
                <a:solidFill>
                  <a:srgbClr val="000000"/>
                </a:solidFill>
              </a:rPr>
              <a:t>ellipse</a:t>
            </a:r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 flipH="1">
            <a:off x="3333750" y="3079750"/>
            <a:ext cx="76200" cy="152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 flipV="1">
            <a:off x="4121150" y="3225800"/>
            <a:ext cx="15240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Text Box 41"/>
          <p:cNvSpPr txBox="1">
            <a:spLocks noChangeArrowheads="1"/>
          </p:cNvSpPr>
          <p:nvPr/>
        </p:nvSpPr>
        <p:spPr bwMode="auto">
          <a:xfrm>
            <a:off x="6102350" y="2667000"/>
            <a:ext cx="931863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>
                <a:solidFill>
                  <a:srgbClr val="FF3300"/>
                </a:solidFill>
              </a:rPr>
              <a:t>22 year </a:t>
            </a:r>
          </a:p>
          <a:p>
            <a:pPr algn="ctr"/>
            <a:r>
              <a:rPr lang="en-US" sz="1000" b="1">
                <a:solidFill>
                  <a:srgbClr val="FF3300"/>
                </a:solidFill>
              </a:rPr>
              <a:t>light echoes</a:t>
            </a:r>
          </a:p>
        </p:txBody>
      </p:sp>
      <p:sp>
        <p:nvSpPr>
          <p:cNvPr id="44" name="Text Box 42"/>
          <p:cNvSpPr txBox="1">
            <a:spLocks noChangeArrowheads="1"/>
          </p:cNvSpPr>
          <p:nvPr/>
        </p:nvSpPr>
        <p:spPr bwMode="auto">
          <a:xfrm>
            <a:off x="7626350" y="2667000"/>
            <a:ext cx="931863" cy="406400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FF0000"/>
                </a:solidFill>
              </a:rPr>
              <a:t>20 year </a:t>
            </a:r>
          </a:p>
          <a:p>
            <a:pPr algn="ctr"/>
            <a:r>
              <a:rPr lang="en-US" sz="1000" b="1" dirty="0">
                <a:solidFill>
                  <a:srgbClr val="FF0000"/>
                </a:solidFill>
              </a:rPr>
              <a:t>light echoes</a:t>
            </a:r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 flipH="1" flipV="1">
            <a:off x="6578600" y="3073400"/>
            <a:ext cx="3048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" name="Line 44"/>
          <p:cNvSpPr>
            <a:spLocks noChangeShapeType="1"/>
          </p:cNvSpPr>
          <p:nvPr/>
        </p:nvSpPr>
        <p:spPr bwMode="auto">
          <a:xfrm flipV="1">
            <a:off x="6578600" y="3073400"/>
            <a:ext cx="0" cy="593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" name="Line 45"/>
          <p:cNvSpPr>
            <a:spLocks noChangeShapeType="1"/>
          </p:cNvSpPr>
          <p:nvPr/>
        </p:nvSpPr>
        <p:spPr bwMode="auto">
          <a:xfrm flipV="1">
            <a:off x="7962900" y="3073400"/>
            <a:ext cx="76200" cy="566738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" name="Line 46"/>
          <p:cNvSpPr>
            <a:spLocks noChangeShapeType="1"/>
          </p:cNvSpPr>
          <p:nvPr/>
        </p:nvSpPr>
        <p:spPr bwMode="auto">
          <a:xfrm flipV="1">
            <a:off x="7689850" y="3079750"/>
            <a:ext cx="347663" cy="53975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6330950" y="3143250"/>
            <a:ext cx="1949450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 Box 48"/>
          <p:cNvSpPr txBox="1">
            <a:spLocks noChangeArrowheads="1"/>
          </p:cNvSpPr>
          <p:nvPr/>
        </p:nvSpPr>
        <p:spPr bwMode="auto">
          <a:xfrm>
            <a:off x="3986104" y="4083050"/>
            <a:ext cx="64633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800" b="1" dirty="0">
                <a:solidFill>
                  <a:srgbClr val="000000"/>
                </a:solidFill>
              </a:rPr>
              <a:t>Observer</a:t>
            </a:r>
          </a:p>
        </p:txBody>
      </p:sp>
      <p:sp>
        <p:nvSpPr>
          <p:cNvPr id="51" name="Text Box 49"/>
          <p:cNvSpPr txBox="1">
            <a:spLocks noChangeArrowheads="1"/>
          </p:cNvSpPr>
          <p:nvPr/>
        </p:nvSpPr>
        <p:spPr bwMode="auto">
          <a:xfrm>
            <a:off x="1009650" y="3727450"/>
            <a:ext cx="41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800" b="1" dirty="0">
                <a:solidFill>
                  <a:srgbClr val="FF3300"/>
                </a:solidFill>
              </a:rPr>
              <a:t>SN </a:t>
            </a:r>
          </a:p>
          <a:p>
            <a:pPr algn="ctr"/>
            <a:r>
              <a:rPr lang="en-US" sz="800" b="1" dirty="0">
                <a:solidFill>
                  <a:srgbClr val="FF3300"/>
                </a:solidFill>
              </a:rPr>
              <a:t>87A</a:t>
            </a:r>
          </a:p>
        </p:txBody>
      </p:sp>
      <p:sp>
        <p:nvSpPr>
          <p:cNvPr id="52" name="AutoShape 50"/>
          <p:cNvSpPr>
            <a:spLocks noChangeArrowheads="1"/>
          </p:cNvSpPr>
          <p:nvPr/>
        </p:nvSpPr>
        <p:spPr bwMode="auto">
          <a:xfrm>
            <a:off x="1301750" y="4000500"/>
            <a:ext cx="152400" cy="152400"/>
          </a:xfrm>
          <a:prstGeom prst="irregularSeal2">
            <a:avLst/>
          </a:prstGeom>
          <a:solidFill>
            <a:srgbClr val="FF0000"/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Text Box 52"/>
          <p:cNvSpPr txBox="1">
            <a:spLocks noChangeArrowheads="1"/>
          </p:cNvSpPr>
          <p:nvPr/>
        </p:nvSpPr>
        <p:spPr bwMode="auto">
          <a:xfrm>
            <a:off x="600075" y="5619750"/>
            <a:ext cx="314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Extra path: 2 x 10 light years </a:t>
            </a:r>
          </a:p>
        </p:txBody>
      </p:sp>
      <p:sp>
        <p:nvSpPr>
          <p:cNvPr id="54" name="AutoShape 53"/>
          <p:cNvSpPr>
            <a:spLocks noChangeArrowheads="1"/>
          </p:cNvSpPr>
          <p:nvPr/>
        </p:nvSpPr>
        <p:spPr bwMode="auto">
          <a:xfrm>
            <a:off x="3695700" y="5743575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Text Box 54"/>
          <p:cNvSpPr txBox="1">
            <a:spLocks noChangeArrowheads="1"/>
          </p:cNvSpPr>
          <p:nvPr/>
        </p:nvSpPr>
        <p:spPr bwMode="auto">
          <a:xfrm>
            <a:off x="4133850" y="5619750"/>
            <a:ext cx="276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Light echo after 20 years </a:t>
            </a:r>
          </a:p>
        </p:txBody>
      </p:sp>
      <p:sp>
        <p:nvSpPr>
          <p:cNvPr id="56" name="Text Box 55"/>
          <p:cNvSpPr txBox="1">
            <a:spLocks noChangeArrowheads="1"/>
          </p:cNvSpPr>
          <p:nvPr/>
        </p:nvSpPr>
        <p:spPr bwMode="auto">
          <a:xfrm>
            <a:off x="609600" y="5895975"/>
            <a:ext cx="314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Extra path: 2 x 11 light years </a:t>
            </a:r>
          </a:p>
        </p:txBody>
      </p:sp>
      <p:sp>
        <p:nvSpPr>
          <p:cNvPr id="57" name="AutoShape 56"/>
          <p:cNvSpPr>
            <a:spLocks noChangeArrowheads="1"/>
          </p:cNvSpPr>
          <p:nvPr/>
        </p:nvSpPr>
        <p:spPr bwMode="auto">
          <a:xfrm>
            <a:off x="3705225" y="60198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Text Box 57"/>
          <p:cNvSpPr txBox="1">
            <a:spLocks noChangeArrowheads="1"/>
          </p:cNvSpPr>
          <p:nvPr/>
        </p:nvSpPr>
        <p:spPr bwMode="auto">
          <a:xfrm>
            <a:off x="4143375" y="5895975"/>
            <a:ext cx="276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Light echo after 22 years </a:t>
            </a: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600075" y="5619750"/>
            <a:ext cx="62484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Text Box 59"/>
          <p:cNvSpPr txBox="1">
            <a:spLocks noChangeArrowheads="1"/>
          </p:cNvSpPr>
          <p:nvPr/>
        </p:nvSpPr>
        <p:spPr bwMode="auto">
          <a:xfrm>
            <a:off x="504825" y="1828800"/>
            <a:ext cx="5438775" cy="376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Ellipsoids trace out surfaces of constant arrival time</a:t>
            </a:r>
            <a:endParaRPr lang="en-US" dirty="0"/>
          </a:p>
        </p:txBody>
      </p:sp>
      <p:sp>
        <p:nvSpPr>
          <p:cNvPr id="61" name="Line 60"/>
          <p:cNvSpPr>
            <a:spLocks noChangeShapeType="1"/>
          </p:cNvSpPr>
          <p:nvPr/>
        </p:nvSpPr>
        <p:spPr bwMode="auto">
          <a:xfrm>
            <a:off x="4914900" y="4076700"/>
            <a:ext cx="1143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" name="Text Box 61"/>
          <p:cNvSpPr txBox="1">
            <a:spLocks noChangeArrowheads="1"/>
          </p:cNvSpPr>
          <p:nvPr/>
        </p:nvSpPr>
        <p:spPr bwMode="auto">
          <a:xfrm>
            <a:off x="4914900" y="3810000"/>
            <a:ext cx="1073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what we</a:t>
            </a:r>
            <a:r>
              <a:rPr lang="en-US" sz="1200" b="1" dirty="0"/>
              <a:t> </a:t>
            </a:r>
            <a:r>
              <a:rPr lang="en-US" sz="1200" b="1" dirty="0">
                <a:solidFill>
                  <a:srgbClr val="000000"/>
                </a:solidFill>
              </a:rPr>
              <a:t>see</a:t>
            </a:r>
          </a:p>
        </p:txBody>
      </p:sp>
      <p:sp>
        <p:nvSpPr>
          <p:cNvPr id="63" name="Text Box 62"/>
          <p:cNvSpPr txBox="1">
            <a:spLocks noChangeArrowheads="1"/>
          </p:cNvSpPr>
          <p:nvPr/>
        </p:nvSpPr>
        <p:spPr bwMode="auto">
          <a:xfrm>
            <a:off x="4695825" y="4095750"/>
            <a:ext cx="1666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projected on the sky</a:t>
            </a:r>
          </a:p>
        </p:txBody>
      </p:sp>
      <p:sp>
        <p:nvSpPr>
          <p:cNvPr id="64" name="AutoShape 66"/>
          <p:cNvSpPr>
            <a:spLocks noChangeArrowheads="1"/>
          </p:cNvSpPr>
          <p:nvPr/>
        </p:nvSpPr>
        <p:spPr bwMode="auto">
          <a:xfrm>
            <a:off x="7248525" y="3990975"/>
            <a:ext cx="152400" cy="152400"/>
          </a:xfrm>
          <a:prstGeom prst="irregularSeal2">
            <a:avLst/>
          </a:prstGeom>
          <a:solidFill>
            <a:srgbClr val="FF0000"/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Text Box 67"/>
          <p:cNvSpPr txBox="1">
            <a:spLocks noChangeArrowheads="1"/>
          </p:cNvSpPr>
          <p:nvPr/>
        </p:nvSpPr>
        <p:spPr bwMode="auto">
          <a:xfrm>
            <a:off x="6938963" y="3757613"/>
            <a:ext cx="41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800" b="1">
                <a:solidFill>
                  <a:srgbClr val="FF3300"/>
                </a:solidFill>
              </a:rPr>
              <a:t>SN </a:t>
            </a:r>
          </a:p>
          <a:p>
            <a:pPr algn="ctr"/>
            <a:r>
              <a:rPr lang="en-US" sz="800" b="1">
                <a:solidFill>
                  <a:srgbClr val="FF3300"/>
                </a:solidFill>
              </a:rPr>
              <a:t>87A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-50799" y="6601135"/>
            <a:ext cx="14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Armin Rest, STScI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408176"/>
            <a:ext cx="9144000" cy="544982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of Light Echoes</a:t>
            </a: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6724650" y="3486150"/>
            <a:ext cx="1169988" cy="1171575"/>
          </a:xfrm>
          <a:prstGeom prst="flowChartConnector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AutoShape 25"/>
          <p:cNvSpPr>
            <a:spLocks noChangeAspect="1" noChangeArrowheads="1"/>
          </p:cNvSpPr>
          <p:nvPr/>
        </p:nvSpPr>
        <p:spPr bwMode="auto">
          <a:xfrm>
            <a:off x="6680200" y="3441700"/>
            <a:ext cx="1262063" cy="1265238"/>
          </a:xfrm>
          <a:prstGeom prst="flowChartConnector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26"/>
          <p:cNvSpPr>
            <a:spLocks noChangeArrowheads="1"/>
          </p:cNvSpPr>
          <p:nvPr/>
        </p:nvSpPr>
        <p:spPr bwMode="auto">
          <a:xfrm>
            <a:off x="6521450" y="3282950"/>
            <a:ext cx="1571625" cy="1573213"/>
          </a:xfrm>
          <a:prstGeom prst="flowChartConnector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27"/>
          <p:cNvSpPr>
            <a:spLocks noChangeAspect="1" noChangeArrowheads="1"/>
          </p:cNvSpPr>
          <p:nvPr/>
        </p:nvSpPr>
        <p:spPr bwMode="auto">
          <a:xfrm>
            <a:off x="6477000" y="3238500"/>
            <a:ext cx="1663700" cy="1663700"/>
          </a:xfrm>
          <a:prstGeom prst="flowChartConnector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6102350" y="2667000"/>
            <a:ext cx="931863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>
                <a:solidFill>
                  <a:srgbClr val="FF3300"/>
                </a:solidFill>
              </a:rPr>
              <a:t>22 year </a:t>
            </a:r>
          </a:p>
          <a:p>
            <a:pPr algn="ctr"/>
            <a:r>
              <a:rPr lang="en-US" sz="1000" b="1">
                <a:solidFill>
                  <a:srgbClr val="FF3300"/>
                </a:solidFill>
              </a:rPr>
              <a:t>light echoes</a:t>
            </a:r>
          </a:p>
        </p:txBody>
      </p:sp>
      <p:sp>
        <p:nvSpPr>
          <p:cNvPr id="9" name="Text Box 42"/>
          <p:cNvSpPr txBox="1">
            <a:spLocks noChangeArrowheads="1"/>
          </p:cNvSpPr>
          <p:nvPr/>
        </p:nvSpPr>
        <p:spPr bwMode="auto">
          <a:xfrm>
            <a:off x="7626350" y="2667000"/>
            <a:ext cx="931863" cy="406400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FF0000"/>
                </a:solidFill>
              </a:rPr>
              <a:t>20 year </a:t>
            </a:r>
          </a:p>
          <a:p>
            <a:pPr algn="ctr"/>
            <a:r>
              <a:rPr lang="en-US" sz="1000" b="1" dirty="0">
                <a:solidFill>
                  <a:srgbClr val="FF0000"/>
                </a:solidFill>
              </a:rPr>
              <a:t>light echoes</a:t>
            </a:r>
          </a:p>
        </p:txBody>
      </p:sp>
      <p:sp>
        <p:nvSpPr>
          <p:cNvPr id="10" name="Line 43"/>
          <p:cNvSpPr>
            <a:spLocks noChangeShapeType="1"/>
          </p:cNvSpPr>
          <p:nvPr/>
        </p:nvSpPr>
        <p:spPr bwMode="auto">
          <a:xfrm flipH="1" flipV="1">
            <a:off x="6578600" y="3073400"/>
            <a:ext cx="3048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44"/>
          <p:cNvSpPr>
            <a:spLocks noChangeShapeType="1"/>
          </p:cNvSpPr>
          <p:nvPr/>
        </p:nvSpPr>
        <p:spPr bwMode="auto">
          <a:xfrm flipV="1">
            <a:off x="6578600" y="3073400"/>
            <a:ext cx="0" cy="593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45"/>
          <p:cNvSpPr>
            <a:spLocks noChangeShapeType="1"/>
          </p:cNvSpPr>
          <p:nvPr/>
        </p:nvSpPr>
        <p:spPr bwMode="auto">
          <a:xfrm flipV="1">
            <a:off x="7962900" y="3073400"/>
            <a:ext cx="76200" cy="566738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Line 46"/>
          <p:cNvSpPr>
            <a:spLocks noChangeShapeType="1"/>
          </p:cNvSpPr>
          <p:nvPr/>
        </p:nvSpPr>
        <p:spPr bwMode="auto">
          <a:xfrm flipV="1">
            <a:off x="7689850" y="3079750"/>
            <a:ext cx="347663" cy="53975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47"/>
          <p:cNvSpPr>
            <a:spLocks noChangeArrowheads="1"/>
          </p:cNvSpPr>
          <p:nvPr/>
        </p:nvSpPr>
        <p:spPr bwMode="auto">
          <a:xfrm>
            <a:off x="6330950" y="3143250"/>
            <a:ext cx="1949450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66"/>
          <p:cNvSpPr>
            <a:spLocks noChangeArrowheads="1"/>
          </p:cNvSpPr>
          <p:nvPr/>
        </p:nvSpPr>
        <p:spPr bwMode="auto">
          <a:xfrm>
            <a:off x="7248525" y="3990975"/>
            <a:ext cx="152400" cy="152400"/>
          </a:xfrm>
          <a:prstGeom prst="irregularSeal2">
            <a:avLst/>
          </a:prstGeom>
          <a:solidFill>
            <a:srgbClr val="FF0000"/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67"/>
          <p:cNvSpPr txBox="1">
            <a:spLocks noChangeArrowheads="1"/>
          </p:cNvSpPr>
          <p:nvPr/>
        </p:nvSpPr>
        <p:spPr bwMode="auto">
          <a:xfrm>
            <a:off x="6938963" y="3757613"/>
            <a:ext cx="41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800" b="1">
                <a:solidFill>
                  <a:srgbClr val="FF3300"/>
                </a:solidFill>
              </a:rPr>
              <a:t>SN </a:t>
            </a:r>
          </a:p>
          <a:p>
            <a:pPr algn="ctr"/>
            <a:r>
              <a:rPr lang="en-US" sz="800" b="1">
                <a:solidFill>
                  <a:srgbClr val="FF3300"/>
                </a:solidFill>
              </a:rPr>
              <a:t>87A</a:t>
            </a:r>
          </a:p>
        </p:txBody>
      </p:sp>
      <p:grpSp>
        <p:nvGrpSpPr>
          <p:cNvPr id="18" name="Group 63"/>
          <p:cNvGrpSpPr>
            <a:grpSpLocks/>
          </p:cNvGrpSpPr>
          <p:nvPr/>
        </p:nvGrpSpPr>
        <p:grpSpPr bwMode="auto">
          <a:xfrm>
            <a:off x="2200275" y="2359025"/>
            <a:ext cx="3321050" cy="3051175"/>
            <a:chOff x="3585" y="1633"/>
            <a:chExt cx="1962" cy="1797"/>
          </a:xfrm>
        </p:grpSpPr>
        <p:pic>
          <p:nvPicPr>
            <p:cNvPr id="19" name="Picture 64" descr="87Aexample_smal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48" y="1776"/>
              <a:ext cx="1899" cy="1654"/>
            </a:xfrm>
            <a:prstGeom prst="rect">
              <a:avLst/>
            </a:prstGeom>
            <a:noFill/>
          </p:spPr>
        </p:pic>
        <p:sp>
          <p:nvSpPr>
            <p:cNvPr id="20" name="Text Box 65"/>
            <p:cNvSpPr txBox="1">
              <a:spLocks noChangeArrowheads="1"/>
            </p:cNvSpPr>
            <p:nvPr/>
          </p:nvSpPr>
          <p:spPr bwMode="auto">
            <a:xfrm>
              <a:off x="3585" y="1633"/>
              <a:ext cx="167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SN 87A difference </a:t>
              </a:r>
              <a:r>
                <a:rPr lang="en-US" sz="1200" b="1" dirty="0">
                  <a:solidFill>
                    <a:schemeClr val="bg1"/>
                  </a:solidFill>
                </a:rPr>
                <a:t>image, 2003-2001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-50799" y="6601135"/>
            <a:ext cx="14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Armin Rest, STScI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3D-spectroscopy of </a:t>
            </a:r>
            <a:r>
              <a:rPr lang="en-US" sz="3600" dirty="0"/>
              <a:t>SN </a:t>
            </a:r>
            <a:r>
              <a:rPr lang="en-US" sz="3600" dirty="0" smtClean="0"/>
              <a:t>87A</a:t>
            </a:r>
            <a:br>
              <a:rPr lang="en-US" sz="3600" dirty="0" smtClean="0"/>
            </a:br>
            <a:r>
              <a:rPr lang="en-US" sz="2000" dirty="0" smtClean="0"/>
              <a:t>(</a:t>
            </a:r>
            <a:r>
              <a:rPr lang="en-US" sz="2000" dirty="0" err="1"/>
              <a:t>Sinnott</a:t>
            </a:r>
            <a:r>
              <a:rPr lang="en-US" sz="2000" dirty="0"/>
              <a:t> et al. 2013, </a:t>
            </a:r>
            <a:r>
              <a:rPr lang="en-US" sz="2000" dirty="0" err="1"/>
              <a:t>ApJ</a:t>
            </a:r>
            <a:r>
              <a:rPr lang="en-US" sz="2000" dirty="0"/>
              <a:t>, 767, 45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-28139" y="6597848"/>
            <a:ext cx="14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Armin Rest, STScI</a:t>
            </a:r>
            <a:endParaRPr lang="en-US" sz="1200" dirty="0"/>
          </a:p>
        </p:txBody>
      </p:sp>
      <p:pic>
        <p:nvPicPr>
          <p:cNvPr id="6" name="Picture 5" descr="Rest_fig3Anew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800"/>
            <a:ext cx="4470400" cy="4666981"/>
          </a:xfrm>
          <a:prstGeom prst="rect">
            <a:avLst/>
          </a:prstGeom>
        </p:spPr>
      </p:pic>
      <p:pic>
        <p:nvPicPr>
          <p:cNvPr id="8" name="Picture 7" descr="87A_Fig1.gif"/>
          <p:cNvPicPr>
            <a:picLocks noChangeAspect="1"/>
          </p:cNvPicPr>
          <p:nvPr/>
        </p:nvPicPr>
        <p:blipFill>
          <a:blip r:embed="rId3" cstate="print"/>
          <a:srcRect l="53333" t="21333" r="14167" b="26667"/>
          <a:stretch>
            <a:fillRect/>
          </a:stretch>
        </p:blipFill>
        <p:spPr>
          <a:xfrm>
            <a:off x="4305300" y="1796781"/>
            <a:ext cx="4572000" cy="4572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65973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n1987A_specphot_ani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r="1482"/>
          <a:stretch>
            <a:fillRect/>
          </a:stretch>
        </p:blipFill>
        <p:spPr>
          <a:xfrm>
            <a:off x="3962200" y="1408176"/>
            <a:ext cx="5181800" cy="291253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00676" y="1775191"/>
            <a:ext cx="3914124" cy="2545518"/>
          </a:xfrm>
          <a:prstGeom prst="rect">
            <a:avLst/>
          </a:prstGeom>
        </p:spPr>
        <p:txBody>
          <a:bodyPr vert="horz" lIns="54864" tIns="91440" rtlCol="0">
            <a:normAutofit fontScale="77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Light echo spectrum: 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order: light-curve weighted spectra integrated over all epochs</a:t>
            </a:r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order: Dependence on dust inclination and width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3D-spectroscopy of </a:t>
            </a:r>
            <a:r>
              <a:rPr lang="en-US" sz="3600" dirty="0"/>
              <a:t>SN </a:t>
            </a:r>
            <a:r>
              <a:rPr lang="en-US" sz="3600" dirty="0" smtClean="0"/>
              <a:t>87A</a:t>
            </a:r>
            <a:br>
              <a:rPr lang="en-US" sz="3600" dirty="0" smtClean="0"/>
            </a:br>
            <a:r>
              <a:rPr lang="en-US" sz="2000" dirty="0" smtClean="0"/>
              <a:t>(</a:t>
            </a:r>
            <a:r>
              <a:rPr lang="en-US" sz="2000" dirty="0" err="1"/>
              <a:t>Sinnott</a:t>
            </a:r>
            <a:r>
              <a:rPr lang="en-US" sz="2000" dirty="0"/>
              <a:t> et al. 2013, </a:t>
            </a:r>
            <a:r>
              <a:rPr lang="en-US" sz="2000" dirty="0" err="1"/>
              <a:t>ApJ</a:t>
            </a:r>
            <a:r>
              <a:rPr lang="en-US" sz="2000" dirty="0"/>
              <a:t>, 767, 45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859546" y="2033274"/>
            <a:ext cx="52383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Flux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5784" y="2794000"/>
            <a:ext cx="901700" cy="1778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7093" y="2704430"/>
            <a:ext cx="963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wavelength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849623" y="3366774"/>
            <a:ext cx="52383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Flux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7092" y="4142909"/>
            <a:ext cx="1103807" cy="1778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73027" y="4059119"/>
            <a:ext cx="1630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Days since explosion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8139" y="6597848"/>
            <a:ext cx="14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Armin Rest, STScI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3777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676" y="1775191"/>
            <a:ext cx="3914124" cy="479065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Light echo spectrum: 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order: light-curve weighted spectra integrated over all epochs</a:t>
            </a:r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order: Dependence on dust inclination and width</a:t>
            </a:r>
          </a:p>
          <a:p>
            <a:r>
              <a:rPr lang="en-US" dirty="0" smtClean="0"/>
              <a:t>Light echo </a:t>
            </a:r>
            <a:r>
              <a:rPr lang="en-US" dirty="0"/>
              <a:t>spectra models </a:t>
            </a:r>
            <a:r>
              <a:rPr lang="en-US" dirty="0" smtClean="0"/>
              <a:t>(red) and </a:t>
            </a:r>
            <a:r>
              <a:rPr lang="en-US" dirty="0"/>
              <a:t>observations: excellent agreement </a:t>
            </a:r>
            <a:r>
              <a:rPr lang="en-US" dirty="0" smtClean="0"/>
              <a:t>except at </a:t>
            </a:r>
            <a:r>
              <a:rPr lang="en-US" dirty="0"/>
              <a:t>H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3D-spectroscopy of </a:t>
            </a:r>
            <a:r>
              <a:rPr lang="en-US" sz="3600" dirty="0"/>
              <a:t>SN </a:t>
            </a:r>
            <a:r>
              <a:rPr lang="en-US" sz="3600" dirty="0" smtClean="0"/>
              <a:t>87A</a:t>
            </a:r>
            <a:br>
              <a:rPr lang="en-US" sz="3600" dirty="0" smtClean="0"/>
            </a:br>
            <a:r>
              <a:rPr lang="en-US" sz="2000" dirty="0" smtClean="0"/>
              <a:t>(</a:t>
            </a:r>
            <a:r>
              <a:rPr lang="en-US" sz="2400" dirty="0" err="1"/>
              <a:t>Sinnott</a:t>
            </a:r>
            <a:r>
              <a:rPr lang="en-US" sz="2400" dirty="0"/>
              <a:t> et al. 2013, </a:t>
            </a:r>
            <a:r>
              <a:rPr lang="en-US" sz="2400" dirty="0" err="1"/>
              <a:t>ApJ</a:t>
            </a:r>
            <a:r>
              <a:rPr lang="en-US" sz="2400" dirty="0"/>
              <a:t>, 767, 45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7" name="Content Placeholder 4" descr="87A_Fig8_10_11.gif"/>
          <p:cNvPicPr>
            <a:picLocks noChangeAspect="1"/>
          </p:cNvPicPr>
          <p:nvPr/>
        </p:nvPicPr>
        <p:blipFill>
          <a:blip r:embed="rId2" cstate="print"/>
          <a:srcRect l="13235" t="13725" r="52451" b="31373"/>
          <a:stretch>
            <a:fillRect/>
          </a:stretch>
        </p:blipFill>
        <p:spPr>
          <a:xfrm>
            <a:off x="4648200" y="1610707"/>
            <a:ext cx="4495800" cy="449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58962" y="2753106"/>
            <a:ext cx="9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PA=16</a:t>
            </a:r>
            <a:r>
              <a:rPr lang="en-US" baseline="30000" dirty="0" smtClean="0">
                <a:solidFill>
                  <a:srgbClr val="000000"/>
                </a:solidFill>
              </a:rPr>
              <a:t>o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64053" y="3350848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29</a:t>
            </a:r>
            <a:r>
              <a:rPr lang="en-US" baseline="30000" dirty="0" smtClean="0">
                <a:solidFill>
                  <a:srgbClr val="000000"/>
                </a:solidFill>
              </a:rPr>
              <a:t>o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8962" y="3948589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32</a:t>
            </a:r>
            <a:r>
              <a:rPr lang="en-US" baseline="30000" dirty="0" smtClean="0">
                <a:solidFill>
                  <a:srgbClr val="000000"/>
                </a:solidFill>
              </a:rPr>
              <a:t>o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64053" y="4798460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34</a:t>
            </a:r>
            <a:r>
              <a:rPr lang="en-US" baseline="30000" dirty="0" smtClean="0">
                <a:solidFill>
                  <a:srgbClr val="000000"/>
                </a:solidFill>
              </a:rPr>
              <a:t>o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585320" y="3549615"/>
            <a:ext cx="17564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Flux</a:t>
            </a:r>
            <a:r>
              <a:rPr lang="en-US" dirty="0"/>
              <a:t> </a:t>
            </a:r>
            <a:r>
              <a:rPr lang="en-US" dirty="0" smtClean="0"/>
              <a:t>+ constant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00675" y="6029328"/>
            <a:ext cx="2425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Wavelength (Angstrom)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-28139" y="6597848"/>
            <a:ext cx="14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Armin Rest, STScI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768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n1987a_jul2015largev1-eps-converted-to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41" r="-46141"/>
          <a:stretch>
            <a:fillRect/>
          </a:stretch>
        </p:blipFill>
        <p:spPr>
          <a:xfrm>
            <a:off x="-2066991" y="-93241"/>
            <a:ext cx="13301331" cy="7315200"/>
          </a:xfrm>
        </p:spPr>
      </p:pic>
      <p:sp>
        <p:nvSpPr>
          <p:cNvPr id="5" name="TextBox 4"/>
          <p:cNvSpPr txBox="1"/>
          <p:nvPr/>
        </p:nvSpPr>
        <p:spPr>
          <a:xfrm>
            <a:off x="423303" y="509838"/>
            <a:ext cx="834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Saw 1987A </a:t>
            </a:r>
            <a:r>
              <a:rPr lang="en-US" sz="4000" b="1" dirty="0" smtClean="0">
                <a:solidFill>
                  <a:schemeClr val="bg1"/>
                </a:solidFill>
              </a:rPr>
              <a:t>with your own eyes</a:t>
            </a:r>
            <a:r>
              <a:rPr lang="en-US" sz="4000" dirty="0" smtClean="0">
                <a:solidFill>
                  <a:schemeClr val="bg1"/>
                </a:solidFill>
              </a:rPr>
              <a:t>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01276" y="5378207"/>
            <a:ext cx="9701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2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87A_Fig13to15.gif"/>
          <p:cNvPicPr>
            <a:picLocks noChangeAspect="1"/>
          </p:cNvPicPr>
          <p:nvPr/>
        </p:nvPicPr>
        <p:blipFill>
          <a:blip r:embed="rId2" cstate="print"/>
          <a:srcRect l="25044" t="11667" r="53403" b="11765"/>
          <a:stretch>
            <a:fillRect/>
          </a:stretch>
        </p:blipFill>
        <p:spPr>
          <a:xfrm>
            <a:off x="460968" y="146470"/>
            <a:ext cx="3048000" cy="626444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41968" y="298870"/>
            <a:ext cx="670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H</a:t>
            </a:r>
            <a:r>
              <a:rPr lang="en-US" sz="2800" b="1" dirty="0" smtClean="0">
                <a:solidFill>
                  <a:srgbClr val="000000"/>
                </a:solidFill>
                <a:latin typeface="Symbol" pitchFamily="18" charset="2"/>
              </a:rPr>
              <a:t>a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8168" y="832270"/>
            <a:ext cx="865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PA=16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8168" y="159427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29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8168" y="243247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53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8168" y="319447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76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8168" y="3880270"/>
            <a:ext cx="586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113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8168" y="471847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186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8168" y="540427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326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pic>
        <p:nvPicPr>
          <p:cNvPr id="18" name="Content Placeholder 4" descr="87A_Fig13to15.gif"/>
          <p:cNvPicPr>
            <a:picLocks noChangeAspect="1"/>
          </p:cNvPicPr>
          <p:nvPr/>
        </p:nvPicPr>
        <p:blipFill>
          <a:blip r:embed="rId2" cstate="print"/>
          <a:srcRect l="54680" t="12794" r="27539" b="66716"/>
          <a:stretch>
            <a:fillRect/>
          </a:stretch>
        </p:blipFill>
        <p:spPr bwMode="auto">
          <a:xfrm>
            <a:off x="4914900" y="609600"/>
            <a:ext cx="4229100" cy="2819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cxnSp>
        <p:nvCxnSpPr>
          <p:cNvPr id="17" name="Straight Arrow Connector 16"/>
          <p:cNvCxnSpPr/>
          <p:nvPr/>
        </p:nvCxnSpPr>
        <p:spPr bwMode="auto">
          <a:xfrm flipV="1">
            <a:off x="3242793" y="1752600"/>
            <a:ext cx="3539007" cy="31718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242793" y="1170824"/>
            <a:ext cx="3767607" cy="27697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8267700" y="520065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5105400" y="4419600"/>
            <a:ext cx="3600450" cy="1638300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6400800" y="3752850"/>
            <a:ext cx="76200" cy="2971800"/>
          </a:xfrm>
          <a:prstGeom prst="rect">
            <a:avLst/>
          </a:prstGeom>
          <a:solidFill>
            <a:schemeClr val="accent1">
              <a:lumMod val="50000"/>
              <a:alpha val="6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 flipV="1">
            <a:off x="5505450" y="4457700"/>
            <a:ext cx="914400" cy="7318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>
            <a:off x="5505450" y="5286375"/>
            <a:ext cx="914400" cy="73183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Line 10"/>
          <p:cNvSpPr>
            <a:spLocks noChangeShapeType="1"/>
          </p:cNvSpPr>
          <p:nvPr/>
        </p:nvSpPr>
        <p:spPr bwMode="auto">
          <a:xfrm flipH="1">
            <a:off x="6438900" y="5276850"/>
            <a:ext cx="1755775" cy="74453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 flipH="1" flipV="1">
            <a:off x="6429375" y="4448175"/>
            <a:ext cx="1773238" cy="763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>
            <a:off x="5543550" y="5238750"/>
            <a:ext cx="266065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5829017" y="3829050"/>
            <a:ext cx="5180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</a:rPr>
              <a:t>Dust 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</a:rPr>
              <a:t>sheet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>
            <a:off x="6248400" y="4006850"/>
            <a:ext cx="192088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8118603" y="3981450"/>
            <a:ext cx="626807" cy="40011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1">
                <a:solidFill>
                  <a:srgbClr val="000000"/>
                </a:solidFill>
              </a:rPr>
              <a:t>20 year </a:t>
            </a:r>
          </a:p>
          <a:p>
            <a:pPr algn="ctr"/>
            <a:r>
              <a:rPr lang="en-US" sz="1000" b="1">
                <a:solidFill>
                  <a:srgbClr val="000000"/>
                </a:solidFill>
              </a:rPr>
              <a:t>ellipse</a:t>
            </a:r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8235950" y="4387850"/>
            <a:ext cx="152400" cy="304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8100904" y="5245100"/>
            <a:ext cx="64633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800" b="1">
                <a:solidFill>
                  <a:srgbClr val="000000"/>
                </a:solidFill>
              </a:rPr>
              <a:t>Observer</a:t>
            </a:r>
          </a:p>
        </p:txBody>
      </p:sp>
      <p:sp>
        <p:nvSpPr>
          <p:cNvPr id="33" name="Text Box 34"/>
          <p:cNvSpPr txBox="1">
            <a:spLocks noChangeArrowheads="1"/>
          </p:cNvSpPr>
          <p:nvPr/>
        </p:nvSpPr>
        <p:spPr bwMode="auto">
          <a:xfrm>
            <a:off x="5105400" y="5073650"/>
            <a:ext cx="41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800" b="1" dirty="0">
                <a:solidFill>
                  <a:srgbClr val="000000"/>
                </a:solidFill>
              </a:rPr>
              <a:t>SN </a:t>
            </a:r>
          </a:p>
          <a:p>
            <a:pPr algn="ctr"/>
            <a:r>
              <a:rPr lang="en-US" sz="800" b="1" dirty="0">
                <a:solidFill>
                  <a:srgbClr val="000000"/>
                </a:solidFill>
              </a:rPr>
              <a:t>87A</a:t>
            </a:r>
          </a:p>
        </p:txBody>
      </p:sp>
      <p:sp>
        <p:nvSpPr>
          <p:cNvPr id="34" name="AutoShape 35"/>
          <p:cNvSpPr>
            <a:spLocks noChangeArrowheads="1"/>
          </p:cNvSpPr>
          <p:nvPr/>
        </p:nvSpPr>
        <p:spPr bwMode="auto">
          <a:xfrm>
            <a:off x="5416550" y="5162550"/>
            <a:ext cx="152400" cy="152400"/>
          </a:xfrm>
          <a:prstGeom prst="irregularSeal2">
            <a:avLst/>
          </a:prstGeom>
          <a:solidFill>
            <a:srgbClr val="FF0000"/>
          </a:solidFill>
          <a:ln w="63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Freeform 34"/>
          <p:cNvSpPr/>
          <p:nvPr/>
        </p:nvSpPr>
        <p:spPr bwMode="auto">
          <a:xfrm>
            <a:off x="5905500" y="4924425"/>
            <a:ext cx="184150" cy="676275"/>
          </a:xfrm>
          <a:custGeom>
            <a:avLst/>
            <a:gdLst>
              <a:gd name="connsiteX0" fmla="*/ 0 w 184150"/>
              <a:gd name="connsiteY0" fmla="*/ 0 h 676275"/>
              <a:gd name="connsiteX1" fmla="*/ 180975 w 184150"/>
              <a:gd name="connsiteY1" fmla="*/ 314325 h 676275"/>
              <a:gd name="connsiteX2" fmla="*/ 19050 w 184150"/>
              <a:gd name="connsiteY2" fmla="*/ 676275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50" h="676275">
                <a:moveTo>
                  <a:pt x="0" y="0"/>
                </a:moveTo>
                <a:cubicBezTo>
                  <a:pt x="88900" y="100806"/>
                  <a:pt x="177800" y="201613"/>
                  <a:pt x="180975" y="314325"/>
                </a:cubicBezTo>
                <a:cubicBezTo>
                  <a:pt x="184150" y="427037"/>
                  <a:pt x="52387" y="612775"/>
                  <a:pt x="19050" y="676275"/>
                </a:cubicBezTo>
              </a:path>
            </a:pathLst>
          </a:custGeom>
          <a:noFill/>
          <a:ln w="349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62600" y="50292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40</a:t>
            </a:r>
            <a:r>
              <a:rPr lang="en-US" b="1" baseline="30000" dirty="0" smtClean="0">
                <a:solidFill>
                  <a:srgbClr val="000000"/>
                </a:solidFill>
              </a:rPr>
              <a:t>o</a:t>
            </a:r>
            <a:endParaRPr lang="en-US" b="1" baseline="30000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96000" y="335610"/>
            <a:ext cx="272196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Sinnott</a:t>
            </a:r>
            <a:r>
              <a:rPr lang="en-US" sz="1400" dirty="0" smtClean="0">
                <a:solidFill>
                  <a:srgbClr val="000000"/>
                </a:solidFill>
              </a:rPr>
              <a:t> et al. 2013, </a:t>
            </a:r>
            <a:r>
              <a:rPr lang="en-US" sz="1400" dirty="0" err="1" smtClean="0">
                <a:solidFill>
                  <a:srgbClr val="000000"/>
                </a:solidFill>
              </a:rPr>
              <a:t>ApJ</a:t>
            </a:r>
            <a:r>
              <a:rPr lang="en-US" sz="1400" dirty="0" smtClean="0">
                <a:solidFill>
                  <a:srgbClr val="000000"/>
                </a:solidFill>
              </a:rPr>
              <a:t>, 767, 45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-299071" y="3120806"/>
            <a:ext cx="175642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Flux + constant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41968" y="6259294"/>
            <a:ext cx="261742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Radial Velocity (10</a:t>
            </a:r>
            <a:r>
              <a:rPr lang="en-US" sz="1600" baseline="30000" dirty="0" smtClean="0">
                <a:solidFill>
                  <a:srgbClr val="000000"/>
                </a:solidFill>
              </a:rPr>
              <a:t>3</a:t>
            </a:r>
            <a:r>
              <a:rPr lang="en-US" sz="1600" dirty="0" smtClean="0">
                <a:solidFill>
                  <a:srgbClr val="000000"/>
                </a:solidFill>
              </a:rPr>
              <a:t> km s</a:t>
            </a:r>
            <a:r>
              <a:rPr lang="en-US" sz="1600" baseline="30000" dirty="0" smtClean="0">
                <a:solidFill>
                  <a:srgbClr val="000000"/>
                </a:solidFill>
              </a:rPr>
              <a:t>-1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28139" y="6597848"/>
            <a:ext cx="14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Armin Rest, STScI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12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87A_Fig13to15.gif"/>
          <p:cNvPicPr>
            <a:picLocks noChangeAspect="1"/>
          </p:cNvPicPr>
          <p:nvPr/>
        </p:nvPicPr>
        <p:blipFill>
          <a:blip r:embed="rId3" cstate="print"/>
          <a:srcRect l="25044" t="11667" r="53403" b="11765"/>
          <a:stretch>
            <a:fillRect/>
          </a:stretch>
        </p:blipFill>
        <p:spPr>
          <a:xfrm>
            <a:off x="460968" y="146470"/>
            <a:ext cx="3048000" cy="626444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41968" y="298870"/>
            <a:ext cx="670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H</a:t>
            </a:r>
            <a:r>
              <a:rPr lang="en-US" sz="2800" b="1" dirty="0" smtClean="0">
                <a:solidFill>
                  <a:srgbClr val="000000"/>
                </a:solidFill>
                <a:latin typeface="Symbol" pitchFamily="18" charset="2"/>
              </a:rPr>
              <a:t>a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8168" y="832270"/>
            <a:ext cx="865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PA=16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8168" y="159427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29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8168" y="243247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53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8168" y="319447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76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8168" y="3880270"/>
            <a:ext cx="586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113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8168" y="471847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186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8168" y="540427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326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pic>
        <p:nvPicPr>
          <p:cNvPr id="18" name="Content Placeholder 4" descr="87A_Fig13to15.gif"/>
          <p:cNvPicPr>
            <a:picLocks noChangeAspect="1"/>
          </p:cNvPicPr>
          <p:nvPr/>
        </p:nvPicPr>
        <p:blipFill>
          <a:blip r:embed="rId3" cstate="print"/>
          <a:srcRect l="54680" t="12794" r="27539" b="66716"/>
          <a:stretch>
            <a:fillRect/>
          </a:stretch>
        </p:blipFill>
        <p:spPr bwMode="auto">
          <a:xfrm>
            <a:off x="4914900" y="609600"/>
            <a:ext cx="4229100" cy="2819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cxnSp>
        <p:nvCxnSpPr>
          <p:cNvPr id="17" name="Straight Arrow Connector 16"/>
          <p:cNvCxnSpPr/>
          <p:nvPr/>
        </p:nvCxnSpPr>
        <p:spPr bwMode="auto">
          <a:xfrm flipV="1">
            <a:off x="3242793" y="1752600"/>
            <a:ext cx="3539007" cy="31718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242793" y="1170824"/>
            <a:ext cx="3767607" cy="27697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096000" y="335610"/>
            <a:ext cx="214615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Sinnott</a:t>
            </a:r>
            <a:r>
              <a:rPr lang="en-US" sz="1400" dirty="0">
                <a:solidFill>
                  <a:srgbClr val="000000"/>
                </a:solidFill>
              </a:rPr>
              <a:t>+</a:t>
            </a:r>
            <a:r>
              <a:rPr lang="en-US" sz="1400" dirty="0" smtClean="0">
                <a:solidFill>
                  <a:srgbClr val="000000"/>
                </a:solidFill>
              </a:rPr>
              <a:t>13, </a:t>
            </a:r>
            <a:r>
              <a:rPr lang="en-US" sz="1400" dirty="0" err="1" smtClean="0">
                <a:solidFill>
                  <a:srgbClr val="000000"/>
                </a:solidFill>
              </a:rPr>
              <a:t>ApJ</a:t>
            </a:r>
            <a:r>
              <a:rPr lang="en-US" sz="1400" dirty="0" smtClean="0">
                <a:solidFill>
                  <a:srgbClr val="000000"/>
                </a:solidFill>
              </a:rPr>
              <a:t>, 767, 45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299071" y="3120806"/>
            <a:ext cx="175642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Flux + constant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1968" y="6259294"/>
            <a:ext cx="261742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Radial Velocity (10</a:t>
            </a:r>
            <a:r>
              <a:rPr lang="en-US" sz="1600" baseline="30000" dirty="0" smtClean="0">
                <a:solidFill>
                  <a:srgbClr val="000000"/>
                </a:solidFill>
              </a:rPr>
              <a:t>3</a:t>
            </a:r>
            <a:r>
              <a:rPr lang="en-US" sz="1600" dirty="0" smtClean="0">
                <a:solidFill>
                  <a:srgbClr val="000000"/>
                </a:solidFill>
              </a:rPr>
              <a:t> km s</a:t>
            </a:r>
            <a:r>
              <a:rPr lang="en-US" sz="1600" baseline="30000" dirty="0" smtClean="0">
                <a:solidFill>
                  <a:srgbClr val="000000"/>
                </a:solidFill>
              </a:rPr>
              <a:t>-1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4" name="Content Placeholder 4" descr="87A_Fig13to15.gif"/>
          <p:cNvPicPr>
            <a:picLocks noChangeAspect="1"/>
          </p:cNvPicPr>
          <p:nvPr/>
        </p:nvPicPr>
        <p:blipFill>
          <a:blip r:embed="rId3" cstate="print"/>
          <a:srcRect l="54680" t="48790" r="27539" b="30720"/>
          <a:stretch>
            <a:fillRect/>
          </a:stretch>
        </p:blipFill>
        <p:spPr bwMode="auto">
          <a:xfrm>
            <a:off x="4914900" y="3810000"/>
            <a:ext cx="42291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4826000" y="3572493"/>
            <a:ext cx="419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“Bochum event”, March 29 1987 (10</a:t>
            </a:r>
            <a:r>
              <a:rPr lang="en-US" sz="1200" baseline="30000" dirty="0" smtClean="0">
                <a:solidFill>
                  <a:srgbClr val="000000"/>
                </a:solidFill>
              </a:rPr>
              <a:t>-3 </a:t>
            </a:r>
            <a:r>
              <a:rPr lang="en-US" sz="1200" dirty="0" smtClean="0">
                <a:solidFill>
                  <a:srgbClr val="000000"/>
                </a:solidFill>
              </a:rPr>
              <a:t>M</a:t>
            </a:r>
            <a:r>
              <a:rPr lang="en-US" sz="1200" baseline="-25000" dirty="0" smtClean="0">
                <a:solidFill>
                  <a:srgbClr val="000000"/>
                </a:solidFill>
              </a:rPr>
              <a:t>o</a:t>
            </a:r>
            <a:r>
              <a:rPr lang="en-US" sz="1200" dirty="0" smtClean="0">
                <a:solidFill>
                  <a:srgbClr val="000000"/>
                </a:solidFill>
              </a:rPr>
              <a:t>, Chugai+95)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Oval 1"/>
          <p:cNvSpPr>
            <a:spLocks noChangeAspect="1"/>
          </p:cNvSpPr>
          <p:nvPr/>
        </p:nvSpPr>
        <p:spPr>
          <a:xfrm>
            <a:off x="6546850" y="1855760"/>
            <a:ext cx="546100" cy="546100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6426200" y="4964085"/>
            <a:ext cx="546100" cy="546100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-28139" y="6597848"/>
            <a:ext cx="14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Armin Rest, STScI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356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87A_Fig13to15.gif"/>
          <p:cNvPicPr>
            <a:picLocks noChangeAspect="1"/>
          </p:cNvPicPr>
          <p:nvPr/>
        </p:nvPicPr>
        <p:blipFill>
          <a:blip r:embed="rId2" cstate="print"/>
          <a:srcRect l="25044" t="11667" r="53403" b="11765"/>
          <a:stretch>
            <a:fillRect/>
          </a:stretch>
        </p:blipFill>
        <p:spPr>
          <a:xfrm>
            <a:off x="460968" y="146470"/>
            <a:ext cx="3048000" cy="626444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41968" y="298870"/>
            <a:ext cx="670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H</a:t>
            </a:r>
            <a:r>
              <a:rPr lang="en-US" sz="2800" b="1" dirty="0" smtClean="0">
                <a:solidFill>
                  <a:srgbClr val="000000"/>
                </a:solidFill>
                <a:latin typeface="Symbol" pitchFamily="18" charset="2"/>
              </a:rPr>
              <a:t>a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8168" y="832270"/>
            <a:ext cx="865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PA=16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8168" y="159427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29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8168" y="243247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53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8168" y="319447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76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8168" y="3880270"/>
            <a:ext cx="586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113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8168" y="471847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186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8168" y="540427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326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pic>
        <p:nvPicPr>
          <p:cNvPr id="18" name="Content Placeholder 4" descr="87A_Fig13to15.gif"/>
          <p:cNvPicPr>
            <a:picLocks noChangeAspect="1"/>
          </p:cNvPicPr>
          <p:nvPr/>
        </p:nvPicPr>
        <p:blipFill>
          <a:blip r:embed="rId2" cstate="print"/>
          <a:srcRect l="54680" t="12794" r="27539" b="66716"/>
          <a:stretch>
            <a:fillRect/>
          </a:stretch>
        </p:blipFill>
        <p:spPr bwMode="auto">
          <a:xfrm>
            <a:off x="4914900" y="609600"/>
            <a:ext cx="4229100" cy="2819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cxnSp>
        <p:nvCxnSpPr>
          <p:cNvPr id="17" name="Straight Arrow Connector 16"/>
          <p:cNvCxnSpPr/>
          <p:nvPr/>
        </p:nvCxnSpPr>
        <p:spPr bwMode="auto">
          <a:xfrm flipV="1">
            <a:off x="3242793" y="1752600"/>
            <a:ext cx="3539007" cy="31718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242793" y="1170824"/>
            <a:ext cx="3767607" cy="27697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096000" y="335610"/>
            <a:ext cx="214615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Sinnott</a:t>
            </a:r>
            <a:r>
              <a:rPr lang="en-US" sz="1400" dirty="0">
                <a:solidFill>
                  <a:srgbClr val="000000"/>
                </a:solidFill>
              </a:rPr>
              <a:t>+</a:t>
            </a:r>
            <a:r>
              <a:rPr lang="en-US" sz="1400" dirty="0" smtClean="0">
                <a:solidFill>
                  <a:srgbClr val="000000"/>
                </a:solidFill>
              </a:rPr>
              <a:t>13, </a:t>
            </a:r>
            <a:r>
              <a:rPr lang="en-US" sz="1400" dirty="0" err="1" smtClean="0">
                <a:solidFill>
                  <a:srgbClr val="000000"/>
                </a:solidFill>
              </a:rPr>
              <a:t>ApJ</a:t>
            </a:r>
            <a:r>
              <a:rPr lang="en-US" sz="1400" dirty="0" smtClean="0">
                <a:solidFill>
                  <a:srgbClr val="000000"/>
                </a:solidFill>
              </a:rPr>
              <a:t>, 767, 45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7" name="Content Placeholder 4" descr="sn87A.ejecta.png"/>
          <p:cNvPicPr>
            <a:picLocks noChangeAspect="1"/>
          </p:cNvPicPr>
          <p:nvPr/>
        </p:nvPicPr>
        <p:blipFill>
          <a:blip r:embed="rId3" cstate="print"/>
          <a:srcRect l="2410"/>
          <a:stretch>
            <a:fillRect/>
          </a:stretch>
        </p:blipFill>
        <p:spPr bwMode="auto">
          <a:xfrm>
            <a:off x="3962400" y="3907290"/>
            <a:ext cx="5181600" cy="239318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4114800" y="6249893"/>
            <a:ext cx="3597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Ejecta</a:t>
            </a:r>
            <a:r>
              <a:rPr lang="en-US" sz="1400" dirty="0" smtClean="0">
                <a:solidFill>
                  <a:srgbClr val="000000"/>
                </a:solidFill>
              </a:rPr>
              <a:t> from Kjaer</a:t>
            </a:r>
            <a:r>
              <a:rPr lang="en-US" sz="1400" dirty="0">
                <a:solidFill>
                  <a:srgbClr val="000000"/>
                </a:solidFill>
              </a:rPr>
              <a:t>+</a:t>
            </a:r>
            <a:r>
              <a:rPr lang="en-US" sz="1400" dirty="0" smtClean="0">
                <a:solidFill>
                  <a:srgbClr val="000000"/>
                </a:solidFill>
              </a:rPr>
              <a:t>10, see also Larrson+13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72200" y="3602490"/>
            <a:ext cx="2146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Sinnott+13, </a:t>
            </a:r>
            <a:r>
              <a:rPr lang="en-US" sz="1400" dirty="0" err="1" smtClean="0">
                <a:solidFill>
                  <a:srgbClr val="000000"/>
                </a:solidFill>
              </a:rPr>
              <a:t>ApJ</a:t>
            </a:r>
            <a:r>
              <a:rPr lang="en-US" sz="1400" dirty="0" smtClean="0">
                <a:solidFill>
                  <a:srgbClr val="000000"/>
                </a:solidFill>
              </a:rPr>
              <a:t>, 767, 45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299071" y="3120806"/>
            <a:ext cx="175642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Flux + constant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1968" y="6259294"/>
            <a:ext cx="261742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Radial Velocity (10</a:t>
            </a:r>
            <a:r>
              <a:rPr lang="en-US" sz="1600" baseline="30000" dirty="0" smtClean="0">
                <a:solidFill>
                  <a:srgbClr val="000000"/>
                </a:solidFill>
              </a:rPr>
              <a:t>3</a:t>
            </a:r>
            <a:r>
              <a:rPr lang="en-US" sz="1600" dirty="0" smtClean="0">
                <a:solidFill>
                  <a:srgbClr val="000000"/>
                </a:solidFill>
              </a:rPr>
              <a:t> km s</a:t>
            </a:r>
            <a:r>
              <a:rPr lang="en-US" sz="1600" baseline="30000" dirty="0" smtClean="0">
                <a:solidFill>
                  <a:srgbClr val="000000"/>
                </a:solidFill>
              </a:rPr>
              <a:t>-1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28139" y="6597848"/>
            <a:ext cx="14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Armin Rest, STScI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88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CHANDRA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FF6600"/>
                </a:solidFill>
              </a:rPr>
              <a:t>ALMA</a:t>
            </a:r>
            <a:r>
              <a:rPr lang="en-US" dirty="0" smtClean="0">
                <a:solidFill>
                  <a:schemeClr val="bg1"/>
                </a:solidFill>
              </a:rPr>
              <a:t> &amp; </a:t>
            </a:r>
            <a:r>
              <a:rPr lang="en-US" dirty="0" smtClean="0">
                <a:solidFill>
                  <a:srgbClr val="CCFFCC"/>
                </a:solidFill>
              </a:rPr>
              <a:t>HST</a:t>
            </a:r>
            <a:endParaRPr lang="en-US" dirty="0">
              <a:solidFill>
                <a:srgbClr val="CCFFCC"/>
              </a:solidFill>
            </a:endParaRPr>
          </a:p>
        </p:txBody>
      </p:sp>
      <p:pic>
        <p:nvPicPr>
          <p:cNvPr id="4" name="Content Placeholder 3" descr="SN1987A X-ray, Radio, Optical (HST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9" b="17219"/>
          <a:stretch>
            <a:fillRect/>
          </a:stretch>
        </p:blipFill>
        <p:spPr>
          <a:xfrm>
            <a:off x="1114228" y="1583426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423230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048" y="169847"/>
            <a:ext cx="7772400" cy="1143000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STIS Slit positions for 3D reconstruction of debris: Larsson et al. (2016)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Next observation:  TONIGHT!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STIS Slit positions on 87A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2692" r="6944"/>
          <a:stretch/>
        </p:blipFill>
        <p:spPr>
          <a:xfrm>
            <a:off x="846631" y="1488687"/>
            <a:ext cx="7248383" cy="5915615"/>
          </a:xfrm>
        </p:spPr>
      </p:pic>
    </p:spTree>
    <p:extLst>
      <p:ext uri="{BB962C8B-B14F-4D97-AF65-F5344CB8AC3E}">
        <p14:creationId xmlns:p14="http://schemas.microsoft.com/office/powerpoint/2010/main" val="484984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ALMA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Montage2-eps-converted-to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09" r="-89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3369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Slicing up the </a:t>
            </a:r>
            <a:r>
              <a:rPr lang="en-US" dirty="0" err="1" smtClean="0"/>
              <a:t>SiO</a:t>
            </a:r>
            <a:r>
              <a:rPr lang="en-US" dirty="0" smtClean="0"/>
              <a:t> emission from Alma</a:t>
            </a:r>
            <a:br>
              <a:rPr lang="en-US" dirty="0" smtClean="0"/>
            </a:br>
            <a:r>
              <a:rPr lang="en-US" dirty="0" err="1" smtClean="0"/>
              <a:t>Indebetouw</a:t>
            </a:r>
            <a:r>
              <a:rPr lang="en-US" dirty="0" smtClean="0"/>
              <a:t> et al..</a:t>
            </a:r>
            <a:endParaRPr lang="en-US" dirty="0"/>
          </a:p>
        </p:txBody>
      </p:sp>
      <p:pic>
        <p:nvPicPr>
          <p:cNvPr id="4" name="sio54.chanmap.Hacontour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4725" y="1600200"/>
            <a:ext cx="4654550" cy="4525963"/>
          </a:xfrm>
        </p:spPr>
      </p:pic>
    </p:spTree>
    <p:extLst>
      <p:ext uri="{BB962C8B-B14F-4D97-AF65-F5344CB8AC3E}">
        <p14:creationId xmlns:p14="http://schemas.microsoft.com/office/powerpoint/2010/main" val="428343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 of the Beginning</a:t>
            </a:r>
            <a:endParaRPr lang="en-US" dirty="0"/>
          </a:p>
        </p:txBody>
      </p:sp>
      <p:pic>
        <p:nvPicPr>
          <p:cNvPr id="4" name="feb082017debris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7288" y="1600200"/>
            <a:ext cx="4287837" cy="4525963"/>
          </a:xfrm>
        </p:spPr>
      </p:pic>
    </p:spTree>
    <p:extLst>
      <p:ext uri="{BB962C8B-B14F-4D97-AF65-F5344CB8AC3E}">
        <p14:creationId xmlns:p14="http://schemas.microsoft.com/office/powerpoint/2010/main" val="72049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9631"/>
            <a:ext cx="8229600" cy="1143000"/>
          </a:xfrm>
        </p:spPr>
        <p:txBody>
          <a:bodyPr/>
          <a:lstStyle/>
          <a:p>
            <a:r>
              <a:rPr lang="en-US" dirty="0" smtClean="0"/>
              <a:t>Where is that neutron star?</a:t>
            </a:r>
            <a:endParaRPr lang="en-US" dirty="0"/>
          </a:p>
        </p:txBody>
      </p:sp>
      <p:pic>
        <p:nvPicPr>
          <p:cNvPr id="4" name="Content Placeholder 3" descr="upperlimi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71" r="-22071"/>
          <a:stretch>
            <a:fillRect/>
          </a:stretch>
        </p:blipFill>
        <p:spPr>
          <a:xfrm>
            <a:off x="-1227440" y="766815"/>
            <a:ext cx="11122698" cy="6117019"/>
          </a:xfrm>
        </p:spPr>
      </p:pic>
    </p:spTree>
    <p:extLst>
      <p:ext uri="{BB962C8B-B14F-4D97-AF65-F5344CB8AC3E}">
        <p14:creationId xmlns:p14="http://schemas.microsoft.com/office/powerpoint/2010/main" val="147275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Where is that neutron star?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Laura lopez neutron star upper limi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4" t="42232" r="19252"/>
          <a:stretch/>
        </p:blipFill>
        <p:spPr>
          <a:xfrm>
            <a:off x="2161168" y="1464243"/>
            <a:ext cx="7040826" cy="5165732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3274720" y="3861472"/>
            <a:ext cx="4924316" cy="25916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1680185"/>
            <a:ext cx="2262024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Dust?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Looking at the right wavelengths?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Collapse to a black hole?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33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n1987a_jul2015largev1-eps-converted-to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41" r="-46141"/>
          <a:stretch>
            <a:fillRect/>
          </a:stretch>
        </p:blipFill>
        <p:spPr>
          <a:xfrm>
            <a:off x="-2066991" y="-93241"/>
            <a:ext cx="13301331" cy="7315200"/>
          </a:xfrm>
        </p:spPr>
      </p:pic>
      <p:sp>
        <p:nvSpPr>
          <p:cNvPr id="5" name="TextBox 4"/>
          <p:cNvSpPr txBox="1"/>
          <p:nvPr/>
        </p:nvSpPr>
        <p:spPr>
          <a:xfrm>
            <a:off x="423303" y="509838"/>
            <a:ext cx="83430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Life is short!</a:t>
            </a:r>
          </a:p>
          <a:p>
            <a:pPr algn="ctr"/>
            <a:r>
              <a:rPr lang="en-US" sz="4000" dirty="0" err="1" smtClean="0">
                <a:solidFill>
                  <a:schemeClr val="bg1"/>
                </a:solidFill>
              </a:rPr>
              <a:t>yoU</a:t>
            </a:r>
            <a:r>
              <a:rPr lang="en-US" sz="4000" dirty="0" smtClean="0">
                <a:solidFill>
                  <a:schemeClr val="bg1"/>
                </a:solidFill>
              </a:rPr>
              <a:t>/Universe~ 10</a:t>
            </a:r>
            <a:r>
              <a:rPr lang="en-US" sz="4000" baseline="30000" dirty="0" smtClean="0">
                <a:solidFill>
                  <a:schemeClr val="bg1"/>
                </a:solidFill>
              </a:rPr>
              <a:t>2</a:t>
            </a:r>
            <a:r>
              <a:rPr lang="en-US" sz="4000" dirty="0" smtClean="0">
                <a:solidFill>
                  <a:schemeClr val="bg1"/>
                </a:solidFill>
              </a:rPr>
              <a:t> years/10</a:t>
            </a:r>
            <a:r>
              <a:rPr lang="en-US" sz="4000" baseline="30000" dirty="0" smtClean="0">
                <a:solidFill>
                  <a:schemeClr val="bg1"/>
                </a:solidFill>
              </a:rPr>
              <a:t>10</a:t>
            </a:r>
            <a:r>
              <a:rPr lang="en-US" sz="4000" dirty="0" smtClean="0">
                <a:solidFill>
                  <a:schemeClr val="bg1"/>
                </a:solidFill>
              </a:rPr>
              <a:t> years ~10</a:t>
            </a:r>
            <a:r>
              <a:rPr lang="en-US" sz="4000" baseline="30000" dirty="0" smtClean="0">
                <a:solidFill>
                  <a:schemeClr val="bg1"/>
                </a:solidFill>
              </a:rPr>
              <a:t>-8</a:t>
            </a:r>
            <a:endParaRPr lang="en-US" sz="4000" dirty="0" smtClean="0">
              <a:solidFill>
                <a:schemeClr val="bg1"/>
              </a:solidFill>
            </a:endParaRPr>
          </a:p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01276" y="5378207"/>
            <a:ext cx="9701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9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N_1987A_HS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" r="-703"/>
          <a:stretch/>
        </p:blipFill>
        <p:spPr>
          <a:xfrm>
            <a:off x="2" y="-955639"/>
            <a:ext cx="9369171" cy="9326560"/>
          </a:xfrm>
        </p:spPr>
      </p:pic>
      <p:sp>
        <p:nvSpPr>
          <p:cNvPr id="3" name="TextBox 2"/>
          <p:cNvSpPr txBox="1"/>
          <p:nvPr/>
        </p:nvSpPr>
        <p:spPr>
          <a:xfrm>
            <a:off x="734427" y="-566050"/>
            <a:ext cx="72524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Learn more!</a:t>
            </a:r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M</a:t>
            </a:r>
            <a:r>
              <a:rPr lang="en-US" sz="4000" baseline="30000" dirty="0" smtClean="0">
                <a:solidFill>
                  <a:schemeClr val="bg1"/>
                </a:solidFill>
              </a:rPr>
              <a:t>c</a:t>
            </a:r>
            <a:r>
              <a:rPr lang="en-US" sz="4000" dirty="0" smtClean="0">
                <a:solidFill>
                  <a:schemeClr val="bg1"/>
                </a:solidFill>
              </a:rPr>
              <a:t>Cray &amp; </a:t>
            </a:r>
            <a:r>
              <a:rPr lang="en-US" sz="4000" dirty="0" err="1" smtClean="0">
                <a:solidFill>
                  <a:schemeClr val="bg1"/>
                </a:solidFill>
              </a:rPr>
              <a:t>Fransson</a:t>
            </a:r>
            <a:r>
              <a:rPr lang="en-US" sz="4000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Annual Reviews of Astronomy and Astrophysics 2016</a:t>
            </a:r>
          </a:p>
          <a:p>
            <a:r>
              <a:rPr lang="en-US" sz="4000" i="1" dirty="0" smtClean="0">
                <a:solidFill>
                  <a:schemeClr val="bg1"/>
                </a:solidFill>
              </a:rPr>
              <a:t>The Remnant of SN 1987A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 smtClean="0">
              <a:solidFill>
                <a:schemeClr val="bg1"/>
              </a:solidFill>
            </a:endParaRPr>
          </a:p>
          <a:p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Kirshner  Sky &amp; Telescope February 2017</a:t>
            </a:r>
          </a:p>
          <a:p>
            <a:r>
              <a:rPr lang="en-US" sz="4000" i="1" dirty="0" smtClean="0">
                <a:solidFill>
                  <a:schemeClr val="bg1"/>
                </a:solidFill>
              </a:rPr>
              <a:t>Supernova of a Lifetime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NOVA  </a:t>
            </a:r>
            <a:r>
              <a:rPr lang="en-US" sz="4000" i="1" dirty="0" smtClean="0">
                <a:solidFill>
                  <a:schemeClr val="bg1"/>
                </a:solidFill>
              </a:rPr>
              <a:t>Death of a Star</a:t>
            </a:r>
            <a:r>
              <a:rPr lang="en-US" sz="4000" dirty="0" smtClean="0">
                <a:solidFill>
                  <a:schemeClr val="bg1"/>
                </a:solidFill>
              </a:rPr>
              <a:t> 1988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9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1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 1987A with HST</a:t>
            </a:r>
            <a:br>
              <a:rPr lang="en-US" dirty="0" smtClean="0"/>
            </a:br>
            <a:r>
              <a:rPr lang="en-US" dirty="0" smtClean="0"/>
              <a:t>1994-2016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verson1withyear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724273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B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ermi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t="2062" r="25934" b="63382"/>
          <a:stretch/>
        </p:blipFill>
        <p:spPr>
          <a:xfrm>
            <a:off x="-184044" y="458078"/>
            <a:ext cx="9471169" cy="6071980"/>
          </a:xfrm>
        </p:spPr>
      </p:pic>
    </p:spTree>
    <p:extLst>
      <p:ext uri="{BB962C8B-B14F-4D97-AF65-F5344CB8AC3E}">
        <p14:creationId xmlns:p14="http://schemas.microsoft.com/office/powerpoint/2010/main" val="2471357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4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rise of the ring!</a:t>
            </a:r>
            <a:endParaRPr lang="en-US" dirty="0"/>
          </a:p>
        </p:txBody>
      </p:sp>
      <p:pic>
        <p:nvPicPr>
          <p:cNvPr id="6" name="Content Placeholder 5" descr="SN 1987A late light curve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0" b="5760"/>
          <a:stretch>
            <a:fillRect/>
          </a:stretch>
        </p:blipFill>
        <p:spPr>
          <a:xfrm>
            <a:off x="411297" y="2013273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71752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Verdana" charset="0"/>
              </a:rPr>
              <a:t>Something </a:t>
            </a:r>
            <a:r>
              <a:rPr lang="en-US" dirty="0" smtClean="0">
                <a:latin typeface="Verdana" charset="0"/>
              </a:rPr>
              <a:t>new</a:t>
            </a:r>
            <a:r>
              <a:rPr lang="en-US" dirty="0">
                <a:latin typeface="Verdana" charset="0"/>
              </a:rPr>
              <a:t>:</a:t>
            </a:r>
            <a:r>
              <a:rPr lang="en-US" dirty="0" smtClean="0">
                <a:latin typeface="Verdana" charset="0"/>
              </a:rPr>
              <a:t> and it isn’t radioactivity!</a:t>
            </a:r>
            <a:endParaRPr lang="en-US" dirty="0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0179" name="Picture 4" descr="Pages from 87a_si.jpg                                          00000FA2robert                         C54A261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2"/>
          <a:stretch>
            <a:fillRect/>
          </a:stretch>
        </p:blipFill>
        <p:spPr bwMode="auto">
          <a:xfrm>
            <a:off x="838200" y="1586966"/>
            <a:ext cx="73263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262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Reconstructing 3D</a:t>
            </a:r>
            <a:br>
              <a:rPr lang="en-US" dirty="0" smtClean="0"/>
            </a:br>
            <a:r>
              <a:rPr lang="en-US" dirty="0" smtClean="0"/>
              <a:t>x/t =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x</a:t>
            </a:r>
            <a:r>
              <a:rPr lang="en-US" dirty="0" smtClean="0"/>
              <a:t>; y/t =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y</a:t>
            </a:r>
            <a:r>
              <a:rPr lang="en-US" baseline="-25000" dirty="0" smtClean="0"/>
              <a:t>;</a:t>
            </a:r>
            <a:r>
              <a:rPr lang="en-US" dirty="0" smtClean="0"/>
              <a:t> z =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r</a:t>
            </a:r>
            <a:r>
              <a:rPr lang="en-US" dirty="0" err="1" smtClean="0"/>
              <a:t>t</a:t>
            </a:r>
            <a:endParaRPr lang="en-US" dirty="0"/>
          </a:p>
        </p:txBody>
      </p:sp>
      <p:pic>
        <p:nvPicPr>
          <p:cNvPr id="4" name="Content Placeholder 3" descr="3D Plot Larsson et al 3D-2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" b="33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314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Theoretical Velocity </a:t>
            </a:r>
            <a:r>
              <a:rPr lang="en-US" dirty="0" err="1" smtClean="0"/>
              <a:t>Distributiuons</a:t>
            </a:r>
            <a:r>
              <a:rPr lang="en-US" dirty="0" smtClean="0"/>
              <a:t> of </a:t>
            </a:r>
            <a:r>
              <a:rPr lang="en-US" baseline="30000" dirty="0" smtClean="0"/>
              <a:t>56</a:t>
            </a:r>
            <a:r>
              <a:rPr lang="en-US" dirty="0" smtClean="0"/>
              <a:t>Ni</a:t>
            </a:r>
            <a:endParaRPr lang="en-US" dirty="0"/>
          </a:p>
        </p:txBody>
      </p:sp>
      <p:pic>
        <p:nvPicPr>
          <p:cNvPr id="4" name="Content Placeholder 3" descr="Theoretical velocity distributions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r="5067"/>
          <a:stretch>
            <a:fillRect/>
          </a:stretch>
        </p:blipFill>
        <p:spPr>
          <a:xfrm>
            <a:off x="457200" y="1768489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15914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iO.CO.mayavi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8525" y="1600200"/>
            <a:ext cx="4805363" cy="4525963"/>
          </a:xfrm>
        </p:spPr>
      </p:pic>
    </p:spTree>
    <p:extLst>
      <p:ext uri="{BB962C8B-B14F-4D97-AF65-F5344CB8AC3E}">
        <p14:creationId xmlns:p14="http://schemas.microsoft.com/office/powerpoint/2010/main" val="877735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sit.87a.rotate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012950"/>
            <a:ext cx="8229600" cy="3700463"/>
          </a:xfrm>
        </p:spPr>
      </p:pic>
    </p:spTree>
    <p:extLst>
      <p:ext uri="{BB962C8B-B14F-4D97-AF65-F5344CB8AC3E}">
        <p14:creationId xmlns:p14="http://schemas.microsoft.com/office/powerpoint/2010/main" val="62386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37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cs typeface="Symbol" charset="2"/>
              </a:rPr>
              <a:t>-rays</a:t>
            </a:r>
            <a:r>
              <a:rPr lang="en-US" dirty="0" smtClean="0"/>
              <a:t> observed by NUSTAR</a:t>
            </a:r>
            <a:br>
              <a:rPr lang="en-US" dirty="0" smtClean="0"/>
            </a:br>
            <a:r>
              <a:rPr lang="en-US" dirty="0"/>
              <a:t>1.5 x 10</a:t>
            </a:r>
            <a:r>
              <a:rPr lang="en-US" baseline="30000" dirty="0"/>
              <a:t>-4</a:t>
            </a:r>
            <a:r>
              <a:rPr lang="en-US" dirty="0"/>
              <a:t>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r>
              <a:rPr lang="en-US" dirty="0"/>
              <a:t> of  </a:t>
            </a:r>
            <a:r>
              <a:rPr lang="en-US" baseline="30000" dirty="0" smtClean="0"/>
              <a:t>44</a:t>
            </a:r>
            <a:r>
              <a:rPr lang="en-US" dirty="0" smtClean="0"/>
              <a:t>Ti                </a:t>
            </a:r>
            <a:br>
              <a:rPr lang="en-US" dirty="0" smtClean="0"/>
            </a:br>
            <a:r>
              <a:rPr lang="en-US" dirty="0" smtClean="0"/>
              <a:t>Boggs et al. (2015)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baseline="30000" dirty="0"/>
          </a:p>
        </p:txBody>
      </p:sp>
      <p:pic>
        <p:nvPicPr>
          <p:cNvPr id="4" name="Content Placeholder 3" descr="NUSTAR Gamma-ray spectrum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1" t="695" r="17801" b="9166"/>
          <a:stretch/>
        </p:blipFill>
        <p:spPr>
          <a:xfrm>
            <a:off x="1774866" y="2288656"/>
            <a:ext cx="5447001" cy="4137134"/>
          </a:xfrm>
        </p:spPr>
      </p:pic>
    </p:spTree>
    <p:extLst>
      <p:ext uri="{BB962C8B-B14F-4D97-AF65-F5344CB8AC3E}">
        <p14:creationId xmlns:p14="http://schemas.microsoft.com/office/powerpoint/2010/main" val="385510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n1987a_jul2015largev1-eps-converted-to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41" r="-46141"/>
          <a:stretch>
            <a:fillRect/>
          </a:stretch>
        </p:blipFill>
        <p:spPr>
          <a:xfrm>
            <a:off x="-2066991" y="-93241"/>
            <a:ext cx="13301331" cy="7315200"/>
          </a:xfrm>
        </p:spPr>
      </p:pic>
      <p:sp>
        <p:nvSpPr>
          <p:cNvPr id="5" name="TextBox 4"/>
          <p:cNvSpPr txBox="1"/>
          <p:nvPr/>
        </p:nvSpPr>
        <p:spPr>
          <a:xfrm>
            <a:off x="423303" y="509838"/>
            <a:ext cx="8343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Time as money!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 ~10</a:t>
            </a:r>
            <a:r>
              <a:rPr lang="en-US" sz="4000" baseline="30000" dirty="0" smtClean="0">
                <a:solidFill>
                  <a:schemeClr val="bg1"/>
                </a:solidFill>
              </a:rPr>
              <a:t>-8</a:t>
            </a:r>
            <a:endParaRPr lang="en-US" sz="4000" dirty="0" smtClean="0">
              <a:solidFill>
                <a:schemeClr val="bg1"/>
              </a:solidFill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1 cent/1 million dollars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01276" y="5378207"/>
            <a:ext cx="9701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4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Many messages!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Figure9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" r="1997" b="21461"/>
          <a:stretch/>
        </p:blipFill>
        <p:spPr>
          <a:xfrm>
            <a:off x="44073" y="1432937"/>
            <a:ext cx="9100827" cy="4339165"/>
          </a:xfrm>
        </p:spPr>
      </p:pic>
    </p:spTree>
    <p:extLst>
      <p:ext uri="{BB962C8B-B14F-4D97-AF65-F5344CB8AC3E}">
        <p14:creationId xmlns:p14="http://schemas.microsoft.com/office/powerpoint/2010/main" val="151231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1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 1987A with HST</a:t>
            </a:r>
            <a:br>
              <a:rPr lang="en-US" dirty="0" smtClean="0"/>
            </a:br>
            <a:r>
              <a:rPr lang="en-US" dirty="0" smtClean="0"/>
              <a:t>1994-2016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verson1withyear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635101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Light Echoes?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" y="4524883"/>
            <a:ext cx="2222499" cy="20313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Extragalactic </a:t>
            </a:r>
            <a:r>
              <a:rPr lang="en-US" b="1" dirty="0" err="1" smtClean="0">
                <a:solidFill>
                  <a:srgbClr val="000000"/>
                </a:solidFill>
              </a:rPr>
              <a:t>SNe</a:t>
            </a:r>
            <a:endParaRPr lang="en-US" b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Many surveys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100s </a:t>
            </a:r>
            <a:r>
              <a:rPr lang="en-US" dirty="0">
                <a:solidFill>
                  <a:srgbClr val="000000"/>
                </a:solidFill>
              </a:rPr>
              <a:t>of </a:t>
            </a:r>
            <a:r>
              <a:rPr lang="en-US" dirty="0" err="1">
                <a:solidFill>
                  <a:srgbClr val="000000"/>
                </a:solidFill>
              </a:rPr>
              <a:t>SNe</a:t>
            </a:r>
            <a:r>
              <a:rPr lang="en-US" dirty="0">
                <a:solidFill>
                  <a:srgbClr val="000000"/>
                </a:solidFill>
              </a:rPr>
              <a:t> per </a:t>
            </a:r>
            <a:r>
              <a:rPr lang="en-US" dirty="0" smtClean="0">
                <a:solidFill>
                  <a:srgbClr val="000000"/>
                </a:solidFill>
              </a:rPr>
              <a:t>year!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Populations, rates, properties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Unresolved</a:t>
            </a: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43700" y="4461383"/>
            <a:ext cx="2222499" cy="23083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Milky Way Galaxy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1 per 100 years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Close!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Environment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Remnant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Progenitor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Composition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No spectra</a:t>
            </a:r>
            <a:r>
              <a:rPr lang="en-US" dirty="0" smtClean="0">
                <a:solidFill>
                  <a:srgbClr val="000000"/>
                </a:solidFill>
              </a:rPr>
              <a:t>!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1543127"/>
            <a:ext cx="9144000" cy="5009908"/>
            <a:chOff x="0" y="1543127"/>
            <a:chExt cx="9144000" cy="5009908"/>
          </a:xfrm>
        </p:grpSpPr>
        <p:sp>
          <p:nvSpPr>
            <p:cNvPr id="17" name="TextBox 16"/>
            <p:cNvSpPr txBox="1"/>
            <p:nvPr/>
          </p:nvSpPr>
          <p:spPr>
            <a:xfrm>
              <a:off x="3289300" y="4706376"/>
              <a:ext cx="2444339" cy="1846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Light Echo Spectra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>
                  <a:solidFill>
                    <a:srgbClr val="000000"/>
                  </a:solidFill>
                </a:rPr>
                <a:t>Spectroscopic classification of historic events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>
                  <a:solidFill>
                    <a:srgbClr val="000000"/>
                  </a:solidFill>
                </a:rPr>
                <a:t>3D view!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>
                  <a:solidFill>
                    <a:srgbClr val="000000"/>
                  </a:solidFill>
                </a:rPr>
                <a:t>~10 MWG </a:t>
              </a:r>
              <a:r>
                <a:rPr lang="en-US" sz="1600" dirty="0" err="1" smtClean="0">
                  <a:solidFill>
                    <a:srgbClr val="000000"/>
                  </a:solidFill>
                </a:rPr>
                <a:t>SNe</a:t>
              </a:r>
              <a:r>
                <a:rPr lang="en-US" sz="1600" dirty="0" smtClean="0">
                  <a:solidFill>
                    <a:srgbClr val="000000"/>
                  </a:solidFill>
                </a:rPr>
                <a:t> in the last 1000 years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5956299" y="5211378"/>
              <a:ext cx="651090" cy="54978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 rot="10800000">
              <a:off x="2426040" y="5211378"/>
              <a:ext cx="634659" cy="54978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0" y="1543127"/>
              <a:ext cx="9144000" cy="2761356"/>
              <a:chOff x="0" y="4029566"/>
              <a:chExt cx="9144000" cy="2761356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0" y="4029566"/>
                <a:ext cx="9144000" cy="2761356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 descr="CasA.3Dspec.1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440" y="4156566"/>
                <a:ext cx="2365711" cy="2273300"/>
              </a:xfrm>
              <a:prstGeom prst="rect">
                <a:avLst/>
              </a:prstGeom>
            </p:spPr>
          </p:pic>
          <p:pic>
            <p:nvPicPr>
              <p:cNvPr id="29" name="Picture 28" descr="CasA.3Dspec.2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3601" y="4303509"/>
                <a:ext cx="2077662" cy="2126357"/>
              </a:xfrm>
              <a:prstGeom prst="rect">
                <a:avLst/>
              </a:prstGeom>
            </p:spPr>
          </p:pic>
          <p:pic>
            <p:nvPicPr>
              <p:cNvPr id="30" name="Picture 29" descr="CasA.3Dspec.3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4867" y="4162023"/>
                <a:ext cx="2099733" cy="2362200"/>
              </a:xfrm>
              <a:prstGeom prst="rect">
                <a:avLst/>
              </a:prstGeom>
            </p:spPr>
          </p:pic>
        </p:grpSp>
      </p:grpSp>
      <p:sp>
        <p:nvSpPr>
          <p:cNvPr id="16" name="TextBox 15"/>
          <p:cNvSpPr txBox="1"/>
          <p:nvPr/>
        </p:nvSpPr>
        <p:spPr>
          <a:xfrm>
            <a:off x="-50799" y="6601135"/>
            <a:ext cx="14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Armin Rest, STScI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72926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Armin Rest:  </a:t>
            </a:r>
            <a:r>
              <a:rPr lang="en-US" dirty="0" err="1" smtClean="0"/>
              <a:t>Microlensing</a:t>
            </a:r>
            <a:r>
              <a:rPr lang="en-US" dirty="0" smtClean="0"/>
              <a:t> alerts?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87A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0"/>
            <a:ext cx="7772400" cy="5311775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781800" y="1619250"/>
            <a:ext cx="1497013" cy="4603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Oct. 2001</a:t>
            </a:r>
          </a:p>
        </p:txBody>
      </p:sp>
    </p:spTree>
    <p:extLst>
      <p:ext uri="{BB962C8B-B14F-4D97-AF65-F5344CB8AC3E}">
        <p14:creationId xmlns:p14="http://schemas.microsoft.com/office/powerpoint/2010/main" val="2595115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The </a:t>
            </a:r>
            <a:r>
              <a:rPr lang="en-US" sz="4800" dirty="0" smtClean="0"/>
              <a:t>Light </a:t>
            </a:r>
            <a:r>
              <a:rPr lang="en-US" sz="4800" dirty="0"/>
              <a:t>Echoes of SN </a:t>
            </a:r>
            <a:r>
              <a:rPr lang="en-US" sz="4800" dirty="0" smtClean="0"/>
              <a:t>1987A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87A_02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813" y="1525588"/>
            <a:ext cx="7742237" cy="5310187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781800" y="1619250"/>
            <a:ext cx="1819275" cy="4603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2002 - 2001</a:t>
            </a:r>
          </a:p>
        </p:txBody>
      </p:sp>
    </p:spTree>
    <p:extLst>
      <p:ext uri="{BB962C8B-B14F-4D97-AF65-F5344CB8AC3E}">
        <p14:creationId xmlns:p14="http://schemas.microsoft.com/office/powerpoint/2010/main" val="239687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Jerkstrand</a:t>
            </a:r>
            <a:r>
              <a:rPr lang="en-US" dirty="0" smtClean="0"/>
              <a:t> et al. 2011</a:t>
            </a:r>
            <a:br>
              <a:rPr lang="en-US" dirty="0" smtClean="0"/>
            </a:br>
            <a:r>
              <a:rPr lang="en-US" dirty="0" smtClean="0"/>
              <a:t>1.5 x 10</a:t>
            </a:r>
            <a:r>
              <a:rPr lang="en-US" baseline="30000" dirty="0" smtClean="0"/>
              <a:t>-4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sun</a:t>
            </a:r>
            <a:r>
              <a:rPr lang="en-US" dirty="0" smtClean="0"/>
              <a:t> of  </a:t>
            </a:r>
            <a:r>
              <a:rPr lang="en-US" baseline="30000" dirty="0" smtClean="0"/>
              <a:t>44</a:t>
            </a:r>
            <a:r>
              <a:rPr lang="en-US" dirty="0" smtClean="0"/>
              <a:t>Ti</a:t>
            </a:r>
            <a:endParaRPr lang="en-US" dirty="0"/>
          </a:p>
        </p:txBody>
      </p:sp>
      <p:pic>
        <p:nvPicPr>
          <p:cNvPr id="4" name="Content Placeholder 3" descr="Jerkstrand's model spectrum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55" b="-13055"/>
          <a:stretch/>
        </p:blipFill>
        <p:spPr>
          <a:xfrm>
            <a:off x="89976" y="1300456"/>
            <a:ext cx="9877205" cy="5520601"/>
          </a:xfrm>
        </p:spPr>
      </p:pic>
    </p:spTree>
    <p:extLst>
      <p:ext uri="{BB962C8B-B14F-4D97-AF65-F5344CB8AC3E}">
        <p14:creationId xmlns:p14="http://schemas.microsoft.com/office/powerpoint/2010/main" val="1730466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816" y="641047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The late-time </a:t>
            </a:r>
            <a:r>
              <a:rPr lang="en-US" sz="3600" dirty="0" err="1" smtClean="0"/>
              <a:t>lightcurve</a:t>
            </a:r>
            <a:r>
              <a:rPr lang="en-US" sz="3600" dirty="0" smtClean="0"/>
              <a:t> of SN 1987A</a:t>
            </a:r>
            <a:br>
              <a:rPr lang="en-US" sz="3600" dirty="0" smtClean="0"/>
            </a:br>
            <a:r>
              <a:rPr lang="en-US" sz="3200" dirty="0" smtClean="0"/>
              <a:t>{0.07 </a:t>
            </a:r>
            <a:r>
              <a:rPr lang="en-US" sz="3200" dirty="0"/>
              <a:t>solar </a:t>
            </a:r>
            <a:r>
              <a:rPr lang="en-US" sz="3200" dirty="0" smtClean="0"/>
              <a:t>mass} </a:t>
            </a:r>
            <a:r>
              <a:rPr lang="en-US" sz="3200" baseline="30000" dirty="0" smtClean="0"/>
              <a:t>56</a:t>
            </a:r>
            <a:r>
              <a:rPr lang="en-US" sz="3200" dirty="0" smtClean="0"/>
              <a:t>Ni =&gt; </a:t>
            </a:r>
            <a:r>
              <a:rPr lang="en-US" sz="3200" baseline="30000" dirty="0" smtClean="0"/>
              <a:t>56</a:t>
            </a:r>
            <a:r>
              <a:rPr lang="en-US" sz="3200" dirty="0" smtClean="0"/>
              <a:t>Co (113 days) =&gt; </a:t>
            </a:r>
            <a:r>
              <a:rPr lang="en-US" sz="3200" baseline="30000" dirty="0" smtClean="0"/>
              <a:t>56</a:t>
            </a:r>
            <a:r>
              <a:rPr lang="en-US" sz="3200" dirty="0" smtClean="0"/>
              <a:t>Fe</a:t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sz="3200" baseline="30000" dirty="0" smtClean="0"/>
              <a:t>57</a:t>
            </a:r>
            <a:r>
              <a:rPr lang="en-US" sz="3200" dirty="0" smtClean="0"/>
              <a:t>Co  (390 days);      </a:t>
            </a:r>
            <a:r>
              <a:rPr lang="en-US" sz="3200" baseline="30000" dirty="0" smtClean="0"/>
              <a:t>44</a:t>
            </a:r>
            <a:r>
              <a:rPr lang="en-US" sz="3200" dirty="0" smtClean="0"/>
              <a:t>Ti  (85 years)  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8" name="Content Placeholder 7" descr="Light curve better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r="4795"/>
          <a:stretch>
            <a:fillRect/>
          </a:stretch>
        </p:blipFill>
        <p:spPr>
          <a:xfrm>
            <a:off x="457200" y="212036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777359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322"/>
            <a:ext cx="8229600" cy="1143000"/>
          </a:xfrm>
        </p:spPr>
        <p:txBody>
          <a:bodyPr/>
          <a:lstStyle/>
          <a:p>
            <a:r>
              <a:rPr lang="en-US" dirty="0" smtClean="0"/>
              <a:t>31 Years, 37 Papers!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8001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ADS:  Kirshner, R. + SN 1987A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Pages from 87A Bibliograph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4"/>
          <a:stretch/>
        </p:blipFill>
        <p:spPr>
          <a:xfrm>
            <a:off x="567317" y="1824689"/>
            <a:ext cx="7429500" cy="541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71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Including some new ones…</a:t>
            </a:r>
            <a:endParaRPr lang="en-US" dirty="0"/>
          </a:p>
        </p:txBody>
      </p:sp>
      <p:pic>
        <p:nvPicPr>
          <p:cNvPr id="4" name="Content Placeholder 3" descr="Larsson from 87A bibliograph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166" b="-43166"/>
          <a:stretch>
            <a:fillRect/>
          </a:stretch>
        </p:blipFill>
        <p:spPr>
          <a:xfrm>
            <a:off x="955" y="465932"/>
            <a:ext cx="9410117" cy="5175187"/>
          </a:xfrm>
        </p:spPr>
      </p:pic>
    </p:spTree>
    <p:extLst>
      <p:ext uri="{BB962C8B-B14F-4D97-AF65-F5344CB8AC3E}">
        <p14:creationId xmlns:p14="http://schemas.microsoft.com/office/powerpoint/2010/main" val="80287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48"/>
            <a:ext cx="8229600" cy="1143000"/>
          </a:xfrm>
        </p:spPr>
        <p:txBody>
          <a:bodyPr/>
          <a:lstStyle/>
          <a:p>
            <a:r>
              <a:rPr lang="en-US" dirty="0" smtClean="0"/>
              <a:t>Dick McCray</a:t>
            </a:r>
            <a:endParaRPr lang="en-US" dirty="0"/>
          </a:p>
        </p:txBody>
      </p:sp>
      <p:pic>
        <p:nvPicPr>
          <p:cNvPr id="4" name="Content Placeholder 3" descr="Dick McCra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24670" b="44267"/>
          <a:stretch/>
        </p:blipFill>
        <p:spPr>
          <a:xfrm>
            <a:off x="457192" y="1358148"/>
            <a:ext cx="8267818" cy="5146745"/>
          </a:xfrm>
        </p:spPr>
      </p:pic>
    </p:spTree>
    <p:extLst>
      <p:ext uri="{BB962C8B-B14F-4D97-AF65-F5344CB8AC3E}">
        <p14:creationId xmlns:p14="http://schemas.microsoft.com/office/powerpoint/2010/main" val="55197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rincetown LET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rincetown LET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rincetown LET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rincetown LET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rincetown LET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rincetown LET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3879</TotalTime>
  <Words>1178</Words>
  <Application>Microsoft Macintosh PowerPoint</Application>
  <PresentationFormat>On-screen Show (4:3)</PresentationFormat>
  <Paragraphs>290</Paragraphs>
  <Slides>66</Slides>
  <Notes>8</Notes>
  <HiddenSlides>0</HiddenSlides>
  <MMClips>11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Office Theme</vt:lpstr>
      <vt:lpstr>31_Blank Presentation</vt:lpstr>
      <vt:lpstr>36_Blank Presentation</vt:lpstr>
      <vt:lpstr>37_Blank Presentation</vt:lpstr>
      <vt:lpstr>32_Blank Presentation</vt:lpstr>
      <vt:lpstr>1_Office Theme</vt:lpstr>
      <vt:lpstr>1_Blank Presentation</vt:lpstr>
      <vt:lpstr>2_Blank Presentation</vt:lpstr>
      <vt:lpstr>3_Blank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31 Years, 37 Papers!</vt:lpstr>
      <vt:lpstr>Including some new ones…</vt:lpstr>
      <vt:lpstr>Dick McCray</vt:lpstr>
      <vt:lpstr>SN 1987A:  February 23, 1987</vt:lpstr>
      <vt:lpstr>Supernova of a Lifetime! NOVA:  Death of a Star 1988</vt:lpstr>
      <vt:lpstr>A 1987 Space Telescope: International Ultraviolet Explorer</vt:lpstr>
      <vt:lpstr>1988 RPK</vt:lpstr>
      <vt:lpstr>PowerPoint Presentation</vt:lpstr>
      <vt:lpstr>Driving while talking  at Goddard Space Flight Center</vt:lpstr>
      <vt:lpstr>PowerPoint Presentation</vt:lpstr>
      <vt:lpstr>Yet more at the APS 1987 “April Meeting”– held in April!</vt:lpstr>
      <vt:lpstr>Properties of Sk -69 202</vt:lpstr>
      <vt:lpstr>PowerPoint Presentation</vt:lpstr>
      <vt:lpstr>PowerPoint Presentation</vt:lpstr>
      <vt:lpstr>PowerPoint Presentation</vt:lpstr>
      <vt:lpstr>  April 24, 1990</vt:lpstr>
      <vt:lpstr>  </vt:lpstr>
      <vt:lpstr>HST 87A Co-Investigators SINS…and SAINTS</vt:lpstr>
      <vt:lpstr>PowerPoint Presentation</vt:lpstr>
      <vt:lpstr>PowerPoint Presentation</vt:lpstr>
      <vt:lpstr>SN 1987A with HST 1994-2016 </vt:lpstr>
      <vt:lpstr>What are the hotspots? Dick McCray’s cartoon</vt:lpstr>
      <vt:lpstr>PowerPoint Presentation</vt:lpstr>
      <vt:lpstr>SN 1987A with HST 1994-2016 </vt:lpstr>
      <vt:lpstr>SN 87A Light Echoes</vt:lpstr>
      <vt:lpstr>Geometry of Light Echoes</vt:lpstr>
      <vt:lpstr>Geometry of Light Echoes</vt:lpstr>
      <vt:lpstr>Geometry of Light Echoes</vt:lpstr>
      <vt:lpstr>Geometry of Light Echoes</vt:lpstr>
      <vt:lpstr>Geometry of Light Echoes</vt:lpstr>
      <vt:lpstr>3D-spectroscopy of SN 87A (Sinnott et al. 2013, ApJ, 767, 45)</vt:lpstr>
      <vt:lpstr>3D-spectroscopy of SN 87A (Sinnott et al. 2013, ApJ, 767, 45)</vt:lpstr>
      <vt:lpstr>3D-spectroscopy of SN 87A (Sinnott et al. 2013, ApJ, 767, 45)</vt:lpstr>
      <vt:lpstr>PowerPoint Presentation</vt:lpstr>
      <vt:lpstr>PowerPoint Presentation</vt:lpstr>
      <vt:lpstr>PowerPoint Presentation</vt:lpstr>
      <vt:lpstr>CHANDRA, ALMA &amp; HST</vt:lpstr>
      <vt:lpstr>STIS Slit positions for 3D reconstruction of debris: Larsson et al. (2016) Next observation:  TONIGHT!</vt:lpstr>
      <vt:lpstr>ALMA</vt:lpstr>
      <vt:lpstr>Slicing up the SiO emission from Alma Indebetouw et al..</vt:lpstr>
      <vt:lpstr>The End of the Beginning</vt:lpstr>
      <vt:lpstr>Where is that neutron star?</vt:lpstr>
      <vt:lpstr>Where is that neutron star?</vt:lpstr>
      <vt:lpstr>PowerPoint Presentation</vt:lpstr>
      <vt:lpstr>SN 1987A with HST 1994-2016 </vt:lpstr>
      <vt:lpstr>PowerPoint Presentation</vt:lpstr>
      <vt:lpstr>The rise of the ring!</vt:lpstr>
      <vt:lpstr>Something new: and it isn’t radioactivity!</vt:lpstr>
      <vt:lpstr>Reconstructing 3D x/t = vx; y/t = vy; z = vrt</vt:lpstr>
      <vt:lpstr>Theoretical Velocity Distributiuons of 56Ni</vt:lpstr>
      <vt:lpstr>PowerPoint Presentation</vt:lpstr>
      <vt:lpstr>PowerPoint Presentation</vt:lpstr>
      <vt:lpstr>g-rays observed by NUSTAR 1.5 x 10-4 Msun of  44Ti                 Boggs et al. (2015)   </vt:lpstr>
      <vt:lpstr>Many messages!</vt:lpstr>
      <vt:lpstr>SN 1987A with HST 1994-2016 </vt:lpstr>
      <vt:lpstr>Why Light Echoes?</vt:lpstr>
      <vt:lpstr>Armin Rest:  Microlensing alerts?</vt:lpstr>
      <vt:lpstr>The Light Echoes of SN 1987A</vt:lpstr>
      <vt:lpstr>Jerkstrand et al. 2011 1.5 x 10-4 Msun of  44Ti</vt:lpstr>
      <vt:lpstr>The late-time lightcurve of SN 1987A {0.07 solar mass} 56Ni =&gt; 56Co (113 days) =&gt; 56Fe  57Co  (390 days);      44Ti  (85 years)    </vt:lpstr>
    </vt:vector>
  </TitlesOfParts>
  <Company>Harvard Univeristy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Dummy for SN 1987A</dc:title>
  <dc:creator>Robert Kirshner</dc:creator>
  <cp:lastModifiedBy>Robert Kirshner</cp:lastModifiedBy>
  <cp:revision>52</cp:revision>
  <dcterms:created xsi:type="dcterms:W3CDTF">2017-01-27T18:53:00Z</dcterms:created>
  <dcterms:modified xsi:type="dcterms:W3CDTF">2017-02-24T04:08:43Z</dcterms:modified>
</cp:coreProperties>
</file>