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372" r:id="rId4"/>
    <p:sldId id="386" r:id="rId5"/>
    <p:sldId id="387" r:id="rId6"/>
    <p:sldId id="389" r:id="rId7"/>
    <p:sldId id="390" r:id="rId8"/>
    <p:sldId id="309" r:id="rId9"/>
    <p:sldId id="259" r:id="rId10"/>
    <p:sldId id="334" r:id="rId11"/>
    <p:sldId id="335" r:id="rId12"/>
    <p:sldId id="336" r:id="rId13"/>
    <p:sldId id="337" r:id="rId14"/>
    <p:sldId id="375" r:id="rId15"/>
    <p:sldId id="392" r:id="rId16"/>
    <p:sldId id="391" r:id="rId17"/>
    <p:sldId id="393" r:id="rId18"/>
    <p:sldId id="395" r:id="rId19"/>
    <p:sldId id="363" r:id="rId20"/>
    <p:sldId id="404" r:id="rId21"/>
    <p:sldId id="394" r:id="rId22"/>
    <p:sldId id="369" r:id="rId23"/>
    <p:sldId id="405" r:id="rId24"/>
    <p:sldId id="406" r:id="rId25"/>
    <p:sldId id="407" r:id="rId26"/>
    <p:sldId id="410" r:id="rId27"/>
    <p:sldId id="408" r:id="rId28"/>
    <p:sldId id="401" r:id="rId29"/>
    <p:sldId id="409" r:id="rId30"/>
    <p:sldId id="399" r:id="rId31"/>
    <p:sldId id="396" r:id="rId32"/>
    <p:sldId id="400" r:id="rId33"/>
    <p:sldId id="379" r:id="rId34"/>
    <p:sldId id="398" r:id="rId35"/>
    <p:sldId id="385" r:id="rId36"/>
    <p:sldId id="378" r:id="rId37"/>
    <p:sldId id="384" r:id="rId38"/>
    <p:sldId id="381" r:id="rId39"/>
    <p:sldId id="382" r:id="rId40"/>
    <p:sldId id="388" r:id="rId41"/>
    <p:sldId id="403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FF4C"/>
    <a:srgbClr val="7DDEFF"/>
    <a:srgbClr val="FFE423"/>
    <a:srgbClr val="FFABF4"/>
    <a:srgbClr val="A3AFF1"/>
    <a:srgbClr val="8992F1"/>
    <a:srgbClr val="FFFD78"/>
    <a:srgbClr val="94A3FF"/>
    <a:srgbClr val="9AFF96"/>
    <a:srgbClr val="FF7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95" autoAdjust="0"/>
  </p:normalViewPr>
  <p:slideViewPr>
    <p:cSldViewPr snapToGrid="0" snapToObjects="1">
      <p:cViewPr>
        <p:scale>
          <a:sx n="85" d="100"/>
          <a:sy n="85" d="100"/>
        </p:scale>
        <p:origin x="-118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83185-762B-914F-AB82-500B2556CF4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16012-A4A3-824A-AA57-C0DEAF7B9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0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2E00E-4EE3-2A46-BB70-2A1B45AACED8}" type="slidenum">
              <a:rPr lang="en-US"/>
              <a:pPr/>
              <a:t>4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99A4714-9195-434E-B0B5-8BCCC2437EB6}" type="slidenum">
              <a:rPr lang="en-US" sz="1200" b="0">
                <a:latin typeface="Arial" charset="0"/>
              </a:rPr>
              <a:pPr/>
              <a:t>13</a:t>
            </a:fld>
            <a:endParaRPr lang="en-US" sz="1200" b="0">
              <a:latin typeface="Arial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F9B44BB-975E-6F4B-B5BC-E620365DE76F}" type="slidenum">
              <a:rPr lang="en-US" sz="1200" b="0">
                <a:latin typeface="Arial" charset="0"/>
              </a:rPr>
              <a:pPr/>
              <a:t>17</a:t>
            </a:fld>
            <a:endParaRPr lang="en-US" sz="1200" b="0">
              <a:latin typeface="Arial" charset="0"/>
            </a:endParaRPr>
          </a:p>
        </p:txBody>
      </p:sp>
      <p:sp>
        <p:nvSpPr>
          <p:cNvPr id="148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LBV = luminous blue variable</a:t>
            </a:r>
          </a:p>
          <a:p>
            <a:pPr eaLnBrk="1" hangingPunct="1"/>
            <a:r>
              <a:rPr lang="en-US"/>
              <a:t>BSG = blue supergiant</a:t>
            </a:r>
          </a:p>
          <a:p>
            <a:pPr eaLnBrk="1" hangingPunct="1"/>
            <a:r>
              <a:rPr lang="en-US"/>
              <a:t>RSG = red supergiant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ECA575-7713-4E4D-9615-23CE2B48EC4D}" type="slidenum">
              <a:rPr lang="en-US">
                <a:solidFill>
                  <a:prstClr val="white"/>
                </a:solidFill>
              </a:rPr>
              <a:pPr/>
              <a:t>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82274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27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37F7C9-B456-ED4C-9410-70D53EEFCB36}" type="slidenum">
              <a:rPr lang="en-US">
                <a:solidFill>
                  <a:prstClr val="white"/>
                </a:solidFill>
              </a:rPr>
              <a:pPr/>
              <a:t>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6691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8A188-5E4F-CF45-8DF3-D425709D67A8}" type="slidenum">
              <a:rPr lang="en-US">
                <a:solidFill>
                  <a:prstClr val="white"/>
                </a:solidFill>
              </a:rPr>
              <a:pPr/>
              <a:t>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679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44668E-39B2-DF4F-A9EB-3A022C08ABC1}" type="slidenum">
              <a:rPr lang="en-US">
                <a:solidFill>
                  <a:prstClr val="white"/>
                </a:solidFill>
              </a:rPr>
              <a:pPr/>
              <a:t>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84322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2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44668E-39B2-DF4F-A9EB-3A022C08ABC1}" type="slidenum">
              <a:rPr lang="en-US">
                <a:solidFill>
                  <a:prstClr val="white"/>
                </a:solidFill>
              </a:rPr>
              <a:pPr/>
              <a:t>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84322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2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BAF029-872D-EB49-938F-40A153D749AA}" type="slidenum">
              <a:rPr lang="en-US">
                <a:solidFill>
                  <a:prstClr val="white"/>
                </a:solidFill>
              </a:rPr>
              <a:pPr/>
              <a:t>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8637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63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F9B44BB-975E-6F4B-B5BC-E620365DE76F}" type="slidenum">
              <a:rPr lang="en-US" sz="1200" b="0">
                <a:latin typeface="Arial" charset="0"/>
              </a:rPr>
              <a:pPr/>
              <a:t>5</a:t>
            </a:fld>
            <a:endParaRPr lang="en-US" sz="1200" b="0">
              <a:latin typeface="Arial" charset="0"/>
            </a:endParaRPr>
          </a:p>
        </p:txBody>
      </p:sp>
      <p:sp>
        <p:nvSpPr>
          <p:cNvPr id="148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LBV = luminous blue variable</a:t>
            </a:r>
          </a:p>
          <a:p>
            <a:pPr eaLnBrk="1" hangingPunct="1"/>
            <a:r>
              <a:rPr lang="en-US"/>
              <a:t>BSG = blue supergiant</a:t>
            </a:r>
          </a:p>
          <a:p>
            <a:pPr eaLnBrk="1" hangingPunct="1"/>
            <a:r>
              <a:rPr lang="en-US"/>
              <a:t>RSG = red supergiant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F543D-45AE-174D-949D-CEE719560981}" type="slidenum">
              <a:rPr lang="en-US"/>
              <a:pPr/>
              <a:t>6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9D2F19-6E6F-254B-87A3-A3055070F997}" type="slidenum">
              <a:rPr lang="en-US"/>
              <a:pPr/>
              <a:t>7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F89A3AA-048C-064A-B56A-2C41C82C787A}" type="slidenum">
              <a:rPr lang="en-US" sz="1200" b="0">
                <a:latin typeface="Arial" charset="0"/>
              </a:rPr>
              <a:pPr/>
              <a:t>8</a:t>
            </a:fld>
            <a:endParaRPr lang="en-US" sz="1200" b="0">
              <a:latin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59133F8-52DC-A440-8214-625C579224E0}" type="slidenum">
              <a:rPr lang="en-US" sz="1200" b="0">
                <a:latin typeface="Arial" charset="0"/>
              </a:rPr>
              <a:pPr/>
              <a:t>9</a:t>
            </a:fld>
            <a:endParaRPr lang="en-US" sz="1200" b="0">
              <a:latin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405FA55-2793-1840-BCF2-5745FDD98BAF}" type="slidenum">
              <a:rPr lang="en-US" sz="1200" b="0">
                <a:latin typeface="Arial" charset="0"/>
              </a:rPr>
              <a:pPr/>
              <a:t>10</a:t>
            </a:fld>
            <a:endParaRPr lang="en-US" sz="1200" b="0">
              <a:latin typeface="Arial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4E4F848-5FD8-EA49-BABC-1CD171FE8D2C}" type="slidenum">
              <a:rPr lang="en-US" sz="1200" b="0">
                <a:latin typeface="Arial" charset="0"/>
              </a:rPr>
              <a:pPr/>
              <a:t>11</a:t>
            </a:fld>
            <a:endParaRPr lang="en-US" sz="1200" b="0">
              <a:latin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99A4714-9195-434E-B0B5-8BCCC2437EB6}" type="slidenum">
              <a:rPr lang="en-US" sz="1200" b="0">
                <a:latin typeface="Arial" charset="0"/>
              </a:rPr>
              <a:pPr/>
              <a:t>12</a:t>
            </a:fld>
            <a:endParaRPr lang="en-US" sz="1200" b="0">
              <a:latin typeface="Arial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DC94-2905-DB42-A223-E78281767DD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834E-5E5C-604A-BF27-325802D8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77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DC94-2905-DB42-A223-E78281767DD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834E-5E5C-604A-BF27-325802D8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75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DC94-2905-DB42-A223-E78281767DD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834E-5E5C-604A-BF27-325802D8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0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E2474-5F68-7149-902C-AE10B752C5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71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48331-E260-2E4A-9A77-1791880C66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75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C8287-EEFB-C14D-9525-4FD73AEC69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73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FE34C-BC82-B643-95A5-DE5556B08D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71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57270-7281-174B-9068-434686C87F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57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C9775-1E68-9140-9A41-F7E219EACF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0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9EC2C-43FA-6D4B-B56F-CCDFB3D5E0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79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C167F-9426-0743-9B56-799678B461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1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DC94-2905-DB42-A223-E78281767DD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834E-5E5C-604A-BF27-325802D8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72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F24E9-A43A-BA4C-9B60-2F37CFDE40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14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72968-017D-864A-85B3-A0B2BDB6E4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85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EDA6B-5438-5D4E-AD4D-32FED55193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57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E2474-5F68-7149-902C-AE10B752C5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45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48331-E260-2E4A-9A77-1791880C66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84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C8287-EEFB-C14D-9525-4FD73AEC69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15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FE34C-BC82-B643-95A5-DE5556B08D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15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57270-7281-174B-9068-434686C87F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99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C9775-1E68-9140-9A41-F7E219EACF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70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9EC2C-43FA-6D4B-B56F-CCDFB3D5E0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2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DC94-2905-DB42-A223-E78281767DD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834E-5E5C-604A-BF27-325802D8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74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C167F-9426-0743-9B56-799678B461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04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F24E9-A43A-BA4C-9B60-2F37CFDE40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24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72968-017D-864A-85B3-A0B2BDB6E4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25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EDA6B-5438-5D4E-AD4D-32FED55193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7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DC94-2905-DB42-A223-E78281767DD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834E-5E5C-604A-BF27-325802D8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06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DC94-2905-DB42-A223-E78281767DD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834E-5E5C-604A-BF27-325802D8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8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DC94-2905-DB42-A223-E78281767DD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834E-5E5C-604A-BF27-325802D8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38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DC94-2905-DB42-A223-E78281767DD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834E-5E5C-604A-BF27-325802D8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9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DC94-2905-DB42-A223-E78281767DD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834E-5E5C-604A-BF27-325802D8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31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DDC94-2905-DB42-A223-E78281767DD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834E-5E5C-604A-BF27-325802D8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1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DDC94-2905-DB42-A223-E78281767DD3}" type="datetimeFigureOut">
              <a:rPr lang="en-US" smtClean="0"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0834E-5E5C-604A-BF27-325802D8E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7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F45CA47-CF63-2547-8705-43277B72218B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F45CA47-CF63-2547-8705-43277B72218B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8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ST_N63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2" t="10360" r="-7992" b="12376"/>
          <a:stretch/>
        </p:blipFill>
        <p:spPr>
          <a:xfrm rot="16200000">
            <a:off x="-813724" y="-2872813"/>
            <a:ext cx="10544536" cy="89170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8787" y="2592159"/>
            <a:ext cx="5350744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                    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You</a:t>
            </a:r>
            <a:r>
              <a:rPr lang="en-US" sz="4000" dirty="0" smtClean="0">
                <a:solidFill>
                  <a:schemeClr val="bg1"/>
                </a:solidFill>
              </a:rPr>
              <a:t>-Hua </a:t>
            </a:r>
            <a:r>
              <a:rPr lang="en-US" sz="4000" dirty="0" smtClean="0">
                <a:solidFill>
                  <a:schemeClr val="bg1"/>
                </a:solidFill>
              </a:rPr>
              <a:t>Chu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        </a:t>
            </a:r>
            <a:r>
              <a:rPr lang="en-US" sz="3200" dirty="0" err="1" smtClean="0">
                <a:solidFill>
                  <a:schemeClr val="bg1"/>
                </a:solidFill>
              </a:rPr>
              <a:t>Inst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of </a:t>
            </a:r>
            <a:r>
              <a:rPr lang="en-US" sz="3200" dirty="0" err="1" smtClean="0">
                <a:solidFill>
                  <a:schemeClr val="bg1"/>
                </a:solidFill>
              </a:rPr>
              <a:t>Astron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and </a:t>
            </a:r>
            <a:r>
              <a:rPr lang="en-US" sz="3200" dirty="0" err="1" smtClean="0">
                <a:solidFill>
                  <a:schemeClr val="bg1"/>
                </a:solidFill>
              </a:rPr>
              <a:t>Astroph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       </a:t>
            </a:r>
            <a:r>
              <a:rPr lang="en-US" sz="3200" dirty="0" smtClean="0">
                <a:solidFill>
                  <a:schemeClr val="bg1"/>
                </a:solidFill>
              </a:rPr>
              <a:t>    Academia </a:t>
            </a:r>
            <a:r>
              <a:rPr lang="en-US" sz="3200" dirty="0" err="1" smtClean="0">
                <a:solidFill>
                  <a:schemeClr val="bg1"/>
                </a:solidFill>
              </a:rPr>
              <a:t>Sinica</a:t>
            </a:r>
            <a:r>
              <a:rPr lang="en-US" sz="3200" dirty="0" smtClean="0">
                <a:solidFill>
                  <a:schemeClr val="bg1"/>
                </a:solidFill>
              </a:rPr>
              <a:t>  </a:t>
            </a:r>
            <a:r>
              <a:rPr lang="en-US" sz="3200" dirty="0" smtClean="0">
                <a:solidFill>
                  <a:schemeClr val="bg1"/>
                </a:solidFill>
              </a:rPr>
              <a:t>(</a:t>
            </a:r>
            <a:r>
              <a:rPr lang="en-US" sz="3200" dirty="0" smtClean="0">
                <a:solidFill>
                  <a:schemeClr val="bg1"/>
                </a:solidFill>
              </a:rPr>
              <a:t>ASIAA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3200" dirty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chemeClr val="bg1"/>
                </a:solidFill>
              </a:rPr>
              <a:t>					Taipei, Taiwan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            (See poster by </a:t>
            </a:r>
            <a:r>
              <a:rPr lang="en-US" sz="3200" dirty="0" err="1" smtClean="0">
                <a:solidFill>
                  <a:schemeClr val="bg1"/>
                </a:solidFill>
              </a:rPr>
              <a:t>Ou</a:t>
            </a:r>
            <a:r>
              <a:rPr lang="en-US" sz="3200" dirty="0" smtClean="0">
                <a:solidFill>
                  <a:schemeClr val="bg1"/>
                </a:solidFill>
              </a:rPr>
              <a:t> et al.)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131763" y="107103"/>
            <a:ext cx="4900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7200" dirty="0" smtClean="0">
                <a:solidFill>
                  <a:srgbClr val="FFFFFF"/>
                </a:solidFill>
                <a:latin typeface="Cambria" charset="0"/>
                <a:cs typeface="Cambria" charset="0"/>
              </a:rPr>
              <a:t>CSI in SNR</a:t>
            </a:r>
            <a:r>
              <a:rPr lang="en-US" sz="7200" dirty="0" smtClean="0">
                <a:solidFill>
                  <a:srgbClr val="FFFFFF"/>
                </a:solidFill>
                <a:latin typeface="Cambria" charset="0"/>
                <a:cs typeface="Cambria" charset="0"/>
              </a:rPr>
              <a:t>s</a:t>
            </a:r>
            <a:endParaRPr lang="en-US" sz="7200" dirty="0">
              <a:solidFill>
                <a:srgbClr val="FFFFFF"/>
              </a:solidFill>
              <a:latin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249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01000" cy="762000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Echellogram of  [N II] 6583 Line</a:t>
            </a:r>
            <a:endParaRPr lang="en-US" sz="3600" b="1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1736725" y="21240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1219200" y="1981200"/>
            <a:ext cx="6096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32772" name="Picture 5" descr="na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705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1219200" y="2714625"/>
            <a:ext cx="6705600" cy="2555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1219200" y="3886200"/>
            <a:ext cx="6705600" cy="2555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1219200" y="5002213"/>
            <a:ext cx="6705600" cy="2555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45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736725" y="21240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219200" y="1981200"/>
            <a:ext cx="6096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34819" name="Picture 4" descr="naze"/>
          <p:cNvPicPr>
            <a:picLocks noChangeAspect="1" noChangeArrowheads="1"/>
          </p:cNvPicPr>
          <p:nvPr/>
        </p:nvPicPr>
        <p:blipFill>
          <a:blip r:embed="rId3">
            <a:lum bright="-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6" r="68152" b="68889"/>
          <a:stretch>
            <a:fillRect/>
          </a:stretch>
        </p:blipFill>
        <p:spPr bwMode="auto">
          <a:xfrm>
            <a:off x="0" y="1638300"/>
            <a:ext cx="48768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76200" y="6186488"/>
            <a:ext cx="50339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>
                <a:solidFill>
                  <a:srgbClr val="56DA38"/>
                </a:solidFill>
                <a:latin typeface="Times New Roman" charset="0"/>
              </a:rPr>
              <a:t>Naze, et al.  2001,  AJ,  122,  921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685800" y="330200"/>
            <a:ext cx="3711575" cy="1041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Times New Roman" charset="0"/>
              </a:rPr>
              <a:t>Bubble Size  ~  15 pc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 dirty="0" err="1">
                <a:solidFill>
                  <a:schemeClr val="bg1"/>
                </a:solidFill>
                <a:latin typeface="Times New Roman" charset="0"/>
              </a:rPr>
              <a:t>Exp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charset="0"/>
              </a:rPr>
              <a:t>Vel</a:t>
            </a:r>
            <a:r>
              <a:rPr lang="en-US" sz="2800" dirty="0">
                <a:solidFill>
                  <a:schemeClr val="bg1"/>
                </a:solidFill>
                <a:latin typeface="Times New Roman" charset="0"/>
              </a:rPr>
              <a:t>  ~ 15-20 km/s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5105400" y="852488"/>
            <a:ext cx="4038600" cy="23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0" dirty="0">
                <a:solidFill>
                  <a:srgbClr val="FFB6C1"/>
                </a:solidFill>
                <a:latin typeface="Times New Roman" charset="0"/>
              </a:rPr>
              <a:t>Ionized shell  (H II)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800" b="0" dirty="0">
                <a:solidFill>
                  <a:srgbClr val="FFB6C1"/>
                </a:solidFill>
                <a:latin typeface="Times New Roman" charset="0"/>
              </a:rPr>
              <a:t> - sound </a:t>
            </a:r>
            <a:r>
              <a:rPr lang="en-US" sz="2800" b="0" dirty="0" err="1">
                <a:solidFill>
                  <a:srgbClr val="FFB6C1"/>
                </a:solidFill>
                <a:latin typeface="Times New Roman" charset="0"/>
              </a:rPr>
              <a:t>vel</a:t>
            </a:r>
            <a:r>
              <a:rPr lang="en-US" sz="2800" b="0" dirty="0">
                <a:solidFill>
                  <a:srgbClr val="FFB6C1"/>
                </a:solidFill>
                <a:latin typeface="Times New Roman" charset="0"/>
              </a:rPr>
              <a:t> ~ 10 km/s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sz="2800" b="0" dirty="0">
                <a:solidFill>
                  <a:srgbClr val="FFB6C1"/>
                </a:solidFill>
                <a:latin typeface="Times New Roman" charset="0"/>
              </a:rPr>
              <a:t> - no strong shocks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800" b="0" dirty="0">
                <a:solidFill>
                  <a:srgbClr val="FFB6C1"/>
                </a:solidFill>
                <a:latin typeface="Times New Roman" charset="0"/>
              </a:rPr>
              <a:t> - no large density jump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800" b="0" dirty="0">
                <a:solidFill>
                  <a:srgbClr val="FFB6C1"/>
                </a:solidFill>
                <a:latin typeface="Times New Roman" charset="0"/>
              </a:rPr>
              <a:t> - no limb-brightening</a:t>
            </a: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5181600" y="3517900"/>
            <a:ext cx="3325813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B0FFF4"/>
                </a:solidFill>
                <a:latin typeface="Times New Roman" charset="0"/>
              </a:rPr>
              <a:t>Neutral shell  (H I)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B0FFF4"/>
                </a:solidFill>
                <a:latin typeface="Times New Roman" charset="0"/>
              </a:rPr>
              <a:t> - sound </a:t>
            </a:r>
            <a:r>
              <a:rPr lang="en-US" sz="2800" dirty="0" err="1">
                <a:solidFill>
                  <a:srgbClr val="B0FFF4"/>
                </a:solidFill>
                <a:latin typeface="Times New Roman" charset="0"/>
              </a:rPr>
              <a:t>vel</a:t>
            </a:r>
            <a:r>
              <a:rPr lang="en-US" sz="2800" dirty="0">
                <a:solidFill>
                  <a:srgbClr val="B0FFF4"/>
                </a:solidFill>
                <a:latin typeface="Times New Roman" charset="0"/>
              </a:rPr>
              <a:t> ~ 1 km/s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B0FFF4"/>
                </a:solidFill>
                <a:latin typeface="Times New Roman" charset="0"/>
              </a:rPr>
              <a:t> - large density jump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B0FFF4"/>
                </a:solidFill>
                <a:latin typeface="Times New Roman" charset="0"/>
              </a:rPr>
              <a:t> - limb-brightening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B0FFF4"/>
                </a:solidFill>
                <a:latin typeface="Times New Roman" charset="0"/>
              </a:rPr>
              <a:t> - frequently seen </a:t>
            </a:r>
            <a:endParaRPr lang="en-US" sz="28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210235" y="10458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254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1667" y="228600"/>
            <a:ext cx="6407274" cy="762000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altLang="zh-TW" sz="4000" dirty="0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Bubble </a:t>
            </a:r>
            <a:r>
              <a:rPr lang="en-US" altLang="zh-TW" sz="4000" dirty="0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in the Orion </a:t>
            </a:r>
            <a:r>
              <a:rPr lang="en-US" altLang="zh-TW" sz="4000" dirty="0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Nebula</a:t>
            </a:r>
            <a:r>
              <a:rPr lang="en-US" altLang="zh-TW" sz="4000" b="1" dirty="0" smtClean="0">
                <a:solidFill>
                  <a:srgbClr val="FCFF3F"/>
                </a:solidFill>
                <a:latin typeface="+mn-lt"/>
                <a:ea typeface="ＭＳ Ｐゴシック" charset="0"/>
                <a:cs typeface="ＭＳ Ｐゴシック" charset="0"/>
              </a:rPr>
              <a:t>  </a:t>
            </a:r>
            <a:endParaRPr lang="en-US" sz="4000" b="1" dirty="0">
              <a:solidFill>
                <a:srgbClr val="FCFF3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 descr="Orion_spitz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1" t="38658" r="32275" b="31030"/>
          <a:stretch>
            <a:fillRect/>
          </a:stretch>
        </p:blipFill>
        <p:spPr bwMode="auto">
          <a:xfrm>
            <a:off x="2019300" y="1169988"/>
            <a:ext cx="4064000" cy="3232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Orion_spitz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t="38658" r="16942" b="10349"/>
          <a:stretch>
            <a:fillRect/>
          </a:stretch>
        </p:blipFill>
        <p:spPr bwMode="auto">
          <a:xfrm>
            <a:off x="1752600" y="1172882"/>
            <a:ext cx="5638800" cy="5437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71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1481667" y="228600"/>
            <a:ext cx="6407274" cy="762000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altLang="zh-TW" sz="4000" dirty="0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Bubble </a:t>
            </a:r>
            <a:r>
              <a:rPr lang="en-US" altLang="zh-TW" sz="4000" dirty="0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in the Orion </a:t>
            </a:r>
            <a:r>
              <a:rPr lang="en-US" altLang="zh-TW" sz="4000" dirty="0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Nebula</a:t>
            </a:r>
            <a:r>
              <a:rPr lang="en-US" altLang="zh-TW" sz="4000" b="1" dirty="0" smtClean="0">
                <a:solidFill>
                  <a:srgbClr val="FCFF3F"/>
                </a:solidFill>
                <a:latin typeface="+mn-lt"/>
                <a:ea typeface="ＭＳ Ｐゴシック" charset="0"/>
                <a:cs typeface="ＭＳ Ｐゴシック" charset="0"/>
              </a:rPr>
              <a:t>  </a:t>
            </a:r>
            <a:endParaRPr lang="en-US" sz="4000" b="1" dirty="0">
              <a:solidFill>
                <a:srgbClr val="FCFF3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Orion_XMM_im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1"/>
          <a:stretch/>
        </p:blipFill>
        <p:spPr>
          <a:xfrm>
            <a:off x="1899769" y="1035423"/>
            <a:ext cx="5331759" cy="541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44_hs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t="8435" r="10855" b="7563"/>
          <a:stretch/>
        </p:blipFill>
        <p:spPr>
          <a:xfrm>
            <a:off x="298824" y="1837765"/>
            <a:ext cx="4178093" cy="40744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n70.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93" y="1837766"/>
            <a:ext cx="4330669" cy="40744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41296" y="228600"/>
            <a:ext cx="7306235" cy="762000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/>
            <a:r>
              <a:rPr lang="en-US" altLang="zh-TW" sz="4000" dirty="0" err="1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Superb</a:t>
            </a:r>
            <a:r>
              <a:rPr lang="en-US" altLang="zh-TW" sz="4000" dirty="0" err="1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ubbles</a:t>
            </a:r>
            <a:r>
              <a:rPr lang="en-US" altLang="zh-TW" sz="4000" dirty="0" smtClean="0">
                <a:solidFill>
                  <a:srgbClr val="FCFF3F"/>
                </a:solidFill>
                <a:latin typeface="+mn-lt"/>
                <a:ea typeface="ＭＳ Ｐゴシック" charset="0"/>
                <a:cs typeface="ＭＳ Ｐゴシック" charset="0"/>
              </a:rPr>
              <a:t>  100-200 pc in size</a:t>
            </a:r>
            <a:endParaRPr lang="en-US" sz="4000" dirty="0">
              <a:solidFill>
                <a:srgbClr val="FCFF3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6470" y="1314545"/>
            <a:ext cx="511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N44                                              N70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6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2-20 at 8.20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2" y="179295"/>
            <a:ext cx="4496720" cy="36456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4591" y="3750238"/>
            <a:ext cx="3097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XMM-Newton X-ray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855882" y="602125"/>
            <a:ext cx="3391649" cy="762000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30 </a:t>
            </a:r>
            <a:r>
              <a:rPr lang="en-US" sz="4000" dirty="0" err="1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Dor</a:t>
            </a:r>
            <a:endParaRPr lang="en-US" sz="4000" dirty="0">
              <a:solidFill>
                <a:srgbClr val="FCFF3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5416" y="2495183"/>
            <a:ext cx="78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1987A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5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2-20 at 8.20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2" y="179295"/>
            <a:ext cx="4496720" cy="36456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N157C_hs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34" y="2734236"/>
            <a:ext cx="4185167" cy="376517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644588" y="1837765"/>
            <a:ext cx="1479177" cy="14343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644588" y="3272118"/>
            <a:ext cx="1790346" cy="3227295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23765" y="1837765"/>
            <a:ext cx="4496336" cy="896471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591" y="3750238"/>
            <a:ext cx="3097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XMM-Newton X-ray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1064" y="2271060"/>
            <a:ext cx="2315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MCELS + XMM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5882" y="602125"/>
            <a:ext cx="3391649" cy="762000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30 </a:t>
            </a:r>
            <a:r>
              <a:rPr lang="en-US" sz="4000" dirty="0" err="1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Dor</a:t>
            </a:r>
            <a:endParaRPr lang="en-US" sz="4000" dirty="0">
              <a:solidFill>
                <a:srgbClr val="FCFF3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5416" y="2495183"/>
            <a:ext cx="78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1987A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8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294466" y="39454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234141" y="4015250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30</a:t>
            </a:r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1024591" y="3650125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40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872191" y="3253250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60</a:t>
            </a:r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776941" y="2948450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80</a:t>
            </a:r>
          </a:p>
        </p:txBody>
      </p:sp>
      <p:sp>
        <p:nvSpPr>
          <p:cNvPr id="31751" name="Text Box 10"/>
          <p:cNvSpPr txBox="1">
            <a:spLocks noChangeArrowheads="1"/>
          </p:cNvSpPr>
          <p:nvPr/>
        </p:nvSpPr>
        <p:spPr bwMode="auto">
          <a:xfrm>
            <a:off x="548341" y="2656350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100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1557991" y="4472450"/>
            <a:ext cx="587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20</a:t>
            </a:r>
          </a:p>
          <a:p>
            <a:r>
              <a:rPr lang="en-US" sz="2000">
                <a:solidFill>
                  <a:srgbClr val="99FF66"/>
                </a:solidFill>
              </a:rPr>
              <a:t>M</a:t>
            </a:r>
            <a:r>
              <a:rPr lang="en-US" baseline="-25000">
                <a:solidFill>
                  <a:srgbClr val="99FF66"/>
                </a:solidFill>
                <a:latin typeface="Wingdings" charset="0"/>
                <a:cs typeface="Wingdings" charset="0"/>
              </a:rPr>
              <a:t></a:t>
            </a:r>
            <a:endParaRPr lang="en-US" baseline="-25000">
              <a:solidFill>
                <a:srgbClr val="99FF66"/>
              </a:solidFill>
            </a:endParaRPr>
          </a:p>
        </p:txBody>
      </p:sp>
      <p:sp>
        <p:nvSpPr>
          <p:cNvPr id="31753" name="Freeform 12"/>
          <p:cNvSpPr>
            <a:spLocks/>
          </p:cNvSpPr>
          <p:nvPr/>
        </p:nvSpPr>
        <p:spPr bwMode="auto">
          <a:xfrm>
            <a:off x="1157941" y="2659525"/>
            <a:ext cx="1447800" cy="2743200"/>
          </a:xfrm>
          <a:custGeom>
            <a:avLst/>
            <a:gdLst>
              <a:gd name="T0" fmla="*/ 0 w 912"/>
              <a:gd name="T1" fmla="*/ 0 h 1728"/>
              <a:gd name="T2" fmla="*/ 152400 w 912"/>
              <a:gd name="T3" fmla="*/ 533400 h 1728"/>
              <a:gd name="T4" fmla="*/ 381000 w 912"/>
              <a:gd name="T5" fmla="*/ 1066800 h 1728"/>
              <a:gd name="T6" fmla="*/ 685800 w 912"/>
              <a:gd name="T7" fmla="*/ 1600200 h 1728"/>
              <a:gd name="T8" fmla="*/ 1143000 w 912"/>
              <a:gd name="T9" fmla="*/ 2286000 h 1728"/>
              <a:gd name="T10" fmla="*/ 1447800 w 912"/>
              <a:gd name="T11" fmla="*/ 2743200 h 1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12" h="1728">
                <a:moveTo>
                  <a:pt x="0" y="0"/>
                </a:moveTo>
                <a:cubicBezTo>
                  <a:pt x="28" y="112"/>
                  <a:pt x="56" y="224"/>
                  <a:pt x="96" y="336"/>
                </a:cubicBezTo>
                <a:cubicBezTo>
                  <a:pt x="136" y="448"/>
                  <a:pt x="184" y="560"/>
                  <a:pt x="240" y="672"/>
                </a:cubicBezTo>
                <a:cubicBezTo>
                  <a:pt x="296" y="784"/>
                  <a:pt x="352" y="880"/>
                  <a:pt x="432" y="1008"/>
                </a:cubicBezTo>
                <a:cubicBezTo>
                  <a:pt x="512" y="1136"/>
                  <a:pt x="640" y="1320"/>
                  <a:pt x="720" y="1440"/>
                </a:cubicBezTo>
                <a:cubicBezTo>
                  <a:pt x="800" y="1560"/>
                  <a:pt x="880" y="1680"/>
                  <a:pt x="912" y="1728"/>
                </a:cubicBezTo>
              </a:path>
            </a:pathLst>
          </a:custGeom>
          <a:noFill/>
          <a:ln w="508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Freeform 13"/>
          <p:cNvSpPr>
            <a:spLocks/>
          </p:cNvSpPr>
          <p:nvPr/>
        </p:nvSpPr>
        <p:spPr bwMode="auto">
          <a:xfrm>
            <a:off x="2072341" y="4323225"/>
            <a:ext cx="1219200" cy="241300"/>
          </a:xfrm>
          <a:custGeom>
            <a:avLst/>
            <a:gdLst>
              <a:gd name="T0" fmla="*/ 0 w 768"/>
              <a:gd name="T1" fmla="*/ 241300 h 152"/>
              <a:gd name="T2" fmla="*/ 304800 w 768"/>
              <a:gd name="T3" fmla="*/ 165100 h 152"/>
              <a:gd name="T4" fmla="*/ 533400 w 768"/>
              <a:gd name="T5" fmla="*/ 88900 h 152"/>
              <a:gd name="T6" fmla="*/ 304800 w 768"/>
              <a:gd name="T7" fmla="*/ 12700 h 152"/>
              <a:gd name="T8" fmla="*/ 1219200 w 768"/>
              <a:gd name="T9" fmla="*/ 12700 h 1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8" h="152">
                <a:moveTo>
                  <a:pt x="0" y="152"/>
                </a:moveTo>
                <a:cubicBezTo>
                  <a:pt x="68" y="136"/>
                  <a:pt x="136" y="120"/>
                  <a:pt x="192" y="104"/>
                </a:cubicBezTo>
                <a:cubicBezTo>
                  <a:pt x="248" y="88"/>
                  <a:pt x="336" y="72"/>
                  <a:pt x="336" y="56"/>
                </a:cubicBezTo>
                <a:cubicBezTo>
                  <a:pt x="336" y="40"/>
                  <a:pt x="120" y="16"/>
                  <a:pt x="192" y="8"/>
                </a:cubicBezTo>
                <a:cubicBezTo>
                  <a:pt x="264" y="0"/>
                  <a:pt x="672" y="8"/>
                  <a:pt x="768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Freeform 14"/>
          <p:cNvSpPr>
            <a:spLocks/>
          </p:cNvSpPr>
          <p:nvPr/>
        </p:nvSpPr>
        <p:spPr bwMode="auto">
          <a:xfrm>
            <a:off x="1767541" y="3866025"/>
            <a:ext cx="1524000" cy="241300"/>
          </a:xfrm>
          <a:custGeom>
            <a:avLst/>
            <a:gdLst>
              <a:gd name="T0" fmla="*/ 0 w 960"/>
              <a:gd name="T1" fmla="*/ 241300 h 152"/>
              <a:gd name="T2" fmla="*/ 152400 w 960"/>
              <a:gd name="T3" fmla="*/ 165100 h 152"/>
              <a:gd name="T4" fmla="*/ 381000 w 960"/>
              <a:gd name="T5" fmla="*/ 88900 h 152"/>
              <a:gd name="T6" fmla="*/ 685800 w 960"/>
              <a:gd name="T7" fmla="*/ 88900 h 152"/>
              <a:gd name="T8" fmla="*/ 457200 w 960"/>
              <a:gd name="T9" fmla="*/ 12700 h 152"/>
              <a:gd name="T10" fmla="*/ 838200 w 960"/>
              <a:gd name="T11" fmla="*/ 12700 h 152"/>
              <a:gd name="T12" fmla="*/ 1524000 w 960"/>
              <a:gd name="T13" fmla="*/ 12700 h 1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60" h="152">
                <a:moveTo>
                  <a:pt x="0" y="152"/>
                </a:moveTo>
                <a:cubicBezTo>
                  <a:pt x="28" y="136"/>
                  <a:pt x="56" y="120"/>
                  <a:pt x="96" y="104"/>
                </a:cubicBezTo>
                <a:cubicBezTo>
                  <a:pt x="136" y="88"/>
                  <a:pt x="184" y="64"/>
                  <a:pt x="240" y="56"/>
                </a:cubicBezTo>
                <a:cubicBezTo>
                  <a:pt x="296" y="48"/>
                  <a:pt x="424" y="64"/>
                  <a:pt x="432" y="56"/>
                </a:cubicBezTo>
                <a:cubicBezTo>
                  <a:pt x="440" y="48"/>
                  <a:pt x="272" y="16"/>
                  <a:pt x="288" y="8"/>
                </a:cubicBezTo>
                <a:cubicBezTo>
                  <a:pt x="304" y="0"/>
                  <a:pt x="416" y="8"/>
                  <a:pt x="528" y="8"/>
                </a:cubicBezTo>
                <a:cubicBezTo>
                  <a:pt x="640" y="8"/>
                  <a:pt x="800" y="8"/>
                  <a:pt x="960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Freeform 15"/>
          <p:cNvSpPr>
            <a:spLocks/>
          </p:cNvSpPr>
          <p:nvPr/>
        </p:nvSpPr>
        <p:spPr bwMode="auto">
          <a:xfrm>
            <a:off x="1234141" y="2723025"/>
            <a:ext cx="1447800" cy="165100"/>
          </a:xfrm>
          <a:custGeom>
            <a:avLst/>
            <a:gdLst>
              <a:gd name="T0" fmla="*/ 0 w 912"/>
              <a:gd name="T1" fmla="*/ 165100 h 104"/>
              <a:gd name="T2" fmla="*/ 609600 w 912"/>
              <a:gd name="T3" fmla="*/ 88900 h 104"/>
              <a:gd name="T4" fmla="*/ 1066800 w 912"/>
              <a:gd name="T5" fmla="*/ 88900 h 104"/>
              <a:gd name="T6" fmla="*/ 685800 w 912"/>
              <a:gd name="T7" fmla="*/ 12700 h 104"/>
              <a:gd name="T8" fmla="*/ 1447800 w 912"/>
              <a:gd name="T9" fmla="*/ 1270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2" h="104">
                <a:moveTo>
                  <a:pt x="0" y="104"/>
                </a:moveTo>
                <a:cubicBezTo>
                  <a:pt x="136" y="84"/>
                  <a:pt x="272" y="64"/>
                  <a:pt x="384" y="56"/>
                </a:cubicBezTo>
                <a:cubicBezTo>
                  <a:pt x="496" y="48"/>
                  <a:pt x="664" y="64"/>
                  <a:pt x="672" y="56"/>
                </a:cubicBezTo>
                <a:cubicBezTo>
                  <a:pt x="680" y="48"/>
                  <a:pt x="392" y="16"/>
                  <a:pt x="432" y="8"/>
                </a:cubicBezTo>
                <a:cubicBezTo>
                  <a:pt x="472" y="0"/>
                  <a:pt x="692" y="4"/>
                  <a:pt x="912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Freeform 16"/>
          <p:cNvSpPr>
            <a:spLocks/>
          </p:cNvSpPr>
          <p:nvPr/>
        </p:nvSpPr>
        <p:spPr bwMode="auto">
          <a:xfrm>
            <a:off x="1538941" y="3561225"/>
            <a:ext cx="1600200" cy="241300"/>
          </a:xfrm>
          <a:custGeom>
            <a:avLst/>
            <a:gdLst>
              <a:gd name="T0" fmla="*/ 0 w 1008"/>
              <a:gd name="T1" fmla="*/ 241300 h 152"/>
              <a:gd name="T2" fmla="*/ 457200 w 1008"/>
              <a:gd name="T3" fmla="*/ 88900 h 152"/>
              <a:gd name="T4" fmla="*/ 914400 w 1008"/>
              <a:gd name="T5" fmla="*/ 88900 h 152"/>
              <a:gd name="T6" fmla="*/ 609600 w 1008"/>
              <a:gd name="T7" fmla="*/ 12700 h 152"/>
              <a:gd name="T8" fmla="*/ 1600200 w 1008"/>
              <a:gd name="T9" fmla="*/ 12700 h 1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8" h="152">
                <a:moveTo>
                  <a:pt x="0" y="152"/>
                </a:moveTo>
                <a:cubicBezTo>
                  <a:pt x="96" y="112"/>
                  <a:pt x="192" y="72"/>
                  <a:pt x="288" y="56"/>
                </a:cubicBezTo>
                <a:cubicBezTo>
                  <a:pt x="384" y="40"/>
                  <a:pt x="560" y="64"/>
                  <a:pt x="576" y="56"/>
                </a:cubicBezTo>
                <a:cubicBezTo>
                  <a:pt x="592" y="48"/>
                  <a:pt x="312" y="16"/>
                  <a:pt x="384" y="8"/>
                </a:cubicBezTo>
                <a:cubicBezTo>
                  <a:pt x="456" y="0"/>
                  <a:pt x="732" y="4"/>
                  <a:pt x="1008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Freeform 17"/>
          <p:cNvSpPr>
            <a:spLocks/>
          </p:cNvSpPr>
          <p:nvPr/>
        </p:nvSpPr>
        <p:spPr bwMode="auto">
          <a:xfrm>
            <a:off x="1386541" y="3180225"/>
            <a:ext cx="1524000" cy="165100"/>
          </a:xfrm>
          <a:custGeom>
            <a:avLst/>
            <a:gdLst>
              <a:gd name="T0" fmla="*/ 0 w 960"/>
              <a:gd name="T1" fmla="*/ 165100 h 104"/>
              <a:gd name="T2" fmla="*/ 609600 w 960"/>
              <a:gd name="T3" fmla="*/ 88900 h 104"/>
              <a:gd name="T4" fmla="*/ 1143000 w 960"/>
              <a:gd name="T5" fmla="*/ 88900 h 104"/>
              <a:gd name="T6" fmla="*/ 838200 w 960"/>
              <a:gd name="T7" fmla="*/ 12700 h 104"/>
              <a:gd name="T8" fmla="*/ 1524000 w 960"/>
              <a:gd name="T9" fmla="*/ 1270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0" h="104">
                <a:moveTo>
                  <a:pt x="0" y="104"/>
                </a:moveTo>
                <a:cubicBezTo>
                  <a:pt x="132" y="84"/>
                  <a:pt x="264" y="64"/>
                  <a:pt x="384" y="56"/>
                </a:cubicBezTo>
                <a:cubicBezTo>
                  <a:pt x="504" y="48"/>
                  <a:pt x="696" y="64"/>
                  <a:pt x="720" y="56"/>
                </a:cubicBezTo>
                <a:cubicBezTo>
                  <a:pt x="744" y="48"/>
                  <a:pt x="488" y="16"/>
                  <a:pt x="528" y="8"/>
                </a:cubicBezTo>
                <a:cubicBezTo>
                  <a:pt x="568" y="0"/>
                  <a:pt x="764" y="4"/>
                  <a:pt x="960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Freeform 18"/>
          <p:cNvSpPr>
            <a:spLocks/>
          </p:cNvSpPr>
          <p:nvPr/>
        </p:nvSpPr>
        <p:spPr bwMode="auto">
          <a:xfrm>
            <a:off x="1310341" y="2951625"/>
            <a:ext cx="1600200" cy="165100"/>
          </a:xfrm>
          <a:custGeom>
            <a:avLst/>
            <a:gdLst>
              <a:gd name="T0" fmla="*/ 0 w 1008"/>
              <a:gd name="T1" fmla="*/ 165100 h 104"/>
              <a:gd name="T2" fmla="*/ 609600 w 1008"/>
              <a:gd name="T3" fmla="*/ 88900 h 104"/>
              <a:gd name="T4" fmla="*/ 1143000 w 1008"/>
              <a:gd name="T5" fmla="*/ 88900 h 104"/>
              <a:gd name="T6" fmla="*/ 914400 w 1008"/>
              <a:gd name="T7" fmla="*/ 12700 h 104"/>
              <a:gd name="T8" fmla="*/ 1600200 w 1008"/>
              <a:gd name="T9" fmla="*/ 1270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8" h="104">
                <a:moveTo>
                  <a:pt x="0" y="104"/>
                </a:moveTo>
                <a:cubicBezTo>
                  <a:pt x="132" y="84"/>
                  <a:pt x="264" y="64"/>
                  <a:pt x="384" y="56"/>
                </a:cubicBezTo>
                <a:cubicBezTo>
                  <a:pt x="504" y="48"/>
                  <a:pt x="688" y="64"/>
                  <a:pt x="720" y="56"/>
                </a:cubicBezTo>
                <a:cubicBezTo>
                  <a:pt x="752" y="48"/>
                  <a:pt x="528" y="16"/>
                  <a:pt x="576" y="8"/>
                </a:cubicBezTo>
                <a:cubicBezTo>
                  <a:pt x="624" y="0"/>
                  <a:pt x="816" y="4"/>
                  <a:pt x="1008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Text Box 19"/>
          <p:cNvSpPr txBox="1">
            <a:spLocks noChangeArrowheads="1"/>
          </p:cNvSpPr>
          <p:nvPr/>
        </p:nvSpPr>
        <p:spPr bwMode="auto">
          <a:xfrm>
            <a:off x="1081741" y="5555125"/>
            <a:ext cx="6100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en-US" sz="2000">
                <a:solidFill>
                  <a:srgbClr val="FF9933"/>
                </a:solidFill>
              </a:rPr>
              <a:t>O             B                A   F   G   K   M</a:t>
            </a:r>
          </a:p>
        </p:txBody>
      </p:sp>
      <p:sp>
        <p:nvSpPr>
          <p:cNvPr id="31761" name="Freeform 20"/>
          <p:cNvSpPr>
            <a:spLocks/>
          </p:cNvSpPr>
          <p:nvPr/>
        </p:nvSpPr>
        <p:spPr bwMode="auto">
          <a:xfrm>
            <a:off x="1996141" y="2202325"/>
            <a:ext cx="1828800" cy="1066800"/>
          </a:xfrm>
          <a:custGeom>
            <a:avLst/>
            <a:gdLst>
              <a:gd name="T0" fmla="*/ 0 w 1152"/>
              <a:gd name="T1" fmla="*/ 0 h 672"/>
              <a:gd name="T2" fmla="*/ 1828800 w 1152"/>
              <a:gd name="T3" fmla="*/ 1066800 h 67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52" h="672">
                <a:moveTo>
                  <a:pt x="0" y="0"/>
                </a:moveTo>
                <a:cubicBezTo>
                  <a:pt x="0" y="0"/>
                  <a:pt x="576" y="336"/>
                  <a:pt x="1152" y="672"/>
                </a:cubicBezTo>
              </a:path>
            </a:pathLst>
          </a:custGeom>
          <a:noFill/>
          <a:ln w="38100" cap="flat">
            <a:solidFill>
              <a:srgbClr val="00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Freeform 21"/>
          <p:cNvSpPr>
            <a:spLocks/>
          </p:cNvSpPr>
          <p:nvPr/>
        </p:nvSpPr>
        <p:spPr bwMode="auto">
          <a:xfrm>
            <a:off x="3824941" y="3269125"/>
            <a:ext cx="2895600" cy="1588"/>
          </a:xfrm>
          <a:custGeom>
            <a:avLst/>
            <a:gdLst>
              <a:gd name="T0" fmla="*/ 0 w 1824"/>
              <a:gd name="T1" fmla="*/ 0 h 1"/>
              <a:gd name="T2" fmla="*/ 2895600 w 1824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824" h="1">
                <a:moveTo>
                  <a:pt x="0" y="0"/>
                </a:moveTo>
                <a:cubicBezTo>
                  <a:pt x="0" y="0"/>
                  <a:pt x="912" y="0"/>
                  <a:pt x="1824" y="0"/>
                </a:cubicBezTo>
              </a:path>
            </a:pathLst>
          </a:custGeom>
          <a:noFill/>
          <a:ln w="38100" cap="flat">
            <a:solidFill>
              <a:srgbClr val="00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Text Box 26"/>
          <p:cNvSpPr txBox="1">
            <a:spLocks noChangeArrowheads="1"/>
          </p:cNvSpPr>
          <p:nvPr/>
        </p:nvSpPr>
        <p:spPr bwMode="auto">
          <a:xfrm>
            <a:off x="2819400" y="5791200"/>
            <a:ext cx="304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4800">
              <a:solidFill>
                <a:srgbClr val="0000CC"/>
              </a:solidFill>
            </a:endParaRPr>
          </a:p>
        </p:txBody>
      </p:sp>
      <p:sp>
        <p:nvSpPr>
          <p:cNvPr id="31764" name="Text Box 28"/>
          <p:cNvSpPr txBox="1">
            <a:spLocks noChangeArrowheads="1"/>
          </p:cNvSpPr>
          <p:nvPr/>
        </p:nvSpPr>
        <p:spPr bwMode="auto">
          <a:xfrm>
            <a:off x="1672291" y="3100850"/>
            <a:ext cx="1949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    WR</a:t>
            </a:r>
          </a:p>
        </p:txBody>
      </p:sp>
      <p:sp>
        <p:nvSpPr>
          <p:cNvPr id="31765" name="Freeform 29"/>
          <p:cNvSpPr>
            <a:spLocks/>
          </p:cNvSpPr>
          <p:nvPr/>
        </p:nvSpPr>
        <p:spPr bwMode="auto">
          <a:xfrm>
            <a:off x="3215341" y="4107325"/>
            <a:ext cx="3784600" cy="254000"/>
          </a:xfrm>
          <a:custGeom>
            <a:avLst/>
            <a:gdLst>
              <a:gd name="T0" fmla="*/ 0 w 2384"/>
              <a:gd name="T1" fmla="*/ 228600 h 160"/>
              <a:gd name="T2" fmla="*/ 3657600 w 2384"/>
              <a:gd name="T3" fmla="*/ 228600 h 160"/>
              <a:gd name="T4" fmla="*/ 762000 w 2384"/>
              <a:gd name="T5" fmla="*/ 76200 h 160"/>
              <a:gd name="T6" fmla="*/ 533400 w 2384"/>
              <a:gd name="T7" fmla="*/ 0 h 1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84" h="160">
                <a:moveTo>
                  <a:pt x="0" y="144"/>
                </a:moveTo>
                <a:cubicBezTo>
                  <a:pt x="1112" y="152"/>
                  <a:pt x="2224" y="160"/>
                  <a:pt x="2304" y="144"/>
                </a:cubicBezTo>
                <a:cubicBezTo>
                  <a:pt x="2384" y="128"/>
                  <a:pt x="808" y="72"/>
                  <a:pt x="480" y="48"/>
                </a:cubicBezTo>
                <a:cubicBezTo>
                  <a:pt x="152" y="24"/>
                  <a:pt x="244" y="12"/>
                  <a:pt x="33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Freeform 30"/>
          <p:cNvSpPr>
            <a:spLocks/>
          </p:cNvSpPr>
          <p:nvPr/>
        </p:nvSpPr>
        <p:spPr bwMode="auto">
          <a:xfrm>
            <a:off x="3215341" y="3726325"/>
            <a:ext cx="3009900" cy="177800"/>
          </a:xfrm>
          <a:custGeom>
            <a:avLst/>
            <a:gdLst>
              <a:gd name="T0" fmla="*/ 0 w 1896"/>
              <a:gd name="T1" fmla="*/ 152400 h 112"/>
              <a:gd name="T2" fmla="*/ 2971800 w 1896"/>
              <a:gd name="T3" fmla="*/ 152400 h 112"/>
              <a:gd name="T4" fmla="*/ 228600 w 1896"/>
              <a:gd name="T5" fmla="*/ 0 h 1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96" h="112">
                <a:moveTo>
                  <a:pt x="0" y="96"/>
                </a:moveTo>
                <a:cubicBezTo>
                  <a:pt x="924" y="104"/>
                  <a:pt x="1848" y="112"/>
                  <a:pt x="1872" y="96"/>
                </a:cubicBezTo>
                <a:cubicBezTo>
                  <a:pt x="1896" y="80"/>
                  <a:pt x="432" y="16"/>
                  <a:pt x="144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Freeform 31"/>
          <p:cNvSpPr>
            <a:spLocks/>
          </p:cNvSpPr>
          <p:nvPr/>
        </p:nvSpPr>
        <p:spPr bwMode="auto">
          <a:xfrm>
            <a:off x="3139141" y="3497725"/>
            <a:ext cx="3048000" cy="165100"/>
          </a:xfrm>
          <a:custGeom>
            <a:avLst/>
            <a:gdLst>
              <a:gd name="T0" fmla="*/ 0 w 1920"/>
              <a:gd name="T1" fmla="*/ 76200 h 104"/>
              <a:gd name="T2" fmla="*/ 2971800 w 1920"/>
              <a:gd name="T3" fmla="*/ 152400 h 104"/>
              <a:gd name="T4" fmla="*/ 457200 w 1920"/>
              <a:gd name="T5" fmla="*/ 0 h 1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0" h="104">
                <a:moveTo>
                  <a:pt x="0" y="48"/>
                </a:moveTo>
                <a:cubicBezTo>
                  <a:pt x="912" y="76"/>
                  <a:pt x="1824" y="104"/>
                  <a:pt x="1872" y="96"/>
                </a:cubicBezTo>
                <a:cubicBezTo>
                  <a:pt x="1920" y="88"/>
                  <a:pt x="552" y="16"/>
                  <a:pt x="288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8" name="Freeform 32"/>
          <p:cNvSpPr>
            <a:spLocks/>
          </p:cNvSpPr>
          <p:nvPr/>
        </p:nvSpPr>
        <p:spPr bwMode="auto">
          <a:xfrm>
            <a:off x="2910541" y="3040525"/>
            <a:ext cx="711200" cy="177800"/>
          </a:xfrm>
          <a:custGeom>
            <a:avLst/>
            <a:gdLst>
              <a:gd name="T0" fmla="*/ 0 w 448"/>
              <a:gd name="T1" fmla="*/ 152400 h 112"/>
              <a:gd name="T2" fmla="*/ 685800 w 448"/>
              <a:gd name="T3" fmla="*/ 152400 h 112"/>
              <a:gd name="T4" fmla="*/ 152400 w 448"/>
              <a:gd name="T5" fmla="*/ 0 h 1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8" h="112">
                <a:moveTo>
                  <a:pt x="0" y="96"/>
                </a:moveTo>
                <a:cubicBezTo>
                  <a:pt x="208" y="104"/>
                  <a:pt x="416" y="112"/>
                  <a:pt x="432" y="96"/>
                </a:cubicBezTo>
                <a:cubicBezTo>
                  <a:pt x="448" y="80"/>
                  <a:pt x="272" y="40"/>
                  <a:pt x="9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9" name="Freeform 33"/>
          <p:cNvSpPr>
            <a:spLocks/>
          </p:cNvSpPr>
          <p:nvPr/>
        </p:nvSpPr>
        <p:spPr bwMode="auto">
          <a:xfrm>
            <a:off x="2681941" y="2811925"/>
            <a:ext cx="571500" cy="177800"/>
          </a:xfrm>
          <a:custGeom>
            <a:avLst/>
            <a:gdLst>
              <a:gd name="T0" fmla="*/ 228600 w 360"/>
              <a:gd name="T1" fmla="*/ 152400 h 112"/>
              <a:gd name="T2" fmla="*/ 533400 w 360"/>
              <a:gd name="T3" fmla="*/ 152400 h 112"/>
              <a:gd name="T4" fmla="*/ 0 w 360"/>
              <a:gd name="T5" fmla="*/ 0 h 1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0" h="112">
                <a:moveTo>
                  <a:pt x="144" y="96"/>
                </a:moveTo>
                <a:cubicBezTo>
                  <a:pt x="252" y="104"/>
                  <a:pt x="360" y="112"/>
                  <a:pt x="336" y="96"/>
                </a:cubicBezTo>
                <a:cubicBezTo>
                  <a:pt x="312" y="80"/>
                  <a:pt x="56" y="16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0" name="Text Box 39"/>
          <p:cNvSpPr txBox="1">
            <a:spLocks noChangeArrowheads="1"/>
          </p:cNvSpPr>
          <p:nvPr/>
        </p:nvSpPr>
        <p:spPr bwMode="auto">
          <a:xfrm>
            <a:off x="395941" y="1897525"/>
            <a:ext cx="7924800" cy="3540125"/>
          </a:xfrm>
          <a:prstGeom prst="rect">
            <a:avLst/>
          </a:prstGeom>
          <a:noFill/>
          <a:ln w="317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                           </a:t>
            </a:r>
          </a:p>
        </p:txBody>
      </p:sp>
      <p:sp>
        <p:nvSpPr>
          <p:cNvPr id="31771" name="Text Box 40"/>
          <p:cNvSpPr txBox="1">
            <a:spLocks noChangeArrowheads="1"/>
          </p:cNvSpPr>
          <p:nvPr/>
        </p:nvSpPr>
        <p:spPr bwMode="auto">
          <a:xfrm>
            <a:off x="2605741" y="3723150"/>
            <a:ext cx="16033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     BSG</a:t>
            </a:r>
          </a:p>
          <a:p>
            <a:endParaRPr lang="en-US">
              <a:solidFill>
                <a:srgbClr val="FFFF66"/>
              </a:solidFill>
            </a:endParaRPr>
          </a:p>
        </p:txBody>
      </p:sp>
      <p:sp>
        <p:nvSpPr>
          <p:cNvPr id="31772" name="Text Box 41"/>
          <p:cNvSpPr txBox="1">
            <a:spLocks noChangeArrowheads="1"/>
          </p:cNvSpPr>
          <p:nvPr/>
        </p:nvSpPr>
        <p:spPr bwMode="auto">
          <a:xfrm>
            <a:off x="2148541" y="2415050"/>
            <a:ext cx="1228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LBV</a:t>
            </a:r>
          </a:p>
        </p:txBody>
      </p:sp>
      <p:sp>
        <p:nvSpPr>
          <p:cNvPr id="31773" name="Text Box 42"/>
          <p:cNvSpPr txBox="1">
            <a:spLocks noChangeArrowheads="1"/>
          </p:cNvSpPr>
          <p:nvPr/>
        </p:nvSpPr>
        <p:spPr bwMode="auto">
          <a:xfrm>
            <a:off x="5220354" y="3570750"/>
            <a:ext cx="26781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    RSG</a:t>
            </a:r>
          </a:p>
          <a:p>
            <a:endParaRPr lang="en-US">
              <a:solidFill>
                <a:srgbClr val="FFFF66"/>
              </a:solidFill>
            </a:endParaRPr>
          </a:p>
        </p:txBody>
      </p:sp>
      <p:sp>
        <p:nvSpPr>
          <p:cNvPr id="31775" name="TextBox 35"/>
          <p:cNvSpPr txBox="1">
            <a:spLocks noChangeAspect="1"/>
          </p:cNvSpPr>
          <p:nvPr/>
        </p:nvSpPr>
        <p:spPr bwMode="auto">
          <a:xfrm rot="-5400000">
            <a:off x="7694833" y="3492318"/>
            <a:ext cx="17137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810D"/>
                </a:solidFill>
              </a:rPr>
              <a:t>Luminosity</a:t>
            </a:r>
            <a:endParaRPr lang="en-US" dirty="0">
              <a:solidFill>
                <a:srgbClr val="FF810D"/>
              </a:solidFill>
            </a:endParaRPr>
          </a:p>
        </p:txBody>
      </p:sp>
      <p:pic>
        <p:nvPicPr>
          <p:cNvPr id="33" name="Picture 7" descr="VXSg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247" r="4167" b="4247"/>
          <a:stretch>
            <a:fillRect/>
          </a:stretch>
        </p:blipFill>
        <p:spPr bwMode="auto">
          <a:xfrm>
            <a:off x="6263341" y="3573925"/>
            <a:ext cx="762000" cy="76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EtaCar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14824" r="11615" b="21582"/>
          <a:stretch>
            <a:fillRect/>
          </a:stretch>
        </p:blipFill>
        <p:spPr bwMode="auto">
          <a:xfrm>
            <a:off x="2758141" y="1934038"/>
            <a:ext cx="838200" cy="788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Shot 2017-02-20 at 12.19.0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66" y="2982815"/>
            <a:ext cx="942228" cy="95113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" name="Picture 5" descr="AG_Car_6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t="8029" r="11485" b="17859"/>
          <a:stretch>
            <a:fillRect/>
          </a:stretch>
        </p:blipFill>
        <p:spPr bwMode="auto">
          <a:xfrm rot="-29764">
            <a:off x="1994554" y="2177113"/>
            <a:ext cx="760412" cy="784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SN1987A_Ring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t="5313" r="5298" b="7590"/>
          <a:stretch>
            <a:fillRect/>
          </a:stretch>
        </p:blipFill>
        <p:spPr bwMode="auto">
          <a:xfrm>
            <a:off x="4209116" y="3819894"/>
            <a:ext cx="769575" cy="747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Shot 2015-06-02 at 6.54.21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7756"/>
          <a:stretch/>
        </p:blipFill>
        <p:spPr>
          <a:xfrm>
            <a:off x="3421540" y="3848937"/>
            <a:ext cx="806801" cy="5631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3" name="Picture 42" descr="Screen Shot 2015-05-29 at 4.14.04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6229" r="6058" b="5453"/>
          <a:stretch>
            <a:fillRect/>
          </a:stretch>
        </p:blipFill>
        <p:spPr bwMode="auto">
          <a:xfrm>
            <a:off x="1988204" y="2961417"/>
            <a:ext cx="922337" cy="8871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>
          <a:xfrm>
            <a:off x="440764" y="457200"/>
            <a:ext cx="7772400" cy="685800"/>
          </a:xfrm>
          <a:ln w="19050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Massive Stars in the HR Diagram</a:t>
            </a:r>
          </a:p>
        </p:txBody>
      </p:sp>
    </p:spTree>
    <p:extLst>
      <p:ext uri="{BB962C8B-B14F-4D97-AF65-F5344CB8AC3E}">
        <p14:creationId xmlns:p14="http://schemas.microsoft.com/office/powerpoint/2010/main" val="62320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5470525" y="15906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212164" y="996571"/>
            <a:ext cx="8991600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    IS Bubble               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Circumstellar</a:t>
            </a:r>
            <a:r>
              <a:rPr lang="en-US" sz="32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Nebulae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      O Stars	        RSG        	LBV	         WR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E423"/>
                </a:solidFill>
                <a:latin typeface="Times New Roman" charset="0"/>
                <a:ea typeface="ＭＳ Ｐゴシック" charset="0"/>
              </a:rPr>
              <a:t>Ne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   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10-100 cm</a:t>
            </a:r>
            <a:r>
              <a:rPr lang="en-US" sz="2800" b="1" baseline="30000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-3 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     &gt; 10</a:t>
            </a:r>
            <a:r>
              <a:rPr lang="en-US" sz="3200" b="1" baseline="30000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4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cm</a:t>
            </a:r>
            <a:r>
              <a:rPr lang="en-US" sz="2800" b="1" baseline="30000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-3 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  10</a:t>
            </a:r>
            <a:r>
              <a:rPr lang="en-US" sz="3200" b="1" baseline="30000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4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cm</a:t>
            </a:r>
            <a:r>
              <a:rPr lang="en-US" sz="2800" b="1" baseline="30000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-3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      10</a:t>
            </a:r>
            <a:r>
              <a:rPr lang="en-US" sz="3200" b="1" baseline="30000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2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cm</a:t>
            </a:r>
            <a:r>
              <a:rPr lang="en-US" sz="2800" b="1" baseline="30000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-3</a:t>
            </a:r>
            <a:endParaRPr lang="en-US" sz="2800" b="1" dirty="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E423"/>
                </a:solidFill>
                <a:latin typeface="Times New Roman" charset="0"/>
                <a:ea typeface="ＭＳ Ｐゴシック" charset="0"/>
              </a:rPr>
              <a:t>D</a:t>
            </a:r>
            <a:r>
              <a:rPr lang="en-US" sz="2800" b="1" dirty="0" smtClean="0">
                <a:solidFill>
                  <a:srgbClr val="5CFFD2"/>
                </a:solidFill>
                <a:latin typeface="Times New Roman" charset="0"/>
                <a:ea typeface="ＭＳ Ｐゴシック" charset="0"/>
              </a:rPr>
              <a:t>   </a:t>
            </a:r>
            <a:r>
              <a:rPr lang="en-US" sz="2800" b="1" dirty="0" smtClean="0">
                <a:solidFill>
                  <a:srgbClr val="5CFFD2"/>
                </a:solidFill>
                <a:latin typeface="Times New Roman" charset="0"/>
                <a:ea typeface="ＭＳ Ｐゴシック" charset="0"/>
              </a:rPr>
              <a:t>  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a few 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  <a:sym typeface="Symbol" charset="0"/>
              </a:rPr>
              <a:t> 10 pc    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 10</a:t>
            </a:r>
            <a:r>
              <a:rPr lang="en-US" sz="3200" b="1" baseline="30000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3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AU         1 pc              a few pc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E423"/>
                </a:solidFill>
                <a:latin typeface="Times New Roman" charset="0"/>
                <a:ea typeface="ＭＳ Ｐゴシック" charset="0"/>
              </a:rPr>
              <a:t>Vexp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 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15 km/s     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      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10-50         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20  </a:t>
            </a: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(LMC)      50-100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                                                       50  (MW)</a:t>
            </a:r>
          </a:p>
        </p:txBody>
      </p:sp>
    </p:spTree>
    <p:extLst>
      <p:ext uri="{BB962C8B-B14F-4D97-AF65-F5344CB8AC3E}">
        <p14:creationId xmlns:p14="http://schemas.microsoft.com/office/powerpoint/2010/main" val="36838963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4950" y="2928695"/>
            <a:ext cx="67400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CSI: Core-Collapse </a:t>
            </a:r>
            <a:r>
              <a:rPr lang="en-US" sz="4400" dirty="0" err="1" smtClean="0">
                <a:solidFill>
                  <a:schemeClr val="bg1"/>
                </a:solidFill>
              </a:rPr>
              <a:t>SNe</a:t>
            </a:r>
            <a:r>
              <a:rPr lang="en-US" sz="4400" dirty="0" smtClean="0">
                <a:solidFill>
                  <a:schemeClr val="bg1"/>
                </a:solidFill>
              </a:rPr>
              <a:t>/SNRs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3644" y="1389521"/>
            <a:ext cx="59426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Core-Collapse (C-C) SNRs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Massive star evolution and CSM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Structure of young C-C SNRs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CSI in young C-C SNRs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4" y="3977333"/>
            <a:ext cx="601959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Type </a:t>
            </a:r>
            <a:r>
              <a:rPr lang="en-US" sz="3200" dirty="0" err="1" smtClean="0">
                <a:solidFill>
                  <a:schemeClr val="bg1"/>
                </a:solidFill>
              </a:rPr>
              <a:t>Ia</a:t>
            </a:r>
            <a:r>
              <a:rPr lang="en-US" sz="3200" dirty="0" smtClean="0">
                <a:solidFill>
                  <a:schemeClr val="bg1"/>
                </a:solidFill>
              </a:rPr>
              <a:t> SNRs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Single </a:t>
            </a:r>
            <a:r>
              <a:rPr lang="en-US" sz="3200" dirty="0" err="1" smtClean="0">
                <a:solidFill>
                  <a:schemeClr val="bg1"/>
                </a:solidFill>
              </a:rPr>
              <a:t>degen</a:t>
            </a:r>
            <a:r>
              <a:rPr lang="en-US" sz="3200" dirty="0" smtClean="0">
                <a:solidFill>
                  <a:schemeClr val="bg1"/>
                </a:solidFill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</a:rPr>
              <a:t>vs</a:t>
            </a:r>
            <a:r>
              <a:rPr lang="en-US" sz="3200" dirty="0" smtClean="0">
                <a:solidFill>
                  <a:schemeClr val="bg1"/>
                </a:solidFill>
              </a:rPr>
              <a:t> double </a:t>
            </a:r>
            <a:r>
              <a:rPr lang="en-US" sz="3200" dirty="0" err="1" smtClean="0">
                <a:solidFill>
                  <a:schemeClr val="bg1"/>
                </a:solidFill>
              </a:rPr>
              <a:t>degen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Structure of young Type </a:t>
            </a:r>
            <a:r>
              <a:rPr lang="en-US" sz="3200" dirty="0" err="1" smtClean="0">
                <a:solidFill>
                  <a:schemeClr val="bg1"/>
                </a:solidFill>
              </a:rPr>
              <a:t>Ia</a:t>
            </a:r>
            <a:r>
              <a:rPr lang="en-US" sz="3200" dirty="0" smtClean="0">
                <a:solidFill>
                  <a:schemeClr val="bg1"/>
                </a:solidFill>
              </a:rPr>
              <a:t> SNRs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</a:rPr>
              <a:t>CSI in young Type </a:t>
            </a:r>
            <a:r>
              <a:rPr lang="en-US" sz="3200" dirty="0" err="1" smtClean="0">
                <a:solidFill>
                  <a:schemeClr val="bg1"/>
                </a:solidFill>
              </a:rPr>
              <a:t>Ia</a:t>
            </a:r>
            <a:r>
              <a:rPr lang="en-US" sz="3200" dirty="0" smtClean="0">
                <a:solidFill>
                  <a:schemeClr val="bg1"/>
                </a:solidFill>
              </a:rPr>
              <a:t> SNRs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52279" y="1329757"/>
            <a:ext cx="6104017" cy="2315895"/>
          </a:xfrm>
          <a:prstGeom prst="round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52279" y="3932510"/>
            <a:ext cx="6180961" cy="2315895"/>
          </a:xfrm>
          <a:prstGeom prst="round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30706" y="288531"/>
            <a:ext cx="17258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E423"/>
                </a:solidFill>
              </a:rPr>
              <a:t>Outline</a:t>
            </a:r>
            <a:endParaRPr lang="en-US" sz="4000" dirty="0">
              <a:solidFill>
                <a:srgbClr val="FFE4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48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Screen Shot 2013-11-15 at 9.43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0" y="0"/>
            <a:ext cx="89863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73" y="25400"/>
            <a:ext cx="2844560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ambria"/>
                <a:cs typeface="Cambria"/>
              </a:rPr>
              <a:t>Progenitor </a:t>
            </a:r>
            <a:r>
              <a:rPr lang="en-US" sz="3200" b="1" dirty="0">
                <a:solidFill>
                  <a:srgbClr val="FF0000"/>
                </a:solidFill>
                <a:latin typeface="Cambria"/>
                <a:cs typeface="Cambria"/>
              </a:rPr>
              <a:t>of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Cambria"/>
                <a:cs typeface="Cambria"/>
              </a:rPr>
              <a:t>SN </a:t>
            </a:r>
            <a:r>
              <a:rPr lang="en-US" sz="3200" b="1" dirty="0">
                <a:solidFill>
                  <a:srgbClr val="FF0000"/>
                </a:solidFill>
                <a:latin typeface="Cambria"/>
                <a:cs typeface="Cambria"/>
              </a:rPr>
              <a:t>1987A</a:t>
            </a:r>
          </a:p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Cambria"/>
              <a:cs typeface="Cambria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ambria"/>
                <a:cs typeface="Cambria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Cambria"/>
                <a:cs typeface="Cambria"/>
              </a:rPr>
              <a:t>Sk</a:t>
            </a:r>
            <a:r>
              <a:rPr lang="en-US" sz="3200" b="1" dirty="0">
                <a:solidFill>
                  <a:srgbClr val="FF0000"/>
                </a:solidFill>
                <a:latin typeface="Cambria"/>
                <a:cs typeface="Cambria"/>
              </a:rPr>
              <a:t> -69 202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Cambria"/>
                <a:cs typeface="Cambria"/>
              </a:rPr>
              <a:t>B3 </a:t>
            </a:r>
            <a:r>
              <a:rPr lang="en-US" sz="3200" b="1" dirty="0">
                <a:solidFill>
                  <a:srgbClr val="FF0000"/>
                </a:solidFill>
                <a:latin typeface="Cambria"/>
                <a:cs typeface="Cambria"/>
              </a:rPr>
              <a:t>I </a:t>
            </a:r>
          </a:p>
        </p:txBody>
      </p:sp>
      <p:pic>
        <p:nvPicPr>
          <p:cNvPr id="19459" name="Picture 5" descr="SN1987A_R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35622" y="11288"/>
            <a:ext cx="2620888" cy="2613378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89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543800" cy="838200"/>
          </a:xfrm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SN1987A  and  </a:t>
            </a:r>
            <a:r>
              <a:rPr lang="en-US" sz="3600" b="1" dirty="0" err="1" smtClean="0">
                <a:solidFill>
                  <a:srgbClr val="FFFF00"/>
                </a:solidFill>
              </a:rPr>
              <a:t>Sher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</a:rPr>
              <a:t>25  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115715" name="Picture 3" descr="NGC36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913063" cy="2952750"/>
          </a:xfrm>
          <a:prstGeom prst="rect">
            <a:avLst/>
          </a:prstGeom>
          <a:noFill/>
          <a:ln w="254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 descr="sher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3048000" cy="25066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5" descr="SN1987A_Rin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2895600" cy="2887663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6705600" y="4572000"/>
            <a:ext cx="914400" cy="6096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>
            <a:off x="3429000" y="4495800"/>
            <a:ext cx="3276600" cy="685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5720" name="Line 8"/>
          <p:cNvSpPr>
            <a:spLocks noChangeShapeType="1"/>
          </p:cNvSpPr>
          <p:nvPr/>
        </p:nvSpPr>
        <p:spPr bwMode="auto">
          <a:xfrm>
            <a:off x="6477000" y="1981200"/>
            <a:ext cx="1143000" cy="2590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228600" y="2057400"/>
            <a:ext cx="31400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[N II]/H</a:t>
            </a:r>
            <a:r>
              <a:rPr lang="en-US" sz="2800" b="1" smtClean="0">
                <a:solidFill>
                  <a:srgbClr val="FFFFFF"/>
                </a:solidFill>
                <a:latin typeface="Symbol" charset="0"/>
                <a:ea typeface="ＭＳ Ｐゴシック" charset="0"/>
              </a:rPr>
              <a:t>a</a:t>
            </a: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  ~ 1-2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Inner ring ~ 0.4 pc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V</a:t>
            </a:r>
            <a:r>
              <a:rPr lang="en-US" sz="2800" b="1" baseline="-25000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exp  </a:t>
            </a: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~ 20 km/s</a:t>
            </a:r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3657600" y="4876800"/>
            <a:ext cx="1981200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150000"/>
            </a:pP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  <a:sym typeface="Symbol" charset="0"/>
              </a:rPr>
              <a:t> </a:t>
            </a: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Sher 25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150000"/>
            </a:pPr>
            <a:endParaRPr lang="en-US" sz="900" b="1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4038600" y="5257800"/>
            <a:ext cx="14255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B1.5 I</a:t>
            </a:r>
          </a:p>
        </p:txBody>
      </p:sp>
      <p:sp>
        <p:nvSpPr>
          <p:cNvPr id="115724" name="Text Box 12"/>
          <p:cNvSpPr txBox="1">
            <a:spLocks noChangeArrowheads="1"/>
          </p:cNvSpPr>
          <p:nvPr/>
        </p:nvSpPr>
        <p:spPr bwMode="auto">
          <a:xfrm>
            <a:off x="6994525" y="2352675"/>
            <a:ext cx="1685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99CCFF"/>
                </a:solidFill>
                <a:latin typeface="Times New Roman" charset="0"/>
                <a:ea typeface="ＭＳ Ｐゴシック" charset="0"/>
              </a:rPr>
              <a:t>NGC3603</a:t>
            </a:r>
          </a:p>
        </p:txBody>
      </p:sp>
      <p:sp>
        <p:nvSpPr>
          <p:cNvPr id="115725" name="Text Box 13"/>
          <p:cNvSpPr txBox="1">
            <a:spLocks noChangeArrowheads="1"/>
          </p:cNvSpPr>
          <p:nvPr/>
        </p:nvSpPr>
        <p:spPr bwMode="auto">
          <a:xfrm>
            <a:off x="7604125" y="2955925"/>
            <a:ext cx="398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99CCFF"/>
                </a:solidFill>
                <a:latin typeface="Symbol" charset="0"/>
                <a:ea typeface="ＭＳ Ｐゴシック" charset="0"/>
                <a:sym typeface="Symbol" charset="0"/>
              </a:rPr>
              <a:t></a:t>
            </a:r>
          </a:p>
        </p:txBody>
      </p:sp>
      <p:sp>
        <p:nvSpPr>
          <p:cNvPr id="115726" name="Text Box 14"/>
          <p:cNvSpPr txBox="1">
            <a:spLocks noChangeArrowheads="1"/>
          </p:cNvSpPr>
          <p:nvPr/>
        </p:nvSpPr>
        <p:spPr bwMode="auto">
          <a:xfrm>
            <a:off x="7543800" y="289560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5727" name="Text Box 15"/>
          <p:cNvSpPr txBox="1">
            <a:spLocks noChangeArrowheads="1"/>
          </p:cNvSpPr>
          <p:nvPr/>
        </p:nvSpPr>
        <p:spPr bwMode="auto">
          <a:xfrm>
            <a:off x="3413125" y="5851525"/>
            <a:ext cx="2174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FF00"/>
                </a:solidFill>
                <a:latin typeface="Times New Roman" charset="0"/>
                <a:ea typeface="ＭＳ Ｐゴシック" charset="0"/>
                <a:sym typeface="Symbol" charset="0"/>
              </a:rPr>
              <a:t>Sk –69 202</a:t>
            </a:r>
            <a:endParaRPr lang="en-US" sz="2800" b="1" smtClean="0">
              <a:solidFill>
                <a:srgbClr val="00FF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5728" name="Text Box 16"/>
          <p:cNvSpPr txBox="1">
            <a:spLocks noChangeArrowheads="1"/>
          </p:cNvSpPr>
          <p:nvPr/>
        </p:nvSpPr>
        <p:spPr bwMode="auto">
          <a:xfrm>
            <a:off x="4127500" y="6248400"/>
            <a:ext cx="8270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FF00"/>
                </a:solidFill>
                <a:latin typeface="Times New Roman" charset="0"/>
                <a:ea typeface="ＭＳ Ｐゴシック" charset="0"/>
              </a:rPr>
              <a:t>B3 I</a:t>
            </a:r>
          </a:p>
        </p:txBody>
      </p:sp>
    </p:spTree>
    <p:extLst>
      <p:ext uri="{BB962C8B-B14F-4D97-AF65-F5344CB8AC3E}">
        <p14:creationId xmlns:p14="http://schemas.microsoft.com/office/powerpoint/2010/main" val="58985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81000"/>
            <a:ext cx="3581400" cy="609600"/>
          </a:xfrm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600" b="1">
                <a:solidFill>
                  <a:srgbClr val="FFFF00"/>
                </a:solidFill>
              </a:rPr>
              <a:t>SNR 0540-69.3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447800"/>
          </a:xfrm>
        </p:spPr>
        <p:txBody>
          <a:bodyPr/>
          <a:lstStyle/>
          <a:p>
            <a:pPr>
              <a:spcBef>
                <a:spcPct val="0"/>
              </a:spcBef>
              <a:buClr>
                <a:srgbClr val="FF3300"/>
              </a:buClr>
              <a:buSzPct val="150000"/>
            </a:pP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The second youngest SNR in the LMC</a:t>
            </a:r>
          </a:p>
          <a:p>
            <a:pPr>
              <a:spcBef>
                <a:spcPct val="0"/>
              </a:spcBef>
              <a:buClr>
                <a:srgbClr val="FF3300"/>
              </a:buClr>
              <a:buSzPct val="150000"/>
            </a:pPr>
            <a:r>
              <a:rPr lang="en-US" sz="2800" b="1" dirty="0">
                <a:solidFill>
                  <a:schemeClr val="bg1"/>
                </a:solidFill>
              </a:rPr>
              <a:t> [N II]-bright ring; size ~ 1 pc;  </a:t>
            </a:r>
            <a:r>
              <a:rPr lang="en-US" sz="2800" b="1" dirty="0" err="1">
                <a:solidFill>
                  <a:schemeClr val="bg1"/>
                </a:solidFill>
              </a:rPr>
              <a:t>V</a:t>
            </a:r>
            <a:r>
              <a:rPr lang="en-US" sz="2800" b="1" baseline="-25000" dirty="0" err="1">
                <a:solidFill>
                  <a:schemeClr val="bg1"/>
                </a:solidFill>
              </a:rPr>
              <a:t>exp</a:t>
            </a:r>
            <a:r>
              <a:rPr lang="en-US" sz="2800" b="1" dirty="0">
                <a:solidFill>
                  <a:schemeClr val="bg1"/>
                </a:solidFill>
              </a:rPr>
              <a:t> &lt; 50 km/s</a:t>
            </a:r>
          </a:p>
          <a:p>
            <a:pPr>
              <a:spcBef>
                <a:spcPct val="0"/>
              </a:spcBef>
              <a:buClr>
                <a:srgbClr val="FF3300"/>
              </a:buClr>
              <a:buSzPct val="150000"/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rgbClr val="66FF33"/>
                </a:solidFill>
              </a:rPr>
              <a:t>Caraveo</a:t>
            </a:r>
            <a:r>
              <a:rPr lang="en-US" sz="2800" b="1" dirty="0">
                <a:solidFill>
                  <a:srgbClr val="66FF33"/>
                </a:solidFill>
              </a:rPr>
              <a:t> et al. </a:t>
            </a:r>
            <a:r>
              <a:rPr lang="en-US" sz="2800" b="1" dirty="0" smtClean="0">
                <a:solidFill>
                  <a:srgbClr val="66FF33"/>
                </a:solidFill>
              </a:rPr>
              <a:t>1998; </a:t>
            </a:r>
            <a:r>
              <a:rPr lang="en-US" sz="2800" b="1" dirty="0" err="1" smtClean="0">
                <a:solidFill>
                  <a:srgbClr val="66FF33"/>
                </a:solidFill>
              </a:rPr>
              <a:t>Sandin</a:t>
            </a:r>
            <a:r>
              <a:rPr lang="en-US" sz="2800" b="1" dirty="0" smtClean="0">
                <a:solidFill>
                  <a:srgbClr val="66FF33"/>
                </a:solidFill>
              </a:rPr>
              <a:t> et al. 2013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6741" name="Picture 5" descr="snr0540_nii_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40386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914400" y="6172200"/>
            <a:ext cx="3425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66FF33"/>
                </a:solidFill>
                <a:latin typeface="Times New Roman" charset="0"/>
                <a:ea typeface="ＭＳ Ｐゴシック" charset="0"/>
              </a:rPr>
              <a:t>Chandra HRC image</a:t>
            </a: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4602163" y="6172200"/>
            <a:ext cx="4540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66FF33"/>
                </a:solidFill>
                <a:latin typeface="Times New Roman" charset="0"/>
                <a:ea typeface="ＭＳ Ｐゴシック" charset="0"/>
              </a:rPr>
              <a:t>HST WFPC2 image in [N II]</a:t>
            </a:r>
          </a:p>
        </p:txBody>
      </p:sp>
      <p:pic>
        <p:nvPicPr>
          <p:cNvPr id="116744" name="Picture 8" descr="SNR0540_xr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4" t="23322" r="6250" b="15997"/>
          <a:stretch>
            <a:fillRect/>
          </a:stretch>
        </p:blipFill>
        <p:spPr bwMode="auto">
          <a:xfrm>
            <a:off x="381000" y="2667000"/>
            <a:ext cx="4267200" cy="34925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19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1962150" y="95250"/>
            <a:ext cx="4514850" cy="6667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  LMC  SNR  -  N63A  </a:t>
            </a:r>
          </a:p>
        </p:txBody>
      </p:sp>
      <p:pic>
        <p:nvPicPr>
          <p:cNvPr id="183301" name="Picture 5" descr="N63A_X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4375" r="4938" b="1500"/>
          <a:stretch>
            <a:fillRect/>
          </a:stretch>
        </p:blipFill>
        <p:spPr bwMode="auto">
          <a:xfrm>
            <a:off x="304800" y="1295400"/>
            <a:ext cx="4038600" cy="44148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2" name="Picture 6" descr="N63A_herit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9" t="8624" r="9000" b="16125"/>
          <a:stretch>
            <a:fillRect/>
          </a:stretch>
        </p:blipFill>
        <p:spPr bwMode="auto">
          <a:xfrm rot="7841081">
            <a:off x="4952206" y="1829594"/>
            <a:ext cx="3436938" cy="31305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365125" y="5157788"/>
            <a:ext cx="869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18 pc</a:t>
            </a:r>
            <a:endParaRPr lang="en-US" sz="2000" b="1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83305" name="Rectangle 9"/>
          <p:cNvSpPr>
            <a:spLocks noChangeArrowheads="1"/>
          </p:cNvSpPr>
          <p:nvPr/>
        </p:nvSpPr>
        <p:spPr bwMode="auto">
          <a:xfrm>
            <a:off x="5181600" y="5957888"/>
            <a:ext cx="3411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HST  H</a:t>
            </a: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  <a:sym typeface="Symbol" charset="0"/>
              </a:rPr>
              <a:t>/[SII]/[OIII]</a:t>
            </a:r>
            <a:endParaRPr lang="en-US" sz="2800" b="1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381000" y="5840413"/>
            <a:ext cx="40370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Chandra X-ray; HST optical;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ATCS radio</a:t>
            </a:r>
          </a:p>
        </p:txBody>
      </p:sp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195263" y="4937125"/>
            <a:ext cx="8948737" cy="1920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srgbClr val="FF2B0C"/>
                </a:solidFill>
                <a:latin typeface="Times New Roman" charset="0"/>
                <a:ea typeface="ＭＳ Ｐゴシック" charset="0"/>
              </a:rPr>
              <a:t>SN Explosion in the Cavity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srgbClr val="FF2B0C"/>
                </a:solidFill>
                <a:latin typeface="Times New Roman" charset="0"/>
                <a:ea typeface="ＭＳ Ｐゴシック" charset="0"/>
              </a:rPr>
              <a:t>of an Interstellar Bubble</a:t>
            </a:r>
          </a:p>
        </p:txBody>
      </p:sp>
    </p:spTree>
    <p:extLst>
      <p:ext uri="{BB962C8B-B14F-4D97-AF65-F5344CB8AC3E}">
        <p14:creationId xmlns:p14="http://schemas.microsoft.com/office/powerpoint/2010/main" val="277947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2160587" y="199838"/>
            <a:ext cx="4966353" cy="64633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  LMC  </a:t>
            </a:r>
            <a:r>
              <a:rPr lang="en-US" sz="3600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C-C SNR  </a:t>
            </a:r>
            <a:r>
              <a:rPr lang="en-US" sz="3600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-  </a:t>
            </a:r>
            <a:r>
              <a:rPr lang="en-US" sz="3600" b="1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N49  </a:t>
            </a:r>
            <a:endParaRPr lang="en-US" sz="3600" b="1" dirty="0" smtClean="0">
              <a:solidFill>
                <a:srgbClr val="FFFF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2" name="Picture 1" descr="n49_chandra_hs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07" y="1152993"/>
            <a:ext cx="5446806" cy="54468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89646" y="4877361"/>
            <a:ext cx="8948737" cy="1920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srgbClr val="FF2B0C"/>
                </a:solidFill>
                <a:latin typeface="Times New Roman" charset="0"/>
                <a:ea typeface="ＭＳ Ｐゴシック" charset="0"/>
              </a:rPr>
              <a:t>SN Explosion in the Cavity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srgbClr val="FF2B0C"/>
                </a:solidFill>
                <a:latin typeface="Times New Roman" charset="0"/>
                <a:ea typeface="ＭＳ Ｐゴシック" charset="0"/>
              </a:rPr>
              <a:t>of an Interstellar Bubble</a:t>
            </a:r>
          </a:p>
        </p:txBody>
      </p:sp>
    </p:spTree>
    <p:extLst>
      <p:ext uri="{BB962C8B-B14F-4D97-AF65-F5344CB8AC3E}">
        <p14:creationId xmlns:p14="http://schemas.microsoft.com/office/powerpoint/2010/main" val="99069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1962150" y="171450"/>
            <a:ext cx="4819650" cy="6667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  LMC SNR  -  N132D</a:t>
            </a:r>
          </a:p>
        </p:txBody>
      </p:sp>
      <p:pic>
        <p:nvPicPr>
          <p:cNvPr id="185350" name="Picture 6" descr="N132D_X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4536" r="-95" b="5583"/>
          <a:stretch>
            <a:fillRect/>
          </a:stretch>
        </p:blipFill>
        <p:spPr bwMode="auto">
          <a:xfrm rot="-8150845">
            <a:off x="4306888" y="2067767"/>
            <a:ext cx="4084637" cy="340518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51" name="Picture 7" descr="N132D_xr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1857"/>
          <a:stretch>
            <a:fillRect/>
          </a:stretch>
        </p:blipFill>
        <p:spPr bwMode="auto">
          <a:xfrm>
            <a:off x="530225" y="1739154"/>
            <a:ext cx="3963988" cy="4191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53" name="Text Box 9"/>
          <p:cNvSpPr txBox="1">
            <a:spLocks noChangeArrowheads="1"/>
          </p:cNvSpPr>
          <p:nvPr/>
        </p:nvSpPr>
        <p:spPr bwMode="auto">
          <a:xfrm>
            <a:off x="517525" y="5488829"/>
            <a:ext cx="1535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13</a:t>
            </a: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  <a:sym typeface="Symbol" charset="0"/>
              </a:rPr>
              <a:t>20 pc</a:t>
            </a:r>
            <a:endParaRPr lang="en-US" sz="2800" b="1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85354" name="Rectangle 10"/>
          <p:cNvSpPr>
            <a:spLocks noChangeArrowheads="1"/>
          </p:cNvSpPr>
          <p:nvPr/>
        </p:nvSpPr>
        <p:spPr bwMode="auto">
          <a:xfrm>
            <a:off x="966788" y="5896817"/>
            <a:ext cx="27035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Chandra  X-ray </a:t>
            </a:r>
          </a:p>
        </p:txBody>
      </p:sp>
      <p:sp>
        <p:nvSpPr>
          <p:cNvPr id="185355" name="Rectangle 11"/>
          <p:cNvSpPr>
            <a:spLocks noChangeArrowheads="1"/>
          </p:cNvSpPr>
          <p:nvPr/>
        </p:nvSpPr>
        <p:spPr bwMode="auto">
          <a:xfrm>
            <a:off x="7005638" y="5868242"/>
            <a:ext cx="20113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HST optical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12467" y="6320122"/>
            <a:ext cx="4425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3FF4C"/>
                </a:solidFill>
              </a:rPr>
              <a:t>Vogt and </a:t>
            </a:r>
            <a:r>
              <a:rPr lang="en-US" sz="2400" dirty="0" err="1" smtClean="0">
                <a:solidFill>
                  <a:srgbClr val="93FF4C"/>
                </a:solidFill>
              </a:rPr>
              <a:t>Dopita</a:t>
            </a:r>
            <a:r>
              <a:rPr lang="en-US" sz="2400" dirty="0" smtClean="0">
                <a:solidFill>
                  <a:srgbClr val="93FF4C"/>
                </a:solidFill>
              </a:rPr>
              <a:t> 2011, </a:t>
            </a:r>
            <a:r>
              <a:rPr lang="en-US" sz="2400" dirty="0" err="1" smtClean="0">
                <a:solidFill>
                  <a:srgbClr val="93FF4C"/>
                </a:solidFill>
              </a:rPr>
              <a:t>Ap&amp;Sp</a:t>
            </a:r>
            <a:r>
              <a:rPr lang="en-US" sz="2400" dirty="0" smtClean="0">
                <a:solidFill>
                  <a:srgbClr val="93FF4C"/>
                </a:solidFill>
              </a:rPr>
              <a:t> </a:t>
            </a:r>
            <a:r>
              <a:rPr lang="en-US" sz="2400" dirty="0" err="1" smtClean="0">
                <a:solidFill>
                  <a:srgbClr val="93FF4C"/>
                </a:solidFill>
              </a:rPr>
              <a:t>Sci</a:t>
            </a:r>
            <a:endParaRPr lang="en-US" sz="2400" dirty="0">
              <a:solidFill>
                <a:srgbClr val="93FF4C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-10127" y="4912272"/>
            <a:ext cx="9010650" cy="1920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srgbClr val="FF2B0C"/>
                </a:solidFill>
                <a:latin typeface="Times New Roman" charset="0"/>
                <a:ea typeface="ＭＳ Ｐゴシック" charset="0"/>
              </a:rPr>
              <a:t>SN Explosion in the Cavity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srgbClr val="FF2B0C"/>
                </a:solidFill>
                <a:latin typeface="Times New Roman" charset="0"/>
                <a:ea typeface="ＭＳ Ｐゴシック" charset="0"/>
              </a:rPr>
              <a:t>of </a:t>
            </a:r>
            <a:r>
              <a:rPr lang="en-US" sz="6000" b="1" dirty="0" smtClean="0">
                <a:solidFill>
                  <a:srgbClr val="FF2B0C"/>
                </a:solidFill>
                <a:latin typeface="Times New Roman" charset="0"/>
                <a:ea typeface="ＭＳ Ｐゴシック" charset="0"/>
              </a:rPr>
              <a:t>an Interstellar Bubble</a:t>
            </a:r>
            <a:endParaRPr lang="en-US" sz="6000" b="1" dirty="0" smtClean="0">
              <a:solidFill>
                <a:srgbClr val="FF2B0C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3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raylu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74" y="1020602"/>
            <a:ext cx="7006697" cy="5658103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14" y="79190"/>
            <a:ext cx="7306235" cy="762000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/>
            <a:r>
              <a:rPr lang="en-US" altLang="zh-TW" sz="4000" dirty="0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Lx – Size Relationship of SNRs</a:t>
            </a:r>
            <a:endParaRPr lang="en-US" sz="4000" dirty="0">
              <a:solidFill>
                <a:srgbClr val="FCFF3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90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5295" y="1987176"/>
            <a:ext cx="727114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F</a:t>
            </a:r>
            <a:r>
              <a:rPr lang="en-US" sz="3200" dirty="0" smtClean="0">
                <a:solidFill>
                  <a:srgbClr val="FFFFFF"/>
                </a:solidFill>
              </a:rPr>
              <a:t>ew small (&lt; 10 pc) C-C SNRs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     -  CSM-interaction short-lived?</a:t>
            </a:r>
          </a:p>
          <a:p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     -  massive star with CSM go black hole? </a:t>
            </a:r>
            <a:endParaRPr lang="en-US" sz="3200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Two sequences of C-C SNRs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    X-ray-bright  </a:t>
            </a:r>
            <a:r>
              <a:rPr lang="en-US" sz="3200" dirty="0" err="1" smtClean="0">
                <a:solidFill>
                  <a:srgbClr val="FFFFFF"/>
                </a:solidFill>
              </a:rPr>
              <a:t>vs</a:t>
            </a:r>
            <a:r>
              <a:rPr lang="en-US" sz="3200" dirty="0" smtClean="0">
                <a:solidFill>
                  <a:srgbClr val="FFFFFF"/>
                </a:solidFill>
              </a:rPr>
              <a:t>  X-ray-faint</a:t>
            </a:r>
          </a:p>
          <a:p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    -  density of the ambient ISM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14" y="79190"/>
            <a:ext cx="7306235" cy="762000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/>
            <a:r>
              <a:rPr lang="en-US" altLang="zh-TW" sz="4000" dirty="0" smtClean="0">
                <a:solidFill>
                  <a:srgbClr val="FFFA04"/>
                </a:solidFill>
                <a:latin typeface="+mn-lt"/>
                <a:ea typeface="黑体" charset="0"/>
                <a:cs typeface="黑体" charset="0"/>
              </a:rPr>
              <a:t>Lx – Size Relationship of SNRs</a:t>
            </a:r>
            <a:endParaRPr lang="en-US" sz="4000" dirty="0">
              <a:solidFill>
                <a:srgbClr val="FCFF3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2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7419" y="2853821"/>
            <a:ext cx="46753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Type </a:t>
            </a:r>
            <a:r>
              <a:rPr lang="en-US" sz="4400" dirty="0" err="1" smtClean="0">
                <a:solidFill>
                  <a:schemeClr val="bg1"/>
                </a:solidFill>
              </a:rPr>
              <a:t>Ia</a:t>
            </a:r>
            <a:r>
              <a:rPr lang="en-US" sz="4400" dirty="0" smtClean="0">
                <a:solidFill>
                  <a:schemeClr val="bg1"/>
                </a:solidFill>
              </a:rPr>
              <a:t> SNRs in ISM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5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r0509_chandra_hst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9487" r="24358" b="11505"/>
          <a:stretch/>
        </p:blipFill>
        <p:spPr>
          <a:xfrm>
            <a:off x="627531" y="2300943"/>
            <a:ext cx="3805910" cy="35111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snr0519_chandra_hst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5" t="18955" r="16666" b="16994"/>
          <a:stretch/>
        </p:blipFill>
        <p:spPr>
          <a:xfrm>
            <a:off x="4885763" y="2300943"/>
            <a:ext cx="3673599" cy="34839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82207" y="492333"/>
            <a:ext cx="768922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Two Young </a:t>
            </a:r>
            <a:r>
              <a:rPr lang="en-US" sz="4000" dirty="0" err="1" smtClean="0">
                <a:solidFill>
                  <a:srgbClr val="FFFF00"/>
                </a:solidFill>
              </a:rPr>
              <a:t>Balmer</a:t>
            </a:r>
            <a:r>
              <a:rPr lang="en-US" sz="4000" dirty="0" smtClean="0">
                <a:solidFill>
                  <a:srgbClr val="FFFF00"/>
                </a:solidFill>
              </a:rPr>
              <a:t>-Dominated SNRs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          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            0509-67.5                             0519-69.0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1294" y="6200588"/>
            <a:ext cx="4719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(See </a:t>
            </a:r>
            <a:r>
              <a:rPr lang="en-US" sz="2800" dirty="0" err="1" smtClean="0">
                <a:solidFill>
                  <a:srgbClr val="FFFFFF"/>
                </a:solidFill>
              </a:rPr>
              <a:t>Ou</a:t>
            </a:r>
            <a:r>
              <a:rPr lang="en-US" sz="2800" dirty="0" smtClean="0">
                <a:solidFill>
                  <a:srgbClr val="FFFFFF"/>
                </a:solidFill>
              </a:rPr>
              <a:t> et al. poster for more.)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5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597" y="2917278"/>
            <a:ext cx="86391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Massive Star </a:t>
            </a:r>
            <a:r>
              <a:rPr lang="en-US" sz="4400" dirty="0">
                <a:solidFill>
                  <a:schemeClr val="bg1"/>
                </a:solidFill>
              </a:rPr>
              <a:t>E</a:t>
            </a:r>
            <a:r>
              <a:rPr lang="en-US" sz="4400" dirty="0" smtClean="0">
                <a:solidFill>
                  <a:schemeClr val="bg1"/>
                </a:solidFill>
              </a:rPr>
              <a:t>volution and ISM/CSM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53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ML71_H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915" r="50621" b="6100"/>
          <a:stretch/>
        </p:blipFill>
        <p:spPr>
          <a:xfrm>
            <a:off x="2357627" y="1875536"/>
            <a:ext cx="4709549" cy="4682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560" y="283156"/>
            <a:ext cx="7666682" cy="2200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rgbClr val="FFFF00"/>
                </a:solidFill>
              </a:rPr>
              <a:t>   </a:t>
            </a:r>
            <a:r>
              <a:rPr lang="en-US" sz="4000" dirty="0" err="1" smtClean="0">
                <a:solidFill>
                  <a:srgbClr val="FFFF00"/>
                </a:solidFill>
              </a:rPr>
              <a:t>Balmer</a:t>
            </a:r>
            <a:r>
              <a:rPr lang="en-US" sz="4000" dirty="0" smtClean="0">
                <a:solidFill>
                  <a:srgbClr val="FFFF00"/>
                </a:solidFill>
              </a:rPr>
              <a:t>-Dominated SNR DEM L 71</a:t>
            </a:r>
          </a:p>
          <a:p>
            <a:endParaRPr lang="en-US" sz="9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                      </a:t>
            </a:r>
            <a:r>
              <a:rPr lang="en-US" sz="2800" dirty="0" smtClean="0">
                <a:solidFill>
                  <a:schemeClr val="bg1"/>
                </a:solidFill>
              </a:rPr>
              <a:t>Central emission: SN </a:t>
            </a:r>
            <a:r>
              <a:rPr lang="en-US" sz="2800" dirty="0" err="1" smtClean="0">
                <a:solidFill>
                  <a:schemeClr val="bg1"/>
                </a:solidFill>
              </a:rPr>
              <a:t>ejecta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                      Shell emission: shocked ISM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410524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3 at 2.1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" y="1900852"/>
            <a:ext cx="8985574" cy="4394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236" y="151076"/>
            <a:ext cx="83235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N103B </a:t>
            </a:r>
            <a:r>
              <a:rPr lang="en-US" sz="3200" dirty="0" smtClean="0">
                <a:solidFill>
                  <a:srgbClr val="FFFFFF"/>
                </a:solidFill>
              </a:rPr>
              <a:t>– Type </a:t>
            </a:r>
            <a:r>
              <a:rPr lang="en-US" sz="3200" dirty="0" err="1" smtClean="0">
                <a:solidFill>
                  <a:srgbClr val="FFFFFF"/>
                </a:solidFill>
              </a:rPr>
              <a:t>Ia</a:t>
            </a:r>
            <a:r>
              <a:rPr lang="en-US" sz="3200" dirty="0" smtClean="0">
                <a:solidFill>
                  <a:srgbClr val="FFFFFF"/>
                </a:solidFill>
              </a:rPr>
              <a:t> SNR;  X-ray spectrum; light echo</a:t>
            </a:r>
          </a:p>
          <a:p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            -  projected in the outskirts of </a:t>
            </a:r>
            <a:r>
              <a:rPr lang="en-US" sz="3200" dirty="0" smtClean="0">
                <a:solidFill>
                  <a:srgbClr val="FFFFFF"/>
                </a:solidFill>
              </a:rPr>
              <a:t>NGC1850</a:t>
            </a:r>
          </a:p>
          <a:p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            -  </a:t>
            </a:r>
            <a:r>
              <a:rPr lang="en-US" sz="3200" dirty="0" err="1" smtClean="0">
                <a:solidFill>
                  <a:srgbClr val="FFFFFF"/>
                </a:solidFill>
              </a:rPr>
              <a:t>Balmer</a:t>
            </a:r>
            <a:r>
              <a:rPr lang="en-US" sz="3200" dirty="0" smtClean="0">
                <a:solidFill>
                  <a:srgbClr val="FFFFFF"/>
                </a:solidFill>
              </a:rPr>
              <a:t>-dominated shell + CSM knots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3643" y="6320120"/>
            <a:ext cx="3064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3FF4C"/>
                </a:solidFill>
              </a:rPr>
              <a:t>Li, Chu, et al. 2017, </a:t>
            </a:r>
            <a:r>
              <a:rPr lang="en-US" sz="2400" dirty="0" err="1" smtClean="0">
                <a:solidFill>
                  <a:srgbClr val="93FF4C"/>
                </a:solidFill>
              </a:rPr>
              <a:t>ApJ</a:t>
            </a:r>
            <a:endParaRPr lang="en-US" sz="2400" dirty="0">
              <a:solidFill>
                <a:srgbClr val="93FF4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4235" y="3690471"/>
            <a:ext cx="254000" cy="29882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9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8121" y="2965850"/>
            <a:ext cx="52712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Type </a:t>
            </a:r>
            <a:r>
              <a:rPr lang="en-US" sz="4400" dirty="0" err="1" smtClean="0">
                <a:solidFill>
                  <a:schemeClr val="bg1"/>
                </a:solidFill>
              </a:rPr>
              <a:t>Ia</a:t>
            </a:r>
            <a:r>
              <a:rPr lang="en-US" sz="4400" dirty="0" smtClean="0">
                <a:solidFill>
                  <a:schemeClr val="bg1"/>
                </a:solidFill>
              </a:rPr>
              <a:t> SNRs and CSM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       (Single-degenerate)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5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6-03 at 3.03.5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6"/>
          <a:stretch/>
        </p:blipFill>
        <p:spPr>
          <a:xfrm>
            <a:off x="5319889" y="1707443"/>
            <a:ext cx="3312072" cy="44318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Picture 1" descr="Screen Shot 2015-06-03 at 3.10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5" y="603955"/>
            <a:ext cx="4229100" cy="58166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286000" y="2031999"/>
            <a:ext cx="1778000" cy="23001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064000" y="1707443"/>
            <a:ext cx="1255889" cy="32455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64000" y="4332110"/>
            <a:ext cx="1255889" cy="180719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67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3 at 2.12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5" y="0"/>
            <a:ext cx="7895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7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4333" y="917222"/>
            <a:ext cx="1713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N103B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6" name="Picture 5" descr="X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13936" r="26009" b="8900"/>
          <a:stretch/>
        </p:blipFill>
        <p:spPr>
          <a:xfrm rot="1707729">
            <a:off x="3482118" y="-276314"/>
            <a:ext cx="6014582" cy="60678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 descr="Screen Shot 2015-06-03 at 3.01.2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r="4119"/>
          <a:stretch/>
        </p:blipFill>
        <p:spPr>
          <a:xfrm>
            <a:off x="179296" y="2519031"/>
            <a:ext cx="4288118" cy="414639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9849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3 at 2.38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00" y="154393"/>
            <a:ext cx="5493577" cy="45956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 Shot 2015-06-03 at 2.41.5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9" t="15123" b="14197"/>
          <a:stretch/>
        </p:blipFill>
        <p:spPr>
          <a:xfrm>
            <a:off x="321236" y="3287888"/>
            <a:ext cx="5171722" cy="323144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1236" y="306836"/>
            <a:ext cx="28896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Type </a:t>
            </a:r>
            <a:r>
              <a:rPr lang="en-US" sz="4400" dirty="0" err="1" smtClean="0">
                <a:solidFill>
                  <a:srgbClr val="FFFF00"/>
                </a:solidFill>
              </a:rPr>
              <a:t>Ia</a:t>
            </a:r>
            <a:r>
              <a:rPr lang="en-US" sz="4400" dirty="0" smtClean="0">
                <a:solidFill>
                  <a:srgbClr val="FFFF00"/>
                </a:solidFill>
              </a:rPr>
              <a:t> SNR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DEM </a:t>
            </a:r>
            <a:r>
              <a:rPr lang="en-US" sz="4400" dirty="0" smtClean="0">
                <a:solidFill>
                  <a:srgbClr val="FFFF00"/>
                </a:solidFill>
              </a:rPr>
              <a:t>L71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2823" y="4929862"/>
            <a:ext cx="31983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Knots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FFFFFF"/>
                </a:solidFill>
              </a:rPr>
              <a:t>forbidden lines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FFFFFF"/>
                </a:solidFill>
              </a:rPr>
              <a:t>n</a:t>
            </a:r>
            <a:r>
              <a:rPr lang="en-US" sz="3200" baseline="-25000" dirty="0" smtClean="0">
                <a:solidFill>
                  <a:srgbClr val="FFFFFF"/>
                </a:solidFill>
              </a:rPr>
              <a:t>e</a:t>
            </a:r>
            <a:r>
              <a:rPr lang="en-US" sz="3200" dirty="0" smtClean="0">
                <a:solidFill>
                  <a:srgbClr val="FFFFFF"/>
                </a:solidFill>
              </a:rPr>
              <a:t> ~ 2000 cm</a:t>
            </a:r>
            <a:r>
              <a:rPr lang="en-US" sz="3200" baseline="30000" dirty="0" smtClean="0">
                <a:solidFill>
                  <a:srgbClr val="FFFFFF"/>
                </a:solidFill>
              </a:rPr>
              <a:t>-3</a:t>
            </a:r>
            <a:endParaRPr lang="en-US" sz="3200" baseline="30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410" y="2278391"/>
            <a:ext cx="2930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Balmer</a:t>
            </a:r>
            <a:r>
              <a:rPr lang="en-US" sz="2800" dirty="0" smtClean="0">
                <a:solidFill>
                  <a:schemeClr val="bg1"/>
                </a:solidFill>
              </a:rPr>
              <a:t>-dominated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3 at 2.51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3" y="1185331"/>
            <a:ext cx="5006078" cy="54186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 Shot 2015-06-03 at 2.51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11" y="1552222"/>
            <a:ext cx="3364076" cy="462773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4935" y="157871"/>
            <a:ext cx="4866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Type </a:t>
            </a:r>
            <a:r>
              <a:rPr lang="en-US" sz="4000" dirty="0" err="1" smtClean="0">
                <a:solidFill>
                  <a:srgbClr val="FFFF00"/>
                </a:solidFill>
              </a:rPr>
              <a:t>Ia</a:t>
            </a:r>
            <a:r>
              <a:rPr lang="en-US" sz="4000" dirty="0" smtClean="0">
                <a:solidFill>
                  <a:srgbClr val="FFFF00"/>
                </a:solidFill>
              </a:rPr>
              <a:t> SNR 0548-70.4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2235" y="2808942"/>
            <a:ext cx="1389530" cy="191247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361765" y="1552222"/>
            <a:ext cx="2151446" cy="125672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61765" y="4721412"/>
            <a:ext cx="2151446" cy="1458549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00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68713" y="2853821"/>
            <a:ext cx="3050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chemeClr val="bg1"/>
                </a:solidFill>
              </a:rPr>
              <a:t>What Next?</a:t>
            </a:r>
            <a:endParaRPr lang="en-US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0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4118" y="881530"/>
            <a:ext cx="642185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IFU observations of LMC SNRs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</a:rPr>
              <a:t>Kinematics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</a:rPr>
              <a:t>Abundances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</a:rPr>
              <a:t>Densities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chemeClr val="bg1"/>
                </a:solidFill>
              </a:rPr>
              <a:t>Surviving companion of SN</a:t>
            </a: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     progenitor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0" y="4780956"/>
            <a:ext cx="9144000" cy="206210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srgbClr val="FF2B0C"/>
              </a:solidFill>
              <a:latin typeface="Times New Roman" charset="0"/>
              <a:ea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i="1" dirty="0" smtClean="0">
                <a:solidFill>
                  <a:srgbClr val="FF2B0C"/>
                </a:solidFill>
                <a:latin typeface="Times New Roman" charset="0"/>
                <a:ea typeface="ＭＳ Ｐゴシック" charset="0"/>
              </a:rPr>
              <a:t>Next-Generation CSI !</a:t>
            </a:r>
            <a:endParaRPr lang="en-US" sz="3600" b="1" i="1" dirty="0" smtClean="0">
              <a:solidFill>
                <a:srgbClr val="FF2B0C"/>
              </a:solidFill>
              <a:latin typeface="Times New Roman" charset="0"/>
              <a:ea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600" b="1" dirty="0" smtClean="0">
              <a:solidFill>
                <a:srgbClr val="FF2B0C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90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1902011" y="6220013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66FF33"/>
                </a:solidFill>
              </a:rPr>
              <a:t>Schuster, Humphreys, &amp; Marengo  (2006)</a:t>
            </a:r>
            <a:endParaRPr lang="en-US" dirty="0">
              <a:solidFill>
                <a:srgbClr val="66FF33"/>
              </a:solidFill>
            </a:endParaRPr>
          </a:p>
        </p:txBody>
      </p:sp>
      <p:pic>
        <p:nvPicPr>
          <p:cNvPr id="5" name="Picture 14" descr="hrd_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93590" y="1114613"/>
            <a:ext cx="6972300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13409" y="1885587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Humphreys and Davidson Limit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90174" y="248026"/>
            <a:ext cx="7772400" cy="685800"/>
          </a:xfrm>
          <a:ln w="19050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Massive Stars in the HR Diagram</a:t>
            </a:r>
          </a:p>
        </p:txBody>
      </p:sp>
    </p:spTree>
    <p:extLst>
      <p:ext uri="{BB962C8B-B14F-4D97-AF65-F5344CB8AC3E}">
        <p14:creationId xmlns:p14="http://schemas.microsoft.com/office/powerpoint/2010/main" val="160824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440764" y="457200"/>
            <a:ext cx="7772400" cy="685800"/>
          </a:xfrm>
          <a:ln w="19050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latin typeface="+mn-lt"/>
                <a:ea typeface="ＭＳ Ｐゴシック" charset="0"/>
                <a:cs typeface="ＭＳ Ｐゴシック" charset="0"/>
              </a:rPr>
              <a:t>Massive Stars in the HR Diagram</a:t>
            </a:r>
          </a:p>
        </p:txBody>
      </p:sp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279525" y="3900577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219200" y="3970427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30</a:t>
            </a:r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1009650" y="3605302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40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857250" y="3208427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60</a:t>
            </a:r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762000" y="2903627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80</a:t>
            </a:r>
          </a:p>
        </p:txBody>
      </p:sp>
      <p:sp>
        <p:nvSpPr>
          <p:cNvPr id="31751" name="Text Box 10"/>
          <p:cNvSpPr txBox="1">
            <a:spLocks noChangeArrowheads="1"/>
          </p:cNvSpPr>
          <p:nvPr/>
        </p:nvSpPr>
        <p:spPr bwMode="auto">
          <a:xfrm>
            <a:off x="533400" y="2611527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100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1543050" y="4427627"/>
            <a:ext cx="587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99FF66"/>
                </a:solidFill>
              </a:rPr>
              <a:t>20</a:t>
            </a:r>
          </a:p>
          <a:p>
            <a:r>
              <a:rPr lang="en-US" sz="2000">
                <a:solidFill>
                  <a:srgbClr val="99FF66"/>
                </a:solidFill>
              </a:rPr>
              <a:t>M</a:t>
            </a:r>
            <a:r>
              <a:rPr lang="en-US" baseline="-25000">
                <a:solidFill>
                  <a:srgbClr val="99FF66"/>
                </a:solidFill>
                <a:latin typeface="Wingdings" charset="0"/>
                <a:cs typeface="Wingdings" charset="0"/>
              </a:rPr>
              <a:t></a:t>
            </a:r>
            <a:endParaRPr lang="en-US" baseline="-25000">
              <a:solidFill>
                <a:srgbClr val="99FF66"/>
              </a:solidFill>
            </a:endParaRPr>
          </a:p>
        </p:txBody>
      </p:sp>
      <p:sp>
        <p:nvSpPr>
          <p:cNvPr id="31753" name="Freeform 12"/>
          <p:cNvSpPr>
            <a:spLocks/>
          </p:cNvSpPr>
          <p:nvPr/>
        </p:nvSpPr>
        <p:spPr bwMode="auto">
          <a:xfrm>
            <a:off x="1143000" y="2614702"/>
            <a:ext cx="1447800" cy="2743200"/>
          </a:xfrm>
          <a:custGeom>
            <a:avLst/>
            <a:gdLst>
              <a:gd name="T0" fmla="*/ 0 w 912"/>
              <a:gd name="T1" fmla="*/ 0 h 1728"/>
              <a:gd name="T2" fmla="*/ 152400 w 912"/>
              <a:gd name="T3" fmla="*/ 533400 h 1728"/>
              <a:gd name="T4" fmla="*/ 381000 w 912"/>
              <a:gd name="T5" fmla="*/ 1066800 h 1728"/>
              <a:gd name="T6" fmla="*/ 685800 w 912"/>
              <a:gd name="T7" fmla="*/ 1600200 h 1728"/>
              <a:gd name="T8" fmla="*/ 1143000 w 912"/>
              <a:gd name="T9" fmla="*/ 2286000 h 1728"/>
              <a:gd name="T10" fmla="*/ 1447800 w 912"/>
              <a:gd name="T11" fmla="*/ 2743200 h 1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12" h="1728">
                <a:moveTo>
                  <a:pt x="0" y="0"/>
                </a:moveTo>
                <a:cubicBezTo>
                  <a:pt x="28" y="112"/>
                  <a:pt x="56" y="224"/>
                  <a:pt x="96" y="336"/>
                </a:cubicBezTo>
                <a:cubicBezTo>
                  <a:pt x="136" y="448"/>
                  <a:pt x="184" y="560"/>
                  <a:pt x="240" y="672"/>
                </a:cubicBezTo>
                <a:cubicBezTo>
                  <a:pt x="296" y="784"/>
                  <a:pt x="352" y="880"/>
                  <a:pt x="432" y="1008"/>
                </a:cubicBezTo>
                <a:cubicBezTo>
                  <a:pt x="512" y="1136"/>
                  <a:pt x="640" y="1320"/>
                  <a:pt x="720" y="1440"/>
                </a:cubicBezTo>
                <a:cubicBezTo>
                  <a:pt x="800" y="1560"/>
                  <a:pt x="880" y="1680"/>
                  <a:pt x="912" y="1728"/>
                </a:cubicBezTo>
              </a:path>
            </a:pathLst>
          </a:custGeom>
          <a:noFill/>
          <a:ln w="508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Freeform 13"/>
          <p:cNvSpPr>
            <a:spLocks/>
          </p:cNvSpPr>
          <p:nvPr/>
        </p:nvSpPr>
        <p:spPr bwMode="auto">
          <a:xfrm>
            <a:off x="2057400" y="4278402"/>
            <a:ext cx="1219200" cy="241300"/>
          </a:xfrm>
          <a:custGeom>
            <a:avLst/>
            <a:gdLst>
              <a:gd name="T0" fmla="*/ 0 w 768"/>
              <a:gd name="T1" fmla="*/ 241300 h 152"/>
              <a:gd name="T2" fmla="*/ 304800 w 768"/>
              <a:gd name="T3" fmla="*/ 165100 h 152"/>
              <a:gd name="T4" fmla="*/ 533400 w 768"/>
              <a:gd name="T5" fmla="*/ 88900 h 152"/>
              <a:gd name="T6" fmla="*/ 304800 w 768"/>
              <a:gd name="T7" fmla="*/ 12700 h 152"/>
              <a:gd name="T8" fmla="*/ 1219200 w 768"/>
              <a:gd name="T9" fmla="*/ 12700 h 1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8" h="152">
                <a:moveTo>
                  <a:pt x="0" y="152"/>
                </a:moveTo>
                <a:cubicBezTo>
                  <a:pt x="68" y="136"/>
                  <a:pt x="136" y="120"/>
                  <a:pt x="192" y="104"/>
                </a:cubicBezTo>
                <a:cubicBezTo>
                  <a:pt x="248" y="88"/>
                  <a:pt x="336" y="72"/>
                  <a:pt x="336" y="56"/>
                </a:cubicBezTo>
                <a:cubicBezTo>
                  <a:pt x="336" y="40"/>
                  <a:pt x="120" y="16"/>
                  <a:pt x="192" y="8"/>
                </a:cubicBezTo>
                <a:cubicBezTo>
                  <a:pt x="264" y="0"/>
                  <a:pt x="672" y="8"/>
                  <a:pt x="768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Freeform 14"/>
          <p:cNvSpPr>
            <a:spLocks/>
          </p:cNvSpPr>
          <p:nvPr/>
        </p:nvSpPr>
        <p:spPr bwMode="auto">
          <a:xfrm>
            <a:off x="1752600" y="3821202"/>
            <a:ext cx="1524000" cy="241300"/>
          </a:xfrm>
          <a:custGeom>
            <a:avLst/>
            <a:gdLst>
              <a:gd name="T0" fmla="*/ 0 w 960"/>
              <a:gd name="T1" fmla="*/ 241300 h 152"/>
              <a:gd name="T2" fmla="*/ 152400 w 960"/>
              <a:gd name="T3" fmla="*/ 165100 h 152"/>
              <a:gd name="T4" fmla="*/ 381000 w 960"/>
              <a:gd name="T5" fmla="*/ 88900 h 152"/>
              <a:gd name="T6" fmla="*/ 685800 w 960"/>
              <a:gd name="T7" fmla="*/ 88900 h 152"/>
              <a:gd name="T8" fmla="*/ 457200 w 960"/>
              <a:gd name="T9" fmla="*/ 12700 h 152"/>
              <a:gd name="T10" fmla="*/ 838200 w 960"/>
              <a:gd name="T11" fmla="*/ 12700 h 152"/>
              <a:gd name="T12" fmla="*/ 1524000 w 960"/>
              <a:gd name="T13" fmla="*/ 12700 h 1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60" h="152">
                <a:moveTo>
                  <a:pt x="0" y="152"/>
                </a:moveTo>
                <a:cubicBezTo>
                  <a:pt x="28" y="136"/>
                  <a:pt x="56" y="120"/>
                  <a:pt x="96" y="104"/>
                </a:cubicBezTo>
                <a:cubicBezTo>
                  <a:pt x="136" y="88"/>
                  <a:pt x="184" y="64"/>
                  <a:pt x="240" y="56"/>
                </a:cubicBezTo>
                <a:cubicBezTo>
                  <a:pt x="296" y="48"/>
                  <a:pt x="424" y="64"/>
                  <a:pt x="432" y="56"/>
                </a:cubicBezTo>
                <a:cubicBezTo>
                  <a:pt x="440" y="48"/>
                  <a:pt x="272" y="16"/>
                  <a:pt x="288" y="8"/>
                </a:cubicBezTo>
                <a:cubicBezTo>
                  <a:pt x="304" y="0"/>
                  <a:pt x="416" y="8"/>
                  <a:pt x="528" y="8"/>
                </a:cubicBezTo>
                <a:cubicBezTo>
                  <a:pt x="640" y="8"/>
                  <a:pt x="800" y="8"/>
                  <a:pt x="960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Freeform 15"/>
          <p:cNvSpPr>
            <a:spLocks/>
          </p:cNvSpPr>
          <p:nvPr/>
        </p:nvSpPr>
        <p:spPr bwMode="auto">
          <a:xfrm>
            <a:off x="1219200" y="2678202"/>
            <a:ext cx="1447800" cy="165100"/>
          </a:xfrm>
          <a:custGeom>
            <a:avLst/>
            <a:gdLst>
              <a:gd name="T0" fmla="*/ 0 w 912"/>
              <a:gd name="T1" fmla="*/ 165100 h 104"/>
              <a:gd name="T2" fmla="*/ 609600 w 912"/>
              <a:gd name="T3" fmla="*/ 88900 h 104"/>
              <a:gd name="T4" fmla="*/ 1066800 w 912"/>
              <a:gd name="T5" fmla="*/ 88900 h 104"/>
              <a:gd name="T6" fmla="*/ 685800 w 912"/>
              <a:gd name="T7" fmla="*/ 12700 h 104"/>
              <a:gd name="T8" fmla="*/ 1447800 w 912"/>
              <a:gd name="T9" fmla="*/ 1270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2" h="104">
                <a:moveTo>
                  <a:pt x="0" y="104"/>
                </a:moveTo>
                <a:cubicBezTo>
                  <a:pt x="136" y="84"/>
                  <a:pt x="272" y="64"/>
                  <a:pt x="384" y="56"/>
                </a:cubicBezTo>
                <a:cubicBezTo>
                  <a:pt x="496" y="48"/>
                  <a:pt x="664" y="64"/>
                  <a:pt x="672" y="56"/>
                </a:cubicBezTo>
                <a:cubicBezTo>
                  <a:pt x="680" y="48"/>
                  <a:pt x="392" y="16"/>
                  <a:pt x="432" y="8"/>
                </a:cubicBezTo>
                <a:cubicBezTo>
                  <a:pt x="472" y="0"/>
                  <a:pt x="692" y="4"/>
                  <a:pt x="912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Freeform 16"/>
          <p:cNvSpPr>
            <a:spLocks/>
          </p:cNvSpPr>
          <p:nvPr/>
        </p:nvSpPr>
        <p:spPr bwMode="auto">
          <a:xfrm>
            <a:off x="1524000" y="3516402"/>
            <a:ext cx="1600200" cy="241300"/>
          </a:xfrm>
          <a:custGeom>
            <a:avLst/>
            <a:gdLst>
              <a:gd name="T0" fmla="*/ 0 w 1008"/>
              <a:gd name="T1" fmla="*/ 241300 h 152"/>
              <a:gd name="T2" fmla="*/ 457200 w 1008"/>
              <a:gd name="T3" fmla="*/ 88900 h 152"/>
              <a:gd name="T4" fmla="*/ 914400 w 1008"/>
              <a:gd name="T5" fmla="*/ 88900 h 152"/>
              <a:gd name="T6" fmla="*/ 609600 w 1008"/>
              <a:gd name="T7" fmla="*/ 12700 h 152"/>
              <a:gd name="T8" fmla="*/ 1600200 w 1008"/>
              <a:gd name="T9" fmla="*/ 12700 h 1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8" h="152">
                <a:moveTo>
                  <a:pt x="0" y="152"/>
                </a:moveTo>
                <a:cubicBezTo>
                  <a:pt x="96" y="112"/>
                  <a:pt x="192" y="72"/>
                  <a:pt x="288" y="56"/>
                </a:cubicBezTo>
                <a:cubicBezTo>
                  <a:pt x="384" y="40"/>
                  <a:pt x="560" y="64"/>
                  <a:pt x="576" y="56"/>
                </a:cubicBezTo>
                <a:cubicBezTo>
                  <a:pt x="592" y="48"/>
                  <a:pt x="312" y="16"/>
                  <a:pt x="384" y="8"/>
                </a:cubicBezTo>
                <a:cubicBezTo>
                  <a:pt x="456" y="0"/>
                  <a:pt x="732" y="4"/>
                  <a:pt x="1008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Freeform 17"/>
          <p:cNvSpPr>
            <a:spLocks/>
          </p:cNvSpPr>
          <p:nvPr/>
        </p:nvSpPr>
        <p:spPr bwMode="auto">
          <a:xfrm>
            <a:off x="1371600" y="3135402"/>
            <a:ext cx="1524000" cy="165100"/>
          </a:xfrm>
          <a:custGeom>
            <a:avLst/>
            <a:gdLst>
              <a:gd name="T0" fmla="*/ 0 w 960"/>
              <a:gd name="T1" fmla="*/ 165100 h 104"/>
              <a:gd name="T2" fmla="*/ 609600 w 960"/>
              <a:gd name="T3" fmla="*/ 88900 h 104"/>
              <a:gd name="T4" fmla="*/ 1143000 w 960"/>
              <a:gd name="T5" fmla="*/ 88900 h 104"/>
              <a:gd name="T6" fmla="*/ 838200 w 960"/>
              <a:gd name="T7" fmla="*/ 12700 h 104"/>
              <a:gd name="T8" fmla="*/ 1524000 w 960"/>
              <a:gd name="T9" fmla="*/ 1270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0" h="104">
                <a:moveTo>
                  <a:pt x="0" y="104"/>
                </a:moveTo>
                <a:cubicBezTo>
                  <a:pt x="132" y="84"/>
                  <a:pt x="264" y="64"/>
                  <a:pt x="384" y="56"/>
                </a:cubicBezTo>
                <a:cubicBezTo>
                  <a:pt x="504" y="48"/>
                  <a:pt x="696" y="64"/>
                  <a:pt x="720" y="56"/>
                </a:cubicBezTo>
                <a:cubicBezTo>
                  <a:pt x="744" y="48"/>
                  <a:pt x="488" y="16"/>
                  <a:pt x="528" y="8"/>
                </a:cubicBezTo>
                <a:cubicBezTo>
                  <a:pt x="568" y="0"/>
                  <a:pt x="764" y="4"/>
                  <a:pt x="960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Freeform 18"/>
          <p:cNvSpPr>
            <a:spLocks/>
          </p:cNvSpPr>
          <p:nvPr/>
        </p:nvSpPr>
        <p:spPr bwMode="auto">
          <a:xfrm>
            <a:off x="1295400" y="2906802"/>
            <a:ext cx="1600200" cy="165100"/>
          </a:xfrm>
          <a:custGeom>
            <a:avLst/>
            <a:gdLst>
              <a:gd name="T0" fmla="*/ 0 w 1008"/>
              <a:gd name="T1" fmla="*/ 165100 h 104"/>
              <a:gd name="T2" fmla="*/ 609600 w 1008"/>
              <a:gd name="T3" fmla="*/ 88900 h 104"/>
              <a:gd name="T4" fmla="*/ 1143000 w 1008"/>
              <a:gd name="T5" fmla="*/ 88900 h 104"/>
              <a:gd name="T6" fmla="*/ 914400 w 1008"/>
              <a:gd name="T7" fmla="*/ 12700 h 104"/>
              <a:gd name="T8" fmla="*/ 1600200 w 1008"/>
              <a:gd name="T9" fmla="*/ 12700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8" h="104">
                <a:moveTo>
                  <a:pt x="0" y="104"/>
                </a:moveTo>
                <a:cubicBezTo>
                  <a:pt x="132" y="84"/>
                  <a:pt x="264" y="64"/>
                  <a:pt x="384" y="56"/>
                </a:cubicBezTo>
                <a:cubicBezTo>
                  <a:pt x="504" y="48"/>
                  <a:pt x="688" y="64"/>
                  <a:pt x="720" y="56"/>
                </a:cubicBezTo>
                <a:cubicBezTo>
                  <a:pt x="752" y="48"/>
                  <a:pt x="528" y="16"/>
                  <a:pt x="576" y="8"/>
                </a:cubicBezTo>
                <a:cubicBezTo>
                  <a:pt x="624" y="0"/>
                  <a:pt x="816" y="4"/>
                  <a:pt x="1008" y="8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Text Box 19"/>
          <p:cNvSpPr txBox="1">
            <a:spLocks noChangeArrowheads="1"/>
          </p:cNvSpPr>
          <p:nvPr/>
        </p:nvSpPr>
        <p:spPr bwMode="auto">
          <a:xfrm>
            <a:off x="1066800" y="5510302"/>
            <a:ext cx="6100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en-US" sz="2000">
                <a:solidFill>
                  <a:srgbClr val="FF9933"/>
                </a:solidFill>
              </a:rPr>
              <a:t>O             B                A   F   G   K   M</a:t>
            </a:r>
          </a:p>
        </p:txBody>
      </p:sp>
      <p:sp>
        <p:nvSpPr>
          <p:cNvPr id="31761" name="Freeform 20"/>
          <p:cNvSpPr>
            <a:spLocks/>
          </p:cNvSpPr>
          <p:nvPr/>
        </p:nvSpPr>
        <p:spPr bwMode="auto">
          <a:xfrm>
            <a:off x="1981200" y="2157502"/>
            <a:ext cx="1828800" cy="1066800"/>
          </a:xfrm>
          <a:custGeom>
            <a:avLst/>
            <a:gdLst>
              <a:gd name="T0" fmla="*/ 0 w 1152"/>
              <a:gd name="T1" fmla="*/ 0 h 672"/>
              <a:gd name="T2" fmla="*/ 1828800 w 1152"/>
              <a:gd name="T3" fmla="*/ 1066800 h 67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52" h="672">
                <a:moveTo>
                  <a:pt x="0" y="0"/>
                </a:moveTo>
                <a:cubicBezTo>
                  <a:pt x="0" y="0"/>
                  <a:pt x="576" y="336"/>
                  <a:pt x="1152" y="672"/>
                </a:cubicBezTo>
              </a:path>
            </a:pathLst>
          </a:custGeom>
          <a:noFill/>
          <a:ln w="38100" cap="flat">
            <a:solidFill>
              <a:srgbClr val="00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Freeform 21"/>
          <p:cNvSpPr>
            <a:spLocks/>
          </p:cNvSpPr>
          <p:nvPr/>
        </p:nvSpPr>
        <p:spPr bwMode="auto">
          <a:xfrm>
            <a:off x="3810000" y="3224302"/>
            <a:ext cx="2895600" cy="1588"/>
          </a:xfrm>
          <a:custGeom>
            <a:avLst/>
            <a:gdLst>
              <a:gd name="T0" fmla="*/ 0 w 1824"/>
              <a:gd name="T1" fmla="*/ 0 h 1"/>
              <a:gd name="T2" fmla="*/ 2895600 w 1824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824" h="1">
                <a:moveTo>
                  <a:pt x="0" y="0"/>
                </a:moveTo>
                <a:cubicBezTo>
                  <a:pt x="0" y="0"/>
                  <a:pt x="912" y="0"/>
                  <a:pt x="1824" y="0"/>
                </a:cubicBezTo>
              </a:path>
            </a:pathLst>
          </a:custGeom>
          <a:noFill/>
          <a:ln w="38100" cap="flat">
            <a:solidFill>
              <a:srgbClr val="00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Text Box 26"/>
          <p:cNvSpPr txBox="1">
            <a:spLocks noChangeArrowheads="1"/>
          </p:cNvSpPr>
          <p:nvPr/>
        </p:nvSpPr>
        <p:spPr bwMode="auto">
          <a:xfrm>
            <a:off x="2819400" y="5791200"/>
            <a:ext cx="304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 sz="4800">
              <a:solidFill>
                <a:srgbClr val="0000CC"/>
              </a:solidFill>
            </a:endParaRPr>
          </a:p>
        </p:txBody>
      </p:sp>
      <p:sp>
        <p:nvSpPr>
          <p:cNvPr id="31764" name="Text Box 28"/>
          <p:cNvSpPr txBox="1">
            <a:spLocks noChangeArrowheads="1"/>
          </p:cNvSpPr>
          <p:nvPr/>
        </p:nvSpPr>
        <p:spPr bwMode="auto">
          <a:xfrm>
            <a:off x="1657350" y="3056027"/>
            <a:ext cx="1949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    WR</a:t>
            </a:r>
          </a:p>
        </p:txBody>
      </p:sp>
      <p:sp>
        <p:nvSpPr>
          <p:cNvPr id="31765" name="Freeform 29"/>
          <p:cNvSpPr>
            <a:spLocks/>
          </p:cNvSpPr>
          <p:nvPr/>
        </p:nvSpPr>
        <p:spPr bwMode="auto">
          <a:xfrm>
            <a:off x="3200400" y="4062502"/>
            <a:ext cx="3784600" cy="254000"/>
          </a:xfrm>
          <a:custGeom>
            <a:avLst/>
            <a:gdLst>
              <a:gd name="T0" fmla="*/ 0 w 2384"/>
              <a:gd name="T1" fmla="*/ 228600 h 160"/>
              <a:gd name="T2" fmla="*/ 3657600 w 2384"/>
              <a:gd name="T3" fmla="*/ 228600 h 160"/>
              <a:gd name="T4" fmla="*/ 762000 w 2384"/>
              <a:gd name="T5" fmla="*/ 76200 h 160"/>
              <a:gd name="T6" fmla="*/ 533400 w 2384"/>
              <a:gd name="T7" fmla="*/ 0 h 1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84" h="160">
                <a:moveTo>
                  <a:pt x="0" y="144"/>
                </a:moveTo>
                <a:cubicBezTo>
                  <a:pt x="1112" y="152"/>
                  <a:pt x="2224" y="160"/>
                  <a:pt x="2304" y="144"/>
                </a:cubicBezTo>
                <a:cubicBezTo>
                  <a:pt x="2384" y="128"/>
                  <a:pt x="808" y="72"/>
                  <a:pt x="480" y="48"/>
                </a:cubicBezTo>
                <a:cubicBezTo>
                  <a:pt x="152" y="24"/>
                  <a:pt x="244" y="12"/>
                  <a:pt x="33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Freeform 30"/>
          <p:cNvSpPr>
            <a:spLocks/>
          </p:cNvSpPr>
          <p:nvPr/>
        </p:nvSpPr>
        <p:spPr bwMode="auto">
          <a:xfrm>
            <a:off x="3200400" y="3681502"/>
            <a:ext cx="3009900" cy="177800"/>
          </a:xfrm>
          <a:custGeom>
            <a:avLst/>
            <a:gdLst>
              <a:gd name="T0" fmla="*/ 0 w 1896"/>
              <a:gd name="T1" fmla="*/ 152400 h 112"/>
              <a:gd name="T2" fmla="*/ 2971800 w 1896"/>
              <a:gd name="T3" fmla="*/ 152400 h 112"/>
              <a:gd name="T4" fmla="*/ 228600 w 1896"/>
              <a:gd name="T5" fmla="*/ 0 h 1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96" h="112">
                <a:moveTo>
                  <a:pt x="0" y="96"/>
                </a:moveTo>
                <a:cubicBezTo>
                  <a:pt x="924" y="104"/>
                  <a:pt x="1848" y="112"/>
                  <a:pt x="1872" y="96"/>
                </a:cubicBezTo>
                <a:cubicBezTo>
                  <a:pt x="1896" y="80"/>
                  <a:pt x="432" y="16"/>
                  <a:pt x="144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Freeform 31"/>
          <p:cNvSpPr>
            <a:spLocks/>
          </p:cNvSpPr>
          <p:nvPr/>
        </p:nvSpPr>
        <p:spPr bwMode="auto">
          <a:xfrm>
            <a:off x="3124200" y="3452902"/>
            <a:ext cx="3048000" cy="165100"/>
          </a:xfrm>
          <a:custGeom>
            <a:avLst/>
            <a:gdLst>
              <a:gd name="T0" fmla="*/ 0 w 1920"/>
              <a:gd name="T1" fmla="*/ 76200 h 104"/>
              <a:gd name="T2" fmla="*/ 2971800 w 1920"/>
              <a:gd name="T3" fmla="*/ 152400 h 104"/>
              <a:gd name="T4" fmla="*/ 457200 w 1920"/>
              <a:gd name="T5" fmla="*/ 0 h 1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0" h="104">
                <a:moveTo>
                  <a:pt x="0" y="48"/>
                </a:moveTo>
                <a:cubicBezTo>
                  <a:pt x="912" y="76"/>
                  <a:pt x="1824" y="104"/>
                  <a:pt x="1872" y="96"/>
                </a:cubicBezTo>
                <a:cubicBezTo>
                  <a:pt x="1920" y="88"/>
                  <a:pt x="552" y="16"/>
                  <a:pt x="288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8" name="Freeform 32"/>
          <p:cNvSpPr>
            <a:spLocks/>
          </p:cNvSpPr>
          <p:nvPr/>
        </p:nvSpPr>
        <p:spPr bwMode="auto">
          <a:xfrm>
            <a:off x="2895600" y="2995702"/>
            <a:ext cx="711200" cy="177800"/>
          </a:xfrm>
          <a:custGeom>
            <a:avLst/>
            <a:gdLst>
              <a:gd name="T0" fmla="*/ 0 w 448"/>
              <a:gd name="T1" fmla="*/ 152400 h 112"/>
              <a:gd name="T2" fmla="*/ 685800 w 448"/>
              <a:gd name="T3" fmla="*/ 152400 h 112"/>
              <a:gd name="T4" fmla="*/ 152400 w 448"/>
              <a:gd name="T5" fmla="*/ 0 h 1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8" h="112">
                <a:moveTo>
                  <a:pt x="0" y="96"/>
                </a:moveTo>
                <a:cubicBezTo>
                  <a:pt x="208" y="104"/>
                  <a:pt x="416" y="112"/>
                  <a:pt x="432" y="96"/>
                </a:cubicBezTo>
                <a:cubicBezTo>
                  <a:pt x="448" y="80"/>
                  <a:pt x="272" y="40"/>
                  <a:pt x="96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9" name="Freeform 33"/>
          <p:cNvSpPr>
            <a:spLocks/>
          </p:cNvSpPr>
          <p:nvPr/>
        </p:nvSpPr>
        <p:spPr bwMode="auto">
          <a:xfrm>
            <a:off x="2667000" y="2767102"/>
            <a:ext cx="571500" cy="177800"/>
          </a:xfrm>
          <a:custGeom>
            <a:avLst/>
            <a:gdLst>
              <a:gd name="T0" fmla="*/ 228600 w 360"/>
              <a:gd name="T1" fmla="*/ 152400 h 112"/>
              <a:gd name="T2" fmla="*/ 533400 w 360"/>
              <a:gd name="T3" fmla="*/ 152400 h 112"/>
              <a:gd name="T4" fmla="*/ 0 w 360"/>
              <a:gd name="T5" fmla="*/ 0 h 1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0" h="112">
                <a:moveTo>
                  <a:pt x="144" y="96"/>
                </a:moveTo>
                <a:cubicBezTo>
                  <a:pt x="252" y="104"/>
                  <a:pt x="360" y="112"/>
                  <a:pt x="336" y="96"/>
                </a:cubicBezTo>
                <a:cubicBezTo>
                  <a:pt x="312" y="80"/>
                  <a:pt x="56" y="16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0" name="Text Box 39"/>
          <p:cNvSpPr txBox="1">
            <a:spLocks noChangeArrowheads="1"/>
          </p:cNvSpPr>
          <p:nvPr/>
        </p:nvSpPr>
        <p:spPr bwMode="auto">
          <a:xfrm>
            <a:off x="381000" y="1837761"/>
            <a:ext cx="7924800" cy="3540125"/>
          </a:xfrm>
          <a:prstGeom prst="rect">
            <a:avLst/>
          </a:prstGeom>
          <a:noFill/>
          <a:ln w="317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                                              </a:t>
            </a:r>
          </a:p>
        </p:txBody>
      </p:sp>
      <p:sp>
        <p:nvSpPr>
          <p:cNvPr id="31771" name="Text Box 40"/>
          <p:cNvSpPr txBox="1">
            <a:spLocks noChangeArrowheads="1"/>
          </p:cNvSpPr>
          <p:nvPr/>
        </p:nvSpPr>
        <p:spPr bwMode="auto">
          <a:xfrm>
            <a:off x="2590800" y="3678327"/>
            <a:ext cx="16033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     BSG</a:t>
            </a:r>
          </a:p>
          <a:p>
            <a:endParaRPr lang="en-US">
              <a:solidFill>
                <a:srgbClr val="FFFF66"/>
              </a:solidFill>
            </a:endParaRPr>
          </a:p>
        </p:txBody>
      </p:sp>
      <p:sp>
        <p:nvSpPr>
          <p:cNvPr id="31772" name="Text Box 41"/>
          <p:cNvSpPr txBox="1">
            <a:spLocks noChangeArrowheads="1"/>
          </p:cNvSpPr>
          <p:nvPr/>
        </p:nvSpPr>
        <p:spPr bwMode="auto">
          <a:xfrm>
            <a:off x="2133600" y="2370227"/>
            <a:ext cx="1228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LBV</a:t>
            </a:r>
          </a:p>
        </p:txBody>
      </p:sp>
      <p:sp>
        <p:nvSpPr>
          <p:cNvPr id="31773" name="Text Box 42"/>
          <p:cNvSpPr txBox="1">
            <a:spLocks noChangeArrowheads="1"/>
          </p:cNvSpPr>
          <p:nvPr/>
        </p:nvSpPr>
        <p:spPr bwMode="auto">
          <a:xfrm>
            <a:off x="5205413" y="3525927"/>
            <a:ext cx="26781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rgbClr val="FFFF66"/>
                </a:solidFill>
              </a:rPr>
              <a:t>    RSG</a:t>
            </a:r>
          </a:p>
          <a:p>
            <a:endParaRPr lang="en-US">
              <a:solidFill>
                <a:srgbClr val="FFFF66"/>
              </a:solidFill>
            </a:endParaRPr>
          </a:p>
        </p:txBody>
      </p:sp>
      <p:sp>
        <p:nvSpPr>
          <p:cNvPr id="31775" name="TextBox 35"/>
          <p:cNvSpPr txBox="1">
            <a:spLocks noChangeAspect="1"/>
          </p:cNvSpPr>
          <p:nvPr/>
        </p:nvSpPr>
        <p:spPr bwMode="auto">
          <a:xfrm rot="-5400000">
            <a:off x="7679891" y="3447495"/>
            <a:ext cx="17137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810D"/>
                </a:solidFill>
              </a:rPr>
              <a:t>Luminosity</a:t>
            </a:r>
            <a:endParaRPr lang="en-US" dirty="0">
              <a:solidFill>
                <a:srgbClr val="FF810D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13409" y="2393581"/>
            <a:ext cx="4079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DDEFF"/>
                </a:solidFill>
              </a:rPr>
              <a:t>Humphreys and Davidson Limit</a:t>
            </a:r>
            <a:endParaRPr lang="en-US" sz="2400" dirty="0">
              <a:solidFill>
                <a:srgbClr val="7DD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72840"/>
            <a:ext cx="8839200" cy="685800"/>
          </a:xfrm>
          <a:ln w="285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buClr>
                <a:srgbClr val="FFFF00"/>
              </a:buClr>
            </a:pPr>
            <a:r>
              <a:rPr lang="en-US" sz="4000" dirty="0">
                <a:solidFill>
                  <a:srgbClr val="FFFF00"/>
                </a:solidFill>
              </a:rPr>
              <a:t>Interstellar &amp; </a:t>
            </a:r>
            <a:r>
              <a:rPr lang="en-US" sz="4000" dirty="0" err="1">
                <a:solidFill>
                  <a:srgbClr val="FFFF00"/>
                </a:solidFill>
              </a:rPr>
              <a:t>Circumstellar</a:t>
            </a:r>
            <a:r>
              <a:rPr lang="en-US" sz="4000" dirty="0">
                <a:solidFill>
                  <a:srgbClr val="FFFF00"/>
                </a:solidFill>
              </a:rPr>
              <a:t> Bubbles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370090"/>
            <a:ext cx="8534400" cy="4191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FF3300"/>
              </a:buClr>
              <a:buSzPct val="150000"/>
              <a:buFontTx/>
              <a:buNone/>
            </a:pP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</a:t>
            </a:r>
            <a:r>
              <a:rPr lang="en-US" dirty="0" smtClean="0">
                <a:solidFill>
                  <a:schemeClr val="bg1"/>
                </a:solidFill>
              </a:rPr>
              <a:t>fast </a:t>
            </a:r>
            <a:r>
              <a:rPr lang="en-US" dirty="0">
                <a:solidFill>
                  <a:schemeClr val="bg1"/>
                </a:solidFill>
              </a:rPr>
              <a:t>wind</a:t>
            </a:r>
            <a:r>
              <a:rPr lang="en-US" dirty="0">
                <a:solidFill>
                  <a:srgbClr val="CCFF99"/>
                </a:solidFill>
              </a:rPr>
              <a:t>        </a:t>
            </a:r>
            <a:r>
              <a:rPr lang="en-US" dirty="0" smtClean="0">
                <a:solidFill>
                  <a:srgbClr val="CCFF99"/>
                </a:solidFill>
              </a:rPr>
              <a:t>    </a:t>
            </a:r>
            <a:r>
              <a:rPr lang="en-US" dirty="0" smtClean="0">
                <a:solidFill>
                  <a:srgbClr val="E287FF"/>
                </a:solidFill>
              </a:rPr>
              <a:t>slow </a:t>
            </a:r>
            <a:r>
              <a:rPr lang="en-US" dirty="0">
                <a:solidFill>
                  <a:srgbClr val="E287FF"/>
                </a:solidFill>
              </a:rPr>
              <a:t>wind</a:t>
            </a:r>
            <a:r>
              <a:rPr lang="en-US" dirty="0">
                <a:solidFill>
                  <a:srgbClr val="99FF33"/>
                </a:solidFill>
              </a:rPr>
              <a:t>        </a:t>
            </a:r>
            <a:r>
              <a:rPr lang="en-US" dirty="0" smtClean="0">
                <a:solidFill>
                  <a:srgbClr val="99FF33"/>
                </a:solidFill>
              </a:rPr>
              <a:t>   </a:t>
            </a:r>
            <a:r>
              <a:rPr lang="en-US" dirty="0">
                <a:solidFill>
                  <a:srgbClr val="74FFFD"/>
                </a:solidFill>
              </a:rPr>
              <a:t>fast wind</a:t>
            </a:r>
          </a:p>
          <a:p>
            <a:pPr>
              <a:buClr>
                <a:srgbClr val="FF3300"/>
              </a:buClr>
              <a:buSzPct val="150000"/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1000 - 2000 km/s</a:t>
            </a:r>
            <a:r>
              <a:rPr lang="en-US" sz="2800" dirty="0">
                <a:solidFill>
                  <a:srgbClr val="CCFF99"/>
                </a:solidFill>
              </a:rPr>
              <a:t>   </a:t>
            </a:r>
            <a:r>
              <a:rPr lang="en-US" sz="2800" dirty="0" smtClean="0">
                <a:solidFill>
                  <a:srgbClr val="CCFF99"/>
                </a:solidFill>
              </a:rPr>
              <a:t>   </a:t>
            </a:r>
            <a:r>
              <a:rPr lang="en-US" sz="2800" dirty="0">
                <a:solidFill>
                  <a:srgbClr val="E287FF"/>
                </a:solidFill>
              </a:rPr>
              <a:t>10 - 50 km/s</a:t>
            </a:r>
            <a:r>
              <a:rPr lang="en-US" sz="2800" dirty="0">
                <a:solidFill>
                  <a:srgbClr val="CCFF99"/>
                </a:solidFill>
              </a:rPr>
              <a:t>     </a:t>
            </a:r>
            <a:r>
              <a:rPr lang="en-US" sz="2800" dirty="0" smtClean="0">
                <a:solidFill>
                  <a:srgbClr val="CCFF99"/>
                </a:solidFill>
              </a:rPr>
              <a:t>    </a:t>
            </a:r>
            <a:r>
              <a:rPr lang="en-US" sz="2800" dirty="0">
                <a:solidFill>
                  <a:srgbClr val="74FFFD"/>
                </a:solidFill>
              </a:rPr>
              <a:t>2000 - 3000 km/s</a:t>
            </a:r>
          </a:p>
          <a:p>
            <a:pPr>
              <a:buClr>
                <a:srgbClr val="FF3300"/>
              </a:buClr>
              <a:buSzPct val="150000"/>
              <a:buFontTx/>
              <a:buNone/>
            </a:pPr>
            <a:r>
              <a:rPr lang="en-US" dirty="0">
                <a:solidFill>
                  <a:srgbClr val="74FFFD"/>
                </a:solidFill>
              </a:rPr>
              <a:t> </a:t>
            </a:r>
            <a:r>
              <a:rPr lang="en-US" dirty="0" smtClean="0">
                <a:solidFill>
                  <a:srgbClr val="74FFFD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en-US" baseline="30000" dirty="0">
                <a:solidFill>
                  <a:schemeClr val="bg1"/>
                </a:solidFill>
              </a:rPr>
              <a:t>-7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M</a:t>
            </a:r>
            <a:r>
              <a:rPr lang="en-US" sz="2800" baseline="-25000" dirty="0">
                <a:solidFill>
                  <a:schemeClr val="bg1"/>
                </a:solidFill>
                <a:sym typeface="Wingdings 2" charset="0"/>
              </a:rPr>
              <a:t></a:t>
            </a:r>
            <a:r>
              <a:rPr lang="en-US" sz="2800" dirty="0">
                <a:solidFill>
                  <a:schemeClr val="bg1"/>
                </a:solidFill>
              </a:rPr>
              <a:t>/</a:t>
            </a:r>
            <a:r>
              <a:rPr lang="en-US" sz="2800" dirty="0" err="1">
                <a:solidFill>
                  <a:schemeClr val="bg1"/>
                </a:solidFill>
              </a:rPr>
              <a:t>yr</a:t>
            </a:r>
            <a:r>
              <a:rPr lang="en-US" dirty="0">
                <a:solidFill>
                  <a:schemeClr val="bg1"/>
                </a:solidFill>
              </a:rPr>
              <a:t>            </a:t>
            </a:r>
            <a:r>
              <a:rPr lang="en-US" dirty="0">
                <a:solidFill>
                  <a:srgbClr val="E287FF"/>
                </a:solidFill>
              </a:rPr>
              <a:t>10</a:t>
            </a:r>
            <a:r>
              <a:rPr lang="en-US" baseline="30000" dirty="0">
                <a:solidFill>
                  <a:srgbClr val="E287FF"/>
                </a:solidFill>
              </a:rPr>
              <a:t>-4 </a:t>
            </a:r>
            <a:r>
              <a:rPr lang="en-US" dirty="0">
                <a:solidFill>
                  <a:srgbClr val="E287FF"/>
                </a:solidFill>
              </a:rPr>
              <a:t> </a:t>
            </a:r>
            <a:r>
              <a:rPr lang="en-US" sz="2800" dirty="0">
                <a:solidFill>
                  <a:srgbClr val="E287FF"/>
                </a:solidFill>
              </a:rPr>
              <a:t>M</a:t>
            </a:r>
            <a:r>
              <a:rPr lang="en-US" sz="2800" baseline="-25000" dirty="0">
                <a:solidFill>
                  <a:srgbClr val="E287FF"/>
                </a:solidFill>
                <a:sym typeface="Wingdings 2" charset="0"/>
              </a:rPr>
              <a:t></a:t>
            </a:r>
            <a:r>
              <a:rPr lang="en-US" sz="2800" dirty="0">
                <a:solidFill>
                  <a:srgbClr val="E287FF"/>
                </a:solidFill>
              </a:rPr>
              <a:t>/</a:t>
            </a:r>
            <a:r>
              <a:rPr lang="en-US" sz="2800" dirty="0" err="1">
                <a:solidFill>
                  <a:srgbClr val="E287FF"/>
                </a:solidFill>
              </a:rPr>
              <a:t>yr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smtClean="0">
                <a:solidFill>
                  <a:schemeClr val="bg1"/>
                </a:solidFill>
              </a:rPr>
              <a:t>   </a:t>
            </a:r>
            <a:r>
              <a:rPr lang="en-US" dirty="0">
                <a:solidFill>
                  <a:srgbClr val="74FFFD"/>
                </a:solidFill>
              </a:rPr>
              <a:t>10</a:t>
            </a:r>
            <a:r>
              <a:rPr lang="en-US" baseline="30000" dirty="0">
                <a:solidFill>
                  <a:srgbClr val="74FFFD"/>
                </a:solidFill>
              </a:rPr>
              <a:t>-5 </a:t>
            </a:r>
            <a:r>
              <a:rPr lang="en-US" dirty="0">
                <a:solidFill>
                  <a:srgbClr val="74FFFD"/>
                </a:solidFill>
              </a:rPr>
              <a:t> </a:t>
            </a:r>
            <a:r>
              <a:rPr lang="en-US" sz="2800" dirty="0">
                <a:solidFill>
                  <a:srgbClr val="74FFFD"/>
                </a:solidFill>
              </a:rPr>
              <a:t>M</a:t>
            </a:r>
            <a:r>
              <a:rPr lang="en-US" sz="2800" baseline="-25000" dirty="0">
                <a:solidFill>
                  <a:srgbClr val="74FFFD"/>
                </a:solidFill>
                <a:sym typeface="Wingdings 2" charset="0"/>
              </a:rPr>
              <a:t></a:t>
            </a:r>
            <a:r>
              <a:rPr lang="en-US" sz="2800" dirty="0">
                <a:solidFill>
                  <a:srgbClr val="74FFFD"/>
                </a:solidFill>
              </a:rPr>
              <a:t>/</a:t>
            </a:r>
            <a:r>
              <a:rPr lang="en-US" sz="2800" dirty="0" err="1">
                <a:solidFill>
                  <a:srgbClr val="74FFFD"/>
                </a:solidFill>
              </a:rPr>
              <a:t>yr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Clr>
                <a:srgbClr val="FF3300"/>
              </a:buClr>
              <a:buSzPct val="150000"/>
              <a:buFontTx/>
              <a:buNone/>
            </a:pPr>
            <a:r>
              <a:rPr lang="en-US" dirty="0">
                <a:solidFill>
                  <a:srgbClr val="CCFF99"/>
                </a:solidFill>
                <a:sym typeface="Symbol" charset="0"/>
              </a:rPr>
              <a:t>  </a:t>
            </a:r>
            <a:r>
              <a:rPr lang="en-US" dirty="0" smtClean="0">
                <a:solidFill>
                  <a:srgbClr val="CCFF99"/>
                </a:solidFill>
                <a:sym typeface="Symbol" charset="0"/>
              </a:rPr>
              <a:t>       </a:t>
            </a:r>
            <a:r>
              <a:rPr lang="en-US" dirty="0">
                <a:solidFill>
                  <a:schemeClr val="bg1"/>
                </a:solidFill>
                <a:sym typeface="Symbol" charset="0"/>
              </a:rPr>
              <a:t></a:t>
            </a:r>
            <a:r>
              <a:rPr lang="en-US" dirty="0">
                <a:solidFill>
                  <a:srgbClr val="CCFF99"/>
                </a:solidFill>
                <a:sym typeface="Symbol" charset="0"/>
              </a:rPr>
              <a:t>            </a:t>
            </a:r>
            <a:r>
              <a:rPr lang="en-US" dirty="0" smtClean="0">
                <a:solidFill>
                  <a:srgbClr val="CCFF99"/>
                </a:solidFill>
                <a:sym typeface="Symbol" charset="0"/>
              </a:rPr>
              <a:t>               </a:t>
            </a:r>
            <a:r>
              <a:rPr lang="en-US" dirty="0">
                <a:solidFill>
                  <a:srgbClr val="E287FF"/>
                </a:solidFill>
                <a:sym typeface="Symbol" charset="0"/>
              </a:rPr>
              <a:t> </a:t>
            </a:r>
            <a:r>
              <a:rPr lang="en-US" dirty="0">
                <a:solidFill>
                  <a:srgbClr val="CCFF99"/>
                </a:solidFill>
                <a:sym typeface="Symbol" charset="0"/>
              </a:rPr>
              <a:t>             </a:t>
            </a:r>
            <a:r>
              <a:rPr lang="en-US" dirty="0" smtClean="0">
                <a:solidFill>
                  <a:srgbClr val="CCFF99"/>
                </a:solidFill>
                <a:sym typeface="Symbol" charset="0"/>
              </a:rPr>
              <a:t>            </a:t>
            </a:r>
            <a:r>
              <a:rPr lang="en-US" dirty="0">
                <a:solidFill>
                  <a:srgbClr val="74FFFD"/>
                </a:solidFill>
                <a:sym typeface="Symbol" charset="0"/>
              </a:rPr>
              <a:t></a:t>
            </a:r>
            <a:endParaRPr lang="en-US" dirty="0">
              <a:solidFill>
                <a:srgbClr val="CCFF99"/>
              </a:solidFill>
              <a:sym typeface="Symbol" charset="0"/>
            </a:endParaRPr>
          </a:p>
          <a:p>
            <a:pPr>
              <a:buClr>
                <a:srgbClr val="FF3300"/>
              </a:buClr>
              <a:buSzPct val="150000"/>
              <a:buFontTx/>
              <a:buNone/>
            </a:pPr>
            <a:r>
              <a:rPr lang="en-US" dirty="0" smtClean="0">
                <a:solidFill>
                  <a:schemeClr val="bg1"/>
                </a:solidFill>
                <a:sym typeface="Symbol" charset="0"/>
              </a:rPr>
              <a:t> interstellar</a:t>
            </a:r>
            <a:r>
              <a:rPr lang="en-US" dirty="0" smtClean="0">
                <a:solidFill>
                  <a:srgbClr val="CCFF99"/>
                </a:solidFill>
                <a:sym typeface="Symbol" charset="0"/>
              </a:rPr>
              <a:t>          </a:t>
            </a:r>
            <a:r>
              <a:rPr lang="en-US" dirty="0" err="1">
                <a:solidFill>
                  <a:srgbClr val="E287FF"/>
                </a:solidFill>
                <a:sym typeface="Symbol" charset="0"/>
              </a:rPr>
              <a:t>circumstellar</a:t>
            </a:r>
            <a:r>
              <a:rPr lang="en-US" dirty="0">
                <a:solidFill>
                  <a:srgbClr val="99FF33"/>
                </a:solidFill>
                <a:sym typeface="Symbol" charset="0"/>
              </a:rPr>
              <a:t>   </a:t>
            </a:r>
            <a:r>
              <a:rPr lang="en-US" dirty="0" smtClean="0">
                <a:solidFill>
                  <a:srgbClr val="99FF33"/>
                </a:solidFill>
                <a:sym typeface="Symbol" charset="0"/>
              </a:rPr>
              <a:t>    </a:t>
            </a:r>
            <a:r>
              <a:rPr lang="en-US" dirty="0" err="1" smtClean="0">
                <a:solidFill>
                  <a:srgbClr val="74FFFD"/>
                </a:solidFill>
                <a:sym typeface="Symbol" charset="0"/>
              </a:rPr>
              <a:t>circumstellar</a:t>
            </a:r>
            <a:endParaRPr lang="en-US" dirty="0">
              <a:solidFill>
                <a:srgbClr val="CCFF99"/>
              </a:solidFill>
              <a:sym typeface="Symbol" charset="0"/>
            </a:endParaRPr>
          </a:p>
          <a:p>
            <a:pPr>
              <a:lnSpc>
                <a:spcPct val="70000"/>
              </a:lnSpc>
              <a:buClr>
                <a:srgbClr val="FF3300"/>
              </a:buClr>
              <a:buSzPct val="150000"/>
              <a:buFontTx/>
              <a:buNone/>
            </a:pPr>
            <a:r>
              <a:rPr lang="en-US" dirty="0">
                <a:solidFill>
                  <a:srgbClr val="CCFF99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CCFF99"/>
                </a:solidFill>
                <a:sym typeface="Symbol" charset="0"/>
              </a:rPr>
              <a:t>   </a:t>
            </a:r>
            <a:r>
              <a:rPr lang="en-US" dirty="0">
                <a:solidFill>
                  <a:schemeClr val="bg1"/>
                </a:solidFill>
                <a:sym typeface="Symbol" charset="0"/>
              </a:rPr>
              <a:t>bubble</a:t>
            </a:r>
            <a:r>
              <a:rPr lang="en-US" dirty="0">
                <a:solidFill>
                  <a:srgbClr val="66FFFF"/>
                </a:solidFill>
                <a:sym typeface="Symbol" charset="0"/>
              </a:rPr>
              <a:t> </a:t>
            </a:r>
            <a:r>
              <a:rPr lang="en-US" dirty="0">
                <a:solidFill>
                  <a:srgbClr val="CCFF99"/>
                </a:solidFill>
                <a:sym typeface="Symbol" charset="0"/>
              </a:rPr>
              <a:t>          </a:t>
            </a:r>
            <a:r>
              <a:rPr lang="en-US" dirty="0" smtClean="0">
                <a:solidFill>
                  <a:srgbClr val="CCFF99"/>
                </a:solidFill>
                <a:sym typeface="Symbol" charset="0"/>
              </a:rPr>
              <a:t>       </a:t>
            </a:r>
            <a:r>
              <a:rPr lang="en-US" dirty="0" smtClean="0">
                <a:solidFill>
                  <a:srgbClr val="FF75E7"/>
                </a:solidFill>
                <a:sym typeface="Symbol" charset="0"/>
              </a:rPr>
              <a:t> </a:t>
            </a:r>
            <a:r>
              <a:rPr lang="en-US" dirty="0">
                <a:solidFill>
                  <a:srgbClr val="E287FF"/>
                </a:solidFill>
                <a:sym typeface="Symbol" charset="0"/>
              </a:rPr>
              <a:t>nebula  </a:t>
            </a:r>
            <a:r>
              <a:rPr lang="en-US" dirty="0">
                <a:solidFill>
                  <a:srgbClr val="99FF33"/>
                </a:solidFill>
                <a:sym typeface="Symbol" charset="0"/>
              </a:rPr>
              <a:t>         </a:t>
            </a:r>
            <a:r>
              <a:rPr lang="en-US" dirty="0" smtClean="0">
                <a:solidFill>
                  <a:srgbClr val="99FF33"/>
                </a:solidFill>
                <a:sym typeface="Symbol" charset="0"/>
              </a:rPr>
              <a:t>       </a:t>
            </a:r>
            <a:r>
              <a:rPr lang="en-US" dirty="0">
                <a:solidFill>
                  <a:srgbClr val="74FFFD"/>
                </a:solidFill>
                <a:sym typeface="Symbol" charset="0"/>
              </a:rPr>
              <a:t>bubble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533400" y="1113955"/>
            <a:ext cx="8382000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3300"/>
              </a:buClr>
              <a:buSzPct val="150000"/>
            </a:pPr>
            <a:r>
              <a:rPr lang="en-US" sz="3200" dirty="0">
                <a:solidFill>
                  <a:schemeClr val="bg1"/>
                </a:solidFill>
              </a:rPr>
              <a:t>O star     </a:t>
            </a:r>
            <a:r>
              <a:rPr lang="en-US" sz="3200" dirty="0">
                <a:solidFill>
                  <a:schemeClr val="bg1"/>
                </a:solidFill>
                <a:sym typeface="Symbol" charset="0"/>
              </a:rPr>
              <a:t></a:t>
            </a:r>
            <a:r>
              <a:rPr lang="en-US" sz="3200" dirty="0">
                <a:solidFill>
                  <a:schemeClr val="bg1"/>
                </a:solidFill>
              </a:rPr>
              <a:t>     </a:t>
            </a:r>
            <a:r>
              <a:rPr lang="en-US" sz="3200" dirty="0">
                <a:solidFill>
                  <a:srgbClr val="CB91FF"/>
                </a:solidFill>
              </a:rPr>
              <a:t>    </a:t>
            </a:r>
            <a:r>
              <a:rPr lang="en-US" sz="3200" dirty="0" smtClean="0">
                <a:solidFill>
                  <a:srgbClr val="CB91FF"/>
                </a:solidFill>
              </a:rPr>
              <a:t>    </a:t>
            </a:r>
            <a:r>
              <a:rPr lang="en-US" sz="3200" dirty="0" smtClean="0">
                <a:solidFill>
                  <a:srgbClr val="94A3FF"/>
                </a:solidFill>
              </a:rPr>
              <a:t>LBV</a:t>
            </a:r>
            <a:r>
              <a:rPr lang="en-US" sz="3200" dirty="0" smtClean="0">
                <a:solidFill>
                  <a:srgbClr val="FF0210"/>
                </a:solidFill>
              </a:rPr>
              <a:t>  </a:t>
            </a:r>
            <a:r>
              <a:rPr lang="en-US" sz="3200" dirty="0" smtClean="0">
                <a:solidFill>
                  <a:schemeClr val="bg1"/>
                </a:solidFill>
              </a:rPr>
              <a:t>  </a:t>
            </a:r>
            <a:r>
              <a:rPr lang="en-US" sz="3200" dirty="0">
                <a:solidFill>
                  <a:schemeClr val="bg1"/>
                </a:solidFill>
                <a:sym typeface="Symbol" charset="0"/>
              </a:rPr>
              <a:t></a:t>
            </a:r>
            <a:r>
              <a:rPr lang="en-US" sz="3200" dirty="0">
                <a:solidFill>
                  <a:schemeClr val="bg1"/>
                </a:solidFill>
              </a:rPr>
              <a:t>    </a:t>
            </a:r>
            <a:r>
              <a:rPr lang="en-US" sz="3200" dirty="0" smtClean="0">
                <a:solidFill>
                  <a:schemeClr val="bg1"/>
                </a:solidFill>
              </a:rPr>
              <a:t>        </a:t>
            </a:r>
            <a:r>
              <a:rPr lang="en-US" sz="3200" dirty="0" smtClean="0">
                <a:solidFill>
                  <a:srgbClr val="74FFFD"/>
                </a:solidFill>
              </a:rPr>
              <a:t>WR</a:t>
            </a:r>
            <a:r>
              <a:rPr lang="en-US" sz="3200" dirty="0" smtClean="0">
                <a:solidFill>
                  <a:schemeClr val="bg1"/>
                </a:solidFill>
              </a:rPr>
              <a:t>       </a:t>
            </a:r>
            <a:r>
              <a:rPr lang="en-US" sz="3200" dirty="0">
                <a:solidFill>
                  <a:schemeClr val="bg1"/>
                </a:solidFill>
              </a:rPr>
              <a:t>(60 M</a:t>
            </a:r>
            <a:r>
              <a:rPr lang="en-US" sz="3200" baseline="-25000" dirty="0">
                <a:solidFill>
                  <a:schemeClr val="bg1"/>
                </a:solidFill>
                <a:sym typeface="Wingdings 2" charset="0"/>
              </a:rPr>
              <a:t></a:t>
            </a:r>
            <a:r>
              <a:rPr lang="en-US" sz="3200" dirty="0">
                <a:solidFill>
                  <a:schemeClr val="bg1"/>
                </a:solidFill>
              </a:rPr>
              <a:t>)   </a:t>
            </a:r>
          </a:p>
          <a:p>
            <a:pPr eaLnBrk="1" hangingPunct="1">
              <a:spcBef>
                <a:spcPct val="20000"/>
              </a:spcBef>
              <a:buClr>
                <a:srgbClr val="FF3300"/>
              </a:buClr>
              <a:buSzPct val="150000"/>
            </a:pPr>
            <a:r>
              <a:rPr lang="en-US" sz="3200" dirty="0">
                <a:solidFill>
                  <a:schemeClr val="bg1"/>
                </a:solidFill>
              </a:rPr>
              <a:t>O star     </a:t>
            </a:r>
            <a:r>
              <a:rPr lang="en-US" sz="3200" dirty="0">
                <a:solidFill>
                  <a:schemeClr val="bg1"/>
                </a:solidFill>
                <a:sym typeface="Symbol" charset="0"/>
              </a:rPr>
              <a:t></a:t>
            </a:r>
            <a:r>
              <a:rPr lang="en-US" sz="3200" dirty="0">
                <a:solidFill>
                  <a:schemeClr val="bg1"/>
                </a:solidFill>
              </a:rPr>
              <a:t>        </a:t>
            </a:r>
            <a:r>
              <a:rPr lang="en-US" sz="3200" dirty="0" smtClean="0">
                <a:solidFill>
                  <a:schemeClr val="bg1"/>
                </a:solidFill>
              </a:rPr>
              <a:t>     </a:t>
            </a:r>
            <a:r>
              <a:rPr lang="en-US" sz="3200" dirty="0">
                <a:solidFill>
                  <a:srgbClr val="FF90EC"/>
                </a:solidFill>
              </a:rPr>
              <a:t>RSG</a:t>
            </a:r>
            <a:r>
              <a:rPr lang="en-US" sz="3200" dirty="0">
                <a:solidFill>
                  <a:schemeClr val="bg1"/>
                </a:solidFill>
              </a:rPr>
              <a:t>    </a:t>
            </a:r>
            <a:r>
              <a:rPr lang="en-US" sz="3200" dirty="0">
                <a:solidFill>
                  <a:schemeClr val="bg1"/>
                </a:solidFill>
                <a:sym typeface="Symbol" charset="0"/>
              </a:rPr>
              <a:t></a:t>
            </a:r>
            <a:r>
              <a:rPr lang="en-US" sz="3200" dirty="0">
                <a:solidFill>
                  <a:schemeClr val="bg1"/>
                </a:solidFill>
              </a:rPr>
              <a:t>        </a:t>
            </a:r>
            <a:r>
              <a:rPr lang="en-US" sz="3200" dirty="0" smtClean="0">
                <a:solidFill>
                  <a:schemeClr val="bg1"/>
                </a:solidFill>
              </a:rPr>
              <a:t>   </a:t>
            </a:r>
            <a:r>
              <a:rPr lang="en-US" sz="3200" dirty="0" smtClean="0">
                <a:solidFill>
                  <a:srgbClr val="74FFFD"/>
                </a:solidFill>
              </a:rPr>
              <a:t> </a:t>
            </a:r>
            <a:r>
              <a:rPr lang="en-US" sz="3200" dirty="0">
                <a:solidFill>
                  <a:srgbClr val="74FFFD"/>
                </a:solidFill>
              </a:rPr>
              <a:t>WR</a:t>
            </a:r>
            <a:r>
              <a:rPr lang="en-US" sz="3200" dirty="0">
                <a:solidFill>
                  <a:schemeClr val="bg1"/>
                </a:solidFill>
              </a:rPr>
              <a:t>       (35 M</a:t>
            </a:r>
            <a:r>
              <a:rPr lang="en-US" sz="3200" baseline="-25000" dirty="0">
                <a:solidFill>
                  <a:schemeClr val="bg1"/>
                </a:solidFill>
                <a:sym typeface="Wingdings 2" charset="0"/>
              </a:rPr>
              <a:t>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  <a:r>
              <a:rPr lang="en-US" sz="3200" dirty="0">
                <a:solidFill>
                  <a:schemeClr val="bg1"/>
                </a:solidFill>
                <a:latin typeface="Times New Roman" charset="0"/>
              </a:rPr>
              <a:t> 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212106" y="5994203"/>
            <a:ext cx="8763000" cy="588962"/>
          </a:xfrm>
          <a:prstGeom prst="rect">
            <a:avLst/>
          </a:prstGeom>
          <a:noFill/>
          <a:ln w="9525">
            <a:solidFill>
              <a:srgbClr val="FCFF3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3300"/>
              </a:buClr>
              <a:buSzPct val="150000"/>
            </a:pPr>
            <a:r>
              <a:rPr lang="en-US" sz="3200">
                <a:solidFill>
                  <a:srgbClr val="FAFF0D"/>
                </a:solidFill>
                <a:latin typeface="Times New Roman" charset="0"/>
              </a:rPr>
              <a:t>Low-mass </a:t>
            </a:r>
            <a:r>
              <a:rPr lang="en-US" sz="3200">
                <a:solidFill>
                  <a:srgbClr val="FAFF0D"/>
                </a:solidFill>
                <a:latin typeface="Times New Roman" charset="0"/>
                <a:sym typeface="Zapf Dingbats" charset="0"/>
              </a:rPr>
              <a:t></a:t>
            </a:r>
            <a:r>
              <a:rPr lang="en-US" sz="3200">
                <a:solidFill>
                  <a:srgbClr val="FAFF0D"/>
                </a:solidFill>
                <a:latin typeface="Times New Roman" charset="0"/>
              </a:rPr>
              <a:t>   </a:t>
            </a:r>
            <a:r>
              <a:rPr lang="en-US" sz="2800">
                <a:solidFill>
                  <a:srgbClr val="FAFF0D"/>
                </a:solidFill>
                <a:latin typeface="Times New Roman" charset="0"/>
                <a:sym typeface="Symbol" charset="0"/>
              </a:rPr>
              <a:t></a:t>
            </a:r>
            <a:r>
              <a:rPr lang="en-US" sz="2800">
                <a:solidFill>
                  <a:srgbClr val="FAFF0D"/>
                </a:solidFill>
                <a:latin typeface="Times New Roman" charset="0"/>
                <a:sym typeface="Wingdings 3" charset="0"/>
              </a:rPr>
              <a:t>  </a:t>
            </a:r>
            <a:r>
              <a:rPr lang="en-US" sz="3200">
                <a:solidFill>
                  <a:srgbClr val="FAFF0D"/>
                </a:solidFill>
                <a:latin typeface="Times New Roman" charset="0"/>
              </a:rPr>
              <a:t> RG, AGB   </a:t>
            </a:r>
            <a:r>
              <a:rPr lang="en-US" sz="2800">
                <a:solidFill>
                  <a:srgbClr val="FAFF0D"/>
                </a:solidFill>
                <a:latin typeface="Times New Roman" charset="0"/>
                <a:sym typeface="Symbol" charset="0"/>
              </a:rPr>
              <a:t></a:t>
            </a:r>
            <a:r>
              <a:rPr lang="en-US" sz="3200">
                <a:solidFill>
                  <a:srgbClr val="FAFF0D"/>
                </a:solidFill>
                <a:latin typeface="Times New Roman" charset="0"/>
              </a:rPr>
              <a:t>   planetary neb.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1080965"/>
            <a:ext cx="8610600" cy="4692461"/>
          </a:xfrm>
          <a:prstGeom prst="rect">
            <a:avLst/>
          </a:prstGeom>
          <a:noFill/>
          <a:ln>
            <a:solidFill>
              <a:srgbClr val="7CFFF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0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 autoUpdateAnimBg="0"/>
      <p:bldP spid="84997" grpId="0" animBg="1" autoUpdateAnimBg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52400"/>
            <a:ext cx="4953000" cy="609600"/>
          </a:xfrm>
          <a:ln w="285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Interstellar Bubble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736725" y="21240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50181" name="Picture 5" descr="bub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284940" y="6052847"/>
            <a:ext cx="64396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>
                <a:solidFill>
                  <a:srgbClr val="60FF56"/>
                </a:solidFill>
              </a:rPr>
              <a:t>Castor, McCray, Weaver </a:t>
            </a:r>
            <a:r>
              <a:rPr lang="en-US" sz="2400" dirty="0" smtClean="0">
                <a:solidFill>
                  <a:srgbClr val="60FF56"/>
                </a:solidFill>
              </a:rPr>
              <a:t>1975; W</a:t>
            </a:r>
            <a:r>
              <a:rPr lang="en-US" sz="2400" dirty="0" smtClean="0">
                <a:solidFill>
                  <a:srgbClr val="60FF56"/>
                </a:solidFill>
              </a:rPr>
              <a:t>eaver, et al. 1977</a:t>
            </a:r>
            <a:endParaRPr lang="en-US" sz="2400" dirty="0">
              <a:solidFill>
                <a:srgbClr val="60FF56"/>
              </a:solidFill>
            </a:endParaRPr>
          </a:p>
        </p:txBody>
      </p:sp>
      <p:sp>
        <p:nvSpPr>
          <p:cNvPr id="6" name="TextBox 1"/>
          <p:cNvSpPr txBox="1">
            <a:spLocks noChangeAspect="1"/>
          </p:cNvSpPr>
          <p:nvPr/>
        </p:nvSpPr>
        <p:spPr bwMode="auto">
          <a:xfrm>
            <a:off x="3878263" y="2281238"/>
            <a:ext cx="1608137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10</a:t>
            </a:r>
            <a:r>
              <a:rPr lang="en-US" baseline="300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7  </a:t>
            </a:r>
            <a:r>
              <a:rPr lang="en-US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- 10</a:t>
            </a:r>
            <a:r>
              <a:rPr lang="en-US" baseline="30000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8</a:t>
            </a:r>
            <a:r>
              <a:rPr lang="en-US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K</a:t>
            </a:r>
          </a:p>
        </p:txBody>
      </p:sp>
    </p:spTree>
    <p:extLst>
      <p:ext uri="{BB962C8B-B14F-4D97-AF65-F5344CB8AC3E}">
        <p14:creationId xmlns:p14="http://schemas.microsoft.com/office/powerpoint/2010/main" val="318114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736725" y="21240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219200" y="1981200"/>
            <a:ext cx="6096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28675" name="Picture 4" descr="Bubble_Neb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t="3687" r="9152" b="15265"/>
          <a:stretch>
            <a:fillRect/>
          </a:stretch>
        </p:blipFill>
        <p:spPr bwMode="auto">
          <a:xfrm>
            <a:off x="914400" y="1066800"/>
            <a:ext cx="73152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953000" y="6418263"/>
            <a:ext cx="3306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0">
                <a:solidFill>
                  <a:schemeClr val="bg1"/>
                </a:solidFill>
                <a:latin typeface="Times New Roman" charset="0"/>
              </a:rPr>
              <a:t>Copyright  ©2002-2005 by Russell Croman</a:t>
            </a:r>
            <a:endParaRPr lang="en-US" b="0">
              <a:latin typeface="Times New Roman" charset="0"/>
            </a:endParaRPr>
          </a:p>
        </p:txBody>
      </p:sp>
      <p:sp>
        <p:nvSpPr>
          <p:cNvPr id="28677" name="Rectangle 6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010400" cy="762000"/>
          </a:xfrm>
          <a:noFill/>
          <a:extLs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FCFF3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The Bubble Nebula</a:t>
            </a:r>
          </a:p>
        </p:txBody>
      </p:sp>
    </p:spTree>
    <p:extLst>
      <p:ext uri="{BB962C8B-B14F-4D97-AF65-F5344CB8AC3E}">
        <p14:creationId xmlns:p14="http://schemas.microsoft.com/office/powerpoint/2010/main" val="11134791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736725" y="2124075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219200" y="1981200"/>
            <a:ext cx="6096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  <a:p>
            <a:pPr eaLnBrk="1" hangingPunct="1">
              <a:buClr>
                <a:srgbClr val="FF3300"/>
              </a:buClr>
              <a:buSzPct val="150000"/>
              <a:defRPr/>
            </a:pP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145984" y="381000"/>
            <a:ext cx="7071659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>
                <a:solidFill>
                  <a:srgbClr val="FCFF3F"/>
                </a:solidFill>
              </a:rPr>
              <a:t>N11B - Young OB Association LH10</a:t>
            </a:r>
            <a:endParaRPr lang="en-US" sz="280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30724" name="Picture 5" descr="N11B_heri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t="15999" r="5807" b="23457"/>
          <a:stretch>
            <a:fillRect/>
          </a:stretch>
        </p:blipFill>
        <p:spPr bwMode="auto">
          <a:xfrm rot="10780388">
            <a:off x="-1588" y="1270000"/>
            <a:ext cx="9144001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7374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29194</TotalTime>
  <Words>900</Words>
  <Application>Microsoft Macintosh PowerPoint</Application>
  <PresentationFormat>On-screen Show (4:3)</PresentationFormat>
  <Paragraphs>221</Paragraphs>
  <Slides>39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Massive Stars in the HR Diagram</vt:lpstr>
      <vt:lpstr>Massive Stars in the HR Diagram</vt:lpstr>
      <vt:lpstr>Interstellar &amp; Circumstellar Bubbles</vt:lpstr>
      <vt:lpstr>Interstellar Bubble</vt:lpstr>
      <vt:lpstr>The Bubble Nebula</vt:lpstr>
      <vt:lpstr>PowerPoint Presentation</vt:lpstr>
      <vt:lpstr>Echellogram of  [N II] 6583 Line</vt:lpstr>
      <vt:lpstr>PowerPoint Presentation</vt:lpstr>
      <vt:lpstr>Bubble in the Orion Nebula  </vt:lpstr>
      <vt:lpstr>Bubble in the Orion Nebula  </vt:lpstr>
      <vt:lpstr>Superbubbles  100-200 pc in size</vt:lpstr>
      <vt:lpstr>30 Dor</vt:lpstr>
      <vt:lpstr>30 Dor</vt:lpstr>
      <vt:lpstr>Massive Stars in the HR Diagram</vt:lpstr>
      <vt:lpstr>PowerPoint Presentation</vt:lpstr>
      <vt:lpstr>PowerPoint Presentation</vt:lpstr>
      <vt:lpstr>PowerPoint Presentation</vt:lpstr>
      <vt:lpstr>SN1987A  and  Sher 25   </vt:lpstr>
      <vt:lpstr>SNR 0540-69.3</vt:lpstr>
      <vt:lpstr>PowerPoint Presentation</vt:lpstr>
      <vt:lpstr>PowerPoint Presentation</vt:lpstr>
      <vt:lpstr>PowerPoint Presentation</vt:lpstr>
      <vt:lpstr>Lx – Size Relationship of SNRs</vt:lpstr>
      <vt:lpstr>Lx – Size Relationship of SNRs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Illinois at Urbana-Champaign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You-Hua Chu</dc:creator>
  <cp:lastModifiedBy>You-Hua Chu</cp:lastModifiedBy>
  <cp:revision>185</cp:revision>
  <dcterms:created xsi:type="dcterms:W3CDTF">2013-04-13T23:11:43Z</dcterms:created>
  <dcterms:modified xsi:type="dcterms:W3CDTF">2017-02-20T07:31:24Z</dcterms:modified>
</cp:coreProperties>
</file>