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  <p:sldMasterId id="2147483672" r:id="rId3"/>
  </p:sldMasterIdLst>
  <p:notesMasterIdLst>
    <p:notesMasterId r:id="rId18"/>
  </p:notesMasterIdLst>
  <p:sldIdLst>
    <p:sldId id="256" r:id="rId4"/>
    <p:sldId id="257" r:id="rId5"/>
    <p:sldId id="258" r:id="rId6"/>
    <p:sldId id="27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0080625" cy="7559675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48" y="-108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8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0" y="0"/>
            <a:ext cx="7559675" cy="10691812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10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32412" cy="399573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" name="Shape 12"/>
          <p:cNvSpPr txBox="1"/>
          <p:nvPr/>
        </p:nvSpPr>
        <p:spPr>
          <a:xfrm>
            <a:off x="0" y="0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3"/>
          <p:cNvSpPr txBox="1"/>
          <p:nvPr/>
        </p:nvSpPr>
        <p:spPr>
          <a:xfrm>
            <a:off x="4278312" y="0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 txBox="1"/>
          <p:nvPr/>
        </p:nvSpPr>
        <p:spPr>
          <a:xfrm>
            <a:off x="0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lang="en-US" sz="14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561728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Shape 124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06487" y="812800"/>
            <a:ext cx="5345111" cy="40084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6" name="Shape 126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46" name="Shape 246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4" name="Shape 264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66" name="Shape 266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Shape 267"/>
          <p:cNvSpPr txBox="1"/>
          <p:nvPr/>
        </p:nvSpPr>
        <p:spPr>
          <a:xfrm>
            <a:off x="755650" y="5078412"/>
            <a:ext cx="6040437" cy="4803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81" name="Shape 281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Shape 290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2" name="Shape 292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5" name="Shape 305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Shape 306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8" name="Shape 308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9" name="Shape 139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53" name="Shape 153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eaLnBrk="1"/>
            <a:fld id="{180AB9CE-ED0D-4DF0-9FEE-15970EA56CAC}" type="slidenum">
              <a:rPr lang="en-US" smtClean="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eaLnBrk="1"/>
              <a:t>4</a:t>
            </a:fld>
            <a:endParaRPr lang="en-US" smtClean="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3425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r" defTabSz="457200" eaLnBrk="1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1852E047-309C-4829-850A-6F90D7D344CF}" type="slidenum">
              <a:rPr lang="en-US" kern="12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 defTabSz="457200" eaLnBrk="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4</a:t>
            </a:fld>
            <a:endParaRPr lang="en-US" kern="120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1800" kern="1200">
              <a:solidFill>
                <a:prstClr val="white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80" name="Shape 180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98" name="Shape 198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8" name="Shape 208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Shape 218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0" name="Shape 220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Shape 221"/>
          <p:cNvSpPr txBox="1"/>
          <p:nvPr/>
        </p:nvSpPr>
        <p:spPr>
          <a:xfrm>
            <a:off x="755650" y="5078412"/>
            <a:ext cx="6040437" cy="4803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sldNum" idx="12"/>
          </p:nvPr>
        </p:nvSpPr>
        <p:spPr>
          <a:xfrm>
            <a:off x="4278312" y="10156825"/>
            <a:ext cx="3268661" cy="5222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4278312" y="10156825"/>
            <a:ext cx="3273425" cy="5270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lang="en-US"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33" name="Shape 233"/>
          <p:cNvSpPr txBox="1"/>
          <p:nvPr/>
        </p:nvSpPr>
        <p:spPr>
          <a:xfrm>
            <a:off x="755650" y="5078412"/>
            <a:ext cx="6048374" cy="48117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755650" y="5078412"/>
            <a:ext cx="6040437" cy="4803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755650" y="5078412"/>
            <a:ext cx="6035674" cy="47990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755650" y="2347913"/>
            <a:ext cx="8569325" cy="16208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1512887" y="4283075"/>
            <a:ext cx="7056437" cy="1931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58274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ctrTitle"/>
          </p:nvPr>
        </p:nvSpPr>
        <p:spPr>
          <a:xfrm>
            <a:off x="755650" y="2347913"/>
            <a:ext cx="8569325" cy="16208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ubTitle" idx="1"/>
          </p:nvPr>
        </p:nvSpPr>
        <p:spPr>
          <a:xfrm>
            <a:off x="1512887" y="4283075"/>
            <a:ext cx="7056437" cy="1931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4452936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2"/>
          </p:nvPr>
        </p:nvSpPr>
        <p:spPr>
          <a:xfrm>
            <a:off x="5108575" y="1768475"/>
            <a:ext cx="4452937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504825" y="303212"/>
            <a:ext cx="9072562" cy="1258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504825" y="1692275"/>
            <a:ext cx="4452937" cy="704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504825" y="2397125"/>
            <a:ext cx="4452937" cy="435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3"/>
          </p:nvPr>
        </p:nvSpPr>
        <p:spPr>
          <a:xfrm>
            <a:off x="5121275" y="1692275"/>
            <a:ext cx="4456112" cy="704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4"/>
          </p:nvPr>
        </p:nvSpPr>
        <p:spPr>
          <a:xfrm>
            <a:off x="5121275" y="2397125"/>
            <a:ext cx="4456112" cy="435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504825" y="301625"/>
            <a:ext cx="3316287" cy="1279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941762" y="301625"/>
            <a:ext cx="5635625" cy="645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2"/>
          </p:nvPr>
        </p:nvSpPr>
        <p:spPr>
          <a:xfrm>
            <a:off x="504825" y="1581150"/>
            <a:ext cx="3316287" cy="517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58274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976438" y="5291137"/>
            <a:ext cx="6048374" cy="625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pic" idx="2"/>
          </p:nvPr>
        </p:nvSpPr>
        <p:spPr>
          <a:xfrm>
            <a:off x="1976438" y="674687"/>
            <a:ext cx="6048374" cy="45370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1976438" y="5916612"/>
            <a:ext cx="6048374" cy="887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 rot="5400000">
            <a:off x="2846388" y="-574674"/>
            <a:ext cx="4371974" cy="9058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5400000">
            <a:off x="5510213" y="2089150"/>
            <a:ext cx="5838824" cy="2263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 rot="5400000">
            <a:off x="904875" y="-100012"/>
            <a:ext cx="5838824" cy="664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4BC95-FE1F-434E-9240-21CD17DA6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67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7D297-E068-434C-A8E0-75E2A8215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72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C8056-A6DC-4D16-9978-6A86E4B8D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6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2937" cy="4371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8575" y="1768475"/>
            <a:ext cx="4452938" cy="4371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38769-6E17-4061-B9CA-911C0E53A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06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6B1FD-979B-4F23-9368-FBA233267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76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55D5B-D44D-4CEC-9C9F-179BA78F5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66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4ED3F-52B7-413E-ADB8-D85CB45DA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4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Вертикальный заголовок и текст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 rot="5400000">
            <a:off x="5510213" y="2089150"/>
            <a:ext cx="5838824" cy="22637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 rot="5400000">
            <a:off x="904875" y="-100012"/>
            <a:ext cx="5838824" cy="664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6AE35-9190-4A0C-AE53-52EDC5A25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14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97D35-C015-46E5-AECE-6115DF9A07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455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12A24-2F3F-475A-9B23-0FAF92C4B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707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97738" y="301625"/>
            <a:ext cx="2263775" cy="5838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2100" cy="5838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25102-CF2C-4904-81B5-169E4FF69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3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Заголовок и вертикальный текст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 rot="5400000">
            <a:off x="2846386" y="-574674"/>
            <a:ext cx="4371974" cy="90582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Рисунок с подписью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976438" y="5291137"/>
            <a:ext cx="6048374" cy="625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>
            <a:off x="1976438" y="674687"/>
            <a:ext cx="6048374" cy="45370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976438" y="5916612"/>
            <a:ext cx="6048374" cy="887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Объект с подписью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504825" y="301625"/>
            <a:ext cx="3316287" cy="12795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3941762" y="301625"/>
            <a:ext cx="5635625" cy="645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504825" y="1581150"/>
            <a:ext cx="3316287" cy="517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504825" y="303212"/>
            <a:ext cx="9072562" cy="12588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504825" y="1692275"/>
            <a:ext cx="4452937" cy="704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504825" y="2397125"/>
            <a:ext cx="4452937" cy="435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5121275" y="1692275"/>
            <a:ext cx="4456112" cy="704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Clr>
                <a:srgbClr val="000000"/>
              </a:buClr>
              <a:buFont typeface="Times New Roman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Clr>
                <a:srgbClr val="000000"/>
              </a:buClr>
              <a:buFont typeface="Times New Roman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Clr>
                <a:srgbClr val="000000"/>
              </a:buClr>
              <a:buFont typeface="Times New Roman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Clr>
                <a:srgbClr val="000000"/>
              </a:buClr>
              <a:buFont typeface="Times New Roman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5121275" y="2397125"/>
            <a:ext cx="4456112" cy="435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4452936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5108575" y="1768475"/>
            <a:ext cx="4452937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58274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/>
          <p:nvPr/>
        </p:nvSpPr>
        <p:spPr>
          <a:xfrm>
            <a:off x="7532686" y="6858000"/>
            <a:ext cx="2339975" cy="512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/>
          <p:nvPr/>
        </p:nvSpPr>
        <p:spPr>
          <a:xfrm>
            <a:off x="3448050" y="6886575"/>
            <a:ext cx="3187699" cy="512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200025" y="7132636"/>
            <a:ext cx="2335211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fld id="{00000000-1234-1234-1234-123412341234}" type="slidenum">
              <a:rPr lang="en-US" sz="18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 b="0" i="0" u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503237" y="301625"/>
            <a:ext cx="9058274" cy="12493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503237" y="1768475"/>
            <a:ext cx="9058274" cy="43719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lnSpc>
                <a:spcPct val="94000"/>
              </a:lnSpc>
              <a:spcBef>
                <a:spcPts val="0"/>
              </a:spcBef>
              <a:spcAft>
                <a:spcPts val="1413"/>
              </a:spcAft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94000"/>
              </a:lnSpc>
              <a:spcBef>
                <a:spcPts val="0"/>
              </a:spcBef>
              <a:spcAft>
                <a:spcPts val="1138"/>
              </a:spcAft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94000"/>
              </a:lnSpc>
              <a:spcBef>
                <a:spcPts val="0"/>
              </a:spcBef>
              <a:spcAft>
                <a:spcPts val="850"/>
              </a:spcAft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94000"/>
              </a:lnSpc>
              <a:spcBef>
                <a:spcPts val="0"/>
              </a:spcBef>
              <a:spcAft>
                <a:spcPts val="575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lnSpc>
                <a:spcPct val="94000"/>
              </a:lnSpc>
              <a:spcBef>
                <a:spcPts val="0"/>
              </a:spcBef>
              <a:spcAft>
                <a:spcPts val="288"/>
              </a:spcAft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/>
          <p:nvPr/>
        </p:nvSpPr>
        <p:spPr>
          <a:xfrm>
            <a:off x="7532688" y="6858000"/>
            <a:ext cx="2339975" cy="512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3448050" y="6886575"/>
            <a:ext cx="3187699" cy="512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8275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8275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44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7532688" y="6858000"/>
            <a:ext cx="23399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1800" kern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448050" y="6886575"/>
            <a:ext cx="31877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sz="1800" kern="12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200025" y="7132638"/>
            <a:ext cx="23352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fld id="{A92696FA-56A2-45F0-A5D7-8BA738B16D14}" type="slidenum">
              <a:rPr lang="en-US" sz="1800" kern="1200">
                <a:latin typeface="Arial" charset="0"/>
              </a:rPr>
              <a:pPr defTabSz="457200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SzPct val="100000"/>
                <a:defRPr/>
              </a:pPr>
              <a:t>‹#›</a:t>
            </a:fld>
            <a:endParaRPr lang="en-US" sz="1800" kern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1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2pPr>
      <a:lvl3pPr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3pPr>
      <a:lvl4pPr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4pPr>
      <a:lvl5pPr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5pPr>
      <a:lvl6pPr marL="2514600" indent="-228600"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6pPr>
      <a:lvl7pPr marL="2971800" indent="-228600"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7pPr>
      <a:lvl8pPr marL="3429000" indent="-228600"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8pPr>
      <a:lvl9pPr marL="3886200" indent="-228600" algn="ctr" defTabSz="457200" rtl="0" eaLnBrk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4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/>
        </p:nvSpPr>
        <p:spPr>
          <a:xfrm>
            <a:off x="209550" y="1044575"/>
            <a:ext cx="9669462" cy="2374899"/>
          </a:xfrm>
          <a:prstGeom prst="rect">
            <a:avLst/>
          </a:prstGeom>
          <a:noFill/>
          <a:ln>
            <a:noFill/>
          </a:ln>
        </p:spPr>
        <p:txBody>
          <a:bodyPr lIns="0" tIns="33825" rIns="0" bIns="0" anchor="ctr" anchorCtr="0">
            <a:noAutofit/>
          </a:bodyPr>
          <a:lstStyle/>
          <a:p>
            <a:pPr marL="0" marR="0" lvl="0" indent="0" algn="ct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Spatio-temporal evolution</a:t>
            </a:r>
            <a:br>
              <a:rPr lang="en-US"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the nonresonant Bell’s instability</a:t>
            </a:r>
            <a:br>
              <a:rPr lang="en-US"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the precursors of young supernova</a:t>
            </a:r>
            <a:br>
              <a:rPr lang="en-US"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4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remnant shocks</a:t>
            </a:r>
          </a:p>
        </p:txBody>
      </p:sp>
      <p:sp>
        <p:nvSpPr>
          <p:cNvPr id="130" name="Shape 130"/>
          <p:cNvSpPr/>
          <p:nvPr/>
        </p:nvSpPr>
        <p:spPr>
          <a:xfrm>
            <a:off x="209550" y="184150"/>
            <a:ext cx="1230313" cy="1219199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8640763" y="184150"/>
            <a:ext cx="1238250" cy="1219199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209550" y="3419475"/>
            <a:ext cx="9669462" cy="1800225"/>
          </a:xfrm>
          <a:prstGeom prst="rect">
            <a:avLst/>
          </a:prstGeom>
          <a:noFill/>
          <a:ln>
            <a:noFill/>
          </a:ln>
        </p:spPr>
        <p:txBody>
          <a:bodyPr lIns="0" tIns="33825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2400" b="1" i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Oleh Kobzar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Gamma-ray Astrophysics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Institute of Nuclear Physics, Polish Academy of Sciences, Kraków, Poland</a:t>
            </a:r>
          </a:p>
        </p:txBody>
      </p:sp>
      <p:sp>
        <p:nvSpPr>
          <p:cNvPr id="133" name="Shape 133"/>
          <p:cNvSpPr txBox="1"/>
          <p:nvPr/>
        </p:nvSpPr>
        <p:spPr>
          <a:xfrm>
            <a:off x="936625" y="5248275"/>
            <a:ext cx="8207375" cy="1268412"/>
          </a:xfrm>
          <a:prstGeom prst="rect">
            <a:avLst/>
          </a:prstGeom>
          <a:noFill/>
          <a:ln>
            <a:noFill/>
          </a:ln>
        </p:spPr>
        <p:txBody>
          <a:bodyPr lIns="0" tIns="33825" rIns="0" bIns="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Collaborators</a:t>
            </a:r>
            <a:r>
              <a:rPr lang="en-US" sz="18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Jacek Niemiec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Institute of Nuclear Physics, PAS, Kraków, Poland</a:t>
            </a:r>
          </a:p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Martin Pohl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University of Potsdam and DESY-Zeuthen, Germany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0" y="6588125"/>
            <a:ext cx="10080624" cy="657224"/>
          </a:xfrm>
          <a:prstGeom prst="rect">
            <a:avLst/>
          </a:prstGeom>
          <a:noFill/>
          <a:ln>
            <a:noFill/>
          </a:ln>
        </p:spPr>
        <p:txBody>
          <a:bodyPr lIns="0" tIns="33825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paper is submitted to </a:t>
            </a:r>
            <a:r>
              <a:rPr lang="en-US" sz="20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MNRAS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Shape 250"/>
          <p:cNvSpPr txBox="1"/>
          <p:nvPr/>
        </p:nvSpPr>
        <p:spPr>
          <a:xfrm>
            <a:off x="161925" y="182563"/>
            <a:ext cx="9756774" cy="1004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Diffusion of the CRs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75" y="1201712"/>
            <a:ext cx="4967400" cy="39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 descr="D:\Dropbox\conf_2017_Saint-Gilles-Les-Bains\pics\formula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2387" y="1173162"/>
            <a:ext cx="4156075" cy="36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 descr="D:\Dropbox\conf_2017_Saint-Gilles-Les-Bains\pics\formulaDB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8600" y="5491162"/>
            <a:ext cx="3835400" cy="17446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4" name="Shape 254"/>
          <p:cNvSpPr txBox="1"/>
          <p:nvPr/>
        </p:nvSpPr>
        <p:spPr>
          <a:xfrm>
            <a:off x="1584325" y="5508625"/>
            <a:ext cx="3384550" cy="863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with </a:t>
            </a:r>
            <a:b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1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Bohm diffusion</a:t>
            </a:r>
            <a:r>
              <a:rPr lang="en-US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limit</a:t>
            </a:r>
            <a:r>
              <a:rPr lang="en-US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→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503237" y="6443662"/>
            <a:ext cx="4321174" cy="7191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Spatial CR Scattering is compatible with Bohm diffusion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8586788" y="1236662"/>
            <a:ext cx="1349375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500" i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running diffusion coefficient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7056438" y="2808288"/>
            <a:ext cx="2952750" cy="309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500" i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at gyration in the initial field B</a:t>
            </a:r>
            <a:r>
              <a:rPr lang="en-US" sz="1500" i="1" baseline="-250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58" name="Shape 258"/>
          <p:cNvCxnSpPr/>
          <p:nvPr/>
        </p:nvCxnSpPr>
        <p:spPr>
          <a:xfrm rot="10800000">
            <a:off x="4103687" y="1443037"/>
            <a:ext cx="1008062" cy="8969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cxnSp>
        <p:nvCxnSpPr>
          <p:cNvPr id="259" name="Shape 259"/>
          <p:cNvCxnSpPr/>
          <p:nvPr/>
        </p:nvCxnSpPr>
        <p:spPr>
          <a:xfrm flipH="1">
            <a:off x="4464049" y="2627313"/>
            <a:ext cx="647700" cy="720724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stealth" w="lg" len="lg"/>
          </a:ln>
        </p:spPr>
      </p:cxnSp>
      <p:sp>
        <p:nvSpPr>
          <p:cNvPr id="260" name="Shape 260"/>
          <p:cNvSpPr txBox="1"/>
          <p:nvPr/>
        </p:nvSpPr>
        <p:spPr>
          <a:xfrm>
            <a:off x="7848600" y="3497262"/>
            <a:ext cx="2087562" cy="7429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5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needed for CRs to transition into the diffusion regime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7343775" y="4765675"/>
            <a:ext cx="2592387" cy="527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5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spatial diffusion coefficient would be reached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Dropbox\conf_2017_Saint-Gilles-Les-Bains\pics\AMBall_spectra_3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1043533"/>
            <a:ext cx="4896000" cy="367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Shape 271" descr="D:\Dropbox\conf_2017_Saint-Gilles-Les-Bains\pics\phas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8864" y="1039341"/>
            <a:ext cx="5040000" cy="30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Shape 273"/>
          <p:cNvSpPr txBox="1"/>
          <p:nvPr/>
        </p:nvSpPr>
        <p:spPr>
          <a:xfrm>
            <a:off x="503237" y="193675"/>
            <a:ext cx="9070974" cy="7064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Ambient plasma heating</a:t>
            </a:r>
          </a:p>
        </p:txBody>
      </p:sp>
      <p:sp>
        <p:nvSpPr>
          <p:cNvPr id="274" name="Shape 274"/>
          <p:cNvSpPr txBox="1"/>
          <p:nvPr/>
        </p:nvSpPr>
        <p:spPr>
          <a:xfrm>
            <a:off x="647825" y="4931965"/>
            <a:ext cx="8926500" cy="227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Plasma is strongly heated by the electromagnetic turbulence.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There is a bulk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equipartition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between electrons and ions. 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Electron energy distributions are close to thermal.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Ion energy spectra have supra-thermal tails.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fraction of plasma ions are reflected from the shock-like structure</a:t>
            </a:r>
            <a:r>
              <a:rPr lang="en-US" sz="2000" dirty="0"/>
              <a:t> generating additional turbulence through </a:t>
            </a:r>
            <a:r>
              <a:rPr lang="en-US" sz="2000" dirty="0" err="1"/>
              <a:t>filamentation</a:t>
            </a:r>
            <a:r>
              <a:rPr lang="en-US" sz="2000" dirty="0"/>
              <a:t> instabilities.</a:t>
            </a:r>
          </a:p>
        </p:txBody>
      </p:sp>
      <p:pic>
        <p:nvPicPr>
          <p:cNvPr id="275" name="Shape 275" descr="D:\Dropbox\conf_2017_Saint-Gilles-Les-Bains\pics\phase_full_380002_zoom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8432" y="2311458"/>
            <a:ext cx="2016300" cy="1536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6" name="Shape 276"/>
          <p:cNvSpPr txBox="1"/>
          <p:nvPr/>
        </p:nvSpPr>
        <p:spPr>
          <a:xfrm>
            <a:off x="5111017" y="4135685"/>
            <a:ext cx="4753800" cy="71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Ambient plasma slows down from initial drift velocity </a:t>
            </a:r>
            <a:r>
              <a:rPr lang="en-US" sz="2000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0.4</a:t>
            </a:r>
            <a:r>
              <a:rPr lang="en-US" sz="2000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~0.15</a:t>
            </a:r>
            <a:r>
              <a:rPr lang="en-US" sz="2000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 descr="D:\Dropbox\conf_2017_Saint-Gilles-Les-Bains\pics\movie_vect_acel_log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60400"/>
            <a:ext cx="10079037" cy="67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8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503237" y="0"/>
            <a:ext cx="9070974" cy="6826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Ambient ion scattering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5545137" y="827087"/>
            <a:ext cx="4281486" cy="3673475"/>
          </a:xfrm>
          <a:prstGeom prst="rect">
            <a:avLst/>
          </a:prstGeom>
          <a:noFill/>
          <a:ln>
            <a:noFill/>
          </a:ln>
        </p:spPr>
        <p:txBody>
          <a:bodyPr lIns="0" tIns="23025" rIns="0" bIns="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0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Energy growth rate </a:t>
            </a:r>
            <a:r>
              <a:rPr lang="en-US" sz="20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dГ/dt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is strictly coincident with dot product </a:t>
            </a:r>
            <a:r>
              <a:rPr lang="en-US" sz="20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⋅</a:t>
            </a:r>
            <a:r>
              <a:rPr lang="en-US" sz="2000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90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x-component of the dot product </a:t>
            </a:r>
            <a:r>
              <a:rPr lang="en-US" sz="20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0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aseline="-25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⋅</a:t>
            </a:r>
            <a:r>
              <a:rPr lang="en-US" sz="20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aseline="-25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has an averaged positive value (like averaged </a:t>
            </a:r>
            <a:r>
              <a:rPr lang="en-US" sz="20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aseline="-25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field).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90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Plasma ions moving in positive </a:t>
            </a:r>
            <a:b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x-direction are therefore accelerated.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ct val="90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Positive motional electric field </a:t>
            </a:r>
            <a:r>
              <a:rPr lang="en-US" sz="2000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aseline="-25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is responsible for bulk particle acceleration.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720725"/>
            <a:ext cx="4895850" cy="361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3924300"/>
            <a:ext cx="4895850" cy="361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88" y="3924300"/>
            <a:ext cx="4895850" cy="361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0312" y="720725"/>
            <a:ext cx="4895850" cy="361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40312" y="720725"/>
            <a:ext cx="4895850" cy="361156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173050" y="147650"/>
            <a:ext cx="9734400" cy="573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Microphysics of plasma heating</a:t>
            </a:r>
          </a:p>
        </p:txBody>
      </p:sp>
      <p:sp>
        <p:nvSpPr>
          <p:cNvPr id="301" name="Shape 301"/>
          <p:cNvSpPr txBox="1"/>
          <p:nvPr/>
        </p:nvSpPr>
        <p:spPr>
          <a:xfrm>
            <a:off x="5184775" y="4335462"/>
            <a:ext cx="4722812" cy="294401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Particles are scattered in energy by the turbulent electric field.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Bulk plasma heating is not due to compression (</a:t>
            </a: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nonadiabatic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Highest temperatures are reached in plasma cavities – at sites of large-amplitude </a:t>
            </a: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electrostatic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charge-separation field.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 txBox="1"/>
          <p:nvPr/>
        </p:nvSpPr>
        <p:spPr>
          <a:xfrm>
            <a:off x="503237" y="323453"/>
            <a:ext cx="9070974" cy="885353"/>
          </a:xfrm>
          <a:prstGeom prst="rect">
            <a:avLst/>
          </a:prstGeom>
          <a:noFill/>
          <a:ln>
            <a:noFill/>
          </a:ln>
        </p:spPr>
        <p:txBody>
          <a:bodyPr lIns="0" tIns="33475" rIns="0" bIns="0" anchor="ctr" anchorCtr="0">
            <a:noAutofit/>
          </a:bodyPr>
          <a:lstStyle/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600" b="1" dirty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Summary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359791" y="1259557"/>
            <a:ext cx="9361040" cy="4896544"/>
          </a:xfrm>
          <a:prstGeom prst="rect">
            <a:avLst/>
          </a:prstGeom>
          <a:noFill/>
          <a:ln>
            <a:noFill/>
          </a:ln>
        </p:spPr>
        <p:txBody>
          <a:bodyPr lIns="0" tIns="18350" rIns="0" bIns="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 is amplifi</a:t>
            </a:r>
            <a:r>
              <a:rPr lang="en-US" sz="2000" dirty="0">
                <a:solidFill>
                  <a:schemeClr val="dk1"/>
                </a:solidFill>
              </a:rPr>
              <a:t>ed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r>
              <a:rPr lang="en-US" sz="20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≈ (15 – 20) </a:t>
            </a:r>
            <a:r>
              <a:rPr lang="en-US" sz="2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saturates through deceleration of drifts as observed in </a:t>
            </a:r>
            <a:r>
              <a:rPr lang="en-US" sz="2000" dirty="0">
                <a:solidFill>
                  <a:schemeClr val="dk1"/>
                </a:solidFill>
              </a:rPr>
              <a:t>previous 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studies.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MF </a:t>
            </a:r>
            <a:r>
              <a:rPr lang="en-US" sz="2000" dirty="0">
                <a:solidFill>
                  <a:schemeClr val="dk1"/>
                </a:solidFill>
              </a:rPr>
              <a:t>can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 amplified to large amplitudes in SNR shock precursors before it is overtaken by the approaching shock.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Additional amplification through compression in the shock-like structure, that should be present in realistic SNR shocks.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SNR shock precursors are highly turbulent. Particles are heated efficiently by electromagnetic turbulence. Second-order Fermi processes lead to stochastic scattering of plasma ions.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Turbulent electric field also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inelastically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scatters CRs, introducing significant anisotropy and modifying their energy distribution.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 scattering is compatible with </a:t>
            </a:r>
            <a:r>
              <a:rPr lang="en-U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Bohm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diffusion, when corrected for the coherence scale of the turbulence.</a:t>
            </a:r>
          </a:p>
        </p:txBody>
      </p:sp>
      <p:sp>
        <p:nvSpPr>
          <p:cNvPr id="5" name="Shape 312"/>
          <p:cNvSpPr txBox="1"/>
          <p:nvPr/>
        </p:nvSpPr>
        <p:spPr>
          <a:xfrm>
            <a:off x="503808" y="6156101"/>
            <a:ext cx="9070974" cy="885353"/>
          </a:xfrm>
          <a:prstGeom prst="rect">
            <a:avLst/>
          </a:prstGeom>
          <a:noFill/>
          <a:ln>
            <a:noFill/>
          </a:ln>
        </p:spPr>
        <p:txBody>
          <a:bodyPr lIns="0" tIns="33475" rIns="0" bIns="0" anchor="ctr" anchorCtr="0">
            <a:noAutofit/>
          </a:bodyPr>
          <a:lstStyle/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600" b="1" i="1" dirty="0" smtClean="0">
                <a:solidFill>
                  <a:srgbClr val="21218A"/>
                </a:solidFill>
              </a:rPr>
              <a:t>Thank you!</a:t>
            </a:r>
            <a:endParaRPr lang="en-US" sz="3600" b="1" i="1" dirty="0">
              <a:solidFill>
                <a:srgbClr val="21218A"/>
              </a:solidFill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 descr="D:\Dropbox\conf_2017_Saint-Gilles-Les-Bains\pics\191382main_chandr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72360" y="3851844"/>
            <a:ext cx="4320000" cy="341843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3" name="Shape 143" descr="D:\Dropbox\conf_2017_Saint-Gilles-Les-Bains\pics\1713map_hess_full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0905" y="295668"/>
            <a:ext cx="4321453" cy="34399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287775" y="1115549"/>
            <a:ext cx="4968600" cy="5656500"/>
          </a:xfrm>
          <a:prstGeom prst="rect">
            <a:avLst/>
          </a:prstGeom>
          <a:noFill/>
          <a:ln>
            <a:noFill/>
          </a:ln>
        </p:spPr>
        <p:txBody>
          <a:bodyPr lIns="0" tIns="2447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25000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main part of Galactic cosmic-ray flux is assumed to be provided by Diffusive Shock Acceleration (DSA) processes at </a:t>
            </a:r>
            <a:r>
              <a:rPr lang="en-US" sz="2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young SNR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shocks.</a:t>
            </a:r>
          </a:p>
          <a:p>
            <a:pPr marL="360000" marR="0" lvl="0" indent="-220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field is required for efficient acceleration: </a:t>
            </a:r>
            <a:r>
              <a:rPr lang="en-US" sz="2000" b="0" i="1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="0" i="0" u="none" strike="noStrike" cap="none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determined by the amplitude of magnetic turbulence.</a:t>
            </a:r>
          </a:p>
          <a:p>
            <a:pPr marL="360000" marR="0" lvl="0" indent="-220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Bright X-ray filaments of synchrotron emission coincident with outer shocks of SNRs and </a:t>
            </a:r>
            <a:r>
              <a:rPr lang="en-US" sz="2000" dirty="0">
                <a:solidFill>
                  <a:schemeClr val="dk1"/>
                </a:solidFill>
              </a:rPr>
              <a:t>variability of X-ray filaments on time scales ~1 year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evidence for strong magnetic fields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60000" marR="0" lvl="0" indent="-220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Magnetic field amplitudes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1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~ 100 </a:t>
            </a:r>
            <a:r>
              <a:rPr lang="en-US" sz="2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μG</a:t>
            </a:r>
            <a:r>
              <a:rPr lang="en-US" sz="2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1 </a:t>
            </a:r>
            <a:r>
              <a:rPr lang="en-US" sz="2000" b="0" i="0" u="none" strike="noStrike" cap="none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0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0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ISM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~ 3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μG</a:t>
            </a:r>
            <a:r>
              <a:rPr lang="en-US" sz="2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lang="en-US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 txBox="1"/>
          <p:nvPr/>
        </p:nvSpPr>
        <p:spPr>
          <a:xfrm>
            <a:off x="287784" y="157163"/>
            <a:ext cx="4968551" cy="958377"/>
          </a:xfrm>
          <a:prstGeom prst="rect">
            <a:avLst/>
          </a:prstGeom>
          <a:noFill/>
          <a:ln>
            <a:noFill/>
          </a:ln>
        </p:spPr>
        <p:txBody>
          <a:bodyPr lIns="0" tIns="2735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Physical picture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5542914" y="3477912"/>
            <a:ext cx="2700296" cy="3019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HESS: </a:t>
            </a:r>
            <a:r>
              <a:rPr lang="en-US" sz="14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SNR RXJ1713.7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7056535" y="6902996"/>
            <a:ext cx="2808311" cy="294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Chandra 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(Uchiyama et al.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503250" y="2339605"/>
            <a:ext cx="4772700" cy="4752600"/>
          </a:xfrm>
          <a:prstGeom prst="rect">
            <a:avLst/>
          </a:prstGeom>
          <a:noFill/>
          <a:ln>
            <a:noFill/>
          </a:ln>
        </p:spPr>
        <p:txBody>
          <a:bodyPr lIns="0" tIns="24475" rIns="0" bIns="0" anchor="t" anchorCtr="0">
            <a:noAutofit/>
          </a:bodyPr>
          <a:lstStyle/>
          <a:p>
            <a:pPr marL="360000" marR="0" lvl="0" indent="-36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Precursor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60000" marR="0" lvl="0" indent="-220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Slow relative motion of cosmic rays and cold plasma.</a:t>
            </a:r>
          </a:p>
          <a:p>
            <a:pPr marL="360000" marR="0" lvl="0" indent="-220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Electromagnetic turbulence is </a:t>
            </a:r>
            <a:r>
              <a:rPr lang="en-US" sz="2000" b="0" i="0" u="none" strike="noStrike" cap="none" dirty="0">
                <a:latin typeface="Arial"/>
                <a:ea typeface="Arial"/>
                <a:cs typeface="Arial"/>
                <a:sym typeface="Arial"/>
              </a:rPr>
              <a:t>self-generated by ac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celerated particles via </a:t>
            </a:r>
            <a:r>
              <a:rPr lang="en-US" sz="2000" b="1" i="1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Bell’s instability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Bell</a:t>
            </a:r>
            <a:r>
              <a:rPr lang="en-US" sz="1800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2004</a:t>
            </a: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b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Zirakashvili</a:t>
            </a:r>
            <a:r>
              <a:rPr lang="en-US" sz="18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</a:t>
            </a:r>
            <a:r>
              <a:rPr lang="en-US" sz="1800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2008</a:t>
            </a: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b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Niemiec</a:t>
            </a:r>
            <a:r>
              <a:rPr lang="en-US" sz="18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</a:t>
            </a:r>
            <a:r>
              <a:rPr lang="en-US" sz="1800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2008</a:t>
            </a: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b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Riquelme</a:t>
            </a:r>
            <a:r>
              <a:rPr lang="en-US" sz="18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&amp; </a:t>
            </a:r>
            <a:r>
              <a:rPr lang="en-US" sz="1800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Spitkovsky</a:t>
            </a:r>
            <a:r>
              <a:rPr lang="en-US" sz="1800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2009</a:t>
            </a:r>
            <a: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br>
              <a:rPr lang="en-US" sz="18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1800" i="1" dirty="0" err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Stroman</a:t>
            </a:r>
            <a:r>
              <a:rPr lang="en-US" sz="1800" i="1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</a:t>
            </a:r>
            <a:r>
              <a:rPr lang="en-US" sz="1800" dirty="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2009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</a:p>
          <a:p>
            <a:pPr marL="360000" marR="0" lvl="0" indent="-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8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b="1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60000" marR="0" lvl="0" indent="-220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saturation process and level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503237" y="157163"/>
            <a:ext cx="9145586" cy="987919"/>
          </a:xfrm>
          <a:prstGeom prst="rect">
            <a:avLst/>
          </a:prstGeom>
          <a:noFill/>
          <a:ln>
            <a:noFill/>
          </a:ln>
        </p:spPr>
        <p:txBody>
          <a:bodyPr lIns="0" tIns="2735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Magnetic field amplification</a:t>
            </a:r>
          </a:p>
        </p:txBody>
      </p:sp>
      <p:pic>
        <p:nvPicPr>
          <p:cNvPr id="159" name="Shape 159" descr="D:\Dropbox\conf_2017_Saint-Gilles-Les-Bains\pics\sho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8823" y="2772125"/>
            <a:ext cx="3960000" cy="3600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0" name="Shape 160"/>
          <p:cNvSpPr txBox="1"/>
          <p:nvPr/>
        </p:nvSpPr>
        <p:spPr>
          <a:xfrm>
            <a:off x="1007863" y="1217091"/>
            <a:ext cx="8064896" cy="1050577"/>
          </a:xfrm>
          <a:prstGeom prst="rect">
            <a:avLst/>
          </a:prstGeom>
          <a:noFill/>
          <a:ln>
            <a:noFill/>
          </a:ln>
        </p:spPr>
        <p:txBody>
          <a:bodyPr lIns="0" tIns="24475" rIns="0" bIns="0" anchor="t" anchorCtr="0">
            <a:noAutofit/>
          </a:bodyPr>
          <a:lstStyle/>
          <a:p>
            <a:pPr marL="360000" marR="0" lvl="0" indent="-220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How and where is the magnetic turbulence produced?</a:t>
            </a:r>
          </a:p>
          <a:p>
            <a:pPr marL="360000" marR="0" lvl="0" indent="-220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2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How do particle interact with magnetic turbulence?</a:t>
            </a:r>
          </a:p>
          <a:p>
            <a:pPr marL="144000" marR="0" lvl="0" indent="-4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Shape 161"/>
          <p:cNvSpPr txBox="1"/>
          <p:nvPr/>
        </p:nvSpPr>
        <p:spPr>
          <a:xfrm rot="383998">
            <a:off x="3805599" y="4360168"/>
            <a:ext cx="1440295" cy="3529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it acts here</a:t>
            </a:r>
          </a:p>
        </p:txBody>
      </p:sp>
      <p:cxnSp>
        <p:nvCxnSpPr>
          <p:cNvPr id="162" name="Shape 162"/>
          <p:cNvCxnSpPr/>
          <p:nvPr/>
        </p:nvCxnSpPr>
        <p:spPr>
          <a:xfrm>
            <a:off x="3024088" y="4193250"/>
            <a:ext cx="2880137" cy="33930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med" len="med"/>
            <a:tailEnd type="stealth" w="lg" len="lg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" name="Прямоугольник 1"/>
          <p:cNvSpPr/>
          <p:nvPr/>
        </p:nvSpPr>
        <p:spPr>
          <a:xfrm>
            <a:off x="5688823" y="6538207"/>
            <a:ext cx="3960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ea typeface="Times New Roman"/>
              </a:rPr>
              <a:t>Shock rest frame is used on this picture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defTabSz="457200" eaLnBrk="1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fld id="{0DD03BB8-70D5-4C8A-9089-D354C6D0314A}" type="slidenum">
              <a:rPr lang="en-US" sz="1800" kern="1200">
                <a:solidFill>
                  <a:srgbClr val="000000"/>
                </a:solidFill>
              </a:rPr>
              <a:pPr defTabSz="457200" eaLnBrk="1" fontAlgn="base" hangingPunct="0">
                <a:lnSpc>
                  <a:spcPct val="94000"/>
                </a:lnSpc>
                <a:spcBef>
                  <a:spcPct val="0"/>
                </a:spcBef>
                <a:spcAft>
                  <a:spcPct val="0"/>
                </a:spcAft>
                <a:buSzPct val="100000"/>
              </a:pPr>
              <a:t>4</a:t>
            </a:fld>
            <a:endParaRPr lang="en-US" sz="1800" kern="1200">
              <a:solidFill>
                <a:srgbClr val="000000"/>
              </a:solidFill>
            </a:endParaRPr>
          </a:p>
        </p:txBody>
      </p:sp>
      <p:pic>
        <p:nvPicPr>
          <p:cNvPr id="4099" name="Picture 2" descr="D:\Work\conf_2017_Saint-Gilles-Les-Bains\pics\Screenshot from 2017-02-09 17_37_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8" y="930161"/>
            <a:ext cx="4320000" cy="292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 descr="D:\Work\conf_2017_Saint-Gilles-Les-Bains\pics\Screenshot from 2017-02-09 17_39_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0" y="870801"/>
            <a:ext cx="4320000" cy="305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60363" y="100155"/>
            <a:ext cx="9359900" cy="72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 eaLnBrk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algn="ctr" defTabSz="457200" eaLnBrk="1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3200" b="1" kern="1200" dirty="0" err="1" smtClean="0">
                <a:solidFill>
                  <a:srgbClr val="2D2DB9">
                    <a:lumMod val="75000"/>
                  </a:srgbClr>
                </a:solidFill>
              </a:rPr>
              <a:t>Nonresonant</a:t>
            </a:r>
            <a:r>
              <a:rPr lang="en-US" sz="3200" b="1" kern="1200" dirty="0" smtClean="0">
                <a:solidFill>
                  <a:srgbClr val="2D2DB9">
                    <a:lumMod val="75000"/>
                  </a:srgbClr>
                </a:solidFill>
              </a:rPr>
              <a:t> instability: status of the problem</a:t>
            </a:r>
            <a:endParaRPr lang="en-US" sz="2400" kern="1200" dirty="0" smtClean="0">
              <a:solidFill>
                <a:srgbClr val="00000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03808" y="3843887"/>
            <a:ext cx="9000555" cy="343559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14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0" fontAlgn="base" hangingPunct="0">
              <a:lnSpc>
                <a:spcPct val="9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000" kern="1200" dirty="0">
                <a:solidFill>
                  <a:srgbClr val="3333CC"/>
                </a:solidFill>
                <a:ea typeface="Arial"/>
                <a:cs typeface="Arial"/>
              </a:rPr>
              <a:t>Periodic boundary</a:t>
            </a:r>
            <a:r>
              <a:rPr lang="en-US" sz="2000" kern="1200" dirty="0">
                <a:ea typeface="Arial"/>
                <a:cs typeface="Arial"/>
              </a:rPr>
              <a:t> conditions were used in previous investigations </a:t>
            </a:r>
            <a:br>
              <a:rPr lang="en-US" sz="2000" kern="1200" dirty="0">
                <a:ea typeface="Arial"/>
                <a:cs typeface="Arial"/>
              </a:rPr>
            </a:br>
            <a:r>
              <a:rPr lang="en-US" sz="2000" kern="1200" dirty="0"/>
              <a:t>(</a:t>
            </a:r>
            <a:r>
              <a:rPr lang="en-US" sz="1800" kern="1200" dirty="0">
                <a:ea typeface="Arial"/>
                <a:cs typeface="Arial"/>
              </a:rPr>
              <a:t>e.g. </a:t>
            </a:r>
            <a:r>
              <a:rPr lang="en-US" sz="1800" i="1" kern="1200" dirty="0" err="1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Stroman</a:t>
            </a:r>
            <a:r>
              <a:rPr lang="en-US" sz="1800" i="1" kern="1200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</a:t>
            </a:r>
            <a:r>
              <a:rPr lang="en-US" sz="1800" kern="1200" dirty="0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2009</a:t>
            </a:r>
            <a:r>
              <a:rPr lang="en-US" sz="2000" kern="1200" dirty="0">
                <a:ea typeface="Arial"/>
                <a:cs typeface="Arial"/>
              </a:rPr>
              <a:t>). It allowed us to study </a:t>
            </a:r>
            <a:r>
              <a:rPr lang="en-US" sz="2000" kern="1200" dirty="0">
                <a:solidFill>
                  <a:srgbClr val="3333CC"/>
                </a:solidFill>
                <a:ea typeface="Arial"/>
                <a:cs typeface="Arial"/>
              </a:rPr>
              <a:t>only the temporal</a:t>
            </a:r>
            <a:r>
              <a:rPr lang="en-US" sz="2000" kern="1200" dirty="0">
                <a:ea typeface="Arial"/>
                <a:cs typeface="Arial"/>
              </a:rPr>
              <a:t> development </a:t>
            </a:r>
            <a:br>
              <a:rPr lang="en-US" sz="2000" kern="1200" dirty="0">
                <a:ea typeface="Arial"/>
                <a:cs typeface="Arial"/>
              </a:rPr>
            </a:br>
            <a:r>
              <a:rPr lang="en-US" sz="2000" kern="1200" dirty="0">
                <a:ea typeface="Arial"/>
                <a:cs typeface="Arial"/>
              </a:rPr>
              <a:t>of the instability.</a:t>
            </a:r>
          </a:p>
          <a:p>
            <a:pPr marL="360000" indent="-2203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kern="1200" dirty="0">
                <a:ea typeface="Arial"/>
                <a:cs typeface="Arial"/>
              </a:rPr>
              <a:t>Magnetic field amplitude saturates at  </a:t>
            </a:r>
            <a:r>
              <a:rPr lang="en-US" sz="2000" kern="1200" dirty="0" err="1">
                <a:solidFill>
                  <a:srgbClr val="3333CC"/>
                </a:solidFill>
                <a:ea typeface="Arial"/>
                <a:cs typeface="Arial"/>
              </a:rPr>
              <a:t>δ</a:t>
            </a:r>
            <a:r>
              <a:rPr lang="en-US" sz="2000" i="1" kern="1200" dirty="0" err="1">
                <a:solidFill>
                  <a:srgbClr val="3333CC"/>
                </a:solidFill>
                <a:ea typeface="Arial"/>
                <a:cs typeface="Arial"/>
              </a:rPr>
              <a:t>B</a:t>
            </a:r>
            <a:r>
              <a:rPr lang="en-US" sz="2000" kern="1200" dirty="0">
                <a:solidFill>
                  <a:srgbClr val="3333CC"/>
                </a:solidFill>
                <a:ea typeface="Arial"/>
                <a:cs typeface="Arial"/>
              </a:rPr>
              <a:t> ≈ 10 – 20 </a:t>
            </a:r>
            <a:r>
              <a:rPr lang="en-US" sz="2000" i="1" kern="1200" dirty="0">
                <a:solidFill>
                  <a:srgbClr val="3333CC"/>
                </a:solidFill>
                <a:ea typeface="Arial"/>
                <a:cs typeface="Arial"/>
              </a:rPr>
              <a:t>B</a:t>
            </a:r>
            <a:r>
              <a:rPr lang="en-US" sz="2000" kern="1200" baseline="-25000" dirty="0">
                <a:solidFill>
                  <a:srgbClr val="3333CC"/>
                </a:solidFill>
                <a:ea typeface="Arial"/>
                <a:cs typeface="Arial"/>
              </a:rPr>
              <a:t>0</a:t>
            </a:r>
            <a:r>
              <a:rPr lang="en-US" sz="2000" kern="1200" dirty="0">
                <a:ea typeface="Arial"/>
                <a:cs typeface="Arial"/>
              </a:rPr>
              <a:t>.</a:t>
            </a:r>
          </a:p>
          <a:p>
            <a:pPr marL="360000" indent="-2203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kern="1200" dirty="0">
                <a:ea typeface="Arial"/>
                <a:cs typeface="Arial"/>
              </a:rPr>
              <a:t>Relative drift between CRs and ambient plasma disappears.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25000"/>
            </a:pPr>
            <a:r>
              <a:rPr lang="en-US" sz="2400" b="1" i="1" kern="1200" dirty="0">
                <a:solidFill>
                  <a:srgbClr val="21218A"/>
                </a:solidFill>
                <a:ea typeface="Arial"/>
                <a:cs typeface="Arial"/>
              </a:rPr>
              <a:t>Current investigation</a:t>
            </a:r>
            <a:r>
              <a:rPr lang="en-US" sz="2400" b="1" kern="1200" dirty="0">
                <a:solidFill>
                  <a:srgbClr val="21218A"/>
                </a:solidFill>
                <a:ea typeface="Arial"/>
                <a:cs typeface="Arial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25000"/>
            </a:pPr>
            <a:r>
              <a:rPr lang="en-US" sz="2000" b="1" i="1" kern="1200" dirty="0">
                <a:solidFill>
                  <a:srgbClr val="FF0000"/>
                </a:solidFill>
                <a:ea typeface="Arial"/>
                <a:cs typeface="Arial"/>
              </a:rPr>
              <a:t>Open boundary</a:t>
            </a:r>
            <a:r>
              <a:rPr lang="en-US" sz="2000" kern="1200" dirty="0">
                <a:ea typeface="Arial"/>
                <a:cs typeface="Arial"/>
              </a:rPr>
              <a:t> conditions are implied in the plasma flow direction.</a:t>
            </a:r>
            <a:br>
              <a:rPr lang="en-US" sz="2000" kern="1200" dirty="0">
                <a:ea typeface="Arial"/>
                <a:cs typeface="Arial"/>
              </a:rPr>
            </a:br>
            <a:r>
              <a:rPr lang="en-US" sz="2000" kern="1200" dirty="0">
                <a:ea typeface="Arial"/>
                <a:cs typeface="Arial"/>
              </a:rPr>
              <a:t>It allows us to study </a:t>
            </a:r>
            <a:r>
              <a:rPr lang="en-US" sz="2000" b="1" i="1" kern="1200" dirty="0">
                <a:solidFill>
                  <a:srgbClr val="FF0000"/>
                </a:solidFill>
                <a:ea typeface="Arial"/>
                <a:cs typeface="Arial"/>
              </a:rPr>
              <a:t>both the temporal</a:t>
            </a:r>
            <a:r>
              <a:rPr lang="en-US" sz="2000" b="1" i="1" kern="1200" dirty="0">
                <a:solidFill>
                  <a:srgbClr val="00B050"/>
                </a:solidFill>
                <a:ea typeface="Arial"/>
                <a:cs typeface="Arial"/>
              </a:rPr>
              <a:t> </a:t>
            </a:r>
            <a:r>
              <a:rPr lang="en-US" sz="2000" b="1" i="1" kern="1200" dirty="0">
                <a:solidFill>
                  <a:srgbClr val="FF0000"/>
                </a:solidFill>
                <a:ea typeface="Arial"/>
                <a:cs typeface="Arial"/>
              </a:rPr>
              <a:t>and the spatial</a:t>
            </a:r>
            <a:r>
              <a:rPr lang="en-US" sz="2000" kern="1200" dirty="0">
                <a:ea typeface="Arial"/>
                <a:cs typeface="Arial"/>
              </a:rPr>
              <a:t> development of the instability</a:t>
            </a:r>
            <a:r>
              <a:rPr lang="en-US" sz="2000" kern="1200" dirty="0" smtClean="0"/>
              <a:t>.</a:t>
            </a:r>
          </a:p>
          <a:p>
            <a:pPr marL="360000" indent="0">
              <a:lnSpc>
                <a:spcPct val="100000"/>
              </a:lnSpc>
              <a:spcAft>
                <a:spcPts val="0"/>
              </a:spcAft>
              <a:defRPr/>
            </a:pPr>
            <a:endParaRPr lang="en-US" sz="2000" kern="1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ropbox\conf_2017_Saint-Gilles-Les-Bains\pics\Screenshot from 2017-02-14 17_20_3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76" y="763458"/>
            <a:ext cx="6300788" cy="316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000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287337" y="1402903"/>
            <a:ext cx="1082675" cy="120808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Shape 184" descr="D:\Work\conf_2017_Saint-Gilles-Les-Bains\pics\sim-setup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9862" y="988565"/>
            <a:ext cx="5322887" cy="207168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200025" y="702468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503237" y="122238"/>
            <a:ext cx="9070974" cy="704850"/>
          </a:xfrm>
          <a:prstGeom prst="rect">
            <a:avLst/>
          </a:prstGeom>
          <a:noFill/>
          <a:ln>
            <a:noFill/>
          </a:ln>
        </p:spPr>
        <p:txBody>
          <a:bodyPr lIns="0" tIns="27350" rIns="0" bIns="0" anchor="ctr" anchorCtr="0">
            <a:noAutofit/>
          </a:bodyPr>
          <a:lstStyle/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Very large-scale Particle-In-Cell simulation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441474" y="3635825"/>
            <a:ext cx="9212400" cy="3610500"/>
          </a:xfrm>
          <a:prstGeom prst="rect">
            <a:avLst/>
          </a:prstGeom>
          <a:noFill/>
          <a:ln>
            <a:noFill/>
          </a:ln>
        </p:spPr>
        <p:txBody>
          <a:bodyPr lIns="0" tIns="24825" rIns="0" bIns="0" anchor="t" anchorCtr="0">
            <a:noAutofit/>
          </a:bodyPr>
          <a:lstStyle/>
          <a:p>
            <a:pPr marL="358775" marR="0" lvl="0" indent="-358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Simulation frame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Isotropic population of relativistic CR ions </a:t>
            </a:r>
            <a:r>
              <a:rPr lang="en-US" sz="2000">
                <a:solidFill>
                  <a:schemeClr val="dk1"/>
                </a:solidFill>
              </a:rPr>
              <a:t>at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rest.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Electron-ion plasma beam moves with the shock velocity </a:t>
            </a:r>
            <a:r>
              <a:rPr lang="en-US" sz="2000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sh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left to right.</a:t>
            </a:r>
          </a:p>
          <a:p>
            <a:pPr marL="358775" marR="0" lvl="0" indent="-3587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en-US" sz="20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Physical parameters</a:t>
            </a:r>
            <a:r>
              <a:rPr lang="en-US" sz="2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ion to electron mass ratio </a:t>
            </a:r>
            <a:r>
              <a:rPr lang="en-US" sz="2000" i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aseline="-25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000" i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aseline="-25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= 50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</a:t>
            </a:r>
            <a:r>
              <a:rPr lang="en-US" sz="2000"/>
              <a:t>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n-US" sz="2000"/>
              <a:t>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ambient plasma relative speed </a:t>
            </a:r>
            <a:r>
              <a:rPr lang="en-US" sz="2000" i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aseline="-25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rel</a:t>
            </a:r>
            <a:r>
              <a:rPr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= 0.4</a:t>
            </a:r>
            <a:r>
              <a:rPr lang="en-US" sz="2000" i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(electron thermal velocity </a:t>
            </a:r>
            <a:r>
              <a:rPr lang="en-US" sz="2000" i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US" sz="2000" baseline="-25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e,th</a:t>
            </a:r>
            <a:r>
              <a:rPr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= 0.01</a:t>
            </a:r>
            <a:r>
              <a:rPr lang="en-US" sz="2000" i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</a:t>
            </a:r>
            <a:r>
              <a:rPr lang="en-US" sz="2000"/>
              <a:t>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en-US" sz="2000"/>
              <a:t>-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ambient plasma density ratio </a:t>
            </a:r>
            <a:r>
              <a:rPr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1/50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CR relativistic Lorentz factor </a:t>
            </a:r>
            <a:r>
              <a:rPr lang="en-US" sz="2000" i="1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en-US" sz="20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rPr>
              <a:t> = 50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Noto Sans Symbols"/>
              <a:buChar char="●"/>
            </a:pP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Alfven Mach number of the shock </a:t>
            </a:r>
            <a:r>
              <a:rPr lang="en-US" sz="2000" i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2000" baseline="-25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= 40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7920632" y="2195660"/>
            <a:ext cx="2016224" cy="1412874"/>
          </a:xfrm>
          <a:prstGeom prst="rect">
            <a:avLst/>
          </a:prstGeom>
          <a:noFill/>
          <a:ln>
            <a:noFill/>
          </a:ln>
        </p:spPr>
        <p:txBody>
          <a:bodyPr lIns="0" tIns="230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boundaries account for mass conservation in the plasma flow.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323850" y="1718815"/>
            <a:ext cx="828675" cy="576262"/>
          </a:xfrm>
          <a:prstGeom prst="rect">
            <a:avLst/>
          </a:prstGeom>
          <a:noFill/>
          <a:ln>
            <a:noFill/>
          </a:ln>
        </p:spPr>
        <p:txBody>
          <a:bodyPr lIns="0" tIns="230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plasma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inflow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/>
          <p:nvPr/>
        </p:nvSpPr>
        <p:spPr>
          <a:xfrm>
            <a:off x="6840538" y="1420365"/>
            <a:ext cx="1079499" cy="120808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 txBox="1"/>
          <p:nvPr/>
        </p:nvSpPr>
        <p:spPr>
          <a:xfrm>
            <a:off x="6877050" y="1736277"/>
            <a:ext cx="827088" cy="576262"/>
          </a:xfrm>
          <a:prstGeom prst="rect">
            <a:avLst/>
          </a:prstGeom>
          <a:noFill/>
          <a:ln>
            <a:noFill/>
          </a:ln>
        </p:spPr>
        <p:txBody>
          <a:bodyPr lIns="0" tIns="230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plasma </a:t>
            </a:r>
            <a:b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outflow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Times New Roman"/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1152524" y="3060252"/>
            <a:ext cx="5904010" cy="503560"/>
          </a:xfrm>
          <a:prstGeom prst="rect">
            <a:avLst/>
          </a:prstGeom>
          <a:noFill/>
          <a:ln>
            <a:noFill/>
          </a:ln>
        </p:spPr>
        <p:txBody>
          <a:bodyPr lIns="0" tIns="23025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0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0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130,000 Δ ≈ 293 </a:t>
            </a:r>
            <a:r>
              <a:rPr lang="en-US" sz="20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λ</a:t>
            </a:r>
            <a:r>
              <a:rPr lang="en-US" sz="20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en-US" sz="2000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000" b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12,000 Δ ≈ 27 </a:t>
            </a:r>
            <a:r>
              <a:rPr lang="en-US" sz="20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λ</a:t>
            </a:r>
            <a:r>
              <a:rPr lang="en-US" sz="2000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7899775" y="1052650"/>
            <a:ext cx="1266000" cy="576300"/>
          </a:xfrm>
          <a:prstGeom prst="rect">
            <a:avLst/>
          </a:prstGeom>
          <a:noFill/>
          <a:ln>
            <a:noFill/>
          </a:ln>
        </p:spPr>
        <p:txBody>
          <a:bodyPr lIns="0" tIns="23025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2400" b="1" i="1">
                <a:solidFill>
                  <a:schemeClr val="accent2"/>
                </a:solidFill>
              </a:rPr>
              <a:t>2D-3V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200025" y="107950"/>
            <a:ext cx="9664700" cy="1262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Global evolution of the </a:t>
            </a:r>
            <a:r>
              <a:rPr lang="en-US" sz="3200" b="1" dirty="0" err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nonresonant</a:t>
            </a:r>
            <a:r>
              <a:rPr lang="en-US" sz="3200" b="1" dirty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 instability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(From top to bottom: ambient ion density, </a:t>
            </a:r>
            <a:r>
              <a:rPr lang="en-US" sz="22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2200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magnetic field, </a:t>
            </a:r>
            <a:r>
              <a:rPr lang="en-US" sz="22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20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electric field)</a:t>
            </a:r>
          </a:p>
        </p:txBody>
      </p:sp>
      <p:pic>
        <p:nvPicPr>
          <p:cNvPr id="203" name="Shape 203" descr="D:\Work\conf_2017_Saint-Gilles-Les-Bains\pics\movie_multi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87487"/>
            <a:ext cx="10079037" cy="54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Shape 2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1258887"/>
            <a:ext cx="4464050" cy="335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38" y="1258887"/>
            <a:ext cx="4967286" cy="547211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Shape 214"/>
          <p:cNvSpPr txBox="1"/>
          <p:nvPr/>
        </p:nvSpPr>
        <p:spPr>
          <a:xfrm>
            <a:off x="360362" y="107950"/>
            <a:ext cx="9359900" cy="12620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Global evolution of the </a:t>
            </a:r>
            <a:r>
              <a:rPr lang="en-US" sz="3200" b="1" dirty="0" err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nonresonant</a:t>
            </a:r>
            <a:r>
              <a:rPr lang="en-US" sz="3200" b="1" dirty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 instability</a:t>
            </a:r>
            <a: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2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(Profiles of densities and fields, growth of magnetic turbulence)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4968303" y="4643437"/>
            <a:ext cx="5112321" cy="2782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9999" marR="0" lvl="0" indent="-179999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Turbulent MF amplified and saturate</a:t>
            </a:r>
            <a:r>
              <a:rPr lang="en-US" sz="1900" dirty="0"/>
              <a:t>d</a:t>
            </a:r>
            <a: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</a:t>
            </a:r>
            <a:br>
              <a:rPr lang="en-US" sz="19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900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r>
              <a:rPr lang="en-US" sz="1900" i="1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19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≈ 15 </a:t>
            </a:r>
            <a:r>
              <a:rPr lang="en-US" sz="1900" i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1900" baseline="-25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 in studies with periodic boxes.</a:t>
            </a:r>
          </a:p>
          <a:p>
            <a:pPr marL="180000" marR="0" lvl="0" indent="-180000" algn="l" rt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Additional amplification by about 30% through compression in </a:t>
            </a:r>
            <a:r>
              <a:rPr lang="en-US" sz="19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shock-like</a:t>
            </a:r>
            <a:r>
              <a:rPr lang="en-US" sz="19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structure.</a:t>
            </a:r>
          </a:p>
          <a:p>
            <a:pPr marL="179999" lvl="0" indent="-179999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</a:rPr>
              <a:t>Saturation through deceleration of bulk motions – relative CR-ambient plasma drift velocity decreases from </a:t>
            </a:r>
            <a:r>
              <a:rPr lang="en-US" sz="1900" dirty="0">
                <a:solidFill>
                  <a:schemeClr val="accent2"/>
                </a:solidFill>
              </a:rPr>
              <a:t>0.4</a:t>
            </a:r>
            <a:r>
              <a:rPr lang="en-US" sz="1900" i="1" dirty="0">
                <a:solidFill>
                  <a:schemeClr val="accent2"/>
                </a:solidFill>
              </a:rPr>
              <a:t>c</a:t>
            </a:r>
            <a:r>
              <a:rPr lang="en-US" sz="1900" dirty="0">
                <a:solidFill>
                  <a:schemeClr val="dk1"/>
                </a:solidFill>
              </a:rPr>
              <a:t>  to  </a:t>
            </a:r>
            <a:r>
              <a:rPr lang="en-US" sz="1900" dirty="0">
                <a:solidFill>
                  <a:schemeClr val="accent2"/>
                </a:solidFill>
              </a:rPr>
              <a:t>~ 0.05</a:t>
            </a:r>
            <a:r>
              <a:rPr lang="en-US" sz="1900" i="1" dirty="0">
                <a:solidFill>
                  <a:schemeClr val="accent2"/>
                </a:solidFill>
              </a:rPr>
              <a:t>c</a:t>
            </a:r>
            <a:r>
              <a:rPr lang="en-US" sz="1900" dirty="0">
                <a:solidFill>
                  <a:schemeClr val="dk1"/>
                </a:solidFill>
              </a:rPr>
              <a:t>.</a:t>
            </a:r>
          </a:p>
          <a:p>
            <a:pPr marL="179999" lvl="0" indent="-179999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900" dirty="0">
                <a:solidFill>
                  <a:schemeClr val="dk1"/>
                </a:solidFill>
              </a:rPr>
              <a:t>Averaged </a:t>
            </a:r>
            <a:r>
              <a:rPr lang="en-US" sz="1900" i="1" dirty="0">
                <a:solidFill>
                  <a:schemeClr val="accent2"/>
                </a:solidFill>
              </a:rPr>
              <a:t>E</a:t>
            </a:r>
            <a:r>
              <a:rPr lang="en-US" sz="1900" baseline="-25000" dirty="0">
                <a:solidFill>
                  <a:schemeClr val="accent2"/>
                </a:solidFill>
              </a:rPr>
              <a:t>x</a:t>
            </a:r>
            <a:r>
              <a:rPr lang="en-US" sz="1900" dirty="0">
                <a:solidFill>
                  <a:schemeClr val="dk1"/>
                </a:solidFill>
              </a:rPr>
              <a:t> component is </a:t>
            </a:r>
            <a:r>
              <a:rPr lang="en-US" sz="1900" dirty="0">
                <a:solidFill>
                  <a:srgbClr val="FF0000"/>
                </a:solidFill>
              </a:rPr>
              <a:t>positive</a:t>
            </a:r>
            <a:r>
              <a:rPr lang="en-US" sz="1900" dirty="0">
                <a:solidFill>
                  <a:schemeClr val="dk1"/>
                </a:solidFill>
              </a:rPr>
              <a:t> in the turbulent region.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00" y="1115541"/>
            <a:ext cx="5399087" cy="296386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 txBox="1"/>
          <p:nvPr/>
        </p:nvSpPr>
        <p:spPr>
          <a:xfrm>
            <a:off x="503237" y="220663"/>
            <a:ext cx="9071100" cy="8271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 dirty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Evolution of the </a:t>
            </a:r>
            <a:r>
              <a:rPr lang="en-US" sz="3200" b="1" dirty="0" smtClean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CR </a:t>
            </a:r>
            <a:r>
              <a:rPr lang="en-US" sz="3200" b="1" dirty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energy </a:t>
            </a:r>
            <a:r>
              <a:rPr lang="en-US" sz="3200" b="1" dirty="0" smtClean="0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distribution</a:t>
            </a:r>
            <a:endParaRPr lang="en-US" sz="3200" b="1" dirty="0">
              <a:solidFill>
                <a:srgbClr val="21218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Shape 227" descr="D:\Work\conf_2017_Saint-Gilles-Les-Bains\pics\nresOPEN_t38000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222" y="4499917"/>
            <a:ext cx="8437562" cy="280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 txBox="1"/>
          <p:nvPr/>
        </p:nvSpPr>
        <p:spPr>
          <a:xfrm>
            <a:off x="5543550" y="1043533"/>
            <a:ext cx="4392612" cy="32400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CRs are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scattered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electromagnetic turbulence.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Most of the scattering is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inelastic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due to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turbulent electric field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and results in either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acceleration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deceleration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individual CR particles.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 modification of CR distribution; strong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anisotropy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introduced.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/>
        </p:nvSpPr>
        <p:spPr>
          <a:xfrm>
            <a:off x="200025" y="7132638"/>
            <a:ext cx="2339975" cy="2936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Shape 238"/>
          <p:cNvSpPr txBox="1"/>
          <p:nvPr/>
        </p:nvSpPr>
        <p:spPr>
          <a:xfrm>
            <a:off x="503237" y="220663"/>
            <a:ext cx="9071100" cy="8271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1218A"/>
              </a:buClr>
              <a:buSzPct val="25000"/>
              <a:buFont typeface="Times New Roman"/>
              <a:buNone/>
            </a:pPr>
            <a:r>
              <a:rPr lang="en-US" sz="3200" b="1">
                <a:solidFill>
                  <a:srgbClr val="21218A"/>
                </a:solidFill>
                <a:latin typeface="Arial"/>
                <a:ea typeface="Arial"/>
                <a:cs typeface="Arial"/>
                <a:sym typeface="Arial"/>
              </a:rPr>
              <a:t>Evolution of the CR energy distribution</a:t>
            </a: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38" y="1187549"/>
            <a:ext cx="5040312" cy="492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Shape 240" descr="D:\Work\conf_2017_Saint-Gilles-Les-Bains\pics\profiles - cu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9050" y="5724053"/>
            <a:ext cx="4910138" cy="156368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/>
          <p:nvPr/>
        </p:nvSpPr>
        <p:spPr>
          <a:xfrm>
            <a:off x="5111750" y="1547589"/>
            <a:ext cx="4752974" cy="24486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mean CR energy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increases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from the initial </a:t>
            </a:r>
            <a:r>
              <a:rPr lang="en-US" sz="2000" i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– 1 = 49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US" sz="20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CRs traveling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along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plasma flow are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accelerated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</a:p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whereas those moving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against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the flow become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decelerated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241"/>
          <p:cNvSpPr txBox="1"/>
          <p:nvPr/>
        </p:nvSpPr>
        <p:spPr>
          <a:xfrm>
            <a:off x="5112320" y="4227039"/>
            <a:ext cx="4752974" cy="128099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775" marR="0" lvl="0" indent="-2190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000" i="1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aseline="-25000" dirty="0" smtClean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component is on average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positive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the turbulent region – energy transfer rate </a:t>
            </a:r>
            <a:r>
              <a:rPr lang="en-US" sz="2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000" i="1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00" baseline="-25000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-US" sz="2000" i="1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2000" baseline="-25000" dirty="0" err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ret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732</Words>
  <Application>Microsoft Office PowerPoint</Application>
  <PresentationFormat>Произвольный</PresentationFormat>
  <Paragraphs>133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Тема Office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Master</cp:lastModifiedBy>
  <cp:revision>10</cp:revision>
  <dcterms:modified xsi:type="dcterms:W3CDTF">2017-02-21T19:40:01Z</dcterms:modified>
</cp:coreProperties>
</file>