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7" r:id="rId3"/>
    <p:sldId id="305" r:id="rId4"/>
    <p:sldId id="303" r:id="rId5"/>
    <p:sldId id="296" r:id="rId6"/>
    <p:sldId id="295" r:id="rId7"/>
    <p:sldId id="306" r:id="rId8"/>
    <p:sldId id="302" r:id="rId9"/>
    <p:sldId id="301" r:id="rId10"/>
    <p:sldId id="278" r:id="rId11"/>
    <p:sldId id="298" r:id="rId12"/>
    <p:sldId id="297" r:id="rId13"/>
    <p:sldId id="291" r:id="rId14"/>
    <p:sldId id="309" r:id="rId15"/>
    <p:sldId id="310" r:id="rId16"/>
    <p:sldId id="290" r:id="rId17"/>
    <p:sldId id="313" r:id="rId18"/>
    <p:sldId id="294" r:id="rId19"/>
    <p:sldId id="304" r:id="rId20"/>
    <p:sldId id="312" r:id="rId21"/>
    <p:sldId id="293" r:id="rId22"/>
    <p:sldId id="314" r:id="rId23"/>
    <p:sldId id="260" r:id="rId24"/>
    <p:sldId id="273" r:id="rId25"/>
    <p:sldId id="259" r:id="rId26"/>
    <p:sldId id="272" r:id="rId27"/>
    <p:sldId id="271" r:id="rId28"/>
    <p:sldId id="275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E12B1C"/>
    <a:srgbClr val="93A299"/>
    <a:srgbClr val="1FBE38"/>
    <a:srgbClr val="E4D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5673" autoAdjust="0"/>
  </p:normalViewPr>
  <p:slideViewPr>
    <p:cSldViewPr snapToGrid="0" snapToObjects="1">
      <p:cViewPr>
        <p:scale>
          <a:sx n="118" d="100"/>
          <a:sy n="118" d="100"/>
        </p:scale>
        <p:origin x="864" y="5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67626-1102-B349-8BD5-641FFC8D6C33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48AE8-4EA3-9244-AF85-1867959B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4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DAC20-0540-454A-80D6-671DD544A225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32E1-25FD-8E45-BA75-44C4C6CD9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13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5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5597"/>
            <a:ext cx="7848600" cy="1445419"/>
          </a:xfrm>
        </p:spPr>
        <p:txBody>
          <a:bodyPr anchor="b">
            <a:noAutofit/>
          </a:bodyPr>
          <a:lstStyle>
            <a:lvl1pPr>
              <a:defRPr sz="405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45797"/>
            <a:ext cx="60041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197043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_hades (1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65" y="3345797"/>
            <a:ext cx="1434478" cy="131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65" y="449210"/>
            <a:ext cx="8524567" cy="563511"/>
          </a:xfrm>
        </p:spPr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225" y="174756"/>
            <a:ext cx="4979824" cy="1206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1856" y="174756"/>
            <a:ext cx="1066800" cy="1206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750" b="0" i="0">
                <a:solidFill>
                  <a:srgbClr val="292934"/>
                </a:solidFill>
                <a:latin typeface="Avenir Book"/>
                <a:cs typeface="Avenir Book"/>
              </a:defRPr>
            </a:lvl1pPr>
          </a:lstStyle>
          <a:p>
            <a:fld id="{E65B3D9E-EA0C-5C49-AC2E-E18251C326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62009" y="174756"/>
            <a:ext cx="1072162" cy="12060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Calibri"/>
                <a:cs typeface="Calibri"/>
              </a:defRPr>
            </a:lvl1pPr>
          </a:lstStyle>
          <a:p>
            <a:r>
              <a:rPr lang="de-DE" smtClean="0"/>
              <a:t>May 8 - 12, 2017</a:t>
            </a: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62009" y="298734"/>
            <a:ext cx="713664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ogo_hades_tex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06" y="29472"/>
            <a:ext cx="1005403" cy="332633"/>
          </a:xfrm>
          <a:prstGeom prst="rect">
            <a:avLst/>
          </a:prstGeom>
        </p:spPr>
      </p:pic>
      <p:pic>
        <p:nvPicPr>
          <p:cNvPr id="21" name="Picture 20" descr="GS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6" y="31502"/>
            <a:ext cx="623614" cy="291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37419" y="589936"/>
            <a:ext cx="0" cy="390340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1059426" y="772275"/>
            <a:ext cx="4038600" cy="353872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225" y="174756"/>
            <a:ext cx="4979824" cy="1206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862009" y="174756"/>
            <a:ext cx="1072162" cy="12060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Calibri"/>
                <a:cs typeface="Calibri"/>
              </a:defRPr>
            </a:lvl1pPr>
          </a:lstStyle>
          <a:p>
            <a:r>
              <a:rPr lang="de-DE" smtClean="0"/>
              <a:t>May 8 - 12, 2017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62009" y="298734"/>
            <a:ext cx="713664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ogo_hades_tex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06" y="29472"/>
            <a:ext cx="1005403" cy="332633"/>
          </a:xfrm>
          <a:prstGeom prst="rect">
            <a:avLst/>
          </a:prstGeom>
        </p:spPr>
      </p:pic>
      <p:pic>
        <p:nvPicPr>
          <p:cNvPr id="21" name="Picture 20" descr="GS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6" y="31502"/>
            <a:ext cx="623614" cy="29177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1856" y="174764"/>
            <a:ext cx="1066800" cy="1206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C39C99ED-C66C-1047-9D7A-0A3C45F0B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2553463"/>
            <a:ext cx="4032250" cy="232648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54550" y="2553892"/>
            <a:ext cx="4032250" cy="232648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57200" y="1237060"/>
            <a:ext cx="8229600" cy="120848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225" y="174756"/>
            <a:ext cx="4979824" cy="1206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862009" y="174756"/>
            <a:ext cx="1072162" cy="12060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Calibri"/>
                <a:cs typeface="Calibri"/>
              </a:defRPr>
            </a:lvl1pPr>
          </a:lstStyle>
          <a:p>
            <a:r>
              <a:rPr lang="de-DE" smtClean="0"/>
              <a:t>May 8 - 12, 2017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862009" y="298734"/>
            <a:ext cx="713664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_hades_tex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06" y="29472"/>
            <a:ext cx="1005403" cy="332633"/>
          </a:xfrm>
          <a:prstGeom prst="rect">
            <a:avLst/>
          </a:prstGeom>
        </p:spPr>
      </p:pic>
      <p:pic>
        <p:nvPicPr>
          <p:cNvPr id="22" name="Picture 21" descr="GS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6" y="31502"/>
            <a:ext cx="623614" cy="29177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1856" y="174764"/>
            <a:ext cx="1066800" cy="1206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C39C99ED-C66C-1047-9D7A-0A3C45F0B0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44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225" y="174756"/>
            <a:ext cx="4979824" cy="1206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62009" y="174756"/>
            <a:ext cx="1072162" cy="12060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Calibri"/>
                <a:cs typeface="Calibri"/>
              </a:defRPr>
            </a:lvl1pPr>
          </a:lstStyle>
          <a:p>
            <a:r>
              <a:rPr lang="de-DE" smtClean="0"/>
              <a:t>May 8 - 12, 2017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62009" y="298734"/>
            <a:ext cx="713664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_hades_tex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06" y="29472"/>
            <a:ext cx="1005403" cy="332633"/>
          </a:xfrm>
          <a:prstGeom prst="rect">
            <a:avLst/>
          </a:prstGeom>
        </p:spPr>
      </p:pic>
      <p:pic>
        <p:nvPicPr>
          <p:cNvPr id="19" name="Picture 18" descr="GS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6" y="31502"/>
            <a:ext cx="623614" cy="29177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1856" y="174764"/>
            <a:ext cx="1066800" cy="1206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C39C99ED-C66C-1047-9D7A-0A3C45F0B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225" y="174756"/>
            <a:ext cx="4979824" cy="1206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62009" y="174756"/>
            <a:ext cx="1072162" cy="12060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Calibri"/>
                <a:cs typeface="Calibri"/>
              </a:defRPr>
            </a:lvl1pPr>
          </a:lstStyle>
          <a:p>
            <a:r>
              <a:rPr lang="de-DE" smtClean="0"/>
              <a:t>May 8 - 12, 2017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62009" y="298734"/>
            <a:ext cx="713664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_hades_tex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06" y="29472"/>
            <a:ext cx="1005403" cy="332633"/>
          </a:xfrm>
          <a:prstGeom prst="rect">
            <a:avLst/>
          </a:prstGeom>
        </p:spPr>
      </p:pic>
      <p:pic>
        <p:nvPicPr>
          <p:cNvPr id="17" name="Picture 16" descr="GSI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6" y="31502"/>
            <a:ext cx="623614" cy="29177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1856" y="174764"/>
            <a:ext cx="1066800" cy="1206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C39C99ED-C66C-1047-9D7A-0A3C45F0B0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YSTAR 2016, JLAB, Joachim Stroth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 smtClean="0"/>
              <a:t>November 16-17, 2016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1916" y="2524587"/>
            <a:ext cx="2625290" cy="2326481"/>
          </a:xfrm>
        </p:spPr>
        <p:txBody>
          <a:bodyPr/>
          <a:lstStyle/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6713" y="2524587"/>
            <a:ext cx="2625290" cy="232648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57200" y="1118316"/>
            <a:ext cx="8229600" cy="132722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61510" y="2524587"/>
            <a:ext cx="2625290" cy="2326481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2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465" y="400050"/>
            <a:ext cx="8524567" cy="563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465" y="1068238"/>
            <a:ext cx="8524567" cy="3897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225" y="174756"/>
            <a:ext cx="4979824" cy="1206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1856" y="174764"/>
            <a:ext cx="1066800" cy="1206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/>
          <a:lstStyle>
            <a:lvl1pPr algn="r">
              <a:defRPr sz="75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>
            <a:fld id="{C39C99ED-C66C-1047-9D7A-0A3C45F0B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62009" y="174756"/>
            <a:ext cx="1072162" cy="12060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Calibri"/>
                <a:cs typeface="Calibri"/>
              </a:defRPr>
            </a:lvl1pPr>
          </a:lstStyle>
          <a:p>
            <a:r>
              <a:rPr lang="de-DE" smtClean="0"/>
              <a:t>May 8 - 12, 2017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9" r:id="rId4"/>
    <p:sldLayoutId id="2147483964" r:id="rId5"/>
    <p:sldLayoutId id="2147483968" r:id="rId6"/>
    <p:sldLayoutId id="2147483966" r:id="rId7"/>
    <p:sldLayoutId id="2147483967" r:id="rId8"/>
    <p:sldLayoutId id="2147483970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spcBef>
          <a:spcPct val="0"/>
        </a:spcBef>
        <a:buNone/>
        <a:defRPr sz="2800" b="0" i="0" kern="1200" spc="-75" baseline="0">
          <a:solidFill>
            <a:schemeClr val="tx2"/>
          </a:solidFill>
          <a:latin typeface="Avenir Roman" charset="0"/>
          <a:ea typeface="Avenir Roman" charset="0"/>
          <a:cs typeface="Avenir Roman" charset="0"/>
        </a:defRPr>
      </a:lvl1pPr>
    </p:titleStyle>
    <p:bodyStyle>
      <a:lvl1pPr marL="137160" indent="-137160" algn="l" defTabSz="6858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800" b="0" i="0" kern="120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1pPr>
      <a:lvl2pPr marL="342900" indent="-137160" algn="l" defTabSz="6858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500" b="0" i="0" kern="120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548640" indent="-137160" algn="l" defTabSz="6858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350" b="0" i="0" kern="120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3pPr>
      <a:lvl4pPr marL="75438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b="0" i="0" kern="120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4pPr>
      <a:lvl5pPr marL="891540" indent="-10287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05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5pPr>
      <a:lvl6pPr marL="102870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16586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4.jp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8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180.png"/><Relationship Id="rId7" Type="http://schemas.openxmlformats.org/officeDocument/2006/relationships/image" Target="../media/image190.png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80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4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Dilepton Radiation from compressed Baryonic matter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 smtClean="0"/>
              <a:t>Joachim Stroth, Goethe University Frankfurt am Main / GSI</a:t>
            </a:r>
          </a:p>
          <a:p>
            <a:r>
              <a:rPr lang="en-US" sz="1600" dirty="0"/>
              <a:t>Space like and Time like electromagnetic Baryonic transitions </a:t>
            </a:r>
          </a:p>
          <a:p>
            <a:r>
              <a:rPr lang="en-US" sz="1600" dirty="0" smtClean="0"/>
              <a:t>May 8-12, 2017; ECT*; Trento, Italy</a:t>
            </a:r>
            <a:r>
              <a:rPr lang="en-US" sz="1600" dirty="0"/>
              <a:t> 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09" y="203601"/>
            <a:ext cx="469024" cy="370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03" y="54017"/>
            <a:ext cx="748022" cy="669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24" y="201952"/>
            <a:ext cx="884006" cy="282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12" y="215140"/>
            <a:ext cx="814812" cy="347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04" y="209256"/>
            <a:ext cx="860076" cy="358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58" y="151873"/>
            <a:ext cx="869133" cy="4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7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1482172" y="186894"/>
            <a:ext cx="1525906" cy="117524"/>
          </a:xfrm>
        </p:spPr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pic>
        <p:nvPicPr>
          <p:cNvPr id="10" name="Picture 3" descr="HadesNamed"/>
          <p:cNvPicPr>
            <a:picLocks noChangeAspect="1" noChangeArrowheads="1"/>
          </p:cNvPicPr>
          <p:nvPr/>
        </p:nvPicPr>
        <p:blipFill rotWithShape="1">
          <a:blip r:embed="rId2"/>
          <a:srcRect l="-2" t="7764" r="8203" b="7478"/>
          <a:stretch/>
        </p:blipFill>
        <p:spPr bwMode="auto">
          <a:xfrm>
            <a:off x="782424" y="10366"/>
            <a:ext cx="7328303" cy="51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992611" y="161817"/>
            <a:ext cx="1434764" cy="1759104"/>
            <a:chOff x="704528" y="1779012"/>
            <a:chExt cx="2500639" cy="31347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528" y="1844824"/>
              <a:ext cx="2500639" cy="306896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208585" y="2377278"/>
              <a:ext cx="1512168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313632" y="1779012"/>
              <a:ext cx="1201919" cy="548467"/>
            </a:xfrm>
            <a:prstGeom prst="rect">
              <a:avLst/>
            </a:prstGeom>
            <a:noFill/>
            <a:ln w="26424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chemeClr val="bg1">
                      <a:lumMod val="50000"/>
                    </a:schemeClr>
                  </a:solidFill>
                  <a:latin typeface="Gill Sans Light"/>
                  <a:cs typeface="Gill Sans Light"/>
                </a:rPr>
                <a:t>20 mm</a:t>
              </a:r>
              <a:endParaRPr lang="en-US" sz="1400">
                <a:solidFill>
                  <a:schemeClr val="bg1">
                    <a:lumMod val="50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640000" y="191793"/>
            <a:ext cx="4104313" cy="112625"/>
          </a:xfrm>
        </p:spPr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31856" y="174756"/>
            <a:ext cx="1066800" cy="1206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(hadrons)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9C99ED-C66C-1047-9D7A-0A3C45F0B0A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979" y="1075302"/>
            <a:ext cx="2518535" cy="179612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188" y="1093089"/>
            <a:ext cx="2537270" cy="176676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579" y="3201093"/>
            <a:ext cx="2472571" cy="174296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457" y="3189518"/>
            <a:ext cx="2472571" cy="174296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45152" y="807599"/>
                <a:ext cx="14244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smtClean="0"/>
                  <a:t>PID</a:t>
                </a:r>
                <a:r>
                  <a:rPr lang="en-US" sz="140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140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1400" b="0" i="0" smtClean="0">
                            <a:latin typeface="Cambria Math" charset="0"/>
                          </a:rPr>
                          <m:t>tof</m:t>
                        </m:r>
                        <m:r>
                          <a:rPr lang="de-DE" sz="1400" b="0" i="1" smtClean="0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type m:val="lin"/>
                            <m:ctrlPr>
                              <a:rPr lang="de-DE" sz="1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de-DE" sz="1400" b="0" i="1" smtClean="0">
                                <a:latin typeface="Cambria Math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de-DE" sz="1400" b="0" i="1" smtClean="0">
                                <a:latin typeface="Cambria Math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152" y="807599"/>
                <a:ext cx="1424429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100000" r="-11966" b="-15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765308" y="2959440"/>
                <a:ext cx="137781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charset="0"/>
                            </a:rPr>
                            <m:t>𝑎𝑐𝑐</m:t>
                          </m:r>
                          <m:r>
                            <a:rPr lang="de-DE" sz="1400" b="0" i="1" smtClean="0">
                              <a:latin typeface="Cambria Math" charset="0"/>
                            </a:rPr>
                            <m:t>.</m:t>
                          </m:r>
                        </m:sub>
                      </m:sSub>
                      <m:r>
                        <a:rPr lang="en-US" sz="1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charset="0"/>
                            </a:rPr>
                            <m:t>𝑑𝑒𝑡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.</m:t>
                          </m:r>
                        </m:sub>
                      </m:sSub>
                      <m:r>
                        <a:rPr lang="en-US" sz="1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b>
                        <m:sSub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charset="0"/>
                            </a:rPr>
                            <m:t>𝑟𝑒𝑐𝑜</m:t>
                          </m:r>
                          <m:r>
                            <a:rPr lang="de-DE" sz="1400" b="0" i="1" smtClean="0">
                              <a:latin typeface="Cambria Math" charset="0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US" sz="140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308" y="2959440"/>
                <a:ext cx="1377813" cy="215444"/>
              </a:xfrm>
              <a:prstGeom prst="rect">
                <a:avLst/>
              </a:prstGeom>
              <a:blipFill rotWithShape="0">
                <a:blip r:embed="rId7"/>
                <a:stretch>
                  <a:fillRect l="-1327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47245" y="3067162"/>
            <a:ext cx="2167354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5425" indent="-190500">
              <a:spcBef>
                <a:spcPts val="600"/>
              </a:spcBef>
              <a:buFont typeface="Courier New" charset="0"/>
              <a:buChar char="o"/>
            </a:pP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Large acceptance around mid-rapidity.</a:t>
            </a:r>
          </a:p>
          <a:p>
            <a:pPr marL="225425" indent="-190500">
              <a:spcBef>
                <a:spcPts val="600"/>
              </a:spcBef>
              <a:buFont typeface="Courier New" charset="0"/>
              <a:buChar char="o"/>
            </a:pP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Centrality and event plane via forward hodoscope (FW)</a:t>
            </a:r>
            <a:endParaRPr lang="en-US" sz="1200">
              <a:latin typeface="Avenir Book" charset="0"/>
              <a:ea typeface="Avenir Book" charset="0"/>
              <a:cs typeface="Avenir Book" charset="0"/>
            </a:endParaRPr>
          </a:p>
          <a:p>
            <a:pPr marL="225425" indent="-190500">
              <a:spcBef>
                <a:spcPts val="600"/>
              </a:spcBef>
              <a:buFont typeface="Courier New" charset="0"/>
              <a:buChar char="o"/>
            </a:pP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reduced acceptance for elementary (exclusive channels)</a:t>
            </a:r>
            <a:endParaRPr lang="en-US" sz="120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83408" y="1075302"/>
            <a:ext cx="2131191" cy="18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1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Electron/positron ID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34912" y="468947"/>
            <a:ext cx="2414016" cy="4543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50208" y="444563"/>
            <a:ext cx="2414016" cy="4543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7"/>
          <p:cNvSpPr txBox="1">
            <a:spLocks/>
          </p:cNvSpPr>
          <p:nvPr/>
        </p:nvSpPr>
        <p:spPr>
          <a:xfrm>
            <a:off x="204478" y="1091581"/>
            <a:ext cx="8229600" cy="3739434"/>
          </a:xfrm>
          <a:prstGeom prst="rect">
            <a:avLst/>
          </a:prstGeom>
        </p:spPr>
        <p:txBody>
          <a:bodyPr/>
          <a:lstStyle>
            <a:lvl1pPr marL="1371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3429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15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54864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35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7543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891540" indent="-10287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050" b="0" i="0" kern="1200" baseline="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102870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86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302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180" indent="-13716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Arial" pitchFamily="34" charset="0"/>
              <a:buNone/>
            </a:pPr>
            <a:r>
              <a:rPr lang="en-US" sz="1400" smtClean="0">
                <a:solidFill>
                  <a:schemeClr val="tx1">
                    <a:lumMod val="95000"/>
                  </a:schemeClr>
                </a:solidFill>
              </a:rPr>
              <a:t>Multivariate analysis (neural network) using:</a:t>
            </a:r>
            <a:endParaRPr lang="en-US" sz="1400" smtClean="0">
              <a:solidFill>
                <a:schemeClr val="tx1">
                  <a:lumMod val="95000"/>
                </a:schemeClr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lvl="1">
              <a:spcBef>
                <a:spcPts val="300"/>
              </a:spcBef>
              <a:buFont typeface="Courier New" charset="0"/>
              <a:buChar char="o"/>
            </a:pPr>
            <a:r>
              <a:rPr lang="en-US" sz="1450" smtClean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Particle velocity</a:t>
            </a:r>
          </a:p>
          <a:p>
            <a:pPr lvl="1">
              <a:spcBef>
                <a:spcPts val="300"/>
              </a:spcBef>
              <a:buFont typeface="Courier New" charset="0"/>
              <a:buChar char="o"/>
            </a:pPr>
            <a:r>
              <a:rPr lang="en-US" sz="1450" smtClean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dE/dx in MDC and ToF</a:t>
            </a:r>
          </a:p>
          <a:p>
            <a:pPr lvl="1">
              <a:spcBef>
                <a:spcPts val="300"/>
              </a:spcBef>
              <a:buFont typeface="Courier New" charset="0"/>
              <a:buChar char="o"/>
            </a:pPr>
            <a:r>
              <a:rPr lang="en-US" sz="1450" smtClean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Electromagnetic shower</a:t>
            </a:r>
          </a:p>
          <a:p>
            <a:pPr lvl="1">
              <a:spcBef>
                <a:spcPts val="300"/>
              </a:spcBef>
              <a:buFont typeface="Courier New" charset="0"/>
              <a:buChar char="o"/>
            </a:pPr>
            <a:r>
              <a:rPr lang="en-US" sz="1450" smtClean="0">
                <a:solidFill>
                  <a:schemeClr val="tx1">
                    <a:lumMod val="9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Cherenkov radiation</a:t>
            </a:r>
          </a:p>
          <a:p>
            <a:pPr marL="0" indent="0">
              <a:buFont typeface="Arial" pitchFamily="34" charset="0"/>
              <a:buNone/>
            </a:pPr>
            <a:endParaRPr lang="en-US" sz="1400" smtClean="0"/>
          </a:p>
          <a:p>
            <a:pPr marL="0" indent="0">
              <a:buFont typeface="Arial" pitchFamily="34" charset="0"/>
              <a:buNone/>
            </a:pPr>
            <a:r>
              <a:rPr lang="en-US" sz="1400" smtClean="0"/>
              <a:t>Purity derived from “RICH rotation”</a:t>
            </a:r>
          </a:p>
          <a:p>
            <a:pPr lvl="1">
              <a:buFont typeface="Wingdings" charset="2"/>
              <a:buChar char="Ø"/>
            </a:pPr>
            <a:r>
              <a:rPr lang="en-US" sz="1250" smtClean="0"/>
              <a:t>Random matches</a:t>
            </a:r>
            <a:endParaRPr lang="en-US" sz="12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66"/>
          <a:stretch/>
        </p:blipFill>
        <p:spPr>
          <a:xfrm>
            <a:off x="4079810" y="2773465"/>
            <a:ext cx="2224254" cy="2214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69"/>
          <a:stretch/>
        </p:blipFill>
        <p:spPr>
          <a:xfrm>
            <a:off x="4079810" y="540195"/>
            <a:ext cx="2220406" cy="22055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6837" y="2117622"/>
            <a:ext cx="125350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smtClean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Before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  <a:latin typeface="Gill Sans Light"/>
                <a:cs typeface="Gill Sans Light"/>
              </a:rPr>
              <a:t> PID cuts</a:t>
            </a:r>
            <a:endParaRPr lang="en-US" sz="1200">
              <a:solidFill>
                <a:schemeClr val="bg1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9677" y="4358028"/>
            <a:ext cx="140360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 b="1">
                <a:solidFill>
                  <a:schemeClr val="bg1">
                    <a:lumMod val="95000"/>
                    <a:lumOff val="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After </a:t>
            </a:r>
            <a:r>
              <a:rPr lang="en-US" sz="1200" b="0">
                <a:solidFill>
                  <a:schemeClr val="bg1">
                    <a:lumMod val="50000"/>
                  </a:schemeClr>
                </a:solidFill>
                <a:latin typeface="Gill Sans Light"/>
                <a:cs typeface="Gill Sans Light"/>
              </a:rPr>
              <a:t>PID cuts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697" y="3023051"/>
            <a:ext cx="1918007" cy="1931659"/>
          </a:xfrm>
          <a:prstGeom prst="rect">
            <a:avLst/>
          </a:prstGeom>
        </p:spPr>
      </p:pic>
      <p:pic>
        <p:nvPicPr>
          <p:cNvPr id="15" name="Obraz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613" y="869165"/>
            <a:ext cx="2005057" cy="193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30474" y="540195"/>
            <a:ext cx="1403604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 b="1">
                <a:solidFill>
                  <a:schemeClr val="bg1">
                    <a:lumMod val="95000"/>
                    <a:lumOff val="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1100" smtClean="0">
                <a:solidFill>
                  <a:schemeClr val="bg1">
                    <a:lumMod val="50000"/>
                  </a:schemeClr>
                </a:solidFill>
              </a:rPr>
              <a:t>Ring Matching </a:t>
            </a:r>
            <a:r>
              <a:rPr lang="en-US" sz="1100" b="0" smtClean="0">
                <a:solidFill>
                  <a:schemeClr val="bg1">
                    <a:lumMod val="50000"/>
                  </a:schemeClr>
                </a:solidFill>
                <a:latin typeface="Gill Sans Light"/>
                <a:cs typeface="Gill Sans Light"/>
              </a:rPr>
              <a:t>Monte Carlo</a:t>
            </a:r>
            <a:endParaRPr lang="en-US" sz="1100" b="0">
              <a:solidFill>
                <a:schemeClr val="bg1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6194" y="2744627"/>
            <a:ext cx="1403604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 b="1">
                <a:solidFill>
                  <a:schemeClr val="bg1">
                    <a:lumMod val="95000"/>
                    <a:lumOff val="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en-US" sz="1100" b="0" smtClean="0">
                <a:solidFill>
                  <a:schemeClr val="bg1">
                    <a:lumMod val="50000"/>
                  </a:schemeClr>
                </a:solidFill>
                <a:latin typeface="Gill Sans Light"/>
                <a:cs typeface="Gill Sans Light"/>
              </a:rPr>
              <a:t>Data </a:t>
            </a:r>
            <a:endParaRPr lang="en-US" sz="1100" b="0">
              <a:solidFill>
                <a:schemeClr val="bg1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2500630" y="1431505"/>
            <a:ext cx="139370" cy="963115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75888" y="3328416"/>
            <a:ext cx="1697894" cy="1452790"/>
            <a:chOff x="6753200" y="167432"/>
            <a:chExt cx="3240360" cy="2756110"/>
          </a:xfrm>
        </p:grpSpPr>
        <p:sp>
          <p:nvSpPr>
            <p:cNvPr id="20" name="Hexagon 19"/>
            <p:cNvSpPr>
              <a:spLocks noChangeArrowheads="1"/>
            </p:cNvSpPr>
            <p:nvPr/>
          </p:nvSpPr>
          <p:spPr bwMode="auto">
            <a:xfrm>
              <a:off x="6753200" y="186507"/>
              <a:ext cx="2525712" cy="2141537"/>
            </a:xfrm>
            <a:prstGeom prst="hexagon">
              <a:avLst>
                <a:gd name="adj" fmla="val 25007"/>
                <a:gd name="vf" fmla="val 115470"/>
              </a:avLst>
            </a:prstGeom>
            <a:solidFill>
              <a:srgbClr val="3366F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1050">
                <a:solidFill>
                  <a:schemeClr val="lt1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97776" y="191269"/>
              <a:ext cx="4381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latin typeface="Gill Sans"/>
                  <a:ea typeface="+mn-ea"/>
                  <a:cs typeface="Gill Sans"/>
                </a:rPr>
                <a:t>0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753200" y="167432"/>
              <a:ext cx="2525712" cy="2141537"/>
              <a:chOff x="1432846" y="537379"/>
              <a:chExt cx="2895325" cy="2398765"/>
            </a:xfrm>
            <a:solidFill>
              <a:srgbClr val="FF6600"/>
            </a:solidFill>
          </p:grpSpPr>
          <p:sp>
            <p:nvSpPr>
              <p:cNvPr id="39" name="Hexagon 38"/>
              <p:cNvSpPr/>
              <p:nvPr/>
            </p:nvSpPr>
            <p:spPr>
              <a:xfrm>
                <a:off x="1963911" y="1033777"/>
                <a:ext cx="1838053" cy="1521128"/>
              </a:xfrm>
              <a:prstGeom prst="hexagon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050">
                  <a:latin typeface="Gill Sans"/>
                  <a:cs typeface="Gill Sans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2046750" y="537379"/>
                <a:ext cx="1667517" cy="2398765"/>
              </a:xfrm>
              <a:prstGeom prst="line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2046750" y="537379"/>
                <a:ext cx="1667517" cy="2398765"/>
              </a:xfrm>
              <a:prstGeom prst="line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1432846" y="1736766"/>
                <a:ext cx="2895325" cy="0"/>
              </a:xfrm>
              <a:prstGeom prst="line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7799362" y="610369"/>
              <a:ext cx="4381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solidFill>
                    <a:srgbClr val="FFFF00"/>
                  </a:solidFill>
                  <a:latin typeface="Gill Sans"/>
                  <a:ea typeface="+mn-ea"/>
                  <a:cs typeface="Gill Sans"/>
                </a:rPr>
                <a:t>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28037" y="602431"/>
              <a:ext cx="4381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latin typeface="Gill Sans"/>
                  <a:ea typeface="+mn-ea"/>
                  <a:cs typeface="Gill Sans"/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78787" y="819918"/>
              <a:ext cx="439737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solidFill>
                    <a:srgbClr val="FFFF00"/>
                  </a:solidFill>
                  <a:latin typeface="Gill Sans"/>
                  <a:ea typeface="+mn-ea"/>
                  <a:cs typeface="Gill Sans"/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77250" y="1466030"/>
              <a:ext cx="2857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latin typeface="Gill Sans"/>
                  <a:ea typeface="+mn-ea"/>
                  <a:cs typeface="Gill Sans"/>
                </a:rPr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54986" y="1291406"/>
              <a:ext cx="287337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solidFill>
                    <a:srgbClr val="FFFF00"/>
                  </a:solidFill>
                  <a:latin typeface="Gill Sans"/>
                  <a:ea typeface="+mn-ea"/>
                  <a:cs typeface="Gill Sans"/>
                </a:rPr>
                <a:t>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97776" y="1558107"/>
              <a:ext cx="4381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solidFill>
                    <a:srgbClr val="FFFF00"/>
                  </a:solidFill>
                  <a:latin typeface="Gill Sans"/>
                  <a:ea typeface="+mn-ea"/>
                  <a:cs typeface="Gill Sans"/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99362" y="1937520"/>
              <a:ext cx="4381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latin typeface="Gill Sans"/>
                  <a:ea typeface="+mn-ea"/>
                  <a:cs typeface="Gill Sans"/>
                </a:rPr>
                <a:t>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9624" y="1297756"/>
              <a:ext cx="4381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solidFill>
                    <a:srgbClr val="FFFF00"/>
                  </a:solidFill>
                  <a:latin typeface="Gill Sans"/>
                  <a:ea typeface="+mn-ea"/>
                  <a:cs typeface="Gill Sans"/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54811" y="1466030"/>
              <a:ext cx="439737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latin typeface="Gill Sans"/>
                  <a:ea typeface="+mn-ea"/>
                  <a:cs typeface="Gill Sans"/>
                </a:rPr>
                <a:t>4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59624" y="819918"/>
              <a:ext cx="4381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100" b="1">
                  <a:solidFill>
                    <a:srgbClr val="FFFF00"/>
                  </a:solidFill>
                  <a:latin typeface="Gill Sans"/>
                  <a:ea typeface="+mn-ea"/>
                  <a:cs typeface="Gill Sans"/>
                </a:rPr>
                <a:t>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97675" y="602431"/>
              <a:ext cx="438150" cy="4963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100" b="1">
                  <a:latin typeface="Gill Sans"/>
                  <a:ea typeface="+mn-ea"/>
                  <a:cs typeface="Gill Sans"/>
                </a:rPr>
                <a:t>5</a:t>
              </a:r>
            </a:p>
          </p:txBody>
        </p:sp>
        <p:sp>
          <p:nvSpPr>
            <p:cNvPr id="34" name="Hexagon 33"/>
            <p:cNvSpPr>
              <a:spLocks noChangeArrowheads="1"/>
            </p:cNvSpPr>
            <p:nvPr/>
          </p:nvSpPr>
          <p:spPr bwMode="auto">
            <a:xfrm>
              <a:off x="7231111" y="2488382"/>
              <a:ext cx="288000" cy="25603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366F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1050">
                <a:solidFill>
                  <a:schemeClr val="lt1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35" name="Hexagon 34"/>
            <p:cNvSpPr>
              <a:spLocks noChangeArrowheads="1"/>
            </p:cNvSpPr>
            <p:nvPr/>
          </p:nvSpPr>
          <p:spPr bwMode="auto">
            <a:xfrm>
              <a:off x="8463011" y="2499494"/>
              <a:ext cx="288000" cy="25603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66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en-US" sz="1050">
                <a:solidFill>
                  <a:schemeClr val="lt1"/>
                </a:solidFill>
                <a:latin typeface="Gill Sans"/>
                <a:ea typeface="+mn-ea"/>
                <a:cs typeface="Gill Sans"/>
              </a:endParaRPr>
            </a:p>
          </p:txBody>
        </p:sp>
        <p:sp>
          <p:nvSpPr>
            <p:cNvPr id="36" name="TextBox 29"/>
            <p:cNvSpPr txBox="1">
              <a:spLocks noChangeArrowheads="1"/>
            </p:cNvSpPr>
            <p:nvPr/>
          </p:nvSpPr>
          <p:spPr bwMode="auto">
            <a:xfrm>
              <a:off x="7473675" y="2427237"/>
              <a:ext cx="955103" cy="49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>
                  <a:solidFill>
                    <a:schemeClr val="tx1">
                      <a:lumMod val="95000"/>
                    </a:schemeClr>
                  </a:solidFill>
                  <a:latin typeface="Gill Sans"/>
                  <a:cs typeface="Gill Sans"/>
                </a:rPr>
                <a:t>MDC</a:t>
              </a:r>
            </a:p>
          </p:txBody>
        </p:sp>
        <p:sp>
          <p:nvSpPr>
            <p:cNvPr id="37" name="TextBox 30"/>
            <p:cNvSpPr txBox="1">
              <a:spLocks noChangeArrowheads="1"/>
            </p:cNvSpPr>
            <p:nvPr/>
          </p:nvSpPr>
          <p:spPr bwMode="auto">
            <a:xfrm>
              <a:off x="8703990" y="2420887"/>
              <a:ext cx="967340" cy="49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>
                  <a:solidFill>
                    <a:schemeClr val="tx1">
                      <a:lumMod val="95000"/>
                    </a:schemeClr>
                  </a:solidFill>
                  <a:latin typeface="Gill Sans"/>
                  <a:cs typeface="Gill Sans"/>
                </a:rPr>
                <a:t>RICH</a:t>
              </a:r>
            </a:p>
          </p:txBody>
        </p:sp>
        <p:sp>
          <p:nvSpPr>
            <p:cNvPr id="38" name="Circular Arrow 46"/>
            <p:cNvSpPr>
              <a:spLocks/>
            </p:cNvSpPr>
            <p:nvPr/>
          </p:nvSpPr>
          <p:spPr bwMode="auto">
            <a:xfrm rot="5400000">
              <a:off x="8225085" y="443682"/>
              <a:ext cx="1857375" cy="1679575"/>
            </a:xfrm>
            <a:custGeom>
              <a:avLst/>
              <a:gdLst>
                <a:gd name="T0" fmla="*/ 105007 w 1857540"/>
                <a:gd name="T1" fmla="*/ 840057 h 1680113"/>
                <a:gd name="T2" fmla="*/ 823453 w 1857540"/>
                <a:gd name="T3" fmla="*/ 111040 h 1680113"/>
                <a:gd name="T4" fmla="*/ 1710876 w 1857540"/>
                <a:gd name="T5" fmla="*/ 609267 h 1680113"/>
                <a:gd name="T6" fmla="*/ 1807582 w 1857540"/>
                <a:gd name="T7" fmla="*/ 609266 h 1680113"/>
                <a:gd name="T8" fmla="*/ 1647526 w 1857540"/>
                <a:gd name="T9" fmla="*/ 840056 h 1680113"/>
                <a:gd name="T10" fmla="*/ 1387553 w 1857540"/>
                <a:gd name="T11" fmla="*/ 609266 h 1680113"/>
                <a:gd name="T12" fmla="*/ 1480044 w 1857540"/>
                <a:gd name="T13" fmla="*/ 609266 h 1680113"/>
                <a:gd name="T14" fmla="*/ 824826 w 1857540"/>
                <a:gd name="T15" fmla="*/ 322606 h 1680113"/>
                <a:gd name="T16" fmla="*/ 315021 w 1857540"/>
                <a:gd name="T17" fmla="*/ 840057 h 1680113"/>
                <a:gd name="T18" fmla="*/ 105007 w 1857540"/>
                <a:gd name="T19" fmla="*/ 840057 h 1680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57540" h="1680113">
                  <a:moveTo>
                    <a:pt x="105007" y="840057"/>
                  </a:moveTo>
                  <a:cubicBezTo>
                    <a:pt x="105007" y="470431"/>
                    <a:pt x="412616" y="158296"/>
                    <a:pt x="823453" y="111040"/>
                  </a:cubicBezTo>
                  <a:cubicBezTo>
                    <a:pt x="1214813" y="66024"/>
                    <a:pt x="1586980" y="274971"/>
                    <a:pt x="1710876" y="609267"/>
                  </a:cubicBezTo>
                  <a:lnTo>
                    <a:pt x="1807582" y="609266"/>
                  </a:lnTo>
                  <a:lnTo>
                    <a:pt x="1647526" y="840056"/>
                  </a:lnTo>
                  <a:lnTo>
                    <a:pt x="1387553" y="609266"/>
                  </a:lnTo>
                  <a:lnTo>
                    <a:pt x="1480044" y="609266"/>
                  </a:lnTo>
                  <a:cubicBezTo>
                    <a:pt x="1360254" y="399871"/>
                    <a:pt x="1093405" y="283124"/>
                    <a:pt x="824826" y="322606"/>
                  </a:cubicBezTo>
                  <a:cubicBezTo>
                    <a:pt x="530286" y="365904"/>
                    <a:pt x="315021" y="584397"/>
                    <a:pt x="315021" y="840057"/>
                  </a:cubicBezTo>
                  <a:lnTo>
                    <a:pt x="105007" y="840057"/>
                  </a:lnTo>
                  <a:close/>
                </a:path>
              </a:pathLst>
            </a:custGeom>
            <a:solidFill>
              <a:srgbClr val="FFD600">
                <a:alpha val="32000"/>
              </a:srgbClr>
            </a:solidFill>
            <a:ln w="25400" cap="flat" cmpd="sng">
              <a:solidFill>
                <a:srgbClr val="F1AA07"/>
              </a:solidFill>
              <a:prstDash val="solid"/>
              <a:round/>
              <a:headEnd/>
              <a:tailEnd/>
            </a:ln>
            <a:effectLst>
              <a:outerShdw blurRad="38100" dist="12700" dir="5400000" algn="tl" rotWithShape="0">
                <a:srgbClr val="000000">
                  <a:alpha val="37999"/>
                </a:srgbClr>
              </a:outerShdw>
            </a:effectLst>
            <a:extLst/>
          </p:spPr>
          <p:txBody>
            <a:bodyPr anchor="ctr"/>
            <a:lstStyle/>
            <a:p>
              <a:pPr>
                <a:defRPr/>
              </a:pPr>
              <a:endParaRPr lang="en-US" sz="1050"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07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Strangeness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17714" y="400050"/>
                <a:ext cx="8741229" cy="563511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Hadron Production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𝐴𝑢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𝐴𝑢</m:t>
                    </m:r>
                    <m:r>
                      <a:rPr lang="en-US" i="1">
                        <a:latin typeface="Cambria Math" charset="0"/>
                      </a:rPr>
                      <m:t> (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e>
                    </m:rad>
                    <m:r>
                      <a:rPr lang="en-US" i="1">
                        <a:latin typeface="Cambria Math" charset="0"/>
                      </a:rPr>
                      <m:t>=2.4 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GeV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7714" y="400050"/>
                <a:ext cx="8741229" cy="563511"/>
              </a:xfrm>
              <a:blipFill rotWithShape="0">
                <a:blip r:embed="rId2"/>
                <a:stretch>
                  <a:fillRect l="-1464" t="-6522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3262245" y="1620206"/>
                <a:ext cx="2158837" cy="1000614"/>
              </a:xfrm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050" dirty="0" smtClean="0"/>
                  <a:t>F</a:t>
                </a:r>
                <a:r>
                  <a:rPr lang="en-US" sz="1050" dirty="0" smtClean="0"/>
                  <a:t>it (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latin typeface="Cambria Math" charset="0"/>
                      </a:rPr>
                      <m:t>𝑇</m:t>
                    </m:r>
                    <m:r>
                      <a:rPr lang="de-DE" sz="105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de-DE" sz="1050" b="0" i="1" smtClean="0"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de-DE" sz="105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de-DE" sz="105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de-DE" sz="105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de-DE" sz="1050" b="0" i="1" smtClean="0">
                            <a:latin typeface="Cambria Math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1050" dirty="0" smtClean="0"/>
                  <a:t>) </a:t>
                </a:r>
                <a:r>
                  <a:rPr lang="en-US" sz="1050" dirty="0"/>
                  <a:t>of a </a:t>
                </a:r>
                <a:endParaRPr lang="en-US" sz="1050" dirty="0"/>
              </a:p>
              <a:p>
                <a:pPr marL="0" indent="0">
                  <a:buNone/>
                </a:pPr>
                <a:r>
                  <a:rPr lang="en-US" sz="1050" b="1" i="1" dirty="0" smtClean="0"/>
                  <a:t>Statistical </a:t>
                </a:r>
                <a:r>
                  <a:rPr lang="en-US" sz="1050" b="1" i="1" dirty="0"/>
                  <a:t>Hadronization </a:t>
                </a:r>
                <a:r>
                  <a:rPr lang="en-US" sz="1050" b="1" i="1" dirty="0" smtClean="0"/>
                  <a:t>Model</a:t>
                </a:r>
              </a:p>
              <a:p>
                <a:pPr marL="0" indent="0">
                  <a:buNone/>
                </a:pPr>
                <a:r>
                  <a:rPr lang="en-US" sz="1050" dirty="0" smtClean="0"/>
                  <a:t>to </a:t>
                </a:r>
                <a:r>
                  <a:rPr lang="en-US" sz="1050" dirty="0"/>
                  <a:t>the particle </a:t>
                </a:r>
                <a:r>
                  <a:rPr lang="en-US" sz="1050" dirty="0" smtClean="0"/>
                  <a:t>yields. Feed-down due to resonance decay taken into account.</a:t>
                </a:r>
                <a:endParaRPr lang="en-US" sz="105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62245" y="1620206"/>
                <a:ext cx="2158837" cy="1000614"/>
              </a:xfr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3792559" y="3995064"/>
                <a:ext cx="2129270" cy="859973"/>
              </a:xfrm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050" dirty="0" smtClean="0"/>
                  <a:t>Observed universal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s-IS" sz="105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de-DE" sz="1050" i="1">
                            <a:latin typeface="Cambria Math" charset="0"/>
                          </a:rPr>
                          <m:t>𝑀</m:t>
                        </m:r>
                        <m:r>
                          <a:rPr lang="de-DE" sz="105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sz="10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de-DE" sz="10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sz="1050" i="1">
                                <a:latin typeface="Cambria Math" charset="0"/>
                              </a:rPr>
                              <m:t>𝑝𝑎𝑟𝑡</m:t>
                            </m:r>
                          </m:sub>
                          <m:sup>
                            <m:r>
                              <a:rPr lang="de-DE" sz="105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sup>
                        </m:sSubSup>
                      </m:e>
                    </m:d>
                  </m:oMath>
                </a14:m>
                <a:endParaRPr lang="en-US" sz="1050" dirty="0" smtClean="0"/>
              </a:p>
              <a:p>
                <a:pPr marL="0" indent="0">
                  <a:buNone/>
                </a:pPr>
                <a:r>
                  <a:rPr lang="en-US" sz="1050" b="1" i="1" dirty="0" smtClean="0"/>
                  <a:t>Participant Number Scaling </a:t>
                </a:r>
              </a:p>
              <a:p>
                <a:pPr marL="0" indent="0">
                  <a:buNone/>
                </a:pPr>
                <a:r>
                  <a:rPr lang="en-US" sz="1050" dirty="0" smtClean="0"/>
                  <a:t>is </a:t>
                </a:r>
                <a:r>
                  <a:rPr lang="en-US" sz="1050" dirty="0" smtClean="0"/>
                  <a:t>in contradiction to </a:t>
                </a:r>
                <a:r>
                  <a:rPr lang="en-US" sz="1050" dirty="0"/>
                  <a:t>production via multi-step </a:t>
                </a:r>
                <a:r>
                  <a:rPr lang="en-US" sz="1050" dirty="0" smtClean="0"/>
                  <a:t>processes.</a:t>
                </a:r>
                <a:endParaRPr lang="en-US" sz="105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792559" y="3995064"/>
                <a:ext cx="2129270" cy="859973"/>
              </a:xfr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Space-like and time-like electromagnetic baryonic transitions, ECT*, Trentino  - Joachim Stroth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May 8 - 12,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9C99ED-C66C-1047-9D7A-0A3C45F0B0A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68" y="1598434"/>
            <a:ext cx="2757719" cy="308242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247" y="1556891"/>
            <a:ext cx="2837379" cy="332152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16375" y="993599"/>
            <a:ext cx="834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Hadron yields and their centrality dependence in accord with the assumption of a ”thermalized” system.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05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Production of Double-strange Hyperons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charset="0"/>
                          </a:rPr>
                          <m:t>Ξ</m:t>
                        </m:r>
                      </m:e>
                      <m:sup>
                        <m:r>
                          <a:rPr lang="de-DE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430" t="-6522" b="-27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5" y="1166566"/>
            <a:ext cx="2676996" cy="364844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5966260" y="1915885"/>
            <a:ext cx="2960026" cy="2609361"/>
            <a:chOff x="5966260" y="1915885"/>
            <a:chExt cx="2960026" cy="2609361"/>
          </a:xfrm>
        </p:grpSpPr>
        <p:sp>
          <p:nvSpPr>
            <p:cNvPr id="16" name="Rectangle 15"/>
            <p:cNvSpPr/>
            <p:nvPr/>
          </p:nvSpPr>
          <p:spPr>
            <a:xfrm>
              <a:off x="5966260" y="1915885"/>
              <a:ext cx="2960026" cy="2609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9804" y="1973416"/>
              <a:ext cx="2832100" cy="23667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34666" y="4274605"/>
              <a:ext cx="2499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>
                      <a:lumMod val="50000"/>
                    </a:schemeClr>
                  </a:solidFill>
                  <a:latin typeface="Avenir Roman" charset="0"/>
                  <a:ea typeface="Avenir Roman" charset="0"/>
                  <a:cs typeface="Avenir Roman" charset="0"/>
                </a:rPr>
                <a:t>Jan Steinheimer et al.; arXiv-1503-07305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3"/>
              <p:cNvSpPr txBox="1">
                <a:spLocks/>
              </p:cNvSpPr>
              <p:nvPr/>
            </p:nvSpPr>
            <p:spPr>
              <a:xfrm>
                <a:off x="3755572" y="3521350"/>
                <a:ext cx="2048946" cy="1012373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anchor="ctr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750" b="0" i="0" kern="1200">
                    <a:solidFill>
                      <a:schemeClr val="tx1"/>
                    </a:solidFill>
                    <a:latin typeface="Calibri"/>
                    <a:ea typeface="+mn-ea"/>
                    <a:cs typeface="Calibri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 smtClean="0">
                    <a:latin typeface="Avenir Roman" charset="0"/>
                    <a:ea typeface="Avenir Roman" charset="0"/>
                    <a:cs typeface="Avenir Roman" charset="0"/>
                  </a:rPr>
                  <a:t>Attempt to explain cascade yield  </a:t>
                </a:r>
                <a:r>
                  <a:rPr lang="en-US" sz="1000" dirty="0">
                    <a:latin typeface="Avenir Roman" charset="0"/>
                    <a:ea typeface="Avenir Roman" charset="0"/>
                    <a:cs typeface="Avenir Roman" charset="0"/>
                  </a:rPr>
                  <a:t>by decay of heavy baryonic resonances (UrQMD).</a:t>
                </a:r>
                <a:endParaRPr lang="en-US" sz="1000" dirty="0">
                  <a:latin typeface="Avenir Roman" charset="0"/>
                  <a:ea typeface="Avenir Roman" charset="0"/>
                  <a:cs typeface="Avenir Roman" charset="0"/>
                </a:endParaRPr>
              </a:p>
              <a:p>
                <a:endParaRPr lang="en-US" sz="12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charset="0"/>
                            </a:rPr>
                            <m:t>𝑁</m:t>
                          </m:r>
                        </m:e>
                        <m:sup>
                          <m:r>
                            <a:rPr lang="de-DE" sz="1400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de-DE" sz="1400">
                          <a:latin typeface="Cambria Math" charset="0"/>
                        </a:rPr>
                        <m:t>Ξ</m:t>
                      </m:r>
                      <m:r>
                        <a:rPr lang="de-DE" sz="1400" i="1">
                          <a:latin typeface="Cambria Math" charset="0"/>
                        </a:rPr>
                        <m:t>+</m:t>
                      </m:r>
                      <m:r>
                        <a:rPr lang="de-DE" sz="1400" i="1">
                          <a:latin typeface="Cambria Math" charset="0"/>
                        </a:rPr>
                        <m:t>𝐾</m:t>
                      </m:r>
                      <m:r>
                        <a:rPr lang="de-DE" sz="1400" i="1">
                          <a:latin typeface="Cambria Math" charset="0"/>
                        </a:rPr>
                        <m:t>+</m:t>
                      </m:r>
                      <m:r>
                        <a:rPr lang="de-DE" sz="1400" i="1">
                          <a:latin typeface="Cambria Math" charset="0"/>
                        </a:rPr>
                        <m:t>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2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572" y="3521350"/>
                <a:ext cx="2048946" cy="101237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2"/>
              <p:cNvSpPr txBox="1">
                <a:spLocks/>
              </p:cNvSpPr>
              <p:nvPr/>
            </p:nvSpPr>
            <p:spPr>
              <a:xfrm>
                <a:off x="3273131" y="1250086"/>
                <a:ext cx="2093524" cy="1000614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13716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Avenir Roman" charset="0"/>
                    <a:ea typeface="Avenir Roman" charset="0"/>
                    <a:cs typeface="Avenir Roman" charset="0"/>
                  </a:defRPr>
                </a:lvl1pPr>
                <a:lvl2pPr marL="34290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pitchFamily="34" charset="0"/>
                  <a:buChar char="•"/>
                  <a:defRPr sz="1350" b="0" i="0" kern="1200">
                    <a:solidFill>
                      <a:schemeClr val="tx1"/>
                    </a:solidFill>
                    <a:latin typeface="Avenir Roman" charset="0"/>
                    <a:ea typeface="Avenir Roman" charset="0"/>
                    <a:cs typeface="Avenir Roman" charset="0"/>
                  </a:defRPr>
                </a:lvl2pPr>
                <a:lvl3pPr marL="54864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pitchFamily="34" charset="0"/>
                  <a:buChar char="•"/>
                  <a:defRPr sz="1200" b="0" i="0" kern="1200">
                    <a:solidFill>
                      <a:schemeClr val="tx1"/>
                    </a:solidFill>
                    <a:latin typeface="Avenir Roman" charset="0"/>
                    <a:ea typeface="Avenir Roman" charset="0"/>
                    <a:cs typeface="Avenir Roman" charset="0"/>
                  </a:defRPr>
                </a:lvl3pPr>
                <a:lvl4pPr marL="75438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1050" b="0" i="0" kern="1200">
                    <a:solidFill>
                      <a:schemeClr val="tx1"/>
                    </a:solidFill>
                    <a:latin typeface="Avenir Roman" charset="0"/>
                    <a:ea typeface="Avenir Roman" charset="0"/>
                    <a:cs typeface="Avenir Roman" charset="0"/>
                  </a:defRPr>
                </a:lvl4pPr>
                <a:lvl5pPr marL="891540" indent="-10287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pitchFamily="34" charset="0"/>
                  <a:buChar char="•"/>
                  <a:defRPr sz="900" b="0" i="0" kern="1200" baseline="0">
                    <a:solidFill>
                      <a:schemeClr val="tx1"/>
                    </a:solidFill>
                    <a:latin typeface="Avenir Roman" charset="0"/>
                    <a:ea typeface="Avenir Roman" charset="0"/>
                    <a:cs typeface="Avenir Roman" charset="0"/>
                  </a:defRPr>
                </a:lvl5pPr>
                <a:lvl6pPr marL="102870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6586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30302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40180" indent="-137160" algn="l" defTabSz="6858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 pitchFamily="34" charset="0"/>
                  <a:buChar char="•"/>
                  <a:defRPr sz="97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/>
                  <a:t>Observed yield in </a:t>
                </a:r>
                <a:r>
                  <a:rPr lang="en-US" sz="1000" dirty="0" err="1" smtClean="0"/>
                  <a:t>Ar+KCl</a:t>
                </a:r>
                <a:r>
                  <a:rPr lang="en-US" sz="1000" dirty="0" smtClean="0"/>
                  <a:t> much above expectation from SHM.</a:t>
                </a:r>
                <a:endParaRPr lang="en-US" sz="1000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sSup>
                            <m:sSupPr>
                              <m:ctrlPr>
                                <a:rPr lang="en-US" sz="12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200">
                                  <a:latin typeface="Cambria Math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de-DE" sz="1200" i="1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de-DE" sz="1200" i="1">
                          <a:latin typeface="Cambria Math" charset="0"/>
                        </a:rPr>
                        <m:t>≅</m:t>
                      </m:r>
                      <m:sSub>
                        <m:sSubPr>
                          <m:ctrlPr>
                            <a:rPr lang="en-US" sz="12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latin typeface="Cambria Math" charset="0"/>
                            </a:rPr>
                            <m:t>0,1⋅</m:t>
                          </m:r>
                          <m:r>
                            <a:rPr lang="de-DE" sz="1200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de-DE" sz="12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latin typeface="Cambria Math" charset="0"/>
                                </a:rPr>
                                <m:t>𝑠</m:t>
                              </m:r>
                              <m:acc>
                                <m:accPr>
                                  <m:chr m:val="̅"/>
                                  <m:ctrlPr>
                                    <a:rPr lang="de-DE" sz="12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</m:sub>
                      </m:sSub>
                      <m:r>
                        <a:rPr lang="de-DE" sz="1200" i="1">
                          <a:latin typeface="Cambria Math" charset="0"/>
                        </a:rPr>
                        <m:t>⋅</m:t>
                      </m:r>
                      <m:sSub>
                        <m:sSubPr>
                          <m:ctrlPr>
                            <a:rPr lang="en-US" sz="12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de-DE" sz="12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latin typeface="Cambria Math" charset="0"/>
                                </a:rPr>
                                <m:t>𝑠</m:t>
                              </m:r>
                              <m:acc>
                                <m:accPr>
                                  <m:chr m:val="̅"/>
                                  <m:ctrlPr>
                                    <a:rPr lang="de-DE" sz="12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>
          <p:sp>
            <p:nvSpPr>
              <p:cNvPr id="1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131" y="1250086"/>
                <a:ext cx="2093524" cy="100061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92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Dilepton Radiation</a:t>
            </a:r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Dilepton emission in pp and </a:t>
            </a:r>
            <a:r>
              <a:rPr lang="en-US" dirty="0" err="1" smtClean="0"/>
              <a:t>pA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9C99ED-C66C-1047-9D7A-0A3C45F0B0A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862" y="1224050"/>
            <a:ext cx="3207611" cy="368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210" y="1787779"/>
            <a:ext cx="2946822" cy="312127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7375621" y="2725895"/>
                <a:ext cx="1147685" cy="172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de-DE" sz="11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 charset="0"/>
                            </a:rPr>
                            <m:t>𝑒𝑒</m:t>
                          </m:r>
                        </m:sub>
                        <m:sup>
                          <m:r>
                            <a:rPr lang="de-DE" sz="1100" b="0" i="1" smtClean="0">
                              <a:latin typeface="Cambria Math" charset="0"/>
                            </a:rPr>
                            <m:t>𝑙𝑎𝑏</m:t>
                          </m:r>
                        </m:sup>
                      </m:sSubSup>
                      <m:r>
                        <a:rPr lang="de-DE" sz="1100" b="0" i="1" smtClean="0">
                          <a:latin typeface="Cambria Math" charset="0"/>
                        </a:rPr>
                        <m:t>&lt;800 </m:t>
                      </m:r>
                      <m:r>
                        <m:rPr>
                          <m:nor/>
                        </m:rPr>
                        <a:rPr lang="de-DE" sz="1100" b="0" i="0" smtClean="0">
                          <a:latin typeface="Cambria Math" charset="0"/>
                        </a:rPr>
                        <m:t>MeV</m:t>
                      </m:r>
                      <m:r>
                        <a:rPr lang="de-DE" sz="1100" b="0" i="1" smtClean="0">
                          <a:latin typeface="Cambria Math" charset="0"/>
                        </a:rPr>
                        <m:t>/</m:t>
                      </m:r>
                      <m:r>
                        <a:rPr lang="de-DE" sz="1100" b="0" i="1" smtClean="0"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21" y="2725895"/>
                <a:ext cx="1147685" cy="172291"/>
              </a:xfrm>
              <a:prstGeom prst="rect">
                <a:avLst/>
              </a:prstGeom>
              <a:blipFill rotWithShape="0">
                <a:blip r:embed="rId4"/>
                <a:stretch>
                  <a:fillRect l="-2660" t="-135714" r="-1064" b="-18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948301" y="1133562"/>
                <a:ext cx="2857187" cy="55399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venir Book" charset="0"/>
                    <a:ea typeface="Avenir Book" charset="0"/>
                    <a:cs typeface="Avenir Book" charset="0"/>
                  </a:rPr>
                  <a:t>First measurement of </a:t>
                </a:r>
                <a14:m>
                  <m:oMath xmlns:m="http://schemas.openxmlformats.org/officeDocument/2006/math">
                    <m:r>
                      <a:rPr lang="de-DE" sz="10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𝜔</m:t>
                    </m:r>
                  </m:oMath>
                </a14:m>
                <a:r>
                  <a:rPr lang="en-US" sz="1000" dirty="0" smtClean="0">
                    <a:latin typeface="Avenir Book" charset="0"/>
                    <a:ea typeface="Avenir Book" charset="0"/>
                    <a:cs typeface="Avenir Book" charset="0"/>
                  </a:rPr>
                  <a:t> decay in cold matter in </a:t>
                </a:r>
                <a:r>
                  <a:rPr lang="en-US" sz="1000" dirty="0" smtClean="0">
                    <a:latin typeface="Avenir Book" charset="0"/>
                    <a:ea typeface="Avenir Book" charset="0"/>
                    <a:cs typeface="Avenir Book" charset="0"/>
                  </a:rPr>
                  <a:t>the relevant momentum range. Indication for strong broadening of the </a:t>
                </a:r>
                <a14:m>
                  <m:oMath xmlns:m="http://schemas.openxmlformats.org/officeDocument/2006/math">
                    <m:r>
                      <a:rPr lang="de-DE" sz="1000" b="0" i="1" smtClean="0">
                        <a:latin typeface="Cambria Math" charset="0"/>
                        <a:ea typeface="Avenir Book" charset="0"/>
                        <a:cs typeface="Avenir Book" charset="0"/>
                      </a:rPr>
                      <m:t>𝜔</m:t>
                    </m:r>
                  </m:oMath>
                </a14:m>
                <a:r>
                  <a:rPr lang="en-US" sz="1000" dirty="0" smtClean="0">
                    <a:latin typeface="Avenir Book" charset="0"/>
                    <a:ea typeface="Avenir Book" charset="0"/>
                    <a:cs typeface="Avenir Book" charset="0"/>
                  </a:rPr>
                  <a:t>.</a:t>
                </a:r>
                <a:endParaRPr lang="en-US" sz="1000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301" y="1133562"/>
                <a:ext cx="2857187" cy="553998"/>
              </a:xfrm>
              <a:prstGeom prst="rect">
                <a:avLst/>
              </a:prstGeom>
              <a:blipFill rotWithShape="0">
                <a:blip r:embed="rId5"/>
                <a:stretch>
                  <a:fillRect r="-213" b="-4301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623371" y="2325442"/>
            <a:ext cx="1926753" cy="25776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" indent="0">
              <a:buNone/>
            </a:pPr>
            <a:r>
              <a:rPr lang="en-US" sz="1100" dirty="0" err="1"/>
              <a:t>p+p</a:t>
            </a:r>
            <a:r>
              <a:rPr lang="en-US" sz="1100" dirty="0"/>
              <a:t>:</a:t>
            </a:r>
          </a:p>
          <a:p>
            <a:pPr marL="57150" indent="0">
              <a:buNone/>
            </a:pPr>
            <a:r>
              <a:rPr lang="en-US" sz="1100" dirty="0"/>
              <a:t>extraction of inclusive cross sections by fitting </a:t>
            </a:r>
            <a:endParaRPr lang="en-US" sz="1100" dirty="0" smtClean="0"/>
          </a:p>
          <a:p>
            <a:pPr marL="57150" indent="0">
              <a:buNone/>
            </a:pPr>
            <a:r>
              <a:rPr lang="en-US" sz="1100" dirty="0" smtClean="0"/>
              <a:t>conventional </a:t>
            </a:r>
            <a:r>
              <a:rPr lang="en-US" sz="1100" dirty="0"/>
              <a:t>sources to the experimental spectrum:</a:t>
            </a:r>
          </a:p>
          <a:p>
            <a:pPr marL="57150" indent="0">
              <a:buNone/>
            </a:pPr>
            <a:endParaRPr lang="de-DE" sz="1200" dirty="0">
              <a:solidFill>
                <a:srgbClr val="000090"/>
              </a:solidFill>
              <a:latin typeface="Verdana"/>
              <a:cs typeface="Verdana"/>
            </a:endParaRPr>
          </a:p>
          <a:p>
            <a:pPr marL="139700" lvl="1">
              <a:tabLst>
                <a:tab pos="527050" algn="l"/>
              </a:tabLst>
            </a:pPr>
            <a:r>
              <a:rPr lang="el-GR" sz="1050" dirty="0"/>
              <a:t>π</a:t>
            </a:r>
            <a:r>
              <a:rPr lang="en-US" sz="1050" baseline="30000" dirty="0"/>
              <a:t>o</a:t>
            </a:r>
            <a:r>
              <a:rPr lang="en-US" sz="1050" dirty="0"/>
              <a:t>:	17 </a:t>
            </a:r>
            <a:r>
              <a:rPr lang="de-DE" sz="1050" dirty="0"/>
              <a:t>± 2.7 ± 1 </a:t>
            </a:r>
            <a:r>
              <a:rPr lang="en-US" sz="1050" dirty="0" err="1"/>
              <a:t>mb</a:t>
            </a:r>
            <a:endParaRPr lang="en-US" sz="1050" dirty="0"/>
          </a:p>
          <a:p>
            <a:pPr marL="139700" lvl="1">
              <a:tabLst>
                <a:tab pos="527050" algn="l"/>
              </a:tabLst>
            </a:pPr>
            <a:r>
              <a:rPr lang="el-GR" sz="1050" dirty="0"/>
              <a:t>Δ</a:t>
            </a:r>
            <a:r>
              <a:rPr lang="en-US" sz="1050" dirty="0"/>
              <a:t>:	</a:t>
            </a:r>
            <a:r>
              <a:rPr lang="de-DE" sz="1050" dirty="0"/>
              <a:t>7.5 ± 1.7 </a:t>
            </a:r>
            <a:r>
              <a:rPr lang="de-DE" sz="1050" dirty="0" err="1"/>
              <a:t>mb</a:t>
            </a:r>
            <a:endParaRPr lang="en-US" sz="1050" dirty="0"/>
          </a:p>
          <a:p>
            <a:pPr marL="139700" lvl="1">
              <a:tabLst>
                <a:tab pos="527050" algn="l"/>
              </a:tabLst>
            </a:pPr>
            <a:r>
              <a:rPr lang="el-GR" sz="1050" dirty="0"/>
              <a:t>η</a:t>
            </a:r>
            <a:r>
              <a:rPr lang="en-US" sz="1050" dirty="0"/>
              <a:t>:	1.14 </a:t>
            </a:r>
            <a:r>
              <a:rPr lang="de-DE" sz="1050" dirty="0"/>
              <a:t> ± 0.2</a:t>
            </a:r>
            <a:r>
              <a:rPr lang="en-US" sz="1050" dirty="0"/>
              <a:t> </a:t>
            </a:r>
            <a:r>
              <a:rPr lang="en-US" sz="1050" dirty="0" err="1"/>
              <a:t>mb</a:t>
            </a:r>
            <a:endParaRPr lang="en-US" sz="1050" dirty="0"/>
          </a:p>
          <a:p>
            <a:pPr marL="139700" lvl="1">
              <a:tabLst>
                <a:tab pos="527050" algn="l"/>
              </a:tabLst>
            </a:pPr>
            <a:r>
              <a:rPr lang="el-GR" sz="1050" dirty="0"/>
              <a:t>ω</a:t>
            </a:r>
            <a:r>
              <a:rPr lang="en-US" sz="1050" dirty="0"/>
              <a:t>:	0.273 </a:t>
            </a:r>
            <a:r>
              <a:rPr lang="de-DE" sz="1050" dirty="0"/>
              <a:t>± 0.07</a:t>
            </a:r>
            <a:r>
              <a:rPr lang="en-US" sz="1050" dirty="0"/>
              <a:t> </a:t>
            </a:r>
            <a:r>
              <a:rPr lang="en-US" sz="1050" dirty="0" err="1"/>
              <a:t>mb</a:t>
            </a:r>
            <a:endParaRPr lang="en-US" sz="1050" dirty="0"/>
          </a:p>
          <a:p>
            <a:pPr marL="139700" lvl="1">
              <a:tabLst>
                <a:tab pos="527050" algn="l"/>
              </a:tabLst>
            </a:pPr>
            <a:r>
              <a:rPr lang="el-GR" sz="1050" dirty="0"/>
              <a:t>ρ</a:t>
            </a:r>
            <a:r>
              <a:rPr lang="en-US" sz="1050" dirty="0"/>
              <a:t>:	0.223</a:t>
            </a:r>
            <a:r>
              <a:rPr lang="de-DE" sz="1050" dirty="0"/>
              <a:t> ± 0.06</a:t>
            </a:r>
            <a:r>
              <a:rPr lang="en-US" sz="1050" dirty="0"/>
              <a:t> </a:t>
            </a:r>
            <a:r>
              <a:rPr lang="en-US" sz="1050" dirty="0" err="1" smtClean="0"/>
              <a:t>mb</a:t>
            </a:r>
            <a:endParaRPr lang="en-US" sz="1050" dirty="0" smtClean="0"/>
          </a:p>
          <a:p>
            <a:pPr marL="139700" lvl="1">
              <a:tabLst>
                <a:tab pos="527050" algn="l"/>
              </a:tabLst>
            </a:pPr>
            <a:endParaRPr lang="en-US" sz="1050" dirty="0"/>
          </a:p>
          <a:p>
            <a:pPr indent="-317500">
              <a:tabLst>
                <a:tab pos="527050" algn="l"/>
              </a:tabLst>
            </a:pPr>
            <a:r>
              <a:rPr lang="en-US" sz="1050" dirty="0" err="1" smtClean="0"/>
              <a:t>p+Nb</a:t>
            </a:r>
            <a:r>
              <a:rPr lang="en-US" sz="1050" dirty="0" smtClean="0"/>
              <a:t>:</a:t>
            </a:r>
          </a:p>
          <a:p>
            <a:pPr indent="-317500">
              <a:tabLst>
                <a:tab pos="527050" algn="l"/>
              </a:tabLst>
            </a:pPr>
            <a:r>
              <a:rPr lang="en-US" sz="1050" dirty="0" smtClean="0"/>
              <a:t>Strong reduction of the </a:t>
            </a:r>
            <a:r>
              <a:rPr lang="el-GR" sz="1050" dirty="0" smtClean="0"/>
              <a:t>ω</a:t>
            </a:r>
            <a:r>
              <a:rPr lang="en-US" sz="1050" dirty="0" smtClean="0"/>
              <a:t> peak.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10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Inclusive Dielectron </a:t>
                </a:r>
                <a:r>
                  <a:rPr lang="en-US" dirty="0" smtClean="0"/>
                  <a:t>Yields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𝐴𝑢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𝐴𝑢</m:t>
                    </m:r>
                    <m:r>
                      <a:rPr lang="en-US" i="1">
                        <a:latin typeface="Cambria Math" charset="0"/>
                      </a:rPr>
                      <m:t> (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e>
                    </m:rad>
                    <m:r>
                      <a:rPr lang="en-US" i="1">
                        <a:latin typeface="Cambria Math" charset="0"/>
                      </a:rPr>
                      <m:t>=2.4 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GeV</m:t>
                    </m:r>
                  </m:oMath>
                </a14:m>
                <a:r>
                  <a:rPr lang="en-US" dirty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144" t="-82609" b="-10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Space-like and time-like electromagnetic baryonic transitions, ECT*, Trentino  - Joachim Stroth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May 8 - 12,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9C99ED-C66C-1047-9D7A-0A3C45F0B0A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64" y="1808695"/>
            <a:ext cx="3167061" cy="30315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28884" y="1085696"/>
            <a:ext cx="2946821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Acceptance corrected excess radiation.</a:t>
            </a:r>
          </a:p>
          <a:p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Contributions from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first </a:t>
            </a:r>
            <a:r>
              <a:rPr lang="en-US" sz="1200" dirty="0" smtClean="0">
                <a:latin typeface="Avenir Book" charset="0"/>
                <a:ea typeface="Avenir Book" charset="0"/>
                <a:cs typeface="Avenir Book" charset="0"/>
              </a:rPr>
              <a:t>chance and late emission subtracted. </a:t>
            </a:r>
            <a:endParaRPr lang="en-US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8" y="1068237"/>
            <a:ext cx="3798828" cy="377202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677886" y="2109152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>
                <a:solidFill>
                  <a:srgbClr val="002060"/>
                </a:solidFill>
                <a:latin typeface="Avenir Oblique" charset="0"/>
                <a:ea typeface="Avenir Oblique" charset="0"/>
                <a:cs typeface="Avenir Oblique" charset="0"/>
              </a:rPr>
              <a:t>preliminary</a:t>
            </a:r>
            <a:endParaRPr lang="en-US" sz="1400" i="1">
              <a:solidFill>
                <a:srgbClr val="002060"/>
              </a:solidFill>
              <a:latin typeface="Avenir Oblique" charset="0"/>
              <a:ea typeface="Avenir Oblique" charset="0"/>
              <a:cs typeface="Avenir Obliqu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2157" y="3170592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>
                <a:solidFill>
                  <a:srgbClr val="002060"/>
                </a:solidFill>
                <a:latin typeface="Avenir Oblique" charset="0"/>
                <a:ea typeface="Avenir Oblique" charset="0"/>
                <a:cs typeface="Avenir Oblique" charset="0"/>
              </a:rPr>
              <a:t>preliminary</a:t>
            </a:r>
            <a:endParaRPr lang="en-US" sz="1400" i="1">
              <a:solidFill>
                <a:srgbClr val="002060"/>
              </a:solidFill>
              <a:latin typeface="Avenir Oblique" charset="0"/>
              <a:ea typeface="Avenir Oblique" charset="0"/>
              <a:cs typeface="Avenir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0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Lifetime &amp; Temperature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9C99ED-C66C-1047-9D7A-0A3C45F0B0A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7" descr="cc_pnb_arkcl_auau_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1" y="1391929"/>
            <a:ext cx="3505200" cy="3481427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8" y="566275"/>
            <a:ext cx="2957100" cy="43070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FE element 292" descr="TffJbgskYRik159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977836" y="3190918"/>
            <a:ext cx="608134" cy="24765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9" name="PFE element 294" descr="TffJbgskYRik160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977836" y="3552869"/>
            <a:ext cx="630115" cy="24765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1" name="TextBox 10"/>
          <p:cNvSpPr txBox="1"/>
          <p:nvPr/>
        </p:nvSpPr>
        <p:spPr>
          <a:xfrm>
            <a:off x="1024460" y="3812333"/>
            <a:ext cx="4716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mtClean="0"/>
              <a:t>C+C</a:t>
            </a:r>
            <a:endParaRPr lang="en-US" sz="1050" b="1"/>
          </a:p>
        </p:txBody>
      </p:sp>
      <p:sp>
        <p:nvSpPr>
          <p:cNvPr id="13" name="TextBox 12"/>
          <p:cNvSpPr txBox="1"/>
          <p:nvPr/>
        </p:nvSpPr>
        <p:spPr>
          <a:xfrm>
            <a:off x="1371603" y="1695655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>
                <a:solidFill>
                  <a:srgbClr val="002060"/>
                </a:solidFill>
                <a:latin typeface="Avenir Oblique" charset="0"/>
                <a:ea typeface="Avenir Oblique" charset="0"/>
                <a:cs typeface="Avenir Oblique" charset="0"/>
              </a:rPr>
              <a:t>preliminary</a:t>
            </a:r>
            <a:endParaRPr lang="en-US" sz="1400" i="1">
              <a:solidFill>
                <a:srgbClr val="002060"/>
              </a:solidFill>
              <a:latin typeface="Avenir Oblique" charset="0"/>
              <a:ea typeface="Avenir Oblique" charset="0"/>
              <a:cs typeface="Avenir Obliqu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5163" y="2824865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>
                <a:solidFill>
                  <a:srgbClr val="002060"/>
                </a:solidFill>
                <a:latin typeface="Avenir Oblique" charset="0"/>
                <a:ea typeface="Avenir Oblique" charset="0"/>
                <a:cs typeface="Avenir Oblique" charset="0"/>
              </a:rPr>
              <a:t>preliminary</a:t>
            </a:r>
            <a:endParaRPr lang="en-US" sz="1400" i="1">
              <a:solidFill>
                <a:srgbClr val="002060"/>
              </a:solidFill>
              <a:latin typeface="Avenir Oblique" charset="0"/>
              <a:ea typeface="Avenir Oblique" charset="0"/>
              <a:cs typeface="Avenir Oblique" charset="0"/>
            </a:endParaRPr>
          </a:p>
        </p:txBody>
      </p:sp>
      <p:pic>
        <p:nvPicPr>
          <p:cNvPr id="15" name="PFE element 295" descr="TffJbgskYRik161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491328" y="4619889"/>
            <a:ext cx="2233246" cy="259374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6" name="TextBox 15"/>
          <p:cNvSpPr txBox="1"/>
          <p:nvPr/>
        </p:nvSpPr>
        <p:spPr>
          <a:xfrm>
            <a:off x="664032" y="1067232"/>
            <a:ext cx="3315929" cy="4001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venir Roman" charset="0"/>
                <a:ea typeface="Avenir Roman" charset="0"/>
                <a:cs typeface="Avenir Roman" charset="0"/>
              </a:rPr>
              <a:t>Enhancement in the region above 150 MeV/c</a:t>
            </a:r>
            <a:r>
              <a:rPr lang="en-US" sz="1000" baseline="30000" dirty="0" smtClean="0">
                <a:latin typeface="Avenir Roman" charset="0"/>
                <a:ea typeface="Avenir Roman" charset="0"/>
                <a:cs typeface="Avenir Roman" charset="0"/>
              </a:rPr>
              <a:t>2 </a:t>
            </a:r>
            <a:r>
              <a:rPr lang="en-US" sz="1000" dirty="0" smtClean="0">
                <a:latin typeface="Avenir Roman" charset="0"/>
                <a:ea typeface="Avenir Roman" charset="0"/>
                <a:cs typeface="Avenir Roman" charset="0"/>
              </a:rPr>
              <a:t>reflects generations of resonances before final pion is emitted.</a:t>
            </a:r>
            <a:endParaRPr lang="en-US" sz="10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456375" y="3706899"/>
            <a:ext cx="10613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/>
              <a:t>Residuals</a:t>
            </a:r>
            <a:endParaRPr lang="en-US" sz="1200"/>
          </a:p>
        </p:txBody>
      </p:sp>
      <p:sp>
        <p:nvSpPr>
          <p:cNvPr id="18" name="TextBox 17"/>
          <p:cNvSpPr txBox="1"/>
          <p:nvPr/>
        </p:nvSpPr>
        <p:spPr>
          <a:xfrm>
            <a:off x="5987032" y="760454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Au+Au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620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059425" y="772275"/>
            <a:ext cx="7297993" cy="3538728"/>
          </a:xfrm>
        </p:spPr>
        <p:txBody>
          <a:bodyPr/>
          <a:lstStyle/>
          <a:p>
            <a:pPr>
              <a:buFont typeface="Courier New" charset="0"/>
              <a:buChar char="o"/>
            </a:pPr>
            <a:endParaRPr lang="en-US" dirty="0" smtClean="0"/>
          </a:p>
          <a:p>
            <a:pPr>
              <a:buFont typeface="Courier New" charset="0"/>
              <a:buChar char="o"/>
            </a:pPr>
            <a:endParaRPr lang="en-US" dirty="0"/>
          </a:p>
          <a:p>
            <a:pPr>
              <a:buFont typeface="Courier New" charset="0"/>
              <a:buChar char="o"/>
            </a:pPr>
            <a:endParaRPr lang="en-US" dirty="0" smtClean="0"/>
          </a:p>
          <a:p>
            <a:pPr>
              <a:buFont typeface="Courier New" charset="0"/>
              <a:buChar char="o"/>
            </a:pPr>
            <a:r>
              <a:rPr lang="en-US" dirty="0" smtClean="0"/>
              <a:t>Motivation</a:t>
            </a:r>
          </a:p>
          <a:p>
            <a:pPr>
              <a:buFont typeface="Courier New" charset="0"/>
              <a:buChar char="o"/>
            </a:pPr>
            <a:r>
              <a:rPr lang="en-US" dirty="0" smtClean="0"/>
              <a:t>Spectrometer performance</a:t>
            </a:r>
          </a:p>
          <a:p>
            <a:pPr>
              <a:buFont typeface="Courier New" charset="0"/>
              <a:buChar char="o"/>
            </a:pPr>
            <a:r>
              <a:rPr lang="en-US" dirty="0" smtClean="0"/>
              <a:t>Strangeness</a:t>
            </a:r>
          </a:p>
          <a:p>
            <a:pPr>
              <a:buFont typeface="Courier New" charset="0"/>
              <a:buChar char="o"/>
            </a:pPr>
            <a:r>
              <a:rPr lang="en-US" dirty="0" smtClean="0"/>
              <a:t>Virtual Photon Radiation</a:t>
            </a:r>
          </a:p>
          <a:p>
            <a:pPr>
              <a:buFont typeface="Courier New" charset="0"/>
              <a:buChar char="o"/>
            </a:pPr>
            <a:r>
              <a:rPr lang="en-US" dirty="0" smtClean="0"/>
              <a:t>Future</a:t>
            </a:r>
          </a:p>
          <a:p>
            <a:pPr>
              <a:buFont typeface="Courier New" charset="0"/>
              <a:buChar char="o"/>
            </a:pPr>
            <a:r>
              <a:rPr lang="en-US" dirty="0" smtClean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48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virtual pions in dilepton production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YSTAR 2016, JLAB, Joachim Stroth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November 16-17, 2016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294967295"/>
          </p:nvPr>
        </p:nvSpPr>
        <p:spPr>
          <a:xfrm>
            <a:off x="689096" y="1091188"/>
            <a:ext cx="7488081" cy="498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smtClean="0"/>
              <a:t>Three </a:t>
            </a:r>
            <a:r>
              <a:rPr lang="en-US" sz="1400" dirty="0" smtClean="0"/>
              <a:t>different collision systems, three surprises but likely the same underlying mechanism</a:t>
            </a:r>
            <a:endParaRPr lang="en-US" sz="1400" dirty="0"/>
          </a:p>
        </p:txBody>
      </p:sp>
      <p:pic>
        <p:nvPicPr>
          <p:cNvPr id="99" name="Content Placeholder 1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44566" b="1573"/>
          <a:stretch/>
        </p:blipFill>
        <p:spPr>
          <a:xfrm>
            <a:off x="566058" y="2936875"/>
            <a:ext cx="2625725" cy="189865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Picture 53" descr="exclusive_mass.pn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 b="2682"/>
          <a:stretch/>
        </p:blipFill>
        <p:spPr bwMode="auto">
          <a:xfrm>
            <a:off x="3564843" y="2851150"/>
            <a:ext cx="2411412" cy="198437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Placeholder 104" descr="arkcl_minus_Ref_gsi_tamu_fra.pn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1" b="2282"/>
          <a:stretch/>
        </p:blipFill>
        <p:spPr>
          <a:xfrm>
            <a:off x="6336168" y="2798763"/>
            <a:ext cx="2339746" cy="20367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6698631" y="1772089"/>
            <a:ext cx="1589795" cy="874734"/>
            <a:chOff x="6698631" y="1772089"/>
            <a:chExt cx="1589795" cy="874734"/>
          </a:xfrm>
        </p:grpSpPr>
        <p:grpSp>
          <p:nvGrpSpPr>
            <p:cNvPr id="44" name="Group 43"/>
            <p:cNvGrpSpPr/>
            <p:nvPr/>
          </p:nvGrpSpPr>
          <p:grpSpPr>
            <a:xfrm>
              <a:off x="6698631" y="1772089"/>
              <a:ext cx="1589795" cy="874734"/>
              <a:chOff x="6560979" y="1992179"/>
              <a:chExt cx="1814548" cy="1064578"/>
            </a:xfrm>
          </p:grpSpPr>
          <p:sp>
            <p:nvSpPr>
              <p:cNvPr id="47" name="Text Box 41"/>
              <p:cNvSpPr txBox="1">
                <a:spLocks noChangeArrowheads="1"/>
              </p:cNvSpPr>
              <p:nvPr/>
            </p:nvSpPr>
            <p:spPr bwMode="auto">
              <a:xfrm>
                <a:off x="8077047" y="2365345"/>
                <a:ext cx="29848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latin typeface="Symbol" charset="2"/>
                    <a:cs typeface="Symbol" charset="2"/>
                  </a:rPr>
                  <a:t>g</a:t>
                </a:r>
                <a:r>
                  <a:rPr lang="en-US" sz="1200" baseline="30000" dirty="0" smtClean="0">
                    <a:latin typeface="Symbol" charset="2"/>
                    <a:cs typeface="Symbol" charset="2"/>
                  </a:rPr>
                  <a:t>*</a:t>
                </a:r>
                <a:endParaRPr lang="en-US" sz="1200" baseline="30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48" name="Line 19"/>
              <p:cNvSpPr>
                <a:spLocks noChangeShapeType="1"/>
              </p:cNvSpPr>
              <p:nvPr/>
            </p:nvSpPr>
            <p:spPr bwMode="auto">
              <a:xfrm>
                <a:off x="6560979" y="2294967"/>
                <a:ext cx="153078" cy="24174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ys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FFF7F7"/>
                  </a:solidFill>
                </a:endParaRPr>
              </a:p>
            </p:txBody>
          </p:sp>
          <p:sp>
            <p:nvSpPr>
              <p:cNvPr id="49" name="Freeform 26"/>
              <p:cNvSpPr>
                <a:spLocks/>
              </p:cNvSpPr>
              <p:nvPr/>
            </p:nvSpPr>
            <p:spPr bwMode="auto">
              <a:xfrm>
                <a:off x="7720768" y="2457795"/>
                <a:ext cx="413449" cy="177050"/>
              </a:xfrm>
              <a:custGeom>
                <a:avLst/>
                <a:gdLst>
                  <a:gd name="T0" fmla="*/ 0 w 576"/>
                  <a:gd name="T1" fmla="*/ 3 h 224"/>
                  <a:gd name="T2" fmla="*/ 1 w 576"/>
                  <a:gd name="T3" fmla="*/ 6 h 224"/>
                  <a:gd name="T4" fmla="*/ 2 w 576"/>
                  <a:gd name="T5" fmla="*/ 1 h 224"/>
                  <a:gd name="T6" fmla="*/ 3 w 576"/>
                  <a:gd name="T7" fmla="*/ 6 h 224"/>
                  <a:gd name="T8" fmla="*/ 5 w 576"/>
                  <a:gd name="T9" fmla="*/ 1 h 224"/>
                  <a:gd name="T10" fmla="*/ 6 w 576"/>
                  <a:gd name="T11" fmla="*/ 6 h 224"/>
                  <a:gd name="T12" fmla="*/ 7 w 576"/>
                  <a:gd name="T13" fmla="*/ 1 h 224"/>
                  <a:gd name="T14" fmla="*/ 8 w 576"/>
                  <a:gd name="T15" fmla="*/ 3 h 2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6"/>
                  <a:gd name="T25" fmla="*/ 0 h 224"/>
                  <a:gd name="T26" fmla="*/ 576 w 576"/>
                  <a:gd name="T27" fmla="*/ 224 h 2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6" h="224">
                    <a:moveTo>
                      <a:pt x="0" y="112"/>
                    </a:moveTo>
                    <a:cubicBezTo>
                      <a:pt x="12" y="168"/>
                      <a:pt x="24" y="224"/>
                      <a:pt x="48" y="208"/>
                    </a:cubicBezTo>
                    <a:cubicBezTo>
                      <a:pt x="72" y="192"/>
                      <a:pt x="112" y="16"/>
                      <a:pt x="144" y="16"/>
                    </a:cubicBezTo>
                    <a:cubicBezTo>
                      <a:pt x="176" y="16"/>
                      <a:pt x="208" y="208"/>
                      <a:pt x="240" y="208"/>
                    </a:cubicBezTo>
                    <a:cubicBezTo>
                      <a:pt x="272" y="208"/>
                      <a:pt x="304" y="16"/>
                      <a:pt x="336" y="16"/>
                    </a:cubicBezTo>
                    <a:cubicBezTo>
                      <a:pt x="368" y="16"/>
                      <a:pt x="400" y="208"/>
                      <a:pt x="432" y="208"/>
                    </a:cubicBezTo>
                    <a:cubicBezTo>
                      <a:pt x="464" y="208"/>
                      <a:pt x="504" y="32"/>
                      <a:pt x="528" y="16"/>
                    </a:cubicBezTo>
                    <a:cubicBezTo>
                      <a:pt x="552" y="0"/>
                      <a:pt x="564" y="56"/>
                      <a:pt x="576" y="112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FFF7F7"/>
                  </a:solidFill>
                </a:endParaRP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 rot="2048700">
                <a:off x="6715285" y="2481306"/>
                <a:ext cx="205411" cy="154525"/>
                <a:chOff x="7176599" y="3553828"/>
                <a:chExt cx="265793" cy="199516"/>
              </a:xfrm>
            </p:grpSpPr>
            <p:cxnSp>
              <p:nvCxnSpPr>
                <p:cNvPr id="59" name="Gerade Verbindung 92"/>
                <p:cNvCxnSpPr/>
                <p:nvPr/>
              </p:nvCxnSpPr>
              <p:spPr>
                <a:xfrm flipV="1">
                  <a:off x="7176599" y="3553828"/>
                  <a:ext cx="228600" cy="152399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 Verbindung 93"/>
                <p:cNvCxnSpPr/>
                <p:nvPr/>
              </p:nvCxnSpPr>
              <p:spPr>
                <a:xfrm flipV="1">
                  <a:off x="7213788" y="3600945"/>
                  <a:ext cx="228604" cy="152399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 Box 41"/>
              <p:cNvSpPr txBox="1">
                <a:spLocks noChangeArrowheads="1"/>
              </p:cNvSpPr>
              <p:nvPr/>
            </p:nvSpPr>
            <p:spPr bwMode="auto">
              <a:xfrm>
                <a:off x="6694431" y="2194558"/>
                <a:ext cx="26962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solidFill>
                      <a:srgbClr val="C00000"/>
                    </a:solidFill>
                    <a:latin typeface="Symbol" charset="2"/>
                    <a:cs typeface="Symbol" charset="2"/>
                  </a:rPr>
                  <a:t>r</a:t>
                </a:r>
                <a:endParaRPr lang="en-US" sz="1200" baseline="30000" dirty="0">
                  <a:solidFill>
                    <a:srgbClr val="C00000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52" name="Line 19"/>
              <p:cNvSpPr>
                <a:spLocks noChangeShapeType="1"/>
              </p:cNvSpPr>
              <p:nvPr/>
            </p:nvSpPr>
            <p:spPr bwMode="auto">
              <a:xfrm flipH="1">
                <a:off x="6560979" y="2579447"/>
                <a:ext cx="152400" cy="24298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ys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FFF7F7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929417" y="2325092"/>
                <a:ext cx="567208" cy="473407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 rot="2048700">
                <a:off x="7502699" y="2481294"/>
                <a:ext cx="205411" cy="154525"/>
                <a:chOff x="7176599" y="3553828"/>
                <a:chExt cx="265793" cy="199516"/>
              </a:xfrm>
            </p:grpSpPr>
            <p:cxnSp>
              <p:nvCxnSpPr>
                <p:cNvPr id="57" name="Gerade Verbindung 92"/>
                <p:cNvCxnSpPr/>
                <p:nvPr/>
              </p:nvCxnSpPr>
              <p:spPr>
                <a:xfrm flipV="1">
                  <a:off x="7176599" y="3553828"/>
                  <a:ext cx="228600" cy="152399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 Verbindung 93"/>
                <p:cNvCxnSpPr/>
                <p:nvPr/>
              </p:nvCxnSpPr>
              <p:spPr>
                <a:xfrm flipV="1">
                  <a:off x="7213788" y="3600945"/>
                  <a:ext cx="228604" cy="152399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42577" y="1992179"/>
                    <a:ext cx="391902" cy="2727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2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cs typeface="Symbol" charset="2"/>
                                </a:rPr>
                              </m:ctrlPr>
                            </m:sSupPr>
                            <m:e>
                              <m:r>
                                <a:rPr lang="en-US" sz="120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cs typeface="Symbol" charset="2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de-DE" sz="1200" b="0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cs typeface="Symbol" charset="2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US" sz="1200" baseline="30000" dirty="0">
                      <a:latin typeface="Symbol" charset="2"/>
                      <a:cs typeface="Symbol" charset="2"/>
                    </a:endParaRPr>
                  </a:p>
                </p:txBody>
              </p:sp>
            </mc:Choice>
            <mc:Fallback xmlns="">
              <p:sp>
                <p:nvSpPr>
                  <p:cNvPr id="55" name="Text 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042577" y="1992179"/>
                    <a:ext cx="391902" cy="27276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b="-11111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6" name="Text Box 40"/>
              <p:cNvSpPr txBox="1">
                <a:spLocks noChangeArrowheads="1"/>
              </p:cNvSpPr>
              <p:nvPr/>
            </p:nvSpPr>
            <p:spPr bwMode="auto">
              <a:xfrm>
                <a:off x="7051539" y="2779758"/>
                <a:ext cx="26962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solidFill>
                      <a:srgbClr val="C00000"/>
                    </a:solidFill>
                  </a:rPr>
                  <a:t>h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>
              <a:off x="7243406" y="2432053"/>
              <a:ext cx="64937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252741" y="2045634"/>
              <a:ext cx="64937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842965" y="1751265"/>
            <a:ext cx="1777175" cy="916383"/>
            <a:chOff x="3842965" y="1751265"/>
            <a:chExt cx="1777175" cy="916383"/>
          </a:xfrm>
        </p:grpSpPr>
        <p:grpSp>
          <p:nvGrpSpPr>
            <p:cNvPr id="62" name="Group 61"/>
            <p:cNvGrpSpPr/>
            <p:nvPr/>
          </p:nvGrpSpPr>
          <p:grpSpPr>
            <a:xfrm>
              <a:off x="3842965" y="1751265"/>
              <a:ext cx="1777175" cy="916383"/>
              <a:chOff x="4227106" y="1981293"/>
              <a:chExt cx="2028418" cy="1115266"/>
            </a:xfrm>
          </p:grpSpPr>
          <p:sp>
            <p:nvSpPr>
              <p:cNvPr id="66" name="Text Box 38"/>
              <p:cNvSpPr txBox="1">
                <a:spLocks noChangeArrowheads="1"/>
              </p:cNvSpPr>
              <p:nvPr/>
            </p:nvSpPr>
            <p:spPr bwMode="auto">
              <a:xfrm>
                <a:off x="4234841" y="2819560"/>
                <a:ext cx="26962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/>
                  <a:t>p</a:t>
                </a:r>
              </a:p>
            </p:txBody>
          </p:sp>
          <p:sp>
            <p:nvSpPr>
              <p:cNvPr id="67" name="Text Box 40"/>
              <p:cNvSpPr txBox="1">
                <a:spLocks noChangeArrowheads="1"/>
              </p:cNvSpPr>
              <p:nvPr/>
            </p:nvSpPr>
            <p:spPr bwMode="auto">
              <a:xfrm>
                <a:off x="5942618" y="2808495"/>
                <a:ext cx="31290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/>
                  <a:t>n </a:t>
                </a:r>
                <a:endParaRPr lang="en-US" sz="1200" dirty="0"/>
              </a:p>
            </p:txBody>
          </p:sp>
          <p:sp>
            <p:nvSpPr>
              <p:cNvPr id="68" name="Text Box 41"/>
              <p:cNvSpPr txBox="1">
                <a:spLocks noChangeArrowheads="1"/>
              </p:cNvSpPr>
              <p:nvPr/>
            </p:nvSpPr>
            <p:spPr bwMode="auto">
              <a:xfrm>
                <a:off x="5824305" y="2193772"/>
                <a:ext cx="29848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latin typeface="Symbol" charset="2"/>
                    <a:cs typeface="Symbol" charset="2"/>
                  </a:rPr>
                  <a:t>g</a:t>
                </a:r>
                <a:r>
                  <a:rPr lang="en-US" sz="1200" baseline="30000" dirty="0" smtClean="0">
                    <a:latin typeface="Symbol" charset="2"/>
                    <a:cs typeface="Symbol" charset="2"/>
                  </a:rPr>
                  <a:t>*</a:t>
                </a:r>
                <a:endParaRPr lang="en-US" sz="1200" baseline="30000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4297168" y="2377981"/>
                <a:ext cx="901457" cy="35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FFF7F7"/>
                  </a:solidFill>
                </a:endParaRPr>
              </a:p>
            </p:txBody>
          </p:sp>
          <p:sp>
            <p:nvSpPr>
              <p:cNvPr id="70" name="Line 55"/>
              <p:cNvSpPr>
                <a:spLocks noChangeShapeType="1"/>
              </p:cNvSpPr>
              <p:nvPr/>
            </p:nvSpPr>
            <p:spPr bwMode="auto">
              <a:xfrm>
                <a:off x="4293730" y="2808495"/>
                <a:ext cx="176666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FFF7F7"/>
                  </a:solidFill>
                </a:endParaRPr>
              </a:p>
            </p:txBody>
          </p:sp>
          <p:sp>
            <p:nvSpPr>
              <p:cNvPr id="71" name="Freeform 26"/>
              <p:cNvSpPr>
                <a:spLocks/>
              </p:cNvSpPr>
              <p:nvPr/>
            </p:nvSpPr>
            <p:spPr bwMode="auto">
              <a:xfrm>
                <a:off x="5413875" y="2301027"/>
                <a:ext cx="413449" cy="177050"/>
              </a:xfrm>
              <a:custGeom>
                <a:avLst/>
                <a:gdLst>
                  <a:gd name="T0" fmla="*/ 0 w 576"/>
                  <a:gd name="T1" fmla="*/ 3 h 224"/>
                  <a:gd name="T2" fmla="*/ 1 w 576"/>
                  <a:gd name="T3" fmla="*/ 6 h 224"/>
                  <a:gd name="T4" fmla="*/ 2 w 576"/>
                  <a:gd name="T5" fmla="*/ 1 h 224"/>
                  <a:gd name="T6" fmla="*/ 3 w 576"/>
                  <a:gd name="T7" fmla="*/ 6 h 224"/>
                  <a:gd name="T8" fmla="*/ 5 w 576"/>
                  <a:gd name="T9" fmla="*/ 1 h 224"/>
                  <a:gd name="T10" fmla="*/ 6 w 576"/>
                  <a:gd name="T11" fmla="*/ 6 h 224"/>
                  <a:gd name="T12" fmla="*/ 7 w 576"/>
                  <a:gd name="T13" fmla="*/ 1 h 224"/>
                  <a:gd name="T14" fmla="*/ 8 w 576"/>
                  <a:gd name="T15" fmla="*/ 3 h 2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6"/>
                  <a:gd name="T25" fmla="*/ 0 h 224"/>
                  <a:gd name="T26" fmla="*/ 576 w 576"/>
                  <a:gd name="T27" fmla="*/ 224 h 2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6" h="224">
                    <a:moveTo>
                      <a:pt x="0" y="112"/>
                    </a:moveTo>
                    <a:cubicBezTo>
                      <a:pt x="12" y="168"/>
                      <a:pt x="24" y="224"/>
                      <a:pt x="48" y="208"/>
                    </a:cubicBezTo>
                    <a:cubicBezTo>
                      <a:pt x="72" y="192"/>
                      <a:pt x="112" y="16"/>
                      <a:pt x="144" y="16"/>
                    </a:cubicBezTo>
                    <a:cubicBezTo>
                      <a:pt x="176" y="16"/>
                      <a:pt x="208" y="208"/>
                      <a:pt x="240" y="208"/>
                    </a:cubicBezTo>
                    <a:cubicBezTo>
                      <a:pt x="272" y="208"/>
                      <a:pt x="304" y="16"/>
                      <a:pt x="336" y="16"/>
                    </a:cubicBezTo>
                    <a:cubicBezTo>
                      <a:pt x="368" y="16"/>
                      <a:pt x="400" y="208"/>
                      <a:pt x="432" y="208"/>
                    </a:cubicBezTo>
                    <a:cubicBezTo>
                      <a:pt x="464" y="208"/>
                      <a:pt x="504" y="32"/>
                      <a:pt x="528" y="16"/>
                    </a:cubicBezTo>
                    <a:cubicBezTo>
                      <a:pt x="552" y="0"/>
                      <a:pt x="564" y="56"/>
                      <a:pt x="576" y="112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FFF7F7"/>
                  </a:solidFill>
                </a:endParaRPr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 rot="2048700">
                <a:off x="5203673" y="2329613"/>
                <a:ext cx="205411" cy="154525"/>
                <a:chOff x="7176599" y="3553828"/>
                <a:chExt cx="265793" cy="199516"/>
              </a:xfrm>
            </p:grpSpPr>
            <p:cxnSp>
              <p:nvCxnSpPr>
                <p:cNvPr id="76" name="Gerade Verbindung 92"/>
                <p:cNvCxnSpPr/>
                <p:nvPr/>
              </p:nvCxnSpPr>
              <p:spPr>
                <a:xfrm flipV="1">
                  <a:off x="7176599" y="3553828"/>
                  <a:ext cx="228600" cy="152399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Gerade Verbindung 93"/>
                <p:cNvCxnSpPr/>
                <p:nvPr/>
              </p:nvCxnSpPr>
              <p:spPr>
                <a:xfrm flipV="1">
                  <a:off x="7213788" y="3600945"/>
                  <a:ext cx="228604" cy="152399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ext Box 41"/>
              <p:cNvSpPr txBox="1">
                <a:spLocks noChangeArrowheads="1"/>
              </p:cNvSpPr>
              <p:nvPr/>
            </p:nvSpPr>
            <p:spPr bwMode="auto">
              <a:xfrm>
                <a:off x="5201410" y="2015202"/>
                <a:ext cx="26962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solidFill>
                      <a:srgbClr val="C00000"/>
                    </a:solidFill>
                    <a:latin typeface="Symbol" charset="2"/>
                    <a:cs typeface="Symbol" charset="2"/>
                  </a:rPr>
                  <a:t>r</a:t>
                </a:r>
                <a:endParaRPr lang="en-US" sz="1200" baseline="30000" dirty="0">
                  <a:solidFill>
                    <a:srgbClr val="C00000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74" name="Line 19"/>
              <p:cNvSpPr>
                <a:spLocks noChangeShapeType="1"/>
              </p:cNvSpPr>
              <p:nvPr/>
            </p:nvSpPr>
            <p:spPr bwMode="auto">
              <a:xfrm flipH="1">
                <a:off x="4969264" y="2427754"/>
                <a:ext cx="225245" cy="379944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ys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FFF7F7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7106" y="1981293"/>
                    <a:ext cx="416075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200" b="0" i="1" dirty="0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dirty="0" smtClean="0">
                                  <a:latin typeface="Cambria Math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1200" b="0" i="1" dirty="0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75" name="Text 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227106" y="1981293"/>
                    <a:ext cx="416075" cy="27699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3" name="Straight Arrow Connector 62"/>
            <p:cNvCxnSpPr/>
            <p:nvPr/>
          </p:nvCxnSpPr>
          <p:spPr>
            <a:xfrm>
              <a:off x="4163700" y="2430299"/>
              <a:ext cx="64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4998921" y="2433021"/>
              <a:ext cx="64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4160470" y="2077212"/>
              <a:ext cx="64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025968" y="1726624"/>
            <a:ext cx="1770398" cy="965664"/>
            <a:chOff x="1025968" y="1726624"/>
            <a:chExt cx="1770398" cy="965664"/>
          </a:xfrm>
        </p:grpSpPr>
        <p:grpSp>
          <p:nvGrpSpPr>
            <p:cNvPr id="79" name="Group 78"/>
            <p:cNvGrpSpPr/>
            <p:nvPr/>
          </p:nvGrpSpPr>
          <p:grpSpPr>
            <a:xfrm>
              <a:off x="1025968" y="1726624"/>
              <a:ext cx="1770398" cy="965664"/>
              <a:chOff x="1547663" y="1916832"/>
              <a:chExt cx="2020683" cy="1175242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1547663" y="1916832"/>
                <a:ext cx="2020683" cy="1175242"/>
                <a:chOff x="1547663" y="2060848"/>
                <a:chExt cx="2020683" cy="1175242"/>
              </a:xfrm>
            </p:grpSpPr>
            <p:sp>
              <p:nvSpPr>
                <p:cNvPr id="86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547663" y="2959091"/>
                  <a:ext cx="26962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/>
                    <a:t>p</a:t>
                  </a:r>
                </a:p>
              </p:txBody>
            </p:sp>
            <p:sp>
              <p:nvSpPr>
                <p:cNvPr id="8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255440" y="2948026"/>
                  <a:ext cx="31290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 smtClean="0"/>
                    <a:t>n </a:t>
                  </a:r>
                  <a:endParaRPr lang="en-US" sz="1200" dirty="0"/>
                </a:p>
              </p:txBody>
            </p:sp>
            <p:sp>
              <p:nvSpPr>
                <p:cNvPr id="88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116231" y="2487253"/>
                  <a:ext cx="29848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 smtClean="0">
                      <a:latin typeface="Symbol" charset="2"/>
                      <a:cs typeface="Symbol" charset="2"/>
                    </a:rPr>
                    <a:t>g</a:t>
                  </a:r>
                  <a:r>
                    <a:rPr lang="en-US" sz="1200" baseline="30000" dirty="0" smtClean="0">
                      <a:latin typeface="Symbol" charset="2"/>
                      <a:cs typeface="Symbol" charset="2"/>
                    </a:rPr>
                    <a:t>*</a:t>
                  </a:r>
                  <a:endParaRPr lang="en-US" sz="1200" baseline="30000" dirty="0">
                    <a:latin typeface="Symbol" charset="2"/>
                    <a:cs typeface="Symbol" charset="2"/>
                  </a:endParaRPr>
                </a:p>
              </p:txBody>
            </p:sp>
            <p:sp>
              <p:nvSpPr>
                <p:cNvPr id="89" name="Line 12"/>
                <p:cNvSpPr>
                  <a:spLocks noChangeShapeType="1"/>
                </p:cNvSpPr>
                <p:nvPr/>
              </p:nvSpPr>
              <p:spPr bwMode="auto">
                <a:xfrm>
                  <a:off x="1606552" y="2420888"/>
                  <a:ext cx="176666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FFF7F7"/>
                    </a:solidFill>
                  </a:endParaRPr>
                </a:p>
              </p:txBody>
            </p:sp>
            <p:sp>
              <p:nvSpPr>
                <p:cNvPr id="90" name="Line 19"/>
                <p:cNvSpPr>
                  <a:spLocks noChangeShapeType="1"/>
                </p:cNvSpPr>
                <p:nvPr/>
              </p:nvSpPr>
              <p:spPr bwMode="auto">
                <a:xfrm>
                  <a:off x="2354931" y="2416875"/>
                  <a:ext cx="153078" cy="241741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prstDash val="sysDash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FFF7F7"/>
                    </a:solidFill>
                  </a:endParaRPr>
                </a:p>
              </p:txBody>
            </p:sp>
            <p:sp>
              <p:nvSpPr>
                <p:cNvPr id="91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1547663" y="2060848"/>
                  <a:ext cx="26962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 smtClean="0"/>
                    <a:t>n</a:t>
                  </a:r>
                  <a:endParaRPr lang="en-US" sz="1200" dirty="0"/>
                </a:p>
              </p:txBody>
            </p:sp>
            <p:sp>
              <p:nvSpPr>
                <p:cNvPr id="92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221088" y="2060848"/>
                  <a:ext cx="26962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 smtClean="0"/>
                    <a:t>p</a:t>
                  </a:r>
                  <a:endParaRPr lang="en-US" sz="1200" dirty="0"/>
                </a:p>
              </p:txBody>
            </p:sp>
            <p:sp>
              <p:nvSpPr>
                <p:cNvPr id="93" name="Line 55"/>
                <p:cNvSpPr>
                  <a:spLocks noChangeShapeType="1"/>
                </p:cNvSpPr>
                <p:nvPr/>
              </p:nvSpPr>
              <p:spPr bwMode="auto">
                <a:xfrm>
                  <a:off x="1606552" y="2948026"/>
                  <a:ext cx="176666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FFF7F7"/>
                    </a:solidFill>
                  </a:endParaRPr>
                </a:p>
              </p:txBody>
            </p:sp>
            <p:sp>
              <p:nvSpPr>
                <p:cNvPr id="94" name="Freeform 26"/>
                <p:cNvSpPr>
                  <a:spLocks/>
                </p:cNvSpPr>
                <p:nvPr/>
              </p:nvSpPr>
              <p:spPr bwMode="auto">
                <a:xfrm>
                  <a:off x="2723678" y="2579703"/>
                  <a:ext cx="413449" cy="177050"/>
                </a:xfrm>
                <a:custGeom>
                  <a:avLst/>
                  <a:gdLst>
                    <a:gd name="T0" fmla="*/ 0 w 576"/>
                    <a:gd name="T1" fmla="*/ 3 h 224"/>
                    <a:gd name="T2" fmla="*/ 1 w 576"/>
                    <a:gd name="T3" fmla="*/ 6 h 224"/>
                    <a:gd name="T4" fmla="*/ 2 w 576"/>
                    <a:gd name="T5" fmla="*/ 1 h 224"/>
                    <a:gd name="T6" fmla="*/ 3 w 576"/>
                    <a:gd name="T7" fmla="*/ 6 h 224"/>
                    <a:gd name="T8" fmla="*/ 5 w 576"/>
                    <a:gd name="T9" fmla="*/ 1 h 224"/>
                    <a:gd name="T10" fmla="*/ 6 w 576"/>
                    <a:gd name="T11" fmla="*/ 6 h 224"/>
                    <a:gd name="T12" fmla="*/ 7 w 576"/>
                    <a:gd name="T13" fmla="*/ 1 h 224"/>
                    <a:gd name="T14" fmla="*/ 8 w 576"/>
                    <a:gd name="T15" fmla="*/ 3 h 2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76"/>
                    <a:gd name="T25" fmla="*/ 0 h 224"/>
                    <a:gd name="T26" fmla="*/ 576 w 576"/>
                    <a:gd name="T27" fmla="*/ 224 h 2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76" h="224">
                      <a:moveTo>
                        <a:pt x="0" y="112"/>
                      </a:moveTo>
                      <a:cubicBezTo>
                        <a:pt x="12" y="168"/>
                        <a:pt x="24" y="224"/>
                        <a:pt x="48" y="208"/>
                      </a:cubicBezTo>
                      <a:cubicBezTo>
                        <a:pt x="72" y="192"/>
                        <a:pt x="112" y="16"/>
                        <a:pt x="144" y="16"/>
                      </a:cubicBezTo>
                      <a:cubicBezTo>
                        <a:pt x="176" y="16"/>
                        <a:pt x="208" y="208"/>
                        <a:pt x="240" y="208"/>
                      </a:cubicBezTo>
                      <a:cubicBezTo>
                        <a:pt x="272" y="208"/>
                        <a:pt x="304" y="16"/>
                        <a:pt x="336" y="16"/>
                      </a:cubicBezTo>
                      <a:cubicBezTo>
                        <a:pt x="368" y="16"/>
                        <a:pt x="400" y="208"/>
                        <a:pt x="432" y="208"/>
                      </a:cubicBezTo>
                      <a:cubicBezTo>
                        <a:pt x="464" y="208"/>
                        <a:pt x="504" y="32"/>
                        <a:pt x="528" y="16"/>
                      </a:cubicBezTo>
                      <a:cubicBezTo>
                        <a:pt x="552" y="0"/>
                        <a:pt x="564" y="56"/>
                        <a:pt x="576" y="112"/>
                      </a:cubicBezTo>
                    </a:path>
                  </a:pathLst>
                </a:cu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200">
                    <a:solidFill>
                      <a:srgbClr val="FFF7F7"/>
                    </a:solidFill>
                  </a:endParaRPr>
                </a:p>
              </p:txBody>
            </p:sp>
            <p:grpSp>
              <p:nvGrpSpPr>
                <p:cNvPr id="95" name="Group 94"/>
                <p:cNvGrpSpPr/>
                <p:nvPr/>
              </p:nvGrpSpPr>
              <p:grpSpPr>
                <a:xfrm rot="2048700">
                  <a:off x="2516495" y="2603214"/>
                  <a:ext cx="205411" cy="154525"/>
                  <a:chOff x="7176599" y="3553828"/>
                  <a:chExt cx="265793" cy="199516"/>
                </a:xfrm>
              </p:grpSpPr>
              <p:cxnSp>
                <p:nvCxnSpPr>
                  <p:cNvPr id="97" name="Gerade Verbindung 92"/>
                  <p:cNvCxnSpPr/>
                  <p:nvPr/>
                </p:nvCxnSpPr>
                <p:spPr>
                  <a:xfrm flipV="1">
                    <a:off x="7176599" y="3553828"/>
                    <a:ext cx="228600" cy="15239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Gerade Verbindung 93"/>
                  <p:cNvCxnSpPr/>
                  <p:nvPr/>
                </p:nvCxnSpPr>
                <p:spPr>
                  <a:xfrm flipV="1">
                    <a:off x="7213788" y="3600945"/>
                    <a:ext cx="228604" cy="15239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6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458753" y="2620984"/>
                  <a:ext cx="269626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 smtClean="0">
                      <a:latin typeface="Symbol" charset="2"/>
                      <a:cs typeface="Symbol" charset="2"/>
                    </a:rPr>
                    <a:t>r</a:t>
                  </a:r>
                  <a:endParaRPr lang="en-US" sz="1200" baseline="30000" dirty="0">
                    <a:latin typeface="Symbol" charset="2"/>
                    <a:cs typeface="Symbol" charset="2"/>
                  </a:endParaRPr>
                </a:p>
              </p:txBody>
            </p:sp>
          </p:grpSp>
          <p:sp>
            <p:nvSpPr>
              <p:cNvPr id="85" name="Line 19"/>
              <p:cNvSpPr>
                <a:spLocks noChangeShapeType="1"/>
              </p:cNvSpPr>
              <p:nvPr/>
            </p:nvSpPr>
            <p:spPr bwMode="auto">
              <a:xfrm flipH="1">
                <a:off x="2354931" y="2557339"/>
                <a:ext cx="152400" cy="24298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ys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200">
                  <a:solidFill>
                    <a:srgbClr val="FFF7F7"/>
                  </a:solidFill>
                </a:endParaRPr>
              </a:p>
            </p:txBody>
          </p:sp>
        </p:grpSp>
        <p:cxnSp>
          <p:nvCxnSpPr>
            <p:cNvPr id="80" name="Straight Arrow Connector 79"/>
            <p:cNvCxnSpPr/>
            <p:nvPr/>
          </p:nvCxnSpPr>
          <p:spPr>
            <a:xfrm>
              <a:off x="1337886" y="2026536"/>
              <a:ext cx="64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1346307" y="2463027"/>
              <a:ext cx="64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2240557" y="2022459"/>
              <a:ext cx="64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2240557" y="2459580"/>
              <a:ext cx="649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931856" y="174764"/>
            <a:ext cx="1066800" cy="120609"/>
          </a:xfrm>
        </p:spPr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1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HADES Strategy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idx="1"/>
          </p:nvPr>
        </p:nvSpPr>
        <p:spPr>
          <a:xfrm>
            <a:off x="457200" y="1118316"/>
            <a:ext cx="4714568" cy="3739434"/>
          </a:xfrm>
        </p:spPr>
        <p:txBody>
          <a:bodyPr>
            <a:normAutofit fontScale="92500"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GB" sz="1400" b="1">
                <a:latin typeface="Avenir Book" charset="0"/>
                <a:ea typeface="Avenir Book" charset="0"/>
                <a:cs typeface="Avenir Book" charset="0"/>
              </a:rPr>
              <a:t>U</a:t>
            </a:r>
            <a:r>
              <a:rPr lang="en-GB" sz="1400" b="1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ntil 2018 </a:t>
            </a: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/>
            </a:r>
            <a:b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</a:b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(upgrade, </a:t>
            </a:r>
            <a:r>
              <a:rPr lang="en-GB" sz="1400" b="1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preparation for FAIR phase 0)  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 charset="0"/>
              <a:buChar char="o"/>
            </a:pPr>
            <a:r>
              <a:rPr lang="en-GB" sz="1200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Installation </a:t>
            </a:r>
            <a:r>
              <a:rPr lang="en-GB" sz="120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of </a:t>
            </a:r>
            <a:r>
              <a:rPr lang="en-GB" sz="1200">
                <a:latin typeface="Avenir Book" charset="0"/>
                <a:ea typeface="Avenir Book" charset="0"/>
                <a:cs typeface="Avenir Book" charset="0"/>
              </a:rPr>
              <a:t>CBM/HADES UV </a:t>
            </a:r>
            <a:r>
              <a:rPr lang="en-GB" sz="1200" smtClean="0">
                <a:latin typeface="Avenir Book" charset="0"/>
                <a:ea typeface="Avenir Book" charset="0"/>
                <a:cs typeface="Avenir Book" charset="0"/>
              </a:rPr>
              <a:t>photo-detector and </a:t>
            </a:r>
            <a:r>
              <a:rPr lang="en-GB" sz="1200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ECAL 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 charset="0"/>
              <a:buChar char="o"/>
            </a:pPr>
            <a:r>
              <a:rPr lang="en-GB" sz="1200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Install new forward detection system, STS and </a:t>
            </a:r>
            <a:r>
              <a:rPr lang="en-GB" sz="1200" err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fRPC</a:t>
            </a:r>
            <a:r>
              <a:rPr lang="en-GB" sz="1200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 </a:t>
            </a:r>
            <a:endParaRPr lang="en-GB" sz="1200">
              <a:solidFill>
                <a:schemeClr val="dk1"/>
              </a:solidFill>
              <a:latin typeface="Avenir Book" charset="0"/>
              <a:ea typeface="Avenir Book" charset="0"/>
              <a:cs typeface="Avenir Book" charset="0"/>
              <a:sym typeface="Calibri"/>
            </a:endParaRPr>
          </a:p>
          <a:p>
            <a:pPr marL="0" lvl="0" indent="0">
              <a:spcBef>
                <a:spcPts val="2000"/>
              </a:spcBef>
              <a:buClr>
                <a:schemeClr val="dk1"/>
              </a:buClr>
              <a:buSzPct val="25000"/>
              <a:buNone/>
            </a:pP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2018-202</a:t>
            </a:r>
            <a:r>
              <a:rPr lang="en-GB" sz="1400" b="1" smtClean="0">
                <a:latin typeface="Avenir Book" charset="0"/>
                <a:ea typeface="Avenir Book" charset="0"/>
                <a:cs typeface="Avenir Book" charset="0"/>
                <a:sym typeface="Calibri"/>
              </a:rPr>
              <a:t>x</a:t>
            </a: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 </a:t>
            </a:r>
            <a:b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</a:b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(</a:t>
            </a:r>
            <a:r>
              <a:rPr lang="en-GB" sz="1400" b="1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experiment campaign at SIS18</a:t>
            </a:r>
            <a:r>
              <a:rPr lang="en-GB" sz="1400" b="1">
                <a:latin typeface="Avenir Book" charset="0"/>
                <a:ea typeface="Avenir Book" charset="0"/>
                <a:cs typeface="Avenir Book" charset="0"/>
              </a:rPr>
              <a:t> - FAIR phase 0</a:t>
            </a: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)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 charset="0"/>
              <a:buChar char="o"/>
            </a:pPr>
            <a:r>
              <a:rPr lang="en-GB" sz="120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DAQ und MDC FEE upgrade – 200 kHz interaction </a:t>
            </a:r>
            <a:r>
              <a:rPr lang="en-GB" sz="1200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rate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 charset="0"/>
              <a:buChar char="o"/>
            </a:pPr>
            <a:r>
              <a:rPr lang="en-GB" sz="1200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Backward neutron detector (</a:t>
            </a:r>
            <a:r>
              <a:rPr lang="en-GB" sz="1200" err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neuLAND</a:t>
            </a:r>
            <a:r>
              <a:rPr lang="en-GB" sz="1200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 modules)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 charset="0"/>
              <a:buChar char="o"/>
            </a:pPr>
            <a:r>
              <a:rPr lang="en-GB" sz="1200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Strong physics program at SIS18, 1 run per year</a:t>
            </a:r>
            <a:endParaRPr lang="en-GB" sz="1200">
              <a:solidFill>
                <a:schemeClr val="dk1"/>
              </a:solidFill>
              <a:latin typeface="Avenir Book" charset="0"/>
              <a:ea typeface="Avenir Book" charset="0"/>
              <a:cs typeface="Avenir Book" charset="0"/>
              <a:sym typeface="Calibri"/>
            </a:endParaRPr>
          </a:p>
          <a:p>
            <a:pPr marL="0" lvl="0" indent="0">
              <a:spcBef>
                <a:spcPts val="2000"/>
              </a:spcBef>
              <a:buClr>
                <a:schemeClr val="dk1"/>
              </a:buClr>
              <a:buSzPct val="25000"/>
              <a:buNone/>
            </a:pP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202</a:t>
            </a:r>
            <a:r>
              <a:rPr lang="en-GB" sz="1400" b="1" smtClean="0">
                <a:latin typeface="Avenir Book" charset="0"/>
                <a:ea typeface="Avenir Book" charset="0"/>
                <a:cs typeface="Avenir Book" charset="0"/>
              </a:rPr>
              <a:t>x</a:t>
            </a: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 </a:t>
            </a:r>
            <a:r>
              <a:rPr lang="en-GB" sz="1400" b="1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on </a:t>
            </a: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/>
            </a:r>
            <a:b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</a:br>
            <a:r>
              <a:rPr lang="en-GB" sz="1400" b="1" smtClean="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(</a:t>
            </a:r>
            <a:r>
              <a:rPr lang="en-GB" sz="1400" b="1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HADES at SIS100)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/>
            </a:pPr>
            <a:r>
              <a:rPr lang="en-GB" sz="120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Transfer spectrometer to new experimental hall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/>
            </a:pPr>
            <a:r>
              <a:rPr lang="en-GB" sz="120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Cold matter physics (</a:t>
            </a:r>
            <a:r>
              <a:rPr lang="en-GB" sz="1200" err="1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p+A</a:t>
            </a:r>
            <a:r>
              <a:rPr lang="en-GB" sz="120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)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/>
            </a:pPr>
            <a:r>
              <a:rPr lang="en-GB" sz="120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Exclusive measurements (</a:t>
            </a:r>
            <a:r>
              <a:rPr lang="en-GB" sz="1200" err="1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p+p</a:t>
            </a:r>
            <a:r>
              <a:rPr lang="en-GB" sz="1200">
                <a:solidFill>
                  <a:schemeClr val="dk1"/>
                </a:solidFill>
                <a:latin typeface="Avenir Book" charset="0"/>
                <a:ea typeface="Avenir Book" charset="0"/>
                <a:cs typeface="Avenir Book" charset="0"/>
                <a:sym typeface="Calibri"/>
              </a:rPr>
              <a:t>)  </a:t>
            </a:r>
          </a:p>
          <a:p>
            <a:pPr marL="742950" lvl="1" indent="-349250">
              <a:spcBef>
                <a:spcPts val="320"/>
              </a:spcBef>
              <a:buClr>
                <a:schemeClr val="dk1"/>
              </a:buClr>
              <a:buSzPct val="100000"/>
              <a:buFont typeface="Courier New"/>
            </a:pPr>
            <a:r>
              <a:rPr lang="en-GB" sz="1200" smtClean="0">
                <a:latin typeface="Avenir Book" charset="0"/>
                <a:ea typeface="Avenir Book" charset="0"/>
                <a:cs typeface="Avenir Book" charset="0"/>
              </a:rPr>
              <a:t>(A+A collisions for comparison) </a:t>
            </a:r>
            <a:endParaRPr lang="en-GB" sz="120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27" y="1325880"/>
            <a:ext cx="3315703" cy="3237534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2718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HADES Pion Beam Facility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18316"/>
                <a:ext cx="2830286" cy="3739434"/>
              </a:xfrm>
            </p:spPr>
            <p:txBody>
              <a:bodyPr>
                <a:normAutofit/>
              </a:bodyPr>
              <a:lstStyle/>
              <a:p>
                <a:pPr>
                  <a:buFont typeface="Courier New" charset="0"/>
                  <a:buChar char="o"/>
                </a:pPr>
                <a:r>
                  <a:rPr lang="en-US" sz="1400" i="1" smtClean="0">
                    <a:latin typeface="Avenir Book" charset="0"/>
                    <a:ea typeface="Avenir Book" charset="0"/>
                    <a:cs typeface="Avenir Book" charset="0"/>
                  </a:rPr>
                  <a:t>Primary beam:</a:t>
                </a:r>
              </a:p>
              <a:p>
                <a:pPr lvl="1"/>
                <a:r>
                  <a:rPr lang="en-US" sz="1400" i="1">
                    <a:latin typeface="Avenir Book" charset="0"/>
                    <a:ea typeface="Avenir Book" charset="0"/>
                    <a:cs typeface="Avenir Book" charset="0"/>
                  </a:rPr>
                  <a:t>10</a:t>
                </a:r>
                <a:r>
                  <a:rPr lang="en-US" sz="1400" i="1" baseline="30000">
                    <a:latin typeface="Avenir Book" charset="0"/>
                    <a:ea typeface="Avenir Book" charset="0"/>
                    <a:cs typeface="Avenir Book" charset="0"/>
                  </a:rPr>
                  <a:t>11 </a:t>
                </a:r>
                <a:r>
                  <a:rPr lang="en-US" sz="1400" i="1">
                    <a:latin typeface="Avenir Book" charset="0"/>
                    <a:ea typeface="Avenir Book" charset="0"/>
                    <a:cs typeface="Avenir Book" charset="0"/>
                  </a:rPr>
                  <a:t>N (2 AGeV) /</a:t>
                </a:r>
                <a:r>
                  <a:rPr lang="en-US" sz="1400" i="1" smtClean="0">
                    <a:latin typeface="Avenir Book" charset="0"/>
                    <a:ea typeface="Avenir Book" charset="0"/>
                    <a:cs typeface="Avenir Book" charset="0"/>
                  </a:rPr>
                  <a:t>spill  </a:t>
                </a:r>
              </a:p>
              <a:p>
                <a:pPr lvl="1"/>
                <a:r>
                  <a:rPr lang="en-US" sz="1400" i="1" smtClean="0">
                    <a:latin typeface="Avenir Book" charset="0"/>
                    <a:ea typeface="Avenir Book" charset="0"/>
                    <a:cs typeface="Avenir Book" charset="0"/>
                  </a:rPr>
                  <a:t>10</a:t>
                </a:r>
                <a:r>
                  <a:rPr lang="en-US" sz="1400" i="1" baseline="30000" smtClean="0">
                    <a:latin typeface="Avenir Book" charset="0"/>
                    <a:ea typeface="Avenir Book" charset="0"/>
                    <a:cs typeface="Avenir Book" charset="0"/>
                  </a:rPr>
                  <a:t>11</a:t>
                </a:r>
                <a:r>
                  <a:rPr lang="en-US" sz="1400" i="1" smtClean="0">
                    <a:latin typeface="Avenir Book" charset="0"/>
                    <a:ea typeface="Avenir Book" charset="0"/>
                    <a:cs typeface="Avenir Book" charset="0"/>
                  </a:rPr>
                  <a:t> p (3.5 GeV) /spill</a:t>
                </a:r>
                <a:endParaRPr lang="en-US" sz="1400" i="1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en-US" sz="1400" i="1">
                    <a:latin typeface="Avenir Book" charset="0"/>
                    <a:ea typeface="Avenir Book" charset="0"/>
                    <a:cs typeface="Avenir Book" charset="0"/>
                  </a:rPr>
                  <a:t>SIS fast ramping</a:t>
                </a:r>
              </a:p>
              <a:p>
                <a:pPr>
                  <a:buFont typeface="Courier New" charset="0"/>
                  <a:buChar char="o"/>
                </a:pPr>
                <a:r>
                  <a:rPr lang="en-US" sz="1400" i="1">
                    <a:latin typeface="Avenir Book" charset="0"/>
                    <a:ea typeface="Avenir Book" charset="0"/>
                    <a:cs typeface="Avenir Book" charset="0"/>
                  </a:rPr>
                  <a:t>Spill: 4s </a:t>
                </a:r>
                <a:r>
                  <a:rPr lang="en-US" sz="1400" i="1" smtClean="0">
                    <a:latin typeface="Avenir Book" charset="0"/>
                    <a:ea typeface="Avenir Book" charset="0"/>
                    <a:cs typeface="Avenir Book" charset="0"/>
                  </a:rPr>
                  <a:t>cycle</a:t>
                </a:r>
              </a:p>
              <a:p>
                <a:pPr>
                  <a:buFont typeface="Courier New" charset="0"/>
                  <a:buChar char="o"/>
                </a:pPr>
                <a:endParaRPr lang="en-US" sz="1400" i="1"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en-US" sz="1400" i="1" smtClean="0">
                    <a:solidFill>
                      <a:srgbClr val="00206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Secondary beam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−</m:t>
                        </m:r>
                      </m:sup>
                    </m:sSup>
                    <m:r>
                      <a:rPr lang="de-DE" sz="1400" b="0" i="1" smtClean="0">
                        <a:solidFill>
                          <a:srgbClr val="002060"/>
                        </a:solidFill>
                        <a:latin typeface="Cambria Math" charset="0"/>
                        <a:ea typeface="Avenir Book" charset="0"/>
                        <a:cs typeface="Avenir Book" charset="0"/>
                      </a:rPr>
                      <m:t>, </m:t>
                    </m:r>
                    <m:sSup>
                      <m:sSupPr>
                        <m:ctrlP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𝜋</m:t>
                        </m:r>
                      </m:e>
                      <m:sup>
                        <m:r>
                          <a:rPr lang="de-DE" sz="1400" b="0" i="1" smtClean="0">
                            <a:solidFill>
                              <a:srgbClr val="002060"/>
                            </a:solidFill>
                            <a:latin typeface="Cambria Math" charset="0"/>
                            <a:ea typeface="Avenir Book" charset="0"/>
                            <a:cs typeface="Avenir Book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400" i="1" smtClean="0">
                    <a:solidFill>
                      <a:srgbClr val="00206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): </a:t>
                </a:r>
              </a:p>
              <a:p>
                <a:pPr>
                  <a:buFont typeface="Courier New" charset="0"/>
                  <a:buChar char="o"/>
                </a:pPr>
                <a:endParaRPr lang="en-US" sz="1400" i="1">
                  <a:solidFill>
                    <a:srgbClr val="00206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>
                  <a:buFont typeface="Wingdings" charset="2"/>
                  <a:buChar char="ü"/>
                </a:pPr>
                <a:r>
                  <a:rPr lang="en-US" sz="1400" i="1" smtClean="0">
                    <a:solidFill>
                      <a:srgbClr val="00206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Only combination of pion beam with dilepton spectrometer world-wide. </a:t>
                </a:r>
              </a:p>
              <a:p>
                <a:pPr marL="0" indent="0">
                  <a:buNone/>
                </a:pPr>
                <a:endParaRPr lang="en-US" sz="1400" i="1">
                  <a:solidFill>
                    <a:srgbClr val="00206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pPr>
                  <a:buFont typeface="AppleColorEmoji" charset="0"/>
                  <a:buChar char="❗"/>
                </a:pPr>
                <a:r>
                  <a:rPr lang="en-US" sz="1400" i="1" smtClean="0">
                    <a:solidFill>
                      <a:srgbClr val="00206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Can possibly be realized also at JPARC.</a:t>
                </a:r>
                <a:endParaRPr lang="en-US" sz="1400" i="1">
                  <a:solidFill>
                    <a:srgbClr val="00206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  <a:p>
                <a:endParaRPr lang="en-US" sz="140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18316"/>
                <a:ext cx="2830286" cy="3739434"/>
              </a:xfrm>
              <a:blipFill rotWithShape="0">
                <a:blip r:embed="rId2"/>
                <a:stretch>
                  <a:fillRect l="-431" r="-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3172" y="1097050"/>
            <a:ext cx="5018353" cy="3683868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pic>
        <p:nvPicPr>
          <p:cNvPr id="8" name="Bild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1199" y="1228290"/>
            <a:ext cx="1981617" cy="3423888"/>
          </a:xfrm>
          <a:prstGeom prst="rect">
            <a:avLst/>
          </a:prstGeom>
        </p:spPr>
      </p:pic>
      <p:sp>
        <p:nvSpPr>
          <p:cNvPr id="9" name="Freihandform 17"/>
          <p:cNvSpPr/>
          <p:nvPr/>
        </p:nvSpPr>
        <p:spPr>
          <a:xfrm>
            <a:off x="6892044" y="1567053"/>
            <a:ext cx="169193" cy="1270121"/>
          </a:xfrm>
          <a:custGeom>
            <a:avLst/>
            <a:gdLst>
              <a:gd name="connsiteX0" fmla="*/ 13092 w 183292"/>
              <a:gd name="connsiteY0" fmla="*/ 0 h 1270121"/>
              <a:gd name="connsiteX1" fmla="*/ 13092 w 183292"/>
              <a:gd name="connsiteY1" fmla="*/ 301163 h 1270121"/>
              <a:gd name="connsiteX2" fmla="*/ 91646 w 183292"/>
              <a:gd name="connsiteY2" fmla="*/ 929676 h 1270121"/>
              <a:gd name="connsiteX3" fmla="*/ 183292 w 183292"/>
              <a:gd name="connsiteY3" fmla="*/ 1270121 h 127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292" h="1270121">
                <a:moveTo>
                  <a:pt x="13092" y="0"/>
                </a:moveTo>
                <a:cubicBezTo>
                  <a:pt x="6546" y="73108"/>
                  <a:pt x="0" y="146217"/>
                  <a:pt x="13092" y="301163"/>
                </a:cubicBezTo>
                <a:cubicBezTo>
                  <a:pt x="26184" y="456109"/>
                  <a:pt x="63279" y="768183"/>
                  <a:pt x="91646" y="929676"/>
                </a:cubicBezTo>
                <a:cubicBezTo>
                  <a:pt x="120013" y="1091169"/>
                  <a:pt x="183292" y="1270121"/>
                  <a:pt x="183292" y="1270121"/>
                </a:cubicBezTo>
              </a:path>
            </a:pathLst>
          </a:custGeom>
          <a:ln w="38100">
            <a:solidFill>
              <a:srgbClr val="B00202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44" y="1504656"/>
            <a:ext cx="2325569" cy="277136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733986" y="2805275"/>
            <a:ext cx="1085958" cy="318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69301" y="4323383"/>
            <a:ext cx="24240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Prog</a:t>
            </a:r>
            <a:r>
              <a:rPr lang="en-US" sz="105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Part. </a:t>
            </a:r>
            <a:r>
              <a:rPr lang="en-US" sz="1050" i="1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US" sz="105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Phys. 42 (1999) 274</a:t>
            </a:r>
            <a:br>
              <a:rPr lang="en-US" sz="105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05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Physics News 25,2 (2015)</a:t>
            </a:r>
            <a:endParaRPr lang="en-US" sz="1050" i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40" y="3600349"/>
            <a:ext cx="824831" cy="10685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RICH MAPMT UV Detector (with CBM)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2642278" cy="3538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smtClean="0"/>
              <a:t>Added value</a:t>
            </a:r>
          </a:p>
          <a:p>
            <a:pPr>
              <a:buFont typeface="Courier New" charset="0"/>
              <a:buChar char="o"/>
            </a:pPr>
            <a:r>
              <a:rPr lang="en-US" sz="1200" smtClean="0"/>
              <a:t>Replaces aging </a:t>
            </a:r>
            <a:r>
              <a:rPr lang="en-US" sz="1200" err="1" smtClean="0"/>
              <a:t>CsI</a:t>
            </a:r>
            <a:r>
              <a:rPr lang="en-US" sz="1200" smtClean="0"/>
              <a:t> photo detector</a:t>
            </a:r>
          </a:p>
          <a:p>
            <a:pPr>
              <a:buFont typeface="Courier New" charset="0"/>
              <a:buChar char="o"/>
            </a:pPr>
            <a:r>
              <a:rPr lang="en-US" sz="1200" smtClean="0"/>
              <a:t>will provide substantially improved detection efficiency</a:t>
            </a:r>
          </a:p>
          <a:p>
            <a:pPr marL="0" indent="0">
              <a:buNone/>
            </a:pPr>
            <a:endParaRPr lang="en-US" sz="120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5525946" y="1255014"/>
            <a:ext cx="3160853" cy="3538728"/>
          </a:xfrm>
        </p:spPr>
        <p:txBody>
          <a:bodyPr>
            <a:normAutofit/>
          </a:bodyPr>
          <a:lstStyle/>
          <a:p>
            <a:pPr marL="171450" indent="-171450">
              <a:spcBef>
                <a:spcPts val="600"/>
              </a:spcBef>
              <a:buFont typeface="Courier New" charset="0"/>
              <a:buChar char="o"/>
            </a:pPr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MAPMT (Hamamatsu) based detector modules</a:t>
            </a:r>
          </a:p>
          <a:p>
            <a:pPr marL="171450" indent="-171450">
              <a:spcBef>
                <a:spcPts val="600"/>
              </a:spcBef>
              <a:buFont typeface="Courier New" charset="0"/>
              <a:buChar char="o"/>
            </a:pPr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Joint design and realization effort </a:t>
            </a:r>
          </a:p>
          <a:p>
            <a:pPr marL="171450" indent="-171450">
              <a:spcBef>
                <a:spcPts val="600"/>
              </a:spcBef>
              <a:buFont typeface="Courier New" charset="0"/>
              <a:buChar char="o"/>
            </a:pPr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Design compatible for use in HADES and CBM RICH</a:t>
            </a:r>
          </a:p>
          <a:p>
            <a:endParaRPr lang="en-US" sz="120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pic>
        <p:nvPicPr>
          <p:cNvPr id="7" name="Shape 391"/>
          <p:cNvPicPr preferRelativeResize="0"/>
          <p:nvPr/>
        </p:nvPicPr>
        <p:blipFill rotWithShape="1">
          <a:blip r:embed="rId2">
            <a:alphaModFix/>
          </a:blip>
          <a:srcRect l="20843" t="14823" r="27997" b="15343"/>
          <a:stretch/>
        </p:blipFill>
        <p:spPr>
          <a:xfrm>
            <a:off x="355139" y="2882900"/>
            <a:ext cx="2652939" cy="209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7331" r="20646"/>
          <a:stretch/>
        </p:blipFill>
        <p:spPr>
          <a:xfrm>
            <a:off x="3295053" y="2783230"/>
            <a:ext cx="2035318" cy="22006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07100" y="2470515"/>
            <a:ext cx="2485300" cy="12109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65800" y="3694131"/>
            <a:ext cx="1589378" cy="12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433122" y="3719885"/>
            <a:ext cx="1490744" cy="1264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218853" y="1175084"/>
            <a:ext cx="2229150" cy="14478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31856" y="174756"/>
            <a:ext cx="1066800" cy="1206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Electromagnetic Calorimeter</a:t>
            </a:r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5950" y="1735931"/>
            <a:ext cx="3721100" cy="25781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4725909" y="1082628"/>
            <a:ext cx="4119327" cy="1424812"/>
          </a:xfrm>
        </p:spPr>
        <p:txBody>
          <a:bodyPr>
            <a:normAutofit/>
          </a:bodyPr>
          <a:lstStyle/>
          <a:p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Added value:</a:t>
            </a:r>
          </a:p>
          <a:p>
            <a:pPr marL="355600" lvl="1" indent="-279400">
              <a:buFont typeface="Courier New" charset="0"/>
              <a:buChar char="o"/>
            </a:pPr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Neutral mesons</a:t>
            </a:r>
          </a:p>
          <a:p>
            <a:pPr marL="355600" lvl="1" indent="-279400">
              <a:buFont typeface="Courier New" charset="0"/>
              <a:buChar char="o"/>
            </a:pPr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Electromagnetic decays of baryons / hyperons</a:t>
            </a:r>
          </a:p>
          <a:p>
            <a:pPr marL="355600" lvl="1" indent="-279400">
              <a:buFont typeface="Courier New" charset="0"/>
              <a:buChar char="o"/>
            </a:pPr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Augments e</a:t>
            </a:r>
            <a:r>
              <a:rPr lang="en-US" sz="1200" baseline="30000">
                <a:latin typeface="Avenir Book" charset="0"/>
                <a:ea typeface="Avenir Book" charset="0"/>
                <a:cs typeface="Avenir Book" charset="0"/>
              </a:rPr>
              <a:t>-</a:t>
            </a:r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 e</a:t>
            </a:r>
            <a:r>
              <a:rPr lang="en-US" sz="1200" baseline="30000">
                <a:latin typeface="Avenir Book" charset="0"/>
                <a:ea typeface="Avenir Book" charset="0"/>
                <a:cs typeface="Avenir Book" charset="0"/>
              </a:rPr>
              <a:t>+ </a:t>
            </a:r>
            <a:r>
              <a:rPr lang="en-US" sz="1200">
                <a:latin typeface="Avenir Book" charset="0"/>
                <a:ea typeface="Avenir Book" charset="0"/>
                <a:cs typeface="Avenir Book" charset="0"/>
              </a:rPr>
              <a:t>identification</a:t>
            </a:r>
            <a:endParaRPr lang="en-US" sz="1200" baseline="3000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pic>
        <p:nvPicPr>
          <p:cNvPr id="9" name="Shape 416"/>
          <p:cNvPicPr preferRelativeResize="0"/>
          <p:nvPr/>
        </p:nvPicPr>
        <p:blipFill rotWithShape="1">
          <a:blip r:embed="rId3">
            <a:alphaModFix/>
          </a:blip>
          <a:srcRect l="71472" t="28965" r="8500" b="10194"/>
          <a:stretch/>
        </p:blipFill>
        <p:spPr>
          <a:xfrm flipH="1">
            <a:off x="67537" y="1562709"/>
            <a:ext cx="3019647" cy="349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415"/>
          <p:cNvPicPr preferRelativeResize="0"/>
          <p:nvPr/>
        </p:nvPicPr>
        <p:blipFill rotWithShape="1">
          <a:blip r:embed="rId4">
            <a:alphaModFix/>
          </a:blip>
          <a:srcRect l="49610" t="19995" r="28445" b="43094"/>
          <a:stretch/>
        </p:blipFill>
        <p:spPr>
          <a:xfrm>
            <a:off x="2891761" y="3530600"/>
            <a:ext cx="1959639" cy="15353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46040" y="1082628"/>
            <a:ext cx="23704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Based on </a:t>
            </a:r>
            <a:r>
              <a:rPr lang="en-US" sz="1200" b="1" smtClean="0">
                <a:latin typeface="Avenir Heavy" charset="0"/>
                <a:ea typeface="Avenir Heavy" charset="0"/>
                <a:cs typeface="Avenir Heavy" charset="0"/>
              </a:rPr>
              <a:t>recycled OPAL </a:t>
            </a:r>
            <a:br>
              <a:rPr lang="en-US" sz="1200" b="1" smtClean="0">
                <a:latin typeface="Avenir Heavy" charset="0"/>
                <a:ea typeface="Avenir Heavy" charset="0"/>
                <a:cs typeface="Avenir Heavy" charset="0"/>
              </a:rPr>
            </a:br>
            <a:r>
              <a:rPr lang="en-US" sz="1200" b="1" smtClean="0">
                <a:latin typeface="Avenir Heavy" charset="0"/>
                <a:ea typeface="Avenir Heavy" charset="0"/>
                <a:cs typeface="Avenir Heavy" charset="0"/>
              </a:rPr>
              <a:t>lead glass</a:t>
            </a: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TDR approved 2013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Replaces SHOWER</a:t>
            </a:r>
            <a:endParaRPr lang="en-US" sz="120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049" y="3132811"/>
            <a:ext cx="2139700" cy="1895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308" y="3587427"/>
            <a:ext cx="1893917" cy="1440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462" y="2108116"/>
            <a:ext cx="1008343" cy="14146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31856" y="174756"/>
            <a:ext cx="1066800" cy="1206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detector system (with PANDA)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61000" y="1022350"/>
            <a:ext cx="3683000" cy="1319213"/>
          </a:xfrm>
        </p:spPr>
        <p:txBody>
          <a:bodyPr/>
          <a:lstStyle/>
          <a:p>
            <a:pPr marL="0" indent="0">
              <a:buNone/>
            </a:pPr>
            <a:r>
              <a:rPr lang="en-US" sz="1400" smtClean="0"/>
              <a:t>Added value</a:t>
            </a:r>
          </a:p>
          <a:p>
            <a:pPr>
              <a:buFont typeface="Courier New" charset="0"/>
              <a:buChar char="o"/>
            </a:pPr>
            <a:r>
              <a:rPr lang="en-US" sz="1200" smtClean="0"/>
              <a:t>Substantially increased acceptance for exclusive channels.</a:t>
            </a:r>
          </a:p>
          <a:p>
            <a:pPr>
              <a:buFont typeface="Courier New" charset="0"/>
              <a:buChar char="o"/>
            </a:pPr>
            <a:r>
              <a:rPr lang="en-US" sz="1200" smtClean="0"/>
              <a:t>Will not be used for A+A runs.</a:t>
            </a:r>
            <a:endParaRPr lang="en-US" sz="1200"/>
          </a:p>
        </p:txBody>
      </p:sp>
      <p:pic>
        <p:nvPicPr>
          <p:cNvPr id="7" name="Shape 426"/>
          <p:cNvPicPr preferRelativeResize="0"/>
          <p:nvPr/>
        </p:nvPicPr>
        <p:blipFill rotWithShape="1">
          <a:blip r:embed="rId2">
            <a:alphaModFix/>
          </a:blip>
          <a:srcRect l="54985" t="24594" r="12169" b="10539"/>
          <a:stretch/>
        </p:blipFill>
        <p:spPr>
          <a:xfrm>
            <a:off x="292101" y="2133600"/>
            <a:ext cx="2438400" cy="2825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5665" y="1098884"/>
            <a:ext cx="305203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200" b="1" smtClean="0">
                <a:latin typeface="Avenir Heavy" charset="0"/>
                <a:ea typeface="Avenir Heavy" charset="0"/>
                <a:cs typeface="Avenir Heavy" charset="0"/>
              </a:rPr>
              <a:t>Tracking stations </a:t>
            </a: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(FTS1, FTS2) based</a:t>
            </a:r>
            <a:br>
              <a:rPr lang="en-US" sz="120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on PANDA Straw technology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200" b="1" smtClean="0">
                <a:latin typeface="Avenir Heavy" charset="0"/>
                <a:ea typeface="Avenir Heavy" charset="0"/>
                <a:cs typeface="Avenir Heavy" charset="0"/>
              </a:rPr>
              <a:t>Forward TOF </a:t>
            </a: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based on RPC </a:t>
            </a:r>
            <a:br>
              <a:rPr lang="en-US" sz="120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prototypes developed for </a:t>
            </a:r>
            <a:r>
              <a:rPr lang="en-US" sz="1200" err="1" smtClean="0">
                <a:latin typeface="Avenir Book" charset="0"/>
                <a:ea typeface="Avenir Book" charset="0"/>
                <a:cs typeface="Avenir Book" charset="0"/>
              </a:rPr>
              <a:t>neuLAND</a:t>
            </a:r>
            <a:r>
              <a:rPr lang="en-US" sz="1200" smtClean="0">
                <a:latin typeface="Avenir Book" charset="0"/>
                <a:ea typeface="Avenir Book" charset="0"/>
                <a:cs typeface="Avenir Book" charset="0"/>
              </a:rPr>
              <a:t>.</a:t>
            </a:r>
          </a:p>
        </p:txBody>
      </p:sp>
      <p:pic>
        <p:nvPicPr>
          <p:cNvPr id="9" name="Shape 427"/>
          <p:cNvPicPr preferRelativeResize="0"/>
          <p:nvPr/>
        </p:nvPicPr>
        <p:blipFill rotWithShape="1">
          <a:blip r:embed="rId3">
            <a:alphaModFix/>
          </a:blip>
          <a:srcRect l="14076" t="29316" r="47534" b="13569"/>
          <a:stretch/>
        </p:blipFill>
        <p:spPr>
          <a:xfrm>
            <a:off x="2770388" y="2893031"/>
            <a:ext cx="2381331" cy="20663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428"/>
          <p:cNvSpPr/>
          <p:nvPr/>
        </p:nvSpPr>
        <p:spPr>
          <a:xfrm>
            <a:off x="3076156" y="2832100"/>
            <a:ext cx="1169637" cy="109228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20000" y="91764"/>
                </a:lnTo>
                <a:lnTo>
                  <a:pt x="112116" y="77647"/>
                </a:lnTo>
                <a:lnTo>
                  <a:pt x="99853" y="56470"/>
                </a:lnTo>
                <a:lnTo>
                  <a:pt x="91970" y="44369"/>
                </a:lnTo>
                <a:lnTo>
                  <a:pt x="81459" y="32268"/>
                </a:lnTo>
                <a:lnTo>
                  <a:pt x="69197" y="19159"/>
                </a:lnTo>
                <a:lnTo>
                  <a:pt x="65693" y="16134"/>
                </a:lnTo>
                <a:lnTo>
                  <a:pt x="50802" y="7058"/>
                </a:lnTo>
                <a:lnTo>
                  <a:pt x="36788" y="1008"/>
                </a:lnTo>
                <a:lnTo>
                  <a:pt x="24525" y="0"/>
                </a:lnTo>
                <a:lnTo>
                  <a:pt x="1927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00CC00">
              <a:alpha val="27058"/>
            </a:srgbClr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venir Book" charset="0"/>
              <a:ea typeface="Avenir Book" charset="0"/>
              <a:cs typeface="Avenir Book" charset="0"/>
              <a:sym typeface="Arial"/>
            </a:endParaRPr>
          </a:p>
        </p:txBody>
      </p:sp>
      <p:sp>
        <p:nvSpPr>
          <p:cNvPr id="11" name="Shape 429"/>
          <p:cNvSpPr/>
          <p:nvPr/>
        </p:nvSpPr>
        <p:spPr>
          <a:xfrm>
            <a:off x="3041238" y="3676473"/>
            <a:ext cx="2330862" cy="50475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56727"/>
                </a:moveTo>
                <a:lnTo>
                  <a:pt x="120000" y="0"/>
                </a:lnTo>
                <a:lnTo>
                  <a:pt x="119560" y="120000"/>
                </a:lnTo>
                <a:lnTo>
                  <a:pt x="0" y="56727"/>
                </a:lnTo>
                <a:close/>
              </a:path>
            </a:pathLst>
          </a:custGeom>
          <a:solidFill>
            <a:srgbClr val="FFFF00">
              <a:alpha val="62745"/>
            </a:srgbClr>
          </a:solidFill>
          <a:ln w="25400" cap="flat" cmpd="sng">
            <a:solidFill>
              <a:srgbClr val="E4DD1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venir Book" charset="0"/>
              <a:ea typeface="Avenir Book" charset="0"/>
              <a:cs typeface="Avenir Book" charset="0"/>
              <a:sym typeface="Arial"/>
            </a:endParaRPr>
          </a:p>
        </p:txBody>
      </p:sp>
      <p:sp>
        <p:nvSpPr>
          <p:cNvPr id="12" name="Shape 430"/>
          <p:cNvSpPr txBox="1"/>
          <p:nvPr/>
        </p:nvSpPr>
        <p:spPr>
          <a:xfrm>
            <a:off x="3949699" y="2920485"/>
            <a:ext cx="1422337" cy="384760"/>
          </a:xfrm>
          <a:prstGeom prst="rect">
            <a:avLst/>
          </a:prstGeom>
          <a:noFill/>
          <a:ln w="28575">
            <a:solidFill>
              <a:srgbClr val="1FBE38"/>
            </a:solidFill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50" b="1" i="0" u="none" strike="noStrike" cap="none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HADES acceptance: </a:t>
            </a:r>
            <a:r>
              <a:rPr lang="en-GB" sz="1050" b="1" i="0" u="none" strike="noStrike" cap="none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        18</a:t>
            </a:r>
            <a:r>
              <a:rPr lang="en-GB" sz="1050" b="1" i="0" u="none" strike="noStrike" cap="none" baseline="3000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o</a:t>
            </a:r>
            <a:r>
              <a:rPr lang="en-GB" sz="1050" b="1" i="0" u="none" strike="noStrike" cap="none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&lt;</a:t>
            </a:r>
            <a:r>
              <a:rPr lang="en-GB" sz="1050" b="1" i="0" u="none" strike="noStrike" cap="none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θ</a:t>
            </a:r>
            <a:r>
              <a:rPr lang="en-GB" sz="1050" b="1" i="0" u="none" strike="noStrike" cap="none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&lt;85</a:t>
            </a:r>
            <a:r>
              <a:rPr lang="en-GB" sz="1050" b="1" i="0" u="none" strike="noStrike" cap="none" baseline="3000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o</a:t>
            </a:r>
            <a:endParaRPr lang="en-GB" sz="1050" b="1" i="0" u="none" strike="noStrike" cap="none" baseline="3000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  <a:sym typeface="Arial"/>
            </a:endParaRPr>
          </a:p>
        </p:txBody>
      </p:sp>
      <p:sp>
        <p:nvSpPr>
          <p:cNvPr id="13" name="Shape 431"/>
          <p:cNvSpPr txBox="1"/>
          <p:nvPr/>
        </p:nvSpPr>
        <p:spPr>
          <a:xfrm>
            <a:off x="4245801" y="4230330"/>
            <a:ext cx="1126237" cy="542820"/>
          </a:xfrm>
          <a:prstGeom prst="rect">
            <a:avLst/>
          </a:prstGeom>
          <a:noFill/>
          <a:ln w="28575">
            <a:solidFill>
              <a:srgbClr val="E4DD1E"/>
            </a:solidFill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GB" sz="1050" b="1" i="0" u="none" strike="noStrike" cap="none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FDetector</a:t>
            </a:r>
            <a:r>
              <a:rPr lang="en-GB" sz="1050" b="1" i="0" u="none" strike="noStrike" cap="none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 acceptance: 0.5</a:t>
            </a:r>
            <a:r>
              <a:rPr lang="en-GB" sz="1050" b="1" i="0" u="none" strike="noStrike" cap="none" baseline="3000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o</a:t>
            </a:r>
            <a:r>
              <a:rPr lang="en-GB" sz="1050" b="1" i="0" u="none" strike="noStrike" cap="none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&lt;</a:t>
            </a:r>
            <a:r>
              <a:rPr lang="en-GB" sz="1050" b="1" i="0" u="none" strike="noStrike" cap="none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θ</a:t>
            </a:r>
            <a:r>
              <a:rPr lang="en-GB" sz="1050" b="1" i="0" u="none" strike="noStrike" cap="none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&lt;6.5</a:t>
            </a:r>
            <a:r>
              <a:rPr lang="en-GB" sz="1050" b="1" i="0" u="none" strike="noStrike" cap="none" baseline="3000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rial"/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89769" y="3562173"/>
            <a:ext cx="89682" cy="717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097" y="2527300"/>
            <a:ext cx="1494701" cy="2432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619" y="1277090"/>
            <a:ext cx="1559762" cy="14037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05200" y="977422"/>
            <a:ext cx="1325592" cy="250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err="1" smtClean="0">
                <a:latin typeface="Avenir Book" charset="0"/>
                <a:ea typeface="Avenir Book" charset="0"/>
                <a:cs typeface="Avenir Book" charset="0"/>
              </a:rPr>
              <a:t>dE</a:t>
            </a:r>
            <a:r>
              <a:rPr lang="en-US" sz="1000" smtClean="0">
                <a:latin typeface="Avenir Book" charset="0"/>
                <a:ea typeface="Avenir Book" charset="0"/>
                <a:cs typeface="Avenir Book" charset="0"/>
              </a:rPr>
              <a:t>/dx via </a:t>
            </a:r>
            <a:r>
              <a:rPr lang="en-US" sz="1000" err="1" smtClean="0">
                <a:latin typeface="Avenir Book" charset="0"/>
                <a:ea typeface="Avenir Book" charset="0"/>
                <a:cs typeface="Avenir Book" charset="0"/>
              </a:rPr>
              <a:t>ToT</a:t>
            </a:r>
            <a:endParaRPr lang="en-US" sz="1000" smtClean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240" y="2527300"/>
            <a:ext cx="1370147" cy="24135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31856" y="174756"/>
            <a:ext cx="1066800" cy="1206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HADES Program for Phase-0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4646"/>
            <a:ext cx="8229600" cy="3563104"/>
          </a:xfrm>
        </p:spPr>
        <p:txBody>
          <a:bodyPr/>
          <a:lstStyle/>
          <a:p>
            <a:pPr marL="269875" indent="-269875">
              <a:buFont typeface="Courier New" charset="0"/>
              <a:buChar char="o"/>
            </a:pPr>
            <a:r>
              <a:rPr lang="en-US" dirty="0" smtClean="0"/>
              <a:t>Electromagnetic structure of baryons in the time-like region.</a:t>
            </a:r>
          </a:p>
          <a:p>
            <a:pPr marL="269875" indent="-269875">
              <a:buFont typeface="Courier New" charset="0"/>
              <a:buChar char="o"/>
            </a:pPr>
            <a:endParaRPr lang="en-US" dirty="0"/>
          </a:p>
          <a:p>
            <a:pPr marL="269875" indent="-269875">
              <a:buFont typeface="Courier New" charset="0"/>
              <a:buChar char="o"/>
            </a:pPr>
            <a:r>
              <a:rPr lang="en-US" dirty="0" smtClean="0"/>
              <a:t>Strangeness in (baryonic, non-strange) resonances.</a:t>
            </a:r>
          </a:p>
          <a:p>
            <a:pPr marL="269875" indent="-269875">
              <a:buFont typeface="Courier New" charset="0"/>
              <a:buChar char="o"/>
            </a:pPr>
            <a:endParaRPr lang="en-US" dirty="0"/>
          </a:p>
          <a:p>
            <a:pPr marL="269875" indent="-269875">
              <a:buFont typeface="Courier New" charset="0"/>
              <a:buChar char="o"/>
            </a:pPr>
            <a:r>
              <a:rPr lang="en-US" dirty="0" smtClean="0"/>
              <a:t>Excitation spectrum of strange resonance.</a:t>
            </a:r>
          </a:p>
          <a:p>
            <a:pPr marL="269875" indent="-269875">
              <a:buFont typeface="Courier New" charset="0"/>
              <a:buChar char="o"/>
            </a:pPr>
            <a:endParaRPr lang="en-US" dirty="0" smtClean="0"/>
          </a:p>
          <a:p>
            <a:pPr marL="269875" indent="-269875">
              <a:buFont typeface="Courier New" charset="0"/>
              <a:buChar char="o"/>
            </a:pPr>
            <a:r>
              <a:rPr lang="en-US" dirty="0" smtClean="0"/>
              <a:t>Microscopic structure of dense </a:t>
            </a:r>
            <a:r>
              <a:rPr lang="en-US" dirty="0" smtClean="0"/>
              <a:t>&amp; </a:t>
            </a:r>
            <a:r>
              <a:rPr lang="en-US" dirty="0" smtClean="0"/>
              <a:t>hot matter and cold matter (SRC). </a:t>
            </a:r>
          </a:p>
          <a:p>
            <a:pPr marL="269875" indent="-269875">
              <a:buFont typeface="Courier New" charset="0"/>
              <a:buChar char="o"/>
            </a:pPr>
            <a:endParaRPr lang="en-US" dirty="0"/>
          </a:p>
          <a:p>
            <a:pPr marL="269875" indent="-269875">
              <a:buFont typeface="Courier New" charset="0"/>
              <a:buChar char="o"/>
            </a:pPr>
            <a:r>
              <a:rPr lang="en-US" dirty="0" smtClean="0"/>
              <a:t>Signatures for exotic properties of dense baryonic matter.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055374" y="1022684"/>
            <a:ext cx="1655064" cy="3160452"/>
            <a:chOff x="7004304" y="1044747"/>
            <a:chExt cx="1655064" cy="31604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296912" y="1723644"/>
                  <a:ext cx="10836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𝝅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𝒑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𝑷𝑬</m:t>
                        </m:r>
                      </m:oMath>
                    </m:oMathPara>
                  </a14:m>
                  <a:endParaRPr lang="en-US" b="1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6912" y="1723644"/>
                  <a:ext cx="1083630" cy="27699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5650" r="-1130" b="-2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375459" y="2669354"/>
                  <a:ext cx="9265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𝝅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𝒑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𝑨</m:t>
                        </m:r>
                      </m:oMath>
                    </m:oMathPara>
                  </a14:m>
                  <a:endParaRPr lang="en-US" b="1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5459" y="2669354"/>
                  <a:ext cx="926536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921" r="-1316" b="-2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493280" y="3460460"/>
                  <a:ext cx="6908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𝑨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→</m:t>
                        </m:r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𝑨</m:t>
                        </m:r>
                      </m:oMath>
                    </m:oMathPara>
                  </a14:m>
                  <a:endParaRPr lang="en-US" b="1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3280" y="3460460"/>
                  <a:ext cx="690894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0619" r="-2655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7004304" y="1044747"/>
              <a:ext cx="1655064" cy="316045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US" u="sng" smtClean="0"/>
                <a:t>SIS18</a:t>
              </a:r>
              <a:endParaRPr lang="en-US" u="sng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3794" y="4476409"/>
            <a:ext cx="8303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rgbClr val="002060"/>
                </a:solidFill>
                <a:latin typeface="Avenir Book" charset="0"/>
                <a:ea typeface="Avenir Book" charset="0"/>
                <a:cs typeface="Avenir Book" charset="0"/>
              </a:rPr>
              <a:t>Program will be optimized </a:t>
            </a:r>
            <a:r>
              <a:rPr lang="en-US" sz="1400" b="1" err="1" smtClean="0">
                <a:solidFill>
                  <a:srgbClr val="002060"/>
                </a:solidFill>
                <a:latin typeface="Avenir Book" charset="0"/>
                <a:ea typeface="Avenir Book" charset="0"/>
                <a:cs typeface="Avenir Book" charset="0"/>
              </a:rPr>
              <a:t>w.r.t</a:t>
            </a:r>
            <a:r>
              <a:rPr lang="en-US" sz="1400" b="1" smtClean="0">
                <a:solidFill>
                  <a:srgbClr val="002060"/>
                </a:solidFill>
                <a:latin typeface="Avenir Book" charset="0"/>
                <a:ea typeface="Avenir Book" charset="0"/>
                <a:cs typeface="Avenir Book" charset="0"/>
              </a:rPr>
              <a:t>. beam time available, accelerator performance, spectrometer upgrade</a:t>
            </a:r>
            <a:endParaRPr lang="en-US" sz="1400" b="1">
              <a:solidFill>
                <a:srgbClr val="00206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HADES Collaboration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1482172" y="186894"/>
            <a:ext cx="1525906" cy="117524"/>
          </a:xfrm>
        </p:spPr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9381" b="1324"/>
          <a:stretch/>
        </p:blipFill>
        <p:spPr>
          <a:xfrm>
            <a:off x="330915" y="1141923"/>
            <a:ext cx="8409961" cy="38849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997208" y="144856"/>
            <a:ext cx="5173137" cy="159562"/>
          </a:xfrm>
        </p:spPr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QCD Phase Diagram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470" y="646369"/>
            <a:ext cx="2713703" cy="3739434"/>
          </a:xfrm>
        </p:spPr>
        <p:txBody>
          <a:bodyPr/>
          <a:lstStyle/>
          <a:p>
            <a:pPr marL="0" indent="0">
              <a:buNone/>
            </a:pPr>
            <a:r>
              <a:rPr lang="en-US" sz="1400" smtClean="0"/>
              <a:t>Search for:</a:t>
            </a:r>
          </a:p>
          <a:p>
            <a:pPr marL="184150" lvl="1" indent="-174625">
              <a:spcAft>
                <a:spcPts val="600"/>
              </a:spcAft>
              <a:buFont typeface="Courier New" charset="0"/>
              <a:buChar char="o"/>
            </a:pPr>
            <a:r>
              <a:rPr lang="en-US" sz="1200" smtClean="0"/>
              <a:t>New (exotic) phases</a:t>
            </a:r>
          </a:p>
          <a:p>
            <a:pPr marL="184150" lvl="1" indent="-174625">
              <a:spcBef>
                <a:spcPts val="0"/>
              </a:spcBef>
              <a:spcAft>
                <a:spcPts val="600"/>
              </a:spcAft>
              <a:buFont typeface="Courier New" charset="0"/>
              <a:buChar char="o"/>
            </a:pPr>
            <a:r>
              <a:rPr lang="en-US" sz="1200" smtClean="0"/>
              <a:t>1. order transition to deconfined matter</a:t>
            </a:r>
          </a:p>
          <a:p>
            <a:pPr marL="184150" lvl="1" indent="-174625">
              <a:spcBef>
                <a:spcPts val="0"/>
              </a:spcBef>
              <a:spcAft>
                <a:spcPts val="600"/>
              </a:spcAft>
              <a:buFont typeface="Courier New" charset="0"/>
              <a:buChar char="o"/>
            </a:pPr>
            <a:r>
              <a:rPr lang="en-US" sz="1200" smtClean="0"/>
              <a:t>Critical point</a:t>
            </a:r>
          </a:p>
          <a:p>
            <a:pPr marL="184150" lvl="1" indent="-174625">
              <a:spcBef>
                <a:spcPts val="0"/>
              </a:spcBef>
              <a:spcAft>
                <a:spcPts val="600"/>
              </a:spcAft>
              <a:buFont typeface="Courier New" charset="0"/>
              <a:buChar char="o"/>
            </a:pPr>
            <a:r>
              <a:rPr lang="en-US" sz="1200" smtClean="0"/>
              <a:t>EOS of dense (and hot) QCD matter</a:t>
            </a:r>
            <a:endParaRPr lang="en-US" sz="1200"/>
          </a:p>
          <a:p>
            <a:pPr marL="0" indent="0">
              <a:spcBef>
                <a:spcPts val="936"/>
              </a:spcBef>
              <a:spcAft>
                <a:spcPts val="600"/>
              </a:spcAft>
              <a:buNone/>
            </a:pPr>
            <a:r>
              <a:rPr lang="en-US" sz="1400" smtClean="0"/>
              <a:t>Low-temperature approach:</a:t>
            </a:r>
          </a:p>
          <a:p>
            <a:pPr marL="136525" lvl="1" indent="-136525">
              <a:spcAft>
                <a:spcPts val="600"/>
              </a:spcAft>
              <a:buFont typeface="Courier New" charset="0"/>
              <a:buChar char="o"/>
            </a:pPr>
            <a:r>
              <a:rPr lang="en-US" sz="1200"/>
              <a:t>Chiral perturbation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931856" y="174756"/>
            <a:ext cx="1066800" cy="120609"/>
          </a:xfrm>
        </p:spPr>
        <p:txBody>
          <a:bodyPr/>
          <a:lstStyle/>
          <a:p>
            <a:fld id="{E65B3D9E-EA0C-5C49-AC2E-E18251C326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4" b="1734"/>
          <a:stretch/>
        </p:blipFill>
        <p:spPr bwMode="auto">
          <a:xfrm>
            <a:off x="125614" y="1127369"/>
            <a:ext cx="6291263" cy="3636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7987" y="4424225"/>
            <a:ext cx="3012367" cy="25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sz="1100" i="1" err="1">
                <a:solidFill>
                  <a:schemeClr val="bg1">
                    <a:lumMod val="50000"/>
                  </a:schemeClr>
                </a:solidFill>
                <a:latin typeface="Avenir Oblique" charset="0"/>
                <a:ea typeface="Avenir Oblique" charset="0"/>
                <a:cs typeface="Avenir Oblique" charset="0"/>
              </a:rPr>
              <a:t>Courtesy</a:t>
            </a:r>
            <a:r>
              <a:rPr lang="de-DE" sz="1100" i="1">
                <a:solidFill>
                  <a:schemeClr val="bg1">
                    <a:lumMod val="50000"/>
                  </a:schemeClr>
                </a:solidFill>
                <a:latin typeface="Avenir Oblique" charset="0"/>
                <a:ea typeface="Avenir Oblique" charset="0"/>
                <a:cs typeface="Avenir Oblique" charset="0"/>
              </a:rPr>
              <a:t> </a:t>
            </a:r>
            <a:r>
              <a:rPr lang="de-DE" sz="1100" i="1" err="1">
                <a:solidFill>
                  <a:schemeClr val="bg1">
                    <a:lumMod val="50000"/>
                  </a:schemeClr>
                </a:solidFill>
                <a:latin typeface="Avenir Oblique" charset="0"/>
                <a:ea typeface="Avenir Oblique" charset="0"/>
                <a:cs typeface="Avenir Oblique" charset="0"/>
              </a:rPr>
              <a:t>of</a:t>
            </a:r>
            <a:r>
              <a:rPr lang="de-DE" sz="1100" i="1">
                <a:solidFill>
                  <a:schemeClr val="bg1">
                    <a:lumMod val="50000"/>
                  </a:schemeClr>
                </a:solidFill>
                <a:latin typeface="Avenir Oblique" charset="0"/>
                <a:ea typeface="Avenir Oblique" charset="0"/>
                <a:cs typeface="Avenir Oblique" charset="0"/>
              </a:rPr>
              <a:t>  K. Fukushima &amp; T. </a:t>
            </a:r>
            <a:r>
              <a:rPr lang="de-DE" sz="1100" i="1" err="1">
                <a:solidFill>
                  <a:schemeClr val="bg1">
                    <a:lumMod val="50000"/>
                  </a:schemeClr>
                </a:solidFill>
                <a:latin typeface="Avenir Oblique" charset="0"/>
                <a:ea typeface="Avenir Oblique" charset="0"/>
                <a:cs typeface="Avenir Oblique" charset="0"/>
              </a:rPr>
              <a:t>Hatsuda</a:t>
            </a:r>
            <a:endParaRPr lang="de-DE" sz="1100" i="1">
              <a:solidFill>
                <a:schemeClr val="bg1">
                  <a:lumMod val="50000"/>
                </a:schemeClr>
              </a:solidFill>
              <a:latin typeface="Avenir Oblique" charset="0"/>
              <a:ea typeface="Avenir Oblique" charset="0"/>
              <a:cs typeface="Avenir Oblique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13" y="3035106"/>
            <a:ext cx="1702497" cy="17243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10749" y="4813679"/>
            <a:ext cx="2934928" cy="261610"/>
          </a:xfrm>
          <a:prstGeom prst="rect">
            <a:avLst/>
          </a:prstGeom>
        </p:spPr>
        <p:txBody>
          <a:bodyPr vert="horz" wrap="square" lIns="72000" rIns="72000">
            <a:spAutoFit/>
          </a:bodyPr>
          <a:lstStyle/>
          <a:p>
            <a:pPr indent="-290512">
              <a:spcBef>
                <a:spcPts val="648"/>
              </a:spcBef>
            </a:pPr>
            <a:r>
              <a:rPr lang="en-US" sz="1100" i="1">
                <a:solidFill>
                  <a:srgbClr val="7D8189"/>
                </a:solidFill>
                <a:latin typeface="Avenir Oblique" charset="0"/>
                <a:ea typeface="Avenir Oblique" charset="0"/>
                <a:cs typeface="Avenir Oblique" charset="0"/>
              </a:rPr>
              <a:t>J.W. Holt, M. Rho, W. Weise arXiv1411.6681</a:t>
            </a:r>
          </a:p>
        </p:txBody>
      </p:sp>
    </p:spTree>
    <p:extLst>
      <p:ext uri="{BB962C8B-B14F-4D97-AF65-F5344CB8AC3E}">
        <p14:creationId xmlns:p14="http://schemas.microsoft.com/office/powerpoint/2010/main" val="101546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QCD Risotto </a:t>
            </a:r>
            <a:r>
              <a:rPr lang="is-IS" smtClean="0"/>
              <a:t>…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07" y="1205941"/>
            <a:ext cx="4375355" cy="3281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97286" y="4640828"/>
            <a:ext cx="3253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...  </a:t>
            </a:r>
            <a:r>
              <a:rPr lang="is-IS" sz="16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what,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if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you cook it too long </a:t>
            </a:r>
            <a:r>
              <a:rPr lang="is-IS" sz="16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!?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for In-medium Modifications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82885" y="1118316"/>
                <a:ext cx="4387931" cy="373943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400" dirty="0" smtClean="0"/>
                  <a:t>25 years ago:</a:t>
                </a:r>
              </a:p>
              <a:p>
                <a:pPr lvl="1">
                  <a:buFont typeface="Courier New" charset="0"/>
                  <a:buChar char="o"/>
                </a:pPr>
                <a:r>
                  <a:rPr lang="en-US" sz="1200" dirty="0" smtClean="0"/>
                  <a:t>Brown/Rho, </a:t>
                </a:r>
                <a:r>
                  <a:rPr lang="en-US" sz="1200" dirty="0" err="1" smtClean="0"/>
                  <a:t>Hatsuda</a:t>
                </a:r>
                <a:r>
                  <a:rPr lang="en-US" sz="1200" dirty="0" smtClean="0"/>
                  <a:t>/Lee: </a:t>
                </a:r>
                <a:r>
                  <a:rPr lang="en-US" sz="1200" dirty="0"/>
                  <a:t>meson shifts as </a:t>
                </a:r>
                <a:r>
                  <a:rPr lang="en-US" sz="1200" dirty="0" smtClean="0"/>
                  <a:t>a </a:t>
                </a:r>
                <a:r>
                  <a:rPr lang="en-US" sz="1200" dirty="0"/>
                  <a:t>signal </a:t>
                </a:r>
                <a:r>
                  <a:rPr lang="en-US" sz="1200" dirty="0" smtClean="0"/>
                  <a:t>for the </a:t>
                </a:r>
                <a:r>
                  <a:rPr lang="en-US" sz="1200" dirty="0"/>
                  <a:t>restoration of the </a:t>
                </a:r>
                <a:r>
                  <a:rPr lang="en-US" sz="1200" dirty="0"/>
                  <a:t>s</a:t>
                </a:r>
                <a:r>
                  <a:rPr lang="en-US" sz="1200" dirty="0" smtClean="0"/>
                  <a:t>b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charset="0"/>
                      </a:rPr>
                      <m:t>𝜒</m:t>
                    </m:r>
                    <m:r>
                      <m:rPr>
                        <m:sty m:val="p"/>
                      </m:rPr>
                      <a:rPr lang="de-DE" sz="1200" b="0" i="0" smtClean="0">
                        <a:latin typeface="Cambria Math" charset="0"/>
                      </a:rPr>
                      <m:t>s</m:t>
                    </m:r>
                  </m:oMath>
                </a14:m>
                <a:r>
                  <a:rPr lang="en-US" sz="1200" dirty="0" smtClean="0"/>
                  <a:t>.</a:t>
                </a:r>
                <a:r>
                  <a:rPr lang="en-US" sz="1250" dirty="0"/>
                  <a:t/>
                </a:r>
                <a:br>
                  <a:rPr lang="en-US" sz="1250" dirty="0"/>
                </a:br>
                <a:r>
                  <a:rPr lang="en-US" sz="1250" dirty="0"/>
                  <a:t> </a:t>
                </a:r>
                <a:endParaRPr lang="en-US" sz="125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de-DE" sz="1200" i="1">
                              <a:latin typeface="Cambria Math" charset="0"/>
                            </a:rPr>
                            <m:t>𝑚</m:t>
                          </m:r>
                        </m:e>
                        <m:sup>
                          <m:r>
                            <a:rPr lang="de-DE" sz="1200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de-DE" sz="1200" i="1">
                          <a:latin typeface="Cambria Math" charset="0"/>
                        </a:rPr>
                        <m:t>=</m:t>
                      </m:r>
                      <m:r>
                        <a:rPr lang="de-DE" sz="1200" i="1">
                          <a:latin typeface="Cambria Math" charset="0"/>
                        </a:rPr>
                        <m:t>𝑚</m:t>
                      </m:r>
                      <m:d>
                        <m:dPr>
                          <m:ctrlPr>
                            <a:rPr lang="is-IS" sz="12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latin typeface="Cambria Math" charset="0"/>
                            </a:rPr>
                            <m:t>1−0.18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pt-BR" sz="12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pt-BR" sz="12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200" i="1">
                                      <a:latin typeface="Cambria Math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i="1">
                                          <a:latin typeface="Cambria Math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de-DE" sz="1200" i="1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a:rPr lang="de-DE" sz="1200">
                          <a:latin typeface="Cambria Math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de-DE" sz="1200">
                          <a:latin typeface="Cambria Math" charset="0"/>
                        </a:rPr>
                        <m:t>or</m:t>
                      </m:r>
                      <m:r>
                        <a:rPr lang="de-DE" sz="1200">
                          <a:latin typeface="Cambria Math" charset="0"/>
                        </a:rPr>
                        <m:t>   </m:t>
                      </m:r>
                      <m:sSup>
                        <m:sSupPr>
                          <m:ctrlPr>
                            <a:rPr lang="de-DE" sz="12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de-DE" sz="1200" i="1">
                              <a:latin typeface="Cambria Math" charset="0"/>
                            </a:rPr>
                            <m:t>𝑚</m:t>
                          </m:r>
                        </m:e>
                        <m:sup>
                          <m:r>
                            <a:rPr lang="de-DE" sz="1200" i="1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de-DE" sz="1200" i="1">
                          <a:latin typeface="Cambria Math" charset="0"/>
                        </a:rPr>
                        <m:t>=</m:t>
                      </m:r>
                      <m:r>
                        <a:rPr lang="de-DE" sz="1200" i="1">
                          <a:latin typeface="Cambria Math" charset="0"/>
                        </a:rPr>
                        <m:t>𝑚</m:t>
                      </m:r>
                      <m:sSup>
                        <m:sSupPr>
                          <m:ctrlPr>
                            <a:rPr lang="de-DE" sz="12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s-IS" sz="1200" i="1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is-IS" sz="12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200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is-IS" sz="120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200" i="1">
                                              <a:latin typeface="Cambria Math" charset="0"/>
                                            </a:rPr>
                                            <m:t>𝑞</m:t>
                                          </m:r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de-DE" sz="1200" i="1">
                                                  <a:latin typeface="Cambria Math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sz="1200" i="1">
                                                  <a:latin typeface="Cambria Math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200" i="1">
                                          <a:latin typeface="Cambria Math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num>
                                <m:den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s-IS" sz="12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200" i="1">
                                          <a:latin typeface="Cambria Math" charset="0"/>
                                        </a:rPr>
                                        <m:t>𝑞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200" i="1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200" i="1">
                                              <a:latin typeface="Cambria Math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200" i="1">
                              <a:latin typeface="Cambria Math" charset="0"/>
                            </a:rPr>
                            <m:t>𝑢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>
                  <a:buFont typeface="Courier New" charset="0"/>
                  <a:buChar char="o"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/>
                  <a:t>As of today:</a:t>
                </a:r>
              </a:p>
              <a:p>
                <a:pPr lvl="1">
                  <a:spcBef>
                    <a:spcPts val="600"/>
                  </a:spcBef>
                  <a:buFont typeface="Courier New" charset="0"/>
                  <a:buChar char="o"/>
                </a:pPr>
                <a:r>
                  <a:rPr lang="en-US" sz="1200" dirty="0"/>
                  <a:t>no real evidence for dropping masses,</a:t>
                </a:r>
              </a:p>
              <a:p>
                <a:pPr lvl="1">
                  <a:spcBef>
                    <a:spcPts val="600"/>
                  </a:spcBef>
                  <a:buFont typeface="Courier New" charset="0"/>
                  <a:buChar char="o"/>
                </a:pPr>
                <a:r>
                  <a:rPr lang="en-US" sz="1200" dirty="0"/>
                  <a:t>instead, </a:t>
                </a:r>
                <a14:m>
                  <m:oMath xmlns:m="http://schemas.openxmlformats.org/officeDocument/2006/math">
                    <m:r>
                      <a:rPr lang="de-DE" sz="1200" i="1">
                        <a:latin typeface="Cambria Math" charset="0"/>
                      </a:rPr>
                      <m:t>𝜌</m:t>
                    </m:r>
                  </m:oMath>
                </a14:m>
                <a:r>
                  <a:rPr lang="en-US" sz="1200" dirty="0"/>
                  <a:t> strongly </a:t>
                </a:r>
                <a:r>
                  <a:rPr lang="en-US" sz="1200" dirty="0" smtClean="0"/>
                  <a:t>broadened (in-medium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charset="0"/>
                          </a:rPr>
                          <m:t>𝜌</m:t>
                        </m:r>
                      </m:e>
                      <m:sub>
                        <m:r>
                          <a:rPr lang="de-DE" sz="12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200" dirty="0" smtClean="0"/>
                  <a:t> propag.):</a:t>
                </a:r>
                <a:endParaRPr lang="en-US" sz="12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2885" y="1118316"/>
                <a:ext cx="4387931" cy="3739434"/>
              </a:xfrm>
              <a:blipFill rotWithShape="0">
                <a:blip r:embed="rId2"/>
                <a:stretch>
                  <a:fillRect l="-417" r="-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07" y="1107002"/>
            <a:ext cx="3894147" cy="3705779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014" y="1276010"/>
            <a:ext cx="1078523" cy="88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739" y="3602456"/>
            <a:ext cx="2287814" cy="123352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413173" y="4604661"/>
            <a:ext cx="1443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cf. talk by Ralf Rapp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4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Explore the QCD Phase Diagram at high Density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085" y="1020801"/>
            <a:ext cx="4297786" cy="9277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Heavy-ion </a:t>
            </a:r>
            <a:r>
              <a:rPr lang="en-US" dirty="0"/>
              <a:t>c</a:t>
            </a:r>
            <a:r>
              <a:rPr lang="en-US" dirty="0" smtClean="0"/>
              <a:t>ollision at SIS18 energies: </a:t>
            </a:r>
          </a:p>
          <a:p>
            <a:pPr lvl="1">
              <a:spcBef>
                <a:spcPts val="600"/>
              </a:spcBef>
              <a:buFont typeface="Courier New" charset="0"/>
              <a:buChar char="o"/>
            </a:pPr>
            <a:r>
              <a:rPr lang="en-US" sz="1300" dirty="0" smtClean="0"/>
              <a:t>Baryon-dominated </a:t>
            </a:r>
            <a:r>
              <a:rPr lang="en-US" sz="1300" dirty="0"/>
              <a:t>system </a:t>
            </a:r>
            <a:r>
              <a:rPr lang="en-US" sz="1300" dirty="0" smtClean="0"/>
              <a:t>throughout the evolution.</a:t>
            </a:r>
            <a:endParaRPr lang="en-US" sz="1300" dirty="0"/>
          </a:p>
          <a:p>
            <a:pPr lvl="1">
              <a:spcBef>
                <a:spcPts val="600"/>
              </a:spcBef>
              <a:buFont typeface="Courier New" charset="0"/>
              <a:buChar char="o"/>
            </a:pPr>
            <a:r>
              <a:rPr lang="en-US" sz="1300" dirty="0"/>
              <a:t>Comparatively long </a:t>
            </a:r>
            <a:r>
              <a:rPr lang="en-US" sz="1300" dirty="0" smtClean="0"/>
              <a:t>lifetime of the dense ”fireball”.</a:t>
            </a:r>
            <a:endParaRPr lang="en-US" sz="1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pic>
        <p:nvPicPr>
          <p:cNvPr id="9" name="Picture 8" descr="qcd_phase_diagram_facilitie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26812"/>
            <a:ext cx="3647937" cy="3559348"/>
          </a:xfrm>
          <a:prstGeom prst="rect">
            <a:avLst/>
          </a:prstGeom>
          <a:solidFill>
            <a:schemeClr val="bg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984955" y="2006063"/>
            <a:ext cx="3578942" cy="2801917"/>
            <a:chOff x="4984955" y="2183039"/>
            <a:chExt cx="3578942" cy="2801917"/>
          </a:xfrm>
        </p:grpSpPr>
        <p:sp>
          <p:nvSpPr>
            <p:cNvPr id="11" name="Rectangle 10"/>
            <p:cNvSpPr/>
            <p:nvPr/>
          </p:nvSpPr>
          <p:spPr>
            <a:xfrm>
              <a:off x="4984955" y="2183039"/>
              <a:ext cx="3578942" cy="2801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nhaltsplatzhalter 6" descr="temp_dens_evol_auau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0313" y="2612645"/>
              <a:ext cx="3352472" cy="2285604"/>
            </a:xfrm>
            <a:prstGeom prst="rect">
              <a:avLst/>
            </a:prstGeom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6392337" y="4363367"/>
              <a:ext cx="135548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err="1" smtClean="0"/>
                <a:t>Au+Au</a:t>
              </a:r>
              <a:r>
                <a:rPr lang="en-US" sz="1050" smtClean="0"/>
                <a:t> 1.23</a:t>
              </a:r>
              <a:r>
                <a:rPr lang="en-US" sz="1050" i="1" smtClean="0"/>
                <a:t>A</a:t>
              </a:r>
              <a:r>
                <a:rPr lang="en-US" sz="1050" smtClean="0"/>
                <a:t> </a:t>
              </a:r>
              <a:r>
                <a:rPr lang="en-US" sz="1050"/>
                <a:t>GeV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14787" y="2212535"/>
              <a:ext cx="25635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/>
              <a:r>
                <a:rPr lang="en-US" sz="1000">
                  <a:latin typeface="Avenir Roman" charset="0"/>
                  <a:ea typeface="Avenir Roman" charset="0"/>
                  <a:cs typeface="Avenir Roman" charset="0"/>
                </a:rPr>
                <a:t>Central cell (3x3x3 fm</a:t>
              </a:r>
              <a:r>
                <a:rPr lang="en-US" sz="1000" baseline="30000">
                  <a:latin typeface="Avenir Roman" charset="0"/>
                  <a:ea typeface="Avenir Roman" charset="0"/>
                  <a:cs typeface="Avenir Roman" charset="0"/>
                </a:rPr>
                <a:t>3</a:t>
              </a:r>
              <a:r>
                <a:rPr lang="en-US" sz="1000">
                  <a:latin typeface="Avenir Roman" charset="0"/>
                  <a:ea typeface="Avenir Roman" charset="0"/>
                  <a:cs typeface="Avenir Roman" charset="0"/>
                </a:rPr>
                <a:t>) thermodynamic </a:t>
              </a:r>
              <a:r>
                <a:rPr lang="en-US" sz="1000" smtClean="0">
                  <a:latin typeface="Avenir Roman" charset="0"/>
                  <a:ea typeface="Avenir Roman" charset="0"/>
                  <a:cs typeface="Avenir Roman" charset="0"/>
                </a:rPr>
                <a:t/>
              </a:r>
              <a:br>
                <a:rPr lang="en-US" sz="1000" smtClean="0">
                  <a:latin typeface="Avenir Roman" charset="0"/>
                  <a:ea typeface="Avenir Roman" charset="0"/>
                  <a:cs typeface="Avenir Roman" charset="0"/>
                </a:rPr>
              </a:br>
              <a:r>
                <a:rPr lang="en-US" sz="1000" smtClean="0">
                  <a:latin typeface="Avenir Roman" charset="0"/>
                  <a:ea typeface="Avenir Roman" charset="0"/>
                  <a:cs typeface="Avenir Roman" charset="0"/>
                </a:rPr>
                <a:t>properties  from </a:t>
              </a:r>
              <a:r>
                <a:rPr lang="en-US" sz="1000">
                  <a:latin typeface="Avenir Roman" charset="0"/>
                  <a:ea typeface="Avenir Roman" charset="0"/>
                  <a:cs typeface="Avenir Roman" charset="0"/>
                </a:rPr>
                <a:t>coarse graining UrQMD</a:t>
              </a:r>
              <a:r>
                <a:rPr lang="en-US" sz="1000" smtClean="0">
                  <a:latin typeface="Avenir Roman" charset="0"/>
                  <a:ea typeface="Avenir Roman" charset="0"/>
                  <a:cs typeface="Avenir Roman" charset="0"/>
                </a:rPr>
                <a:t>.</a:t>
              </a:r>
              <a:endParaRPr lang="en-US" sz="1000">
                <a:latin typeface="Avenir Roman" charset="0"/>
                <a:ea typeface="Avenir Roman" charset="0"/>
                <a:cs typeface="Avenir Roman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55585" y="4857343"/>
            <a:ext cx="2934928" cy="261610"/>
          </a:xfrm>
          <a:prstGeom prst="rect">
            <a:avLst/>
          </a:prstGeom>
        </p:spPr>
        <p:txBody>
          <a:bodyPr vert="horz" wrap="square" lIns="72000" rIns="72000">
            <a:spAutoFit/>
          </a:bodyPr>
          <a:lstStyle/>
          <a:p>
            <a:pPr indent="-290512">
              <a:spcBef>
                <a:spcPts val="648"/>
              </a:spcBef>
            </a:pPr>
            <a:r>
              <a:rPr lang="en-US" sz="1100" i="1" smtClean="0">
                <a:solidFill>
                  <a:srgbClr val="7D8189"/>
                </a:solidFill>
                <a:latin typeface="Avenir Oblique" charset="0"/>
                <a:ea typeface="Avenir Oblique" charset="0"/>
                <a:cs typeface="Avenir Oblique" charset="0"/>
              </a:rPr>
              <a:t>T. Galatyuk, F. </a:t>
            </a:r>
            <a:r>
              <a:rPr lang="en-US" sz="1100" i="1" err="1" smtClean="0">
                <a:solidFill>
                  <a:srgbClr val="7D8189"/>
                </a:solidFill>
                <a:latin typeface="Avenir Oblique" charset="0"/>
                <a:ea typeface="Avenir Oblique" charset="0"/>
                <a:cs typeface="Avenir Oblique" charset="0"/>
              </a:rPr>
              <a:t>Seck</a:t>
            </a:r>
            <a:r>
              <a:rPr lang="en-US" sz="1100" i="1">
                <a:solidFill>
                  <a:srgbClr val="7D8189"/>
                </a:solidFill>
                <a:latin typeface="Avenir Oblique" charset="0"/>
                <a:ea typeface="Avenir Oblique" charset="0"/>
                <a:cs typeface="Avenir Oblique" charset="0"/>
              </a:rPr>
              <a:t>,</a:t>
            </a:r>
            <a:r>
              <a:rPr lang="en-US" sz="1100" i="1" smtClean="0">
                <a:solidFill>
                  <a:srgbClr val="7D8189"/>
                </a:solidFill>
                <a:latin typeface="Avenir Oblique" charset="0"/>
                <a:ea typeface="Avenir Oblique" charset="0"/>
                <a:cs typeface="Avenir Oblique" charset="0"/>
              </a:rPr>
              <a:t> et al.,</a:t>
            </a:r>
            <a:r>
              <a:rPr lang="fi-FI" sz="1100" i="1" smtClean="0">
                <a:solidFill>
                  <a:srgbClr val="7D8189"/>
                </a:solidFill>
                <a:latin typeface="Avenir Oblique" charset="0"/>
                <a:ea typeface="Avenir Oblique" charset="0"/>
                <a:cs typeface="Avenir Oblique" charset="0"/>
              </a:rPr>
              <a:t>arXiv-1512-08688</a:t>
            </a:r>
            <a:endParaRPr lang="fi-FI" sz="1100" i="1">
              <a:solidFill>
                <a:srgbClr val="7D8189"/>
              </a:solidFill>
              <a:latin typeface="Avenir Oblique" charset="0"/>
              <a:ea typeface="Avenir Oblique" charset="0"/>
              <a:cs typeface="Avenir Obliq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50658" y="1068238"/>
            <a:ext cx="4139382" cy="3897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smtClean="0"/>
              <a:t>Medium radiation from </a:t>
            </a:r>
            <a:r>
              <a:rPr lang="en-US" sz="1400" smtClean="0">
                <a:solidFill>
                  <a:srgbClr val="C00000"/>
                </a:solidFill>
              </a:rPr>
              <a:t>Thermal Emission </a:t>
            </a:r>
            <a:r>
              <a:rPr lang="en-US" sz="1400">
                <a:solidFill>
                  <a:srgbClr val="C00000"/>
                </a:solidFill>
              </a:rPr>
              <a:t>R</a:t>
            </a:r>
            <a:r>
              <a:rPr lang="en-US" sz="1400" smtClean="0">
                <a:solidFill>
                  <a:srgbClr val="C00000"/>
                </a:solidFill>
              </a:rPr>
              <a:t>ates</a:t>
            </a:r>
            <a:r>
              <a:rPr lang="en-US" sz="1400" smtClean="0"/>
              <a:t>: </a:t>
            </a: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Theoretical Approaches to Medium Radiation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pic>
        <p:nvPicPr>
          <p:cNvPr id="16" name="Grafik 14" descr="cbm_cocktail_auau25gev_epem_cro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65" y="1268281"/>
            <a:ext cx="3851205" cy="3528573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7346067" y="2795749"/>
            <a:ext cx="1603776" cy="1421611"/>
            <a:chOff x="2595716" y="2261419"/>
            <a:chExt cx="1603776" cy="1421611"/>
          </a:xfrm>
        </p:grpSpPr>
        <p:sp>
          <p:nvSpPr>
            <p:cNvPr id="14" name="Rectangle 13"/>
            <p:cNvSpPr/>
            <p:nvPr/>
          </p:nvSpPr>
          <p:spPr>
            <a:xfrm>
              <a:off x="2595720" y="2265956"/>
              <a:ext cx="1603772" cy="1417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81860" y="2610257"/>
              <a:ext cx="1308113" cy="993171"/>
              <a:chOff x="501022" y="1989331"/>
              <a:chExt cx="1308113" cy="993171"/>
            </a:xfrm>
          </p:grpSpPr>
          <p:sp>
            <p:nvSpPr>
              <p:cNvPr id="8" name="AutoShape 5"/>
              <p:cNvSpPr>
                <a:spLocks noChangeArrowheads="1"/>
              </p:cNvSpPr>
              <p:nvPr/>
            </p:nvSpPr>
            <p:spPr bwMode="auto">
              <a:xfrm rot="5400000">
                <a:off x="718886" y="1771467"/>
                <a:ext cx="662925" cy="1098653"/>
              </a:xfrm>
              <a:prstGeom prst="can">
                <a:avLst>
                  <a:gd name="adj" fmla="val 436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AutoShape 6"/>
              <p:cNvSpPr>
                <a:spLocks noChangeArrowheads="1"/>
              </p:cNvSpPr>
              <p:nvPr/>
            </p:nvSpPr>
            <p:spPr bwMode="auto">
              <a:xfrm>
                <a:off x="1495234" y="2264840"/>
                <a:ext cx="313901" cy="109474"/>
              </a:xfrm>
              <a:prstGeom prst="rightArrow">
                <a:avLst>
                  <a:gd name="adj1" fmla="val 50000"/>
                  <a:gd name="adj2" fmla="val 75556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0" name="AutoShape 7"/>
              <p:cNvSpPr>
                <a:spLocks noChangeArrowheads="1"/>
              </p:cNvSpPr>
              <p:nvPr/>
            </p:nvSpPr>
            <p:spPr bwMode="auto">
              <a:xfrm rot="5400000">
                <a:off x="910888" y="2765143"/>
                <a:ext cx="330854" cy="103864"/>
              </a:xfrm>
              <a:prstGeom prst="rightArrow">
                <a:avLst>
                  <a:gd name="adj1" fmla="val 50000"/>
                  <a:gd name="adj2" fmla="val 75556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25026" y="2178895"/>
                    <a:ext cx="804323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160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026" y="2178895"/>
                    <a:ext cx="804323" cy="24622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5344" r="-2290" b="-27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TextBox 11"/>
            <p:cNvSpPr txBox="1"/>
            <p:nvPr/>
          </p:nvSpPr>
          <p:spPr>
            <a:xfrm>
              <a:off x="2595716" y="2261419"/>
              <a:ext cx="16037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latin typeface="Avenir Roman" charset="0"/>
                  <a:ea typeface="Avenir Roman" charset="0"/>
                  <a:cs typeface="Avenir Roman" charset="0"/>
                </a:rPr>
                <a:t>isentropic expansion</a:t>
              </a:r>
              <a:endParaRPr lang="en-US" sz="1200">
                <a:latin typeface="Avenir Roman" charset="0"/>
                <a:ea typeface="Avenir Roman" charset="0"/>
                <a:cs typeface="Avenir Roman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9091" y="3415025"/>
            <a:ext cx="1474393" cy="1586414"/>
            <a:chOff x="170171" y="3073160"/>
            <a:chExt cx="1764000" cy="1908000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4"/>
            <a:srcRect l="60974" t="-3876" r="136" b="7645"/>
            <a:stretch/>
          </p:blipFill>
          <p:spPr bwMode="auto">
            <a:xfrm>
              <a:off x="170171" y="3073160"/>
              <a:ext cx="1764000" cy="19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32744" y="3134074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latin typeface="Avenir Roman" charset="0"/>
                  <a:ea typeface="Avenir Roman" charset="0"/>
                  <a:cs typeface="Avenir Roman" charset="0"/>
                </a:rPr>
                <a:t>UrQMD</a:t>
              </a:r>
              <a:endParaRPr lang="en-US" sz="1200">
                <a:latin typeface="Avenir Roman" charset="0"/>
                <a:ea typeface="Avenir Roman" charset="0"/>
                <a:cs typeface="Avenir Roman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21706" y="1668013"/>
            <a:ext cx="3555140" cy="535114"/>
            <a:chOff x="383457" y="1462413"/>
            <a:chExt cx="3555140" cy="5351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83457" y="1462413"/>
                  <a:ext cx="3555140" cy="4894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bg-BG" sz="1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3</m:t>
                                </m:r>
                              </m:sup>
                            </m:sSup>
                            <m:acc>
                              <m:accPr>
                                <m:chr m:val="̇"/>
                                <m:ctrlPr>
                                  <a:rPr lang="de-DE" sz="1400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𝑁</m:t>
                                </m:r>
                              </m:e>
                            </m:acc>
                          </m:num>
                          <m:den>
                            <m:r>
                              <a:rPr lang="de-DE" sz="1400" b="0" i="1" smtClean="0">
                                <a:latin typeface="Cambria Math" charset="0"/>
                              </a:rPr>
                              <m:t>𝑑𝑀𝑑𝑦𝑑</m:t>
                            </m:r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de-DE" sz="1400" b="0" i="1" smtClean="0">
                                <a:latin typeface="Cambria Math" charset="0"/>
                              </a:rPr>
                              <m:t>𝑑</m:t>
                            </m:r>
                            <m:r>
                              <a:rPr lang="de-DE" sz="1400" b="0" i="1" smtClean="0">
                                <a:latin typeface="Cambria Math" charset="0"/>
                              </a:rPr>
                              <m:t>𝛼</m:t>
                            </m:r>
                          </m:den>
                        </m:f>
                        <m:r>
                          <a:rPr lang="bg-BG" sz="1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≡</m:t>
                        </m:r>
                        <m:nary>
                          <m:naryPr>
                            <m:ctrlPr>
                              <a:rPr lang="is-IS" sz="1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de-DE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de-DE" sz="1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∞</m:t>
                            </m:r>
                          </m:sup>
                          <m:e>
                            <m:f>
                              <m:fPr>
                                <m:ctrlPr>
                                  <a:rPr lang="bg-BG" sz="14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de-DE" sz="1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𝜖</m:t>
                                </m:r>
                              </m:num>
                              <m:den>
                                <m:r>
                                  <a:rPr lang="de-DE" sz="1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  <m:r>
                                  <a:rPr lang="de-DE" sz="1400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𝒑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pt-BR" sz="140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  <m:d>
                                  <m:dPr>
                                    <m:ctrlPr>
                                      <a:rPr lang="is-IS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de-DE" sz="1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s-IS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𝒙</m:t>
                                    </m:r>
                                  </m:e>
                                </m:d>
                                <m:r>
                                  <a:rPr lang="de-DE" sz="1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de-DE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4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𝑣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is-IS" sz="1400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1" i="1" smtClean="0">
                                        <a:latin typeface="Cambria Math" charset="0"/>
                                      </a:rPr>
                                      <m:t>𝒙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  <m:r>
                          <a:rPr lang="de-DE" sz="1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</m:t>
                        </m:r>
                        <m:r>
                          <a:rPr lang="de-DE" sz="14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</m:oMath>
                    </m:oMathPara>
                  </a14:m>
                  <a:endParaRPr lang="en-US" sz="1400" b="1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57" y="1462413"/>
                  <a:ext cx="3555140" cy="48942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ounded Rectangle 22"/>
            <p:cNvSpPr/>
            <p:nvPr/>
          </p:nvSpPr>
          <p:spPr>
            <a:xfrm>
              <a:off x="2253913" y="1600699"/>
              <a:ext cx="1386349" cy="260703"/>
            </a:xfrm>
            <a:prstGeom prst="roundRect">
              <a:avLst/>
            </a:prstGeom>
            <a:solidFill>
              <a:srgbClr val="93A299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914506" y="1466431"/>
              <a:ext cx="319361" cy="531096"/>
            </a:xfrm>
            <a:prstGeom prst="roundRect">
              <a:avLst/>
            </a:prstGeom>
            <a:solidFill>
              <a:srgbClr val="E12B1C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ight Arrow 25"/>
          <p:cNvSpPr/>
          <p:nvPr/>
        </p:nvSpPr>
        <p:spPr>
          <a:xfrm rot="15304221">
            <a:off x="7520044" y="2357661"/>
            <a:ext cx="406518" cy="237460"/>
          </a:xfrm>
          <a:prstGeom prst="rightArrow">
            <a:avLst>
              <a:gd name="adj1" fmla="val 50000"/>
              <a:gd name="adj2" fmla="val 573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8607730">
            <a:off x="6953787" y="1380350"/>
            <a:ext cx="406518" cy="237460"/>
          </a:xfrm>
          <a:prstGeom prst="rightArrow">
            <a:avLst>
              <a:gd name="adj1" fmla="val 50000"/>
              <a:gd name="adj2" fmla="val 51498"/>
            </a:avLst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874167" y="2232623"/>
            <a:ext cx="1369494" cy="13477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5" idx="1"/>
          </p:cNvCxnSpPr>
          <p:nvPr/>
        </p:nvCxnSpPr>
        <p:spPr>
          <a:xfrm flipH="1" flipV="1">
            <a:off x="3813742" y="2139117"/>
            <a:ext cx="1341978" cy="14417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273885" y="3208553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smtClean="0">
                <a:latin typeface="Avenir Roman" charset="0"/>
                <a:ea typeface="Avenir Roman" charset="0"/>
                <a:cs typeface="Avenir Roman" charset="0"/>
              </a:rPr>
              <a:t>shining</a:t>
            </a:r>
            <a:endParaRPr lang="en-US" sz="1200" b="1" i="1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87960" y="2429490"/>
            <a:ext cx="1289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coarse graining</a:t>
            </a:r>
            <a:endParaRPr lang="en-US" sz="1200" b="1" i="1">
              <a:solidFill>
                <a:schemeClr val="bg1">
                  <a:lumMod val="50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cxnSp>
        <p:nvCxnSpPr>
          <p:cNvPr id="39" name="Straight Arrow Connector 38"/>
          <p:cNvCxnSpPr>
            <a:stCxn id="20" idx="1"/>
          </p:cNvCxnSpPr>
          <p:nvPr/>
        </p:nvCxnSpPr>
        <p:spPr>
          <a:xfrm flipH="1" flipV="1">
            <a:off x="3954233" y="1689316"/>
            <a:ext cx="1067473" cy="2234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15240" y="4492869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Dilepton emission from </a:t>
            </a:r>
            <a:br>
              <a:rPr lang="en-US" sz="1200" smtClean="0"/>
            </a:br>
            <a:r>
              <a:rPr lang="en-US" sz="1200" smtClean="0">
                <a:solidFill>
                  <a:srgbClr val="002060"/>
                </a:solidFill>
              </a:rPr>
              <a:t>Microscopic Transport.</a:t>
            </a:r>
            <a:endParaRPr lang="en-US" sz="1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Spectrometer performance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HADES </a:t>
            </a:r>
            <a:r>
              <a:rPr lang="en-US" dirty="0" smtClean="0"/>
              <a:t>Spectrometer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18316"/>
                <a:ext cx="4586748" cy="3739434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Courier New" charset="0"/>
                  <a:buChar char="o"/>
                </a:pPr>
                <a:r>
                  <a:rPr lang="en-US" smtClean="0"/>
                  <a:t>High </a:t>
                </a:r>
                <a:r>
                  <a:rPr lang="en-US"/>
                  <a:t>Acceptance Di-Electron Spectrometer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/>
                  <a:t>Designed in the nineties to measure the in-medium </a:t>
                </a:r>
                <a:br>
                  <a:rPr lang="en-US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𝜌</m:t>
                    </m:r>
                  </m:oMath>
                </a14:m>
                <a:r>
                  <a:rPr lang="en-US"/>
                  <a:t> mass-shift in 1A GeV </a:t>
                </a:r>
                <a:r>
                  <a:rPr lang="en-US" err="1"/>
                  <a:t>Au+Au</a:t>
                </a:r>
                <a:r>
                  <a:rPr lang="en-US"/>
                  <a:t> collisions</a:t>
                </a:r>
                <a:r>
                  <a:rPr lang="en-US">
                    <a:sym typeface="Wingdings"/>
                  </a:rPr>
                  <a:t>.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mtClean="0">
                    <a:sym typeface="Wingdings"/>
                  </a:rPr>
                  <a:t>combines </a:t>
                </a:r>
                <a:r>
                  <a:rPr lang="en-US">
                    <a:sym typeface="Wingdings"/>
                  </a:rPr>
                  <a:t>aspects of hadron physics with (ultra-) relativistic heavy-ion physics</a:t>
                </a:r>
                <a:r>
                  <a:rPr lang="de-DE">
                    <a:sym typeface="Wingdings"/>
                  </a:rPr>
                  <a:t>. </a:t>
                </a:r>
                <a:endParaRPr lang="en-US">
                  <a:sym typeface="Wingdings"/>
                </a:endParaRPr>
              </a:p>
              <a:p>
                <a:endParaRPr lang="en-US">
                  <a:sym typeface="Wingdings"/>
                </a:endParaRPr>
              </a:p>
              <a:p>
                <a:pPr>
                  <a:buFont typeface="Courier New" charset="0"/>
                  <a:buChar char="o"/>
                </a:pPr>
                <a:r>
                  <a:rPr lang="en-US">
                    <a:sym typeface="Wingdings"/>
                  </a:rPr>
                  <a:t>Detector design </a:t>
                </a:r>
              </a:p>
              <a:p>
                <a:pPr lvl="1"/>
                <a:r>
                  <a:rPr lang="en-US">
                    <a:sym typeface="Wingdings"/>
                  </a:rPr>
                  <a:t>Toroidal spectrometer with six-sector superconducting magnet (momentum kick: 0.3 - 0.15 Tm)</a:t>
                </a:r>
              </a:p>
              <a:p>
                <a:pPr lvl="1"/>
                <a:r>
                  <a:rPr lang="en-US">
                    <a:sym typeface="Wingdings"/>
                  </a:rPr>
                  <a:t>Low-mass tracking with drift chambers</a:t>
                </a:r>
              </a:p>
              <a:p>
                <a:pPr lvl="1"/>
                <a:r>
                  <a:rPr lang="en-US">
                    <a:sym typeface="Wingdings"/>
                  </a:rPr>
                  <a:t>RICH surrounding the target in field free region</a:t>
                </a:r>
              </a:p>
              <a:p>
                <a:pPr lvl="1"/>
                <a:r>
                  <a:rPr lang="en-US">
                    <a:sym typeface="Wingdings"/>
                  </a:rPr>
                  <a:t>RPC and  scintillator based time-of-flight systems</a:t>
                </a:r>
              </a:p>
              <a:p>
                <a:pPr lvl="1"/>
                <a:r>
                  <a:rPr lang="en-US">
                    <a:sym typeface="Wingdings"/>
                  </a:rPr>
                  <a:t>Electromagnetic Shower Detector</a:t>
                </a:r>
              </a:p>
              <a:p>
                <a:pPr lvl="1"/>
                <a:r>
                  <a:rPr lang="en-US">
                    <a:sym typeface="Wingdings"/>
                  </a:rPr>
                  <a:t>Various complementary detector systems </a:t>
                </a:r>
                <a:br>
                  <a:rPr lang="en-US">
                    <a:sym typeface="Wingdings"/>
                  </a:rPr>
                </a:br>
                <a:r>
                  <a:rPr lang="en-US">
                    <a:sym typeface="Wingdings"/>
                  </a:rPr>
                  <a:t>(FW, Cerberus, T0) </a:t>
                </a:r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18316"/>
                <a:ext cx="4586748" cy="3739434"/>
              </a:xfrm>
              <a:blipFill rotWithShape="0">
                <a:blip r:embed="rId2"/>
                <a:stretch>
                  <a:fillRect t="-651" r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Space-like and time-like electromagnetic baryonic transitions, ECT*, Trentino  - Joachim Stroth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5B3D9E-EA0C-5C49-AC2E-E18251C326E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May 8 - 12, 2017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72152" y="563652"/>
            <a:ext cx="3214064" cy="4360628"/>
            <a:chOff x="4508158" y="405117"/>
            <a:chExt cx="3018868" cy="4360628"/>
          </a:xfrm>
        </p:grpSpPr>
        <p:pic>
          <p:nvPicPr>
            <p:cNvPr id="8" name="Picture 4" descr="Bild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08158" y="405117"/>
              <a:ext cx="3018868" cy="4360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spect="1" noChangeArrowheads="1"/>
            </p:cNvSpPr>
            <p:nvPr/>
          </p:nvSpPr>
          <p:spPr bwMode="auto">
            <a:xfrm>
              <a:off x="7318368" y="2357288"/>
              <a:ext cx="119263" cy="234129"/>
            </a:xfrm>
            <a:prstGeom prst="rect">
              <a:avLst/>
            </a:prstGeom>
            <a:pattFill prst="lgCheck">
              <a:fgClr>
                <a:srgbClr val="808080"/>
              </a:fgClr>
              <a:bgClr>
                <a:schemeClr val="bg1"/>
              </a:bgClr>
            </a:patt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square" t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spect="1" noChangeArrowheads="1"/>
            </p:cNvSpPr>
            <p:nvPr/>
          </p:nvSpPr>
          <p:spPr bwMode="auto">
            <a:xfrm>
              <a:off x="7318368" y="2779944"/>
              <a:ext cx="119263" cy="234129"/>
            </a:xfrm>
            <a:prstGeom prst="rect">
              <a:avLst/>
            </a:prstGeom>
            <a:pattFill prst="lgCheck">
              <a:fgClr>
                <a:srgbClr val="808080"/>
              </a:fgClr>
              <a:bgClr>
                <a:schemeClr val="bg1"/>
              </a:bgClr>
            </a:patt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square" t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6568578" y="2606628"/>
              <a:ext cx="7575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0" bIns="0">
              <a:prstTxWarp prst="textNoShape">
                <a:avLst/>
              </a:prstTxWarp>
              <a:spAutoFit/>
            </a:bodyPr>
            <a:lstStyle/>
            <a:p>
              <a:pPr marL="176213" indent="-176213" algn="ctr">
                <a:spcBef>
                  <a:spcPct val="20000"/>
                </a:spcBef>
              </a:pPr>
              <a:r>
                <a:rPr lang="en-US" sz="1000" b="1">
                  <a:solidFill>
                    <a:srgbClr val="000000"/>
                  </a:solidFill>
                </a:rPr>
                <a:t>FW</a:t>
              </a:r>
              <a:br>
                <a:rPr lang="en-US" sz="1000" b="1">
                  <a:solidFill>
                    <a:srgbClr val="000000"/>
                  </a:solidFill>
                </a:rPr>
              </a:br>
              <a:r>
                <a:rPr lang="en-US" sz="1000" b="1">
                  <a:solidFill>
                    <a:srgbClr val="000000"/>
                  </a:solidFill>
                  <a:latin typeface="Symbol" charset="2"/>
                </a:rPr>
                <a:t>q</a:t>
              </a:r>
              <a:r>
                <a:rPr lang="en-US" sz="1000" b="1">
                  <a:solidFill>
                    <a:srgbClr val="000000"/>
                  </a:solidFill>
                </a:rPr>
                <a:t> &gt; 7</a:t>
              </a:r>
              <a:r>
                <a:rPr lang="en-US" sz="1000" b="1" baseline="30000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2170" y="1473413"/>
              <a:ext cx="380124" cy="1384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US" sz="900" b="1" smtClean="0"/>
                <a:t>RPC</a:t>
              </a:r>
              <a:endParaRPr lang="en-US" sz="900" b="1"/>
            </a:p>
          </p:txBody>
        </p:sp>
      </p:grpSp>
    </p:spTree>
    <p:extLst>
      <p:ext uri="{BB962C8B-B14F-4D97-AF65-F5344CB8AC3E}">
        <p14:creationId xmlns:p14="http://schemas.microsoft.com/office/powerpoint/2010/main" val="775896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-HA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-HADES-wide" id="{71C4B608-143F-574C-906C-B9226857E4BC}" vid="{1F52399B-0231-3546-AC52-80B916313D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My-HADES-wide</Template>
  <TotalTime>13019</TotalTime>
  <Words>1193</Words>
  <Application>Microsoft Macintosh PowerPoint</Application>
  <PresentationFormat>On-screen Show (16:9)</PresentationFormat>
  <Paragraphs>291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AppleColorEmoji</vt:lpstr>
      <vt:lpstr>Avenir Book</vt:lpstr>
      <vt:lpstr>Avenir Heavy</vt:lpstr>
      <vt:lpstr>Avenir Oblique</vt:lpstr>
      <vt:lpstr>Avenir Roman</vt:lpstr>
      <vt:lpstr>Calibri</vt:lpstr>
      <vt:lpstr>Cambria Math</vt:lpstr>
      <vt:lpstr>Courier New</vt:lpstr>
      <vt:lpstr>Gill Sans</vt:lpstr>
      <vt:lpstr>Gill Sans Light</vt:lpstr>
      <vt:lpstr>ＭＳ Ｐゴシック</vt:lpstr>
      <vt:lpstr>Symbol</vt:lpstr>
      <vt:lpstr>Verdana</vt:lpstr>
      <vt:lpstr>Wingdings</vt:lpstr>
      <vt:lpstr>Arial</vt:lpstr>
      <vt:lpstr>My-HADES</vt:lpstr>
      <vt:lpstr>Dilepton Radiation from compressed Baryonic matter</vt:lpstr>
      <vt:lpstr>PowerPoint Presentation</vt:lpstr>
      <vt:lpstr>The QCD Phase Diagram</vt:lpstr>
      <vt:lpstr>The QCD Risotto …</vt:lpstr>
      <vt:lpstr>The Quest for In-medium Modifications</vt:lpstr>
      <vt:lpstr>Explore the QCD Phase Diagram at high Density</vt:lpstr>
      <vt:lpstr>Theoretical Approaches to Medium Radiation</vt:lpstr>
      <vt:lpstr>Spectrometer performance</vt:lpstr>
      <vt:lpstr>The HADES Spectrometer</vt:lpstr>
      <vt:lpstr>PowerPoint Presentation</vt:lpstr>
      <vt:lpstr>Performance (hadrons)</vt:lpstr>
      <vt:lpstr>Electron/positron ID</vt:lpstr>
      <vt:lpstr>Strangeness</vt:lpstr>
      <vt:lpstr>Hadron Production in Au+Au (√s=2.4 A"GeV")</vt:lpstr>
      <vt:lpstr>Production of Double-strange Hyperons (Ξ^-)</vt:lpstr>
      <vt:lpstr>Dilepton Radiation</vt:lpstr>
      <vt:lpstr>Dilepton emission in pp and pA collisions</vt:lpstr>
      <vt:lpstr>Inclusive Dielectron Yields from Au+Au (√s=2.4 A"GeV")</vt:lpstr>
      <vt:lpstr>Lifetime &amp; Temperature</vt:lpstr>
      <vt:lpstr>The role of virtual pions in dilepton production</vt:lpstr>
      <vt:lpstr>Future</vt:lpstr>
      <vt:lpstr>HADES Strategy</vt:lpstr>
      <vt:lpstr>The HADES Pion Beam Facility</vt:lpstr>
      <vt:lpstr>RICH MAPMT UV Detector (with CBM)</vt:lpstr>
      <vt:lpstr>The Electromagnetic Calorimeter</vt:lpstr>
      <vt:lpstr>Forward detector system (with PANDA)</vt:lpstr>
      <vt:lpstr>HADES Program for Phase-0</vt:lpstr>
      <vt:lpstr>The HADES Collaboration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HADES PHYSICS at FAIR PHASE-0</dc:title>
  <dc:creator>Joachim Stroth</dc:creator>
  <cp:lastModifiedBy>Joachim Stroth</cp:lastModifiedBy>
  <cp:revision>168</cp:revision>
  <cp:lastPrinted>2017-03-28T20:09:35Z</cp:lastPrinted>
  <dcterms:created xsi:type="dcterms:W3CDTF">2017-03-19T10:09:25Z</dcterms:created>
  <dcterms:modified xsi:type="dcterms:W3CDTF">2017-05-11T06:14:15Z</dcterms:modified>
</cp:coreProperties>
</file>