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9" r:id="rId4"/>
    <p:sldId id="267" r:id="rId5"/>
    <p:sldId id="263" r:id="rId6"/>
    <p:sldId id="270" r:id="rId7"/>
    <p:sldId id="261" r:id="rId8"/>
    <p:sldId id="277" r:id="rId9"/>
    <p:sldId id="274" r:id="rId10"/>
    <p:sldId id="266" r:id="rId11"/>
    <p:sldId id="275" r:id="rId12"/>
    <p:sldId id="258" r:id="rId13"/>
    <p:sldId id="26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94660"/>
  </p:normalViewPr>
  <p:slideViewPr>
    <p:cSldViewPr>
      <p:cViewPr>
        <p:scale>
          <a:sx n="64" d="100"/>
          <a:sy n="64" d="100"/>
        </p:scale>
        <p:origin x="-989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6BD19-953B-4E65-B3A4-3D14B808885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19AA0-1F19-44D8-8B1E-166C78E4B87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1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97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7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18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11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8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99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51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61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tint val="75000"/>
                  </a:prstClr>
                </a:solidFill>
              </a:rPr>
              <a:t>HADRON 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tint val="75000"/>
                  </a:prstClr>
                </a:solidFill>
              </a:rPr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EA4B9FF-9365-4103-AD15-5345D99B689B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1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12/05/2017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21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hyperlink" Target="http://j-parc.jp/researcher/index-e.html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gif"/><Relationship Id="rId4" Type="http://schemas.openxmlformats.org/officeDocument/2006/relationships/image" Target="../media/image17.jpeg"/><Relationship Id="rId9" Type="http://schemas.openxmlformats.org/officeDocument/2006/relationships/image" Target="../media/image21.png"/><Relationship Id="rId1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b="42316"/>
          <a:stretch/>
        </p:blipFill>
        <p:spPr bwMode="auto">
          <a:xfrm>
            <a:off x="1002791" y="116632"/>
            <a:ext cx="7025593" cy="57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32" y="5733256"/>
            <a:ext cx="41529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5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World class speakers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-3500" y="1556792"/>
            <a:ext cx="4410075" cy="4370427"/>
          </a:xfrm>
          <a:prstGeom prst="rect">
            <a:avLst/>
          </a:prstGeom>
          <a:solidFill>
            <a:schemeClr val="bg2"/>
          </a:solidFill>
          <a:ln w="9525">
            <a:solidFill>
              <a:srgbClr val="3612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lvl="1">
              <a:buFont typeface="Arial" charset="0"/>
              <a:buChar char="•"/>
            </a:pPr>
            <a:endParaRPr lang="en-US" sz="1200" b="1" dirty="0" smtClean="0"/>
          </a:p>
          <a:p>
            <a:pPr>
              <a:buFont typeface="Arial" charset="0"/>
              <a:buChar char="•"/>
            </a:pPr>
            <a:r>
              <a:rPr lang="en-US" sz="1400" dirty="0" smtClean="0"/>
              <a:t>Vladimir Braun (University of Regensburg)   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William Briscoe (George Washington University) 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Susanna </a:t>
            </a:r>
            <a:r>
              <a:rPr lang="en-US" sz="1400" dirty="0" err="1" smtClean="0"/>
              <a:t>Costanza</a:t>
            </a:r>
            <a:r>
              <a:rPr lang="en-US" sz="1400" dirty="0" smtClean="0"/>
              <a:t> (University of Pavia)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Annalisa D’Angelo (University of Rome) </a:t>
            </a:r>
          </a:p>
          <a:p>
            <a:pPr>
              <a:buFont typeface="Arial" charset="0"/>
              <a:buChar char="•"/>
            </a:pPr>
            <a:r>
              <a:rPr lang="en-US" sz="1400" dirty="0" err="1" smtClean="0"/>
              <a:t>Chaden</a:t>
            </a:r>
            <a:r>
              <a:rPr lang="en-US" sz="1400" dirty="0" smtClean="0"/>
              <a:t> </a:t>
            </a:r>
            <a:r>
              <a:rPr lang="en-US" sz="1400" dirty="0" err="1" smtClean="0"/>
              <a:t>Djalali</a:t>
            </a:r>
            <a:r>
              <a:rPr lang="en-US" sz="1400" dirty="0" smtClean="0"/>
              <a:t> (University of Iowa)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Michael </a:t>
            </a:r>
            <a:r>
              <a:rPr lang="en-US" sz="1400" dirty="0" err="1" smtClean="0"/>
              <a:t>Döring</a:t>
            </a:r>
            <a:r>
              <a:rPr lang="en-US" sz="1400" dirty="0" smtClean="0"/>
              <a:t> (George Washington University)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Christian Fischer (University of Giessen)</a:t>
            </a:r>
          </a:p>
          <a:p>
            <a:pPr>
              <a:buFont typeface="Arial" charset="0"/>
              <a:buChar char="•"/>
            </a:pPr>
            <a:r>
              <a:rPr lang="fr-FR" sz="1400" dirty="0" err="1" smtClean="0"/>
              <a:t>Bengt</a:t>
            </a:r>
            <a:r>
              <a:rPr lang="fr-FR" sz="1400" dirty="0" smtClean="0"/>
              <a:t> </a:t>
            </a:r>
            <a:r>
              <a:rPr lang="fr-FR" sz="1400" dirty="0" err="1" smtClean="0"/>
              <a:t>Friman</a:t>
            </a:r>
            <a:r>
              <a:rPr lang="fr-FR" sz="1400" dirty="0" smtClean="0"/>
              <a:t> (TU Darmstadt) </a:t>
            </a:r>
            <a:endParaRPr lang="en-US" sz="1400" dirty="0" smtClean="0"/>
          </a:p>
          <a:p>
            <a:pPr>
              <a:buFont typeface="Arial" charset="0"/>
              <a:buChar char="•"/>
            </a:pPr>
            <a:r>
              <a:rPr lang="fr-FR" sz="1400" dirty="0" err="1" smtClean="0"/>
              <a:t>Tetyana</a:t>
            </a:r>
            <a:r>
              <a:rPr lang="fr-FR" sz="1400" dirty="0" smtClean="0"/>
              <a:t> </a:t>
            </a:r>
            <a:r>
              <a:rPr lang="fr-FR" sz="1400" dirty="0" err="1" smtClean="0"/>
              <a:t>Galatyuk</a:t>
            </a:r>
            <a:r>
              <a:rPr lang="fr-FR" sz="1400" dirty="0" smtClean="0"/>
              <a:t> (TU Darmstadt)</a:t>
            </a:r>
            <a:endParaRPr lang="en-US" sz="1400" dirty="0" smtClean="0"/>
          </a:p>
          <a:p>
            <a:pPr>
              <a:buFont typeface="Arial" charset="0"/>
              <a:buChar char="•"/>
            </a:pPr>
            <a:r>
              <a:rPr lang="en-US" sz="1400" dirty="0" smtClean="0"/>
              <a:t>Leonid </a:t>
            </a:r>
            <a:r>
              <a:rPr lang="en-US" sz="1400" dirty="0" err="1" smtClean="0"/>
              <a:t>Glozman</a:t>
            </a:r>
            <a:r>
              <a:rPr lang="en-US" sz="1400" dirty="0" smtClean="0"/>
              <a:t> (University of Graz)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Ralf </a:t>
            </a:r>
            <a:r>
              <a:rPr lang="en-US" sz="1400" dirty="0" err="1" smtClean="0"/>
              <a:t>Gothe</a:t>
            </a:r>
            <a:r>
              <a:rPr lang="en-US" sz="1400" dirty="0" smtClean="0"/>
              <a:t> (University of South Carolina) 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Helmut </a:t>
            </a:r>
            <a:r>
              <a:rPr lang="en-US" sz="1400" dirty="0" err="1" smtClean="0"/>
              <a:t>Haberzettl</a:t>
            </a:r>
            <a:r>
              <a:rPr lang="en-US" sz="1400" dirty="0" smtClean="0"/>
              <a:t>  (George Washington University)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Kenneth Hicks (Ohio University)</a:t>
            </a:r>
          </a:p>
          <a:p>
            <a:pPr>
              <a:buFont typeface="Arial" charset="0"/>
              <a:buChar char="•"/>
            </a:pPr>
            <a:r>
              <a:rPr lang="fr-FR" sz="1400" dirty="0" err="1" smtClean="0"/>
              <a:t>Kyungseon</a:t>
            </a:r>
            <a:r>
              <a:rPr lang="fr-FR" sz="1400" dirty="0" smtClean="0"/>
              <a:t> </a:t>
            </a:r>
            <a:r>
              <a:rPr lang="fr-FR" sz="1400" dirty="0" err="1" smtClean="0"/>
              <a:t>Joo</a:t>
            </a:r>
            <a:r>
              <a:rPr lang="fr-FR" sz="1400" dirty="0" smtClean="0"/>
              <a:t> (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of Connecticut)</a:t>
            </a:r>
            <a:endParaRPr lang="en-US" sz="1400" dirty="0" smtClean="0"/>
          </a:p>
          <a:p>
            <a:pPr>
              <a:buFont typeface="Arial" charset="0"/>
              <a:buChar char="•"/>
            </a:pPr>
            <a:r>
              <a:rPr lang="en-US" sz="1400" dirty="0" smtClean="0"/>
              <a:t>Hiroyuki </a:t>
            </a:r>
            <a:r>
              <a:rPr lang="en-US" sz="1400" dirty="0" err="1" smtClean="0"/>
              <a:t>Kamano</a:t>
            </a:r>
            <a:r>
              <a:rPr lang="en-US" sz="1400" dirty="0" smtClean="0"/>
              <a:t>(Osaka University) 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Eberhard </a:t>
            </a:r>
            <a:r>
              <a:rPr lang="en-US" sz="1400" dirty="0" err="1" smtClean="0"/>
              <a:t>Klempt</a:t>
            </a:r>
            <a:r>
              <a:rPr lang="en-US" sz="1400" dirty="0" smtClean="0"/>
              <a:t> (University of Bonn) 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Mikhail </a:t>
            </a:r>
            <a:r>
              <a:rPr lang="en-US" sz="1400" dirty="0" err="1" smtClean="0"/>
              <a:t>Krivoruchenko</a:t>
            </a:r>
            <a:r>
              <a:rPr lang="en-US" sz="1400" dirty="0" smtClean="0"/>
              <a:t> (ITEP, Moscow) 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Victor </a:t>
            </a:r>
            <a:r>
              <a:rPr lang="en-US" sz="1400" dirty="0" err="1" smtClean="0"/>
              <a:t>Nikonov</a:t>
            </a:r>
            <a:r>
              <a:rPr lang="en-US" sz="1400" dirty="0" smtClean="0"/>
              <a:t>(University of Bonn and PNPI, </a:t>
            </a:r>
            <a:r>
              <a:rPr lang="en-US" sz="1400" dirty="0" err="1" smtClean="0"/>
              <a:t>Gatchina</a:t>
            </a:r>
            <a:r>
              <a:rPr lang="en-US" sz="1400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Teresa Pena (IST Lisbon)  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552625" y="1556792"/>
            <a:ext cx="4419599" cy="4154984"/>
          </a:xfrm>
          <a:prstGeom prst="rect">
            <a:avLst/>
          </a:prstGeom>
          <a:solidFill>
            <a:schemeClr val="bg2"/>
          </a:solidFill>
          <a:ln w="9525">
            <a:solidFill>
              <a:srgbClr val="3612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lvl="1">
              <a:buFont typeface="Arial" charset="0"/>
              <a:buChar char="•"/>
            </a:pPr>
            <a:endParaRPr lang="en-US" sz="1200" b="1" dirty="0" smtClean="0"/>
          </a:p>
          <a:p>
            <a:r>
              <a:rPr lang="en-US" sz="1400" dirty="0" smtClean="0"/>
              <a:t>Ralph Rapp (Texas A&amp;M University)</a:t>
            </a:r>
          </a:p>
          <a:p>
            <a:r>
              <a:rPr lang="en-US" sz="1400" dirty="0" smtClean="0"/>
              <a:t>Hiroyuki </a:t>
            </a:r>
            <a:r>
              <a:rPr lang="en-US" sz="1400" dirty="0" err="1" smtClean="0"/>
              <a:t>Sako</a:t>
            </a:r>
            <a:r>
              <a:rPr lang="en-US" sz="1400" dirty="0" smtClean="0"/>
              <a:t> (JAEA)  </a:t>
            </a:r>
          </a:p>
          <a:p>
            <a:r>
              <a:rPr lang="en-US" sz="1400" dirty="0" smtClean="0"/>
              <a:t>Piotr </a:t>
            </a:r>
            <a:r>
              <a:rPr lang="en-US" sz="1400" dirty="0" err="1" smtClean="0"/>
              <a:t>Salabura</a:t>
            </a:r>
            <a:r>
              <a:rPr lang="en-US" sz="1400" dirty="0" smtClean="0"/>
              <a:t> (</a:t>
            </a:r>
            <a:r>
              <a:rPr lang="en-US" sz="1400" dirty="0" err="1" smtClean="0"/>
              <a:t>Jagiellonian</a:t>
            </a:r>
            <a:r>
              <a:rPr lang="en-US" sz="1400" dirty="0" smtClean="0"/>
              <a:t> University in Krakow)</a:t>
            </a:r>
          </a:p>
          <a:p>
            <a:r>
              <a:rPr lang="en-US" sz="1400" dirty="0" smtClean="0"/>
              <a:t>Toru Sato (Osaka University) </a:t>
            </a:r>
          </a:p>
          <a:p>
            <a:r>
              <a:rPr lang="en-US" sz="1400" dirty="0" err="1" smtClean="0"/>
              <a:t>Hartmut</a:t>
            </a:r>
            <a:r>
              <a:rPr lang="en-US" sz="1400" dirty="0" smtClean="0"/>
              <a:t> </a:t>
            </a:r>
            <a:r>
              <a:rPr lang="en-US" sz="1400" dirty="0" err="1" smtClean="0"/>
              <a:t>Schmieden</a:t>
            </a:r>
            <a:r>
              <a:rPr lang="en-US" sz="1400" dirty="0" smtClean="0"/>
              <a:t> (University of Bonn) </a:t>
            </a:r>
          </a:p>
          <a:p>
            <a:r>
              <a:rPr lang="en-US" sz="1400" dirty="0" smtClean="0"/>
              <a:t>Federico </a:t>
            </a:r>
            <a:r>
              <a:rPr lang="en-US" sz="1400" dirty="0" err="1" smtClean="0"/>
              <a:t>Scozzi</a:t>
            </a:r>
            <a:r>
              <a:rPr lang="en-US" sz="1400" dirty="0" smtClean="0"/>
              <a:t> (IPN </a:t>
            </a:r>
            <a:r>
              <a:rPr lang="en-US" sz="1400" dirty="0" err="1" smtClean="0"/>
              <a:t>Orsay</a:t>
            </a:r>
            <a:r>
              <a:rPr lang="en-US" sz="1400" dirty="0" smtClean="0"/>
              <a:t> and TU Darmstadt)</a:t>
            </a:r>
          </a:p>
          <a:p>
            <a:r>
              <a:rPr lang="fr-FR" sz="1400" dirty="0" err="1" smtClean="0"/>
              <a:t>Kirill</a:t>
            </a:r>
            <a:r>
              <a:rPr lang="fr-FR" sz="1400" smtClean="0"/>
              <a:t> </a:t>
            </a:r>
            <a:r>
              <a:rPr lang="fr-FR" sz="1400" smtClean="0"/>
              <a:t>Semenov-Tian-</a:t>
            </a:r>
            <a:r>
              <a:rPr lang="fr-FR" sz="1400" dirty="0" err="1" smtClean="0"/>
              <a:t>Shansky</a:t>
            </a:r>
            <a:r>
              <a:rPr lang="fr-FR" sz="1400" dirty="0" smtClean="0"/>
              <a:t> </a:t>
            </a:r>
            <a:r>
              <a:rPr lang="fr-FR" sz="1400" dirty="0" smtClean="0"/>
              <a:t>(PNPI Gatchina)</a:t>
            </a:r>
            <a:endParaRPr lang="en-US" sz="1400" dirty="0" smtClean="0"/>
          </a:p>
          <a:p>
            <a:r>
              <a:rPr lang="en-US" sz="1400" dirty="0" smtClean="0"/>
              <a:t> Igor </a:t>
            </a:r>
            <a:r>
              <a:rPr lang="en-US" sz="1400" dirty="0" err="1" smtClean="0"/>
              <a:t>Strakovsky</a:t>
            </a:r>
            <a:r>
              <a:rPr lang="en-US" sz="1400" dirty="0" smtClean="0"/>
              <a:t> (George Washington University) </a:t>
            </a:r>
          </a:p>
          <a:p>
            <a:r>
              <a:rPr lang="en-US" sz="1400" dirty="0" smtClean="0"/>
              <a:t> Joachim </a:t>
            </a:r>
            <a:r>
              <a:rPr lang="en-US" sz="1400" dirty="0" err="1" smtClean="0"/>
              <a:t>Stroth</a:t>
            </a:r>
            <a:r>
              <a:rPr lang="en-US" sz="1400" dirty="0" smtClean="0"/>
              <a:t> (Goethe University Frankfurt)</a:t>
            </a:r>
          </a:p>
          <a:p>
            <a:r>
              <a:rPr lang="en-US" sz="1400" dirty="0" smtClean="0"/>
              <a:t>Annika Thiel (University of Bonn)</a:t>
            </a:r>
          </a:p>
          <a:p>
            <a:r>
              <a:rPr lang="en-US" sz="1400" dirty="0" err="1" smtClean="0"/>
              <a:t>Lothar</a:t>
            </a:r>
            <a:r>
              <a:rPr lang="en-US" sz="1400" dirty="0" smtClean="0"/>
              <a:t> </a:t>
            </a:r>
            <a:r>
              <a:rPr lang="en-US" sz="1400" dirty="0" err="1" smtClean="0"/>
              <a:t>Tiator</a:t>
            </a:r>
            <a:r>
              <a:rPr lang="en-US" sz="1400" dirty="0" smtClean="0"/>
              <a:t> (University of Mainz)</a:t>
            </a:r>
          </a:p>
          <a:p>
            <a:r>
              <a:rPr lang="en-US" sz="1400" dirty="0" smtClean="0"/>
              <a:t>Ralf-Arno </a:t>
            </a:r>
            <a:r>
              <a:rPr lang="en-US" sz="1400" dirty="0" err="1" smtClean="0"/>
              <a:t>Tripolt</a:t>
            </a:r>
            <a:r>
              <a:rPr lang="en-US" sz="1400" dirty="0" smtClean="0"/>
              <a:t> (ECT* Trento) </a:t>
            </a:r>
          </a:p>
          <a:p>
            <a:r>
              <a:rPr lang="en-US" sz="1400" dirty="0" err="1" smtClean="0"/>
              <a:t>Jochen</a:t>
            </a:r>
            <a:r>
              <a:rPr lang="en-US" sz="1400" dirty="0" smtClean="0"/>
              <a:t> </a:t>
            </a:r>
            <a:r>
              <a:rPr lang="en-US" sz="1400" dirty="0" err="1" smtClean="0"/>
              <a:t>Wambach</a:t>
            </a:r>
            <a:r>
              <a:rPr lang="en-US" sz="1400" dirty="0" smtClean="0"/>
              <a:t> (TU Darmstadt and ECT* Trento) </a:t>
            </a:r>
          </a:p>
          <a:p>
            <a:r>
              <a:rPr lang="fr-FR" sz="1400" dirty="0" err="1" smtClean="0"/>
              <a:t>Miklos</a:t>
            </a:r>
            <a:r>
              <a:rPr lang="fr-FR" sz="1400" dirty="0" smtClean="0"/>
              <a:t> </a:t>
            </a:r>
            <a:r>
              <a:rPr lang="fr-FR" sz="1400" dirty="0" err="1" smtClean="0"/>
              <a:t>Zetenyi</a:t>
            </a:r>
            <a:r>
              <a:rPr lang="fr-FR" sz="1400" dirty="0" smtClean="0"/>
              <a:t> (WRCP Budapest and EMMI Darmstadt)</a:t>
            </a:r>
            <a:endParaRPr lang="en-US" sz="1400" dirty="0" smtClean="0"/>
          </a:p>
          <a:p>
            <a:r>
              <a:rPr lang="en-US" sz="1400" dirty="0" err="1" smtClean="0"/>
              <a:t>Qiang</a:t>
            </a:r>
            <a:r>
              <a:rPr lang="en-US" sz="1400" dirty="0" smtClean="0"/>
              <a:t> Zhao (IHEP-Beijing) </a:t>
            </a:r>
            <a:endParaRPr lang="en-US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2201537" y="5949280"/>
            <a:ext cx="5545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Thanks</a:t>
            </a:r>
            <a:r>
              <a:rPr lang="fr-FR" sz="2400" dirty="0" smtClean="0"/>
              <a:t> for </a:t>
            </a:r>
            <a:r>
              <a:rPr lang="fr-FR" sz="2400" dirty="0" err="1" smtClean="0"/>
              <a:t>your</a:t>
            </a:r>
            <a:r>
              <a:rPr lang="fr-FR" sz="2400" dirty="0" smtClean="0"/>
              <a:t> support and participation 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0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1"/>
                </a:solidFill>
              </a:rPr>
              <a:t>Goals of the meeting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dirty="0" err="1" smtClean="0"/>
              <a:t>Broaden</a:t>
            </a:r>
            <a:r>
              <a:rPr lang="fr-FR" sz="3000" dirty="0" smtClean="0"/>
              <a:t> </a:t>
            </a:r>
            <a:r>
              <a:rPr lang="fr-FR" sz="3000" dirty="0" err="1" smtClean="0"/>
              <a:t>our</a:t>
            </a:r>
            <a:r>
              <a:rPr lang="fr-FR" sz="3000" dirty="0" smtClean="0"/>
              <a:t> horizons</a:t>
            </a:r>
          </a:p>
          <a:p>
            <a:r>
              <a:rPr lang="fr-FR" sz="3000" dirty="0" smtClean="0"/>
              <a:t>« cross-</a:t>
            </a:r>
            <a:r>
              <a:rPr lang="fr-FR" sz="3000" dirty="0" err="1" smtClean="0"/>
              <a:t>fertilization</a:t>
            </a:r>
            <a:r>
              <a:rPr lang="fr-FR" sz="3000" dirty="0" smtClean="0"/>
              <a:t> »,</a:t>
            </a:r>
          </a:p>
          <a:p>
            <a:r>
              <a:rPr lang="fr-FR" sz="3000" dirty="0" err="1"/>
              <a:t>initiate</a:t>
            </a:r>
            <a:r>
              <a:rPr lang="fr-FR" sz="3000" dirty="0"/>
              <a:t> new collaborations</a:t>
            </a:r>
            <a:r>
              <a:rPr lang="fr-FR" sz="3000" dirty="0" smtClean="0"/>
              <a:t>,..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000" dirty="0" smtClean="0"/>
              <a:t>How?</a:t>
            </a:r>
          </a:p>
          <a:p>
            <a:r>
              <a:rPr lang="fr-FR" sz="3000" dirty="0" err="1" smtClean="0"/>
              <a:t>talks</a:t>
            </a:r>
            <a:endParaRPr lang="fr-FR" sz="3000" dirty="0" smtClean="0"/>
          </a:p>
          <a:p>
            <a:r>
              <a:rPr lang="fr-FR" sz="3000" dirty="0" smtClean="0"/>
              <a:t>Panel discussions, coffee breaks, Nice </a:t>
            </a:r>
            <a:r>
              <a:rPr lang="fr-FR" sz="3000" dirty="0" err="1" smtClean="0"/>
              <a:t>dinners</a:t>
            </a:r>
            <a:r>
              <a:rPr lang="fr-FR" sz="3000" dirty="0" smtClean="0"/>
              <a:t>,….</a:t>
            </a:r>
          </a:p>
          <a:p>
            <a:r>
              <a:rPr lang="fr-FR" sz="3000" dirty="0" smtClean="0"/>
              <a:t> « the ECT* spirit »</a:t>
            </a:r>
            <a:endParaRPr lang="en-US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b="42316"/>
          <a:stretch/>
        </p:blipFill>
        <p:spPr bwMode="auto">
          <a:xfrm>
            <a:off x="4860032" y="5589240"/>
            <a:ext cx="1152128" cy="9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3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 err="1">
                <a:solidFill>
                  <a:schemeClr val="accent1"/>
                </a:solidFill>
              </a:rPr>
              <a:t>Thanks</a:t>
            </a:r>
            <a:r>
              <a:rPr lang="fr-FR" sz="3200" dirty="0">
                <a:solidFill>
                  <a:schemeClr val="accent1"/>
                </a:solidFill>
              </a:rPr>
              <a:t> to the ECT* </a:t>
            </a:r>
            <a:r>
              <a:rPr lang="fr-FR" sz="3200" dirty="0" err="1">
                <a:solidFill>
                  <a:schemeClr val="accent1"/>
                </a:solidFill>
              </a:rPr>
              <a:t>scientific</a:t>
            </a:r>
            <a:r>
              <a:rPr lang="fr-FR" sz="3200" dirty="0">
                <a:solidFill>
                  <a:schemeClr val="accent1"/>
                </a:solidFill>
              </a:rPr>
              <a:t> </a:t>
            </a:r>
            <a:r>
              <a:rPr lang="fr-FR" sz="3200" dirty="0" err="1">
                <a:solidFill>
                  <a:schemeClr val="accent1"/>
                </a:solidFill>
              </a:rPr>
              <a:t>council</a:t>
            </a:r>
            <a:r>
              <a:rPr lang="fr-FR" sz="3200" dirty="0">
                <a:solidFill>
                  <a:schemeClr val="accent1"/>
                </a:solidFill>
              </a:rPr>
              <a:t> and staff</a:t>
            </a:r>
            <a:br>
              <a:rPr lang="fr-FR" sz="3200" dirty="0">
                <a:solidFill>
                  <a:schemeClr val="accent1"/>
                </a:solidFill>
              </a:rPr>
            </a:b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chemeClr val="accent1"/>
              </a:solidFill>
            </a:endParaRPr>
          </a:p>
          <a:p>
            <a:endParaRPr lang="fr-FR" sz="2400" dirty="0" smtClean="0"/>
          </a:p>
          <a:p>
            <a:r>
              <a:rPr lang="fr-FR" sz="2800" dirty="0" err="1" smtClean="0"/>
              <a:t>Funding</a:t>
            </a:r>
            <a:r>
              <a:rPr lang="fr-FR" sz="2800" dirty="0" smtClean="0"/>
              <a:t> of the meeting </a:t>
            </a:r>
          </a:p>
          <a:p>
            <a:r>
              <a:rPr lang="fr-FR" sz="2800" dirty="0" smtClean="0"/>
              <a:t>Jochen </a:t>
            </a:r>
            <a:r>
              <a:rPr lang="fr-FR" sz="2800" dirty="0" err="1" smtClean="0"/>
              <a:t>Wambach</a:t>
            </a:r>
            <a:r>
              <a:rPr lang="fr-FR" sz="2800" dirty="0" smtClean="0"/>
              <a:t>: </a:t>
            </a:r>
            <a:r>
              <a:rPr lang="fr-FR" sz="2800" dirty="0" err="1" smtClean="0"/>
              <a:t>director</a:t>
            </a:r>
            <a:r>
              <a:rPr lang="fr-FR" sz="2800" dirty="0" smtClean="0"/>
              <a:t> of ECT* and speaker at the workshop !</a:t>
            </a:r>
          </a:p>
          <a:p>
            <a:r>
              <a:rPr lang="fr-FR" sz="2800" dirty="0" err="1" smtClean="0"/>
              <a:t>Two</a:t>
            </a:r>
            <a:r>
              <a:rPr lang="fr-FR" sz="2800" dirty="0" smtClean="0"/>
              <a:t> </a:t>
            </a:r>
            <a:r>
              <a:rPr lang="fr-FR" sz="2800" dirty="0" err="1" smtClean="0"/>
              <a:t>other</a:t>
            </a:r>
            <a:r>
              <a:rPr lang="fr-FR" sz="2800" dirty="0" smtClean="0"/>
              <a:t> </a:t>
            </a:r>
            <a:r>
              <a:rPr lang="fr-FR" sz="2800" dirty="0" err="1" smtClean="0"/>
              <a:t>talks</a:t>
            </a:r>
            <a:r>
              <a:rPr lang="fr-FR" sz="2800" dirty="0" smtClean="0"/>
              <a:t> from ECT* speakers (D. </a:t>
            </a:r>
            <a:r>
              <a:rPr lang="fr-FR" sz="2800" dirty="0" err="1" smtClean="0"/>
              <a:t>Binosi</a:t>
            </a:r>
            <a:r>
              <a:rPr lang="fr-FR" sz="2800" dirty="0" smtClean="0"/>
              <a:t>, Ralf-Arno </a:t>
            </a:r>
            <a:r>
              <a:rPr lang="fr-FR" sz="2800" dirty="0" err="1" smtClean="0"/>
              <a:t>Tripolt</a:t>
            </a:r>
            <a:r>
              <a:rPr lang="fr-FR" sz="2800" dirty="0" smtClean="0"/>
              <a:t>)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secretaries</a:t>
            </a:r>
            <a:r>
              <a:rPr lang="fr-FR" sz="2800" dirty="0" smtClean="0"/>
              <a:t> : </a:t>
            </a:r>
            <a:r>
              <a:rPr lang="fr-FR" sz="2800" dirty="0" err="1" smtClean="0"/>
              <a:t>Gianmaria</a:t>
            </a:r>
            <a:r>
              <a:rPr lang="fr-FR" sz="2800" dirty="0" smtClean="0"/>
              <a:t> </a:t>
            </a:r>
            <a:r>
              <a:rPr lang="fr-FR" sz="2800" dirty="0" err="1" smtClean="0"/>
              <a:t>Ziglio</a:t>
            </a:r>
            <a:r>
              <a:rPr lang="fr-FR" sz="2800" dirty="0" smtClean="0"/>
              <a:t> and </a:t>
            </a:r>
            <a:r>
              <a:rPr lang="fr-FR" sz="2800" dirty="0" err="1" smtClean="0"/>
              <a:t>Ines</a:t>
            </a:r>
            <a:r>
              <a:rPr lang="fr-FR" sz="2800" dirty="0" smtClean="0"/>
              <a:t> Campo 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          </a:t>
            </a:r>
            <a:r>
              <a:rPr lang="fr-FR" sz="2800" dirty="0" err="1" smtClean="0"/>
              <a:t>Thanks</a:t>
            </a:r>
            <a:r>
              <a:rPr lang="fr-FR" sz="2800" dirty="0" smtClean="0"/>
              <a:t> for </a:t>
            </a:r>
            <a:r>
              <a:rPr lang="fr-FR" sz="2800" dirty="0" err="1" smtClean="0"/>
              <a:t>taking</a:t>
            </a:r>
            <a:r>
              <a:rPr lang="fr-FR" sz="2800" dirty="0" smtClean="0"/>
              <a:t> care of all the </a:t>
            </a:r>
            <a:r>
              <a:rPr lang="fr-FR" sz="2800" dirty="0" err="1"/>
              <a:t>l</a:t>
            </a:r>
            <a:r>
              <a:rPr lang="fr-FR" sz="2800" dirty="0" err="1" smtClean="0"/>
              <a:t>ogistics</a:t>
            </a:r>
            <a:r>
              <a:rPr lang="fr-FR" sz="2800" dirty="0" smtClean="0"/>
              <a:t> </a:t>
            </a:r>
            <a:r>
              <a:rPr lang="fr-FR" sz="2800" dirty="0"/>
              <a:t>!</a:t>
            </a:r>
            <a:endParaRPr 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83568" y="5013175"/>
            <a:ext cx="705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solidFill>
                  <a:schemeClr val="accent1"/>
                </a:solidFill>
              </a:rPr>
              <a:t>We</a:t>
            </a:r>
            <a:r>
              <a:rPr lang="fr-FR" sz="2400" i="1" dirty="0" smtClean="0">
                <a:solidFill>
                  <a:schemeClr val="accent1"/>
                </a:solidFill>
              </a:rPr>
              <a:t> </a:t>
            </a:r>
            <a:r>
              <a:rPr lang="fr-FR" sz="2400" i="1" dirty="0" err="1" smtClean="0">
                <a:solidFill>
                  <a:schemeClr val="accent1"/>
                </a:solidFill>
              </a:rPr>
              <a:t>wish</a:t>
            </a:r>
            <a:r>
              <a:rPr lang="fr-FR" sz="2400" i="1" dirty="0" smtClean="0">
                <a:solidFill>
                  <a:schemeClr val="accent1"/>
                </a:solidFill>
              </a:rPr>
              <a:t> all of </a:t>
            </a:r>
            <a:r>
              <a:rPr lang="fr-FR" sz="2400" i="1" dirty="0" err="1" smtClean="0">
                <a:solidFill>
                  <a:schemeClr val="accent1"/>
                </a:solidFill>
              </a:rPr>
              <a:t>you</a:t>
            </a:r>
            <a:r>
              <a:rPr lang="fr-FR" sz="2400" i="1" dirty="0" smtClean="0">
                <a:solidFill>
                  <a:schemeClr val="accent1"/>
                </a:solidFill>
              </a:rPr>
              <a:t> a </a:t>
            </a:r>
            <a:r>
              <a:rPr lang="fr-FR" sz="2400" i="1" dirty="0" err="1" smtClean="0">
                <a:solidFill>
                  <a:schemeClr val="accent1"/>
                </a:solidFill>
              </a:rPr>
              <a:t>very</a:t>
            </a:r>
            <a:r>
              <a:rPr lang="fr-FR" sz="2400" i="1" dirty="0" smtClean="0">
                <a:solidFill>
                  <a:schemeClr val="accent1"/>
                </a:solidFill>
              </a:rPr>
              <a:t> </a:t>
            </a:r>
            <a:r>
              <a:rPr lang="fr-FR" sz="2400" i="1" dirty="0" err="1" smtClean="0">
                <a:solidFill>
                  <a:schemeClr val="accent1"/>
                </a:solidFill>
              </a:rPr>
              <a:t>pleasant</a:t>
            </a:r>
            <a:r>
              <a:rPr lang="fr-FR" sz="2400" i="1" dirty="0" smtClean="0">
                <a:solidFill>
                  <a:schemeClr val="accent1"/>
                </a:solidFill>
              </a:rPr>
              <a:t> and </a:t>
            </a:r>
            <a:r>
              <a:rPr lang="fr-FR" sz="2400" i="1" dirty="0" err="1" smtClean="0">
                <a:solidFill>
                  <a:schemeClr val="accent1"/>
                </a:solidFill>
              </a:rPr>
              <a:t>fruitful</a:t>
            </a:r>
            <a:r>
              <a:rPr lang="fr-FR" sz="2400" i="1" dirty="0" smtClean="0">
                <a:solidFill>
                  <a:schemeClr val="accent1"/>
                </a:solidFill>
              </a:rPr>
              <a:t> meeting 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b="42316"/>
          <a:stretch/>
        </p:blipFill>
        <p:spPr bwMode="auto">
          <a:xfrm>
            <a:off x="5148064" y="1340768"/>
            <a:ext cx="1152128" cy="9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oeuf pouss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747882" cy="16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7469" y="330227"/>
            <a:ext cx="7911304" cy="65928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Genesis of </a:t>
            </a:r>
            <a:r>
              <a:rPr lang="fr-FR" dirty="0">
                <a:solidFill>
                  <a:schemeClr val="accent1"/>
                </a:solidFill>
              </a:rPr>
              <a:t>the meeting</a:t>
            </a:r>
            <a:br>
              <a:rPr lang="fr-FR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21" descr="ico_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17" y="3077947"/>
            <a:ext cx="1728192" cy="21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3517212"/>
            <a:ext cx="216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roton, pion, light 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heavy</a:t>
            </a:r>
            <a:r>
              <a:rPr lang="fr-FR" dirty="0" smtClean="0"/>
              <a:t> ion </a:t>
            </a:r>
            <a:r>
              <a:rPr lang="fr-FR" dirty="0" err="1" smtClean="0"/>
              <a:t>beams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50396" y="1915420"/>
            <a:ext cx="858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e</a:t>
            </a:r>
            <a:r>
              <a:rPr lang="fr-FR" sz="2000" baseline="30000" dirty="0" err="1"/>
              <a:t>+</a:t>
            </a:r>
            <a:r>
              <a:rPr lang="fr-FR" sz="2000" dirty="0" err="1"/>
              <a:t>e</a:t>
            </a:r>
            <a:r>
              <a:rPr lang="fr-FR" sz="2000" baseline="30000" dirty="0"/>
              <a:t>-</a:t>
            </a:r>
            <a:r>
              <a:rPr lang="fr-FR" sz="2000" dirty="0" smtClean="0"/>
              <a:t> and </a:t>
            </a:r>
            <a:r>
              <a:rPr lang="fr-FR" sz="2000" dirty="0" err="1" smtClean="0"/>
              <a:t>meson</a:t>
            </a:r>
            <a:r>
              <a:rPr lang="fr-FR" sz="2000" dirty="0" smtClean="0"/>
              <a:t> (</a:t>
            </a:r>
            <a:r>
              <a:rPr lang="fr-FR" sz="2000" dirty="0" smtClean="0">
                <a:sym typeface="Symbol"/>
              </a:rPr>
              <a:t>, , , , ,  ) </a:t>
            </a:r>
            <a:r>
              <a:rPr lang="fr-FR" sz="2000" dirty="0" smtClean="0"/>
              <a:t>production in </a:t>
            </a:r>
            <a:r>
              <a:rPr lang="fr-FR" sz="2000" dirty="0" err="1" smtClean="0"/>
              <a:t>hadronic</a:t>
            </a:r>
            <a:r>
              <a:rPr lang="fr-FR" sz="2000" dirty="0" smtClean="0"/>
              <a:t> </a:t>
            </a:r>
            <a:r>
              <a:rPr lang="fr-FR" sz="2000" dirty="0" err="1" smtClean="0"/>
              <a:t>reactions</a:t>
            </a:r>
            <a:r>
              <a:rPr lang="fr-FR" sz="2000" dirty="0" smtClean="0"/>
              <a:t> (E/A ~1-3 </a:t>
            </a:r>
            <a:r>
              <a:rPr lang="fr-FR" sz="2000" dirty="0" err="1" smtClean="0"/>
              <a:t>GeV</a:t>
            </a:r>
            <a:r>
              <a:rPr lang="fr-FR" sz="2000" dirty="0" smtClean="0"/>
              <a:t>)</a:t>
            </a:r>
            <a:endParaRPr lang="en-US" sz="2000" dirty="0"/>
          </a:p>
        </p:txBody>
      </p:sp>
      <p:pic>
        <p:nvPicPr>
          <p:cNvPr id="11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27743"/>
            <a:ext cx="1368152" cy="9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824542" y="2892548"/>
            <a:ext cx="21602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Hadronic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788921" y="3943402"/>
            <a:ext cx="176189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Time-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</a:p>
          <a:p>
            <a:r>
              <a:rPr lang="fr-FR" dirty="0" smtClean="0"/>
              <a:t>transitions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207594" y="4931876"/>
            <a:ext cx="275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LH2 (p) or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 </a:t>
            </a:r>
            <a:endParaRPr lang="en-US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779178" y="4163543"/>
            <a:ext cx="1080120" cy="7031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904502" y="5507940"/>
            <a:ext cx="21319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Baryon </a:t>
            </a:r>
            <a:r>
              <a:rPr lang="fr-FR" dirty="0" err="1" smtClean="0"/>
              <a:t>spectroscopy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459203" y="5301208"/>
            <a:ext cx="196989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Hadronic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</a:p>
          <a:p>
            <a:r>
              <a:rPr lang="fr-FR" dirty="0"/>
              <a:t>i</a:t>
            </a:r>
            <a:r>
              <a:rPr lang="fr-FR" dirty="0" smtClean="0"/>
              <a:t>n </a:t>
            </a:r>
            <a:r>
              <a:rPr lang="fr-FR" dirty="0" smtClean="0">
                <a:sym typeface="Symbol"/>
              </a:rPr>
              <a:t>p </a:t>
            </a:r>
            <a:r>
              <a:rPr lang="fr-FR" dirty="0" err="1" smtClean="0">
                <a:sym typeface="Symbol"/>
              </a:rPr>
              <a:t>reactions</a:t>
            </a:r>
            <a:endParaRPr lang="fr-FR" dirty="0" smtClean="0">
              <a:sym typeface="Symbol"/>
            </a:endParaRPr>
          </a:p>
          <a:p>
            <a:r>
              <a:rPr lang="fr-FR" dirty="0" err="1" smtClean="0">
                <a:sym typeface="Symbol"/>
              </a:rPr>
              <a:t>e.g</a:t>
            </a:r>
            <a:r>
              <a:rPr lang="fr-FR" dirty="0" smtClean="0">
                <a:sym typeface="Symbol"/>
              </a:rPr>
              <a:t>. 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p </a:t>
            </a: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+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 </a:t>
            </a:r>
            <a:r>
              <a:rPr lang="fr-FR" dirty="0" smtClean="0">
                <a:sym typeface="Symbol"/>
              </a:rPr>
              <a:t>n</a:t>
            </a:r>
          </a:p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                 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°p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96164" y="2893281"/>
            <a:ext cx="133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HADES@GSI</a:t>
            </a:r>
            <a:endParaRPr lang="en-US" dirty="0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87" y="2584577"/>
            <a:ext cx="1493097" cy="13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13162" y="1207534"/>
            <a:ext cx="682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Discussions </a:t>
            </a:r>
            <a:r>
              <a:rPr lang="fr-FR" sz="2000" dirty="0" err="1">
                <a:solidFill>
                  <a:schemeClr val="accent1"/>
                </a:solidFill>
              </a:rPr>
              <a:t>related</a:t>
            </a:r>
            <a:r>
              <a:rPr lang="fr-FR" sz="2000" dirty="0">
                <a:solidFill>
                  <a:schemeClr val="accent1"/>
                </a:solidFill>
              </a:rPr>
              <a:t> to the </a:t>
            </a:r>
            <a:r>
              <a:rPr lang="fr-FR" sz="2000" dirty="0" err="1">
                <a:solidFill>
                  <a:schemeClr val="accent1"/>
                </a:solidFill>
              </a:rPr>
              <a:t>interpretation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smtClean="0">
                <a:solidFill>
                  <a:schemeClr val="accent1"/>
                </a:solidFill>
              </a:rPr>
              <a:t> of </a:t>
            </a:r>
            <a:r>
              <a:rPr lang="fr-FR" sz="2000" dirty="0">
                <a:solidFill>
                  <a:schemeClr val="accent1"/>
                </a:solidFill>
              </a:rPr>
              <a:t>the HADES </a:t>
            </a:r>
            <a:r>
              <a:rPr lang="fr-FR" sz="2000" dirty="0" err="1" smtClean="0">
                <a:solidFill>
                  <a:schemeClr val="accent1"/>
                </a:solidFill>
              </a:rPr>
              <a:t>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5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3246" y="206835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err="1" smtClean="0">
                <a:solidFill>
                  <a:schemeClr val="accent1"/>
                </a:solidFill>
              </a:rPr>
              <a:t>Connecting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dirty="0" err="1" smtClean="0">
                <a:solidFill>
                  <a:schemeClr val="accent1"/>
                </a:solidFill>
              </a:rPr>
              <a:t>hadronic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dirty="0" err="1" smtClean="0">
                <a:solidFill>
                  <a:schemeClr val="accent1"/>
                </a:solidFill>
              </a:rPr>
              <a:t>matter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dirty="0" err="1" smtClean="0">
                <a:solidFill>
                  <a:schemeClr val="accent1"/>
                </a:solidFill>
              </a:rPr>
              <a:t>studies</a:t>
            </a:r>
            <a:r>
              <a:rPr lang="fr-FR" sz="3600" dirty="0" smtClean="0">
                <a:solidFill>
                  <a:schemeClr val="accent1"/>
                </a:solidFill>
              </a:rPr>
              <a:t/>
            </a:r>
            <a:br>
              <a:rPr lang="fr-FR" sz="3600" dirty="0" smtClean="0">
                <a:solidFill>
                  <a:schemeClr val="accent1"/>
                </a:solidFill>
              </a:rPr>
            </a:br>
            <a:r>
              <a:rPr lang="fr-FR" sz="3600" dirty="0" smtClean="0">
                <a:solidFill>
                  <a:schemeClr val="accent1"/>
                </a:solidFill>
              </a:rPr>
              <a:t> and baryon </a:t>
            </a:r>
            <a:r>
              <a:rPr lang="fr-FR" sz="3600" dirty="0" err="1" smtClean="0">
                <a:solidFill>
                  <a:schemeClr val="accent1"/>
                </a:solidFill>
              </a:rPr>
              <a:t>spectroscopy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2510"/>
            <a:ext cx="2979042" cy="29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5136043"/>
            <a:ext cx="8414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smtClean="0">
                <a:sym typeface="Symbol"/>
              </a:rPr>
              <a:t> </a:t>
            </a:r>
            <a:r>
              <a:rPr lang="fr-FR" dirty="0" err="1" smtClean="0">
                <a:sym typeface="Symbol"/>
              </a:rPr>
              <a:t>coupling</a:t>
            </a:r>
            <a:r>
              <a:rPr lang="fr-FR" dirty="0" smtClean="0">
                <a:sym typeface="Symbol"/>
              </a:rPr>
              <a:t> to </a:t>
            </a:r>
            <a:r>
              <a:rPr lang="fr-FR" dirty="0" smtClean="0"/>
              <a:t>baryons in </a:t>
            </a:r>
            <a:r>
              <a:rPr lang="fr-FR" dirty="0" err="1" smtClean="0"/>
              <a:t>hadronic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emissivity</a:t>
            </a:r>
            <a:r>
              <a:rPr lang="fr-FR" dirty="0" smtClean="0"/>
              <a:t> at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temperatures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Connection </a:t>
            </a:r>
            <a:r>
              <a:rPr lang="fr-FR" dirty="0" err="1" smtClean="0"/>
              <a:t>with</a:t>
            </a:r>
            <a:r>
              <a:rPr lang="fr-FR" dirty="0" smtClean="0"/>
              <a:t> chiral </a:t>
            </a:r>
            <a:r>
              <a:rPr lang="fr-FR" dirty="0" err="1" smtClean="0"/>
              <a:t>symmetry</a:t>
            </a:r>
            <a:r>
              <a:rPr lang="fr-FR" dirty="0" smtClean="0"/>
              <a:t> </a:t>
            </a:r>
            <a:r>
              <a:rPr lang="fr-FR" dirty="0" err="1" smtClean="0"/>
              <a:t>restoration</a:t>
            </a:r>
            <a:r>
              <a:rPr lang="fr-FR" dirty="0" smtClean="0"/>
              <a:t>  via QCD </a:t>
            </a:r>
            <a:r>
              <a:rPr lang="fr-FR" dirty="0" err="1" smtClean="0"/>
              <a:t>sum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endParaRPr lang="fr-FR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Symbol"/>
              </a:rPr>
              <a:t>Constraints</a:t>
            </a:r>
            <a:r>
              <a:rPr lang="fr-FR" dirty="0" smtClean="0">
                <a:sym typeface="Symbol"/>
              </a:rPr>
              <a:t> from baryon </a:t>
            </a:r>
            <a:r>
              <a:rPr lang="fr-FR" dirty="0" err="1" smtClean="0">
                <a:sym typeface="Symbol"/>
              </a:rPr>
              <a:t>spectrocopy</a:t>
            </a:r>
            <a:r>
              <a:rPr lang="fr-FR" dirty="0" smtClean="0">
                <a:sym typeface="Symbol"/>
              </a:rPr>
              <a:t>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2" y="332654"/>
            <a:ext cx="1158845" cy="105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60605"/>
            <a:ext cx="2227893" cy="792531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1" name="Picture 4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430" y="2060848"/>
            <a:ext cx="2315079" cy="1552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374578" y="1528032"/>
            <a:ext cx="431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</a:t>
            </a:r>
            <a:r>
              <a:rPr lang="fr-FR" baseline="30000" dirty="0" err="1" smtClean="0"/>
              <a:t>+</a:t>
            </a:r>
            <a:r>
              <a:rPr lang="fr-FR" dirty="0" err="1" smtClean="0"/>
              <a:t>e</a:t>
            </a:r>
            <a:r>
              <a:rPr lang="fr-FR" baseline="30000" dirty="0" smtClean="0"/>
              <a:t>-</a:t>
            </a:r>
            <a:r>
              <a:rPr lang="fr-FR" dirty="0" smtClean="0"/>
              <a:t> </a:t>
            </a:r>
            <a:r>
              <a:rPr lang="fr-FR" dirty="0" err="1" smtClean="0"/>
              <a:t>emission</a:t>
            </a:r>
            <a:r>
              <a:rPr lang="fr-FR" dirty="0" smtClean="0"/>
              <a:t> as a probe of </a:t>
            </a:r>
            <a:r>
              <a:rPr lang="fr-FR" dirty="0" err="1" smtClean="0"/>
              <a:t>hadronic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883" y="1091419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sym typeface="Symbol"/>
              </a:rPr>
              <a:t>Dalitz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decay</a:t>
            </a:r>
            <a:r>
              <a:rPr lang="fr-FR" sz="2400" dirty="0" smtClean="0">
                <a:sym typeface="Symbol"/>
              </a:rPr>
              <a:t> (N</a:t>
            </a:r>
            <a:r>
              <a:rPr lang="fr-FR" sz="2400" dirty="0">
                <a:sym typeface="Symbol"/>
              </a:rPr>
              <a:t>*/ </a:t>
            </a:r>
            <a:r>
              <a:rPr lang="fr-FR" sz="2400" dirty="0" err="1">
                <a:sym typeface="Symbol"/>
              </a:rPr>
              <a:t>Ne</a:t>
            </a:r>
            <a:r>
              <a:rPr lang="fr-FR" sz="2400" baseline="30000" dirty="0" err="1">
                <a:sym typeface="Symbol"/>
              </a:rPr>
              <a:t>+</a:t>
            </a:r>
            <a:r>
              <a:rPr lang="fr-FR" sz="2400" dirty="0" err="1">
                <a:sym typeface="Symbol"/>
              </a:rPr>
              <a:t>e</a:t>
            </a:r>
            <a:r>
              <a:rPr lang="fr-FR" sz="2400" baseline="30000" dirty="0">
                <a:sym typeface="Symbol"/>
              </a:rPr>
              <a:t>- </a:t>
            </a:r>
            <a:r>
              <a:rPr lang="fr-FR" sz="2400" dirty="0" smtClean="0"/>
              <a:t>) of  </a:t>
            </a:r>
            <a:r>
              <a:rPr lang="fr-FR" sz="2400" dirty="0" err="1"/>
              <a:t>baryonic</a:t>
            </a:r>
            <a:r>
              <a:rPr lang="fr-FR" sz="2400" dirty="0"/>
              <a:t> </a:t>
            </a:r>
            <a:r>
              <a:rPr lang="fr-FR" sz="2400" dirty="0" err="1"/>
              <a:t>resonances</a:t>
            </a:r>
            <a:r>
              <a:rPr lang="fr-FR" sz="2400" dirty="0"/>
              <a:t>  </a:t>
            </a:r>
            <a:r>
              <a:rPr lang="fr-FR" sz="2400" dirty="0" err="1" smtClean="0"/>
              <a:t>excited</a:t>
            </a:r>
            <a:r>
              <a:rPr lang="fr-FR" sz="2400" dirty="0" smtClean="0"/>
              <a:t> in </a:t>
            </a:r>
            <a:r>
              <a:rPr lang="fr-FR" sz="2400" dirty="0"/>
              <a:t>pp/</a:t>
            </a:r>
            <a:r>
              <a:rPr lang="fr-FR" sz="2400" dirty="0" err="1"/>
              <a:t>pn</a:t>
            </a:r>
            <a:r>
              <a:rPr lang="fr-FR" sz="2400" dirty="0"/>
              <a:t> and </a:t>
            </a:r>
            <a:r>
              <a:rPr lang="fr-FR" sz="2400" dirty="0">
                <a:sym typeface="Symbol"/>
              </a:rPr>
              <a:t>p</a:t>
            </a:r>
          </a:p>
          <a:p>
            <a:endParaRPr lang="fr-FR" sz="2400" dirty="0">
              <a:sym typeface="Symbol"/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3" y="116632"/>
            <a:ext cx="1368152" cy="9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40" y="1700808"/>
            <a:ext cx="3090446" cy="239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6246099" y="1700808"/>
            <a:ext cx="97174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π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°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Dalitz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42881" y="2780928"/>
            <a:ext cx="146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  </a:t>
            </a:r>
            <a:r>
              <a:rPr lang="el-GR" dirty="0" smtClean="0">
                <a:solidFill>
                  <a:prstClr val="black"/>
                </a:solidFill>
                <a:latin typeface="Arial"/>
                <a:cs typeface="Arial"/>
              </a:rPr>
              <a:t>Δ</a:t>
            </a:r>
            <a:r>
              <a:rPr lang="fr-FR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Arial"/>
                <a:cs typeface="Arial"/>
              </a:rPr>
              <a:t>Dalitz</a:t>
            </a:r>
            <a:endParaRPr lang="en-US" i="1" dirty="0">
              <a:solidFill>
                <a:srgbClr val="9D90A0"/>
              </a:solidFill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7805158" y="3234402"/>
            <a:ext cx="22356" cy="19459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8246542" y="2924944"/>
            <a:ext cx="249544" cy="7476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262138" y="374751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9930" y="2181265"/>
            <a:ext cx="452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       </a:t>
            </a:r>
            <a:r>
              <a:rPr lang="fr-FR" dirty="0" smtClean="0"/>
              <a:t>(1232) </a:t>
            </a:r>
            <a:r>
              <a:rPr lang="fr-FR" dirty="0" err="1" smtClean="0"/>
              <a:t>Dalitz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first </a:t>
            </a:r>
            <a:r>
              <a:rPr lang="fr-FR" dirty="0" err="1" smtClean="0"/>
              <a:t>measurement</a:t>
            </a:r>
            <a:r>
              <a:rPr lang="fr-FR" dirty="0" smtClean="0"/>
              <a:t>  </a:t>
            </a:r>
          </a:p>
          <a:p>
            <a:r>
              <a:rPr lang="fr-FR" dirty="0"/>
              <a:t> </a:t>
            </a:r>
            <a:r>
              <a:rPr lang="fr-FR" dirty="0" smtClean="0"/>
              <a:t>        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1229996" y="2818188"/>
            <a:ext cx="4040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Sensitivity</a:t>
            </a:r>
            <a:r>
              <a:rPr lang="fr-FR" dirty="0" smtClean="0"/>
              <a:t> to N-</a:t>
            </a:r>
            <a:r>
              <a:rPr lang="fr-FR" dirty="0" smtClean="0">
                <a:sym typeface="Symbol"/>
              </a:rPr>
              <a:t></a:t>
            </a:r>
            <a:r>
              <a:rPr lang="fr-FR" dirty="0"/>
              <a:t>(1232) </a:t>
            </a:r>
            <a:r>
              <a:rPr lang="fr-FR" dirty="0" err="1"/>
              <a:t>electromagnetic</a:t>
            </a:r>
            <a:r>
              <a:rPr lang="fr-FR" dirty="0"/>
              <a:t> </a:t>
            </a:r>
          </a:p>
          <a:p>
            <a:r>
              <a:rPr lang="fr-FR" dirty="0" err="1" smtClean="0"/>
              <a:t>form</a:t>
            </a:r>
            <a:r>
              <a:rPr lang="fr-FR" dirty="0" smtClean="0"/>
              <a:t> factor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23259" y="263208"/>
            <a:ext cx="8357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accent1"/>
                </a:solidFill>
              </a:rPr>
              <a:t>Pioneering</a:t>
            </a:r>
            <a:r>
              <a:rPr lang="fr-FR" sz="2800" dirty="0" smtClean="0">
                <a:solidFill>
                  <a:schemeClr val="accent1"/>
                </a:solidFill>
              </a:rPr>
              <a:t> </a:t>
            </a:r>
            <a:r>
              <a:rPr lang="fr-FR" sz="2800" dirty="0" err="1" smtClean="0">
                <a:solidFill>
                  <a:schemeClr val="accent1"/>
                </a:solidFill>
              </a:rPr>
              <a:t>studies</a:t>
            </a:r>
            <a:r>
              <a:rPr lang="fr-FR" sz="2800" dirty="0" smtClean="0">
                <a:solidFill>
                  <a:schemeClr val="accent1"/>
                </a:solidFill>
              </a:rPr>
              <a:t> of Time-</a:t>
            </a:r>
            <a:r>
              <a:rPr lang="fr-FR" sz="2800" dirty="0" err="1" smtClean="0">
                <a:solidFill>
                  <a:schemeClr val="accent1"/>
                </a:solidFill>
              </a:rPr>
              <a:t>like</a:t>
            </a:r>
            <a:r>
              <a:rPr lang="fr-FR" sz="2800" dirty="0" smtClean="0">
                <a:solidFill>
                  <a:schemeClr val="accent1"/>
                </a:solidFill>
              </a:rPr>
              <a:t> baryon transitions</a:t>
            </a:r>
            <a:endParaRPr lang="fr-FR" sz="2800" baseline="30000" dirty="0" smtClean="0">
              <a:solidFill>
                <a:schemeClr val="accent1"/>
              </a:solidFill>
            </a:endParaRPr>
          </a:p>
          <a:p>
            <a:r>
              <a:rPr lang="fr-FR" sz="2800" dirty="0"/>
              <a:t> </a:t>
            </a:r>
            <a:r>
              <a:rPr lang="fr-FR" sz="2800" dirty="0" smtClean="0"/>
              <a:t>                                  </a:t>
            </a:r>
            <a:endParaRPr lang="en-US" sz="16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139122" y="3150260"/>
            <a:ext cx="2373245" cy="135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67544" y="3812847"/>
                <a:ext cx="45225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:r>
                  <a:rPr lang="fr-FR" dirty="0" smtClean="0"/>
                  <a:t>       On-</a:t>
                </a:r>
                <a:r>
                  <a:rPr lang="fr-FR" dirty="0" err="1" smtClean="0"/>
                  <a:t>going</a:t>
                </a:r>
                <a:r>
                  <a:rPr lang="fr-FR" dirty="0" smtClean="0"/>
                  <a:t> </a:t>
                </a:r>
                <a:r>
                  <a:rPr lang="fr-FR" dirty="0" err="1"/>
                  <a:t>studies</a:t>
                </a:r>
                <a:r>
                  <a:rPr lang="fr-FR" dirty="0"/>
                  <a:t> of  </a:t>
                </a:r>
                <a:r>
                  <a:rPr lang="fr-FR" dirty="0" err="1"/>
                  <a:t>e</a:t>
                </a:r>
                <a:r>
                  <a:rPr lang="fr-FR" baseline="30000" dirty="0" err="1"/>
                  <a:t>+</a:t>
                </a:r>
                <a:r>
                  <a:rPr lang="fr-FR" dirty="0" err="1"/>
                  <a:t>e</a:t>
                </a:r>
                <a:r>
                  <a:rPr lang="fr-FR" baseline="30000" dirty="0"/>
                  <a:t>-</a:t>
                </a:r>
                <a:r>
                  <a:rPr lang="fr-FR" dirty="0"/>
                  <a:t> invariant masses </a:t>
                </a:r>
              </a:p>
              <a:p>
                <a:r>
                  <a:rPr lang="fr-FR" dirty="0" smtClean="0"/>
                  <a:t>        and </a:t>
                </a:r>
                <a:r>
                  <a:rPr lang="fr-FR" dirty="0" err="1"/>
                  <a:t>angular</a:t>
                </a:r>
                <a:r>
                  <a:rPr lang="fr-FR" dirty="0"/>
                  <a:t> distributions in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</m:t>
                    </m:r>
                    <m:r>
                      <a:rPr lang="fr-FR" b="0" i="1" smtClean="0">
                        <a:latin typeface="Cambria Math"/>
                        <a:sym typeface="Symbol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reactions</a:t>
                </a:r>
              </a:p>
              <a:p>
                <a:r>
                  <a:rPr lang="fr-FR" dirty="0" smtClean="0"/>
                  <a:t>        in the </a:t>
                </a:r>
                <a:r>
                  <a:rPr lang="fr-FR" dirty="0" err="1" smtClean="0"/>
                  <a:t>region</a:t>
                </a:r>
                <a:r>
                  <a:rPr lang="fr-FR" dirty="0" smtClean="0"/>
                  <a:t> of N(1520)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12847"/>
                <a:ext cx="4522585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2538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1197896" y="5373216"/>
            <a:ext cx="683238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Promising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….. </a:t>
            </a:r>
            <a:r>
              <a:rPr lang="fr-FR" dirty="0"/>
              <a:t>b</a:t>
            </a:r>
            <a:r>
              <a:rPr lang="fr-FR" dirty="0" smtClean="0"/>
              <a:t>ut </a:t>
            </a:r>
            <a:r>
              <a:rPr lang="fr-FR" dirty="0" err="1" smtClean="0"/>
              <a:t>still</a:t>
            </a:r>
            <a:r>
              <a:rPr lang="fr-FR" dirty="0" smtClean="0"/>
              <a:t> a long </a:t>
            </a:r>
            <a:r>
              <a:rPr lang="fr-FR" dirty="0" err="1" smtClean="0"/>
              <a:t>way</a:t>
            </a:r>
            <a:r>
              <a:rPr lang="fr-FR" dirty="0" smtClean="0"/>
              <a:t> to go  </a:t>
            </a:r>
            <a:r>
              <a:rPr lang="fr-FR" dirty="0" err="1" smtClean="0"/>
              <a:t>before</a:t>
            </a:r>
            <a:r>
              <a:rPr lang="fr-FR" dirty="0" smtClean="0"/>
              <a:t> a real extraction </a:t>
            </a:r>
          </a:p>
          <a:p>
            <a:r>
              <a:rPr lang="fr-FR" dirty="0" smtClean="0"/>
              <a:t>of  </a:t>
            </a:r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  in the Time-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3064"/>
            <a:ext cx="4092575" cy="420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01801" y="5281827"/>
            <a:ext cx="31575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V. D.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Burkert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 Baryons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534150"/>
            <a:ext cx="5105400" cy="301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P.L. Cole   PIRE: Emergent Structures from Quarks and Gluons    INT 16-62W</a:t>
            </a:r>
            <a:endParaRPr lang="en-US" dirty="0"/>
          </a:p>
        </p:txBody>
      </p:sp>
      <p:sp>
        <p:nvSpPr>
          <p:cNvPr id="215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fld id="{C5B6920A-C27A-7E41-8814-211F87CA4E8A}" type="slidenum">
              <a:rPr lang="en-US" altLang="en-US">
                <a:solidFill>
                  <a:srgbClr val="000090"/>
                </a:solidFill>
              </a:rPr>
              <a:pPr/>
              <a:t>5</a:t>
            </a:fld>
            <a:endParaRPr lang="en-US" altLang="en-US">
              <a:solidFill>
                <a:srgbClr val="00009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1059" y="32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accent1"/>
                </a:solidFill>
              </a:rPr>
              <a:t>High </a:t>
            </a:r>
            <a:r>
              <a:rPr lang="fr-FR" sz="3600" dirty="0" err="1" smtClean="0">
                <a:solidFill>
                  <a:schemeClr val="accent1"/>
                </a:solidFill>
              </a:rPr>
              <a:t>precision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dirty="0" err="1" smtClean="0">
                <a:solidFill>
                  <a:schemeClr val="accent1"/>
                </a:solidFill>
              </a:rPr>
              <a:t>studies</a:t>
            </a:r>
            <a:r>
              <a:rPr lang="fr-FR" sz="3600" dirty="0" smtClean="0">
                <a:solidFill>
                  <a:schemeClr val="accent1"/>
                </a:solidFill>
              </a:rPr>
              <a:t> in the </a:t>
            </a:r>
            <a:r>
              <a:rPr lang="fr-FR" sz="3600" dirty="0" err="1" smtClean="0">
                <a:solidFill>
                  <a:schemeClr val="accent1"/>
                </a:solidFill>
              </a:rPr>
              <a:t>Space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dirty="0" err="1" smtClean="0">
                <a:solidFill>
                  <a:schemeClr val="accent1"/>
                </a:solidFill>
              </a:rPr>
              <a:t>like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dirty="0" err="1" smtClean="0">
                <a:solidFill>
                  <a:schemeClr val="accent1"/>
                </a:solidFill>
              </a:rPr>
              <a:t>region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52120" y="1839173"/>
            <a:ext cx="28444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Broad range of q</a:t>
            </a:r>
            <a:r>
              <a:rPr lang="fr-FR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pursued</a:t>
            </a:r>
            <a:r>
              <a:rPr lang="fr-FR" dirty="0" smtClean="0"/>
              <a:t> at large q2</a:t>
            </a:r>
          </a:p>
          <a:p>
            <a:r>
              <a:rPr lang="fr-FR" dirty="0" smtClean="0"/>
              <a:t>         at JLab12GeV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Variety</a:t>
            </a:r>
            <a:r>
              <a:rPr lang="fr-FR" dirty="0" smtClean="0"/>
              <a:t> of </a:t>
            </a:r>
            <a:r>
              <a:rPr lang="fr-FR" dirty="0" err="1" smtClean="0"/>
              <a:t>models</a:t>
            </a:r>
            <a:endParaRPr lang="fr-FR" dirty="0" smtClean="0"/>
          </a:p>
        </p:txBody>
      </p:sp>
      <p:pic>
        <p:nvPicPr>
          <p:cNvPr id="12" name="Picture 15" descr="inside_qu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18" y="422108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05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-445368"/>
            <a:ext cx="9144000" cy="2218184"/>
          </a:xfrm>
        </p:spPr>
        <p:txBody>
          <a:bodyPr/>
          <a:lstStyle/>
          <a:p>
            <a:r>
              <a:rPr lang="fr-FR" sz="3200" dirty="0" err="1">
                <a:solidFill>
                  <a:schemeClr val="tx2"/>
                </a:solidFill>
              </a:rPr>
              <a:t>E</a:t>
            </a:r>
            <a:r>
              <a:rPr lang="fr-FR" sz="3200" dirty="0" err="1" smtClean="0">
                <a:solidFill>
                  <a:schemeClr val="tx2"/>
                </a:solidFill>
              </a:rPr>
              <a:t>lectromagnetic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>
                <a:solidFill>
                  <a:schemeClr val="tx2"/>
                </a:solidFill>
              </a:rPr>
              <a:t>baryonic</a:t>
            </a:r>
            <a:r>
              <a:rPr lang="fr-FR" sz="3200" dirty="0">
                <a:solidFill>
                  <a:schemeClr val="tx2"/>
                </a:solidFill>
              </a:rPr>
              <a:t> </a:t>
            </a:r>
            <a:r>
              <a:rPr lang="fr-FR" sz="3200" dirty="0" smtClean="0">
                <a:solidFill>
                  <a:schemeClr val="tx2"/>
                </a:solidFill>
              </a:rPr>
              <a:t>transitions in Time-</a:t>
            </a:r>
            <a:r>
              <a:rPr lang="fr-FR" sz="3200" dirty="0" err="1" smtClean="0">
                <a:solidFill>
                  <a:schemeClr val="tx2"/>
                </a:solidFill>
              </a:rPr>
              <a:t>Like</a:t>
            </a:r>
            <a:r>
              <a:rPr lang="fr-FR" sz="3200" dirty="0" smtClean="0">
                <a:solidFill>
                  <a:schemeClr val="tx2"/>
                </a:solidFill>
              </a:rPr>
              <a:t> and </a:t>
            </a:r>
            <a:r>
              <a:rPr lang="fr-FR" sz="3200" dirty="0" err="1" smtClean="0">
                <a:solidFill>
                  <a:schemeClr val="tx2"/>
                </a:solidFill>
              </a:rPr>
              <a:t>Space-Like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region</a:t>
            </a:r>
            <a:r>
              <a:rPr lang="fr-FR" sz="3200" dirty="0" smtClean="0">
                <a:solidFill>
                  <a:schemeClr val="tx2"/>
                </a:solidFill>
              </a:rPr>
              <a:t>:  </a:t>
            </a:r>
            <a:r>
              <a:rPr lang="fr-FR" sz="2800" dirty="0" smtClean="0">
                <a:solidFill>
                  <a:schemeClr val="tx2"/>
                </a:solidFill>
              </a:rPr>
              <a:t/>
            </a:r>
            <a:br>
              <a:rPr lang="fr-FR" sz="2800" dirty="0" smtClean="0">
                <a:solidFill>
                  <a:schemeClr val="tx2"/>
                </a:solidFill>
              </a:rPr>
            </a:br>
            <a:r>
              <a:rPr lang="fr-FR" sz="2800" dirty="0" err="1" smtClean="0">
                <a:solidFill>
                  <a:schemeClr val="tx2"/>
                </a:solidFill>
              </a:rPr>
              <a:t>towards</a:t>
            </a:r>
            <a:r>
              <a:rPr lang="fr-FR" sz="2800" dirty="0" smtClean="0">
                <a:solidFill>
                  <a:schemeClr val="tx2"/>
                </a:solidFill>
              </a:rPr>
              <a:t> a global </a:t>
            </a:r>
            <a:r>
              <a:rPr lang="fr-FR" sz="2800" dirty="0" err="1" smtClean="0">
                <a:solidFill>
                  <a:schemeClr val="tx2"/>
                </a:solidFill>
              </a:rPr>
              <a:t>picture</a:t>
            </a:r>
            <a:r>
              <a:rPr lang="fr-FR" sz="2800" dirty="0" smtClean="0">
                <a:solidFill>
                  <a:schemeClr val="tx2"/>
                </a:solidFill>
              </a:rPr>
              <a:t> ?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17291" y="1566317"/>
            <a:ext cx="158349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5496" y="1575743"/>
            <a:ext cx="4543645" cy="2410514"/>
          </a:xfrm>
          <a:prstGeom prst="rect">
            <a:avLst/>
          </a:prstGeom>
          <a:noFill/>
          <a:ln w="9360">
            <a:solidFill>
              <a:srgbClr val="FF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9990" y="1567905"/>
            <a:ext cx="357436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solidFill>
                  <a:srgbClr val="FFFF00"/>
                </a:solidFill>
              </a:rPr>
              <a:t>Time-</a:t>
            </a:r>
            <a:r>
              <a:rPr lang="fr-FR" sz="1600" dirty="0" err="1">
                <a:solidFill>
                  <a:srgbClr val="FFFF00"/>
                </a:solidFill>
              </a:rPr>
              <a:t>Like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electromagnetic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form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factors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55" y="2977993"/>
            <a:ext cx="17372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42353" y="2825593"/>
            <a:ext cx="44276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907704" y="2308341"/>
            <a:ext cx="30679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dirty="0">
                <a:solidFill>
                  <a:srgbClr val="FFFF00"/>
                </a:solidFill>
              </a:rPr>
              <a:t>n</a:t>
            </a: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1127766" y="2562068"/>
            <a:ext cx="1555809" cy="1185863"/>
            <a:chOff x="683" y="1370"/>
            <a:chExt cx="1012" cy="747"/>
          </a:xfrm>
        </p:grpSpPr>
        <p:grpSp>
          <p:nvGrpSpPr>
            <p:cNvPr id="54" name="Group 15"/>
            <p:cNvGrpSpPr>
              <a:grpSpLocks/>
            </p:cNvGrpSpPr>
            <p:nvPr/>
          </p:nvGrpSpPr>
          <p:grpSpPr bwMode="auto">
            <a:xfrm>
              <a:off x="727" y="1370"/>
              <a:ext cx="968" cy="747"/>
              <a:chOff x="727" y="1370"/>
              <a:chExt cx="968" cy="747"/>
            </a:xfrm>
          </p:grpSpPr>
          <p:grpSp>
            <p:nvGrpSpPr>
              <p:cNvPr id="57" name="Group 16"/>
              <p:cNvGrpSpPr>
                <a:grpSpLocks/>
              </p:cNvGrpSpPr>
              <p:nvPr/>
            </p:nvGrpSpPr>
            <p:grpSpPr bwMode="auto">
              <a:xfrm>
                <a:off x="727" y="1370"/>
                <a:ext cx="968" cy="747"/>
                <a:chOff x="727" y="1370"/>
                <a:chExt cx="968" cy="747"/>
              </a:xfrm>
            </p:grpSpPr>
            <p:sp>
              <p:nvSpPr>
                <p:cNvPr id="5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27" y="1600"/>
                  <a:ext cx="358" cy="8"/>
                </a:xfrm>
                <a:prstGeom prst="line">
                  <a:avLst/>
                </a:prstGeom>
                <a:noFill/>
                <a:ln w="3816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063" y="1368"/>
                  <a:ext cx="281" cy="243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388" y="1701"/>
                  <a:ext cx="308" cy="126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166" y="1827"/>
                  <a:ext cx="222" cy="291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8" name="AutoShape 21"/>
              <p:cNvSpPr>
                <a:spLocks noChangeArrowheads="1"/>
              </p:cNvSpPr>
              <p:nvPr/>
            </p:nvSpPr>
            <p:spPr bwMode="auto">
              <a:xfrm rot="-3000000">
                <a:off x="1211" y="1526"/>
                <a:ext cx="41" cy="395"/>
              </a:xfrm>
              <a:custGeom>
                <a:avLst/>
                <a:gdLst>
                  <a:gd name="T0" fmla="*/ 1 w 77"/>
                  <a:gd name="T1" fmla="*/ 1 h 695"/>
                  <a:gd name="T2" fmla="*/ 1 w 77"/>
                  <a:gd name="T3" fmla="*/ 1 h 695"/>
                  <a:gd name="T4" fmla="*/ 1 w 77"/>
                  <a:gd name="T5" fmla="*/ 1 h 695"/>
                  <a:gd name="T6" fmla="*/ 1 w 77"/>
                  <a:gd name="T7" fmla="*/ 1 h 695"/>
                  <a:gd name="T8" fmla="*/ 1 w 77"/>
                  <a:gd name="T9" fmla="*/ 1 h 695"/>
                  <a:gd name="T10" fmla="*/ 1 w 77"/>
                  <a:gd name="T11" fmla="*/ 1 h 695"/>
                  <a:gd name="T12" fmla="*/ 1 w 77"/>
                  <a:gd name="T13" fmla="*/ 1 h 695"/>
                  <a:gd name="T14" fmla="*/ 1 w 77"/>
                  <a:gd name="T15" fmla="*/ 1 h 695"/>
                  <a:gd name="T16" fmla="*/ 1 w 77"/>
                  <a:gd name="T17" fmla="*/ 1 h 695"/>
                  <a:gd name="T18" fmla="*/ 1 w 77"/>
                  <a:gd name="T19" fmla="*/ 1 h 695"/>
                  <a:gd name="T20" fmla="*/ 1 w 77"/>
                  <a:gd name="T21" fmla="*/ 1 h 695"/>
                  <a:gd name="T22" fmla="*/ 1 w 77"/>
                  <a:gd name="T23" fmla="*/ 1 h 695"/>
                  <a:gd name="T24" fmla="*/ 1 w 77"/>
                  <a:gd name="T25" fmla="*/ 1 h 695"/>
                  <a:gd name="T26" fmla="*/ 1 w 77"/>
                  <a:gd name="T27" fmla="*/ 1 h 695"/>
                  <a:gd name="T28" fmla="*/ 1 w 77"/>
                  <a:gd name="T29" fmla="*/ 2 h 695"/>
                  <a:gd name="T30" fmla="*/ 1 w 77"/>
                  <a:gd name="T31" fmla="*/ 2 h 695"/>
                  <a:gd name="T32" fmla="*/ 1 w 77"/>
                  <a:gd name="T33" fmla="*/ 2 h 695"/>
                  <a:gd name="T34" fmla="*/ 1 w 77"/>
                  <a:gd name="T35" fmla="*/ 2 h 695"/>
                  <a:gd name="T36" fmla="*/ 1 w 77"/>
                  <a:gd name="T37" fmla="*/ 2 h 695"/>
                  <a:gd name="T38" fmla="*/ 1 w 77"/>
                  <a:gd name="T39" fmla="*/ 2 h 695"/>
                  <a:gd name="T40" fmla="*/ 1 w 77"/>
                  <a:gd name="T41" fmla="*/ 2 h 695"/>
                  <a:gd name="T42" fmla="*/ 1 w 77"/>
                  <a:gd name="T43" fmla="*/ 2 h 695"/>
                  <a:gd name="T44" fmla="*/ 1 w 77"/>
                  <a:gd name="T45" fmla="*/ 2 h 695"/>
                  <a:gd name="T46" fmla="*/ 1 w 77"/>
                  <a:gd name="T47" fmla="*/ 2 h 695"/>
                  <a:gd name="T48" fmla="*/ 1 w 77"/>
                  <a:gd name="T49" fmla="*/ 2 h 695"/>
                  <a:gd name="T50" fmla="*/ 1 w 77"/>
                  <a:gd name="T51" fmla="*/ 2 h 695"/>
                  <a:gd name="T52" fmla="*/ 1 w 77"/>
                  <a:gd name="T53" fmla="*/ 2 h 695"/>
                  <a:gd name="T54" fmla="*/ 1 w 77"/>
                  <a:gd name="T55" fmla="*/ 2 h 695"/>
                  <a:gd name="T56" fmla="*/ 1 w 77"/>
                  <a:gd name="T57" fmla="*/ 2 h 695"/>
                  <a:gd name="T58" fmla="*/ 1 w 77"/>
                  <a:gd name="T59" fmla="*/ 3 h 695"/>
                  <a:gd name="T60" fmla="*/ 1 w 77"/>
                  <a:gd name="T61" fmla="*/ 3 h 695"/>
                  <a:gd name="T62" fmla="*/ 1 w 77"/>
                  <a:gd name="T63" fmla="*/ 3 h 695"/>
                  <a:gd name="T64" fmla="*/ 1 w 77"/>
                  <a:gd name="T65" fmla="*/ 3 h 695"/>
                  <a:gd name="T66" fmla="*/ 1 w 77"/>
                  <a:gd name="T67" fmla="*/ 3 h 695"/>
                  <a:gd name="T68" fmla="*/ 1 w 77"/>
                  <a:gd name="T69" fmla="*/ 3 h 695"/>
                  <a:gd name="T70" fmla="*/ 1 w 77"/>
                  <a:gd name="T71" fmla="*/ 3 h 695"/>
                  <a:gd name="T72" fmla="*/ 1 w 77"/>
                  <a:gd name="T73" fmla="*/ 3 h 695"/>
                  <a:gd name="T74" fmla="*/ 1 w 77"/>
                  <a:gd name="T75" fmla="*/ 3 h 695"/>
                  <a:gd name="T76" fmla="*/ 1 w 77"/>
                  <a:gd name="T77" fmla="*/ 3 h 695"/>
                  <a:gd name="T78" fmla="*/ 1 w 77"/>
                  <a:gd name="T79" fmla="*/ 3 h 695"/>
                  <a:gd name="T80" fmla="*/ 1 w 77"/>
                  <a:gd name="T81" fmla="*/ 3 h 695"/>
                  <a:gd name="T82" fmla="*/ 1 w 77"/>
                  <a:gd name="T83" fmla="*/ 3 h 695"/>
                  <a:gd name="T84" fmla="*/ 1 w 77"/>
                  <a:gd name="T85" fmla="*/ 3 h 695"/>
                  <a:gd name="T86" fmla="*/ 1 w 77"/>
                  <a:gd name="T87" fmla="*/ 3 h 695"/>
                  <a:gd name="T88" fmla="*/ 1 w 77"/>
                  <a:gd name="T89" fmla="*/ 3 h 695"/>
                  <a:gd name="T90" fmla="*/ 1 w 77"/>
                  <a:gd name="T91" fmla="*/ 3 h 695"/>
                  <a:gd name="T92" fmla="*/ 1 w 77"/>
                  <a:gd name="T93" fmla="*/ 3 h 695"/>
                  <a:gd name="T94" fmla="*/ 1 w 77"/>
                  <a:gd name="T95" fmla="*/ 3 h 695"/>
                  <a:gd name="T96" fmla="*/ 1 w 77"/>
                  <a:gd name="T97" fmla="*/ 4 h 695"/>
                  <a:gd name="T98" fmla="*/ 1 w 77"/>
                  <a:gd name="T99" fmla="*/ 4 h 695"/>
                  <a:gd name="T100" fmla="*/ 1 w 77"/>
                  <a:gd name="T101" fmla="*/ 4 h 695"/>
                  <a:gd name="T102" fmla="*/ 1 w 77"/>
                  <a:gd name="T103" fmla="*/ 4 h 695"/>
                  <a:gd name="T104" fmla="*/ 1 w 77"/>
                  <a:gd name="T105" fmla="*/ 4 h 695"/>
                  <a:gd name="T106" fmla="*/ 1 w 77"/>
                  <a:gd name="T107" fmla="*/ 4 h 695"/>
                  <a:gd name="T108" fmla="*/ 1 w 77"/>
                  <a:gd name="T109" fmla="*/ 4 h 695"/>
                  <a:gd name="T110" fmla="*/ 1 w 77"/>
                  <a:gd name="T111" fmla="*/ 4 h 695"/>
                  <a:gd name="T112" fmla="*/ 1 w 77"/>
                  <a:gd name="T113" fmla="*/ 5 h 695"/>
                  <a:gd name="T114" fmla="*/ 1 w 77"/>
                  <a:gd name="T115" fmla="*/ 5 h 695"/>
                  <a:gd name="T116" fmla="*/ 1 w 77"/>
                  <a:gd name="T117" fmla="*/ 5 h 695"/>
                  <a:gd name="T118" fmla="*/ 1 w 77"/>
                  <a:gd name="T119" fmla="*/ 5 h 6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"/>
                  <a:gd name="T181" fmla="*/ 0 h 695"/>
                  <a:gd name="T182" fmla="*/ 77 w 77"/>
                  <a:gd name="T183" fmla="*/ 695 h 6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" h="695">
                    <a:moveTo>
                      <a:pt x="39" y="0"/>
                    </a:moveTo>
                    <a:lnTo>
                      <a:pt x="39" y="62"/>
                    </a:lnTo>
                    <a:lnTo>
                      <a:pt x="34" y="64"/>
                    </a:lnTo>
                    <a:lnTo>
                      <a:pt x="27" y="66"/>
                    </a:lnTo>
                    <a:lnTo>
                      <a:pt x="22" y="67"/>
                    </a:lnTo>
                    <a:lnTo>
                      <a:pt x="17" y="69"/>
                    </a:lnTo>
                    <a:lnTo>
                      <a:pt x="12" y="72"/>
                    </a:lnTo>
                    <a:lnTo>
                      <a:pt x="8" y="74"/>
                    </a:lnTo>
                    <a:lnTo>
                      <a:pt x="5" y="76"/>
                    </a:lnTo>
                    <a:lnTo>
                      <a:pt x="3" y="77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2" y="82"/>
                    </a:lnTo>
                    <a:lnTo>
                      <a:pt x="3" y="84"/>
                    </a:lnTo>
                    <a:lnTo>
                      <a:pt x="5" y="87"/>
                    </a:lnTo>
                    <a:lnTo>
                      <a:pt x="8" y="89"/>
                    </a:lnTo>
                    <a:lnTo>
                      <a:pt x="12" y="91"/>
                    </a:lnTo>
                    <a:lnTo>
                      <a:pt x="17" y="92"/>
                    </a:lnTo>
                    <a:lnTo>
                      <a:pt x="22" y="94"/>
                    </a:lnTo>
                    <a:lnTo>
                      <a:pt x="27" y="96"/>
                    </a:lnTo>
                    <a:lnTo>
                      <a:pt x="34" y="97"/>
                    </a:lnTo>
                    <a:lnTo>
                      <a:pt x="39" y="101"/>
                    </a:lnTo>
                    <a:lnTo>
                      <a:pt x="45" y="102"/>
                    </a:lnTo>
                    <a:lnTo>
                      <a:pt x="50" y="104"/>
                    </a:lnTo>
                    <a:lnTo>
                      <a:pt x="55" y="106"/>
                    </a:lnTo>
                    <a:lnTo>
                      <a:pt x="61" y="108"/>
                    </a:lnTo>
                    <a:lnTo>
                      <a:pt x="66" y="109"/>
                    </a:lnTo>
                    <a:lnTo>
                      <a:pt x="69" y="111"/>
                    </a:lnTo>
                    <a:lnTo>
                      <a:pt x="72" y="113"/>
                    </a:lnTo>
                    <a:lnTo>
                      <a:pt x="76" y="116"/>
                    </a:lnTo>
                    <a:lnTo>
                      <a:pt x="76" y="118"/>
                    </a:lnTo>
                    <a:lnTo>
                      <a:pt x="77" y="119"/>
                    </a:lnTo>
                    <a:lnTo>
                      <a:pt x="76" y="121"/>
                    </a:lnTo>
                    <a:lnTo>
                      <a:pt x="76" y="123"/>
                    </a:lnTo>
                    <a:lnTo>
                      <a:pt x="72" y="124"/>
                    </a:lnTo>
                    <a:lnTo>
                      <a:pt x="69" y="126"/>
                    </a:lnTo>
                    <a:lnTo>
                      <a:pt x="66" y="129"/>
                    </a:lnTo>
                    <a:lnTo>
                      <a:pt x="61" y="131"/>
                    </a:lnTo>
                    <a:lnTo>
                      <a:pt x="55" y="133"/>
                    </a:lnTo>
                    <a:lnTo>
                      <a:pt x="50" y="134"/>
                    </a:lnTo>
                    <a:lnTo>
                      <a:pt x="45" y="136"/>
                    </a:lnTo>
                    <a:lnTo>
                      <a:pt x="39" y="138"/>
                    </a:lnTo>
                    <a:lnTo>
                      <a:pt x="34" y="139"/>
                    </a:lnTo>
                    <a:lnTo>
                      <a:pt x="27" y="141"/>
                    </a:lnTo>
                    <a:lnTo>
                      <a:pt x="22" y="144"/>
                    </a:lnTo>
                    <a:lnTo>
                      <a:pt x="17" y="146"/>
                    </a:lnTo>
                    <a:lnTo>
                      <a:pt x="12" y="148"/>
                    </a:lnTo>
                    <a:lnTo>
                      <a:pt x="8" y="149"/>
                    </a:lnTo>
                    <a:lnTo>
                      <a:pt x="5" y="151"/>
                    </a:lnTo>
                    <a:lnTo>
                      <a:pt x="3" y="153"/>
                    </a:lnTo>
                    <a:lnTo>
                      <a:pt x="2" y="155"/>
                    </a:lnTo>
                    <a:lnTo>
                      <a:pt x="0" y="158"/>
                    </a:lnTo>
                    <a:lnTo>
                      <a:pt x="2" y="160"/>
                    </a:lnTo>
                    <a:lnTo>
                      <a:pt x="3" y="161"/>
                    </a:lnTo>
                    <a:lnTo>
                      <a:pt x="5" y="163"/>
                    </a:lnTo>
                    <a:lnTo>
                      <a:pt x="8" y="165"/>
                    </a:lnTo>
                    <a:lnTo>
                      <a:pt x="12" y="166"/>
                    </a:lnTo>
                    <a:lnTo>
                      <a:pt x="17" y="168"/>
                    </a:lnTo>
                    <a:lnTo>
                      <a:pt x="22" y="170"/>
                    </a:lnTo>
                    <a:lnTo>
                      <a:pt x="27" y="173"/>
                    </a:lnTo>
                    <a:lnTo>
                      <a:pt x="34" y="175"/>
                    </a:lnTo>
                    <a:lnTo>
                      <a:pt x="39" y="176"/>
                    </a:lnTo>
                    <a:lnTo>
                      <a:pt x="45" y="178"/>
                    </a:lnTo>
                    <a:lnTo>
                      <a:pt x="50" y="180"/>
                    </a:lnTo>
                    <a:lnTo>
                      <a:pt x="55" y="181"/>
                    </a:lnTo>
                    <a:lnTo>
                      <a:pt x="61" y="183"/>
                    </a:lnTo>
                    <a:lnTo>
                      <a:pt x="66" y="186"/>
                    </a:lnTo>
                    <a:lnTo>
                      <a:pt x="69" y="188"/>
                    </a:lnTo>
                    <a:lnTo>
                      <a:pt x="72" y="190"/>
                    </a:lnTo>
                    <a:lnTo>
                      <a:pt x="76" y="191"/>
                    </a:lnTo>
                    <a:lnTo>
                      <a:pt x="76" y="193"/>
                    </a:lnTo>
                    <a:lnTo>
                      <a:pt x="77" y="195"/>
                    </a:lnTo>
                    <a:lnTo>
                      <a:pt x="76" y="197"/>
                    </a:lnTo>
                    <a:lnTo>
                      <a:pt x="76" y="198"/>
                    </a:lnTo>
                    <a:lnTo>
                      <a:pt x="72" y="202"/>
                    </a:lnTo>
                    <a:lnTo>
                      <a:pt x="69" y="203"/>
                    </a:lnTo>
                    <a:lnTo>
                      <a:pt x="66" y="205"/>
                    </a:lnTo>
                    <a:lnTo>
                      <a:pt x="61" y="207"/>
                    </a:lnTo>
                    <a:lnTo>
                      <a:pt x="55" y="208"/>
                    </a:lnTo>
                    <a:lnTo>
                      <a:pt x="50" y="210"/>
                    </a:lnTo>
                    <a:lnTo>
                      <a:pt x="45" y="212"/>
                    </a:lnTo>
                    <a:lnTo>
                      <a:pt x="39" y="215"/>
                    </a:lnTo>
                    <a:lnTo>
                      <a:pt x="34" y="217"/>
                    </a:lnTo>
                    <a:lnTo>
                      <a:pt x="27" y="218"/>
                    </a:lnTo>
                    <a:lnTo>
                      <a:pt x="22" y="220"/>
                    </a:lnTo>
                    <a:lnTo>
                      <a:pt x="17" y="222"/>
                    </a:lnTo>
                    <a:lnTo>
                      <a:pt x="12" y="223"/>
                    </a:lnTo>
                    <a:lnTo>
                      <a:pt x="8" y="225"/>
                    </a:lnTo>
                    <a:lnTo>
                      <a:pt x="5" y="227"/>
                    </a:lnTo>
                    <a:lnTo>
                      <a:pt x="3" y="230"/>
                    </a:lnTo>
                    <a:lnTo>
                      <a:pt x="2" y="232"/>
                    </a:lnTo>
                    <a:lnTo>
                      <a:pt x="0" y="233"/>
                    </a:lnTo>
                    <a:lnTo>
                      <a:pt x="2" y="235"/>
                    </a:lnTo>
                    <a:lnTo>
                      <a:pt x="3" y="237"/>
                    </a:lnTo>
                    <a:lnTo>
                      <a:pt x="5" y="239"/>
                    </a:lnTo>
                    <a:lnTo>
                      <a:pt x="8" y="240"/>
                    </a:lnTo>
                    <a:lnTo>
                      <a:pt x="12" y="244"/>
                    </a:lnTo>
                    <a:lnTo>
                      <a:pt x="17" y="245"/>
                    </a:lnTo>
                    <a:lnTo>
                      <a:pt x="22" y="247"/>
                    </a:lnTo>
                    <a:lnTo>
                      <a:pt x="27" y="249"/>
                    </a:lnTo>
                    <a:lnTo>
                      <a:pt x="34" y="250"/>
                    </a:lnTo>
                    <a:lnTo>
                      <a:pt x="39" y="252"/>
                    </a:lnTo>
                    <a:lnTo>
                      <a:pt x="45" y="254"/>
                    </a:lnTo>
                    <a:lnTo>
                      <a:pt x="50" y="255"/>
                    </a:lnTo>
                    <a:lnTo>
                      <a:pt x="55" y="259"/>
                    </a:lnTo>
                    <a:lnTo>
                      <a:pt x="61" y="260"/>
                    </a:lnTo>
                    <a:lnTo>
                      <a:pt x="66" y="262"/>
                    </a:lnTo>
                    <a:lnTo>
                      <a:pt x="69" y="264"/>
                    </a:lnTo>
                    <a:lnTo>
                      <a:pt x="72" y="265"/>
                    </a:lnTo>
                    <a:lnTo>
                      <a:pt x="76" y="267"/>
                    </a:lnTo>
                    <a:lnTo>
                      <a:pt x="76" y="269"/>
                    </a:lnTo>
                    <a:lnTo>
                      <a:pt x="77" y="272"/>
                    </a:lnTo>
                    <a:lnTo>
                      <a:pt x="76" y="274"/>
                    </a:lnTo>
                    <a:lnTo>
                      <a:pt x="76" y="275"/>
                    </a:lnTo>
                    <a:lnTo>
                      <a:pt x="72" y="277"/>
                    </a:lnTo>
                    <a:lnTo>
                      <a:pt x="69" y="279"/>
                    </a:lnTo>
                    <a:lnTo>
                      <a:pt x="66" y="280"/>
                    </a:lnTo>
                    <a:lnTo>
                      <a:pt x="61" y="282"/>
                    </a:lnTo>
                    <a:lnTo>
                      <a:pt x="55" y="284"/>
                    </a:lnTo>
                    <a:lnTo>
                      <a:pt x="50" y="287"/>
                    </a:lnTo>
                    <a:lnTo>
                      <a:pt x="45" y="289"/>
                    </a:lnTo>
                    <a:lnTo>
                      <a:pt x="39" y="291"/>
                    </a:lnTo>
                    <a:lnTo>
                      <a:pt x="34" y="292"/>
                    </a:lnTo>
                    <a:lnTo>
                      <a:pt x="27" y="294"/>
                    </a:lnTo>
                    <a:lnTo>
                      <a:pt x="22" y="296"/>
                    </a:lnTo>
                    <a:lnTo>
                      <a:pt x="17" y="297"/>
                    </a:lnTo>
                    <a:lnTo>
                      <a:pt x="12" y="301"/>
                    </a:lnTo>
                    <a:lnTo>
                      <a:pt x="8" y="302"/>
                    </a:lnTo>
                    <a:lnTo>
                      <a:pt x="5" y="304"/>
                    </a:lnTo>
                    <a:lnTo>
                      <a:pt x="3" y="306"/>
                    </a:lnTo>
                    <a:lnTo>
                      <a:pt x="2" y="307"/>
                    </a:lnTo>
                    <a:lnTo>
                      <a:pt x="0" y="309"/>
                    </a:lnTo>
                    <a:lnTo>
                      <a:pt x="2" y="311"/>
                    </a:lnTo>
                    <a:lnTo>
                      <a:pt x="3" y="314"/>
                    </a:lnTo>
                    <a:lnTo>
                      <a:pt x="5" y="316"/>
                    </a:lnTo>
                    <a:lnTo>
                      <a:pt x="8" y="317"/>
                    </a:lnTo>
                    <a:lnTo>
                      <a:pt x="12" y="319"/>
                    </a:lnTo>
                    <a:lnTo>
                      <a:pt x="17" y="321"/>
                    </a:lnTo>
                    <a:lnTo>
                      <a:pt x="22" y="322"/>
                    </a:lnTo>
                    <a:lnTo>
                      <a:pt x="27" y="324"/>
                    </a:lnTo>
                    <a:lnTo>
                      <a:pt x="34" y="326"/>
                    </a:lnTo>
                    <a:lnTo>
                      <a:pt x="39" y="329"/>
                    </a:lnTo>
                    <a:lnTo>
                      <a:pt x="45" y="331"/>
                    </a:lnTo>
                    <a:lnTo>
                      <a:pt x="50" y="333"/>
                    </a:lnTo>
                    <a:lnTo>
                      <a:pt x="55" y="334"/>
                    </a:lnTo>
                    <a:lnTo>
                      <a:pt x="61" y="336"/>
                    </a:lnTo>
                    <a:lnTo>
                      <a:pt x="66" y="338"/>
                    </a:lnTo>
                    <a:lnTo>
                      <a:pt x="69" y="339"/>
                    </a:lnTo>
                    <a:lnTo>
                      <a:pt x="72" y="343"/>
                    </a:lnTo>
                    <a:lnTo>
                      <a:pt x="76" y="344"/>
                    </a:lnTo>
                    <a:lnTo>
                      <a:pt x="76" y="346"/>
                    </a:lnTo>
                    <a:lnTo>
                      <a:pt x="77" y="348"/>
                    </a:lnTo>
                    <a:lnTo>
                      <a:pt x="76" y="349"/>
                    </a:lnTo>
                    <a:lnTo>
                      <a:pt x="76" y="351"/>
                    </a:lnTo>
                    <a:lnTo>
                      <a:pt x="72" y="353"/>
                    </a:lnTo>
                    <a:lnTo>
                      <a:pt x="69" y="354"/>
                    </a:lnTo>
                    <a:lnTo>
                      <a:pt x="66" y="358"/>
                    </a:lnTo>
                    <a:lnTo>
                      <a:pt x="61" y="359"/>
                    </a:lnTo>
                    <a:lnTo>
                      <a:pt x="55" y="361"/>
                    </a:lnTo>
                    <a:lnTo>
                      <a:pt x="50" y="363"/>
                    </a:lnTo>
                    <a:lnTo>
                      <a:pt x="45" y="364"/>
                    </a:lnTo>
                    <a:lnTo>
                      <a:pt x="39" y="366"/>
                    </a:lnTo>
                    <a:lnTo>
                      <a:pt x="34" y="368"/>
                    </a:lnTo>
                    <a:lnTo>
                      <a:pt x="27" y="371"/>
                    </a:lnTo>
                    <a:lnTo>
                      <a:pt x="22" y="373"/>
                    </a:lnTo>
                    <a:lnTo>
                      <a:pt x="17" y="375"/>
                    </a:lnTo>
                    <a:lnTo>
                      <a:pt x="12" y="376"/>
                    </a:lnTo>
                    <a:lnTo>
                      <a:pt x="8" y="378"/>
                    </a:lnTo>
                    <a:lnTo>
                      <a:pt x="5" y="380"/>
                    </a:lnTo>
                    <a:lnTo>
                      <a:pt x="3" y="381"/>
                    </a:lnTo>
                    <a:lnTo>
                      <a:pt x="2" y="383"/>
                    </a:lnTo>
                    <a:lnTo>
                      <a:pt x="0" y="386"/>
                    </a:lnTo>
                    <a:lnTo>
                      <a:pt x="2" y="388"/>
                    </a:lnTo>
                    <a:lnTo>
                      <a:pt x="3" y="390"/>
                    </a:lnTo>
                    <a:lnTo>
                      <a:pt x="5" y="391"/>
                    </a:lnTo>
                    <a:lnTo>
                      <a:pt x="8" y="393"/>
                    </a:lnTo>
                    <a:lnTo>
                      <a:pt x="12" y="395"/>
                    </a:lnTo>
                    <a:lnTo>
                      <a:pt x="17" y="396"/>
                    </a:lnTo>
                    <a:lnTo>
                      <a:pt x="22" y="400"/>
                    </a:lnTo>
                    <a:lnTo>
                      <a:pt x="27" y="401"/>
                    </a:lnTo>
                    <a:lnTo>
                      <a:pt x="34" y="403"/>
                    </a:lnTo>
                    <a:lnTo>
                      <a:pt x="39" y="405"/>
                    </a:lnTo>
                    <a:lnTo>
                      <a:pt x="45" y="406"/>
                    </a:lnTo>
                    <a:lnTo>
                      <a:pt x="50" y="408"/>
                    </a:lnTo>
                    <a:lnTo>
                      <a:pt x="55" y="410"/>
                    </a:lnTo>
                    <a:lnTo>
                      <a:pt x="61" y="412"/>
                    </a:lnTo>
                    <a:lnTo>
                      <a:pt x="66" y="415"/>
                    </a:lnTo>
                    <a:lnTo>
                      <a:pt x="69" y="417"/>
                    </a:lnTo>
                    <a:lnTo>
                      <a:pt x="72" y="418"/>
                    </a:lnTo>
                    <a:lnTo>
                      <a:pt x="76" y="420"/>
                    </a:lnTo>
                    <a:lnTo>
                      <a:pt x="76" y="422"/>
                    </a:lnTo>
                    <a:lnTo>
                      <a:pt x="77" y="423"/>
                    </a:lnTo>
                    <a:lnTo>
                      <a:pt x="76" y="425"/>
                    </a:lnTo>
                    <a:lnTo>
                      <a:pt x="76" y="428"/>
                    </a:lnTo>
                    <a:lnTo>
                      <a:pt x="72" y="430"/>
                    </a:lnTo>
                    <a:lnTo>
                      <a:pt x="69" y="432"/>
                    </a:lnTo>
                    <a:lnTo>
                      <a:pt x="66" y="433"/>
                    </a:lnTo>
                    <a:lnTo>
                      <a:pt x="61" y="435"/>
                    </a:lnTo>
                    <a:lnTo>
                      <a:pt x="55" y="437"/>
                    </a:lnTo>
                    <a:lnTo>
                      <a:pt x="50" y="438"/>
                    </a:lnTo>
                    <a:lnTo>
                      <a:pt x="45" y="440"/>
                    </a:lnTo>
                    <a:lnTo>
                      <a:pt x="39" y="443"/>
                    </a:lnTo>
                    <a:lnTo>
                      <a:pt x="34" y="445"/>
                    </a:lnTo>
                    <a:lnTo>
                      <a:pt x="27" y="447"/>
                    </a:lnTo>
                    <a:lnTo>
                      <a:pt x="22" y="448"/>
                    </a:lnTo>
                    <a:lnTo>
                      <a:pt x="17" y="450"/>
                    </a:lnTo>
                    <a:lnTo>
                      <a:pt x="12" y="452"/>
                    </a:lnTo>
                    <a:lnTo>
                      <a:pt x="8" y="453"/>
                    </a:lnTo>
                    <a:lnTo>
                      <a:pt x="5" y="457"/>
                    </a:lnTo>
                    <a:lnTo>
                      <a:pt x="3" y="459"/>
                    </a:lnTo>
                    <a:lnTo>
                      <a:pt x="2" y="460"/>
                    </a:lnTo>
                    <a:lnTo>
                      <a:pt x="0" y="462"/>
                    </a:lnTo>
                    <a:lnTo>
                      <a:pt x="2" y="464"/>
                    </a:lnTo>
                    <a:lnTo>
                      <a:pt x="3" y="465"/>
                    </a:lnTo>
                    <a:lnTo>
                      <a:pt x="5" y="467"/>
                    </a:lnTo>
                    <a:lnTo>
                      <a:pt x="8" y="469"/>
                    </a:lnTo>
                    <a:lnTo>
                      <a:pt x="12" y="472"/>
                    </a:lnTo>
                    <a:lnTo>
                      <a:pt x="17" y="474"/>
                    </a:lnTo>
                    <a:lnTo>
                      <a:pt x="22" y="475"/>
                    </a:lnTo>
                    <a:lnTo>
                      <a:pt x="27" y="477"/>
                    </a:lnTo>
                    <a:lnTo>
                      <a:pt x="34" y="479"/>
                    </a:lnTo>
                    <a:lnTo>
                      <a:pt x="39" y="480"/>
                    </a:lnTo>
                    <a:lnTo>
                      <a:pt x="45" y="482"/>
                    </a:lnTo>
                    <a:lnTo>
                      <a:pt x="50" y="485"/>
                    </a:lnTo>
                    <a:lnTo>
                      <a:pt x="55" y="487"/>
                    </a:lnTo>
                    <a:lnTo>
                      <a:pt x="61" y="489"/>
                    </a:lnTo>
                    <a:lnTo>
                      <a:pt x="66" y="490"/>
                    </a:lnTo>
                    <a:lnTo>
                      <a:pt x="69" y="492"/>
                    </a:lnTo>
                    <a:lnTo>
                      <a:pt x="72" y="494"/>
                    </a:lnTo>
                    <a:lnTo>
                      <a:pt x="76" y="495"/>
                    </a:lnTo>
                    <a:lnTo>
                      <a:pt x="76" y="497"/>
                    </a:lnTo>
                    <a:lnTo>
                      <a:pt x="77" y="501"/>
                    </a:lnTo>
                    <a:lnTo>
                      <a:pt x="76" y="502"/>
                    </a:lnTo>
                    <a:lnTo>
                      <a:pt x="76" y="504"/>
                    </a:lnTo>
                    <a:lnTo>
                      <a:pt x="72" y="506"/>
                    </a:lnTo>
                    <a:lnTo>
                      <a:pt x="69" y="507"/>
                    </a:lnTo>
                    <a:lnTo>
                      <a:pt x="66" y="509"/>
                    </a:lnTo>
                    <a:lnTo>
                      <a:pt x="61" y="511"/>
                    </a:lnTo>
                    <a:lnTo>
                      <a:pt x="55" y="514"/>
                    </a:lnTo>
                    <a:lnTo>
                      <a:pt x="50" y="516"/>
                    </a:lnTo>
                    <a:lnTo>
                      <a:pt x="45" y="517"/>
                    </a:lnTo>
                    <a:lnTo>
                      <a:pt x="39" y="519"/>
                    </a:lnTo>
                    <a:lnTo>
                      <a:pt x="34" y="521"/>
                    </a:lnTo>
                    <a:lnTo>
                      <a:pt x="27" y="522"/>
                    </a:lnTo>
                    <a:lnTo>
                      <a:pt x="22" y="524"/>
                    </a:lnTo>
                    <a:lnTo>
                      <a:pt x="17" y="526"/>
                    </a:lnTo>
                    <a:lnTo>
                      <a:pt x="12" y="529"/>
                    </a:lnTo>
                    <a:lnTo>
                      <a:pt x="8" y="531"/>
                    </a:lnTo>
                    <a:lnTo>
                      <a:pt x="5" y="532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7"/>
                    </a:lnTo>
                    <a:lnTo>
                      <a:pt x="2" y="539"/>
                    </a:lnTo>
                    <a:lnTo>
                      <a:pt x="3" y="543"/>
                    </a:lnTo>
                    <a:lnTo>
                      <a:pt x="5" y="544"/>
                    </a:lnTo>
                    <a:lnTo>
                      <a:pt x="8" y="546"/>
                    </a:lnTo>
                    <a:lnTo>
                      <a:pt x="12" y="548"/>
                    </a:lnTo>
                    <a:lnTo>
                      <a:pt x="17" y="549"/>
                    </a:lnTo>
                    <a:lnTo>
                      <a:pt x="22" y="551"/>
                    </a:lnTo>
                    <a:lnTo>
                      <a:pt x="27" y="553"/>
                    </a:lnTo>
                    <a:lnTo>
                      <a:pt x="34" y="556"/>
                    </a:lnTo>
                    <a:lnTo>
                      <a:pt x="39" y="558"/>
                    </a:lnTo>
                    <a:lnTo>
                      <a:pt x="45" y="559"/>
                    </a:lnTo>
                    <a:lnTo>
                      <a:pt x="50" y="561"/>
                    </a:lnTo>
                    <a:lnTo>
                      <a:pt x="55" y="563"/>
                    </a:lnTo>
                    <a:lnTo>
                      <a:pt x="61" y="564"/>
                    </a:lnTo>
                    <a:lnTo>
                      <a:pt x="66" y="566"/>
                    </a:lnTo>
                    <a:lnTo>
                      <a:pt x="69" y="568"/>
                    </a:lnTo>
                    <a:lnTo>
                      <a:pt x="72" y="571"/>
                    </a:lnTo>
                    <a:lnTo>
                      <a:pt x="76" y="573"/>
                    </a:lnTo>
                    <a:lnTo>
                      <a:pt x="76" y="574"/>
                    </a:lnTo>
                    <a:lnTo>
                      <a:pt x="77" y="576"/>
                    </a:lnTo>
                    <a:lnTo>
                      <a:pt x="76" y="578"/>
                    </a:lnTo>
                    <a:lnTo>
                      <a:pt x="76" y="579"/>
                    </a:lnTo>
                    <a:lnTo>
                      <a:pt x="72" y="581"/>
                    </a:lnTo>
                    <a:lnTo>
                      <a:pt x="69" y="584"/>
                    </a:lnTo>
                    <a:lnTo>
                      <a:pt x="66" y="586"/>
                    </a:lnTo>
                    <a:lnTo>
                      <a:pt x="61" y="588"/>
                    </a:lnTo>
                    <a:lnTo>
                      <a:pt x="55" y="590"/>
                    </a:lnTo>
                    <a:lnTo>
                      <a:pt x="50" y="591"/>
                    </a:lnTo>
                    <a:lnTo>
                      <a:pt x="45" y="593"/>
                    </a:lnTo>
                    <a:lnTo>
                      <a:pt x="39" y="595"/>
                    </a:lnTo>
                    <a:lnTo>
                      <a:pt x="34" y="596"/>
                    </a:lnTo>
                    <a:lnTo>
                      <a:pt x="27" y="600"/>
                    </a:lnTo>
                    <a:lnTo>
                      <a:pt x="22" y="601"/>
                    </a:lnTo>
                    <a:lnTo>
                      <a:pt x="17" y="603"/>
                    </a:lnTo>
                    <a:lnTo>
                      <a:pt x="12" y="605"/>
                    </a:lnTo>
                    <a:lnTo>
                      <a:pt x="8" y="606"/>
                    </a:lnTo>
                    <a:lnTo>
                      <a:pt x="5" y="608"/>
                    </a:lnTo>
                    <a:lnTo>
                      <a:pt x="3" y="610"/>
                    </a:lnTo>
                    <a:lnTo>
                      <a:pt x="2" y="613"/>
                    </a:lnTo>
                    <a:lnTo>
                      <a:pt x="0" y="615"/>
                    </a:lnTo>
                    <a:lnTo>
                      <a:pt x="2" y="616"/>
                    </a:lnTo>
                    <a:lnTo>
                      <a:pt x="3" y="618"/>
                    </a:lnTo>
                    <a:lnTo>
                      <a:pt x="5" y="620"/>
                    </a:lnTo>
                    <a:lnTo>
                      <a:pt x="8" y="621"/>
                    </a:lnTo>
                    <a:lnTo>
                      <a:pt x="12" y="623"/>
                    </a:lnTo>
                    <a:lnTo>
                      <a:pt x="17" y="625"/>
                    </a:lnTo>
                    <a:lnTo>
                      <a:pt x="22" y="628"/>
                    </a:lnTo>
                    <a:lnTo>
                      <a:pt x="27" y="630"/>
                    </a:lnTo>
                    <a:lnTo>
                      <a:pt x="34" y="632"/>
                    </a:lnTo>
                    <a:lnTo>
                      <a:pt x="39" y="633"/>
                    </a:lnTo>
                    <a:lnTo>
                      <a:pt x="39" y="695"/>
                    </a:lnTo>
                  </a:path>
                </a:pathLst>
              </a:custGeom>
              <a:noFill/>
              <a:ln w="792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683" y="1578"/>
              <a:ext cx="44" cy="41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>
              <a:off x="1035" y="1578"/>
              <a:ext cx="44" cy="41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3" name="Line 24"/>
          <p:cNvSpPr>
            <a:spLocks noChangeShapeType="1"/>
          </p:cNvSpPr>
          <p:nvPr/>
        </p:nvSpPr>
        <p:spPr bwMode="auto">
          <a:xfrm flipV="1">
            <a:off x="1141602" y="2914493"/>
            <a:ext cx="550375" cy="127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V="1">
            <a:off x="1711964" y="2560481"/>
            <a:ext cx="431998" cy="384175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2211605" y="3087531"/>
            <a:ext cx="473507" cy="2000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1871849" y="3285968"/>
            <a:ext cx="341294" cy="4635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 rot="18600000">
            <a:off x="1939234" y="2820389"/>
            <a:ext cx="65087" cy="605720"/>
          </a:xfrm>
          <a:custGeom>
            <a:avLst/>
            <a:gdLst>
              <a:gd name="T0" fmla="*/ 2147483647 w 77"/>
              <a:gd name="T1" fmla="*/ 2147483647 h 695"/>
              <a:gd name="T2" fmla="*/ 2147483647 w 77"/>
              <a:gd name="T3" fmla="*/ 2147483647 h 695"/>
              <a:gd name="T4" fmla="*/ 2147483647 w 77"/>
              <a:gd name="T5" fmla="*/ 2147483647 h 695"/>
              <a:gd name="T6" fmla="*/ 2147483647 w 77"/>
              <a:gd name="T7" fmla="*/ 2147483647 h 695"/>
              <a:gd name="T8" fmla="*/ 2147483647 w 77"/>
              <a:gd name="T9" fmla="*/ 2147483647 h 695"/>
              <a:gd name="T10" fmla="*/ 2147483647 w 77"/>
              <a:gd name="T11" fmla="*/ 2147483647 h 695"/>
              <a:gd name="T12" fmla="*/ 2147483647 w 77"/>
              <a:gd name="T13" fmla="*/ 2147483647 h 695"/>
              <a:gd name="T14" fmla="*/ 2147483647 w 77"/>
              <a:gd name="T15" fmla="*/ 2147483647 h 695"/>
              <a:gd name="T16" fmla="*/ 2147483647 w 77"/>
              <a:gd name="T17" fmla="*/ 2147483647 h 695"/>
              <a:gd name="T18" fmla="*/ 2147483647 w 77"/>
              <a:gd name="T19" fmla="*/ 2147483647 h 695"/>
              <a:gd name="T20" fmla="*/ 2147483647 w 77"/>
              <a:gd name="T21" fmla="*/ 2147483647 h 695"/>
              <a:gd name="T22" fmla="*/ 2147483647 w 77"/>
              <a:gd name="T23" fmla="*/ 2147483647 h 695"/>
              <a:gd name="T24" fmla="*/ 2147483647 w 77"/>
              <a:gd name="T25" fmla="*/ 2147483647 h 695"/>
              <a:gd name="T26" fmla="*/ 2147483647 w 77"/>
              <a:gd name="T27" fmla="*/ 2147483647 h 695"/>
              <a:gd name="T28" fmla="*/ 2147483647 w 77"/>
              <a:gd name="T29" fmla="*/ 2147483647 h 695"/>
              <a:gd name="T30" fmla="*/ 2147483647 w 77"/>
              <a:gd name="T31" fmla="*/ 2147483647 h 695"/>
              <a:gd name="T32" fmla="*/ 2147483647 w 77"/>
              <a:gd name="T33" fmla="*/ 2147483647 h 695"/>
              <a:gd name="T34" fmla="*/ 2147483647 w 77"/>
              <a:gd name="T35" fmla="*/ 2147483647 h 695"/>
              <a:gd name="T36" fmla="*/ 2147483647 w 77"/>
              <a:gd name="T37" fmla="*/ 2147483647 h 695"/>
              <a:gd name="T38" fmla="*/ 2147483647 w 77"/>
              <a:gd name="T39" fmla="*/ 2147483647 h 695"/>
              <a:gd name="T40" fmla="*/ 2147483647 w 77"/>
              <a:gd name="T41" fmla="*/ 2147483647 h 695"/>
              <a:gd name="T42" fmla="*/ 2147483647 w 77"/>
              <a:gd name="T43" fmla="*/ 2147483647 h 695"/>
              <a:gd name="T44" fmla="*/ 2147483647 w 77"/>
              <a:gd name="T45" fmla="*/ 2147483647 h 695"/>
              <a:gd name="T46" fmla="*/ 2147483647 w 77"/>
              <a:gd name="T47" fmla="*/ 2147483647 h 695"/>
              <a:gd name="T48" fmla="*/ 2147483647 w 77"/>
              <a:gd name="T49" fmla="*/ 2147483647 h 695"/>
              <a:gd name="T50" fmla="*/ 2147483647 w 77"/>
              <a:gd name="T51" fmla="*/ 2147483647 h 695"/>
              <a:gd name="T52" fmla="*/ 2147483647 w 77"/>
              <a:gd name="T53" fmla="*/ 2147483647 h 695"/>
              <a:gd name="T54" fmla="*/ 2147483647 w 77"/>
              <a:gd name="T55" fmla="*/ 2147483647 h 695"/>
              <a:gd name="T56" fmla="*/ 2147483647 w 77"/>
              <a:gd name="T57" fmla="*/ 2147483647 h 695"/>
              <a:gd name="T58" fmla="*/ 2147483647 w 77"/>
              <a:gd name="T59" fmla="*/ 2147483647 h 695"/>
              <a:gd name="T60" fmla="*/ 2147483647 w 77"/>
              <a:gd name="T61" fmla="*/ 2147483647 h 695"/>
              <a:gd name="T62" fmla="*/ 2147483647 w 77"/>
              <a:gd name="T63" fmla="*/ 2147483647 h 695"/>
              <a:gd name="T64" fmla="*/ 2147483647 w 77"/>
              <a:gd name="T65" fmla="*/ 2147483647 h 695"/>
              <a:gd name="T66" fmla="*/ 2147483647 w 77"/>
              <a:gd name="T67" fmla="*/ 2147483647 h 695"/>
              <a:gd name="T68" fmla="*/ 2147483647 w 77"/>
              <a:gd name="T69" fmla="*/ 2147483647 h 695"/>
              <a:gd name="T70" fmla="*/ 2147483647 w 77"/>
              <a:gd name="T71" fmla="*/ 2147483647 h 695"/>
              <a:gd name="T72" fmla="*/ 2147483647 w 77"/>
              <a:gd name="T73" fmla="*/ 2147483647 h 695"/>
              <a:gd name="T74" fmla="*/ 2147483647 w 77"/>
              <a:gd name="T75" fmla="*/ 2147483647 h 695"/>
              <a:gd name="T76" fmla="*/ 2147483647 w 77"/>
              <a:gd name="T77" fmla="*/ 2147483647 h 695"/>
              <a:gd name="T78" fmla="*/ 2147483647 w 77"/>
              <a:gd name="T79" fmla="*/ 2147483647 h 695"/>
              <a:gd name="T80" fmla="*/ 2147483647 w 77"/>
              <a:gd name="T81" fmla="*/ 2147483647 h 695"/>
              <a:gd name="T82" fmla="*/ 2147483647 w 77"/>
              <a:gd name="T83" fmla="*/ 2147483647 h 695"/>
              <a:gd name="T84" fmla="*/ 2147483647 w 77"/>
              <a:gd name="T85" fmla="*/ 2147483647 h 695"/>
              <a:gd name="T86" fmla="*/ 2147483647 w 77"/>
              <a:gd name="T87" fmla="*/ 2147483647 h 695"/>
              <a:gd name="T88" fmla="*/ 2147483647 w 77"/>
              <a:gd name="T89" fmla="*/ 2147483647 h 695"/>
              <a:gd name="T90" fmla="*/ 2147483647 w 77"/>
              <a:gd name="T91" fmla="*/ 2147483647 h 695"/>
              <a:gd name="T92" fmla="*/ 2147483647 w 77"/>
              <a:gd name="T93" fmla="*/ 2147483647 h 695"/>
              <a:gd name="T94" fmla="*/ 2147483647 w 77"/>
              <a:gd name="T95" fmla="*/ 2147483647 h 695"/>
              <a:gd name="T96" fmla="*/ 2147483647 w 77"/>
              <a:gd name="T97" fmla="*/ 2147483647 h 695"/>
              <a:gd name="T98" fmla="*/ 2147483647 w 77"/>
              <a:gd name="T99" fmla="*/ 2147483647 h 695"/>
              <a:gd name="T100" fmla="*/ 2147483647 w 77"/>
              <a:gd name="T101" fmla="*/ 2147483647 h 695"/>
              <a:gd name="T102" fmla="*/ 2147483647 w 77"/>
              <a:gd name="T103" fmla="*/ 2147483647 h 695"/>
              <a:gd name="T104" fmla="*/ 2147483647 w 77"/>
              <a:gd name="T105" fmla="*/ 2147483647 h 695"/>
              <a:gd name="T106" fmla="*/ 2147483647 w 77"/>
              <a:gd name="T107" fmla="*/ 2147483647 h 695"/>
              <a:gd name="T108" fmla="*/ 2147483647 w 77"/>
              <a:gd name="T109" fmla="*/ 2147483647 h 695"/>
              <a:gd name="T110" fmla="*/ 2147483647 w 77"/>
              <a:gd name="T111" fmla="*/ 2147483647 h 695"/>
              <a:gd name="T112" fmla="*/ 2147483647 w 77"/>
              <a:gd name="T113" fmla="*/ 2147483647 h 695"/>
              <a:gd name="T114" fmla="*/ 2147483647 w 77"/>
              <a:gd name="T115" fmla="*/ 2147483647 h 695"/>
              <a:gd name="T116" fmla="*/ 2147483647 w 77"/>
              <a:gd name="T117" fmla="*/ 2147483647 h 695"/>
              <a:gd name="T118" fmla="*/ 2147483647 w 77"/>
              <a:gd name="T119" fmla="*/ 2147483647 h 6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695"/>
              <a:gd name="T182" fmla="*/ 77 w 77"/>
              <a:gd name="T183" fmla="*/ 695 h 6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695">
                <a:moveTo>
                  <a:pt x="39" y="0"/>
                </a:moveTo>
                <a:lnTo>
                  <a:pt x="39" y="62"/>
                </a:lnTo>
                <a:lnTo>
                  <a:pt x="34" y="64"/>
                </a:lnTo>
                <a:lnTo>
                  <a:pt x="27" y="66"/>
                </a:lnTo>
                <a:lnTo>
                  <a:pt x="22" y="67"/>
                </a:lnTo>
                <a:lnTo>
                  <a:pt x="17" y="69"/>
                </a:lnTo>
                <a:lnTo>
                  <a:pt x="12" y="72"/>
                </a:lnTo>
                <a:lnTo>
                  <a:pt x="8" y="74"/>
                </a:lnTo>
                <a:lnTo>
                  <a:pt x="5" y="76"/>
                </a:lnTo>
                <a:lnTo>
                  <a:pt x="3" y="77"/>
                </a:lnTo>
                <a:lnTo>
                  <a:pt x="2" y="79"/>
                </a:lnTo>
                <a:lnTo>
                  <a:pt x="0" y="81"/>
                </a:lnTo>
                <a:lnTo>
                  <a:pt x="2" y="82"/>
                </a:lnTo>
                <a:lnTo>
                  <a:pt x="3" y="84"/>
                </a:lnTo>
                <a:lnTo>
                  <a:pt x="5" y="87"/>
                </a:lnTo>
                <a:lnTo>
                  <a:pt x="8" y="89"/>
                </a:lnTo>
                <a:lnTo>
                  <a:pt x="12" y="91"/>
                </a:lnTo>
                <a:lnTo>
                  <a:pt x="17" y="92"/>
                </a:lnTo>
                <a:lnTo>
                  <a:pt x="22" y="94"/>
                </a:lnTo>
                <a:lnTo>
                  <a:pt x="27" y="96"/>
                </a:lnTo>
                <a:lnTo>
                  <a:pt x="34" y="97"/>
                </a:lnTo>
                <a:lnTo>
                  <a:pt x="39" y="101"/>
                </a:lnTo>
                <a:lnTo>
                  <a:pt x="45" y="102"/>
                </a:lnTo>
                <a:lnTo>
                  <a:pt x="50" y="104"/>
                </a:lnTo>
                <a:lnTo>
                  <a:pt x="55" y="106"/>
                </a:lnTo>
                <a:lnTo>
                  <a:pt x="61" y="108"/>
                </a:lnTo>
                <a:lnTo>
                  <a:pt x="66" y="109"/>
                </a:lnTo>
                <a:lnTo>
                  <a:pt x="69" y="111"/>
                </a:lnTo>
                <a:lnTo>
                  <a:pt x="72" y="113"/>
                </a:lnTo>
                <a:lnTo>
                  <a:pt x="76" y="116"/>
                </a:lnTo>
                <a:lnTo>
                  <a:pt x="76" y="118"/>
                </a:lnTo>
                <a:lnTo>
                  <a:pt x="77" y="119"/>
                </a:lnTo>
                <a:lnTo>
                  <a:pt x="76" y="121"/>
                </a:lnTo>
                <a:lnTo>
                  <a:pt x="76" y="123"/>
                </a:lnTo>
                <a:lnTo>
                  <a:pt x="72" y="124"/>
                </a:lnTo>
                <a:lnTo>
                  <a:pt x="69" y="126"/>
                </a:lnTo>
                <a:lnTo>
                  <a:pt x="66" y="129"/>
                </a:lnTo>
                <a:lnTo>
                  <a:pt x="61" y="131"/>
                </a:lnTo>
                <a:lnTo>
                  <a:pt x="55" y="133"/>
                </a:lnTo>
                <a:lnTo>
                  <a:pt x="50" y="134"/>
                </a:lnTo>
                <a:lnTo>
                  <a:pt x="45" y="136"/>
                </a:lnTo>
                <a:lnTo>
                  <a:pt x="39" y="138"/>
                </a:lnTo>
                <a:lnTo>
                  <a:pt x="34" y="139"/>
                </a:lnTo>
                <a:lnTo>
                  <a:pt x="27" y="141"/>
                </a:lnTo>
                <a:lnTo>
                  <a:pt x="22" y="144"/>
                </a:lnTo>
                <a:lnTo>
                  <a:pt x="17" y="146"/>
                </a:lnTo>
                <a:lnTo>
                  <a:pt x="12" y="148"/>
                </a:lnTo>
                <a:lnTo>
                  <a:pt x="8" y="149"/>
                </a:lnTo>
                <a:lnTo>
                  <a:pt x="5" y="151"/>
                </a:lnTo>
                <a:lnTo>
                  <a:pt x="3" y="153"/>
                </a:lnTo>
                <a:lnTo>
                  <a:pt x="2" y="155"/>
                </a:lnTo>
                <a:lnTo>
                  <a:pt x="0" y="158"/>
                </a:lnTo>
                <a:lnTo>
                  <a:pt x="2" y="160"/>
                </a:lnTo>
                <a:lnTo>
                  <a:pt x="3" y="161"/>
                </a:lnTo>
                <a:lnTo>
                  <a:pt x="5" y="163"/>
                </a:lnTo>
                <a:lnTo>
                  <a:pt x="8" y="165"/>
                </a:lnTo>
                <a:lnTo>
                  <a:pt x="12" y="166"/>
                </a:lnTo>
                <a:lnTo>
                  <a:pt x="17" y="168"/>
                </a:lnTo>
                <a:lnTo>
                  <a:pt x="22" y="170"/>
                </a:lnTo>
                <a:lnTo>
                  <a:pt x="27" y="173"/>
                </a:lnTo>
                <a:lnTo>
                  <a:pt x="34" y="175"/>
                </a:lnTo>
                <a:lnTo>
                  <a:pt x="39" y="176"/>
                </a:lnTo>
                <a:lnTo>
                  <a:pt x="45" y="178"/>
                </a:lnTo>
                <a:lnTo>
                  <a:pt x="50" y="180"/>
                </a:lnTo>
                <a:lnTo>
                  <a:pt x="55" y="181"/>
                </a:lnTo>
                <a:lnTo>
                  <a:pt x="61" y="183"/>
                </a:lnTo>
                <a:lnTo>
                  <a:pt x="66" y="186"/>
                </a:lnTo>
                <a:lnTo>
                  <a:pt x="69" y="188"/>
                </a:lnTo>
                <a:lnTo>
                  <a:pt x="72" y="190"/>
                </a:lnTo>
                <a:lnTo>
                  <a:pt x="76" y="191"/>
                </a:lnTo>
                <a:lnTo>
                  <a:pt x="76" y="193"/>
                </a:lnTo>
                <a:lnTo>
                  <a:pt x="77" y="195"/>
                </a:lnTo>
                <a:lnTo>
                  <a:pt x="76" y="197"/>
                </a:lnTo>
                <a:lnTo>
                  <a:pt x="76" y="198"/>
                </a:lnTo>
                <a:lnTo>
                  <a:pt x="72" y="202"/>
                </a:lnTo>
                <a:lnTo>
                  <a:pt x="69" y="203"/>
                </a:lnTo>
                <a:lnTo>
                  <a:pt x="66" y="205"/>
                </a:lnTo>
                <a:lnTo>
                  <a:pt x="61" y="207"/>
                </a:lnTo>
                <a:lnTo>
                  <a:pt x="55" y="208"/>
                </a:lnTo>
                <a:lnTo>
                  <a:pt x="50" y="210"/>
                </a:lnTo>
                <a:lnTo>
                  <a:pt x="45" y="212"/>
                </a:lnTo>
                <a:lnTo>
                  <a:pt x="39" y="215"/>
                </a:lnTo>
                <a:lnTo>
                  <a:pt x="34" y="217"/>
                </a:lnTo>
                <a:lnTo>
                  <a:pt x="27" y="218"/>
                </a:lnTo>
                <a:lnTo>
                  <a:pt x="22" y="220"/>
                </a:lnTo>
                <a:lnTo>
                  <a:pt x="17" y="222"/>
                </a:lnTo>
                <a:lnTo>
                  <a:pt x="12" y="223"/>
                </a:lnTo>
                <a:lnTo>
                  <a:pt x="8" y="225"/>
                </a:lnTo>
                <a:lnTo>
                  <a:pt x="5" y="227"/>
                </a:lnTo>
                <a:lnTo>
                  <a:pt x="3" y="230"/>
                </a:lnTo>
                <a:lnTo>
                  <a:pt x="2" y="232"/>
                </a:lnTo>
                <a:lnTo>
                  <a:pt x="0" y="233"/>
                </a:lnTo>
                <a:lnTo>
                  <a:pt x="2" y="235"/>
                </a:lnTo>
                <a:lnTo>
                  <a:pt x="3" y="237"/>
                </a:lnTo>
                <a:lnTo>
                  <a:pt x="5" y="239"/>
                </a:lnTo>
                <a:lnTo>
                  <a:pt x="8" y="240"/>
                </a:lnTo>
                <a:lnTo>
                  <a:pt x="12" y="244"/>
                </a:lnTo>
                <a:lnTo>
                  <a:pt x="17" y="245"/>
                </a:lnTo>
                <a:lnTo>
                  <a:pt x="22" y="247"/>
                </a:lnTo>
                <a:lnTo>
                  <a:pt x="27" y="249"/>
                </a:lnTo>
                <a:lnTo>
                  <a:pt x="34" y="250"/>
                </a:lnTo>
                <a:lnTo>
                  <a:pt x="39" y="252"/>
                </a:lnTo>
                <a:lnTo>
                  <a:pt x="45" y="254"/>
                </a:lnTo>
                <a:lnTo>
                  <a:pt x="50" y="255"/>
                </a:lnTo>
                <a:lnTo>
                  <a:pt x="55" y="259"/>
                </a:lnTo>
                <a:lnTo>
                  <a:pt x="61" y="260"/>
                </a:lnTo>
                <a:lnTo>
                  <a:pt x="66" y="262"/>
                </a:lnTo>
                <a:lnTo>
                  <a:pt x="69" y="264"/>
                </a:lnTo>
                <a:lnTo>
                  <a:pt x="72" y="265"/>
                </a:lnTo>
                <a:lnTo>
                  <a:pt x="76" y="267"/>
                </a:lnTo>
                <a:lnTo>
                  <a:pt x="76" y="269"/>
                </a:lnTo>
                <a:lnTo>
                  <a:pt x="77" y="272"/>
                </a:lnTo>
                <a:lnTo>
                  <a:pt x="76" y="274"/>
                </a:lnTo>
                <a:lnTo>
                  <a:pt x="76" y="275"/>
                </a:lnTo>
                <a:lnTo>
                  <a:pt x="72" y="277"/>
                </a:lnTo>
                <a:lnTo>
                  <a:pt x="69" y="279"/>
                </a:lnTo>
                <a:lnTo>
                  <a:pt x="66" y="280"/>
                </a:lnTo>
                <a:lnTo>
                  <a:pt x="61" y="282"/>
                </a:lnTo>
                <a:lnTo>
                  <a:pt x="55" y="284"/>
                </a:lnTo>
                <a:lnTo>
                  <a:pt x="50" y="287"/>
                </a:lnTo>
                <a:lnTo>
                  <a:pt x="45" y="289"/>
                </a:lnTo>
                <a:lnTo>
                  <a:pt x="39" y="291"/>
                </a:lnTo>
                <a:lnTo>
                  <a:pt x="34" y="292"/>
                </a:lnTo>
                <a:lnTo>
                  <a:pt x="27" y="294"/>
                </a:lnTo>
                <a:lnTo>
                  <a:pt x="22" y="296"/>
                </a:lnTo>
                <a:lnTo>
                  <a:pt x="17" y="297"/>
                </a:lnTo>
                <a:lnTo>
                  <a:pt x="12" y="301"/>
                </a:lnTo>
                <a:lnTo>
                  <a:pt x="8" y="302"/>
                </a:lnTo>
                <a:lnTo>
                  <a:pt x="5" y="304"/>
                </a:lnTo>
                <a:lnTo>
                  <a:pt x="3" y="306"/>
                </a:lnTo>
                <a:lnTo>
                  <a:pt x="2" y="307"/>
                </a:lnTo>
                <a:lnTo>
                  <a:pt x="0" y="309"/>
                </a:lnTo>
                <a:lnTo>
                  <a:pt x="2" y="311"/>
                </a:lnTo>
                <a:lnTo>
                  <a:pt x="3" y="314"/>
                </a:lnTo>
                <a:lnTo>
                  <a:pt x="5" y="316"/>
                </a:lnTo>
                <a:lnTo>
                  <a:pt x="8" y="317"/>
                </a:lnTo>
                <a:lnTo>
                  <a:pt x="12" y="319"/>
                </a:lnTo>
                <a:lnTo>
                  <a:pt x="17" y="321"/>
                </a:lnTo>
                <a:lnTo>
                  <a:pt x="22" y="322"/>
                </a:lnTo>
                <a:lnTo>
                  <a:pt x="27" y="324"/>
                </a:lnTo>
                <a:lnTo>
                  <a:pt x="34" y="326"/>
                </a:lnTo>
                <a:lnTo>
                  <a:pt x="39" y="329"/>
                </a:lnTo>
                <a:lnTo>
                  <a:pt x="45" y="331"/>
                </a:lnTo>
                <a:lnTo>
                  <a:pt x="50" y="333"/>
                </a:lnTo>
                <a:lnTo>
                  <a:pt x="55" y="334"/>
                </a:lnTo>
                <a:lnTo>
                  <a:pt x="61" y="336"/>
                </a:lnTo>
                <a:lnTo>
                  <a:pt x="66" y="338"/>
                </a:lnTo>
                <a:lnTo>
                  <a:pt x="69" y="339"/>
                </a:lnTo>
                <a:lnTo>
                  <a:pt x="72" y="343"/>
                </a:lnTo>
                <a:lnTo>
                  <a:pt x="76" y="344"/>
                </a:lnTo>
                <a:lnTo>
                  <a:pt x="76" y="346"/>
                </a:lnTo>
                <a:lnTo>
                  <a:pt x="77" y="348"/>
                </a:lnTo>
                <a:lnTo>
                  <a:pt x="76" y="349"/>
                </a:lnTo>
                <a:lnTo>
                  <a:pt x="76" y="351"/>
                </a:lnTo>
                <a:lnTo>
                  <a:pt x="72" y="353"/>
                </a:lnTo>
                <a:lnTo>
                  <a:pt x="69" y="354"/>
                </a:lnTo>
                <a:lnTo>
                  <a:pt x="66" y="358"/>
                </a:lnTo>
                <a:lnTo>
                  <a:pt x="61" y="359"/>
                </a:lnTo>
                <a:lnTo>
                  <a:pt x="55" y="361"/>
                </a:lnTo>
                <a:lnTo>
                  <a:pt x="50" y="363"/>
                </a:lnTo>
                <a:lnTo>
                  <a:pt x="45" y="364"/>
                </a:lnTo>
                <a:lnTo>
                  <a:pt x="39" y="366"/>
                </a:lnTo>
                <a:lnTo>
                  <a:pt x="34" y="368"/>
                </a:lnTo>
                <a:lnTo>
                  <a:pt x="27" y="371"/>
                </a:lnTo>
                <a:lnTo>
                  <a:pt x="22" y="373"/>
                </a:lnTo>
                <a:lnTo>
                  <a:pt x="17" y="375"/>
                </a:lnTo>
                <a:lnTo>
                  <a:pt x="12" y="376"/>
                </a:lnTo>
                <a:lnTo>
                  <a:pt x="8" y="378"/>
                </a:lnTo>
                <a:lnTo>
                  <a:pt x="5" y="380"/>
                </a:lnTo>
                <a:lnTo>
                  <a:pt x="3" y="381"/>
                </a:lnTo>
                <a:lnTo>
                  <a:pt x="2" y="383"/>
                </a:lnTo>
                <a:lnTo>
                  <a:pt x="0" y="386"/>
                </a:lnTo>
                <a:lnTo>
                  <a:pt x="2" y="388"/>
                </a:lnTo>
                <a:lnTo>
                  <a:pt x="3" y="390"/>
                </a:lnTo>
                <a:lnTo>
                  <a:pt x="5" y="391"/>
                </a:lnTo>
                <a:lnTo>
                  <a:pt x="8" y="393"/>
                </a:lnTo>
                <a:lnTo>
                  <a:pt x="12" y="395"/>
                </a:lnTo>
                <a:lnTo>
                  <a:pt x="17" y="396"/>
                </a:lnTo>
                <a:lnTo>
                  <a:pt x="22" y="400"/>
                </a:lnTo>
                <a:lnTo>
                  <a:pt x="27" y="401"/>
                </a:lnTo>
                <a:lnTo>
                  <a:pt x="34" y="403"/>
                </a:lnTo>
                <a:lnTo>
                  <a:pt x="39" y="405"/>
                </a:lnTo>
                <a:lnTo>
                  <a:pt x="45" y="406"/>
                </a:lnTo>
                <a:lnTo>
                  <a:pt x="50" y="408"/>
                </a:lnTo>
                <a:lnTo>
                  <a:pt x="55" y="410"/>
                </a:lnTo>
                <a:lnTo>
                  <a:pt x="61" y="412"/>
                </a:lnTo>
                <a:lnTo>
                  <a:pt x="66" y="415"/>
                </a:lnTo>
                <a:lnTo>
                  <a:pt x="69" y="417"/>
                </a:lnTo>
                <a:lnTo>
                  <a:pt x="72" y="418"/>
                </a:lnTo>
                <a:lnTo>
                  <a:pt x="76" y="420"/>
                </a:lnTo>
                <a:lnTo>
                  <a:pt x="76" y="422"/>
                </a:lnTo>
                <a:lnTo>
                  <a:pt x="77" y="423"/>
                </a:lnTo>
                <a:lnTo>
                  <a:pt x="76" y="425"/>
                </a:lnTo>
                <a:lnTo>
                  <a:pt x="76" y="428"/>
                </a:lnTo>
                <a:lnTo>
                  <a:pt x="72" y="430"/>
                </a:lnTo>
                <a:lnTo>
                  <a:pt x="69" y="432"/>
                </a:lnTo>
                <a:lnTo>
                  <a:pt x="66" y="433"/>
                </a:lnTo>
                <a:lnTo>
                  <a:pt x="61" y="435"/>
                </a:lnTo>
                <a:lnTo>
                  <a:pt x="55" y="437"/>
                </a:lnTo>
                <a:lnTo>
                  <a:pt x="50" y="438"/>
                </a:lnTo>
                <a:lnTo>
                  <a:pt x="45" y="440"/>
                </a:lnTo>
                <a:lnTo>
                  <a:pt x="39" y="443"/>
                </a:lnTo>
                <a:lnTo>
                  <a:pt x="34" y="445"/>
                </a:lnTo>
                <a:lnTo>
                  <a:pt x="27" y="447"/>
                </a:lnTo>
                <a:lnTo>
                  <a:pt x="22" y="448"/>
                </a:lnTo>
                <a:lnTo>
                  <a:pt x="17" y="450"/>
                </a:lnTo>
                <a:lnTo>
                  <a:pt x="12" y="452"/>
                </a:lnTo>
                <a:lnTo>
                  <a:pt x="8" y="453"/>
                </a:lnTo>
                <a:lnTo>
                  <a:pt x="5" y="457"/>
                </a:lnTo>
                <a:lnTo>
                  <a:pt x="3" y="459"/>
                </a:lnTo>
                <a:lnTo>
                  <a:pt x="2" y="460"/>
                </a:lnTo>
                <a:lnTo>
                  <a:pt x="0" y="462"/>
                </a:lnTo>
                <a:lnTo>
                  <a:pt x="2" y="464"/>
                </a:lnTo>
                <a:lnTo>
                  <a:pt x="3" y="465"/>
                </a:lnTo>
                <a:lnTo>
                  <a:pt x="5" y="467"/>
                </a:lnTo>
                <a:lnTo>
                  <a:pt x="8" y="469"/>
                </a:lnTo>
                <a:lnTo>
                  <a:pt x="12" y="472"/>
                </a:lnTo>
                <a:lnTo>
                  <a:pt x="17" y="474"/>
                </a:lnTo>
                <a:lnTo>
                  <a:pt x="22" y="475"/>
                </a:lnTo>
                <a:lnTo>
                  <a:pt x="27" y="477"/>
                </a:lnTo>
                <a:lnTo>
                  <a:pt x="34" y="479"/>
                </a:lnTo>
                <a:lnTo>
                  <a:pt x="39" y="480"/>
                </a:lnTo>
                <a:lnTo>
                  <a:pt x="45" y="482"/>
                </a:lnTo>
                <a:lnTo>
                  <a:pt x="50" y="485"/>
                </a:lnTo>
                <a:lnTo>
                  <a:pt x="55" y="487"/>
                </a:lnTo>
                <a:lnTo>
                  <a:pt x="61" y="489"/>
                </a:lnTo>
                <a:lnTo>
                  <a:pt x="66" y="490"/>
                </a:lnTo>
                <a:lnTo>
                  <a:pt x="69" y="492"/>
                </a:lnTo>
                <a:lnTo>
                  <a:pt x="72" y="494"/>
                </a:lnTo>
                <a:lnTo>
                  <a:pt x="76" y="495"/>
                </a:lnTo>
                <a:lnTo>
                  <a:pt x="76" y="497"/>
                </a:lnTo>
                <a:lnTo>
                  <a:pt x="77" y="501"/>
                </a:lnTo>
                <a:lnTo>
                  <a:pt x="76" y="502"/>
                </a:lnTo>
                <a:lnTo>
                  <a:pt x="76" y="504"/>
                </a:lnTo>
                <a:lnTo>
                  <a:pt x="72" y="506"/>
                </a:lnTo>
                <a:lnTo>
                  <a:pt x="69" y="507"/>
                </a:lnTo>
                <a:lnTo>
                  <a:pt x="66" y="509"/>
                </a:lnTo>
                <a:lnTo>
                  <a:pt x="61" y="511"/>
                </a:lnTo>
                <a:lnTo>
                  <a:pt x="55" y="514"/>
                </a:lnTo>
                <a:lnTo>
                  <a:pt x="50" y="516"/>
                </a:lnTo>
                <a:lnTo>
                  <a:pt x="45" y="517"/>
                </a:lnTo>
                <a:lnTo>
                  <a:pt x="39" y="519"/>
                </a:lnTo>
                <a:lnTo>
                  <a:pt x="34" y="521"/>
                </a:lnTo>
                <a:lnTo>
                  <a:pt x="27" y="522"/>
                </a:lnTo>
                <a:lnTo>
                  <a:pt x="22" y="524"/>
                </a:lnTo>
                <a:lnTo>
                  <a:pt x="17" y="526"/>
                </a:lnTo>
                <a:lnTo>
                  <a:pt x="12" y="529"/>
                </a:lnTo>
                <a:lnTo>
                  <a:pt x="8" y="531"/>
                </a:lnTo>
                <a:lnTo>
                  <a:pt x="5" y="532"/>
                </a:lnTo>
                <a:lnTo>
                  <a:pt x="3" y="534"/>
                </a:lnTo>
                <a:lnTo>
                  <a:pt x="2" y="536"/>
                </a:lnTo>
                <a:lnTo>
                  <a:pt x="0" y="537"/>
                </a:lnTo>
                <a:lnTo>
                  <a:pt x="2" y="539"/>
                </a:lnTo>
                <a:lnTo>
                  <a:pt x="3" y="543"/>
                </a:lnTo>
                <a:lnTo>
                  <a:pt x="5" y="544"/>
                </a:lnTo>
                <a:lnTo>
                  <a:pt x="8" y="546"/>
                </a:lnTo>
                <a:lnTo>
                  <a:pt x="12" y="548"/>
                </a:lnTo>
                <a:lnTo>
                  <a:pt x="17" y="549"/>
                </a:lnTo>
                <a:lnTo>
                  <a:pt x="22" y="551"/>
                </a:lnTo>
                <a:lnTo>
                  <a:pt x="27" y="553"/>
                </a:lnTo>
                <a:lnTo>
                  <a:pt x="34" y="556"/>
                </a:lnTo>
                <a:lnTo>
                  <a:pt x="39" y="558"/>
                </a:lnTo>
                <a:lnTo>
                  <a:pt x="45" y="559"/>
                </a:lnTo>
                <a:lnTo>
                  <a:pt x="50" y="561"/>
                </a:lnTo>
                <a:lnTo>
                  <a:pt x="55" y="563"/>
                </a:lnTo>
                <a:lnTo>
                  <a:pt x="61" y="564"/>
                </a:lnTo>
                <a:lnTo>
                  <a:pt x="66" y="566"/>
                </a:lnTo>
                <a:lnTo>
                  <a:pt x="69" y="568"/>
                </a:lnTo>
                <a:lnTo>
                  <a:pt x="72" y="571"/>
                </a:lnTo>
                <a:lnTo>
                  <a:pt x="76" y="573"/>
                </a:lnTo>
                <a:lnTo>
                  <a:pt x="76" y="574"/>
                </a:lnTo>
                <a:lnTo>
                  <a:pt x="77" y="576"/>
                </a:lnTo>
                <a:lnTo>
                  <a:pt x="76" y="578"/>
                </a:lnTo>
                <a:lnTo>
                  <a:pt x="76" y="579"/>
                </a:lnTo>
                <a:lnTo>
                  <a:pt x="72" y="581"/>
                </a:lnTo>
                <a:lnTo>
                  <a:pt x="69" y="584"/>
                </a:lnTo>
                <a:lnTo>
                  <a:pt x="66" y="586"/>
                </a:lnTo>
                <a:lnTo>
                  <a:pt x="61" y="588"/>
                </a:lnTo>
                <a:lnTo>
                  <a:pt x="55" y="590"/>
                </a:lnTo>
                <a:lnTo>
                  <a:pt x="50" y="591"/>
                </a:lnTo>
                <a:lnTo>
                  <a:pt x="45" y="593"/>
                </a:lnTo>
                <a:lnTo>
                  <a:pt x="39" y="595"/>
                </a:lnTo>
                <a:lnTo>
                  <a:pt x="34" y="596"/>
                </a:lnTo>
                <a:lnTo>
                  <a:pt x="27" y="600"/>
                </a:lnTo>
                <a:lnTo>
                  <a:pt x="22" y="601"/>
                </a:lnTo>
                <a:lnTo>
                  <a:pt x="17" y="603"/>
                </a:lnTo>
                <a:lnTo>
                  <a:pt x="12" y="605"/>
                </a:lnTo>
                <a:lnTo>
                  <a:pt x="8" y="606"/>
                </a:lnTo>
                <a:lnTo>
                  <a:pt x="5" y="608"/>
                </a:lnTo>
                <a:lnTo>
                  <a:pt x="3" y="610"/>
                </a:lnTo>
                <a:lnTo>
                  <a:pt x="2" y="613"/>
                </a:lnTo>
                <a:lnTo>
                  <a:pt x="0" y="615"/>
                </a:lnTo>
                <a:lnTo>
                  <a:pt x="2" y="616"/>
                </a:lnTo>
                <a:lnTo>
                  <a:pt x="3" y="618"/>
                </a:lnTo>
                <a:lnTo>
                  <a:pt x="5" y="620"/>
                </a:lnTo>
                <a:lnTo>
                  <a:pt x="8" y="621"/>
                </a:lnTo>
                <a:lnTo>
                  <a:pt x="12" y="623"/>
                </a:lnTo>
                <a:lnTo>
                  <a:pt x="17" y="625"/>
                </a:lnTo>
                <a:lnTo>
                  <a:pt x="22" y="628"/>
                </a:lnTo>
                <a:lnTo>
                  <a:pt x="27" y="630"/>
                </a:lnTo>
                <a:lnTo>
                  <a:pt x="34" y="632"/>
                </a:lnTo>
                <a:lnTo>
                  <a:pt x="39" y="633"/>
                </a:lnTo>
                <a:lnTo>
                  <a:pt x="39" y="695"/>
                </a:lnTo>
              </a:path>
            </a:pathLst>
          </a:custGeom>
          <a:noFill/>
          <a:ln w="792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>
            <a:off x="1127766" y="2890681"/>
            <a:ext cx="69181" cy="66675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1670454" y="2890681"/>
            <a:ext cx="67644" cy="66675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953329" y="3551081"/>
            <a:ext cx="412013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--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987151" y="2723993"/>
            <a:ext cx="372041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  <a:latin typeface="Symbol" pitchFamily="18" charset="2"/>
              </a:rPr>
              <a:t></a:t>
            </a:r>
            <a:r>
              <a:rPr lang="fr-FR" b="1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403669" y="2554131"/>
            <a:ext cx="704111" cy="373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V="1">
            <a:off x="403669" y="2990693"/>
            <a:ext cx="704111" cy="4397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26944" y="2458881"/>
            <a:ext cx="40125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>
                <a:solidFill>
                  <a:srgbClr val="FFFFFF"/>
                </a:solidFill>
              </a:rPr>
              <a:t> </a:t>
            </a:r>
            <a:r>
              <a:rPr lang="fr-FR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1115616" y="2564623"/>
            <a:ext cx="33360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26" name="Oval 38"/>
          <p:cNvSpPr>
            <a:spLocks noChangeArrowheads="1"/>
          </p:cNvSpPr>
          <p:nvPr/>
        </p:nvSpPr>
        <p:spPr bwMode="auto">
          <a:xfrm>
            <a:off x="1553615" y="2722406"/>
            <a:ext cx="384340" cy="373062"/>
          </a:xfrm>
          <a:prstGeom prst="ellipse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327570" y="3356992"/>
            <a:ext cx="1784949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 q</a:t>
            </a:r>
            <a:r>
              <a:rPr lang="fr-FR" baseline="30000" dirty="0">
                <a:solidFill>
                  <a:srgbClr val="FFFFFF"/>
                </a:solidFill>
              </a:rPr>
              <a:t>2 </a:t>
            </a:r>
            <a:r>
              <a:rPr lang="fr-FR" dirty="0" smtClean="0">
                <a:solidFill>
                  <a:srgbClr val="FFFFFF"/>
                </a:solidFill>
              </a:rPr>
              <a:t>=(M</a:t>
            </a:r>
            <a:r>
              <a:rPr lang="fr-FR" baseline="30000" dirty="0" smtClean="0">
                <a:solidFill>
                  <a:srgbClr val="FFFFFF"/>
                </a:solidFill>
              </a:rPr>
              <a:t> </a:t>
            </a:r>
            <a:r>
              <a:rPr lang="fr-FR" baseline="-25000" dirty="0" err="1" smtClean="0">
                <a:solidFill>
                  <a:srgbClr val="FFFFFF"/>
                </a:solidFill>
              </a:rPr>
              <a:t>ee</a:t>
            </a:r>
            <a:r>
              <a:rPr lang="fr-FR" baseline="30000" dirty="0" smtClean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  <a:r>
              <a:rPr lang="fr-FR" baseline="30000" dirty="0" smtClean="0">
                <a:solidFill>
                  <a:srgbClr val="FFFFFF"/>
                </a:solidFill>
              </a:rPr>
              <a:t>2</a:t>
            </a:r>
            <a:r>
              <a:rPr lang="fr-FR" dirty="0" smtClean="0">
                <a:solidFill>
                  <a:srgbClr val="FFFFFF"/>
                </a:solidFill>
              </a:rPr>
              <a:t>&gt; </a:t>
            </a:r>
            <a:r>
              <a:rPr lang="fr-FR" dirty="0">
                <a:solidFill>
                  <a:srgbClr val="FFFFFF"/>
                </a:solidFill>
              </a:rPr>
              <a:t>0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variable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flipV="1">
            <a:off x="1362982" y="3219293"/>
            <a:ext cx="510404" cy="1905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4756483" y="1571080"/>
            <a:ext cx="4280013" cy="2415177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0" name="Oval 42"/>
          <p:cNvSpPr>
            <a:spLocks noChangeArrowheads="1"/>
          </p:cNvSpPr>
          <p:nvPr/>
        </p:nvSpPr>
        <p:spPr bwMode="auto">
          <a:xfrm>
            <a:off x="6686745" y="3129211"/>
            <a:ext cx="73793" cy="65087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7447738" y="2592636"/>
            <a:ext cx="29517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 flipV="1">
            <a:off x="6723642" y="3145086"/>
            <a:ext cx="593421" cy="11112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 flipV="1">
            <a:off x="7340123" y="2784723"/>
            <a:ext cx="465821" cy="390525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6282419" y="2237036"/>
            <a:ext cx="39049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 smtClean="0">
                <a:solidFill>
                  <a:srgbClr val="FFFFFF"/>
                </a:solidFill>
              </a:rPr>
              <a:t>-</a:t>
            </a:r>
            <a:endParaRPr lang="fr-FR" sz="1400" b="1" baseline="30000">
              <a:solidFill>
                <a:srgbClr val="FFFFFF"/>
              </a:solidFill>
            </a:endParaRP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5375376" y="2968873"/>
            <a:ext cx="344369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36" name="Line 48"/>
          <p:cNvSpPr>
            <a:spLocks noChangeShapeType="1"/>
          </p:cNvSpPr>
          <p:nvPr/>
        </p:nvSpPr>
        <p:spPr bwMode="auto">
          <a:xfrm flipV="1">
            <a:off x="6105623" y="2279898"/>
            <a:ext cx="236754" cy="4254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7" name="Line 49"/>
          <p:cNvSpPr>
            <a:spLocks noChangeShapeType="1"/>
          </p:cNvSpPr>
          <p:nvPr/>
        </p:nvSpPr>
        <p:spPr bwMode="auto">
          <a:xfrm flipH="1">
            <a:off x="5395362" y="2721223"/>
            <a:ext cx="713336" cy="18891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8" name="AutoShape 50"/>
          <p:cNvSpPr>
            <a:spLocks noChangeArrowheads="1"/>
          </p:cNvSpPr>
          <p:nvPr/>
        </p:nvSpPr>
        <p:spPr bwMode="auto">
          <a:xfrm rot="18600000" flipH="1">
            <a:off x="6340354" y="2578500"/>
            <a:ext cx="79375" cy="739470"/>
          </a:xfrm>
          <a:custGeom>
            <a:avLst/>
            <a:gdLst>
              <a:gd name="T0" fmla="*/ 2147483647 w 77"/>
              <a:gd name="T1" fmla="*/ 2147483647 h 695"/>
              <a:gd name="T2" fmla="*/ 2147483647 w 77"/>
              <a:gd name="T3" fmla="*/ 2147483647 h 695"/>
              <a:gd name="T4" fmla="*/ 2147483647 w 77"/>
              <a:gd name="T5" fmla="*/ 2147483647 h 695"/>
              <a:gd name="T6" fmla="*/ 2147483647 w 77"/>
              <a:gd name="T7" fmla="*/ 2147483647 h 695"/>
              <a:gd name="T8" fmla="*/ 2147483647 w 77"/>
              <a:gd name="T9" fmla="*/ 2147483647 h 695"/>
              <a:gd name="T10" fmla="*/ 2147483647 w 77"/>
              <a:gd name="T11" fmla="*/ 2147483647 h 695"/>
              <a:gd name="T12" fmla="*/ 2147483647 w 77"/>
              <a:gd name="T13" fmla="*/ 2147483647 h 695"/>
              <a:gd name="T14" fmla="*/ 2147483647 w 77"/>
              <a:gd name="T15" fmla="*/ 2147483647 h 695"/>
              <a:gd name="T16" fmla="*/ 2147483647 w 77"/>
              <a:gd name="T17" fmla="*/ 2147483647 h 695"/>
              <a:gd name="T18" fmla="*/ 2147483647 w 77"/>
              <a:gd name="T19" fmla="*/ 2147483647 h 695"/>
              <a:gd name="T20" fmla="*/ 2147483647 w 77"/>
              <a:gd name="T21" fmla="*/ 2147483647 h 695"/>
              <a:gd name="T22" fmla="*/ 2147483647 w 77"/>
              <a:gd name="T23" fmla="*/ 2147483647 h 695"/>
              <a:gd name="T24" fmla="*/ 2147483647 w 77"/>
              <a:gd name="T25" fmla="*/ 2147483647 h 695"/>
              <a:gd name="T26" fmla="*/ 2147483647 w 77"/>
              <a:gd name="T27" fmla="*/ 2147483647 h 695"/>
              <a:gd name="T28" fmla="*/ 2147483647 w 77"/>
              <a:gd name="T29" fmla="*/ 2147483647 h 695"/>
              <a:gd name="T30" fmla="*/ 2147483647 w 77"/>
              <a:gd name="T31" fmla="*/ 2147483647 h 695"/>
              <a:gd name="T32" fmla="*/ 2147483647 w 77"/>
              <a:gd name="T33" fmla="*/ 2147483647 h 695"/>
              <a:gd name="T34" fmla="*/ 2147483647 w 77"/>
              <a:gd name="T35" fmla="*/ 2147483647 h 695"/>
              <a:gd name="T36" fmla="*/ 2147483647 w 77"/>
              <a:gd name="T37" fmla="*/ 2147483647 h 695"/>
              <a:gd name="T38" fmla="*/ 2147483647 w 77"/>
              <a:gd name="T39" fmla="*/ 2147483647 h 695"/>
              <a:gd name="T40" fmla="*/ 2147483647 w 77"/>
              <a:gd name="T41" fmla="*/ 2147483647 h 695"/>
              <a:gd name="T42" fmla="*/ 2147483647 w 77"/>
              <a:gd name="T43" fmla="*/ 2147483647 h 695"/>
              <a:gd name="T44" fmla="*/ 2147483647 w 77"/>
              <a:gd name="T45" fmla="*/ 2147483647 h 695"/>
              <a:gd name="T46" fmla="*/ 2147483647 w 77"/>
              <a:gd name="T47" fmla="*/ 2147483647 h 695"/>
              <a:gd name="T48" fmla="*/ 2147483647 w 77"/>
              <a:gd name="T49" fmla="*/ 2147483647 h 695"/>
              <a:gd name="T50" fmla="*/ 2147483647 w 77"/>
              <a:gd name="T51" fmla="*/ 2147483647 h 695"/>
              <a:gd name="T52" fmla="*/ 2147483647 w 77"/>
              <a:gd name="T53" fmla="*/ 2147483647 h 695"/>
              <a:gd name="T54" fmla="*/ 2147483647 w 77"/>
              <a:gd name="T55" fmla="*/ 2147483647 h 695"/>
              <a:gd name="T56" fmla="*/ 2147483647 w 77"/>
              <a:gd name="T57" fmla="*/ 2147483647 h 695"/>
              <a:gd name="T58" fmla="*/ 2147483647 w 77"/>
              <a:gd name="T59" fmla="*/ 2147483647 h 695"/>
              <a:gd name="T60" fmla="*/ 2147483647 w 77"/>
              <a:gd name="T61" fmla="*/ 2147483647 h 695"/>
              <a:gd name="T62" fmla="*/ 2147483647 w 77"/>
              <a:gd name="T63" fmla="*/ 2147483647 h 695"/>
              <a:gd name="T64" fmla="*/ 2147483647 w 77"/>
              <a:gd name="T65" fmla="*/ 2147483647 h 695"/>
              <a:gd name="T66" fmla="*/ 2147483647 w 77"/>
              <a:gd name="T67" fmla="*/ 2147483647 h 695"/>
              <a:gd name="T68" fmla="*/ 2147483647 w 77"/>
              <a:gd name="T69" fmla="*/ 2147483647 h 695"/>
              <a:gd name="T70" fmla="*/ 2147483647 w 77"/>
              <a:gd name="T71" fmla="*/ 2147483647 h 695"/>
              <a:gd name="T72" fmla="*/ 2147483647 w 77"/>
              <a:gd name="T73" fmla="*/ 2147483647 h 695"/>
              <a:gd name="T74" fmla="*/ 2147483647 w 77"/>
              <a:gd name="T75" fmla="*/ 2147483647 h 695"/>
              <a:gd name="T76" fmla="*/ 2147483647 w 77"/>
              <a:gd name="T77" fmla="*/ 2147483647 h 695"/>
              <a:gd name="T78" fmla="*/ 2147483647 w 77"/>
              <a:gd name="T79" fmla="*/ 2147483647 h 695"/>
              <a:gd name="T80" fmla="*/ 2147483647 w 77"/>
              <a:gd name="T81" fmla="*/ 2147483647 h 695"/>
              <a:gd name="T82" fmla="*/ 2147483647 w 77"/>
              <a:gd name="T83" fmla="*/ 2147483647 h 695"/>
              <a:gd name="T84" fmla="*/ 2147483647 w 77"/>
              <a:gd name="T85" fmla="*/ 2147483647 h 695"/>
              <a:gd name="T86" fmla="*/ 2147483647 w 77"/>
              <a:gd name="T87" fmla="*/ 2147483647 h 695"/>
              <a:gd name="T88" fmla="*/ 2147483647 w 77"/>
              <a:gd name="T89" fmla="*/ 2147483647 h 695"/>
              <a:gd name="T90" fmla="*/ 2147483647 w 77"/>
              <a:gd name="T91" fmla="*/ 2147483647 h 695"/>
              <a:gd name="T92" fmla="*/ 2147483647 w 77"/>
              <a:gd name="T93" fmla="*/ 2147483647 h 695"/>
              <a:gd name="T94" fmla="*/ 2147483647 w 77"/>
              <a:gd name="T95" fmla="*/ 2147483647 h 695"/>
              <a:gd name="T96" fmla="*/ 2147483647 w 77"/>
              <a:gd name="T97" fmla="*/ 2147483647 h 695"/>
              <a:gd name="T98" fmla="*/ 2147483647 w 77"/>
              <a:gd name="T99" fmla="*/ 2147483647 h 695"/>
              <a:gd name="T100" fmla="*/ 2147483647 w 77"/>
              <a:gd name="T101" fmla="*/ 2147483647 h 695"/>
              <a:gd name="T102" fmla="*/ 2147483647 w 77"/>
              <a:gd name="T103" fmla="*/ 2147483647 h 695"/>
              <a:gd name="T104" fmla="*/ 2147483647 w 77"/>
              <a:gd name="T105" fmla="*/ 2147483647 h 695"/>
              <a:gd name="T106" fmla="*/ 2147483647 w 77"/>
              <a:gd name="T107" fmla="*/ 2147483647 h 695"/>
              <a:gd name="T108" fmla="*/ 2147483647 w 77"/>
              <a:gd name="T109" fmla="*/ 2147483647 h 695"/>
              <a:gd name="T110" fmla="*/ 2147483647 w 77"/>
              <a:gd name="T111" fmla="*/ 2147483647 h 695"/>
              <a:gd name="T112" fmla="*/ 2147483647 w 77"/>
              <a:gd name="T113" fmla="*/ 2147483647 h 695"/>
              <a:gd name="T114" fmla="*/ 2147483647 w 77"/>
              <a:gd name="T115" fmla="*/ 2147483647 h 695"/>
              <a:gd name="T116" fmla="*/ 2147483647 w 77"/>
              <a:gd name="T117" fmla="*/ 2147483647 h 695"/>
              <a:gd name="T118" fmla="*/ 2147483647 w 77"/>
              <a:gd name="T119" fmla="*/ 2147483647 h 6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695"/>
              <a:gd name="T182" fmla="*/ 77 w 77"/>
              <a:gd name="T183" fmla="*/ 695 h 6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695">
                <a:moveTo>
                  <a:pt x="39" y="0"/>
                </a:moveTo>
                <a:lnTo>
                  <a:pt x="39" y="62"/>
                </a:lnTo>
                <a:lnTo>
                  <a:pt x="34" y="64"/>
                </a:lnTo>
                <a:lnTo>
                  <a:pt x="27" y="66"/>
                </a:lnTo>
                <a:lnTo>
                  <a:pt x="22" y="67"/>
                </a:lnTo>
                <a:lnTo>
                  <a:pt x="17" y="69"/>
                </a:lnTo>
                <a:lnTo>
                  <a:pt x="12" y="72"/>
                </a:lnTo>
                <a:lnTo>
                  <a:pt x="8" y="74"/>
                </a:lnTo>
                <a:lnTo>
                  <a:pt x="5" y="76"/>
                </a:lnTo>
                <a:lnTo>
                  <a:pt x="3" y="77"/>
                </a:lnTo>
                <a:lnTo>
                  <a:pt x="2" y="79"/>
                </a:lnTo>
                <a:lnTo>
                  <a:pt x="0" y="81"/>
                </a:lnTo>
                <a:lnTo>
                  <a:pt x="2" y="82"/>
                </a:lnTo>
                <a:lnTo>
                  <a:pt x="3" y="84"/>
                </a:lnTo>
                <a:lnTo>
                  <a:pt x="5" y="87"/>
                </a:lnTo>
                <a:lnTo>
                  <a:pt x="8" y="89"/>
                </a:lnTo>
                <a:lnTo>
                  <a:pt x="12" y="91"/>
                </a:lnTo>
                <a:lnTo>
                  <a:pt x="17" y="92"/>
                </a:lnTo>
                <a:lnTo>
                  <a:pt x="22" y="94"/>
                </a:lnTo>
                <a:lnTo>
                  <a:pt x="27" y="96"/>
                </a:lnTo>
                <a:lnTo>
                  <a:pt x="34" y="97"/>
                </a:lnTo>
                <a:lnTo>
                  <a:pt x="39" y="101"/>
                </a:lnTo>
                <a:lnTo>
                  <a:pt x="45" y="102"/>
                </a:lnTo>
                <a:lnTo>
                  <a:pt x="50" y="104"/>
                </a:lnTo>
                <a:lnTo>
                  <a:pt x="55" y="106"/>
                </a:lnTo>
                <a:lnTo>
                  <a:pt x="61" y="108"/>
                </a:lnTo>
                <a:lnTo>
                  <a:pt x="66" y="109"/>
                </a:lnTo>
                <a:lnTo>
                  <a:pt x="69" y="111"/>
                </a:lnTo>
                <a:lnTo>
                  <a:pt x="72" y="113"/>
                </a:lnTo>
                <a:lnTo>
                  <a:pt x="76" y="116"/>
                </a:lnTo>
                <a:lnTo>
                  <a:pt x="76" y="118"/>
                </a:lnTo>
                <a:lnTo>
                  <a:pt x="77" y="119"/>
                </a:lnTo>
                <a:lnTo>
                  <a:pt x="76" y="121"/>
                </a:lnTo>
                <a:lnTo>
                  <a:pt x="76" y="123"/>
                </a:lnTo>
                <a:lnTo>
                  <a:pt x="72" y="124"/>
                </a:lnTo>
                <a:lnTo>
                  <a:pt x="69" y="126"/>
                </a:lnTo>
                <a:lnTo>
                  <a:pt x="66" y="129"/>
                </a:lnTo>
                <a:lnTo>
                  <a:pt x="61" y="131"/>
                </a:lnTo>
                <a:lnTo>
                  <a:pt x="55" y="133"/>
                </a:lnTo>
                <a:lnTo>
                  <a:pt x="50" y="134"/>
                </a:lnTo>
                <a:lnTo>
                  <a:pt x="45" y="136"/>
                </a:lnTo>
                <a:lnTo>
                  <a:pt x="39" y="138"/>
                </a:lnTo>
                <a:lnTo>
                  <a:pt x="34" y="139"/>
                </a:lnTo>
                <a:lnTo>
                  <a:pt x="27" y="141"/>
                </a:lnTo>
                <a:lnTo>
                  <a:pt x="22" y="144"/>
                </a:lnTo>
                <a:lnTo>
                  <a:pt x="17" y="146"/>
                </a:lnTo>
                <a:lnTo>
                  <a:pt x="12" y="148"/>
                </a:lnTo>
                <a:lnTo>
                  <a:pt x="8" y="149"/>
                </a:lnTo>
                <a:lnTo>
                  <a:pt x="5" y="151"/>
                </a:lnTo>
                <a:lnTo>
                  <a:pt x="3" y="153"/>
                </a:lnTo>
                <a:lnTo>
                  <a:pt x="2" y="155"/>
                </a:lnTo>
                <a:lnTo>
                  <a:pt x="0" y="158"/>
                </a:lnTo>
                <a:lnTo>
                  <a:pt x="2" y="160"/>
                </a:lnTo>
                <a:lnTo>
                  <a:pt x="3" y="161"/>
                </a:lnTo>
                <a:lnTo>
                  <a:pt x="5" y="163"/>
                </a:lnTo>
                <a:lnTo>
                  <a:pt x="8" y="165"/>
                </a:lnTo>
                <a:lnTo>
                  <a:pt x="12" y="166"/>
                </a:lnTo>
                <a:lnTo>
                  <a:pt x="17" y="168"/>
                </a:lnTo>
                <a:lnTo>
                  <a:pt x="22" y="170"/>
                </a:lnTo>
                <a:lnTo>
                  <a:pt x="27" y="173"/>
                </a:lnTo>
                <a:lnTo>
                  <a:pt x="34" y="175"/>
                </a:lnTo>
                <a:lnTo>
                  <a:pt x="39" y="176"/>
                </a:lnTo>
                <a:lnTo>
                  <a:pt x="45" y="178"/>
                </a:lnTo>
                <a:lnTo>
                  <a:pt x="50" y="180"/>
                </a:lnTo>
                <a:lnTo>
                  <a:pt x="55" y="181"/>
                </a:lnTo>
                <a:lnTo>
                  <a:pt x="61" y="183"/>
                </a:lnTo>
                <a:lnTo>
                  <a:pt x="66" y="186"/>
                </a:lnTo>
                <a:lnTo>
                  <a:pt x="69" y="188"/>
                </a:lnTo>
                <a:lnTo>
                  <a:pt x="72" y="190"/>
                </a:lnTo>
                <a:lnTo>
                  <a:pt x="76" y="191"/>
                </a:lnTo>
                <a:lnTo>
                  <a:pt x="76" y="193"/>
                </a:lnTo>
                <a:lnTo>
                  <a:pt x="77" y="195"/>
                </a:lnTo>
                <a:lnTo>
                  <a:pt x="76" y="197"/>
                </a:lnTo>
                <a:lnTo>
                  <a:pt x="76" y="198"/>
                </a:lnTo>
                <a:lnTo>
                  <a:pt x="72" y="202"/>
                </a:lnTo>
                <a:lnTo>
                  <a:pt x="69" y="203"/>
                </a:lnTo>
                <a:lnTo>
                  <a:pt x="66" y="205"/>
                </a:lnTo>
                <a:lnTo>
                  <a:pt x="61" y="207"/>
                </a:lnTo>
                <a:lnTo>
                  <a:pt x="55" y="208"/>
                </a:lnTo>
                <a:lnTo>
                  <a:pt x="50" y="210"/>
                </a:lnTo>
                <a:lnTo>
                  <a:pt x="45" y="212"/>
                </a:lnTo>
                <a:lnTo>
                  <a:pt x="39" y="215"/>
                </a:lnTo>
                <a:lnTo>
                  <a:pt x="34" y="217"/>
                </a:lnTo>
                <a:lnTo>
                  <a:pt x="27" y="218"/>
                </a:lnTo>
                <a:lnTo>
                  <a:pt x="22" y="220"/>
                </a:lnTo>
                <a:lnTo>
                  <a:pt x="17" y="222"/>
                </a:lnTo>
                <a:lnTo>
                  <a:pt x="12" y="223"/>
                </a:lnTo>
                <a:lnTo>
                  <a:pt x="8" y="225"/>
                </a:lnTo>
                <a:lnTo>
                  <a:pt x="5" y="227"/>
                </a:lnTo>
                <a:lnTo>
                  <a:pt x="3" y="230"/>
                </a:lnTo>
                <a:lnTo>
                  <a:pt x="2" y="232"/>
                </a:lnTo>
                <a:lnTo>
                  <a:pt x="0" y="233"/>
                </a:lnTo>
                <a:lnTo>
                  <a:pt x="2" y="235"/>
                </a:lnTo>
                <a:lnTo>
                  <a:pt x="3" y="237"/>
                </a:lnTo>
                <a:lnTo>
                  <a:pt x="5" y="239"/>
                </a:lnTo>
                <a:lnTo>
                  <a:pt x="8" y="240"/>
                </a:lnTo>
                <a:lnTo>
                  <a:pt x="12" y="244"/>
                </a:lnTo>
                <a:lnTo>
                  <a:pt x="17" y="245"/>
                </a:lnTo>
                <a:lnTo>
                  <a:pt x="22" y="247"/>
                </a:lnTo>
                <a:lnTo>
                  <a:pt x="27" y="249"/>
                </a:lnTo>
                <a:lnTo>
                  <a:pt x="34" y="250"/>
                </a:lnTo>
                <a:lnTo>
                  <a:pt x="39" y="252"/>
                </a:lnTo>
                <a:lnTo>
                  <a:pt x="45" y="254"/>
                </a:lnTo>
                <a:lnTo>
                  <a:pt x="50" y="255"/>
                </a:lnTo>
                <a:lnTo>
                  <a:pt x="55" y="259"/>
                </a:lnTo>
                <a:lnTo>
                  <a:pt x="61" y="260"/>
                </a:lnTo>
                <a:lnTo>
                  <a:pt x="66" y="262"/>
                </a:lnTo>
                <a:lnTo>
                  <a:pt x="69" y="264"/>
                </a:lnTo>
                <a:lnTo>
                  <a:pt x="72" y="265"/>
                </a:lnTo>
                <a:lnTo>
                  <a:pt x="76" y="267"/>
                </a:lnTo>
                <a:lnTo>
                  <a:pt x="76" y="269"/>
                </a:lnTo>
                <a:lnTo>
                  <a:pt x="77" y="272"/>
                </a:lnTo>
                <a:lnTo>
                  <a:pt x="76" y="274"/>
                </a:lnTo>
                <a:lnTo>
                  <a:pt x="76" y="275"/>
                </a:lnTo>
                <a:lnTo>
                  <a:pt x="72" y="277"/>
                </a:lnTo>
                <a:lnTo>
                  <a:pt x="69" y="279"/>
                </a:lnTo>
                <a:lnTo>
                  <a:pt x="66" y="280"/>
                </a:lnTo>
                <a:lnTo>
                  <a:pt x="61" y="282"/>
                </a:lnTo>
                <a:lnTo>
                  <a:pt x="55" y="284"/>
                </a:lnTo>
                <a:lnTo>
                  <a:pt x="50" y="287"/>
                </a:lnTo>
                <a:lnTo>
                  <a:pt x="45" y="289"/>
                </a:lnTo>
                <a:lnTo>
                  <a:pt x="39" y="291"/>
                </a:lnTo>
                <a:lnTo>
                  <a:pt x="34" y="292"/>
                </a:lnTo>
                <a:lnTo>
                  <a:pt x="27" y="294"/>
                </a:lnTo>
                <a:lnTo>
                  <a:pt x="22" y="296"/>
                </a:lnTo>
                <a:lnTo>
                  <a:pt x="17" y="297"/>
                </a:lnTo>
                <a:lnTo>
                  <a:pt x="12" y="301"/>
                </a:lnTo>
                <a:lnTo>
                  <a:pt x="8" y="302"/>
                </a:lnTo>
                <a:lnTo>
                  <a:pt x="5" y="304"/>
                </a:lnTo>
                <a:lnTo>
                  <a:pt x="3" y="306"/>
                </a:lnTo>
                <a:lnTo>
                  <a:pt x="2" y="307"/>
                </a:lnTo>
                <a:lnTo>
                  <a:pt x="0" y="309"/>
                </a:lnTo>
                <a:lnTo>
                  <a:pt x="2" y="311"/>
                </a:lnTo>
                <a:lnTo>
                  <a:pt x="3" y="314"/>
                </a:lnTo>
                <a:lnTo>
                  <a:pt x="5" y="316"/>
                </a:lnTo>
                <a:lnTo>
                  <a:pt x="8" y="317"/>
                </a:lnTo>
                <a:lnTo>
                  <a:pt x="12" y="319"/>
                </a:lnTo>
                <a:lnTo>
                  <a:pt x="17" y="321"/>
                </a:lnTo>
                <a:lnTo>
                  <a:pt x="22" y="322"/>
                </a:lnTo>
                <a:lnTo>
                  <a:pt x="27" y="324"/>
                </a:lnTo>
                <a:lnTo>
                  <a:pt x="34" y="326"/>
                </a:lnTo>
                <a:lnTo>
                  <a:pt x="39" y="329"/>
                </a:lnTo>
                <a:lnTo>
                  <a:pt x="45" y="331"/>
                </a:lnTo>
                <a:lnTo>
                  <a:pt x="50" y="333"/>
                </a:lnTo>
                <a:lnTo>
                  <a:pt x="55" y="334"/>
                </a:lnTo>
                <a:lnTo>
                  <a:pt x="61" y="336"/>
                </a:lnTo>
                <a:lnTo>
                  <a:pt x="66" y="338"/>
                </a:lnTo>
                <a:lnTo>
                  <a:pt x="69" y="339"/>
                </a:lnTo>
                <a:lnTo>
                  <a:pt x="72" y="343"/>
                </a:lnTo>
                <a:lnTo>
                  <a:pt x="76" y="344"/>
                </a:lnTo>
                <a:lnTo>
                  <a:pt x="76" y="346"/>
                </a:lnTo>
                <a:lnTo>
                  <a:pt x="77" y="348"/>
                </a:lnTo>
                <a:lnTo>
                  <a:pt x="76" y="349"/>
                </a:lnTo>
                <a:lnTo>
                  <a:pt x="76" y="351"/>
                </a:lnTo>
                <a:lnTo>
                  <a:pt x="72" y="353"/>
                </a:lnTo>
                <a:lnTo>
                  <a:pt x="69" y="354"/>
                </a:lnTo>
                <a:lnTo>
                  <a:pt x="66" y="358"/>
                </a:lnTo>
                <a:lnTo>
                  <a:pt x="61" y="359"/>
                </a:lnTo>
                <a:lnTo>
                  <a:pt x="55" y="361"/>
                </a:lnTo>
                <a:lnTo>
                  <a:pt x="50" y="363"/>
                </a:lnTo>
                <a:lnTo>
                  <a:pt x="45" y="364"/>
                </a:lnTo>
                <a:lnTo>
                  <a:pt x="39" y="366"/>
                </a:lnTo>
                <a:lnTo>
                  <a:pt x="34" y="368"/>
                </a:lnTo>
                <a:lnTo>
                  <a:pt x="27" y="371"/>
                </a:lnTo>
                <a:lnTo>
                  <a:pt x="22" y="373"/>
                </a:lnTo>
                <a:lnTo>
                  <a:pt x="17" y="375"/>
                </a:lnTo>
                <a:lnTo>
                  <a:pt x="12" y="376"/>
                </a:lnTo>
                <a:lnTo>
                  <a:pt x="8" y="378"/>
                </a:lnTo>
                <a:lnTo>
                  <a:pt x="5" y="380"/>
                </a:lnTo>
                <a:lnTo>
                  <a:pt x="3" y="381"/>
                </a:lnTo>
                <a:lnTo>
                  <a:pt x="2" y="383"/>
                </a:lnTo>
                <a:lnTo>
                  <a:pt x="0" y="386"/>
                </a:lnTo>
                <a:lnTo>
                  <a:pt x="2" y="388"/>
                </a:lnTo>
                <a:lnTo>
                  <a:pt x="3" y="390"/>
                </a:lnTo>
                <a:lnTo>
                  <a:pt x="5" y="391"/>
                </a:lnTo>
                <a:lnTo>
                  <a:pt x="8" y="393"/>
                </a:lnTo>
                <a:lnTo>
                  <a:pt x="12" y="395"/>
                </a:lnTo>
                <a:lnTo>
                  <a:pt x="17" y="396"/>
                </a:lnTo>
                <a:lnTo>
                  <a:pt x="22" y="400"/>
                </a:lnTo>
                <a:lnTo>
                  <a:pt x="27" y="401"/>
                </a:lnTo>
                <a:lnTo>
                  <a:pt x="34" y="403"/>
                </a:lnTo>
                <a:lnTo>
                  <a:pt x="39" y="405"/>
                </a:lnTo>
                <a:lnTo>
                  <a:pt x="45" y="406"/>
                </a:lnTo>
                <a:lnTo>
                  <a:pt x="50" y="408"/>
                </a:lnTo>
                <a:lnTo>
                  <a:pt x="55" y="410"/>
                </a:lnTo>
                <a:lnTo>
                  <a:pt x="61" y="412"/>
                </a:lnTo>
                <a:lnTo>
                  <a:pt x="66" y="415"/>
                </a:lnTo>
                <a:lnTo>
                  <a:pt x="69" y="417"/>
                </a:lnTo>
                <a:lnTo>
                  <a:pt x="72" y="418"/>
                </a:lnTo>
                <a:lnTo>
                  <a:pt x="76" y="420"/>
                </a:lnTo>
                <a:lnTo>
                  <a:pt x="76" y="422"/>
                </a:lnTo>
                <a:lnTo>
                  <a:pt x="77" y="423"/>
                </a:lnTo>
                <a:lnTo>
                  <a:pt x="76" y="425"/>
                </a:lnTo>
                <a:lnTo>
                  <a:pt x="76" y="428"/>
                </a:lnTo>
                <a:lnTo>
                  <a:pt x="72" y="430"/>
                </a:lnTo>
                <a:lnTo>
                  <a:pt x="69" y="432"/>
                </a:lnTo>
                <a:lnTo>
                  <a:pt x="66" y="433"/>
                </a:lnTo>
                <a:lnTo>
                  <a:pt x="61" y="435"/>
                </a:lnTo>
                <a:lnTo>
                  <a:pt x="55" y="437"/>
                </a:lnTo>
                <a:lnTo>
                  <a:pt x="50" y="438"/>
                </a:lnTo>
                <a:lnTo>
                  <a:pt x="45" y="440"/>
                </a:lnTo>
                <a:lnTo>
                  <a:pt x="39" y="443"/>
                </a:lnTo>
                <a:lnTo>
                  <a:pt x="34" y="445"/>
                </a:lnTo>
                <a:lnTo>
                  <a:pt x="27" y="447"/>
                </a:lnTo>
                <a:lnTo>
                  <a:pt x="22" y="448"/>
                </a:lnTo>
                <a:lnTo>
                  <a:pt x="17" y="450"/>
                </a:lnTo>
                <a:lnTo>
                  <a:pt x="12" y="452"/>
                </a:lnTo>
                <a:lnTo>
                  <a:pt x="8" y="453"/>
                </a:lnTo>
                <a:lnTo>
                  <a:pt x="5" y="457"/>
                </a:lnTo>
                <a:lnTo>
                  <a:pt x="3" y="459"/>
                </a:lnTo>
                <a:lnTo>
                  <a:pt x="2" y="460"/>
                </a:lnTo>
                <a:lnTo>
                  <a:pt x="0" y="462"/>
                </a:lnTo>
                <a:lnTo>
                  <a:pt x="2" y="464"/>
                </a:lnTo>
                <a:lnTo>
                  <a:pt x="3" y="465"/>
                </a:lnTo>
                <a:lnTo>
                  <a:pt x="5" y="467"/>
                </a:lnTo>
                <a:lnTo>
                  <a:pt x="8" y="469"/>
                </a:lnTo>
                <a:lnTo>
                  <a:pt x="12" y="472"/>
                </a:lnTo>
                <a:lnTo>
                  <a:pt x="17" y="474"/>
                </a:lnTo>
                <a:lnTo>
                  <a:pt x="22" y="475"/>
                </a:lnTo>
                <a:lnTo>
                  <a:pt x="27" y="477"/>
                </a:lnTo>
                <a:lnTo>
                  <a:pt x="34" y="479"/>
                </a:lnTo>
                <a:lnTo>
                  <a:pt x="39" y="480"/>
                </a:lnTo>
                <a:lnTo>
                  <a:pt x="45" y="482"/>
                </a:lnTo>
                <a:lnTo>
                  <a:pt x="50" y="485"/>
                </a:lnTo>
                <a:lnTo>
                  <a:pt x="55" y="487"/>
                </a:lnTo>
                <a:lnTo>
                  <a:pt x="61" y="489"/>
                </a:lnTo>
                <a:lnTo>
                  <a:pt x="66" y="490"/>
                </a:lnTo>
                <a:lnTo>
                  <a:pt x="69" y="492"/>
                </a:lnTo>
                <a:lnTo>
                  <a:pt x="72" y="494"/>
                </a:lnTo>
                <a:lnTo>
                  <a:pt x="76" y="495"/>
                </a:lnTo>
                <a:lnTo>
                  <a:pt x="76" y="497"/>
                </a:lnTo>
                <a:lnTo>
                  <a:pt x="77" y="501"/>
                </a:lnTo>
                <a:lnTo>
                  <a:pt x="76" y="502"/>
                </a:lnTo>
                <a:lnTo>
                  <a:pt x="76" y="504"/>
                </a:lnTo>
                <a:lnTo>
                  <a:pt x="72" y="506"/>
                </a:lnTo>
                <a:lnTo>
                  <a:pt x="69" y="507"/>
                </a:lnTo>
                <a:lnTo>
                  <a:pt x="66" y="509"/>
                </a:lnTo>
                <a:lnTo>
                  <a:pt x="61" y="511"/>
                </a:lnTo>
                <a:lnTo>
                  <a:pt x="55" y="514"/>
                </a:lnTo>
                <a:lnTo>
                  <a:pt x="50" y="516"/>
                </a:lnTo>
                <a:lnTo>
                  <a:pt x="45" y="517"/>
                </a:lnTo>
                <a:lnTo>
                  <a:pt x="39" y="519"/>
                </a:lnTo>
                <a:lnTo>
                  <a:pt x="34" y="521"/>
                </a:lnTo>
                <a:lnTo>
                  <a:pt x="27" y="522"/>
                </a:lnTo>
                <a:lnTo>
                  <a:pt x="22" y="524"/>
                </a:lnTo>
                <a:lnTo>
                  <a:pt x="17" y="526"/>
                </a:lnTo>
                <a:lnTo>
                  <a:pt x="12" y="529"/>
                </a:lnTo>
                <a:lnTo>
                  <a:pt x="8" y="531"/>
                </a:lnTo>
                <a:lnTo>
                  <a:pt x="5" y="532"/>
                </a:lnTo>
                <a:lnTo>
                  <a:pt x="3" y="534"/>
                </a:lnTo>
                <a:lnTo>
                  <a:pt x="2" y="536"/>
                </a:lnTo>
                <a:lnTo>
                  <a:pt x="0" y="537"/>
                </a:lnTo>
                <a:lnTo>
                  <a:pt x="2" y="539"/>
                </a:lnTo>
                <a:lnTo>
                  <a:pt x="3" y="543"/>
                </a:lnTo>
                <a:lnTo>
                  <a:pt x="5" y="544"/>
                </a:lnTo>
                <a:lnTo>
                  <a:pt x="8" y="546"/>
                </a:lnTo>
                <a:lnTo>
                  <a:pt x="12" y="548"/>
                </a:lnTo>
                <a:lnTo>
                  <a:pt x="17" y="549"/>
                </a:lnTo>
                <a:lnTo>
                  <a:pt x="22" y="551"/>
                </a:lnTo>
                <a:lnTo>
                  <a:pt x="27" y="553"/>
                </a:lnTo>
                <a:lnTo>
                  <a:pt x="34" y="556"/>
                </a:lnTo>
                <a:lnTo>
                  <a:pt x="39" y="558"/>
                </a:lnTo>
                <a:lnTo>
                  <a:pt x="45" y="559"/>
                </a:lnTo>
                <a:lnTo>
                  <a:pt x="50" y="561"/>
                </a:lnTo>
                <a:lnTo>
                  <a:pt x="55" y="563"/>
                </a:lnTo>
                <a:lnTo>
                  <a:pt x="61" y="564"/>
                </a:lnTo>
                <a:lnTo>
                  <a:pt x="66" y="566"/>
                </a:lnTo>
                <a:lnTo>
                  <a:pt x="69" y="568"/>
                </a:lnTo>
                <a:lnTo>
                  <a:pt x="72" y="571"/>
                </a:lnTo>
                <a:lnTo>
                  <a:pt x="76" y="573"/>
                </a:lnTo>
                <a:lnTo>
                  <a:pt x="76" y="574"/>
                </a:lnTo>
                <a:lnTo>
                  <a:pt x="77" y="576"/>
                </a:lnTo>
                <a:lnTo>
                  <a:pt x="76" y="578"/>
                </a:lnTo>
                <a:lnTo>
                  <a:pt x="76" y="579"/>
                </a:lnTo>
                <a:lnTo>
                  <a:pt x="72" y="581"/>
                </a:lnTo>
                <a:lnTo>
                  <a:pt x="69" y="584"/>
                </a:lnTo>
                <a:lnTo>
                  <a:pt x="66" y="586"/>
                </a:lnTo>
                <a:lnTo>
                  <a:pt x="61" y="588"/>
                </a:lnTo>
                <a:lnTo>
                  <a:pt x="55" y="590"/>
                </a:lnTo>
                <a:lnTo>
                  <a:pt x="50" y="591"/>
                </a:lnTo>
                <a:lnTo>
                  <a:pt x="45" y="593"/>
                </a:lnTo>
                <a:lnTo>
                  <a:pt x="39" y="595"/>
                </a:lnTo>
                <a:lnTo>
                  <a:pt x="34" y="596"/>
                </a:lnTo>
                <a:lnTo>
                  <a:pt x="27" y="600"/>
                </a:lnTo>
                <a:lnTo>
                  <a:pt x="22" y="601"/>
                </a:lnTo>
                <a:lnTo>
                  <a:pt x="17" y="603"/>
                </a:lnTo>
                <a:lnTo>
                  <a:pt x="12" y="605"/>
                </a:lnTo>
                <a:lnTo>
                  <a:pt x="8" y="606"/>
                </a:lnTo>
                <a:lnTo>
                  <a:pt x="5" y="608"/>
                </a:lnTo>
                <a:lnTo>
                  <a:pt x="3" y="610"/>
                </a:lnTo>
                <a:lnTo>
                  <a:pt x="2" y="613"/>
                </a:lnTo>
                <a:lnTo>
                  <a:pt x="0" y="615"/>
                </a:lnTo>
                <a:lnTo>
                  <a:pt x="2" y="616"/>
                </a:lnTo>
                <a:lnTo>
                  <a:pt x="3" y="618"/>
                </a:lnTo>
                <a:lnTo>
                  <a:pt x="5" y="620"/>
                </a:lnTo>
                <a:lnTo>
                  <a:pt x="8" y="621"/>
                </a:lnTo>
                <a:lnTo>
                  <a:pt x="12" y="623"/>
                </a:lnTo>
                <a:lnTo>
                  <a:pt x="17" y="625"/>
                </a:lnTo>
                <a:lnTo>
                  <a:pt x="22" y="628"/>
                </a:lnTo>
                <a:lnTo>
                  <a:pt x="27" y="630"/>
                </a:lnTo>
                <a:lnTo>
                  <a:pt x="34" y="632"/>
                </a:lnTo>
                <a:lnTo>
                  <a:pt x="39" y="633"/>
                </a:lnTo>
                <a:lnTo>
                  <a:pt x="39" y="695"/>
                </a:lnTo>
              </a:path>
            </a:pathLst>
          </a:custGeom>
          <a:noFill/>
          <a:ln w="792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5375376" y="2968873"/>
            <a:ext cx="344369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6287031" y="2594223"/>
            <a:ext cx="372041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  <a:latin typeface="Symbol" pitchFamily="18" charset="2"/>
              </a:rPr>
              <a:t></a:t>
            </a:r>
            <a:r>
              <a:rPr lang="fr-FR" b="1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auto">
          <a:xfrm>
            <a:off x="7307839" y="3159373"/>
            <a:ext cx="759456" cy="37941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7890498" y="3162548"/>
            <a:ext cx="338219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6826645" y="2718048"/>
            <a:ext cx="33360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 flipH="1">
            <a:off x="5858107" y="3159373"/>
            <a:ext cx="830175" cy="441325"/>
          </a:xfrm>
          <a:prstGeom prst="line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6047203" y="3492748"/>
            <a:ext cx="29824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46" name="Oval 58"/>
          <p:cNvSpPr>
            <a:spLocks noChangeArrowheads="1"/>
          </p:cNvSpPr>
          <p:nvPr/>
        </p:nvSpPr>
        <p:spPr bwMode="auto">
          <a:xfrm>
            <a:off x="6480739" y="3043486"/>
            <a:ext cx="413550" cy="381000"/>
          </a:xfrm>
          <a:prstGeom prst="ellipse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Text Box 59"/>
          <p:cNvSpPr txBox="1">
            <a:spLocks noChangeArrowheads="1"/>
          </p:cNvSpPr>
          <p:nvPr/>
        </p:nvSpPr>
        <p:spPr bwMode="auto">
          <a:xfrm>
            <a:off x="4838956" y="1567905"/>
            <a:ext cx="3695816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FFFF00"/>
                </a:solidFill>
              </a:rPr>
              <a:t>Space-Like electromagnetic form factors</a:t>
            </a:r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6727904" y="2235448"/>
            <a:ext cx="130829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 q</a:t>
            </a:r>
            <a:r>
              <a:rPr lang="fr-FR" baseline="30000">
                <a:solidFill>
                  <a:srgbClr val="FFFFFF"/>
                </a:solidFill>
              </a:rPr>
              <a:t>2 </a:t>
            </a:r>
            <a:r>
              <a:rPr lang="fr-FR">
                <a:solidFill>
                  <a:srgbClr val="FFFFFF"/>
                </a:solidFill>
              </a:rPr>
              <a:t>&lt;0 fixed </a:t>
            </a:r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 flipH="1">
            <a:off x="6546845" y="2535486"/>
            <a:ext cx="279800" cy="3810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0" name="Text Box 62"/>
          <p:cNvSpPr txBox="1">
            <a:spLocks noChangeArrowheads="1"/>
          </p:cNvSpPr>
          <p:nvPr/>
        </p:nvSpPr>
        <p:spPr bwMode="auto">
          <a:xfrm>
            <a:off x="4716016" y="1772816"/>
            <a:ext cx="445517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err="1">
                <a:solidFill>
                  <a:srgbClr val="FFFFFF"/>
                </a:solidFill>
              </a:rPr>
              <a:t>P</a:t>
            </a:r>
            <a:r>
              <a:rPr lang="fr-FR" dirty="0" err="1" smtClean="0">
                <a:solidFill>
                  <a:srgbClr val="FFFFFF"/>
                </a:solidFill>
              </a:rPr>
              <a:t>recise</a:t>
            </a:r>
            <a:r>
              <a:rPr lang="fr-FR" dirty="0" smtClean="0">
                <a:solidFill>
                  <a:srgbClr val="FFFFFF"/>
                </a:solidFill>
              </a:rPr>
              <a:t> data from </a:t>
            </a:r>
            <a:r>
              <a:rPr lang="fr-FR" dirty="0" err="1" smtClean="0">
                <a:solidFill>
                  <a:srgbClr val="FFFFFF"/>
                </a:solidFill>
              </a:rPr>
              <a:t>JLab</a:t>
            </a:r>
            <a:r>
              <a:rPr lang="fr-FR" dirty="0" smtClean="0">
                <a:solidFill>
                  <a:srgbClr val="FFFFFF"/>
                </a:solidFill>
              </a:rPr>
              <a:t>/CLAS up to -q</a:t>
            </a:r>
            <a:r>
              <a:rPr lang="fr-FR" baseline="30000" dirty="0" smtClean="0">
                <a:solidFill>
                  <a:srgbClr val="FFFFFF"/>
                </a:solidFill>
              </a:rPr>
              <a:t>2</a:t>
            </a:r>
            <a:r>
              <a:rPr lang="fr-FR" dirty="0" smtClean="0">
                <a:solidFill>
                  <a:srgbClr val="FFFFFF"/>
                </a:solidFill>
              </a:rPr>
              <a:t>=4 GeV</a:t>
            </a:r>
            <a:r>
              <a:rPr lang="fr-FR" baseline="30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" name="Rectangle 118"/>
          <p:cNvSpPr>
            <a:spLocks noChangeArrowheads="1"/>
          </p:cNvSpPr>
          <p:nvPr/>
        </p:nvSpPr>
        <p:spPr bwMode="auto">
          <a:xfrm>
            <a:off x="2483719" y="2148525"/>
            <a:ext cx="315005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b="1" dirty="0">
                <a:solidFill>
                  <a:srgbClr val="FFFFFF"/>
                </a:solidFill>
              </a:rPr>
              <a:t>Inverse pion </a:t>
            </a:r>
            <a:r>
              <a:rPr lang="fr-FR" sz="1600" b="1" dirty="0" err="1">
                <a:solidFill>
                  <a:srgbClr val="FFFFFF"/>
                </a:solidFill>
              </a:rPr>
              <a:t>electroproduction</a:t>
            </a:r>
            <a:r>
              <a:rPr lang="fr-FR" sz="1600" b="1" dirty="0">
                <a:solidFill>
                  <a:srgbClr val="00CC99"/>
                </a:solidFill>
              </a:rPr>
              <a:t> </a:t>
            </a:r>
          </a:p>
        </p:txBody>
      </p:sp>
      <p:sp>
        <p:nvSpPr>
          <p:cNvPr id="52" name="Flèche droite 51"/>
          <p:cNvSpPr/>
          <p:nvPr/>
        </p:nvSpPr>
        <p:spPr>
          <a:xfrm rot="10800000">
            <a:off x="3738206" y="2508887"/>
            <a:ext cx="1383625" cy="285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132953" y="3040922"/>
            <a:ext cx="29824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p</a:t>
            </a:r>
          </a:p>
        </p:txBody>
      </p:sp>
      <p:pic>
        <p:nvPicPr>
          <p:cNvPr id="63" name="Picture 21" descr="ico_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105" y="2698361"/>
            <a:ext cx="855395" cy="9824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000" y="2464048"/>
            <a:ext cx="771496" cy="71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35496" y="5733256"/>
            <a:ext cx="914399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Theoretical</a:t>
            </a:r>
            <a:r>
              <a:rPr lang="fr-FR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b="1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tools</a:t>
            </a:r>
            <a:r>
              <a:rPr lang="fr-FR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Dispersion </a:t>
            </a:r>
            <a:r>
              <a:rPr lang="fr-F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Relations, Dyson-Schwinger, </a:t>
            </a:r>
            <a:r>
              <a:rPr lang="fr-FR" b="1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Vector</a:t>
            </a:r>
            <a:r>
              <a:rPr lang="fr-F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Dominance, Constituent </a:t>
            </a:r>
            <a:r>
              <a:rPr lang="fr-FR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Quarks ?</a:t>
            </a:r>
            <a:endParaRPr lang="fr-FR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cxnSp>
        <p:nvCxnSpPr>
          <p:cNvPr id="75" name="Connecteur droit avec flèche 74"/>
          <p:cNvCxnSpPr/>
          <p:nvPr/>
        </p:nvCxnSpPr>
        <p:spPr>
          <a:xfrm flipH="1">
            <a:off x="5102371" y="3517743"/>
            <a:ext cx="292991" cy="104003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endCxn id="68" idx="0"/>
          </p:cNvCxnSpPr>
          <p:nvPr/>
        </p:nvCxnSpPr>
        <p:spPr>
          <a:xfrm flipH="1">
            <a:off x="4269423" y="3359716"/>
            <a:ext cx="47044" cy="929296"/>
          </a:xfrm>
          <a:prstGeom prst="straightConnector1">
            <a:avLst/>
          </a:prstGeom>
          <a:ln w="28575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1259632" y="2347567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F(q</a:t>
            </a:r>
            <a:r>
              <a:rPr lang="fr-FR" baseline="30000" dirty="0" smtClean="0">
                <a:solidFill>
                  <a:srgbClr val="FFFF00"/>
                </a:solidFill>
              </a:rPr>
              <a:t>2</a:t>
            </a:r>
            <a:r>
              <a:rPr lang="fr-FR" dirty="0" smtClean="0">
                <a:solidFill>
                  <a:srgbClr val="FFFF00"/>
                </a:solidFill>
              </a:rPr>
              <a:t>)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6894385" y="3279750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F(q</a:t>
            </a:r>
            <a:r>
              <a:rPr lang="fr-FR" baseline="30000" dirty="0" smtClean="0">
                <a:solidFill>
                  <a:srgbClr val="FFFF00"/>
                </a:solidFill>
              </a:rPr>
              <a:t>2</a:t>
            </a:r>
            <a:r>
              <a:rPr lang="fr-FR" dirty="0" smtClean="0">
                <a:solidFill>
                  <a:srgbClr val="FFFF00"/>
                </a:solidFill>
              </a:rPr>
              <a:t>)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HADRON 2015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28008" y="1979548"/>
            <a:ext cx="92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No data</a:t>
            </a:r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77" name="Groupe 76"/>
          <p:cNvGrpSpPr/>
          <p:nvPr/>
        </p:nvGrpSpPr>
        <p:grpSpPr>
          <a:xfrm>
            <a:off x="2483719" y="4080057"/>
            <a:ext cx="4557215" cy="1509183"/>
            <a:chOff x="1265959" y="4149080"/>
            <a:chExt cx="5860076" cy="2122847"/>
          </a:xfrm>
        </p:grpSpPr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959" y="4149080"/>
              <a:ext cx="5860076" cy="212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Rectangle 80"/>
            <p:cNvSpPr/>
            <p:nvPr/>
          </p:nvSpPr>
          <p:spPr>
            <a:xfrm>
              <a:off x="6811405" y="4164320"/>
              <a:ext cx="299390" cy="4086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19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Baryon </a:t>
            </a:r>
            <a:r>
              <a:rPr lang="fr-FR" dirty="0" err="1" smtClean="0">
                <a:solidFill>
                  <a:schemeClr val="accent1"/>
                </a:solidFill>
              </a:rPr>
              <a:t>spectroscopy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Modern </a:t>
            </a:r>
            <a:r>
              <a:rPr lang="fr-FR" dirty="0" err="1" smtClean="0"/>
              <a:t>tools</a:t>
            </a:r>
            <a:r>
              <a:rPr lang="fr-FR" dirty="0" smtClean="0"/>
              <a:t> for N* and </a:t>
            </a:r>
            <a:r>
              <a:rPr lang="fr-FR" dirty="0" smtClean="0">
                <a:sym typeface="Symbol"/>
              </a:rPr>
              <a:t>* </a:t>
            </a:r>
            <a:r>
              <a:rPr lang="fr-FR" dirty="0" err="1" smtClean="0">
                <a:sym typeface="Symbol"/>
              </a:rPr>
              <a:t>studies</a:t>
            </a:r>
            <a:r>
              <a:rPr lang="fr-FR" dirty="0" smtClean="0">
                <a:sym typeface="Symbol"/>
              </a:rPr>
              <a:t> (amplitude </a:t>
            </a:r>
            <a:r>
              <a:rPr lang="fr-FR" dirty="0" err="1" smtClean="0">
                <a:sym typeface="Symbol"/>
              </a:rPr>
              <a:t>analysis</a:t>
            </a:r>
            <a:r>
              <a:rPr lang="fr-FR" dirty="0" smtClean="0">
                <a:sym typeface="Symbol"/>
              </a:rPr>
              <a:t>, </a:t>
            </a:r>
            <a:r>
              <a:rPr lang="fr-FR" dirty="0" err="1" smtClean="0">
                <a:sym typeface="Symbol"/>
              </a:rPr>
              <a:t>reaction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theory</a:t>
            </a:r>
            <a:r>
              <a:rPr lang="fr-FR" dirty="0" smtClean="0">
                <a:sym typeface="Symbol"/>
              </a:rPr>
              <a:t>, dispersion relations, DSE, LQCD,…)</a:t>
            </a:r>
          </a:p>
          <a:p>
            <a:pPr marL="0" indent="0">
              <a:buNone/>
            </a:pPr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High </a:t>
            </a:r>
            <a:r>
              <a:rPr lang="fr-FR" dirty="0" err="1" smtClean="0">
                <a:sym typeface="Symbol"/>
              </a:rPr>
              <a:t>quality</a:t>
            </a:r>
            <a:r>
              <a:rPr lang="fr-FR" dirty="0" smtClean="0">
                <a:sym typeface="Symbol"/>
              </a:rPr>
              <a:t> data from </a:t>
            </a:r>
            <a:r>
              <a:rPr lang="fr-FR" dirty="0" err="1" smtClean="0">
                <a:sym typeface="Symbol"/>
              </a:rPr>
              <a:t>electron</a:t>
            </a:r>
            <a:r>
              <a:rPr lang="fr-FR" dirty="0" smtClean="0">
                <a:sym typeface="Symbol"/>
              </a:rPr>
              <a:t> and photon </a:t>
            </a:r>
            <a:r>
              <a:rPr lang="fr-FR" dirty="0" err="1" smtClean="0">
                <a:sym typeface="Symbol"/>
              </a:rPr>
              <a:t>scattering</a:t>
            </a:r>
            <a:r>
              <a:rPr lang="fr-FR" dirty="0" smtClean="0">
                <a:sym typeface="Symbol"/>
              </a:rPr>
              <a:t> (</a:t>
            </a:r>
            <a:r>
              <a:rPr lang="fr-FR" dirty="0" err="1" smtClean="0">
                <a:sym typeface="Symbol"/>
              </a:rPr>
              <a:t>polarization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is</a:t>
            </a:r>
            <a:r>
              <a:rPr lang="fr-FR" dirty="0" smtClean="0">
                <a:sym typeface="Symbol"/>
              </a:rPr>
              <a:t> crucial)</a:t>
            </a:r>
          </a:p>
          <a:p>
            <a:pPr marL="0" indent="0">
              <a:buNone/>
            </a:pPr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Pion </a:t>
            </a:r>
            <a:r>
              <a:rPr lang="fr-FR" dirty="0" err="1" smtClean="0">
                <a:sym typeface="Symbol"/>
              </a:rPr>
              <a:t>beam</a:t>
            </a:r>
            <a:r>
              <a:rPr lang="fr-FR" dirty="0" smtClean="0">
                <a:sym typeface="Symbol"/>
              </a:rPr>
              <a:t> data </a:t>
            </a:r>
            <a:r>
              <a:rPr lang="fr-FR" dirty="0" err="1" smtClean="0">
                <a:sym typeface="Symbol"/>
              </a:rPr>
              <a:t>incomplete</a:t>
            </a:r>
            <a:r>
              <a:rPr lang="fr-FR" dirty="0" smtClean="0">
                <a:sym typeface="Symbol"/>
              </a:rPr>
              <a:t> and/or of </a:t>
            </a:r>
            <a:r>
              <a:rPr lang="fr-FR" dirty="0" err="1" smtClean="0">
                <a:sym typeface="Symbol"/>
              </a:rPr>
              <a:t>poor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quality</a:t>
            </a:r>
            <a:r>
              <a:rPr lang="fr-FR" dirty="0" smtClean="0">
                <a:sym typeface="Symbol"/>
              </a:rPr>
              <a:t>:</a:t>
            </a:r>
          </a:p>
          <a:p>
            <a:pPr lvl="1"/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new data from HADES:2 production </a:t>
            </a:r>
            <a:r>
              <a:rPr lang="fr-FR" dirty="0" err="1" smtClean="0">
                <a:sym typeface="Symbol"/>
              </a:rPr>
              <a:t>channels</a:t>
            </a:r>
            <a:r>
              <a:rPr lang="fr-FR" dirty="0" smtClean="0">
                <a:sym typeface="Symbol"/>
              </a:rPr>
              <a:t> in the N(1520) </a:t>
            </a:r>
            <a:r>
              <a:rPr lang="fr-FR" dirty="0" err="1" smtClean="0">
                <a:sym typeface="Symbol"/>
              </a:rPr>
              <a:t>region</a:t>
            </a:r>
            <a:r>
              <a:rPr lang="fr-FR" dirty="0" smtClean="0">
                <a:sym typeface="Symbol"/>
              </a:rPr>
              <a:t> and extension </a:t>
            </a:r>
            <a:r>
              <a:rPr lang="fr-FR" dirty="0" err="1" smtClean="0">
                <a:sym typeface="Symbol"/>
              </a:rPr>
              <a:t>foreseen</a:t>
            </a:r>
            <a:r>
              <a:rPr lang="fr-FR" dirty="0" smtClean="0">
                <a:sym typeface="Symbol"/>
              </a:rPr>
              <a:t> to ,, K production </a:t>
            </a:r>
            <a:r>
              <a:rPr lang="fr-FR" dirty="0" err="1" smtClean="0">
                <a:sym typeface="Symbol"/>
              </a:rPr>
              <a:t>channels</a:t>
            </a:r>
            <a:r>
              <a:rPr lang="fr-FR" dirty="0" smtClean="0">
                <a:sym typeface="Symbol"/>
              </a:rPr>
              <a:t>  </a:t>
            </a:r>
          </a:p>
          <a:p>
            <a:pPr lvl="1"/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soon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studies</a:t>
            </a:r>
            <a:r>
              <a:rPr lang="fr-FR" dirty="0" smtClean="0">
                <a:sym typeface="Symbol"/>
              </a:rPr>
              <a:t> at JPARC</a:t>
            </a:r>
          </a:p>
          <a:p>
            <a:pPr lvl="1"/>
            <a:r>
              <a:rPr lang="en-US" dirty="0" smtClean="0"/>
              <a:t>Consensus of the baryon spectroscopy community:</a:t>
            </a:r>
            <a:r>
              <a:rPr lang="en-US" b="1" i="1" dirty="0" smtClean="0"/>
              <a:t> Physics </a:t>
            </a:r>
            <a:r>
              <a:rPr lang="en-US" b="1" i="1" dirty="0"/>
              <a:t>opportunities with meson beams</a:t>
            </a:r>
            <a:r>
              <a:rPr lang="en-US" i="1" dirty="0"/>
              <a:t> - Briscoe, William J. et al. </a:t>
            </a:r>
            <a:r>
              <a:rPr lang="en-US" i="1" dirty="0" err="1"/>
              <a:t>Eur.Phys.J</a:t>
            </a:r>
            <a:r>
              <a:rPr lang="en-US" i="1" dirty="0"/>
              <a:t>. A51 (2015) no.10, 129 </a:t>
            </a:r>
          </a:p>
        </p:txBody>
      </p:sp>
    </p:spTree>
    <p:extLst>
      <p:ext uri="{BB962C8B-B14F-4D97-AF65-F5344CB8AC3E}">
        <p14:creationId xmlns:p14="http://schemas.microsoft.com/office/powerpoint/2010/main" val="42011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Many</a:t>
            </a:r>
            <a:r>
              <a:rPr lang="fr-FR" dirty="0" smtClean="0">
                <a:solidFill>
                  <a:schemeClr val="accent1"/>
                </a:solidFill>
              </a:rPr>
              <a:t> running </a:t>
            </a:r>
            <a:r>
              <a:rPr lang="fr-FR" dirty="0" err="1" smtClean="0">
                <a:solidFill>
                  <a:schemeClr val="accent1"/>
                </a:solidFill>
              </a:rPr>
              <a:t>experiments</a:t>
            </a:r>
            <a:r>
              <a:rPr lang="fr-FR" dirty="0" smtClean="0">
                <a:solidFill>
                  <a:schemeClr val="accent1"/>
                </a:solidFill>
              </a:rPr>
              <a:t> and new </a:t>
            </a:r>
            <a:r>
              <a:rPr lang="fr-FR" dirty="0" err="1" smtClean="0">
                <a:solidFill>
                  <a:schemeClr val="accent1"/>
                </a:solidFill>
              </a:rPr>
              <a:t>projects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https://www.jlab.org/Hall-B/clas12-web/sidebar/clas12-de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49" y="4149607"/>
            <a:ext cx="13889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16623" y="3717032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CLAS12@Jlab12GeV</a:t>
            </a:r>
            <a:endParaRPr lang="en-US" dirty="0"/>
          </a:p>
        </p:txBody>
      </p:sp>
      <p:pic>
        <p:nvPicPr>
          <p:cNvPr id="3076" name="Picture 4" descr="J-PAR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00101"/>
            <a:ext cx="1600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ketch Map of BES.jpg (46936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06748"/>
            <a:ext cx="1440160" cy="14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05315" y="16514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BESIIII</a:t>
            </a:r>
            <a:endParaRPr lang="en-US" dirty="0"/>
          </a:p>
        </p:txBody>
      </p:sp>
      <p:sp>
        <p:nvSpPr>
          <p:cNvPr id="5" name="AutoShape 8" descr="ELSA-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ELSA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9" y="1635260"/>
            <a:ext cx="1428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ico_d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14" y="4228799"/>
            <a:ext cx="968230" cy="12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9033" y="4180742"/>
            <a:ext cx="82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HADES</a:t>
            </a:r>
            <a:endParaRPr lang="en-US" dirty="0"/>
          </a:p>
        </p:txBody>
      </p:sp>
      <p:sp>
        <p:nvSpPr>
          <p:cNvPr id="7" name="AutoShape 12" descr="PANDA Webs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PANDA Websi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8" b="12187"/>
          <a:stretch/>
        </p:blipFill>
        <p:spPr bwMode="auto">
          <a:xfrm>
            <a:off x="5444554" y="4653136"/>
            <a:ext cx="1276780" cy="6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Résultat de recherche d'images pour &quot;A2 MAMI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http://www.kph.uni-mainz.de/Illustrationen/a2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9602"/>
            <a:ext cx="880877" cy="9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131840" y="192208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MAMI</a:t>
            </a:r>
            <a:endParaRPr lang="en-US" dirty="0"/>
          </a:p>
        </p:txBody>
      </p:sp>
      <p:pic>
        <p:nvPicPr>
          <p:cNvPr id="3092" name="Picture 20" descr="PHENIX big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19361"/>
            <a:ext cx="1603346" cy="5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61" y="4438584"/>
            <a:ext cx="666107" cy="6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452320" y="4589893"/>
            <a:ext cx="64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STAR</a:t>
            </a:r>
            <a:endParaRPr lang="en-US" dirty="0"/>
          </a:p>
        </p:txBody>
      </p:sp>
      <p:pic>
        <p:nvPicPr>
          <p:cNvPr id="3095" name="Picture 23" descr="https://www.gsi.de/fileadmin/_processed_/0/b/csm_cbm_experiment_logo_04_02d573756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55" y="5445224"/>
            <a:ext cx="704441" cy="9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7975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Physics opportunities with meson beams</a:t>
            </a:r>
            <a:r>
              <a:rPr lang="en-US" i="1" dirty="0"/>
              <a:t> - Briscoe, William J. et al. </a:t>
            </a:r>
            <a:r>
              <a:rPr lang="en-US" i="1" dirty="0" err="1"/>
              <a:t>Eur.Phys.J</a:t>
            </a:r>
            <a:r>
              <a:rPr lang="en-US" i="1" dirty="0"/>
              <a:t>. A51 (2015) no.10, 129 </a:t>
            </a:r>
          </a:p>
        </p:txBody>
      </p:sp>
      <p:pic>
        <p:nvPicPr>
          <p:cNvPr id="3097" name="Picture 25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9" y="2841230"/>
            <a:ext cx="10953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7" descr="https://belle.kek.jp/image/B-logo-small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01" name="Picture 29" descr="https://belle.kek.jp/image/B-logo-small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49" y="2433322"/>
            <a:ext cx="837054" cy="6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The « structure » of </a:t>
            </a:r>
            <a:r>
              <a:rPr lang="fr-FR" dirty="0" err="1" smtClean="0">
                <a:solidFill>
                  <a:schemeClr val="accent1"/>
                </a:solidFill>
              </a:rPr>
              <a:t>our</a:t>
            </a:r>
            <a:r>
              <a:rPr lang="fr-FR" dirty="0" smtClean="0">
                <a:solidFill>
                  <a:schemeClr val="accent1"/>
                </a:solidFill>
              </a:rPr>
              <a:t> workshop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1248111"/>
            <a:ext cx="2376264" cy="882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Baryon </a:t>
            </a:r>
            <a:r>
              <a:rPr lang="fr-FR" dirty="0" err="1" smtClean="0"/>
              <a:t>spectroscopy</a:t>
            </a:r>
            <a:endParaRPr lang="fr-FR" dirty="0" smtClean="0"/>
          </a:p>
          <a:p>
            <a:pPr algn="ctr"/>
            <a:r>
              <a:rPr lang="fr-FR" dirty="0" err="1" smtClean="0"/>
              <a:t>Experiment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Theory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2211668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Medium </a:t>
            </a:r>
            <a:r>
              <a:rPr lang="fr-FR" dirty="0" err="1" smtClean="0"/>
              <a:t>effects</a:t>
            </a:r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047800" y="3392793"/>
            <a:ext cx="20882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Time 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structure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516216" y="3392793"/>
            <a:ext cx="20882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structure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4064" y="4346294"/>
            <a:ext cx="2376264" cy="882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Unified</a:t>
            </a:r>
            <a:r>
              <a:rPr lang="fr-FR" dirty="0" smtClean="0"/>
              <a:t> description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4064" y="5642438"/>
            <a:ext cx="2376264" cy="882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Future </a:t>
            </a:r>
            <a:r>
              <a:rPr lang="fr-FR" dirty="0" err="1" smtClean="0"/>
              <a:t>studies</a:t>
            </a:r>
            <a:endParaRPr lang="en-US" dirty="0"/>
          </a:p>
        </p:txBody>
      </p:sp>
      <p:cxnSp>
        <p:nvCxnSpPr>
          <p:cNvPr id="10" name="Connecteur droit 9"/>
          <p:cNvCxnSpPr>
            <a:stCxn id="4" idx="2"/>
          </p:cNvCxnSpPr>
          <p:nvPr/>
        </p:nvCxnSpPr>
        <p:spPr>
          <a:xfrm>
            <a:off x="1871700" y="2715724"/>
            <a:ext cx="0" cy="677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940152" y="2131017"/>
            <a:ext cx="864096" cy="1261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2986723" y="1735196"/>
            <a:ext cx="504056" cy="476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843808" y="4185385"/>
            <a:ext cx="648072" cy="58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5899956" y="4210865"/>
            <a:ext cx="580256" cy="560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467324" y="5405759"/>
            <a:ext cx="21371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+ discussion sessions</a:t>
            </a:r>
            <a:endParaRPr lang="en-US" dirty="0"/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2987824" y="2131017"/>
            <a:ext cx="688268" cy="1261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848</Words>
  <Application>Microsoft Office PowerPoint</Application>
  <PresentationFormat>Affichage à l'écran (4:3)</PresentationFormat>
  <Paragraphs>159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1_Thème Office</vt:lpstr>
      <vt:lpstr>Présentation PowerPoint</vt:lpstr>
      <vt:lpstr>Genesis of the meeting </vt:lpstr>
      <vt:lpstr>Connecting hadronic matter studies  and baryon spectroscopy</vt:lpstr>
      <vt:lpstr>Présentation PowerPoint</vt:lpstr>
      <vt:lpstr>High precision studies in the Space like region</vt:lpstr>
      <vt:lpstr>Electromagnetic baryonic transitions in Time-Like and Space-Like region:   towards a global picture ?</vt:lpstr>
      <vt:lpstr>Baryon spectroscopy</vt:lpstr>
      <vt:lpstr>Many running experiments and new projects</vt:lpstr>
      <vt:lpstr>The « structure » of our workshop</vt:lpstr>
      <vt:lpstr>World class speakers</vt:lpstr>
      <vt:lpstr>Goals of the meeting</vt:lpstr>
      <vt:lpstr>Thanks to the ECT* scientific council and staff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Béatrice Ramstein</dc:creator>
  <cp:lastModifiedBy>Beatrice ramstein</cp:lastModifiedBy>
  <cp:revision>55</cp:revision>
  <dcterms:created xsi:type="dcterms:W3CDTF">2017-04-26T08:55:26Z</dcterms:created>
  <dcterms:modified xsi:type="dcterms:W3CDTF">2017-05-12T12:35:26Z</dcterms:modified>
</cp:coreProperties>
</file>