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6" r:id="rId2"/>
    <p:sldMasterId id="2147483829" r:id="rId3"/>
    <p:sldMasterId id="2147483841" r:id="rId4"/>
    <p:sldMasterId id="2147483853" r:id="rId5"/>
  </p:sldMasterIdLst>
  <p:notesMasterIdLst>
    <p:notesMasterId r:id="rId43"/>
  </p:notesMasterIdLst>
  <p:handoutMasterIdLst>
    <p:handoutMasterId r:id="rId44"/>
  </p:handoutMasterIdLst>
  <p:sldIdLst>
    <p:sldId id="432" r:id="rId6"/>
    <p:sldId id="559" r:id="rId7"/>
    <p:sldId id="487" r:id="rId8"/>
    <p:sldId id="438" r:id="rId9"/>
    <p:sldId id="563" r:id="rId10"/>
    <p:sldId id="566" r:id="rId11"/>
    <p:sldId id="548" r:id="rId12"/>
    <p:sldId id="561" r:id="rId13"/>
    <p:sldId id="368" r:id="rId14"/>
    <p:sldId id="564" r:id="rId15"/>
    <p:sldId id="406" r:id="rId16"/>
    <p:sldId id="445" r:id="rId17"/>
    <p:sldId id="567" r:id="rId18"/>
    <p:sldId id="427" r:id="rId19"/>
    <p:sldId id="524" r:id="rId20"/>
    <p:sldId id="522" r:id="rId21"/>
    <p:sldId id="536" r:id="rId22"/>
    <p:sldId id="568" r:id="rId23"/>
    <p:sldId id="537" r:id="rId24"/>
    <p:sldId id="530" r:id="rId25"/>
    <p:sldId id="551" r:id="rId26"/>
    <p:sldId id="570" r:id="rId27"/>
    <p:sldId id="557" r:id="rId28"/>
    <p:sldId id="333" r:id="rId29"/>
    <p:sldId id="565" r:id="rId30"/>
    <p:sldId id="571" r:id="rId31"/>
    <p:sldId id="572" r:id="rId32"/>
    <p:sldId id="547" r:id="rId33"/>
    <p:sldId id="541" r:id="rId34"/>
    <p:sldId id="562" r:id="rId35"/>
    <p:sldId id="528" r:id="rId36"/>
    <p:sldId id="542" r:id="rId37"/>
    <p:sldId id="569" r:id="rId38"/>
    <p:sldId id="533" r:id="rId39"/>
    <p:sldId id="535" r:id="rId40"/>
    <p:sldId id="514" r:id="rId41"/>
    <p:sldId id="560" r:id="rId4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CC"/>
    <a:srgbClr val="00FF00"/>
    <a:srgbClr val="FFFF66"/>
    <a:srgbClr val="3333CC"/>
    <a:srgbClr val="FF33CC"/>
    <a:srgbClr val="333399"/>
    <a:srgbClr val="FF9900"/>
    <a:srgbClr val="99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2977" autoAdjust="0"/>
  </p:normalViewPr>
  <p:slideViewPr>
    <p:cSldViewPr>
      <p:cViewPr varScale="1">
        <p:scale>
          <a:sx n="74" d="100"/>
          <a:sy n="74" d="100"/>
        </p:scale>
        <p:origin x="142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CB2703-497B-4F8B-BAEA-77626D87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F31FF2-89C8-44F1-8B7D-99FF0CADEB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470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89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54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185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A5D0848-095A-4415-85E7-6051FAD278A2}" type="slidenum">
              <a:rPr lang="en-US" altLang="pl-PL" sz="1200" smtClean="0"/>
              <a:pPr/>
              <a:t>15</a:t>
            </a:fld>
            <a:endParaRPr lang="en-US" altLang="pl-PL" sz="1200" smtClean="0"/>
          </a:p>
        </p:txBody>
      </p:sp>
    </p:spTree>
    <p:extLst>
      <p:ext uri="{BB962C8B-B14F-4D97-AF65-F5344CB8AC3E}">
        <p14:creationId xmlns:p14="http://schemas.microsoft.com/office/powerpoint/2010/main" val="3879945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318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00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08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719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E2E1D-C143-4722-8EA5-3419A9F50B2A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50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04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26DDE6-9487-495C-B102-D5334B671856}" type="slidenum">
              <a:rPr lang="fr-FR" smtClean="0">
                <a:latin typeface="Arial" pitchFamily="34" charset="0"/>
              </a:rPr>
              <a:pPr>
                <a:defRPr/>
              </a:pPr>
              <a:t>24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The HADES detector is installed on the GSI facility, but HADES is a european collaboration. Actually 150 persons working in about 156institutions all over Europe. 15” tot 45”</a:t>
            </a:r>
          </a:p>
        </p:txBody>
      </p:sp>
    </p:spTree>
    <p:extLst>
      <p:ext uri="{BB962C8B-B14F-4D97-AF65-F5344CB8AC3E}">
        <p14:creationId xmlns:p14="http://schemas.microsoft.com/office/powerpoint/2010/main" val="320717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en-US" smtClean="0">
              <a:latin typeface="Arial" panose="020B0604020202020204" pitchFamily="34" charset="0"/>
            </a:endParaRP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AAA63-DD02-40D4-92C2-7117A66D9657}" type="slidenum">
              <a:rPr lang="de-DE" altLang="pl-PL" smtClean="0">
                <a:solidFill>
                  <a:srgbClr val="000000"/>
                </a:solidFill>
              </a:rPr>
              <a:pPr/>
              <a:t>2</a:t>
            </a:fld>
            <a:endParaRPr lang="de-DE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78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339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579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423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808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651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300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40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E1793C-D790-47ED-A174-966AA255601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1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89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BE42-4ABE-491E-BC5D-17FB25DDA2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5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7540C-0533-4002-9480-BFF4A5C9FC6A}" type="slidenum">
              <a:rPr lang="de-DE" smtClean="0"/>
              <a:pPr>
                <a:defRPr/>
              </a:pPr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9224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5103-89BE-47ED-8B63-C590A9977A5A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099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47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31FF2-89C8-44F1-8B7D-99FF0CADEB7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92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5125" y="115888"/>
            <a:ext cx="2173288" cy="62595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90500" y="115888"/>
            <a:ext cx="6372225" cy="62595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500" y="115888"/>
            <a:ext cx="6446838" cy="7048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6850" y="1006475"/>
            <a:ext cx="4268788" cy="5368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18038" y="1006475"/>
            <a:ext cx="4270375" cy="26082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18038" y="3767138"/>
            <a:ext cx="4270375" cy="2608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500" y="115888"/>
            <a:ext cx="6446838" cy="7048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96850" y="1006475"/>
            <a:ext cx="4268788" cy="5368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18038" y="1006475"/>
            <a:ext cx="4270375" cy="26082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18038" y="3767138"/>
            <a:ext cx="4270375" cy="2608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90500" y="115888"/>
            <a:ext cx="6446838" cy="7048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96850" y="1006475"/>
            <a:ext cx="4268788" cy="26082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18038" y="1006475"/>
            <a:ext cx="4270375" cy="26082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196850" y="3767138"/>
            <a:ext cx="4268788" cy="2608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18038" y="3767138"/>
            <a:ext cx="4270375" cy="2608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9B13-3CC5-4A95-8357-F8726CB53925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4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9ACF7-7141-4597-B780-C37F935461EF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8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D333-C604-4C53-900B-667F139AA8E6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4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5B03-AF6A-40A0-999D-A85C8AD76770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60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F87E0-89AA-4B95-AA80-15391A565238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8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5402-587A-4CA0-9245-B8A99FF2E8BE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57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42F32-AD57-4C3F-9B97-41C3830C35A8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43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2C8B-550F-4FA6-91D5-C40D596718D5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47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4269-7F19-4E12-8D4F-36A593F5720F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23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438BF-C53D-43E9-BCB1-9D23E033D4F2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65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AB483-A5EC-49FE-A2B3-F137C49DDCEF}" type="slidenum">
              <a:rPr lang="en-GB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61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46102-579A-421C-B4FC-42923329C93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80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F9B8A-3A5B-4E53-8541-E06CA5D9435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0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C84BC-449C-44D6-8E84-7DF6AF069C2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2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E3086-5060-4F22-AEB0-C7AC488423E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7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05970-8863-4C38-A221-E2D3FB80D4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65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0FD74-242D-44E0-9FFE-DBE6CF9DE01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98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8319A-328D-4B94-9810-BBF259C682E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18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77B61-A3FC-47C9-9AF0-9AE8BF61E34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38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821F8-77D5-4D9D-8577-EAB28E010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6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FBB64-6836-4C0C-AEE4-906CC4BCBF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78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A9B20-B405-476E-A624-B44F54AA8EE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4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2A02-0703-4A9A-8F0E-DFAF6F7632E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25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E952-F7C8-421E-91B3-0C3902A760D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7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F5E9-D8F0-4A56-8410-A9A0E987E97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4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6850" y="1006475"/>
            <a:ext cx="4268788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18038" y="1006475"/>
            <a:ext cx="4270375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7D8-DCA3-4CA1-8B3F-478311E266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64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5F5C-B2B0-4D94-889A-8C693998020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68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4115-D5A4-4EC2-9241-A6A1A9D347F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99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EE1A-66AD-406B-A60E-15EC7631727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34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F168-D83C-4E8E-9ECE-E82CC885ADF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94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F8B7-A05A-487C-A92E-8078EA11623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73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ADD5-6362-49A3-A9D0-6A3137D2F28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70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C2B-B1D9-495A-8E1B-4110ED22BE1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29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8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59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6850" y="1006475"/>
            <a:ext cx="4268788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18038" y="1006475"/>
            <a:ext cx="4270375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147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49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47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22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39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8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5125" y="115888"/>
            <a:ext cx="2173288" cy="62595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90500" y="115888"/>
            <a:ext cx="6372225" cy="62595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58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27" y="250825"/>
            <a:ext cx="8223886" cy="11890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127" y="1963738"/>
            <a:ext cx="4040883" cy="3878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38664" y="1963738"/>
            <a:ext cx="4042349" cy="3878262"/>
          </a:xfrm>
        </p:spPr>
        <p:txBody>
          <a:bodyPr/>
          <a:lstStyle/>
          <a:p>
            <a:pPr lvl="0"/>
            <a:r>
              <a:rPr lang="pl-PL" noProof="0" smtClean="0"/>
              <a:t>Kliknij ikonę, aby dodać obiekt clipart</a:t>
            </a:r>
            <a:endParaRPr lang="en-US" noProof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>
          <a:xfrm>
            <a:off x="457200" y="6345238"/>
            <a:ext cx="2125663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>
          <a:xfrm>
            <a:off x="3127375" y="6345238"/>
            <a:ext cx="2895600" cy="469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>
          <a:xfrm>
            <a:off x="6554788" y="6345238"/>
            <a:ext cx="2127250" cy="4699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45C5F4-696A-47AC-9777-D533C671AACB}" type="slidenum">
              <a:rPr lang="ru-RU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500" y="115888"/>
            <a:ext cx="6446838" cy="7048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6850" y="1006475"/>
            <a:ext cx="4268788" cy="5368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18038" y="1006475"/>
            <a:ext cx="4270375" cy="26082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18038" y="3767138"/>
            <a:ext cx="4270375" cy="2608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23.01.2009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P.Salabura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69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8426450" y="638175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F9E9C86-64CB-46D4-9299-9A294598E5B2}" type="slidenum">
              <a:rPr lang="en-US" altLang="pl-PL" sz="17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ctr" eaLnBrk="1" hangingPunct="1">
                <a:defRPr/>
              </a:pPr>
              <a:t>‹#›</a:t>
            </a:fld>
            <a:endParaRPr lang="en-US" altLang="pl-PL" sz="1700" b="1" i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2400"/>
          </a:xfrm>
          <a:prstGeom prst="rect">
            <a:avLst/>
          </a:prstGeom>
        </p:spPr>
        <p:txBody>
          <a:bodyPr lIns="0" tIns="0" rIns="0" bIns="0"/>
          <a:lstStyle>
            <a:lvl1pPr marL="357188" indent="0">
              <a:defRPr sz="2400" i="1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876800" y="1143000"/>
            <a:ext cx="4114800" cy="50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Lucida Grande"/>
              <a:buChar char="■"/>
              <a:defRPr sz="1600">
                <a:latin typeface="Arial"/>
                <a:cs typeface="Arial"/>
              </a:defRPr>
            </a:lvl1pPr>
            <a:lvl2pPr marL="622300" indent="-165100">
              <a:buClr>
                <a:srgbClr val="004577"/>
              </a:buClr>
              <a:buSzPct val="95000"/>
              <a:buFont typeface="Wingdings" charset="2"/>
              <a:buChar char="§"/>
              <a:defRPr sz="1600">
                <a:latin typeface="Arial"/>
                <a:cs typeface="Arial"/>
              </a:defRPr>
            </a:lvl2pPr>
            <a:lvl3pPr marL="1079500" indent="-165100">
              <a:buClr>
                <a:srgbClr val="004577"/>
              </a:buClr>
              <a:buFont typeface="Symbol" charset="2"/>
              <a:buChar char="-"/>
              <a:defRPr sz="1600">
                <a:latin typeface="Arial"/>
                <a:cs typeface="Arial"/>
              </a:defRPr>
            </a:lvl3pPr>
            <a:lvl4pPr marL="1524000" indent="-152400">
              <a:buClr>
                <a:srgbClr val="004577"/>
              </a:buClr>
              <a:buFont typeface="Symbol" charset="2"/>
              <a:buChar char="-"/>
              <a:defRPr sz="1600">
                <a:latin typeface="Arial"/>
                <a:cs typeface="Arial"/>
              </a:defRPr>
            </a:lvl4pPr>
            <a:lvl5pPr marL="1968500" indent="-139700">
              <a:buClr>
                <a:srgbClr val="004577"/>
              </a:buClr>
              <a:buFont typeface="Symbol" charset="2"/>
              <a:buChar char="-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114300"/>
            <a:ext cx="9144000" cy="704850"/>
            <a:chOff x="0" y="72"/>
            <a:chExt cx="5760" cy="444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auto">
            <a:xfrm>
              <a:off x="0" y="72"/>
              <a:ext cx="5753" cy="440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pic>
          <p:nvPicPr>
            <p:cNvPr id="10249" name="Picture 4" descr="Logohadestext"/>
            <p:cNvPicPr>
              <a:picLocks noChangeAspect="1" noChangeArrowheads="1"/>
            </p:cNvPicPr>
            <p:nvPr/>
          </p:nvPicPr>
          <p:blipFill>
            <a:blip r:embed="rId16" cstate="print">
              <a:lum bright="74000" contrast="-14000"/>
            </a:blip>
            <a:srcRect/>
            <a:stretch>
              <a:fillRect/>
            </a:stretch>
          </p:blipFill>
          <p:spPr bwMode="auto">
            <a:xfrm>
              <a:off x="4286" y="73"/>
              <a:ext cx="1474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5888"/>
            <a:ext cx="64468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" y="1006475"/>
            <a:ext cx="8691563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Ebenetext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900" y="6545263"/>
            <a:ext cx="2133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23.01.2009</a:t>
            </a:r>
            <a:endParaRPr lang="de-DE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5263"/>
            <a:ext cx="2895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P.Salabura</a:t>
            </a:r>
            <a:endParaRPr lang="de-DE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45263"/>
            <a:ext cx="2133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Conference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style wzorca tekstu</a:t>
            </a:r>
          </a:p>
          <a:p>
            <a:pPr lvl="1"/>
            <a:r>
              <a:rPr lang="en-GB" altLang="pl-PL" smtClean="0"/>
              <a:t>Drugi poziom</a:t>
            </a:r>
          </a:p>
          <a:p>
            <a:pPr lvl="2"/>
            <a:r>
              <a:rPr lang="en-GB" altLang="pl-PL" smtClean="0"/>
              <a:t>Trzeci poziom</a:t>
            </a:r>
          </a:p>
          <a:p>
            <a:pPr lvl="3"/>
            <a:r>
              <a:rPr lang="en-GB" altLang="pl-PL" smtClean="0"/>
              <a:t>Czwarty poziom</a:t>
            </a:r>
          </a:p>
          <a:p>
            <a:pPr lvl="4"/>
            <a:r>
              <a:rPr lang="en-GB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B5E0A872-0506-4828-BE64-A40C3CA2EAFC}" type="slidenum">
              <a:rPr lang="en-GB" altLang="pl-PL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GB" altLang="pl-P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Kliknij, aby edytować style wzorca tekstu</a:t>
            </a:r>
          </a:p>
          <a:p>
            <a:pPr lvl="1"/>
            <a:r>
              <a:rPr lang="en-GB" altLang="en-US" smtClean="0"/>
              <a:t>Drugi poziom</a:t>
            </a:r>
          </a:p>
          <a:p>
            <a:pPr lvl="2"/>
            <a:r>
              <a:rPr lang="en-GB" altLang="en-US" smtClean="0"/>
              <a:t>Trzeci poziom</a:t>
            </a:r>
          </a:p>
          <a:p>
            <a:pPr lvl="3"/>
            <a:r>
              <a:rPr lang="en-GB" altLang="en-US" smtClean="0"/>
              <a:t>Czwarty poziom</a:t>
            </a:r>
          </a:p>
          <a:p>
            <a:pPr lvl="4"/>
            <a:r>
              <a:rPr lang="en-GB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i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i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i="0"/>
            </a:lvl1pPr>
          </a:lstStyle>
          <a:p>
            <a:fld id="{567751BB-DFB4-4689-9441-61F5E09A43B5}" type="slidenum">
              <a:rPr lang="en-GB" altLang="en-US" smtClean="0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GB" alt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163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A4043C-A7DB-4A6D-A26A-8AED345AB811}" type="datetime1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06.05.2017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Witold Przygoda (MESONNET 2013)</a:t>
            </a:r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79A852-FBDC-45E5-9593-043574B181E5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6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14300"/>
            <a:ext cx="9144000" cy="704850"/>
            <a:chOff x="0" y="72"/>
            <a:chExt cx="5760" cy="444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72"/>
              <a:ext cx="5753" cy="440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pl-PL" sz="1800" smtClean="0">
                <a:solidFill>
                  <a:srgbClr val="000000"/>
                </a:solidFill>
              </a:endParaRPr>
            </a:p>
          </p:txBody>
        </p:sp>
        <p:pic>
          <p:nvPicPr>
            <p:cNvPr id="1033" name="Picture 4" descr="Logohadestext"/>
            <p:cNvPicPr>
              <a:picLocks noChangeAspect="1" noChangeArrowheads="1"/>
            </p:cNvPicPr>
            <p:nvPr/>
          </p:nvPicPr>
          <p:blipFill>
            <a:blip r:embed="rId16">
              <a:lum bright="7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73"/>
              <a:ext cx="147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5888"/>
            <a:ext cx="64468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" y="1006475"/>
            <a:ext cx="8691563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pl-PL" smtClean="0"/>
              <a:t>Textmasterformate durch Klicken bearbeiten</a:t>
            </a:r>
          </a:p>
          <a:p>
            <a:pPr lvl="1"/>
            <a:r>
              <a:rPr lang="de-DE" altLang="pl-PL" smtClean="0"/>
              <a:t>Zweite Ebene</a:t>
            </a:r>
          </a:p>
          <a:p>
            <a:pPr lvl="2"/>
            <a:r>
              <a:rPr lang="de-DE" altLang="pl-PL" smtClean="0"/>
              <a:t>Dritte Ebene</a:t>
            </a:r>
          </a:p>
          <a:p>
            <a:pPr lvl="3"/>
            <a:r>
              <a:rPr lang="de-DE" altLang="pl-PL" smtClean="0"/>
              <a:t>Vierte Ebene</a:t>
            </a:r>
          </a:p>
          <a:p>
            <a:pPr lvl="4"/>
            <a:r>
              <a:rPr lang="de-DE" altLang="pl-PL" smtClean="0"/>
              <a:t>Fünfte Ebenetext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900" y="6545263"/>
            <a:ext cx="2133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23.10.2006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5263"/>
            <a:ext cx="2895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P. Salabura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45263"/>
            <a:ext cx="2133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Conference</a:t>
            </a: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jp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10" Type="http://schemas.openxmlformats.org/officeDocument/2006/relationships/image" Target="../media/image36.wmf"/><Relationship Id="rId4" Type="http://schemas.openxmlformats.org/officeDocument/2006/relationships/image" Target="../media/image37.gif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emf"/><Relationship Id="rId7" Type="http://schemas.openxmlformats.org/officeDocument/2006/relationships/image" Target="../media/image67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6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5" Type="http://schemas.openxmlformats.org/officeDocument/2006/relationships/image" Target="../media/image73.png"/><Relationship Id="rId4" Type="http://schemas.openxmlformats.org/officeDocument/2006/relationships/image" Target="../media/image7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8.gif"/><Relationship Id="rId5" Type="http://schemas.openxmlformats.org/officeDocument/2006/relationships/image" Target="../media/image77.emf"/><Relationship Id="rId4" Type="http://schemas.openxmlformats.org/officeDocument/2006/relationships/image" Target="../media/image7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108.emf"/><Relationship Id="rId7" Type="http://schemas.openxmlformats.org/officeDocument/2006/relationships/image" Target="../media/image59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emf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58.png"/><Relationship Id="rId5" Type="http://schemas.openxmlformats.org/officeDocument/2006/relationships/image" Target="../media/image23.png"/><Relationship Id="rId10" Type="http://schemas.openxmlformats.org/officeDocument/2006/relationships/image" Target="../media/image57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7524" y="116632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       </a:t>
            </a:r>
            <a:r>
              <a:rPr lang="pl-PL" dirty="0" err="1" smtClean="0"/>
              <a:t>Baryon</a:t>
            </a:r>
            <a:r>
              <a:rPr lang="pl-PL" dirty="0" smtClean="0"/>
              <a:t> </a:t>
            </a:r>
            <a:r>
              <a:rPr lang="pl-PL" dirty="0" err="1" smtClean="0"/>
              <a:t>Resonance</a:t>
            </a:r>
            <a:r>
              <a:rPr lang="pl-PL" dirty="0" smtClean="0"/>
              <a:t> 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smtClean="0"/>
              <a:t>and em. </a:t>
            </a:r>
            <a:r>
              <a:rPr lang="pl-PL" dirty="0" err="1"/>
              <a:t>d</a:t>
            </a:r>
            <a:r>
              <a:rPr lang="pl-PL" dirty="0" err="1" smtClean="0"/>
              <a:t>ecays</a:t>
            </a:r>
            <a:r>
              <a:rPr lang="pl-PL" dirty="0" smtClean="0"/>
              <a:t> in proton and pion </a:t>
            </a:r>
            <a:r>
              <a:rPr lang="pl-PL" dirty="0" err="1" smtClean="0"/>
              <a:t>induced</a:t>
            </a:r>
            <a:r>
              <a:rPr lang="pl-PL" dirty="0" smtClean="0"/>
              <a:t> </a:t>
            </a:r>
            <a:r>
              <a:rPr lang="pl-PL" dirty="0" err="1" smtClean="0"/>
              <a:t>reaction</a:t>
            </a:r>
            <a:r>
              <a:rPr lang="pl-PL" dirty="0" smtClean="0"/>
              <a:t> with HADES</a:t>
            </a:r>
            <a:endParaRPr lang="en-US" b="1" dirty="0"/>
          </a:p>
        </p:txBody>
      </p:sp>
      <p:sp>
        <p:nvSpPr>
          <p:cNvPr id="12291" name="Podtytuł 2"/>
          <p:cNvSpPr>
            <a:spLocks noGrp="1"/>
          </p:cNvSpPr>
          <p:nvPr>
            <p:ph type="subTitle" idx="1"/>
          </p:nvPr>
        </p:nvSpPr>
        <p:spPr>
          <a:xfrm>
            <a:off x="1079612" y="5736543"/>
            <a:ext cx="6400800" cy="1110832"/>
          </a:xfrm>
        </p:spPr>
        <p:txBody>
          <a:bodyPr/>
          <a:lstStyle/>
          <a:p>
            <a:r>
              <a:rPr lang="pl-PL" sz="1200" dirty="0" smtClean="0"/>
              <a:t>P. Salabura</a:t>
            </a:r>
          </a:p>
          <a:p>
            <a:r>
              <a:rPr lang="pl-PL" sz="1200" dirty="0" smtClean="0"/>
              <a:t>M. Smoluchowski </a:t>
            </a:r>
            <a:r>
              <a:rPr lang="pl-PL" sz="1200" dirty="0" err="1" smtClean="0"/>
              <a:t>Institute</a:t>
            </a:r>
            <a:r>
              <a:rPr lang="pl-PL" sz="1200" dirty="0" smtClean="0"/>
              <a:t> of </a:t>
            </a:r>
            <a:r>
              <a:rPr lang="pl-PL" sz="1200" dirty="0" err="1" smtClean="0"/>
              <a:t>Physcis</a:t>
            </a:r>
            <a:endParaRPr lang="pl-PL" sz="1200" dirty="0" smtClean="0"/>
          </a:p>
          <a:p>
            <a:r>
              <a:rPr lang="pl-PL" sz="1200" dirty="0" err="1" smtClean="0"/>
              <a:t>Jagiellonian</a:t>
            </a:r>
            <a:r>
              <a:rPr lang="pl-PL" sz="1200" dirty="0" smtClean="0"/>
              <a:t> </a:t>
            </a:r>
            <a:r>
              <a:rPr lang="pl-PL" sz="1200" dirty="0" err="1" smtClean="0"/>
              <a:t>University</a:t>
            </a:r>
            <a:r>
              <a:rPr lang="pl-PL" sz="1200" dirty="0" smtClean="0"/>
              <a:t>, Kraków</a:t>
            </a:r>
          </a:p>
          <a:p>
            <a:r>
              <a:rPr lang="pl-PL" sz="1200" dirty="0" smtClean="0"/>
              <a:t>Poland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511660" y="1664804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Motivation: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vector meson(</a:t>
            </a:r>
            <a:r>
              <a:rPr lang="en-US" dirty="0" smtClean="0">
                <a:sym typeface="Symbol" panose="05050102010706020507" pitchFamily="18" charset="2"/>
              </a:rPr>
              <a:t>)</a:t>
            </a:r>
            <a:r>
              <a:rPr lang="en-US" dirty="0" smtClean="0"/>
              <a:t>  </a:t>
            </a:r>
            <a:r>
              <a:rPr lang="pl-PL" dirty="0" smtClean="0"/>
              <a:t>in HI </a:t>
            </a:r>
            <a:r>
              <a:rPr lang="pl-PL" dirty="0" err="1" smtClean="0"/>
              <a:t>physics</a:t>
            </a:r>
            <a:r>
              <a:rPr lang="en-US" dirty="0" smtClean="0"/>
              <a:t>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electromagnetic structure of baryons 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role of 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of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  baryon couplings, Vector Dominance Model</a:t>
            </a: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 Results from NN </a:t>
            </a:r>
            <a:r>
              <a:rPr lang="en-US" b="1" dirty="0" smtClean="0"/>
              <a:t>- exclusive channels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 preliminary results from run with pion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2pion Production</a:t>
            </a:r>
            <a:r>
              <a:rPr lang="pl-PL" dirty="0" smtClean="0"/>
              <a:t> from </a:t>
            </a:r>
            <a:r>
              <a:rPr lang="pl-PL" dirty="0" smtClean="0">
                <a:sym typeface="Symbol" panose="05050102010706020507" pitchFamily="18" charset="2"/>
              </a:rPr>
              <a:t>- p and p 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e+e</a:t>
            </a:r>
            <a:r>
              <a:rPr lang="en-US" dirty="0" smtClean="0"/>
              <a:t>-</a:t>
            </a:r>
            <a:r>
              <a:rPr lang="pl-PL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723" y="28373"/>
            <a:ext cx="6937784" cy="704850"/>
          </a:xfrm>
        </p:spPr>
        <p:txBody>
          <a:bodyPr/>
          <a:lstStyle/>
          <a:p>
            <a:r>
              <a:rPr lang="pl-PL" b="1" dirty="0" err="1" smtClean="0">
                <a:solidFill>
                  <a:srgbClr val="0066FF"/>
                </a:solidFill>
              </a:rPr>
              <a:t>Angular</a:t>
            </a:r>
            <a:r>
              <a:rPr lang="pl-PL" b="1" dirty="0" smtClean="0">
                <a:solidFill>
                  <a:srgbClr val="0066FF"/>
                </a:solidFill>
              </a:rPr>
              <a:t> </a:t>
            </a:r>
            <a:r>
              <a:rPr lang="pl-PL" b="1" dirty="0" err="1" smtClean="0">
                <a:solidFill>
                  <a:srgbClr val="0066FF"/>
                </a:solidFill>
              </a:rPr>
              <a:t>distributions</a:t>
            </a:r>
            <a:r>
              <a:rPr lang="pl-PL" b="1" dirty="0" smtClean="0">
                <a:solidFill>
                  <a:srgbClr val="0066FF"/>
                </a:solidFill>
              </a:rPr>
              <a:t> for </a:t>
            </a:r>
            <a:r>
              <a:rPr lang="pl-PL" b="1" dirty="0" err="1" smtClean="0">
                <a:solidFill>
                  <a:srgbClr val="0066FF"/>
                </a:solidFill>
              </a:rPr>
              <a:t>M</a:t>
            </a:r>
            <a:r>
              <a:rPr lang="pl-PL" b="1" baseline="-25000" dirty="0" err="1" smtClean="0">
                <a:solidFill>
                  <a:srgbClr val="0066FF"/>
                </a:solidFill>
              </a:rPr>
              <a:t>e+e</a:t>
            </a:r>
            <a:r>
              <a:rPr lang="pl-PL" b="1" baseline="-25000" dirty="0" smtClean="0">
                <a:solidFill>
                  <a:srgbClr val="0066FF"/>
                </a:solidFill>
              </a:rPr>
              <a:t>-</a:t>
            </a:r>
            <a:r>
              <a:rPr lang="pl-PL" b="1" dirty="0" smtClean="0">
                <a:solidFill>
                  <a:srgbClr val="0066FF"/>
                </a:solidFill>
              </a:rPr>
              <a:t> &gt;M</a:t>
            </a:r>
            <a:r>
              <a:rPr lang="pl-PL" b="1" baseline="-25000" dirty="0" smtClean="0">
                <a:solidFill>
                  <a:srgbClr val="0066FF"/>
                </a:solidFill>
                <a:sym typeface="Symbol" panose="05050102010706020507" pitchFamily="18" charset="2"/>
              </a:rPr>
              <a:t>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 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 (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</a:t>
            </a:r>
            <a:r>
              <a:rPr lang="pl-PL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pe+e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-)</a:t>
            </a:r>
            <a:endParaRPr lang="en-GB" b="1" baseline="-25000" dirty="0">
              <a:solidFill>
                <a:srgbClr val="0066FF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ECT 2017</a:t>
            </a:r>
            <a:endParaRPr lang="de-DE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t="4968"/>
          <a:stretch/>
        </p:blipFill>
        <p:spPr>
          <a:xfrm>
            <a:off x="86077" y="831366"/>
            <a:ext cx="8960570" cy="326868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259632" y="1221320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ym typeface="Symbol" panose="05050102010706020507" pitchFamily="18" charset="2"/>
              </a:rPr>
              <a:t> Production in CM</a:t>
            </a:r>
            <a:endParaRPr lang="en-GB" sz="1800" dirty="0"/>
          </a:p>
        </p:txBody>
      </p:sp>
      <p:sp>
        <p:nvSpPr>
          <p:cNvPr id="9" name="Prostokąt 8"/>
          <p:cNvSpPr/>
          <p:nvPr/>
        </p:nvSpPr>
        <p:spPr>
          <a:xfrm>
            <a:off x="5508104" y="1257443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dirty="0" err="1">
                <a:sym typeface="Symbol" panose="05050102010706020507" pitchFamily="18" charset="2"/>
              </a:rPr>
              <a:t>e</a:t>
            </a:r>
            <a:r>
              <a:rPr lang="pl-PL" sz="1800" dirty="0" err="1" smtClean="0">
                <a:sym typeface="Symbol" panose="05050102010706020507" pitchFamily="18" charset="2"/>
              </a:rPr>
              <a:t>lectron</a:t>
            </a:r>
            <a:r>
              <a:rPr lang="pl-PL" sz="1800" dirty="0" smtClean="0">
                <a:sym typeface="Symbol" panose="05050102010706020507" pitchFamily="18" charset="2"/>
              </a:rPr>
              <a:t> in </a:t>
            </a:r>
            <a:r>
              <a:rPr lang="pl-PL" sz="1800" dirty="0" err="1" smtClean="0">
                <a:sym typeface="Symbol" panose="05050102010706020507" pitchFamily="18" charset="2"/>
              </a:rPr>
              <a:t>helicity</a:t>
            </a:r>
            <a:r>
              <a:rPr lang="pl-PL" sz="1800" dirty="0" smtClean="0">
                <a:sym typeface="Symbol" panose="05050102010706020507" pitchFamily="18" charset="2"/>
              </a:rPr>
              <a:t> </a:t>
            </a:r>
            <a:r>
              <a:rPr lang="pl-PL" sz="1800" dirty="0" err="1" smtClean="0">
                <a:sym typeface="Symbol" panose="05050102010706020507" pitchFamily="18" charset="2"/>
              </a:rPr>
              <a:t>frame</a:t>
            </a:r>
            <a:endParaRPr lang="en-GB" sz="1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25804" y="4156795"/>
            <a:ext cx="410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FF0000"/>
                </a:solidFill>
              </a:rPr>
              <a:t>d</a:t>
            </a:r>
            <a:r>
              <a:rPr lang="pl-PL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/</a:t>
            </a:r>
            <a:r>
              <a:rPr lang="pl-PL" sz="1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dcos</a:t>
            </a:r>
            <a:r>
              <a:rPr lang="pl-PL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 ~ 1 + B cos</a:t>
            </a:r>
            <a:r>
              <a:rPr lang="pl-PL" sz="18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pl-PL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 ; B=1.170.34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067356" y="4721902"/>
            <a:ext cx="402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</a:t>
            </a:r>
            <a:r>
              <a:rPr lang="pl-PL" sz="1600" baseline="30000" dirty="0" smtClean="0">
                <a:solidFill>
                  <a:srgbClr val="0066FF"/>
                </a:solidFill>
                <a:sym typeface="Symbol" panose="05050102010706020507" pitchFamily="18" charset="2"/>
              </a:rPr>
              <a:t>+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</a:t>
            </a:r>
            <a:r>
              <a:rPr lang="en-GB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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pe+e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-  :  model 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assuming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dominance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of G</a:t>
            </a:r>
            <a:r>
              <a:rPr lang="pl-PL" sz="1600" baseline="-25000" dirty="0" smtClean="0">
                <a:solidFill>
                  <a:srgbClr val="0066FF"/>
                </a:solidFill>
                <a:sym typeface="Symbol" panose="05050102010706020507" pitchFamily="18" charset="2"/>
              </a:rPr>
              <a:t>M</a:t>
            </a:r>
            <a:r>
              <a:rPr lang="pl-PL" sz="1600" dirty="0">
                <a:solidFill>
                  <a:srgbClr val="0066FF"/>
                </a:solidFill>
                <a:sym typeface="Symbol" panose="05050102010706020507" pitchFamily="18" charset="2"/>
              </a:rPr>
              <a:t> 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; 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transverse</a:t>
            </a:r>
            <a:r>
              <a:rPr lang="pl-PL" sz="1600" dirty="0">
                <a:solidFill>
                  <a:srgbClr val="0066FF"/>
                </a:solidFill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photon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polarization</a:t>
            </a:r>
            <a:endParaRPr lang="en-GB" sz="1600" dirty="0">
              <a:solidFill>
                <a:srgbClr val="0066FF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52437" y="4829220"/>
            <a:ext cx="4247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</a:t>
            </a:r>
            <a:r>
              <a:rPr lang="pl-PL" sz="1600" baseline="30000" dirty="0" smtClean="0">
                <a:solidFill>
                  <a:srgbClr val="0066FF"/>
                </a:solidFill>
                <a:sym typeface="Symbol" panose="05050102010706020507" pitchFamily="18" charset="2"/>
              </a:rPr>
              <a:t>+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</a:t>
            </a:r>
            <a:r>
              <a:rPr lang="en-GB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</a:t>
            </a:r>
            <a:r>
              <a:rPr lang="pl-PL" sz="1600" dirty="0" err="1">
                <a:solidFill>
                  <a:srgbClr val="0066FF"/>
                </a:solidFill>
                <a:sym typeface="Symbol" panose="05050102010706020507" pitchFamily="18" charset="2"/>
              </a:rPr>
              <a:t>pe+e</a:t>
            </a:r>
            <a:r>
              <a:rPr lang="pl-PL" sz="1600" dirty="0">
                <a:solidFill>
                  <a:srgbClr val="0066FF"/>
                </a:solidFill>
                <a:sym typeface="Symbol" panose="05050102010706020507" pitchFamily="18" charset="2"/>
              </a:rPr>
              <a:t>-  : 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model 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based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on 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PWA 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solution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for P</a:t>
            </a:r>
            <a:r>
              <a:rPr lang="pl-PL" sz="1600" baseline="-25000" dirty="0" smtClean="0">
                <a:solidFill>
                  <a:srgbClr val="0066FF"/>
                </a:solidFill>
                <a:sym typeface="Symbol" panose="05050102010706020507" pitchFamily="18" charset="2"/>
              </a:rPr>
              <a:t>33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and 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Dalitz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decay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(</a:t>
            </a:r>
            <a:r>
              <a:rPr lang="pl-PL" sz="1600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Ramahlo</a:t>
            </a:r>
            <a:r>
              <a:rPr lang="pl-PL" sz="1600" dirty="0" smtClean="0">
                <a:solidFill>
                  <a:srgbClr val="0066FF"/>
                </a:solidFill>
                <a:sym typeface="Symbol" panose="05050102010706020507" pitchFamily="18" charset="2"/>
              </a:rPr>
              <a:t> &amp; Pena) </a:t>
            </a:r>
            <a:endParaRPr lang="en-GB" sz="1600" baseline="-25000" dirty="0">
              <a:solidFill>
                <a:srgbClr val="0066FF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611560" y="4378651"/>
            <a:ext cx="23416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8628" y="4137127"/>
            <a:ext cx="376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PWA </a:t>
            </a:r>
            <a:r>
              <a:rPr lang="pl-PL" sz="1600" dirty="0" err="1" smtClean="0"/>
              <a:t>solution</a:t>
            </a:r>
            <a:r>
              <a:rPr lang="pl-PL" sz="1600" dirty="0" smtClean="0"/>
              <a:t> for P</a:t>
            </a:r>
            <a:r>
              <a:rPr lang="pl-PL" sz="1600" baseline="-25000" dirty="0" smtClean="0"/>
              <a:t>33</a:t>
            </a:r>
            <a:r>
              <a:rPr lang="pl-PL" sz="1600" dirty="0" smtClean="0"/>
              <a:t> from </a:t>
            </a:r>
            <a:r>
              <a:rPr lang="pl-PL" sz="1600" dirty="0" err="1" smtClean="0"/>
              <a:t>hadronic</a:t>
            </a:r>
            <a:r>
              <a:rPr lang="pl-PL" sz="1600" dirty="0" smtClean="0"/>
              <a:t> </a:t>
            </a:r>
            <a:r>
              <a:rPr lang="pl-PL" sz="1600" dirty="0" err="1" smtClean="0"/>
              <a:t>channels</a:t>
            </a:r>
            <a:endParaRPr lang="en-GB" sz="1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8056" y="5779554"/>
            <a:ext cx="5042916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Consistent</a:t>
            </a:r>
            <a:r>
              <a:rPr lang="pl-PL" dirty="0" smtClean="0"/>
              <a:t> </a:t>
            </a:r>
            <a:r>
              <a:rPr lang="pl-PL" dirty="0" err="1" smtClean="0"/>
              <a:t>description</a:t>
            </a:r>
            <a:r>
              <a:rPr lang="pl-PL" dirty="0" smtClean="0"/>
              <a:t> by </a:t>
            </a:r>
            <a:r>
              <a:rPr lang="pl-PL" dirty="0" smtClean="0">
                <a:sym typeface="Symbol" panose="05050102010706020507" pitchFamily="18" charset="2"/>
              </a:rPr>
              <a:t>(1232)</a:t>
            </a:r>
            <a:r>
              <a:rPr lang="pl-PL" dirty="0" err="1" smtClean="0">
                <a:sym typeface="Symbol" panose="05050102010706020507" pitchFamily="18" charset="2"/>
              </a:rPr>
              <a:t>pe+e</a:t>
            </a:r>
            <a:r>
              <a:rPr lang="pl-PL" dirty="0" smtClean="0">
                <a:sym typeface="Symbol" panose="05050102010706020507" pitchFamily="18" charset="2"/>
              </a:rPr>
              <a:t>-  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399930" y="5543908"/>
            <a:ext cx="3729822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/>
              </a:rPr>
              <a:t>BR (</a:t>
            </a:r>
            <a:r>
              <a:rPr lang="pl-PL" b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</a:t>
            </a:r>
            <a:r>
              <a:rPr lang="pl-PL" b="1" dirty="0" err="1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pe+e</a:t>
            </a:r>
            <a:r>
              <a:rPr lang="pl-PL" b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-)</a:t>
            </a:r>
            <a:r>
              <a:rPr lang="pl-PL" b="1" dirty="0" smtClean="0">
                <a:solidFill>
                  <a:prstClr val="black"/>
                </a:solidFill>
                <a:latin typeface="Calibri"/>
              </a:rPr>
              <a:t>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/>
              </a:rPr>
              <a:t>4.19 </a:t>
            </a:r>
            <a:r>
              <a:rPr lang="pl-PL" b="1" dirty="0" smtClean="0">
                <a:solidFill>
                  <a:prstClr val="black"/>
                </a:solidFill>
                <a:latin typeface="Calibri"/>
                <a:sym typeface="Symbol"/>
              </a:rPr>
              <a:t> 10</a:t>
            </a:r>
            <a:r>
              <a:rPr lang="pl-PL" b="1" baseline="30000" dirty="0" smtClean="0">
                <a:solidFill>
                  <a:prstClr val="black"/>
                </a:solidFill>
                <a:latin typeface="Calibri"/>
                <a:sym typeface="Symbol"/>
              </a:rPr>
              <a:t>-5</a:t>
            </a:r>
            <a:r>
              <a:rPr lang="pl-PL" b="1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pl-PL" b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 0.62 (</a:t>
            </a:r>
            <a:r>
              <a:rPr lang="pl-PL" b="1" dirty="0" err="1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sys</a:t>
            </a:r>
            <a:r>
              <a:rPr lang="pl-PL" b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)  0.32(</a:t>
            </a:r>
            <a:r>
              <a:rPr lang="pl-PL" b="1" dirty="0" err="1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stat</a:t>
            </a:r>
            <a:r>
              <a:rPr lang="pl-PL" b="1" dirty="0" smtClean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)</a:t>
            </a:r>
            <a:endParaRPr lang="pl-PL" sz="1600" dirty="0">
              <a:solidFill>
                <a:prstClr val="black"/>
              </a:solidFill>
              <a:latin typeface="Calibri"/>
              <a:sym typeface="Symbol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46574" y="794035"/>
            <a:ext cx="226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a</a:t>
            </a:r>
            <a:r>
              <a:rPr lang="pl-PL" sz="1400" dirty="0" err="1" smtClean="0"/>
              <a:t>cceptance</a:t>
            </a:r>
            <a:r>
              <a:rPr lang="pl-PL" sz="1400" dirty="0" smtClean="0"/>
              <a:t> </a:t>
            </a:r>
            <a:r>
              <a:rPr lang="pl-PL" sz="1400" dirty="0" err="1" smtClean="0"/>
              <a:t>corrected</a:t>
            </a:r>
            <a:endParaRPr lang="en-GB" sz="1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519307" y="6271050"/>
            <a:ext cx="25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First </a:t>
            </a:r>
            <a:r>
              <a:rPr lang="pl-PL" sz="1800" dirty="0" err="1" smtClean="0"/>
              <a:t>measurement</a:t>
            </a:r>
            <a:r>
              <a:rPr lang="pl-PL" sz="1800" dirty="0" smtClean="0"/>
              <a:t> 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532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52400"/>
            <a:ext cx="7127875" cy="704850"/>
          </a:xfrm>
        </p:spPr>
        <p:txBody>
          <a:bodyPr/>
          <a:lstStyle/>
          <a:p>
            <a:pPr algn="ctr">
              <a:defRPr/>
            </a:pPr>
            <a:r>
              <a:rPr lang="pl-PL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Higher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 mass </a:t>
            </a:r>
            <a:r>
              <a:rPr lang="pl-PL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resonances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  pp</a:t>
            </a:r>
            <a:r>
              <a:rPr lang="pl-PL" b="1" dirty="0" smtClean="0">
                <a:solidFill>
                  <a:srgbClr val="0066FF"/>
                </a:solidFill>
              </a:rPr>
              <a:t>@3.5 </a:t>
            </a:r>
            <a:r>
              <a:rPr lang="pl-PL" b="1" dirty="0" err="1" smtClean="0">
                <a:solidFill>
                  <a:srgbClr val="0066FF"/>
                </a:solidFill>
              </a:rPr>
              <a:t>GeV</a:t>
            </a:r>
            <a:endParaRPr lang="pl-PL" b="1" dirty="0">
              <a:solidFill>
                <a:srgbClr val="0066FF"/>
              </a:solidFill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83843"/>
            <a:ext cx="3076575" cy="3057525"/>
          </a:xfrm>
          <a:prstGeom prst="rect">
            <a:avLst/>
          </a:prstGeom>
        </p:spPr>
      </p:pic>
      <p:sp>
        <p:nvSpPr>
          <p:cNvPr id="24" name="pole tekstowe 9"/>
          <p:cNvSpPr txBox="1">
            <a:spLocks noChangeArrowheads="1"/>
          </p:cNvSpPr>
          <p:nvPr/>
        </p:nvSpPr>
        <p:spPr bwMode="auto">
          <a:xfrm>
            <a:off x="6478274" y="2380270"/>
            <a:ext cx="2270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1600" kern="0" dirty="0" smtClean="0">
                <a:solidFill>
                  <a:prstClr val="black"/>
                </a:solidFill>
                <a:sym typeface="Symbol" pitchFamily="18" charset="2"/>
              </a:rPr>
              <a:t>Many </a:t>
            </a:r>
            <a:r>
              <a:rPr lang="pl-PL" sz="1600" kern="0" dirty="0" err="1" smtClean="0">
                <a:solidFill>
                  <a:prstClr val="black"/>
                </a:solidFill>
                <a:sym typeface="Symbol" pitchFamily="18" charset="2"/>
              </a:rPr>
              <a:t>overlapping</a:t>
            </a:r>
            <a:r>
              <a:rPr lang="pl-PL" sz="1600" kern="0" dirty="0" smtClean="0">
                <a:solidFill>
                  <a:prstClr val="black"/>
                </a:solidFill>
                <a:sym typeface="Symbol" pitchFamily="18" charset="2"/>
              </a:rPr>
              <a:t> R</a:t>
            </a:r>
            <a:r>
              <a:rPr lang="pl-PL" sz="1600" kern="0" dirty="0" smtClean="0">
                <a:solidFill>
                  <a:prstClr val="black"/>
                </a:solidFill>
                <a:sym typeface="Symbol" pitchFamily="18" charset="2"/>
              </a:rPr>
              <a:t>=(, N*)  </a:t>
            </a:r>
            <a:r>
              <a:rPr lang="pl-PL" sz="1600" kern="0" dirty="0" err="1" smtClean="0">
                <a:solidFill>
                  <a:prstClr val="black"/>
                </a:solidFill>
                <a:sym typeface="Symbol" pitchFamily="18" charset="2"/>
              </a:rPr>
              <a:t>resonances</a:t>
            </a: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Symbol" pitchFamily="18" charset="2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84945"/>
            <a:ext cx="3076575" cy="3057525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47" y="803523"/>
            <a:ext cx="3076575" cy="3057525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54" y="1023672"/>
            <a:ext cx="1227495" cy="1930748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77" y="4487166"/>
            <a:ext cx="2859513" cy="1991122"/>
          </a:xfrm>
          <a:prstGeom prst="rect">
            <a:avLst/>
          </a:prstGeom>
        </p:spPr>
      </p:pic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346686"/>
              </p:ext>
            </p:extLst>
          </p:nvPr>
        </p:nvGraphicFramePr>
        <p:xfrm>
          <a:off x="3753909" y="3848097"/>
          <a:ext cx="1687393" cy="63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6" name="Równanie" r:id="rId9" imgW="1104840" imgH="393480" progId="Equation.3">
                  <p:embed/>
                </p:oleObj>
              </mc:Choice>
              <mc:Fallback>
                <p:oleObj name="Równanie" r:id="rId9" imgW="1104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909" y="3848097"/>
                        <a:ext cx="1687393" cy="63906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pole tekstowe 29"/>
          <p:cNvSpPr txBox="1"/>
          <p:nvPr/>
        </p:nvSpPr>
        <p:spPr>
          <a:xfrm>
            <a:off x="6656275" y="5397070"/>
            <a:ext cx="2209981" cy="107721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 err="1" smtClean="0">
                <a:solidFill>
                  <a:prstClr val="black"/>
                </a:solidFill>
                <a:latin typeface="Calibri"/>
                <a:cs typeface="+mn-cs"/>
              </a:rPr>
              <a:t>angular</a:t>
            </a:r>
            <a:r>
              <a:rPr lang="pl-PL" sz="16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  <a:cs typeface="+mn-cs"/>
              </a:rPr>
              <a:t>parametrisation</a:t>
            </a:r>
            <a:r>
              <a:rPr lang="pl-PL" sz="16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/>
                <a:cs typeface="+mn-cs"/>
              </a:rPr>
              <a:t>as a </a:t>
            </a:r>
            <a:r>
              <a:rPr lang="pl-PL" sz="1600" dirty="0" err="1" smtClean="0">
                <a:solidFill>
                  <a:prstClr val="black"/>
                </a:solidFill>
                <a:latin typeface="Calibri"/>
                <a:cs typeface="+mn-cs"/>
              </a:rPr>
              <a:t>function</a:t>
            </a: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Calibri"/>
                <a:cs typeface="+mn-cs"/>
              </a:rPr>
              <a:t>of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600" b="1" i="1" dirty="0" smtClean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lang="pl-PL" sz="1600" dirty="0" smtClean="0">
                <a:solidFill>
                  <a:prstClr val="black"/>
                </a:solidFill>
                <a:latin typeface="Calibri"/>
                <a:cs typeface="+mn-cs"/>
              </a:rPr>
              <a:t>  for </a:t>
            </a:r>
            <a:r>
              <a:rPr lang="pl-PL" sz="1600" b="1" dirty="0" err="1" smtClean="0">
                <a:solidFill>
                  <a:prstClr val="black"/>
                </a:solidFill>
                <a:latin typeface="Calibri"/>
                <a:cs typeface="+mn-cs"/>
              </a:rPr>
              <a:t>all</a:t>
            </a:r>
            <a:r>
              <a:rPr lang="pl-PL" sz="16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l-PL" sz="1600" b="1" dirty="0" err="1" smtClean="0">
                <a:solidFill>
                  <a:prstClr val="black"/>
                </a:solidFill>
                <a:latin typeface="Calibri"/>
                <a:cs typeface="+mn-cs"/>
              </a:rPr>
              <a:t>resonances</a:t>
            </a:r>
            <a:endParaRPr lang="pl-PL" sz="16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prstClr val="black"/>
                </a:solidFill>
                <a:latin typeface="Calibri"/>
                <a:cs typeface="+mn-cs"/>
              </a:rPr>
              <a:t>t- channel </a:t>
            </a:r>
            <a:r>
              <a:rPr lang="pl-PL" sz="1600" b="1" dirty="0" err="1" smtClean="0">
                <a:solidFill>
                  <a:prstClr val="black"/>
                </a:solidFill>
                <a:latin typeface="Calibri"/>
                <a:cs typeface="+mn-cs"/>
              </a:rPr>
              <a:t>dominance</a:t>
            </a:r>
            <a:endParaRPr lang="en-US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Tytuł 1"/>
          <p:cNvSpPr txBox="1">
            <a:spLocks/>
          </p:cNvSpPr>
          <p:nvPr/>
        </p:nvSpPr>
        <p:spPr>
          <a:xfrm>
            <a:off x="2619863" y="802565"/>
            <a:ext cx="1128431" cy="401732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π</a:t>
            </a:r>
            <a:r>
              <a:rPr kumimoji="0" lang="pl-PL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+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Symbol"/>
              </a:rPr>
              <a:t> 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2" name="Tytuł 1"/>
          <p:cNvSpPr txBox="1">
            <a:spLocks/>
          </p:cNvSpPr>
          <p:nvPr/>
        </p:nvSpPr>
        <p:spPr>
          <a:xfrm>
            <a:off x="1439652" y="4008892"/>
            <a:ext cx="1047740" cy="429564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 </a:t>
            </a:r>
            <a:r>
              <a:rPr kumimoji="0" lang="pl-PL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</a:t>
            </a:r>
            <a:r>
              <a:rPr kumimoji="0" lang="pl-PL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l-GR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π</a:t>
            </a:r>
            <a:r>
              <a:rPr kumimoji="0" lang="pl-PL" sz="25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0</a:t>
            </a:r>
            <a:endParaRPr kumimoji="0" lang="pl-PL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5895900" y="812923"/>
            <a:ext cx="3356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800" b="1" dirty="0" err="1" smtClean="0">
                <a:solidFill>
                  <a:prstClr val="black"/>
                </a:solidFill>
                <a:latin typeface="Calibri"/>
                <a:cs typeface="+mn-cs"/>
              </a:rPr>
              <a:t>Resonance</a:t>
            </a:r>
            <a:r>
              <a:rPr lang="pl-PL" sz="1800" b="1" dirty="0" smtClean="0">
                <a:solidFill>
                  <a:prstClr val="black"/>
                </a:solidFill>
                <a:latin typeface="Calibri"/>
                <a:cs typeface="+mn-cs"/>
              </a:rPr>
              <a:t> model: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solidFill>
                  <a:prstClr val="black"/>
                </a:solidFill>
                <a:latin typeface="Calibri"/>
                <a:cs typeface="+mn-cs"/>
              </a:rPr>
              <a:t>Z. Teis et al., </a:t>
            </a:r>
            <a:r>
              <a:rPr lang="pl-PL" sz="12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Z</a:t>
            </a:r>
            <a:r>
              <a:rPr lang="fr-FR" sz="1200" b="1" dirty="0">
                <a:solidFill>
                  <a:prstClr val="black"/>
                </a:solidFill>
                <a:latin typeface="Calibri"/>
                <a:cs typeface="+mn-cs"/>
              </a:rPr>
              <a:t>. Phys. A356 (1997) 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421</a:t>
            </a:r>
            <a:endParaRPr lang="pl-PL" sz="12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2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J</a:t>
            </a:r>
            <a:r>
              <a:rPr lang="fr-FR" sz="1200" b="1" dirty="0">
                <a:solidFill>
                  <a:prstClr val="black"/>
                </a:solidFill>
                <a:latin typeface="Calibri"/>
                <a:cs typeface="+mn-cs"/>
              </a:rPr>
              <a:t>. Weil et al. (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GiBUU)</a:t>
            </a:r>
            <a:r>
              <a:rPr lang="pl-PL" sz="120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Eur</a:t>
            </a:r>
            <a:r>
              <a:rPr lang="fr-FR" sz="1200" b="1" dirty="0">
                <a:solidFill>
                  <a:prstClr val="black"/>
                </a:solidFill>
                <a:latin typeface="Calibri"/>
                <a:cs typeface="+mn-cs"/>
              </a:rPr>
              <a:t>. Phys. J. A48 (2012) 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  <a:cs typeface="+mn-cs"/>
              </a:rPr>
              <a:t>111</a:t>
            </a:r>
            <a:endParaRPr lang="pl-PL" sz="18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200" b="1" dirty="0" smtClean="0">
                <a:solidFill>
                  <a:prstClr val="black"/>
                </a:solidFill>
                <a:latin typeface="Calibri"/>
                <a:cs typeface="+mn-cs"/>
              </a:rPr>
              <a:t>HADES : EPJA 50(2014) 42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6613422" y="3510233"/>
            <a:ext cx="2346207" cy="1620049"/>
            <a:chOff x="6678003" y="2871265"/>
            <a:chExt cx="2346207" cy="1620049"/>
          </a:xfrm>
        </p:grpSpPr>
        <p:cxnSp>
          <p:nvCxnSpPr>
            <p:cNvPr id="4" name="Łącznik prosty 3"/>
            <p:cNvCxnSpPr/>
            <p:nvPr/>
          </p:nvCxnSpPr>
          <p:spPr>
            <a:xfrm>
              <a:off x="6678003" y="3842470"/>
              <a:ext cx="833758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6968527" y="3326899"/>
              <a:ext cx="73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p</a:t>
              </a:r>
              <a:r>
                <a:rPr lang="pl-PL" baseline="-25000" dirty="0" smtClean="0"/>
                <a:t>1</a:t>
              </a:r>
              <a:endParaRPr lang="en-GB" baseline="-25000" dirty="0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7761424" y="3370105"/>
              <a:ext cx="600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p</a:t>
              </a:r>
              <a:r>
                <a:rPr lang="pl-PL" baseline="-25000" dirty="0" smtClean="0"/>
                <a:t>2</a:t>
              </a:r>
              <a:endParaRPr lang="en-GB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pole tekstowe 15"/>
                <p:cNvSpPr txBox="1"/>
                <p:nvPr/>
              </p:nvSpPr>
              <p:spPr>
                <a:xfrm>
                  <a:off x="7631510" y="2871265"/>
                  <a:ext cx="10449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 smtClean="0"/>
                    <a:t>R (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pole tekstow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1510" y="2871265"/>
                  <a:ext cx="1044946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433" t="-6061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Łącznik prosty 34"/>
            <p:cNvCxnSpPr/>
            <p:nvPr/>
          </p:nvCxnSpPr>
          <p:spPr>
            <a:xfrm flipH="1" flipV="1">
              <a:off x="7511761" y="3845349"/>
              <a:ext cx="808019" cy="605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 flipV="1">
              <a:off x="7511761" y="3243659"/>
              <a:ext cx="269321" cy="608573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Łącznik prosty 43"/>
            <p:cNvCxnSpPr/>
            <p:nvPr/>
          </p:nvCxnSpPr>
          <p:spPr>
            <a:xfrm flipH="1">
              <a:off x="7218034" y="3848097"/>
              <a:ext cx="270218" cy="64321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pole tekstowe 45"/>
                <p:cNvSpPr txBox="1"/>
                <p:nvPr/>
              </p:nvSpPr>
              <p:spPr>
                <a:xfrm>
                  <a:off x="7452882" y="4002680"/>
                  <a:ext cx="1571328" cy="32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̅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pl-PL" dirty="0" smtClean="0"/>
                    <a:t>)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46" name="pole tekstow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882" y="4002680"/>
                  <a:ext cx="1571328" cy="32117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5058" t="-25000" r="-10117" b="-4423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pole tekstowe 7"/>
          <p:cNvSpPr txBox="1">
            <a:spLocks noChangeArrowheads="1"/>
          </p:cNvSpPr>
          <p:nvPr/>
        </p:nvSpPr>
        <p:spPr bwMode="auto">
          <a:xfrm>
            <a:off x="3912173" y="940282"/>
            <a:ext cx="2135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3333CC"/>
                </a:solidFill>
              </a:rPr>
              <a:t>„QED” cocktail : </a:t>
            </a:r>
            <a:endParaRPr lang="pl-PL" b="1" dirty="0">
              <a:solidFill>
                <a:srgbClr val="3333CC"/>
              </a:solidFill>
            </a:endParaRPr>
          </a:p>
        </p:txBody>
      </p:sp>
      <p:sp>
        <p:nvSpPr>
          <p:cNvPr id="25608" name="pole tekstowe 12"/>
          <p:cNvSpPr txBox="1">
            <a:spLocks noChangeArrowheads="1"/>
          </p:cNvSpPr>
          <p:nvPr/>
        </p:nvSpPr>
        <p:spPr bwMode="auto">
          <a:xfrm>
            <a:off x="323528" y="152636"/>
            <a:ext cx="6696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b="1" dirty="0" err="1">
                <a:solidFill>
                  <a:srgbClr val="0066FF"/>
                </a:solidFill>
              </a:rPr>
              <a:t>p+p</a:t>
            </a:r>
            <a:r>
              <a:rPr lang="pl-PL" sz="3200" b="1" dirty="0" err="1">
                <a:solidFill>
                  <a:srgbClr val="0066FF"/>
                </a:solidFill>
                <a:sym typeface="Symbol"/>
              </a:rPr>
              <a:t></a:t>
            </a:r>
            <a:r>
              <a:rPr lang="pl-PL" sz="3200" b="1" dirty="0" err="1" smtClean="0">
                <a:solidFill>
                  <a:srgbClr val="0066FF"/>
                </a:solidFill>
                <a:sym typeface="Symbol"/>
              </a:rPr>
              <a:t>ppe</a:t>
            </a:r>
            <a:r>
              <a:rPr lang="pl-PL" sz="3200" b="1" baseline="30000" dirty="0" err="1" smtClean="0">
                <a:solidFill>
                  <a:srgbClr val="0066FF"/>
                </a:solidFill>
                <a:sym typeface="Symbol"/>
              </a:rPr>
              <a:t>+</a:t>
            </a:r>
            <a:r>
              <a:rPr lang="pl-PL" sz="3200" b="1" dirty="0" err="1" smtClean="0">
                <a:solidFill>
                  <a:srgbClr val="0066FF"/>
                </a:solidFill>
                <a:sym typeface="Symbol"/>
              </a:rPr>
              <a:t>e</a:t>
            </a:r>
            <a:r>
              <a:rPr lang="pl-PL" sz="3200" b="1" baseline="30000" dirty="0" smtClean="0">
                <a:solidFill>
                  <a:srgbClr val="0066FF"/>
                </a:solidFill>
                <a:sym typeface="Symbol"/>
              </a:rPr>
              <a:t>- </a:t>
            </a:r>
            <a:r>
              <a:rPr lang="pl-PL" sz="3200" b="1" dirty="0" smtClean="0">
                <a:solidFill>
                  <a:srgbClr val="0066FF"/>
                </a:solidFill>
                <a:sym typeface="Symbol"/>
              </a:rPr>
              <a:t> @ 3.5 </a:t>
            </a:r>
            <a:r>
              <a:rPr lang="pl-PL" sz="3200" b="1" dirty="0" err="1" smtClean="0">
                <a:solidFill>
                  <a:srgbClr val="0066FF"/>
                </a:solidFill>
                <a:sym typeface="Symbol"/>
              </a:rPr>
              <a:t>GeV</a:t>
            </a:r>
            <a:endParaRPr lang="pl-PL" sz="3200" b="1" dirty="0">
              <a:solidFill>
                <a:srgbClr val="0066FF"/>
              </a:solidFill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89" y="1225119"/>
            <a:ext cx="3789101" cy="399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1187" t="3571" r="6313" b="-806"/>
          <a:stretch/>
        </p:blipFill>
        <p:spPr bwMode="auto">
          <a:xfrm>
            <a:off x="5364088" y="1410235"/>
            <a:ext cx="3552620" cy="37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e tekstowe 17"/>
          <p:cNvSpPr txBox="1"/>
          <p:nvPr/>
        </p:nvSpPr>
        <p:spPr>
          <a:xfrm>
            <a:off x="431540" y="5186078"/>
            <a:ext cx="871246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/>
              <a:t>  </a:t>
            </a:r>
            <a:r>
              <a:rPr lang="pl-PL" sz="1600" dirty="0" err="1"/>
              <a:t>s</a:t>
            </a:r>
            <a:r>
              <a:rPr lang="pl-PL" sz="1600" dirty="0" err="1" smtClean="0"/>
              <a:t>everal</a:t>
            </a:r>
            <a:r>
              <a:rPr lang="pl-PL" sz="1600" dirty="0" smtClean="0"/>
              <a:t> </a:t>
            </a:r>
            <a:r>
              <a:rPr lang="pl-PL" sz="1600" dirty="0" err="1" smtClean="0"/>
              <a:t>contributing</a:t>
            </a:r>
            <a:r>
              <a:rPr lang="pl-PL" sz="1600" dirty="0" smtClean="0"/>
              <a:t> </a:t>
            </a:r>
            <a:r>
              <a:rPr lang="pl-PL" sz="1600" dirty="0" err="1" smtClean="0"/>
              <a:t>resonances</a:t>
            </a:r>
            <a:r>
              <a:rPr lang="pl-PL" sz="1600" dirty="0" smtClean="0"/>
              <a:t>  : N*(1520), N*(1720), </a:t>
            </a:r>
            <a:r>
              <a:rPr lang="pl-PL" sz="1600" dirty="0" smtClean="0">
                <a:sym typeface="Symbol" panose="05050102010706020507" pitchFamily="18" charset="2"/>
              </a:rPr>
              <a:t>(</a:t>
            </a:r>
            <a:r>
              <a:rPr lang="pl-PL" sz="1600" dirty="0">
                <a:sym typeface="Symbol" panose="05050102010706020507" pitchFamily="18" charset="2"/>
              </a:rPr>
              <a:t>1620), (</a:t>
            </a:r>
            <a:r>
              <a:rPr lang="pl-PL" sz="1600" dirty="0" smtClean="0">
                <a:sym typeface="Symbol" panose="05050102010706020507" pitchFamily="18" charset="2"/>
              </a:rPr>
              <a:t>1905),..</a:t>
            </a:r>
            <a:r>
              <a:rPr lang="pl-PL" sz="1600" dirty="0" smtClean="0"/>
              <a:t>  </a:t>
            </a:r>
          </a:p>
          <a:p>
            <a:pPr>
              <a:lnSpc>
                <a:spcPct val="150000"/>
              </a:lnSpc>
              <a:buSzPct val="129000"/>
              <a:buFont typeface="Wingdings" pitchFamily="2" charset="2"/>
              <a:buChar char="G"/>
            </a:pPr>
            <a:r>
              <a:rPr lang="pl-PL" sz="1600" dirty="0" smtClean="0"/>
              <a:t> </a:t>
            </a:r>
            <a:r>
              <a:rPr lang="pl-PL" sz="1600" dirty="0" err="1"/>
              <a:t>E</a:t>
            </a:r>
            <a:r>
              <a:rPr lang="pl-PL" sz="1600" dirty="0" err="1" smtClean="0"/>
              <a:t>xcess</a:t>
            </a:r>
            <a:r>
              <a:rPr lang="pl-PL" sz="1600" dirty="0" smtClean="0"/>
              <a:t> </a:t>
            </a:r>
            <a:r>
              <a:rPr lang="pl-PL" sz="1600" dirty="0" err="1" smtClean="0"/>
              <a:t>above</a:t>
            </a:r>
            <a:r>
              <a:rPr lang="pl-PL" sz="1600" dirty="0" smtClean="0"/>
              <a:t> </a:t>
            </a:r>
            <a:r>
              <a:rPr lang="pl-PL" sz="1600" dirty="0" smtClean="0"/>
              <a:t> </a:t>
            </a:r>
            <a:r>
              <a:rPr lang="pl-PL" sz="1600" dirty="0" smtClean="0"/>
              <a:t>„QED”  cocktail </a:t>
            </a:r>
            <a:r>
              <a:rPr lang="pl-PL" sz="1600" dirty="0"/>
              <a:t>.</a:t>
            </a:r>
            <a:r>
              <a:rPr lang="pl-PL" sz="1600" dirty="0" smtClean="0"/>
              <a:t> </a:t>
            </a:r>
            <a:r>
              <a:rPr lang="pl-PL" sz="1600" dirty="0" err="1"/>
              <a:t>S</a:t>
            </a:r>
            <a:r>
              <a:rPr lang="pl-PL" sz="1600" dirty="0" err="1" smtClean="0"/>
              <a:t>eems</a:t>
            </a:r>
            <a:r>
              <a:rPr lang="pl-PL" sz="1600" dirty="0" smtClean="0"/>
              <a:t> </a:t>
            </a:r>
            <a:r>
              <a:rPr lang="pl-PL" sz="1600" dirty="0" smtClean="0"/>
              <a:t>to </a:t>
            </a:r>
            <a:r>
              <a:rPr lang="pl-PL" sz="1600" dirty="0" err="1" smtClean="0"/>
              <a:t>originate</a:t>
            </a:r>
            <a:r>
              <a:rPr lang="pl-PL" sz="1600" dirty="0" smtClean="0"/>
              <a:t> from N*(1520) region 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print"/>
          <a:srcRect l="3459" t="15541" r="54645" b="12433"/>
          <a:stretch>
            <a:fillRect/>
          </a:stretch>
        </p:blipFill>
        <p:spPr bwMode="auto">
          <a:xfrm>
            <a:off x="3765159" y="1340392"/>
            <a:ext cx="1691681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426" y="968917"/>
            <a:ext cx="2600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755576" y="1019943"/>
            <a:ext cx="26685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HADES  </a:t>
            </a:r>
            <a:r>
              <a:rPr lang="pl-PL" sz="1200" dirty="0" err="1" smtClean="0"/>
              <a:t>coll</a:t>
            </a:r>
            <a:r>
              <a:rPr lang="pl-PL" sz="1200" dirty="0" smtClean="0"/>
              <a:t>. EPJA50(2014) 82</a:t>
            </a:r>
            <a:endParaRPr lang="en-GB" sz="1200" dirty="0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83108" y="6489340"/>
            <a:ext cx="2133600" cy="227012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ECT 2017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7564" y="95858"/>
            <a:ext cx="6446838" cy="704850"/>
          </a:xfrm>
        </p:spPr>
        <p:txBody>
          <a:bodyPr/>
          <a:lstStyle/>
          <a:p>
            <a:r>
              <a:rPr lang="pl-PL" b="1" dirty="0" err="1" smtClean="0">
                <a:solidFill>
                  <a:srgbClr val="0066FF"/>
                </a:solidFill>
              </a:rPr>
              <a:t>Comparison</a:t>
            </a:r>
            <a:r>
              <a:rPr lang="pl-PL" b="1" dirty="0" smtClean="0">
                <a:solidFill>
                  <a:srgbClr val="0066FF"/>
                </a:solidFill>
              </a:rPr>
              <a:t> to </a:t>
            </a:r>
            <a:r>
              <a:rPr lang="pl-PL" b="1" dirty="0" err="1" smtClean="0">
                <a:solidFill>
                  <a:srgbClr val="0066FF"/>
                </a:solidFill>
              </a:rPr>
              <a:t>models</a:t>
            </a:r>
            <a:r>
              <a:rPr lang="pl-PL" b="1" dirty="0" smtClean="0">
                <a:solidFill>
                  <a:srgbClr val="0066FF"/>
                </a:solidFill>
              </a:rPr>
              <a:t> with </a:t>
            </a:r>
            <a:r>
              <a:rPr lang="pl-PL" b="1" dirty="0" err="1" smtClean="0">
                <a:solidFill>
                  <a:srgbClr val="0066FF"/>
                </a:solidFill>
              </a:rPr>
              <a:t>strict</a:t>
            </a:r>
            <a:r>
              <a:rPr lang="pl-PL" b="1" dirty="0" smtClean="0">
                <a:solidFill>
                  <a:srgbClr val="0066FF"/>
                </a:solidFill>
              </a:rPr>
              <a:t> VDM</a:t>
            </a:r>
            <a:r>
              <a:rPr lang="pl-PL" b="1" dirty="0" smtClean="0"/>
              <a:t> </a:t>
            </a:r>
            <a:endParaRPr lang="pl-PL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2533"/>
          <a:stretch>
            <a:fillRect/>
          </a:stretch>
        </p:blipFill>
        <p:spPr bwMode="auto">
          <a:xfrm>
            <a:off x="0" y="944724"/>
            <a:ext cx="366523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485" y="836712"/>
            <a:ext cx="31583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10"/>
          <p:cNvSpPr txBox="1">
            <a:spLocks noChangeArrowheads="1"/>
          </p:cNvSpPr>
          <p:nvPr/>
        </p:nvSpPr>
        <p:spPr bwMode="auto">
          <a:xfrm>
            <a:off x="3346208" y="929915"/>
            <a:ext cx="2772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dirty="0" err="1"/>
              <a:t>Resonance</a:t>
            </a:r>
            <a:r>
              <a:rPr lang="pl-PL" sz="1400" dirty="0"/>
              <a:t> </a:t>
            </a:r>
            <a:r>
              <a:rPr lang="pl-PL" sz="1400" dirty="0">
                <a:sym typeface="Symbol" pitchFamily="18" charset="2"/>
              </a:rPr>
              <a:t> </a:t>
            </a:r>
            <a:r>
              <a:rPr lang="pl-PL" sz="1400" dirty="0" smtClean="0">
                <a:sym typeface="Symbol" pitchFamily="18" charset="2"/>
              </a:rPr>
              <a:t>model</a:t>
            </a:r>
            <a:r>
              <a:rPr lang="pl-PL" sz="1400" dirty="0" smtClean="0"/>
              <a:t>  + </a:t>
            </a:r>
            <a:r>
              <a:rPr lang="pl-PL" sz="1400" dirty="0" err="1" smtClean="0"/>
              <a:t>strict</a:t>
            </a:r>
            <a:r>
              <a:rPr lang="pl-PL" sz="1400" dirty="0" smtClean="0"/>
              <a:t> VDM</a:t>
            </a:r>
          </a:p>
          <a:p>
            <a:r>
              <a:rPr lang="pl-PL" sz="1400" dirty="0" smtClean="0"/>
              <a:t>with </a:t>
            </a:r>
            <a:r>
              <a:rPr lang="pl-PL" sz="1400" dirty="0" smtClean="0">
                <a:sym typeface="Symbol" panose="05050102010706020507" pitchFamily="18" charset="2"/>
              </a:rPr>
              <a:t> </a:t>
            </a:r>
            <a:r>
              <a:rPr lang="pl-PL" sz="1400" dirty="0" err="1" smtClean="0">
                <a:sym typeface="Symbol" panose="05050102010706020507" pitchFamily="18" charset="2"/>
              </a:rPr>
              <a:t>dominance</a:t>
            </a:r>
            <a:endParaRPr lang="pl-PL" sz="14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4581128"/>
            <a:ext cx="48482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43508" y="4365104"/>
            <a:ext cx="33123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20000"/>
              <a:buFont typeface="Wingdings" pitchFamily="2" charset="2"/>
              <a:buChar char="G"/>
            </a:pPr>
            <a:r>
              <a:rPr lang="pl-PL" sz="1400" dirty="0" smtClean="0"/>
              <a:t> </a:t>
            </a:r>
            <a:r>
              <a:rPr lang="pl-PL" sz="1400" dirty="0" err="1" smtClean="0"/>
              <a:t>better</a:t>
            </a:r>
            <a:r>
              <a:rPr lang="pl-PL" sz="1400" dirty="0" smtClean="0"/>
              <a:t> </a:t>
            </a:r>
            <a:r>
              <a:rPr lang="pl-PL" sz="1400" dirty="0" err="1" smtClean="0"/>
              <a:t>description</a:t>
            </a:r>
            <a:r>
              <a:rPr lang="pl-PL" sz="1400" dirty="0" smtClean="0"/>
              <a:t> </a:t>
            </a:r>
            <a:r>
              <a:rPr lang="pl-PL" sz="1400" dirty="0" err="1" smtClean="0"/>
              <a:t>achieved</a:t>
            </a:r>
            <a:r>
              <a:rPr lang="pl-PL" sz="1400" dirty="0" smtClean="0"/>
              <a:t> by „HADES </a:t>
            </a:r>
            <a:r>
              <a:rPr lang="pl-PL" sz="1400" dirty="0" err="1" smtClean="0"/>
              <a:t>resonance</a:t>
            </a:r>
            <a:r>
              <a:rPr lang="pl-PL" sz="1400" dirty="0" smtClean="0"/>
              <a:t> </a:t>
            </a:r>
            <a:r>
              <a:rPr lang="pl-PL" sz="1400" dirty="0" err="1" smtClean="0"/>
              <a:t>decomposition</a:t>
            </a:r>
            <a:r>
              <a:rPr lang="pl-PL" sz="1400" dirty="0" smtClean="0"/>
              <a:t>” (</a:t>
            </a:r>
            <a:r>
              <a:rPr lang="pl-PL" sz="1400" dirty="0" err="1" smtClean="0"/>
              <a:t>more</a:t>
            </a:r>
            <a:r>
              <a:rPr lang="pl-PL" sz="1400" dirty="0" smtClean="0"/>
              <a:t> N*(1520) ) </a:t>
            </a:r>
            <a:r>
              <a:rPr lang="pl-PL" sz="1400" b="1" dirty="0" smtClean="0"/>
              <a:t>AND </a:t>
            </a:r>
            <a:r>
              <a:rPr lang="pl-PL" sz="1400" b="1" dirty="0" err="1" smtClean="0"/>
              <a:t>lower</a:t>
            </a:r>
            <a:r>
              <a:rPr lang="pl-PL" sz="1400" b="1" dirty="0" smtClean="0"/>
              <a:t> (!) BR </a:t>
            </a:r>
            <a:r>
              <a:rPr lang="pl-PL" sz="1400" dirty="0" smtClean="0"/>
              <a:t>for N</a:t>
            </a:r>
            <a:r>
              <a:rPr lang="pl-PL" sz="1400" dirty="0" smtClean="0">
                <a:sym typeface="Symbol"/>
              </a:rPr>
              <a:t> </a:t>
            </a:r>
            <a:r>
              <a:rPr lang="pl-PL" sz="1400" dirty="0" err="1" smtClean="0">
                <a:sym typeface="Symbol"/>
              </a:rPr>
              <a:t>decay</a:t>
            </a:r>
            <a:r>
              <a:rPr lang="pl-PL" sz="1400" dirty="0" smtClean="0">
                <a:sym typeface="Symbol"/>
              </a:rPr>
              <a:t> (B-G </a:t>
            </a:r>
            <a:r>
              <a:rPr lang="pl-PL" sz="1400" dirty="0" err="1" smtClean="0">
                <a:sym typeface="Symbol"/>
              </a:rPr>
              <a:t>upper</a:t>
            </a:r>
            <a:r>
              <a:rPr lang="pl-PL" sz="1400" dirty="0" smtClean="0">
                <a:sym typeface="Symbol"/>
              </a:rPr>
              <a:t> </a:t>
            </a:r>
            <a:r>
              <a:rPr lang="pl-PL" sz="1400" dirty="0" err="1" smtClean="0">
                <a:sym typeface="Symbol"/>
              </a:rPr>
              <a:t>limits</a:t>
            </a:r>
            <a:r>
              <a:rPr lang="pl-PL" sz="1400" dirty="0" smtClean="0">
                <a:sym typeface="Symbol"/>
              </a:rPr>
              <a:t>)</a:t>
            </a:r>
            <a:r>
              <a:rPr lang="pl-PL" sz="14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400" dirty="0" smtClean="0"/>
              <a:t>  HADES </a:t>
            </a:r>
            <a:r>
              <a:rPr lang="pl-PL" sz="1400" dirty="0" err="1" smtClean="0"/>
              <a:t>resonance</a:t>
            </a:r>
            <a:r>
              <a:rPr lang="pl-PL" sz="1400" dirty="0" smtClean="0"/>
              <a:t> </a:t>
            </a:r>
            <a:r>
              <a:rPr lang="pl-PL" sz="1400" dirty="0" err="1" smtClean="0"/>
              <a:t>decomposition</a:t>
            </a:r>
            <a:r>
              <a:rPr lang="pl-PL" sz="1400" dirty="0" smtClean="0"/>
              <a:t> + BR </a:t>
            </a:r>
            <a:r>
              <a:rPr lang="pl-PL" sz="1400" dirty="0" err="1" smtClean="0"/>
              <a:t>from</a:t>
            </a:r>
            <a:r>
              <a:rPr lang="pl-PL" sz="1400" dirty="0" smtClean="0"/>
              <a:t> </a:t>
            </a:r>
            <a:r>
              <a:rPr lang="pl-PL" sz="1400" dirty="0" err="1" smtClean="0"/>
              <a:t>GiBUU</a:t>
            </a:r>
            <a:r>
              <a:rPr lang="pl-PL" sz="1400" dirty="0" smtClean="0"/>
              <a:t> (PDG) </a:t>
            </a:r>
            <a:r>
              <a:rPr lang="pl-PL" sz="1400" dirty="0" err="1" smtClean="0"/>
              <a:t>overestimate</a:t>
            </a:r>
            <a:r>
              <a:rPr lang="pl-PL" sz="1400" dirty="0" smtClean="0"/>
              <a:t> data by </a:t>
            </a:r>
            <a:r>
              <a:rPr lang="pl-PL" sz="1400" dirty="0" err="1" smtClean="0"/>
              <a:t>factor</a:t>
            </a:r>
            <a:r>
              <a:rPr lang="pl-PL" sz="1400" dirty="0" smtClean="0"/>
              <a:t> 2</a:t>
            </a:r>
            <a:endParaRPr lang="pl-PL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80012" y="4293096"/>
            <a:ext cx="42844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1800" dirty="0" err="1" smtClean="0"/>
              <a:t>Resonace</a:t>
            </a:r>
            <a:r>
              <a:rPr lang="pl-PL" sz="1800" dirty="0" smtClean="0"/>
              <a:t> -&gt; </a:t>
            </a:r>
            <a:r>
              <a:rPr lang="pl-PL" sz="1800" dirty="0" err="1" smtClean="0"/>
              <a:t>N</a:t>
            </a:r>
            <a:r>
              <a:rPr lang="pl-PL" sz="1800" dirty="0" err="1" smtClean="0">
                <a:sym typeface="Symbol"/>
              </a:rPr>
              <a:t></a:t>
            </a:r>
            <a:r>
              <a:rPr lang="pl-PL" sz="1800" dirty="0" smtClean="0">
                <a:sym typeface="Symbol"/>
              </a:rPr>
              <a:t> </a:t>
            </a:r>
            <a:r>
              <a:rPr lang="pl-PL" sz="1800" dirty="0" smtClean="0"/>
              <a:t> </a:t>
            </a:r>
            <a:r>
              <a:rPr lang="pl-PL" sz="1800" dirty="0" err="1" smtClean="0"/>
              <a:t>Branching</a:t>
            </a:r>
            <a:r>
              <a:rPr lang="pl-PL" sz="1800" dirty="0" smtClean="0"/>
              <a:t> </a:t>
            </a:r>
            <a:r>
              <a:rPr lang="pl-PL" sz="1800" dirty="0" err="1" smtClean="0"/>
              <a:t>Ratios</a:t>
            </a:r>
            <a:endParaRPr lang="pl-PL" sz="18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707904" y="5049180"/>
            <a:ext cx="756084" cy="1395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pl-PL" sz="1800" dirty="0" smtClean="0"/>
              <a:t>38%</a:t>
            </a:r>
          </a:p>
          <a:p>
            <a:pPr>
              <a:lnSpc>
                <a:spcPts val="2500"/>
              </a:lnSpc>
            </a:pPr>
            <a:r>
              <a:rPr lang="pl-PL" sz="1800" dirty="0" smtClean="0"/>
              <a:t>15%</a:t>
            </a:r>
          </a:p>
          <a:p>
            <a:pPr>
              <a:lnSpc>
                <a:spcPts val="2500"/>
              </a:lnSpc>
            </a:pPr>
            <a:r>
              <a:rPr lang="pl-PL" sz="1800" dirty="0" smtClean="0"/>
              <a:t>22%</a:t>
            </a:r>
          </a:p>
          <a:p>
            <a:pPr>
              <a:lnSpc>
                <a:spcPts val="2500"/>
              </a:lnSpc>
            </a:pPr>
            <a:r>
              <a:rPr lang="pl-PL" sz="1800" dirty="0" smtClean="0"/>
              <a:t>7%</a:t>
            </a:r>
            <a:endParaRPr lang="pl-PL" sz="1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599384" y="4449596"/>
            <a:ext cx="9001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Contr. to </a:t>
            </a:r>
            <a:r>
              <a:rPr lang="pl-PL" sz="1600" dirty="0" err="1" smtClean="0"/>
              <a:t>e+e</a:t>
            </a:r>
            <a:r>
              <a:rPr lang="pl-PL" sz="1600" dirty="0" smtClean="0"/>
              <a:t>- </a:t>
            </a:r>
            <a:endParaRPr lang="pl-PL" sz="16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868" y="1916832"/>
            <a:ext cx="2588580" cy="88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rostokąt 2"/>
              <p:cNvSpPr/>
              <p:nvPr/>
            </p:nvSpPr>
            <p:spPr>
              <a:xfrm>
                <a:off x="3611109" y="2672916"/>
                <a:ext cx="1923475" cy="636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sz="1600" dirty="0">
                    <a:sym typeface="Symbol" panose="05050102010706020507" pitchFamily="18" charset="2"/>
                  </a:rPr>
                  <a:t>BR(M)</a:t>
                </a:r>
                <a14:m>
                  <m:oMath xmlns:m="http://schemas.openxmlformats.org/officeDocument/2006/math">
                    <m:r>
                      <a:rPr lang="pl-PL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pl-PL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e>
                          <m:sub>
                            <m:r>
                              <a:rPr lang="pl-P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e>
                          <m:sup>
                            <m:r>
                              <a:rPr lang="pl-PL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pl-PL" sz="16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BR</m:t>
                    </m:r>
                    <m:r>
                      <a:rPr lang="pl-PL" sz="16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l-PL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𝑀</m:t>
                        </m:r>
                      </m:e>
                      <m:sub>
                        <m:r>
                          <a:rPr lang="pl-P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</m:sub>
                    </m:sSub>
                    <m:r>
                      <a:rPr lang="pl-PL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pl-PL" sz="16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109" y="2672916"/>
                <a:ext cx="1923475" cy="636521"/>
              </a:xfrm>
              <a:prstGeom prst="rect">
                <a:avLst/>
              </a:prstGeom>
              <a:blipFill rotWithShape="0">
                <a:blip r:embed="rId6"/>
                <a:stretch>
                  <a:fillRect l="-1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6446837" cy="70485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b="1" dirty="0" smtClean="0">
                <a:solidFill>
                  <a:srgbClr val="0066FF"/>
                </a:solidFill>
              </a:rPr>
              <a:t>pion </a:t>
            </a:r>
            <a:r>
              <a:rPr lang="pl-PL" b="1" dirty="0" err="1" smtClean="0">
                <a:solidFill>
                  <a:srgbClr val="0066FF"/>
                </a:solidFill>
              </a:rPr>
              <a:t>beam</a:t>
            </a:r>
            <a:r>
              <a:rPr lang="pl-PL" b="1" dirty="0" smtClean="0">
                <a:solidFill>
                  <a:srgbClr val="0066FF"/>
                </a:solidFill>
              </a:rPr>
              <a:t> in HADES 2014</a:t>
            </a:r>
            <a:endParaRPr lang="pl-PL" b="1" dirty="0">
              <a:solidFill>
                <a:srgbClr val="0066FF"/>
              </a:solidFill>
            </a:endParaRPr>
          </a:p>
        </p:txBody>
      </p:sp>
      <p:sp>
        <p:nvSpPr>
          <p:cNvPr id="15" name="pole tekstowe 3"/>
          <p:cNvSpPr txBox="1">
            <a:spLocks noChangeArrowheads="1"/>
          </p:cNvSpPr>
          <p:nvPr/>
        </p:nvSpPr>
        <p:spPr bwMode="auto">
          <a:xfrm>
            <a:off x="215516" y="4449323"/>
            <a:ext cx="9024542" cy="230832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600" dirty="0">
                <a:cs typeface="+mn-cs"/>
              </a:rPr>
              <a:t>  </a:t>
            </a:r>
            <a:r>
              <a:rPr lang="pl-PL" sz="1600" dirty="0" err="1" smtClean="0">
                <a:cs typeface="+mn-cs"/>
              </a:rPr>
              <a:t>Reaction</a:t>
            </a:r>
            <a:r>
              <a:rPr lang="pl-PL" sz="1600" dirty="0" smtClean="0">
                <a:cs typeface="+mn-cs"/>
              </a:rPr>
              <a:t>   </a:t>
            </a:r>
            <a:r>
              <a:rPr lang="pl-PL" sz="1600" dirty="0" err="1" smtClean="0">
                <a:cs typeface="+mn-cs"/>
              </a:rPr>
              <a:t>N+Be</a:t>
            </a:r>
            <a:r>
              <a:rPr lang="pl-PL" sz="1600" dirty="0">
                <a:cs typeface="+mn-cs"/>
              </a:rPr>
              <a:t> </a:t>
            </a:r>
            <a:r>
              <a:rPr lang="pl-PL" sz="1600" dirty="0" smtClean="0">
                <a:cs typeface="+mn-cs"/>
              </a:rPr>
              <a:t>  8-10* 10</a:t>
            </a:r>
            <a:r>
              <a:rPr lang="pl-PL" sz="1600" baseline="30000" dirty="0" smtClean="0">
                <a:cs typeface="+mn-cs"/>
              </a:rPr>
              <a:t>10</a:t>
            </a:r>
            <a:r>
              <a:rPr lang="pl-PL" sz="1600" dirty="0" smtClean="0">
                <a:cs typeface="+mn-cs"/>
              </a:rPr>
              <a:t>  N</a:t>
            </a:r>
            <a:r>
              <a:rPr lang="pl-PL" sz="1600" baseline="-25000" dirty="0" smtClean="0">
                <a:cs typeface="+mn-cs"/>
              </a:rPr>
              <a:t>2</a:t>
            </a:r>
            <a:r>
              <a:rPr lang="pl-PL" sz="1600" dirty="0" smtClean="0">
                <a:cs typeface="+mn-cs"/>
              </a:rPr>
              <a:t>  </a:t>
            </a:r>
            <a:r>
              <a:rPr lang="pl-PL" sz="1600" dirty="0" err="1" smtClean="0">
                <a:cs typeface="+mn-cs"/>
              </a:rPr>
              <a:t>ions</a:t>
            </a:r>
            <a:r>
              <a:rPr lang="pl-PL" sz="1600" dirty="0" smtClean="0">
                <a:cs typeface="+mn-cs"/>
              </a:rPr>
              <a:t>/</a:t>
            </a:r>
            <a:r>
              <a:rPr lang="pl-PL" sz="1600" dirty="0" err="1" smtClean="0">
                <a:cs typeface="+mn-cs"/>
              </a:rPr>
              <a:t>spill</a:t>
            </a:r>
            <a:r>
              <a:rPr lang="pl-PL" sz="1600" dirty="0" smtClean="0">
                <a:cs typeface="+mn-cs"/>
              </a:rPr>
              <a:t> (4s)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600" dirty="0">
                <a:cs typeface="+mn-cs"/>
                <a:sym typeface="Symbol"/>
              </a:rPr>
              <a:t> </a:t>
            </a:r>
            <a:r>
              <a:rPr lang="pl-PL" sz="1600" dirty="0" smtClean="0">
                <a:cs typeface="+mn-cs"/>
                <a:sym typeface="Symbol"/>
              </a:rPr>
              <a:t> </a:t>
            </a:r>
            <a:r>
              <a:rPr lang="pl-PL" sz="1600" dirty="0" err="1" smtClean="0">
                <a:cs typeface="+mn-cs"/>
                <a:sym typeface="Symbol"/>
              </a:rPr>
              <a:t>secondary</a:t>
            </a:r>
            <a:r>
              <a:rPr lang="pl-PL" sz="1600" dirty="0" smtClean="0">
                <a:cs typeface="+mn-cs"/>
                <a:sym typeface="Symbol"/>
              </a:rPr>
              <a:t> </a:t>
            </a:r>
            <a:r>
              <a:rPr lang="pl-PL" sz="1600" baseline="30000" dirty="0">
                <a:cs typeface="+mn-cs"/>
                <a:sym typeface="Symbol"/>
              </a:rPr>
              <a:t>-</a:t>
            </a:r>
            <a:r>
              <a:rPr lang="pl-PL" sz="1600" dirty="0">
                <a:cs typeface="+mn-cs"/>
                <a:sym typeface="Symbol"/>
              </a:rPr>
              <a:t> </a:t>
            </a:r>
            <a:r>
              <a:rPr lang="pl-PL" sz="1600" dirty="0" smtClean="0">
                <a:cs typeface="+mn-cs"/>
              </a:rPr>
              <a:t>  </a:t>
            </a:r>
            <a:r>
              <a:rPr lang="pl-PL" sz="1600" dirty="0">
                <a:cs typeface="+mn-cs"/>
              </a:rPr>
              <a:t>with I ~ </a:t>
            </a:r>
            <a:r>
              <a:rPr lang="pl-PL" sz="1600" dirty="0" smtClean="0">
                <a:cs typeface="+mn-cs"/>
              </a:rPr>
              <a:t>2</a:t>
            </a:r>
            <a:r>
              <a:rPr lang="pl-PL" sz="1600" dirty="0" smtClean="0">
                <a:cs typeface="+mn-cs"/>
              </a:rPr>
              <a:t>-3 10</a:t>
            </a:r>
            <a:r>
              <a:rPr lang="pl-PL" sz="1600" baseline="30000" dirty="0" smtClean="0">
                <a:cs typeface="+mn-cs"/>
              </a:rPr>
              <a:t>5</a:t>
            </a:r>
            <a:r>
              <a:rPr lang="pl-PL" sz="1600" dirty="0" smtClean="0">
                <a:cs typeface="+mn-cs"/>
              </a:rPr>
              <a:t>/s  </a:t>
            </a:r>
            <a:r>
              <a:rPr lang="pl-PL" sz="1600" b="1" dirty="0" smtClean="0">
                <a:solidFill>
                  <a:srgbClr val="FF0000"/>
                </a:solidFill>
                <a:cs typeface="+mn-cs"/>
              </a:rPr>
              <a:t>p  =</a:t>
            </a:r>
            <a:r>
              <a:rPr lang="pl-PL" sz="1600" dirty="0" smtClean="0">
                <a:cs typeface="+mn-cs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cs typeface="+mn-cs"/>
              </a:rPr>
              <a:t>654.1</a:t>
            </a:r>
            <a:r>
              <a:rPr lang="pl-PL" sz="1600" b="1" dirty="0" smtClean="0">
                <a:solidFill>
                  <a:srgbClr val="FF0000"/>
                </a:solidFill>
                <a:cs typeface="+mn-cs"/>
              </a:rPr>
              <a:t>, 683.5, 738.9 , 791 </a:t>
            </a:r>
            <a:r>
              <a:rPr lang="pl-PL" sz="1600" b="1" dirty="0" err="1" smtClean="0">
                <a:solidFill>
                  <a:srgbClr val="FF0000"/>
                </a:solidFill>
                <a:cs typeface="+mn-cs"/>
              </a:rPr>
              <a:t>MeV</a:t>
            </a:r>
            <a:r>
              <a:rPr lang="pl-PL" sz="1600" b="1" dirty="0" smtClean="0">
                <a:solidFill>
                  <a:srgbClr val="FF0000"/>
                </a:solidFill>
                <a:cs typeface="+mn-cs"/>
              </a:rPr>
              <a:t>/c </a:t>
            </a:r>
            <a:r>
              <a:rPr lang="pl-PL" sz="1600" b="1" dirty="0" smtClean="0">
                <a:solidFill>
                  <a:srgbClr val="FF0000"/>
                </a:solidFill>
                <a:cs typeface="+mn-cs"/>
              </a:rPr>
              <a:t>(</a:t>
            </a:r>
            <a:r>
              <a:rPr lang="pl-PL" sz="1600" b="1" dirty="0" smtClean="0">
                <a:solidFill>
                  <a:srgbClr val="FF0000"/>
                </a:solidFill>
                <a:cs typeface="+mn-cs"/>
                <a:sym typeface="Symbol" panose="05050102010706020507" pitchFamily="18" charset="2"/>
              </a:rPr>
              <a:t>s 1.46-1.55 </a:t>
            </a:r>
            <a:r>
              <a:rPr lang="pl-PL" sz="1600" b="1" dirty="0" err="1" smtClean="0">
                <a:solidFill>
                  <a:srgbClr val="FF0000"/>
                </a:solidFill>
                <a:cs typeface="+mn-cs"/>
                <a:sym typeface="Symbol" panose="05050102010706020507" pitchFamily="18" charset="2"/>
              </a:rPr>
              <a:t>GeV</a:t>
            </a:r>
            <a:r>
              <a:rPr lang="pl-PL" sz="1600" b="1" dirty="0">
                <a:solidFill>
                  <a:srgbClr val="FF0000"/>
                </a:solidFill>
                <a:cs typeface="+mn-cs"/>
                <a:sym typeface="Symbol" panose="05050102010706020507" pitchFamily="18" charset="2"/>
              </a:rPr>
              <a:t>)</a:t>
            </a:r>
            <a:endParaRPr lang="pl-PL" sz="1600" dirty="0">
              <a:cs typeface="+mn-c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600" dirty="0" smtClean="0">
                <a:cs typeface="+mn-cs"/>
              </a:rPr>
              <a:t> </a:t>
            </a:r>
            <a:r>
              <a:rPr lang="pl-PL" sz="1600" dirty="0" smtClean="0"/>
              <a:t> PE (CH</a:t>
            </a:r>
            <a:r>
              <a:rPr lang="pl-PL" sz="1600" baseline="-25000" dirty="0" smtClean="0"/>
              <a:t>2 </a:t>
            </a:r>
            <a:r>
              <a:rPr lang="pl-PL" sz="1600" dirty="0" smtClean="0"/>
              <a:t>)</a:t>
            </a:r>
            <a:r>
              <a:rPr lang="pl-PL" sz="1600" baseline="-25000" dirty="0" smtClean="0"/>
              <a:t>n   </a:t>
            </a:r>
            <a:r>
              <a:rPr lang="pl-PL" sz="1600" dirty="0" smtClean="0"/>
              <a:t> and </a:t>
            </a:r>
            <a:r>
              <a:rPr lang="pl-PL" sz="1600" dirty="0"/>
              <a:t>C </a:t>
            </a:r>
            <a:r>
              <a:rPr lang="pl-PL" sz="1600" dirty="0" err="1" smtClean="0"/>
              <a:t>targets</a:t>
            </a:r>
            <a:r>
              <a:rPr lang="pl-PL" sz="1600" dirty="0" smtClean="0"/>
              <a:t> </a:t>
            </a:r>
            <a:endParaRPr lang="pl-PL" sz="1600" dirty="0">
              <a:cs typeface="+mn-c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600" dirty="0">
                <a:cs typeface="+mn-cs"/>
              </a:rPr>
              <a:t>  </a:t>
            </a:r>
            <a:r>
              <a:rPr lang="pl-PL" sz="1600" dirty="0" smtClean="0">
                <a:cs typeface="+mn-cs"/>
              </a:rPr>
              <a:t>Pion </a:t>
            </a:r>
            <a:r>
              <a:rPr lang="pl-PL" sz="1600" dirty="0" err="1">
                <a:cs typeface="+mn-cs"/>
              </a:rPr>
              <a:t>momentum</a:t>
            </a:r>
            <a:r>
              <a:rPr lang="pl-PL" sz="1600" dirty="0">
                <a:cs typeface="+mn-cs"/>
              </a:rPr>
              <a:t>  </a:t>
            </a:r>
            <a:r>
              <a:rPr lang="pl-PL" sz="1600" dirty="0">
                <a:cs typeface="+mn-cs"/>
                <a:sym typeface="Symbol" pitchFamily="18" charset="2"/>
              </a:rPr>
              <a:t>p/p </a:t>
            </a:r>
            <a:r>
              <a:rPr lang="pl-PL" sz="1600" dirty="0" smtClean="0">
                <a:cs typeface="+mn-cs"/>
                <a:sym typeface="Symbol" pitchFamily="18" charset="2"/>
              </a:rPr>
              <a:t>=2.2% (</a:t>
            </a:r>
            <a:r>
              <a:rPr lang="pl-PL" sz="1600" dirty="0" smtClean="0">
                <a:cs typeface="+mn-cs"/>
                <a:sym typeface="Symbol" pitchFamily="18" charset="2"/>
              </a:rPr>
              <a:t>), </a:t>
            </a:r>
            <a:r>
              <a:rPr lang="pl-PL" sz="1600" dirty="0" smtClean="0">
                <a:cs typeface="+mn-cs"/>
                <a:sym typeface="Symbol" pitchFamily="18" charset="2"/>
              </a:rPr>
              <a:t>~50% </a:t>
            </a:r>
            <a:r>
              <a:rPr lang="pl-PL" sz="1600" dirty="0" err="1" smtClean="0">
                <a:cs typeface="+mn-cs"/>
                <a:sym typeface="Symbol" pitchFamily="18" charset="2"/>
              </a:rPr>
              <a:t>acceptance</a:t>
            </a:r>
            <a:r>
              <a:rPr lang="pl-PL" sz="1600" dirty="0">
                <a:cs typeface="+mn-cs"/>
                <a:sym typeface="Symbol" pitchFamily="18" charset="2"/>
              </a:rPr>
              <a:t> </a:t>
            </a:r>
            <a:r>
              <a:rPr lang="pl-PL" sz="1600" dirty="0" smtClean="0">
                <a:cs typeface="+mn-cs"/>
                <a:sym typeface="Symbol" pitchFamily="18" charset="2"/>
              </a:rPr>
              <a:t>of pion </a:t>
            </a:r>
            <a:r>
              <a:rPr lang="pl-PL" sz="1600" dirty="0" err="1" smtClean="0">
                <a:cs typeface="+mn-cs"/>
                <a:sym typeface="Symbol" pitchFamily="18" charset="2"/>
              </a:rPr>
              <a:t>beam</a:t>
            </a:r>
            <a:r>
              <a:rPr lang="pl-PL" sz="1600" dirty="0" smtClean="0">
                <a:cs typeface="+mn-cs"/>
                <a:sym typeface="Symbol" pitchFamily="18" charset="2"/>
              </a:rPr>
              <a:t> </a:t>
            </a:r>
            <a:r>
              <a:rPr lang="pl-PL" sz="1600" dirty="0" err="1" smtClean="0">
                <a:cs typeface="+mn-cs"/>
                <a:sym typeface="Symbol" pitchFamily="18" charset="2"/>
              </a:rPr>
              <a:t>line</a:t>
            </a:r>
            <a:r>
              <a:rPr lang="pl-PL" sz="1600" dirty="0" smtClean="0">
                <a:cs typeface="+mn-cs"/>
                <a:sym typeface="Symbol" pitchFamily="18" charset="2"/>
              </a:rPr>
              <a:t> </a:t>
            </a:r>
            <a:endParaRPr lang="pl-PL" sz="1600" dirty="0" smtClean="0">
              <a:cs typeface="+mn-cs"/>
              <a:sym typeface="Symbol" pitchFamily="18" charset="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600" dirty="0" smtClean="0">
                <a:cs typeface="+mn-cs"/>
                <a:sym typeface="Symbol" pitchFamily="18" charset="2"/>
              </a:rPr>
              <a:t>  in </a:t>
            </a:r>
            <a:r>
              <a:rPr lang="pl-PL" sz="1600" dirty="0" err="1">
                <a:cs typeface="+mn-cs"/>
                <a:sym typeface="Symbol" pitchFamily="18" charset="2"/>
              </a:rPr>
              <a:t>beam</a:t>
            </a:r>
            <a:r>
              <a:rPr lang="pl-PL" sz="1600" dirty="0">
                <a:cs typeface="+mn-cs"/>
                <a:sym typeface="Symbol" pitchFamily="18" charset="2"/>
              </a:rPr>
              <a:t>  </a:t>
            </a:r>
            <a:r>
              <a:rPr lang="pl-PL" sz="1600" dirty="0" err="1">
                <a:cs typeface="+mn-cs"/>
                <a:sym typeface="Symbol" pitchFamily="18" charset="2"/>
              </a:rPr>
              <a:t>tracking</a:t>
            </a:r>
            <a:r>
              <a:rPr lang="pl-PL" sz="1600" dirty="0">
                <a:cs typeface="+mn-cs"/>
                <a:sym typeface="Symbol" pitchFamily="18" charset="2"/>
              </a:rPr>
              <a:t> system: </a:t>
            </a:r>
            <a:r>
              <a:rPr lang="pl-PL" sz="1600" dirty="0" smtClean="0">
                <a:cs typeface="+mn-cs"/>
                <a:sym typeface="Symbol" pitchFamily="18" charset="2"/>
              </a:rPr>
              <a:t> (X1,X2/Y1/Y2) </a:t>
            </a:r>
            <a:r>
              <a:rPr lang="en-US" sz="1600" dirty="0">
                <a:cs typeface="+mn-cs"/>
                <a:sym typeface="Symbol" pitchFamily="18" charset="2"/>
              </a:rPr>
              <a:t>for </a:t>
            </a:r>
            <a:r>
              <a:rPr lang="en-US" sz="1600" dirty="0" err="1">
                <a:cs typeface="+mn-cs"/>
                <a:sym typeface="Symbol" pitchFamily="18" charset="2"/>
              </a:rPr>
              <a:t>pion</a:t>
            </a:r>
            <a:r>
              <a:rPr lang="en-US" sz="1600" dirty="0">
                <a:cs typeface="+mn-cs"/>
                <a:sym typeface="Symbol" pitchFamily="18" charset="2"/>
              </a:rPr>
              <a:t> </a:t>
            </a:r>
            <a:r>
              <a:rPr lang="en-US" sz="1600" dirty="0" err="1">
                <a:cs typeface="+mn-cs"/>
                <a:sym typeface="Symbol" pitchFamily="18" charset="2"/>
              </a:rPr>
              <a:t>mometum</a:t>
            </a:r>
            <a:r>
              <a:rPr lang="en-US" sz="1600" dirty="0">
                <a:cs typeface="+mn-cs"/>
                <a:sym typeface="Symbol" pitchFamily="18" charset="2"/>
              </a:rPr>
              <a:t> determination </a:t>
            </a:r>
            <a:r>
              <a:rPr lang="pl-PL" sz="1600" dirty="0">
                <a:cs typeface="+mn-cs"/>
                <a:sym typeface="Symbol" pitchFamily="18" charset="2"/>
              </a:rPr>
              <a:t> : </a:t>
            </a:r>
            <a:r>
              <a:rPr lang="en-US" sz="1600" dirty="0">
                <a:cs typeface="+mn-cs"/>
                <a:sym typeface="Symbol" pitchFamily="18" charset="2"/>
              </a:rPr>
              <a:t>p/p =0.1% </a:t>
            </a:r>
            <a:endParaRPr lang="pl-PL" sz="1600" dirty="0" smtClean="0">
              <a:cs typeface="+mn-cs"/>
              <a:sym typeface="Symbol" pitchFamily="18" charset="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sz="1600" dirty="0">
                <a:cs typeface="+mn-cs"/>
                <a:sym typeface="Symbol" pitchFamily="18" charset="2"/>
              </a:rPr>
              <a:t> </a:t>
            </a:r>
            <a:r>
              <a:rPr lang="pl-PL" sz="1600" dirty="0" smtClean="0">
                <a:cs typeface="+mn-cs"/>
                <a:sym typeface="Symbol" pitchFamily="18" charset="2"/>
              </a:rPr>
              <a:t> </a:t>
            </a:r>
            <a:r>
              <a:rPr lang="pl-PL" sz="1600" dirty="0" err="1" smtClean="0">
                <a:cs typeface="+mn-cs"/>
                <a:sym typeface="Symbol" pitchFamily="18" charset="2"/>
              </a:rPr>
              <a:t>Investigated</a:t>
            </a:r>
            <a:r>
              <a:rPr lang="pl-PL" sz="1600" dirty="0" smtClean="0">
                <a:cs typeface="+mn-cs"/>
                <a:sym typeface="Symbol" pitchFamily="18" charset="2"/>
              </a:rPr>
              <a:t> </a:t>
            </a:r>
            <a:r>
              <a:rPr lang="pl-PL" sz="1600" dirty="0" err="1" smtClean="0">
                <a:cs typeface="+mn-cs"/>
                <a:sym typeface="Symbol" pitchFamily="18" charset="2"/>
              </a:rPr>
              <a:t>channels</a:t>
            </a:r>
            <a:r>
              <a:rPr lang="pl-PL" sz="1600" dirty="0" smtClean="0">
                <a:cs typeface="+mn-cs"/>
                <a:sym typeface="Symbol" pitchFamily="18" charset="2"/>
              </a:rPr>
              <a:t>:  </a:t>
            </a:r>
            <a:r>
              <a:rPr lang="pl-PL" sz="1600" b="1" dirty="0" smtClean="0">
                <a:solidFill>
                  <a:srgbClr val="FF0000"/>
                </a:solidFill>
                <a:sym typeface="Symbol" pitchFamily="18" charset="2"/>
              </a:rPr>
              <a:t>n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+ -</a:t>
            </a:r>
            <a:r>
              <a:rPr lang="pl-PL" sz="1600" b="1" dirty="0">
                <a:solidFill>
                  <a:srgbClr val="FF0000"/>
                </a:solidFill>
                <a:sym typeface="Symbol" pitchFamily="18" charset="2"/>
              </a:rPr>
              <a:t> /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pl-PL" sz="1600" b="1" dirty="0">
                <a:solidFill>
                  <a:srgbClr val="FF0000"/>
                </a:solidFill>
                <a:sym typeface="Symbol" pitchFamily="18" charset="2"/>
              </a:rPr>
              <a:t>p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pl-PL" sz="1600" b="1" dirty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 </a:t>
            </a:r>
            <a:r>
              <a:rPr lang="pl-PL" sz="1600" b="1" baseline="30000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pl-PL" sz="16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sym typeface="Symbol" pitchFamily="18" charset="2"/>
              </a:rPr>
              <a:t>/ </a:t>
            </a:r>
            <a:r>
              <a:rPr lang="pl-PL" sz="1600" b="1" dirty="0" err="1" smtClean="0">
                <a:solidFill>
                  <a:srgbClr val="FF0000"/>
                </a:solidFill>
                <a:sym typeface="Symbol" pitchFamily="18" charset="2"/>
              </a:rPr>
              <a:t>ne+e</a:t>
            </a:r>
            <a:r>
              <a:rPr lang="pl-PL" sz="1600" b="1" dirty="0" smtClean="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sym typeface="Symbol" pitchFamily="18" charset="2"/>
              </a:rPr>
              <a:t>: off-shell coupling of  to resonance</a:t>
            </a:r>
            <a:endParaRPr lang="pl-PL" sz="1600" dirty="0">
              <a:cs typeface="+mn-cs"/>
              <a:sym typeface="Symbol" pitchFamily="18" charset="2"/>
            </a:endParaRPr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54610" y="832065"/>
            <a:ext cx="3563938" cy="3600450"/>
            <a:chOff x="1260" y="938"/>
            <a:chExt cx="2381" cy="2610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2784" y="2052"/>
            <a:ext cx="10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87" name="Równanie" r:id="rId4" imgW="152280" imgH="342720" progId="Equation.3">
                    <p:embed/>
                  </p:oleObj>
                </mc:Choice>
                <mc:Fallback>
                  <p:oleObj name="Równanie" r:id="rId4" imgW="152280" imgH="34272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052"/>
                          <a:ext cx="102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00" name="Picture 18" descr="D:\piotr\dokumenty\rysunki\hades\hadronic\pions1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60" y="938"/>
              <a:ext cx="2381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Elipsa 21"/>
            <p:cNvSpPr>
              <a:spLocks noChangeArrowheads="1"/>
            </p:cNvSpPr>
            <p:nvPr/>
          </p:nvSpPr>
          <p:spPr bwMode="auto">
            <a:xfrm>
              <a:off x="1825" y="3055"/>
              <a:ext cx="216" cy="25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sz="2400" i="1">
                <a:latin typeface="Times New Roman" pitchFamily="18" charset="0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154" y="1154572"/>
            <a:ext cx="5379999" cy="313109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7632341" y="2924944"/>
            <a:ext cx="15116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Polyethylen</a:t>
            </a:r>
            <a:r>
              <a:rPr lang="pl-PL" sz="1400" dirty="0"/>
              <a:t> </a:t>
            </a:r>
          </a:p>
          <a:p>
            <a:r>
              <a:rPr lang="pl-PL" sz="1400" dirty="0" smtClean="0"/>
              <a:t>(CH</a:t>
            </a:r>
            <a:r>
              <a:rPr lang="pl-PL" sz="1400" baseline="-25000" dirty="0" smtClean="0"/>
              <a:t>2</a:t>
            </a:r>
            <a:r>
              <a:rPr lang="pl-PL" sz="1400" dirty="0" smtClean="0"/>
              <a:t>)</a:t>
            </a:r>
            <a:r>
              <a:rPr lang="pl-PL" sz="1400" baseline="-25000" dirty="0" smtClean="0"/>
              <a:t>n </a:t>
            </a:r>
            <a:r>
              <a:rPr lang="pl-PL" sz="1400" dirty="0" smtClean="0"/>
              <a:t> and C</a:t>
            </a:r>
            <a:endParaRPr lang="en-GB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1"/>
          <p:cNvSpPr txBox="1">
            <a:spLocks noChangeArrowheads="1"/>
          </p:cNvSpPr>
          <p:nvPr/>
        </p:nvSpPr>
        <p:spPr bwMode="auto">
          <a:xfrm>
            <a:off x="1361921" y="136605"/>
            <a:ext cx="6697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dirty="0" err="1" smtClean="0">
                <a:solidFill>
                  <a:srgbClr val="0066FF"/>
                </a:solidFill>
                <a:latin typeface="+mn-lt"/>
              </a:rPr>
              <a:t>Separation</a:t>
            </a:r>
            <a:r>
              <a:rPr lang="pl-PL" altLang="pl-PL" sz="2800" dirty="0" smtClean="0">
                <a:solidFill>
                  <a:srgbClr val="0066FF"/>
                </a:solidFill>
                <a:latin typeface="+mn-lt"/>
              </a:rPr>
              <a:t> of </a:t>
            </a:r>
            <a:r>
              <a:rPr lang="pl-PL" altLang="pl-PL" sz="2800" dirty="0" err="1" smtClean="0">
                <a:solidFill>
                  <a:srgbClr val="0066FF"/>
                </a:solidFill>
                <a:latin typeface="+mn-lt"/>
              </a:rPr>
              <a:t>channels</a:t>
            </a:r>
            <a:endParaRPr lang="pl-PL" altLang="pl-PL" sz="2800" dirty="0">
              <a:solidFill>
                <a:srgbClr val="0066FF"/>
              </a:solidFill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4" y="944725"/>
            <a:ext cx="7647220" cy="56011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b="4363"/>
          <a:stretch/>
        </p:blipFill>
        <p:spPr>
          <a:xfrm>
            <a:off x="4357440" y="908692"/>
            <a:ext cx="3528865" cy="288031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808320" y="1151309"/>
            <a:ext cx="344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3333CC"/>
                </a:solidFill>
              </a:rPr>
              <a:t>938,8 </a:t>
            </a:r>
            <a:r>
              <a:rPr lang="pl-PL" sz="1600" dirty="0" err="1" smtClean="0">
                <a:solidFill>
                  <a:srgbClr val="3333CC"/>
                </a:solidFill>
              </a:rPr>
              <a:t>MeV</a:t>
            </a:r>
            <a:r>
              <a:rPr lang="pl-PL" sz="1600" dirty="0" smtClean="0">
                <a:solidFill>
                  <a:srgbClr val="3333CC"/>
                </a:solidFill>
              </a:rPr>
              <a:t> (</a:t>
            </a:r>
            <a:r>
              <a:rPr lang="pl-PL" sz="1600" dirty="0" smtClean="0">
                <a:solidFill>
                  <a:srgbClr val="3333CC"/>
                </a:solidFill>
                <a:sym typeface="Symbol" panose="05050102010706020507" pitchFamily="18" charset="2"/>
              </a:rPr>
              <a:t>= </a:t>
            </a:r>
            <a:r>
              <a:rPr lang="pl-PL" sz="1600" dirty="0" smtClean="0">
                <a:solidFill>
                  <a:srgbClr val="3333CC"/>
                </a:solidFill>
              </a:rPr>
              <a:t>1.7%)</a:t>
            </a:r>
          </a:p>
          <a:p>
            <a:r>
              <a:rPr lang="pl-PL" sz="1600" dirty="0" smtClean="0">
                <a:solidFill>
                  <a:srgbClr val="FF66CC"/>
                </a:solidFill>
              </a:rPr>
              <a:t>939,4</a:t>
            </a:r>
            <a:r>
              <a:rPr lang="pl-PL" sz="1600" dirty="0" smtClean="0">
                <a:solidFill>
                  <a:srgbClr val="3333CC"/>
                </a:solidFill>
              </a:rPr>
              <a:t> </a:t>
            </a:r>
            <a:r>
              <a:rPr lang="pl-PL" sz="1600" dirty="0" err="1" smtClean="0">
                <a:solidFill>
                  <a:srgbClr val="FF66CC"/>
                </a:solidFill>
              </a:rPr>
              <a:t>MeV</a:t>
            </a:r>
            <a:r>
              <a:rPr lang="pl-PL" sz="1600" dirty="0" smtClean="0">
                <a:solidFill>
                  <a:srgbClr val="3333CC"/>
                </a:solidFill>
              </a:rPr>
              <a:t> </a:t>
            </a:r>
            <a:r>
              <a:rPr lang="pl-PL" sz="1600" dirty="0" smtClean="0">
                <a:solidFill>
                  <a:srgbClr val="FF66CC"/>
                </a:solidFill>
              </a:rPr>
              <a:t>(</a:t>
            </a:r>
            <a:r>
              <a:rPr lang="pl-PL" sz="1600" dirty="0" smtClean="0">
                <a:solidFill>
                  <a:srgbClr val="FF66CC"/>
                </a:solidFill>
                <a:sym typeface="Symbol" panose="05050102010706020507" pitchFamily="18" charset="2"/>
              </a:rPr>
              <a:t>= </a:t>
            </a:r>
            <a:r>
              <a:rPr lang="pl-PL" sz="1600" dirty="0" smtClean="0">
                <a:solidFill>
                  <a:srgbClr val="FF66CC"/>
                </a:solidFill>
              </a:rPr>
              <a:t>1.0%) </a:t>
            </a:r>
            <a:r>
              <a:rPr lang="pl-PL" sz="1600" dirty="0" err="1" smtClean="0">
                <a:solidFill>
                  <a:srgbClr val="FF66CC"/>
                </a:solidFill>
              </a:rPr>
              <a:t>beam</a:t>
            </a:r>
            <a:r>
              <a:rPr lang="pl-PL" sz="1600" dirty="0" smtClean="0">
                <a:solidFill>
                  <a:srgbClr val="FF66CC"/>
                </a:solidFill>
              </a:rPr>
              <a:t> </a:t>
            </a:r>
            <a:r>
              <a:rPr lang="pl-PL" sz="1600" dirty="0" err="1" smtClean="0">
                <a:solidFill>
                  <a:srgbClr val="FF66CC"/>
                </a:solidFill>
              </a:rPr>
              <a:t>tracker</a:t>
            </a:r>
            <a:endParaRPr lang="en-GB" sz="1600" dirty="0">
              <a:solidFill>
                <a:srgbClr val="FF66CC"/>
              </a:solidFill>
            </a:endParaRPr>
          </a:p>
          <a:p>
            <a:endParaRPr lang="en-GB" sz="1600" dirty="0">
              <a:solidFill>
                <a:srgbClr val="3333CC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68688" y="1124744"/>
            <a:ext cx="61206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791</a:t>
            </a:r>
            <a:endParaRPr lang="en-GB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547664" y="4041068"/>
            <a:ext cx="61206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791</a:t>
            </a:r>
            <a:endParaRPr lang="en-GB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932040" y="1232756"/>
            <a:ext cx="61206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791</a:t>
            </a:r>
            <a:endParaRPr lang="en-GB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43311" y="703079"/>
            <a:ext cx="3341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err="1"/>
              <a:t>e</a:t>
            </a:r>
            <a:r>
              <a:rPr lang="pl-PL" sz="1800" dirty="0" err="1" smtClean="0"/>
              <a:t>lastic</a:t>
            </a:r>
            <a:r>
              <a:rPr lang="pl-PL" dirty="0" smtClean="0"/>
              <a:t> p</a:t>
            </a:r>
            <a:r>
              <a:rPr lang="pl-PL" dirty="0" smtClean="0">
                <a:sym typeface="Symbol" panose="05050102010706020507" pitchFamily="18" charset="2"/>
              </a:rPr>
              <a:t></a:t>
            </a:r>
            <a:r>
              <a:rPr lang="pl-PL" baseline="30000" dirty="0" smtClean="0">
                <a:sym typeface="Symbol" panose="05050102010706020507" pitchFamily="18" charset="2"/>
              </a:rPr>
              <a:t>-</a:t>
            </a:r>
            <a:r>
              <a:rPr lang="pl-PL" dirty="0" smtClean="0">
                <a:sym typeface="Symbol" panose="05050102010706020507" pitchFamily="18" charset="2"/>
              </a:rPr>
              <a:t> </a:t>
            </a:r>
            <a:r>
              <a:rPr lang="pl-PL" sz="1800" dirty="0" smtClean="0">
                <a:sym typeface="Symbol" panose="05050102010706020507" pitchFamily="18" charset="2"/>
              </a:rPr>
              <a:t>(</a:t>
            </a:r>
            <a:r>
              <a:rPr lang="pl-PL" sz="1800" dirty="0" err="1" smtClean="0">
                <a:sym typeface="Symbol" panose="05050102010706020507" pitchFamily="18" charset="2"/>
              </a:rPr>
              <a:t>normalization</a:t>
            </a:r>
            <a:r>
              <a:rPr lang="pl-PL" sz="1800" dirty="0" smtClean="0">
                <a:sym typeface="Symbol" panose="05050102010706020507" pitchFamily="18" charset="2"/>
              </a:rPr>
              <a:t>)</a:t>
            </a:r>
            <a:endParaRPr lang="en-GB" sz="1800" baseline="30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920442" y="731816"/>
            <a:ext cx="943071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1800" b="1" dirty="0" smtClean="0"/>
              <a:t>n</a:t>
            </a:r>
            <a:r>
              <a:rPr lang="pl-PL" b="1" dirty="0" smtClean="0">
                <a:sym typeface="Symbol" panose="05050102010706020507" pitchFamily="18" charset="2"/>
              </a:rPr>
              <a:t>+</a:t>
            </a:r>
            <a:r>
              <a:rPr lang="pl-PL" b="1" baseline="30000" dirty="0" smtClean="0">
                <a:sym typeface="Symbol" panose="05050102010706020507" pitchFamily="18" charset="2"/>
              </a:rPr>
              <a:t>-</a:t>
            </a:r>
            <a:endParaRPr lang="en-GB" b="1" baseline="300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/>
          <a:srcRect t="2589" r="2867"/>
          <a:stretch/>
        </p:blipFill>
        <p:spPr>
          <a:xfrm>
            <a:off x="4588239" y="3728320"/>
            <a:ext cx="3404843" cy="2831207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413655" y="5325942"/>
            <a:ext cx="80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FF0000"/>
                </a:solidFill>
              </a:rPr>
              <a:t>SAID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148064" y="4001821"/>
            <a:ext cx="61206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791</a:t>
            </a:r>
            <a:endParaRPr lang="en-GB" b="1" dirty="0"/>
          </a:p>
        </p:txBody>
      </p:sp>
      <p:sp>
        <p:nvSpPr>
          <p:cNvPr id="13" name="Prostokąt 12"/>
          <p:cNvSpPr/>
          <p:nvPr/>
        </p:nvSpPr>
        <p:spPr>
          <a:xfrm>
            <a:off x="6770413" y="3512329"/>
            <a:ext cx="857927" cy="40011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  <a:r>
              <a:rPr lang="pl-PL" sz="1800" b="1" dirty="0" smtClean="0"/>
              <a:t>p</a:t>
            </a:r>
            <a:r>
              <a:rPr lang="pl-PL" b="1" dirty="0" smtClean="0">
                <a:sym typeface="Symbol" panose="05050102010706020507" pitchFamily="18" charset="2"/>
              </a:rPr>
              <a:t>-</a:t>
            </a:r>
            <a:r>
              <a:rPr lang="pl-PL" b="1" baseline="30000" dirty="0" smtClean="0">
                <a:sym typeface="Symbol" panose="05050102010706020507" pitchFamily="18" charset="2"/>
              </a:rPr>
              <a:t>0</a:t>
            </a:r>
            <a:endParaRPr lang="en-GB" b="1" baseline="30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608902" y="1393382"/>
            <a:ext cx="61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PE</a:t>
            </a:r>
          </a:p>
          <a:p>
            <a:r>
              <a:rPr lang="pl-PL" sz="1600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pl-PL" sz="1600" b="1" dirty="0">
                <a:solidFill>
                  <a:srgbClr val="3333CC"/>
                </a:solidFill>
              </a:rPr>
              <a:t>p</a:t>
            </a:r>
            <a:endParaRPr lang="en-GB" sz="1600" b="1" dirty="0">
              <a:solidFill>
                <a:srgbClr val="3333CC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850777" y="2818645"/>
            <a:ext cx="118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PE</a:t>
            </a:r>
          </a:p>
          <a:p>
            <a:r>
              <a:rPr lang="pl-PL" sz="1600" b="1" dirty="0" smtClean="0">
                <a:solidFill>
                  <a:srgbClr val="FF0000"/>
                </a:solidFill>
              </a:rPr>
              <a:t>C, </a:t>
            </a:r>
            <a:r>
              <a:rPr lang="pl-PL" sz="1600" b="1" dirty="0" smtClean="0">
                <a:solidFill>
                  <a:srgbClr val="00B050"/>
                </a:solidFill>
              </a:rPr>
              <a:t>C </a:t>
            </a:r>
            <a:r>
              <a:rPr lang="pl-PL" sz="1600" b="1" dirty="0" err="1" smtClean="0">
                <a:solidFill>
                  <a:srgbClr val="00B050"/>
                </a:solidFill>
              </a:rPr>
              <a:t>e.b.e</a:t>
            </a:r>
            <a:endParaRPr lang="pl-PL" sz="1600" b="1" dirty="0" smtClean="0">
              <a:solidFill>
                <a:srgbClr val="00B050"/>
              </a:solidFill>
            </a:endParaRPr>
          </a:p>
          <a:p>
            <a:r>
              <a:rPr lang="pl-PL" sz="1600" b="1" dirty="0" smtClean="0">
                <a:solidFill>
                  <a:srgbClr val="3333CC"/>
                </a:solidFill>
              </a:rPr>
              <a:t>p </a:t>
            </a:r>
            <a:endParaRPr lang="en-GB" sz="1600" b="1" dirty="0">
              <a:solidFill>
                <a:srgbClr val="3333CC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984268" y="4084346"/>
            <a:ext cx="2159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3333CC"/>
                </a:solidFill>
              </a:rPr>
              <a:t>132,8 </a:t>
            </a:r>
            <a:endParaRPr lang="pl-PL" sz="1600" dirty="0">
              <a:solidFill>
                <a:srgbClr val="3333CC"/>
              </a:solidFill>
            </a:endParaRPr>
          </a:p>
          <a:p>
            <a:r>
              <a:rPr lang="pl-PL" sz="1600" dirty="0" smtClean="0">
                <a:solidFill>
                  <a:srgbClr val="FF66CC"/>
                </a:solidFill>
              </a:rPr>
              <a:t>133,2</a:t>
            </a:r>
            <a:r>
              <a:rPr lang="pl-PL" sz="1600" dirty="0" smtClean="0">
                <a:solidFill>
                  <a:srgbClr val="3333CC"/>
                </a:solidFill>
              </a:rPr>
              <a:t> </a:t>
            </a:r>
            <a:r>
              <a:rPr lang="pl-PL" sz="1600" dirty="0" smtClean="0">
                <a:solidFill>
                  <a:srgbClr val="FF66CC"/>
                </a:solidFill>
              </a:rPr>
              <a:t>   </a:t>
            </a:r>
            <a:r>
              <a:rPr lang="pl-PL" sz="1600" dirty="0" err="1">
                <a:solidFill>
                  <a:srgbClr val="FF66CC"/>
                </a:solidFill>
              </a:rPr>
              <a:t>beam</a:t>
            </a:r>
            <a:r>
              <a:rPr lang="pl-PL" sz="1600" dirty="0">
                <a:solidFill>
                  <a:srgbClr val="FF66CC"/>
                </a:solidFill>
              </a:rPr>
              <a:t> </a:t>
            </a:r>
            <a:r>
              <a:rPr lang="pl-PL" sz="1600" dirty="0" err="1">
                <a:solidFill>
                  <a:srgbClr val="FF66CC"/>
                </a:solidFill>
              </a:rPr>
              <a:t>tracker</a:t>
            </a:r>
            <a:endParaRPr lang="en-GB" sz="1600" dirty="0">
              <a:solidFill>
                <a:srgbClr val="FF66CC"/>
              </a:solidFill>
            </a:endParaRPr>
          </a:p>
        </p:txBody>
      </p:sp>
      <p:sp>
        <p:nvSpPr>
          <p:cNvPr id="1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34200" y="6545263"/>
            <a:ext cx="2133600" cy="227012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ECT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3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" y="224644"/>
            <a:ext cx="8892480" cy="642831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2720" y="4689140"/>
            <a:ext cx="7673044" cy="12961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1"/>
          <p:cNvSpPr txBox="1"/>
          <p:nvPr/>
        </p:nvSpPr>
        <p:spPr>
          <a:xfrm>
            <a:off x="7778022" y="4799993"/>
            <a:ext cx="129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Included</a:t>
            </a:r>
            <a:r>
              <a:rPr lang="pl-PL" dirty="0" smtClean="0"/>
              <a:t> </a:t>
            </a:r>
          </a:p>
          <a:p>
            <a:r>
              <a:rPr lang="pl-PL" dirty="0" smtClean="0"/>
              <a:t>in </a:t>
            </a:r>
            <a:r>
              <a:rPr lang="pl-PL" dirty="0" err="1" smtClean="0"/>
              <a:t>fit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5472100" y="332656"/>
            <a:ext cx="36719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800" dirty="0" err="1" smtClean="0"/>
              <a:t>A.Saranstev</a:t>
            </a:r>
            <a:r>
              <a:rPr lang="pl-PL" sz="1800" dirty="0" smtClean="0"/>
              <a:t> </a:t>
            </a:r>
            <a:r>
              <a:rPr lang="pl-PL" sz="1800" dirty="0" smtClean="0"/>
              <a:t>B-G </a:t>
            </a:r>
            <a:r>
              <a:rPr lang="pl-PL" sz="1800" dirty="0" smtClean="0"/>
              <a:t>PWA</a:t>
            </a:r>
            <a:endParaRPr lang="en-GB" sz="1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292080" y="533721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66FF"/>
                </a:solidFill>
              </a:rPr>
              <a:t>CB-ELSA</a:t>
            </a:r>
            <a:r>
              <a:rPr lang="pl-PL" sz="1400" dirty="0" smtClean="0"/>
              <a:t>, </a:t>
            </a:r>
            <a:r>
              <a:rPr lang="pl-PL" sz="1400" i="1" dirty="0" smtClean="0">
                <a:solidFill>
                  <a:srgbClr val="0066FF"/>
                </a:solidFill>
              </a:rPr>
              <a:t>MAMI</a:t>
            </a:r>
            <a:r>
              <a:rPr lang="pl-PL" sz="1400" dirty="0" smtClean="0">
                <a:solidFill>
                  <a:srgbClr val="0066FF"/>
                </a:solidFill>
              </a:rPr>
              <a:t> </a:t>
            </a:r>
            <a:endParaRPr lang="en-GB" sz="1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0738" y="63048"/>
            <a:ext cx="5652628" cy="704850"/>
          </a:xfrm>
        </p:spPr>
        <p:txBody>
          <a:bodyPr/>
          <a:lstStyle/>
          <a:p>
            <a:r>
              <a:rPr lang="pl-PL" b="1" dirty="0" err="1" smtClean="0">
                <a:solidFill>
                  <a:srgbClr val="0066FF"/>
                </a:solidFill>
              </a:rPr>
              <a:t>Invariant</a:t>
            </a:r>
            <a:r>
              <a:rPr lang="pl-PL" b="1" dirty="0" smtClean="0">
                <a:solidFill>
                  <a:srgbClr val="0066FF"/>
                </a:solidFill>
              </a:rPr>
              <a:t> </a:t>
            </a:r>
            <a:r>
              <a:rPr lang="pl-PL" b="1" dirty="0" err="1" smtClean="0">
                <a:solidFill>
                  <a:srgbClr val="0066FF"/>
                </a:solidFill>
              </a:rPr>
              <a:t>masses</a:t>
            </a:r>
            <a:endParaRPr lang="en-GB" b="1" dirty="0">
              <a:solidFill>
                <a:srgbClr val="0066FF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86000" y="-3234362"/>
            <a:ext cx="4572000" cy="133267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t="6499"/>
          <a:stretch/>
        </p:blipFill>
        <p:spPr>
          <a:xfrm>
            <a:off x="103683" y="978399"/>
            <a:ext cx="3744253" cy="255086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/>
          <a:srcRect t="6817"/>
          <a:stretch/>
        </p:blipFill>
        <p:spPr>
          <a:xfrm>
            <a:off x="3579578" y="1097523"/>
            <a:ext cx="3283909" cy="2372345"/>
          </a:xfrm>
          <a:prstGeom prst="rect">
            <a:avLst/>
          </a:prstGeom>
        </p:spPr>
      </p:pic>
      <p:grpSp>
        <p:nvGrpSpPr>
          <p:cNvPr id="25" name="Grupa 24"/>
          <p:cNvGrpSpPr/>
          <p:nvPr/>
        </p:nvGrpSpPr>
        <p:grpSpPr>
          <a:xfrm>
            <a:off x="346913" y="5878800"/>
            <a:ext cx="8811011" cy="774000"/>
            <a:chOff x="346913" y="5878800"/>
            <a:chExt cx="8811011" cy="774000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3125" y="5878800"/>
              <a:ext cx="7134799" cy="774000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913" y="5976000"/>
              <a:ext cx="1807650" cy="630000"/>
            </a:xfrm>
            <a:prstGeom prst="rect">
              <a:avLst/>
            </a:prstGeom>
          </p:spPr>
        </p:pic>
      </p:grpSp>
      <p:sp>
        <p:nvSpPr>
          <p:cNvPr id="17" name="pole tekstowe 16"/>
          <p:cNvSpPr txBox="1"/>
          <p:nvPr/>
        </p:nvSpPr>
        <p:spPr>
          <a:xfrm>
            <a:off x="7052076" y="865066"/>
            <a:ext cx="191928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683,5 </a:t>
            </a:r>
            <a:r>
              <a:rPr lang="pl-PL" b="1" dirty="0" err="1" smtClean="0"/>
              <a:t>MeV</a:t>
            </a:r>
            <a:r>
              <a:rPr lang="pl-PL" b="1" dirty="0" smtClean="0"/>
              <a:t>/c</a:t>
            </a:r>
            <a:endParaRPr lang="en-GB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240634" y="1181563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n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+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953065" y="1366229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n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+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7132610" y="1348981"/>
            <a:ext cx="184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</a:t>
            </a:r>
            <a:r>
              <a:rPr lang="pl-PL" dirty="0" err="1" smtClean="0"/>
              <a:t>cceptance</a:t>
            </a:r>
            <a:r>
              <a:rPr lang="pl-PL" dirty="0" smtClean="0"/>
              <a:t>  </a:t>
            </a:r>
            <a:r>
              <a:rPr lang="pl-PL" dirty="0" err="1" smtClean="0"/>
              <a:t>corrected</a:t>
            </a:r>
            <a:endParaRPr lang="en-GB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6945159" y="2359315"/>
            <a:ext cx="202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56000"/>
            </a:pPr>
            <a:r>
              <a:rPr lang="pl-PL" b="1" dirty="0" smtClean="0">
                <a:solidFill>
                  <a:srgbClr val="00FF00"/>
                </a:solidFill>
                <a:sym typeface="Symbol" panose="05050102010706020507" pitchFamily="18" charset="2"/>
              </a:rPr>
              <a:t>N</a:t>
            </a:r>
            <a:r>
              <a:rPr lang="pl-PL" b="1" dirty="0" smtClean="0">
                <a:sym typeface="Symbol" panose="05050102010706020507" pitchFamily="18" charset="2"/>
              </a:rPr>
              <a:t>,  </a:t>
            </a:r>
            <a:r>
              <a:rPr lang="pl-PL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</a:t>
            </a:r>
            <a:r>
              <a:rPr lang="pl-PL" b="1" dirty="0" smtClean="0">
                <a:sym typeface="Symbol" panose="05050102010706020507" pitchFamily="18" charset="2"/>
              </a:rPr>
              <a:t>,  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N</a:t>
            </a:r>
            <a:endParaRPr lang="en-GB" b="1" dirty="0">
              <a:solidFill>
                <a:srgbClr val="0066FF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236296" y="4274224"/>
            <a:ext cx="2364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56000"/>
            </a:pPr>
            <a:r>
              <a:rPr lang="pl-PL" b="1" dirty="0">
                <a:solidFill>
                  <a:srgbClr val="0066FF"/>
                </a:solidFill>
                <a:sym typeface="Symbol" panose="05050102010706020507" pitchFamily="18" charset="2"/>
              </a:rPr>
              <a:t>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N,</a:t>
            </a:r>
            <a:r>
              <a:rPr lang="pl-PL" b="1" dirty="0">
                <a:sym typeface="Symbol" panose="05050102010706020507" pitchFamily="18" charset="2"/>
              </a:rPr>
              <a:t> </a:t>
            </a:r>
            <a:r>
              <a:rPr lang="pl-PL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</a:t>
            </a:r>
            <a:r>
              <a:rPr lang="pl-PL" b="1" dirty="0" smtClean="0">
                <a:sym typeface="Symbol" panose="05050102010706020507" pitchFamily="18" charset="2"/>
              </a:rPr>
              <a:t> </a:t>
            </a:r>
            <a:endParaRPr lang="en-GB" b="1" dirty="0">
              <a:solidFill>
                <a:srgbClr val="0066FF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65" r="7128"/>
          <a:stretch/>
        </p:blipFill>
        <p:spPr>
          <a:xfrm>
            <a:off x="3350719" y="3485649"/>
            <a:ext cx="3507282" cy="249917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2879334" y="781776"/>
            <a:ext cx="2196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PRELIMINARY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067730" y="3553908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/>
              <a:t>p</a:t>
            </a:r>
            <a:r>
              <a:rPr lang="pl-PL" sz="1800" b="1" dirty="0" smtClean="0"/>
              <a:t>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>
                <a:sym typeface="Symbol" panose="05050102010706020507" pitchFamily="18" charset="2"/>
              </a:rPr>
              <a:t>0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7483" r="6548"/>
          <a:stretch/>
        </p:blipFill>
        <p:spPr>
          <a:xfrm>
            <a:off x="174220" y="3458358"/>
            <a:ext cx="3435462" cy="252646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2560565" y="3517941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/>
              <a:t>p</a:t>
            </a:r>
            <a:r>
              <a:rPr lang="pl-PL" sz="1800" b="1" dirty="0" smtClean="0"/>
              <a:t>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>
                <a:sym typeface="Symbol" panose="05050102010706020507" pitchFamily="18" charset="2"/>
              </a:rPr>
              <a:t>0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</p:spTree>
    <p:extLst>
      <p:ext uri="{BB962C8B-B14F-4D97-AF65-F5344CB8AC3E}">
        <p14:creationId xmlns:p14="http://schemas.microsoft.com/office/powerpoint/2010/main" val="25850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Angular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distributions</a:t>
            </a:r>
            <a:endParaRPr lang="en-GB" sz="2800" b="1" dirty="0">
              <a:solidFill>
                <a:srgbClr val="0066FF"/>
              </a:solidFill>
              <a:effectLst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Conference</a:t>
            </a:r>
            <a:endParaRPr lang="de-DE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3" y="942697"/>
            <a:ext cx="3664001" cy="275939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l="-1126" t="10645" r="1126" b="2954"/>
          <a:stretch/>
        </p:blipFill>
        <p:spPr>
          <a:xfrm>
            <a:off x="4110588" y="1160747"/>
            <a:ext cx="3562255" cy="257899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4847794" y="1401125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n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+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754802" y="1511634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n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+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32" y="843436"/>
            <a:ext cx="8111136" cy="413188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169857" y="6080613"/>
            <a:ext cx="8811011" cy="774000"/>
            <a:chOff x="346913" y="5878800"/>
            <a:chExt cx="8811011" cy="77400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3125" y="5878800"/>
              <a:ext cx="7134799" cy="774000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913" y="5976000"/>
              <a:ext cx="1807650" cy="630000"/>
            </a:xfrm>
            <a:prstGeom prst="rect">
              <a:avLst/>
            </a:prstGeom>
          </p:spPr>
        </p:pic>
      </p:grpSp>
      <p:sp>
        <p:nvSpPr>
          <p:cNvPr id="18" name="pole tekstowe 17"/>
          <p:cNvSpPr txBox="1"/>
          <p:nvPr/>
        </p:nvSpPr>
        <p:spPr>
          <a:xfrm>
            <a:off x="7224717" y="1389102"/>
            <a:ext cx="191928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683,5 </a:t>
            </a:r>
            <a:r>
              <a:rPr lang="pl-PL" b="1" dirty="0" err="1" smtClean="0"/>
              <a:t>MeV</a:t>
            </a:r>
            <a:r>
              <a:rPr lang="pl-PL" b="1" dirty="0" smtClean="0"/>
              <a:t>/c</a:t>
            </a:r>
            <a:endParaRPr lang="en-GB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r="6969"/>
          <a:stretch/>
        </p:blipFill>
        <p:spPr>
          <a:xfrm>
            <a:off x="257274" y="3671337"/>
            <a:ext cx="3525992" cy="251420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r="8235" b="-1"/>
          <a:stretch/>
        </p:blipFill>
        <p:spPr>
          <a:xfrm>
            <a:off x="4267747" y="3719319"/>
            <a:ext cx="3290726" cy="2418237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7485350" y="2028390"/>
            <a:ext cx="184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</a:t>
            </a:r>
            <a:r>
              <a:rPr lang="pl-PL" dirty="0" err="1" smtClean="0"/>
              <a:t>cceptance</a:t>
            </a:r>
            <a:r>
              <a:rPr lang="pl-PL" dirty="0" smtClean="0"/>
              <a:t>  </a:t>
            </a:r>
            <a:r>
              <a:rPr lang="pl-PL" dirty="0" err="1" smtClean="0"/>
              <a:t>corrected</a:t>
            </a:r>
            <a:endParaRPr lang="en-GB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711230" y="3803431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/>
              <a:t>p</a:t>
            </a:r>
            <a:r>
              <a:rPr lang="pl-PL" sz="1800" b="1" dirty="0" smtClean="0"/>
              <a:t>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>
                <a:sym typeface="Symbol" panose="05050102010706020507" pitchFamily="18" charset="2"/>
              </a:rPr>
              <a:t>0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521448" y="3817117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/>
              <a:t>p</a:t>
            </a:r>
            <a:r>
              <a:rPr lang="pl-PL" sz="1800" b="1" dirty="0" smtClean="0"/>
              <a:t>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>
                <a:sym typeface="Symbol" panose="05050102010706020507" pitchFamily="18" charset="2"/>
              </a:rPr>
              <a:t>0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</p:spTree>
    <p:extLst>
      <p:ext uri="{BB962C8B-B14F-4D97-AF65-F5344CB8AC3E}">
        <p14:creationId xmlns:p14="http://schemas.microsoft.com/office/powerpoint/2010/main" val="951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b="1" dirty="0" smtClean="0">
                <a:solidFill>
                  <a:srgbClr val="0066FF"/>
                </a:solidFill>
                <a:effectLst/>
              </a:rPr>
              <a:t>Total cross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sections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endParaRPr lang="en-GB" sz="2800" b="1" dirty="0">
              <a:solidFill>
                <a:srgbClr val="0066FF"/>
              </a:soli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295636" y="1270438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</a:t>
            </a:r>
            <a:r>
              <a:rPr lang="pl-PL" dirty="0">
                <a:sym typeface="Symbol" panose="05050102010706020507" pitchFamily="18" charset="2"/>
              </a:rPr>
              <a:t>-p</a:t>
            </a:r>
            <a:r>
              <a:rPr lang="pl-PL" dirty="0" smtClean="0">
                <a:sym typeface="Symbol" panose="05050102010706020507" pitchFamily="18" charset="2"/>
              </a:rPr>
              <a:t></a:t>
            </a:r>
            <a:r>
              <a:rPr lang="pl-PL" baseline="30000" dirty="0" smtClean="0">
                <a:sym typeface="Symbol" panose="05050102010706020507" pitchFamily="18" charset="2"/>
              </a:rPr>
              <a:t>+</a:t>
            </a:r>
            <a:r>
              <a:rPr lang="pl-PL" dirty="0" smtClean="0">
                <a:sym typeface="Symbol" panose="05050102010706020507" pitchFamily="18" charset="2"/>
              </a:rPr>
              <a:t></a:t>
            </a:r>
            <a:r>
              <a:rPr lang="pl-PL" baseline="30000" dirty="0" smtClean="0">
                <a:sym typeface="Symbol" panose="05050102010706020507" pitchFamily="18" charset="2"/>
              </a:rPr>
              <a:t>- </a:t>
            </a:r>
            <a:r>
              <a:rPr lang="pl-PL" dirty="0">
                <a:sym typeface="Symbol" panose="05050102010706020507" pitchFamily="18" charset="2"/>
              </a:rPr>
              <a:t>n </a:t>
            </a:r>
            <a:endParaRPr lang="en-GB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721006" y="841230"/>
            <a:ext cx="2196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PRELIMINARY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3315482" y="1358199"/>
            <a:ext cx="387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PWA </a:t>
            </a:r>
            <a:r>
              <a:rPr lang="pl-PL" sz="1600" dirty="0" err="1" smtClean="0"/>
              <a:t>solutions</a:t>
            </a:r>
            <a:r>
              <a:rPr lang="pl-PL" sz="1600" dirty="0" smtClean="0"/>
              <a:t> &amp; HADES cross </a:t>
            </a:r>
            <a:r>
              <a:rPr lang="pl-PL" sz="1600" dirty="0" err="1" smtClean="0"/>
              <a:t>sections</a:t>
            </a:r>
            <a:endParaRPr lang="en-GB" sz="16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1151620" y="5686343"/>
            <a:ext cx="7740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ym typeface="Symbol" panose="05050102010706020507" pitchFamily="18" charset="2"/>
              </a:rPr>
              <a:t>Total  cross </a:t>
            </a:r>
            <a:r>
              <a:rPr lang="pl-PL" sz="1600" dirty="0" err="1" smtClean="0">
                <a:sym typeface="Symbol" panose="05050102010706020507" pitchFamily="18" charset="2"/>
              </a:rPr>
              <a:t>section</a:t>
            </a:r>
            <a:r>
              <a:rPr lang="pl-PL" sz="1600" dirty="0" smtClean="0">
                <a:sym typeface="Symbol" panose="05050102010706020507" pitchFamily="18" charset="2"/>
              </a:rPr>
              <a:t>:</a:t>
            </a:r>
          </a:p>
          <a:p>
            <a:r>
              <a:rPr lang="en-GB" sz="1600" dirty="0" smtClean="0">
                <a:sym typeface="Symbol" panose="05050102010706020507" pitchFamily="18" charset="2"/>
              </a:rPr>
              <a:t></a:t>
            </a:r>
            <a:r>
              <a:rPr lang="en-GB" sz="1600" baseline="-25000" dirty="0" smtClean="0">
                <a:sym typeface="Symbol" panose="05050102010706020507" pitchFamily="18" charset="2"/>
              </a:rPr>
              <a:t></a:t>
            </a:r>
            <a:r>
              <a:rPr lang="pl-PL" sz="1600" baseline="-25000" dirty="0" smtClean="0">
                <a:sym typeface="Symbol" panose="05050102010706020507" pitchFamily="18" charset="2"/>
              </a:rPr>
              <a:t>   </a:t>
            </a:r>
            <a:r>
              <a:rPr lang="pl-PL" sz="1600" dirty="0" smtClean="0">
                <a:sym typeface="Symbol" panose="05050102010706020507" pitchFamily="18" charset="2"/>
              </a:rPr>
              <a:t>= </a:t>
            </a:r>
            <a:r>
              <a:rPr lang="pl-PL" sz="1600" dirty="0" smtClean="0">
                <a:sym typeface="Symbol" panose="05050102010706020507" pitchFamily="18" charset="2"/>
              </a:rPr>
              <a:t>1.3 </a:t>
            </a:r>
            <a:r>
              <a:rPr lang="pl-PL" sz="1600" dirty="0" err="1" smtClean="0">
                <a:sym typeface="Symbol" panose="05050102010706020507" pitchFamily="18" charset="2"/>
              </a:rPr>
              <a:t>mb</a:t>
            </a:r>
            <a:r>
              <a:rPr lang="pl-PL" sz="1600" dirty="0" smtClean="0">
                <a:sym typeface="Symbol" panose="05050102010706020507" pitchFamily="18" charset="2"/>
              </a:rPr>
              <a:t> (PWA </a:t>
            </a:r>
            <a:r>
              <a:rPr lang="pl-PL" sz="1600" dirty="0" err="1" smtClean="0">
                <a:sym typeface="Symbol" panose="05050102010706020507" pitchFamily="18" charset="2"/>
              </a:rPr>
              <a:t>solutions</a:t>
            </a:r>
            <a:r>
              <a:rPr lang="pl-PL" sz="1600" dirty="0" smtClean="0">
                <a:sym typeface="Symbol" panose="05050102010706020507" pitchFamily="18" charset="2"/>
              </a:rPr>
              <a:t>)  BR D</a:t>
            </a:r>
            <a:r>
              <a:rPr lang="pl-PL" sz="1600" baseline="-25000" dirty="0" smtClean="0">
                <a:sym typeface="Symbol" panose="05050102010706020507" pitchFamily="18" charset="2"/>
              </a:rPr>
              <a:t>13</a:t>
            </a:r>
            <a:r>
              <a:rPr lang="pl-PL" sz="1600" dirty="0" smtClean="0">
                <a:sym typeface="Symbol" panose="05050102010706020507" pitchFamily="18" charset="2"/>
              </a:rPr>
              <a:t> (1520)</a:t>
            </a:r>
            <a:r>
              <a:rPr lang="pl-PL" sz="1600" dirty="0" smtClean="0">
                <a:sym typeface="Symbol" panose="05050102010706020507" pitchFamily="18" charset="2"/>
              </a:rPr>
              <a:t> N</a:t>
            </a:r>
            <a:r>
              <a:rPr lang="pl-PL" sz="1600" dirty="0" smtClean="0">
                <a:sym typeface="Symbol" panose="05050102010706020507" pitchFamily="18" charset="2"/>
              </a:rPr>
              <a:t> ~ </a:t>
            </a:r>
            <a:r>
              <a:rPr lang="pl-PL" sz="1600" dirty="0" smtClean="0">
                <a:sym typeface="Symbol" panose="05050102010706020507" pitchFamily="18" charset="2"/>
              </a:rPr>
              <a:t>12  2 %</a:t>
            </a:r>
            <a:endParaRPr lang="en-GB" sz="1600" baseline="-25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57778"/>
            <a:ext cx="3847050" cy="401333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17250" y="2852936"/>
            <a:ext cx="2230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n</a:t>
            </a:r>
            <a:r>
              <a:rPr lang="pl-PL" sz="1600" dirty="0" smtClean="0">
                <a:sym typeface="Symbol" panose="05050102010706020507" pitchFamily="18" charset="2"/>
              </a:rPr>
              <a:t> - </a:t>
            </a:r>
            <a:r>
              <a:rPr lang="pl-PL" sz="1600" dirty="0" err="1" smtClean="0">
                <a:sym typeface="Symbol" panose="05050102010706020507" pitchFamily="18" charset="2"/>
              </a:rPr>
              <a:t>total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</a:p>
          <a:p>
            <a:r>
              <a:rPr lang="pl-PL" sz="1600" dirty="0" smtClean="0">
                <a:sym typeface="Symbol" panose="05050102010706020507" pitchFamily="18" charset="2"/>
              </a:rPr>
              <a:t>3/2</a:t>
            </a:r>
            <a:r>
              <a:rPr lang="pl-PL" sz="1600" baseline="30000" dirty="0" smtClean="0">
                <a:sym typeface="Symbol" panose="05050102010706020507" pitchFamily="18" charset="2"/>
              </a:rPr>
              <a:t>-</a:t>
            </a:r>
            <a:r>
              <a:rPr lang="pl-PL" sz="1600" dirty="0" smtClean="0">
                <a:sym typeface="Symbol" panose="05050102010706020507" pitchFamily="18" charset="2"/>
              </a:rPr>
              <a:t> (D13+..)</a:t>
            </a:r>
          </a:p>
          <a:p>
            <a:r>
              <a:rPr lang="pl-PL" sz="1600" dirty="0" smtClean="0">
                <a:sym typeface="Symbol" panose="05050102010706020507" pitchFamily="18" charset="2"/>
              </a:rPr>
              <a:t>1/2</a:t>
            </a:r>
            <a:r>
              <a:rPr lang="pl-PL" sz="1600" baseline="30000" dirty="0" smtClean="0">
                <a:sym typeface="Symbol" panose="05050102010706020507" pitchFamily="18" charset="2"/>
              </a:rPr>
              <a:t>-</a:t>
            </a:r>
            <a:r>
              <a:rPr lang="pl-PL" sz="1600" dirty="0" smtClean="0">
                <a:sym typeface="Symbol" panose="05050102010706020507" pitchFamily="18" charset="2"/>
              </a:rPr>
              <a:t> (S11+..)</a:t>
            </a:r>
          </a:p>
          <a:p>
            <a:r>
              <a:rPr lang="pl-PL" sz="1600" dirty="0" smtClean="0">
                <a:sym typeface="Symbol" panose="05050102010706020507" pitchFamily="18" charset="2"/>
              </a:rPr>
              <a:t>3/2</a:t>
            </a:r>
            <a:r>
              <a:rPr lang="pl-PL" sz="1600" baseline="30000" dirty="0" smtClean="0">
                <a:sym typeface="Symbol" panose="05050102010706020507" pitchFamily="18" charset="2"/>
              </a:rPr>
              <a:t>+ </a:t>
            </a:r>
            <a:r>
              <a:rPr lang="pl-PL" sz="1600" dirty="0" smtClean="0">
                <a:sym typeface="Symbol" panose="05050102010706020507" pitchFamily="18" charset="2"/>
              </a:rPr>
              <a:t>(P33+..</a:t>
            </a:r>
            <a:endParaRPr lang="pl-PL" sz="1600" baseline="30000" dirty="0" smtClean="0">
              <a:sym typeface="Symbol" panose="05050102010706020507" pitchFamily="18" charset="2"/>
            </a:endParaRPr>
          </a:p>
          <a:p>
            <a:endParaRPr lang="en-GB" sz="16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994" y="1650617"/>
            <a:ext cx="4021453" cy="4020495"/>
          </a:xfrm>
          <a:prstGeom prst="rect">
            <a:avLst/>
          </a:prstGeom>
        </p:spPr>
      </p:pic>
      <p:sp>
        <p:nvSpPr>
          <p:cNvPr id="2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57737" y="6489340"/>
            <a:ext cx="2133600" cy="227012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ECT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56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57344" y="115158"/>
            <a:ext cx="3287312" cy="704850"/>
          </a:xfrm>
        </p:spPr>
        <p:txBody>
          <a:bodyPr/>
          <a:lstStyle/>
          <a:p>
            <a:pPr>
              <a:defRPr/>
            </a:pPr>
            <a:r>
              <a:rPr lang="pl-PL" sz="2800" b="1" dirty="0" err="1" smtClean="0"/>
              <a:t>Motivation</a:t>
            </a:r>
            <a:endParaRPr lang="pl-PL" sz="2800" b="1" dirty="0"/>
          </a:p>
        </p:txBody>
      </p:sp>
      <p:sp>
        <p:nvSpPr>
          <p:cNvPr id="6" name="Prostokąt 5"/>
          <p:cNvSpPr/>
          <p:nvPr/>
        </p:nvSpPr>
        <p:spPr>
          <a:xfrm>
            <a:off x="1462341" y="930630"/>
            <a:ext cx="208915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l-PL" sz="1800">
              <a:solidFill>
                <a:srgbClr val="FFFFFF"/>
              </a:solidFill>
            </a:endParaRPr>
          </a:p>
        </p:txBody>
      </p:sp>
      <p:sp>
        <p:nvSpPr>
          <p:cNvPr id="8197" name="pole tekstowe 6"/>
          <p:cNvSpPr txBox="1">
            <a:spLocks noChangeArrowheads="1"/>
          </p:cNvSpPr>
          <p:nvPr/>
        </p:nvSpPr>
        <p:spPr bwMode="auto">
          <a:xfrm>
            <a:off x="1505746" y="962868"/>
            <a:ext cx="2146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l-PL" altLang="en-US" sz="1800" dirty="0" smtClean="0">
                <a:solidFill>
                  <a:srgbClr val="FF0000"/>
                </a:solidFill>
              </a:rPr>
              <a:t>Heavy </a:t>
            </a:r>
            <a:r>
              <a:rPr lang="pl-PL" altLang="en-US" sz="1800" dirty="0" err="1" smtClean="0">
                <a:solidFill>
                  <a:srgbClr val="FF0000"/>
                </a:solidFill>
              </a:rPr>
              <a:t>ion</a:t>
            </a:r>
            <a:r>
              <a:rPr lang="pl-PL" altLang="en-US" sz="1800" dirty="0" smtClean="0">
                <a:solidFill>
                  <a:srgbClr val="FF0000"/>
                </a:solidFill>
              </a:rPr>
              <a:t> </a:t>
            </a:r>
            <a:r>
              <a:rPr lang="pl-PL" altLang="en-US" sz="1800" dirty="0" err="1" smtClean="0">
                <a:solidFill>
                  <a:srgbClr val="FF0000"/>
                </a:solidFill>
              </a:rPr>
              <a:t>physics</a:t>
            </a:r>
            <a:r>
              <a:rPr lang="pl-PL" altLang="en-US" sz="1800" dirty="0" smtClean="0">
                <a:solidFill>
                  <a:srgbClr val="000000"/>
                </a:solidFill>
              </a:rPr>
              <a:t>:</a:t>
            </a:r>
          </a:p>
          <a:p>
            <a:pPr eaLnBrk="0" hangingPunct="0">
              <a:lnSpc>
                <a:spcPct val="150000"/>
              </a:lnSpc>
            </a:pPr>
            <a:r>
              <a:rPr lang="pl-PL" altLang="en-US" sz="1800" dirty="0" smtClean="0">
                <a:solidFill>
                  <a:srgbClr val="000000"/>
                </a:solidFill>
              </a:rPr>
              <a:t>-</a:t>
            </a:r>
            <a:r>
              <a:rPr lang="pl-PL" altLang="en-US" sz="1600" dirty="0" smtClean="0">
                <a:solidFill>
                  <a:srgbClr val="000000"/>
                </a:solidFill>
              </a:rPr>
              <a:t>in medium hadron </a:t>
            </a:r>
            <a:r>
              <a:rPr lang="pl-PL" altLang="en-US" sz="1600" dirty="0" err="1" smtClean="0">
                <a:solidFill>
                  <a:srgbClr val="000000"/>
                </a:solidFill>
              </a:rPr>
              <a:t>properties</a:t>
            </a:r>
            <a:endParaRPr lang="pl-PL" altLang="en-US" sz="16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pl-PL" altLang="en-US" sz="1600" dirty="0" smtClean="0">
                <a:solidFill>
                  <a:srgbClr val="000000"/>
                </a:solidFill>
              </a:rPr>
              <a:t>- </a:t>
            </a:r>
            <a:r>
              <a:rPr lang="pl-PL" altLang="en-US" sz="1600" dirty="0" err="1" smtClean="0">
                <a:solidFill>
                  <a:srgbClr val="000000"/>
                </a:solidFill>
              </a:rPr>
              <a:t>Nuclear</a:t>
            </a:r>
            <a:r>
              <a:rPr lang="pl-PL" altLang="en-US" sz="1600" dirty="0" smtClean="0">
                <a:solidFill>
                  <a:srgbClr val="000000"/>
                </a:solidFill>
              </a:rPr>
              <a:t> </a:t>
            </a:r>
            <a:r>
              <a:rPr lang="pl-PL" altLang="en-US" sz="1600" dirty="0" err="1" smtClean="0">
                <a:solidFill>
                  <a:srgbClr val="000000"/>
                </a:solidFill>
              </a:rPr>
              <a:t>matter</a:t>
            </a:r>
            <a:r>
              <a:rPr lang="pl-PL" altLang="en-US" sz="1600" dirty="0" smtClean="0">
                <a:solidFill>
                  <a:srgbClr val="000000"/>
                </a:solidFill>
              </a:rPr>
              <a:t> </a:t>
            </a:r>
            <a:r>
              <a:rPr lang="pl-PL" altLang="en-US" sz="1600" dirty="0" err="1" smtClean="0">
                <a:solidFill>
                  <a:srgbClr val="000000"/>
                </a:solidFill>
              </a:rPr>
              <a:t>emissivity</a:t>
            </a:r>
            <a:r>
              <a:rPr lang="pl-PL" altLang="en-US" sz="1600" dirty="0" smtClean="0">
                <a:solidFill>
                  <a:srgbClr val="000000"/>
                </a:solidFill>
              </a:rPr>
              <a:t> </a:t>
            </a:r>
            <a:r>
              <a:rPr lang="pl-PL" altLang="en-US" sz="1600" dirty="0">
                <a:solidFill>
                  <a:srgbClr val="000000"/>
                </a:solidFill>
              </a:rPr>
              <a:t> </a:t>
            </a:r>
            <a:r>
              <a:rPr lang="pl-PL" altLang="en-US" sz="1600" dirty="0" smtClean="0">
                <a:solidFill>
                  <a:srgbClr val="000000"/>
                </a:solidFill>
                <a:sym typeface="Symbol" panose="05050102010706020507" pitchFamily="18" charset="2"/>
              </a:rPr>
              <a:t></a:t>
            </a:r>
            <a:r>
              <a:rPr lang="pl-PL" altLang="en-US" sz="16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B</a:t>
            </a:r>
            <a:r>
              <a:rPr lang="pl-PL" altLang="en-US" sz="1600" dirty="0" smtClean="0">
                <a:solidFill>
                  <a:srgbClr val="000000"/>
                </a:solidFill>
              </a:rPr>
              <a:t>, T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197893" y="947407"/>
            <a:ext cx="2087562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l-PL" sz="1800" dirty="0">
              <a:solidFill>
                <a:srgbClr val="FFFFFF"/>
              </a:solidFill>
            </a:endParaRPr>
          </a:p>
        </p:txBody>
      </p:sp>
      <p:sp>
        <p:nvSpPr>
          <p:cNvPr id="8200" name="pole tekstowe 9"/>
          <p:cNvSpPr txBox="1">
            <a:spLocks noChangeArrowheads="1"/>
          </p:cNvSpPr>
          <p:nvPr/>
        </p:nvSpPr>
        <p:spPr bwMode="auto">
          <a:xfrm>
            <a:off x="6151022" y="1031526"/>
            <a:ext cx="2087562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pl-PL" altLang="en-US" sz="1800" dirty="0" smtClean="0">
                <a:solidFill>
                  <a:srgbClr val="FF0000"/>
                </a:solidFill>
              </a:rPr>
              <a:t>Proton-proton, pion-proton</a:t>
            </a:r>
          </a:p>
          <a:p>
            <a:pPr eaLnBrk="0" hangingPunct="0">
              <a:lnSpc>
                <a:spcPct val="150000"/>
              </a:lnSpc>
            </a:pPr>
            <a:r>
              <a:rPr lang="pl-PL" altLang="en-US" sz="1600" dirty="0" smtClean="0">
                <a:solidFill>
                  <a:srgbClr val="000000"/>
                </a:solidFill>
              </a:rPr>
              <a:t>-  </a:t>
            </a:r>
            <a:r>
              <a:rPr lang="pl-PL" altLang="en-US" sz="1600" dirty="0" err="1" smtClean="0">
                <a:solidFill>
                  <a:srgbClr val="000000"/>
                </a:solidFill>
              </a:rPr>
              <a:t>Vector</a:t>
            </a:r>
            <a:r>
              <a:rPr lang="pl-PL" altLang="en-US" sz="1600" dirty="0" smtClean="0">
                <a:solidFill>
                  <a:srgbClr val="000000"/>
                </a:solidFill>
              </a:rPr>
              <a:t> </a:t>
            </a:r>
            <a:r>
              <a:rPr lang="pl-PL" altLang="en-US" sz="1600" dirty="0" err="1" smtClean="0">
                <a:solidFill>
                  <a:srgbClr val="000000"/>
                </a:solidFill>
              </a:rPr>
              <a:t>Meson</a:t>
            </a:r>
            <a:r>
              <a:rPr lang="pl-PL" altLang="en-US" sz="1600" dirty="0" smtClean="0">
                <a:solidFill>
                  <a:srgbClr val="000000"/>
                </a:solidFill>
              </a:rPr>
              <a:t> </a:t>
            </a:r>
            <a:r>
              <a:rPr lang="pl-PL" altLang="en-US" sz="1600" dirty="0" err="1">
                <a:solidFill>
                  <a:srgbClr val="000000"/>
                </a:solidFill>
              </a:rPr>
              <a:t>b</a:t>
            </a:r>
            <a:r>
              <a:rPr lang="pl-PL" altLang="en-US" sz="1600" dirty="0" err="1" smtClean="0">
                <a:solidFill>
                  <a:srgbClr val="000000"/>
                </a:solidFill>
              </a:rPr>
              <a:t>aryon</a:t>
            </a:r>
            <a:r>
              <a:rPr lang="pl-PL" altLang="en-US" sz="1600" dirty="0" smtClean="0">
                <a:solidFill>
                  <a:srgbClr val="000000"/>
                </a:solidFill>
              </a:rPr>
              <a:t> </a:t>
            </a:r>
            <a:r>
              <a:rPr lang="pl-PL" altLang="en-US" sz="1600" dirty="0" err="1" smtClean="0">
                <a:solidFill>
                  <a:srgbClr val="000000"/>
                </a:solidFill>
              </a:rPr>
              <a:t>couplings</a:t>
            </a:r>
            <a:endParaRPr lang="pl-PL" altLang="en-US" sz="16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pl-PL" altLang="en-US" sz="1800" dirty="0" smtClean="0">
                <a:solidFill>
                  <a:srgbClr val="000000"/>
                </a:solidFill>
              </a:rPr>
              <a:t>- </a:t>
            </a:r>
            <a:r>
              <a:rPr lang="pl-PL" altLang="en-US" sz="1600" dirty="0">
                <a:solidFill>
                  <a:srgbClr val="000000"/>
                </a:solidFill>
              </a:rPr>
              <a:t>e</a:t>
            </a:r>
            <a:r>
              <a:rPr lang="pl-PL" altLang="en-US" sz="1600" dirty="0" smtClean="0">
                <a:solidFill>
                  <a:srgbClr val="000000"/>
                </a:solidFill>
              </a:rPr>
              <a:t>m </a:t>
            </a:r>
            <a:r>
              <a:rPr lang="pl-PL" altLang="en-US" sz="1600" dirty="0" err="1" smtClean="0">
                <a:solidFill>
                  <a:srgbClr val="000000"/>
                </a:solidFill>
              </a:rPr>
              <a:t>trasnistion</a:t>
            </a:r>
            <a:r>
              <a:rPr lang="pl-PL" altLang="en-US" sz="1600" dirty="0" smtClean="0">
                <a:solidFill>
                  <a:srgbClr val="000000"/>
                </a:solidFill>
              </a:rPr>
              <a:t> FF</a:t>
            </a:r>
            <a:endParaRPr lang="pl-PL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3" name="Strzałka w lewo i prawo 2"/>
          <p:cNvSpPr/>
          <p:nvPr/>
        </p:nvSpPr>
        <p:spPr>
          <a:xfrm>
            <a:off x="4309083" y="1719828"/>
            <a:ext cx="1030662" cy="277602"/>
          </a:xfrm>
          <a:prstGeom prst="leftRightArrow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925169" y="3234779"/>
            <a:ext cx="28997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6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anose="05050102010706020507" pitchFamily="18" charset="2"/>
              </a:rPr>
              <a:t> </a:t>
            </a:r>
            <a:r>
              <a:rPr lang="pl-PL" sz="1600" i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anose="05050102010706020507" pitchFamily="18" charset="2"/>
              </a:rPr>
              <a:t>m</a:t>
            </a:r>
            <a:r>
              <a:rPr lang="pl-PL" sz="1600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anose="05050102010706020507" pitchFamily="18" charset="2"/>
              </a:rPr>
              <a:t>eson</a:t>
            </a:r>
            <a:r>
              <a:rPr lang="pl-PL" sz="16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anose="05050102010706020507" pitchFamily="18" charset="2"/>
              </a:rPr>
              <a:t> in </a:t>
            </a:r>
            <a:r>
              <a:rPr lang="pl-PL" sz="1600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anose="05050102010706020507" pitchFamily="18" charset="2"/>
              </a:rPr>
              <a:t>nuclear</a:t>
            </a:r>
            <a:r>
              <a:rPr lang="pl-PL" sz="16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anose="05050102010706020507" pitchFamily="18" charset="2"/>
              </a:rPr>
              <a:t> </a:t>
            </a:r>
            <a:r>
              <a:rPr lang="pl-PL" sz="1600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anose="05050102010706020507" pitchFamily="18" charset="2"/>
              </a:rPr>
              <a:t>matter</a:t>
            </a:r>
            <a:r>
              <a:rPr lang="pl-PL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 </a:t>
            </a:r>
            <a:endParaRPr lang="en-GB" sz="16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455644" y="4678238"/>
            <a:ext cx="95250" cy="730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l-PL" sz="2400" i="1" smtClean="0">
              <a:solidFill>
                <a:srgbClr val="000000"/>
              </a:solidFill>
            </a:endParaRP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4354169" y="4689350"/>
            <a:ext cx="93662" cy="730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l-PL" sz="2400" i="1" smtClean="0">
              <a:solidFill>
                <a:srgbClr val="000000"/>
              </a:solidFill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2626969" y="4565525"/>
            <a:ext cx="325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2400" i="1" smtClean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5" name="Arc 28"/>
          <p:cNvSpPr>
            <a:spLocks/>
          </p:cNvSpPr>
          <p:nvPr/>
        </p:nvSpPr>
        <p:spPr bwMode="auto">
          <a:xfrm rot="5400000">
            <a:off x="3812832" y="4529012"/>
            <a:ext cx="298450" cy="784225"/>
          </a:xfrm>
          <a:custGeom>
            <a:avLst/>
            <a:gdLst>
              <a:gd name="T0" fmla="*/ 0 w 22499"/>
              <a:gd name="T1" fmla="*/ 0 h 43200"/>
              <a:gd name="T2" fmla="*/ 0 w 22499"/>
              <a:gd name="T3" fmla="*/ 0 h 43200"/>
              <a:gd name="T4" fmla="*/ 0 w 22499"/>
              <a:gd name="T5" fmla="*/ 0 h 43200"/>
              <a:gd name="T6" fmla="*/ 0 60000 65536"/>
              <a:gd name="T7" fmla="*/ 0 60000 65536"/>
              <a:gd name="T8" fmla="*/ 0 60000 65536"/>
              <a:gd name="T9" fmla="*/ 0 w 22499"/>
              <a:gd name="T10" fmla="*/ 0 h 43200"/>
              <a:gd name="T11" fmla="*/ 22499 w 2249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99" h="43200" fill="none" extrusionOk="0">
                <a:moveTo>
                  <a:pt x="898" y="0"/>
                </a:moveTo>
                <a:cubicBezTo>
                  <a:pt x="12828" y="0"/>
                  <a:pt x="22499" y="9670"/>
                  <a:pt x="22499" y="21600"/>
                </a:cubicBezTo>
                <a:cubicBezTo>
                  <a:pt x="22499" y="33529"/>
                  <a:pt x="12828" y="43200"/>
                  <a:pt x="899" y="43200"/>
                </a:cubicBezTo>
                <a:cubicBezTo>
                  <a:pt x="599" y="43200"/>
                  <a:pt x="299" y="43193"/>
                  <a:pt x="-1" y="43181"/>
                </a:cubicBezTo>
              </a:path>
              <a:path w="22499" h="43200" stroke="0" extrusionOk="0">
                <a:moveTo>
                  <a:pt x="898" y="0"/>
                </a:moveTo>
                <a:cubicBezTo>
                  <a:pt x="12828" y="0"/>
                  <a:pt x="22499" y="9670"/>
                  <a:pt x="22499" y="21600"/>
                </a:cubicBezTo>
                <a:cubicBezTo>
                  <a:pt x="22499" y="33529"/>
                  <a:pt x="12828" y="43200"/>
                  <a:pt x="899" y="43200"/>
                </a:cubicBezTo>
                <a:cubicBezTo>
                  <a:pt x="599" y="43200"/>
                  <a:pt x="299" y="43193"/>
                  <a:pt x="-1" y="43181"/>
                </a:cubicBezTo>
                <a:lnTo>
                  <a:pt x="899" y="21600"/>
                </a:lnTo>
                <a:lnTo>
                  <a:pt x="898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 sz="2400" i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4365281" y="4700463"/>
            <a:ext cx="520700" cy="60325"/>
            <a:chOff x="1536" y="1344"/>
            <a:chExt cx="384" cy="48"/>
          </a:xfrm>
        </p:grpSpPr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1537" y="1344"/>
              <a:ext cx="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2400" i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1536" y="1392"/>
              <a:ext cx="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2400" i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3036544" y="4676650"/>
            <a:ext cx="520700" cy="61913"/>
            <a:chOff x="1536" y="1344"/>
            <a:chExt cx="384" cy="48"/>
          </a:xfrm>
        </p:grpSpPr>
        <p:sp>
          <p:nvSpPr>
            <p:cNvPr id="20" name="Line 33"/>
            <p:cNvSpPr>
              <a:spLocks noChangeShapeType="1"/>
            </p:cNvSpPr>
            <p:nvPr/>
          </p:nvSpPr>
          <p:spPr bwMode="auto">
            <a:xfrm>
              <a:off x="1537" y="1344"/>
              <a:ext cx="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2400" i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>
              <a:off x="1536" y="1392"/>
              <a:ext cx="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2400" i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3028606" y="4184525"/>
            <a:ext cx="327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2000" b="1" smtClean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4424019" y="4184525"/>
            <a:ext cx="3270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2000" b="1" smtClean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>
            <a:off x="3490569" y="4332163"/>
            <a:ext cx="911225" cy="11461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03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75" y="7875"/>
                </a:moveTo>
                <a:cubicBezTo>
                  <a:pt x="2946" y="3908"/>
                  <a:pt x="6634" y="1217"/>
                  <a:pt x="10800" y="1218"/>
                </a:cubicBezTo>
                <a:cubicBezTo>
                  <a:pt x="14965" y="1218"/>
                  <a:pt x="18653" y="3908"/>
                  <a:pt x="19924" y="7875"/>
                </a:cubicBezTo>
                <a:lnTo>
                  <a:pt x="21084" y="7503"/>
                </a:lnTo>
                <a:cubicBezTo>
                  <a:pt x="19651" y="3032"/>
                  <a:pt x="15494" y="-1"/>
                  <a:pt x="10799" y="0"/>
                </a:cubicBezTo>
                <a:cubicBezTo>
                  <a:pt x="6105" y="0"/>
                  <a:pt x="1948" y="3032"/>
                  <a:pt x="515" y="7503"/>
                </a:cubicBezTo>
                <a:lnTo>
                  <a:pt x="1675" y="7875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 sz="2400" i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3742981" y="5040188"/>
            <a:ext cx="7096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2000" b="1" smtClean="0">
                <a:solidFill>
                  <a:srgbClr val="000000"/>
                </a:solidFill>
              </a:rPr>
              <a:t>N</a:t>
            </a:r>
            <a:r>
              <a:rPr lang="de-DE" altLang="pl-PL" sz="2000" b="1" baseline="30000" smtClean="0">
                <a:solidFill>
                  <a:srgbClr val="000000"/>
                </a:solidFill>
              </a:rPr>
              <a:t>-</a:t>
            </a:r>
            <a:r>
              <a:rPr lang="de-DE" altLang="pl-PL" sz="2000" b="1" i="1" baseline="30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3457231" y="3873375"/>
            <a:ext cx="1071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1800" b="1" dirty="0" smtClean="0">
                <a:solidFill>
                  <a:srgbClr val="000000"/>
                </a:solidFill>
              </a:rPr>
              <a:t>N</a:t>
            </a:r>
            <a:r>
              <a:rPr lang="pl-PL" altLang="pl-PL" sz="1800" b="1" dirty="0" smtClean="0">
                <a:solidFill>
                  <a:srgbClr val="000000"/>
                </a:solidFill>
              </a:rPr>
              <a:t>*</a:t>
            </a:r>
            <a:endParaRPr lang="de-DE" altLang="pl-PL" sz="1800" b="1" dirty="0" smtClean="0">
              <a:solidFill>
                <a:srgbClr val="000000"/>
              </a:solidFill>
            </a:endParaRP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4886557" y="4423582"/>
            <a:ext cx="846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2400" i="1" dirty="0" smtClean="0">
                <a:solidFill>
                  <a:srgbClr val="000000"/>
                </a:solidFill>
              </a:rPr>
              <a:t>+  ...</a:t>
            </a:r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829919" y="4627438"/>
            <a:ext cx="95250" cy="103187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l-PL" sz="2400" i="1" smtClean="0">
              <a:solidFill>
                <a:srgbClr val="000000"/>
              </a:solidFill>
            </a:endParaRPr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1866556" y="4689350"/>
            <a:ext cx="93663" cy="730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l-PL" sz="2400" i="1" smtClean="0">
              <a:solidFill>
                <a:srgbClr val="000000"/>
              </a:solidFill>
            </a:endParaRPr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1968156" y="4738563"/>
            <a:ext cx="519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GB" sz="2400" i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742606" y="4495675"/>
            <a:ext cx="134143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2000" b="1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de-DE" altLang="pl-PL" sz="2000" b="1" smtClean="0">
                <a:solidFill>
                  <a:srgbClr val="000000"/>
                </a:solidFill>
              </a:rPr>
              <a:t>(1232)</a:t>
            </a:r>
          </a:p>
        </p:txBody>
      </p:sp>
      <p:sp>
        <p:nvSpPr>
          <p:cNvPr id="32" name="Oval 45"/>
          <p:cNvSpPr>
            <a:spLocks noChangeArrowheads="1"/>
          </p:cNvSpPr>
          <p:nvPr/>
        </p:nvSpPr>
        <p:spPr bwMode="auto">
          <a:xfrm>
            <a:off x="863256" y="4254375"/>
            <a:ext cx="1073150" cy="795338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l-PL" sz="2400" i="1" smtClean="0">
              <a:solidFill>
                <a:srgbClr val="000000"/>
              </a:solidFill>
            </a:endParaRPr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>
            <a:off x="1969744" y="4689350"/>
            <a:ext cx="519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GB" sz="2400" i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" name="Group 47"/>
          <p:cNvGrpSpPr>
            <a:grpSpLocks/>
          </p:cNvGrpSpPr>
          <p:nvPr/>
        </p:nvGrpSpPr>
        <p:grpSpPr bwMode="auto">
          <a:xfrm>
            <a:off x="347319" y="4689350"/>
            <a:ext cx="520700" cy="49213"/>
            <a:chOff x="1536" y="1344"/>
            <a:chExt cx="384" cy="48"/>
          </a:xfrm>
        </p:grpSpPr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1537" y="1344"/>
              <a:ext cx="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2400" i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1536" y="1392"/>
              <a:ext cx="3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sz="2400" i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242544" y="4184525"/>
            <a:ext cx="3270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20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2171356" y="4184525"/>
            <a:ext cx="3270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2000" b="1" smtClean="0">
                <a:solidFill>
                  <a:srgbClr val="000000"/>
                </a:solidFill>
                <a:latin typeface="Symbol" panose="05050102010706020507" pitchFamily="18" charset="2"/>
              </a:rPr>
              <a:t>r</a:t>
            </a:r>
          </a:p>
        </p:txBody>
      </p:sp>
      <p:grpSp>
        <p:nvGrpSpPr>
          <p:cNvPr id="39" name="Group 52"/>
          <p:cNvGrpSpPr>
            <a:grpSpLocks/>
          </p:cNvGrpSpPr>
          <p:nvPr/>
        </p:nvGrpSpPr>
        <p:grpSpPr bwMode="auto">
          <a:xfrm>
            <a:off x="1106144" y="4813175"/>
            <a:ext cx="585787" cy="398463"/>
            <a:chOff x="3552" y="1584"/>
            <a:chExt cx="432" cy="384"/>
          </a:xfrm>
        </p:grpSpPr>
        <p:sp>
          <p:nvSpPr>
            <p:cNvPr id="40" name="AutoShape 53"/>
            <p:cNvSpPr>
              <a:spLocks noChangeArrowheads="1"/>
            </p:cNvSpPr>
            <p:nvPr/>
          </p:nvSpPr>
          <p:spPr bwMode="auto">
            <a:xfrm>
              <a:off x="3552" y="1584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00" y="10800"/>
                  </a:moveTo>
                  <a:cubicBezTo>
                    <a:pt x="2100" y="5995"/>
                    <a:pt x="5995" y="2100"/>
                    <a:pt x="10800" y="2100"/>
                  </a:cubicBezTo>
                  <a:cubicBezTo>
                    <a:pt x="15604" y="2099"/>
                    <a:pt x="19499" y="5995"/>
                    <a:pt x="195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2100" y="108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2400" i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rc 54"/>
            <p:cNvSpPr>
              <a:spLocks/>
            </p:cNvSpPr>
            <p:nvPr/>
          </p:nvSpPr>
          <p:spPr bwMode="auto">
            <a:xfrm rot="5400000">
              <a:off x="3695" y="1656"/>
              <a:ext cx="144" cy="384"/>
            </a:xfrm>
            <a:custGeom>
              <a:avLst/>
              <a:gdLst>
                <a:gd name="T0" fmla="*/ 0 w 22499"/>
                <a:gd name="T1" fmla="*/ 0 h 43200"/>
                <a:gd name="T2" fmla="*/ 0 w 22499"/>
                <a:gd name="T3" fmla="*/ 0 h 43200"/>
                <a:gd name="T4" fmla="*/ 0 w 22499"/>
                <a:gd name="T5" fmla="*/ 0 h 43200"/>
                <a:gd name="T6" fmla="*/ 0 60000 65536"/>
                <a:gd name="T7" fmla="*/ 0 60000 65536"/>
                <a:gd name="T8" fmla="*/ 0 60000 65536"/>
                <a:gd name="T9" fmla="*/ 0 w 22499"/>
                <a:gd name="T10" fmla="*/ 0 h 43200"/>
                <a:gd name="T11" fmla="*/ 22499 w 224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99" h="43200" fill="none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</a:path>
                <a:path w="22499" h="43200" stroke="0" extrusionOk="0">
                  <a:moveTo>
                    <a:pt x="898" y="0"/>
                  </a:moveTo>
                  <a:cubicBezTo>
                    <a:pt x="12828" y="0"/>
                    <a:pt x="22499" y="9670"/>
                    <a:pt x="22499" y="21600"/>
                  </a:cubicBezTo>
                  <a:cubicBezTo>
                    <a:pt x="22499" y="33529"/>
                    <a:pt x="12828" y="43200"/>
                    <a:pt x="899" y="43200"/>
                  </a:cubicBezTo>
                  <a:cubicBezTo>
                    <a:pt x="599" y="43200"/>
                    <a:pt x="299" y="43193"/>
                    <a:pt x="-1" y="43181"/>
                  </a:cubicBezTo>
                  <a:lnTo>
                    <a:pt x="899" y="21600"/>
                  </a:lnTo>
                  <a:lnTo>
                    <a:pt x="898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2400" i="1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1190281" y="5098925"/>
            <a:ext cx="6953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pl-PL" sz="2000" b="1" smtClean="0">
                <a:solidFill>
                  <a:srgbClr val="000000"/>
                </a:solidFill>
              </a:rPr>
              <a:t>N</a:t>
            </a:r>
            <a:r>
              <a:rPr lang="de-DE" altLang="pl-PL" sz="2000" b="1" baseline="30000" smtClean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1171231" y="3795588"/>
            <a:ext cx="352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l-PL" sz="2400" b="1" dirty="0" smtClean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endParaRPr lang="de-DE" altLang="pl-PL" sz="24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253518" y="6000418"/>
            <a:ext cx="4922923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dominant role of </a:t>
            </a:r>
            <a:r>
              <a:rPr lang="pl-PL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baryonic</a:t>
            </a:r>
            <a:r>
              <a:rPr lang="pl-PL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l-PL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resonances</a:t>
            </a:r>
            <a:r>
              <a:rPr lang="pl-PL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for in-medium </a:t>
            </a:r>
            <a:r>
              <a:rPr lang="pl-PL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</a:t>
            </a:r>
            <a:r>
              <a:rPr lang="pl-PL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elf</a:t>
            </a:r>
            <a:r>
              <a:rPr lang="pl-PL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-Energy </a:t>
            </a:r>
            <a:r>
              <a:rPr lang="en-GB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</a:t>
            </a:r>
            <a:r>
              <a:rPr lang="en-GB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</a:t>
            </a:r>
            <a:r>
              <a:rPr lang="pl-PL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R</a:t>
            </a:r>
            <a:r>
              <a:rPr lang="pl-PL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endParaRPr lang="pl-PL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158870" y="5423045"/>
            <a:ext cx="358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</a:t>
            </a:r>
            <a:r>
              <a:rPr lang="en-GB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</a:t>
            </a:r>
            <a:r>
              <a:rPr lang="pl-PL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</a:t>
            </a:r>
            <a:r>
              <a:rPr lang="en-GB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</a:t>
            </a:r>
            <a:r>
              <a:rPr lang="en-GB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</a:t>
            </a:r>
            <a:r>
              <a:rPr lang="pl-PL" sz="24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R(, N*)                         </a:t>
            </a:r>
            <a:endParaRPr lang="en-GB" sz="2400" b="1" baseline="-25000" dirty="0">
              <a:solidFill>
                <a:srgbClr val="FF0000"/>
              </a:solidFill>
            </a:endParaRPr>
          </a:p>
        </p:txBody>
      </p:sp>
      <p:grpSp>
        <p:nvGrpSpPr>
          <p:cNvPr id="47" name="Grupa 46"/>
          <p:cNvGrpSpPr/>
          <p:nvPr/>
        </p:nvGrpSpPr>
        <p:grpSpPr>
          <a:xfrm>
            <a:off x="4897090" y="3366728"/>
            <a:ext cx="5449797" cy="3048764"/>
            <a:chOff x="3285266" y="3991495"/>
            <a:chExt cx="5002273" cy="3397860"/>
          </a:xfrm>
        </p:grpSpPr>
        <p:grpSp>
          <p:nvGrpSpPr>
            <p:cNvPr id="48" name="Grupa 111"/>
            <p:cNvGrpSpPr>
              <a:grpSpLocks/>
            </p:cNvGrpSpPr>
            <p:nvPr/>
          </p:nvGrpSpPr>
          <p:grpSpPr bwMode="auto">
            <a:xfrm>
              <a:off x="3285266" y="3991495"/>
              <a:ext cx="5002273" cy="3397860"/>
              <a:chOff x="3465543" y="3033883"/>
              <a:chExt cx="5190349" cy="4043038"/>
            </a:xfrm>
          </p:grpSpPr>
          <p:grpSp>
            <p:nvGrpSpPr>
              <p:cNvPr id="50" name="Grupa 92"/>
              <p:cNvGrpSpPr>
                <a:grpSpLocks/>
              </p:cNvGrpSpPr>
              <p:nvPr/>
            </p:nvGrpSpPr>
            <p:grpSpPr bwMode="auto">
              <a:xfrm>
                <a:off x="4059339" y="3033883"/>
                <a:ext cx="4596553" cy="4043038"/>
                <a:chOff x="5201664" y="3069887"/>
                <a:chExt cx="3563889" cy="4043038"/>
              </a:xfrm>
            </p:grpSpPr>
            <p:sp>
              <p:nvSpPr>
                <p:cNvPr id="54" name="Prostokąt 53"/>
                <p:cNvSpPr/>
                <p:nvPr/>
              </p:nvSpPr>
              <p:spPr>
                <a:xfrm>
                  <a:off x="5498296" y="4291324"/>
                  <a:ext cx="2279830" cy="2821601"/>
                </a:xfrm>
                <a:prstGeom prst="rect">
                  <a:avLst/>
                </a:prstGeom>
                <a:solidFill>
                  <a:schemeClr val="bg1"/>
                </a:solidFill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sp>
              <p:nvSpPr>
                <p:cNvPr id="55" name="pole tekstowe 91"/>
                <p:cNvSpPr txBox="1">
                  <a:spLocks noChangeArrowheads="1"/>
                </p:cNvSpPr>
                <p:nvPr/>
              </p:nvSpPr>
              <p:spPr bwMode="auto">
                <a:xfrm>
                  <a:off x="5201664" y="3069887"/>
                  <a:ext cx="3563889" cy="4760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l-PL" sz="1800" dirty="0" err="1" smtClean="0"/>
                    <a:t>baryonic</a:t>
                  </a:r>
                  <a:r>
                    <a:rPr lang="pl-PL" sz="1800" dirty="0" smtClean="0"/>
                    <a:t> </a:t>
                  </a:r>
                  <a:r>
                    <a:rPr lang="pl-PL" sz="1800" dirty="0" err="1" smtClean="0"/>
                    <a:t>loops</a:t>
                  </a:r>
                  <a:r>
                    <a:rPr lang="pl-PL" sz="1800" dirty="0" smtClean="0"/>
                    <a:t> </a:t>
                  </a:r>
                  <a:r>
                    <a:rPr lang="pl-PL" sz="1800" dirty="0" err="1" smtClean="0"/>
                    <a:t>directly</a:t>
                  </a:r>
                  <a:r>
                    <a:rPr lang="pl-PL" sz="1800" dirty="0" smtClean="0"/>
                    <a:t> </a:t>
                  </a:r>
                  <a:r>
                    <a:rPr lang="pl-PL" sz="1800" dirty="0" err="1"/>
                    <a:t>related</a:t>
                  </a:r>
                  <a:r>
                    <a:rPr lang="pl-PL" sz="1800" dirty="0"/>
                    <a:t>  to </a:t>
                  </a:r>
                  <a:r>
                    <a:rPr lang="pl-PL" dirty="0" smtClean="0"/>
                    <a:t>:</a:t>
                  </a:r>
                  <a:endParaRPr lang="pl-PL" dirty="0"/>
                </a:p>
              </p:txBody>
            </p:sp>
          </p:grpSp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45135" y="4779854"/>
                <a:ext cx="2257638" cy="1701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" name="Łącznik prosty 52"/>
              <p:cNvCxnSpPr/>
              <p:nvPr/>
            </p:nvCxnSpPr>
            <p:spPr>
              <a:xfrm flipH="1">
                <a:off x="3465543" y="5544470"/>
                <a:ext cx="61128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pole tekstowe 48"/>
            <p:cNvSpPr txBox="1"/>
            <p:nvPr/>
          </p:nvSpPr>
          <p:spPr>
            <a:xfrm>
              <a:off x="4315252" y="4504080"/>
              <a:ext cx="2978167" cy="445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 smtClean="0">
                  <a:solidFill>
                    <a:srgbClr val="FF0000"/>
                  </a:solidFill>
                </a:rPr>
                <a:t>Resonance</a:t>
              </a:r>
              <a:r>
                <a:rPr lang="pl-PL" dirty="0" smtClean="0">
                  <a:solidFill>
                    <a:srgbClr val="FF0000"/>
                  </a:solidFill>
                </a:rPr>
                <a:t> </a:t>
              </a:r>
              <a:r>
                <a:rPr lang="pl-PL" dirty="0" err="1" smtClean="0">
                  <a:solidFill>
                    <a:srgbClr val="FF0000"/>
                  </a:solidFill>
                </a:rPr>
                <a:t>Dalitz</a:t>
              </a:r>
              <a:r>
                <a:rPr lang="pl-PL" dirty="0" smtClean="0">
                  <a:solidFill>
                    <a:srgbClr val="FF0000"/>
                  </a:solidFill>
                </a:rPr>
                <a:t> </a:t>
              </a:r>
              <a:r>
                <a:rPr lang="pl-PL" dirty="0" err="1" smtClean="0">
                  <a:solidFill>
                    <a:srgbClr val="FF0000"/>
                  </a:solidFill>
                </a:rPr>
                <a:t>decay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" name="Łącznik prosty 6"/>
          <p:cNvCxnSpPr/>
          <p:nvPr/>
        </p:nvCxnSpPr>
        <p:spPr>
          <a:xfrm flipH="1" flipV="1">
            <a:off x="4884625" y="5040188"/>
            <a:ext cx="291816" cy="79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5256484" y="6433544"/>
            <a:ext cx="388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m</a:t>
            </a:r>
            <a:r>
              <a:rPr lang="pl-PL" sz="1600" dirty="0" err="1" smtClean="0"/>
              <a:t>ore</a:t>
            </a:r>
            <a:r>
              <a:rPr lang="pl-PL" sz="1600" dirty="0" smtClean="0"/>
              <a:t> in </a:t>
            </a:r>
            <a:r>
              <a:rPr lang="pl-PL" sz="1600" dirty="0" err="1" smtClean="0"/>
              <a:t>talks</a:t>
            </a:r>
            <a:r>
              <a:rPr lang="pl-PL" sz="1600" dirty="0" smtClean="0"/>
              <a:t> of Joachim, Jochen, Ralf,..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462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224644"/>
            <a:ext cx="7524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rgbClr val="0066FF"/>
                </a:solidFill>
              </a:rPr>
              <a:t>Exclusive</a:t>
            </a:r>
            <a:r>
              <a:rPr lang="pl-PL" sz="2800" b="1" dirty="0" smtClean="0">
                <a:solidFill>
                  <a:srgbClr val="0066FF"/>
                </a:solidFill>
              </a:rPr>
              <a:t> </a:t>
            </a:r>
            <a:r>
              <a:rPr lang="pl-PL" sz="2800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-</a:t>
            </a:r>
            <a:r>
              <a:rPr lang="pl-PL" sz="2800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pe+e</a:t>
            </a:r>
            <a:r>
              <a:rPr lang="pl-PL" sz="2800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- n  </a:t>
            </a:r>
            <a:endParaRPr lang="en-GB" sz="2800" b="1" dirty="0">
              <a:solidFill>
                <a:srgbClr val="0066FF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137626" y="872066"/>
            <a:ext cx="2196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PRELIMINARY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23528" y="5896286"/>
            <a:ext cx="656168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Very strong </a:t>
            </a:r>
            <a:r>
              <a:rPr lang="en-US" dirty="0" smtClean="0">
                <a:sym typeface="Symbol" panose="05050102010706020507" pitchFamily="18" charset="2"/>
              </a:rPr>
              <a:t>contribution from  (along strict VMD) 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8" y="1188126"/>
            <a:ext cx="4150908" cy="4351889"/>
          </a:xfrm>
          <a:prstGeom prst="rect">
            <a:avLst/>
          </a:prstGeom>
        </p:spPr>
      </p:pic>
      <p:cxnSp>
        <p:nvCxnSpPr>
          <p:cNvPr id="11" name="Łącznik prosty 10"/>
          <p:cNvCxnSpPr/>
          <p:nvPr/>
        </p:nvCxnSpPr>
        <p:spPr>
          <a:xfrm flipH="1">
            <a:off x="2448520" y="3175413"/>
            <a:ext cx="1" cy="1680565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835696" y="3175413"/>
            <a:ext cx="0" cy="1784206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2499298" y="3103379"/>
            <a:ext cx="1860162" cy="1809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175" y="4990374"/>
            <a:ext cx="3367934" cy="80463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8396710" y="1128480"/>
            <a:ext cx="513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QED</a:t>
            </a:r>
            <a:endParaRPr lang="en-GB" sz="1200" dirty="0"/>
          </a:p>
        </p:txBody>
      </p:sp>
      <p:sp>
        <p:nvSpPr>
          <p:cNvPr id="19" name="Elipsa 18"/>
          <p:cNvSpPr/>
          <p:nvPr/>
        </p:nvSpPr>
        <p:spPr>
          <a:xfrm>
            <a:off x="5364088" y="5052902"/>
            <a:ext cx="684076" cy="8269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ole tekstowe 19"/>
          <p:cNvSpPr txBox="1"/>
          <p:nvPr/>
        </p:nvSpPr>
        <p:spPr>
          <a:xfrm>
            <a:off x="5207660" y="4728641"/>
            <a:ext cx="155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00B0F0"/>
                </a:solidFill>
              </a:rPr>
              <a:t>from PWA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973878" y="4712355"/>
            <a:ext cx="5179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10</a:t>
            </a:r>
            <a:r>
              <a:rPr lang="pl-PL" sz="1600" baseline="30000" dirty="0" smtClean="0"/>
              <a:t>3</a:t>
            </a:r>
            <a:endParaRPr lang="en-GB" sz="16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7092280" y="5795004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More</a:t>
            </a:r>
            <a:r>
              <a:rPr lang="pl-PL" sz="1600" dirty="0" smtClean="0"/>
              <a:t> </a:t>
            </a:r>
            <a:r>
              <a:rPr lang="pl-PL" sz="1600" dirty="0" err="1" smtClean="0"/>
              <a:t>details</a:t>
            </a:r>
            <a:r>
              <a:rPr lang="pl-PL" sz="1600" dirty="0" smtClean="0"/>
              <a:t> in talk of Federico on </a:t>
            </a:r>
            <a:r>
              <a:rPr lang="pl-PL" sz="1600" dirty="0" err="1" smtClean="0"/>
              <a:t>Wednesday</a:t>
            </a:r>
            <a:endParaRPr lang="en-GB" sz="1600" dirty="0"/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6"/>
          <a:stretch/>
        </p:blipFill>
        <p:spPr>
          <a:xfrm>
            <a:off x="4359461" y="1104136"/>
            <a:ext cx="3920952" cy="359997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786" y="917244"/>
            <a:ext cx="1188132" cy="11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Prostokąt 1"/>
          <p:cNvSpPr>
            <a:spLocks noChangeArrowheads="1"/>
          </p:cNvSpPr>
          <p:nvPr/>
        </p:nvSpPr>
        <p:spPr bwMode="auto">
          <a:xfrm>
            <a:off x="580800" y="203349"/>
            <a:ext cx="8096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en-US" sz="2800" b="1" i="0" smtClean="0">
                <a:solidFill>
                  <a:srgbClr val="0000FF"/>
                </a:solidFill>
                <a:latin typeface="Comic Sans MS" panose="030F0702030302020204" pitchFamily="66" charset="0"/>
              </a:rPr>
              <a:t>e+e- production from microscopic models</a:t>
            </a:r>
            <a:endParaRPr lang="en-IE" altLang="en-US" sz="2800" b="1" i="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2" name="Picture 3" descr="C:\Documents and Settings\salabura\Moje dokumenty\rysunki\gif\int_matri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6702" r="17497" b="60049"/>
          <a:stretch>
            <a:fillRect/>
          </a:stretch>
        </p:blipFill>
        <p:spPr bwMode="auto">
          <a:xfrm>
            <a:off x="0" y="1520788"/>
            <a:ext cx="4103312" cy="200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pole tekstowe 4"/>
          <p:cNvSpPr txBox="1">
            <a:spLocks noChangeArrowheads="1"/>
          </p:cNvSpPr>
          <p:nvPr/>
        </p:nvSpPr>
        <p:spPr bwMode="auto">
          <a:xfrm>
            <a:off x="225530" y="980728"/>
            <a:ext cx="4295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l-PL" altLang="en-US" sz="1600" i="0" dirty="0" err="1">
                <a:solidFill>
                  <a:srgbClr val="000000"/>
                </a:solidFill>
                <a:latin typeface="Arial" panose="020B0604020202020204" pitchFamily="34" charset="0"/>
              </a:rPr>
              <a:t>Resonance</a:t>
            </a:r>
            <a:r>
              <a:rPr lang="pl-PL" altLang="en-US" sz="1600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600" i="0" dirty="0" err="1">
                <a:solidFill>
                  <a:srgbClr val="000000"/>
                </a:solidFill>
                <a:latin typeface="Arial" panose="020B0604020202020204" pitchFamily="34" charset="0"/>
              </a:rPr>
              <a:t>contribution</a:t>
            </a:r>
            <a:r>
              <a:rPr lang="pl-PL" altLang="en-US" sz="1600" i="0" dirty="0">
                <a:solidFill>
                  <a:srgbClr val="000000"/>
                </a:solidFill>
                <a:latin typeface="Arial" panose="020B0604020202020204" pitchFamily="34" charset="0"/>
              </a:rPr>
              <a:t> N*/</a:t>
            </a:r>
            <a:r>
              <a:rPr lang="pl-PL" altLang="en-US" sz="1600" i="0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 + </a:t>
            </a:r>
            <a:r>
              <a:rPr lang="pl-PL" altLang="en-US" sz="160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Interference</a:t>
            </a:r>
            <a:r>
              <a:rPr lang="pl-PL" altLang="en-US" sz="16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600" i="0" dirty="0" err="1">
                <a:solidFill>
                  <a:srgbClr val="000000"/>
                </a:solidFill>
                <a:latin typeface="Arial" panose="020B0604020202020204" pitchFamily="34" charset="0"/>
              </a:rPr>
              <a:t>effects</a:t>
            </a:r>
            <a:r>
              <a:rPr lang="pl-PL" altLang="en-US" sz="1600" i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pl-PL" altLang="en-US" sz="1600" i="0" dirty="0" err="1">
                <a:solidFill>
                  <a:srgbClr val="000000"/>
                </a:solidFill>
                <a:latin typeface="Arial" panose="020B0604020202020204" pitchFamily="34" charset="0"/>
              </a:rPr>
              <a:t>important</a:t>
            </a:r>
            <a:r>
              <a:rPr lang="pl-PL" altLang="en-US" sz="1600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6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600" i="0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pl-PL" altLang="en-US" sz="16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pl-PL" altLang="en-US" sz="1600" i="0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/ </a:t>
            </a:r>
            <a:r>
              <a:rPr lang="pl-PL" altLang="en-US" sz="160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threshold</a:t>
            </a:r>
            <a:r>
              <a:rPr lang="pl-PL" altLang="en-US" sz="1600" i="0" dirty="0">
                <a:solidFill>
                  <a:srgbClr val="000000"/>
                </a:solidFill>
                <a:latin typeface="Arial" panose="020B0604020202020204" pitchFamily="34" charset="0"/>
              </a:rPr>
              <a:t>!)</a:t>
            </a:r>
            <a:endParaRPr lang="en-US" altLang="en-US" sz="1600" i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03" y="794801"/>
            <a:ext cx="4396587" cy="289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Prostokąt 15"/>
          <p:cNvSpPr>
            <a:spLocks noChangeArrowheads="1"/>
          </p:cNvSpPr>
          <p:nvPr/>
        </p:nvSpPr>
        <p:spPr bwMode="auto">
          <a:xfrm>
            <a:off x="396862" y="3753036"/>
            <a:ext cx="3706450" cy="263918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en-US" sz="1400" i="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Predictions</a:t>
            </a:r>
            <a:r>
              <a:rPr lang="pl-PL" altLang="en-US" sz="1400" i="0" u="sng" dirty="0">
                <a:solidFill>
                  <a:srgbClr val="000000"/>
                </a:solidFill>
                <a:latin typeface="Arial" panose="020B0604020202020204" pitchFamily="34" charset="0"/>
              </a:rPr>
              <a:t> !</a:t>
            </a:r>
          </a:p>
          <a:p>
            <a:pPr eaLnBrk="1" hangingPunct="1"/>
            <a:endParaRPr lang="pl-PL" altLang="en-US" sz="105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M.F.M. Lutz 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, B. </a:t>
            </a:r>
            <a:r>
              <a:rPr lang="pl-PL" altLang="en-US" sz="120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Frimann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M. </a:t>
            </a:r>
            <a:r>
              <a:rPr lang="pl-PL" altLang="en-US" sz="120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Soyuer</a:t>
            </a:r>
            <a:r>
              <a:rPr lang="en-GB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.  </a:t>
            </a:r>
            <a:endParaRPr lang="pl-PL" altLang="en-US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Nuclear Physics A 713 (2003) 97–118</a:t>
            </a:r>
            <a:endParaRPr lang="pl-PL" altLang="en-US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(S-</a:t>
            </a:r>
            <a:r>
              <a:rPr lang="pl-PL" altLang="en-US" sz="120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wave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-N)</a:t>
            </a:r>
            <a:endParaRPr lang="pl-PL" altLang="en-US" sz="1200" i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pl-PL" altLang="en-US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Kaempfer , A </a:t>
            </a:r>
            <a:r>
              <a:rPr lang="pl-PL" altLang="en-US" sz="1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Titov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 , </a:t>
            </a:r>
            <a:r>
              <a:rPr lang="pl-PL" altLang="en-US" sz="1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R.Reznik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pl-PL" altLang="en-US" sz="1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Nucl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pl-PL" altLang="en-US" sz="1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Phys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. A721(2003)583</a:t>
            </a:r>
          </a:p>
          <a:p>
            <a:pPr eaLnBrk="1" hangingPunct="1"/>
            <a:endParaRPr lang="pl-PL" altLang="en-US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pl-PL" altLang="en-US" sz="1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M.Zetenyi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, G. Wolf PRC86(2012) 065209</a:t>
            </a:r>
          </a:p>
          <a:p>
            <a:pPr eaLnBrk="1" hangingPunct="1"/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(S + P –</a:t>
            </a:r>
            <a:r>
              <a:rPr lang="pl-PL" altLang="en-US" sz="120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wave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-N)</a:t>
            </a:r>
            <a:endParaRPr lang="pl-PL" altLang="en-US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pl-PL" altLang="en-US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pl-PL" altLang="en-US" sz="1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Very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large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differences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</a:t>
            </a:r>
            <a:r>
              <a:rPr lang="pl-PL" altLang="en-US" sz="120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e+e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pl-PL" altLang="en-US" sz="120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yield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20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up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to </a:t>
            </a:r>
            <a:r>
              <a:rPr lang="pl-PL" altLang="en-US" sz="1200" i="0" dirty="0" err="1">
                <a:solidFill>
                  <a:srgbClr val="000000"/>
                </a:solidFill>
                <a:latin typeface="Arial" panose="020B0604020202020204" pitchFamily="34" charset="0"/>
              </a:rPr>
              <a:t>factor</a:t>
            </a:r>
            <a:r>
              <a:rPr lang="pl-PL" altLang="en-US" sz="1200" i="0" dirty="0">
                <a:solidFill>
                  <a:srgbClr val="000000"/>
                </a:solidFill>
                <a:latin typeface="Arial" panose="020B0604020202020204" pitchFamily="34" charset="0"/>
              </a:rPr>
              <a:t> 10 </a:t>
            </a:r>
            <a:r>
              <a:rPr lang="pl-PL" altLang="en-US" sz="120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! </a:t>
            </a:r>
            <a:endParaRPr lang="pl-PL" altLang="en-US" sz="1200" i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pl-PL" altLang="en-US" sz="900" i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/>
          <a:srcRect l="50419" t="11000" r="2467" b="47344"/>
          <a:stretch/>
        </p:blipFill>
        <p:spPr>
          <a:xfrm>
            <a:off x="4761750" y="3755164"/>
            <a:ext cx="4382250" cy="29451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rot="16200000">
            <a:off x="4176233" y="4431175"/>
            <a:ext cx="982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srgbClr val="000000"/>
                </a:solidFill>
                <a:latin typeface="Times New Roman"/>
                <a:cs typeface="+mn-cs"/>
                <a:sym typeface="Symbol" panose="05050102010706020507" pitchFamily="18" charset="2"/>
              </a:rPr>
              <a:t></a:t>
            </a:r>
            <a:r>
              <a:rPr lang="pl-PL" sz="1350" dirty="0">
                <a:solidFill>
                  <a:srgbClr val="000000"/>
                </a:solidFill>
                <a:latin typeface="Times New Roman"/>
                <a:cs typeface="+mn-cs"/>
                <a:sym typeface="Symbol" panose="05050102010706020507" pitchFamily="18" charset="2"/>
              </a:rPr>
              <a:t>b/</a:t>
            </a:r>
            <a:r>
              <a:rPr lang="pl-PL" sz="1350" dirty="0" err="1">
                <a:solidFill>
                  <a:srgbClr val="000000"/>
                </a:solidFill>
                <a:latin typeface="Times New Roman"/>
                <a:cs typeface="+mn-cs"/>
                <a:sym typeface="Symbol" panose="05050102010706020507" pitchFamily="18" charset="2"/>
              </a:rPr>
              <a:t>GeV</a:t>
            </a:r>
            <a:endParaRPr lang="en-GB" sz="1350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 rot="5400000">
            <a:off x="8279290" y="1491232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M. Lutz et al..</a:t>
            </a:r>
            <a:endParaRPr lang="en-GB" sz="1200" dirty="0"/>
          </a:p>
        </p:txBody>
      </p:sp>
      <p:sp>
        <p:nvSpPr>
          <p:cNvPr id="4" name="Prostokąt 3"/>
          <p:cNvSpPr/>
          <p:nvPr/>
        </p:nvSpPr>
        <p:spPr>
          <a:xfrm rot="5400000">
            <a:off x="8234588" y="4374952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en-US" sz="1400" dirty="0" err="1" smtClean="0">
                <a:solidFill>
                  <a:srgbClr val="000000"/>
                </a:solidFill>
              </a:rPr>
              <a:t>M.Zetenyi</a:t>
            </a:r>
            <a:r>
              <a:rPr lang="pl-PL" altLang="en-US" sz="1400" dirty="0">
                <a:solidFill>
                  <a:srgbClr val="000000"/>
                </a:solidFill>
              </a:rPr>
              <a:t> </a:t>
            </a:r>
            <a:r>
              <a:rPr lang="pl-PL" altLang="en-US" sz="1400" dirty="0" smtClean="0">
                <a:solidFill>
                  <a:srgbClr val="000000"/>
                </a:solidFill>
              </a:rPr>
              <a:t>et al..</a:t>
            </a:r>
            <a:endParaRPr lang="en-GB" sz="1400" dirty="0"/>
          </a:p>
        </p:txBody>
      </p:sp>
      <p:grpSp>
        <p:nvGrpSpPr>
          <p:cNvPr id="17" name="Grupa 16"/>
          <p:cNvGrpSpPr/>
          <p:nvPr/>
        </p:nvGrpSpPr>
        <p:grpSpPr>
          <a:xfrm>
            <a:off x="4583153" y="3608370"/>
            <a:ext cx="4460804" cy="3091894"/>
            <a:chOff x="6416730" y="3837733"/>
            <a:chExt cx="4221284" cy="3014786"/>
          </a:xfrm>
        </p:grpSpPr>
        <p:sp>
          <p:nvSpPr>
            <p:cNvPr id="18" name="pole tekstowe 17"/>
            <p:cNvSpPr txBox="1"/>
            <p:nvPr/>
          </p:nvSpPr>
          <p:spPr>
            <a:xfrm rot="16200000">
              <a:off x="5708363" y="4844091"/>
              <a:ext cx="17860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d/</a:t>
              </a:r>
              <a:r>
                <a:rPr lang="pl-PL" dirty="0" err="1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dM</a:t>
              </a:r>
              <a:r>
                <a:rPr lang="pl-PL" dirty="0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 [b/</a:t>
              </a:r>
              <a:r>
                <a:rPr lang="pl-PL" dirty="0" err="1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GeV</a:t>
              </a:r>
              <a:r>
                <a:rPr lang="pl-PL" dirty="0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]</a:t>
              </a:r>
              <a:endParaRPr lang="pl-PL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9" name="Grupa 18"/>
            <p:cNvGrpSpPr/>
            <p:nvPr/>
          </p:nvGrpSpPr>
          <p:grpSpPr>
            <a:xfrm>
              <a:off x="6657808" y="3837733"/>
              <a:ext cx="3980206" cy="3014786"/>
              <a:chOff x="6611719" y="3767212"/>
              <a:chExt cx="3980206" cy="3014786"/>
            </a:xfrm>
          </p:grpSpPr>
          <p:pic>
            <p:nvPicPr>
              <p:cNvPr id="20" name="Obraz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9242" y="3767212"/>
                <a:ext cx="3842683" cy="271629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pole tekstowe 20"/>
                  <p:cNvSpPr txBox="1"/>
                  <p:nvPr/>
                </p:nvSpPr>
                <p:spPr>
                  <a:xfrm>
                    <a:off x="8542272" y="6400483"/>
                    <a:ext cx="1853969" cy="38151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l-P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pl-P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pl-P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pl-P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</m:sup>
                          </m:sSubSup>
                          <m:r>
                            <a:rPr lang="pl-PL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l-PL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pl-PL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𝐺𝑒𝑉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l-PL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pl-PL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pl-PL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mc:Choice>
            <mc:Fallback>
              <p:sp>
                <p:nvSpPr>
                  <p:cNvPr id="21" name="pole tekstowe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2272" y="6400483"/>
                    <a:ext cx="1853969" cy="38151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15625" r="-19255" b="-19062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pole tekstowe 21"/>
              <p:cNvSpPr txBox="1"/>
              <p:nvPr/>
            </p:nvSpPr>
            <p:spPr>
              <a:xfrm>
                <a:off x="6650460" y="4958236"/>
                <a:ext cx="51961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/>
                  <a:t>10</a:t>
                </a:r>
                <a:r>
                  <a:rPr lang="pl-PL" sz="1200" baseline="30000" dirty="0"/>
                  <a:t>-4 </a:t>
                </a:r>
                <a:endParaRPr lang="en-GB" sz="1200" baseline="30000" dirty="0"/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6638329" y="3954906"/>
                <a:ext cx="53605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/>
                  <a:t>10</a:t>
                </a:r>
                <a:r>
                  <a:rPr lang="pl-PL" sz="1400" baseline="30000" dirty="0"/>
                  <a:t>-3</a:t>
                </a:r>
                <a:endParaRPr lang="en-GB" sz="1400" baseline="30000" dirty="0"/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6611719" y="6056450"/>
                <a:ext cx="51961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200" dirty="0"/>
                  <a:t>10</a:t>
                </a:r>
                <a:r>
                  <a:rPr lang="pl-PL" sz="1200" baseline="30000" dirty="0"/>
                  <a:t>-5 </a:t>
                </a:r>
                <a:endParaRPr lang="en-GB" sz="1200" baseline="30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70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5379" y="903599"/>
            <a:ext cx="6449615" cy="52863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b="1" dirty="0" smtClean="0">
                <a:solidFill>
                  <a:srgbClr val="0066FF"/>
                </a:solidFill>
              </a:rPr>
              <a:t> </a:t>
            </a:r>
            <a:r>
              <a:rPr lang="pl-PL" b="1" dirty="0" err="1" smtClean="0">
                <a:solidFill>
                  <a:srgbClr val="0066FF"/>
                </a:solidFill>
              </a:rPr>
              <a:t>Beam</a:t>
            </a:r>
            <a:r>
              <a:rPr lang="pl-PL" b="1" dirty="0" smtClean="0">
                <a:solidFill>
                  <a:srgbClr val="0066FF"/>
                </a:solidFill>
              </a:rPr>
              <a:t> </a:t>
            </a:r>
            <a:r>
              <a:rPr lang="pl-PL" b="1" dirty="0" err="1" smtClean="0">
                <a:solidFill>
                  <a:srgbClr val="0066FF"/>
                </a:solidFill>
              </a:rPr>
              <a:t>Eenergy</a:t>
            </a:r>
            <a:r>
              <a:rPr lang="pl-PL" b="1" dirty="0" smtClean="0">
                <a:solidFill>
                  <a:srgbClr val="0066FF"/>
                </a:solidFill>
              </a:rPr>
              <a:t> Scan</a:t>
            </a:r>
            <a:endParaRPr lang="pl-PL" b="1" dirty="0">
              <a:solidFill>
                <a:srgbClr val="0066FF"/>
              </a:solidFill>
            </a:endParaRPr>
          </a:p>
        </p:txBody>
      </p:sp>
      <p:pic>
        <p:nvPicPr>
          <p:cNvPr id="10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/>
          <a:stretch/>
        </p:blipFill>
        <p:spPr bwMode="auto">
          <a:xfrm>
            <a:off x="4306615" y="1472804"/>
            <a:ext cx="4214596" cy="273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/>
          <a:srcRect r="2054"/>
          <a:stretch/>
        </p:blipFill>
        <p:spPr>
          <a:xfrm>
            <a:off x="4968064" y="4204199"/>
            <a:ext cx="4175936" cy="1396116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6275120" y="4905286"/>
            <a:ext cx="138793" cy="16490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2" name="pole tekstowe 11"/>
          <p:cNvSpPr txBox="1"/>
          <p:nvPr/>
        </p:nvSpPr>
        <p:spPr>
          <a:xfrm>
            <a:off x="282300" y="5207415"/>
            <a:ext cx="34627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500" dirty="0">
                <a:sym typeface="Symbol" panose="05050102010706020507" pitchFamily="18" charset="2"/>
              </a:rPr>
              <a:t>GSI </a:t>
            </a:r>
            <a:r>
              <a:rPr lang="pl-PL" sz="1500" baseline="30000" dirty="0">
                <a:sym typeface="Symbol" panose="05050102010706020507" pitchFamily="18" charset="2"/>
              </a:rPr>
              <a:t>-</a:t>
            </a:r>
            <a:r>
              <a:rPr lang="pl-PL" sz="1500" dirty="0">
                <a:sym typeface="Symbol" panose="05050102010706020507" pitchFamily="18" charset="2"/>
              </a:rPr>
              <a:t> </a:t>
            </a:r>
            <a:r>
              <a:rPr lang="pl-PL" sz="1500" dirty="0" err="1">
                <a:sym typeface="Symbol" panose="05050102010706020507" pitchFamily="18" charset="2"/>
              </a:rPr>
              <a:t>m</a:t>
            </a:r>
            <a:r>
              <a:rPr lang="pl-PL" sz="1500" dirty="0" err="1"/>
              <a:t>omentum</a:t>
            </a:r>
            <a:r>
              <a:rPr lang="pl-PL" sz="1500" dirty="0"/>
              <a:t> </a:t>
            </a:r>
            <a:r>
              <a:rPr lang="pl-PL" sz="1500" dirty="0" err="1"/>
              <a:t>range</a:t>
            </a:r>
            <a:r>
              <a:rPr lang="pl-PL" sz="1500" dirty="0"/>
              <a:t> </a:t>
            </a:r>
            <a:r>
              <a:rPr lang="pl-PL" sz="1500" dirty="0" smtClean="0"/>
              <a:t>0.65-2.5 </a:t>
            </a:r>
            <a:r>
              <a:rPr lang="pl-PL" sz="1500" dirty="0" err="1"/>
              <a:t>GeV</a:t>
            </a:r>
            <a:r>
              <a:rPr lang="pl-PL" sz="1500" dirty="0"/>
              <a:t>/c   </a:t>
            </a:r>
            <a:r>
              <a:rPr lang="pl-PL" sz="1500" dirty="0">
                <a:sym typeface="Symbol" panose="05050102010706020507" pitchFamily="18" charset="2"/>
              </a:rPr>
              <a:t>         </a:t>
            </a:r>
            <a:r>
              <a:rPr lang="pl-PL" sz="1500" dirty="0">
                <a:solidFill>
                  <a:srgbClr val="FF0000"/>
                </a:solidFill>
                <a:sym typeface="Symbol" panose="05050102010706020507" pitchFamily="18" charset="2"/>
              </a:rPr>
              <a:t>s :1.46 : </a:t>
            </a:r>
            <a:r>
              <a:rPr lang="pl-PL" sz="1500" dirty="0" smtClean="0">
                <a:solidFill>
                  <a:srgbClr val="FF0000"/>
                </a:solidFill>
                <a:sym typeface="Symbol" panose="05050102010706020507" pitchFamily="18" charset="2"/>
              </a:rPr>
              <a:t>2.3</a:t>
            </a:r>
            <a:r>
              <a:rPr lang="pl-PL" sz="15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pl-PL" sz="1500" dirty="0" err="1">
                <a:solidFill>
                  <a:srgbClr val="FF0000"/>
                </a:solidFill>
                <a:sym typeface="Symbol" panose="05050102010706020507" pitchFamily="18" charset="2"/>
              </a:rPr>
              <a:t>GeV</a:t>
            </a:r>
            <a:endParaRPr lang="en-GB" sz="1500" dirty="0">
              <a:solidFill>
                <a:srgbClr val="FF0000"/>
              </a:solidFill>
            </a:endParaRPr>
          </a:p>
        </p:txBody>
      </p:sp>
      <p:cxnSp>
        <p:nvCxnSpPr>
          <p:cNvPr id="22" name="Łącznik prosty ze strzałką 21"/>
          <p:cNvCxnSpPr/>
          <p:nvPr/>
        </p:nvCxnSpPr>
        <p:spPr>
          <a:xfrm>
            <a:off x="6275120" y="5664854"/>
            <a:ext cx="1752926" cy="115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0" y="1701396"/>
            <a:ext cx="4000308" cy="34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pole tekstowe 4"/>
          <p:cNvSpPr txBox="1">
            <a:spLocks noChangeArrowheads="1"/>
          </p:cNvSpPr>
          <p:nvPr/>
        </p:nvSpPr>
        <p:spPr bwMode="auto">
          <a:xfrm>
            <a:off x="1982423" y="1780624"/>
            <a:ext cx="1862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900" dirty="0"/>
              <a:t>N(1440,1710) +</a:t>
            </a:r>
            <a:r>
              <a:rPr lang="pl-PL" altLang="pl-PL" sz="900" dirty="0">
                <a:sym typeface="Symbol" panose="05050102010706020507" pitchFamily="18" charset="2"/>
              </a:rPr>
              <a:t>(1910)</a:t>
            </a:r>
            <a:r>
              <a:rPr lang="pl-PL" altLang="pl-PL" sz="1200" dirty="0"/>
              <a:t> </a:t>
            </a:r>
          </a:p>
        </p:txBody>
      </p:sp>
      <p:sp>
        <p:nvSpPr>
          <p:cNvPr id="49" name="pole tekstowe 5"/>
          <p:cNvSpPr txBox="1">
            <a:spLocks noChangeArrowheads="1"/>
          </p:cNvSpPr>
          <p:nvPr/>
        </p:nvSpPr>
        <p:spPr bwMode="auto">
          <a:xfrm>
            <a:off x="2006430" y="1962360"/>
            <a:ext cx="15120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900" b="1" dirty="0">
                <a:solidFill>
                  <a:srgbClr val="0070C0"/>
                </a:solidFill>
              </a:rPr>
              <a:t>N(1535)</a:t>
            </a:r>
            <a:r>
              <a:rPr lang="pl-PL" altLang="pl-PL" sz="900" dirty="0">
                <a:solidFill>
                  <a:srgbClr val="0070C0"/>
                </a:solidFill>
              </a:rPr>
              <a:t> +</a:t>
            </a:r>
            <a:r>
              <a:rPr lang="pl-PL" altLang="pl-PL" sz="900" b="1" dirty="0">
                <a:solidFill>
                  <a:srgbClr val="0070C0"/>
                </a:solidFill>
                <a:sym typeface="Symbol" panose="05050102010706020507" pitchFamily="18" charset="2"/>
              </a:rPr>
              <a:t>(1620)</a:t>
            </a:r>
            <a:r>
              <a:rPr lang="pl-PL" altLang="pl-PL" sz="9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0" name="pole tekstowe 6"/>
          <p:cNvSpPr txBox="1">
            <a:spLocks noChangeArrowheads="1"/>
          </p:cNvSpPr>
          <p:nvPr/>
        </p:nvSpPr>
        <p:spPr bwMode="auto">
          <a:xfrm>
            <a:off x="1982424" y="2150381"/>
            <a:ext cx="14585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900" b="1" dirty="0">
                <a:solidFill>
                  <a:srgbClr val="0070C0"/>
                </a:solidFill>
              </a:rPr>
              <a:t>N(1720)</a:t>
            </a:r>
            <a:r>
              <a:rPr lang="pl-PL" altLang="pl-PL" sz="900" dirty="0"/>
              <a:t> +</a:t>
            </a:r>
            <a:r>
              <a:rPr lang="pl-PL" altLang="pl-PL" sz="900" dirty="0">
                <a:sym typeface="Symbol" panose="05050102010706020507" pitchFamily="18" charset="2"/>
              </a:rPr>
              <a:t>(1600)</a:t>
            </a:r>
            <a:r>
              <a:rPr lang="pl-PL" altLang="pl-PL" sz="900" dirty="0"/>
              <a:t> </a:t>
            </a:r>
          </a:p>
        </p:txBody>
      </p:sp>
      <p:sp>
        <p:nvSpPr>
          <p:cNvPr id="51" name="pole tekstowe 7"/>
          <p:cNvSpPr txBox="1">
            <a:spLocks noChangeArrowheads="1"/>
          </p:cNvSpPr>
          <p:nvPr/>
        </p:nvSpPr>
        <p:spPr bwMode="auto">
          <a:xfrm>
            <a:off x="1965763" y="2326038"/>
            <a:ext cx="14585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900" b="1" dirty="0">
                <a:solidFill>
                  <a:srgbClr val="0070C0"/>
                </a:solidFill>
              </a:rPr>
              <a:t>N(1520)</a:t>
            </a:r>
            <a:r>
              <a:rPr lang="pl-PL" altLang="pl-PL" sz="900" dirty="0">
                <a:solidFill>
                  <a:srgbClr val="0070C0"/>
                </a:solidFill>
              </a:rPr>
              <a:t> +</a:t>
            </a:r>
            <a:r>
              <a:rPr lang="pl-PL" altLang="pl-PL" sz="900" b="1" dirty="0">
                <a:solidFill>
                  <a:srgbClr val="0070C0"/>
                </a:solidFill>
                <a:sym typeface="Symbol" panose="05050102010706020507" pitchFamily="18" charset="2"/>
              </a:rPr>
              <a:t>(1700)</a:t>
            </a:r>
            <a:r>
              <a:rPr lang="pl-PL" altLang="pl-PL" sz="9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2" name="pole tekstowe 8"/>
          <p:cNvSpPr txBox="1">
            <a:spLocks noChangeArrowheads="1"/>
          </p:cNvSpPr>
          <p:nvPr/>
        </p:nvSpPr>
        <p:spPr bwMode="auto">
          <a:xfrm>
            <a:off x="1960033" y="2617849"/>
            <a:ext cx="14585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900" b="1" dirty="0">
                <a:solidFill>
                  <a:srgbClr val="0070C0"/>
                </a:solidFill>
              </a:rPr>
              <a:t>N(1680) +</a:t>
            </a:r>
            <a:r>
              <a:rPr lang="pl-PL" altLang="pl-PL" sz="900" b="1" dirty="0">
                <a:solidFill>
                  <a:srgbClr val="0070C0"/>
                </a:solidFill>
                <a:sym typeface="Symbol" panose="05050102010706020507" pitchFamily="18" charset="2"/>
              </a:rPr>
              <a:t>(1905)</a:t>
            </a:r>
            <a:r>
              <a:rPr lang="pl-PL" altLang="pl-PL" sz="9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3" name="pole tekstowe 9"/>
          <p:cNvSpPr txBox="1">
            <a:spLocks noChangeArrowheads="1"/>
          </p:cNvSpPr>
          <p:nvPr/>
        </p:nvSpPr>
        <p:spPr bwMode="auto">
          <a:xfrm>
            <a:off x="1963853" y="2440109"/>
            <a:ext cx="1458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900" dirty="0"/>
              <a:t>N(1675) +</a:t>
            </a:r>
            <a:r>
              <a:rPr lang="pl-PL" altLang="pl-PL" sz="900" dirty="0">
                <a:sym typeface="Symbol" panose="05050102010706020507" pitchFamily="18" charset="2"/>
              </a:rPr>
              <a:t>(1925</a:t>
            </a:r>
            <a:r>
              <a:rPr lang="pl-PL" altLang="pl-PL" sz="1200" dirty="0">
                <a:sym typeface="Symbol" panose="05050102010706020507" pitchFamily="18" charset="2"/>
              </a:rPr>
              <a:t>)</a:t>
            </a:r>
            <a:r>
              <a:rPr lang="pl-PL" altLang="pl-PL" sz="1200" dirty="0"/>
              <a:t> </a:t>
            </a:r>
          </a:p>
        </p:txBody>
      </p:sp>
      <p:sp>
        <p:nvSpPr>
          <p:cNvPr id="54" name="pole tekstowe 53"/>
          <p:cNvSpPr txBox="1"/>
          <p:nvPr/>
        </p:nvSpPr>
        <p:spPr>
          <a:xfrm rot="16200000">
            <a:off x="-214908" y="1709632"/>
            <a:ext cx="8923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ym typeface="Symbol" panose="05050102010706020507" pitchFamily="18" charset="2"/>
              </a:rPr>
              <a:t></a:t>
            </a:r>
            <a:r>
              <a:rPr lang="pl-PL" sz="1500" dirty="0">
                <a:sym typeface="Symbol" panose="05050102010706020507" pitchFamily="18" charset="2"/>
              </a:rPr>
              <a:t> [</a:t>
            </a:r>
            <a:r>
              <a:rPr lang="pl-PL" sz="1500" dirty="0" err="1">
                <a:sym typeface="Symbol" panose="05050102010706020507" pitchFamily="18" charset="2"/>
              </a:rPr>
              <a:t>mb</a:t>
            </a:r>
            <a:r>
              <a:rPr lang="pl-PL" sz="1500" dirty="0">
                <a:sym typeface="Symbol" panose="05050102010706020507" pitchFamily="18" charset="2"/>
              </a:rPr>
              <a:t>]</a:t>
            </a:r>
            <a:endParaRPr lang="en-GB" sz="1500" dirty="0"/>
          </a:p>
        </p:txBody>
      </p:sp>
      <p:sp>
        <p:nvSpPr>
          <p:cNvPr id="55" name="pole tekstowe 3"/>
          <p:cNvSpPr txBox="1">
            <a:spLocks noChangeArrowheads="1"/>
          </p:cNvSpPr>
          <p:nvPr/>
        </p:nvSpPr>
        <p:spPr bwMode="auto">
          <a:xfrm>
            <a:off x="3764576" y="5080106"/>
            <a:ext cx="609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sym typeface="Symbol" panose="05050102010706020507" pitchFamily="18" charset="2"/>
              </a:rPr>
              <a:t>s</a:t>
            </a:r>
            <a:endParaRPr lang="pl-PL" altLang="pl-PL" sz="1800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831980" y="1457684"/>
            <a:ext cx="29222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sym typeface="Symbol" panose="05050102010706020507" pitchFamily="18" charset="2"/>
              </a:rPr>
              <a:t></a:t>
            </a:r>
            <a:r>
              <a:rPr lang="pl-PL" sz="1500" b="1" dirty="0">
                <a:solidFill>
                  <a:srgbClr val="FF0000"/>
                </a:solidFill>
                <a:sym typeface="Symbol" panose="05050102010706020507" pitchFamily="18" charset="2"/>
              </a:rPr>
              <a:t>N2N  : Bon/</a:t>
            </a:r>
            <a:r>
              <a:rPr lang="pl-PL" sz="1500" b="1" dirty="0" err="1">
                <a:solidFill>
                  <a:srgbClr val="FF0000"/>
                </a:solidFill>
                <a:sym typeface="Symbol" panose="05050102010706020507" pitchFamily="18" charset="2"/>
              </a:rPr>
              <a:t>Gatchina</a:t>
            </a:r>
            <a:r>
              <a:rPr lang="pl-PL" sz="1500" b="1" dirty="0">
                <a:solidFill>
                  <a:srgbClr val="FF0000"/>
                </a:solidFill>
                <a:sym typeface="Symbol" panose="05050102010706020507" pitchFamily="18" charset="2"/>
              </a:rPr>
              <a:t> PWA</a:t>
            </a:r>
            <a:endParaRPr lang="en-GB" sz="1500" b="1" dirty="0">
              <a:solidFill>
                <a:srgbClr val="FF0000"/>
              </a:solidFill>
            </a:endParaRPr>
          </a:p>
        </p:txBody>
      </p:sp>
      <p:sp>
        <p:nvSpPr>
          <p:cNvPr id="28" name="Strzałka w dół 27"/>
          <p:cNvSpPr/>
          <p:nvPr/>
        </p:nvSpPr>
        <p:spPr>
          <a:xfrm>
            <a:off x="2282454" y="4062638"/>
            <a:ext cx="179615" cy="351473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6" name="Strzałka w dół 55"/>
          <p:cNvSpPr/>
          <p:nvPr/>
        </p:nvSpPr>
        <p:spPr>
          <a:xfrm>
            <a:off x="3123518" y="3651795"/>
            <a:ext cx="187779" cy="552404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63" name="Strzałka w dół 62"/>
          <p:cNvSpPr/>
          <p:nvPr/>
        </p:nvSpPr>
        <p:spPr>
          <a:xfrm>
            <a:off x="3994950" y="3510234"/>
            <a:ext cx="187779" cy="552404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7" name="pole tekstowe 56"/>
          <p:cNvSpPr txBox="1"/>
          <p:nvPr/>
        </p:nvSpPr>
        <p:spPr>
          <a:xfrm>
            <a:off x="2352784" y="3786436"/>
            <a:ext cx="488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2`d</a:t>
            </a:r>
            <a:endParaRPr lang="en-GB" sz="1500" dirty="0"/>
          </a:p>
        </p:txBody>
      </p:sp>
      <p:sp>
        <p:nvSpPr>
          <p:cNvPr id="65" name="pole tekstowe 64"/>
          <p:cNvSpPr txBox="1"/>
          <p:nvPr/>
        </p:nvSpPr>
        <p:spPr>
          <a:xfrm>
            <a:off x="3030136" y="3339076"/>
            <a:ext cx="488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3`d</a:t>
            </a:r>
            <a:endParaRPr lang="en-GB" sz="1500" dirty="0"/>
          </a:p>
        </p:txBody>
      </p:sp>
      <p:sp>
        <p:nvSpPr>
          <p:cNvPr id="66" name="pole tekstowe 65"/>
          <p:cNvSpPr txBox="1"/>
          <p:nvPr/>
        </p:nvSpPr>
        <p:spPr>
          <a:xfrm>
            <a:off x="3911799" y="3200577"/>
            <a:ext cx="488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4`d</a:t>
            </a:r>
            <a:endParaRPr lang="en-GB" sz="1500" dirty="0"/>
          </a:p>
        </p:txBody>
      </p:sp>
      <p:sp>
        <p:nvSpPr>
          <p:cNvPr id="67" name="Elipsa 66"/>
          <p:cNvSpPr/>
          <p:nvPr/>
        </p:nvSpPr>
        <p:spPr>
          <a:xfrm>
            <a:off x="6936569" y="4902257"/>
            <a:ext cx="231674" cy="17784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68" name="Elipsa 67"/>
          <p:cNvSpPr/>
          <p:nvPr/>
        </p:nvSpPr>
        <p:spPr>
          <a:xfrm>
            <a:off x="7720968" y="4887848"/>
            <a:ext cx="307078" cy="19225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8" name="Prostokąt 57"/>
          <p:cNvSpPr/>
          <p:nvPr/>
        </p:nvSpPr>
        <p:spPr>
          <a:xfrm>
            <a:off x="6534105" y="5721920"/>
            <a:ext cx="14045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 err="1">
                <a:solidFill>
                  <a:srgbClr val="FF0000"/>
                </a:solidFill>
                <a:sym typeface="Symbol" panose="05050102010706020507" pitchFamily="18" charset="2"/>
              </a:rPr>
              <a:t>Range</a:t>
            </a:r>
            <a:r>
              <a:rPr lang="pl-PL" sz="1500" dirty="0">
                <a:solidFill>
                  <a:srgbClr val="FF0000"/>
                </a:solidFill>
                <a:sym typeface="Symbol" panose="05050102010706020507" pitchFamily="18" charset="2"/>
              </a:rPr>
              <a:t> of BES</a:t>
            </a:r>
            <a:endParaRPr lang="en-GB" sz="15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777973" y="18282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66FF"/>
                </a:solidFill>
              </a:rPr>
              <a:t>Outlook</a:t>
            </a:r>
            <a:endParaRPr lang="en-GB" sz="2800" b="1" dirty="0">
              <a:solidFill>
                <a:srgbClr val="0066FF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88875" y="6108263"/>
            <a:ext cx="440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HADES: 2</a:t>
            </a:r>
            <a:r>
              <a:rPr lang="pl-PL" sz="1800" dirty="0" smtClean="0">
                <a:sym typeface="Symbol" panose="05050102010706020507" pitchFamily="18" charset="2"/>
              </a:rPr>
              <a:t>N, N (</a:t>
            </a:r>
            <a:r>
              <a:rPr lang="pl-PL" sz="1800" dirty="0" err="1" smtClean="0">
                <a:sym typeface="Symbol" panose="05050102010706020507" pitchFamily="18" charset="2"/>
              </a:rPr>
              <a:t>calorimter</a:t>
            </a:r>
            <a:r>
              <a:rPr lang="pl-PL" sz="1800" dirty="0" smtClean="0">
                <a:sym typeface="Symbol" panose="05050102010706020507" pitchFamily="18" charset="2"/>
              </a:rPr>
              <a:t>), K, VM,… </a:t>
            </a:r>
            <a:endParaRPr lang="en-GB" sz="1800" dirty="0"/>
          </a:p>
        </p:txBody>
      </p:sp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34200" y="6545263"/>
            <a:ext cx="2133600" cy="227012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ECT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5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414" y="7828"/>
            <a:ext cx="8229600" cy="1143000"/>
          </a:xfrm>
        </p:spPr>
        <p:txBody>
          <a:bodyPr/>
          <a:lstStyle/>
          <a:p>
            <a:r>
              <a:rPr lang="pl-PL" dirty="0" err="1" smtClean="0"/>
              <a:t>Summary</a:t>
            </a:r>
            <a:endParaRPr lang="en-GB" dirty="0"/>
          </a:p>
        </p:txBody>
      </p:sp>
      <p:sp>
        <p:nvSpPr>
          <p:cNvPr id="6" name="Prostokąt 5"/>
          <p:cNvSpPr/>
          <p:nvPr/>
        </p:nvSpPr>
        <p:spPr>
          <a:xfrm>
            <a:off x="455414" y="1268760"/>
            <a:ext cx="85450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err="1" smtClean="0"/>
              <a:t>Strong</a:t>
            </a:r>
            <a:r>
              <a:rPr lang="pl-PL" altLang="pl-PL" sz="1800" dirty="0" smtClean="0"/>
              <a:t> c</a:t>
            </a:r>
            <a:r>
              <a:rPr lang="en-US" altLang="pl-PL" sz="1800" dirty="0" err="1" smtClean="0"/>
              <a:t>oupling</a:t>
            </a:r>
            <a:r>
              <a:rPr lang="en-US" altLang="pl-PL" sz="1800" dirty="0" smtClean="0"/>
              <a:t> of </a:t>
            </a:r>
            <a:r>
              <a:rPr lang="en-US" altLang="pl-PL" sz="1800" dirty="0" smtClean="0">
                <a:sym typeface="Symbol" panose="05050102010706020507" pitchFamily="18" charset="2"/>
              </a:rPr>
              <a:t> meson to bar</a:t>
            </a:r>
            <a:r>
              <a:rPr lang="pl-PL" altLang="pl-PL" sz="1800" dirty="0" smtClean="0">
                <a:sym typeface="Symbol" panose="05050102010706020507" pitchFamily="18" charset="2"/>
              </a:rPr>
              <a:t>y</a:t>
            </a:r>
            <a:r>
              <a:rPr lang="en-US" altLang="pl-PL" sz="1800" dirty="0" smtClean="0">
                <a:sym typeface="Symbol" panose="05050102010706020507" pitchFamily="18" charset="2"/>
              </a:rPr>
              <a:t>on resonances supported by NN and N  </a:t>
            </a:r>
            <a:r>
              <a:rPr lang="en-US" altLang="pl-PL" sz="1800" dirty="0" err="1" smtClean="0">
                <a:sym typeface="Symbol" panose="05050102010706020507" pitchFamily="18" charset="2"/>
              </a:rPr>
              <a:t>dielectron</a:t>
            </a:r>
            <a:r>
              <a:rPr lang="en-US" altLang="pl-PL" sz="1800" dirty="0" smtClean="0">
                <a:sym typeface="Symbol" panose="05050102010706020507" pitchFamily="18" charset="2"/>
              </a:rPr>
              <a:t> data</a:t>
            </a:r>
            <a:r>
              <a:rPr lang="en-US" altLang="pl-PL" sz="18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l-PL" sz="1800" dirty="0" smtClean="0">
                <a:sym typeface="Symbol" panose="05050102010706020507" pitchFamily="18" charset="2"/>
              </a:rPr>
              <a:t>VMD inspired models of </a:t>
            </a:r>
            <a:r>
              <a:rPr lang="en-US" altLang="pl-PL" sz="1800" dirty="0" err="1" smtClean="0">
                <a:sym typeface="Symbol" panose="05050102010706020507" pitchFamily="18" charset="2"/>
              </a:rPr>
              <a:t>etFF</a:t>
            </a:r>
            <a:r>
              <a:rPr lang="en-US" altLang="pl-PL" sz="1800" dirty="0" smtClean="0">
                <a:sym typeface="Symbol" panose="05050102010706020507" pitchFamily="18" charset="2"/>
              </a:rPr>
              <a:t> are in agreement with  </a:t>
            </a:r>
            <a:r>
              <a:rPr lang="en-US" altLang="pl-PL" sz="1800" dirty="0" err="1" smtClean="0">
                <a:sym typeface="Symbol" panose="05050102010706020507" pitchFamily="18" charset="2"/>
              </a:rPr>
              <a:t>pe+e</a:t>
            </a:r>
            <a:r>
              <a:rPr lang="en-US" altLang="pl-PL" sz="1800" dirty="0" smtClean="0">
                <a:sym typeface="Symbol" panose="05050102010706020507" pitchFamily="18" charset="2"/>
              </a:rPr>
              <a:t>-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pl-PL" sz="1800" dirty="0" smtClean="0">
                <a:sym typeface="Symbol" panose="05050102010706020507" pitchFamily="18" charset="2"/>
              </a:rPr>
              <a:t>Pion reactions offers cleanest way to measure resonance-vector meson couplings  </a:t>
            </a:r>
            <a:r>
              <a:rPr lang="pl-PL" altLang="pl-PL" sz="1800" dirty="0" smtClean="0">
                <a:sym typeface="Symbol" panose="05050102010706020507" pitchFamily="18" charset="2"/>
              </a:rPr>
              <a:t>but </a:t>
            </a:r>
            <a:endParaRPr lang="en-US" altLang="pl-PL" sz="1800" dirty="0" smtClean="0"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pl-PL" sz="1800" dirty="0" smtClean="0">
                <a:sym typeface="Symbol" panose="05050102010706020507" pitchFamily="18" charset="2"/>
              </a:rPr>
              <a:t>e</a:t>
            </a:r>
            <a:r>
              <a:rPr lang="en-US" altLang="pl-PL" sz="1800" dirty="0" smtClean="0">
                <a:sym typeface="Symbol" panose="05050102010706020507" pitchFamily="18" charset="2"/>
              </a:rPr>
              <a:t>xtraction of </a:t>
            </a:r>
            <a:r>
              <a:rPr lang="en-US" altLang="pl-PL" sz="1800" dirty="0" err="1" smtClean="0">
                <a:sym typeface="Symbol" panose="05050102010706020507" pitchFamily="18" charset="2"/>
              </a:rPr>
              <a:t>etFF</a:t>
            </a:r>
            <a:r>
              <a:rPr lang="en-US" altLang="pl-PL" sz="1800" dirty="0" smtClean="0">
                <a:sym typeface="Symbol" panose="05050102010706020507" pitchFamily="18" charset="2"/>
              </a:rPr>
              <a:t> is demanding (high </a:t>
            </a:r>
            <a:r>
              <a:rPr lang="en-US" altLang="pl-PL" sz="1800" dirty="0" err="1" smtClean="0">
                <a:sym typeface="Symbol" panose="05050102010706020507" pitchFamily="18" charset="2"/>
              </a:rPr>
              <a:t>statisics</a:t>
            </a:r>
            <a:r>
              <a:rPr lang="en-US" altLang="pl-PL" sz="1800" dirty="0" smtClean="0">
                <a:sym typeface="Symbol" panose="05050102010706020507" pitchFamily="18" charset="2"/>
              </a:rPr>
              <a:t>, multi-</a:t>
            </a:r>
            <a:r>
              <a:rPr lang="en-US" altLang="pl-PL" sz="1800" dirty="0" err="1" smtClean="0">
                <a:sym typeface="Symbol" panose="05050102010706020507" pitchFamily="18" charset="2"/>
              </a:rPr>
              <a:t>differantial</a:t>
            </a:r>
            <a:r>
              <a:rPr lang="en-US" altLang="pl-PL" sz="1800" dirty="0" smtClean="0">
                <a:sym typeface="Symbol" panose="05050102010706020507" pitchFamily="18" charset="2"/>
              </a:rPr>
              <a:t> analysis</a:t>
            </a:r>
            <a:r>
              <a:rPr lang="en-US" altLang="pl-PL" sz="1800" dirty="0" smtClean="0">
                <a:sym typeface="Symbol" panose="05050102010706020507" pitchFamily="18" charset="2"/>
              </a:rPr>
              <a:t> </a:t>
            </a:r>
            <a:r>
              <a:rPr lang="en-US" altLang="pl-PL" sz="1800" dirty="0" smtClean="0">
                <a:sym typeface="Symbol" panose="05050102010706020507" pitchFamily="18" charset="2"/>
              </a:rPr>
              <a:t>)  needs development of method which reduces model dependence</a:t>
            </a:r>
            <a:r>
              <a:rPr lang="en-US" altLang="pl-PL" sz="1800" dirty="0" smtClean="0">
                <a:sym typeface="Symbol" panose="05050102010706020507" pitchFamily="18" charset="2"/>
              </a:rPr>
              <a:t>.</a:t>
            </a:r>
            <a:endParaRPr lang="pl-PL" altLang="pl-PL" sz="1800" dirty="0" smtClean="0"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pl-PL" sz="1800" dirty="0" smtClean="0">
                <a:sym typeface="Symbol" panose="05050102010706020507" pitchFamily="18" charset="2"/>
              </a:rPr>
              <a:t>Combined PWA of hadronic and </a:t>
            </a:r>
            <a:r>
              <a:rPr lang="en-US" altLang="pl-PL" sz="1800" dirty="0" err="1" smtClean="0">
                <a:sym typeface="Symbol" panose="05050102010706020507" pitchFamily="18" charset="2"/>
              </a:rPr>
              <a:t>e+e</a:t>
            </a:r>
            <a:r>
              <a:rPr lang="en-US" altLang="pl-PL" sz="1800" dirty="0" smtClean="0">
                <a:sym typeface="Symbol" panose="05050102010706020507" pitchFamily="18" charset="2"/>
              </a:rPr>
              <a:t>- channels ?</a:t>
            </a:r>
            <a:endParaRPr lang="pl-PL" altLang="pl-PL" sz="1800" dirty="0" smtClean="0"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pl-PL" altLang="pl-PL" sz="1800" dirty="0" smtClean="0">
                <a:sym typeface="Symbol" panose="05050102010706020507" pitchFamily="18" charset="2"/>
              </a:rPr>
              <a:t>Extraction of </a:t>
            </a:r>
            <a:r>
              <a:rPr lang="pl-PL" altLang="pl-PL" sz="1800" dirty="0" err="1" smtClean="0">
                <a:sym typeface="Symbol" panose="05050102010706020507" pitchFamily="18" charset="2"/>
              </a:rPr>
              <a:t>spin</a:t>
            </a:r>
            <a:r>
              <a:rPr lang="pl-PL" altLang="pl-PL" sz="1800" dirty="0" smtClean="0">
                <a:sym typeface="Symbol" panose="05050102010706020507" pitchFamily="18" charset="2"/>
              </a:rPr>
              <a:t> </a:t>
            </a:r>
            <a:r>
              <a:rPr lang="pl-PL" altLang="pl-PL" sz="1800" dirty="0" err="1" smtClean="0">
                <a:sym typeface="Symbol" panose="05050102010706020507" pitchFamily="18" charset="2"/>
              </a:rPr>
              <a:t>density</a:t>
            </a:r>
            <a:r>
              <a:rPr lang="pl-PL" altLang="pl-PL" sz="1800" dirty="0" smtClean="0">
                <a:sym typeface="Symbol" panose="05050102010706020507" pitchFamily="18" charset="2"/>
              </a:rPr>
              <a:t> matrix </a:t>
            </a:r>
            <a:r>
              <a:rPr lang="pl-PL" altLang="pl-PL" sz="1800" dirty="0" err="1" smtClean="0">
                <a:sym typeface="Symbol" panose="05050102010706020507" pitchFamily="18" charset="2"/>
              </a:rPr>
              <a:t>elements</a:t>
            </a:r>
            <a:r>
              <a:rPr lang="pl-PL" altLang="pl-PL" sz="1800" dirty="0" smtClean="0">
                <a:sym typeface="Symbol" panose="05050102010706020507" pitchFamily="18" charset="2"/>
              </a:rPr>
              <a:t> (</a:t>
            </a:r>
            <a:r>
              <a:rPr lang="pl-PL" altLang="pl-PL" sz="1800" dirty="0" err="1" smtClean="0">
                <a:sym typeface="Symbol" panose="05050102010706020507" pitchFamily="18" charset="2"/>
              </a:rPr>
              <a:t>first</a:t>
            </a:r>
            <a:r>
              <a:rPr lang="pl-PL" altLang="pl-PL" sz="1800" dirty="0" smtClean="0">
                <a:sym typeface="Symbol" panose="05050102010706020507" pitchFamily="18" charset="2"/>
              </a:rPr>
              <a:t> </a:t>
            </a:r>
            <a:r>
              <a:rPr lang="pl-PL" altLang="pl-PL" sz="1800" dirty="0" err="1" smtClean="0">
                <a:sym typeface="Symbol" panose="05050102010706020507" pitchFamily="18" charset="2"/>
              </a:rPr>
              <a:t>results</a:t>
            </a:r>
            <a:r>
              <a:rPr lang="pl-PL" altLang="pl-PL" sz="1800" dirty="0" smtClean="0">
                <a:sym typeface="Symbol" panose="05050102010706020507" pitchFamily="18" charset="2"/>
              </a:rPr>
              <a:t>- </a:t>
            </a:r>
            <a:r>
              <a:rPr lang="pl-PL" altLang="pl-PL" sz="1800" dirty="0" err="1" smtClean="0">
                <a:sym typeface="Symbol" panose="05050102010706020507" pitchFamily="18" charset="2"/>
              </a:rPr>
              <a:t>see</a:t>
            </a:r>
            <a:r>
              <a:rPr lang="pl-PL" altLang="pl-PL" sz="1800" dirty="0" smtClean="0">
                <a:sym typeface="Symbol" panose="05050102010706020507" pitchFamily="18" charset="2"/>
              </a:rPr>
              <a:t> Federico , Andrey, Miklos </a:t>
            </a:r>
            <a:r>
              <a:rPr lang="pl-PL" altLang="pl-PL" sz="1800" dirty="0" err="1" smtClean="0">
                <a:sym typeface="Symbol" panose="05050102010706020507" pitchFamily="18" charset="2"/>
              </a:rPr>
              <a:t>talks</a:t>
            </a:r>
            <a:r>
              <a:rPr lang="pl-PL" altLang="pl-PL" sz="1800" dirty="0" smtClean="0">
                <a:sym typeface="Symbol" panose="05050102010706020507" pitchFamily="18" charset="2"/>
              </a:rPr>
              <a:t>)? </a:t>
            </a:r>
            <a:endParaRPr lang="en-US" altLang="pl-PL" sz="18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71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daty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23.01.2009</a:t>
            </a:r>
            <a:endParaRPr lang="fr-FR">
              <a:latin typeface="Arial" pitchFamily="34" charset="0"/>
            </a:endParaRPr>
          </a:p>
        </p:txBody>
      </p:sp>
      <p:sp>
        <p:nvSpPr>
          <p:cNvPr id="32771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latin typeface="Arial" pitchFamily="34" charset="0"/>
              </a:rPr>
              <a:t>P.Salabura</a:t>
            </a:r>
          </a:p>
        </p:txBody>
      </p:sp>
      <p:sp>
        <p:nvSpPr>
          <p:cNvPr id="3277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BF4DE-DF15-4D31-86AF-42D264FF7BF9}" type="slidenum">
              <a:rPr lang="fr-FR" smtClean="0">
                <a:latin typeface="Arial" pitchFamily="34" charset="0"/>
              </a:rPr>
              <a:pPr>
                <a:defRPr/>
              </a:pPr>
              <a:t>24</a:t>
            </a:fld>
            <a:endParaRPr lang="fr-FR" smtClean="0">
              <a:latin typeface="Arial" pitchFamily="34" charset="0"/>
            </a:endParaRPr>
          </a:p>
        </p:txBody>
      </p:sp>
      <p:pic>
        <p:nvPicPr>
          <p:cNvPr id="49157" name="Picture 2" descr="HadesSetupAlexcander"/>
          <p:cNvPicPr>
            <a:picLocks noChangeAspect="1" noChangeArrowheads="1"/>
          </p:cNvPicPr>
          <p:nvPr/>
        </p:nvPicPr>
        <p:blipFill>
          <a:blip r:embed="rId3" cstate="print">
            <a:lum bright="50000" contrast="22000"/>
          </a:blip>
          <a:srcRect/>
          <a:stretch>
            <a:fillRect/>
          </a:stretch>
        </p:blipFill>
        <p:spPr bwMode="auto">
          <a:xfrm>
            <a:off x="0" y="939800"/>
            <a:ext cx="8990013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6945313" y="4724400"/>
            <a:ext cx="579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GSI</a:t>
            </a:r>
          </a:p>
        </p:txBody>
      </p:sp>
      <p:sp>
        <p:nvSpPr>
          <p:cNvPr id="49159" name="Picture 6" descr="collab_map_sm"/>
          <p:cNvSpPr>
            <a:spLocks noChangeAspect="1" noChangeArrowheads="1"/>
          </p:cNvSpPr>
          <p:nvPr/>
        </p:nvSpPr>
        <p:spPr bwMode="auto">
          <a:xfrm>
            <a:off x="0" y="1822450"/>
            <a:ext cx="24479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9160" name="Group 7"/>
          <p:cNvGrpSpPr>
            <a:grpSpLocks/>
          </p:cNvGrpSpPr>
          <p:nvPr/>
        </p:nvGrpSpPr>
        <p:grpSpPr bwMode="auto">
          <a:xfrm>
            <a:off x="190500" y="2479675"/>
            <a:ext cx="2182813" cy="1219200"/>
            <a:chOff x="4224" y="3600"/>
            <a:chExt cx="1296" cy="672"/>
          </a:xfrm>
        </p:grpSpPr>
        <p:pic>
          <p:nvPicPr>
            <p:cNvPr id="49165" name="Picture 8" descr="gsi"/>
            <p:cNvPicPr>
              <a:picLocks noChangeAspect="1" noChangeArrowheads="1"/>
            </p:cNvPicPr>
            <p:nvPr/>
          </p:nvPicPr>
          <p:blipFill>
            <a:blip r:embed="rId4" cstate="print"/>
            <a:srcRect r="12903"/>
            <a:stretch>
              <a:fillRect/>
            </a:stretch>
          </p:blipFill>
          <p:spPr bwMode="auto">
            <a:xfrm>
              <a:off x="4224" y="3600"/>
              <a:ext cx="129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817" name="Text Box 9"/>
            <p:cNvSpPr txBox="1">
              <a:spLocks noChangeArrowheads="1"/>
            </p:cNvSpPr>
            <p:nvPr/>
          </p:nvSpPr>
          <p:spPr bwMode="auto">
            <a:xfrm>
              <a:off x="5183" y="3628"/>
              <a:ext cx="27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b="1">
                  <a:solidFill>
                    <a:srgbClr val="D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+mn-cs"/>
                </a:rPr>
                <a:t>SIS</a:t>
              </a:r>
              <a:endParaRPr lang="en-GB" sz="1000" b="1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49161" name="Picture 11" descr="hadesBMBF"/>
          <p:cNvSpPr>
            <a:spLocks noChangeAspect="1" noChangeArrowheads="1"/>
          </p:cNvSpPr>
          <p:nvPr/>
        </p:nvSpPr>
        <p:spPr bwMode="auto">
          <a:xfrm>
            <a:off x="468313" y="981075"/>
            <a:ext cx="27368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b="1" dirty="0" err="1" smtClean="0"/>
              <a:t>The</a:t>
            </a:r>
            <a:r>
              <a:rPr lang="pl-PL" b="1" dirty="0" smtClean="0"/>
              <a:t> HADES </a:t>
            </a:r>
            <a:r>
              <a:rPr lang="pl-PL" b="1" dirty="0" err="1" smtClean="0"/>
              <a:t>collaboration</a:t>
            </a:r>
            <a:endParaRPr lang="pl-PL" b="1" dirty="0"/>
          </a:p>
        </p:txBody>
      </p:sp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4500563" y="1052513"/>
            <a:ext cx="4643437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 err="1"/>
              <a:t>Cracow</a:t>
            </a:r>
            <a:r>
              <a:rPr lang="de-DE" sz="1400" b="1" dirty="0"/>
              <a:t>  (Univ.), </a:t>
            </a:r>
            <a:r>
              <a:rPr lang="de-DE" sz="1400" b="1" dirty="0" err="1"/>
              <a:t>Poland</a:t>
            </a:r>
            <a:endParaRPr lang="de-DE" sz="1400" b="1" dirty="0"/>
          </a:p>
          <a:p>
            <a:pPr marL="1143000" lvl="2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/>
              <a:t>Darmstadt  (GSI), Germany</a:t>
            </a:r>
          </a:p>
          <a:p>
            <a:pPr marL="1600200" lvl="3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/>
              <a:t>Dresden (FZD), Germany</a:t>
            </a:r>
          </a:p>
          <a:p>
            <a:pPr marL="2057400" lvl="4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 err="1"/>
              <a:t>Dubna</a:t>
            </a:r>
            <a:r>
              <a:rPr lang="de-DE" sz="1400" b="1" dirty="0"/>
              <a:t>  (JINR), </a:t>
            </a:r>
            <a:r>
              <a:rPr lang="de-DE" sz="1400" b="1" dirty="0" err="1"/>
              <a:t>Russia</a:t>
            </a:r>
            <a:endParaRPr lang="de-DE" sz="1400" b="1" dirty="0"/>
          </a:p>
          <a:p>
            <a:pPr marL="2057400" lvl="4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/>
              <a:t>Frankfurt  (Univ.), </a:t>
            </a:r>
            <a:r>
              <a:rPr lang="de-DE" sz="1400" b="1" dirty="0" smtClean="0"/>
              <a:t>Germany</a:t>
            </a:r>
            <a:endParaRPr lang="pl-PL" sz="1400" b="1" dirty="0" smtClean="0"/>
          </a:p>
          <a:p>
            <a:pPr marL="2057400" lvl="4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/>
              <a:t>LIP, </a:t>
            </a:r>
            <a:r>
              <a:rPr lang="de-DE" sz="1400" b="1" dirty="0" smtClean="0"/>
              <a:t>Portugal</a:t>
            </a:r>
            <a:endParaRPr lang="de-DE" sz="1400" b="1" dirty="0"/>
          </a:p>
          <a:p>
            <a:pPr marL="2057400" lvl="4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 err="1"/>
              <a:t>Giessen</a:t>
            </a:r>
            <a:r>
              <a:rPr lang="de-DE" sz="1400" b="1" dirty="0"/>
              <a:t>  (Univ.), Germany</a:t>
            </a:r>
          </a:p>
          <a:p>
            <a:pPr marL="2057400" lvl="4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/>
              <a:t>München  (</a:t>
            </a:r>
            <a:r>
              <a:rPr lang="en-US" sz="1400" b="1" dirty="0"/>
              <a:t>TUM</a:t>
            </a:r>
            <a:r>
              <a:rPr lang="de-DE" sz="1400" b="1" dirty="0"/>
              <a:t>), Germany</a:t>
            </a:r>
          </a:p>
          <a:p>
            <a:pPr marL="2057400" lvl="4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 err="1"/>
              <a:t>Moscow</a:t>
            </a:r>
            <a:r>
              <a:rPr lang="de-DE" sz="1400" b="1" dirty="0"/>
              <a:t>  (ITEP</a:t>
            </a:r>
            <a:r>
              <a:rPr lang="pl-PL" sz="1400" b="1" dirty="0"/>
              <a:t>,</a:t>
            </a:r>
            <a:r>
              <a:rPr lang="de-DE" sz="1400" b="1" dirty="0"/>
              <a:t>RAS), </a:t>
            </a:r>
            <a:r>
              <a:rPr lang="de-DE" sz="1400" b="1" dirty="0" err="1"/>
              <a:t>Russia</a:t>
            </a:r>
            <a:endParaRPr lang="de-DE" sz="1400" b="1" dirty="0"/>
          </a:p>
          <a:p>
            <a:pPr marL="2057400" lvl="4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/>
              <a:t>Nicosia  (Univ.), </a:t>
            </a:r>
            <a:r>
              <a:rPr lang="de-DE" sz="1400" b="1" dirty="0" err="1"/>
              <a:t>Cyprus</a:t>
            </a:r>
            <a:endParaRPr lang="de-DE" sz="1400" b="1" dirty="0"/>
          </a:p>
          <a:p>
            <a:pPr marL="2057400" lvl="4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 err="1"/>
              <a:t>Orsay</a:t>
            </a:r>
            <a:r>
              <a:rPr lang="de-DE" sz="1400" b="1" dirty="0"/>
              <a:t> (IPN), France</a:t>
            </a:r>
          </a:p>
          <a:p>
            <a:pPr marL="1600200" lvl="3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 err="1"/>
              <a:t>Rez</a:t>
            </a:r>
            <a:r>
              <a:rPr lang="de-DE" sz="1400" b="1" dirty="0"/>
              <a:t>  (CAS, NPI), Czech Rep.</a:t>
            </a:r>
          </a:p>
          <a:p>
            <a:pPr marL="1143000" lvl="2" indent="-228600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de-DE" sz="1400" b="1" dirty="0" err="1"/>
              <a:t>Sant</a:t>
            </a:r>
            <a:r>
              <a:rPr lang="de-DE" sz="1400" b="1" dirty="0"/>
              <a:t>. de </a:t>
            </a:r>
            <a:r>
              <a:rPr lang="de-DE" sz="1400" b="1" dirty="0" err="1"/>
              <a:t>Compostela</a:t>
            </a:r>
            <a:r>
              <a:rPr lang="de-DE" sz="1400" b="1" dirty="0"/>
              <a:t>  (Univ.), </a:t>
            </a:r>
            <a:r>
              <a:rPr lang="de-DE" sz="1400" b="1" dirty="0" smtClean="0"/>
              <a:t>Spain</a:t>
            </a:r>
            <a:endParaRPr lang="de-DE" sz="1400" b="1" dirty="0"/>
          </a:p>
        </p:txBody>
      </p:sp>
      <p:sp>
        <p:nvSpPr>
          <p:cNvPr id="49164" name="pole tekstowe 14"/>
          <p:cNvSpPr txBox="1">
            <a:spLocks noChangeArrowheads="1"/>
          </p:cNvSpPr>
          <p:nvPr/>
        </p:nvSpPr>
        <p:spPr bwMode="auto">
          <a:xfrm>
            <a:off x="0" y="981075"/>
            <a:ext cx="3132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637338" y="5589240"/>
            <a:ext cx="2147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</a:t>
            </a:r>
            <a:r>
              <a:rPr lang="pl-PL" dirty="0" smtClean="0"/>
              <a:t>nd with </a:t>
            </a:r>
            <a:r>
              <a:rPr lang="pl-PL" dirty="0" err="1" smtClean="0"/>
              <a:t>particular</a:t>
            </a:r>
            <a:r>
              <a:rPr lang="pl-PL" dirty="0" smtClean="0"/>
              <a:t> </a:t>
            </a:r>
            <a:r>
              <a:rPr lang="pl-PL" dirty="0" err="1" smtClean="0"/>
              <a:t>thanks</a:t>
            </a:r>
            <a:r>
              <a:rPr lang="pl-PL" dirty="0" smtClean="0"/>
              <a:t> to A. </a:t>
            </a:r>
            <a:r>
              <a:rPr lang="pl-PL" dirty="0" err="1" smtClean="0"/>
              <a:t>Sarantsev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                   </a:t>
            </a:r>
            <a:r>
              <a:rPr lang="pl-PL" sz="2800" b="1" dirty="0" err="1" smtClean="0">
                <a:solidFill>
                  <a:srgbClr val="0066FF"/>
                </a:solidFill>
              </a:rPr>
              <a:t>pp</a:t>
            </a:r>
            <a:r>
              <a:rPr lang="pl-PL" sz="2800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pp</a:t>
            </a:r>
            <a:r>
              <a:rPr lang="pl-PL" sz="2800" b="1" dirty="0" err="1" smtClean="0">
                <a:solidFill>
                  <a:srgbClr val="0066FF"/>
                </a:solidFill>
              </a:rPr>
              <a:t>e</a:t>
            </a:r>
            <a:r>
              <a:rPr lang="pl-PL" sz="2800" b="1" dirty="0" smtClean="0">
                <a:solidFill>
                  <a:srgbClr val="0066FF"/>
                </a:solidFill>
              </a:rPr>
              <a:t>+ vs </a:t>
            </a:r>
            <a:r>
              <a:rPr lang="pl-PL" sz="2800" b="1" dirty="0" err="1" smtClean="0">
                <a:solidFill>
                  <a:srgbClr val="0066FF"/>
                </a:solidFill>
              </a:rPr>
              <a:t>pn</a:t>
            </a:r>
            <a:r>
              <a:rPr lang="pl-PL" sz="2800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pne+e</a:t>
            </a:r>
            <a:r>
              <a:rPr lang="pl-PL" sz="2800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-</a:t>
            </a:r>
            <a:r>
              <a:rPr lang="pl-PL" sz="2800" b="1" dirty="0" smtClean="0">
                <a:solidFill>
                  <a:srgbClr val="0066FF"/>
                </a:solidFill>
              </a:rPr>
              <a:t> </a:t>
            </a:r>
            <a:endParaRPr lang="en-GB" sz="2800" b="1" dirty="0">
              <a:solidFill>
                <a:srgbClr val="0066FF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ECT’2017 </a:t>
            </a:r>
            <a:endParaRPr lang="de-DE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t="7030"/>
          <a:stretch/>
        </p:blipFill>
        <p:spPr>
          <a:xfrm>
            <a:off x="551137" y="824047"/>
            <a:ext cx="8041726" cy="305869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7220"/>
            <a:ext cx="4104528" cy="164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88900" y="3709898"/>
            <a:ext cx="9055100" cy="11079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err="1" smtClean="0"/>
              <a:t>Strong</a:t>
            </a:r>
            <a:r>
              <a:rPr lang="pl-PL" sz="1600" dirty="0" smtClean="0"/>
              <a:t> off – </a:t>
            </a:r>
            <a:r>
              <a:rPr lang="pl-PL" sz="1600" dirty="0" err="1" smtClean="0"/>
              <a:t>shell</a:t>
            </a:r>
            <a:r>
              <a:rPr lang="pl-PL" sz="1600" dirty="0" smtClean="0"/>
              <a:t>  </a:t>
            </a:r>
            <a:r>
              <a:rPr lang="pl-PL" sz="1600" dirty="0" smtClean="0">
                <a:sym typeface="Symbol" panose="05050102010706020507" pitchFamily="18" charset="2"/>
              </a:rPr>
              <a:t> </a:t>
            </a:r>
            <a:r>
              <a:rPr lang="pl-PL" sz="1600" dirty="0" err="1" smtClean="0">
                <a:sym typeface="Symbol" panose="05050102010706020507" pitchFamily="18" charset="2"/>
              </a:rPr>
              <a:t>contribution</a:t>
            </a:r>
            <a:r>
              <a:rPr lang="pl-PL" sz="1600" dirty="0" smtClean="0">
                <a:sym typeface="Symbol" panose="05050102010706020507" pitchFamily="18" charset="2"/>
              </a:rPr>
              <a:t> in n-p </a:t>
            </a:r>
            <a:r>
              <a:rPr lang="pl-PL" sz="1600" dirty="0" err="1" smtClean="0">
                <a:sym typeface="Symbol" panose="05050102010706020507" pitchFamily="18" charset="2"/>
              </a:rPr>
              <a:t>collisions</a:t>
            </a:r>
            <a:r>
              <a:rPr lang="pl-PL" sz="1600" dirty="0" smtClean="0">
                <a:sym typeface="Symbol" panose="05050102010706020507" pitchFamily="18" charset="2"/>
              </a:rPr>
              <a:t> (</a:t>
            </a:r>
            <a:r>
              <a:rPr lang="pl-PL" sz="1600" dirty="0" err="1" smtClean="0">
                <a:sym typeface="Symbol" panose="05050102010706020507" pitchFamily="18" charset="2"/>
              </a:rPr>
              <a:t>absent</a:t>
            </a:r>
            <a:r>
              <a:rPr lang="pl-PL" sz="1600" dirty="0" smtClean="0">
                <a:sym typeface="Symbol" panose="05050102010706020507" pitchFamily="18" charset="2"/>
              </a:rPr>
              <a:t> in p-p)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sym typeface="Symbol" panose="05050102010706020507" pitchFamily="18" charset="2"/>
              </a:rPr>
              <a:t>                </a:t>
            </a:r>
            <a:r>
              <a:rPr lang="pl-PL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- FSI                                                        </a:t>
            </a:r>
            <a:r>
              <a:rPr lang="pl-PL" sz="1600" dirty="0" err="1" smtClean="0">
                <a:sym typeface="Symbol" panose="05050102010706020507" pitchFamily="18" charset="2"/>
              </a:rPr>
              <a:t>emission</a:t>
            </a:r>
            <a:r>
              <a:rPr lang="pl-PL" sz="1600" dirty="0" smtClean="0">
                <a:sym typeface="Symbol" panose="05050102010706020507" pitchFamily="18" charset="2"/>
              </a:rPr>
              <a:t> from pion exchange </a:t>
            </a:r>
            <a:r>
              <a:rPr lang="pl-PL" sz="1600" dirty="0" err="1" smtClean="0">
                <a:sym typeface="Symbol" panose="05050102010706020507" pitchFamily="18" charset="2"/>
              </a:rPr>
              <a:t>line</a:t>
            </a:r>
            <a:r>
              <a:rPr lang="pl-PL" sz="1600" dirty="0" smtClean="0">
                <a:sym typeface="Symbol" panose="05050102010706020507" pitchFamily="18" charset="2"/>
              </a:rPr>
              <a:t> - pion </a:t>
            </a:r>
            <a:r>
              <a:rPr lang="pl-PL" sz="1600" dirty="0" err="1" smtClean="0">
                <a:sym typeface="Symbol" panose="05050102010706020507" pitchFamily="18" charset="2"/>
              </a:rPr>
              <a:t>eFF</a:t>
            </a:r>
            <a:r>
              <a:rPr lang="pl-PL" sz="1600" dirty="0" smtClean="0">
                <a:sym typeface="Symbol" panose="05050102010706020507" pitchFamily="18" charset="2"/>
              </a:rPr>
              <a:t>                 </a:t>
            </a:r>
            <a:r>
              <a:rPr lang="pl-PL" sz="1200" dirty="0" smtClean="0"/>
              <a:t>                                                           Clement &amp; Bashkanov  EPJA 50 (2014) 107                                             R</a:t>
            </a:r>
            <a:r>
              <a:rPr lang="pl-PL" sz="1200" dirty="0"/>
              <a:t>. </a:t>
            </a:r>
            <a:r>
              <a:rPr lang="pl-PL" sz="1200" dirty="0" err="1"/>
              <a:t>Shyam</a:t>
            </a:r>
            <a:r>
              <a:rPr lang="pl-PL" sz="1200" dirty="0"/>
              <a:t> and U. Mosel </a:t>
            </a:r>
            <a:r>
              <a:rPr lang="pl-PL" sz="1200" i="1" dirty="0" err="1"/>
              <a:t>Phys</a:t>
            </a:r>
            <a:r>
              <a:rPr lang="pl-PL" sz="1200" i="1" dirty="0"/>
              <a:t>. </a:t>
            </a:r>
            <a:r>
              <a:rPr lang="pl-PL" sz="1200" i="1" dirty="0" err="1"/>
              <a:t>Rev</a:t>
            </a:r>
            <a:r>
              <a:rPr lang="pl-PL" sz="1200" i="1" dirty="0"/>
              <a:t>. C 82:062201, </a:t>
            </a:r>
            <a:r>
              <a:rPr lang="pl-PL" sz="1200" i="1" dirty="0" smtClean="0"/>
              <a:t>2010</a:t>
            </a:r>
            <a:endParaRPr lang="pl-PL" sz="1200" dirty="0" smtClean="0">
              <a:sym typeface="Symbol" panose="05050102010706020507" pitchFamily="18" charset="2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020272" y="1088740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</a:t>
            </a:r>
            <a:r>
              <a:rPr lang="pl-PL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-</a:t>
            </a:r>
            <a:r>
              <a:rPr lang="en-GB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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984352" y="1665966"/>
            <a:ext cx="1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CC"/>
                </a:solidFill>
                <a:sym typeface="Symbol" panose="05050102010706020507" pitchFamily="18" charset="2"/>
              </a:rPr>
              <a:t></a:t>
            </a:r>
            <a:r>
              <a:rPr lang="pl-PL" b="1" dirty="0" smtClean="0">
                <a:solidFill>
                  <a:srgbClr val="3333CC"/>
                </a:solidFill>
                <a:sym typeface="Symbol" panose="05050102010706020507" pitchFamily="18" charset="2"/>
              </a:rPr>
              <a:t> - </a:t>
            </a:r>
            <a:r>
              <a:rPr lang="pl-PL" b="1" dirty="0" err="1" smtClean="0">
                <a:solidFill>
                  <a:srgbClr val="3333CC"/>
                </a:solidFill>
                <a:sym typeface="Symbol" panose="05050102010706020507" pitchFamily="18" charset="2"/>
              </a:rPr>
              <a:t>etFF</a:t>
            </a:r>
            <a:endParaRPr lang="en-GB" b="1" dirty="0">
              <a:solidFill>
                <a:srgbClr val="3333CC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172400" y="2400132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pl-PL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pl-PL" sz="16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Dalitz</a:t>
            </a:r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545" y="4823894"/>
            <a:ext cx="2205729" cy="1573066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7513830" y="5346398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333CC"/>
                </a:solidFill>
                <a:sym typeface="Symbol" panose="05050102010706020507" pitchFamily="18" charset="2"/>
              </a:rPr>
              <a:t></a:t>
            </a:r>
            <a:r>
              <a:rPr lang="pl-PL" b="1" dirty="0">
                <a:solidFill>
                  <a:srgbClr val="3333CC"/>
                </a:solidFill>
                <a:sym typeface="Symbol" panose="05050102010706020507" pitchFamily="18" charset="2"/>
              </a:rPr>
              <a:t> - </a:t>
            </a:r>
            <a:r>
              <a:rPr lang="pl-PL" b="1" dirty="0" err="1">
                <a:solidFill>
                  <a:srgbClr val="3333CC"/>
                </a:solidFill>
                <a:sym typeface="Symbol" panose="05050102010706020507" pitchFamily="18" charset="2"/>
              </a:rPr>
              <a:t>etFF</a:t>
            </a:r>
            <a:endParaRPr lang="en-GB" b="1" dirty="0">
              <a:solidFill>
                <a:srgbClr val="3333CC"/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V="1">
            <a:off x="2879812" y="1088740"/>
            <a:ext cx="0" cy="977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V="1">
            <a:off x="2987824" y="1088740"/>
            <a:ext cx="0" cy="9773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V="1">
            <a:off x="2231740" y="1088740"/>
            <a:ext cx="0" cy="9773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V="1">
            <a:off x="4031940" y="1088740"/>
            <a:ext cx="0" cy="9773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2339752" y="1232756"/>
            <a:ext cx="3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131840" y="1232756"/>
            <a:ext cx="780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</a:t>
            </a:r>
            <a:r>
              <a:rPr lang="pl-PL" dirty="0" smtClean="0">
                <a:sym typeface="Symbol" panose="05050102010706020507" pitchFamily="18" charset="2"/>
              </a:rPr>
              <a:t>-</a:t>
            </a:r>
            <a:r>
              <a:rPr lang="pl-PL" dirty="0" err="1" smtClean="0">
                <a:sym typeface="Symbol" panose="05050102010706020507" pitchFamily="18" charset="2"/>
              </a:rPr>
              <a:t>like</a:t>
            </a:r>
            <a:endParaRPr lang="en-GB" dirty="0"/>
          </a:p>
        </p:txBody>
      </p:sp>
      <p:sp>
        <p:nvSpPr>
          <p:cNvPr id="19" name="pole tekstowe 18"/>
          <p:cNvSpPr txBox="1"/>
          <p:nvPr/>
        </p:nvSpPr>
        <p:spPr>
          <a:xfrm rot="16200000">
            <a:off x="-350050" y="1896799"/>
            <a:ext cx="23749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Normalized</a:t>
            </a:r>
            <a:r>
              <a:rPr lang="pl-PL" sz="1600" dirty="0" smtClean="0"/>
              <a:t> to same </a:t>
            </a:r>
            <a:r>
              <a:rPr lang="pl-PL" sz="1600" dirty="0" smtClean="0">
                <a:sym typeface="Symbol" panose="05050102010706020507" pitchFamily="18" charset="2"/>
              </a:rPr>
              <a:t></a:t>
            </a:r>
            <a:r>
              <a:rPr lang="pl-PL" sz="1600" baseline="30000" dirty="0" smtClean="0">
                <a:sym typeface="Symbol" panose="05050102010706020507" pitchFamily="18" charset="2"/>
              </a:rPr>
              <a:t>0</a:t>
            </a:r>
            <a:r>
              <a:rPr lang="pl-PL" sz="1600" dirty="0" smtClean="0"/>
              <a:t> </a:t>
            </a:r>
            <a:endParaRPr lang="en-GB" sz="1600" dirty="0"/>
          </a:p>
        </p:txBody>
      </p:sp>
      <p:sp>
        <p:nvSpPr>
          <p:cNvPr id="20" name="pole tekstowe 19"/>
          <p:cNvSpPr txBox="1"/>
          <p:nvPr/>
        </p:nvSpPr>
        <p:spPr>
          <a:xfrm rot="16200000">
            <a:off x="4161305" y="1896957"/>
            <a:ext cx="11487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</a:t>
            </a:r>
            <a:r>
              <a:rPr lang="pl-PL" baseline="-25000" dirty="0" smtClean="0">
                <a:sym typeface="Symbol" panose="05050102010706020507" pitchFamily="18" charset="2"/>
              </a:rPr>
              <a:t>np.</a:t>
            </a:r>
            <a:r>
              <a:rPr lang="pl-PL" dirty="0" smtClean="0">
                <a:sym typeface="Symbol" panose="05050102010706020507" pitchFamily="18" charset="2"/>
              </a:rPr>
              <a:t>/ </a:t>
            </a:r>
            <a:r>
              <a:rPr lang="pl-PL" baseline="-25000" dirty="0" err="1" smtClean="0">
                <a:sym typeface="Symbol" panose="05050102010706020507" pitchFamily="18" charset="2"/>
              </a:rPr>
              <a:t>pp</a:t>
            </a:r>
            <a:r>
              <a:rPr lang="pl-PL" baseline="-25000" dirty="0" smtClean="0">
                <a:sym typeface="Symbol" panose="05050102010706020507" pitchFamily="18" charset="2"/>
              </a:rPr>
              <a:t> </a:t>
            </a:r>
            <a:endParaRPr lang="en-GB" baseline="-25000" dirty="0"/>
          </a:p>
        </p:txBody>
      </p:sp>
      <p:sp>
        <p:nvSpPr>
          <p:cNvPr id="3" name="Prostokąt 2"/>
          <p:cNvSpPr/>
          <p:nvPr/>
        </p:nvSpPr>
        <p:spPr>
          <a:xfrm rot="16200000">
            <a:off x="-860168" y="1839133"/>
            <a:ext cx="2272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latin typeface="+mn-lt"/>
              </a:rPr>
              <a:t>HADES </a:t>
            </a:r>
            <a:r>
              <a:rPr lang="pl-PL" sz="1100" dirty="0" err="1" smtClean="0">
                <a:latin typeface="+mn-lt"/>
              </a:rPr>
              <a:t>coll</a:t>
            </a:r>
            <a:r>
              <a:rPr lang="da-DK" sz="1100" dirty="0" smtClean="0">
                <a:latin typeface="+mn-lt"/>
              </a:rPr>
              <a:t>, arXiv:1703.08575</a:t>
            </a:r>
            <a:r>
              <a:rPr lang="pl-PL" sz="1100" dirty="0">
                <a:latin typeface="+mn-lt"/>
              </a:rPr>
              <a:t> </a:t>
            </a:r>
            <a:endParaRPr lang="pl-PL" sz="1100" dirty="0" smtClean="0">
              <a:latin typeface="+mn-lt"/>
            </a:endParaRPr>
          </a:p>
          <a:p>
            <a:r>
              <a:rPr lang="pl-PL" sz="1100" dirty="0" smtClean="0">
                <a:latin typeface="+mn-lt"/>
              </a:rPr>
              <a:t>EPJA(2017)to be </a:t>
            </a:r>
            <a:r>
              <a:rPr lang="pl-PL" sz="1100" dirty="0" err="1" smtClean="0">
                <a:latin typeface="+mn-lt"/>
              </a:rPr>
              <a:t>published</a:t>
            </a:r>
            <a:endParaRPr lang="en-GB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3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0628"/>
            <a:ext cx="6743700" cy="731605"/>
          </a:xfrm>
        </p:spPr>
        <p:txBody>
          <a:bodyPr/>
          <a:lstStyle/>
          <a:p>
            <a:r>
              <a:rPr lang="pl-PL" b="1" dirty="0" err="1">
                <a:solidFill>
                  <a:srgbClr val="0066FF"/>
                </a:solidFill>
              </a:rPr>
              <a:t>Angular</a:t>
            </a:r>
            <a:r>
              <a:rPr lang="pl-PL" b="1" dirty="0">
                <a:solidFill>
                  <a:srgbClr val="0066FF"/>
                </a:solidFill>
              </a:rPr>
              <a:t> </a:t>
            </a:r>
            <a:r>
              <a:rPr lang="pl-PL" b="1" dirty="0" err="1">
                <a:solidFill>
                  <a:srgbClr val="0066FF"/>
                </a:solidFill>
              </a:rPr>
              <a:t>distributions</a:t>
            </a:r>
            <a:r>
              <a:rPr lang="pl-PL" b="1" dirty="0">
                <a:solidFill>
                  <a:srgbClr val="0066FF"/>
                </a:solidFill>
              </a:rPr>
              <a:t> for </a:t>
            </a:r>
            <a:r>
              <a:rPr lang="pl-PL" b="1" dirty="0" err="1">
                <a:solidFill>
                  <a:srgbClr val="0066FF"/>
                </a:solidFill>
              </a:rPr>
              <a:t>M</a:t>
            </a:r>
            <a:r>
              <a:rPr lang="pl-PL" b="1" baseline="-25000" dirty="0" err="1">
                <a:solidFill>
                  <a:srgbClr val="0066FF"/>
                </a:solidFill>
              </a:rPr>
              <a:t>e+e</a:t>
            </a:r>
            <a:r>
              <a:rPr lang="pl-PL" b="1" baseline="-25000" dirty="0">
                <a:solidFill>
                  <a:srgbClr val="0066FF"/>
                </a:solidFill>
              </a:rPr>
              <a:t>-</a:t>
            </a:r>
            <a:r>
              <a:rPr lang="pl-PL" b="1" dirty="0">
                <a:solidFill>
                  <a:srgbClr val="0066FF"/>
                </a:solidFill>
              </a:rPr>
              <a:t> &gt;M</a:t>
            </a:r>
            <a:r>
              <a:rPr lang="pl-PL" b="1" baseline="-25000" dirty="0">
                <a:solidFill>
                  <a:srgbClr val="0066FF"/>
                </a:solidFill>
                <a:sym typeface="Symbol" panose="05050102010706020507" pitchFamily="18" charset="2"/>
              </a:rPr>
              <a:t></a:t>
            </a:r>
            <a:r>
              <a:rPr lang="pl-PL" b="1" dirty="0">
                <a:solidFill>
                  <a:srgbClr val="0066FF"/>
                </a:solidFill>
                <a:sym typeface="Symbol" panose="05050102010706020507" pitchFamily="18" charset="2"/>
              </a:rPr>
              <a:t> (</a:t>
            </a:r>
            <a:r>
              <a:rPr lang="pl-PL" b="1" dirty="0" err="1">
                <a:solidFill>
                  <a:srgbClr val="0066FF"/>
                </a:solidFill>
                <a:sym typeface="Symbol" panose="05050102010706020507" pitchFamily="18" charset="2"/>
              </a:rPr>
              <a:t>pe+e</a:t>
            </a:r>
            <a:r>
              <a:rPr lang="pl-PL" b="1" dirty="0">
                <a:solidFill>
                  <a:srgbClr val="0066FF"/>
                </a:solidFill>
                <a:sym typeface="Symbol" panose="05050102010706020507" pitchFamily="18" charset="2"/>
              </a:rPr>
              <a:t>-)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P.Salabura</a:t>
            </a:r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ECT 2017</a:t>
            </a:r>
            <a:endParaRPr lang="de-DE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95" y="1117909"/>
            <a:ext cx="6294803" cy="35778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/>
          <a:srcRect r="5778"/>
          <a:stretch/>
        </p:blipFill>
        <p:spPr>
          <a:xfrm>
            <a:off x="6381255" y="1857970"/>
            <a:ext cx="2780103" cy="257087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91736" y="4608956"/>
            <a:ext cx="3371232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sym typeface="Symbol" panose="05050102010706020507" pitchFamily="18" charset="2"/>
              </a:rPr>
              <a:t></a:t>
            </a:r>
            <a:r>
              <a:rPr lang="pl-PL" sz="1600" dirty="0" err="1">
                <a:solidFill>
                  <a:srgbClr val="00B050"/>
                </a:solidFill>
                <a:sym typeface="Symbol" panose="05050102010706020507" pitchFamily="18" charset="2"/>
              </a:rPr>
              <a:t>pe+e</a:t>
            </a:r>
            <a:r>
              <a:rPr lang="pl-PL" sz="1600" dirty="0">
                <a:solidFill>
                  <a:srgbClr val="00B050"/>
                </a:solidFill>
                <a:sym typeface="Symbol" panose="05050102010706020507" pitchFamily="18" charset="2"/>
              </a:rPr>
              <a:t>- </a:t>
            </a:r>
            <a:r>
              <a:rPr lang="pl-PL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model: </a:t>
            </a:r>
            <a:r>
              <a:rPr lang="pl-PL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Dalitz</a:t>
            </a:r>
            <a:r>
              <a:rPr lang="pl-PL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decay</a:t>
            </a:r>
            <a:r>
              <a:rPr lang="pl-PL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with</a:t>
            </a:r>
          </a:p>
          <a:p>
            <a:r>
              <a:rPr lang="pl-PL" sz="1600" dirty="0">
                <a:solidFill>
                  <a:srgbClr val="00B050"/>
                </a:solidFill>
                <a:sym typeface="Symbol" panose="05050102010706020507" pitchFamily="18" charset="2"/>
              </a:rPr>
              <a:t> </a:t>
            </a:r>
            <a:r>
              <a:rPr lang="pl-PL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d/</a:t>
            </a:r>
            <a:r>
              <a:rPr lang="pl-PL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dcos</a:t>
            </a:r>
            <a:r>
              <a:rPr lang="pl-PL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 ~ 1 + cos</a:t>
            </a:r>
            <a:r>
              <a:rPr lang="pl-PL" sz="1600" baseline="30000" dirty="0" smtClean="0">
                <a:solidFill>
                  <a:srgbClr val="00B050"/>
                </a:solidFill>
                <a:sym typeface="Symbol" panose="05050102010706020507" pitchFamily="18" charset="2"/>
              </a:rPr>
              <a:t>2</a:t>
            </a:r>
            <a:r>
              <a:rPr lang="pl-PL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  </a:t>
            </a:r>
          </a:p>
          <a:p>
            <a:endParaRPr lang="pl-PL" sz="1600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pl-PL" sz="1600" dirty="0">
                <a:solidFill>
                  <a:srgbClr val="0070C0"/>
                </a:solidFill>
              </a:rPr>
              <a:t>d</a:t>
            </a:r>
            <a:r>
              <a:rPr lang="pl-PL" sz="1600" dirty="0">
                <a:solidFill>
                  <a:srgbClr val="0070C0"/>
                </a:solidFill>
                <a:sym typeface="Symbol" panose="05050102010706020507" pitchFamily="18" charset="2"/>
              </a:rPr>
              <a:t>/</a:t>
            </a:r>
            <a:r>
              <a:rPr lang="pl-PL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dcos</a:t>
            </a:r>
            <a:r>
              <a:rPr lang="pl-PL" sz="1600" dirty="0">
                <a:solidFill>
                  <a:srgbClr val="0070C0"/>
                </a:solidFill>
                <a:sym typeface="Symbol" panose="05050102010706020507" pitchFamily="18" charset="2"/>
              </a:rPr>
              <a:t> ~ </a:t>
            </a:r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1 </a:t>
            </a:r>
            <a:r>
              <a:rPr lang="pl-PL" sz="1600" dirty="0">
                <a:solidFill>
                  <a:srgbClr val="0070C0"/>
                </a:solidFill>
                <a:sym typeface="Symbol" panose="05050102010706020507" pitchFamily="18" charset="2"/>
              </a:rPr>
              <a:t>+ B cos</a:t>
            </a:r>
            <a:r>
              <a:rPr lang="pl-PL" sz="16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2</a:t>
            </a:r>
            <a:r>
              <a:rPr lang="pl-PL" sz="1600" dirty="0">
                <a:solidFill>
                  <a:srgbClr val="0070C0"/>
                </a:solidFill>
                <a:sym typeface="Symbol" panose="05050102010706020507" pitchFamily="18" charset="2"/>
              </a:rPr>
              <a:t> </a:t>
            </a:r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; </a:t>
            </a:r>
            <a:r>
              <a:rPr lang="pl-PL" sz="1600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fit</a:t>
            </a:r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 B=1.520.58</a:t>
            </a:r>
            <a:endParaRPr lang="pl-PL" sz="1600" baseline="-250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endParaRPr lang="en-GB" sz="1600" baseline="-25000" dirty="0">
              <a:solidFill>
                <a:srgbClr val="00B05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431654" y="772711"/>
            <a:ext cx="2146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/>
              <a:t>acceptance</a:t>
            </a:r>
            <a:r>
              <a:rPr lang="pl-PL" sz="1600" dirty="0"/>
              <a:t> </a:t>
            </a:r>
            <a:r>
              <a:rPr lang="pl-PL" sz="1600" dirty="0" err="1"/>
              <a:t>corrected</a:t>
            </a:r>
            <a:endParaRPr lang="en-GB" sz="1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187624" y="1464794"/>
            <a:ext cx="1864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h</a:t>
            </a:r>
            <a:r>
              <a:rPr lang="pl-PL" sz="1600" dirty="0" err="1" smtClean="0"/>
              <a:t>elicity</a:t>
            </a:r>
            <a:r>
              <a:rPr lang="pl-PL" sz="1600" dirty="0" smtClean="0"/>
              <a:t> </a:t>
            </a:r>
            <a:r>
              <a:rPr lang="pl-PL" sz="1600" dirty="0" err="1" smtClean="0"/>
              <a:t>frame</a:t>
            </a:r>
            <a:endParaRPr lang="en-GB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367644" y="1866747"/>
            <a:ext cx="936104" cy="41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„</a:t>
            </a:r>
            <a:r>
              <a:rPr lang="en-GB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pl-PL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”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78396" y="1336882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„-</a:t>
            </a:r>
            <a:r>
              <a:rPr lang="pl-PL" b="1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like</a:t>
            </a:r>
            <a:r>
              <a:rPr lang="pl-PL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”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562968" y="4557479"/>
            <a:ext cx="460943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</a:t>
            </a:r>
            <a:r>
              <a:rPr lang="pl-PL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e+e</a:t>
            </a:r>
            <a:r>
              <a:rPr lang="pl-PL" sz="1600" dirty="0" smtClean="0">
                <a:solidFill>
                  <a:srgbClr val="00B050"/>
                </a:solidFill>
                <a:sym typeface="Symbol" panose="05050102010706020507" pitchFamily="18" charset="2"/>
              </a:rPr>
              <a:t>- model: </a:t>
            </a:r>
            <a:r>
              <a:rPr lang="pl-PL" sz="1600" dirty="0" err="1" smtClean="0">
                <a:solidFill>
                  <a:srgbClr val="00B050"/>
                </a:solidFill>
                <a:sym typeface="Symbol" panose="05050102010706020507" pitchFamily="18" charset="2"/>
              </a:rPr>
              <a:t>isotropic</a:t>
            </a:r>
            <a:endParaRPr lang="pl-PL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endParaRPr lang="pl-PL" sz="16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endParaRPr lang="pl-PL" sz="1600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pl-PL" sz="1600" dirty="0">
                <a:solidFill>
                  <a:srgbClr val="0070C0"/>
                </a:solidFill>
              </a:rPr>
              <a:t>d</a:t>
            </a:r>
            <a:r>
              <a:rPr lang="pl-PL" sz="1600" dirty="0">
                <a:solidFill>
                  <a:srgbClr val="0070C0"/>
                </a:solidFill>
                <a:sym typeface="Symbol" panose="05050102010706020507" pitchFamily="18" charset="2"/>
              </a:rPr>
              <a:t>/</a:t>
            </a:r>
            <a:r>
              <a:rPr lang="pl-PL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dcos</a:t>
            </a:r>
            <a:r>
              <a:rPr lang="pl-PL" sz="1600" dirty="0">
                <a:solidFill>
                  <a:srgbClr val="0070C0"/>
                </a:solidFill>
                <a:sym typeface="Symbol" panose="05050102010706020507" pitchFamily="18" charset="2"/>
              </a:rPr>
              <a:t> ~ </a:t>
            </a:r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1 </a:t>
            </a:r>
            <a:r>
              <a:rPr lang="pl-PL" sz="1600" dirty="0">
                <a:solidFill>
                  <a:srgbClr val="0070C0"/>
                </a:solidFill>
                <a:sym typeface="Symbol" panose="05050102010706020507" pitchFamily="18" charset="2"/>
              </a:rPr>
              <a:t>+ B cos</a:t>
            </a:r>
            <a:r>
              <a:rPr lang="pl-PL" sz="16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2</a:t>
            </a:r>
            <a:r>
              <a:rPr lang="pl-PL" sz="1600" dirty="0">
                <a:solidFill>
                  <a:srgbClr val="0070C0"/>
                </a:solidFill>
                <a:sym typeface="Symbol" panose="05050102010706020507" pitchFamily="18" charset="2"/>
              </a:rPr>
              <a:t> </a:t>
            </a:r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; </a:t>
            </a:r>
            <a:r>
              <a:rPr lang="pl-PL" sz="1600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fit</a:t>
            </a:r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 with </a:t>
            </a:r>
          </a:p>
          <a:p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B= -0.4  </a:t>
            </a:r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0.2.    For +- </a:t>
            </a:r>
            <a:r>
              <a:rPr lang="pl-PL" sz="1600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e+e</a:t>
            </a:r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- </a:t>
            </a:r>
            <a:r>
              <a:rPr lang="pl-PL" sz="1600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expected</a:t>
            </a:r>
            <a:r>
              <a:rPr lang="pl-PL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 B= -1 !</a:t>
            </a:r>
            <a:endParaRPr lang="pl-PL" sz="1600" baseline="-25000" dirty="0" smtClean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endParaRPr lang="en-GB" sz="1600" baseline="-25000" dirty="0">
              <a:solidFill>
                <a:srgbClr val="00B05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840252" y="1117909"/>
            <a:ext cx="212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OBE </a:t>
            </a:r>
            <a:r>
              <a:rPr lang="pl-PL" sz="1600" dirty="0" err="1" smtClean="0"/>
              <a:t>calculations</a:t>
            </a:r>
            <a:endParaRPr lang="en-GB" sz="1600" dirty="0"/>
          </a:p>
        </p:txBody>
      </p:sp>
      <p:sp>
        <p:nvSpPr>
          <p:cNvPr id="17" name="Prostokąt 16"/>
          <p:cNvSpPr/>
          <p:nvPr/>
        </p:nvSpPr>
        <p:spPr>
          <a:xfrm>
            <a:off x="6704728" y="1396305"/>
            <a:ext cx="2934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+mn-lt"/>
              </a:rPr>
              <a:t>E. L. Bratkovskaya, </a:t>
            </a:r>
            <a:r>
              <a:rPr lang="pl-PL" sz="1200" dirty="0" smtClean="0">
                <a:latin typeface="+mn-lt"/>
              </a:rPr>
              <a:t>at. al </a:t>
            </a:r>
          </a:p>
          <a:p>
            <a:r>
              <a:rPr lang="en-GB" sz="1200" dirty="0" smtClean="0">
                <a:latin typeface="+mn-lt"/>
              </a:rPr>
              <a:t>Phys</a:t>
            </a:r>
            <a:r>
              <a:rPr lang="en-GB" sz="1200" dirty="0">
                <a:latin typeface="+mn-lt"/>
              </a:rPr>
              <a:t>. Lett. B 348, 325 (1995).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156945" y="2463498"/>
            <a:ext cx="448620" cy="41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B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727684" y="5958277"/>
            <a:ext cx="529258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Change</a:t>
            </a:r>
            <a:r>
              <a:rPr lang="pl-PL" dirty="0" smtClean="0"/>
              <a:t> of </a:t>
            </a:r>
            <a:r>
              <a:rPr lang="pl-PL" dirty="0" err="1" smtClean="0"/>
              <a:t>photon</a:t>
            </a:r>
            <a:r>
              <a:rPr lang="pl-PL" dirty="0" smtClean="0"/>
              <a:t> </a:t>
            </a:r>
            <a:r>
              <a:rPr lang="pl-PL" dirty="0" err="1" smtClean="0"/>
              <a:t>polarization</a:t>
            </a:r>
            <a:r>
              <a:rPr lang="pl-PL" dirty="0" smtClean="0"/>
              <a:t> with </a:t>
            </a:r>
            <a:r>
              <a:rPr lang="pl-PL" dirty="0" smtClean="0">
                <a:sym typeface="Symbol" panose="05050102010706020507" pitchFamily="18" charset="2"/>
              </a:rPr>
              <a:t>* mass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3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66FF"/>
                </a:solidFill>
              </a:rPr>
              <a:t>Lepton </a:t>
            </a:r>
            <a:r>
              <a:rPr lang="pl-PL" b="1" dirty="0" err="1" smtClean="0">
                <a:solidFill>
                  <a:srgbClr val="0066FF"/>
                </a:solidFill>
              </a:rPr>
              <a:t>angular</a:t>
            </a:r>
            <a:r>
              <a:rPr lang="pl-PL" b="1" dirty="0" smtClean="0">
                <a:solidFill>
                  <a:srgbClr val="0066FF"/>
                </a:solidFill>
              </a:rPr>
              <a:t> </a:t>
            </a:r>
            <a:r>
              <a:rPr lang="pl-PL" b="1" dirty="0" err="1" smtClean="0">
                <a:solidFill>
                  <a:srgbClr val="0066FF"/>
                </a:solidFill>
              </a:rPr>
              <a:t>distributions</a:t>
            </a:r>
            <a:r>
              <a:rPr lang="pl-PL" b="1" dirty="0" smtClean="0">
                <a:solidFill>
                  <a:srgbClr val="0066FF"/>
                </a:solidFill>
              </a:rPr>
              <a:t> (</a:t>
            </a:r>
            <a:r>
              <a:rPr lang="pl-PL" b="1" dirty="0" err="1" smtClean="0">
                <a:solidFill>
                  <a:srgbClr val="0066FF"/>
                </a:solidFill>
              </a:rPr>
              <a:t>helicity</a:t>
            </a:r>
            <a:r>
              <a:rPr lang="pl-PL" b="1" dirty="0" smtClean="0">
                <a:solidFill>
                  <a:srgbClr val="0066FF"/>
                </a:solidFill>
              </a:rPr>
              <a:t> </a:t>
            </a:r>
            <a:r>
              <a:rPr lang="pl-PL" b="1" dirty="0" err="1" smtClean="0">
                <a:solidFill>
                  <a:srgbClr val="0066FF"/>
                </a:solidFill>
              </a:rPr>
              <a:t>fame</a:t>
            </a:r>
            <a:r>
              <a:rPr lang="pl-PL" b="1" dirty="0" smtClean="0">
                <a:solidFill>
                  <a:srgbClr val="0066FF"/>
                </a:solidFill>
              </a:rPr>
              <a:t>) M&gt;400 </a:t>
            </a:r>
            <a:r>
              <a:rPr lang="pl-PL" b="1" dirty="0" err="1">
                <a:solidFill>
                  <a:srgbClr val="0066FF"/>
                </a:solidFill>
              </a:rPr>
              <a:t>M</a:t>
            </a:r>
            <a:r>
              <a:rPr lang="pl-PL" b="1" dirty="0" err="1" smtClean="0">
                <a:solidFill>
                  <a:srgbClr val="0066FF"/>
                </a:solidFill>
              </a:rPr>
              <a:t>eV</a:t>
            </a:r>
            <a:endParaRPr lang="en-GB" b="1" dirty="0">
              <a:solidFill>
                <a:srgbClr val="0066FF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t="7277" r="3825"/>
          <a:stretch/>
        </p:blipFill>
        <p:spPr>
          <a:xfrm>
            <a:off x="369076" y="1402120"/>
            <a:ext cx="8496436" cy="258408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1" t="11650" r="158"/>
          <a:stretch/>
        </p:blipFill>
        <p:spPr>
          <a:xfrm>
            <a:off x="174235" y="830038"/>
            <a:ext cx="8853589" cy="56278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87624" y="1750829"/>
            <a:ext cx="12911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cos</a:t>
            </a:r>
            <a:r>
              <a:rPr lang="pl-PL" dirty="0" smtClean="0">
                <a:sym typeface="Symbol" panose="05050102010706020507" pitchFamily="18" charset="2"/>
              </a:rPr>
              <a:t> &lt;0</a:t>
            </a:r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103948" y="1697906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0&lt;cos</a:t>
            </a:r>
            <a:r>
              <a:rPr lang="pl-PL" dirty="0" smtClean="0">
                <a:sym typeface="Symbol" panose="05050102010706020507" pitchFamily="18" charset="2"/>
              </a:rPr>
              <a:t> &lt;0.5</a:t>
            </a:r>
            <a:endParaRPr lang="en-GB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92280" y="1750829"/>
            <a:ext cx="14325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cos</a:t>
            </a:r>
            <a:r>
              <a:rPr lang="pl-PL" dirty="0" smtClean="0">
                <a:sym typeface="Symbol" panose="05050102010706020507" pitchFamily="18" charset="2"/>
              </a:rPr>
              <a:t> &gt;0.5</a:t>
            </a:r>
            <a:endParaRPr lang="en-GB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955683"/>
            <a:ext cx="4211973" cy="288656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886272" y="6339712"/>
            <a:ext cx="8004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cos</a:t>
            </a:r>
            <a:r>
              <a:rPr lang="pl-PL" dirty="0" smtClean="0">
                <a:sym typeface="Symbol" panose="05050102010706020507" pitchFamily="18" charset="2"/>
              </a:rPr>
              <a:t> </a:t>
            </a:r>
            <a:endParaRPr lang="en-GB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213532" y="4221088"/>
            <a:ext cx="53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ym typeface="Symbol" panose="05050102010706020507" pitchFamily="18" charset="2"/>
              </a:rPr>
              <a:t></a:t>
            </a:r>
            <a:r>
              <a:rPr lang="pl-PL" b="1" baseline="-25000" dirty="0" err="1" smtClean="0">
                <a:sym typeface="Symbol" panose="05050102010706020507" pitchFamily="18" charset="2"/>
              </a:rPr>
              <a:t>ij</a:t>
            </a:r>
            <a:endParaRPr lang="en-GB" b="1" baseline="-25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092280" y="4221088"/>
            <a:ext cx="707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 panose="05050102010706020507" pitchFamily="18" charset="2"/>
              </a:rPr>
              <a:t></a:t>
            </a:r>
            <a:r>
              <a:rPr lang="pl-PL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11 </a:t>
            </a:r>
          </a:p>
          <a:p>
            <a:r>
              <a:rPr lang="en-GB" b="1" dirty="0">
                <a:solidFill>
                  <a:srgbClr val="0070C0"/>
                </a:solidFill>
                <a:sym typeface="Symbol" panose="05050102010706020507" pitchFamily="18" charset="2"/>
              </a:rPr>
              <a:t></a:t>
            </a:r>
            <a:r>
              <a:rPr lang="pl-PL" b="1" baseline="-25000" dirty="0" smtClean="0">
                <a:solidFill>
                  <a:srgbClr val="0070C0"/>
                </a:solidFill>
                <a:sym typeface="Symbol" panose="05050102010706020507" pitchFamily="18" charset="2"/>
              </a:rPr>
              <a:t>1-1</a:t>
            </a:r>
            <a:endParaRPr lang="pl-PL" b="1" baseline="-25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r>
              <a:rPr lang="en-GB" b="1" dirty="0">
                <a:sym typeface="Symbol" panose="05050102010706020507" pitchFamily="18" charset="2"/>
              </a:rPr>
              <a:t></a:t>
            </a:r>
            <a:r>
              <a:rPr lang="pl-PL" b="1" baseline="-25000" dirty="0" smtClean="0">
                <a:sym typeface="Symbol" panose="05050102010706020507" pitchFamily="18" charset="2"/>
              </a:rPr>
              <a:t>10</a:t>
            </a:r>
            <a:endParaRPr lang="pl-PL" b="1" baseline="-25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84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444716" cy="63408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>
                <a:solidFill>
                  <a:srgbClr val="0066FF"/>
                </a:solidFill>
                <a:sym typeface="Symbol"/>
              </a:rPr>
              <a:t>p+p</a:t>
            </a:r>
            <a:r>
              <a:rPr lang="pl-PL" b="1" dirty="0" smtClean="0">
                <a:solidFill>
                  <a:srgbClr val="0066FF"/>
                </a:solidFill>
                <a:sym typeface="Symbol"/>
              </a:rPr>
              <a:t> @ 1.25 </a:t>
            </a:r>
            <a:r>
              <a:rPr lang="pl-PL" b="1" dirty="0" err="1" smtClean="0">
                <a:solidFill>
                  <a:srgbClr val="0066FF"/>
                </a:solidFill>
                <a:sym typeface="Symbol"/>
              </a:rPr>
              <a:t>GeV</a:t>
            </a:r>
            <a:r>
              <a:rPr lang="pl-PL" b="1" dirty="0" smtClean="0">
                <a:solidFill>
                  <a:srgbClr val="0066FF"/>
                </a:solidFill>
                <a:sym typeface="Symbol"/>
              </a:rPr>
              <a:t> – P</a:t>
            </a:r>
            <a:r>
              <a:rPr lang="pl-PL" b="1" baseline="-25000" dirty="0" smtClean="0">
                <a:solidFill>
                  <a:srgbClr val="0066FF"/>
                </a:solidFill>
                <a:sym typeface="Symbol"/>
              </a:rPr>
              <a:t>33</a:t>
            </a:r>
            <a:r>
              <a:rPr lang="pl-PL" b="1" dirty="0" smtClean="0">
                <a:solidFill>
                  <a:srgbClr val="0066FF"/>
                </a:solidFill>
                <a:sym typeface="Symbol"/>
              </a:rPr>
              <a:t> 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(1232), P</a:t>
            </a:r>
            <a:r>
              <a:rPr lang="pl-PL" b="1" baseline="-25000" dirty="0" smtClean="0">
                <a:solidFill>
                  <a:srgbClr val="0066FF"/>
                </a:solidFill>
                <a:sym typeface="Symbol" panose="05050102010706020507" pitchFamily="18" charset="2"/>
              </a:rPr>
              <a:t>11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 N(1440) </a:t>
            </a:r>
            <a:r>
              <a:rPr lang="pl-PL" b="1" dirty="0" err="1" smtClean="0">
                <a:solidFill>
                  <a:srgbClr val="0066FF"/>
                </a:solidFill>
                <a:sym typeface="Symbol"/>
              </a:rPr>
              <a:t>resonance</a:t>
            </a:r>
            <a:r>
              <a:rPr lang="pl-PL" b="1" dirty="0" smtClean="0">
                <a:solidFill>
                  <a:srgbClr val="0066FF"/>
                </a:solidFill>
                <a:sym typeface="Symbol"/>
              </a:rPr>
              <a:t> </a:t>
            </a:r>
            <a:r>
              <a:rPr lang="pl-PL" b="1" dirty="0" err="1" smtClean="0">
                <a:solidFill>
                  <a:srgbClr val="0066FF"/>
                </a:solidFill>
                <a:sym typeface="Symbol"/>
              </a:rPr>
              <a:t>production</a:t>
            </a:r>
            <a:endParaRPr lang="pl-PL" b="1" dirty="0">
              <a:solidFill>
                <a:srgbClr val="0066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27630" y="838934"/>
            <a:ext cx="4416442" cy="440335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pl-PL" sz="2000" b="1" dirty="0" err="1" smtClean="0"/>
              <a:t>below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pp</a:t>
            </a:r>
            <a:r>
              <a:rPr lang="pl-PL" sz="2000" b="1" dirty="0" smtClean="0">
                <a:sym typeface="Symbol"/>
              </a:rPr>
              <a:t> </a:t>
            </a:r>
            <a:r>
              <a:rPr lang="pl-PL" sz="2000" b="1" dirty="0" err="1" smtClean="0">
                <a:sym typeface="Symbol"/>
              </a:rPr>
              <a:t>production</a:t>
            </a:r>
            <a:r>
              <a:rPr lang="pl-PL" sz="2000" b="1" dirty="0" smtClean="0">
                <a:sym typeface="Symbol"/>
              </a:rPr>
              <a:t> </a:t>
            </a:r>
            <a:r>
              <a:rPr lang="pl-PL" sz="2000" b="1" dirty="0" err="1" smtClean="0">
                <a:sym typeface="Symbol"/>
              </a:rPr>
              <a:t>threshold</a:t>
            </a:r>
            <a:endParaRPr lang="pl-PL" sz="12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E979A852-FBDC-45E5-9593-043574B181E5}" type="slidenum">
              <a:rPr lang="pl-PL" smtClean="0"/>
              <a:t>28</a:t>
            </a:fld>
            <a:endParaRPr lang="pl-PL" dirty="0"/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117505" y="3853230"/>
            <a:ext cx="2870320" cy="281613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 err="1" smtClean="0"/>
              <a:t>Coherent</a:t>
            </a:r>
            <a:r>
              <a:rPr lang="pl-PL" sz="1600" dirty="0" smtClean="0"/>
              <a:t> sum of </a:t>
            </a:r>
            <a:r>
              <a:rPr lang="pl-PL" sz="1600" dirty="0" err="1" smtClean="0"/>
              <a:t>partial</a:t>
            </a:r>
            <a:r>
              <a:rPr lang="pl-PL" sz="1600" dirty="0" smtClean="0"/>
              <a:t> </a:t>
            </a:r>
            <a:r>
              <a:rPr lang="pl-PL" sz="1600" dirty="0" err="1" smtClean="0"/>
              <a:t>waves</a:t>
            </a:r>
            <a:endParaRPr lang="pl-PL" sz="1600" dirty="0" smtClean="0"/>
          </a:p>
          <a:p>
            <a:r>
              <a:rPr lang="pl-PL" sz="1600" dirty="0" smtClean="0"/>
              <a:t>Energy dependent </a:t>
            </a:r>
            <a:r>
              <a:rPr lang="pl-PL" sz="1600" dirty="0" err="1" smtClean="0"/>
              <a:t>solutions</a:t>
            </a:r>
            <a:r>
              <a:rPr lang="pl-PL" sz="1600" dirty="0" smtClean="0"/>
              <a:t>: </a:t>
            </a:r>
            <a:r>
              <a:rPr lang="pl-PL" sz="1600" dirty="0" err="1" smtClean="0"/>
              <a:t>many</a:t>
            </a:r>
            <a:r>
              <a:rPr lang="pl-PL" sz="1600" dirty="0" smtClean="0"/>
              <a:t> </a:t>
            </a:r>
            <a:r>
              <a:rPr lang="pl-PL" sz="1600" dirty="0" err="1" smtClean="0"/>
              <a:t>experimental</a:t>
            </a:r>
            <a:r>
              <a:rPr lang="pl-PL" sz="1600" dirty="0" smtClean="0"/>
              <a:t> </a:t>
            </a:r>
            <a:r>
              <a:rPr lang="pl-PL" sz="1600" dirty="0" err="1" smtClean="0"/>
              <a:t>sets</a:t>
            </a:r>
            <a:r>
              <a:rPr lang="pl-PL" sz="1600" dirty="0" smtClean="0"/>
              <a:t> </a:t>
            </a:r>
            <a:r>
              <a:rPr lang="pl-PL" sz="1600" dirty="0" err="1" smtClean="0"/>
              <a:t>treated</a:t>
            </a:r>
            <a:r>
              <a:rPr lang="pl-PL" sz="1600" dirty="0" smtClean="0"/>
              <a:t> </a:t>
            </a:r>
            <a:r>
              <a:rPr lang="pl-PL" sz="1600" dirty="0" err="1" smtClean="0"/>
              <a:t>together</a:t>
            </a:r>
            <a:r>
              <a:rPr lang="pl-PL" sz="1600" dirty="0" smtClean="0"/>
              <a:t> by max. Log-</a:t>
            </a:r>
            <a:r>
              <a:rPr lang="pl-PL" sz="1600" dirty="0" err="1" smtClean="0"/>
              <a:t>likehood</a:t>
            </a:r>
            <a:r>
              <a:rPr lang="pl-PL" sz="1600" dirty="0" smtClean="0"/>
              <a:t> </a:t>
            </a:r>
            <a:r>
              <a:rPr lang="pl-PL" sz="1600" dirty="0" err="1" smtClean="0"/>
              <a:t>method</a:t>
            </a:r>
            <a:r>
              <a:rPr lang="pl-PL" sz="1600" dirty="0" smtClean="0"/>
              <a:t> event by event </a:t>
            </a:r>
          </a:p>
          <a:p>
            <a:r>
              <a:rPr lang="pl-PL" sz="1600" dirty="0" err="1" smtClean="0"/>
              <a:t>Detector</a:t>
            </a:r>
            <a:r>
              <a:rPr lang="pl-PL" sz="1600" dirty="0" smtClean="0"/>
              <a:t> </a:t>
            </a:r>
            <a:r>
              <a:rPr lang="pl-PL" sz="1600" dirty="0" err="1" smtClean="0"/>
              <a:t>acceptances</a:t>
            </a:r>
            <a:r>
              <a:rPr lang="pl-PL" sz="1600" dirty="0" smtClean="0"/>
              <a:t> </a:t>
            </a:r>
            <a:r>
              <a:rPr lang="pl-PL" sz="1600" dirty="0" err="1" smtClean="0"/>
              <a:t>taken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account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99463" y="1855571"/>
            <a:ext cx="5136855" cy="400110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PWA applied to </a:t>
            </a:r>
            <a:r>
              <a:rPr lang="pl-PL" b="1" dirty="0" err="1" smtClean="0"/>
              <a:t>hadronic</a:t>
            </a:r>
            <a:r>
              <a:rPr lang="pl-PL" b="1" dirty="0" smtClean="0"/>
              <a:t>  – NN</a:t>
            </a:r>
            <a:r>
              <a:rPr lang="pl-PL" b="1" dirty="0" smtClean="0">
                <a:sym typeface="Symbol" panose="05050102010706020507" pitchFamily="18" charset="2"/>
              </a:rPr>
              <a:t></a:t>
            </a:r>
            <a:r>
              <a:rPr lang="pl-PL" b="1" dirty="0" smtClean="0"/>
              <a:t> channel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245420" y="1316913"/>
            <a:ext cx="3591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err="1" smtClean="0">
                <a:solidFill>
                  <a:srgbClr val="7030A0"/>
                </a:solidFill>
                <a:latin typeface="Pristina" panose="03060402040406080204" pitchFamily="66" charset="0"/>
              </a:rPr>
              <a:t>Partial</a:t>
            </a:r>
            <a:r>
              <a:rPr lang="pl-PL" sz="3600" b="1" dirty="0" smtClean="0">
                <a:solidFill>
                  <a:srgbClr val="7030A0"/>
                </a:solidFill>
                <a:latin typeface="Pristina" panose="03060402040406080204" pitchFamily="66" charset="0"/>
              </a:rPr>
              <a:t> </a:t>
            </a:r>
            <a:r>
              <a:rPr lang="pl-PL" sz="3600" b="1" dirty="0" err="1" smtClean="0">
                <a:solidFill>
                  <a:srgbClr val="7030A0"/>
                </a:solidFill>
                <a:latin typeface="Pristina" panose="03060402040406080204" pitchFamily="66" charset="0"/>
              </a:rPr>
              <a:t>Wave</a:t>
            </a:r>
            <a:r>
              <a:rPr lang="pl-PL" sz="3600" b="1" dirty="0" smtClean="0">
                <a:solidFill>
                  <a:srgbClr val="7030A0"/>
                </a:solidFill>
                <a:latin typeface="Pristina" panose="03060402040406080204" pitchFamily="66" charset="0"/>
              </a:rPr>
              <a:t> Analysis</a:t>
            </a:r>
            <a:endParaRPr lang="pl-PL" sz="36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388188" y="2809266"/>
            <a:ext cx="2463623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A. V. Anisovich </a:t>
            </a:r>
            <a:r>
              <a:rPr lang="en-US" sz="1400" i="1" dirty="0" smtClean="0">
                <a:solidFill>
                  <a:schemeClr val="bg1"/>
                </a:solidFill>
              </a:rPr>
              <a:t>et al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Eur. Phys. J. A</a:t>
            </a:r>
            <a:r>
              <a:rPr lang="en-US" sz="1400" b="1" dirty="0" smtClean="0">
                <a:solidFill>
                  <a:schemeClr val="bg1"/>
                </a:solidFill>
              </a:rPr>
              <a:t>34</a:t>
            </a:r>
            <a:r>
              <a:rPr lang="en-US" sz="1400" dirty="0" smtClean="0">
                <a:solidFill>
                  <a:schemeClr val="bg1"/>
                </a:solidFill>
              </a:rPr>
              <a:t> (2007) 129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88" y="3504569"/>
            <a:ext cx="3682662" cy="860535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17" y="4215215"/>
            <a:ext cx="6118516" cy="663801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674452"/>
            <a:ext cx="2933171" cy="896092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4659533" y="4790573"/>
            <a:ext cx="93287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initial </a:t>
            </a:r>
            <a:r>
              <a:rPr lang="pl-PL" sz="1200" b="1" dirty="0" smtClean="0">
                <a:latin typeface="+mj-lt"/>
              </a:rPr>
              <a:t/>
            </a:r>
            <a:br>
              <a:rPr lang="pl-PL" sz="1200" b="1" dirty="0" smtClean="0">
                <a:latin typeface="+mj-lt"/>
              </a:rPr>
            </a:br>
            <a:r>
              <a:rPr lang="en-US" sz="1200" b="1" dirty="0" smtClean="0">
                <a:latin typeface="+mj-lt"/>
              </a:rPr>
              <a:t>NN system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946877" y="4790573"/>
            <a:ext cx="1181342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system of two</a:t>
            </a:r>
            <a:endParaRPr lang="pl-PL" sz="1200" b="1" dirty="0" smtClean="0">
              <a:latin typeface="+mj-lt"/>
            </a:endParaRPr>
          </a:p>
          <a:p>
            <a:pPr algn="ctr"/>
            <a:r>
              <a:rPr lang="en-US" sz="1200" b="1" dirty="0" smtClean="0">
                <a:latin typeface="+mj-lt"/>
              </a:rPr>
              <a:t>final particles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7344747" y="4781142"/>
            <a:ext cx="169160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two-final particle</a:t>
            </a:r>
            <a:endParaRPr lang="pl-PL" sz="1200" b="1" dirty="0" smtClean="0">
              <a:latin typeface="+mj-lt"/>
            </a:endParaRPr>
          </a:p>
          <a:p>
            <a:pPr algn="ctr"/>
            <a:r>
              <a:rPr lang="en-US" sz="1200" b="1" dirty="0" smtClean="0">
                <a:latin typeface="+mj-lt"/>
              </a:rPr>
              <a:t>system and spectator</a:t>
            </a:r>
            <a:endParaRPr lang="en-US" sz="1200" b="1" dirty="0">
              <a:latin typeface="+mj-lt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275856" y="5368282"/>
            <a:ext cx="948399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latin typeface="+mj-lt"/>
              </a:rPr>
              <a:t>t</a:t>
            </a:r>
            <a:r>
              <a:rPr lang="pl-PL" sz="1200" b="1" dirty="0" err="1" smtClean="0">
                <a:latin typeface="+mj-lt"/>
              </a:rPr>
              <a:t>ransition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amplitude</a:t>
            </a:r>
            <a:endParaRPr lang="en-US" sz="1200" b="1" dirty="0" smtClean="0">
              <a:latin typeface="+mj-lt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7128218" y="5687504"/>
            <a:ext cx="1332213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 smtClean="0">
                <a:latin typeface="+mj-lt"/>
              </a:rPr>
              <a:t>final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state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amplitude</a:t>
            </a:r>
            <a:r>
              <a:rPr lang="pl-PL" sz="1200" b="1" dirty="0" smtClean="0">
                <a:latin typeface="+mj-lt"/>
              </a:rPr>
              <a:t/>
            </a:r>
            <a:br>
              <a:rPr lang="pl-PL" sz="1200" b="1" dirty="0" smtClean="0">
                <a:latin typeface="+mj-lt"/>
              </a:rPr>
            </a:br>
            <a:r>
              <a:rPr lang="pl-PL" sz="1200" b="1" dirty="0" smtClean="0">
                <a:latin typeface="+mj-lt"/>
              </a:rPr>
              <a:t>(</a:t>
            </a:r>
            <a:r>
              <a:rPr lang="pl-PL" sz="1200" b="1" dirty="0" err="1" smtClean="0">
                <a:latin typeface="+mj-lt"/>
              </a:rPr>
              <a:t>resonant</a:t>
            </a:r>
            <a:r>
              <a:rPr lang="pl-PL" sz="1200" b="1" dirty="0" smtClean="0">
                <a:latin typeface="+mj-lt"/>
              </a:rPr>
              <a:t>, non </a:t>
            </a:r>
            <a:r>
              <a:rPr lang="pl-PL" sz="1200" b="1" dirty="0" err="1" smtClean="0">
                <a:latin typeface="+mj-lt"/>
              </a:rPr>
              <a:t>resonant</a:t>
            </a:r>
            <a:r>
              <a:rPr lang="pl-PL" sz="1200" b="1" dirty="0" smtClean="0">
                <a:latin typeface="+mj-lt"/>
              </a:rPr>
              <a:t>)</a:t>
            </a:r>
            <a:endParaRPr lang="en-US" sz="1200" b="1" dirty="0" smtClean="0">
              <a:latin typeface="+mj-lt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5868144" y="4896586"/>
            <a:ext cx="0" cy="568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5868144" y="5465117"/>
            <a:ext cx="1751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7620000" y="5465117"/>
            <a:ext cx="0" cy="22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4427984" y="4907229"/>
            <a:ext cx="0" cy="66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3275856" y="2274806"/>
            <a:ext cx="5993329" cy="400110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in </a:t>
            </a:r>
            <a:r>
              <a:rPr lang="pl-PL" b="1" dirty="0" err="1" smtClean="0">
                <a:solidFill>
                  <a:srgbClr val="FF0000"/>
                </a:solidFill>
              </a:rPr>
              <a:t>collaboration</a:t>
            </a:r>
            <a:r>
              <a:rPr lang="pl-PL" b="1" dirty="0" smtClean="0">
                <a:solidFill>
                  <a:srgbClr val="FF0000"/>
                </a:solidFill>
              </a:rPr>
              <a:t> with </a:t>
            </a:r>
            <a:r>
              <a:rPr lang="en-US" b="1" dirty="0" smtClean="0">
                <a:solidFill>
                  <a:srgbClr val="FF0000"/>
                </a:solidFill>
              </a:rPr>
              <a:t>Bonn-</a:t>
            </a:r>
            <a:r>
              <a:rPr lang="en-US" b="1" dirty="0" err="1" smtClean="0">
                <a:solidFill>
                  <a:srgbClr val="FF0000"/>
                </a:solidFill>
              </a:rPr>
              <a:t>Gatchina</a:t>
            </a:r>
            <a:r>
              <a:rPr lang="en-US" b="1" dirty="0" smtClean="0">
                <a:solidFill>
                  <a:srgbClr val="FF0000"/>
                </a:solidFill>
              </a:rPr>
              <a:t> group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3312706" y="2816373"/>
            <a:ext cx="2789569" cy="735953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b="1" dirty="0" smtClean="0"/>
              <a:t>maximum log-</a:t>
            </a:r>
            <a:r>
              <a:rPr lang="pl-PL" sz="1600" b="1" dirty="0" err="1" smtClean="0"/>
              <a:t>likelihood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/>
              <a:t>event-by-event</a:t>
            </a:r>
            <a:endParaRPr lang="pl-PL" sz="1600" b="1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3059832" y="1877657"/>
            <a:ext cx="0" cy="47917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359532" y="2816373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1158502" y="2816373"/>
            <a:ext cx="71811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 flipV="1">
            <a:off x="1161623" y="2509720"/>
            <a:ext cx="123316" cy="328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 flipV="1">
            <a:off x="942479" y="2816373"/>
            <a:ext cx="216024" cy="494515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H="1" flipV="1">
            <a:off x="1217339" y="2081597"/>
            <a:ext cx="60502" cy="42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flipV="1">
            <a:off x="1284939" y="2178495"/>
            <a:ext cx="273377" cy="331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/>
          <p:cNvSpPr txBox="1"/>
          <p:nvPr/>
        </p:nvSpPr>
        <p:spPr>
          <a:xfrm>
            <a:off x="646140" y="243786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</a:t>
            </a:r>
            <a:endParaRPr lang="en-GB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1393878" y="2436845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</a:t>
            </a:r>
            <a:endParaRPr lang="en-GB" dirty="0"/>
          </a:p>
        </p:txBody>
      </p:sp>
      <p:sp>
        <p:nvSpPr>
          <p:cNvPr id="53" name="pole tekstowe 52"/>
          <p:cNvSpPr txBox="1"/>
          <p:nvPr/>
        </p:nvSpPr>
        <p:spPr>
          <a:xfrm>
            <a:off x="1632056" y="2509704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solidFill>
                  <a:srgbClr val="0066FF"/>
                </a:solidFill>
              </a:rPr>
              <a:t>Initial</a:t>
            </a:r>
            <a:r>
              <a:rPr lang="pl-PL" sz="1600" dirty="0" smtClean="0">
                <a:solidFill>
                  <a:srgbClr val="0066FF"/>
                </a:solidFill>
              </a:rPr>
              <a:t> : SLJ</a:t>
            </a:r>
            <a:endParaRPr lang="en-GB" sz="1600" dirty="0">
              <a:solidFill>
                <a:srgbClr val="0066FF"/>
              </a:solidFill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1638957" y="1881822"/>
            <a:ext cx="143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rgbClr val="FF0000"/>
                </a:solidFill>
              </a:rPr>
              <a:t>Final</a:t>
            </a:r>
            <a:r>
              <a:rPr lang="pl-PL" dirty="0" smtClean="0">
                <a:solidFill>
                  <a:srgbClr val="FF0000"/>
                </a:solidFill>
              </a:rPr>
              <a:t>: </a:t>
            </a:r>
            <a:r>
              <a:rPr lang="pl-PL" sz="1400" dirty="0" smtClean="0">
                <a:solidFill>
                  <a:srgbClr val="FF0000"/>
                </a:solidFill>
              </a:rPr>
              <a:t>S</a:t>
            </a:r>
            <a:r>
              <a:rPr lang="pl-PL" sz="1400" baseline="-25000" dirty="0" smtClean="0">
                <a:solidFill>
                  <a:srgbClr val="FF0000"/>
                </a:solidFill>
              </a:rPr>
              <a:t>2</a:t>
            </a:r>
            <a:r>
              <a:rPr lang="pl-PL" sz="1400" dirty="0" smtClean="0">
                <a:solidFill>
                  <a:srgbClr val="FF0000"/>
                </a:solidFill>
              </a:rPr>
              <a:t>L</a:t>
            </a:r>
            <a:r>
              <a:rPr lang="pl-PL" sz="1400" baseline="-25000" dirty="0" smtClean="0">
                <a:solidFill>
                  <a:srgbClr val="FF0000"/>
                </a:solidFill>
              </a:rPr>
              <a:t>2</a:t>
            </a:r>
            <a:r>
              <a:rPr lang="pl-PL" sz="1400" dirty="0" smtClean="0">
                <a:solidFill>
                  <a:srgbClr val="FF0000"/>
                </a:solidFill>
              </a:rPr>
              <a:t>J</a:t>
            </a:r>
            <a:r>
              <a:rPr lang="pl-PL" sz="1400" baseline="-25000" dirty="0" smtClean="0">
                <a:solidFill>
                  <a:srgbClr val="FF0000"/>
                </a:solidFill>
              </a:rPr>
              <a:t>2</a:t>
            </a:r>
            <a:endParaRPr lang="en-GB" sz="1400" baseline="-25000" dirty="0">
              <a:solidFill>
                <a:srgbClr val="FF0000"/>
              </a:solidFill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1217339" y="3184349"/>
            <a:ext cx="111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rgbClr val="FF0000"/>
                </a:solidFill>
              </a:rPr>
              <a:t>Final</a:t>
            </a:r>
            <a:r>
              <a:rPr lang="pl-PL" sz="1600" dirty="0" smtClean="0">
                <a:solidFill>
                  <a:srgbClr val="FF0000"/>
                </a:solidFill>
              </a:rPr>
              <a:t>: S’L’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3628" y="115887"/>
            <a:ext cx="6446838" cy="704850"/>
          </a:xfrm>
        </p:spPr>
        <p:txBody>
          <a:bodyPr/>
          <a:lstStyle/>
          <a:p>
            <a:r>
              <a:rPr lang="pl-PL" dirty="0" err="1" smtClean="0"/>
              <a:t>Partial</a:t>
            </a:r>
            <a:r>
              <a:rPr lang="pl-PL" dirty="0" smtClean="0"/>
              <a:t> </a:t>
            </a:r>
            <a:r>
              <a:rPr lang="pl-PL" dirty="0" err="1" smtClean="0"/>
              <a:t>Wave</a:t>
            </a:r>
            <a:r>
              <a:rPr lang="pl-PL" dirty="0" smtClean="0"/>
              <a:t> Analysis (Bonn/</a:t>
            </a:r>
            <a:r>
              <a:rPr lang="pl-PL" dirty="0" err="1" smtClean="0"/>
              <a:t>Gatchina</a:t>
            </a:r>
            <a:r>
              <a:rPr lang="pl-PL" dirty="0" smtClean="0"/>
              <a:t> )</a:t>
            </a:r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560" y="1124109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err="1" smtClean="0"/>
              <a:t>An</a:t>
            </a:r>
            <a:r>
              <a:rPr lang="pl-PL" sz="1600" dirty="0" smtClean="0"/>
              <a:t> </a:t>
            </a:r>
            <a:r>
              <a:rPr lang="pl-PL" sz="1600" dirty="0" err="1" smtClean="0"/>
              <a:t>excellent</a:t>
            </a:r>
            <a:r>
              <a:rPr lang="pl-PL" sz="1600" dirty="0" smtClean="0"/>
              <a:t> </a:t>
            </a:r>
            <a:r>
              <a:rPr lang="pl-PL" sz="1600" dirty="0" err="1" smtClean="0"/>
              <a:t>tool</a:t>
            </a:r>
            <a:r>
              <a:rPr lang="pl-PL" sz="1600" dirty="0" smtClean="0"/>
              <a:t> </a:t>
            </a:r>
            <a:r>
              <a:rPr lang="pl-PL" sz="1600" dirty="0" err="1" smtClean="0"/>
              <a:t>widely</a:t>
            </a:r>
            <a:r>
              <a:rPr lang="pl-PL" sz="1600" dirty="0" smtClean="0"/>
              <a:t> </a:t>
            </a:r>
            <a:r>
              <a:rPr lang="pl-PL" sz="1600" dirty="0" err="1" smtClean="0"/>
              <a:t>used</a:t>
            </a:r>
            <a:r>
              <a:rPr lang="pl-PL" sz="1600" dirty="0" smtClean="0"/>
              <a:t> in hadron </a:t>
            </a:r>
            <a:r>
              <a:rPr lang="pl-PL" sz="1600" dirty="0" err="1" smtClean="0"/>
              <a:t>spectroscopy</a:t>
            </a:r>
            <a:r>
              <a:rPr lang="pl-PL" sz="1600" dirty="0" smtClean="0"/>
              <a:t> (</a:t>
            </a:r>
            <a:r>
              <a:rPr lang="pl-PL" sz="1600" dirty="0" smtClean="0">
                <a:sym typeface="Symbol" panose="05050102010706020507" pitchFamily="18" charset="2"/>
              </a:rPr>
              <a:t>N, N, </a:t>
            </a:r>
            <a:r>
              <a:rPr lang="pl-PL" sz="1600" dirty="0" err="1" smtClean="0">
                <a:sym typeface="Symbol" panose="05050102010706020507" pitchFamily="18" charset="2"/>
              </a:rPr>
              <a:t>pp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reactions</a:t>
            </a:r>
            <a:r>
              <a:rPr lang="pl-PL" sz="1600" dirty="0" smtClean="0">
                <a:sym typeface="Symbol" panose="05050102010706020507" pitchFamily="18" charset="2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err="1" smtClean="0">
                <a:sym typeface="Symbol" panose="05050102010706020507" pitchFamily="18" charset="2"/>
              </a:rPr>
              <a:t>Based</a:t>
            </a:r>
            <a:r>
              <a:rPr lang="pl-PL" sz="1600" dirty="0" smtClean="0">
                <a:sym typeface="Symbol" panose="05050102010706020507" pitchFamily="18" charset="2"/>
              </a:rPr>
              <a:t> on K-Matrix </a:t>
            </a:r>
            <a:r>
              <a:rPr lang="pl-PL" sz="1600" dirty="0" err="1" smtClean="0">
                <a:sym typeface="Symbol" panose="05050102010706020507" pitchFamily="18" charset="2"/>
              </a:rPr>
              <a:t>approach</a:t>
            </a:r>
            <a:r>
              <a:rPr lang="pl-PL" sz="1600" dirty="0" smtClean="0">
                <a:sym typeface="Symbol" panose="05050102010706020507" pitchFamily="18" charset="2"/>
              </a:rPr>
              <a:t> (</a:t>
            </a:r>
            <a:r>
              <a:rPr lang="pl-PL" sz="1600" dirty="0" err="1" smtClean="0">
                <a:sym typeface="Symbol" panose="05050102010706020507" pitchFamily="18" charset="2"/>
              </a:rPr>
              <a:t>coupled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channels</a:t>
            </a:r>
            <a:r>
              <a:rPr lang="pl-PL" sz="1600" dirty="0" smtClean="0">
                <a:sym typeface="Symbol" panose="05050102010706020507" pitchFamily="18" charset="2"/>
              </a:rPr>
              <a:t>)</a:t>
            </a:r>
            <a:r>
              <a:rPr lang="pl-PL" sz="1600" dirty="0" smtClean="0"/>
              <a:t>: </a:t>
            </a:r>
            <a:r>
              <a:rPr lang="pl-PL" sz="1600" dirty="0" err="1" smtClean="0"/>
              <a:t>allows</a:t>
            </a:r>
            <a:r>
              <a:rPr lang="pl-PL" sz="1600" dirty="0" smtClean="0"/>
              <a:t> to </a:t>
            </a:r>
            <a:r>
              <a:rPr lang="pl-PL" sz="1600" dirty="0" err="1" smtClean="0"/>
              <a:t>fit</a:t>
            </a:r>
            <a:r>
              <a:rPr lang="pl-PL" sz="1600" dirty="0" smtClean="0"/>
              <a:t> </a:t>
            </a:r>
            <a:r>
              <a:rPr lang="pl-PL" sz="1600" dirty="0" err="1" smtClean="0"/>
              <a:t>several</a:t>
            </a:r>
            <a:r>
              <a:rPr lang="pl-PL" sz="1600" dirty="0" smtClean="0"/>
              <a:t> </a:t>
            </a:r>
            <a:r>
              <a:rPr lang="pl-PL" sz="1600" dirty="0" err="1" smtClean="0"/>
              <a:t>reactions</a:t>
            </a:r>
            <a:r>
              <a:rPr lang="pl-PL" sz="1600" dirty="0" smtClean="0"/>
              <a:t> </a:t>
            </a:r>
            <a:r>
              <a:rPr lang="pl-PL" sz="1600" dirty="0" err="1" smtClean="0"/>
              <a:t>channels</a:t>
            </a:r>
            <a:r>
              <a:rPr lang="pl-PL" sz="1600" dirty="0" smtClean="0"/>
              <a:t> </a:t>
            </a:r>
            <a:r>
              <a:rPr lang="pl-PL" sz="1600" dirty="0" err="1" smtClean="0"/>
              <a:t>at</a:t>
            </a:r>
            <a:r>
              <a:rPr lang="pl-PL" sz="1600" dirty="0" smtClean="0"/>
              <a:t> the same </a:t>
            </a:r>
            <a:r>
              <a:rPr lang="pl-PL" sz="1600" dirty="0" err="1" smtClean="0"/>
              <a:t>time</a:t>
            </a:r>
            <a:r>
              <a:rPr lang="pl-PL" sz="1600" dirty="0" smtClean="0"/>
              <a:t> with </a:t>
            </a:r>
            <a:r>
              <a:rPr lang="pl-PL" sz="1600" dirty="0" err="1" smtClean="0"/>
              <a:t>strong</a:t>
            </a:r>
            <a:r>
              <a:rPr lang="pl-PL" sz="1600" dirty="0" smtClean="0"/>
              <a:t> </a:t>
            </a:r>
            <a:r>
              <a:rPr lang="pl-PL" sz="1600" dirty="0" err="1" smtClean="0"/>
              <a:t>unitarity</a:t>
            </a:r>
            <a:r>
              <a:rPr lang="pl-PL" sz="1600" dirty="0" smtClean="0"/>
              <a:t> </a:t>
            </a:r>
            <a:r>
              <a:rPr lang="pl-PL" sz="1600" dirty="0" err="1" smtClean="0"/>
              <a:t>constraints</a:t>
            </a:r>
            <a:r>
              <a:rPr lang="pl-PL" sz="1600" dirty="0" smtClean="0"/>
              <a:t>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Take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account</a:t>
            </a:r>
            <a:r>
              <a:rPr lang="pl-PL" sz="1600" dirty="0" smtClean="0"/>
              <a:t> </a:t>
            </a:r>
            <a:r>
              <a:rPr lang="pl-PL" sz="1600" dirty="0" err="1" smtClean="0"/>
              <a:t>specific</a:t>
            </a:r>
            <a:r>
              <a:rPr lang="pl-PL" sz="1600" dirty="0" smtClean="0"/>
              <a:t> </a:t>
            </a:r>
            <a:r>
              <a:rPr lang="pl-PL" sz="1600" dirty="0" err="1" smtClean="0"/>
              <a:t>detector</a:t>
            </a:r>
            <a:r>
              <a:rPr lang="pl-PL" sz="1600" dirty="0" smtClean="0"/>
              <a:t> </a:t>
            </a:r>
            <a:r>
              <a:rPr lang="pl-PL" sz="1600" dirty="0" err="1" smtClean="0"/>
              <a:t>acceptances</a:t>
            </a:r>
            <a:r>
              <a:rPr lang="pl-PL" sz="1600" dirty="0" smtClean="0"/>
              <a:t> and </a:t>
            </a:r>
            <a:r>
              <a:rPr lang="pl-PL" sz="1600" dirty="0" err="1" smtClean="0"/>
              <a:t>efficiencies</a:t>
            </a:r>
            <a:r>
              <a:rPr lang="pl-PL" sz="1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(data </a:t>
            </a:r>
            <a:r>
              <a:rPr lang="pl-PL" sz="1600" dirty="0" err="1" smtClean="0"/>
              <a:t>are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analysed</a:t>
            </a:r>
            <a:r>
              <a:rPr lang="pl-PL" sz="1600" dirty="0" smtClean="0"/>
              <a:t> </a:t>
            </a:r>
            <a:r>
              <a:rPr lang="pl-PL" sz="1600" dirty="0" err="1" smtClean="0"/>
              <a:t>together</a:t>
            </a:r>
            <a:r>
              <a:rPr lang="pl-PL" sz="1600" dirty="0" smtClean="0"/>
              <a:t> with </a:t>
            </a:r>
            <a:r>
              <a:rPr lang="pl-PL" sz="1600" dirty="0" err="1" smtClean="0"/>
              <a:t>phase</a:t>
            </a:r>
            <a:r>
              <a:rPr lang="pl-PL" sz="1600" dirty="0" smtClean="0"/>
              <a:t> </a:t>
            </a:r>
            <a:r>
              <a:rPr lang="pl-PL" sz="1600" dirty="0" err="1" smtClean="0"/>
              <a:t>space</a:t>
            </a:r>
            <a:r>
              <a:rPr lang="pl-PL" sz="1600" dirty="0" smtClean="0"/>
              <a:t> Monte Carlo </a:t>
            </a:r>
            <a:r>
              <a:rPr lang="pl-PL" sz="1600" dirty="0" err="1" smtClean="0"/>
              <a:t>passed</a:t>
            </a:r>
            <a:r>
              <a:rPr lang="pl-PL" sz="1600" dirty="0" smtClean="0"/>
              <a:t> </a:t>
            </a:r>
            <a:r>
              <a:rPr lang="pl-PL" sz="1600" dirty="0" err="1" smtClean="0"/>
              <a:t>through</a:t>
            </a:r>
            <a:r>
              <a:rPr lang="pl-PL" sz="1600" dirty="0" smtClean="0"/>
              <a:t> </a:t>
            </a:r>
            <a:r>
              <a:rPr lang="pl-PL" sz="1600" dirty="0" err="1" smtClean="0"/>
              <a:t>detector</a:t>
            </a:r>
            <a:r>
              <a:rPr lang="pl-PL" sz="1600" dirty="0" smtClean="0"/>
              <a:t> </a:t>
            </a:r>
            <a:r>
              <a:rPr lang="pl-PL" sz="1600" dirty="0" err="1" smtClean="0"/>
              <a:t>response</a:t>
            </a:r>
            <a:r>
              <a:rPr lang="pl-PL" sz="16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Fit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done</a:t>
            </a:r>
            <a:r>
              <a:rPr lang="pl-PL" sz="1600" dirty="0" smtClean="0"/>
              <a:t> on event by event </a:t>
            </a:r>
            <a:r>
              <a:rPr lang="pl-PL" sz="1600" dirty="0" err="1" smtClean="0"/>
              <a:t>basis</a:t>
            </a:r>
            <a:r>
              <a:rPr lang="pl-PL" sz="1600" dirty="0" smtClean="0"/>
              <a:t> with maximum </a:t>
            </a:r>
            <a:r>
              <a:rPr lang="pl-PL" sz="1600" dirty="0" err="1" smtClean="0"/>
              <a:t>likehood</a:t>
            </a:r>
            <a:r>
              <a:rPr lang="pl-PL" sz="1600" dirty="0" smtClean="0"/>
              <a:t> </a:t>
            </a:r>
            <a:r>
              <a:rPr lang="pl-PL" sz="1600" dirty="0" err="1" smtClean="0"/>
              <a:t>method</a:t>
            </a:r>
            <a:r>
              <a:rPr lang="pl-PL" sz="1600" dirty="0" smtClean="0"/>
              <a:t> </a:t>
            </a:r>
            <a:r>
              <a:rPr lang="pl-PL" sz="1600" dirty="0"/>
              <a:t>(</a:t>
            </a:r>
            <a:r>
              <a:rPr lang="pl-PL" sz="1600" dirty="0" err="1"/>
              <a:t>correlation</a:t>
            </a:r>
            <a:r>
              <a:rPr lang="pl-PL" sz="1600" dirty="0"/>
              <a:t> in </a:t>
            </a:r>
            <a:r>
              <a:rPr lang="pl-PL" sz="1600" dirty="0" err="1"/>
              <a:t>multidimensional</a:t>
            </a:r>
            <a:r>
              <a:rPr lang="pl-PL" sz="1600" dirty="0"/>
              <a:t> </a:t>
            </a:r>
            <a:r>
              <a:rPr lang="pl-PL" sz="1600" dirty="0" err="1"/>
              <a:t>space</a:t>
            </a:r>
            <a:r>
              <a:rPr lang="pl-PL" sz="1600" dirty="0"/>
              <a:t> </a:t>
            </a:r>
            <a:r>
              <a:rPr lang="pl-PL" sz="1600" dirty="0" err="1" smtClean="0"/>
              <a:t>following</a:t>
            </a:r>
            <a:r>
              <a:rPr lang="pl-PL" sz="1600" dirty="0" smtClean="0"/>
              <a:t> </a:t>
            </a:r>
            <a:r>
              <a:rPr lang="pl-PL" sz="1600" dirty="0" err="1" smtClean="0"/>
              <a:t>are</a:t>
            </a:r>
            <a:r>
              <a:rPr lang="pl-PL" sz="1600" dirty="0" smtClean="0"/>
              <a:t> </a:t>
            </a:r>
            <a:r>
              <a:rPr lang="pl-PL" sz="1600" dirty="0" err="1"/>
              <a:t>taken</a:t>
            </a:r>
            <a:r>
              <a:rPr lang="pl-PL" sz="1600" dirty="0"/>
              <a:t> </a:t>
            </a:r>
            <a:r>
              <a:rPr lang="pl-PL" sz="1600" dirty="0" err="1"/>
              <a:t>into</a:t>
            </a:r>
            <a:r>
              <a:rPr lang="pl-PL" sz="1600" dirty="0"/>
              <a:t> </a:t>
            </a:r>
            <a:r>
              <a:rPr lang="pl-PL" sz="1600" dirty="0" err="1"/>
              <a:t>account</a:t>
            </a:r>
            <a:r>
              <a:rPr lang="pl-PL" sz="1600" dirty="0"/>
              <a:t>!) 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pl-PL" sz="1600" dirty="0" smtClean="0"/>
              <a:t>At </a:t>
            </a:r>
            <a:r>
              <a:rPr lang="pl-PL" sz="1600" dirty="0" err="1" smtClean="0"/>
              <a:t>present</a:t>
            </a:r>
            <a:r>
              <a:rPr lang="pl-PL" sz="1600" dirty="0" smtClean="0"/>
              <a:t> ~0.34 mln data </a:t>
            </a:r>
            <a:r>
              <a:rPr lang="pl-PL" sz="1600" dirty="0" err="1" smtClean="0"/>
              <a:t>points</a:t>
            </a:r>
            <a:r>
              <a:rPr lang="pl-PL" sz="1600" dirty="0" smtClean="0"/>
              <a:t> </a:t>
            </a:r>
            <a:r>
              <a:rPr lang="pl-PL" sz="1600" dirty="0" err="1" smtClean="0"/>
              <a:t>taken</a:t>
            </a:r>
            <a:r>
              <a:rPr lang="pl-PL" sz="1600" dirty="0" smtClean="0"/>
              <a:t> in </a:t>
            </a:r>
            <a:r>
              <a:rPr lang="pl-PL" sz="1600" dirty="0" err="1" smtClean="0"/>
              <a:t>global</a:t>
            </a:r>
            <a:r>
              <a:rPr lang="pl-PL" sz="1600" dirty="0" smtClean="0"/>
              <a:t> </a:t>
            </a:r>
            <a:r>
              <a:rPr lang="pl-PL" sz="1600" dirty="0" err="1" smtClean="0"/>
              <a:t>fit</a:t>
            </a:r>
            <a:r>
              <a:rPr lang="pl-PL" sz="1600" dirty="0" smtClean="0"/>
              <a:t> with </a:t>
            </a:r>
            <a:r>
              <a:rPr lang="pl-PL" sz="1600" dirty="0" smtClean="0">
                <a:sym typeface="Symbol" panose="05050102010706020507" pitchFamily="18" charset="2"/>
              </a:rPr>
              <a:t></a:t>
            </a:r>
            <a:r>
              <a:rPr lang="pl-PL" sz="1600" baseline="30000" dirty="0" smtClean="0">
                <a:sym typeface="Symbol" panose="05050102010706020507" pitchFamily="18" charset="2"/>
              </a:rPr>
              <a:t>2</a:t>
            </a:r>
            <a:r>
              <a:rPr lang="pl-PL" sz="1600" dirty="0" smtClean="0">
                <a:sym typeface="Symbol" panose="05050102010706020507" pitchFamily="18" charset="2"/>
              </a:rPr>
              <a:t> /DOF= 1.6</a:t>
            </a:r>
            <a:endParaRPr lang="en-GB" sz="1600" baseline="30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976156" y="757061"/>
            <a:ext cx="306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1400" dirty="0" err="1" smtClean="0"/>
              <a:t>A.Saranstev</a:t>
            </a:r>
            <a:r>
              <a:rPr lang="pl-PL" sz="1400" dirty="0" smtClean="0"/>
              <a:t> et al..</a:t>
            </a:r>
            <a:endParaRPr lang="en-GB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55576" y="4843801"/>
            <a:ext cx="8136904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In HADES we </a:t>
            </a:r>
            <a:r>
              <a:rPr lang="pl-PL" sz="1600" dirty="0" err="1" smtClean="0"/>
              <a:t>use</a:t>
            </a:r>
            <a:r>
              <a:rPr lang="pl-PL" sz="1600" dirty="0" smtClean="0"/>
              <a:t> </a:t>
            </a:r>
            <a:r>
              <a:rPr lang="pl-PL" sz="1600" dirty="0" smtClean="0">
                <a:solidFill>
                  <a:srgbClr val="FF0000"/>
                </a:solidFill>
              </a:rPr>
              <a:t>Energy dependent </a:t>
            </a:r>
            <a:r>
              <a:rPr lang="pl-PL" sz="1600" dirty="0" err="1" smtClean="0">
                <a:solidFill>
                  <a:srgbClr val="FF0000"/>
                </a:solidFill>
              </a:rPr>
              <a:t>extraction</a:t>
            </a:r>
            <a:r>
              <a:rPr lang="pl-PL" sz="1600" dirty="0" smtClean="0">
                <a:solidFill>
                  <a:srgbClr val="FF0000"/>
                </a:solidFill>
              </a:rPr>
              <a:t> of </a:t>
            </a:r>
            <a:r>
              <a:rPr lang="pl-PL" sz="1600" dirty="0" err="1" smtClean="0">
                <a:solidFill>
                  <a:srgbClr val="FF0000"/>
                </a:solidFill>
              </a:rPr>
              <a:t>amplitudes</a:t>
            </a:r>
            <a:r>
              <a:rPr lang="pl-PL" sz="1600" dirty="0" smtClean="0"/>
              <a:t>: </a:t>
            </a:r>
            <a:r>
              <a:rPr lang="pl-PL" sz="1600" dirty="0" err="1" smtClean="0"/>
              <a:t>several</a:t>
            </a:r>
            <a:r>
              <a:rPr lang="pl-PL" sz="1600" dirty="0" smtClean="0"/>
              <a:t> </a:t>
            </a:r>
            <a:r>
              <a:rPr lang="pl-PL" sz="1600" dirty="0" err="1" smtClean="0"/>
              <a:t>energy</a:t>
            </a:r>
            <a:r>
              <a:rPr lang="pl-PL" sz="1600" dirty="0" smtClean="0"/>
              <a:t> </a:t>
            </a:r>
            <a:r>
              <a:rPr lang="pl-PL" sz="1600" dirty="0" err="1" smtClean="0"/>
              <a:t>points</a:t>
            </a:r>
            <a:r>
              <a:rPr lang="pl-PL" sz="1600" dirty="0" smtClean="0"/>
              <a:t> </a:t>
            </a:r>
            <a:r>
              <a:rPr lang="pl-PL" sz="1600" dirty="0" err="1" smtClean="0"/>
              <a:t>are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analysed</a:t>
            </a:r>
            <a:r>
              <a:rPr lang="pl-PL" sz="1600" dirty="0" smtClean="0"/>
              <a:t> </a:t>
            </a:r>
            <a:r>
              <a:rPr lang="pl-PL" sz="1600" dirty="0" err="1" smtClean="0"/>
              <a:t>together</a:t>
            </a:r>
            <a:r>
              <a:rPr lang="pl-PL" sz="1600" dirty="0" smtClean="0"/>
              <a:t> with </a:t>
            </a:r>
            <a:r>
              <a:rPr lang="pl-PL" sz="1600" dirty="0" err="1" smtClean="0"/>
              <a:t>different</a:t>
            </a:r>
            <a:r>
              <a:rPr lang="pl-PL" sz="1600" dirty="0" smtClean="0"/>
              <a:t> </a:t>
            </a:r>
            <a:r>
              <a:rPr lang="pl-PL" sz="1600" dirty="0" err="1" smtClean="0"/>
              <a:t>final</a:t>
            </a:r>
            <a:r>
              <a:rPr lang="pl-PL" sz="1600" dirty="0" smtClean="0"/>
              <a:t> </a:t>
            </a:r>
            <a:r>
              <a:rPr lang="pl-PL" sz="1600" dirty="0" err="1" smtClean="0"/>
              <a:t>states</a:t>
            </a:r>
            <a:r>
              <a:rPr lang="pl-PL" sz="1600" dirty="0" smtClean="0"/>
              <a:t>. </a:t>
            </a:r>
            <a:r>
              <a:rPr lang="pl-PL" sz="1600" dirty="0" err="1" smtClean="0"/>
              <a:t>Resonance</a:t>
            </a:r>
            <a:r>
              <a:rPr lang="pl-PL" sz="1600" dirty="0" smtClean="0"/>
              <a:t> </a:t>
            </a:r>
            <a:r>
              <a:rPr lang="pl-PL" sz="1600" dirty="0" err="1" smtClean="0"/>
              <a:t>properties</a:t>
            </a:r>
            <a:r>
              <a:rPr lang="pl-PL" sz="1600" dirty="0" smtClean="0"/>
              <a:t> (</a:t>
            </a:r>
            <a:r>
              <a:rPr lang="pl-PL" sz="1600" dirty="0" err="1" smtClean="0"/>
              <a:t>masses</a:t>
            </a:r>
            <a:r>
              <a:rPr lang="pl-PL" sz="1600" dirty="0" smtClean="0"/>
              <a:t>, </a:t>
            </a:r>
            <a:r>
              <a:rPr lang="pl-PL" sz="1600" dirty="0" err="1" smtClean="0"/>
              <a:t>widths</a:t>
            </a:r>
            <a:r>
              <a:rPr lang="pl-PL" sz="1600" dirty="0" smtClean="0"/>
              <a:t> </a:t>
            </a:r>
            <a:r>
              <a:rPr lang="pl-PL" sz="1600" dirty="0" err="1" smtClean="0"/>
              <a:t>are</a:t>
            </a:r>
            <a:r>
              <a:rPr lang="pl-PL" sz="1600" dirty="0" smtClean="0"/>
              <a:t> not </a:t>
            </a:r>
            <a:r>
              <a:rPr lang="pl-PL" sz="1600" dirty="0" err="1" smtClean="0"/>
              <a:t>subject</a:t>
            </a:r>
            <a:r>
              <a:rPr lang="pl-PL" sz="1600" dirty="0" smtClean="0"/>
              <a:t> to </a:t>
            </a:r>
            <a:r>
              <a:rPr lang="pl-PL" sz="1600" dirty="0" err="1" smtClean="0"/>
              <a:t>fit</a:t>
            </a:r>
            <a:r>
              <a:rPr lang="pl-PL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l-PL" sz="1600" dirty="0" err="1" smtClean="0"/>
              <a:t>Already</a:t>
            </a:r>
            <a:r>
              <a:rPr lang="pl-PL" sz="1600" dirty="0" smtClean="0"/>
              <a:t> </a:t>
            </a:r>
            <a:r>
              <a:rPr lang="pl-PL" sz="1600" dirty="0" err="1" smtClean="0"/>
              <a:t>several</a:t>
            </a:r>
            <a:r>
              <a:rPr lang="pl-PL" sz="1600" dirty="0" smtClean="0"/>
              <a:t> </a:t>
            </a:r>
            <a:r>
              <a:rPr lang="pl-PL" sz="1600" dirty="0" err="1" smtClean="0"/>
              <a:t>channels</a:t>
            </a:r>
            <a:r>
              <a:rPr lang="pl-PL" sz="1600" dirty="0" smtClean="0"/>
              <a:t> </a:t>
            </a:r>
            <a:r>
              <a:rPr lang="pl-PL" sz="1600" dirty="0" err="1" smtClean="0"/>
              <a:t>analysed</a:t>
            </a:r>
            <a:r>
              <a:rPr lang="pl-PL" sz="1600" dirty="0" smtClean="0"/>
              <a:t> and </a:t>
            </a:r>
            <a:r>
              <a:rPr lang="pl-PL" sz="1600" dirty="0" err="1" smtClean="0"/>
              <a:t>published</a:t>
            </a:r>
            <a:r>
              <a:rPr lang="pl-PL" sz="1600" dirty="0" smtClean="0"/>
              <a:t> (</a:t>
            </a:r>
            <a:r>
              <a:rPr lang="pl-PL" sz="1600" dirty="0" err="1" smtClean="0"/>
              <a:t>pp</a:t>
            </a:r>
            <a:r>
              <a:rPr lang="pl-PL" sz="1600" dirty="0" err="1" smtClean="0">
                <a:sym typeface="Symbol" panose="05050102010706020507" pitchFamily="18" charset="2"/>
              </a:rPr>
              <a:t>pk</a:t>
            </a:r>
            <a:r>
              <a:rPr lang="pl-PL" sz="1600" dirty="0" smtClean="0">
                <a:sym typeface="Symbol" panose="05050102010706020507" pitchFamily="18" charset="2"/>
              </a:rPr>
              <a:t>, </a:t>
            </a:r>
            <a:r>
              <a:rPr lang="pl-PL" sz="1600" dirty="0" err="1" smtClean="0">
                <a:sym typeface="Symbol" panose="05050102010706020507" pitchFamily="18" charset="2"/>
              </a:rPr>
              <a:t>pp</a:t>
            </a:r>
            <a:r>
              <a:rPr lang="pl-PL" sz="1600" dirty="0" smtClean="0"/>
              <a:t> </a:t>
            </a:r>
            <a:r>
              <a:rPr lang="pl-PL" sz="1600" dirty="0" smtClean="0">
                <a:sym typeface="Symbol" panose="05050102010706020507" pitchFamily="18" charset="2"/>
              </a:rPr>
              <a:t></a:t>
            </a:r>
            <a:r>
              <a:rPr lang="pl-PL" sz="1600" dirty="0" err="1" smtClean="0">
                <a:sym typeface="Symbol" panose="05050102010706020507" pitchFamily="18" charset="2"/>
              </a:rPr>
              <a:t>pn</a:t>
            </a:r>
            <a:r>
              <a:rPr lang="pl-PL" sz="1600" dirty="0" smtClean="0">
                <a:sym typeface="Symbol" panose="05050102010706020507" pitchFamily="18" charset="2"/>
              </a:rPr>
              <a:t>+, pp</a:t>
            </a:r>
            <a:r>
              <a:rPr lang="pl-PL" sz="1600" baseline="30000" dirty="0" smtClean="0">
                <a:sym typeface="Symbol" panose="05050102010706020507" pitchFamily="18" charset="2"/>
              </a:rPr>
              <a:t>0</a:t>
            </a:r>
            <a:r>
              <a:rPr lang="pl-PL" sz="1600" dirty="0" smtClean="0">
                <a:sym typeface="Symbol" panose="05050102010706020507" pitchFamily="18" charset="2"/>
              </a:rPr>
              <a:t> )</a:t>
            </a:r>
            <a:endParaRPr lang="en-GB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882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287337" y="-161228"/>
            <a:ext cx="8241060" cy="1143000"/>
          </a:xfrm>
        </p:spPr>
        <p:txBody>
          <a:bodyPr/>
          <a:lstStyle/>
          <a:p>
            <a:r>
              <a:rPr lang="pl-PL" altLang="en-US" sz="32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Electromagnetic </a:t>
            </a:r>
            <a:r>
              <a:rPr lang="pl-PL" altLang="en-US" sz="3200" b="1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pl-PL" altLang="en-US" sz="32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altLang="en-US" sz="3200" b="1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baryons</a:t>
            </a:r>
            <a:endParaRPr lang="en-GB" altLang="en-US" sz="3200" b="1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/>
          <a:stretch/>
        </p:blipFill>
        <p:spPr bwMode="auto">
          <a:xfrm>
            <a:off x="203658" y="704232"/>
            <a:ext cx="6383673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913320" y="1293368"/>
            <a:ext cx="1152525" cy="454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6630" name="pole tekstowe 6"/>
          <p:cNvSpPr txBox="1">
            <a:spLocks noChangeArrowheads="1"/>
          </p:cNvSpPr>
          <p:nvPr/>
        </p:nvSpPr>
        <p:spPr bwMode="auto">
          <a:xfrm>
            <a:off x="1841088" y="1346283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800" dirty="0">
                <a:latin typeface="Arial" panose="020B0604020202020204" pitchFamily="34" charset="0"/>
              </a:rPr>
              <a:t>N</a:t>
            </a:r>
            <a:r>
              <a:rPr lang="pl-PL" altLang="en-US" sz="1800" dirty="0" smtClean="0">
                <a:latin typeface="Arial" panose="020B0604020202020204" pitchFamily="34" charset="0"/>
              </a:rPr>
              <a:t>*</a:t>
            </a:r>
            <a:r>
              <a:rPr lang="pl-PL" altLang="en-US" sz="1800" dirty="0" smtClean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l-PL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pl-PL" altLang="en-US" sz="18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e+e</a:t>
            </a:r>
            <a:r>
              <a:rPr lang="pl-PL" altLang="en-US" sz="1800" dirty="0" smtClean="0"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5187579" y="4493747"/>
            <a:ext cx="3884921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smtClean="0">
                <a:sym typeface="Symbol" panose="05050102010706020507" pitchFamily="18" charset="2"/>
              </a:rPr>
              <a:t>R N* </a:t>
            </a:r>
            <a:r>
              <a:rPr lang="pl-PL" sz="1600" dirty="0" smtClean="0">
                <a:sym typeface="Symbol" panose="05050102010706020507" pitchFamily="18" charset="2"/>
              </a:rPr>
              <a:t>: em. </a:t>
            </a:r>
            <a:r>
              <a:rPr lang="pl-PL" sz="1600" dirty="0" err="1" smtClean="0">
                <a:sym typeface="Symbol" panose="05050102010706020507" pitchFamily="18" charset="2"/>
              </a:rPr>
              <a:t>Transition</a:t>
            </a:r>
            <a:r>
              <a:rPr lang="pl-PL" sz="1600" dirty="0" smtClean="0">
                <a:sym typeface="Symbol" panose="05050102010706020507" pitchFamily="18" charset="2"/>
              </a:rPr>
              <a:t> Form </a:t>
            </a:r>
            <a:r>
              <a:rPr lang="pl-PL" sz="1600" dirty="0" err="1" smtClean="0">
                <a:sym typeface="Symbol" panose="05050102010706020507" pitchFamily="18" charset="2"/>
              </a:rPr>
              <a:t>Factors</a:t>
            </a:r>
            <a:r>
              <a:rPr lang="pl-PL" sz="1600" dirty="0" smtClean="0">
                <a:sym typeface="Symbol" panose="05050102010706020507" pitchFamily="18" charset="2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pl-PL" sz="1600" dirty="0" smtClean="0">
                <a:sym typeface="Symbol" panose="05050102010706020507" pitchFamily="18" charset="2"/>
              </a:rPr>
              <a:t>R (J3/2) : (3) G</a:t>
            </a:r>
            <a:r>
              <a:rPr lang="pl-PL" sz="1600" baseline="-25000" dirty="0" smtClean="0">
                <a:sym typeface="Symbol" panose="05050102010706020507" pitchFamily="18" charset="2"/>
              </a:rPr>
              <a:t>M </a:t>
            </a:r>
            <a:r>
              <a:rPr lang="pl-PL" sz="1600" dirty="0" smtClean="0">
                <a:sym typeface="Symbol" panose="05050102010706020507" pitchFamily="18" charset="2"/>
              </a:rPr>
              <a:t> (q</a:t>
            </a:r>
            <a:r>
              <a:rPr lang="pl-PL" sz="1600" baseline="30000" dirty="0" smtClean="0">
                <a:sym typeface="Symbol" panose="05050102010706020507" pitchFamily="18" charset="2"/>
              </a:rPr>
              <a:t>2</a:t>
            </a:r>
            <a:r>
              <a:rPr lang="pl-PL" sz="1600" dirty="0" smtClean="0">
                <a:sym typeface="Symbol" panose="05050102010706020507" pitchFamily="18" charset="2"/>
              </a:rPr>
              <a:t>),  G</a:t>
            </a:r>
            <a:r>
              <a:rPr lang="pl-PL" sz="1600" baseline="-25000" dirty="0" smtClean="0">
                <a:sym typeface="Symbol" panose="05050102010706020507" pitchFamily="18" charset="2"/>
              </a:rPr>
              <a:t>E</a:t>
            </a:r>
            <a:r>
              <a:rPr lang="pl-PL" sz="1600" dirty="0" smtClean="0">
                <a:sym typeface="Symbol" panose="05050102010706020507" pitchFamily="18" charset="2"/>
              </a:rPr>
              <a:t> (q</a:t>
            </a:r>
            <a:r>
              <a:rPr lang="pl-PL" sz="1600" baseline="30000" dirty="0" smtClean="0">
                <a:sym typeface="Symbol" panose="05050102010706020507" pitchFamily="18" charset="2"/>
              </a:rPr>
              <a:t>2</a:t>
            </a:r>
            <a:r>
              <a:rPr lang="pl-PL" sz="1600" dirty="0" smtClean="0">
                <a:sym typeface="Symbol" panose="05050102010706020507" pitchFamily="18" charset="2"/>
              </a:rPr>
              <a:t>) , G</a:t>
            </a:r>
            <a:r>
              <a:rPr lang="pl-PL" sz="1600" baseline="-25000" dirty="0" smtClean="0">
                <a:sym typeface="Symbol" panose="05050102010706020507" pitchFamily="18" charset="2"/>
              </a:rPr>
              <a:t>C</a:t>
            </a:r>
            <a:r>
              <a:rPr lang="pl-PL" sz="1600" dirty="0" smtClean="0">
                <a:sym typeface="Symbol" panose="05050102010706020507" pitchFamily="18" charset="2"/>
              </a:rPr>
              <a:t> (q</a:t>
            </a:r>
            <a:r>
              <a:rPr lang="pl-PL" sz="1600" baseline="30000" dirty="0" smtClean="0">
                <a:sym typeface="Symbol" panose="05050102010706020507" pitchFamily="18" charset="2"/>
              </a:rPr>
              <a:t>2</a:t>
            </a:r>
            <a:r>
              <a:rPr lang="pl-PL" sz="1600" dirty="0" smtClean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pl-PL" sz="1600" dirty="0" smtClean="0">
                <a:sym typeface="Symbol" panose="05050102010706020507" pitchFamily="18" charset="2"/>
              </a:rPr>
              <a:t>R (J=1/2) : (2) G</a:t>
            </a:r>
            <a:r>
              <a:rPr lang="pl-PL" sz="1600" baseline="-25000" dirty="0" smtClean="0">
                <a:sym typeface="Symbol" panose="05050102010706020507" pitchFamily="18" charset="2"/>
              </a:rPr>
              <a:t>M/E</a:t>
            </a:r>
            <a:r>
              <a:rPr lang="pl-PL" sz="1600" dirty="0" smtClean="0">
                <a:sym typeface="Symbol" panose="05050102010706020507" pitchFamily="18" charset="2"/>
              </a:rPr>
              <a:t> (q</a:t>
            </a:r>
            <a:r>
              <a:rPr lang="pl-PL" sz="1600" baseline="30000" dirty="0" smtClean="0">
                <a:sym typeface="Symbol" panose="05050102010706020507" pitchFamily="18" charset="2"/>
              </a:rPr>
              <a:t>2</a:t>
            </a:r>
            <a:r>
              <a:rPr lang="pl-PL" sz="1600" dirty="0" smtClean="0">
                <a:sym typeface="Symbol" panose="05050102010706020507" pitchFamily="18" charset="2"/>
              </a:rPr>
              <a:t> ), G</a:t>
            </a:r>
            <a:r>
              <a:rPr lang="pl-PL" sz="1600" baseline="-25000" dirty="0" smtClean="0">
                <a:sym typeface="Symbol" panose="05050102010706020507" pitchFamily="18" charset="2"/>
              </a:rPr>
              <a:t>C</a:t>
            </a:r>
            <a:r>
              <a:rPr lang="pl-PL" sz="1600" dirty="0">
                <a:sym typeface="Symbol" panose="05050102010706020507" pitchFamily="18" charset="2"/>
              </a:rPr>
              <a:t> (</a:t>
            </a:r>
            <a:r>
              <a:rPr lang="pl-PL" sz="1600" dirty="0" smtClean="0">
                <a:sym typeface="Symbol" panose="05050102010706020507" pitchFamily="18" charset="2"/>
              </a:rPr>
              <a:t>q</a:t>
            </a:r>
            <a:r>
              <a:rPr lang="pl-PL" sz="1600" baseline="30000" dirty="0" smtClean="0">
                <a:sym typeface="Symbol" panose="05050102010706020507" pitchFamily="18" charset="2"/>
              </a:rPr>
              <a:t>2</a:t>
            </a:r>
            <a:r>
              <a:rPr lang="pl-PL" sz="1600" dirty="0" smtClean="0">
                <a:sym typeface="Symbol" panose="05050102010706020507" pitchFamily="18" charset="2"/>
              </a:rPr>
              <a:t> )</a:t>
            </a:r>
            <a:r>
              <a:rPr lang="pl-PL" sz="1600" dirty="0" smtClean="0"/>
              <a:t> </a:t>
            </a:r>
            <a:endParaRPr lang="pl-PL" sz="1600" dirty="0" smtClean="0"/>
          </a:p>
          <a:p>
            <a:pPr>
              <a:lnSpc>
                <a:spcPct val="150000"/>
              </a:lnSpc>
              <a:defRPr/>
            </a:pPr>
            <a:r>
              <a:rPr lang="pl-PL" sz="1600" dirty="0" smtClean="0">
                <a:sym typeface="Symbol" panose="05050102010706020507" pitchFamily="18" charset="2"/>
              </a:rPr>
              <a:t>.. </a:t>
            </a:r>
            <a:r>
              <a:rPr lang="pl-PL" sz="1600" dirty="0" err="1" smtClean="0">
                <a:sym typeface="Symbol" panose="05050102010706020507" pitchFamily="18" charset="2"/>
              </a:rPr>
              <a:t>or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covariant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eTFF</a:t>
            </a:r>
            <a:endParaRPr lang="pl-PL" sz="1600" dirty="0" smtClean="0">
              <a:sym typeface="Symbol" panose="05050102010706020507" pitchFamily="18" charset="2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65990" y="1560165"/>
            <a:ext cx="15042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e+e</a:t>
            </a:r>
            <a:r>
              <a:rPr lang="pl-PL" dirty="0" smtClean="0"/>
              <a:t>-</a:t>
            </a:r>
            <a:r>
              <a:rPr lang="pl-PL" dirty="0" smtClean="0">
                <a:sym typeface="Symbol" panose="05050102010706020507" pitchFamily="18" charset="2"/>
              </a:rPr>
              <a:t>NN</a:t>
            </a:r>
            <a:r>
              <a:rPr lang="pl-PL" baseline="30000" dirty="0" smtClean="0">
                <a:sym typeface="Symbol" panose="05050102010706020507" pitchFamily="18" charset="2"/>
              </a:rPr>
              <a:t>(*)</a:t>
            </a:r>
            <a:endParaRPr lang="en-GB" dirty="0"/>
          </a:p>
        </p:txBody>
      </p:sp>
      <p:cxnSp>
        <p:nvCxnSpPr>
          <p:cNvPr id="12" name="Łącznik prosty 11"/>
          <p:cNvCxnSpPr/>
          <p:nvPr/>
        </p:nvCxnSpPr>
        <p:spPr bwMode="auto">
          <a:xfrm>
            <a:off x="1295636" y="1525706"/>
            <a:ext cx="21602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4624331" y="1547338"/>
            <a:ext cx="17641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e-N</a:t>
            </a:r>
            <a:r>
              <a:rPr lang="pl-PL" dirty="0" err="1" smtClean="0">
                <a:sym typeface="Symbol" panose="05050102010706020507" pitchFamily="18" charset="2"/>
              </a:rPr>
              <a:t></a:t>
            </a:r>
            <a:r>
              <a:rPr lang="pl-PL" dirty="0" err="1" smtClean="0">
                <a:sym typeface="Symbol" panose="05050102010706020507" pitchFamily="18" charset="2"/>
              </a:rPr>
              <a:t>e-N</a:t>
            </a:r>
            <a:r>
              <a:rPr lang="pl-PL" baseline="30000" dirty="0" smtClean="0">
                <a:sym typeface="Symbol" panose="05050102010706020507" pitchFamily="18" charset="2"/>
              </a:rPr>
              <a:t>*</a:t>
            </a:r>
            <a:endParaRPr lang="en-GB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087724" y="713602"/>
            <a:ext cx="169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Dalitz</a:t>
            </a:r>
            <a:r>
              <a:rPr lang="pl-PL" sz="1400" dirty="0" smtClean="0"/>
              <a:t> </a:t>
            </a:r>
            <a:r>
              <a:rPr lang="pl-PL" sz="1400" dirty="0" err="1" smtClean="0"/>
              <a:t>decays</a:t>
            </a:r>
            <a:endParaRPr lang="en-GB" sz="1400" dirty="0"/>
          </a:p>
        </p:txBody>
      </p:sp>
      <p:sp>
        <p:nvSpPr>
          <p:cNvPr id="4" name="Strzałka w dół 3"/>
          <p:cNvSpPr/>
          <p:nvPr/>
        </p:nvSpPr>
        <p:spPr bwMode="auto">
          <a:xfrm>
            <a:off x="2807804" y="3609020"/>
            <a:ext cx="144016" cy="50405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" y="4222044"/>
            <a:ext cx="5176480" cy="63721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0" y="5326188"/>
            <a:ext cx="4812928" cy="69330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64928" y="4963443"/>
            <a:ext cx="291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f</a:t>
            </a:r>
            <a:r>
              <a:rPr lang="pl-PL" sz="1600" dirty="0" smtClean="0"/>
              <a:t>or </a:t>
            </a:r>
            <a:r>
              <a:rPr lang="pl-PL" sz="1600" dirty="0" err="1" smtClean="0"/>
              <a:t>example</a:t>
            </a:r>
            <a:r>
              <a:rPr lang="pl-PL" sz="1600" dirty="0" smtClean="0"/>
              <a:t> for J=1/2</a:t>
            </a:r>
            <a:endParaRPr lang="en-GB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069205" y="6013129"/>
            <a:ext cx="1307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66FF"/>
                </a:solidFill>
              </a:rPr>
              <a:t>„QED”</a:t>
            </a:r>
            <a:endParaRPr lang="en-GB" dirty="0">
              <a:solidFill>
                <a:srgbClr val="0066FF"/>
              </a:solidFill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1511660" y="5378569"/>
            <a:ext cx="869909" cy="582179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435080" y="6165743"/>
            <a:ext cx="338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NimbusRomNo9L-Regu"/>
              </a:rPr>
              <a:t>M. I. </a:t>
            </a:r>
            <a:r>
              <a:rPr lang="en-GB" sz="1200" dirty="0" err="1">
                <a:latin typeface="NimbusRomNo9L-Regu"/>
              </a:rPr>
              <a:t>Krivoruchenko</a:t>
            </a:r>
            <a:r>
              <a:rPr lang="en-GB" sz="1200" dirty="0">
                <a:latin typeface="NimbusRomNo9L-Regu"/>
              </a:rPr>
              <a:t>, </a:t>
            </a:r>
            <a:r>
              <a:rPr lang="pl-PL" sz="1200" dirty="0" smtClean="0">
                <a:latin typeface="NimbusRomNo9L-Regu"/>
              </a:rPr>
              <a:t>et. al</a:t>
            </a:r>
            <a:endParaRPr lang="en-GB" sz="1200" dirty="0">
              <a:latin typeface="NimbusRomNo9L-Regu"/>
            </a:endParaRPr>
          </a:p>
          <a:p>
            <a:r>
              <a:rPr lang="en-GB" sz="1200" dirty="0">
                <a:latin typeface="NimbusRomNo9L-Regu"/>
              </a:rPr>
              <a:t>Annals Phys. </a:t>
            </a:r>
            <a:r>
              <a:rPr lang="en-GB" sz="1200" dirty="0">
                <a:latin typeface="NimbusRomNo9L-Medi"/>
              </a:rPr>
              <a:t>296</a:t>
            </a:r>
            <a:r>
              <a:rPr lang="en-GB" sz="1200" dirty="0">
                <a:latin typeface="NimbusRomNo9L-Regu"/>
              </a:rPr>
              <a:t>, 299 (2002)</a:t>
            </a:r>
            <a:endParaRPr lang="en-GB" sz="1200" dirty="0"/>
          </a:p>
        </p:txBody>
      </p:sp>
      <p:sp>
        <p:nvSpPr>
          <p:cNvPr id="27" name="pole tekstowe 54"/>
          <p:cNvSpPr txBox="1">
            <a:spLocks noChangeArrowheads="1"/>
          </p:cNvSpPr>
          <p:nvPr/>
        </p:nvSpPr>
        <p:spPr bwMode="auto">
          <a:xfrm>
            <a:off x="6685131" y="3176972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N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6"/>
          <a:stretch>
            <a:fillRect/>
          </a:stretch>
        </p:blipFill>
        <p:spPr bwMode="auto">
          <a:xfrm>
            <a:off x="6300192" y="704232"/>
            <a:ext cx="2641906" cy="29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ole tekstowe 7"/>
          <p:cNvSpPr txBox="1">
            <a:spLocks noChangeArrowheads="1"/>
          </p:cNvSpPr>
          <p:nvPr/>
        </p:nvSpPr>
        <p:spPr bwMode="auto">
          <a:xfrm>
            <a:off x="6873524" y="1513885"/>
            <a:ext cx="1588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„pion </a:t>
            </a:r>
            <a:r>
              <a:rPr lang="pl-PL" altLang="pl-PL" sz="1400" dirty="0" err="1"/>
              <a:t>cloud</a:t>
            </a:r>
            <a:r>
              <a:rPr lang="pl-PL" altLang="pl-PL" sz="1400" dirty="0"/>
              <a:t>”</a:t>
            </a: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033150" y="2533233"/>
            <a:ext cx="1587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„</a:t>
            </a:r>
            <a:r>
              <a:rPr lang="pl-PL" altLang="pl-PL" sz="1400" dirty="0" err="1"/>
              <a:t>quark</a:t>
            </a:r>
            <a:r>
              <a:rPr lang="pl-PL" altLang="pl-PL" sz="1400" dirty="0"/>
              <a:t> </a:t>
            </a:r>
            <a:r>
              <a:rPr lang="pl-PL" altLang="pl-PL" sz="1400" dirty="0" err="1"/>
              <a:t>core</a:t>
            </a:r>
            <a:r>
              <a:rPr lang="pl-PL" altLang="pl-PL" sz="1400" dirty="0"/>
              <a:t>”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6994884" y="738895"/>
            <a:ext cx="16257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b="1" dirty="0">
                <a:sym typeface="Symbol"/>
              </a:rPr>
              <a:t></a:t>
            </a:r>
            <a:r>
              <a:rPr lang="pl-PL" sz="1000" b="1" baseline="-25000" dirty="0">
                <a:sym typeface="Symbol"/>
              </a:rPr>
              <a:t>33</a:t>
            </a:r>
            <a:r>
              <a:rPr lang="pl-PL" sz="1000" b="1" dirty="0">
                <a:sym typeface="Symbol"/>
              </a:rPr>
              <a:t> (J=3/2)  N (J=1/2) </a:t>
            </a:r>
            <a:endParaRPr lang="en-GB" sz="1000" dirty="0"/>
          </a:p>
        </p:txBody>
      </p:sp>
      <p:cxnSp>
        <p:nvCxnSpPr>
          <p:cNvPr id="33" name="Łącznik prosty ze strzałką 32"/>
          <p:cNvCxnSpPr/>
          <p:nvPr/>
        </p:nvCxnSpPr>
        <p:spPr bwMode="auto">
          <a:xfrm flipV="1">
            <a:off x="7956376" y="2240868"/>
            <a:ext cx="396044" cy="221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Prostokąt 59"/>
          <p:cNvSpPr>
            <a:spLocks noChangeArrowheads="1"/>
          </p:cNvSpPr>
          <p:nvPr/>
        </p:nvSpPr>
        <p:spPr bwMode="auto">
          <a:xfrm>
            <a:off x="6580425" y="3460226"/>
            <a:ext cx="2492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l-PL" sz="1000" dirty="0"/>
              <a:t>I. G. </a:t>
            </a:r>
            <a:r>
              <a:rPr lang="en-US" altLang="pl-PL" sz="1000" dirty="0" err="1"/>
              <a:t>Aznauryan</a:t>
            </a:r>
            <a:r>
              <a:rPr lang="en-US" altLang="pl-PL" sz="1000" dirty="0"/>
              <a:t> and V. D. </a:t>
            </a:r>
            <a:r>
              <a:rPr lang="en-US" altLang="pl-PL" sz="1000" dirty="0" err="1"/>
              <a:t>Burkert</a:t>
            </a:r>
            <a:r>
              <a:rPr lang="en-US" altLang="pl-PL" sz="1000" dirty="0" smtClean="0"/>
              <a:t>,</a:t>
            </a:r>
            <a:r>
              <a:rPr lang="pl-PL" altLang="pl-PL" sz="10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l-PL" sz="1000" dirty="0" smtClean="0"/>
              <a:t> </a:t>
            </a:r>
            <a:r>
              <a:rPr lang="en-US" altLang="pl-PL" sz="1000" dirty="0" err="1" smtClean="0"/>
              <a:t>Prog</a:t>
            </a:r>
            <a:r>
              <a:rPr lang="en-US" altLang="pl-PL" sz="1000" dirty="0" smtClean="0"/>
              <a:t>. </a:t>
            </a:r>
            <a:r>
              <a:rPr lang="en-US" altLang="pl-PL" sz="1000" dirty="0"/>
              <a:t>Part. </a:t>
            </a:r>
            <a:r>
              <a:rPr lang="en-US" altLang="pl-PL" sz="1000" dirty="0" err="1" smtClean="0"/>
              <a:t>Nucl</a:t>
            </a:r>
            <a:r>
              <a:rPr lang="en-US" altLang="pl-PL" sz="1000" dirty="0" smtClean="0"/>
              <a:t>.</a:t>
            </a:r>
            <a:r>
              <a:rPr lang="pl-PL" altLang="pl-PL" sz="1000" dirty="0" smtClean="0"/>
              <a:t> </a:t>
            </a:r>
            <a:r>
              <a:rPr lang="en-US" altLang="pl-PL" sz="1000" dirty="0" smtClean="0"/>
              <a:t>Phys</a:t>
            </a:r>
            <a:r>
              <a:rPr lang="en-US" altLang="pl-PL" sz="1000" dirty="0"/>
              <a:t>. 67, 1 (2012) </a:t>
            </a:r>
            <a:endParaRPr lang="pl-PL" altLang="pl-PL" sz="10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7903577" y="1019600"/>
            <a:ext cx="1284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space-like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272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5556" y="131762"/>
            <a:ext cx="6446838" cy="704850"/>
          </a:xfrm>
        </p:spPr>
        <p:txBody>
          <a:bodyPr/>
          <a:lstStyle/>
          <a:p>
            <a:r>
              <a:rPr lang="pl-PL" b="1" dirty="0">
                <a:solidFill>
                  <a:srgbClr val="0066FF"/>
                </a:solidFill>
                <a:sym typeface="Symbol"/>
              </a:rPr>
              <a:t></a:t>
            </a:r>
            <a:r>
              <a:rPr lang="pl-PL" b="1" baseline="30000" dirty="0">
                <a:solidFill>
                  <a:srgbClr val="0066FF"/>
                </a:solidFill>
                <a:sym typeface="Symbol"/>
              </a:rPr>
              <a:t>+  </a:t>
            </a:r>
            <a:r>
              <a:rPr lang="pl-PL" b="1" dirty="0">
                <a:solidFill>
                  <a:srgbClr val="0066FF"/>
                </a:solidFill>
                <a:sym typeface="Symbol"/>
              </a:rPr>
              <a:t>{ </a:t>
            </a:r>
            <a:r>
              <a:rPr lang="pl-PL" b="1" dirty="0" smtClean="0">
                <a:solidFill>
                  <a:srgbClr val="0066FF"/>
                </a:solidFill>
                <a:sym typeface="Symbol"/>
              </a:rPr>
              <a:t>p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</a:t>
            </a:r>
            <a:r>
              <a:rPr lang="pl-PL" b="1" baseline="30000" dirty="0" smtClean="0">
                <a:solidFill>
                  <a:srgbClr val="0066FF"/>
                </a:solidFill>
                <a:sym typeface="Symbol" panose="05050102010706020507" pitchFamily="18" charset="2"/>
              </a:rPr>
              <a:t>0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 </a:t>
            </a:r>
            <a:r>
              <a:rPr lang="pl-PL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pe+e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- </a:t>
            </a:r>
            <a:r>
              <a:rPr lang="pl-PL" b="1" dirty="0" smtClean="0">
                <a:solidFill>
                  <a:srgbClr val="0066FF"/>
                </a:solidFill>
                <a:sym typeface="Symbol"/>
              </a:rPr>
              <a:t> } –</a:t>
            </a:r>
            <a:r>
              <a:rPr lang="pl-PL" b="1" dirty="0" err="1" smtClean="0">
                <a:solidFill>
                  <a:srgbClr val="0066FF"/>
                </a:solidFill>
                <a:sym typeface="Symbol"/>
              </a:rPr>
              <a:t>dielectron</a:t>
            </a:r>
            <a:r>
              <a:rPr lang="pl-PL" b="1" dirty="0" smtClean="0">
                <a:solidFill>
                  <a:srgbClr val="0066FF"/>
                </a:solidFill>
                <a:sym typeface="Symbol"/>
              </a:rPr>
              <a:t> spectra</a:t>
            </a: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Conference</a:t>
            </a:r>
            <a:endParaRPr lang="de-DE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0" y="1510268"/>
            <a:ext cx="4589444" cy="330925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88163"/>
            <a:ext cx="3943578" cy="293136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19572" y="977728"/>
            <a:ext cx="2556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>
                <a:sym typeface="Symbol" panose="05050102010706020507" pitchFamily="18" charset="2"/>
              </a:rPr>
              <a:t></a:t>
            </a:r>
            <a:r>
              <a:rPr lang="pl-PL" sz="1400" baseline="30000" dirty="0" smtClean="0">
                <a:sym typeface="Symbol" panose="05050102010706020507" pitchFamily="18" charset="2"/>
              </a:rPr>
              <a:t>0</a:t>
            </a:r>
            <a:r>
              <a:rPr lang="pl-PL" sz="1400" dirty="0" smtClean="0">
                <a:sym typeface="Symbol" panose="05050102010706020507" pitchFamily="18" charset="2"/>
              </a:rPr>
              <a:t> </a:t>
            </a:r>
            <a:r>
              <a:rPr lang="pl-PL" sz="1400" dirty="0" err="1" smtClean="0">
                <a:sym typeface="Symbol" panose="05050102010706020507" pitchFamily="18" charset="2"/>
              </a:rPr>
              <a:t>Dalitz</a:t>
            </a:r>
            <a:r>
              <a:rPr lang="pl-PL" sz="1400" dirty="0" smtClean="0">
                <a:sym typeface="Symbol" panose="05050102010706020507" pitchFamily="18" charset="2"/>
              </a:rPr>
              <a:t> </a:t>
            </a:r>
            <a:r>
              <a:rPr lang="pl-PL" sz="1400" dirty="0">
                <a:sym typeface="Symbol" panose="05050102010706020507" pitchFamily="18" charset="2"/>
              </a:rPr>
              <a:t> </a:t>
            </a:r>
            <a:r>
              <a:rPr lang="pl-PL" sz="1400" dirty="0" err="1" smtClean="0">
                <a:sym typeface="Symbol" panose="05050102010706020507" pitchFamily="18" charset="2"/>
              </a:rPr>
              <a:t>e+e</a:t>
            </a:r>
            <a:r>
              <a:rPr lang="pl-PL" sz="1400" dirty="0" smtClean="0">
                <a:sym typeface="Symbol" panose="05050102010706020507" pitchFamily="18" charset="2"/>
              </a:rPr>
              <a:t>- mass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ym typeface="Symbol" panose="05050102010706020507" pitchFamily="18" charset="2"/>
              </a:rPr>
              <a:t> </a:t>
            </a:r>
            <a:r>
              <a:rPr lang="pl-PL" sz="1400" dirty="0" smtClean="0">
                <a:sym typeface="Symbol" panose="05050102010706020507" pitchFamily="18" charset="2"/>
              </a:rPr>
              <a:t>(in HADES  </a:t>
            </a:r>
            <a:r>
              <a:rPr lang="pl-PL" sz="1400" dirty="0" err="1" smtClean="0">
                <a:sym typeface="Symbol" panose="05050102010706020507" pitchFamily="18" charset="2"/>
              </a:rPr>
              <a:t>acceptance</a:t>
            </a:r>
            <a:r>
              <a:rPr lang="pl-PL" sz="1400" dirty="0" smtClean="0">
                <a:sym typeface="Symbol" panose="05050102010706020507" pitchFamily="18" charset="2"/>
              </a:rPr>
              <a:t>) </a:t>
            </a:r>
            <a:endParaRPr lang="en-GB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44252" y="1140936"/>
            <a:ext cx="2824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 err="1" smtClean="0">
                <a:sym typeface="Symbol" panose="05050102010706020507" pitchFamily="18" charset="2"/>
              </a:rPr>
              <a:t>electron</a:t>
            </a:r>
            <a:r>
              <a:rPr lang="pl-PL" sz="1400" dirty="0" smtClean="0">
                <a:sym typeface="Symbol" panose="05050102010706020507" pitchFamily="18" charset="2"/>
              </a:rPr>
              <a:t> </a:t>
            </a:r>
            <a:r>
              <a:rPr lang="pl-PL" sz="1400" dirty="0" err="1" smtClean="0">
                <a:sym typeface="Symbol" panose="05050102010706020507" pitchFamily="18" charset="2"/>
              </a:rPr>
              <a:t>angle</a:t>
            </a:r>
            <a:r>
              <a:rPr lang="pl-PL" sz="1400" dirty="0" smtClean="0">
                <a:sym typeface="Symbol" panose="05050102010706020507" pitchFamily="18" charset="2"/>
              </a:rPr>
              <a:t> in </a:t>
            </a:r>
            <a:r>
              <a:rPr lang="pl-PL" sz="1400" dirty="0" err="1" smtClean="0">
                <a:sym typeface="Symbol" panose="05050102010706020507" pitchFamily="18" charset="2"/>
              </a:rPr>
              <a:t>helicity</a:t>
            </a:r>
            <a:r>
              <a:rPr lang="pl-PL" sz="1400" dirty="0" smtClean="0">
                <a:sym typeface="Symbol" panose="05050102010706020507" pitchFamily="18" charset="2"/>
              </a:rPr>
              <a:t> </a:t>
            </a:r>
            <a:r>
              <a:rPr lang="pl-PL" sz="1400" dirty="0" err="1" smtClean="0">
                <a:sym typeface="Symbol" panose="05050102010706020507" pitchFamily="18" charset="2"/>
              </a:rPr>
              <a:t>frame</a:t>
            </a:r>
            <a:r>
              <a:rPr lang="pl-PL" sz="1400" dirty="0" smtClean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ym typeface="Symbol" panose="05050102010706020507" pitchFamily="18" charset="2"/>
              </a:rPr>
              <a:t> </a:t>
            </a:r>
            <a:r>
              <a:rPr lang="pl-PL" sz="1400" dirty="0" smtClean="0">
                <a:sym typeface="Symbol" panose="05050102010706020507" pitchFamily="18" charset="2"/>
              </a:rPr>
              <a:t>(in HADES  </a:t>
            </a:r>
            <a:r>
              <a:rPr lang="pl-PL" sz="1400" dirty="0" err="1" smtClean="0">
                <a:sym typeface="Symbol" panose="05050102010706020507" pitchFamily="18" charset="2"/>
              </a:rPr>
              <a:t>acceptance</a:t>
            </a:r>
            <a:r>
              <a:rPr lang="pl-PL" sz="1400" dirty="0" smtClean="0">
                <a:sym typeface="Symbol" panose="05050102010706020507" pitchFamily="18" charset="2"/>
              </a:rPr>
              <a:t>)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768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8203" y="83960"/>
            <a:ext cx="8567428" cy="704850"/>
          </a:xfrm>
        </p:spPr>
        <p:txBody>
          <a:bodyPr/>
          <a:lstStyle/>
          <a:p>
            <a:r>
              <a:rPr lang="pl-PL" b="1" dirty="0" err="1" smtClean="0">
                <a:solidFill>
                  <a:srgbClr val="0066FF"/>
                </a:solidFill>
              </a:rPr>
              <a:t>Vector</a:t>
            </a:r>
            <a:r>
              <a:rPr lang="pl-PL" b="1" dirty="0" smtClean="0">
                <a:solidFill>
                  <a:srgbClr val="0066FF"/>
                </a:solidFill>
              </a:rPr>
              <a:t> </a:t>
            </a:r>
            <a:r>
              <a:rPr lang="pl-PL" b="1" dirty="0" err="1" smtClean="0">
                <a:solidFill>
                  <a:srgbClr val="0066FF"/>
                </a:solidFill>
              </a:rPr>
              <a:t>Meson</a:t>
            </a:r>
            <a:r>
              <a:rPr lang="pl-PL" b="1" dirty="0" smtClean="0">
                <a:solidFill>
                  <a:srgbClr val="0066FF"/>
                </a:solidFill>
              </a:rPr>
              <a:t> </a:t>
            </a:r>
            <a:r>
              <a:rPr lang="pl-PL" b="1" dirty="0" err="1" smtClean="0">
                <a:solidFill>
                  <a:srgbClr val="0066FF"/>
                </a:solidFill>
              </a:rPr>
              <a:t>Dominance</a:t>
            </a:r>
            <a:r>
              <a:rPr lang="pl-PL" b="1" dirty="0" smtClean="0">
                <a:solidFill>
                  <a:srgbClr val="0066FF"/>
                </a:solidFill>
              </a:rPr>
              <a:t> in </a:t>
            </a:r>
            <a:r>
              <a:rPr lang="pl-PL" b="1" dirty="0" err="1" smtClean="0">
                <a:solidFill>
                  <a:srgbClr val="0066FF"/>
                </a:solidFill>
              </a:rPr>
              <a:t>work</a:t>
            </a:r>
            <a:r>
              <a:rPr lang="pl-PL" b="1" dirty="0" smtClean="0">
                <a:solidFill>
                  <a:srgbClr val="0066FF"/>
                </a:solidFill>
              </a:rPr>
              <a:t> for </a:t>
            </a:r>
            <a:r>
              <a:rPr lang="pl-PL" b="1" dirty="0" err="1" smtClean="0">
                <a:solidFill>
                  <a:srgbClr val="0066FF"/>
                </a:solidFill>
              </a:rPr>
              <a:t>mesons</a:t>
            </a:r>
            <a:r>
              <a:rPr lang="pl-PL" b="1" dirty="0" smtClean="0">
                <a:solidFill>
                  <a:srgbClr val="0066FF"/>
                </a:solidFill>
              </a:rPr>
              <a:t>..</a:t>
            </a:r>
            <a:endParaRPr lang="en-GB" b="1" dirty="0">
              <a:solidFill>
                <a:srgbClr val="0066FF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/>
          <a:srcRect l="3842"/>
          <a:stretch/>
        </p:blipFill>
        <p:spPr>
          <a:xfrm>
            <a:off x="25838" y="2583014"/>
            <a:ext cx="3525830" cy="363584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/>
          <a:srcRect l="11457"/>
          <a:stretch/>
        </p:blipFill>
        <p:spPr>
          <a:xfrm>
            <a:off x="3293626" y="2583014"/>
            <a:ext cx="3339019" cy="362690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/>
          <a:srcRect l="6698" r="6058"/>
          <a:stretch/>
        </p:blipFill>
        <p:spPr>
          <a:xfrm>
            <a:off x="6300192" y="2574075"/>
            <a:ext cx="2843808" cy="3723566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639142" y="3051176"/>
            <a:ext cx="141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 panose="05050102010706020507" pitchFamily="18" charset="2"/>
              </a:rPr>
              <a:t></a:t>
            </a:r>
            <a:r>
              <a:rPr lang="pl-PL" dirty="0" smtClean="0">
                <a:solidFill>
                  <a:srgbClr val="FF0000"/>
                </a:solidFill>
                <a:sym typeface="Symbol" panose="05050102010706020507" pitchFamily="18" charset="2"/>
              </a:rPr>
              <a:t></a:t>
            </a:r>
            <a:r>
              <a:rPr lang="pl-PL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pl-PL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e+e</a:t>
            </a:r>
            <a:r>
              <a:rPr lang="pl-PL" dirty="0" smtClean="0">
                <a:solidFill>
                  <a:srgbClr val="FF0000"/>
                </a:solidFill>
                <a:sym typeface="Symbol" panose="05050102010706020507" pitchFamily="18" charset="2"/>
              </a:rPr>
              <a:t>-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62" y="1251430"/>
            <a:ext cx="3830291" cy="133158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53" y="1140941"/>
            <a:ext cx="4207600" cy="147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6773" y="6142641"/>
            <a:ext cx="3491880" cy="672385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863588" y="836712"/>
            <a:ext cx="2430038" cy="41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example</a:t>
            </a:r>
            <a:r>
              <a:rPr lang="pl-PL" dirty="0" smtClean="0"/>
              <a:t>: </a:t>
            </a:r>
            <a:r>
              <a:rPr lang="pl-PL" dirty="0" smtClean="0">
                <a:sym typeface="Symbol" panose="05050102010706020507" pitchFamily="18" charset="2"/>
              </a:rPr>
              <a:t> </a:t>
            </a:r>
            <a:r>
              <a:rPr lang="pl-PL" dirty="0" err="1" smtClean="0">
                <a:sym typeface="Symbol" panose="05050102010706020507" pitchFamily="18" charset="2"/>
              </a:rPr>
              <a:t>decay</a:t>
            </a:r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61434" y="6297641"/>
            <a:ext cx="472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/>
              <a:t>v</a:t>
            </a:r>
            <a:r>
              <a:rPr lang="pl-PL" sz="1400" dirty="0" err="1" smtClean="0"/>
              <a:t>ery</a:t>
            </a:r>
            <a:r>
              <a:rPr lang="pl-PL" sz="1400" dirty="0" smtClean="0"/>
              <a:t> </a:t>
            </a:r>
            <a:r>
              <a:rPr lang="pl-PL" sz="1400" dirty="0" err="1" smtClean="0"/>
              <a:t>important</a:t>
            </a:r>
            <a:r>
              <a:rPr lang="pl-PL" sz="1400" dirty="0" smtClean="0"/>
              <a:t> for </a:t>
            </a:r>
            <a:r>
              <a:rPr lang="pl-PL" sz="1400" dirty="0" err="1" smtClean="0"/>
              <a:t>hadronic</a:t>
            </a:r>
            <a:r>
              <a:rPr lang="pl-PL" sz="1400" dirty="0" smtClean="0"/>
              <a:t> </a:t>
            </a:r>
            <a:r>
              <a:rPr lang="pl-PL" sz="1400" dirty="0" err="1" smtClean="0"/>
              <a:t>corrections</a:t>
            </a:r>
            <a:r>
              <a:rPr lang="pl-PL" sz="1400" dirty="0" smtClean="0"/>
              <a:t> in </a:t>
            </a:r>
            <a:r>
              <a:rPr lang="pl-PL" sz="1400" dirty="0" err="1" smtClean="0"/>
              <a:t>muon</a:t>
            </a:r>
            <a:r>
              <a:rPr lang="pl-PL" sz="1400" dirty="0" smtClean="0"/>
              <a:t>  g-2 ..</a:t>
            </a:r>
            <a:endParaRPr lang="en-GB" sz="14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8407416" y="487570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FF0000"/>
                </a:solidFill>
              </a:rPr>
              <a:t>VMD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768244" y="288894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KLOE2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896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985" y="15810"/>
            <a:ext cx="9008362" cy="704850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66FF"/>
                </a:solidFill>
                <a:effectLst/>
                <a:sym typeface="Symbol" panose="05050102010706020507" pitchFamily="18" charset="2"/>
              </a:rPr>
              <a:t> 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production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in pion and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photon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-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induced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react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.</a:t>
            </a:r>
            <a:endParaRPr lang="en-GB" sz="2800" b="1" dirty="0">
              <a:solidFill>
                <a:srgbClr val="0066FF"/>
              </a:solidFill>
              <a:effectLst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824202"/>
            <a:ext cx="5324512" cy="195334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/>
          <a:srcRect l="9902" t="-5712" r="12670" b="5712"/>
          <a:stretch/>
        </p:blipFill>
        <p:spPr>
          <a:xfrm>
            <a:off x="101047" y="3737623"/>
            <a:ext cx="4152157" cy="147388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31540" y="3305119"/>
            <a:ext cx="317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u="sng" dirty="0" smtClean="0"/>
              <a:t>Pion </a:t>
            </a:r>
            <a:r>
              <a:rPr lang="pl-PL" sz="1600" u="sng" dirty="0" err="1" smtClean="0"/>
              <a:t>induced</a:t>
            </a:r>
            <a:r>
              <a:rPr lang="pl-PL" sz="1600" u="sng" dirty="0" smtClean="0"/>
              <a:t> </a:t>
            </a:r>
            <a:r>
              <a:rPr lang="pl-PL" sz="1600" u="sng" dirty="0" err="1" smtClean="0"/>
              <a:t>reactions</a:t>
            </a:r>
            <a:r>
              <a:rPr lang="pl-PL" sz="1600" u="sng" dirty="0" smtClean="0"/>
              <a:t>: </a:t>
            </a:r>
            <a:endParaRPr lang="en-GB" sz="1600" u="sng" dirty="0"/>
          </a:p>
        </p:txBody>
      </p:sp>
      <p:sp>
        <p:nvSpPr>
          <p:cNvPr id="11" name="Elipsa 10"/>
          <p:cNvSpPr/>
          <p:nvPr/>
        </p:nvSpPr>
        <p:spPr>
          <a:xfrm>
            <a:off x="2946505" y="1382289"/>
            <a:ext cx="355390" cy="351184"/>
          </a:xfrm>
          <a:prstGeom prst="ellips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ole tekstowe 12"/>
          <p:cNvSpPr txBox="1"/>
          <p:nvPr/>
        </p:nvSpPr>
        <p:spPr>
          <a:xfrm>
            <a:off x="5615096" y="3221553"/>
            <a:ext cx="317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u="sng" dirty="0" err="1" smtClean="0"/>
              <a:t>Photon</a:t>
            </a:r>
            <a:r>
              <a:rPr lang="pl-PL" sz="1600" u="sng" dirty="0" smtClean="0"/>
              <a:t> </a:t>
            </a:r>
            <a:r>
              <a:rPr lang="pl-PL" sz="1600" u="sng" dirty="0" err="1" smtClean="0"/>
              <a:t>induced</a:t>
            </a:r>
            <a:r>
              <a:rPr lang="pl-PL" sz="1600" u="sng" dirty="0" smtClean="0"/>
              <a:t> </a:t>
            </a:r>
            <a:r>
              <a:rPr lang="pl-PL" sz="1600" u="sng" dirty="0" err="1" smtClean="0"/>
              <a:t>reactions</a:t>
            </a:r>
            <a:r>
              <a:rPr lang="pl-PL" sz="1600" u="sng" dirty="0" smtClean="0"/>
              <a:t>: </a:t>
            </a:r>
            <a:endParaRPr lang="en-GB" sz="1600" u="sng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346" y="3500928"/>
            <a:ext cx="4148325" cy="1388333"/>
          </a:xfrm>
          <a:prstGeom prst="rect">
            <a:avLst/>
          </a:prstGeom>
        </p:spPr>
      </p:pic>
      <p:cxnSp>
        <p:nvCxnSpPr>
          <p:cNvPr id="16" name="Łącznik prosty ze strzałką 15"/>
          <p:cNvCxnSpPr/>
          <p:nvPr/>
        </p:nvCxnSpPr>
        <p:spPr>
          <a:xfrm flipH="1" flipV="1">
            <a:off x="3245536" y="1697390"/>
            <a:ext cx="2069523" cy="1496360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1558744" y="5328801"/>
            <a:ext cx="6054843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In </a:t>
            </a:r>
            <a:r>
              <a:rPr lang="pl-PL" sz="1600" dirty="0" err="1" smtClean="0"/>
              <a:t>both</a:t>
            </a:r>
            <a:r>
              <a:rPr lang="pl-PL" sz="1600" dirty="0" smtClean="0"/>
              <a:t> same K matrix </a:t>
            </a:r>
            <a:r>
              <a:rPr lang="pl-PL" sz="1600" dirty="0" err="1" smtClean="0"/>
              <a:t>accounts</a:t>
            </a:r>
            <a:r>
              <a:rPr lang="pl-PL" sz="1600" dirty="0" smtClean="0"/>
              <a:t> for </a:t>
            </a:r>
            <a:r>
              <a:rPr lang="pl-PL" sz="1600" dirty="0" err="1" smtClean="0"/>
              <a:t>hadronic</a:t>
            </a:r>
            <a:r>
              <a:rPr lang="pl-PL" sz="1600" dirty="0" smtClean="0"/>
              <a:t>  part : </a:t>
            </a:r>
            <a:r>
              <a:rPr lang="pl-PL" sz="1600" dirty="0" err="1" smtClean="0"/>
              <a:t>resonances</a:t>
            </a:r>
            <a:r>
              <a:rPr lang="pl-PL" sz="1600" dirty="0" smtClean="0"/>
              <a:t> with </a:t>
            </a:r>
            <a:r>
              <a:rPr lang="pl-PL" sz="1600" dirty="0" err="1" smtClean="0"/>
              <a:t>masses</a:t>
            </a:r>
            <a:r>
              <a:rPr lang="pl-PL" sz="1600" dirty="0" smtClean="0"/>
              <a:t> </a:t>
            </a:r>
            <a:r>
              <a:rPr lang="pl-PL" sz="1600" dirty="0" smtClean="0">
                <a:solidFill>
                  <a:srgbClr val="3333CC"/>
                </a:solidFill>
              </a:rPr>
              <a:t>M</a:t>
            </a:r>
            <a:r>
              <a:rPr lang="pl-PL" sz="1600" baseline="-25000" dirty="0" smtClean="0">
                <a:solidFill>
                  <a:srgbClr val="3333CC"/>
                </a:solidFill>
                <a:sym typeface="Symbol" panose="05050102010706020507" pitchFamily="18" charset="2"/>
              </a:rPr>
              <a:t></a:t>
            </a:r>
            <a:r>
              <a:rPr lang="pl-PL" sz="1600" dirty="0" smtClean="0"/>
              <a:t>, </a:t>
            </a:r>
            <a:r>
              <a:rPr lang="pl-PL" sz="1600" dirty="0" err="1" smtClean="0"/>
              <a:t>coupling</a:t>
            </a:r>
            <a:r>
              <a:rPr lang="pl-PL" sz="1600" dirty="0" smtClean="0"/>
              <a:t> to </a:t>
            </a:r>
            <a:r>
              <a:rPr lang="pl-PL" sz="1600" dirty="0" err="1" smtClean="0"/>
              <a:t>channels</a:t>
            </a:r>
            <a:r>
              <a:rPr lang="pl-PL" sz="1600" dirty="0" smtClean="0"/>
              <a:t>  </a:t>
            </a:r>
            <a:r>
              <a:rPr lang="pl-PL" sz="1600" dirty="0" smtClean="0">
                <a:solidFill>
                  <a:srgbClr val="3333CC"/>
                </a:solidFill>
              </a:rPr>
              <a:t>g(</a:t>
            </a:r>
            <a:r>
              <a:rPr lang="pl-PL" sz="1600" dirty="0" err="1" smtClean="0">
                <a:solidFill>
                  <a:srgbClr val="3333CC"/>
                </a:solidFill>
              </a:rPr>
              <a:t>i,j</a:t>
            </a:r>
            <a:r>
              <a:rPr lang="pl-PL" sz="1600" dirty="0" smtClean="0">
                <a:solidFill>
                  <a:srgbClr val="3333CC"/>
                </a:solidFill>
              </a:rPr>
              <a:t>)</a:t>
            </a:r>
            <a:r>
              <a:rPr lang="pl-PL" sz="1600" dirty="0" smtClean="0"/>
              <a:t>, </a:t>
            </a:r>
            <a:r>
              <a:rPr lang="pl-PL" sz="1600" dirty="0" err="1" smtClean="0"/>
              <a:t>phase</a:t>
            </a:r>
            <a:r>
              <a:rPr lang="pl-PL" sz="1600" dirty="0" smtClean="0"/>
              <a:t> </a:t>
            </a:r>
            <a:r>
              <a:rPr lang="pl-PL" sz="1600" dirty="0" err="1" smtClean="0"/>
              <a:t>space</a:t>
            </a:r>
            <a:r>
              <a:rPr lang="pl-PL" sz="1600" dirty="0" smtClean="0"/>
              <a:t> for </a:t>
            </a:r>
            <a:r>
              <a:rPr lang="pl-PL" sz="1600" dirty="0" err="1" smtClean="0"/>
              <a:t>decay</a:t>
            </a:r>
            <a:r>
              <a:rPr lang="pl-PL" sz="1600" dirty="0" smtClean="0"/>
              <a:t> </a:t>
            </a:r>
            <a:r>
              <a:rPr lang="pl-PL" sz="1600" dirty="0" smtClean="0">
                <a:solidFill>
                  <a:srgbClr val="3333CC"/>
                </a:solidFill>
                <a:sym typeface="Symbol" panose="05050102010706020507" pitchFamily="18" charset="2"/>
              </a:rPr>
              <a:t></a:t>
            </a:r>
            <a:r>
              <a:rPr lang="pl-PL" sz="1600" dirty="0" smtClean="0">
                <a:solidFill>
                  <a:srgbClr val="3333CC"/>
                </a:solidFill>
              </a:rPr>
              <a:t>  </a:t>
            </a:r>
            <a:r>
              <a:rPr lang="pl-PL" sz="1600" dirty="0" smtClean="0"/>
              <a:t>and </a:t>
            </a:r>
            <a:r>
              <a:rPr lang="pl-PL" sz="1600" dirty="0" err="1" smtClean="0"/>
              <a:t>background</a:t>
            </a:r>
            <a:r>
              <a:rPr lang="pl-PL" sz="1600" dirty="0" smtClean="0"/>
              <a:t> </a:t>
            </a:r>
            <a:r>
              <a:rPr lang="pl-PL" sz="1600" dirty="0" err="1" smtClean="0"/>
              <a:t>terms</a:t>
            </a:r>
            <a:r>
              <a:rPr lang="pl-PL" sz="1600" dirty="0" smtClean="0"/>
              <a:t> </a:t>
            </a:r>
            <a:r>
              <a:rPr lang="pl-PL" sz="1600" dirty="0" err="1" smtClean="0">
                <a:solidFill>
                  <a:srgbClr val="0066FF"/>
                </a:solidFill>
              </a:rPr>
              <a:t>f</a:t>
            </a:r>
            <a:r>
              <a:rPr lang="pl-PL" sz="1600" baseline="-25000" dirty="0" err="1" smtClean="0">
                <a:solidFill>
                  <a:srgbClr val="0066FF"/>
                </a:solidFill>
              </a:rPr>
              <a:t>ij</a:t>
            </a:r>
            <a:r>
              <a:rPr lang="pl-PL" sz="1600" dirty="0" smtClean="0"/>
              <a:t> </a:t>
            </a:r>
            <a:r>
              <a:rPr lang="pl-PL" sz="1600" dirty="0" smtClean="0">
                <a:solidFill>
                  <a:srgbClr val="3333CC"/>
                </a:solidFill>
              </a:rPr>
              <a:t>  </a:t>
            </a:r>
            <a:r>
              <a:rPr lang="pl-PL" sz="1600" dirty="0" smtClean="0"/>
              <a:t> </a:t>
            </a:r>
            <a:endParaRPr lang="en-GB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925138" y="717519"/>
            <a:ext cx="3078885" cy="22159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FF0000"/>
                </a:solidFill>
              </a:rPr>
              <a:t>R</a:t>
            </a:r>
            <a:r>
              <a:rPr lang="pl-PL" sz="1800" baseline="-25000" dirty="0" smtClean="0">
                <a:solidFill>
                  <a:srgbClr val="FF0000"/>
                </a:solidFill>
              </a:rPr>
              <a:t>1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</a:rPr>
              <a:t>has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</a:rPr>
              <a:t>well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</a:rPr>
              <a:t>defined</a:t>
            </a:r>
            <a:r>
              <a:rPr lang="pl-PL" sz="1800" dirty="0" smtClean="0">
                <a:solidFill>
                  <a:srgbClr val="FF0000"/>
                </a:solidFill>
              </a:rPr>
              <a:t> J, P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for </a:t>
            </a:r>
            <a:r>
              <a:rPr lang="pl-PL" sz="1600" dirty="0" err="1" smtClean="0"/>
              <a:t>example</a:t>
            </a:r>
            <a:r>
              <a:rPr lang="pl-PL" sz="1600" dirty="0" smtClean="0"/>
              <a:t> for pion-</a:t>
            </a:r>
            <a:r>
              <a:rPr lang="pl-PL" sz="1600" dirty="0" err="1" smtClean="0"/>
              <a:t>nucleon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rgbClr val="3333CC"/>
                </a:solidFill>
              </a:rPr>
              <a:t>S-</a:t>
            </a:r>
            <a:r>
              <a:rPr lang="pl-PL" sz="1600" dirty="0" err="1" smtClean="0">
                <a:solidFill>
                  <a:srgbClr val="3333CC"/>
                </a:solidFill>
              </a:rPr>
              <a:t>wave</a:t>
            </a:r>
            <a:r>
              <a:rPr lang="pl-PL" sz="1600" dirty="0" smtClean="0"/>
              <a:t>  J</a:t>
            </a:r>
            <a:r>
              <a:rPr lang="pl-PL" sz="1600" baseline="30000" dirty="0" smtClean="0"/>
              <a:t>P </a:t>
            </a:r>
            <a:r>
              <a:rPr lang="pl-PL" sz="1600" dirty="0" smtClean="0"/>
              <a:t>= 1/2</a:t>
            </a:r>
            <a:r>
              <a:rPr lang="pl-PL" sz="1600" baseline="30000" dirty="0" smtClean="0"/>
              <a:t>–</a:t>
            </a:r>
            <a:r>
              <a:rPr lang="pl-PL" sz="1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L</a:t>
            </a:r>
            <a:r>
              <a:rPr lang="pl-PL" sz="1600" baseline="-25000" dirty="0" smtClean="0"/>
              <a:t>2I, 2J </a:t>
            </a:r>
            <a:r>
              <a:rPr lang="pl-PL" sz="1600" dirty="0" smtClean="0"/>
              <a:t> = S</a:t>
            </a:r>
            <a:r>
              <a:rPr lang="pl-PL" sz="1600" baseline="-25000" dirty="0" smtClean="0"/>
              <a:t>11      </a:t>
            </a:r>
            <a:r>
              <a:rPr lang="pl-PL" sz="1600" dirty="0" err="1" smtClean="0"/>
              <a:t>or</a:t>
            </a:r>
            <a:r>
              <a:rPr lang="pl-PL" sz="1600" dirty="0" smtClean="0"/>
              <a:t>   S</a:t>
            </a:r>
            <a:r>
              <a:rPr lang="pl-PL" sz="1600" baseline="-25000" dirty="0" smtClean="0"/>
              <a:t>31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rgbClr val="3333CC"/>
                </a:solidFill>
              </a:rPr>
              <a:t>P-</a:t>
            </a:r>
            <a:r>
              <a:rPr lang="pl-PL" sz="1600" dirty="0" err="1" smtClean="0">
                <a:solidFill>
                  <a:srgbClr val="3333CC"/>
                </a:solidFill>
              </a:rPr>
              <a:t>wave</a:t>
            </a:r>
            <a:r>
              <a:rPr lang="pl-PL" sz="1600" dirty="0" smtClean="0"/>
              <a:t> </a:t>
            </a:r>
            <a:r>
              <a:rPr lang="pl-PL" sz="1600" dirty="0"/>
              <a:t>J</a:t>
            </a:r>
            <a:r>
              <a:rPr lang="pl-PL" sz="1600" baseline="30000" dirty="0"/>
              <a:t>P </a:t>
            </a:r>
            <a:r>
              <a:rPr lang="pl-PL" sz="1600" dirty="0"/>
              <a:t>= </a:t>
            </a:r>
            <a:r>
              <a:rPr lang="pl-PL" sz="1600" dirty="0" smtClean="0"/>
              <a:t>1/2</a:t>
            </a:r>
            <a:r>
              <a:rPr lang="pl-PL" sz="1600" baseline="30000" dirty="0" smtClean="0"/>
              <a:t>+</a:t>
            </a:r>
            <a:r>
              <a:rPr lang="pl-PL" sz="1600" dirty="0" smtClean="0"/>
              <a:t> </a:t>
            </a:r>
            <a:r>
              <a:rPr lang="pl-PL" sz="1600" dirty="0" err="1" smtClean="0"/>
              <a:t>or</a:t>
            </a:r>
            <a:r>
              <a:rPr lang="pl-PL" sz="1600" dirty="0" smtClean="0"/>
              <a:t> 3/2</a:t>
            </a:r>
            <a:r>
              <a:rPr lang="pl-PL" sz="1600" baseline="30000" dirty="0"/>
              <a:t> +</a:t>
            </a:r>
            <a:r>
              <a:rPr lang="pl-PL" sz="1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P</a:t>
            </a:r>
            <a:r>
              <a:rPr lang="pl-PL" sz="1600" baseline="-25000" dirty="0" smtClean="0"/>
              <a:t>11</a:t>
            </a:r>
            <a:r>
              <a:rPr lang="pl-PL" sz="1600" dirty="0" smtClean="0"/>
              <a:t> , P</a:t>
            </a:r>
            <a:r>
              <a:rPr lang="pl-PL" sz="1600" baseline="-25000" dirty="0" smtClean="0"/>
              <a:t>13</a:t>
            </a:r>
            <a:r>
              <a:rPr lang="pl-PL" sz="1600" dirty="0" smtClean="0"/>
              <a:t>  </a:t>
            </a:r>
            <a:r>
              <a:rPr lang="pl-PL" sz="1600" dirty="0" err="1" smtClean="0"/>
              <a:t>or</a:t>
            </a:r>
            <a:r>
              <a:rPr lang="pl-PL" sz="1600" dirty="0" smtClean="0"/>
              <a:t> P</a:t>
            </a:r>
            <a:r>
              <a:rPr lang="pl-PL" sz="1600" baseline="-25000" dirty="0" smtClean="0"/>
              <a:t>31</a:t>
            </a:r>
            <a:r>
              <a:rPr lang="pl-PL" sz="1600" dirty="0" smtClean="0"/>
              <a:t> </a:t>
            </a:r>
            <a:r>
              <a:rPr lang="pl-PL" sz="1600" dirty="0"/>
              <a:t>, </a:t>
            </a:r>
            <a:r>
              <a:rPr lang="pl-PL" sz="1600" dirty="0" smtClean="0"/>
              <a:t>P</a:t>
            </a:r>
            <a:r>
              <a:rPr lang="pl-PL" sz="1600" baseline="-25000" dirty="0" smtClean="0"/>
              <a:t>33</a:t>
            </a:r>
            <a:r>
              <a:rPr lang="pl-PL" sz="1600" dirty="0" smtClean="0"/>
              <a:t> </a:t>
            </a:r>
            <a:endParaRPr lang="en-GB" sz="16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7200292" y="4916987"/>
            <a:ext cx="1440160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ym typeface="Symbol" panose="05050102010706020507" pitchFamily="18" charset="2"/>
              </a:rPr>
              <a:t></a:t>
            </a:r>
            <a:r>
              <a:rPr lang="pl-PL" sz="1400" dirty="0" smtClean="0">
                <a:sym typeface="Symbol" panose="05050102010706020507" pitchFamily="18" charset="2"/>
              </a:rPr>
              <a:t> -</a:t>
            </a:r>
            <a:r>
              <a:rPr lang="pl-PL" sz="1400" dirty="0" err="1" smtClean="0">
                <a:sym typeface="Symbol" panose="05050102010706020507" pitchFamily="18" charset="2"/>
              </a:rPr>
              <a:t>helicity</a:t>
            </a:r>
            <a:r>
              <a:rPr lang="pl-PL" sz="1400" dirty="0" smtClean="0">
                <a:sym typeface="Symbol" panose="05050102010706020507" pitchFamily="18" charset="2"/>
              </a:rPr>
              <a:t> ampl</a:t>
            </a:r>
            <a:endParaRPr lang="en-GB" sz="14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194878" y="2383001"/>
            <a:ext cx="3107017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Reaction</a:t>
            </a:r>
            <a:r>
              <a:rPr lang="pl-PL" dirty="0" smtClean="0"/>
              <a:t> </a:t>
            </a:r>
            <a:r>
              <a:rPr lang="pl-PL" dirty="0" err="1" smtClean="0"/>
              <a:t>amplitude</a:t>
            </a:r>
            <a:r>
              <a:rPr lang="pl-PL" dirty="0" smtClean="0"/>
              <a:t> A: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5716" y="131762"/>
            <a:ext cx="6446838" cy="704850"/>
          </a:xfrm>
        </p:spPr>
        <p:txBody>
          <a:bodyPr/>
          <a:lstStyle/>
          <a:p>
            <a:r>
              <a:rPr lang="pl-PL" sz="2800" b="1" dirty="0" err="1">
                <a:solidFill>
                  <a:srgbClr val="0066FF"/>
                </a:solidFill>
              </a:rPr>
              <a:t>Angular</a:t>
            </a:r>
            <a:r>
              <a:rPr lang="pl-PL" sz="2800" b="1" dirty="0">
                <a:solidFill>
                  <a:srgbClr val="0066FF"/>
                </a:solidFill>
              </a:rPr>
              <a:t> </a:t>
            </a:r>
            <a:r>
              <a:rPr lang="pl-PL" sz="2800" b="1" dirty="0" err="1">
                <a:solidFill>
                  <a:srgbClr val="0066FF"/>
                </a:solidFill>
              </a:rPr>
              <a:t>distributions</a:t>
            </a:r>
            <a:endParaRPr lang="en-GB" sz="2800" b="1" dirty="0">
              <a:solidFill>
                <a:srgbClr val="0066FF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ECT2017</a:t>
            </a:r>
            <a:endParaRPr lang="de-DE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52" y="854929"/>
            <a:ext cx="5581650" cy="3524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97" y="1176716"/>
            <a:ext cx="3243809" cy="249245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949854" y="1503519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n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+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197606" y="976661"/>
            <a:ext cx="191928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683,5 </a:t>
            </a:r>
            <a:r>
              <a:rPr lang="pl-PL" b="1" dirty="0" err="1" smtClean="0"/>
              <a:t>MeV</a:t>
            </a:r>
            <a:r>
              <a:rPr lang="pl-PL" b="1" dirty="0" smtClean="0"/>
              <a:t>/c</a:t>
            </a:r>
            <a:endParaRPr lang="en-GB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278140" y="1460576"/>
            <a:ext cx="184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</a:t>
            </a:r>
            <a:r>
              <a:rPr lang="pl-PL" dirty="0" err="1" smtClean="0"/>
              <a:t>cceptance</a:t>
            </a:r>
            <a:r>
              <a:rPr lang="pl-PL" dirty="0" smtClean="0"/>
              <a:t>  </a:t>
            </a:r>
            <a:r>
              <a:rPr lang="pl-PL" dirty="0" err="1" smtClean="0"/>
              <a:t>corrected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6989" r="8454" b="1076"/>
          <a:stretch/>
        </p:blipFill>
        <p:spPr>
          <a:xfrm>
            <a:off x="459556" y="3669166"/>
            <a:ext cx="3262336" cy="237831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 r="7392" b="1076"/>
          <a:stretch/>
        </p:blipFill>
        <p:spPr>
          <a:xfrm>
            <a:off x="3954448" y="3712709"/>
            <a:ext cx="3243852" cy="233476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6"/>
          <a:srcRect t="6871"/>
          <a:stretch/>
        </p:blipFill>
        <p:spPr>
          <a:xfrm>
            <a:off x="352832" y="1143278"/>
            <a:ext cx="3600965" cy="254765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436753" y="1358691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n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+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711230" y="3803431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/>
              <a:t>p</a:t>
            </a:r>
            <a:r>
              <a:rPr lang="pl-PL" sz="1800" b="1" dirty="0" smtClean="0"/>
              <a:t>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>
                <a:sym typeface="Symbol" panose="05050102010706020507" pitchFamily="18" charset="2"/>
              </a:rPr>
              <a:t>0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106429" y="3811303"/>
            <a:ext cx="98434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1" dirty="0"/>
              <a:t>p</a:t>
            </a:r>
            <a:r>
              <a:rPr lang="pl-PL" sz="1800" b="1" dirty="0" smtClean="0"/>
              <a:t> </a:t>
            </a:r>
            <a:r>
              <a:rPr lang="pl-PL" sz="1800" b="1" dirty="0" smtClean="0">
                <a:sym typeface="Symbol" panose="05050102010706020507" pitchFamily="18" charset="2"/>
              </a:rPr>
              <a:t></a:t>
            </a:r>
            <a:r>
              <a:rPr lang="pl-PL" sz="1800" b="1" baseline="30000" dirty="0">
                <a:sym typeface="Symbol" panose="05050102010706020507" pitchFamily="18" charset="2"/>
              </a:rPr>
              <a:t>0</a:t>
            </a:r>
            <a:r>
              <a:rPr lang="pl-PL" sz="1800" b="1" dirty="0" smtClean="0">
                <a:sym typeface="Symbol" panose="05050102010706020507" pitchFamily="18" charset="2"/>
              </a:rPr>
              <a:t> </a:t>
            </a:r>
            <a:r>
              <a:rPr lang="pl-PL" sz="1800" b="1" baseline="30000" dirty="0" smtClean="0">
                <a:sym typeface="Symbol" panose="05050102010706020507" pitchFamily="18" charset="2"/>
              </a:rPr>
              <a:t>-</a:t>
            </a:r>
            <a:endParaRPr lang="en-GB" sz="1800" b="1" baseline="30000" dirty="0"/>
          </a:p>
        </p:txBody>
      </p:sp>
      <p:grpSp>
        <p:nvGrpSpPr>
          <p:cNvPr id="20" name="Grupa 19"/>
          <p:cNvGrpSpPr/>
          <p:nvPr/>
        </p:nvGrpSpPr>
        <p:grpSpPr>
          <a:xfrm>
            <a:off x="-7703" y="6047477"/>
            <a:ext cx="8811011" cy="774000"/>
            <a:chOff x="346913" y="5878800"/>
            <a:chExt cx="8811011" cy="774000"/>
          </a:xfrm>
        </p:grpSpPr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23125" y="5878800"/>
              <a:ext cx="7134799" cy="774000"/>
            </a:xfrm>
            <a:prstGeom prst="rect">
              <a:avLst/>
            </a:prstGeom>
          </p:spPr>
        </p:pic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6913" y="5976000"/>
              <a:ext cx="1807650" cy="63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52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/>
          <p:cNvPicPr>
            <a:picLocks noChangeAspect="1"/>
          </p:cNvPicPr>
          <p:nvPr/>
        </p:nvPicPr>
        <p:blipFill rotWithShape="1">
          <a:blip r:embed="rId3"/>
          <a:srcRect r="3121"/>
          <a:stretch/>
        </p:blipFill>
        <p:spPr>
          <a:xfrm>
            <a:off x="4743126" y="1416329"/>
            <a:ext cx="4192395" cy="4161925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8" y="1282755"/>
            <a:ext cx="4430263" cy="44009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5041" y="84843"/>
            <a:ext cx="6446838" cy="704850"/>
          </a:xfrm>
        </p:spPr>
        <p:txBody>
          <a:bodyPr/>
          <a:lstStyle/>
          <a:p>
            <a:pPr algn="ctr"/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Separation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into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initial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states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(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waves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)</a:t>
            </a:r>
            <a:endParaRPr lang="en-GB" sz="2800" b="1" dirty="0">
              <a:solidFill>
                <a:srgbClr val="0066FF"/>
              </a:solidFill>
              <a:effectLst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79512" y="5876120"/>
            <a:ext cx="89644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In </a:t>
            </a:r>
            <a:r>
              <a:rPr lang="en-US" sz="1600" dirty="0" smtClean="0"/>
              <a:t>1.45-1.55 GeV in 2 pion production only few resonances matters D</a:t>
            </a:r>
            <a:r>
              <a:rPr lang="en-US" sz="1600" baseline="-25000" dirty="0" smtClean="0"/>
              <a:t>13</a:t>
            </a:r>
            <a:r>
              <a:rPr lang="en-US" sz="1600" dirty="0" smtClean="0"/>
              <a:t>(1520), P</a:t>
            </a:r>
            <a:r>
              <a:rPr lang="en-US" sz="1600" baseline="-25000" dirty="0" smtClean="0"/>
              <a:t>11</a:t>
            </a:r>
            <a:r>
              <a:rPr lang="en-US" sz="1600" dirty="0" smtClean="0"/>
              <a:t>(1440)</a:t>
            </a:r>
            <a:endParaRPr lang="en-US" sz="16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679380" y="1589108"/>
            <a:ext cx="19097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D</a:t>
            </a:r>
            <a:r>
              <a:rPr lang="pl-PL" sz="1400" b="1" baseline="-25000" dirty="0" smtClean="0">
                <a:solidFill>
                  <a:srgbClr val="FF0000"/>
                </a:solidFill>
              </a:rPr>
              <a:t>13</a:t>
            </a:r>
            <a:r>
              <a:rPr lang="pl-PL" sz="1400" b="1" dirty="0" smtClean="0">
                <a:solidFill>
                  <a:srgbClr val="FF0000"/>
                </a:solidFill>
              </a:rPr>
              <a:t>(1520)+..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677544" y="1846680"/>
            <a:ext cx="19097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FF00"/>
                </a:solidFill>
              </a:rPr>
              <a:t>P</a:t>
            </a:r>
            <a:r>
              <a:rPr lang="pl-PL" sz="1400" b="1" baseline="-25000" dirty="0" smtClean="0">
                <a:solidFill>
                  <a:srgbClr val="00FF00"/>
                </a:solidFill>
              </a:rPr>
              <a:t>11</a:t>
            </a:r>
            <a:r>
              <a:rPr lang="pl-PL" sz="1400" b="1" dirty="0" smtClean="0">
                <a:solidFill>
                  <a:srgbClr val="00FF00"/>
                </a:solidFill>
              </a:rPr>
              <a:t>(1440)+..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698059" y="2099970"/>
            <a:ext cx="19097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33CC"/>
                </a:solidFill>
              </a:rPr>
              <a:t>F</a:t>
            </a:r>
            <a:r>
              <a:rPr lang="pl-PL" sz="1400" b="1" baseline="-25000" dirty="0" smtClean="0">
                <a:solidFill>
                  <a:srgbClr val="FF33CC"/>
                </a:solidFill>
              </a:rPr>
              <a:t>15</a:t>
            </a:r>
            <a:r>
              <a:rPr lang="pl-PL" sz="1400" b="1" dirty="0" smtClean="0">
                <a:solidFill>
                  <a:srgbClr val="FF33CC"/>
                </a:solidFill>
              </a:rPr>
              <a:t>(1680)+..</a:t>
            </a:r>
            <a:endParaRPr lang="en-GB" sz="1400" b="1" dirty="0">
              <a:solidFill>
                <a:srgbClr val="FF33CC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 rot="16200000">
            <a:off x="4303634" y="1828702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</a:t>
            </a:r>
            <a:r>
              <a:rPr lang="pl-PL" dirty="0" smtClean="0">
                <a:sym typeface="Symbol" panose="05050102010706020507" pitchFamily="18" charset="2"/>
              </a:rPr>
              <a:t>[b]</a:t>
            </a:r>
            <a:endParaRPr lang="en-GB" dirty="0"/>
          </a:p>
        </p:txBody>
      </p:sp>
      <p:sp>
        <p:nvSpPr>
          <p:cNvPr id="19" name="Prostokąt 18"/>
          <p:cNvSpPr/>
          <p:nvPr/>
        </p:nvSpPr>
        <p:spPr>
          <a:xfrm rot="16200000">
            <a:off x="-211554" y="1914886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</a:t>
            </a:r>
            <a:r>
              <a:rPr lang="pl-PL" dirty="0">
                <a:sym typeface="Symbol" panose="05050102010706020507" pitchFamily="18" charset="2"/>
              </a:rPr>
              <a:t> </a:t>
            </a:r>
            <a:r>
              <a:rPr lang="pl-PL" dirty="0" smtClean="0">
                <a:sym typeface="Symbol" panose="05050102010706020507" pitchFamily="18" charset="2"/>
              </a:rPr>
              <a:t>[</a:t>
            </a:r>
            <a:r>
              <a:rPr lang="pl-PL" dirty="0" err="1" smtClean="0">
                <a:sym typeface="Symbol" panose="05050102010706020507" pitchFamily="18" charset="2"/>
              </a:rPr>
              <a:t>mb</a:t>
            </a:r>
            <a:r>
              <a:rPr lang="pl-PL" dirty="0" smtClean="0">
                <a:sym typeface="Symbol" panose="05050102010706020507" pitchFamily="18" charset="2"/>
              </a:rPr>
              <a:t>]</a:t>
            </a:r>
            <a:endParaRPr lang="en-GB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11527" y="910994"/>
            <a:ext cx="41404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</a:t>
            </a:r>
            <a:r>
              <a:rPr lang="pl-PL" baseline="30000" dirty="0" smtClean="0">
                <a:sym typeface="Symbol" panose="05050102010706020507" pitchFamily="18" charset="2"/>
              </a:rPr>
              <a:t>-</a:t>
            </a:r>
            <a:r>
              <a:rPr lang="pl-PL" dirty="0" smtClean="0">
                <a:sym typeface="Symbol" panose="05050102010706020507" pitchFamily="18" charset="2"/>
              </a:rPr>
              <a:t>p</a:t>
            </a:r>
            <a:r>
              <a:rPr lang="pl-PL" baseline="30000" dirty="0" smtClean="0">
                <a:sym typeface="Symbol" panose="05050102010706020507" pitchFamily="18" charset="2"/>
              </a:rPr>
              <a:t>0</a:t>
            </a:r>
            <a:r>
              <a:rPr lang="pl-PL" dirty="0" smtClean="0">
                <a:sym typeface="Symbol" panose="05050102010706020507" pitchFamily="18" charset="2"/>
              </a:rPr>
              <a:t></a:t>
            </a:r>
            <a:r>
              <a:rPr lang="pl-PL" baseline="30000" dirty="0" smtClean="0">
                <a:sym typeface="Symbol" panose="05050102010706020507" pitchFamily="18" charset="2"/>
              </a:rPr>
              <a:t>0 </a:t>
            </a:r>
            <a:r>
              <a:rPr lang="pl-PL" dirty="0" smtClean="0">
                <a:sym typeface="Symbol" panose="05050102010706020507" pitchFamily="18" charset="2"/>
              </a:rPr>
              <a:t>n</a:t>
            </a:r>
            <a:endParaRPr lang="en-GB" baseline="30000" dirty="0"/>
          </a:p>
        </p:txBody>
      </p:sp>
      <p:sp>
        <p:nvSpPr>
          <p:cNvPr id="21" name="Prostokąt 20"/>
          <p:cNvSpPr/>
          <p:nvPr/>
        </p:nvSpPr>
        <p:spPr>
          <a:xfrm>
            <a:off x="6115316" y="1004868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ym typeface="Symbol" panose="05050102010706020507" pitchFamily="18" charset="2"/>
              </a:rPr>
              <a:t>p</a:t>
            </a:r>
            <a:r>
              <a:rPr lang="pl-PL" baseline="30000" dirty="0">
                <a:sym typeface="Symbol" panose="05050102010706020507" pitchFamily="18" charset="2"/>
              </a:rPr>
              <a:t>0</a:t>
            </a:r>
            <a:r>
              <a:rPr lang="pl-PL" dirty="0">
                <a:sym typeface="Symbol" panose="05050102010706020507" pitchFamily="18" charset="2"/>
              </a:rPr>
              <a:t></a:t>
            </a:r>
            <a:r>
              <a:rPr lang="pl-PL" baseline="30000" dirty="0">
                <a:sym typeface="Symbol" panose="05050102010706020507" pitchFamily="18" charset="2"/>
              </a:rPr>
              <a:t>0</a:t>
            </a:r>
            <a:r>
              <a:rPr lang="pl-PL" dirty="0">
                <a:sym typeface="Symbol" panose="05050102010706020507" pitchFamily="18" charset="2"/>
              </a:rPr>
              <a:t> p</a:t>
            </a:r>
            <a:r>
              <a:rPr lang="pl-PL" baseline="30000" dirty="0">
                <a:sym typeface="Symbol" panose="05050102010706020507" pitchFamily="18" charset="2"/>
              </a:rPr>
              <a:t>  </a:t>
            </a:r>
            <a:r>
              <a:rPr lang="pl-PL" dirty="0">
                <a:sym typeface="Symbol" panose="05050102010706020507" pitchFamily="18" charset="2"/>
              </a:rPr>
              <a:t> </a:t>
            </a:r>
            <a:endParaRPr lang="en-GB" baseline="30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859369" y="5430380"/>
            <a:ext cx="178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</a:t>
            </a:r>
            <a:r>
              <a:rPr lang="pl-PL" dirty="0" smtClean="0">
                <a:sym typeface="Symbol" panose="05050102010706020507" pitchFamily="18" charset="2"/>
              </a:rPr>
              <a:t>s [</a:t>
            </a:r>
            <a:r>
              <a:rPr lang="pl-PL" dirty="0" err="1" smtClean="0">
                <a:sym typeface="Symbol" panose="05050102010706020507" pitchFamily="18" charset="2"/>
              </a:rPr>
              <a:t>GeV</a:t>
            </a:r>
            <a:r>
              <a:rPr lang="pl-PL" dirty="0" smtClean="0">
                <a:sym typeface="Symbol" panose="05050102010706020507" pitchFamily="18" charset="2"/>
              </a:rPr>
              <a:t>]</a:t>
            </a:r>
            <a:endParaRPr lang="en-GB" dirty="0"/>
          </a:p>
        </p:txBody>
      </p:sp>
      <p:sp>
        <p:nvSpPr>
          <p:cNvPr id="24" name="Prostokąt 23"/>
          <p:cNvSpPr/>
          <p:nvPr/>
        </p:nvSpPr>
        <p:spPr>
          <a:xfrm>
            <a:off x="2128387" y="2127993"/>
            <a:ext cx="11526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00FF00"/>
                </a:solidFill>
              </a:rPr>
              <a:t>P</a:t>
            </a:r>
            <a:r>
              <a:rPr lang="pl-PL" sz="1400" b="1" baseline="-25000" dirty="0">
                <a:solidFill>
                  <a:srgbClr val="00FF00"/>
                </a:solidFill>
              </a:rPr>
              <a:t>11</a:t>
            </a:r>
            <a:r>
              <a:rPr lang="pl-PL" sz="1400" b="1" dirty="0">
                <a:solidFill>
                  <a:srgbClr val="00FF00"/>
                </a:solidFill>
              </a:rPr>
              <a:t>(1440</a:t>
            </a:r>
            <a:r>
              <a:rPr lang="pl-PL" sz="1400" b="1" dirty="0" smtClean="0">
                <a:solidFill>
                  <a:srgbClr val="00FF00"/>
                </a:solidFill>
              </a:rPr>
              <a:t>)+..</a:t>
            </a:r>
            <a:endParaRPr lang="en-GB" sz="1400" b="1" dirty="0">
              <a:solidFill>
                <a:srgbClr val="00FF00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096644" y="1867708"/>
            <a:ext cx="11689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D</a:t>
            </a:r>
            <a:r>
              <a:rPr lang="pl-PL" sz="1400" b="1" baseline="-25000" dirty="0" smtClean="0">
                <a:solidFill>
                  <a:srgbClr val="FF0000"/>
                </a:solidFill>
              </a:rPr>
              <a:t>13</a:t>
            </a:r>
            <a:r>
              <a:rPr lang="pl-PL" sz="1400" b="1" dirty="0" smtClean="0">
                <a:solidFill>
                  <a:srgbClr val="FF0000"/>
                </a:solidFill>
              </a:rPr>
              <a:t>(1520)+.</a:t>
            </a:r>
            <a:r>
              <a:rPr lang="pl-PL" sz="1400" b="1" dirty="0" smtClean="0">
                <a:solidFill>
                  <a:srgbClr val="00B050"/>
                </a:solidFill>
              </a:rPr>
              <a:t>.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51620" y="2960948"/>
            <a:ext cx="828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Data </a:t>
            </a:r>
            <a:r>
              <a:rPr lang="pl-PL" sz="1400" dirty="0" err="1" smtClean="0"/>
              <a:t>Cristal</a:t>
            </a:r>
            <a:r>
              <a:rPr lang="pl-PL" sz="1400" dirty="0" smtClean="0"/>
              <a:t> </a:t>
            </a:r>
            <a:r>
              <a:rPr lang="pl-PL" sz="1400" dirty="0"/>
              <a:t>B</a:t>
            </a:r>
            <a:r>
              <a:rPr lang="pl-PL" sz="1400" dirty="0" smtClean="0"/>
              <a:t>all</a:t>
            </a:r>
            <a:endParaRPr lang="en-GB" sz="14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5472100" y="2905719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Data Bonn</a:t>
            </a:r>
            <a:endParaRPr lang="en-GB" sz="1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60062" y="1576249"/>
            <a:ext cx="775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I, J</a:t>
            </a:r>
            <a:r>
              <a:rPr lang="pl-PL" baseline="30000" dirty="0" smtClean="0"/>
              <a:t>P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2217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4419" y="51287"/>
            <a:ext cx="7988155" cy="704850"/>
          </a:xfrm>
        </p:spPr>
        <p:txBody>
          <a:bodyPr/>
          <a:lstStyle/>
          <a:p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Separation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into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final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states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: </a:t>
            </a:r>
            <a:r>
              <a:rPr lang="pl-PL" sz="2800" b="1" dirty="0" smtClean="0">
                <a:solidFill>
                  <a:srgbClr val="0066FF"/>
                </a:solidFill>
                <a:effectLst/>
                <a:sym typeface="Symbol" panose="05050102010706020507" pitchFamily="18" charset="2"/>
              </a:rPr>
              <a:t>, N(I=0), N*</a:t>
            </a:r>
            <a:endParaRPr lang="en-GB" sz="2800" b="1" dirty="0">
              <a:solidFill>
                <a:srgbClr val="0066FF"/>
              </a:solidFill>
              <a:effectLst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477" y="1038335"/>
            <a:ext cx="4257525" cy="434865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96" y="967113"/>
            <a:ext cx="4375563" cy="4385249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775612" y="966350"/>
            <a:ext cx="41404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</a:t>
            </a:r>
            <a:r>
              <a:rPr lang="pl-PL" dirty="0" smtClean="0">
                <a:sym typeface="Symbol" panose="05050102010706020507" pitchFamily="18" charset="2"/>
              </a:rPr>
              <a:t>-p</a:t>
            </a:r>
            <a:r>
              <a:rPr lang="pl-PL" baseline="30000" dirty="0" smtClean="0">
                <a:sym typeface="Symbol" panose="05050102010706020507" pitchFamily="18" charset="2"/>
              </a:rPr>
              <a:t>0</a:t>
            </a:r>
            <a:r>
              <a:rPr lang="pl-PL" dirty="0" smtClean="0">
                <a:sym typeface="Symbol" panose="05050102010706020507" pitchFamily="18" charset="2"/>
              </a:rPr>
              <a:t></a:t>
            </a:r>
            <a:r>
              <a:rPr lang="pl-PL" baseline="30000" dirty="0" smtClean="0">
                <a:sym typeface="Symbol" panose="05050102010706020507" pitchFamily="18" charset="2"/>
              </a:rPr>
              <a:t>0 </a:t>
            </a:r>
            <a:r>
              <a:rPr lang="pl-PL" dirty="0" smtClean="0">
                <a:sym typeface="Symbol" panose="05050102010706020507" pitchFamily="18" charset="2"/>
              </a:rPr>
              <a:t>n  </a:t>
            </a:r>
            <a:endParaRPr lang="en-GB" baseline="30000" dirty="0"/>
          </a:p>
        </p:txBody>
      </p:sp>
      <p:sp>
        <p:nvSpPr>
          <p:cNvPr id="18" name="Prostokąt 17"/>
          <p:cNvSpPr/>
          <p:nvPr/>
        </p:nvSpPr>
        <p:spPr>
          <a:xfrm>
            <a:off x="6336196" y="950673"/>
            <a:ext cx="153760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dirty="0">
                <a:sym typeface="Symbol" panose="05050102010706020507" pitchFamily="18" charset="2"/>
              </a:rPr>
              <a:t>p</a:t>
            </a:r>
            <a:r>
              <a:rPr lang="pl-PL" baseline="30000" dirty="0">
                <a:sym typeface="Symbol" panose="05050102010706020507" pitchFamily="18" charset="2"/>
              </a:rPr>
              <a:t>0</a:t>
            </a:r>
            <a:r>
              <a:rPr lang="pl-PL" dirty="0">
                <a:sym typeface="Symbol" panose="05050102010706020507" pitchFamily="18" charset="2"/>
              </a:rPr>
              <a:t></a:t>
            </a:r>
            <a:r>
              <a:rPr lang="pl-PL" baseline="30000" dirty="0">
                <a:sym typeface="Symbol" panose="05050102010706020507" pitchFamily="18" charset="2"/>
              </a:rPr>
              <a:t>0</a:t>
            </a:r>
            <a:r>
              <a:rPr lang="pl-PL" dirty="0">
                <a:sym typeface="Symbol" panose="05050102010706020507" pitchFamily="18" charset="2"/>
              </a:rPr>
              <a:t> p</a:t>
            </a:r>
            <a:r>
              <a:rPr lang="pl-PL" baseline="30000" dirty="0">
                <a:sym typeface="Symbol" panose="05050102010706020507" pitchFamily="18" charset="2"/>
              </a:rPr>
              <a:t>  </a:t>
            </a:r>
            <a:r>
              <a:rPr lang="pl-PL" dirty="0">
                <a:sym typeface="Symbol" panose="05050102010706020507" pitchFamily="18" charset="2"/>
              </a:rPr>
              <a:t> </a:t>
            </a:r>
            <a:endParaRPr lang="en-GB" baseline="30000" dirty="0"/>
          </a:p>
        </p:txBody>
      </p:sp>
      <p:sp>
        <p:nvSpPr>
          <p:cNvPr id="19" name="Prostokąt 18"/>
          <p:cNvSpPr/>
          <p:nvPr/>
        </p:nvSpPr>
        <p:spPr>
          <a:xfrm rot="16200000">
            <a:off x="-134879" y="2133782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</a:t>
            </a:r>
            <a:r>
              <a:rPr lang="pl-PL" dirty="0">
                <a:sym typeface="Symbol" panose="05050102010706020507" pitchFamily="18" charset="2"/>
              </a:rPr>
              <a:t> </a:t>
            </a:r>
            <a:r>
              <a:rPr lang="pl-PL" dirty="0" smtClean="0">
                <a:sym typeface="Symbol" panose="05050102010706020507" pitchFamily="18" charset="2"/>
              </a:rPr>
              <a:t>[</a:t>
            </a:r>
            <a:r>
              <a:rPr lang="pl-PL" dirty="0" err="1" smtClean="0">
                <a:sym typeface="Symbol" panose="05050102010706020507" pitchFamily="18" charset="2"/>
              </a:rPr>
              <a:t>mb</a:t>
            </a:r>
            <a:r>
              <a:rPr lang="pl-PL" dirty="0" smtClean="0">
                <a:sym typeface="Symbol" panose="05050102010706020507" pitchFamily="18" charset="2"/>
              </a:rPr>
              <a:t>]</a:t>
            </a:r>
            <a:endParaRPr lang="en-GB" dirty="0"/>
          </a:p>
        </p:txBody>
      </p:sp>
      <p:sp>
        <p:nvSpPr>
          <p:cNvPr id="20" name="Prostokąt 19"/>
          <p:cNvSpPr/>
          <p:nvPr/>
        </p:nvSpPr>
        <p:spPr>
          <a:xfrm rot="16200000">
            <a:off x="4331135" y="2063204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</a:t>
            </a:r>
            <a:r>
              <a:rPr lang="pl-PL" dirty="0" smtClean="0">
                <a:sym typeface="Symbol" panose="05050102010706020507" pitchFamily="18" charset="2"/>
              </a:rPr>
              <a:t>[b]</a:t>
            </a:r>
            <a:endParaRPr lang="en-GB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3886958" y="5135340"/>
            <a:ext cx="178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</a:t>
            </a:r>
            <a:r>
              <a:rPr lang="pl-PL" dirty="0" smtClean="0">
                <a:sym typeface="Symbol" panose="05050102010706020507" pitchFamily="18" charset="2"/>
              </a:rPr>
              <a:t>s [</a:t>
            </a:r>
            <a:r>
              <a:rPr lang="pl-PL" dirty="0" err="1" smtClean="0">
                <a:sym typeface="Symbol" panose="05050102010706020507" pitchFamily="18" charset="2"/>
              </a:rPr>
              <a:t>GeV</a:t>
            </a:r>
            <a:r>
              <a:rPr lang="pl-PL" dirty="0" smtClean="0">
                <a:sym typeface="Symbol" panose="05050102010706020507" pitchFamily="18" charset="2"/>
              </a:rPr>
              <a:t>]</a:t>
            </a:r>
            <a:endParaRPr lang="en-GB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664805" y="5580373"/>
            <a:ext cx="8250315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Dominat </a:t>
            </a:r>
            <a:r>
              <a:rPr lang="pl-PL" sz="1600" dirty="0" err="1" smtClean="0"/>
              <a:t>channels</a:t>
            </a:r>
            <a:r>
              <a:rPr lang="pl-PL" sz="1600" dirty="0" smtClean="0"/>
              <a:t> in 2</a:t>
            </a:r>
            <a:r>
              <a:rPr lang="pl-PL" sz="1600" dirty="0" smtClean="0">
                <a:sym typeface="Symbol" panose="05050102010706020507" pitchFamily="18" charset="2"/>
              </a:rPr>
              <a:t></a:t>
            </a:r>
            <a:r>
              <a:rPr lang="pl-PL" sz="1600" baseline="30000" dirty="0" smtClean="0">
                <a:sym typeface="Symbol" panose="05050102010706020507" pitchFamily="18" charset="2"/>
              </a:rPr>
              <a:t>0  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are</a:t>
            </a:r>
            <a:r>
              <a:rPr lang="pl-PL" sz="1600" dirty="0" smtClean="0">
                <a:sym typeface="Symbol" panose="05050102010706020507" pitchFamily="18" charset="2"/>
              </a:rPr>
              <a:t>  and N (2</a:t>
            </a:r>
            <a:r>
              <a:rPr lang="pl-PL" sz="1600" baseline="30000" dirty="0" smtClean="0">
                <a:sym typeface="Symbol" panose="05050102010706020507" pitchFamily="18" charset="2"/>
              </a:rPr>
              <a:t>0 </a:t>
            </a:r>
            <a:r>
              <a:rPr lang="pl-PL" sz="1600" dirty="0" smtClean="0">
                <a:sym typeface="Symbol" panose="05050102010706020507" pitchFamily="18" charset="2"/>
              </a:rPr>
              <a:t> in I=0)</a:t>
            </a:r>
            <a:r>
              <a:rPr lang="pl-PL" sz="1600" baseline="30000" dirty="0" smtClean="0">
                <a:sym typeface="Symbol" panose="05050102010706020507" pitchFamily="18" charset="2"/>
              </a:rPr>
              <a:t> </a:t>
            </a:r>
            <a:endParaRPr lang="pl-PL" sz="1600" baseline="30000" dirty="0" smtClean="0">
              <a:solidFill>
                <a:srgbClr val="FFFF00"/>
              </a:solidFill>
              <a:sym typeface="Symbol" panose="05050102010706020507" pitchFamily="18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sym typeface="Symbol" panose="05050102010706020507" pitchFamily="18" charset="2"/>
              </a:rPr>
              <a:t> </a:t>
            </a:r>
            <a:r>
              <a:rPr lang="pl-PL" sz="1600" dirty="0" err="1">
                <a:sym typeface="Symbol" panose="05050102010706020507" pitchFamily="18" charset="2"/>
              </a:rPr>
              <a:t>d</a:t>
            </a:r>
            <a:r>
              <a:rPr lang="pl-PL" sz="1600" dirty="0" err="1" smtClean="0">
                <a:sym typeface="Symbol" panose="05050102010706020507" pitchFamily="18" charset="2"/>
              </a:rPr>
              <a:t>oes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smtClean="0">
                <a:sym typeface="Symbol" panose="05050102010706020507" pitchFamily="18" charset="2"/>
              </a:rPr>
              <a:t>not </a:t>
            </a:r>
            <a:r>
              <a:rPr lang="pl-PL" sz="1600" dirty="0" err="1" smtClean="0">
                <a:sym typeface="Symbol" panose="05050102010706020507" pitchFamily="18" charset="2"/>
              </a:rPr>
              <a:t>contribute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because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it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is</a:t>
            </a:r>
            <a:r>
              <a:rPr lang="pl-PL" sz="1600" dirty="0" smtClean="0">
                <a:sym typeface="Symbol" panose="05050102010706020507" pitchFamily="18" charset="2"/>
              </a:rPr>
              <a:t> I=1, </a:t>
            </a:r>
            <a:r>
              <a:rPr lang="pl-PL" sz="1600" dirty="0" err="1" smtClean="0">
                <a:sym typeface="Symbol" panose="05050102010706020507" pitchFamily="18" charset="2"/>
              </a:rPr>
              <a:t>hence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does</a:t>
            </a:r>
            <a:r>
              <a:rPr lang="pl-PL" sz="1600" dirty="0" smtClean="0">
                <a:sym typeface="Symbol" panose="05050102010706020507" pitchFamily="18" charset="2"/>
              </a:rPr>
              <a:t> not </a:t>
            </a:r>
            <a:r>
              <a:rPr lang="pl-PL" sz="1600" dirty="0" err="1" smtClean="0">
                <a:sym typeface="Symbol" panose="05050102010706020507" pitchFamily="18" charset="2"/>
              </a:rPr>
              <a:t>decay</a:t>
            </a:r>
            <a:r>
              <a:rPr lang="pl-PL" sz="1600" dirty="0" smtClean="0">
                <a:sym typeface="Symbol" panose="05050102010706020507" pitchFamily="18" charset="2"/>
              </a:rPr>
              <a:t> to </a:t>
            </a:r>
            <a:r>
              <a:rPr lang="pl-PL" sz="1600" dirty="0">
                <a:sym typeface="Symbol" panose="05050102010706020507" pitchFamily="18" charset="2"/>
              </a:rPr>
              <a:t>2 </a:t>
            </a:r>
            <a:r>
              <a:rPr lang="pl-PL" sz="1600" dirty="0" smtClean="0">
                <a:sym typeface="Symbol" panose="05050102010706020507" pitchFamily="18" charset="2"/>
              </a:rPr>
              <a:t></a:t>
            </a:r>
            <a:r>
              <a:rPr lang="pl-PL" sz="1600" baseline="30000" dirty="0" smtClean="0">
                <a:sym typeface="Symbol" panose="05050102010706020507" pitchFamily="18" charset="2"/>
              </a:rPr>
              <a:t>0</a:t>
            </a:r>
            <a:r>
              <a:rPr lang="pl-PL" sz="1600" dirty="0" smtClean="0">
                <a:sym typeface="Symbol" panose="05050102010706020507" pitchFamily="18" charset="2"/>
              </a:rPr>
              <a:t>  </a:t>
            </a:r>
            <a:endParaRPr lang="en-GB" sz="1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62329" y="1749070"/>
            <a:ext cx="10374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</a:t>
            </a:r>
            <a:endParaRPr lang="pl-PL" sz="1400" dirty="0" smtClean="0">
              <a:solidFill>
                <a:srgbClr val="FF0000"/>
              </a:solidFill>
            </a:endParaRPr>
          </a:p>
          <a:p>
            <a:r>
              <a:rPr lang="pl-PL" sz="1400" dirty="0" smtClean="0">
                <a:solidFill>
                  <a:srgbClr val="00FF00"/>
                </a:solidFill>
              </a:rPr>
              <a:t>N</a:t>
            </a:r>
            <a:r>
              <a:rPr lang="pl-PL" sz="1400" dirty="0" smtClean="0">
                <a:solidFill>
                  <a:srgbClr val="00FF00"/>
                </a:solidFill>
                <a:sym typeface="Symbol" panose="05050102010706020507" pitchFamily="18" charset="2"/>
              </a:rPr>
              <a:t></a:t>
            </a:r>
          </a:p>
          <a:p>
            <a:r>
              <a:rPr lang="pl-PL" sz="1400" dirty="0" smtClean="0">
                <a:solidFill>
                  <a:srgbClr val="0066FF"/>
                </a:solidFill>
                <a:sym typeface="Symbol" panose="05050102010706020507" pitchFamily="18" charset="2"/>
              </a:rPr>
              <a:t>N(1440) </a:t>
            </a:r>
          </a:p>
          <a:p>
            <a:r>
              <a:rPr lang="pl-PL" sz="1400" dirty="0" smtClean="0">
                <a:solidFill>
                  <a:srgbClr val="FF66CC"/>
                </a:solidFill>
                <a:sym typeface="Symbol" panose="05050102010706020507" pitchFamily="18" charset="2"/>
              </a:rPr>
              <a:t>N(1520) </a:t>
            </a:r>
            <a:endParaRPr lang="en-GB" sz="1400" dirty="0">
              <a:solidFill>
                <a:srgbClr val="FF66CC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817464" y="1462878"/>
            <a:ext cx="10374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</a:t>
            </a:r>
            <a:endParaRPr lang="pl-PL" sz="1200" dirty="0" smtClean="0">
              <a:solidFill>
                <a:srgbClr val="FF0000"/>
              </a:solidFill>
            </a:endParaRPr>
          </a:p>
          <a:p>
            <a:r>
              <a:rPr lang="pl-PL" sz="1200" dirty="0" smtClean="0">
                <a:solidFill>
                  <a:srgbClr val="00FF00"/>
                </a:solidFill>
              </a:rPr>
              <a:t>N</a:t>
            </a:r>
            <a:r>
              <a:rPr lang="pl-PL" sz="1200" dirty="0" smtClean="0">
                <a:solidFill>
                  <a:srgbClr val="00FF00"/>
                </a:solidFill>
                <a:sym typeface="Symbol" panose="05050102010706020507" pitchFamily="18" charset="2"/>
              </a:rPr>
              <a:t></a:t>
            </a:r>
          </a:p>
          <a:p>
            <a:r>
              <a:rPr lang="pl-PL" sz="1200" dirty="0" smtClean="0">
                <a:solidFill>
                  <a:srgbClr val="0066FF"/>
                </a:solidFill>
                <a:sym typeface="Symbol" panose="05050102010706020507" pitchFamily="18" charset="2"/>
              </a:rPr>
              <a:t>N(1440) </a:t>
            </a:r>
          </a:p>
          <a:p>
            <a:r>
              <a:rPr lang="pl-PL" sz="1200" dirty="0" smtClean="0">
                <a:solidFill>
                  <a:srgbClr val="FF66CC"/>
                </a:solidFill>
                <a:sym typeface="Symbol" panose="05050102010706020507" pitchFamily="18" charset="2"/>
              </a:rPr>
              <a:t>N(1520) </a:t>
            </a:r>
            <a:endParaRPr lang="en-GB" sz="1200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23291" y="15559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 smtClean="0">
                <a:solidFill>
                  <a:srgbClr val="0066FF"/>
                </a:solidFill>
              </a:rPr>
              <a:t>e+e</a:t>
            </a:r>
            <a:r>
              <a:rPr lang="pl-PL" sz="2800" b="1" dirty="0" smtClean="0">
                <a:solidFill>
                  <a:srgbClr val="0066FF"/>
                </a:solidFill>
              </a:rPr>
              <a:t>- inclusive </a:t>
            </a:r>
            <a:r>
              <a:rPr lang="pl-PL" sz="2800" b="1" dirty="0" err="1" smtClean="0">
                <a:solidFill>
                  <a:srgbClr val="0066FF"/>
                </a:solidFill>
              </a:rPr>
              <a:t>inv</a:t>
            </a:r>
            <a:r>
              <a:rPr lang="pl-PL" sz="2800" b="1" dirty="0" smtClean="0">
                <a:solidFill>
                  <a:srgbClr val="0066FF"/>
                </a:solidFill>
              </a:rPr>
              <a:t>. mass vs model</a:t>
            </a:r>
            <a:endParaRPr lang="en-GB" sz="2800" b="1" dirty="0">
              <a:solidFill>
                <a:srgbClr val="0066FF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78407" y="886410"/>
            <a:ext cx="104411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EXP</a:t>
            </a:r>
            <a:endParaRPr lang="en-GB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668624" y="898950"/>
            <a:ext cx="93786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SIM</a:t>
            </a:r>
            <a:endParaRPr lang="en-GB" dirty="0"/>
          </a:p>
        </p:txBody>
      </p:sp>
      <p:sp>
        <p:nvSpPr>
          <p:cNvPr id="15" name="Prostokąt 14"/>
          <p:cNvSpPr/>
          <p:nvPr/>
        </p:nvSpPr>
        <p:spPr>
          <a:xfrm>
            <a:off x="6156176" y="3658591"/>
            <a:ext cx="2464923" cy="310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ole tekstowe 15"/>
          <p:cNvSpPr txBox="1"/>
          <p:nvPr/>
        </p:nvSpPr>
        <p:spPr>
          <a:xfrm>
            <a:off x="1262274" y="892438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</a:t>
            </a:r>
            <a:r>
              <a:rPr lang="pl-PL" dirty="0" smtClean="0">
                <a:sym typeface="Symbol" panose="05050102010706020507" pitchFamily="18" charset="2"/>
              </a:rPr>
              <a:t>- PE @ 690 </a:t>
            </a:r>
            <a:r>
              <a:rPr lang="pl-PL" dirty="0" err="1" smtClean="0">
                <a:sym typeface="Symbol" panose="05050102010706020507" pitchFamily="18" charset="2"/>
              </a:rPr>
              <a:t>MeV</a:t>
            </a:r>
            <a:r>
              <a:rPr lang="pl-PL" dirty="0" smtClean="0">
                <a:sym typeface="Symbol" panose="05050102010706020507" pitchFamily="18" charset="2"/>
              </a:rPr>
              <a:t>/c</a:t>
            </a:r>
            <a:endParaRPr lang="en-GB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222523" y="1537711"/>
            <a:ext cx="2196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PRELIMINARY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8" name="pole tekstowe 5"/>
          <p:cNvSpPr txBox="1">
            <a:spLocks noChangeArrowheads="1"/>
          </p:cNvSpPr>
          <p:nvPr/>
        </p:nvSpPr>
        <p:spPr bwMode="auto">
          <a:xfrm>
            <a:off x="5204790" y="2595550"/>
            <a:ext cx="3795702" cy="3785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sym typeface="Symbol" panose="05050102010706020507" pitchFamily="18" charset="2"/>
              </a:rPr>
              <a:t></a:t>
            </a:r>
            <a:r>
              <a:rPr kumimoji="0" lang="pl-PL" altLang="en-US" sz="2000" b="1" u="none" strike="noStrike" kern="0" cap="none" spc="0" normalizeH="0" baseline="30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sym typeface="Symbol" panose="05050102010706020507" pitchFamily="18" charset="2"/>
              </a:rPr>
              <a:t>0   </a:t>
            </a: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sym typeface="Symbol" panose="05050102010706020507" pitchFamily="18" charset="2"/>
              </a:rPr>
              <a:t>   </a:t>
            </a:r>
            <a:r>
              <a:rPr kumimoji="0" lang="pl-PL" altLang="en-US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sym typeface="Symbol" panose="05050102010706020507" pitchFamily="18" charset="2"/>
              </a:rPr>
              <a:t>Dalitz</a:t>
            </a:r>
            <a:endParaRPr kumimoji="0" lang="pl-PL" altLang="en-US" sz="2000" b="1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sym typeface="Symbol" panose="05050102010706020507" pitchFamily="18" charset="2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sym typeface="Symbol" panose="05050102010706020507" pitchFamily="18" charset="2"/>
              </a:rPr>
              <a:t>2</a:t>
            </a:r>
            <a:r>
              <a:rPr kumimoji="0" lang="en-GB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sym typeface="Symbol" panose="05050102010706020507" pitchFamily="18" charset="2"/>
              </a:rPr>
              <a:t></a:t>
            </a:r>
            <a:r>
              <a:rPr kumimoji="0" lang="pl-PL" altLang="en-US" sz="2000" b="1" u="none" strike="noStrike" kern="0" cap="none" spc="0" normalizeH="0" baseline="3000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sym typeface="Symbol" panose="05050102010706020507" pitchFamily="18" charset="2"/>
              </a:rPr>
              <a:t>0   </a:t>
            </a: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sym typeface="Symbol" panose="05050102010706020507" pitchFamily="18" charset="2"/>
              </a:rPr>
              <a:t>   </a:t>
            </a:r>
            <a:r>
              <a:rPr kumimoji="0" lang="pl-PL" altLang="en-US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sym typeface="Symbol" panose="05050102010706020507" pitchFamily="18" charset="2"/>
              </a:rPr>
              <a:t>Dalitz</a:t>
            </a:r>
            <a:endParaRPr kumimoji="0" lang="pl-PL" altLang="en-US" sz="2000" b="1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sym typeface="Symbol" panose="05050102010706020507" pitchFamily="18" charset="2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anose="05050102010706020507" pitchFamily="18" charset="2"/>
              </a:rPr>
              <a:t></a:t>
            </a:r>
            <a:r>
              <a:rPr kumimoji="0" lang="pl-PL" altLang="en-US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anose="05050102010706020507" pitchFamily="18" charset="2"/>
              </a:rPr>
              <a:t>e+e</a:t>
            </a: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anose="05050102010706020507" pitchFamily="18" charset="2"/>
              </a:rPr>
              <a:t>-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000" b="1" kern="0" dirty="0" smtClean="0">
                <a:solidFill>
                  <a:srgbClr val="0000FF"/>
                </a:solidFill>
                <a:sym typeface="Symbol" panose="05050102010706020507" pitchFamily="18" charset="2"/>
              </a:rPr>
              <a:t>D</a:t>
            </a:r>
            <a:r>
              <a:rPr lang="pl-PL" altLang="en-US" sz="2000" b="1" kern="0" baseline="-25000" dirty="0" smtClean="0">
                <a:solidFill>
                  <a:srgbClr val="0000FF"/>
                </a:solidFill>
                <a:sym typeface="Symbol" panose="05050102010706020507" pitchFamily="18" charset="2"/>
              </a:rPr>
              <a:t>13</a:t>
            </a: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anose="05050102010706020507" pitchFamily="18" charset="2"/>
              </a:rPr>
              <a:t>(1520) </a:t>
            </a:r>
            <a:r>
              <a:rPr kumimoji="0" lang="pl-PL" altLang="en-US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anose="05050102010706020507" pitchFamily="18" charset="2"/>
              </a:rPr>
              <a:t>ne+e</a:t>
            </a: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anose="05050102010706020507" pitchFamily="18" charset="2"/>
              </a:rPr>
              <a:t>- (QED) 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anose="05050102010706020507" pitchFamily="18" charset="2"/>
              </a:rPr>
              <a:t>(with  = </a:t>
            </a:r>
            <a:r>
              <a:rPr kumimoji="0" lang="pl-PL" altLang="en-US" sz="2000" b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anose="05050102010706020507" pitchFamily="18" charset="2"/>
              </a:rPr>
              <a:t>tot</a:t>
            </a:r>
            <a:r>
              <a:rPr kumimoji="0" lang="pl-PL" altLang="en-US" sz="2000" b="1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anose="05050102010706020507" pitchFamily="18" charset="2"/>
              </a:rPr>
              <a:t> </a:t>
            </a:r>
            <a:r>
              <a:rPr kumimoji="0" lang="pl-PL" altLang="en-US" sz="2000" b="1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anose="05050102010706020507" pitchFamily="18" charset="2"/>
              </a:rPr>
              <a:t>NN </a:t>
            </a:r>
            <a:r>
              <a:rPr kumimoji="0" lang="pl-PL" altLang="en-US" sz="2000" b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Symbol" panose="05050102010706020507" pitchFamily="18" charset="2"/>
              </a:rPr>
              <a:t> ) </a:t>
            </a:r>
            <a:endParaRPr kumimoji="0" lang="pl-PL" altLang="en-US" sz="2000" b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sym typeface="Symbol" panose="05050102010706020507" pitchFamily="18" charset="2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sym typeface="Symbol" panose="05050102010706020507" pitchFamily="18" charset="2"/>
              </a:rPr>
              <a:t>(from PWA)</a:t>
            </a:r>
            <a:r>
              <a:rPr kumimoji="0" lang="pl-PL" altLang="en-US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sym typeface="Symbol" panose="05050102010706020507" pitchFamily="18" charset="2"/>
              </a:rPr>
              <a:t>e+e</a:t>
            </a: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sym typeface="Symbol" panose="05050102010706020507" pitchFamily="18" charset="2"/>
              </a:rPr>
              <a:t>-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en-US" sz="2000" b="1" kern="0" dirty="0" smtClean="0">
                <a:solidFill>
                  <a:srgbClr val="FF00FF"/>
                </a:solidFill>
                <a:sym typeface="Symbol" panose="05050102010706020507" pitchFamily="18" charset="2"/>
              </a:rPr>
              <a:t>! BR(M)~ „</a:t>
            </a:r>
            <a:r>
              <a:rPr lang="pl-PL" altLang="en-US" sz="2000" b="1" kern="0" dirty="0" err="1" smtClean="0">
                <a:solidFill>
                  <a:srgbClr val="FF00FF"/>
                </a:solidFill>
                <a:sym typeface="Symbol" panose="05050102010706020507" pitchFamily="18" charset="2"/>
              </a:rPr>
              <a:t>strict</a:t>
            </a:r>
            <a:r>
              <a:rPr lang="pl-PL" altLang="en-US" sz="2000" b="1" kern="0" dirty="0" smtClean="0">
                <a:solidFill>
                  <a:srgbClr val="FF00FF"/>
                </a:solidFill>
                <a:sym typeface="Symbol" panose="05050102010706020507" pitchFamily="18" charset="2"/>
              </a:rPr>
              <a:t> VMD” (1/M</a:t>
            </a:r>
            <a:r>
              <a:rPr lang="pl-PL" altLang="en-US" sz="2000" b="1" kern="0" baseline="30000" dirty="0" smtClean="0">
                <a:solidFill>
                  <a:srgbClr val="FF00FF"/>
                </a:solidFill>
                <a:sym typeface="Symbol" panose="05050102010706020507" pitchFamily="18" charset="2"/>
              </a:rPr>
              <a:t>3</a:t>
            </a:r>
            <a:r>
              <a:rPr lang="pl-PL" altLang="en-US" sz="2000" b="1" kern="0" dirty="0" smtClean="0">
                <a:solidFill>
                  <a:srgbClr val="FF00FF"/>
                </a:solidFill>
                <a:sym typeface="Symbol" panose="05050102010706020507" pitchFamily="18" charset="2"/>
              </a:rPr>
              <a:t>  )</a:t>
            </a:r>
            <a:endParaRPr kumimoji="0" lang="pl-PL" altLang="en-US" sz="2000" b="1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sym typeface="Symbol" panose="05050102010706020507" pitchFamily="18" charset="2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</a:t>
            </a:r>
            <a:r>
              <a:rPr kumimoji="0" lang="pl-PL" altLang="en-US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ne+e</a:t>
            </a:r>
            <a:r>
              <a:rPr kumimoji="0" lang="pl-PL" alt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 panose="05050102010706020507" pitchFamily="18" charset="2"/>
              </a:rPr>
              <a:t>- (QED)</a:t>
            </a:r>
            <a:endParaRPr kumimoji="0" lang="pl-PL" alt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174806" y="879658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PLUTO </a:t>
            </a:r>
            <a:r>
              <a:rPr lang="pl-PL" sz="1800" dirty="0" err="1" smtClean="0"/>
              <a:t>coctail</a:t>
            </a:r>
            <a:r>
              <a:rPr lang="pl-PL" sz="1800" dirty="0" smtClean="0"/>
              <a:t> </a:t>
            </a:r>
            <a:r>
              <a:rPr lang="pl-PL" sz="1800" dirty="0" err="1" smtClean="0"/>
              <a:t>based</a:t>
            </a:r>
            <a:r>
              <a:rPr lang="pl-PL" sz="1800" dirty="0" smtClean="0"/>
              <a:t> on </a:t>
            </a:r>
            <a:r>
              <a:rPr lang="pl-PL" sz="1800" dirty="0" err="1" smtClean="0"/>
              <a:t>known</a:t>
            </a:r>
            <a:r>
              <a:rPr lang="pl-PL" sz="1800" dirty="0" smtClean="0"/>
              <a:t> </a:t>
            </a:r>
            <a:r>
              <a:rPr lang="pl-PL" sz="1800" dirty="0" smtClean="0">
                <a:sym typeface="Symbol" panose="05050102010706020507" pitchFamily="18" charset="2"/>
              </a:rPr>
              <a:t> </a:t>
            </a:r>
            <a:endParaRPr lang="en-GB" sz="1800" dirty="0"/>
          </a:p>
        </p:txBody>
      </p:sp>
      <p:sp>
        <p:nvSpPr>
          <p:cNvPr id="3" name="Prostokąt 2"/>
          <p:cNvSpPr/>
          <p:nvPr/>
        </p:nvSpPr>
        <p:spPr>
          <a:xfrm>
            <a:off x="5434499" y="1656999"/>
            <a:ext cx="34531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en-US" sz="1800" b="1" dirty="0" err="1" smtClean="0"/>
              <a:t>N</a:t>
            </a:r>
            <a:r>
              <a:rPr lang="pl-PL" altLang="en-US" sz="1800" b="1" baseline="-25000" dirty="0" err="1" smtClean="0"/>
              <a:t>beam</a:t>
            </a:r>
            <a:r>
              <a:rPr lang="pl-PL" altLang="en-US" sz="1800" b="1" baseline="-25000" dirty="0" smtClean="0"/>
              <a:t> </a:t>
            </a:r>
            <a:r>
              <a:rPr lang="pl-PL" altLang="en-US" sz="1800" b="1" dirty="0" smtClean="0">
                <a:sym typeface="Symbol" panose="05050102010706020507" pitchFamily="18" charset="2"/>
              </a:rPr>
              <a:t> =N</a:t>
            </a:r>
            <a:r>
              <a:rPr lang="pl-PL" altLang="en-US" sz="1800" b="1" baseline="-25000" dirty="0" smtClean="0">
                <a:sym typeface="Symbol" panose="05050102010706020507" pitchFamily="18" charset="2"/>
              </a:rPr>
              <a:t>el </a:t>
            </a:r>
            <a:r>
              <a:rPr lang="pl-PL" altLang="en-US" sz="1800" b="1" dirty="0" smtClean="0">
                <a:sym typeface="Symbol" panose="05050102010706020507" pitchFamily="18" charset="2"/>
              </a:rPr>
              <a:t> /( </a:t>
            </a:r>
            <a:r>
              <a:rPr lang="pl-PL" altLang="en-US" sz="1800" b="1" baseline="-25000" dirty="0" smtClean="0">
                <a:sym typeface="Symbol" panose="05050102010706020507" pitchFamily="18" charset="2"/>
              </a:rPr>
              <a:t>el </a:t>
            </a:r>
            <a:r>
              <a:rPr lang="pl-PL" altLang="en-US" sz="1800" b="1" dirty="0" smtClean="0">
                <a:sym typeface="Symbol" panose="05050102010706020507" pitchFamily="18" charset="2"/>
              </a:rPr>
              <a:t> *</a:t>
            </a:r>
            <a:r>
              <a:rPr lang="pl-PL" altLang="en-US" sz="1800" b="1" baseline="-25000" dirty="0" smtClean="0">
                <a:sym typeface="Symbol" panose="05050102010706020507" pitchFamily="18" charset="2"/>
              </a:rPr>
              <a:t> </a:t>
            </a:r>
            <a:r>
              <a:rPr lang="pl-PL" altLang="en-US" sz="1800" b="1" dirty="0">
                <a:sym typeface="Symbol" panose="05050102010706020507" pitchFamily="18" charset="2"/>
              </a:rPr>
              <a:t></a:t>
            </a:r>
            <a:r>
              <a:rPr lang="pl-PL" altLang="en-US" sz="1800" b="1" dirty="0" smtClean="0">
                <a:sym typeface="Symbol" panose="05050102010706020507" pitchFamily="18" charset="2"/>
              </a:rPr>
              <a:t>d) </a:t>
            </a:r>
            <a:r>
              <a:rPr lang="pl-PL" altLang="en-US" sz="1800" dirty="0" smtClean="0">
                <a:sym typeface="Symbol" panose="05050102010706020507" pitchFamily="18" charset="2"/>
              </a:rPr>
              <a:t> </a:t>
            </a:r>
            <a:r>
              <a:rPr lang="pl-PL" altLang="en-US" sz="1200" dirty="0" smtClean="0">
                <a:sym typeface="Symbol" panose="05050102010706020507" pitchFamily="18" charset="2"/>
              </a:rPr>
              <a:t>(target </a:t>
            </a:r>
            <a:r>
              <a:rPr lang="pl-PL" altLang="en-US" sz="1200" dirty="0" err="1" smtClean="0">
                <a:sym typeface="Symbol" panose="05050102010706020507" pitchFamily="18" charset="2"/>
              </a:rPr>
              <a:t>dens</a:t>
            </a:r>
            <a:r>
              <a:rPr lang="pl-PL" altLang="en-US" sz="1200" dirty="0" smtClean="0">
                <a:sym typeface="Symbol" panose="05050102010706020507" pitchFamily="18" charset="2"/>
              </a:rPr>
              <a:t>)</a:t>
            </a:r>
            <a:endParaRPr lang="pl-PL" altLang="en-US" sz="1200" b="1" baseline="-25000" dirty="0" smtClean="0">
              <a:sym typeface="Symbol" panose="05050102010706020507" pitchFamily="18" charset="2"/>
            </a:endParaRPr>
          </a:p>
          <a:p>
            <a:endParaRPr lang="pl-PL" altLang="en-US" sz="1800" b="1" baseline="-25000" dirty="0">
              <a:sym typeface="Symbol" panose="05050102010706020507" pitchFamily="18" charset="2"/>
            </a:endParaRPr>
          </a:p>
          <a:p>
            <a:r>
              <a:rPr lang="pl-PL" altLang="en-US" sz="1800" b="1" dirty="0"/>
              <a:t>N</a:t>
            </a:r>
            <a:r>
              <a:rPr lang="pl-PL" altLang="en-US" sz="1800" b="1" baseline="-25000" dirty="0"/>
              <a:t>PE </a:t>
            </a:r>
            <a:r>
              <a:rPr lang="pl-PL" altLang="en-US" sz="1800" b="1" baseline="30000" dirty="0" err="1" smtClean="0"/>
              <a:t>e+e</a:t>
            </a:r>
            <a:r>
              <a:rPr lang="pl-PL" altLang="en-US" sz="1800" b="1" baseline="30000" dirty="0" smtClean="0"/>
              <a:t>-</a:t>
            </a:r>
            <a:r>
              <a:rPr lang="pl-PL" altLang="en-US" sz="1800" b="1" baseline="-25000" dirty="0" smtClean="0"/>
              <a:t> </a:t>
            </a:r>
            <a:r>
              <a:rPr lang="pl-PL" altLang="en-US" sz="1800" b="1" dirty="0" smtClean="0"/>
              <a:t> </a:t>
            </a:r>
            <a:r>
              <a:rPr lang="pl-PL" altLang="en-US" sz="1800" b="1" dirty="0"/>
              <a:t>= </a:t>
            </a:r>
            <a:r>
              <a:rPr lang="pl-PL" altLang="en-US" sz="1800" b="1" dirty="0" err="1" smtClean="0"/>
              <a:t>N</a:t>
            </a:r>
            <a:r>
              <a:rPr lang="pl-PL" altLang="en-US" sz="1800" b="1" baseline="-25000" dirty="0" err="1" smtClean="0"/>
              <a:t>beam</a:t>
            </a:r>
            <a:r>
              <a:rPr lang="pl-PL" altLang="en-US" sz="1800" b="1" dirty="0" smtClean="0"/>
              <a:t>(</a:t>
            </a:r>
            <a:r>
              <a:rPr lang="pl-PL" altLang="en-US" sz="1800" b="1" dirty="0">
                <a:sym typeface="Symbol" panose="05050102010706020507" pitchFamily="18" charset="2"/>
              </a:rPr>
              <a:t></a:t>
            </a:r>
            <a:r>
              <a:rPr lang="pl-PL" altLang="en-US" sz="1800" b="1" baseline="-25000" dirty="0">
                <a:sym typeface="Symbol" panose="05050102010706020507" pitchFamily="18" charset="2"/>
              </a:rPr>
              <a:t>P </a:t>
            </a:r>
            <a:r>
              <a:rPr lang="pl-PL" altLang="en-US" sz="1800" b="1" dirty="0">
                <a:sym typeface="Symbol" panose="05050102010706020507" pitchFamily="18" charset="2"/>
              </a:rPr>
              <a:t> + 0.5</a:t>
            </a:r>
            <a:r>
              <a:rPr lang="pl-PL" altLang="en-US" sz="1800" b="1" baseline="-25000" dirty="0">
                <a:sym typeface="Symbol" panose="05050102010706020507" pitchFamily="18" charset="2"/>
              </a:rPr>
              <a:t>C</a:t>
            </a:r>
            <a:r>
              <a:rPr lang="pl-PL" altLang="en-US" sz="1800" b="1" dirty="0">
                <a:sym typeface="Symbol" panose="05050102010706020507" pitchFamily="18" charset="2"/>
              </a:rPr>
              <a:t>)</a:t>
            </a:r>
            <a:r>
              <a:rPr lang="pl-PL" altLang="en-US" sz="1800" b="1" dirty="0" smtClean="0">
                <a:sym typeface="Symbol" panose="05050102010706020507" pitchFamily="18" charset="2"/>
              </a:rPr>
              <a:t> d</a:t>
            </a:r>
            <a:endParaRPr lang="en-GB" sz="1800" dirty="0"/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-1387076" y="3405008"/>
            <a:ext cx="320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b="1" dirty="0" smtClean="0">
                <a:sym typeface="Symbol" panose="05050102010706020507" pitchFamily="18" charset="2"/>
              </a:rPr>
              <a:t>(</a:t>
            </a:r>
            <a:r>
              <a:rPr lang="pl-PL" altLang="en-US" b="1" baseline="-25000" dirty="0">
                <a:sym typeface="Symbol" panose="05050102010706020507" pitchFamily="18" charset="2"/>
              </a:rPr>
              <a:t>P </a:t>
            </a:r>
            <a:r>
              <a:rPr lang="pl-PL" altLang="en-US" b="1" dirty="0">
                <a:sym typeface="Symbol" panose="05050102010706020507" pitchFamily="18" charset="2"/>
              </a:rPr>
              <a:t> + 0.5</a:t>
            </a:r>
            <a:r>
              <a:rPr lang="pl-PL" altLang="en-US" b="1" baseline="-25000" dirty="0" smtClean="0">
                <a:sym typeface="Symbol" panose="05050102010706020507" pitchFamily="18" charset="2"/>
              </a:rPr>
              <a:t>C</a:t>
            </a:r>
            <a:r>
              <a:rPr lang="pl-PL" altLang="en-US" b="1" dirty="0" smtClean="0">
                <a:sym typeface="Symbol" panose="05050102010706020507" pitchFamily="18" charset="2"/>
              </a:rPr>
              <a:t> )(M) [</a:t>
            </a:r>
            <a:r>
              <a:rPr lang="pl-PL" altLang="en-US" b="1" dirty="0" err="1" smtClean="0">
                <a:sym typeface="Symbol" panose="05050102010706020507" pitchFamily="18" charset="2"/>
              </a:rPr>
              <a:t>mb</a:t>
            </a:r>
            <a:r>
              <a:rPr lang="pl-PL" altLang="en-US" b="1" dirty="0" smtClean="0">
                <a:sym typeface="Symbol" panose="05050102010706020507" pitchFamily="18" charset="2"/>
              </a:rPr>
              <a:t>]</a:t>
            </a:r>
            <a:r>
              <a:rPr lang="pl-PL" altLang="en-US" b="1" baseline="-25000" dirty="0" smtClean="0">
                <a:sym typeface="Symbol" panose="05050102010706020507" pitchFamily="18" charset="2"/>
              </a:rPr>
              <a:t>  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29" y="1870237"/>
            <a:ext cx="4735577" cy="41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660" y="27059"/>
            <a:ext cx="6446838" cy="704850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0066FF"/>
                </a:solidFill>
                <a:effectLst/>
              </a:rPr>
              <a:t>Real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photon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  <a:effectLst/>
              </a:rPr>
              <a:t>production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r>
              <a:rPr lang="pl-PL" sz="2800" b="1" dirty="0" smtClean="0">
                <a:solidFill>
                  <a:srgbClr val="0066FF"/>
                </a:solidFill>
                <a:effectLst/>
                <a:sym typeface="Symbol" panose="05050102010706020507" pitchFamily="18" charset="2"/>
              </a:rPr>
              <a:t>-pn</a:t>
            </a:r>
            <a:r>
              <a:rPr lang="pl-PL" sz="2800" b="1" dirty="0" smtClean="0">
                <a:solidFill>
                  <a:srgbClr val="0066FF"/>
                </a:solidFill>
                <a:effectLst/>
              </a:rPr>
              <a:t> </a:t>
            </a:r>
            <a:endParaRPr lang="en-GB" sz="2800" b="1" dirty="0">
              <a:solidFill>
                <a:srgbClr val="0066FF"/>
              </a:solidFill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60804"/>
            <a:ext cx="4176464" cy="371988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976761" y="860804"/>
            <a:ext cx="3744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d</a:t>
            </a:r>
            <a:r>
              <a:rPr lang="pl-PL" sz="1800" dirty="0" smtClean="0"/>
              <a:t>ata from </a:t>
            </a:r>
            <a:r>
              <a:rPr lang="pl-PL" sz="1800" dirty="0" smtClean="0">
                <a:sym typeface="Symbol" panose="05050102010706020507" pitchFamily="18" charset="2"/>
              </a:rPr>
              <a:t>-pn and n -p (</a:t>
            </a:r>
            <a:r>
              <a:rPr lang="pl-PL" sz="1800" dirty="0" err="1" smtClean="0">
                <a:sym typeface="Symbol" panose="05050102010706020507" pitchFamily="18" charset="2"/>
              </a:rPr>
              <a:t>related</a:t>
            </a:r>
            <a:r>
              <a:rPr lang="pl-PL" sz="1800" dirty="0" smtClean="0">
                <a:sym typeface="Symbol" panose="05050102010706020507" pitchFamily="18" charset="2"/>
              </a:rPr>
              <a:t> via </a:t>
            </a:r>
            <a:r>
              <a:rPr lang="pl-PL" sz="1800" dirty="0" err="1" smtClean="0">
                <a:sym typeface="Symbol" panose="05050102010706020507" pitchFamily="18" charset="2"/>
              </a:rPr>
              <a:t>detailed</a:t>
            </a:r>
            <a:r>
              <a:rPr lang="pl-PL" sz="1800" dirty="0" smtClean="0">
                <a:sym typeface="Symbol" panose="05050102010706020507" pitchFamily="18" charset="2"/>
              </a:rPr>
              <a:t> </a:t>
            </a:r>
            <a:r>
              <a:rPr lang="pl-PL" sz="1800" dirty="0" err="1" smtClean="0">
                <a:sym typeface="Symbol" panose="05050102010706020507" pitchFamily="18" charset="2"/>
              </a:rPr>
              <a:t>balance</a:t>
            </a:r>
            <a:r>
              <a:rPr lang="pl-PL" sz="1800" dirty="0" smtClean="0">
                <a:sym typeface="Symbol" panose="05050102010706020507" pitchFamily="18" charset="2"/>
              </a:rPr>
              <a:t>)  </a:t>
            </a:r>
            <a:r>
              <a:rPr lang="pl-PL" sz="1800" dirty="0" err="1" smtClean="0">
                <a:sym typeface="Symbol" panose="05050102010706020507" pitchFamily="18" charset="2"/>
              </a:rPr>
              <a:t>analysed</a:t>
            </a:r>
            <a:r>
              <a:rPr lang="pl-PL" sz="1800" dirty="0" smtClean="0">
                <a:sym typeface="Symbol" panose="05050102010706020507" pitchFamily="18" charset="2"/>
              </a:rPr>
              <a:t> </a:t>
            </a:r>
            <a:r>
              <a:rPr lang="pl-PL" sz="1800" dirty="0" err="1" smtClean="0">
                <a:sym typeface="Symbol" panose="05050102010706020507" pitchFamily="18" charset="2"/>
              </a:rPr>
              <a:t>together</a:t>
            </a:r>
            <a:endParaRPr lang="pl-PL" sz="1800" dirty="0" smtClean="0">
              <a:sym typeface="Symbol" panose="05050102010706020507" pitchFamily="18" charset="2"/>
            </a:endParaRPr>
          </a:p>
          <a:p>
            <a:endParaRPr lang="pl-PL" sz="1800" dirty="0" smtClean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 err="1" smtClean="0">
                <a:sym typeface="Symbol" panose="05050102010706020507" pitchFamily="18" charset="2"/>
              </a:rPr>
              <a:t>Separation</a:t>
            </a:r>
            <a:r>
              <a:rPr lang="pl-PL" sz="1800" dirty="0" smtClean="0">
                <a:sym typeface="Symbol" panose="05050102010706020507" pitchFamily="18" charset="2"/>
              </a:rPr>
              <a:t> </a:t>
            </a:r>
            <a:r>
              <a:rPr lang="pl-PL" sz="1800" dirty="0" err="1" smtClean="0">
                <a:sym typeface="Symbol" panose="05050102010706020507" pitchFamily="18" charset="2"/>
              </a:rPr>
              <a:t>into</a:t>
            </a:r>
            <a:r>
              <a:rPr lang="pl-PL" sz="1800" dirty="0" smtClean="0">
                <a:sym typeface="Symbol" panose="05050102010706020507" pitchFamily="18" charset="2"/>
              </a:rPr>
              <a:t> </a:t>
            </a:r>
            <a:r>
              <a:rPr lang="pl-PL" sz="1800" dirty="0" err="1" smtClean="0">
                <a:sym typeface="Symbol" panose="05050102010706020507" pitchFamily="18" charset="2"/>
              </a:rPr>
              <a:t>resonances</a:t>
            </a:r>
            <a:r>
              <a:rPr lang="pl-PL" sz="1800" dirty="0" smtClean="0">
                <a:sym typeface="Symbol" panose="05050102010706020507" pitchFamily="18" charset="2"/>
              </a:rPr>
              <a:t>:</a:t>
            </a:r>
          </a:p>
          <a:p>
            <a:r>
              <a:rPr lang="pl-PL" sz="1800" dirty="0" smtClean="0">
                <a:sym typeface="Symbol" panose="05050102010706020507" pitchFamily="18" charset="2"/>
              </a:rPr>
              <a:t>@ s ~1.5 </a:t>
            </a:r>
            <a:r>
              <a:rPr lang="pl-PL" sz="1800" dirty="0" err="1" smtClean="0">
                <a:sym typeface="Symbol" panose="05050102010706020507" pitchFamily="18" charset="2"/>
              </a:rPr>
              <a:t>GeV</a:t>
            </a:r>
            <a:r>
              <a:rPr lang="pl-PL" sz="1800" dirty="0">
                <a:sym typeface="Symbol" panose="05050102010706020507" pitchFamily="18" charset="2"/>
              </a:rPr>
              <a:t> </a:t>
            </a:r>
            <a:r>
              <a:rPr lang="pl-PL" sz="1800" dirty="0" smtClean="0">
                <a:sym typeface="Symbol" panose="05050102010706020507" pitchFamily="18" charset="2"/>
              </a:rPr>
              <a:t>: </a:t>
            </a:r>
            <a:r>
              <a:rPr lang="pl-PL" sz="1800" dirty="0" err="1" smtClean="0">
                <a:sym typeface="Symbol" panose="05050102010706020507" pitchFamily="18" charset="2"/>
              </a:rPr>
              <a:t>dominance</a:t>
            </a:r>
            <a:r>
              <a:rPr lang="pl-PL" sz="1800" dirty="0" smtClean="0">
                <a:sym typeface="Symbol" panose="05050102010706020507" pitchFamily="18" charset="2"/>
              </a:rPr>
              <a:t> of  </a:t>
            </a:r>
            <a:r>
              <a:rPr lang="pl-PL" sz="1800" b="1" dirty="0" smtClean="0">
                <a:sym typeface="Symbol" panose="05050102010706020507" pitchFamily="18" charset="2"/>
              </a:rPr>
              <a:t>D</a:t>
            </a:r>
            <a:r>
              <a:rPr lang="pl-PL" sz="1800" b="1" baseline="-25000" dirty="0" smtClean="0">
                <a:sym typeface="Symbol" panose="05050102010706020507" pitchFamily="18" charset="2"/>
              </a:rPr>
              <a:t>13</a:t>
            </a:r>
            <a:r>
              <a:rPr lang="pl-PL" sz="1800" b="1" dirty="0" smtClean="0">
                <a:sym typeface="Symbol" panose="05050102010706020507" pitchFamily="18" charset="2"/>
              </a:rPr>
              <a:t> and S</a:t>
            </a:r>
            <a:r>
              <a:rPr lang="pl-PL" sz="1800" b="1" baseline="-25000" dirty="0" smtClean="0">
                <a:sym typeface="Symbol" panose="05050102010706020507" pitchFamily="18" charset="2"/>
              </a:rPr>
              <a:t>11</a:t>
            </a:r>
          </a:p>
          <a:p>
            <a:endParaRPr lang="pl-PL" sz="1800" baseline="-25000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>
                <a:sym typeface="Symbol" panose="05050102010706020507" pitchFamily="18" charset="2"/>
              </a:rPr>
              <a:t>D</a:t>
            </a:r>
            <a:r>
              <a:rPr lang="pl-PL" sz="1800" baseline="-25000" dirty="0" smtClean="0">
                <a:sym typeface="Symbol" panose="05050102010706020507" pitchFamily="18" charset="2"/>
              </a:rPr>
              <a:t>13</a:t>
            </a:r>
            <a:r>
              <a:rPr lang="pl-PL" sz="1800" dirty="0" smtClean="0">
                <a:sym typeface="Symbol" panose="05050102010706020507" pitchFamily="18" charset="2"/>
              </a:rPr>
              <a:t>  in fair </a:t>
            </a:r>
            <a:r>
              <a:rPr lang="pl-PL" sz="1800" dirty="0" err="1" smtClean="0">
                <a:sym typeface="Symbol" panose="05050102010706020507" pitchFamily="18" charset="2"/>
              </a:rPr>
              <a:t>agreement</a:t>
            </a:r>
            <a:r>
              <a:rPr lang="pl-PL" sz="1800" dirty="0" smtClean="0">
                <a:sym typeface="Symbol" panose="05050102010706020507" pitchFamily="18" charset="2"/>
              </a:rPr>
              <a:t> with the cross </a:t>
            </a:r>
            <a:r>
              <a:rPr lang="pl-PL" sz="1800" dirty="0" err="1" smtClean="0">
                <a:sym typeface="Symbol" panose="05050102010706020507" pitchFamily="18" charset="2"/>
              </a:rPr>
              <a:t>section</a:t>
            </a:r>
            <a:r>
              <a:rPr lang="pl-PL" sz="1800" dirty="0" smtClean="0">
                <a:sym typeface="Symbol" panose="05050102010706020507" pitchFamily="18" charset="2"/>
              </a:rPr>
              <a:t> </a:t>
            </a:r>
            <a:r>
              <a:rPr lang="pl-PL" sz="1800" dirty="0" err="1" smtClean="0">
                <a:sym typeface="Symbol" panose="05050102010706020507" pitchFamily="18" charset="2"/>
              </a:rPr>
              <a:t>extracted</a:t>
            </a:r>
            <a:r>
              <a:rPr lang="pl-PL" sz="1800" dirty="0" smtClean="0">
                <a:sym typeface="Symbol" panose="05050102010706020507" pitchFamily="18" charset="2"/>
              </a:rPr>
              <a:t> from pion </a:t>
            </a:r>
            <a:r>
              <a:rPr lang="pl-PL" sz="1800" dirty="0" err="1" smtClean="0">
                <a:sym typeface="Symbol" panose="05050102010706020507" pitchFamily="18" charset="2"/>
              </a:rPr>
              <a:t>analysis</a:t>
            </a:r>
            <a:r>
              <a:rPr lang="pl-PL" sz="1800" dirty="0" smtClean="0">
                <a:sym typeface="Symbol" panose="05050102010706020507" pitchFamily="18" charset="2"/>
              </a:rPr>
              <a:t> and BR(N)</a:t>
            </a:r>
          </a:p>
          <a:p>
            <a:endParaRPr lang="pl-PL" sz="1800" baseline="-25000" dirty="0" smtClean="0">
              <a:sym typeface="Symbol" panose="05050102010706020507" pitchFamily="18" charset="2"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575556" y="4072961"/>
            <a:ext cx="8436127" cy="4572000"/>
            <a:chOff x="575556" y="4072961"/>
            <a:chExt cx="8436127" cy="4572000"/>
          </a:xfrm>
        </p:grpSpPr>
        <p:sp>
          <p:nvSpPr>
            <p:cNvPr id="9" name="pole tekstowe 8"/>
            <p:cNvSpPr txBox="1"/>
            <p:nvPr/>
          </p:nvSpPr>
          <p:spPr>
            <a:xfrm>
              <a:off x="575556" y="4725144"/>
              <a:ext cx="3672408" cy="175432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800" dirty="0" smtClean="0"/>
                <a:t>For point-</a:t>
              </a:r>
              <a:r>
                <a:rPr lang="pl-PL" sz="1800" dirty="0" err="1" smtClean="0"/>
                <a:t>like</a:t>
              </a:r>
              <a:r>
                <a:rPr lang="pl-PL" sz="1800" dirty="0" smtClean="0"/>
                <a:t> </a:t>
              </a:r>
              <a:r>
                <a:rPr lang="pl-PL" sz="1800" dirty="0" err="1" smtClean="0"/>
                <a:t>particle</a:t>
              </a:r>
              <a:r>
                <a:rPr lang="pl-PL" sz="1800" dirty="0" smtClean="0"/>
                <a:t> </a:t>
              </a:r>
            </a:p>
            <a:p>
              <a:r>
                <a:rPr lang="pl-PL" sz="1800" dirty="0" err="1" smtClean="0"/>
                <a:t>N</a:t>
              </a:r>
              <a:r>
                <a:rPr lang="pl-PL" sz="1800" baseline="-25000" dirty="0" err="1" smtClean="0"/>
                <a:t>e+e</a:t>
              </a:r>
              <a:r>
                <a:rPr lang="pl-PL" sz="1800" baseline="-25000" dirty="0" smtClean="0"/>
                <a:t>-</a:t>
              </a:r>
              <a:r>
                <a:rPr lang="pl-PL" sz="1800" dirty="0" smtClean="0"/>
                <a:t> </a:t>
              </a:r>
              <a:r>
                <a:rPr lang="pl-PL" sz="1800" dirty="0" smtClean="0">
                  <a:sym typeface="Symbol" panose="05050102010706020507" pitchFamily="18" charset="2"/>
                </a:rPr>
                <a:t></a:t>
              </a:r>
              <a:r>
                <a:rPr lang="pl-PL" sz="1800" dirty="0" smtClean="0"/>
                <a:t> N</a:t>
              </a:r>
              <a:r>
                <a:rPr lang="pl-PL" sz="1800" baseline="-25000" dirty="0" smtClean="0">
                  <a:sym typeface="Symbol" panose="05050102010706020507" pitchFamily="18" charset="2"/>
                </a:rPr>
                <a:t></a:t>
              </a:r>
              <a:r>
                <a:rPr lang="pl-PL" sz="1800" dirty="0" smtClean="0">
                  <a:sym typeface="Symbol" panose="05050102010706020507" pitchFamily="18" charset="2"/>
                </a:rPr>
                <a:t> *  (=1/137)</a:t>
              </a:r>
            </a:p>
            <a:p>
              <a:endParaRPr lang="pl-PL" sz="18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800" dirty="0"/>
                <a:t>b</a:t>
              </a:r>
              <a:r>
                <a:rPr lang="pl-PL" sz="1800" dirty="0" smtClean="0"/>
                <a:t>ut </a:t>
              </a:r>
              <a:r>
                <a:rPr lang="pl-PL" sz="1800" dirty="0" err="1" smtClean="0"/>
                <a:t>details</a:t>
              </a:r>
              <a:r>
                <a:rPr lang="pl-PL" sz="1800" dirty="0" smtClean="0"/>
                <a:t> of d</a:t>
              </a:r>
              <a:r>
                <a:rPr lang="pl-PL" sz="1800" dirty="0" smtClean="0">
                  <a:sym typeface="Symbol" panose="05050102010706020507" pitchFamily="18" charset="2"/>
                </a:rPr>
                <a:t>/</a:t>
              </a:r>
              <a:r>
                <a:rPr lang="pl-PL" sz="1800" dirty="0" err="1" smtClean="0">
                  <a:sym typeface="Symbol" panose="05050102010706020507" pitchFamily="18" charset="2"/>
                </a:rPr>
                <a:t>dm</a:t>
              </a:r>
              <a:r>
                <a:rPr lang="pl-PL" sz="1800" dirty="0" smtClean="0">
                  <a:sym typeface="Symbol" panose="05050102010706020507" pitchFamily="18" charset="2"/>
                </a:rPr>
                <a:t> </a:t>
              </a:r>
              <a:r>
                <a:rPr lang="pl-PL" sz="1800" dirty="0" err="1" smtClean="0">
                  <a:sym typeface="Symbol" panose="05050102010706020507" pitchFamily="18" charset="2"/>
                </a:rPr>
                <a:t>depends</a:t>
              </a:r>
              <a:r>
                <a:rPr lang="pl-PL" sz="1800" dirty="0" smtClean="0">
                  <a:sym typeface="Symbol" panose="05050102010706020507" pitchFamily="18" charset="2"/>
                </a:rPr>
                <a:t> on </a:t>
              </a:r>
              <a:r>
                <a:rPr lang="pl-PL" sz="1800" dirty="0" err="1" smtClean="0">
                  <a:sym typeface="Symbol" panose="05050102010706020507" pitchFamily="18" charset="2"/>
                </a:rPr>
                <a:t>spin</a:t>
              </a:r>
              <a:r>
                <a:rPr lang="pl-PL" sz="1800" dirty="0" smtClean="0">
                  <a:sym typeface="Symbol" panose="05050102010706020507" pitchFamily="18" charset="2"/>
                </a:rPr>
                <a:t> and </a:t>
              </a:r>
              <a:r>
                <a:rPr lang="pl-PL" sz="1800" dirty="0" err="1" smtClean="0">
                  <a:sym typeface="Symbol" panose="05050102010706020507" pitchFamily="18" charset="2"/>
                </a:rPr>
                <a:t>parity</a:t>
              </a:r>
              <a:r>
                <a:rPr lang="pl-PL" sz="1800" dirty="0" smtClean="0">
                  <a:sym typeface="Symbol" panose="05050102010706020507" pitchFamily="18" charset="2"/>
                </a:rPr>
                <a:t> of the </a:t>
              </a:r>
              <a:r>
                <a:rPr lang="pl-PL" sz="1800" dirty="0" err="1" smtClean="0">
                  <a:sym typeface="Symbol" panose="05050102010706020507" pitchFamily="18" charset="2"/>
                </a:rPr>
                <a:t>resonance</a:t>
              </a:r>
              <a:endParaRPr lang="en-GB" sz="1800" dirty="0"/>
            </a:p>
          </p:txBody>
        </p:sp>
        <p:grpSp>
          <p:nvGrpSpPr>
            <p:cNvPr id="22" name="Grupa 21"/>
            <p:cNvGrpSpPr/>
            <p:nvPr/>
          </p:nvGrpSpPr>
          <p:grpSpPr>
            <a:xfrm>
              <a:off x="4980326" y="4072961"/>
              <a:ext cx="4031357" cy="4572000"/>
              <a:chOff x="4980326" y="4072961"/>
              <a:chExt cx="4031357" cy="4572000"/>
            </a:xfrm>
          </p:grpSpPr>
          <p:pic>
            <p:nvPicPr>
              <p:cNvPr id="10" name="Obraz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326" y="4246423"/>
                <a:ext cx="3912154" cy="2495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Łącznik prosty ze strzałką 10"/>
              <p:cNvCxnSpPr/>
              <p:nvPr/>
            </p:nvCxnSpPr>
            <p:spPr bwMode="auto">
              <a:xfrm flipH="1">
                <a:off x="7755216" y="5046930"/>
                <a:ext cx="581178" cy="1628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ze strzałką 11"/>
              <p:cNvCxnSpPr/>
              <p:nvPr/>
            </p:nvCxnSpPr>
            <p:spPr bwMode="auto">
              <a:xfrm flipH="1">
                <a:off x="8196392" y="5045147"/>
                <a:ext cx="140002" cy="5073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pole tekstowe 9"/>
              <p:cNvSpPr txBox="1">
                <a:spLocks noChangeArrowheads="1"/>
              </p:cNvSpPr>
              <p:nvPr/>
            </p:nvSpPr>
            <p:spPr bwMode="auto">
              <a:xfrm>
                <a:off x="6249769" y="4450585"/>
                <a:ext cx="250799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l-PL" altLang="en-US" sz="1600" dirty="0"/>
                  <a:t>3/2</a:t>
                </a:r>
                <a:r>
                  <a:rPr lang="pl-PL" altLang="en-US" sz="1600" baseline="30000" dirty="0"/>
                  <a:t>-</a:t>
                </a:r>
                <a:r>
                  <a:rPr lang="pl-PL" altLang="en-US" sz="1600" dirty="0"/>
                  <a:t> N(1520) </a:t>
                </a:r>
                <a:r>
                  <a:rPr lang="pl-PL" altLang="en-US" sz="1600" dirty="0" smtClean="0">
                    <a:sym typeface="Symbol" panose="05050102010706020507" pitchFamily="18" charset="2"/>
                  </a:rPr>
                  <a:t> </a:t>
                </a:r>
                <a:r>
                  <a:rPr lang="pl-PL" altLang="en-US" sz="1600" dirty="0">
                    <a:sym typeface="Symbol" panose="05050102010706020507" pitchFamily="18" charset="2"/>
                  </a:rPr>
                  <a:t>3/2</a:t>
                </a:r>
                <a:r>
                  <a:rPr lang="pl-PL" altLang="en-US" sz="1600" baseline="30000" dirty="0">
                    <a:sym typeface="Symbol" panose="05050102010706020507" pitchFamily="18" charset="2"/>
                  </a:rPr>
                  <a:t>+</a:t>
                </a:r>
                <a:r>
                  <a:rPr lang="pl-PL" altLang="en-US" sz="1600" dirty="0">
                    <a:sym typeface="Symbol" panose="05050102010706020507" pitchFamily="18" charset="2"/>
                  </a:rPr>
                  <a:t> !!</a:t>
                </a:r>
                <a:endParaRPr lang="en-GB" altLang="en-US" sz="1600" dirty="0"/>
              </a:p>
            </p:txBody>
          </p:sp>
          <p:sp>
            <p:nvSpPr>
              <p:cNvPr id="21" name="Prostokąt 20"/>
              <p:cNvSpPr/>
              <p:nvPr/>
            </p:nvSpPr>
            <p:spPr>
              <a:xfrm rot="5400000">
                <a:off x="6598725" y="6232003"/>
                <a:ext cx="4572000" cy="2539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050" b="1" dirty="0"/>
                  <a:t>M. Zetenyi </a:t>
                </a:r>
                <a:r>
                  <a:rPr lang="pl-PL" sz="1050" dirty="0"/>
                  <a:t>et al.  PRC 67, 044002 (2003).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0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612" t="8289" r="55624" b="13261"/>
          <a:stretch>
            <a:fillRect/>
          </a:stretch>
        </p:blipFill>
        <p:spPr bwMode="auto">
          <a:xfrm>
            <a:off x="3764364" y="1724487"/>
            <a:ext cx="2270629" cy="16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604" y="-15226"/>
            <a:ext cx="7272808" cy="704850"/>
          </a:xfrm>
        </p:spPr>
        <p:txBody>
          <a:bodyPr/>
          <a:lstStyle/>
          <a:p>
            <a:pPr algn="ctr">
              <a:defRPr/>
            </a:pPr>
            <a:r>
              <a:rPr lang="pl-PL" sz="3200" b="1" dirty="0" err="1" smtClean="0">
                <a:solidFill>
                  <a:srgbClr val="0066FF"/>
                </a:solidFill>
              </a:rPr>
              <a:t>Dalitz</a:t>
            </a:r>
            <a:r>
              <a:rPr lang="pl-PL" sz="3200" b="1" dirty="0" smtClean="0">
                <a:solidFill>
                  <a:srgbClr val="0066FF"/>
                </a:solidFill>
              </a:rPr>
              <a:t> </a:t>
            </a:r>
            <a:r>
              <a:rPr lang="pl-PL" sz="3200" b="1" dirty="0" err="1" smtClean="0">
                <a:solidFill>
                  <a:srgbClr val="0066FF"/>
                </a:solidFill>
              </a:rPr>
              <a:t>decays</a:t>
            </a:r>
            <a:r>
              <a:rPr lang="pl-PL" sz="3200" b="1" dirty="0" smtClean="0">
                <a:solidFill>
                  <a:srgbClr val="0066FF"/>
                </a:solidFill>
              </a:rPr>
              <a:t> of </a:t>
            </a:r>
            <a:r>
              <a:rPr lang="pl-PL" sz="3200" b="1" dirty="0" err="1" smtClean="0">
                <a:solidFill>
                  <a:srgbClr val="0066FF"/>
                </a:solidFill>
              </a:rPr>
              <a:t>Baryon</a:t>
            </a:r>
            <a:r>
              <a:rPr lang="pl-PL" sz="3200" b="1" dirty="0" smtClean="0">
                <a:solidFill>
                  <a:srgbClr val="0066FF"/>
                </a:solidFill>
              </a:rPr>
              <a:t> </a:t>
            </a:r>
            <a:r>
              <a:rPr lang="pl-PL" sz="3200" b="1" dirty="0" err="1" smtClean="0">
                <a:solidFill>
                  <a:srgbClr val="0066FF"/>
                </a:solidFill>
              </a:rPr>
              <a:t>resonance</a:t>
            </a:r>
            <a:r>
              <a:rPr lang="pl-PL" sz="3200" b="1" dirty="0" smtClean="0">
                <a:solidFill>
                  <a:srgbClr val="0066FF"/>
                </a:solidFill>
              </a:rPr>
              <a:t> </a:t>
            </a:r>
            <a:endParaRPr lang="pl-PL" sz="3200" b="1" dirty="0">
              <a:solidFill>
                <a:srgbClr val="0066FF"/>
              </a:solidFill>
            </a:endParaRPr>
          </a:p>
        </p:txBody>
      </p:sp>
      <p:pic>
        <p:nvPicPr>
          <p:cNvPr id="20484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l="55338" t="8714"/>
          <a:stretch/>
        </p:blipFill>
        <p:spPr>
          <a:xfrm>
            <a:off x="-18183" y="3547772"/>
            <a:ext cx="3615507" cy="3295698"/>
          </a:xfrm>
          <a:noFill/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 l="57069"/>
          <a:stretch>
            <a:fillRect/>
          </a:stretch>
        </p:blipFill>
        <p:spPr bwMode="auto">
          <a:xfrm>
            <a:off x="3311860" y="3514024"/>
            <a:ext cx="3680040" cy="324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Prostokąt 41"/>
          <p:cNvSpPr>
            <a:spLocks noChangeArrowheads="1"/>
          </p:cNvSpPr>
          <p:nvPr/>
        </p:nvSpPr>
        <p:spPr bwMode="auto">
          <a:xfrm>
            <a:off x="179938" y="656579"/>
            <a:ext cx="3628092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QED: </a:t>
            </a:r>
            <a:r>
              <a:rPr lang="pl-PL" sz="1600" dirty="0">
                <a:solidFill>
                  <a:srgbClr val="FF0000"/>
                </a:solidFill>
              </a:rPr>
              <a:t>point-</a:t>
            </a:r>
            <a:r>
              <a:rPr lang="pl-PL" sz="1600" dirty="0" err="1">
                <a:solidFill>
                  <a:srgbClr val="FF0000"/>
                </a:solidFill>
              </a:rPr>
              <a:t>like</a:t>
            </a:r>
            <a:r>
              <a:rPr lang="pl-PL" sz="1600" dirty="0">
                <a:solidFill>
                  <a:srgbClr val="FF0000"/>
                </a:solidFill>
              </a:rPr>
              <a:t> R-</a:t>
            </a:r>
            <a:r>
              <a:rPr lang="pl-PL" sz="1600" dirty="0">
                <a:solidFill>
                  <a:srgbClr val="FF0000"/>
                </a:solidFill>
                <a:sym typeface="Symbol" pitchFamily="18" charset="2"/>
              </a:rPr>
              <a:t></a:t>
            </a:r>
            <a:r>
              <a:rPr lang="pl-PL" sz="1600" baseline="30000" dirty="0">
                <a:solidFill>
                  <a:srgbClr val="FF0000"/>
                </a:solidFill>
                <a:sym typeface="Symbol" pitchFamily="18" charset="2"/>
              </a:rPr>
              <a:t>*  </a:t>
            </a:r>
            <a:r>
              <a:rPr lang="pl-PL" sz="1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pl-PL" sz="1600" dirty="0" err="1" smtClean="0">
                <a:solidFill>
                  <a:srgbClr val="FF0000"/>
                </a:solidFill>
                <a:sym typeface="Symbol" pitchFamily="18" charset="2"/>
              </a:rPr>
              <a:t>vertex</a:t>
            </a:r>
            <a:endParaRPr lang="pl-PL" sz="1600" dirty="0" smtClean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pl-PL" sz="1400" dirty="0" err="1" smtClean="0">
                <a:sym typeface="Symbol" pitchFamily="18" charset="2"/>
              </a:rPr>
              <a:t>Coupling</a:t>
            </a:r>
            <a:r>
              <a:rPr lang="pl-PL" sz="1400" dirty="0" smtClean="0">
                <a:sym typeface="Symbol" pitchFamily="18" charset="2"/>
              </a:rPr>
              <a:t> </a:t>
            </a:r>
            <a:r>
              <a:rPr lang="pl-PL" sz="1400" dirty="0" err="1" smtClean="0">
                <a:sym typeface="Symbol" pitchFamily="18" charset="2"/>
              </a:rPr>
              <a:t>constants</a:t>
            </a:r>
            <a:r>
              <a:rPr lang="pl-PL" sz="1400" dirty="0" smtClean="0">
                <a:sym typeface="Symbol" pitchFamily="18" charset="2"/>
              </a:rPr>
              <a:t> </a:t>
            </a:r>
            <a:r>
              <a:rPr lang="pl-PL" sz="1400" dirty="0" err="1" smtClean="0">
                <a:sym typeface="Symbol" pitchFamily="18" charset="2"/>
              </a:rPr>
              <a:t>fixed</a:t>
            </a:r>
            <a:r>
              <a:rPr lang="pl-PL" sz="1400" dirty="0" smtClean="0">
                <a:sym typeface="Symbol" pitchFamily="18" charset="2"/>
              </a:rPr>
              <a:t> from R-&gt;N</a:t>
            </a:r>
          </a:p>
          <a:p>
            <a:r>
              <a:rPr lang="pl-PL" sz="1400" dirty="0" err="1" smtClean="0">
                <a:sym typeface="Symbol" pitchFamily="18" charset="2"/>
              </a:rPr>
              <a:t>dependence</a:t>
            </a:r>
            <a:r>
              <a:rPr lang="pl-PL" sz="1400" dirty="0" smtClean="0">
                <a:sym typeface="Symbol" pitchFamily="18" charset="2"/>
              </a:rPr>
              <a:t> on </a:t>
            </a:r>
            <a:r>
              <a:rPr lang="pl-PL" sz="1400" dirty="0" err="1" smtClean="0">
                <a:sym typeface="Symbol" pitchFamily="18" charset="2"/>
              </a:rPr>
              <a:t>spin</a:t>
            </a:r>
            <a:r>
              <a:rPr lang="pl-PL" sz="1400" dirty="0" smtClean="0">
                <a:sym typeface="Symbol" pitchFamily="18" charset="2"/>
              </a:rPr>
              <a:t>, </a:t>
            </a:r>
            <a:r>
              <a:rPr lang="pl-PL" sz="1400" dirty="0" err="1" smtClean="0">
                <a:sym typeface="Symbol" pitchFamily="18" charset="2"/>
              </a:rPr>
              <a:t>parity</a:t>
            </a:r>
            <a:r>
              <a:rPr lang="pl-PL" sz="1400" dirty="0" smtClean="0">
                <a:sym typeface="Symbol" pitchFamily="18" charset="2"/>
              </a:rPr>
              <a:t> </a:t>
            </a:r>
            <a:endParaRPr lang="pl-PL" sz="1400" dirty="0">
              <a:sym typeface="Symbol" pitchFamily="18" charset="2"/>
            </a:endParaRPr>
          </a:p>
          <a:p>
            <a:r>
              <a:rPr lang="pl-PL" sz="1400" dirty="0">
                <a:sym typeface="Symbol" pitchFamily="18" charset="2"/>
              </a:rPr>
              <a:t>  </a:t>
            </a:r>
          </a:p>
          <a:p>
            <a:r>
              <a:rPr lang="en-US" sz="1100" b="1" dirty="0"/>
              <a:t>M. Zetenyi </a:t>
            </a:r>
            <a:r>
              <a:rPr lang="pl-PL" sz="1100" dirty="0"/>
              <a:t>et al.  PRC 67, 044002 (2003</a:t>
            </a:r>
            <a:r>
              <a:rPr lang="pl-PL" sz="1100" dirty="0" smtClean="0"/>
              <a:t>).</a:t>
            </a:r>
          </a:p>
          <a:p>
            <a:r>
              <a:rPr lang="pl-PL" sz="1100" b="1" dirty="0"/>
              <a:t>M. I. </a:t>
            </a:r>
            <a:r>
              <a:rPr lang="pl-PL" sz="1100" b="1" dirty="0" err="1"/>
              <a:t>Krivoruchenko</a:t>
            </a:r>
            <a:r>
              <a:rPr lang="pl-PL" sz="1100" b="1" dirty="0"/>
              <a:t> </a:t>
            </a:r>
            <a:r>
              <a:rPr lang="pl-PL" sz="1100" dirty="0"/>
              <a:t>et al</a:t>
            </a:r>
            <a:r>
              <a:rPr lang="pl-PL" sz="1100" dirty="0" smtClean="0"/>
              <a:t>. </a:t>
            </a:r>
            <a:r>
              <a:rPr lang="pl-PL" sz="1100" dirty="0"/>
              <a:t>Ann. </a:t>
            </a:r>
            <a:r>
              <a:rPr lang="pl-PL" sz="1100" dirty="0" err="1"/>
              <a:t>Phys</a:t>
            </a:r>
            <a:r>
              <a:rPr lang="pl-PL" sz="1100" dirty="0"/>
              <a:t>. 296, 299 (2002</a:t>
            </a:r>
            <a:r>
              <a:rPr lang="pl-PL" sz="1100" dirty="0" smtClean="0"/>
              <a:t>). </a:t>
            </a:r>
          </a:p>
          <a:p>
            <a:endParaRPr lang="fr-FR" sz="1000" i="1" dirty="0"/>
          </a:p>
        </p:txBody>
      </p:sp>
      <p:sp>
        <p:nvSpPr>
          <p:cNvPr id="20487" name="Prostokąt 36"/>
          <p:cNvSpPr>
            <a:spLocks noChangeArrowheads="1"/>
          </p:cNvSpPr>
          <p:nvPr/>
        </p:nvSpPr>
        <p:spPr bwMode="auto">
          <a:xfrm>
            <a:off x="3824581" y="664758"/>
            <a:ext cx="2592288" cy="892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 err="1">
                <a:solidFill>
                  <a:srgbClr val="FF0000"/>
                </a:solidFill>
              </a:rPr>
              <a:t>extended</a:t>
            </a:r>
            <a:r>
              <a:rPr lang="pl-PL" sz="1600" b="1" dirty="0">
                <a:solidFill>
                  <a:srgbClr val="FF0000"/>
                </a:solidFill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</a:rPr>
              <a:t>VDM1:</a:t>
            </a:r>
            <a:endParaRPr lang="pl-PL" sz="1600" b="1" dirty="0">
              <a:solidFill>
                <a:srgbClr val="FF0000"/>
              </a:solidFill>
            </a:endParaRPr>
          </a:p>
          <a:p>
            <a:endParaRPr lang="pl-PL" sz="1400" b="1" dirty="0"/>
          </a:p>
          <a:p>
            <a:r>
              <a:rPr lang="pl-PL" sz="1100" b="1" dirty="0"/>
              <a:t>M. I. </a:t>
            </a:r>
            <a:r>
              <a:rPr lang="pl-PL" sz="1100" b="1" dirty="0" err="1"/>
              <a:t>Krivoruchenko</a:t>
            </a:r>
            <a:r>
              <a:rPr lang="pl-PL" sz="1100" b="1" dirty="0"/>
              <a:t> </a:t>
            </a:r>
            <a:r>
              <a:rPr lang="pl-PL" sz="1100" dirty="0"/>
              <a:t>et al.</a:t>
            </a:r>
          </a:p>
          <a:p>
            <a:r>
              <a:rPr lang="pl-PL" sz="1100" dirty="0"/>
              <a:t> Ann. </a:t>
            </a:r>
            <a:r>
              <a:rPr lang="pl-PL" sz="1100" dirty="0" err="1"/>
              <a:t>Phys</a:t>
            </a:r>
            <a:r>
              <a:rPr lang="pl-PL" sz="1100" dirty="0"/>
              <a:t>. 296, 299 (2002).</a:t>
            </a:r>
            <a:endParaRPr lang="pl-PL" sz="1100" b="1" dirty="0"/>
          </a:p>
        </p:txBody>
      </p:sp>
      <p:pic>
        <p:nvPicPr>
          <p:cNvPr id="20488" name="Picture 1"/>
          <p:cNvPicPr>
            <a:picLocks noChangeAspect="1" noChangeArrowheads="1"/>
          </p:cNvPicPr>
          <p:nvPr/>
        </p:nvPicPr>
        <p:blipFill>
          <a:blip r:embed="rId4" cstate="print"/>
          <a:srcRect l="3459" t="15541" r="54645" b="12433"/>
          <a:stretch>
            <a:fillRect/>
          </a:stretch>
        </p:blipFill>
        <p:spPr bwMode="auto">
          <a:xfrm>
            <a:off x="527391" y="2091054"/>
            <a:ext cx="2058649" cy="13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lipsa 20"/>
          <p:cNvSpPr/>
          <p:nvPr/>
        </p:nvSpPr>
        <p:spPr>
          <a:xfrm>
            <a:off x="4405775" y="2559080"/>
            <a:ext cx="611659" cy="553273"/>
          </a:xfrm>
          <a:prstGeom prst="ellipse">
            <a:avLst/>
          </a:prstGeom>
          <a:solidFill>
            <a:srgbClr val="92D050">
              <a:alpha val="26000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495" name="pole tekstowe 21"/>
          <p:cNvSpPr txBox="1">
            <a:spLocks noChangeArrowheads="1"/>
          </p:cNvSpPr>
          <p:nvPr/>
        </p:nvSpPr>
        <p:spPr bwMode="auto">
          <a:xfrm>
            <a:off x="3874794" y="3296043"/>
            <a:ext cx="22516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dirty="0" err="1" smtClean="0">
                <a:solidFill>
                  <a:srgbClr val="00B050"/>
                </a:solidFill>
              </a:rPr>
              <a:t>el</a:t>
            </a:r>
            <a:r>
              <a:rPr lang="pl-PL" sz="1600" dirty="0" smtClean="0">
                <a:solidFill>
                  <a:srgbClr val="00B050"/>
                </a:solidFill>
              </a:rPr>
              <a:t>. </a:t>
            </a:r>
            <a:r>
              <a:rPr lang="pl-PL" sz="1600" dirty="0" err="1" smtClean="0">
                <a:solidFill>
                  <a:srgbClr val="00B050"/>
                </a:solidFill>
              </a:rPr>
              <a:t>Transition</a:t>
            </a:r>
            <a:r>
              <a:rPr lang="pl-PL" sz="1600" dirty="0" smtClean="0">
                <a:solidFill>
                  <a:srgbClr val="00B050"/>
                </a:solidFill>
              </a:rPr>
              <a:t> FF </a:t>
            </a:r>
            <a:r>
              <a:rPr lang="pl-PL" sz="1600" dirty="0">
                <a:solidFill>
                  <a:srgbClr val="00B050"/>
                </a:solidFill>
              </a:rPr>
              <a:t>(M</a:t>
            </a:r>
            <a:r>
              <a:rPr lang="pl-PL" sz="1600" baseline="-25000" dirty="0">
                <a:solidFill>
                  <a:srgbClr val="00B050"/>
                </a:solidFill>
              </a:rPr>
              <a:t>ee</a:t>
            </a:r>
            <a:r>
              <a:rPr lang="pl-PL" sz="1600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/>
          <a:srcRect r="7229"/>
          <a:stretch/>
        </p:blipFill>
        <p:spPr>
          <a:xfrm>
            <a:off x="6247078" y="2171270"/>
            <a:ext cx="2896922" cy="110329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650736" y="589793"/>
            <a:ext cx="1779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err="1">
                <a:solidFill>
                  <a:srgbClr val="FF0000"/>
                </a:solidFill>
              </a:rPr>
              <a:t>extended</a:t>
            </a:r>
            <a:r>
              <a:rPr lang="pl-PL" sz="1600" b="1" dirty="0">
                <a:solidFill>
                  <a:srgbClr val="FF0000"/>
                </a:solidFill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</a:rPr>
              <a:t>VDM2</a:t>
            </a:r>
            <a:r>
              <a:rPr lang="pl-PL" sz="1600" b="1" dirty="0" smtClean="0"/>
              <a:t>:</a:t>
            </a:r>
            <a:endParaRPr lang="pl-PL" sz="1600" b="1" dirty="0"/>
          </a:p>
        </p:txBody>
      </p:sp>
      <p:sp>
        <p:nvSpPr>
          <p:cNvPr id="6" name="Prostokąt 5"/>
          <p:cNvSpPr/>
          <p:nvPr/>
        </p:nvSpPr>
        <p:spPr>
          <a:xfrm>
            <a:off x="6416869" y="951330"/>
            <a:ext cx="2931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latin typeface="+mj-lt"/>
              </a:rPr>
              <a:t>Kroll, </a:t>
            </a:r>
            <a:r>
              <a:rPr lang="pl-PL" sz="1100" dirty="0" err="1" smtClean="0">
                <a:latin typeface="+mj-lt"/>
              </a:rPr>
              <a:t>Zumino</a:t>
            </a:r>
            <a:endParaRPr lang="pl-PL" sz="1100" dirty="0" smtClean="0">
              <a:latin typeface="+mj-lt"/>
            </a:endParaRPr>
          </a:p>
          <a:p>
            <a:r>
              <a:rPr lang="en-GB" sz="1100" dirty="0" smtClean="0">
                <a:latin typeface="+mj-lt"/>
              </a:rPr>
              <a:t>H.B</a:t>
            </a:r>
            <a:r>
              <a:rPr lang="en-GB" sz="1100" dirty="0">
                <a:latin typeface="+mj-lt"/>
              </a:rPr>
              <a:t>. O’Connell, </a:t>
            </a:r>
            <a:r>
              <a:rPr lang="pl-PL" sz="1100" dirty="0" smtClean="0">
                <a:latin typeface="+mj-lt"/>
              </a:rPr>
              <a:t>et al. </a:t>
            </a:r>
            <a:r>
              <a:rPr lang="en-GB" sz="1100" dirty="0" smtClean="0">
                <a:latin typeface="+mj-lt"/>
              </a:rPr>
              <a:t> </a:t>
            </a:r>
            <a:endParaRPr lang="pl-PL" sz="1100" dirty="0" smtClean="0">
              <a:latin typeface="+mj-lt"/>
            </a:endParaRPr>
          </a:p>
          <a:p>
            <a:r>
              <a:rPr lang="en-GB" sz="1100" dirty="0" err="1" smtClean="0">
                <a:latin typeface="+mj-lt"/>
              </a:rPr>
              <a:t>Prog</a:t>
            </a:r>
            <a:r>
              <a:rPr lang="en-GB" sz="1100" dirty="0">
                <a:latin typeface="+mj-lt"/>
              </a:rPr>
              <a:t>. Part. </a:t>
            </a:r>
            <a:r>
              <a:rPr lang="en-GB" sz="1100" dirty="0" err="1" smtClean="0">
                <a:latin typeface="+mj-lt"/>
              </a:rPr>
              <a:t>Nucl</a:t>
            </a:r>
            <a:r>
              <a:rPr lang="en-GB" sz="1100" dirty="0" smtClean="0">
                <a:latin typeface="+mj-lt"/>
              </a:rPr>
              <a:t>.</a:t>
            </a:r>
            <a:r>
              <a:rPr lang="pl-PL" sz="1100" dirty="0" smtClean="0">
                <a:latin typeface="+mj-lt"/>
              </a:rPr>
              <a:t> </a:t>
            </a:r>
            <a:r>
              <a:rPr lang="en-GB" sz="1100" dirty="0" smtClean="0">
                <a:latin typeface="+mj-lt"/>
              </a:rPr>
              <a:t>Phys</a:t>
            </a:r>
            <a:r>
              <a:rPr lang="en-GB" sz="1100" dirty="0">
                <a:latin typeface="+mj-lt"/>
              </a:rPr>
              <a:t>. 39, 201 (1997</a:t>
            </a:r>
            <a:r>
              <a:rPr lang="en-GB" sz="1100" dirty="0" smtClean="0">
                <a:latin typeface="+mj-lt"/>
              </a:rPr>
              <a:t>).</a:t>
            </a:r>
            <a:endParaRPr lang="pl-PL" sz="1100" dirty="0" smtClean="0">
              <a:latin typeface="+mj-lt"/>
            </a:endParaRPr>
          </a:p>
          <a:p>
            <a:r>
              <a:rPr lang="pl-PL" sz="1100" dirty="0" smtClean="0">
                <a:latin typeface="+mj-lt"/>
              </a:rPr>
              <a:t>M. Zetenyi, G. Wolf PRC86(2012) 065209</a:t>
            </a:r>
            <a:endParaRPr lang="en-GB" sz="11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/>
              <p:cNvSpPr txBox="1"/>
              <p:nvPr/>
            </p:nvSpPr>
            <p:spPr>
              <a:xfrm>
                <a:off x="6927367" y="3296043"/>
                <a:ext cx="2202526" cy="32218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sz="1600" dirty="0" smtClean="0"/>
                  <a:t>„2 </a:t>
                </a:r>
                <a:r>
                  <a:rPr lang="pl-PL" sz="1600" dirty="0" err="1" smtClean="0"/>
                  <a:t>coupling</a:t>
                </a:r>
                <a:r>
                  <a:rPr lang="pl-PL" sz="1600" dirty="0" smtClean="0"/>
                  <a:t>”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dirty="0" smtClean="0"/>
                  <a:t> „</a:t>
                </a:r>
                <a:r>
                  <a:rPr lang="pl-PL" sz="1600" dirty="0" smtClean="0">
                    <a:sym typeface="Symbol" panose="05050102010706020507" pitchFamily="18" charset="2"/>
                  </a:rPr>
                  <a:t>” </a:t>
                </a:r>
                <a:r>
                  <a:rPr lang="pl-PL" sz="1600" dirty="0" err="1" smtClean="0"/>
                  <a:t>vanishes</a:t>
                </a:r>
                <a:r>
                  <a:rPr lang="pl-PL" sz="1600" dirty="0" smtClean="0"/>
                  <a:t> </a:t>
                </a:r>
                <a:r>
                  <a:rPr lang="pl-PL" sz="1600" dirty="0" err="1" smtClean="0"/>
                  <a:t>at</a:t>
                </a:r>
                <a:r>
                  <a:rPr lang="pl-PL" sz="1600" dirty="0" smtClean="0"/>
                  <a:t> q</a:t>
                </a:r>
                <a:r>
                  <a:rPr lang="pl-PL" sz="1600" baseline="30000" dirty="0" smtClean="0"/>
                  <a:t>2</a:t>
                </a:r>
                <a:r>
                  <a:rPr lang="pl-PL" sz="1600" dirty="0" smtClean="0"/>
                  <a:t>=0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l-PL" sz="1600" dirty="0" err="1" smtClean="0"/>
                  <a:t>Provides</a:t>
                </a:r>
                <a:r>
                  <a:rPr lang="pl-PL" sz="1600" dirty="0" smtClean="0"/>
                  <a:t> </a:t>
                </a:r>
                <a:r>
                  <a:rPr lang="pl-PL" sz="1600" dirty="0" err="1" smtClean="0"/>
                  <a:t>consitent</a:t>
                </a:r>
                <a:r>
                  <a:rPr lang="pl-PL" sz="1600" dirty="0" smtClean="0"/>
                  <a:t> Br(R</a:t>
                </a:r>
                <a:r>
                  <a:rPr lang="pl-PL" sz="1600" dirty="0" smtClean="0">
                    <a:sym typeface="Symbol" panose="05050102010706020507" pitchFamily="18" charset="2"/>
                  </a:rPr>
                  <a:t></a:t>
                </a:r>
                <a:r>
                  <a:rPr lang="pl-PL" sz="1600" dirty="0" smtClean="0"/>
                  <a:t>N</a:t>
                </a:r>
                <a:r>
                  <a:rPr lang="pl-PL" sz="1600" dirty="0" smtClean="0">
                    <a:sym typeface="Symbol" panose="05050102010706020507" pitchFamily="18" charset="2"/>
                  </a:rPr>
                  <a:t>) </a:t>
                </a:r>
                <a:r>
                  <a:rPr lang="pl-PL" sz="1600" dirty="0">
                    <a:sym typeface="Symbol" panose="05050102010706020507" pitchFamily="18" charset="2"/>
                  </a:rPr>
                  <a:t>and Br(R </a:t>
                </a:r>
                <a:r>
                  <a:rPr lang="pl-PL" sz="1600" dirty="0" smtClean="0"/>
                  <a:t>N</a:t>
                </a:r>
                <a:r>
                  <a:rPr lang="pl-PL" sz="1600" dirty="0" smtClean="0">
                    <a:sym typeface="Symbol" panose="05050102010706020507" pitchFamily="18" charset="2"/>
                  </a:rPr>
                  <a:t>)</a:t>
                </a:r>
                <a:endParaRPr lang="pl-PL" sz="1600" dirty="0"/>
              </a:p>
              <a:p>
                <a:pPr>
                  <a:lnSpc>
                    <a:spcPct val="150000"/>
                  </a:lnSpc>
                </a:pPr>
                <a:r>
                  <a:rPr lang="pl-PL" sz="1600" dirty="0" err="1"/>
                  <a:t>d</a:t>
                </a:r>
                <a:r>
                  <a:rPr lang="pl-PL" sz="1600" dirty="0" err="1" smtClean="0"/>
                  <a:t>oes</a:t>
                </a:r>
                <a:r>
                  <a:rPr lang="pl-PL" sz="1600" dirty="0" smtClean="0"/>
                  <a:t> </a:t>
                </a:r>
                <a:r>
                  <a:rPr lang="pl-PL" sz="1600" dirty="0" smtClean="0"/>
                  <a:t>not </a:t>
                </a:r>
                <a:r>
                  <a:rPr lang="pl-PL" sz="1600" dirty="0" err="1" smtClean="0"/>
                  <a:t>provide</a:t>
                </a:r>
                <a:r>
                  <a:rPr lang="pl-PL" sz="1600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dirty="0" smtClean="0"/>
                  <a:t>„</a:t>
                </a:r>
                <a:r>
                  <a:rPr lang="pl-PL" sz="1600" dirty="0" err="1" smtClean="0"/>
                  <a:t>strict</a:t>
                </a:r>
                <a:r>
                  <a:rPr lang="pl-PL" sz="1600" dirty="0" smtClean="0"/>
                  <a:t> VDM ” </a:t>
                </a:r>
                <a:endParaRPr lang="pl-PL" sz="1600" dirty="0"/>
              </a:p>
              <a:p>
                <a:pPr>
                  <a:lnSpc>
                    <a:spcPct val="150000"/>
                  </a:lnSpc>
                </a:pPr>
                <a:r>
                  <a:rPr lang="pl-PL" sz="1600" dirty="0" smtClean="0">
                    <a:sym typeface="Symbol" panose="05050102010706020507" pitchFamily="18" charset="2"/>
                  </a:rPr>
                  <a:t>BR(M)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pl-PL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e>
                          <m:sub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l-PL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e>
                          <m:sup>
                            <m:r>
                              <a:rPr lang="pl-PL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pl-PL" sz="16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BR</m:t>
                    </m:r>
                    <m:r>
                      <a:rPr lang="pl-PL" sz="16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pl-PL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l-PL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𝑀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</m:sub>
                    </m:sSub>
                    <m:r>
                      <a:rPr lang="pl-PL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pl-PL" sz="1600" dirty="0" smtClean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67" y="3296043"/>
                <a:ext cx="2202526" cy="3221844"/>
              </a:xfrm>
              <a:prstGeom prst="rect">
                <a:avLst/>
              </a:prstGeom>
              <a:blipFill rotWithShape="0">
                <a:blip r:embed="rId6"/>
                <a:stretch>
                  <a:fillRect l="-109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1851"/>
          <a:stretch/>
        </p:blipFill>
        <p:spPr>
          <a:xfrm>
            <a:off x="5314442" y="1728487"/>
            <a:ext cx="3799049" cy="193116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662080" y="2319855"/>
            <a:ext cx="1371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for </a:t>
            </a:r>
            <a:r>
              <a:rPr lang="pl-PL" sz="1500" dirty="0" err="1"/>
              <a:t>example</a:t>
            </a:r>
            <a:r>
              <a:rPr lang="pl-PL" sz="1500" dirty="0"/>
              <a:t> </a:t>
            </a:r>
            <a:r>
              <a:rPr lang="pl-PL" sz="1500" dirty="0">
                <a:sym typeface="Symbol" panose="05050102010706020507" pitchFamily="18" charset="2"/>
              </a:rPr>
              <a:t>* </a:t>
            </a:r>
            <a:r>
              <a:rPr lang="pl-PL" sz="1500" dirty="0" err="1">
                <a:sym typeface="Symbol" panose="05050102010706020507" pitchFamily="18" charset="2"/>
              </a:rPr>
              <a:t>direction</a:t>
            </a:r>
            <a:r>
              <a:rPr lang="pl-PL" sz="1500" dirty="0">
                <a:sym typeface="Symbol" panose="05050102010706020507" pitchFamily="18" charset="2"/>
              </a:rPr>
              <a:t> </a:t>
            </a:r>
            <a:endParaRPr lang="en-GB" sz="15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430355" y="1100271"/>
            <a:ext cx="198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/>
              <a:t>Lepton </a:t>
            </a:r>
            <a:r>
              <a:rPr lang="pl-PL" sz="1500" u="sng" dirty="0" err="1"/>
              <a:t>emission</a:t>
            </a:r>
            <a:r>
              <a:rPr lang="pl-PL" sz="1500" u="sng" dirty="0"/>
              <a:t> </a:t>
            </a:r>
            <a:r>
              <a:rPr lang="pl-PL" sz="1500" u="sng" dirty="0" err="1"/>
              <a:t>angles</a:t>
            </a:r>
            <a:endParaRPr lang="en-GB" sz="1500" u="sng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13" y="2108418"/>
            <a:ext cx="3132989" cy="87099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994059" y="1351678"/>
            <a:ext cx="1631272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500" dirty="0"/>
              <a:t>Spin </a:t>
            </a:r>
            <a:r>
              <a:rPr lang="pl-PL" sz="1500" dirty="0" err="1"/>
              <a:t>density</a:t>
            </a:r>
            <a:r>
              <a:rPr lang="pl-PL" sz="1500" dirty="0"/>
              <a:t> matrix</a:t>
            </a:r>
            <a:endParaRPr lang="en-GB" sz="1500" dirty="0"/>
          </a:p>
        </p:txBody>
      </p:sp>
      <p:sp>
        <p:nvSpPr>
          <p:cNvPr id="11" name="Prostokąt 10"/>
          <p:cNvSpPr/>
          <p:nvPr/>
        </p:nvSpPr>
        <p:spPr>
          <a:xfrm>
            <a:off x="77079" y="1274782"/>
            <a:ext cx="2743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solidFill>
                  <a:srgbClr val="0080AC"/>
                </a:solidFill>
                <a:latin typeface="INHKO N+ Gulliver"/>
              </a:rPr>
              <a:t>E. Speranza, B. Friman, M. Zetenyi</a:t>
            </a:r>
          </a:p>
          <a:p>
            <a:r>
              <a:rPr lang="en-GB" sz="1000" dirty="0">
                <a:solidFill>
                  <a:srgbClr val="0080AC"/>
                </a:solidFill>
                <a:latin typeface="INHKO N+ Gulliver"/>
              </a:rPr>
              <a:t>Physics Letters B 764 (2017) 282–288</a:t>
            </a:r>
            <a:endParaRPr lang="pl-PL" sz="1000" dirty="0">
              <a:solidFill>
                <a:srgbClr val="0080AC"/>
              </a:solidFill>
              <a:latin typeface="INHKO N+ Gulliver"/>
            </a:endParaRPr>
          </a:p>
          <a:p>
            <a:endParaRPr lang="pl-PL" sz="1000" dirty="0">
              <a:solidFill>
                <a:srgbClr val="0080AC"/>
              </a:solidFill>
              <a:latin typeface="INHKO N+ Gulliver"/>
            </a:endParaRPr>
          </a:p>
          <a:p>
            <a:r>
              <a:rPr lang="pl-PL" sz="1000" dirty="0" err="1">
                <a:solidFill>
                  <a:srgbClr val="0080AC"/>
                </a:solidFill>
                <a:latin typeface="INHKO N+ Gulliver"/>
              </a:rPr>
              <a:t>A.Sarantsev</a:t>
            </a:r>
            <a:r>
              <a:rPr lang="pl-PL" sz="1000" dirty="0">
                <a:solidFill>
                  <a:srgbClr val="0080AC"/>
                </a:solidFill>
                <a:latin typeface="INHKO N+ Gulliver"/>
              </a:rPr>
              <a:t> to be </a:t>
            </a:r>
            <a:r>
              <a:rPr lang="pl-PL" sz="1000" dirty="0" err="1">
                <a:solidFill>
                  <a:srgbClr val="0080AC"/>
                </a:solidFill>
                <a:latin typeface="INHKO N+ Gulliver"/>
              </a:rPr>
              <a:t>published</a:t>
            </a:r>
            <a:r>
              <a:rPr lang="en-GB" sz="1000" dirty="0">
                <a:solidFill>
                  <a:srgbClr val="0080AC"/>
                </a:solidFill>
                <a:latin typeface="INHKO N+ Gulliver"/>
              </a:rPr>
              <a:t> </a:t>
            </a:r>
            <a:endParaRPr lang="en-GB" sz="10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68069"/>
            <a:ext cx="3182566" cy="64915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075" y="4390270"/>
            <a:ext cx="2086468" cy="103491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500602" y="3688257"/>
            <a:ext cx="217724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 err="1"/>
              <a:t>photon</a:t>
            </a:r>
            <a:r>
              <a:rPr lang="pl-PL" sz="1400" dirty="0"/>
              <a:t> </a:t>
            </a:r>
            <a:r>
              <a:rPr lang="pl-PL" sz="1400" dirty="0" err="1"/>
              <a:t>polarisation</a:t>
            </a:r>
            <a:r>
              <a:rPr lang="pl-PL" sz="1400" dirty="0"/>
              <a:t> </a:t>
            </a:r>
            <a:r>
              <a:rPr lang="pl-PL" sz="1400" dirty="0" err="1"/>
              <a:t>vectors</a:t>
            </a:r>
            <a:endParaRPr lang="en-GB" sz="14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8134873" y="4390871"/>
            <a:ext cx="1111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solidFill>
                  <a:srgbClr val="FF0000"/>
                </a:solidFill>
              </a:rPr>
              <a:t>transverse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8048813" y="4665092"/>
            <a:ext cx="1111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>
                <a:solidFill>
                  <a:srgbClr val="3366FF"/>
                </a:solidFill>
              </a:rPr>
              <a:t>longitudinal</a:t>
            </a:r>
            <a:r>
              <a:rPr lang="pl-PL" sz="1200" dirty="0">
                <a:solidFill>
                  <a:srgbClr val="3366FF"/>
                </a:solidFill>
              </a:rPr>
              <a:t> </a:t>
            </a:r>
            <a:endParaRPr lang="en-GB" sz="1200" dirty="0">
              <a:solidFill>
                <a:srgbClr val="3366FF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8106020" y="4934707"/>
            <a:ext cx="10839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 err="1">
                <a:solidFill>
                  <a:srgbClr val="FF0000"/>
                </a:solidFill>
              </a:rPr>
              <a:t>transverse</a:t>
            </a:r>
            <a:endParaRPr lang="en-GB" sz="1500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380358" y="3765029"/>
            <a:ext cx="173629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dirty="0">
                <a:sym typeface="Symbol" panose="05050102010706020507" pitchFamily="18" charset="2"/>
              </a:rPr>
              <a:t>QED:  </a:t>
            </a:r>
            <a:r>
              <a:rPr lang="en-GB" sz="1200" dirty="0">
                <a:sym typeface="Symbol" panose="05050102010706020507" pitchFamily="18" charset="2"/>
              </a:rPr>
              <a:t></a:t>
            </a:r>
            <a:r>
              <a:rPr lang="pl-PL" sz="1200" dirty="0">
                <a:sym typeface="Symbol" panose="05050102010706020507" pitchFamily="18" charset="2"/>
              </a:rPr>
              <a:t>* </a:t>
            </a:r>
            <a:r>
              <a:rPr lang="pl-PL" sz="1200" dirty="0" err="1">
                <a:sym typeface="Symbol" panose="05050102010706020507" pitchFamily="18" charset="2"/>
              </a:rPr>
              <a:t>decay</a:t>
            </a:r>
            <a:r>
              <a:rPr lang="pl-PL" sz="1200" dirty="0">
                <a:sym typeface="Symbol" panose="05050102010706020507" pitchFamily="18" charset="2"/>
              </a:rPr>
              <a:t> to </a:t>
            </a:r>
            <a:r>
              <a:rPr lang="pl-PL" sz="1200" dirty="0" err="1">
                <a:sym typeface="Symbol" panose="05050102010706020507" pitchFamily="18" charset="2"/>
              </a:rPr>
              <a:t>e+e</a:t>
            </a:r>
            <a:r>
              <a:rPr lang="pl-PL" sz="1200" dirty="0">
                <a:sym typeface="Symbol" panose="05050102010706020507" pitchFamily="18" charset="2"/>
              </a:rPr>
              <a:t>-</a:t>
            </a:r>
            <a:endParaRPr lang="en-GB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pole tekstowe 19"/>
              <p:cNvSpPr txBox="1"/>
              <p:nvPr/>
            </p:nvSpPr>
            <p:spPr>
              <a:xfrm>
                <a:off x="0" y="2982166"/>
                <a:ext cx="3555083" cy="535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h𝑎𝑑</m:t>
                          </m:r>
                        </m:sup>
                      </m:sSubSup>
                      <m:r>
                        <a:rPr lang="pl-PL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/>
                            <m:sup>
                              <m: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l-PL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pl-PL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2166"/>
                <a:ext cx="3555083" cy="5355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rostokąt 20"/>
          <p:cNvSpPr/>
          <p:nvPr/>
        </p:nvSpPr>
        <p:spPr>
          <a:xfrm>
            <a:off x="3383629" y="3070726"/>
            <a:ext cx="3613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ym typeface="Symbol" panose="05050102010706020507" pitchFamily="18" charset="2"/>
              </a:rPr>
              <a:t>hadron </a:t>
            </a:r>
            <a:r>
              <a:rPr lang="pl-PL" sz="1200" dirty="0" err="1">
                <a:sym typeface="Symbol" panose="05050102010706020507" pitchFamily="18" charset="2"/>
              </a:rPr>
              <a:t>decay</a:t>
            </a:r>
            <a:r>
              <a:rPr lang="pl-PL" sz="1200" dirty="0">
                <a:sym typeface="Symbol" panose="05050102010706020507" pitchFamily="18" charset="2"/>
              </a:rPr>
              <a:t> to *</a:t>
            </a:r>
          </a:p>
          <a:p>
            <a:endParaRPr lang="en-GB" sz="1200" baseline="30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7676468" y="2917623"/>
            <a:ext cx="147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„</a:t>
            </a:r>
            <a:r>
              <a:rPr lang="pl-PL" sz="1200" dirty="0" err="1"/>
              <a:t>Helicity</a:t>
            </a:r>
            <a:r>
              <a:rPr lang="pl-PL" sz="1200" dirty="0"/>
              <a:t> </a:t>
            </a:r>
            <a:r>
              <a:rPr lang="pl-PL" sz="1200" dirty="0" err="1"/>
              <a:t>frame</a:t>
            </a:r>
            <a:r>
              <a:rPr lang="pl-PL" sz="1200" dirty="0"/>
              <a:t>”</a:t>
            </a:r>
            <a:endParaRPr lang="en-GB" sz="1200" dirty="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8"/>
          <a:srcRect l="6852"/>
          <a:stretch/>
        </p:blipFill>
        <p:spPr>
          <a:xfrm>
            <a:off x="209256" y="4075043"/>
            <a:ext cx="6342204" cy="1366399"/>
          </a:xfrm>
          <a:prstGeom prst="rect">
            <a:avLst/>
          </a:prstGeom>
        </p:spPr>
      </p:pic>
      <p:sp>
        <p:nvSpPr>
          <p:cNvPr id="24" name="Elipsa 23"/>
          <p:cNvSpPr/>
          <p:nvPr/>
        </p:nvSpPr>
        <p:spPr bwMode="auto">
          <a:xfrm>
            <a:off x="1856257" y="4364278"/>
            <a:ext cx="872415" cy="3939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800" i="1">
              <a:latin typeface="Times New Roman" pitchFamily="18" charset="0"/>
            </a:endParaRPr>
          </a:p>
        </p:txBody>
      </p:sp>
      <p:sp>
        <p:nvSpPr>
          <p:cNvPr id="25" name="Elipsa 24"/>
          <p:cNvSpPr/>
          <p:nvPr/>
        </p:nvSpPr>
        <p:spPr bwMode="auto">
          <a:xfrm>
            <a:off x="5022073" y="4867447"/>
            <a:ext cx="951100" cy="4632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800" i="1">
              <a:latin typeface="Times New Roman" pitchFamily="18" charset="0"/>
            </a:endParaRPr>
          </a:p>
        </p:txBody>
      </p:sp>
      <p:sp>
        <p:nvSpPr>
          <p:cNvPr id="26" name="Elipsa 25"/>
          <p:cNvSpPr/>
          <p:nvPr/>
        </p:nvSpPr>
        <p:spPr bwMode="auto">
          <a:xfrm>
            <a:off x="3532401" y="4701534"/>
            <a:ext cx="685943" cy="316934"/>
          </a:xfrm>
          <a:prstGeom prst="ellipse">
            <a:avLst/>
          </a:prstGeom>
          <a:noFill/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800" i="1">
              <a:latin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90839" y="273997"/>
            <a:ext cx="588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66FF"/>
                </a:solidFill>
              </a:rPr>
              <a:t>Lepton </a:t>
            </a:r>
            <a:r>
              <a:rPr lang="pl-PL" sz="3200" b="1" dirty="0" err="1" smtClean="0">
                <a:solidFill>
                  <a:srgbClr val="0066FF"/>
                </a:solidFill>
              </a:rPr>
              <a:t>angular</a:t>
            </a:r>
            <a:r>
              <a:rPr lang="pl-PL" sz="3200" b="1" dirty="0" smtClean="0">
                <a:solidFill>
                  <a:srgbClr val="0066FF"/>
                </a:solidFill>
              </a:rPr>
              <a:t> </a:t>
            </a:r>
            <a:r>
              <a:rPr lang="pl-PL" sz="3200" b="1" dirty="0" err="1" smtClean="0">
                <a:solidFill>
                  <a:srgbClr val="0066FF"/>
                </a:solidFill>
              </a:rPr>
              <a:t>distributions</a:t>
            </a:r>
            <a:endParaRPr lang="en-GB" sz="3200" b="1" dirty="0">
              <a:solidFill>
                <a:srgbClr val="0066FF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5183" y="5506723"/>
            <a:ext cx="459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/>
              <a:t>f</a:t>
            </a:r>
            <a:r>
              <a:rPr lang="pl-PL" sz="1800" dirty="0" smtClean="0"/>
              <a:t>or </a:t>
            </a:r>
            <a:r>
              <a:rPr lang="pl-PL" sz="1800" dirty="0" err="1" smtClean="0"/>
              <a:t>example</a:t>
            </a:r>
            <a:r>
              <a:rPr lang="pl-PL" sz="1800" dirty="0" smtClean="0"/>
              <a:t> for </a:t>
            </a:r>
            <a:r>
              <a:rPr lang="pl-PL" sz="1800" dirty="0" smtClean="0">
                <a:sym typeface="Symbol" panose="05050102010706020507" pitchFamily="18" charset="2"/>
              </a:rPr>
              <a:t></a:t>
            </a:r>
            <a:r>
              <a:rPr lang="pl-PL" sz="1800" dirty="0" err="1" smtClean="0">
                <a:sym typeface="Symbol" panose="05050102010706020507" pitchFamily="18" charset="2"/>
              </a:rPr>
              <a:t>Ne+e</a:t>
            </a:r>
            <a:r>
              <a:rPr lang="pl-PL" sz="1800" dirty="0" smtClean="0">
                <a:sym typeface="Symbol" panose="05050102010706020507" pitchFamily="18" charset="2"/>
              </a:rPr>
              <a:t>- </a:t>
            </a:r>
            <a:r>
              <a:rPr lang="pl-PL" sz="1800" dirty="0" err="1" smtClean="0">
                <a:sym typeface="Symbol" panose="05050102010706020507" pitchFamily="18" charset="2"/>
              </a:rPr>
              <a:t>at</a:t>
            </a:r>
            <a:r>
              <a:rPr lang="pl-PL" sz="1800" dirty="0" smtClean="0">
                <a:sym typeface="Symbol" panose="05050102010706020507" pitchFamily="18" charset="2"/>
              </a:rPr>
              <a:t> small q</a:t>
            </a:r>
            <a:r>
              <a:rPr lang="pl-PL" sz="1800" baseline="30000" dirty="0" smtClean="0">
                <a:sym typeface="Symbol" panose="05050102010706020507" pitchFamily="18" charset="2"/>
              </a:rPr>
              <a:t>2 </a:t>
            </a:r>
            <a:r>
              <a:rPr lang="pl-PL" sz="1800" dirty="0" smtClean="0">
                <a:sym typeface="Symbol" panose="05050102010706020507" pitchFamily="18" charset="2"/>
              </a:rPr>
              <a:t> </a:t>
            </a:r>
            <a:endParaRPr lang="en-GB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e tekstowe 3"/>
              <p:cNvSpPr txBox="1"/>
              <p:nvPr/>
            </p:nvSpPr>
            <p:spPr>
              <a:xfrm>
                <a:off x="4101567" y="5527885"/>
                <a:ext cx="27921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l-PL" b="0" dirty="0" smtClean="0">
                    <a:ea typeface="Cambria Math" panose="02040503050406030204" pitchFamily="18" charset="0"/>
                  </a:rPr>
                  <a:t> 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 1+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</m:t>
                    </m:r>
                  </m:oMath>
                </a14:m>
                <a:endParaRPr lang="pl-PL" b="0" dirty="0" smtClean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67" y="5527885"/>
                <a:ext cx="2792111" cy="615553"/>
              </a:xfrm>
              <a:prstGeom prst="rect">
                <a:avLst/>
              </a:prstGeom>
              <a:blipFill rotWithShape="0">
                <a:blip r:embed="rId9"/>
                <a:stretch>
                  <a:fillRect l="-3275" t="-11881" r="-2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7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4563"/>
            <a:ext cx="43195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49" y="41127"/>
            <a:ext cx="7549852" cy="704850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  </a:t>
            </a:r>
            <a:r>
              <a:rPr lang="pl-PL" sz="3200" b="1" dirty="0" smtClean="0"/>
              <a:t>  </a:t>
            </a:r>
            <a:r>
              <a:rPr lang="pl-PL" sz="2800" b="1" dirty="0" err="1" smtClean="0">
                <a:solidFill>
                  <a:srgbClr val="0066FF"/>
                </a:solidFill>
              </a:rPr>
              <a:t>e+e</a:t>
            </a:r>
            <a:r>
              <a:rPr lang="pl-PL" sz="2800" b="1" dirty="0" smtClean="0">
                <a:solidFill>
                  <a:srgbClr val="0066FF"/>
                </a:solidFill>
              </a:rPr>
              <a:t>-</a:t>
            </a:r>
            <a:r>
              <a:rPr lang="fr-FR" sz="2800" b="1" dirty="0" smtClean="0">
                <a:solidFill>
                  <a:srgbClr val="0066FF"/>
                </a:solidFill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</a:rPr>
              <a:t>sources</a:t>
            </a:r>
            <a:r>
              <a:rPr lang="pl-PL" sz="2800" b="1" dirty="0" smtClean="0">
                <a:solidFill>
                  <a:srgbClr val="0066FF"/>
                </a:solidFill>
              </a:rPr>
              <a:t> </a:t>
            </a:r>
            <a:r>
              <a:rPr lang="pl-PL" sz="2800" b="1" dirty="0" err="1" smtClean="0">
                <a:solidFill>
                  <a:srgbClr val="0066FF"/>
                </a:solidFill>
              </a:rPr>
              <a:t>at</a:t>
            </a:r>
            <a:r>
              <a:rPr lang="pl-PL" sz="2800" b="1" dirty="0" smtClean="0">
                <a:solidFill>
                  <a:srgbClr val="0066FF"/>
                </a:solidFill>
              </a:rPr>
              <a:t> SIS18 </a:t>
            </a:r>
            <a:r>
              <a:rPr lang="pl-PL" sz="2800" b="1" dirty="0" err="1" smtClean="0">
                <a:solidFill>
                  <a:srgbClr val="0066FF"/>
                </a:solidFill>
              </a:rPr>
              <a:t>energies</a:t>
            </a:r>
            <a:r>
              <a:rPr lang="pl-PL" sz="2800" b="1" dirty="0" smtClean="0">
                <a:solidFill>
                  <a:srgbClr val="0066FF"/>
                </a:solidFill>
              </a:rPr>
              <a:t>  </a:t>
            </a:r>
            <a:r>
              <a:rPr lang="fr-FR" sz="2800" b="1" dirty="0" smtClean="0">
                <a:solidFill>
                  <a:srgbClr val="0066FF"/>
                </a:solidFill>
              </a:rPr>
              <a:t> </a:t>
            </a:r>
            <a:endParaRPr lang="fr-FR" sz="2800" b="1" i="1" dirty="0">
              <a:solidFill>
                <a:srgbClr val="0066FF"/>
              </a:solidFill>
              <a:effectLst/>
            </a:endParaRPr>
          </a:p>
        </p:txBody>
      </p:sp>
      <p:sp>
        <p:nvSpPr>
          <p:cNvPr id="1229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02C70-5EF9-4C2C-8B89-28820B88608E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  <p:sp>
        <p:nvSpPr>
          <p:cNvPr id="17413" name="pole tekstowe 33"/>
          <p:cNvSpPr txBox="1">
            <a:spLocks noChangeArrowheads="1"/>
          </p:cNvSpPr>
          <p:nvPr/>
        </p:nvSpPr>
        <p:spPr bwMode="auto">
          <a:xfrm>
            <a:off x="248051" y="4909110"/>
            <a:ext cx="88197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/>
              <a:t>  </a:t>
            </a:r>
            <a:r>
              <a:rPr lang="pl-PL" sz="1600" dirty="0" err="1"/>
              <a:t>M</a:t>
            </a:r>
            <a:r>
              <a:rPr lang="pl-PL" sz="1600" baseline="-25000" dirty="0" err="1"/>
              <a:t>e+e</a:t>
            </a:r>
            <a:r>
              <a:rPr lang="pl-PL" sz="1600" baseline="-25000" dirty="0"/>
              <a:t>-</a:t>
            </a:r>
            <a:r>
              <a:rPr lang="pl-PL" sz="1600" dirty="0"/>
              <a:t>  &lt; 0.15  </a:t>
            </a:r>
            <a:r>
              <a:rPr lang="pl-PL" sz="1600" dirty="0" err="1"/>
              <a:t>GeV</a:t>
            </a:r>
            <a:r>
              <a:rPr lang="pl-PL" sz="1600" dirty="0"/>
              <a:t>/c</a:t>
            </a:r>
            <a:r>
              <a:rPr lang="pl-PL" sz="1600" baseline="30000" dirty="0"/>
              <a:t>2</a:t>
            </a:r>
            <a:r>
              <a:rPr lang="pl-PL" sz="1600" dirty="0"/>
              <a:t> </a:t>
            </a:r>
            <a:r>
              <a:rPr lang="pl-PL" sz="1600" dirty="0" err="1"/>
              <a:t>dominated</a:t>
            </a:r>
            <a:r>
              <a:rPr lang="pl-PL" sz="1600" dirty="0"/>
              <a:t> by </a:t>
            </a:r>
            <a:r>
              <a:rPr lang="pl-PL" sz="1600" dirty="0">
                <a:sym typeface="Symbol" pitchFamily="18" charset="2"/>
              </a:rPr>
              <a:t></a:t>
            </a:r>
            <a:r>
              <a:rPr lang="pl-PL" sz="1600" baseline="30000" dirty="0">
                <a:sym typeface="Symbol" pitchFamily="18" charset="2"/>
              </a:rPr>
              <a:t>0</a:t>
            </a:r>
            <a:r>
              <a:rPr lang="pl-PL" sz="1600" dirty="0">
                <a:sym typeface="Symbol" pitchFamily="18" charset="2"/>
              </a:rPr>
              <a:t> </a:t>
            </a:r>
            <a:r>
              <a:rPr lang="pl-PL" sz="1600" dirty="0" smtClean="0">
                <a:sym typeface="Symbol" pitchFamily="18" charset="2"/>
              </a:rPr>
              <a:t> </a:t>
            </a:r>
            <a:r>
              <a:rPr lang="pl-PL" sz="1600" dirty="0" err="1" smtClean="0">
                <a:sym typeface="Symbol" pitchFamily="18" charset="2"/>
              </a:rPr>
              <a:t>Dalitz</a:t>
            </a:r>
            <a:endParaRPr lang="pl-PL" sz="16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/>
              <a:t> </a:t>
            </a:r>
            <a:r>
              <a:rPr lang="pl-PL" sz="1600" dirty="0" smtClean="0"/>
              <a:t> </a:t>
            </a:r>
            <a:r>
              <a:rPr lang="pl-PL" sz="1600" dirty="0" err="1"/>
              <a:t>M</a:t>
            </a:r>
            <a:r>
              <a:rPr lang="pl-PL" sz="1600" baseline="-25000" dirty="0" err="1"/>
              <a:t>e+e</a:t>
            </a:r>
            <a:r>
              <a:rPr lang="pl-PL" sz="1600" baseline="-25000" dirty="0"/>
              <a:t>-</a:t>
            </a:r>
            <a:r>
              <a:rPr lang="pl-PL" sz="1600" dirty="0"/>
              <a:t> </a:t>
            </a:r>
            <a:r>
              <a:rPr lang="pl-PL" sz="1600" dirty="0" smtClean="0"/>
              <a:t>&gt; </a:t>
            </a:r>
            <a:r>
              <a:rPr lang="pl-PL" sz="1600" dirty="0" smtClean="0"/>
              <a:t>0.15 </a:t>
            </a:r>
            <a:r>
              <a:rPr lang="pl-PL" sz="1600" dirty="0" err="1"/>
              <a:t>GeV</a:t>
            </a:r>
            <a:r>
              <a:rPr lang="pl-PL" sz="1600" dirty="0"/>
              <a:t>/c</a:t>
            </a:r>
            <a:r>
              <a:rPr lang="pl-PL" sz="1600" baseline="30000" dirty="0"/>
              <a:t>2</a:t>
            </a:r>
            <a:r>
              <a:rPr lang="pl-PL" sz="1600" dirty="0"/>
              <a:t> : </a:t>
            </a:r>
            <a:r>
              <a:rPr lang="pl-PL" sz="1600" dirty="0" err="1">
                <a:solidFill>
                  <a:srgbClr val="FF0000"/>
                </a:solidFill>
              </a:rPr>
              <a:t>Resonance</a:t>
            </a:r>
            <a:r>
              <a:rPr lang="pl-PL" sz="1600" dirty="0">
                <a:solidFill>
                  <a:srgbClr val="FF0000"/>
                </a:solidFill>
              </a:rPr>
              <a:t> (</a:t>
            </a:r>
            <a:r>
              <a:rPr lang="pl-PL" sz="1600" dirty="0">
                <a:solidFill>
                  <a:srgbClr val="FF0000"/>
                </a:solidFill>
                <a:sym typeface="Symbol" pitchFamily="18" charset="2"/>
              </a:rPr>
              <a:t>, N</a:t>
            </a:r>
            <a:r>
              <a:rPr lang="pl-PL" sz="1600" baseline="30000" dirty="0">
                <a:solidFill>
                  <a:srgbClr val="FF0000"/>
                </a:solidFill>
                <a:sym typeface="Symbol" pitchFamily="18" charset="2"/>
              </a:rPr>
              <a:t>*</a:t>
            </a:r>
            <a:r>
              <a:rPr lang="pl-PL" sz="1600" dirty="0">
                <a:solidFill>
                  <a:srgbClr val="FF0000"/>
                </a:solidFill>
                <a:sym typeface="Symbol" pitchFamily="18" charset="2"/>
              </a:rPr>
              <a:t>)</a:t>
            </a:r>
            <a:r>
              <a:rPr lang="pl-PL" sz="1600" dirty="0" err="1" smtClean="0">
                <a:solidFill>
                  <a:srgbClr val="FF0000"/>
                </a:solidFill>
                <a:sym typeface="Symbol" pitchFamily="18" charset="2"/>
              </a:rPr>
              <a:t>Ne+e</a:t>
            </a:r>
            <a:r>
              <a:rPr lang="pl-PL" sz="1600" dirty="0" smtClean="0">
                <a:solidFill>
                  <a:srgbClr val="FF0000"/>
                </a:solidFill>
                <a:sym typeface="Symbol" pitchFamily="18" charset="2"/>
              </a:rPr>
              <a:t>- , </a:t>
            </a:r>
            <a:r>
              <a:rPr lang="pl-PL" sz="1600" dirty="0" smtClean="0">
                <a:solidFill>
                  <a:srgbClr val="FF0000"/>
                </a:solidFill>
                <a:sym typeface="Symbol" pitchFamily="18" charset="2"/>
              </a:rPr>
              <a:t>NN </a:t>
            </a:r>
            <a:r>
              <a:rPr lang="pl-PL" sz="1600" dirty="0" err="1" smtClean="0">
                <a:solidFill>
                  <a:srgbClr val="FF0000"/>
                </a:solidFill>
                <a:sym typeface="Symbol" pitchFamily="18" charset="2"/>
              </a:rPr>
              <a:t>bremsstrahlung</a:t>
            </a:r>
            <a:r>
              <a:rPr lang="pl-PL" sz="16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pl-PL" sz="16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pl-PL" sz="1600" dirty="0" smtClean="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pl-PL" sz="1600" dirty="0" smtClean="0">
                <a:sym typeface="Symbol" pitchFamily="18" charset="2"/>
              </a:rPr>
              <a:t> </a:t>
            </a:r>
            <a:r>
              <a:rPr lang="pl-PL" sz="1600" dirty="0">
                <a:sym typeface="Symbol" pitchFamily="18" charset="2"/>
              </a:rPr>
              <a:t></a:t>
            </a:r>
            <a:r>
              <a:rPr lang="pl-PL" sz="1600" dirty="0" err="1">
                <a:sym typeface="Symbol" pitchFamily="18" charset="2"/>
              </a:rPr>
              <a:t>e+e</a:t>
            </a:r>
            <a:r>
              <a:rPr lang="pl-PL" sz="1600" dirty="0">
                <a:sym typeface="Symbol" pitchFamily="18" charset="2"/>
              </a:rPr>
              <a:t>- </a:t>
            </a:r>
            <a:r>
              <a:rPr lang="pl-PL" sz="1600" dirty="0" smtClean="0">
                <a:sym typeface="Symbol" pitchFamily="18" charset="2"/>
              </a:rPr>
              <a:t>, </a:t>
            </a:r>
            <a:r>
              <a:rPr lang="pl-PL" sz="1600" dirty="0" err="1" smtClean="0">
                <a:sym typeface="Symbol" pitchFamily="18" charset="2"/>
              </a:rPr>
              <a:t>e+e</a:t>
            </a:r>
            <a:r>
              <a:rPr lang="pl-PL" sz="1600" dirty="0" smtClean="0">
                <a:sym typeface="Symbol" pitchFamily="18" charset="2"/>
              </a:rPr>
              <a:t>-</a:t>
            </a:r>
            <a:endParaRPr lang="pl-PL" sz="1600" dirty="0"/>
          </a:p>
        </p:txBody>
      </p:sp>
      <p:sp>
        <p:nvSpPr>
          <p:cNvPr id="17414" name="Text Box 29"/>
          <p:cNvSpPr txBox="1">
            <a:spLocks noChangeArrowheads="1"/>
          </p:cNvSpPr>
          <p:nvPr/>
        </p:nvSpPr>
        <p:spPr bwMode="auto">
          <a:xfrm>
            <a:off x="1116013" y="1196975"/>
            <a:ext cx="1255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>
                <a:sym typeface="Symbol" pitchFamily="18" charset="2"/>
              </a:rPr>
              <a:t>  </a:t>
            </a:r>
            <a:r>
              <a:rPr lang="fr-FR" sz="1600" b="1">
                <a:sym typeface="Symbol" pitchFamily="18" charset="2"/>
              </a:rPr>
              <a:t>°</a:t>
            </a:r>
            <a:r>
              <a:rPr lang="pl-PL" sz="1600" b="1">
                <a:sym typeface="Symbol" pitchFamily="18" charset="2"/>
              </a:rPr>
              <a:t> e+e-</a:t>
            </a:r>
            <a:endParaRPr lang="fr-FR" sz="1600" b="1">
              <a:sym typeface="Symbol" pitchFamily="18" charset="2"/>
            </a:endParaRPr>
          </a:p>
        </p:txBody>
      </p:sp>
      <p:sp>
        <p:nvSpPr>
          <p:cNvPr id="17415" name="Line 30"/>
          <p:cNvSpPr>
            <a:spLocks noChangeShapeType="1"/>
          </p:cNvSpPr>
          <p:nvPr/>
        </p:nvSpPr>
        <p:spPr bwMode="auto">
          <a:xfrm flipH="1">
            <a:off x="1116013" y="1484313"/>
            <a:ext cx="287337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7416" name="Text Box 22"/>
          <p:cNvSpPr txBox="1">
            <a:spLocks noChangeArrowheads="1"/>
          </p:cNvSpPr>
          <p:nvPr/>
        </p:nvSpPr>
        <p:spPr bwMode="auto">
          <a:xfrm>
            <a:off x="1187450" y="1700213"/>
            <a:ext cx="1127125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70C0"/>
                </a:solidFill>
                <a:sym typeface="Symbol" pitchFamily="18" charset="2"/>
              </a:rPr>
              <a:t></a:t>
            </a:r>
            <a:r>
              <a:rPr lang="pl-PL" sz="1600" b="1">
                <a:solidFill>
                  <a:srgbClr val="0070C0"/>
                </a:solidFill>
                <a:sym typeface="Symbol" pitchFamily="18" charset="2"/>
              </a:rPr>
              <a:t>e+e- </a:t>
            </a:r>
            <a:r>
              <a:rPr lang="fr-FR" sz="1600" b="1">
                <a:solidFill>
                  <a:srgbClr val="0070C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17417" name="Line 30"/>
          <p:cNvSpPr>
            <a:spLocks noChangeShapeType="1"/>
          </p:cNvSpPr>
          <p:nvPr/>
        </p:nvSpPr>
        <p:spPr bwMode="auto">
          <a:xfrm>
            <a:off x="1763713" y="1989138"/>
            <a:ext cx="71437" cy="360362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7418" name="Text Box 20"/>
          <p:cNvSpPr txBox="1">
            <a:spLocks noChangeArrowheads="1"/>
          </p:cNvSpPr>
          <p:nvPr/>
        </p:nvSpPr>
        <p:spPr bwMode="auto">
          <a:xfrm>
            <a:off x="792163" y="3357563"/>
            <a:ext cx="1192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>
                <a:sym typeface="Symbol" pitchFamily="18" charset="2"/>
              </a:rPr>
              <a:t> </a:t>
            </a:r>
            <a:r>
              <a:rPr lang="fr-FR" sz="1600">
                <a:solidFill>
                  <a:srgbClr val="FF0000"/>
                </a:solidFill>
                <a:sym typeface="Symbol" pitchFamily="18" charset="2"/>
              </a:rPr>
              <a:t></a:t>
            </a:r>
            <a:r>
              <a:rPr lang="pl-PL" sz="1600">
                <a:solidFill>
                  <a:srgbClr val="FF0000"/>
                </a:solidFill>
                <a:sym typeface="Symbol" pitchFamily="18" charset="2"/>
              </a:rPr>
              <a:t>Ne+e-</a:t>
            </a:r>
            <a:r>
              <a:rPr lang="fr-FR" sz="160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fr-FR" sz="1600">
              <a:solidFill>
                <a:srgbClr val="FF0000"/>
              </a:solidFill>
            </a:endParaRPr>
          </a:p>
        </p:txBody>
      </p:sp>
      <p:sp>
        <p:nvSpPr>
          <p:cNvPr id="17419" name="Text Box 22"/>
          <p:cNvSpPr txBox="1">
            <a:spLocks noChangeArrowheads="1"/>
          </p:cNvSpPr>
          <p:nvPr/>
        </p:nvSpPr>
        <p:spPr bwMode="auto">
          <a:xfrm>
            <a:off x="2987675" y="2349500"/>
            <a:ext cx="1003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33CC"/>
                </a:solidFill>
                <a:sym typeface="Symbol" pitchFamily="18" charset="2"/>
              </a:rPr>
              <a:t></a:t>
            </a:r>
            <a:r>
              <a:rPr lang="pl-PL" sz="1600">
                <a:solidFill>
                  <a:srgbClr val="0033CC"/>
                </a:solidFill>
                <a:sym typeface="Symbol" pitchFamily="18" charset="2"/>
              </a:rPr>
              <a:t>e+e-</a:t>
            </a:r>
            <a:r>
              <a:rPr lang="fr-FR" sz="1600">
                <a:solidFill>
                  <a:srgbClr val="0033CC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17420" name="pole tekstowe 54"/>
          <p:cNvSpPr txBox="1">
            <a:spLocks noChangeArrowheads="1"/>
          </p:cNvSpPr>
          <p:nvPr/>
        </p:nvSpPr>
        <p:spPr bwMode="auto">
          <a:xfrm>
            <a:off x="1979613" y="2924175"/>
            <a:ext cx="100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sym typeface="Symbol" pitchFamily="18" charset="2"/>
              </a:rPr>
              <a:t>, </a:t>
            </a:r>
            <a:endParaRPr lang="pl-PL" sz="1800" b="1"/>
          </a:p>
        </p:txBody>
      </p:sp>
      <p:sp>
        <p:nvSpPr>
          <p:cNvPr id="17421" name="pole tekstowe 25"/>
          <p:cNvSpPr txBox="1">
            <a:spLocks noChangeArrowheads="1"/>
          </p:cNvSpPr>
          <p:nvPr/>
        </p:nvSpPr>
        <p:spPr bwMode="auto">
          <a:xfrm>
            <a:off x="216049" y="5789613"/>
            <a:ext cx="869446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Strategy</a:t>
            </a:r>
            <a:r>
              <a:rPr lang="pl-PL" dirty="0" smtClean="0"/>
              <a:t> : </a:t>
            </a:r>
            <a:r>
              <a:rPr lang="pl-PL" dirty="0" err="1" smtClean="0"/>
              <a:t>combined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r>
              <a:rPr lang="pl-PL" dirty="0" smtClean="0"/>
              <a:t> of </a:t>
            </a:r>
            <a:r>
              <a:rPr lang="pl-PL" dirty="0" err="1" smtClean="0"/>
              <a:t>hadronic</a:t>
            </a:r>
            <a:r>
              <a:rPr lang="pl-PL" dirty="0" smtClean="0"/>
              <a:t> and </a:t>
            </a:r>
            <a:r>
              <a:rPr lang="pl-PL" dirty="0" err="1" smtClean="0"/>
              <a:t>dielectron</a:t>
            </a:r>
            <a:r>
              <a:rPr lang="pl-PL" dirty="0" smtClean="0"/>
              <a:t> </a:t>
            </a:r>
            <a:r>
              <a:rPr lang="pl-PL" dirty="0" err="1" smtClean="0"/>
              <a:t>exclusive</a:t>
            </a:r>
            <a:r>
              <a:rPr lang="pl-PL" dirty="0" smtClean="0"/>
              <a:t> </a:t>
            </a:r>
            <a:r>
              <a:rPr lang="pl-PL" dirty="0" err="1" smtClean="0"/>
              <a:t>channels</a:t>
            </a:r>
            <a:endParaRPr lang="pl-PL" dirty="0"/>
          </a:p>
        </p:txBody>
      </p:sp>
      <p:grpSp>
        <p:nvGrpSpPr>
          <p:cNvPr id="17422" name="Grupa 17"/>
          <p:cNvGrpSpPr>
            <a:grpSpLocks/>
          </p:cNvGrpSpPr>
          <p:nvPr/>
        </p:nvGrpSpPr>
        <p:grpSpPr bwMode="auto">
          <a:xfrm>
            <a:off x="4967288" y="1233488"/>
            <a:ext cx="3565525" cy="3201987"/>
            <a:chOff x="44450" y="3957679"/>
            <a:chExt cx="3448050" cy="2816225"/>
          </a:xfrm>
        </p:grpSpPr>
        <p:pic>
          <p:nvPicPr>
            <p:cNvPr id="17427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50" y="3957679"/>
              <a:ext cx="3448050" cy="281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Łącznik prosty 28"/>
            <p:cNvCxnSpPr/>
            <p:nvPr/>
          </p:nvCxnSpPr>
          <p:spPr>
            <a:xfrm>
              <a:off x="571022" y="6102311"/>
              <a:ext cx="2519257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9" name="pole tekstowe 27"/>
            <p:cNvSpPr txBox="1">
              <a:spLocks noChangeArrowheads="1"/>
            </p:cNvSpPr>
            <p:nvPr/>
          </p:nvSpPr>
          <p:spPr bwMode="auto">
            <a:xfrm>
              <a:off x="2335633" y="5597556"/>
              <a:ext cx="503237" cy="40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>
                  <a:solidFill>
                    <a:srgbClr val="FF0000"/>
                  </a:solidFill>
                </a:rPr>
                <a:t>~2</a:t>
              </a: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31" name="Łącznik prosty ze strzałką 30"/>
            <p:cNvCxnSpPr/>
            <p:nvPr/>
          </p:nvCxnSpPr>
          <p:spPr>
            <a:xfrm rot="5400000">
              <a:off x="991123" y="4561485"/>
              <a:ext cx="251324" cy="153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ze strzałką 31"/>
            <p:cNvCxnSpPr/>
            <p:nvPr/>
          </p:nvCxnSpPr>
          <p:spPr>
            <a:xfrm rot="5400000">
              <a:off x="1278273" y="4634160"/>
              <a:ext cx="252720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2" name="pole tekstowe 31"/>
            <p:cNvSpPr txBox="1">
              <a:spLocks noChangeArrowheads="1"/>
            </p:cNvSpPr>
            <p:nvPr/>
          </p:nvSpPr>
          <p:spPr bwMode="auto">
            <a:xfrm>
              <a:off x="1079500" y="4257675"/>
              <a:ext cx="10445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3333CC"/>
                  </a:solidFill>
                  <a:sym typeface="Symbol" pitchFamily="18" charset="2"/>
                </a:rPr>
                <a:t></a:t>
              </a:r>
              <a:r>
                <a:rPr lang="pl-PL" sz="1600">
                  <a:solidFill>
                    <a:srgbClr val="3333CC"/>
                  </a:solidFill>
                  <a:sym typeface="Symbol" pitchFamily="18" charset="2"/>
                </a:rPr>
                <a:t>   </a:t>
              </a:r>
              <a:r>
                <a:rPr lang="en-US" sz="1600">
                  <a:solidFill>
                    <a:srgbClr val="3333CC"/>
                  </a:solidFill>
                  <a:sym typeface="Symbol" pitchFamily="18" charset="2"/>
                </a:rPr>
                <a:t></a:t>
              </a:r>
              <a:endParaRPr lang="en-US" sz="1600">
                <a:solidFill>
                  <a:srgbClr val="3333CC"/>
                </a:solidFill>
              </a:endParaRPr>
            </a:p>
          </p:txBody>
        </p:sp>
        <p:sp>
          <p:nvSpPr>
            <p:cNvPr id="17433" name="pole tekstowe 32"/>
            <p:cNvSpPr txBox="1">
              <a:spLocks noChangeArrowheads="1"/>
            </p:cNvSpPr>
            <p:nvPr/>
          </p:nvSpPr>
          <p:spPr bwMode="auto">
            <a:xfrm>
              <a:off x="2124075" y="4400550"/>
              <a:ext cx="971550" cy="37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/>
                <a:t>M&gt;M</a:t>
              </a:r>
              <a:r>
                <a:rPr lang="pl-PL" baseline="-25000">
                  <a:sym typeface="Symbol" pitchFamily="18" charset="2"/>
                </a:rPr>
                <a:t></a:t>
              </a:r>
              <a:r>
                <a:rPr lang="pl-PL" baseline="30000">
                  <a:sym typeface="Symbol" pitchFamily="18" charset="2"/>
                </a:rPr>
                <a:t>0</a:t>
              </a:r>
              <a:endParaRPr lang="en-US"/>
            </a:p>
          </p:txBody>
        </p:sp>
      </p:grpSp>
      <p:sp>
        <p:nvSpPr>
          <p:cNvPr id="17423" name="pole tekstowe 34"/>
          <p:cNvSpPr txBox="1">
            <a:spLocks noChangeArrowheads="1"/>
          </p:cNvSpPr>
          <p:nvPr/>
        </p:nvSpPr>
        <p:spPr bwMode="auto">
          <a:xfrm>
            <a:off x="1259681" y="814388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err="1">
                <a:solidFill>
                  <a:schemeClr val="accent2"/>
                </a:solidFill>
              </a:rPr>
              <a:t>excitation</a:t>
            </a:r>
            <a:r>
              <a:rPr lang="pl-PL" dirty="0">
                <a:solidFill>
                  <a:schemeClr val="accent2"/>
                </a:solidFill>
              </a:rPr>
              <a:t> </a:t>
            </a:r>
            <a:r>
              <a:rPr lang="pl-PL" dirty="0" err="1">
                <a:solidFill>
                  <a:schemeClr val="accent2"/>
                </a:solidFill>
              </a:rPr>
              <a:t>function</a:t>
            </a:r>
            <a:r>
              <a:rPr lang="pl-PL" dirty="0">
                <a:solidFill>
                  <a:schemeClr val="accent2"/>
                </a:solidFill>
              </a:rPr>
              <a:t> !</a:t>
            </a:r>
          </a:p>
        </p:txBody>
      </p:sp>
      <p:sp>
        <p:nvSpPr>
          <p:cNvPr id="17424" name="pole tekstowe 35"/>
          <p:cNvSpPr txBox="1">
            <a:spLocks noChangeArrowheads="1"/>
          </p:cNvSpPr>
          <p:nvPr/>
        </p:nvSpPr>
        <p:spPr bwMode="auto">
          <a:xfrm>
            <a:off x="5184068" y="865023"/>
            <a:ext cx="4068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800" dirty="0" smtClean="0">
                <a:solidFill>
                  <a:schemeClr val="accent2"/>
                </a:solidFill>
              </a:rPr>
              <a:t>DLS/HADES </a:t>
            </a:r>
            <a:r>
              <a:rPr lang="pl-PL" sz="1800" dirty="0" smtClean="0">
                <a:solidFill>
                  <a:schemeClr val="accent2"/>
                </a:solidFill>
              </a:rPr>
              <a:t>data: </a:t>
            </a:r>
            <a:r>
              <a:rPr lang="pl-PL" sz="1800" dirty="0" err="1" smtClean="0">
                <a:solidFill>
                  <a:schemeClr val="accent2"/>
                </a:solidFill>
              </a:rPr>
              <a:t>isospin</a:t>
            </a:r>
            <a:r>
              <a:rPr lang="pl-PL" sz="1800" dirty="0" smtClean="0">
                <a:solidFill>
                  <a:schemeClr val="accent2"/>
                </a:solidFill>
              </a:rPr>
              <a:t> </a:t>
            </a:r>
            <a:r>
              <a:rPr lang="pl-PL" sz="1800" dirty="0" err="1">
                <a:solidFill>
                  <a:schemeClr val="accent2"/>
                </a:solidFill>
              </a:rPr>
              <a:t>effects</a:t>
            </a:r>
            <a:r>
              <a:rPr lang="pl-PL" sz="1800" dirty="0">
                <a:solidFill>
                  <a:schemeClr val="accent2"/>
                </a:solidFill>
              </a:rPr>
              <a:t> </a:t>
            </a:r>
            <a:r>
              <a:rPr lang="pl-PL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17425" name="pole tekstowe 36"/>
          <p:cNvSpPr txBox="1">
            <a:spLocks noChangeArrowheads="1"/>
          </p:cNvSpPr>
          <p:nvPr/>
        </p:nvSpPr>
        <p:spPr bwMode="auto">
          <a:xfrm>
            <a:off x="5818186" y="4457119"/>
            <a:ext cx="3249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dirty="0"/>
              <a:t>DLS: PRC57 (</a:t>
            </a:r>
            <a:r>
              <a:rPr lang="pl-PL" sz="1200" dirty="0" smtClean="0"/>
              <a:t>1998)1867</a:t>
            </a:r>
          </a:p>
          <a:p>
            <a:r>
              <a:rPr lang="pl-PL" sz="1200" dirty="0" smtClean="0"/>
              <a:t>HADES PLB715(2012)314,</a:t>
            </a:r>
            <a:r>
              <a:rPr lang="da-DK" sz="1200" dirty="0" smtClean="0"/>
              <a:t>arXiv:1703.08575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17426" name="pole tekstowe 37"/>
          <p:cNvSpPr txBox="1">
            <a:spLocks noChangeArrowheads="1"/>
          </p:cNvSpPr>
          <p:nvPr/>
        </p:nvSpPr>
        <p:spPr bwMode="auto">
          <a:xfrm>
            <a:off x="5508625" y="4113213"/>
            <a:ext cx="36353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/>
              <a:t>       1        2       3        4      5     E</a:t>
            </a:r>
            <a:r>
              <a:rPr lang="pl-PL" sz="1400" baseline="-25000"/>
              <a:t>beam</a:t>
            </a:r>
            <a:r>
              <a:rPr lang="pl-PL" sz="1400"/>
              <a:t> (GeV)</a:t>
            </a:r>
            <a:r>
              <a:rPr lang="pl-PL" sz="1400" baseline="-25000"/>
              <a:t>  </a:t>
            </a:r>
            <a:endParaRPr lang="pl-PL" sz="1400"/>
          </a:p>
        </p:txBody>
      </p:sp>
      <p:sp>
        <p:nvSpPr>
          <p:cNvPr id="2" name="pole tekstowe 1"/>
          <p:cNvSpPr txBox="1"/>
          <p:nvPr/>
        </p:nvSpPr>
        <p:spPr>
          <a:xfrm rot="16200000">
            <a:off x="4204148" y="2405538"/>
            <a:ext cx="17668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ym typeface="Symbol" panose="05050102010706020507" pitchFamily="18" charset="2"/>
              </a:rPr>
              <a:t> (</a:t>
            </a:r>
            <a:r>
              <a:rPr lang="pl-PL" dirty="0" err="1" smtClean="0">
                <a:sym typeface="Symbol" panose="05050102010706020507" pitchFamily="18" charset="2"/>
              </a:rPr>
              <a:t>dp</a:t>
            </a:r>
            <a:r>
              <a:rPr lang="pl-PL" dirty="0" smtClean="0">
                <a:sym typeface="Symbol" panose="05050102010706020507" pitchFamily="18" charset="2"/>
              </a:rPr>
              <a:t>)/(</a:t>
            </a:r>
            <a:r>
              <a:rPr lang="pl-PL" dirty="0" err="1" smtClean="0">
                <a:sym typeface="Symbol" panose="05050102010706020507" pitchFamily="18" charset="2"/>
              </a:rPr>
              <a:t>pp</a:t>
            </a:r>
            <a:r>
              <a:rPr lang="pl-PL" dirty="0" smtClean="0">
                <a:sym typeface="Symbol" panose="05050102010706020507" pitchFamily="18" charset="2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044" y="148364"/>
            <a:ext cx="8771662" cy="634082"/>
          </a:xfrm>
          <a:noFill/>
        </p:spPr>
        <p:txBody>
          <a:bodyPr>
            <a:noAutofit/>
          </a:bodyPr>
          <a:lstStyle/>
          <a:p>
            <a:r>
              <a:rPr lang="pl-PL" sz="2800" b="1" dirty="0" err="1" smtClean="0">
                <a:solidFill>
                  <a:srgbClr val="0066FF"/>
                </a:solidFill>
              </a:rPr>
              <a:t>exclusive</a:t>
            </a:r>
            <a:r>
              <a:rPr lang="pl-PL" sz="2800" b="1" dirty="0" smtClean="0">
                <a:solidFill>
                  <a:srgbClr val="0066FF"/>
                </a:solidFill>
              </a:rPr>
              <a:t> (</a:t>
            </a:r>
            <a:r>
              <a:rPr lang="en-US" sz="2800" b="1" dirty="0">
                <a:solidFill>
                  <a:srgbClr val="0066FF"/>
                </a:solidFill>
              </a:rPr>
              <a:t>π</a:t>
            </a:r>
            <a:r>
              <a:rPr lang="en-US" sz="2800" b="1" baseline="30000" dirty="0" smtClean="0">
                <a:solidFill>
                  <a:srgbClr val="0066FF"/>
                </a:solidFill>
              </a:rPr>
              <a:t>+</a:t>
            </a:r>
            <a:r>
              <a:rPr lang="pl-PL" sz="2800" b="1" dirty="0">
                <a:solidFill>
                  <a:srgbClr val="0066FF"/>
                </a:solidFill>
              </a:rPr>
              <a:t>,</a:t>
            </a:r>
            <a:r>
              <a:rPr lang="en-US" sz="2800" b="1" dirty="0" smtClean="0">
                <a:solidFill>
                  <a:srgbClr val="0066FF"/>
                </a:solidFill>
              </a:rPr>
              <a:t> π</a:t>
            </a:r>
            <a:r>
              <a:rPr lang="en-US" sz="2800" b="1" baseline="30000" dirty="0" smtClean="0">
                <a:solidFill>
                  <a:srgbClr val="0066FF"/>
                </a:solidFill>
              </a:rPr>
              <a:t>0</a:t>
            </a:r>
            <a:r>
              <a:rPr lang="pl-PL" sz="2800" b="1" dirty="0" smtClean="0">
                <a:solidFill>
                  <a:srgbClr val="0066FF"/>
                </a:solidFill>
              </a:rPr>
              <a:t>)  in pp@1.25 </a:t>
            </a:r>
            <a:r>
              <a:rPr lang="pl-PL" sz="2800" b="1" dirty="0" err="1" smtClean="0">
                <a:solidFill>
                  <a:srgbClr val="0066FF"/>
                </a:solidFill>
              </a:rPr>
              <a:t>GeV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006" y="919883"/>
            <a:ext cx="3769218" cy="369332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pl-PL" sz="1800" b="1" dirty="0" smtClean="0">
                <a:solidFill>
                  <a:srgbClr val="FF0000"/>
                </a:solidFill>
              </a:rPr>
              <a:t>13 PNPI + 2 HADES data </a:t>
            </a:r>
            <a:r>
              <a:rPr lang="pl-PL" sz="1800" b="1" dirty="0" err="1" smtClean="0">
                <a:solidFill>
                  <a:srgbClr val="FF0000"/>
                </a:solidFill>
              </a:rPr>
              <a:t>sets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38540" y="1289673"/>
            <a:ext cx="319549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Bonn-</a:t>
            </a:r>
            <a:r>
              <a:rPr lang="pl-PL" b="1" dirty="0" smtClean="0"/>
              <a:t>Ga </a:t>
            </a:r>
            <a:r>
              <a:rPr lang="pl-PL" b="1" dirty="0" smtClean="0"/>
              <a:t>PWA </a:t>
            </a:r>
            <a:r>
              <a:rPr lang="pl-PL" b="1" dirty="0" err="1" smtClean="0"/>
              <a:t>solutions</a:t>
            </a:r>
            <a:r>
              <a:rPr lang="pl-PL" b="1" dirty="0" smtClean="0"/>
              <a:t> </a:t>
            </a:r>
            <a:endParaRPr lang="pl-PL" b="1" dirty="0" smtClean="0"/>
          </a:p>
          <a:p>
            <a:endParaRPr lang="pl-PL" b="1" dirty="0" smtClean="0">
              <a:solidFill>
                <a:srgbClr val="FF0000"/>
              </a:solidFill>
            </a:endParaRP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 smtClean="0"/>
          </a:p>
          <a:p>
            <a:r>
              <a:rPr lang="en-US" b="1" dirty="0" smtClean="0"/>
              <a:t>FINAL </a:t>
            </a:r>
            <a:r>
              <a:rPr lang="en-US" b="1" dirty="0" smtClean="0"/>
              <a:t>STATES</a:t>
            </a:r>
            <a:r>
              <a:rPr lang="pl-PL" b="1" dirty="0" smtClean="0"/>
              <a:t>: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33</a:t>
            </a:r>
            <a:r>
              <a:rPr lang="en-US" sz="2000" b="1" dirty="0" smtClean="0">
                <a:solidFill>
                  <a:srgbClr val="FF0000"/>
                </a:solidFill>
              </a:rPr>
              <a:t>(1232)</a:t>
            </a:r>
            <a:r>
              <a:rPr lang="en-US" sz="2000" dirty="0" smtClean="0"/>
              <a:t> and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>
                <a:solidFill>
                  <a:srgbClr val="0066FF"/>
                </a:solidFill>
              </a:rPr>
              <a:t>P</a:t>
            </a:r>
            <a:r>
              <a:rPr lang="en-US" sz="2000" baseline="-25000" dirty="0" smtClean="0">
                <a:solidFill>
                  <a:srgbClr val="0066FF"/>
                </a:solidFill>
              </a:rPr>
              <a:t>11</a:t>
            </a:r>
            <a:r>
              <a:rPr lang="en-US" sz="2000" dirty="0" smtClean="0">
                <a:solidFill>
                  <a:srgbClr val="0066FF"/>
                </a:solidFill>
              </a:rPr>
              <a:t>(1440)</a:t>
            </a:r>
            <a:r>
              <a:rPr lang="en-US" sz="2000" dirty="0" smtClean="0"/>
              <a:t> in πN state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61" y="4844986"/>
            <a:ext cx="2756596" cy="201443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81" y="4770362"/>
            <a:ext cx="2782046" cy="208906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962931" y="5690878"/>
            <a:ext cx="172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red</a:t>
            </a:r>
            <a:r>
              <a:rPr lang="pl-PL" sz="2000" dirty="0" smtClean="0"/>
              <a:t> </a:t>
            </a:r>
            <a:r>
              <a:rPr lang="el-GR" sz="2000" dirty="0" smtClean="0"/>
              <a:t>Δ</a:t>
            </a:r>
            <a:r>
              <a:rPr lang="pl-PL" sz="2000" dirty="0" smtClean="0"/>
              <a:t>(1232)P</a:t>
            </a:r>
            <a:r>
              <a:rPr lang="pl-PL" sz="2000" baseline="-25000" dirty="0" smtClean="0"/>
              <a:t>33</a:t>
            </a:r>
            <a:endParaRPr lang="pl-PL" sz="2000" baseline="-25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962931" y="5985105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solidFill>
                  <a:srgbClr val="0070C0"/>
                </a:solidFill>
              </a:rPr>
              <a:t>blue</a:t>
            </a:r>
            <a:r>
              <a:rPr lang="pl-PL" sz="2000" dirty="0" smtClean="0"/>
              <a:t> N(1440)P</a:t>
            </a:r>
            <a:r>
              <a:rPr lang="pl-PL" sz="2000" baseline="-25000" dirty="0" smtClean="0"/>
              <a:t>11</a:t>
            </a:r>
            <a:endParaRPr lang="pl-PL" sz="2000" baseline="-2500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4638" r="-327" b="1446"/>
          <a:stretch/>
        </p:blipFill>
        <p:spPr>
          <a:xfrm>
            <a:off x="22640" y="1730755"/>
            <a:ext cx="3424766" cy="29163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136" y="970738"/>
            <a:ext cx="2662284" cy="19497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533" y="2929559"/>
            <a:ext cx="2747251" cy="190631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5326" y="963799"/>
            <a:ext cx="2702505" cy="193346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3080" y="2923928"/>
            <a:ext cx="2694751" cy="1892534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426002" y="5796290"/>
            <a:ext cx="218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 smtClean="0"/>
              <a:t>HADES </a:t>
            </a:r>
            <a:r>
              <a:rPr lang="pl-PL" sz="1200" dirty="0" err="1" smtClean="0"/>
              <a:t>coll</a:t>
            </a:r>
            <a:r>
              <a:rPr lang="pl-PL" sz="1200" dirty="0" smtClean="0"/>
              <a:t>:</a:t>
            </a:r>
            <a:endParaRPr lang="pl-PL" sz="1200" dirty="0"/>
          </a:p>
          <a:p>
            <a:pPr algn="ctr"/>
            <a:r>
              <a:rPr lang="pl-PL" sz="1200" dirty="0" err="1"/>
              <a:t>Eur</a:t>
            </a:r>
            <a:r>
              <a:rPr lang="pl-PL" sz="1200" dirty="0"/>
              <a:t>. </a:t>
            </a:r>
            <a:r>
              <a:rPr lang="pl-PL" sz="1200" dirty="0" err="1"/>
              <a:t>Phys</a:t>
            </a:r>
            <a:r>
              <a:rPr lang="en-GB" sz="1200" dirty="0"/>
              <a:t>. </a:t>
            </a:r>
            <a:r>
              <a:rPr lang="pl-PL" sz="1200" dirty="0"/>
              <a:t>J</a:t>
            </a:r>
            <a:r>
              <a:rPr lang="en-GB" sz="1200" dirty="0"/>
              <a:t>. </a:t>
            </a:r>
            <a:r>
              <a:rPr lang="pl-PL" sz="1200" dirty="0" smtClean="0"/>
              <a:t>A51</a:t>
            </a:r>
            <a:r>
              <a:rPr lang="pl-PL" sz="1200" b="1" dirty="0" smtClean="0"/>
              <a:t> </a:t>
            </a:r>
            <a:r>
              <a:rPr lang="en-GB" sz="1200" dirty="0"/>
              <a:t>(</a:t>
            </a:r>
            <a:r>
              <a:rPr lang="pl-PL" sz="1200" dirty="0" smtClean="0"/>
              <a:t>2015</a:t>
            </a:r>
            <a:r>
              <a:rPr lang="en-GB" sz="1200" dirty="0" smtClean="0"/>
              <a:t>)</a:t>
            </a:r>
            <a:r>
              <a:rPr lang="pl-PL" sz="1200" dirty="0" smtClean="0"/>
              <a:t> </a:t>
            </a:r>
            <a:r>
              <a:rPr lang="pl-PL" sz="1200" dirty="0" smtClean="0"/>
              <a:t> 137</a:t>
            </a:r>
            <a:endParaRPr lang="pl-P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4459875" y="1127635"/>
                <a:ext cx="803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l-PL" b="1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875" y="1127635"/>
                <a:ext cx="80336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7380312" y="1113230"/>
                <a:ext cx="792140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𝒑𝒑</m:t>
                      </m:r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113230"/>
                <a:ext cx="792140" cy="375552"/>
              </a:xfrm>
              <a:prstGeom prst="rect">
                <a:avLst/>
              </a:prstGeom>
              <a:blipFill rotWithShape="0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rostokąt 20"/>
          <p:cNvSpPr/>
          <p:nvPr/>
        </p:nvSpPr>
        <p:spPr>
          <a:xfrm>
            <a:off x="5674560" y="1107620"/>
            <a:ext cx="146572" cy="15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8314404" y="1146104"/>
            <a:ext cx="186793" cy="15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8497913" y="3049026"/>
            <a:ext cx="186793" cy="15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5708914" y="3075743"/>
            <a:ext cx="186793" cy="15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2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ECT 2017</a:t>
            </a:r>
            <a:endParaRPr lang="de-DE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71300" y="77249"/>
            <a:ext cx="8424936" cy="704850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/>
              <a:t>        </a:t>
            </a:r>
            <a:r>
              <a:rPr lang="pl-PL" sz="2800" b="1" dirty="0" smtClean="0">
                <a:solidFill>
                  <a:srgbClr val="0066FF"/>
                </a:solidFill>
                <a:sym typeface="Symbol"/>
              </a:rPr>
              <a:t></a:t>
            </a:r>
            <a:r>
              <a:rPr lang="pl-PL" sz="2800" b="1" baseline="30000" dirty="0" smtClean="0">
                <a:solidFill>
                  <a:srgbClr val="0066FF"/>
                </a:solidFill>
                <a:sym typeface="Symbol"/>
              </a:rPr>
              <a:t>+</a:t>
            </a:r>
            <a:r>
              <a:rPr lang="pl-PL" sz="2800" b="1" dirty="0" smtClean="0">
                <a:solidFill>
                  <a:srgbClr val="0066FF"/>
                </a:solidFill>
                <a:sym typeface="Symbol"/>
              </a:rPr>
              <a:t>/N(1440)</a:t>
            </a:r>
            <a:r>
              <a:rPr lang="pl-PL" sz="2800" b="1" baseline="30000" dirty="0" smtClean="0">
                <a:solidFill>
                  <a:srgbClr val="0066FF"/>
                </a:solidFill>
                <a:sym typeface="Symbol"/>
              </a:rPr>
              <a:t>  </a:t>
            </a:r>
            <a:r>
              <a:rPr lang="pl-PL" sz="2800" b="1" dirty="0" smtClean="0">
                <a:solidFill>
                  <a:srgbClr val="0066FF"/>
                </a:solidFill>
                <a:sym typeface="Symbol"/>
              </a:rPr>
              <a:t>{ p</a:t>
            </a:r>
            <a:r>
              <a:rPr lang="pl-PL" sz="2800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</a:t>
            </a:r>
            <a:r>
              <a:rPr lang="pl-PL" sz="2800" b="1" baseline="30000" dirty="0" smtClean="0">
                <a:solidFill>
                  <a:srgbClr val="0066FF"/>
                </a:solidFill>
                <a:sym typeface="Symbol" panose="05050102010706020507" pitchFamily="18" charset="2"/>
              </a:rPr>
              <a:t>0</a:t>
            </a:r>
            <a:r>
              <a:rPr lang="pl-PL" sz="2800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 </a:t>
            </a:r>
            <a:r>
              <a:rPr lang="pl-PL" sz="2800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pe+e</a:t>
            </a:r>
            <a:r>
              <a:rPr lang="pl-PL" sz="2800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- </a:t>
            </a:r>
            <a:r>
              <a:rPr lang="pl-PL" sz="2800" b="1" dirty="0" smtClean="0">
                <a:solidFill>
                  <a:srgbClr val="0066FF"/>
                </a:solidFill>
                <a:sym typeface="Symbol"/>
              </a:rPr>
              <a:t> }</a:t>
            </a:r>
            <a:endParaRPr lang="en-US" sz="2800" b="1" dirty="0">
              <a:solidFill>
                <a:srgbClr val="0066FF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84" y="935186"/>
            <a:ext cx="3805058" cy="32526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75" y="1235890"/>
            <a:ext cx="3568950" cy="28535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81" y="4058757"/>
            <a:ext cx="3656138" cy="2600012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661142" y="778795"/>
            <a:ext cx="3058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>
                <a:solidFill>
                  <a:srgbClr val="0066FF"/>
                </a:solidFill>
              </a:rPr>
              <a:t>pp</a:t>
            </a:r>
            <a:r>
              <a:rPr lang="pl-PL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ppe+e</a:t>
            </a:r>
            <a:r>
              <a:rPr lang="pl-PL" b="1" dirty="0" smtClean="0">
                <a:solidFill>
                  <a:srgbClr val="0066FF"/>
                </a:solidFill>
                <a:sym typeface="Symbol" panose="05050102010706020507" pitchFamily="18" charset="2"/>
              </a:rPr>
              <a:t>- </a:t>
            </a:r>
            <a:r>
              <a:rPr lang="pl-PL" b="1" dirty="0">
                <a:solidFill>
                  <a:srgbClr val="0066FF"/>
                </a:solidFill>
                <a:sym typeface="Symbol" panose="05050102010706020507" pitchFamily="18" charset="2"/>
              </a:rPr>
              <a:t>@ 1.25 </a:t>
            </a:r>
            <a:r>
              <a:rPr lang="pl-PL" b="1" dirty="0" err="1">
                <a:solidFill>
                  <a:srgbClr val="0066FF"/>
                </a:solidFill>
                <a:sym typeface="Symbol" panose="05050102010706020507" pitchFamily="18" charset="2"/>
              </a:rPr>
              <a:t>GeV</a:t>
            </a:r>
            <a:endParaRPr lang="en-GB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22469" y="4082716"/>
            <a:ext cx="44773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208000"/>
              <a:buFont typeface="Arial" panose="020B0604020202020204" pitchFamily="34" charset="0"/>
              <a:buChar char="•"/>
            </a:pPr>
            <a:r>
              <a:rPr lang="pl-PL" sz="1400" dirty="0" err="1" smtClean="0"/>
              <a:t>e+e</a:t>
            </a:r>
            <a:r>
              <a:rPr lang="pl-PL" sz="1400" dirty="0" smtClean="0"/>
              <a:t>- data </a:t>
            </a:r>
            <a:r>
              <a:rPr lang="pl-PL" sz="1400" dirty="0" err="1" smtClean="0"/>
              <a:t>after</a:t>
            </a:r>
            <a:r>
              <a:rPr lang="pl-PL" sz="1400" dirty="0" smtClean="0"/>
              <a:t> </a:t>
            </a:r>
            <a:r>
              <a:rPr lang="pl-PL" sz="1400" dirty="0" err="1" smtClean="0"/>
              <a:t>acceptance</a:t>
            </a:r>
            <a:r>
              <a:rPr lang="pl-PL" sz="1400" dirty="0" smtClean="0"/>
              <a:t> and </a:t>
            </a:r>
            <a:r>
              <a:rPr lang="pl-PL" sz="1400" dirty="0" smtClean="0">
                <a:sym typeface="Symbol" panose="05050102010706020507" pitchFamily="18" charset="2"/>
              </a:rPr>
              <a:t></a:t>
            </a:r>
            <a:r>
              <a:rPr lang="pl-PL" sz="1400" baseline="30000" dirty="0" smtClean="0">
                <a:sym typeface="Symbol" panose="05050102010706020507" pitchFamily="18" charset="2"/>
              </a:rPr>
              <a:t>0</a:t>
            </a:r>
            <a:r>
              <a:rPr lang="pl-PL" sz="1400" dirty="0" smtClean="0">
                <a:sym typeface="Symbol" panose="05050102010706020507" pitchFamily="18" charset="2"/>
              </a:rPr>
              <a:t> BR </a:t>
            </a:r>
            <a:r>
              <a:rPr lang="pl-PL" sz="1400" dirty="0" err="1" smtClean="0">
                <a:sym typeface="Symbol" panose="05050102010706020507" pitchFamily="18" charset="2"/>
              </a:rPr>
              <a:t>corrections</a:t>
            </a:r>
            <a:endParaRPr lang="pl-PL" sz="1400" dirty="0" smtClean="0">
              <a:sym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51000"/>
              <a:buFont typeface="Wingdings" panose="05000000000000000000" pitchFamily="2" charset="2"/>
              <a:buChar char="q"/>
            </a:pPr>
            <a:r>
              <a:rPr lang="pl-PL" sz="1400" dirty="0">
                <a:sym typeface="Symbol" panose="05050102010706020507" pitchFamily="18" charset="2"/>
              </a:rPr>
              <a:t> </a:t>
            </a:r>
            <a:r>
              <a:rPr lang="pl-PL" sz="1400" dirty="0" err="1" smtClean="0">
                <a:sym typeface="Symbol" panose="05050102010706020507" pitchFamily="18" charset="2"/>
              </a:rPr>
              <a:t>hadronic</a:t>
            </a:r>
            <a:r>
              <a:rPr lang="pl-PL" sz="1400" dirty="0" smtClean="0">
                <a:sym typeface="Symbol" panose="05050102010706020507" pitchFamily="18" charset="2"/>
              </a:rPr>
              <a:t> data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51000"/>
            </a:pPr>
            <a:r>
              <a:rPr lang="pl-PL" sz="1400" dirty="0" smtClean="0">
                <a:sym typeface="Symbol" panose="05050102010706020507" pitchFamily="18" charset="2"/>
              </a:rPr>
              <a:t>          PWA </a:t>
            </a:r>
            <a:r>
              <a:rPr lang="pl-PL" sz="1400" dirty="0" err="1" smtClean="0">
                <a:sym typeface="Symbol" panose="05050102010706020507" pitchFamily="18" charset="2"/>
              </a:rPr>
              <a:t>solutions</a:t>
            </a:r>
            <a:r>
              <a:rPr lang="pl-PL" sz="1400" dirty="0" smtClean="0">
                <a:sym typeface="Symbol" panose="05050102010706020507" pitchFamily="18" charset="2"/>
              </a:rPr>
              <a:t> for </a:t>
            </a:r>
            <a:r>
              <a:rPr lang="pl-PL" sz="1400" dirty="0" err="1" smtClean="0">
                <a:sym typeface="Symbol" panose="05050102010706020507" pitchFamily="18" charset="2"/>
              </a:rPr>
              <a:t>pN</a:t>
            </a:r>
            <a:r>
              <a:rPr lang="pl-PL" sz="1400" dirty="0" smtClean="0">
                <a:sym typeface="Symbol" panose="05050102010706020507" pitchFamily="18" charset="2"/>
              </a:rPr>
              <a:t> </a:t>
            </a:r>
            <a:endParaRPr lang="pl-PL" sz="1600" baseline="30000" dirty="0" smtClean="0">
              <a:sym typeface="Symbol" panose="05050102010706020507" pitchFamily="18" charset="2"/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23632" y="4869160"/>
            <a:ext cx="324036" cy="0"/>
          </a:xfrm>
          <a:prstGeom prst="line">
            <a:avLst/>
          </a:prstGeom>
          <a:ln w="381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7044574" y="867161"/>
            <a:ext cx="20231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HADES </a:t>
            </a:r>
            <a:r>
              <a:rPr lang="pl-PL" sz="1100" dirty="0" err="1" smtClean="0"/>
              <a:t>coll</a:t>
            </a:r>
            <a:r>
              <a:rPr lang="pl-PL" sz="1100" dirty="0" smtClean="0"/>
              <a:t>. </a:t>
            </a:r>
            <a:r>
              <a:rPr lang="en-GB" sz="1100" dirty="0" smtClean="0"/>
              <a:t>arXiv:1703.0784</a:t>
            </a:r>
            <a:r>
              <a:rPr lang="pl-PL" sz="1100" dirty="0" smtClean="0"/>
              <a:t>0</a:t>
            </a:r>
          </a:p>
          <a:p>
            <a:r>
              <a:rPr lang="pl-PL" sz="1100" dirty="0" err="1"/>
              <a:t>a</a:t>
            </a:r>
            <a:r>
              <a:rPr lang="pl-PL" sz="1100" dirty="0" err="1" smtClean="0"/>
              <a:t>ccepted</a:t>
            </a:r>
            <a:r>
              <a:rPr lang="pl-PL" sz="1100" dirty="0" smtClean="0"/>
              <a:t> PRC(2017)</a:t>
            </a:r>
            <a:endParaRPr lang="en-GB" sz="11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79626" y="5365135"/>
            <a:ext cx="458157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smtClean="0"/>
              <a:t>No </a:t>
            </a:r>
            <a:r>
              <a:rPr lang="pl-PL" sz="1800" dirty="0" err="1" smtClean="0"/>
              <a:t>adjustment</a:t>
            </a:r>
            <a:r>
              <a:rPr lang="pl-PL" sz="1800" dirty="0" smtClean="0"/>
              <a:t> of PWA </a:t>
            </a:r>
            <a:r>
              <a:rPr lang="pl-PL" sz="1800" dirty="0" err="1" smtClean="0"/>
              <a:t>solutions</a:t>
            </a:r>
            <a:r>
              <a:rPr lang="pl-PL" sz="1800" dirty="0" smtClean="0"/>
              <a:t> </a:t>
            </a:r>
            <a:r>
              <a:rPr lang="pl-PL" sz="1800" dirty="0" smtClean="0"/>
              <a:t>for</a:t>
            </a:r>
            <a:r>
              <a:rPr lang="pl-PL" sz="1800" dirty="0" smtClean="0"/>
              <a:t> </a:t>
            </a:r>
            <a:r>
              <a:rPr lang="pl-PL" sz="1800" dirty="0" err="1" smtClean="0"/>
              <a:t>e+e</a:t>
            </a:r>
            <a:r>
              <a:rPr lang="pl-PL" sz="1800" dirty="0" smtClean="0"/>
              <a:t>-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 err="1" smtClean="0"/>
              <a:t>Very</a:t>
            </a:r>
            <a:r>
              <a:rPr lang="pl-PL" sz="1800" dirty="0" smtClean="0"/>
              <a:t> </a:t>
            </a:r>
            <a:r>
              <a:rPr lang="pl-PL" sz="1800" dirty="0" err="1" smtClean="0"/>
              <a:t>good</a:t>
            </a:r>
            <a:r>
              <a:rPr lang="pl-PL" sz="1800" dirty="0" smtClean="0"/>
              <a:t> </a:t>
            </a:r>
            <a:r>
              <a:rPr lang="pl-PL" sz="1800" dirty="0" err="1" smtClean="0"/>
              <a:t>description</a:t>
            </a:r>
            <a:r>
              <a:rPr lang="pl-PL" sz="1800" dirty="0" smtClean="0"/>
              <a:t> of </a:t>
            </a:r>
            <a:r>
              <a:rPr lang="pl-PL" sz="1800" dirty="0" err="1" smtClean="0"/>
              <a:t>dielectron</a:t>
            </a:r>
            <a:r>
              <a:rPr lang="pl-PL" sz="1800" dirty="0" smtClean="0"/>
              <a:t> channel</a:t>
            </a:r>
            <a:endParaRPr lang="en-GB" sz="18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858759" y="1190763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en-GB" sz="1600" dirty="0" smtClean="0">
                <a:sym typeface="Symbol" panose="05050102010706020507" pitchFamily="18" charset="2"/>
              </a:rPr>
              <a:t></a:t>
            </a:r>
            <a:r>
              <a:rPr lang="pl-PL" sz="1600" baseline="30000" dirty="0" smtClean="0">
                <a:sym typeface="Symbol" panose="05050102010706020507" pitchFamily="18" charset="2"/>
              </a:rPr>
              <a:t>0 </a:t>
            </a:r>
            <a:r>
              <a:rPr lang="pl-PL" sz="1600" dirty="0" smtClean="0">
                <a:sym typeface="Symbol" panose="05050102010706020507" pitchFamily="18" charset="2"/>
              </a:rPr>
              <a:t> </a:t>
            </a:r>
            <a:r>
              <a:rPr lang="pl-PL" sz="1600" dirty="0" err="1" smtClean="0">
                <a:sym typeface="Symbol" panose="05050102010706020507" pitchFamily="18" charset="2"/>
              </a:rPr>
              <a:t>reconstruction</a:t>
            </a:r>
            <a:r>
              <a:rPr lang="pl-PL" sz="1600" dirty="0" smtClean="0">
                <a:sym typeface="Symbol" panose="05050102010706020507" pitchFamily="18" charset="2"/>
              </a:rPr>
              <a:t> - </a:t>
            </a:r>
            <a:r>
              <a:rPr lang="pl-PL" sz="1600" dirty="0" err="1" smtClean="0">
                <a:sym typeface="Symbol" panose="05050102010706020507" pitchFamily="18" charset="2"/>
              </a:rPr>
              <a:t>examples</a:t>
            </a:r>
            <a:r>
              <a:rPr lang="pl-PL" sz="1600" dirty="0" smtClean="0">
                <a:sym typeface="Symbol" panose="05050102010706020507" pitchFamily="18" charset="2"/>
              </a:rPr>
              <a:t>    </a:t>
            </a:r>
            <a:endParaRPr lang="en-GB" sz="1600" baseline="30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228184" y="4257092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Helicity</a:t>
            </a:r>
            <a:r>
              <a:rPr lang="pl-PL" sz="1400" dirty="0" smtClean="0"/>
              <a:t> </a:t>
            </a:r>
            <a:r>
              <a:rPr lang="pl-PL" sz="1400" dirty="0" err="1" smtClean="0"/>
              <a:t>angle</a:t>
            </a:r>
            <a:endParaRPr lang="en-GB" sz="14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902694" y="1625364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production</a:t>
            </a:r>
            <a:r>
              <a:rPr lang="pl-PL" sz="1400" dirty="0" smtClean="0"/>
              <a:t> </a:t>
            </a:r>
            <a:r>
              <a:rPr lang="pl-PL" sz="1400" dirty="0" err="1" smtClean="0"/>
              <a:t>angle</a:t>
            </a:r>
            <a:endParaRPr lang="en-GB" sz="14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148308" y="1633428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Inv</a:t>
            </a:r>
            <a:r>
              <a:rPr lang="pl-PL" sz="1400" dirty="0" smtClean="0"/>
              <a:t>. mass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382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98021" y="125054"/>
            <a:ext cx="8280948" cy="704850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/>
              <a:t>        </a:t>
            </a:r>
            <a:r>
              <a:rPr lang="pl-PL" sz="2800" b="1" dirty="0" smtClean="0">
                <a:solidFill>
                  <a:srgbClr val="0066FF"/>
                </a:solidFill>
                <a:sym typeface="Symbol"/>
              </a:rPr>
              <a:t></a:t>
            </a:r>
            <a:r>
              <a:rPr lang="pl-PL" sz="2800" b="1" baseline="30000" dirty="0">
                <a:solidFill>
                  <a:srgbClr val="0066FF"/>
                </a:solidFill>
                <a:sym typeface="Symbol"/>
              </a:rPr>
              <a:t>+  </a:t>
            </a:r>
            <a:r>
              <a:rPr lang="pl-PL" sz="2800" b="1" dirty="0">
                <a:solidFill>
                  <a:srgbClr val="0066FF"/>
                </a:solidFill>
                <a:sym typeface="Symbol"/>
              </a:rPr>
              <a:t>{  </a:t>
            </a:r>
            <a:r>
              <a:rPr lang="pl-PL" sz="2800" b="1" dirty="0" err="1">
                <a:solidFill>
                  <a:srgbClr val="0066FF"/>
                </a:solidFill>
                <a:sym typeface="Symbol"/>
              </a:rPr>
              <a:t>pe</a:t>
            </a:r>
            <a:r>
              <a:rPr lang="pl-PL" sz="2800" b="1" baseline="30000" dirty="0" err="1">
                <a:solidFill>
                  <a:srgbClr val="0066FF"/>
                </a:solidFill>
                <a:sym typeface="Symbol"/>
              </a:rPr>
              <a:t>+</a:t>
            </a:r>
            <a:r>
              <a:rPr lang="pl-PL" sz="2800" b="1" dirty="0" err="1">
                <a:solidFill>
                  <a:srgbClr val="0066FF"/>
                </a:solidFill>
                <a:sym typeface="Symbol"/>
              </a:rPr>
              <a:t>e</a:t>
            </a:r>
            <a:r>
              <a:rPr lang="pl-PL" sz="2800" b="1" baseline="30000" dirty="0">
                <a:solidFill>
                  <a:srgbClr val="0066FF"/>
                </a:solidFill>
                <a:sym typeface="Symbol"/>
              </a:rPr>
              <a:t>–</a:t>
            </a:r>
            <a:r>
              <a:rPr lang="pl-PL" sz="2800" b="1" dirty="0">
                <a:solidFill>
                  <a:srgbClr val="0066FF"/>
                </a:solidFill>
                <a:sym typeface="Symbol"/>
              </a:rPr>
              <a:t> </a:t>
            </a:r>
            <a:r>
              <a:rPr lang="pl-PL" sz="2800" b="1" dirty="0" smtClean="0">
                <a:solidFill>
                  <a:srgbClr val="0066FF"/>
                </a:solidFill>
                <a:sym typeface="Symbol"/>
              </a:rPr>
              <a:t>} </a:t>
            </a:r>
            <a:r>
              <a:rPr lang="pl-PL" sz="2800" b="1" dirty="0" err="1" smtClean="0">
                <a:solidFill>
                  <a:srgbClr val="0066FF"/>
                </a:solidFill>
              </a:rPr>
              <a:t>pp</a:t>
            </a:r>
            <a:r>
              <a:rPr lang="pl-PL" sz="2800" b="1" dirty="0" err="1">
                <a:solidFill>
                  <a:srgbClr val="0066FF"/>
                </a:solidFill>
                <a:sym typeface="Symbol" panose="05050102010706020507" pitchFamily="18" charset="2"/>
              </a:rPr>
              <a:t>e+e-pp</a:t>
            </a:r>
            <a:r>
              <a:rPr lang="pl-PL" sz="2800" b="1" dirty="0">
                <a:solidFill>
                  <a:srgbClr val="0066FF"/>
                </a:solidFill>
                <a:sym typeface="Symbol" panose="05050102010706020507" pitchFamily="18" charset="2"/>
              </a:rPr>
              <a:t> @ 1.25 </a:t>
            </a:r>
            <a:r>
              <a:rPr lang="pl-PL" sz="2800" b="1" dirty="0" err="1" smtClean="0">
                <a:solidFill>
                  <a:srgbClr val="0066FF"/>
                </a:solidFill>
                <a:sym typeface="Symbol" panose="05050102010706020507" pitchFamily="18" charset="2"/>
              </a:rPr>
              <a:t>GeV</a:t>
            </a:r>
            <a:endParaRPr lang="en-US" sz="2800" b="1" dirty="0">
              <a:solidFill>
                <a:srgbClr val="0066FF"/>
              </a:solidFill>
            </a:endParaRPr>
          </a:p>
        </p:txBody>
      </p:sp>
      <p:pic>
        <p:nvPicPr>
          <p:cNvPr id="34" name="Picture 19" descr="image_dali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657" y="1378321"/>
            <a:ext cx="4660644" cy="68094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37" name="pole tekstowe 36"/>
          <p:cNvSpPr txBox="1"/>
          <p:nvPr/>
        </p:nvSpPr>
        <p:spPr>
          <a:xfrm>
            <a:off x="5343788" y="2211285"/>
            <a:ext cx="360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G</a:t>
            </a:r>
            <a:r>
              <a:rPr lang="pl-PL" sz="1600" baseline="-25000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(0)~3 , G</a:t>
            </a:r>
            <a:r>
              <a:rPr lang="pl-PL" sz="1600" baseline="-250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(0)~0 , G</a:t>
            </a:r>
            <a:r>
              <a:rPr lang="pl-PL" sz="1600" baseline="-25000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pl-PL" sz="1600" dirty="0" smtClean="0">
                <a:solidFill>
                  <a:prstClr val="black"/>
                </a:solidFill>
                <a:latin typeface="Calibri"/>
              </a:rPr>
              <a:t>(0)~0</a:t>
            </a:r>
            <a:endParaRPr lang="pl-PL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2987824" y="6453336"/>
            <a:ext cx="72008" cy="1440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/>
          <a:srcRect t="6634"/>
          <a:stretch/>
        </p:blipFill>
        <p:spPr>
          <a:xfrm>
            <a:off x="40888" y="3550987"/>
            <a:ext cx="4519038" cy="2987925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 rotWithShape="1">
          <a:blip r:embed="rId5"/>
          <a:srcRect t="9962"/>
          <a:stretch/>
        </p:blipFill>
        <p:spPr>
          <a:xfrm>
            <a:off x="4639816" y="3093916"/>
            <a:ext cx="3826768" cy="3203919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046636" y="2816831"/>
            <a:ext cx="42687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+mn-lt"/>
              </a:rPr>
              <a:t>G. Ramalho, M. T. Pena, </a:t>
            </a:r>
            <a:r>
              <a:rPr lang="pl-PL" sz="1100" dirty="0" smtClean="0">
                <a:latin typeface="+mn-lt"/>
              </a:rPr>
              <a:t>et al</a:t>
            </a:r>
            <a:r>
              <a:rPr lang="en-GB" sz="1100" dirty="0" smtClean="0">
                <a:latin typeface="+mn-lt"/>
              </a:rPr>
              <a:t> Phys.</a:t>
            </a:r>
            <a:r>
              <a:rPr lang="pl-PL" sz="1100" dirty="0" smtClean="0">
                <a:latin typeface="+mn-lt"/>
              </a:rPr>
              <a:t> </a:t>
            </a:r>
            <a:r>
              <a:rPr lang="en-GB" sz="1100" dirty="0" smtClean="0">
                <a:latin typeface="+mn-lt"/>
              </a:rPr>
              <a:t>Rev</a:t>
            </a:r>
            <a:r>
              <a:rPr lang="en-GB" sz="1100" dirty="0">
                <a:latin typeface="+mn-lt"/>
              </a:rPr>
              <a:t>. D </a:t>
            </a:r>
            <a:r>
              <a:rPr lang="en-GB" sz="1100" dirty="0" smtClean="0">
                <a:latin typeface="+mn-lt"/>
              </a:rPr>
              <a:t>93</a:t>
            </a:r>
            <a:r>
              <a:rPr lang="pl-PL" sz="1100" dirty="0" smtClean="0">
                <a:latin typeface="+mn-lt"/>
              </a:rPr>
              <a:t> </a:t>
            </a:r>
            <a:r>
              <a:rPr lang="en-GB" sz="1100" dirty="0"/>
              <a:t>014003 (2017)</a:t>
            </a:r>
            <a:r>
              <a:rPr lang="en-GB" sz="1100" dirty="0" smtClean="0">
                <a:latin typeface="+mn-lt"/>
              </a:rPr>
              <a:t>,</a:t>
            </a:r>
            <a:endParaRPr lang="en-GB" sz="1100" dirty="0">
              <a:latin typeface="+mn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/>
          <a:srcRect t="10569" b="3188"/>
          <a:stretch/>
        </p:blipFill>
        <p:spPr>
          <a:xfrm>
            <a:off x="40888" y="820257"/>
            <a:ext cx="4328769" cy="2761016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4906731" y="890624"/>
            <a:ext cx="2023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HADES </a:t>
            </a:r>
            <a:r>
              <a:rPr lang="pl-PL" sz="1000" dirty="0" err="1" smtClean="0"/>
              <a:t>coll</a:t>
            </a:r>
            <a:r>
              <a:rPr lang="pl-PL" sz="1000" dirty="0" smtClean="0"/>
              <a:t>. </a:t>
            </a:r>
            <a:r>
              <a:rPr lang="en-GB" sz="1000" dirty="0" smtClean="0"/>
              <a:t>arXiv:1703.0784</a:t>
            </a:r>
            <a:r>
              <a:rPr lang="pl-PL" sz="1000" dirty="0" smtClean="0"/>
              <a:t>0</a:t>
            </a:r>
          </a:p>
          <a:p>
            <a:r>
              <a:rPr lang="pl-PL" sz="1000" dirty="0" err="1"/>
              <a:t>a</a:t>
            </a:r>
            <a:r>
              <a:rPr lang="pl-PL" sz="1000" dirty="0" err="1" smtClean="0"/>
              <a:t>ccepted</a:t>
            </a:r>
            <a:r>
              <a:rPr lang="pl-PL" sz="1000" dirty="0" smtClean="0"/>
              <a:t> PRC(2017)</a:t>
            </a:r>
            <a:endParaRPr lang="en-GB" sz="1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35966" y="4036486"/>
            <a:ext cx="141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p</a:t>
            </a:r>
            <a:r>
              <a:rPr lang="pl-PL" sz="1400" b="1" dirty="0" smtClean="0"/>
              <a:t>ion </a:t>
            </a:r>
            <a:r>
              <a:rPr lang="pl-PL" sz="1400" b="1" dirty="0" err="1" smtClean="0"/>
              <a:t>cloud</a:t>
            </a:r>
            <a:endParaRPr lang="en-GB" sz="14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321098" y="4561926"/>
            <a:ext cx="141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Quark</a:t>
            </a:r>
            <a:r>
              <a:rPr lang="pl-PL" sz="1400" dirty="0" smtClean="0"/>
              <a:t> </a:t>
            </a:r>
            <a:r>
              <a:rPr lang="pl-PL" sz="1400" dirty="0" err="1" smtClean="0"/>
              <a:t>core</a:t>
            </a:r>
            <a:endParaRPr lang="en-GB" sz="1400" dirty="0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6929885" y="4198851"/>
            <a:ext cx="388205" cy="2362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6986920" y="4869703"/>
            <a:ext cx="349046" cy="27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884303" y="6525344"/>
            <a:ext cx="2133600" cy="227012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ECT 2017</a:t>
            </a:r>
            <a:endParaRPr lang="de-DE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236296" y="602128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m</a:t>
            </a:r>
            <a:r>
              <a:rPr lang="pl-PL" sz="1600" dirty="0" err="1" smtClean="0"/>
              <a:t>ore</a:t>
            </a:r>
            <a:r>
              <a:rPr lang="pl-PL" sz="1600" dirty="0" smtClean="0"/>
              <a:t> in Teresa talk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ad_prop_2010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hades</Template>
  <TotalTime>60949</TotalTime>
  <Words>3069</Words>
  <Application>Microsoft Office PowerPoint</Application>
  <PresentationFormat>Pokaz na ekranie (4:3)</PresentationFormat>
  <Paragraphs>585</Paragraphs>
  <Slides>37</Slides>
  <Notes>26</Notes>
  <HiddenSlides>0</HiddenSlides>
  <MMClips>0</MMClips>
  <ScaleCrop>false</ScaleCrop>
  <HeadingPairs>
    <vt:vector size="8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5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56" baseType="lpstr">
      <vt:lpstr>Arial Unicode MS</vt:lpstr>
      <vt:lpstr>Arial</vt:lpstr>
      <vt:lpstr>Calibri</vt:lpstr>
      <vt:lpstr>Cambria Math</vt:lpstr>
      <vt:lpstr>Comic Sans MS</vt:lpstr>
      <vt:lpstr>INHKO N+ Gulliver</vt:lpstr>
      <vt:lpstr>Lucida Grande</vt:lpstr>
      <vt:lpstr>NimbusRomNo9L-Medi</vt:lpstr>
      <vt:lpstr>NimbusRomNo9L-Regu</vt:lpstr>
      <vt:lpstr>Pristina</vt:lpstr>
      <vt:lpstr>Symbol</vt:lpstr>
      <vt:lpstr>Times New Roman</vt:lpstr>
      <vt:lpstr>Wingdings</vt:lpstr>
      <vt:lpstr>Projekt domyślny</vt:lpstr>
      <vt:lpstr>1_Projekt domyślny</vt:lpstr>
      <vt:lpstr>3_Projekt domyślny</vt:lpstr>
      <vt:lpstr>Motyw pakietu Office</vt:lpstr>
      <vt:lpstr>had_prop_2010</vt:lpstr>
      <vt:lpstr>Równanie</vt:lpstr>
      <vt:lpstr>       Baryon Resonance production and em. decays in proton and pion induced reaction with HADES</vt:lpstr>
      <vt:lpstr>Motivation</vt:lpstr>
      <vt:lpstr>Electromagnetic structure of baryons</vt:lpstr>
      <vt:lpstr>Dalitz decays of Baryon resonance </vt:lpstr>
      <vt:lpstr>Prezentacja programu PowerPoint</vt:lpstr>
      <vt:lpstr>    e+e- sources at SIS18 energies   </vt:lpstr>
      <vt:lpstr>exclusive (π+, π0)  in pp@1.25 GeV</vt:lpstr>
      <vt:lpstr>        +/N(1440)  { p0 pe+e-  }</vt:lpstr>
      <vt:lpstr>        +  {  pe+e– } ppe+e-pp @ 1.25 GeV</vt:lpstr>
      <vt:lpstr>Angular distributions for Me+e- &gt;M  (pe+e-)</vt:lpstr>
      <vt:lpstr>Higher mass resonances  pp@3.5 GeV</vt:lpstr>
      <vt:lpstr>Prezentacja programu PowerPoint</vt:lpstr>
      <vt:lpstr>Comparison to models with strict VDM </vt:lpstr>
      <vt:lpstr>pion beam in HADES 2014</vt:lpstr>
      <vt:lpstr>Prezentacja programu PowerPoint</vt:lpstr>
      <vt:lpstr>Prezentacja programu PowerPoint</vt:lpstr>
      <vt:lpstr>Invariant masses</vt:lpstr>
      <vt:lpstr>Angular distributions</vt:lpstr>
      <vt:lpstr>Total cross sections </vt:lpstr>
      <vt:lpstr>Prezentacja programu PowerPoint</vt:lpstr>
      <vt:lpstr>Prezentacja programu PowerPoint</vt:lpstr>
      <vt:lpstr> Beam Eenergy Scan</vt:lpstr>
      <vt:lpstr>Summary</vt:lpstr>
      <vt:lpstr>The HADES collaboration</vt:lpstr>
      <vt:lpstr>                   ppppe+ vs pnpne+e- </vt:lpstr>
      <vt:lpstr>Angular distributions for Me+e- &gt;M (pe+e-)</vt:lpstr>
      <vt:lpstr>Lepton angular distributions (helicity fame) M&gt;400 MeV</vt:lpstr>
      <vt:lpstr>p+p @ 1.25 GeV – P33 (1232), P11 N(1440) resonance production</vt:lpstr>
      <vt:lpstr>Partial Wave Analysis (Bonn/Gatchina )</vt:lpstr>
      <vt:lpstr>+  { p0 pe+e-  } –dielectron spectra</vt:lpstr>
      <vt:lpstr>Vector Meson Dominance in work for mesons..</vt:lpstr>
      <vt:lpstr>  production in pion and photon -induced react.</vt:lpstr>
      <vt:lpstr>Angular distributions</vt:lpstr>
      <vt:lpstr>Separation into initial states (waves)</vt:lpstr>
      <vt:lpstr>Separation into final states: , N(I=0), N*</vt:lpstr>
      <vt:lpstr>Prezentacja programu PowerPoint</vt:lpstr>
      <vt:lpstr>Real photon production -pn </vt:lpstr>
    </vt:vector>
  </TitlesOfParts>
  <Company>GSI Darmstadt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salabura</dc:creator>
  <cp:lastModifiedBy>piotr salabura</cp:lastModifiedBy>
  <cp:revision>1516</cp:revision>
  <cp:lastPrinted>2016-02-10T09:56:53Z</cp:lastPrinted>
  <dcterms:created xsi:type="dcterms:W3CDTF">2007-06-12T19:06:39Z</dcterms:created>
  <dcterms:modified xsi:type="dcterms:W3CDTF">2017-05-08T05:37:09Z</dcterms:modified>
</cp:coreProperties>
</file>