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51" r:id="rId2"/>
  </p:sldMasterIdLst>
  <p:notesMasterIdLst>
    <p:notesMasterId r:id="rId33"/>
  </p:notesMasterIdLst>
  <p:handoutMasterIdLst>
    <p:handoutMasterId r:id="rId34"/>
  </p:handoutMasterIdLst>
  <p:sldIdLst>
    <p:sldId id="618" r:id="rId3"/>
    <p:sldId id="622" r:id="rId4"/>
    <p:sldId id="621" r:id="rId5"/>
    <p:sldId id="626" r:id="rId6"/>
    <p:sldId id="624" r:id="rId7"/>
    <p:sldId id="625" r:id="rId8"/>
    <p:sldId id="620" r:id="rId9"/>
    <p:sldId id="630" r:id="rId10"/>
    <p:sldId id="657" r:id="rId11"/>
    <p:sldId id="635" r:id="rId12"/>
    <p:sldId id="655" r:id="rId13"/>
    <p:sldId id="628" r:id="rId14"/>
    <p:sldId id="636" r:id="rId15"/>
    <p:sldId id="637" r:id="rId16"/>
    <p:sldId id="638" r:id="rId17"/>
    <p:sldId id="660" r:id="rId18"/>
    <p:sldId id="656" r:id="rId19"/>
    <p:sldId id="661" r:id="rId20"/>
    <p:sldId id="646" r:id="rId21"/>
    <p:sldId id="629" r:id="rId22"/>
    <p:sldId id="648" r:id="rId23"/>
    <p:sldId id="658" r:id="rId24"/>
    <p:sldId id="639" r:id="rId25"/>
    <p:sldId id="640" r:id="rId26"/>
    <p:sldId id="641" r:id="rId27"/>
    <p:sldId id="643" r:id="rId28"/>
    <p:sldId id="659" r:id="rId29"/>
    <p:sldId id="642" r:id="rId30"/>
    <p:sldId id="645" r:id="rId31"/>
    <p:sldId id="644" r:id="rId32"/>
  </p:sldIdLst>
  <p:sldSz cx="10382250" cy="7253288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Baskerville Old Face" charset="0"/>
        <a:ea typeface="ＭＳ Ｐゴシック" charset="0"/>
        <a:cs typeface="ＭＳ Ｐゴシック" charset="0"/>
      </a:defRPr>
    </a:lvl1pPr>
    <a:lvl2pPr marL="466052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Baskerville Old Face" charset="0"/>
        <a:ea typeface="ＭＳ Ｐゴシック" charset="0"/>
        <a:cs typeface="ＭＳ Ｐゴシック" charset="0"/>
      </a:defRPr>
    </a:lvl2pPr>
    <a:lvl3pPr marL="932106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Baskerville Old Face" charset="0"/>
        <a:ea typeface="ＭＳ Ｐゴシック" charset="0"/>
        <a:cs typeface="ＭＳ Ｐゴシック" charset="0"/>
      </a:defRPr>
    </a:lvl3pPr>
    <a:lvl4pPr marL="1398158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Baskerville Old Face" charset="0"/>
        <a:ea typeface="ＭＳ Ｐゴシック" charset="0"/>
        <a:cs typeface="ＭＳ Ｐゴシック" charset="0"/>
      </a:defRPr>
    </a:lvl4pPr>
    <a:lvl5pPr marL="1864213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Baskerville Old Face" charset="0"/>
        <a:ea typeface="ＭＳ Ｐゴシック" charset="0"/>
        <a:cs typeface="ＭＳ Ｐゴシック" charset="0"/>
      </a:defRPr>
    </a:lvl5pPr>
    <a:lvl6pPr marL="2330266" algn="l" defTabSz="466052" rtl="0" eaLnBrk="1" latinLnBrk="0" hangingPunct="1">
      <a:defRPr sz="2100" kern="1200">
        <a:solidFill>
          <a:schemeClr val="tx1"/>
        </a:solidFill>
        <a:latin typeface="Baskerville Old Face" charset="0"/>
        <a:ea typeface="ＭＳ Ｐゴシック" charset="0"/>
        <a:cs typeface="ＭＳ Ｐゴシック" charset="0"/>
      </a:defRPr>
    </a:lvl6pPr>
    <a:lvl7pPr marL="2796319" algn="l" defTabSz="466052" rtl="0" eaLnBrk="1" latinLnBrk="0" hangingPunct="1">
      <a:defRPr sz="2100" kern="1200">
        <a:solidFill>
          <a:schemeClr val="tx1"/>
        </a:solidFill>
        <a:latin typeface="Baskerville Old Face" charset="0"/>
        <a:ea typeface="ＭＳ Ｐゴシック" charset="0"/>
        <a:cs typeface="ＭＳ Ｐゴシック" charset="0"/>
      </a:defRPr>
    </a:lvl7pPr>
    <a:lvl8pPr marL="3262372" algn="l" defTabSz="466052" rtl="0" eaLnBrk="1" latinLnBrk="0" hangingPunct="1">
      <a:defRPr sz="2100" kern="1200">
        <a:solidFill>
          <a:schemeClr val="tx1"/>
        </a:solidFill>
        <a:latin typeface="Baskerville Old Face" charset="0"/>
        <a:ea typeface="ＭＳ Ｐゴシック" charset="0"/>
        <a:cs typeface="ＭＳ Ｐゴシック" charset="0"/>
      </a:defRPr>
    </a:lvl8pPr>
    <a:lvl9pPr marL="3728424" algn="l" defTabSz="466052" rtl="0" eaLnBrk="1" latinLnBrk="0" hangingPunct="1">
      <a:defRPr sz="2100" kern="1200">
        <a:solidFill>
          <a:schemeClr val="tx1"/>
        </a:solidFill>
        <a:latin typeface="Baskerville Old Face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65C8"/>
    <a:srgbClr val="417EF6"/>
    <a:srgbClr val="622000"/>
    <a:srgbClr val="00C301"/>
    <a:srgbClr val="4684FF"/>
    <a:srgbClr val="18EFFF"/>
    <a:srgbClr val="FDFF95"/>
    <a:srgbClr val="ECED89"/>
    <a:srgbClr val="00FF00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46" autoAdjust="0"/>
    <p:restoredTop sz="97659" autoAdjust="0"/>
  </p:normalViewPr>
  <p:slideViewPr>
    <p:cSldViewPr>
      <p:cViewPr>
        <p:scale>
          <a:sx n="109" d="100"/>
          <a:sy n="109" d="100"/>
        </p:scale>
        <p:origin x="-888" y="72"/>
      </p:cViewPr>
      <p:guideLst>
        <p:guide orient="horz" pos="2285"/>
        <p:guide pos="32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1" d="100"/>
          <a:sy n="81" d="100"/>
        </p:scale>
        <p:origin x="-3450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E93F53-B49A-804E-BC6A-F0ED6EA4BF3D}" type="datetimeFigureOut">
              <a:rPr lang="it-IT" smtClean="0"/>
              <a:pPr/>
              <a:t>11/05/2017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 smtClean="0"/>
              <a:t>Annalisa D'Angelo - The Baryon Spectroscopy program at Jlab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35857E-9874-8743-BDA0-1B245D94B24B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569408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76313" y="685800"/>
            <a:ext cx="490537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r>
              <a:rPr lang="en-US" smtClean="0"/>
              <a:t>Annalisa D'Angelo - The Baryon Spectroscopy program at Jlab</a:t>
            </a: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13F845E0-32E9-9948-A60B-2F8D6AAAFC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8102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66052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32106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98158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64213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330266" algn="l" defTabSz="4660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6319" algn="l" defTabSz="4660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2372" algn="l" defTabSz="4660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28424" algn="l" defTabSz="4660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E123A2-8C0A-B24D-ABFA-7CF5F3B53C0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62733" y="6939012"/>
            <a:ext cx="6696744" cy="31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lvl1pPr algn="ctr" defTabSz="888413">
              <a:defRPr sz="1400" baseline="0">
                <a:solidFill>
                  <a:srgbClr val="800000"/>
                </a:solidFill>
              </a:defRPr>
            </a:lvl1pPr>
          </a:lstStyle>
          <a:p>
            <a:r>
              <a:rPr lang="en-US" dirty="0" smtClean="0"/>
              <a:t>ECT* Workshop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67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1EFB-4DEC-41A5-9E89-6E460402B019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E0B20-A099-42D1-8D4B-4DD28F40C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52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113" y="288925"/>
            <a:ext cx="3416300" cy="12287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9238" y="288925"/>
            <a:ext cx="5803900" cy="6189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9113" y="1517650"/>
            <a:ext cx="3416300" cy="49609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1EFB-4DEC-41A5-9E89-6E460402B019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E0B20-A099-42D1-8D4B-4DD28F40C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928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5175" y="5076825"/>
            <a:ext cx="6229350" cy="6000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35175" y="647700"/>
            <a:ext cx="6229350" cy="4352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35175" y="5676900"/>
            <a:ext cx="6229350" cy="850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1EFB-4DEC-41A5-9E89-6E460402B019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E0B20-A099-42D1-8D4B-4DD28F40C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614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1EFB-4DEC-41A5-9E89-6E460402B019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E0B20-A099-42D1-8D4B-4DD28F40C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246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27925" y="290513"/>
            <a:ext cx="2335213" cy="61880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113" y="290513"/>
            <a:ext cx="6856412" cy="6188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1EFB-4DEC-41A5-9E89-6E460402B019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E0B20-A099-42D1-8D4B-4DD28F40C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701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73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25051" y="6722724"/>
            <a:ext cx="2368451" cy="386170"/>
          </a:xfrm>
          <a:prstGeom prst="rect">
            <a:avLst/>
          </a:prstGeom>
        </p:spPr>
        <p:txBody>
          <a:bodyPr lIns="100767" tIns="50383" rIns="100767" bIns="50383"/>
          <a:lstStyle/>
          <a:p>
            <a:fld id="{A3FF5ECA-2EC1-5B41-97D0-DE059C10EDF7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B9D8-747E-D940-91B3-E77F73635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81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2252663"/>
            <a:ext cx="8824912" cy="15557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7338" y="4110038"/>
            <a:ext cx="7267575" cy="1854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1EFB-4DEC-41A5-9E89-6E460402B019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E0B20-A099-42D1-8D4B-4DD28F40C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996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1EFB-4DEC-41A5-9E89-6E460402B019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E0B20-A099-42D1-8D4B-4DD28F40C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243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738" y="4660900"/>
            <a:ext cx="8824912" cy="14398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0738" y="3074988"/>
            <a:ext cx="8824912" cy="158591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1EFB-4DEC-41A5-9E89-6E460402B019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E0B20-A099-42D1-8D4B-4DD28F40C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693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113" y="1692275"/>
            <a:ext cx="4595812" cy="4786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67325" y="1692275"/>
            <a:ext cx="4595813" cy="4786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1EFB-4DEC-41A5-9E89-6E460402B019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E0B20-A099-42D1-8D4B-4DD28F40C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427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113" y="1624013"/>
            <a:ext cx="4587875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3" y="2300288"/>
            <a:ext cx="4587875" cy="41783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73675" y="1624013"/>
            <a:ext cx="4589463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73675" y="2300288"/>
            <a:ext cx="4589463" cy="41783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1EFB-4DEC-41A5-9E89-6E460402B019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E0B20-A099-42D1-8D4B-4DD28F40C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844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1EFB-4DEC-41A5-9E89-6E460402B019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E0B20-A099-42D1-8D4B-4DD28F40C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56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75501" y="6954910"/>
            <a:ext cx="504332" cy="29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lvl1pPr algn="r" defTabSz="888413">
              <a:defRPr sz="1300">
                <a:solidFill>
                  <a:srgbClr val="800000"/>
                </a:solidFill>
                <a:latin typeface="+mn-lt"/>
              </a:defRPr>
            </a:lvl1pPr>
          </a:lstStyle>
          <a:p>
            <a:fld id="{D5EF5FDC-2BB6-0D43-901C-C2A2504697D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" name="Connettore 1 3"/>
          <p:cNvCxnSpPr/>
          <p:nvPr userDrawn="1"/>
        </p:nvCxnSpPr>
        <p:spPr bwMode="auto">
          <a:xfrm>
            <a:off x="1590725" y="6939012"/>
            <a:ext cx="770485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Titolo 1"/>
          <p:cNvSpPr txBox="1">
            <a:spLocks/>
          </p:cNvSpPr>
          <p:nvPr userDrawn="1"/>
        </p:nvSpPr>
        <p:spPr>
          <a:xfrm>
            <a:off x="870645" y="16968"/>
            <a:ext cx="8825240" cy="504056"/>
          </a:xfrm>
          <a:prstGeom prst="rect">
            <a:avLst/>
          </a:prstGeom>
        </p:spPr>
        <p:txBody>
          <a:bodyPr lIns="91412" tIns="45705" rIns="91412" bIns="45705"/>
          <a:lstStyle>
            <a:lvl1pPr algn="ctr" defTabSz="888690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888690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888690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888690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888690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66198" algn="ctr" defTabSz="888690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32396" algn="ctr" defTabSz="888690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98593" algn="ctr" defTabSz="888690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64792" algn="ctr" defTabSz="888690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endParaRPr lang="it-IT" sz="4000" dirty="0"/>
          </a:p>
        </p:txBody>
      </p:sp>
      <p:pic>
        <p:nvPicPr>
          <p:cNvPr id="8" name="Picture 9" descr="JLab_logo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" y="6784658"/>
            <a:ext cx="1499616" cy="46863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686" y="6624140"/>
            <a:ext cx="944563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-6352" y="0"/>
            <a:ext cx="10388601" cy="746324"/>
          </a:xfrm>
          <a:prstGeom prst="rect">
            <a:avLst/>
          </a:prstGeom>
          <a:solidFill>
            <a:srgbClr val="2E4499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US" sz="2400" dirty="0">
              <a:solidFill>
                <a:srgbClr val="BBE0E3"/>
              </a:solidFill>
              <a:latin typeface="Arial" charset="0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5942" y="16969"/>
            <a:ext cx="9344025" cy="729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5" y="1178372"/>
            <a:ext cx="9344025" cy="4786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46909" y="6939012"/>
            <a:ext cx="3287712" cy="3142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ECT* Workshop 2017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3" r:id="rId2"/>
    <p:sldLayoutId id="2147483664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ctr" defTabSz="888413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ctr" defTabSz="888413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888413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888413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888413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66052" algn="ctr" defTabSz="888413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32106" algn="ctr" defTabSz="888413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98158" algn="ctr" defTabSz="888413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64213" algn="ctr" defTabSz="888413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34977" indent="-334977" algn="l" defTabSz="888413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21735" indent="-275100" algn="l" defTabSz="888413" rtl="0" fontAlgn="base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+mn-ea"/>
        </a:defRPr>
      </a:lvl2pPr>
      <a:lvl3pPr marL="1111731" indent="-223316" algn="l" defTabSz="888413" rtl="0" fontAlgn="base">
        <a:spcBef>
          <a:spcPct val="20000"/>
        </a:spcBef>
        <a:spcAft>
          <a:spcPct val="0"/>
        </a:spcAft>
        <a:buChar char="•"/>
        <a:defRPr sz="2300">
          <a:solidFill>
            <a:schemeClr val="tx1"/>
          </a:solidFill>
          <a:latin typeface="+mn-lt"/>
          <a:ea typeface="+mn-ea"/>
        </a:defRPr>
      </a:lvl3pPr>
      <a:lvl4pPr marL="1555130" indent="-221700" algn="l" defTabSz="888413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00144" indent="-220080" algn="l" defTabSz="888413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466198" indent="-220080" algn="l" defTabSz="888413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32251" indent="-220080" algn="l" defTabSz="888413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398302" indent="-220080" algn="l" defTabSz="888413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64357" indent="-220080" algn="l" defTabSz="888413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660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66052" algn="l" defTabSz="4660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32106" algn="l" defTabSz="4660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98158" algn="l" defTabSz="4660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64213" algn="l" defTabSz="4660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30266" algn="l" defTabSz="4660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96319" algn="l" defTabSz="4660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62372" algn="l" defTabSz="4660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28424" algn="l" defTabSz="4660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113" y="290513"/>
            <a:ext cx="9344025" cy="1208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113" y="1692275"/>
            <a:ext cx="9344025" cy="4786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113" y="6723063"/>
            <a:ext cx="2422525" cy="3857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11EFB-4DEC-41A5-9E89-6E460402B019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8063" y="6723063"/>
            <a:ext cx="3287712" cy="3857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40613" y="6723063"/>
            <a:ext cx="2422525" cy="3857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E0B20-A099-42D1-8D4B-4DD28F40C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108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595" y="156462"/>
            <a:ext cx="10181137" cy="501860"/>
          </a:xfrm>
          <a:prstGeom prst="rect">
            <a:avLst/>
          </a:prstGeom>
        </p:spPr>
        <p:txBody>
          <a:bodyPr wrap="square" lIns="100767" tIns="50383" rIns="100767" bIns="50383">
            <a:spAutoFit/>
          </a:bodyPr>
          <a:lstStyle/>
          <a:p>
            <a:pPr algn="ctr"/>
            <a:endParaRPr lang="en-US" sz="2600" dirty="0">
              <a:latin typeface="+mj-lt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26198-8D3B-094D-AADA-054D9F796220}" type="slidenum">
              <a:rPr lang="it-IT" smtClean="0">
                <a:latin typeface="+mj-lt"/>
              </a:rPr>
              <a:t>1</a:t>
            </a:fld>
            <a:endParaRPr lang="it-IT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"/>
          <a:stretch>
            <a:fillRect/>
          </a:stretch>
        </p:blipFill>
        <p:spPr>
          <a:xfrm>
            <a:off x="7218715" y="3142242"/>
            <a:ext cx="2957513" cy="3405606"/>
          </a:xfrm>
          <a:prstGeom prst="rect">
            <a:avLst/>
          </a:prstGeom>
        </p:spPr>
      </p:pic>
      <p:sp>
        <p:nvSpPr>
          <p:cNvPr id="7" name="Rectangle 43"/>
          <p:cNvSpPr txBox="1">
            <a:spLocks noChangeArrowheads="1"/>
          </p:cNvSpPr>
          <p:nvPr/>
        </p:nvSpPr>
        <p:spPr bwMode="auto">
          <a:xfrm>
            <a:off x="510605" y="1843414"/>
            <a:ext cx="5872342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F4431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BE58A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BE58A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BE58A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BE58A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BE58A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BE58A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BE58A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BE58A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lvl="0" eaLnBrk="1" hangingPunct="1"/>
            <a:r>
              <a:rPr lang="en-US" sz="3600" dirty="0"/>
              <a:t>Single pion electroproduction off proton in the resonance region with CLAS </a:t>
            </a:r>
            <a:r>
              <a:rPr lang="en-US" sz="3600" dirty="0" smtClean="0"/>
              <a:t>at </a:t>
            </a:r>
            <a:r>
              <a:rPr lang="en-US" sz="3600" dirty="0"/>
              <a:t>Jefferson </a:t>
            </a:r>
            <a:r>
              <a:rPr lang="en-US" sz="3600" dirty="0" smtClean="0"/>
              <a:t>Lab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F390E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582613" y="4346724"/>
            <a:ext cx="540060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2E4499"/>
              </a:buClr>
              <a:buNone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2E4499"/>
              </a:buClr>
              <a:buChar char="–"/>
              <a:tabLst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E4499"/>
              </a:buClr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E4499"/>
              </a:buClr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E4499"/>
              </a:buClr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4499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Kyungseon Joo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4499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4499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ECT* Workshop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4499"/>
              </a:buClr>
              <a:buSzTx/>
              <a:buFontTx/>
              <a:buNone/>
              <a:tabLst/>
              <a:defRPr/>
            </a:pPr>
            <a:r>
              <a:rPr lang="en-US" sz="2000" kern="0" dirty="0" smtClean="0">
                <a:latin typeface="Arial"/>
                <a:ea typeface="ＭＳ Ｐゴシック"/>
              </a:rPr>
              <a:t>University of Connecticut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4499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May 11, 2017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327" y="994776"/>
            <a:ext cx="2892287" cy="2037226"/>
          </a:xfrm>
          <a:prstGeom prst="rect">
            <a:avLst/>
          </a:prstGeom>
          <a:solidFill>
            <a:srgbClr val="FFFFFF">
              <a:alpha val="55000"/>
            </a:srgbClr>
          </a:solidFill>
        </p:spPr>
      </p:pic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62733" y="6939012"/>
            <a:ext cx="6696744" cy="31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lvl1pPr algn="ctr" defTabSz="888413">
              <a:defRPr sz="1400" baseline="0">
                <a:solidFill>
                  <a:srgbClr val="800000"/>
                </a:solidFill>
              </a:defRPr>
            </a:lvl1pPr>
          </a:lstStyle>
          <a:p>
            <a:r>
              <a:rPr lang="en-US" dirty="0" smtClean="0"/>
              <a:t>ECT* Workshop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89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6589" y="98252"/>
            <a:ext cx="9721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N* Studies of </a:t>
            </a:r>
            <a:r>
              <a:rPr lang="en-US" sz="3200" kern="0" dirty="0">
                <a:solidFill>
                  <a:schemeClr val="bg1"/>
                </a:solidFill>
                <a:latin typeface="Symbol" panose="05050102010706020507" pitchFamily="18" charset="2"/>
              </a:rPr>
              <a:t>p</a:t>
            </a:r>
            <a:r>
              <a:rPr lang="en-US" sz="3200" kern="0" baseline="30000" dirty="0">
                <a:solidFill>
                  <a:schemeClr val="bg1"/>
                </a:solidFill>
              </a:rPr>
              <a:t>0</a:t>
            </a:r>
            <a:r>
              <a:rPr lang="en-US" sz="3200" kern="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Electroproduction with CLAS  </a:t>
            </a:r>
            <a:endParaRPr kumimoji="0" lang="en-US" sz="3200" i="0" u="none" strike="noStrike" kern="0" cap="none" spc="0" normalizeH="0" baseline="-2500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26198-8D3B-094D-AADA-054D9F796220}" type="slidenum">
              <a:rPr lang="it-IT" smtClean="0">
                <a:latin typeface="+mj-lt"/>
              </a:rPr>
              <a:t>10</a:t>
            </a:fld>
            <a:endParaRPr lang="it-IT" dirty="0">
              <a:latin typeface="+mj-lt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lvl1pPr algn="ctr" defTabSz="888413">
              <a:defRPr sz="1400" baseline="0">
                <a:solidFill>
                  <a:srgbClr val="800000"/>
                </a:solidFill>
              </a:defRPr>
            </a:lvl1pPr>
          </a:lstStyle>
          <a:p>
            <a:r>
              <a:rPr lang="en-US" dirty="0" smtClean="0"/>
              <a:t>ECT* Workshop 2017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163456" y="1394396"/>
            <a:ext cx="5348149" cy="4752528"/>
          </a:xfrm>
          <a:prstGeom prst="rect">
            <a:avLst/>
          </a:prstGeom>
        </p:spPr>
        <p:txBody>
          <a:bodyPr/>
          <a:lstStyle>
            <a:lvl1pPr marL="334977" indent="-334977" algn="l" defTabSz="888413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1735" indent="-275100" algn="l" defTabSz="888413" rtl="0" fontAlgn="base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ea typeface="+mn-ea"/>
              </a:defRPr>
            </a:lvl2pPr>
            <a:lvl3pPr marL="1111731" indent="-223316" algn="l" defTabSz="888413" rtl="0" fontAlgn="base">
              <a:spcBef>
                <a:spcPct val="20000"/>
              </a:spcBef>
              <a:spcAft>
                <a:spcPct val="0"/>
              </a:spcAft>
              <a:buChar char="•"/>
              <a:defRPr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555130" indent="-221700" algn="l" defTabSz="888413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00144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466198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32251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398302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64357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400" b="1" dirty="0" smtClean="0"/>
              <a:t>First resonance (</a:t>
            </a:r>
            <a:r>
              <a:rPr lang="en-US" sz="2400" b="1" kern="0" dirty="0" smtClean="0">
                <a:solidFill>
                  <a:srgbClr val="000000"/>
                </a:solidFill>
                <a:latin typeface="Symbol" panose="05050102010706020507" pitchFamily="18" charset="2"/>
                <a:ea typeface="ＭＳ Ｐゴシック" charset="0"/>
              </a:rPr>
              <a:t>D </a:t>
            </a:r>
            <a:r>
              <a:rPr lang="en-US" sz="2400" b="1" kern="0" dirty="0" smtClean="0">
                <a:solidFill>
                  <a:srgbClr val="000000"/>
                </a:solidFill>
                <a:ea typeface="ＭＳ Ｐゴシック" charset="0"/>
              </a:rPr>
              <a:t>resonance</a:t>
            </a:r>
            <a:r>
              <a:rPr lang="en-US" sz="2400" b="1" kern="0" dirty="0" smtClean="0">
                <a:solidFill>
                  <a:srgbClr val="000000"/>
                </a:solidFill>
                <a:latin typeface="Symbol" panose="05050102010706020507" pitchFamily="18" charset="2"/>
                <a:ea typeface="ＭＳ Ｐゴシック" charset="0"/>
              </a:rPr>
              <a:t>) </a:t>
            </a:r>
            <a:r>
              <a:rPr lang="en-US" sz="2400" b="1" kern="0" dirty="0" smtClean="0">
                <a:solidFill>
                  <a:srgbClr val="000000"/>
                </a:solidFill>
                <a:ea typeface="ＭＳ Ｐゴシック" charset="0"/>
              </a:rPr>
              <a:t>region</a:t>
            </a:r>
            <a:r>
              <a:rPr lang="en-US" sz="2400" kern="0" dirty="0" smtClean="0">
                <a:solidFill>
                  <a:srgbClr val="000000"/>
                </a:solidFill>
                <a:latin typeface="Symbol" panose="05050102010706020507" pitchFamily="18" charset="2"/>
                <a:ea typeface="ＭＳ Ｐゴシック" charset="0"/>
              </a:rPr>
              <a:t>: </a:t>
            </a:r>
            <a:r>
              <a:rPr lang="en-US" sz="2400" kern="0" dirty="0" smtClean="0">
                <a:solidFill>
                  <a:srgbClr val="000000"/>
                </a:solidFill>
                <a:ea typeface="ＭＳ Ｐゴシック" charset="0"/>
              </a:rPr>
              <a:t>p</a:t>
            </a:r>
            <a:r>
              <a:rPr lang="en-US" sz="2400" kern="0" dirty="0" smtClean="0">
                <a:solidFill>
                  <a:srgbClr val="000000"/>
                </a:solidFill>
                <a:latin typeface="Symbol" panose="05050102010706020507" pitchFamily="18" charset="2"/>
                <a:ea typeface="ＭＳ Ｐゴシック" charset="0"/>
              </a:rPr>
              <a:t>p</a:t>
            </a:r>
            <a:r>
              <a:rPr lang="en-US" sz="2400" kern="0" baseline="30000" dirty="0" smtClean="0">
                <a:solidFill>
                  <a:srgbClr val="000000"/>
                </a:solidFill>
                <a:ea typeface="ＭＳ Ｐゴシック" charset="0"/>
              </a:rPr>
              <a:t>0</a:t>
            </a:r>
            <a:r>
              <a:rPr lang="en-US" sz="2400" kern="0" dirty="0" smtClean="0">
                <a:solidFill>
                  <a:srgbClr val="000000"/>
                </a:solidFill>
                <a:ea typeface="ＭＳ Ｐゴシック" charset="0"/>
              </a:rPr>
              <a:t> channel data are dominant.</a:t>
            </a:r>
            <a:endParaRPr lang="en-US" sz="2400" kern="0" dirty="0">
              <a:solidFill>
                <a:srgbClr val="000000"/>
              </a:solidFill>
              <a:ea typeface="ＭＳ Ｐゴシック" charset="0"/>
            </a:endParaRPr>
          </a:p>
          <a:p>
            <a:r>
              <a:rPr lang="en-US" sz="2400" b="1" dirty="0" smtClean="0"/>
              <a:t>Second resonance region</a:t>
            </a:r>
            <a:r>
              <a:rPr lang="en-US" sz="2400" dirty="0" smtClean="0"/>
              <a:t>: </a:t>
            </a:r>
            <a:r>
              <a:rPr lang="en-US" sz="2400" kern="0" dirty="0">
                <a:solidFill>
                  <a:srgbClr val="000000"/>
                </a:solidFill>
                <a:ea typeface="ＭＳ Ｐゴシック" charset="0"/>
              </a:rPr>
              <a:t>p</a:t>
            </a:r>
            <a:r>
              <a:rPr lang="en-US" sz="2400" kern="0" dirty="0">
                <a:solidFill>
                  <a:srgbClr val="000000"/>
                </a:solidFill>
                <a:latin typeface="Symbol" panose="05050102010706020507" pitchFamily="18" charset="2"/>
                <a:ea typeface="ＭＳ Ｐゴシック" charset="0"/>
              </a:rPr>
              <a:t>p</a:t>
            </a:r>
            <a:r>
              <a:rPr lang="en-US" sz="2400" kern="0" baseline="30000" dirty="0">
                <a:solidFill>
                  <a:srgbClr val="000000"/>
                </a:solidFill>
                <a:ea typeface="ＭＳ Ｐゴシック" charset="0"/>
              </a:rPr>
              <a:t>0</a:t>
            </a:r>
            <a:r>
              <a:rPr lang="en-US" sz="2400" kern="0" dirty="0">
                <a:solidFill>
                  <a:srgbClr val="000000"/>
                </a:solidFill>
                <a:ea typeface="ＭＳ Ｐゴシック" charset="0"/>
              </a:rPr>
              <a:t> channel data </a:t>
            </a:r>
            <a:r>
              <a:rPr lang="en-US" sz="2400" kern="0" dirty="0" smtClean="0">
                <a:solidFill>
                  <a:srgbClr val="000000"/>
                </a:solidFill>
                <a:ea typeface="ＭＳ Ｐゴシック" charset="0"/>
              </a:rPr>
              <a:t>covers only low Q</a:t>
            </a:r>
            <a:r>
              <a:rPr lang="en-US" sz="2400" kern="0" baseline="30000" dirty="0" smtClean="0">
                <a:solidFill>
                  <a:srgbClr val="000000"/>
                </a:solidFill>
                <a:ea typeface="ＭＳ Ｐゴシック" charset="0"/>
              </a:rPr>
              <a:t>2 </a:t>
            </a:r>
            <a:r>
              <a:rPr lang="en-US" sz="2400" kern="0" dirty="0" smtClean="0">
                <a:solidFill>
                  <a:srgbClr val="000000"/>
                </a:solidFill>
                <a:ea typeface="ＭＳ Ｐゴシック" charset="0"/>
              </a:rPr>
              <a:t>range. </a:t>
            </a:r>
            <a:r>
              <a:rPr lang="en-US" sz="2400" dirty="0" smtClean="0"/>
              <a:t>Most analyses are done by </a:t>
            </a:r>
            <a:r>
              <a:rPr lang="en-US" sz="2400" dirty="0" err="1" smtClean="0"/>
              <a:t>p</a:t>
            </a:r>
            <a:r>
              <a:rPr lang="en-US" sz="2400" dirty="0" err="1">
                <a:latin typeface="Symbol" panose="05050102010706020507" pitchFamily="18" charset="2"/>
              </a:rPr>
              <a:t>h</a:t>
            </a:r>
            <a:r>
              <a:rPr lang="en-US" sz="2400" dirty="0" smtClean="0"/>
              <a:t>, </a:t>
            </a:r>
            <a:r>
              <a:rPr lang="en-US" sz="2400" kern="0" dirty="0" smtClean="0">
                <a:solidFill>
                  <a:srgbClr val="000000"/>
                </a:solidFill>
                <a:latin typeface="Baskerville Old Face" charset="0"/>
                <a:ea typeface="ＭＳ Ｐゴシック" charset="0"/>
              </a:rPr>
              <a:t>n</a:t>
            </a:r>
            <a:r>
              <a:rPr lang="en-US" sz="2400" kern="0" dirty="0" smtClean="0">
                <a:solidFill>
                  <a:srgbClr val="000000"/>
                </a:solidFill>
                <a:latin typeface="Symbol" panose="05050102010706020507" pitchFamily="18" charset="2"/>
                <a:ea typeface="ＭＳ Ｐゴシック" charset="0"/>
              </a:rPr>
              <a:t>p</a:t>
            </a:r>
            <a:r>
              <a:rPr lang="en-US" sz="2400" kern="0" baseline="30000" dirty="0">
                <a:solidFill>
                  <a:srgbClr val="000000"/>
                </a:solidFill>
                <a:latin typeface="Baskerville Old Face" charset="0"/>
                <a:ea typeface="ＭＳ Ｐゴシック" charset="0"/>
              </a:rPr>
              <a:t>+</a:t>
            </a:r>
            <a:r>
              <a:rPr lang="en-US" sz="2400" kern="0" baseline="30000" dirty="0" smtClean="0">
                <a:solidFill>
                  <a:srgbClr val="000000"/>
                </a:solidFill>
                <a:latin typeface="Baskerville Old Face" charset="0"/>
                <a:ea typeface="ＭＳ Ｐゴシック" charset="0"/>
              </a:rPr>
              <a:t> </a:t>
            </a:r>
            <a:r>
              <a:rPr lang="en-US" sz="2400" kern="0" dirty="0" smtClean="0">
                <a:solidFill>
                  <a:srgbClr val="000000"/>
                </a:solidFill>
                <a:latin typeface="Baskerville Old Face" charset="0"/>
                <a:ea typeface="ＭＳ Ｐゴシック" charset="0"/>
              </a:rPr>
              <a:t>and</a:t>
            </a:r>
            <a:r>
              <a:rPr lang="en-US" sz="2400" kern="0" baseline="30000" dirty="0" smtClean="0">
                <a:solidFill>
                  <a:srgbClr val="000000"/>
                </a:solidFill>
                <a:latin typeface="Baskerville Old Face" charset="0"/>
                <a:ea typeface="ＭＳ Ｐゴシック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Baskerville Old Face" charset="0"/>
                <a:ea typeface="ＭＳ Ｐゴシック" charset="0"/>
              </a:rPr>
              <a:t>p</a:t>
            </a:r>
            <a:r>
              <a:rPr lang="en-US" sz="2400" kern="0" dirty="0" err="1" smtClean="0">
                <a:solidFill>
                  <a:srgbClr val="000000"/>
                </a:solidFill>
                <a:latin typeface="Symbol" panose="05050102010706020507" pitchFamily="18" charset="2"/>
                <a:ea typeface="ＭＳ Ｐゴシック" charset="0"/>
              </a:rPr>
              <a:t>p</a:t>
            </a:r>
            <a:r>
              <a:rPr lang="en-US" sz="2400" kern="0" baseline="30000" dirty="0" err="1" smtClean="0">
                <a:solidFill>
                  <a:srgbClr val="000000"/>
                </a:solidFill>
                <a:latin typeface="Baskerville Old Face" charset="0"/>
                <a:ea typeface="ＭＳ Ｐゴシック" charset="0"/>
              </a:rPr>
              <a:t>+</a:t>
            </a:r>
            <a:r>
              <a:rPr lang="en-US" sz="2400" kern="0" dirty="0" err="1" smtClean="0">
                <a:solidFill>
                  <a:srgbClr val="000000"/>
                </a:solidFill>
                <a:latin typeface="Symbol" panose="05050102010706020507" pitchFamily="18" charset="2"/>
                <a:ea typeface="ＭＳ Ｐゴシック" charset="0"/>
              </a:rPr>
              <a:t>p</a:t>
            </a:r>
            <a:r>
              <a:rPr lang="en-US" sz="2400" kern="0" baseline="30000" dirty="0" smtClean="0">
                <a:solidFill>
                  <a:srgbClr val="000000"/>
                </a:solidFill>
                <a:latin typeface="Baskerville Old Face" charset="0"/>
                <a:ea typeface="ＭＳ Ｐゴシック" charset="0"/>
              </a:rPr>
              <a:t>- </a:t>
            </a:r>
            <a:r>
              <a:rPr lang="en-US" sz="2400" kern="0" dirty="0" smtClean="0">
                <a:solidFill>
                  <a:srgbClr val="000000"/>
                </a:solidFill>
                <a:latin typeface="Symbol" panose="05050102010706020507" pitchFamily="18" charset="2"/>
                <a:ea typeface="ＭＳ Ｐゴシック" charset="0"/>
              </a:rPr>
              <a:t> </a:t>
            </a:r>
            <a:r>
              <a:rPr lang="en-US" sz="2400" kern="0" dirty="0" smtClean="0">
                <a:solidFill>
                  <a:srgbClr val="000000"/>
                </a:solidFill>
                <a:ea typeface="ＭＳ Ｐゴシック" charset="0"/>
              </a:rPr>
              <a:t>channel data.</a:t>
            </a:r>
            <a:endParaRPr lang="en-US" sz="2400" dirty="0" smtClean="0"/>
          </a:p>
          <a:p>
            <a:r>
              <a:rPr lang="en-US" sz="2400" b="1" kern="0" dirty="0" smtClean="0"/>
              <a:t>Third resonance region</a:t>
            </a:r>
            <a:r>
              <a:rPr lang="en-US" sz="2400" kern="0" dirty="0" smtClean="0"/>
              <a:t>: No </a:t>
            </a:r>
            <a:r>
              <a:rPr lang="en-US" sz="2400" kern="0" dirty="0">
                <a:solidFill>
                  <a:srgbClr val="000000"/>
                </a:solidFill>
                <a:ea typeface="ＭＳ Ｐゴシック" charset="0"/>
              </a:rPr>
              <a:t>p</a:t>
            </a:r>
            <a:r>
              <a:rPr lang="en-US" sz="2400" kern="0" dirty="0">
                <a:solidFill>
                  <a:srgbClr val="000000"/>
                </a:solidFill>
                <a:latin typeface="Symbol" panose="05050102010706020507" pitchFamily="18" charset="2"/>
                <a:ea typeface="ＭＳ Ｐゴシック" charset="0"/>
              </a:rPr>
              <a:t>p</a:t>
            </a:r>
            <a:r>
              <a:rPr lang="en-US" sz="2400" kern="0" baseline="30000" dirty="0">
                <a:solidFill>
                  <a:srgbClr val="000000"/>
                </a:solidFill>
                <a:latin typeface="Baskerville Old Face" charset="0"/>
                <a:ea typeface="ＭＳ Ｐゴシック" charset="0"/>
              </a:rPr>
              <a:t>0</a:t>
            </a:r>
            <a:r>
              <a:rPr lang="en-US" sz="2400" kern="0" dirty="0">
                <a:solidFill>
                  <a:srgbClr val="000000"/>
                </a:solidFill>
                <a:latin typeface="Baskerville Old Face" charset="0"/>
                <a:ea typeface="ＭＳ Ｐゴシック" charset="0"/>
              </a:rPr>
              <a:t> </a:t>
            </a:r>
            <a:r>
              <a:rPr lang="en-US" sz="2400" kern="0" dirty="0">
                <a:solidFill>
                  <a:srgbClr val="000000"/>
                </a:solidFill>
                <a:ea typeface="ＭＳ Ｐゴシック" charset="0"/>
              </a:rPr>
              <a:t>channel </a:t>
            </a:r>
            <a:r>
              <a:rPr lang="en-US" sz="2400" kern="0" dirty="0" smtClean="0">
                <a:solidFill>
                  <a:srgbClr val="000000"/>
                </a:solidFill>
                <a:ea typeface="ＭＳ Ｐゴシック" charset="0"/>
              </a:rPr>
              <a:t>data exist.</a:t>
            </a:r>
            <a:r>
              <a:rPr lang="en-US" sz="2400" kern="0" dirty="0" smtClean="0">
                <a:solidFill>
                  <a:srgbClr val="000000"/>
                </a:solidFill>
                <a:latin typeface="Baskerville Old Face" charset="0"/>
                <a:ea typeface="ＭＳ Ｐゴシック" charset="0"/>
              </a:rPr>
              <a:t> </a:t>
            </a:r>
          </a:p>
          <a:p>
            <a:r>
              <a:rPr lang="en-US" sz="2400" kern="0" dirty="0" smtClean="0">
                <a:solidFill>
                  <a:srgbClr val="000000"/>
                </a:solidFill>
                <a:ea typeface="ＭＳ Ｐゴシック" charset="0"/>
              </a:rPr>
              <a:t>It is important to have consistent results for all channels, and </a:t>
            </a:r>
            <a:r>
              <a:rPr lang="en-US" sz="2400" kern="0" dirty="0">
                <a:solidFill>
                  <a:srgbClr val="000000"/>
                </a:solidFill>
                <a:ea typeface="ＭＳ Ｐゴシック" charset="0"/>
              </a:rPr>
              <a:t>p</a:t>
            </a:r>
            <a:r>
              <a:rPr lang="en-US" sz="2400" kern="0" dirty="0">
                <a:solidFill>
                  <a:srgbClr val="000000"/>
                </a:solidFill>
                <a:latin typeface="Symbol" panose="05050102010706020507" pitchFamily="18" charset="2"/>
                <a:ea typeface="ＭＳ Ｐゴシック" charset="0"/>
              </a:rPr>
              <a:t>p</a:t>
            </a:r>
            <a:r>
              <a:rPr lang="en-US" sz="2400" kern="0" baseline="30000" dirty="0">
                <a:solidFill>
                  <a:srgbClr val="000000"/>
                </a:solidFill>
                <a:ea typeface="ＭＳ Ｐゴシック" charset="0"/>
              </a:rPr>
              <a:t>0</a:t>
            </a:r>
            <a:r>
              <a:rPr lang="en-US" sz="2400" kern="0" dirty="0">
                <a:solidFill>
                  <a:srgbClr val="000000"/>
                </a:solidFill>
                <a:ea typeface="ＭＳ Ｐゴシック" charset="0"/>
              </a:rPr>
              <a:t> channel </a:t>
            </a:r>
            <a:r>
              <a:rPr lang="en-US" sz="2400" kern="0" dirty="0" smtClean="0">
                <a:solidFill>
                  <a:srgbClr val="000000"/>
                </a:solidFill>
                <a:ea typeface="ＭＳ Ｐゴシック" charset="0"/>
              </a:rPr>
              <a:t>data are important for a coupled channel analyses.</a:t>
            </a:r>
            <a:endParaRPr lang="en-US" sz="2400" kern="0" dirty="0" smtClean="0"/>
          </a:p>
          <a:p>
            <a:endParaRPr lang="en-US" sz="2400" kern="0" dirty="0"/>
          </a:p>
          <a:p>
            <a:pPr marL="0" indent="0">
              <a:buNone/>
            </a:pPr>
            <a:endParaRPr lang="en-US" sz="2400" kern="0" dirty="0" smtClean="0"/>
          </a:p>
          <a:p>
            <a:pPr marL="0" indent="0">
              <a:buNone/>
            </a:pPr>
            <a:endParaRPr lang="en-US" sz="2400" kern="0" dirty="0" smtClean="0"/>
          </a:p>
        </p:txBody>
      </p:sp>
      <p:sp>
        <p:nvSpPr>
          <p:cNvPr id="10" name="Rectangle 9"/>
          <p:cNvSpPr/>
          <p:nvPr/>
        </p:nvSpPr>
        <p:spPr>
          <a:xfrm>
            <a:off x="1014661" y="2234414"/>
            <a:ext cx="18256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400" dirty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Δ(1232)3/2</a:t>
            </a:r>
            <a:r>
              <a:rPr lang="el-GR" sz="2400" dirty="0" smtClean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+</a:t>
            </a:r>
            <a:endParaRPr lang="en-US" sz="2400" dirty="0" smtClean="0">
              <a:solidFill>
                <a:prstClr val="black"/>
              </a:solidFill>
              <a:latin typeface="Palatino Linotype"/>
              <a:ea typeface="+mn-ea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400" dirty="0" smtClean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N</a:t>
            </a:r>
            <a:r>
              <a:rPr lang="el-GR" sz="2400" dirty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(1440)1/2</a:t>
            </a:r>
            <a:r>
              <a:rPr lang="el-GR" sz="2400" dirty="0" smtClean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+</a:t>
            </a:r>
            <a:endParaRPr lang="en-US" sz="2400" dirty="0" smtClean="0">
              <a:solidFill>
                <a:prstClr val="black"/>
              </a:solidFill>
              <a:latin typeface="Palatino Linotype"/>
              <a:ea typeface="+mn-ea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400" dirty="0" smtClean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N</a:t>
            </a:r>
            <a:r>
              <a:rPr lang="el-GR" sz="2400" dirty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(1520)3/2</a:t>
            </a:r>
            <a:r>
              <a:rPr lang="el-GR" sz="2400" dirty="0" smtClean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-</a:t>
            </a:r>
            <a:endParaRPr lang="en-US" sz="2400" dirty="0" smtClean="0">
              <a:solidFill>
                <a:prstClr val="black"/>
              </a:solidFill>
              <a:latin typeface="Palatino Linotype"/>
              <a:ea typeface="+mn-ea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400" dirty="0" smtClean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N</a:t>
            </a:r>
            <a:r>
              <a:rPr lang="el-GR" sz="2400" dirty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(1535)1/2</a:t>
            </a:r>
            <a:r>
              <a:rPr lang="el-GR" sz="2400" dirty="0" smtClean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-</a:t>
            </a:r>
            <a:endParaRPr lang="en-US" sz="2400" dirty="0" smtClean="0">
              <a:solidFill>
                <a:prstClr val="black"/>
              </a:solidFill>
              <a:latin typeface="Palatino Linotype"/>
              <a:ea typeface="+mn-ea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400" dirty="0" smtClean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N</a:t>
            </a:r>
            <a:r>
              <a:rPr lang="el-GR" sz="2400" dirty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(1650</a:t>
            </a:r>
            <a:r>
              <a:rPr lang="el-GR" sz="2400" dirty="0" smtClean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)</a:t>
            </a:r>
            <a:r>
              <a:rPr lang="en-US" sz="2400" dirty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1</a:t>
            </a:r>
            <a:r>
              <a:rPr lang="el-GR" sz="2400" dirty="0" smtClean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/</a:t>
            </a:r>
            <a:r>
              <a:rPr lang="el-GR" sz="2400" dirty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2-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400" dirty="0" smtClean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N</a:t>
            </a:r>
            <a:r>
              <a:rPr lang="el-GR" sz="2400" dirty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(1675)5/2</a:t>
            </a:r>
            <a:r>
              <a:rPr lang="el-GR" sz="2400" dirty="0" smtClean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-</a:t>
            </a:r>
            <a:endParaRPr lang="en-US" sz="2400" dirty="0" smtClean="0">
              <a:solidFill>
                <a:prstClr val="black"/>
              </a:solidFill>
              <a:latin typeface="Palatino Linotype"/>
              <a:ea typeface="+mn-ea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400" dirty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N(</a:t>
            </a:r>
            <a:r>
              <a:rPr lang="el-GR" sz="2400" dirty="0" smtClean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16</a:t>
            </a:r>
            <a:r>
              <a:rPr lang="ru-RU" sz="2400" dirty="0" smtClean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80</a:t>
            </a:r>
            <a:r>
              <a:rPr lang="el-GR" sz="2400" dirty="0" smtClean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)</a:t>
            </a:r>
            <a:r>
              <a:rPr lang="el-GR" sz="2400" dirty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5/2</a:t>
            </a:r>
            <a:r>
              <a:rPr lang="el-GR" sz="2400" dirty="0" smtClean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-</a:t>
            </a:r>
            <a:endParaRPr lang="ru-RU" sz="2400" dirty="0" smtClean="0">
              <a:solidFill>
                <a:prstClr val="black"/>
              </a:solidFill>
              <a:latin typeface="Palatino Linotype"/>
              <a:ea typeface="+mn-ea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N(1710)1/2+</a:t>
            </a:r>
            <a:r>
              <a:rPr lang="el-GR" sz="2400" dirty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	</a:t>
            </a:r>
            <a:endParaRPr lang="en-US" sz="2400" dirty="0">
              <a:solidFill>
                <a:prstClr val="black"/>
              </a:solidFill>
              <a:latin typeface="Palatino Linotype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14658" y="3764652"/>
            <a:ext cx="1745962" cy="1419013"/>
          </a:xfrm>
          <a:prstGeom prst="rect">
            <a:avLst/>
          </a:prstGeom>
          <a:solidFill>
            <a:srgbClr val="3366FF">
              <a:alpha val="40000"/>
            </a:srgbClr>
          </a:solidFill>
          <a:ln w="9525" cap="flat" cmpd="sng" algn="ctr">
            <a:solidFill>
              <a:srgbClr val="6076B4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 rot="16200000">
            <a:off x="1674509" y="1574566"/>
            <a:ext cx="426266" cy="1745962"/>
          </a:xfrm>
          <a:prstGeom prst="rect">
            <a:avLst/>
          </a:prstGeom>
          <a:solidFill>
            <a:srgbClr val="E68422">
              <a:lumMod val="60000"/>
              <a:lumOff val="40000"/>
              <a:alpha val="40000"/>
            </a:srgbClr>
          </a:solidFill>
          <a:ln w="9525" cap="flat" cmpd="sng" algn="ctr">
            <a:solidFill>
              <a:srgbClr val="6076B4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1335653" y="2339685"/>
            <a:ext cx="1103972" cy="1745962"/>
          </a:xfrm>
          <a:prstGeom prst="rect">
            <a:avLst/>
          </a:prstGeom>
          <a:solidFill>
            <a:srgbClr val="008000">
              <a:alpha val="20000"/>
            </a:srgbClr>
          </a:solidFill>
          <a:ln w="9525" cap="flat" cmpd="sng" algn="ctr">
            <a:solidFill>
              <a:srgbClr val="6076B4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40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26198-8D3B-094D-AADA-054D9F796220}" type="slidenum">
              <a:rPr lang="it-IT" smtClean="0"/>
              <a:pPr/>
              <a:t>11</a:t>
            </a:fld>
            <a:endParaRPr lang="it-IT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lvl1pPr algn="ctr" defTabSz="888413">
              <a:defRPr sz="1400" baseline="0">
                <a:solidFill>
                  <a:srgbClr val="800000"/>
                </a:solidFill>
              </a:defRPr>
            </a:lvl1pPr>
          </a:lstStyle>
          <a:p>
            <a:r>
              <a:rPr lang="en-US" dirty="0" smtClean="0"/>
              <a:t>ECT* Workshop 2017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662733" y="2474516"/>
            <a:ext cx="74168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kern="0" dirty="0" smtClean="0">
                <a:latin typeface="+mn-lt"/>
              </a:rPr>
              <a:t>New</a:t>
            </a:r>
            <a:r>
              <a:rPr lang="en-US" sz="3200" kern="0" dirty="0" smtClean="0">
                <a:latin typeface="Symbol" panose="05050102010706020507" pitchFamily="18" charset="2"/>
              </a:rPr>
              <a:t> p</a:t>
            </a:r>
            <a:r>
              <a:rPr lang="en-US" sz="3200" kern="0" baseline="30000" dirty="0" smtClean="0"/>
              <a:t>0</a:t>
            </a:r>
            <a:r>
              <a:rPr lang="en-US" sz="3200" kern="0" dirty="0" smtClean="0"/>
              <a:t> </a:t>
            </a:r>
            <a:r>
              <a:rPr lang="en-US" sz="3200" kern="0" dirty="0">
                <a:latin typeface="+mn-lt"/>
              </a:rPr>
              <a:t>Electroproduction </a:t>
            </a:r>
            <a:r>
              <a:rPr lang="en-US" sz="3200" kern="0" dirty="0" smtClean="0">
                <a:latin typeface="+mn-lt"/>
              </a:rPr>
              <a:t>results in the resonance region from low Q</a:t>
            </a:r>
            <a:r>
              <a:rPr lang="en-US" sz="3200" kern="0" baseline="30000" dirty="0" smtClean="0">
                <a:latin typeface="+mn-lt"/>
              </a:rPr>
              <a:t>2</a:t>
            </a:r>
            <a:r>
              <a:rPr lang="en-US" sz="3200" kern="0" dirty="0" smtClean="0">
                <a:latin typeface="+mn-lt"/>
              </a:rPr>
              <a:t> to high Q</a:t>
            </a:r>
            <a:r>
              <a:rPr lang="en-US" sz="3200" kern="0" baseline="30000" dirty="0" smtClean="0">
                <a:latin typeface="+mn-lt"/>
              </a:rPr>
              <a:t>2</a:t>
            </a:r>
            <a:endParaRPr lang="en-US" sz="3200" baseline="30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566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6589" y="98252"/>
            <a:ext cx="9721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CEBAF and CLAS at </a:t>
            </a:r>
            <a:r>
              <a:rPr lang="en-US" sz="32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Jefferson Lab</a:t>
            </a:r>
            <a:endParaRPr kumimoji="0" lang="en-US" sz="32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26198-8D3B-094D-AADA-054D9F796220}" type="slidenum">
              <a:rPr lang="it-IT" smtClean="0">
                <a:latin typeface="+mj-lt"/>
              </a:rPr>
              <a:t>12</a:t>
            </a:fld>
            <a:endParaRPr lang="it-IT" dirty="0">
              <a:latin typeface="+mj-lt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lvl1pPr algn="ctr" defTabSz="888413">
              <a:defRPr sz="1400" baseline="0">
                <a:solidFill>
                  <a:srgbClr val="800000"/>
                </a:solidFill>
              </a:defRPr>
            </a:lvl1pPr>
          </a:lstStyle>
          <a:p>
            <a:r>
              <a:rPr lang="en-US" dirty="0" smtClean="0"/>
              <a:t>ECT* Workshop 2017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89" y="1034356"/>
            <a:ext cx="4691757" cy="33314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213" y="3122588"/>
            <a:ext cx="3816424" cy="3414854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582882" y="825479"/>
            <a:ext cx="2617083" cy="2153093"/>
          </a:xfrm>
          <a:prstGeom prst="rect">
            <a:avLst/>
          </a:prstGeom>
        </p:spPr>
        <p:txBody>
          <a:bodyPr/>
          <a:lstStyle>
            <a:lvl1pPr marL="334977" indent="-334977" algn="l" defTabSz="888413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1735" indent="-275100" algn="l" defTabSz="888413" rtl="0" fontAlgn="base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ea typeface="+mn-ea"/>
              </a:defRPr>
            </a:lvl2pPr>
            <a:lvl3pPr marL="1111731" indent="-223316" algn="l" defTabSz="888413" rtl="0" fontAlgn="base">
              <a:spcBef>
                <a:spcPct val="20000"/>
              </a:spcBef>
              <a:spcAft>
                <a:spcPct val="0"/>
              </a:spcAft>
              <a:buChar char="•"/>
              <a:defRPr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555130" indent="-221700" algn="l" defTabSz="888413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00144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466198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32251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398302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64357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000" dirty="0" smtClean="0"/>
              <a:t>Six identical sectors</a:t>
            </a:r>
          </a:p>
          <a:p>
            <a:r>
              <a:rPr lang="en-US" sz="2000" dirty="0" smtClean="0"/>
              <a:t>5T toroidal B-field</a:t>
            </a:r>
          </a:p>
          <a:p>
            <a:r>
              <a:rPr lang="el-GR" sz="2000" dirty="0"/>
              <a:t>Δθ=15-140 </a:t>
            </a:r>
            <a:r>
              <a:rPr lang="en-US" sz="2000" dirty="0" smtClean="0"/>
              <a:t>degrees</a:t>
            </a:r>
          </a:p>
          <a:p>
            <a:r>
              <a:rPr lang="el-GR" sz="2000" dirty="0" smtClean="0"/>
              <a:t>Δφ </a:t>
            </a:r>
            <a:r>
              <a:rPr lang="el-GR" sz="2000" dirty="0"/>
              <a:t>= 0-50 </a:t>
            </a:r>
            <a:r>
              <a:rPr lang="en-US" sz="2000" dirty="0" smtClean="0"/>
              <a:t>degrees</a:t>
            </a:r>
          </a:p>
          <a:p>
            <a:r>
              <a:rPr lang="el-GR" sz="2000" dirty="0"/>
              <a:t>Δ</a:t>
            </a:r>
            <a:r>
              <a:rPr lang="en-US" sz="2000" dirty="0"/>
              <a:t>p/p = </a:t>
            </a:r>
            <a:r>
              <a:rPr lang="en-US" sz="2000" dirty="0" smtClean="0"/>
              <a:t>10</a:t>
            </a:r>
            <a:r>
              <a:rPr lang="en-US" sz="2000" baseline="30000" dirty="0" smtClean="0"/>
              <a:t>-2</a:t>
            </a:r>
            <a:r>
              <a:rPr lang="en-US" sz="2000" dirty="0" smtClean="0"/>
              <a:t>-10</a:t>
            </a:r>
            <a:r>
              <a:rPr lang="en-US" sz="2000" baseline="30000" dirty="0" smtClean="0"/>
              <a:t>-3</a:t>
            </a:r>
          </a:p>
          <a:p>
            <a:r>
              <a:rPr lang="en-US" sz="2000" dirty="0" smtClean="0"/>
              <a:t>Polarized targets</a:t>
            </a:r>
            <a:endParaRPr lang="en-US" sz="2000" dirty="0"/>
          </a:p>
          <a:p>
            <a:endParaRPr lang="en-US" sz="2000" baseline="30000" dirty="0" smtClean="0"/>
          </a:p>
          <a:p>
            <a:endParaRPr lang="en-US" sz="2400" kern="0" dirty="0"/>
          </a:p>
          <a:p>
            <a:pPr marL="0" indent="0">
              <a:buNone/>
            </a:pPr>
            <a:endParaRPr lang="en-US" sz="2400" kern="0" dirty="0" smtClean="0"/>
          </a:p>
          <a:p>
            <a:endParaRPr lang="en-US" sz="2400" kern="0" dirty="0"/>
          </a:p>
          <a:p>
            <a:pPr marL="0" indent="0">
              <a:buNone/>
            </a:pPr>
            <a:endParaRPr lang="en-US" sz="2400" kern="0" dirty="0" smtClean="0"/>
          </a:p>
          <a:p>
            <a:pPr marL="0" indent="0">
              <a:buNone/>
            </a:pPr>
            <a:endParaRPr lang="en-US" sz="2400" kern="0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086669" y="4490740"/>
            <a:ext cx="3258908" cy="2232248"/>
          </a:xfrm>
          <a:prstGeom prst="rect">
            <a:avLst/>
          </a:prstGeom>
        </p:spPr>
        <p:txBody>
          <a:bodyPr/>
          <a:lstStyle>
            <a:lvl1pPr marL="334977" indent="-334977" algn="l" defTabSz="888413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1735" indent="-275100" algn="l" defTabSz="888413" rtl="0" fontAlgn="base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ea typeface="+mn-ea"/>
              </a:defRPr>
            </a:lvl2pPr>
            <a:lvl3pPr marL="1111731" indent="-223316" algn="l" defTabSz="888413" rtl="0" fontAlgn="base">
              <a:spcBef>
                <a:spcPct val="20000"/>
              </a:spcBef>
              <a:spcAft>
                <a:spcPct val="0"/>
              </a:spcAft>
              <a:buChar char="•"/>
              <a:defRPr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555130" indent="-221700" algn="l" defTabSz="888413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00144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466198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32251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398302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64357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000" dirty="0" err="1"/>
              <a:t>E</a:t>
            </a:r>
            <a:r>
              <a:rPr lang="en-US" sz="2000" baseline="-25000" dirty="0" err="1"/>
              <a:t>max</a:t>
            </a:r>
            <a:r>
              <a:rPr lang="en-US" sz="2000" dirty="0"/>
              <a:t>: 6 GeV</a:t>
            </a:r>
          </a:p>
          <a:p>
            <a:r>
              <a:rPr lang="en-US" sz="2000" dirty="0">
                <a:solidFill>
                  <a:srgbClr val="000000"/>
                </a:solidFill>
              </a:rPr>
              <a:t>I</a:t>
            </a:r>
            <a:r>
              <a:rPr lang="en-US" sz="2000" baseline="-25000" dirty="0">
                <a:solidFill>
                  <a:srgbClr val="000000"/>
                </a:solidFill>
              </a:rPr>
              <a:t>max </a:t>
            </a:r>
            <a:r>
              <a:rPr lang="en-US" sz="2000" dirty="0"/>
              <a:t>: 200 </a:t>
            </a:r>
            <a:r>
              <a:rPr lang="el-GR" sz="2000" dirty="0"/>
              <a:t>μ</a:t>
            </a:r>
            <a:r>
              <a:rPr lang="en-US" sz="2000" dirty="0"/>
              <a:t>A</a:t>
            </a:r>
          </a:p>
          <a:p>
            <a:r>
              <a:rPr lang="en-US" sz="2000" dirty="0"/>
              <a:t>Duty Factor: 100%</a:t>
            </a:r>
          </a:p>
          <a:p>
            <a:r>
              <a:rPr lang="el-GR" sz="2000" dirty="0"/>
              <a:t>σ</a:t>
            </a:r>
            <a:r>
              <a:rPr lang="en-US" sz="2000" dirty="0"/>
              <a:t>E/E: 2.5 10-5</a:t>
            </a:r>
          </a:p>
          <a:p>
            <a:r>
              <a:rPr lang="en-US" sz="2000" dirty="0"/>
              <a:t>Beam Pol: 80%</a:t>
            </a:r>
          </a:p>
          <a:p>
            <a:r>
              <a:rPr lang="en-US" sz="2000" dirty="0" err="1">
                <a:solidFill>
                  <a:srgbClr val="000000"/>
                </a:solidFill>
              </a:rPr>
              <a:t>E</a:t>
            </a:r>
            <a:r>
              <a:rPr lang="en-US" sz="2000" baseline="-25000" dirty="0" err="1">
                <a:solidFill>
                  <a:srgbClr val="000000"/>
                </a:solidFill>
                <a:latin typeface="Symbol" panose="05050102010706020507" pitchFamily="18" charset="2"/>
              </a:rPr>
              <a:t>g</a:t>
            </a:r>
            <a:r>
              <a:rPr lang="el-GR" sz="2000" dirty="0"/>
              <a:t>(</a:t>
            </a:r>
            <a:r>
              <a:rPr lang="en-US" sz="2000" dirty="0"/>
              <a:t>tagged): 0.8- 5.5 GeV</a:t>
            </a:r>
          </a:p>
          <a:p>
            <a:endParaRPr lang="en-US" sz="2400" kern="0" dirty="0"/>
          </a:p>
          <a:p>
            <a:pPr marL="0" indent="0">
              <a:buNone/>
            </a:pPr>
            <a:endParaRPr lang="en-US" sz="2400" kern="0" dirty="0" smtClean="0"/>
          </a:p>
          <a:p>
            <a:endParaRPr lang="en-US" sz="2400" kern="0" dirty="0"/>
          </a:p>
          <a:p>
            <a:pPr marL="0" indent="0">
              <a:buNone/>
            </a:pPr>
            <a:endParaRPr lang="en-US" sz="2400" kern="0" dirty="0" smtClean="0"/>
          </a:p>
          <a:p>
            <a:pPr marL="0" indent="0">
              <a:buNone/>
            </a:pPr>
            <a:endParaRPr lang="en-US" sz="2400" kern="0" dirty="0" smtClean="0"/>
          </a:p>
        </p:txBody>
      </p:sp>
    </p:spTree>
    <p:extLst>
      <p:ext uri="{BB962C8B-B14F-4D97-AF65-F5344CB8AC3E}">
        <p14:creationId xmlns:p14="http://schemas.microsoft.com/office/powerpoint/2010/main" val="421781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6589" y="98252"/>
            <a:ext cx="9721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rgbClr val="FFFFFF"/>
                </a:solidFill>
                <a:latin typeface="+mj-lt"/>
              </a:rPr>
              <a:t>Missing Mass</a:t>
            </a:r>
            <a:r>
              <a:rPr lang="en-US" sz="3200" kern="0" baseline="30000" dirty="0" smtClean="0">
                <a:solidFill>
                  <a:srgbClr val="FFFFFF"/>
                </a:solidFill>
                <a:latin typeface="+mj-lt"/>
              </a:rPr>
              <a:t>2</a:t>
            </a:r>
            <a:r>
              <a:rPr lang="en-US" sz="3200" kern="0" dirty="0" smtClean="0">
                <a:solidFill>
                  <a:srgbClr val="FFFFFF"/>
                </a:solidFill>
                <a:latin typeface="+mj-lt"/>
              </a:rPr>
              <a:t> vs W for  </a:t>
            </a:r>
            <a:endParaRPr kumimoji="0" lang="en-US" sz="32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26198-8D3B-094D-AADA-054D9F796220}" type="slidenum">
              <a:rPr lang="it-IT" smtClean="0">
                <a:latin typeface="+mj-lt"/>
              </a:rPr>
              <a:t>13</a:t>
            </a:fld>
            <a:endParaRPr lang="it-IT" dirty="0">
              <a:latin typeface="+mj-lt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lvl1pPr algn="ctr" defTabSz="888413">
              <a:defRPr sz="1400" baseline="0">
                <a:solidFill>
                  <a:srgbClr val="800000"/>
                </a:solidFill>
              </a:defRPr>
            </a:lvl1pPr>
          </a:lstStyle>
          <a:p>
            <a:r>
              <a:rPr lang="en-US" dirty="0" smtClean="0"/>
              <a:t>ECT* Workshop 2017</a:t>
            </a:r>
            <a:endParaRPr lang="en-US" dirty="0"/>
          </a:p>
        </p:txBody>
      </p:sp>
      <p:pic>
        <p:nvPicPr>
          <p:cNvPr id="12" name="Picture 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6749" y="1701776"/>
            <a:ext cx="6428136" cy="47425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7207349" y="98252"/>
            <a:ext cx="2232248" cy="5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00767" tIns="50383" rIns="100767" bIns="50383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 err="1" smtClean="0">
                <a:solidFill>
                  <a:schemeClr val="bg1"/>
                </a:solidFill>
                <a:latin typeface="+mn-lt"/>
              </a:rPr>
              <a:t>ep</a:t>
            </a:r>
            <a:r>
              <a:rPr lang="en-US" sz="2400" dirty="0" err="1" smtClean="0">
                <a:solidFill>
                  <a:schemeClr val="bg1"/>
                </a:solidFill>
                <a:latin typeface="+mn-lt"/>
              </a:rPr>
              <a:t>→</a:t>
            </a:r>
            <a:r>
              <a:rPr lang="en-US" altLang="en-US" sz="3200" dirty="0" err="1" smtClean="0">
                <a:solidFill>
                  <a:schemeClr val="bg1"/>
                </a:solidFill>
                <a:latin typeface="+mn-lt"/>
              </a:rPr>
              <a:t>e’p</a:t>
            </a:r>
            <a:r>
              <a:rPr lang="en-US" altLang="en-US" sz="3200" dirty="0" err="1">
                <a:solidFill>
                  <a:schemeClr val="bg1"/>
                </a:solidFill>
                <a:latin typeface="+mn-lt"/>
              </a:rPr>
              <a:t>X</a:t>
            </a:r>
            <a:endParaRPr lang="en-US" altLang="en-US" sz="3200" baseline="30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38797" y="1034356"/>
            <a:ext cx="5086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 dirty="0" smtClean="0">
                <a:solidFill>
                  <a:srgbClr val="000000"/>
                </a:solidFill>
                <a:latin typeface="+mn-lt"/>
              </a:rPr>
              <a:t>Final data sample from 6 GeV run (e16)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643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8252"/>
            <a:ext cx="103822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rgbClr val="FFFFFF"/>
                </a:solidFill>
                <a:latin typeface="+mj-lt"/>
              </a:rPr>
              <a:t>Radiative Corrections (RC)</a:t>
            </a:r>
            <a:endParaRPr kumimoji="0" lang="en-US" sz="32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26198-8D3B-094D-AADA-054D9F796220}" type="slidenum">
              <a:rPr lang="it-IT" smtClean="0">
                <a:latin typeface="+mj-lt"/>
              </a:rPr>
              <a:t>14</a:t>
            </a:fld>
            <a:endParaRPr lang="it-IT" dirty="0">
              <a:latin typeface="+mj-lt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lvl1pPr algn="ctr" defTabSz="888413">
              <a:defRPr sz="1400" baseline="0">
                <a:solidFill>
                  <a:srgbClr val="800000"/>
                </a:solidFill>
              </a:defRPr>
            </a:lvl1pPr>
          </a:lstStyle>
          <a:p>
            <a:r>
              <a:rPr lang="en-US" dirty="0" smtClean="0"/>
              <a:t>ECT* Workshop 2017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98637" y="1178372"/>
            <a:ext cx="9073008" cy="4819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E4499"/>
              </a:buClr>
              <a:buSzTx/>
              <a:buFontTx/>
              <a:buChar char="•"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/>
                <a:cs typeface="+mn-cs"/>
              </a:rPr>
              <a:t>Radiative</a:t>
            </a:r>
            <a:r>
              <a:rPr kumimoji="0" lang="en-US" sz="240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/>
                <a:cs typeface="+mn-cs"/>
              </a:rPr>
              <a:t> corrections for </a:t>
            </a:r>
            <a:r>
              <a:rPr lang="en-US" sz="2400" kern="0" dirty="0">
                <a:solidFill>
                  <a:srgbClr val="FF0000"/>
                </a:solidFill>
                <a:latin typeface="+mn-lt"/>
                <a:ea typeface="ＭＳ Ｐゴシック"/>
                <a:cs typeface="+mn-cs"/>
              </a:rPr>
              <a:t>e</a:t>
            </a:r>
            <a:r>
              <a:rPr kumimoji="0" lang="en-US" sz="240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/>
                <a:cs typeface="+mn-cs"/>
              </a:rPr>
              <a:t>xclusive</a:t>
            </a: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/>
                <a:cs typeface="+mn-cs"/>
              </a:rPr>
              <a:t> processes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E4499"/>
              </a:buClr>
              <a:buSzTx/>
              <a:buFontTx/>
              <a:buChar char="•"/>
              <a:tabLst/>
              <a:defRPr/>
            </a:pPr>
            <a:endParaRPr lang="en-US" sz="2400" kern="0" dirty="0">
              <a:solidFill>
                <a:srgbClr val="FF0000"/>
              </a:solidFill>
              <a:latin typeface="+mn-lt"/>
              <a:ea typeface="ＭＳ Ｐゴシック"/>
              <a:cs typeface="+mn-cs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E4499"/>
              </a:buClr>
              <a:buSzTx/>
              <a:buFontTx/>
              <a:buChar char="•"/>
              <a:tabLst/>
              <a:defRPr/>
            </a:pPr>
            <a:endParaRPr kumimoji="0" lang="en-US" sz="240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ＭＳ Ｐゴシック"/>
              <a:cs typeface="+mn-cs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E4499"/>
              </a:buClr>
              <a:buSzTx/>
              <a:buFontTx/>
              <a:buChar char="•"/>
              <a:tabLst/>
              <a:defRPr/>
            </a:pPr>
            <a:endParaRPr kumimoji="0" lang="en-US" sz="240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ＭＳ Ｐゴシック"/>
              <a:cs typeface="+mn-cs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E4499"/>
              </a:buClr>
              <a:buSzTx/>
              <a:buFontTx/>
              <a:buChar char="•"/>
              <a:tabLst/>
              <a:defRPr/>
            </a:pPr>
            <a:endParaRPr kumimoji="0" lang="en-US" sz="240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ＭＳ Ｐゴシック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E4499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   - Mo and Tsai method is limited to inclusive RC. (2 structure functions)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E4499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   - 4 structure functions (unpolarized)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E4499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   - 5 structure functions (with polarized beam)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E4499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   - 18 structure functions (with polarized beam and polarized target)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E4499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   - Even though it is QED corrections, RC should be also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E4499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     made for hadronic variables since q=e-e’ changes: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E4499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     (Q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x</a:t>
            </a:r>
            <a:r>
              <a:rPr kumimoji="0" lang="en-US" sz="2000" b="0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t,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/>
                <a:cs typeface="Simplified Arabic" panose="02020603050405020304" pitchFamily="18" charset="-78"/>
              </a:rPr>
              <a:t>f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) or (Q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W,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cos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/>
                <a:cs typeface="+mn-cs"/>
              </a:rPr>
              <a:t>q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/>
                <a:cs typeface="Simplified Arabic" panose="02020603050405020304" pitchFamily="18" charset="-78"/>
              </a:rPr>
              <a:t>f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) for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exclusive processes (EXCLURAD)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757553" y="1682428"/>
            <a:ext cx="5167506" cy="1385639"/>
            <a:chOff x="1513416" y="4233333"/>
            <a:chExt cx="5360458" cy="169014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7498" t="5882" r="3274"/>
            <a:stretch/>
          </p:blipFill>
          <p:spPr>
            <a:xfrm>
              <a:off x="1513416" y="4233333"/>
              <a:ext cx="5191169" cy="164592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999310" y="5503346"/>
              <a:ext cx="7998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kumimoji="1" lang="en-US" sz="1800" b="1" dirty="0" smtClean="0">
                  <a:solidFill>
                    <a:srgbClr val="322F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-128"/>
                  <a:cs typeface="+mn-cs"/>
                </a:rPr>
                <a:t>initial</a:t>
              </a:r>
              <a:endParaRPr kumimoji="1" lang="en-US" sz="1800" b="1" dirty="0">
                <a:solidFill>
                  <a:srgbClr val="322F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16397" y="5520278"/>
              <a:ext cx="6790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kumimoji="1" lang="en-US" sz="1800" b="1" dirty="0" smtClean="0">
                  <a:solidFill>
                    <a:srgbClr val="322F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-128"/>
                  <a:cs typeface="+mn-cs"/>
                </a:rPr>
                <a:t>final</a:t>
              </a:r>
              <a:endParaRPr kumimoji="1" lang="en-US" sz="1800" b="1" dirty="0">
                <a:solidFill>
                  <a:srgbClr val="322F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68822" y="5554144"/>
              <a:ext cx="1605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kumimoji="1" lang="en-US" sz="1800" b="1" dirty="0" smtClean="0">
                  <a:solidFill>
                    <a:srgbClr val="322F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-128"/>
                  <a:cs typeface="+mn-cs"/>
                </a:rPr>
                <a:t>vacuum loops</a:t>
              </a:r>
              <a:endParaRPr kumimoji="1" lang="en-US" sz="1800" b="1" dirty="0">
                <a:solidFill>
                  <a:srgbClr val="322F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7" name="Rectangle 6"/>
          <p:cNvSpPr/>
          <p:nvPr/>
        </p:nvSpPr>
        <p:spPr bwMode="auto">
          <a:xfrm>
            <a:off x="2742853" y="1610420"/>
            <a:ext cx="2274961" cy="1512168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normalizeH="0" baseline="0">
              <a:ln>
                <a:noFill/>
              </a:ln>
              <a:solidFill>
                <a:srgbClr val="800000"/>
              </a:solidFill>
              <a:effectLst/>
              <a:latin typeface="Baskerville Old Face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50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8252"/>
            <a:ext cx="103822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rgbClr val="FFFFFF"/>
                </a:solidFill>
                <a:latin typeface="+mj-lt"/>
              </a:rPr>
              <a:t>Radiative Corrections</a:t>
            </a:r>
            <a:endParaRPr kumimoji="0" lang="en-US" sz="32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26198-8D3B-094D-AADA-054D9F796220}" type="slidenum">
              <a:rPr lang="it-IT" smtClean="0">
                <a:latin typeface="+mj-lt"/>
              </a:rPr>
              <a:t>15</a:t>
            </a:fld>
            <a:endParaRPr lang="it-IT" dirty="0">
              <a:latin typeface="+mj-lt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lvl1pPr algn="ctr" defTabSz="888413">
              <a:defRPr sz="1400" baseline="0">
                <a:solidFill>
                  <a:srgbClr val="800000"/>
                </a:solidFill>
              </a:defRPr>
            </a:lvl1pPr>
          </a:lstStyle>
          <a:p>
            <a:r>
              <a:rPr lang="en-US" dirty="0" smtClean="0"/>
              <a:t>ECT* Workshop 2017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423" y="826451"/>
            <a:ext cx="6177152" cy="602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2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8252"/>
            <a:ext cx="103822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rgbClr val="FFFFFF"/>
                </a:solidFill>
                <a:latin typeface="+mj-lt"/>
              </a:rPr>
              <a:t>Radiative Corrections</a:t>
            </a:r>
            <a:endParaRPr kumimoji="0" lang="en-US" sz="32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26198-8D3B-094D-AADA-054D9F796220}" type="slidenum">
              <a:rPr lang="it-IT" smtClean="0">
                <a:latin typeface="+mj-lt"/>
              </a:rPr>
              <a:t>16</a:t>
            </a:fld>
            <a:endParaRPr lang="it-IT" dirty="0">
              <a:latin typeface="+mj-lt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lvl1pPr algn="ctr" defTabSz="888413">
              <a:defRPr sz="1400" baseline="0">
                <a:solidFill>
                  <a:srgbClr val="800000"/>
                </a:solidFill>
              </a:defRPr>
            </a:lvl1pPr>
          </a:lstStyle>
          <a:p>
            <a:r>
              <a:rPr lang="en-US" dirty="0" smtClean="0"/>
              <a:t>ECT* Workshop 2017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423" y="826451"/>
            <a:ext cx="6177152" cy="602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8252"/>
            <a:ext cx="103822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rgbClr val="FFFFFF"/>
                </a:solidFill>
                <a:latin typeface="+mj-lt"/>
              </a:rPr>
              <a:t>Normalization (inclusive electron scattering)</a:t>
            </a:r>
            <a:endParaRPr kumimoji="0" lang="en-US" sz="32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3" name="Picture 2" descr="INEL.gif"/>
          <p:cNvPicPr>
            <a:picLocks noChangeAspect="1"/>
          </p:cNvPicPr>
          <p:nvPr/>
        </p:nvPicPr>
        <p:blipFill>
          <a:blip r:embed="rId2"/>
          <a:srcRect l="9443" t="31895" r="18164" b="14676"/>
          <a:stretch>
            <a:fillRect/>
          </a:stretch>
        </p:blipFill>
        <p:spPr>
          <a:xfrm>
            <a:off x="4399036" y="1106365"/>
            <a:ext cx="5181009" cy="54159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19400" y="4636860"/>
            <a:ext cx="12431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charset="2"/>
              <a:buChar char="§"/>
            </a:pPr>
            <a:r>
              <a:rPr lang="en-US" sz="1800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 Data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        Keppel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       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Brasse</a:t>
            </a:r>
            <a:endParaRPr lang="en-US" sz="1800" dirty="0" smtClean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819400" y="5128080"/>
            <a:ext cx="407721" cy="1588"/>
          </a:xfrm>
          <a:prstGeom prst="line">
            <a:avLst/>
          </a:prstGeom>
          <a:noFill/>
          <a:ln w="25400" cap="flat" cmpd="sng" algn="ctr">
            <a:solidFill>
              <a:srgbClr val="3366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" name="Straight Connector 6"/>
          <p:cNvCxnSpPr/>
          <p:nvPr/>
        </p:nvCxnSpPr>
        <p:spPr>
          <a:xfrm>
            <a:off x="2819400" y="5368020"/>
            <a:ext cx="407721" cy="1588"/>
          </a:xfrm>
          <a:prstGeom prst="line">
            <a:avLst/>
          </a:prstGeom>
          <a:noFill/>
          <a:ln w="25400" cap="flat" cmpd="sng" algn="ctr">
            <a:solidFill>
              <a:srgbClr val="D84BC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219887" y="2258492"/>
            <a:ext cx="4032447" cy="2016224"/>
          </a:xfrm>
          <a:prstGeom prst="rect">
            <a:avLst/>
          </a:prstGeom>
        </p:spPr>
        <p:txBody>
          <a:bodyPr/>
          <a:lstStyle>
            <a:lvl1pPr marL="334977" indent="-334977" algn="l" defTabSz="888413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1735" indent="-275100" algn="l" defTabSz="888413" rtl="0" fontAlgn="base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ea typeface="+mn-ea"/>
              </a:defRPr>
            </a:lvl2pPr>
            <a:lvl3pPr marL="1111731" indent="-223316" algn="l" defTabSz="888413" rtl="0" fontAlgn="base">
              <a:spcBef>
                <a:spcPct val="20000"/>
              </a:spcBef>
              <a:spcAft>
                <a:spcPct val="0"/>
              </a:spcAft>
              <a:buChar char="•"/>
              <a:defRPr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555130" indent="-221700" algn="l" defTabSz="888413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00144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466198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32251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398302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64357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400" dirty="0" smtClean="0"/>
              <a:t>Inclusive electron scattering cross section has been made (1.1 &lt;W&lt; 1.7),  and compared with Keppel and </a:t>
            </a:r>
            <a:r>
              <a:rPr lang="en-US" sz="2400" dirty="0" err="1" smtClean="0"/>
              <a:t>Brasse</a:t>
            </a:r>
            <a:r>
              <a:rPr lang="en-US" sz="2400" dirty="0" smtClean="0"/>
              <a:t> parameterizations</a:t>
            </a:r>
            <a:r>
              <a:rPr lang="en-US" sz="2400" kern="0" dirty="0" smtClean="0">
                <a:solidFill>
                  <a:srgbClr val="000000"/>
                </a:solidFill>
                <a:ea typeface="ＭＳ Ｐゴシック" charset="0"/>
              </a:rPr>
              <a:t>.</a:t>
            </a:r>
            <a:endParaRPr lang="en-US" sz="2400" kern="0" dirty="0">
              <a:solidFill>
                <a:srgbClr val="000000"/>
              </a:solidFill>
              <a:ea typeface="ＭＳ Ｐゴシック" charset="0"/>
            </a:endParaRPr>
          </a:p>
          <a:p>
            <a:endParaRPr lang="en-US" sz="2400" kern="0" dirty="0"/>
          </a:p>
          <a:p>
            <a:pPr marL="0" indent="0">
              <a:buNone/>
            </a:pPr>
            <a:endParaRPr lang="en-US" sz="2400" kern="0" dirty="0" smtClean="0"/>
          </a:p>
          <a:p>
            <a:pPr marL="0" indent="0">
              <a:buNone/>
            </a:pPr>
            <a:endParaRPr lang="en-US" sz="2400" kern="0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557492" y="2587705"/>
            <a:ext cx="432048" cy="425293"/>
          </a:xfrm>
          <a:prstGeom prst="rect">
            <a:avLst/>
          </a:prstGeom>
        </p:spPr>
        <p:txBody>
          <a:bodyPr/>
          <a:lstStyle>
            <a:lvl1pPr marL="334977" indent="-334977" algn="l" defTabSz="888413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1735" indent="-275100" algn="l" defTabSz="888413" rtl="0" fontAlgn="base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ea typeface="+mn-ea"/>
              </a:defRPr>
            </a:lvl2pPr>
            <a:lvl3pPr marL="1111731" indent="-223316" algn="l" defTabSz="888413" rtl="0" fontAlgn="base">
              <a:spcBef>
                <a:spcPct val="20000"/>
              </a:spcBef>
              <a:spcAft>
                <a:spcPct val="0"/>
              </a:spcAft>
              <a:buChar char="•"/>
              <a:defRPr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555130" indent="-221700" algn="l" defTabSz="888413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00144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466198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32251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398302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64357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400" kern="0" dirty="0"/>
              <a:t>W</a:t>
            </a:r>
          </a:p>
          <a:p>
            <a:pPr marL="0" indent="0">
              <a:buNone/>
            </a:pPr>
            <a:endParaRPr lang="en-US" sz="2400" kern="0" dirty="0" smtClean="0"/>
          </a:p>
          <a:p>
            <a:pPr marL="0" indent="0">
              <a:buNone/>
            </a:pPr>
            <a:endParaRPr lang="en-US" sz="2400" kern="0" dirty="0" smtClean="0"/>
          </a:p>
        </p:txBody>
      </p:sp>
    </p:spTree>
    <p:extLst>
      <p:ext uri="{BB962C8B-B14F-4D97-AF65-F5344CB8AC3E}">
        <p14:creationId xmlns:p14="http://schemas.microsoft.com/office/powerpoint/2010/main" val="414716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8252"/>
            <a:ext cx="103822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rgbClr val="FFFFFF"/>
                </a:solidFill>
                <a:latin typeface="+mj-lt"/>
              </a:rPr>
              <a:t>Normalization (e-p elastic scattering)</a:t>
            </a:r>
            <a:endParaRPr kumimoji="0" lang="en-US" sz="32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0" name="Picture 4" descr="elas_1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8"/>
          <a:stretch>
            <a:fillRect/>
          </a:stretch>
        </p:blipFill>
        <p:spPr bwMode="auto">
          <a:xfrm>
            <a:off x="1662733" y="890340"/>
            <a:ext cx="6524203" cy="581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782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8252"/>
            <a:ext cx="103822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rgbClr val="FFFFFF"/>
                </a:solidFill>
                <a:latin typeface="+mn-lt"/>
              </a:rPr>
              <a:t>Differential cross section of </a:t>
            </a:r>
            <a:r>
              <a:rPr lang="en-US" sz="3200" kern="0" dirty="0" smtClean="0">
                <a:solidFill>
                  <a:srgbClr val="FFFFFF"/>
                </a:solidFill>
                <a:latin typeface="Symbol" panose="05050102010706020507" pitchFamily="18" charset="2"/>
              </a:rPr>
              <a:t>p</a:t>
            </a:r>
            <a:r>
              <a:rPr lang="en-US" sz="3200" kern="0" baseline="30000" dirty="0" smtClean="0">
                <a:solidFill>
                  <a:srgbClr val="FFFFFF"/>
                </a:solidFill>
              </a:rPr>
              <a:t>0 </a:t>
            </a:r>
            <a:r>
              <a:rPr lang="en-US" sz="3200" kern="0" dirty="0">
                <a:solidFill>
                  <a:srgbClr val="FFFFFF"/>
                </a:solidFill>
                <a:latin typeface="Calibri"/>
                <a:cs typeface="+mj-cs"/>
              </a:rPr>
              <a:t>electroproduction</a:t>
            </a:r>
            <a:endParaRPr kumimoji="0" lang="en-US" sz="32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26198-8D3B-094D-AADA-054D9F796220}" type="slidenum">
              <a:rPr lang="it-IT" smtClean="0">
                <a:latin typeface="+mj-lt"/>
              </a:rPr>
              <a:t>19</a:t>
            </a:fld>
            <a:endParaRPr lang="it-IT" dirty="0">
              <a:latin typeface="+mj-lt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lvl1pPr algn="ctr" defTabSz="888413">
              <a:defRPr sz="1400" baseline="0">
                <a:solidFill>
                  <a:srgbClr val="800000"/>
                </a:solidFill>
              </a:defRPr>
            </a:lvl1pPr>
          </a:lstStyle>
          <a:p>
            <a:r>
              <a:rPr lang="en-US" dirty="0" smtClean="0"/>
              <a:t>ECT* Workshop 2017</a:t>
            </a:r>
            <a:endParaRPr lang="en-US" dirty="0"/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8039100" y="6248400"/>
            <a:ext cx="342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>
                <a:solidFill>
                  <a:srgbClr val="000000"/>
                </a:solidFill>
                <a:latin typeface="Symbol" pitchFamily="18" charset="2"/>
                <a:ea typeface="+mn-ea"/>
                <a:cs typeface="+mn-cs"/>
              </a:rPr>
              <a:t>f</a:t>
            </a:r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>
            <a:off x="7086600" y="6629400"/>
            <a:ext cx="762000" cy="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24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8" name="Picture 4" descr="all_phi_Q2_0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58676" y="818332"/>
            <a:ext cx="7772241" cy="58872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800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6589" y="98252"/>
            <a:ext cx="9721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SU(6</a:t>
            </a:r>
            <a:r>
              <a:rPr lang="en-US" sz="3200" dirty="0" smtClean="0">
                <a:solidFill>
                  <a:schemeClr val="bg1"/>
                </a:solidFill>
                <a:latin typeface="+mj-lt"/>
              </a:rPr>
              <a:t>) 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x O(3) </a:t>
            </a:r>
            <a:r>
              <a:rPr lang="en-US" sz="3200" dirty="0" smtClean="0">
                <a:solidFill>
                  <a:schemeClr val="bg1"/>
                </a:solidFill>
                <a:latin typeface="+mj-lt"/>
              </a:rPr>
              <a:t>Classification of N*</a:t>
            </a:r>
            <a:endParaRPr kumimoji="0" lang="en-US" sz="32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26198-8D3B-094D-AADA-054D9F796220}" type="slidenum">
              <a:rPr lang="it-IT" smtClean="0">
                <a:latin typeface="+mj-lt"/>
              </a:rPr>
              <a:t>2</a:t>
            </a:fld>
            <a:endParaRPr lang="it-IT" dirty="0">
              <a:latin typeface="+mj-lt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lvl1pPr algn="ctr" defTabSz="888413">
              <a:defRPr sz="1400" baseline="0">
                <a:solidFill>
                  <a:srgbClr val="800000"/>
                </a:solidFill>
              </a:defRPr>
            </a:lvl1pPr>
          </a:lstStyle>
          <a:p>
            <a:r>
              <a:rPr lang="en-US" dirty="0" smtClean="0"/>
              <a:t>ECT* Workshop 2017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27" y="818332"/>
            <a:ext cx="7940572" cy="578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6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6589" y="98252"/>
            <a:ext cx="9721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srgbClr val="FFFFFF"/>
                </a:solidFill>
                <a:latin typeface="Symbol" panose="05050102010706020507" pitchFamily="18" charset="2"/>
              </a:rPr>
              <a:t>p</a:t>
            </a:r>
            <a:r>
              <a:rPr lang="en-US" sz="3200" kern="0" baseline="30000" dirty="0">
                <a:solidFill>
                  <a:srgbClr val="FFFFFF"/>
                </a:solidFill>
              </a:rPr>
              <a:t>0 </a:t>
            </a:r>
            <a:r>
              <a:rPr lang="en-US" sz="3200" kern="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electroproduction in the resonance region</a:t>
            </a:r>
            <a:endParaRPr kumimoji="0" lang="en-US" sz="32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26198-8D3B-094D-AADA-054D9F796220}" type="slidenum">
              <a:rPr lang="it-IT" smtClean="0">
                <a:latin typeface="+mj-lt"/>
              </a:rPr>
              <a:t>20</a:t>
            </a:fld>
            <a:endParaRPr lang="it-IT" dirty="0">
              <a:latin typeface="+mj-lt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lvl1pPr algn="ctr" defTabSz="888413">
              <a:defRPr sz="1400" baseline="0">
                <a:solidFill>
                  <a:srgbClr val="800000"/>
                </a:solidFill>
              </a:defRPr>
            </a:lvl1pPr>
          </a:lstStyle>
          <a:p>
            <a:r>
              <a:rPr lang="en-US" dirty="0" smtClean="0"/>
              <a:t>ECT* Workshop 2017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69" y="2773445"/>
            <a:ext cx="3567113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5" descr="Eqn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45" y="1106364"/>
            <a:ext cx="832167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096826" y="2568236"/>
            <a:ext cx="492918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Measurement requires out-of-plane detection of hadronic decay.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Structure functions extracted from fits to </a:t>
            </a:r>
            <a:r>
              <a:rPr kumimoji="0" lang="en-US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</a:rPr>
              <a:t>f</a:t>
            </a:r>
            <a:r>
              <a:rPr kumimoji="0" lang="en-US" alt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*</a:t>
            </a:r>
            <a:r>
              <a:rPr kumimoji="0" lang="en-US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distributions for each (Q</a:t>
            </a:r>
            <a:r>
              <a:rPr kumimoji="0" lang="en-US" alt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  <a:r>
              <a:rPr kumimoji="0" lang="en-US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,W, cos</a:t>
            </a:r>
            <a:r>
              <a:rPr kumimoji="0" lang="el-GR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θ</a:t>
            </a:r>
            <a:r>
              <a:rPr kumimoji="0" lang="en-US" alt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*</a:t>
            </a:r>
            <a:r>
              <a:rPr kumimoji="0" lang="en-US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) point.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altLang="en-US" sz="2000" kern="0" dirty="0">
              <a:solidFill>
                <a:srgbClr val="000000"/>
              </a:solidFill>
            </a:endParaRPr>
          </a:p>
          <a:p>
            <a:pPr lvl="0" eaLnBrk="1" hangingPunct="1">
              <a:lnSpc>
                <a:spcPct val="90000"/>
              </a:lnSpc>
              <a:defRPr/>
            </a:pPr>
            <a:r>
              <a:rPr lang="en-US" altLang="en-US" sz="2000" kern="0" dirty="0">
                <a:solidFill>
                  <a:srgbClr val="000000"/>
                </a:solidFill>
              </a:rPr>
              <a:t>Longitudinal sensitivity w/o </a:t>
            </a:r>
            <a:r>
              <a:rPr lang="en-US" altLang="en-US" sz="2000" kern="0" dirty="0" err="1">
                <a:solidFill>
                  <a:srgbClr val="000000"/>
                </a:solidFill>
              </a:rPr>
              <a:t>Rosenbluth</a:t>
            </a:r>
            <a:r>
              <a:rPr lang="en-US" altLang="en-US" sz="2000" kern="0" dirty="0">
                <a:solidFill>
                  <a:srgbClr val="000000"/>
                </a:solidFill>
              </a:rPr>
              <a:t> separation</a:t>
            </a:r>
            <a:endParaRPr kumimoji="0" lang="en-US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548" y="1775107"/>
            <a:ext cx="3290009" cy="51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8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6589" y="98252"/>
            <a:ext cx="9721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0" dirty="0" smtClean="0">
                <a:solidFill>
                  <a:srgbClr val="FFFFFF"/>
                </a:solidFill>
                <a:latin typeface="Calibri"/>
              </a:rPr>
              <a:t>Power of Interference</a:t>
            </a:r>
          </a:p>
        </p:txBody>
      </p:sp>
      <p:sp>
        <p:nvSpPr>
          <p:cNvPr id="3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26198-8D3B-094D-AADA-054D9F796220}" type="slidenum">
              <a:rPr lang="it-IT" smtClean="0"/>
              <a:pPr/>
              <a:t>21</a:t>
            </a:fld>
            <a:endParaRPr lang="it-IT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lvl1pPr algn="ctr" defTabSz="888413">
              <a:defRPr sz="1400" baseline="0">
                <a:solidFill>
                  <a:srgbClr val="800000"/>
                </a:solidFill>
              </a:defRPr>
            </a:lvl1pPr>
          </a:lstStyle>
          <a:p>
            <a:r>
              <a:rPr lang="en-US" dirty="0" smtClean="0"/>
              <a:t>ECT* Workshop 2017</a:t>
            </a:r>
            <a:endParaRPr lang="en-US" dirty="0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448770" y="2209903"/>
            <a:ext cx="52578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Unpolarized structure function</a:t>
            </a:r>
            <a:r>
              <a:rPr kumimoji="0" lang="en-US" alt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Amplify small resonance multipole by an interfering larger resonance multipole</a:t>
            </a: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524970" y="4572103"/>
            <a:ext cx="50292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Polarized structure function</a:t>
            </a:r>
          </a:p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742950" marR="0" lvl="1" indent="-28575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Amplify resonance multipole by a large background amplitude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890095" y="2713141"/>
            <a:ext cx="40290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b="1" i="1">
                <a:solidFill>
                  <a:srgbClr val="000000"/>
                </a:solidFill>
                <a:latin typeface="Symbol" pitchFamily="18" charset="2"/>
                <a:ea typeface="+mn-ea"/>
                <a:cs typeface="+mn-cs"/>
              </a:rPr>
              <a:t>s</a:t>
            </a:r>
            <a:r>
              <a:rPr lang="en-US" altLang="en-US" sz="2000" b="1" i="1" baseline="-250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LT </a:t>
            </a:r>
            <a:r>
              <a:rPr lang="en-US" altLang="en-US" sz="2000" b="1" i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 	~ Re(L*T)</a:t>
            </a:r>
          </a:p>
          <a:p>
            <a:pPr eaLnBrk="1" hangingPunct="1"/>
            <a:r>
              <a:rPr lang="en-US" altLang="en-US" sz="2000" b="1" i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	</a:t>
            </a:r>
            <a:r>
              <a:rPr lang="en-US" altLang="en-US" sz="2000" b="1" i="1">
                <a:solidFill>
                  <a:srgbClr val="FF3399"/>
                </a:solidFill>
                <a:latin typeface="Times New Roman" pitchFamily="18" charset="0"/>
                <a:ea typeface="+mn-ea"/>
                <a:cs typeface="+mn-cs"/>
              </a:rPr>
              <a:t>= </a:t>
            </a:r>
            <a:r>
              <a:rPr lang="en-US" altLang="en-US" sz="2000" b="1" i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Re(L)Re(T) + </a:t>
            </a:r>
            <a:r>
              <a:rPr lang="en-US" altLang="en-US" sz="2000" b="1" i="1">
                <a:solidFill>
                  <a:srgbClr val="3333CC"/>
                </a:solidFill>
                <a:latin typeface="Times New Roman" pitchFamily="18" charset="0"/>
                <a:ea typeface="+mn-ea"/>
                <a:cs typeface="+mn-cs"/>
              </a:rPr>
              <a:t>Im(L)</a:t>
            </a:r>
            <a:r>
              <a:rPr lang="en-US" altLang="en-US" sz="2000" b="1" i="1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Im(T)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829770" y="5029303"/>
            <a:ext cx="40290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b="1" i="1">
                <a:solidFill>
                  <a:srgbClr val="000000"/>
                </a:solidFill>
                <a:latin typeface="Symbol" pitchFamily="18" charset="2"/>
                <a:ea typeface="+mn-ea"/>
                <a:cs typeface="+mn-cs"/>
              </a:rPr>
              <a:t>s</a:t>
            </a:r>
            <a:r>
              <a:rPr lang="en-US" altLang="en-US" sz="2000" b="1" i="1" baseline="-250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LT’ </a:t>
            </a:r>
            <a:r>
              <a:rPr lang="en-US" altLang="en-US" sz="2000" b="1" i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 	~ Im(L*T)</a:t>
            </a:r>
          </a:p>
          <a:p>
            <a:pPr eaLnBrk="1" hangingPunct="1"/>
            <a:r>
              <a:rPr lang="en-US" altLang="en-US" sz="2000" b="1" i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	</a:t>
            </a:r>
            <a:r>
              <a:rPr lang="en-US" altLang="en-US" sz="2000" b="1" i="1">
                <a:solidFill>
                  <a:srgbClr val="FF3399"/>
                </a:solidFill>
                <a:latin typeface="Times New Roman" pitchFamily="18" charset="0"/>
                <a:ea typeface="+mn-ea"/>
                <a:cs typeface="+mn-cs"/>
              </a:rPr>
              <a:t>= </a:t>
            </a:r>
            <a:r>
              <a:rPr lang="en-US" altLang="en-US" sz="2000" b="1" i="1">
                <a:solidFill>
                  <a:srgbClr val="3333CC"/>
                </a:solidFill>
                <a:latin typeface="Times New Roman" pitchFamily="18" charset="0"/>
                <a:ea typeface="+mn-ea"/>
                <a:cs typeface="+mn-cs"/>
              </a:rPr>
              <a:t>Re(L)</a:t>
            </a:r>
            <a:r>
              <a:rPr lang="en-US" altLang="en-US" sz="2000" b="1" i="1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Im(T)</a:t>
            </a:r>
            <a:r>
              <a:rPr lang="en-US" altLang="en-US" sz="2000" b="1" i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 + </a:t>
            </a:r>
            <a:r>
              <a:rPr lang="en-US" altLang="en-US" sz="2000" b="1" i="1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Im(L)</a:t>
            </a:r>
            <a:r>
              <a:rPr lang="en-US" altLang="en-US" sz="2000" b="1" i="1">
                <a:solidFill>
                  <a:srgbClr val="3333CC"/>
                </a:solidFill>
                <a:latin typeface="Times New Roman" pitchFamily="18" charset="0"/>
                <a:ea typeface="+mn-ea"/>
                <a:cs typeface="+mn-cs"/>
              </a:rPr>
              <a:t>Re(T)</a:t>
            </a:r>
          </a:p>
        </p:txBody>
      </p:sp>
      <p:grpSp>
        <p:nvGrpSpPr>
          <p:cNvPr id="20" name="Group 8"/>
          <p:cNvGrpSpPr>
            <a:grpSpLocks/>
          </p:cNvGrpSpPr>
          <p:nvPr/>
        </p:nvGrpSpPr>
        <p:grpSpPr bwMode="auto">
          <a:xfrm>
            <a:off x="5630370" y="2133703"/>
            <a:ext cx="3657600" cy="2038350"/>
            <a:chOff x="3456" y="960"/>
            <a:chExt cx="2304" cy="1284"/>
          </a:xfrm>
        </p:grpSpPr>
        <p:pic>
          <p:nvPicPr>
            <p:cNvPr id="21" name="Picture 9" descr="two_res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9" t="4637" r="8435" b="4637"/>
            <a:stretch>
              <a:fillRect/>
            </a:stretch>
          </p:blipFill>
          <p:spPr bwMode="auto">
            <a:xfrm>
              <a:off x="3456" y="960"/>
              <a:ext cx="2200" cy="1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2" name="Text Box 10"/>
            <p:cNvSpPr txBox="1">
              <a:spLocks noChangeArrowheads="1"/>
            </p:cNvSpPr>
            <p:nvPr/>
          </p:nvSpPr>
          <p:spPr bwMode="auto">
            <a:xfrm>
              <a:off x="4896" y="1056"/>
              <a:ext cx="86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600">
                  <a:solidFill>
                    <a:srgbClr val="FF0000"/>
                  </a:solidFill>
                  <a:latin typeface="Times New Roman" pitchFamily="18" charset="0"/>
                  <a:ea typeface="+mn-ea"/>
                  <a:cs typeface="+mn-cs"/>
                </a:rPr>
                <a:t>Large</a:t>
              </a:r>
            </a:p>
          </p:txBody>
        </p:sp>
        <p:sp>
          <p:nvSpPr>
            <p:cNvPr id="33" name="Text Box 11"/>
            <p:cNvSpPr txBox="1">
              <a:spLocks noChangeArrowheads="1"/>
            </p:cNvSpPr>
            <p:nvPr/>
          </p:nvSpPr>
          <p:spPr bwMode="auto">
            <a:xfrm>
              <a:off x="4368" y="1824"/>
              <a:ext cx="43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600">
                  <a:solidFill>
                    <a:srgbClr val="3333FF"/>
                  </a:solidFill>
                  <a:latin typeface="Times New Roman" pitchFamily="18" charset="0"/>
                  <a:ea typeface="+mn-ea"/>
                  <a:cs typeface="+mn-cs"/>
                </a:rPr>
                <a:t>Small</a:t>
              </a:r>
            </a:p>
          </p:txBody>
        </p:sp>
        <p:sp>
          <p:nvSpPr>
            <p:cNvPr id="34" name="Line 12"/>
            <p:cNvSpPr>
              <a:spLocks noChangeShapeType="1"/>
            </p:cNvSpPr>
            <p:nvPr/>
          </p:nvSpPr>
          <p:spPr bwMode="auto">
            <a:xfrm flipH="1">
              <a:off x="4560" y="1248"/>
              <a:ext cx="384" cy="1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eaLnBrk="1" hangingPunct="1"/>
              <a:endParaRPr lang="en-US" sz="24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5" name="Line 13"/>
            <p:cNvSpPr>
              <a:spLocks noChangeShapeType="1"/>
            </p:cNvSpPr>
            <p:nvPr/>
          </p:nvSpPr>
          <p:spPr bwMode="auto">
            <a:xfrm flipH="1">
              <a:off x="3984" y="1968"/>
              <a:ext cx="384" cy="9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eaLnBrk="1" hangingPunct="1"/>
              <a:endParaRPr lang="en-US" sz="24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6" name="Text Box 14"/>
            <p:cNvSpPr txBox="1">
              <a:spLocks noChangeArrowheads="1"/>
            </p:cNvSpPr>
            <p:nvPr/>
          </p:nvSpPr>
          <p:spPr bwMode="auto">
            <a:xfrm>
              <a:off x="3600" y="1200"/>
              <a:ext cx="67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600" i="1">
                  <a:solidFill>
                    <a:srgbClr val="808080"/>
                  </a:solidFill>
                  <a:latin typeface="Times New Roman" pitchFamily="18" charset="0"/>
                  <a:ea typeface="+mn-ea"/>
                  <a:cs typeface="+mn-cs"/>
                </a:rPr>
                <a:t>P</a:t>
              </a:r>
              <a:r>
                <a:rPr lang="en-US" altLang="en-US" sz="1600" i="1" baseline="-25000">
                  <a:solidFill>
                    <a:srgbClr val="808080"/>
                  </a:solidFill>
                  <a:latin typeface="Times New Roman" pitchFamily="18" charset="0"/>
                  <a:ea typeface="+mn-ea"/>
                  <a:cs typeface="+mn-cs"/>
                </a:rPr>
                <a:t>33</a:t>
              </a:r>
              <a:r>
                <a:rPr lang="en-US" altLang="en-US" sz="1600" i="1">
                  <a:solidFill>
                    <a:srgbClr val="808080"/>
                  </a:solidFill>
                  <a:latin typeface="Times New Roman" pitchFamily="18" charset="0"/>
                  <a:ea typeface="+mn-ea"/>
                  <a:cs typeface="+mn-cs"/>
                </a:rPr>
                <a:t>(1232)</a:t>
              </a:r>
            </a:p>
          </p:txBody>
        </p:sp>
        <p:sp>
          <p:nvSpPr>
            <p:cNvPr id="37" name="Text Box 15"/>
            <p:cNvSpPr txBox="1">
              <a:spLocks noChangeArrowheads="1"/>
            </p:cNvSpPr>
            <p:nvPr/>
          </p:nvSpPr>
          <p:spPr bwMode="auto">
            <a:xfrm>
              <a:off x="3641" y="988"/>
              <a:ext cx="96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600" i="1">
                  <a:solidFill>
                    <a:srgbClr val="3333CC"/>
                  </a:solidFill>
                  <a:latin typeface="Times New Roman" pitchFamily="18" charset="0"/>
                  <a:ea typeface="+mn-ea"/>
                  <a:cs typeface="+mn-cs"/>
                </a:rPr>
                <a:t>Im(S</a:t>
              </a:r>
              <a:r>
                <a:rPr lang="en-US" altLang="en-US" sz="1600" i="1" baseline="-25000">
                  <a:solidFill>
                    <a:srgbClr val="3333CC"/>
                  </a:solidFill>
                  <a:latin typeface="Times New Roman" pitchFamily="18" charset="0"/>
                  <a:ea typeface="+mn-ea"/>
                  <a:cs typeface="+mn-cs"/>
                </a:rPr>
                <a:t>1+</a:t>
              </a:r>
              <a:r>
                <a:rPr lang="en-US" altLang="en-US" sz="1600" i="1">
                  <a:solidFill>
                    <a:srgbClr val="3333CC"/>
                  </a:solidFill>
                  <a:latin typeface="Times New Roman" pitchFamily="18" charset="0"/>
                  <a:ea typeface="+mn-ea"/>
                  <a:cs typeface="+mn-cs"/>
                </a:rPr>
                <a:t>)</a:t>
              </a:r>
              <a:r>
                <a:rPr lang="en-US" altLang="en-US" sz="1600" i="1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lang="en-US" altLang="en-US" sz="1600" i="1">
                  <a:solidFill>
                    <a:srgbClr val="FF0000"/>
                  </a:solidFill>
                  <a:latin typeface="Times New Roman" pitchFamily="18" charset="0"/>
                  <a:ea typeface="+mn-ea"/>
                  <a:cs typeface="+mn-cs"/>
                </a:rPr>
                <a:t>Im(M</a:t>
              </a:r>
              <a:r>
                <a:rPr lang="en-US" altLang="en-US" sz="1600" i="1" baseline="-25000">
                  <a:solidFill>
                    <a:srgbClr val="FF0000"/>
                  </a:solidFill>
                  <a:latin typeface="Times New Roman" pitchFamily="18" charset="0"/>
                  <a:ea typeface="+mn-ea"/>
                  <a:cs typeface="+mn-cs"/>
                </a:rPr>
                <a:t>1+</a:t>
              </a:r>
              <a:r>
                <a:rPr lang="en-US" altLang="en-US" sz="1600" i="1">
                  <a:solidFill>
                    <a:srgbClr val="FF0000"/>
                  </a:solidFill>
                  <a:latin typeface="Times New Roman" pitchFamily="18" charset="0"/>
                  <a:ea typeface="+mn-ea"/>
                  <a:cs typeface="+mn-cs"/>
                </a:rPr>
                <a:t>)</a:t>
              </a:r>
            </a:p>
          </p:txBody>
        </p:sp>
      </p:grpSp>
      <p:grpSp>
        <p:nvGrpSpPr>
          <p:cNvPr id="38" name="Group 16"/>
          <p:cNvGrpSpPr>
            <a:grpSpLocks/>
          </p:cNvGrpSpPr>
          <p:nvPr/>
        </p:nvGrpSpPr>
        <p:grpSpPr bwMode="auto">
          <a:xfrm>
            <a:off x="5630370" y="4845153"/>
            <a:ext cx="3657600" cy="2070100"/>
            <a:chOff x="3456" y="2668"/>
            <a:chExt cx="2304" cy="1304"/>
          </a:xfrm>
        </p:grpSpPr>
        <p:pic>
          <p:nvPicPr>
            <p:cNvPr id="39" name="Picture 17" descr="pol_interf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9" t="4637" r="8435" b="4637"/>
            <a:stretch>
              <a:fillRect/>
            </a:stretch>
          </p:blipFill>
          <p:spPr bwMode="auto">
            <a:xfrm>
              <a:off x="3456" y="2688"/>
              <a:ext cx="2194" cy="1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Text Box 18"/>
            <p:cNvSpPr txBox="1">
              <a:spLocks noChangeArrowheads="1"/>
            </p:cNvSpPr>
            <p:nvPr/>
          </p:nvSpPr>
          <p:spPr bwMode="auto">
            <a:xfrm>
              <a:off x="5273" y="2737"/>
              <a:ext cx="33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600">
                  <a:solidFill>
                    <a:srgbClr val="3333FF"/>
                  </a:solidFill>
                  <a:latin typeface="Times New Roman" pitchFamily="18" charset="0"/>
                  <a:ea typeface="+mn-ea"/>
                  <a:cs typeface="+mn-cs"/>
                </a:rPr>
                <a:t>Bkg</a:t>
              </a:r>
            </a:p>
          </p:txBody>
        </p:sp>
        <p:sp>
          <p:nvSpPr>
            <p:cNvPr id="41" name="Line 19"/>
            <p:cNvSpPr>
              <a:spLocks noChangeShapeType="1"/>
            </p:cNvSpPr>
            <p:nvPr/>
          </p:nvSpPr>
          <p:spPr bwMode="auto">
            <a:xfrm flipH="1">
              <a:off x="4699" y="3617"/>
              <a:ext cx="335" cy="4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eaLnBrk="1" hangingPunct="1"/>
              <a:endParaRPr lang="en-US" sz="24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2" name="Line 20"/>
            <p:cNvSpPr>
              <a:spLocks noChangeShapeType="1"/>
            </p:cNvSpPr>
            <p:nvPr/>
          </p:nvSpPr>
          <p:spPr bwMode="auto">
            <a:xfrm flipH="1">
              <a:off x="4939" y="2884"/>
              <a:ext cx="382" cy="195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eaLnBrk="1" hangingPunct="1"/>
              <a:endParaRPr lang="en-US" sz="24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" name="Text Box 21"/>
            <p:cNvSpPr txBox="1">
              <a:spLocks noChangeArrowheads="1"/>
            </p:cNvSpPr>
            <p:nvPr/>
          </p:nvSpPr>
          <p:spPr bwMode="auto">
            <a:xfrm>
              <a:off x="3599" y="2884"/>
              <a:ext cx="6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600" i="1">
                  <a:solidFill>
                    <a:srgbClr val="808080"/>
                  </a:solidFill>
                  <a:latin typeface="Times New Roman" pitchFamily="18" charset="0"/>
                  <a:ea typeface="+mn-ea"/>
                  <a:cs typeface="+mn-cs"/>
                </a:rPr>
                <a:t>P</a:t>
              </a:r>
              <a:r>
                <a:rPr lang="en-US" altLang="en-US" sz="1600" i="1" baseline="-25000">
                  <a:solidFill>
                    <a:srgbClr val="808080"/>
                  </a:solidFill>
                  <a:latin typeface="Times New Roman" pitchFamily="18" charset="0"/>
                  <a:ea typeface="+mn-ea"/>
                  <a:cs typeface="+mn-cs"/>
                </a:rPr>
                <a:t>11</a:t>
              </a:r>
              <a:r>
                <a:rPr lang="en-US" altLang="en-US" sz="1600" i="1">
                  <a:solidFill>
                    <a:srgbClr val="808080"/>
                  </a:solidFill>
                  <a:latin typeface="Times New Roman" pitchFamily="18" charset="0"/>
                  <a:ea typeface="+mn-ea"/>
                  <a:cs typeface="+mn-cs"/>
                </a:rPr>
                <a:t>(1440)</a:t>
              </a:r>
            </a:p>
          </p:txBody>
        </p:sp>
        <p:sp>
          <p:nvSpPr>
            <p:cNvPr id="44" name="Text Box 22"/>
            <p:cNvSpPr txBox="1">
              <a:spLocks noChangeArrowheads="1"/>
            </p:cNvSpPr>
            <p:nvPr/>
          </p:nvSpPr>
          <p:spPr bwMode="auto">
            <a:xfrm>
              <a:off x="5000" y="3456"/>
              <a:ext cx="76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600">
                  <a:solidFill>
                    <a:srgbClr val="FF0000"/>
                  </a:solidFill>
                  <a:latin typeface="Times New Roman" pitchFamily="18" charset="0"/>
                  <a:ea typeface="+mn-ea"/>
                  <a:cs typeface="+mn-cs"/>
                </a:rPr>
                <a:t>Resonance</a:t>
              </a:r>
            </a:p>
          </p:txBody>
        </p:sp>
        <p:sp>
          <p:nvSpPr>
            <p:cNvPr id="45" name="Text Box 23"/>
            <p:cNvSpPr txBox="1">
              <a:spLocks noChangeArrowheads="1"/>
            </p:cNvSpPr>
            <p:nvPr/>
          </p:nvSpPr>
          <p:spPr bwMode="auto">
            <a:xfrm>
              <a:off x="3600" y="2668"/>
              <a:ext cx="9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600" i="1">
                  <a:solidFill>
                    <a:srgbClr val="FF0000"/>
                  </a:solidFill>
                  <a:latin typeface="Times New Roman" pitchFamily="18" charset="0"/>
                  <a:ea typeface="+mn-ea"/>
                  <a:cs typeface="+mn-cs"/>
                </a:rPr>
                <a:t>Im(S</a:t>
              </a:r>
              <a:r>
                <a:rPr lang="en-US" altLang="en-US" sz="1600" i="1" baseline="-25000">
                  <a:solidFill>
                    <a:srgbClr val="FF0000"/>
                  </a:solidFill>
                  <a:latin typeface="Times New Roman" pitchFamily="18" charset="0"/>
                  <a:ea typeface="+mn-ea"/>
                  <a:cs typeface="+mn-cs"/>
                </a:rPr>
                <a:t>1-</a:t>
              </a:r>
              <a:r>
                <a:rPr lang="en-US" altLang="en-US" sz="1600" i="1">
                  <a:solidFill>
                    <a:srgbClr val="FF0000"/>
                  </a:solidFill>
                  <a:latin typeface="Times New Roman" pitchFamily="18" charset="0"/>
                  <a:ea typeface="+mn-ea"/>
                  <a:cs typeface="+mn-cs"/>
                </a:rPr>
                <a:t>)</a:t>
              </a:r>
              <a:r>
                <a:rPr lang="en-US" altLang="en-US" sz="1600" i="1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lang="en-US" altLang="en-US" sz="1600" i="1">
                  <a:solidFill>
                    <a:srgbClr val="3333CC"/>
                  </a:solidFill>
                  <a:latin typeface="Times New Roman" pitchFamily="18" charset="0"/>
                  <a:ea typeface="+mn-ea"/>
                  <a:cs typeface="+mn-cs"/>
                </a:rPr>
                <a:t>Re(E</a:t>
              </a:r>
              <a:r>
                <a:rPr lang="en-US" altLang="en-US" sz="1600" i="1" baseline="-25000">
                  <a:solidFill>
                    <a:srgbClr val="3333CC"/>
                  </a:solidFill>
                  <a:latin typeface="Times New Roman" pitchFamily="18" charset="0"/>
                  <a:ea typeface="+mn-ea"/>
                  <a:cs typeface="+mn-cs"/>
                </a:rPr>
                <a:t>0+</a:t>
              </a:r>
              <a:r>
                <a:rPr lang="en-US" altLang="en-US" sz="1600" i="1">
                  <a:solidFill>
                    <a:srgbClr val="3333CC"/>
                  </a:solidFill>
                  <a:latin typeface="Times New Roman" pitchFamily="18" charset="0"/>
                  <a:ea typeface="+mn-ea"/>
                  <a:cs typeface="+mn-cs"/>
                </a:rPr>
                <a:t>)</a:t>
              </a:r>
            </a:p>
          </p:txBody>
        </p:sp>
      </p:grpSp>
      <p:pic>
        <p:nvPicPr>
          <p:cNvPr id="46" name="Picture 15" descr="Eqn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14" y="829175"/>
            <a:ext cx="832167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017" y="1497918"/>
            <a:ext cx="3290009" cy="51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9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7" grpId="0"/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6589" y="98252"/>
            <a:ext cx="9721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0" dirty="0" smtClean="0">
                <a:solidFill>
                  <a:srgbClr val="FFFFFF"/>
                </a:solidFill>
                <a:latin typeface="Calibri"/>
              </a:rPr>
              <a:t>Power of </a:t>
            </a:r>
            <a:r>
              <a:rPr lang="en-US" sz="3200" kern="0" dirty="0" smtClean="0">
                <a:solidFill>
                  <a:srgbClr val="FFFFFF"/>
                </a:solidFill>
                <a:latin typeface="Calibri"/>
              </a:rPr>
              <a:t>Interference (sensitivity to P</a:t>
            </a:r>
            <a:r>
              <a:rPr lang="en-US" sz="3200" kern="0" baseline="-25000" dirty="0" smtClean="0">
                <a:solidFill>
                  <a:srgbClr val="FFFFFF"/>
                </a:solidFill>
                <a:latin typeface="Calibri"/>
              </a:rPr>
              <a:t>11</a:t>
            </a:r>
            <a:r>
              <a:rPr lang="en-US" sz="3200" kern="0" dirty="0" smtClean="0">
                <a:solidFill>
                  <a:srgbClr val="FFFFFF"/>
                </a:solidFill>
                <a:latin typeface="Calibri"/>
              </a:rPr>
              <a:t>(1440))</a:t>
            </a:r>
            <a:endParaRPr lang="en-US" sz="3200" kern="0" dirty="0" smtClea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26198-8D3B-094D-AADA-054D9F796220}" type="slidenum">
              <a:rPr lang="it-IT" smtClean="0"/>
              <a:pPr/>
              <a:t>22</a:t>
            </a:fld>
            <a:endParaRPr lang="it-IT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lvl1pPr algn="ctr" defTabSz="888413">
              <a:defRPr sz="1400" baseline="0">
                <a:solidFill>
                  <a:srgbClr val="800000"/>
                </a:solidFill>
              </a:defRPr>
            </a:lvl1pPr>
          </a:lstStyle>
          <a:p>
            <a:r>
              <a:rPr lang="en-US" dirty="0" smtClean="0"/>
              <a:t>ECT* Workshop 2017</a:t>
            </a:r>
            <a:endParaRPr lang="en-US" dirty="0"/>
          </a:p>
        </p:txBody>
      </p: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6096000" y="1752600"/>
            <a:ext cx="2057400" cy="6096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8" name="Picture 4" descr="ropersen2"/>
          <p:cNvPicPr>
            <a:picLocks noChangeAspect="1" noChangeArrowheads="1"/>
          </p:cNvPicPr>
          <p:nvPr/>
        </p:nvPicPr>
        <p:blipFill>
          <a:blip r:embed="rId2">
            <a:lum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" t="16942" r="15601" b="16942"/>
          <a:stretch>
            <a:fillRect/>
          </a:stretch>
        </p:blipFill>
        <p:spPr bwMode="auto">
          <a:xfrm>
            <a:off x="374650" y="762000"/>
            <a:ext cx="5583238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1708150" y="4343400"/>
            <a:ext cx="1339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1400">
                <a:solidFill>
                  <a:srgbClr val="FF3300"/>
                </a:solidFill>
                <a:latin typeface="Arial" pitchFamily="34" charset="0"/>
              </a:rPr>
              <a:t>Shift in S</a:t>
            </a:r>
            <a:r>
              <a:rPr lang="en-US" altLang="en-US" sz="1400" baseline="-25000">
                <a:solidFill>
                  <a:srgbClr val="FF3300"/>
                </a:solidFill>
                <a:latin typeface="Arial" pitchFamily="34" charset="0"/>
              </a:rPr>
              <a:t>1/2</a:t>
            </a:r>
            <a:endParaRPr lang="en-US" altLang="en-US" sz="1400">
              <a:solidFill>
                <a:srgbClr val="FF3300"/>
              </a:solidFill>
              <a:latin typeface="Arial" pitchFamily="34" charset="0"/>
            </a:endParaRPr>
          </a:p>
        </p:txBody>
      </p:sp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1143000" y="5345113"/>
            <a:ext cx="1339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1400">
                <a:solidFill>
                  <a:srgbClr val="0000FF"/>
                </a:solidFill>
                <a:latin typeface="Arial" pitchFamily="34" charset="0"/>
              </a:rPr>
              <a:t>Shift in A</a:t>
            </a:r>
            <a:r>
              <a:rPr lang="en-US" altLang="en-US" sz="1400" baseline="-25000">
                <a:solidFill>
                  <a:srgbClr val="0000FF"/>
                </a:solidFill>
                <a:latin typeface="Arial" pitchFamily="34" charset="0"/>
              </a:rPr>
              <a:t>1/2</a:t>
            </a:r>
            <a:endParaRPr lang="en-US" altLang="en-US" sz="140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31" name="Line 7"/>
          <p:cNvSpPr>
            <a:spLocks noChangeShapeType="1"/>
          </p:cNvSpPr>
          <p:nvPr/>
        </p:nvSpPr>
        <p:spPr bwMode="auto">
          <a:xfrm flipV="1">
            <a:off x="1806575" y="5338763"/>
            <a:ext cx="255588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8"/>
          <p:cNvSpPr>
            <a:spLocks noChangeShapeType="1"/>
          </p:cNvSpPr>
          <p:nvPr/>
        </p:nvSpPr>
        <p:spPr bwMode="auto">
          <a:xfrm>
            <a:off x="2268538" y="4675188"/>
            <a:ext cx="1587" cy="282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Text Box 10"/>
          <p:cNvSpPr txBox="1">
            <a:spLocks noChangeArrowheads="1"/>
          </p:cNvSpPr>
          <p:nvPr/>
        </p:nvSpPr>
        <p:spPr bwMode="auto">
          <a:xfrm>
            <a:off x="5997575" y="3048000"/>
            <a:ext cx="2841625" cy="19208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000" dirty="0" err="1" smtClean="0">
                <a:latin typeface="Symbol" panose="05050102010706020507" pitchFamily="18" charset="2"/>
              </a:rPr>
              <a:t>s</a:t>
            </a:r>
            <a:r>
              <a:rPr lang="en-US" altLang="en-US" sz="2000" baseline="-25000" dirty="0" err="1" smtClean="0">
                <a:latin typeface="Arial" pitchFamily="34" charset="0"/>
              </a:rPr>
              <a:t>LT</a:t>
            </a:r>
            <a:r>
              <a:rPr lang="en-US" altLang="en-US" sz="2000" baseline="-25000" dirty="0" smtClean="0">
                <a:latin typeface="Arial" pitchFamily="34" charset="0"/>
              </a:rPr>
              <a:t>’</a:t>
            </a:r>
            <a:r>
              <a:rPr lang="en-US" altLang="en-US" sz="2000" dirty="0" smtClean="0">
                <a:latin typeface="Arial" pitchFamily="34" charset="0"/>
              </a:rPr>
              <a:t> </a:t>
            </a:r>
            <a:r>
              <a:rPr lang="en-US" altLang="en-US" sz="2000" dirty="0">
                <a:latin typeface="Arial" pitchFamily="34" charset="0"/>
              </a:rPr>
              <a:t>structure </a:t>
            </a:r>
            <a:r>
              <a:rPr lang="en-US" altLang="en-US" sz="2000" dirty="0" smtClean="0">
                <a:latin typeface="Arial" pitchFamily="34" charset="0"/>
              </a:rPr>
              <a:t>function </a:t>
            </a:r>
            <a:r>
              <a:rPr lang="en-US" altLang="en-US" sz="2000" dirty="0" smtClean="0">
                <a:latin typeface="Arial" pitchFamily="34" charset="0"/>
              </a:rPr>
              <a:t>is</a:t>
            </a:r>
            <a:r>
              <a:rPr lang="en-US" altLang="en-US" sz="2000" dirty="0" smtClean="0">
                <a:latin typeface="Arial" pitchFamily="34" charset="0"/>
              </a:rPr>
              <a:t> </a:t>
            </a:r>
            <a:r>
              <a:rPr lang="en-US" altLang="en-US" sz="2000" dirty="0">
                <a:latin typeface="Arial" pitchFamily="34" charset="0"/>
              </a:rPr>
              <a:t>sensitive to imaginary part of P</a:t>
            </a:r>
            <a:r>
              <a:rPr lang="en-US" altLang="en-US" sz="2000" baseline="-25000" dirty="0">
                <a:latin typeface="Arial" pitchFamily="34" charset="0"/>
              </a:rPr>
              <a:t>11</a:t>
            </a:r>
            <a:r>
              <a:rPr lang="en-US" altLang="en-US" sz="2000" dirty="0">
                <a:latin typeface="Arial" pitchFamily="34" charset="0"/>
              </a:rPr>
              <a:t>(1440) through interference with real Born background. </a:t>
            </a:r>
          </a:p>
        </p:txBody>
      </p:sp>
      <p:sp>
        <p:nvSpPr>
          <p:cNvPr id="50" name="Text Box 12"/>
          <p:cNvSpPr txBox="1">
            <a:spLocks noChangeArrowheads="1"/>
          </p:cNvSpPr>
          <p:nvPr/>
        </p:nvSpPr>
        <p:spPr bwMode="auto">
          <a:xfrm>
            <a:off x="2200275" y="641350"/>
            <a:ext cx="2495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altLang="en-US" sz="1800">
              <a:latin typeface="MS Reference Sans Serif" pitchFamily="34" charset="0"/>
            </a:endParaRPr>
          </a:p>
        </p:txBody>
      </p:sp>
      <p:grpSp>
        <p:nvGrpSpPr>
          <p:cNvPr id="51" name="Group 14"/>
          <p:cNvGrpSpPr>
            <a:grpSpLocks/>
          </p:cNvGrpSpPr>
          <p:nvPr/>
        </p:nvGrpSpPr>
        <p:grpSpPr bwMode="auto">
          <a:xfrm>
            <a:off x="6232525" y="1787525"/>
            <a:ext cx="1738313" cy="457200"/>
            <a:chOff x="3926" y="1126"/>
            <a:chExt cx="1095" cy="288"/>
          </a:xfrm>
        </p:grpSpPr>
        <p:sp>
          <p:nvSpPr>
            <p:cNvPr id="52" name="Text Box 15"/>
            <p:cNvSpPr txBox="1">
              <a:spLocks noChangeArrowheads="1"/>
            </p:cNvSpPr>
            <p:nvPr/>
          </p:nvSpPr>
          <p:spPr bwMode="auto">
            <a:xfrm>
              <a:off x="3926" y="1126"/>
              <a:ext cx="109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latin typeface="Arial" pitchFamily="34" charset="0"/>
                </a:rPr>
                <a:t>ep       e</a:t>
              </a:r>
              <a:r>
                <a:rPr lang="en-US" altLang="en-US">
                  <a:latin typeface="Symbol" pitchFamily="18" charset="2"/>
                </a:rPr>
                <a:t>p</a:t>
              </a:r>
              <a:r>
                <a:rPr lang="en-US" altLang="en-US" baseline="30000">
                  <a:latin typeface="Arial" pitchFamily="34" charset="0"/>
                </a:rPr>
                <a:t>+</a:t>
              </a:r>
              <a:r>
                <a:rPr lang="en-US" altLang="en-US">
                  <a:latin typeface="Arial" pitchFamily="34" charset="0"/>
                </a:rPr>
                <a:t>n</a:t>
              </a:r>
            </a:p>
          </p:txBody>
        </p:sp>
        <p:sp>
          <p:nvSpPr>
            <p:cNvPr id="53" name="Line 16"/>
            <p:cNvSpPr>
              <a:spLocks noChangeShapeType="1"/>
            </p:cNvSpPr>
            <p:nvPr/>
          </p:nvSpPr>
          <p:spPr bwMode="auto">
            <a:xfrm>
              <a:off x="4272" y="1296"/>
              <a:ext cx="2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17"/>
            <p:cNvSpPr>
              <a:spLocks noChangeShapeType="1"/>
            </p:cNvSpPr>
            <p:nvPr/>
          </p:nvSpPr>
          <p:spPr bwMode="auto">
            <a:xfrm>
              <a:off x="3936" y="1200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4609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19113" y="29275"/>
            <a:ext cx="9344025" cy="783151"/>
          </a:xfrm>
          <a:prstGeom prst="rect">
            <a:avLst/>
          </a:prstGeom>
        </p:spPr>
        <p:txBody>
          <a:bodyPr vert="horz" lIns="100767" tIns="50383" rIns="100767" bIns="50383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Structure functions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58772" y="1512529"/>
            <a:ext cx="1200570" cy="1071246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dirty="0" smtClean="0"/>
              <a:t>Data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MAID07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JANR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00724" y="1142773"/>
            <a:ext cx="576585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00722" y="1130779"/>
            <a:ext cx="0" cy="55728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440262" y="774977"/>
            <a:ext cx="487234" cy="42491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20122" y="6357789"/>
            <a:ext cx="641122" cy="42491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dirty="0" smtClean="0"/>
              <a:t>Q</a:t>
            </a:r>
            <a:r>
              <a:rPr lang="en-US" baseline="30000" dirty="0" smtClean="0"/>
              <a:t>2</a:t>
            </a:r>
            <a:r>
              <a:rPr lang="en-US" dirty="0" smtClean="0"/>
              <a:t>, </a:t>
            </a:r>
            <a:endParaRPr lang="en-US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7061793" y="1560504"/>
            <a:ext cx="1154083" cy="501860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600" dirty="0" err="1"/>
              <a:t>σ</a:t>
            </a:r>
            <a:r>
              <a:rPr lang="en-US" sz="2600" baseline="-25000" dirty="0" err="1"/>
              <a:t>T</a:t>
            </a:r>
            <a:r>
              <a:rPr lang="en-US" sz="2600" dirty="0" err="1"/>
              <a:t>+εσ</a:t>
            </a:r>
            <a:r>
              <a:rPr lang="en-US" sz="2600" baseline="-25000" dirty="0" err="1"/>
              <a:t>L</a:t>
            </a:r>
            <a:endParaRPr lang="en-US" sz="2600" dirty="0"/>
          </a:p>
        </p:txBody>
      </p:sp>
      <p:sp>
        <p:nvSpPr>
          <p:cNvPr id="16" name="Rectangle 15"/>
          <p:cNvSpPr/>
          <p:nvPr/>
        </p:nvSpPr>
        <p:spPr>
          <a:xfrm>
            <a:off x="7061791" y="1591310"/>
            <a:ext cx="1260198" cy="457469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21000"/>
                </a:schemeClr>
              </a:gs>
              <a:gs pos="80000">
                <a:schemeClr val="accent1">
                  <a:shade val="93000"/>
                  <a:satMod val="130000"/>
                  <a:alpha val="21000"/>
                </a:schemeClr>
              </a:gs>
              <a:gs pos="100000">
                <a:schemeClr val="accent1">
                  <a:shade val="94000"/>
                  <a:satMod val="135000"/>
                  <a:alpha val="21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67" tIns="50383" rIns="100767" bIns="50383"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562700" y="2686625"/>
            <a:ext cx="4559832" cy="2902517"/>
          </a:xfrm>
          <a:prstGeom prst="rect">
            <a:avLst/>
          </a:prstGeom>
          <a:noFill/>
        </p:spPr>
        <p:txBody>
          <a:bodyPr wrap="square" lIns="100767" tIns="50383" rIns="100767" bIns="50383" rtlCol="0">
            <a:spAutoFit/>
          </a:bodyPr>
          <a:lstStyle/>
          <a:p>
            <a:pPr marL="314897" indent="-314897">
              <a:buFont typeface="Arial"/>
              <a:buChar char="•"/>
            </a:pPr>
            <a:r>
              <a:rPr lang="en-US" dirty="0" smtClean="0"/>
              <a:t>Good agreement in the </a:t>
            </a:r>
            <a:r>
              <a:rPr lang="en-US" dirty="0" err="1" smtClean="0"/>
              <a:t>Δ</a:t>
            </a:r>
            <a:r>
              <a:rPr lang="en-US" dirty="0" smtClean="0"/>
              <a:t> region for both models;</a:t>
            </a:r>
          </a:p>
          <a:p>
            <a:pPr marL="314897" indent="-314897">
              <a:buFont typeface="Arial"/>
              <a:buChar char="•"/>
            </a:pPr>
            <a:r>
              <a:rPr lang="en-US" dirty="0" smtClean="0"/>
              <a:t>In the second resonance region JANR seems to have a minor advantage, especially at higher Q</a:t>
            </a:r>
            <a:r>
              <a:rPr lang="en-US" baseline="30000" dirty="0" smtClean="0"/>
              <a:t>2</a:t>
            </a:r>
            <a:r>
              <a:rPr lang="en-US" dirty="0" smtClean="0"/>
              <a:t>;</a:t>
            </a:r>
          </a:p>
          <a:p>
            <a:pPr marL="314897" indent="-314897">
              <a:buFont typeface="Arial"/>
              <a:buChar char="•"/>
            </a:pPr>
            <a:r>
              <a:rPr lang="en-US" dirty="0" smtClean="0"/>
              <a:t>In the third resonance regions both models should be further adjusted to the experimental data.</a:t>
            </a:r>
          </a:p>
          <a:p>
            <a:pPr marL="314897" indent="-314897">
              <a:buFont typeface="Arial"/>
              <a:buChar char="•"/>
            </a:pPr>
            <a:endParaRPr lang="en-US" baseline="30000" dirty="0"/>
          </a:p>
        </p:txBody>
      </p:sp>
      <p:pic>
        <p:nvPicPr>
          <p:cNvPr id="19" name="Picture 18" descr="sLsTFotIn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9"/>
          <a:stretch/>
        </p:blipFill>
        <p:spPr>
          <a:xfrm>
            <a:off x="819212" y="1202654"/>
            <a:ext cx="4672013" cy="52846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38094" y="6357790"/>
            <a:ext cx="580208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cosθ</a:t>
            </a:r>
            <a:r>
              <a:rPr lang="en-US" sz="1300" dirty="0"/>
              <a:t>*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38094" y="4229810"/>
            <a:ext cx="580208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cosθ</a:t>
            </a:r>
            <a:r>
              <a:rPr lang="en-US" sz="1300" dirty="0"/>
              <a:t>*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38094" y="5244637"/>
            <a:ext cx="580208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cosθ</a:t>
            </a:r>
            <a:r>
              <a:rPr lang="en-US" sz="1300" dirty="0"/>
              <a:t>*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38094" y="3132210"/>
            <a:ext cx="580208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cosθ</a:t>
            </a:r>
            <a:r>
              <a:rPr lang="en-US" sz="1300" dirty="0"/>
              <a:t>*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38094" y="2095951"/>
            <a:ext cx="580208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cosθ</a:t>
            </a:r>
            <a:r>
              <a:rPr lang="en-US" sz="1300" dirty="0"/>
              <a:t>*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94487" y="1276409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24" name="TextBox 23"/>
          <p:cNvSpPr txBox="1"/>
          <p:nvPr/>
        </p:nvSpPr>
        <p:spPr>
          <a:xfrm>
            <a:off x="2968427" y="1291110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25" name="TextBox 24"/>
          <p:cNvSpPr txBox="1"/>
          <p:nvPr/>
        </p:nvSpPr>
        <p:spPr>
          <a:xfrm>
            <a:off x="4142367" y="1291110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28" name="TextBox 27"/>
          <p:cNvSpPr txBox="1"/>
          <p:nvPr/>
        </p:nvSpPr>
        <p:spPr>
          <a:xfrm>
            <a:off x="560676" y="1284800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29" name="TextBox 28"/>
          <p:cNvSpPr txBox="1"/>
          <p:nvPr/>
        </p:nvSpPr>
        <p:spPr>
          <a:xfrm>
            <a:off x="1795338" y="2338187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30" name="TextBox 29"/>
          <p:cNvSpPr txBox="1"/>
          <p:nvPr/>
        </p:nvSpPr>
        <p:spPr>
          <a:xfrm>
            <a:off x="2969279" y="2352888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31" name="TextBox 30"/>
          <p:cNvSpPr txBox="1"/>
          <p:nvPr/>
        </p:nvSpPr>
        <p:spPr>
          <a:xfrm>
            <a:off x="4143219" y="2352888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32" name="TextBox 31"/>
          <p:cNvSpPr txBox="1"/>
          <p:nvPr/>
        </p:nvSpPr>
        <p:spPr>
          <a:xfrm>
            <a:off x="561528" y="2346578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33" name="TextBox 32"/>
          <p:cNvSpPr txBox="1"/>
          <p:nvPr/>
        </p:nvSpPr>
        <p:spPr>
          <a:xfrm>
            <a:off x="1795338" y="3377005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34" name="TextBox 33"/>
          <p:cNvSpPr txBox="1"/>
          <p:nvPr/>
        </p:nvSpPr>
        <p:spPr>
          <a:xfrm>
            <a:off x="2969279" y="3391706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35" name="TextBox 34"/>
          <p:cNvSpPr txBox="1"/>
          <p:nvPr/>
        </p:nvSpPr>
        <p:spPr>
          <a:xfrm>
            <a:off x="4143219" y="3391706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36" name="TextBox 35"/>
          <p:cNvSpPr txBox="1"/>
          <p:nvPr/>
        </p:nvSpPr>
        <p:spPr>
          <a:xfrm>
            <a:off x="561528" y="3385396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37" name="TextBox 36"/>
          <p:cNvSpPr txBox="1"/>
          <p:nvPr/>
        </p:nvSpPr>
        <p:spPr>
          <a:xfrm>
            <a:off x="1795338" y="4440441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38" name="TextBox 37"/>
          <p:cNvSpPr txBox="1"/>
          <p:nvPr/>
        </p:nvSpPr>
        <p:spPr>
          <a:xfrm>
            <a:off x="2969279" y="4455142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39" name="TextBox 38"/>
          <p:cNvSpPr txBox="1"/>
          <p:nvPr/>
        </p:nvSpPr>
        <p:spPr>
          <a:xfrm>
            <a:off x="4143219" y="4455142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40" name="TextBox 39"/>
          <p:cNvSpPr txBox="1"/>
          <p:nvPr/>
        </p:nvSpPr>
        <p:spPr>
          <a:xfrm>
            <a:off x="561528" y="4448832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41" name="TextBox 40"/>
          <p:cNvSpPr txBox="1"/>
          <p:nvPr/>
        </p:nvSpPr>
        <p:spPr>
          <a:xfrm>
            <a:off x="1795338" y="5512787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42" name="TextBox 41"/>
          <p:cNvSpPr txBox="1"/>
          <p:nvPr/>
        </p:nvSpPr>
        <p:spPr>
          <a:xfrm>
            <a:off x="2969279" y="5527488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43" name="TextBox 42"/>
          <p:cNvSpPr txBox="1"/>
          <p:nvPr/>
        </p:nvSpPr>
        <p:spPr>
          <a:xfrm>
            <a:off x="4143219" y="5527488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44" name="TextBox 43"/>
          <p:cNvSpPr txBox="1"/>
          <p:nvPr/>
        </p:nvSpPr>
        <p:spPr>
          <a:xfrm>
            <a:off x="561528" y="5521179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45" name="TextBox 44"/>
          <p:cNvSpPr txBox="1"/>
          <p:nvPr/>
        </p:nvSpPr>
        <p:spPr>
          <a:xfrm>
            <a:off x="1211961" y="6357790"/>
            <a:ext cx="580208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cosθ</a:t>
            </a:r>
            <a:r>
              <a:rPr lang="en-US" sz="1300" dirty="0"/>
              <a:t>*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211961" y="4229810"/>
            <a:ext cx="580208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cosθ</a:t>
            </a:r>
            <a:r>
              <a:rPr lang="en-US" sz="1300" dirty="0"/>
              <a:t>*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211961" y="5244637"/>
            <a:ext cx="580208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cosθ</a:t>
            </a:r>
            <a:r>
              <a:rPr lang="en-US" sz="1300" dirty="0"/>
              <a:t>*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211961" y="3132210"/>
            <a:ext cx="580208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cosθ</a:t>
            </a:r>
            <a:r>
              <a:rPr lang="en-US" sz="1300" dirty="0"/>
              <a:t>*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211961" y="2095951"/>
            <a:ext cx="580208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cosθ</a:t>
            </a:r>
            <a:r>
              <a:rPr lang="en-US" sz="1300" dirty="0"/>
              <a:t>*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123796" y="717858"/>
            <a:ext cx="679594" cy="42491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1.23</a:t>
            </a:r>
            <a:endParaRPr lang="en-US" sz="2000" dirty="0">
              <a:latin typeface="+mn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289685" y="705778"/>
            <a:ext cx="657152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1.44</a:t>
            </a:r>
            <a:endParaRPr lang="en-US" sz="2000" dirty="0">
              <a:latin typeface="+mn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483652" y="721252"/>
            <a:ext cx="657152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1.52</a:t>
            </a:r>
            <a:endParaRPr lang="en-US" sz="2000" dirty="0">
              <a:latin typeface="+mn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533973" y="705692"/>
            <a:ext cx="657152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1.67</a:t>
            </a:r>
            <a:endParaRPr lang="en-US" sz="2000" dirty="0">
              <a:latin typeface="+mn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-16701" y="1754436"/>
            <a:ext cx="657152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0.45</a:t>
            </a:r>
            <a:endParaRPr lang="en-US" sz="2000" dirty="0">
              <a:latin typeface="+mn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-34286" y="2639992"/>
            <a:ext cx="657152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0.55</a:t>
            </a:r>
            <a:endParaRPr lang="en-US" sz="2000" dirty="0">
              <a:latin typeface="+mn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0" y="3742714"/>
            <a:ext cx="657152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0.65</a:t>
            </a:r>
            <a:endParaRPr lang="en-US" sz="2000" dirty="0">
              <a:latin typeface="+mn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-22348" y="4854380"/>
            <a:ext cx="657152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0.75</a:t>
            </a:r>
            <a:endParaRPr lang="en-US" sz="2000" dirty="0">
              <a:latin typeface="+mn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-46672" y="5822984"/>
            <a:ext cx="657152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0.85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362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19113" y="26044"/>
            <a:ext cx="9344025" cy="754873"/>
          </a:xfrm>
          <a:prstGeom prst="rect">
            <a:avLst/>
          </a:prstGeom>
        </p:spPr>
        <p:txBody>
          <a:bodyPr vert="horz" lIns="100767" tIns="50383" rIns="100767" bIns="50383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Structure </a:t>
            </a:r>
            <a:r>
              <a:rPr lang="en-US" sz="3200" dirty="0" smtClean="0">
                <a:solidFill>
                  <a:schemeClr val="bg1"/>
                </a:solidFill>
              </a:rPr>
              <a:t>functions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58772" y="1512529"/>
            <a:ext cx="1200570" cy="1071246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dirty="0" smtClean="0"/>
              <a:t>Data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MAID07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JANR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80356" y="1124118"/>
            <a:ext cx="576585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80355" y="1112124"/>
            <a:ext cx="0" cy="55728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479157" y="699203"/>
            <a:ext cx="431129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W</a:t>
            </a:r>
            <a:endParaRPr lang="en-US" sz="2000" dirty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668" y="6163338"/>
            <a:ext cx="509676" cy="42491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dirty="0" smtClean="0"/>
              <a:t>Q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27" name="Rectangle 26"/>
          <p:cNvSpPr/>
          <p:nvPr/>
        </p:nvSpPr>
        <p:spPr>
          <a:xfrm>
            <a:off x="6977189" y="1410829"/>
            <a:ext cx="761347" cy="578804"/>
          </a:xfrm>
          <a:prstGeom prst="rect">
            <a:avLst/>
          </a:prstGeom>
        </p:spPr>
        <p:txBody>
          <a:bodyPr wrap="none" lIns="100767" tIns="50383" rIns="100767" bIns="50383">
            <a:spAutoFit/>
          </a:bodyPr>
          <a:lstStyle/>
          <a:p>
            <a:r>
              <a:rPr lang="en-US" sz="3100" dirty="0" err="1"/>
              <a:t>σ</a:t>
            </a:r>
            <a:r>
              <a:rPr lang="en-US" sz="3100" baseline="-25000" dirty="0" err="1"/>
              <a:t>LT</a:t>
            </a:r>
            <a:endParaRPr lang="en-US" sz="3100" baseline="-25000" dirty="0"/>
          </a:p>
        </p:txBody>
      </p:sp>
      <p:sp>
        <p:nvSpPr>
          <p:cNvPr id="28" name="Rectangle 27"/>
          <p:cNvSpPr/>
          <p:nvPr/>
        </p:nvSpPr>
        <p:spPr>
          <a:xfrm>
            <a:off x="7068857" y="1524523"/>
            <a:ext cx="591895" cy="439684"/>
          </a:xfrm>
          <a:prstGeom prst="rect">
            <a:avLst/>
          </a:prstGeom>
          <a:solidFill>
            <a:srgbClr val="008000">
              <a:alpha val="21000"/>
            </a:srgb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67" tIns="50383" rIns="100767" bIns="50383"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613593" y="2686626"/>
            <a:ext cx="4249544" cy="3124958"/>
          </a:xfrm>
          <a:prstGeom prst="rect">
            <a:avLst/>
          </a:prstGeom>
          <a:noFill/>
        </p:spPr>
        <p:txBody>
          <a:bodyPr wrap="square" lIns="100767" tIns="50383" rIns="100767" bIns="50383" rtlCol="0">
            <a:spAutoFit/>
          </a:bodyPr>
          <a:lstStyle/>
          <a:p>
            <a:pPr marL="314897" indent="-314897">
              <a:buFont typeface="Arial"/>
              <a:buChar char="•"/>
            </a:pPr>
            <a:r>
              <a:rPr lang="en-US" dirty="0" smtClean="0"/>
              <a:t>Good agreement in the </a:t>
            </a:r>
            <a:r>
              <a:rPr lang="en-US" dirty="0" err="1" smtClean="0"/>
              <a:t>Δ</a:t>
            </a:r>
            <a:r>
              <a:rPr lang="en-US" dirty="0" smtClean="0"/>
              <a:t> region for both models;</a:t>
            </a:r>
          </a:p>
          <a:p>
            <a:pPr marL="314897" indent="-314897">
              <a:buFont typeface="Arial"/>
              <a:buChar char="•"/>
            </a:pPr>
            <a:r>
              <a:rPr lang="en-US" dirty="0" smtClean="0"/>
              <a:t>Good agreement in the second resonance region;</a:t>
            </a:r>
          </a:p>
          <a:p>
            <a:pPr marL="314897" indent="-314897">
              <a:buFont typeface="Arial"/>
              <a:buChar char="•"/>
            </a:pPr>
            <a:r>
              <a:rPr lang="en-US" dirty="0" smtClean="0"/>
              <a:t>Decent agreement in the third resonance region with discrepancy at extreme values of </a:t>
            </a:r>
            <a:r>
              <a:rPr lang="en-US" dirty="0" err="1" smtClean="0"/>
              <a:t>cosθ</a:t>
            </a:r>
            <a:r>
              <a:rPr lang="en-US" dirty="0" smtClean="0"/>
              <a:t>.</a:t>
            </a:r>
          </a:p>
          <a:p>
            <a:pPr marL="314897" indent="-314897">
              <a:buFont typeface="Arial"/>
              <a:buChar char="•"/>
            </a:pPr>
            <a:endParaRPr lang="en-US" dirty="0" smtClean="0"/>
          </a:p>
          <a:p>
            <a:endParaRPr lang="en-US" baseline="30000" dirty="0" smtClean="0"/>
          </a:p>
          <a:p>
            <a:pPr marL="314897" indent="-314897">
              <a:buFont typeface="Arial"/>
              <a:buChar char="•"/>
            </a:pPr>
            <a:endParaRPr lang="en-US" baseline="30000" dirty="0"/>
          </a:p>
        </p:txBody>
      </p:sp>
      <p:pic>
        <p:nvPicPr>
          <p:cNvPr id="33" name="Picture 32" descr="sLTFotIn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9"/>
          <a:stretch/>
        </p:blipFill>
        <p:spPr>
          <a:xfrm>
            <a:off x="758269" y="1224068"/>
            <a:ext cx="4672013" cy="528463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757155" y="1241952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41" name="TextBox 40"/>
          <p:cNvSpPr txBox="1"/>
          <p:nvPr/>
        </p:nvSpPr>
        <p:spPr>
          <a:xfrm>
            <a:off x="2931095" y="1256654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42" name="TextBox 41"/>
          <p:cNvSpPr txBox="1"/>
          <p:nvPr/>
        </p:nvSpPr>
        <p:spPr>
          <a:xfrm>
            <a:off x="4105035" y="1256654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43" name="TextBox 42"/>
          <p:cNvSpPr txBox="1"/>
          <p:nvPr/>
        </p:nvSpPr>
        <p:spPr>
          <a:xfrm>
            <a:off x="523344" y="1250344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44" name="TextBox 43"/>
          <p:cNvSpPr txBox="1"/>
          <p:nvPr/>
        </p:nvSpPr>
        <p:spPr>
          <a:xfrm>
            <a:off x="1758006" y="2303730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45" name="TextBox 44"/>
          <p:cNvSpPr txBox="1"/>
          <p:nvPr/>
        </p:nvSpPr>
        <p:spPr>
          <a:xfrm>
            <a:off x="2931947" y="2318431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46" name="TextBox 45"/>
          <p:cNvSpPr txBox="1"/>
          <p:nvPr/>
        </p:nvSpPr>
        <p:spPr>
          <a:xfrm>
            <a:off x="4105887" y="2318431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47" name="TextBox 46"/>
          <p:cNvSpPr txBox="1"/>
          <p:nvPr/>
        </p:nvSpPr>
        <p:spPr>
          <a:xfrm>
            <a:off x="524196" y="2312121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48" name="TextBox 47"/>
          <p:cNvSpPr txBox="1"/>
          <p:nvPr/>
        </p:nvSpPr>
        <p:spPr>
          <a:xfrm>
            <a:off x="1758006" y="3342548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49" name="TextBox 48"/>
          <p:cNvSpPr txBox="1"/>
          <p:nvPr/>
        </p:nvSpPr>
        <p:spPr>
          <a:xfrm>
            <a:off x="2931947" y="3357249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50" name="TextBox 49"/>
          <p:cNvSpPr txBox="1"/>
          <p:nvPr/>
        </p:nvSpPr>
        <p:spPr>
          <a:xfrm>
            <a:off x="4105887" y="3357249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51" name="TextBox 50"/>
          <p:cNvSpPr txBox="1"/>
          <p:nvPr/>
        </p:nvSpPr>
        <p:spPr>
          <a:xfrm>
            <a:off x="524196" y="3350939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52" name="TextBox 51"/>
          <p:cNvSpPr txBox="1"/>
          <p:nvPr/>
        </p:nvSpPr>
        <p:spPr>
          <a:xfrm>
            <a:off x="1758006" y="4405984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53" name="TextBox 52"/>
          <p:cNvSpPr txBox="1"/>
          <p:nvPr/>
        </p:nvSpPr>
        <p:spPr>
          <a:xfrm>
            <a:off x="2931947" y="4420685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54" name="TextBox 53"/>
          <p:cNvSpPr txBox="1"/>
          <p:nvPr/>
        </p:nvSpPr>
        <p:spPr>
          <a:xfrm>
            <a:off x="4105887" y="4420685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55" name="TextBox 54"/>
          <p:cNvSpPr txBox="1"/>
          <p:nvPr/>
        </p:nvSpPr>
        <p:spPr>
          <a:xfrm>
            <a:off x="524196" y="4414375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56" name="TextBox 55"/>
          <p:cNvSpPr txBox="1"/>
          <p:nvPr/>
        </p:nvSpPr>
        <p:spPr>
          <a:xfrm>
            <a:off x="1758006" y="5478331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57" name="TextBox 56"/>
          <p:cNvSpPr txBox="1"/>
          <p:nvPr/>
        </p:nvSpPr>
        <p:spPr>
          <a:xfrm>
            <a:off x="2931947" y="5493032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58" name="TextBox 57"/>
          <p:cNvSpPr txBox="1"/>
          <p:nvPr/>
        </p:nvSpPr>
        <p:spPr>
          <a:xfrm>
            <a:off x="4105887" y="5493032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59" name="TextBox 58"/>
          <p:cNvSpPr txBox="1"/>
          <p:nvPr/>
        </p:nvSpPr>
        <p:spPr>
          <a:xfrm>
            <a:off x="524196" y="5486722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60" name="TextBox 59"/>
          <p:cNvSpPr txBox="1"/>
          <p:nvPr/>
        </p:nvSpPr>
        <p:spPr>
          <a:xfrm>
            <a:off x="4612298" y="6375796"/>
            <a:ext cx="580208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cosθ</a:t>
            </a:r>
            <a:r>
              <a:rPr lang="en-US" sz="1300" dirty="0"/>
              <a:t>*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612298" y="4247816"/>
            <a:ext cx="580208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cosθ</a:t>
            </a:r>
            <a:r>
              <a:rPr lang="en-US" sz="1300" dirty="0"/>
              <a:t>*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612298" y="5262643"/>
            <a:ext cx="580208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cosθ</a:t>
            </a:r>
            <a:r>
              <a:rPr lang="en-US" sz="1300" dirty="0"/>
              <a:t>*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612298" y="3150216"/>
            <a:ext cx="580208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cosθ</a:t>
            </a:r>
            <a:r>
              <a:rPr lang="en-US" sz="1300" dirty="0"/>
              <a:t>*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612298" y="2113958"/>
            <a:ext cx="580208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cosθ</a:t>
            </a:r>
            <a:r>
              <a:rPr lang="en-US" sz="1300" dirty="0"/>
              <a:t>*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070797" y="6375796"/>
            <a:ext cx="580208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cosθ</a:t>
            </a:r>
            <a:r>
              <a:rPr lang="en-US" sz="1300" dirty="0"/>
              <a:t>*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070797" y="4247816"/>
            <a:ext cx="580208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cosθ</a:t>
            </a:r>
            <a:r>
              <a:rPr lang="en-US" sz="1300" dirty="0"/>
              <a:t>*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070797" y="5262643"/>
            <a:ext cx="580208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cosθ</a:t>
            </a:r>
            <a:r>
              <a:rPr lang="en-US" sz="1300" dirty="0"/>
              <a:t>*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070797" y="3150216"/>
            <a:ext cx="580208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cosθ</a:t>
            </a:r>
            <a:r>
              <a:rPr lang="en-US" sz="1300" dirty="0"/>
              <a:t>*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070797" y="2113958"/>
            <a:ext cx="580208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cosθ</a:t>
            </a:r>
            <a:r>
              <a:rPr lang="en-US" sz="1300" dirty="0"/>
              <a:t>*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123796" y="717858"/>
            <a:ext cx="679594" cy="42491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1.23</a:t>
            </a:r>
            <a:endParaRPr lang="en-US" sz="2000" dirty="0">
              <a:latin typeface="+mn-lt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289685" y="705778"/>
            <a:ext cx="657152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1.44</a:t>
            </a:r>
            <a:endParaRPr lang="en-US" sz="2000" dirty="0">
              <a:latin typeface="+mn-lt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483652" y="721252"/>
            <a:ext cx="657152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1.52</a:t>
            </a:r>
            <a:endParaRPr lang="en-US" sz="2000" dirty="0">
              <a:latin typeface="+mn-lt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533973" y="705692"/>
            <a:ext cx="657152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1.67</a:t>
            </a:r>
            <a:endParaRPr lang="en-US" sz="2000" dirty="0">
              <a:latin typeface="+mn-lt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-16701" y="1754436"/>
            <a:ext cx="657152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0.45</a:t>
            </a:r>
            <a:endParaRPr lang="en-US" sz="2000" dirty="0">
              <a:latin typeface="+mn-lt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-34286" y="2639992"/>
            <a:ext cx="657152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0.55</a:t>
            </a:r>
            <a:endParaRPr lang="en-US" sz="2000" dirty="0">
              <a:latin typeface="+mn-lt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0" y="3742714"/>
            <a:ext cx="657152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0.65</a:t>
            </a:r>
            <a:endParaRPr lang="en-US" sz="2000" dirty="0">
              <a:latin typeface="+mn-lt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-22348" y="4854380"/>
            <a:ext cx="657152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0.75</a:t>
            </a:r>
            <a:endParaRPr lang="en-US" sz="2000" dirty="0">
              <a:latin typeface="+mn-lt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-46672" y="5822984"/>
            <a:ext cx="657152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0.85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54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19112" y="0"/>
            <a:ext cx="9344025" cy="670040"/>
          </a:xfrm>
        </p:spPr>
        <p:txBody>
          <a:bodyPr>
            <a:normAutofit/>
          </a:bodyPr>
          <a:lstStyle/>
          <a:p>
            <a:r>
              <a:rPr lang="en-US" dirty="0"/>
              <a:t>Structure functions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58772" y="1512529"/>
            <a:ext cx="1200570" cy="1071246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dirty="0" smtClean="0"/>
              <a:t>Data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MAID07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JANR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00723" y="1201339"/>
            <a:ext cx="576585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00722" y="1189345"/>
            <a:ext cx="0" cy="55728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042173" y="1526182"/>
            <a:ext cx="687609" cy="501860"/>
          </a:xfrm>
          <a:prstGeom prst="rect">
            <a:avLst/>
          </a:prstGeom>
        </p:spPr>
        <p:txBody>
          <a:bodyPr wrap="none" lIns="100767" tIns="50383" rIns="100767" bIns="50383">
            <a:spAutoFit/>
          </a:bodyPr>
          <a:lstStyle/>
          <a:p>
            <a:r>
              <a:rPr lang="en-US" sz="2600" dirty="0" err="1"/>
              <a:t>σ</a:t>
            </a:r>
            <a:r>
              <a:rPr lang="en-US" sz="2600" baseline="-25000" dirty="0" err="1"/>
              <a:t>TT</a:t>
            </a:r>
            <a:endParaRPr lang="en-US" sz="2600" baseline="-25000" dirty="0"/>
          </a:p>
        </p:txBody>
      </p:sp>
      <p:sp>
        <p:nvSpPr>
          <p:cNvPr id="15" name="Rectangle 14"/>
          <p:cNvSpPr/>
          <p:nvPr/>
        </p:nvSpPr>
        <p:spPr>
          <a:xfrm>
            <a:off x="7042173" y="1603871"/>
            <a:ext cx="706440" cy="495624"/>
          </a:xfrm>
          <a:prstGeom prst="rect">
            <a:avLst/>
          </a:prstGeom>
          <a:solidFill>
            <a:srgbClr val="FF0000">
              <a:alpha val="21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67" tIns="50383" rIns="100767" bIns="50383"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613593" y="2686625"/>
            <a:ext cx="4249544" cy="3548848"/>
          </a:xfrm>
          <a:prstGeom prst="rect">
            <a:avLst/>
          </a:prstGeom>
          <a:noFill/>
        </p:spPr>
        <p:txBody>
          <a:bodyPr wrap="square" lIns="100767" tIns="50383" rIns="100767" bIns="50383" rtlCol="0">
            <a:spAutoFit/>
          </a:bodyPr>
          <a:lstStyle/>
          <a:p>
            <a:pPr marL="314897" indent="-314897">
              <a:buFont typeface="Arial"/>
              <a:buChar char="•"/>
            </a:pPr>
            <a:r>
              <a:rPr lang="en-US" dirty="0" smtClean="0"/>
              <a:t>Decent agreement in the </a:t>
            </a:r>
            <a:r>
              <a:rPr lang="en-US" dirty="0" err="1" smtClean="0"/>
              <a:t>Δ</a:t>
            </a:r>
            <a:r>
              <a:rPr lang="en-US" dirty="0" smtClean="0"/>
              <a:t> region for both models</a:t>
            </a:r>
          </a:p>
          <a:p>
            <a:pPr marL="314897" indent="-314897">
              <a:buFont typeface="Arial"/>
              <a:buChar char="•"/>
            </a:pPr>
            <a:r>
              <a:rPr lang="en-US" dirty="0" smtClean="0"/>
              <a:t>In the second resonance region MAID 07 seems to have some advantage, both models need to be further adjusted;</a:t>
            </a:r>
          </a:p>
          <a:p>
            <a:pPr marL="314897" indent="-314897">
              <a:buFont typeface="Arial"/>
              <a:buChar char="•"/>
            </a:pPr>
            <a:r>
              <a:rPr lang="en-US" dirty="0" smtClean="0"/>
              <a:t>In the third resonance regions </a:t>
            </a:r>
            <a:r>
              <a:rPr lang="en-US" dirty="0"/>
              <a:t>MAID 07 seems to have some </a:t>
            </a:r>
            <a:r>
              <a:rPr lang="en-US" dirty="0" smtClean="0"/>
              <a:t>advantage</a:t>
            </a:r>
            <a:r>
              <a:rPr lang="en-US" dirty="0"/>
              <a:t>, both models need to be </a:t>
            </a:r>
            <a:r>
              <a:rPr lang="en-US" dirty="0" smtClean="0"/>
              <a:t>adjusted.</a:t>
            </a:r>
            <a:endParaRPr lang="en-US" dirty="0"/>
          </a:p>
          <a:p>
            <a:pPr marL="314897" indent="-314897">
              <a:buFont typeface="Arial"/>
              <a:buChar char="•"/>
            </a:pPr>
            <a:endParaRPr lang="en-US" baseline="30000" dirty="0"/>
          </a:p>
        </p:txBody>
      </p:sp>
      <p:pic>
        <p:nvPicPr>
          <p:cNvPr id="19" name="Picture 18" descr="sTTFotIn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52"/>
          <a:stretch/>
        </p:blipFill>
        <p:spPr>
          <a:xfrm>
            <a:off x="770104" y="1310291"/>
            <a:ext cx="4672013" cy="532330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60558" y="1287569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17" name="TextBox 16"/>
          <p:cNvSpPr txBox="1"/>
          <p:nvPr/>
        </p:nvSpPr>
        <p:spPr>
          <a:xfrm>
            <a:off x="2934498" y="1302270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20" name="TextBox 19"/>
          <p:cNvSpPr txBox="1"/>
          <p:nvPr/>
        </p:nvSpPr>
        <p:spPr>
          <a:xfrm>
            <a:off x="4108438" y="1302270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21" name="TextBox 20"/>
          <p:cNvSpPr txBox="1"/>
          <p:nvPr/>
        </p:nvSpPr>
        <p:spPr>
          <a:xfrm>
            <a:off x="526747" y="1295960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22" name="TextBox 21"/>
          <p:cNvSpPr txBox="1"/>
          <p:nvPr/>
        </p:nvSpPr>
        <p:spPr>
          <a:xfrm>
            <a:off x="1761409" y="2349346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23" name="TextBox 22"/>
          <p:cNvSpPr txBox="1"/>
          <p:nvPr/>
        </p:nvSpPr>
        <p:spPr>
          <a:xfrm>
            <a:off x="2935350" y="2364047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24" name="TextBox 23"/>
          <p:cNvSpPr txBox="1"/>
          <p:nvPr/>
        </p:nvSpPr>
        <p:spPr>
          <a:xfrm>
            <a:off x="4109290" y="2364047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25" name="TextBox 24"/>
          <p:cNvSpPr txBox="1"/>
          <p:nvPr/>
        </p:nvSpPr>
        <p:spPr>
          <a:xfrm>
            <a:off x="527599" y="2357738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26" name="TextBox 25"/>
          <p:cNvSpPr txBox="1"/>
          <p:nvPr/>
        </p:nvSpPr>
        <p:spPr>
          <a:xfrm>
            <a:off x="1761409" y="3388165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27" name="TextBox 26"/>
          <p:cNvSpPr txBox="1"/>
          <p:nvPr/>
        </p:nvSpPr>
        <p:spPr>
          <a:xfrm>
            <a:off x="2935350" y="3402866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28" name="TextBox 27"/>
          <p:cNvSpPr txBox="1"/>
          <p:nvPr/>
        </p:nvSpPr>
        <p:spPr>
          <a:xfrm>
            <a:off x="4109290" y="3402866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29" name="TextBox 28"/>
          <p:cNvSpPr txBox="1"/>
          <p:nvPr/>
        </p:nvSpPr>
        <p:spPr>
          <a:xfrm>
            <a:off x="527599" y="3396556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30" name="TextBox 29"/>
          <p:cNvSpPr txBox="1"/>
          <p:nvPr/>
        </p:nvSpPr>
        <p:spPr>
          <a:xfrm>
            <a:off x="1761409" y="4451600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31" name="TextBox 30"/>
          <p:cNvSpPr txBox="1"/>
          <p:nvPr/>
        </p:nvSpPr>
        <p:spPr>
          <a:xfrm>
            <a:off x="2935350" y="4466302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32" name="TextBox 31"/>
          <p:cNvSpPr txBox="1"/>
          <p:nvPr/>
        </p:nvSpPr>
        <p:spPr>
          <a:xfrm>
            <a:off x="4109290" y="4466302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33" name="TextBox 32"/>
          <p:cNvSpPr txBox="1"/>
          <p:nvPr/>
        </p:nvSpPr>
        <p:spPr>
          <a:xfrm>
            <a:off x="527599" y="4459992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34" name="TextBox 33"/>
          <p:cNvSpPr txBox="1"/>
          <p:nvPr/>
        </p:nvSpPr>
        <p:spPr>
          <a:xfrm>
            <a:off x="1761409" y="5523947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35" name="TextBox 34"/>
          <p:cNvSpPr txBox="1"/>
          <p:nvPr/>
        </p:nvSpPr>
        <p:spPr>
          <a:xfrm>
            <a:off x="2935350" y="5538648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36" name="TextBox 35"/>
          <p:cNvSpPr txBox="1"/>
          <p:nvPr/>
        </p:nvSpPr>
        <p:spPr>
          <a:xfrm>
            <a:off x="4109290" y="5538648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37" name="TextBox 36"/>
          <p:cNvSpPr txBox="1"/>
          <p:nvPr/>
        </p:nvSpPr>
        <p:spPr>
          <a:xfrm>
            <a:off x="527599" y="5532338"/>
            <a:ext cx="378230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μb</a:t>
            </a:r>
            <a:endParaRPr lang="en-US" sz="1300" dirty="0"/>
          </a:p>
        </p:txBody>
      </p:sp>
      <p:sp>
        <p:nvSpPr>
          <p:cNvPr id="38" name="TextBox 37"/>
          <p:cNvSpPr txBox="1"/>
          <p:nvPr/>
        </p:nvSpPr>
        <p:spPr>
          <a:xfrm>
            <a:off x="4592629" y="6458074"/>
            <a:ext cx="580208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cosθ</a:t>
            </a:r>
            <a:r>
              <a:rPr lang="en-US" sz="1300" dirty="0"/>
              <a:t>*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592629" y="4330094"/>
            <a:ext cx="580208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cosθ</a:t>
            </a:r>
            <a:r>
              <a:rPr lang="en-US" sz="1300" dirty="0"/>
              <a:t>*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592629" y="5344920"/>
            <a:ext cx="580208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cosθ</a:t>
            </a:r>
            <a:r>
              <a:rPr lang="en-US" sz="1300" dirty="0"/>
              <a:t>*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592629" y="3232494"/>
            <a:ext cx="580208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cosθ</a:t>
            </a:r>
            <a:r>
              <a:rPr lang="en-US" sz="1300" dirty="0"/>
              <a:t>*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592629" y="2196235"/>
            <a:ext cx="580208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cosθ</a:t>
            </a:r>
            <a:r>
              <a:rPr lang="en-US" sz="1300" dirty="0"/>
              <a:t>*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85736" y="6490311"/>
            <a:ext cx="580208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cosθ</a:t>
            </a:r>
            <a:r>
              <a:rPr lang="en-US" sz="1300" dirty="0"/>
              <a:t>*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85736" y="4362330"/>
            <a:ext cx="580208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cosθ</a:t>
            </a:r>
            <a:r>
              <a:rPr lang="en-US" sz="1300" dirty="0"/>
              <a:t>*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85736" y="5377157"/>
            <a:ext cx="580208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cosθ</a:t>
            </a:r>
            <a:r>
              <a:rPr lang="en-US" sz="1300" dirty="0"/>
              <a:t>*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85736" y="3264731"/>
            <a:ext cx="580208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cosθ</a:t>
            </a:r>
            <a:r>
              <a:rPr lang="en-US" sz="1300" dirty="0"/>
              <a:t>*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085736" y="2228472"/>
            <a:ext cx="580208" cy="30180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300" dirty="0" err="1"/>
              <a:t>cosθ</a:t>
            </a:r>
            <a:r>
              <a:rPr lang="en-US" sz="1300" dirty="0"/>
              <a:t>*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440262" y="774977"/>
            <a:ext cx="487234" cy="42491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120122" y="6357789"/>
            <a:ext cx="641122" cy="42491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dirty="0" smtClean="0"/>
              <a:t>Q</a:t>
            </a:r>
            <a:r>
              <a:rPr lang="en-US" baseline="30000" dirty="0" smtClean="0"/>
              <a:t>2</a:t>
            </a:r>
            <a:r>
              <a:rPr lang="en-US" dirty="0" smtClean="0"/>
              <a:t>, </a:t>
            </a:r>
            <a:endParaRPr lang="en-US" baseline="30000" dirty="0"/>
          </a:p>
        </p:txBody>
      </p:sp>
      <p:sp>
        <p:nvSpPr>
          <p:cNvPr id="50" name="TextBox 49"/>
          <p:cNvSpPr txBox="1"/>
          <p:nvPr/>
        </p:nvSpPr>
        <p:spPr>
          <a:xfrm>
            <a:off x="1123796" y="717858"/>
            <a:ext cx="679594" cy="42491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1.23</a:t>
            </a:r>
            <a:endParaRPr lang="en-US" sz="2000" dirty="0">
              <a:latin typeface="+mn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289685" y="705778"/>
            <a:ext cx="657152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1.44</a:t>
            </a:r>
            <a:endParaRPr lang="en-US" sz="2000" dirty="0">
              <a:latin typeface="+mn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483652" y="721252"/>
            <a:ext cx="657152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1.52</a:t>
            </a:r>
            <a:endParaRPr lang="en-US" sz="2000" dirty="0">
              <a:latin typeface="+mn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533973" y="742252"/>
            <a:ext cx="657152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1.67</a:t>
            </a:r>
            <a:endParaRPr lang="en-US" sz="2000" dirty="0">
              <a:latin typeface="+mn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-16701" y="1754436"/>
            <a:ext cx="657152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0.45</a:t>
            </a:r>
            <a:endParaRPr lang="en-US" sz="2000" dirty="0">
              <a:latin typeface="+mn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-34286" y="2639992"/>
            <a:ext cx="657152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0.55</a:t>
            </a:r>
            <a:endParaRPr lang="en-US" sz="2000" dirty="0">
              <a:latin typeface="+mn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0" y="3742714"/>
            <a:ext cx="657152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0.65</a:t>
            </a:r>
            <a:endParaRPr lang="en-US" sz="2000" dirty="0">
              <a:latin typeface="+mn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-22348" y="4854380"/>
            <a:ext cx="657152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0.75</a:t>
            </a:r>
            <a:endParaRPr lang="en-US" sz="2000" dirty="0">
              <a:latin typeface="+mn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-46672" y="5822984"/>
            <a:ext cx="657152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0.85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445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8252"/>
            <a:ext cx="103822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0" dirty="0" smtClean="0">
                <a:solidFill>
                  <a:srgbClr val="FFFFFF"/>
                </a:solidFill>
                <a:latin typeface="Calibri"/>
              </a:rPr>
              <a:t>Legendre </a:t>
            </a:r>
            <a:r>
              <a:rPr lang="en-US" sz="3200" kern="0" dirty="0" smtClean="0">
                <a:solidFill>
                  <a:srgbClr val="FFFFFF"/>
                </a:solidFill>
                <a:latin typeface="Calibri"/>
              </a:rPr>
              <a:t>Expansions (2</a:t>
            </a:r>
            <a:r>
              <a:rPr lang="en-US" sz="3200" kern="0" baseline="30000" dirty="0" smtClean="0">
                <a:solidFill>
                  <a:srgbClr val="FFFFFF"/>
                </a:solidFill>
                <a:latin typeface="Calibri"/>
              </a:rPr>
              <a:t>nd</a:t>
            </a:r>
            <a:r>
              <a:rPr lang="en-US" sz="3200" kern="0" dirty="0" smtClean="0">
                <a:solidFill>
                  <a:srgbClr val="FFFFFF"/>
                </a:solidFill>
                <a:latin typeface="Calibri"/>
              </a:rPr>
              <a:t> resonance region)</a:t>
            </a:r>
            <a:endParaRPr lang="en-US" sz="3200" kern="0" dirty="0" smtClea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26198-8D3B-094D-AADA-054D9F796220}" type="slidenum">
              <a:rPr lang="it-IT" smtClean="0"/>
              <a:pPr/>
              <a:t>26</a:t>
            </a:fld>
            <a:endParaRPr lang="it-IT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lvl1pPr algn="ctr" defTabSz="888413">
              <a:defRPr sz="1400" baseline="0">
                <a:solidFill>
                  <a:srgbClr val="800000"/>
                </a:solidFill>
              </a:defRPr>
            </a:lvl1pPr>
          </a:lstStyle>
          <a:p>
            <a:r>
              <a:rPr lang="en-US" dirty="0" smtClean="0"/>
              <a:t>ECT* Workshop 2017</a:t>
            </a:r>
            <a:endParaRPr lang="en-US" dirty="0"/>
          </a:p>
        </p:txBody>
      </p:sp>
      <p:pic>
        <p:nvPicPr>
          <p:cNvPr id="6" name="Picture 5" descr="Screen Shot 2016-11-10 at 6.24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3" y="2140900"/>
            <a:ext cx="2670620" cy="20222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06949" y="940223"/>
            <a:ext cx="1410564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0.4&lt;Q</a:t>
            </a:r>
            <a:r>
              <a:rPr lang="en-US" sz="2000" baseline="30000" dirty="0" smtClean="0">
                <a:latin typeface="+mn-lt"/>
              </a:rPr>
              <a:t>2</a:t>
            </a:r>
            <a:r>
              <a:rPr lang="en-US" sz="2000" dirty="0" smtClean="0">
                <a:latin typeface="+mn-lt"/>
              </a:rPr>
              <a:t>&lt;0.5</a:t>
            </a:r>
            <a:endParaRPr lang="en-US" sz="2000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45352" y="929261"/>
            <a:ext cx="1367282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0.6&lt;Q</a:t>
            </a:r>
            <a:r>
              <a:rPr lang="en-US" sz="2000" baseline="30000" dirty="0" smtClean="0">
                <a:latin typeface="+mn-lt"/>
              </a:rPr>
              <a:t>2</a:t>
            </a:r>
            <a:r>
              <a:rPr lang="en-US" sz="2000" dirty="0" smtClean="0">
                <a:latin typeface="+mn-lt"/>
              </a:rPr>
              <a:t>&lt;0.7</a:t>
            </a:r>
            <a:endParaRPr lang="en-US" sz="2000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99437" y="890340"/>
            <a:ext cx="1367282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0.7&lt;Q</a:t>
            </a:r>
            <a:r>
              <a:rPr lang="en-US" sz="2000" baseline="30000" dirty="0" smtClean="0">
                <a:latin typeface="+mn-lt"/>
              </a:rPr>
              <a:t>2</a:t>
            </a:r>
            <a:r>
              <a:rPr lang="en-US" sz="2000" dirty="0" smtClean="0">
                <a:latin typeface="+mn-lt"/>
              </a:rPr>
              <a:t>&lt;0.8</a:t>
            </a:r>
            <a:endParaRPr lang="en-US" sz="2000" dirty="0"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44159" y="2079046"/>
            <a:ext cx="43954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+mn-lt"/>
              </a:rPr>
              <a:t>A</a:t>
            </a:r>
            <a:r>
              <a:rPr lang="en-US" b="1" baseline="-25000" dirty="0" smtClean="0">
                <a:latin typeface="+mn-lt"/>
              </a:rPr>
              <a:t>2</a:t>
            </a:r>
            <a:endParaRPr lang="en-US" b="1" baseline="-25000" dirty="0">
              <a:latin typeface="+mn-lt"/>
            </a:endParaRPr>
          </a:p>
        </p:txBody>
      </p:sp>
      <p:pic>
        <p:nvPicPr>
          <p:cNvPr id="23" name="Picture 22" descr="Screen Shot 2016-11-09 at 12.36.0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96"/>
          <a:stretch/>
        </p:blipFill>
        <p:spPr>
          <a:xfrm>
            <a:off x="35931" y="4494878"/>
            <a:ext cx="1130336" cy="1549400"/>
          </a:xfrm>
          <a:prstGeom prst="rect">
            <a:avLst/>
          </a:prstGeom>
        </p:spPr>
      </p:pic>
      <p:pic>
        <p:nvPicPr>
          <p:cNvPr id="24" name="Picture 23" descr="Screen Shot 2016-11-09 at 12.36.0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0"/>
          <a:stretch/>
        </p:blipFill>
        <p:spPr>
          <a:xfrm>
            <a:off x="1121444" y="4494878"/>
            <a:ext cx="1530488" cy="1549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703" y="1402671"/>
            <a:ext cx="7174848" cy="1768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563" y="3698652"/>
            <a:ext cx="7199995" cy="179199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503493" y="2940557"/>
            <a:ext cx="527309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1.5</a:t>
            </a:r>
            <a:endParaRPr lang="en-US" sz="2000" dirty="0"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49784" y="2949737"/>
            <a:ext cx="527309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1.5</a:t>
            </a:r>
            <a:endParaRPr lang="en-US" sz="2000" dirty="0"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43253" y="2947268"/>
            <a:ext cx="527309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1.5</a:t>
            </a:r>
            <a:endParaRPr lang="en-US" sz="2000" dirty="0">
              <a:latin typeface="+mn-lt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814861" y="4386902"/>
            <a:ext cx="41870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+mn-lt"/>
              </a:rPr>
              <a:t>C</a:t>
            </a:r>
            <a:r>
              <a:rPr lang="en-US" b="1" baseline="-25000" dirty="0" smtClean="0">
                <a:latin typeface="+mn-lt"/>
              </a:rPr>
              <a:t>2</a:t>
            </a:r>
            <a:endParaRPr lang="en-US" b="1" baseline="-25000" dirty="0">
              <a:latin typeface="+mn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392238" y="5276707"/>
            <a:ext cx="527309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1.5</a:t>
            </a:r>
            <a:endParaRPr lang="en-US" sz="2000" dirty="0">
              <a:latin typeface="+mn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938529" y="5285887"/>
            <a:ext cx="527309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1.5</a:t>
            </a:r>
            <a:endParaRPr lang="en-US" sz="2000" dirty="0">
              <a:latin typeface="+mn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231998" y="5283418"/>
            <a:ext cx="527309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1.5</a:t>
            </a:r>
            <a:endParaRPr lang="en-US" sz="2000" dirty="0">
              <a:latin typeface="+mn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124962" y="5998719"/>
            <a:ext cx="7080161" cy="624970"/>
          </a:xfrm>
          <a:prstGeom prst="rect">
            <a:avLst/>
          </a:prstGeom>
          <a:noFill/>
        </p:spPr>
        <p:txBody>
          <a:bodyPr wrap="square" lIns="100767" tIns="50383" rIns="100767" bIns="50383" rtlCol="0">
            <a:spAutoFit/>
          </a:bodyPr>
          <a:lstStyle/>
          <a:p>
            <a:pPr marL="314897" indent="-314897">
              <a:buFont typeface="Arial"/>
              <a:buChar char="•"/>
            </a:pPr>
            <a:r>
              <a:rPr lang="en-US" sz="2000" dirty="0" smtClean="0">
                <a:latin typeface="+mn-lt"/>
              </a:rPr>
              <a:t>MAID07 is </a:t>
            </a:r>
            <a:r>
              <a:rPr lang="en-US" sz="2000" dirty="0" smtClean="0">
                <a:latin typeface="+mn-lt"/>
              </a:rPr>
              <a:t>generally in a good agreement with data</a:t>
            </a:r>
            <a:r>
              <a:rPr lang="en-US" sz="2000" dirty="0" smtClean="0">
                <a:latin typeface="+mn-lt"/>
              </a:rPr>
              <a:t>.</a:t>
            </a:r>
            <a:endParaRPr lang="en-US" sz="2000" dirty="0" smtClean="0">
              <a:latin typeface="+mn-lt"/>
            </a:endParaRPr>
          </a:p>
          <a:p>
            <a:pPr marL="314897" indent="-314897">
              <a:buFont typeface="Arial"/>
              <a:buChar char="•"/>
            </a:pPr>
            <a:endParaRPr lang="en-US" baseline="30000" dirty="0"/>
          </a:p>
        </p:txBody>
      </p:sp>
      <p:sp>
        <p:nvSpPr>
          <p:cNvPr id="41" name="Rectangle 40"/>
          <p:cNvSpPr/>
          <p:nvPr/>
        </p:nvSpPr>
        <p:spPr bwMode="auto">
          <a:xfrm>
            <a:off x="110266" y="4823596"/>
            <a:ext cx="2589836" cy="65787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normalizeH="0" baseline="0">
              <a:ln>
                <a:noFill/>
              </a:ln>
              <a:solidFill>
                <a:srgbClr val="800000"/>
              </a:solidFill>
              <a:effectLst/>
              <a:latin typeface="Baskerville Old Fac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2536" y="923879"/>
            <a:ext cx="3014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 smtClean="0">
                <a:solidFill>
                  <a:srgbClr val="FF0000"/>
                </a:solidFill>
                <a:latin typeface="Calibri"/>
              </a:rPr>
              <a:t>Sensitivity </a:t>
            </a:r>
            <a:r>
              <a:rPr lang="en-US" sz="2400" dirty="0">
                <a:solidFill>
                  <a:srgbClr val="FF0000"/>
                </a:solidFill>
                <a:latin typeface="Calibri"/>
              </a:rPr>
              <a:t>to </a:t>
            </a:r>
            <a:r>
              <a:rPr lang="en-US" sz="2400" dirty="0" smtClean="0">
                <a:solidFill>
                  <a:srgbClr val="FF0000"/>
                </a:solidFill>
                <a:latin typeface="Calibri"/>
              </a:rPr>
              <a:t>S</a:t>
            </a:r>
            <a:r>
              <a:rPr lang="en-US" sz="2400" baseline="-25000" dirty="0" smtClean="0">
                <a:solidFill>
                  <a:srgbClr val="FF0000"/>
                </a:solidFill>
                <a:latin typeface="Calibri"/>
              </a:rPr>
              <a:t>11</a:t>
            </a:r>
            <a:r>
              <a:rPr lang="en-US" sz="2400" dirty="0" smtClean="0">
                <a:solidFill>
                  <a:srgbClr val="FF0000"/>
                </a:solidFill>
                <a:latin typeface="Calibri"/>
              </a:rPr>
              <a:t>(1535)</a:t>
            </a:r>
            <a:endParaRPr lang="en-US" sz="2400" dirty="0">
              <a:solidFill>
                <a:srgbClr val="FF0000"/>
              </a:solidFill>
              <a:latin typeface="Calibri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69316" y="1375618"/>
            <a:ext cx="1619364" cy="734608"/>
            <a:chOff x="222781" y="1299867"/>
            <a:chExt cx="1619364" cy="734608"/>
          </a:xfrm>
        </p:grpSpPr>
        <p:cxnSp>
          <p:nvCxnSpPr>
            <p:cNvPr id="43" name="Straight Connector 42"/>
            <p:cNvCxnSpPr/>
            <p:nvPr/>
          </p:nvCxnSpPr>
          <p:spPr bwMode="auto">
            <a:xfrm>
              <a:off x="222781" y="1772318"/>
              <a:ext cx="576064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3465C8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4" name="Straight Connector 43"/>
            <p:cNvCxnSpPr/>
            <p:nvPr/>
          </p:nvCxnSpPr>
          <p:spPr bwMode="auto">
            <a:xfrm>
              <a:off x="222781" y="1484533"/>
              <a:ext cx="576064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5" name="Rectangle 44"/>
            <p:cNvSpPr/>
            <p:nvPr/>
          </p:nvSpPr>
          <p:spPr>
            <a:xfrm>
              <a:off x="943137" y="1634365"/>
              <a:ext cx="67172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3465C8"/>
                  </a:solidFill>
                  <a:latin typeface="Calibri"/>
                </a:rPr>
                <a:t>SAID</a:t>
              </a:r>
              <a:endParaRPr lang="en-US" dirty="0">
                <a:solidFill>
                  <a:srgbClr val="3465C8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892846" y="1299867"/>
              <a:ext cx="94929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  <a:latin typeface="Calibri"/>
                </a:rPr>
                <a:t>MAID07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3520732" y="3298542"/>
            <a:ext cx="33407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/>
              </a:rPr>
              <a:t>A2 is sensitive to S</a:t>
            </a:r>
            <a:r>
              <a:rPr lang="en-US" sz="2000" baseline="-25000" dirty="0">
                <a:solidFill>
                  <a:srgbClr val="000000"/>
                </a:solidFill>
                <a:latin typeface="Calibri"/>
              </a:rPr>
              <a:t>11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(1535)A</a:t>
            </a:r>
            <a:r>
              <a:rPr lang="en-US" sz="2000" baseline="-25000" dirty="0">
                <a:solidFill>
                  <a:srgbClr val="000000"/>
                </a:solidFill>
                <a:latin typeface="Calibri"/>
              </a:rPr>
              <a:t>1/2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9712803" y="2966155"/>
            <a:ext cx="431129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>
                <a:latin typeface="+mn-lt"/>
              </a:rPr>
              <a:t>W</a:t>
            </a:r>
            <a:endParaRPr lang="en-US" sz="2000" dirty="0">
              <a:latin typeface="+mn-l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712802" y="5296121"/>
            <a:ext cx="431129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>
                <a:latin typeface="+mn-lt"/>
              </a:rPr>
              <a:t>W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769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8252"/>
            <a:ext cx="103822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0" dirty="0" smtClean="0">
                <a:solidFill>
                  <a:srgbClr val="FFFFFF"/>
                </a:solidFill>
                <a:latin typeface="Calibri"/>
              </a:rPr>
              <a:t>Legendre </a:t>
            </a:r>
            <a:r>
              <a:rPr lang="en-US" sz="3200" kern="0" dirty="0" smtClean="0">
                <a:solidFill>
                  <a:srgbClr val="FFFFFF"/>
                </a:solidFill>
                <a:latin typeface="Calibri"/>
              </a:rPr>
              <a:t>Expansions (3</a:t>
            </a:r>
            <a:r>
              <a:rPr lang="en-US" sz="3200" kern="0" baseline="30000" dirty="0" smtClean="0">
                <a:solidFill>
                  <a:srgbClr val="FFFFFF"/>
                </a:solidFill>
                <a:latin typeface="Calibri"/>
              </a:rPr>
              <a:t>rd</a:t>
            </a:r>
            <a:r>
              <a:rPr lang="en-US" sz="3200" kern="0" dirty="0" smtClean="0">
                <a:solidFill>
                  <a:srgbClr val="FFFFFF"/>
                </a:solidFill>
                <a:latin typeface="Calibri"/>
              </a:rPr>
              <a:t> resonance region)</a:t>
            </a:r>
            <a:endParaRPr lang="en-US" sz="3200" kern="0" dirty="0" smtClea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26198-8D3B-094D-AADA-054D9F796220}" type="slidenum">
              <a:rPr lang="it-IT" smtClean="0"/>
              <a:pPr/>
              <a:t>27</a:t>
            </a:fld>
            <a:endParaRPr lang="it-IT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lvl1pPr algn="ctr" defTabSz="888413">
              <a:defRPr sz="1400" baseline="0">
                <a:solidFill>
                  <a:srgbClr val="800000"/>
                </a:solidFill>
              </a:defRPr>
            </a:lvl1pPr>
          </a:lstStyle>
          <a:p>
            <a:r>
              <a:rPr lang="en-US" dirty="0" smtClean="0"/>
              <a:t>ECT* Workshop 2017</a:t>
            </a:r>
            <a:endParaRPr lang="en-US" dirty="0"/>
          </a:p>
        </p:txBody>
      </p:sp>
      <p:pic>
        <p:nvPicPr>
          <p:cNvPr id="6" name="Picture 5" descr="Screen Shot 2016-11-10 at 6.24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3" y="1993952"/>
            <a:ext cx="2670620" cy="20222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861" y="4922788"/>
            <a:ext cx="7200000" cy="1792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634" y="1338788"/>
            <a:ext cx="7200000" cy="1792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634" y="3130788"/>
            <a:ext cx="7200000" cy="1792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06949" y="940223"/>
            <a:ext cx="1410564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0.4&lt;Q</a:t>
            </a:r>
            <a:r>
              <a:rPr lang="en-US" sz="2000" baseline="30000" dirty="0" smtClean="0">
                <a:latin typeface="+mn-lt"/>
              </a:rPr>
              <a:t>2</a:t>
            </a:r>
            <a:r>
              <a:rPr lang="en-US" sz="2000" dirty="0" smtClean="0">
                <a:latin typeface="+mn-lt"/>
              </a:rPr>
              <a:t>&lt;0.5</a:t>
            </a:r>
            <a:endParaRPr lang="en-US" sz="2000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45352" y="929261"/>
            <a:ext cx="1367282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0.6&lt;Q</a:t>
            </a:r>
            <a:r>
              <a:rPr lang="en-US" sz="2000" baseline="30000" dirty="0" smtClean="0">
                <a:latin typeface="+mn-lt"/>
              </a:rPr>
              <a:t>2</a:t>
            </a:r>
            <a:r>
              <a:rPr lang="en-US" sz="2000" dirty="0" smtClean="0">
                <a:latin typeface="+mn-lt"/>
              </a:rPr>
              <a:t>&lt;0.7</a:t>
            </a:r>
            <a:endParaRPr lang="en-US" sz="2000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99437" y="890340"/>
            <a:ext cx="1367282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0.7&lt;Q</a:t>
            </a:r>
            <a:r>
              <a:rPr lang="en-US" sz="2000" baseline="30000" dirty="0" smtClean="0">
                <a:latin typeface="+mn-lt"/>
              </a:rPr>
              <a:t>2</a:t>
            </a:r>
            <a:r>
              <a:rPr lang="en-US" sz="2000" dirty="0" smtClean="0">
                <a:latin typeface="+mn-lt"/>
              </a:rPr>
              <a:t>&lt;0.8</a:t>
            </a:r>
            <a:endParaRPr lang="en-US" sz="2000" dirty="0"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90135" y="2200641"/>
            <a:ext cx="43954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+mn-lt"/>
              </a:rPr>
              <a:t>A</a:t>
            </a:r>
            <a:r>
              <a:rPr lang="en-US" b="1" baseline="-25000" dirty="0" smtClean="0">
                <a:latin typeface="+mn-lt"/>
              </a:rPr>
              <a:t>2</a:t>
            </a:r>
            <a:endParaRPr lang="en-US" b="1" baseline="-25000" dirty="0">
              <a:latin typeface="+mn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99097" y="4130700"/>
            <a:ext cx="42672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+mn-lt"/>
              </a:rPr>
              <a:t>B</a:t>
            </a:r>
            <a:r>
              <a:rPr lang="en-US" b="1" baseline="-25000" dirty="0">
                <a:latin typeface="+mn-lt"/>
              </a:rPr>
              <a:t>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639679" y="5611039"/>
            <a:ext cx="42030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+mn-lt"/>
              </a:rPr>
              <a:t>C</a:t>
            </a:r>
            <a:r>
              <a:rPr lang="en-US" b="1" baseline="-25000" dirty="0">
                <a:latin typeface="+mn-lt"/>
              </a:rPr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16776" y="2917064"/>
            <a:ext cx="527309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1.6</a:t>
            </a:r>
            <a:endParaRPr lang="en-US" sz="2000" dirty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39897" y="2926024"/>
            <a:ext cx="527309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1.7</a:t>
            </a:r>
            <a:endParaRPr lang="en-US" sz="2000" dirty="0">
              <a:latin typeface="+mn-lt"/>
            </a:endParaRPr>
          </a:p>
        </p:txBody>
      </p:sp>
      <p:pic>
        <p:nvPicPr>
          <p:cNvPr id="23" name="Picture 22" descr="Screen Shot 2016-11-09 at 12.36.07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96"/>
          <a:stretch/>
        </p:blipFill>
        <p:spPr>
          <a:xfrm>
            <a:off x="35931" y="4494878"/>
            <a:ext cx="1130336" cy="1549400"/>
          </a:xfrm>
          <a:prstGeom prst="rect">
            <a:avLst/>
          </a:prstGeom>
        </p:spPr>
      </p:pic>
      <p:pic>
        <p:nvPicPr>
          <p:cNvPr id="24" name="Picture 23" descr="Screen Shot 2016-11-09 at 12.36.07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0"/>
          <a:stretch/>
        </p:blipFill>
        <p:spPr>
          <a:xfrm>
            <a:off x="1121444" y="4494878"/>
            <a:ext cx="1530488" cy="15494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079640" y="2926024"/>
            <a:ext cx="527309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1.6</a:t>
            </a:r>
            <a:endParaRPr lang="en-US" sz="2000" dirty="0"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48576" y="2917063"/>
            <a:ext cx="527309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1.7</a:t>
            </a:r>
            <a:endParaRPr lang="en-US" sz="2000" dirty="0"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16776" y="4690681"/>
            <a:ext cx="527309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1.6</a:t>
            </a:r>
            <a:endParaRPr lang="en-US" sz="2000" dirty="0"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39897" y="4699641"/>
            <a:ext cx="527309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1.7</a:t>
            </a:r>
            <a:endParaRPr lang="en-US" sz="2000" dirty="0"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79640" y="4699641"/>
            <a:ext cx="527309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1.6</a:t>
            </a:r>
            <a:endParaRPr lang="en-US" sz="2000" dirty="0">
              <a:latin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48576" y="4690680"/>
            <a:ext cx="527309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1.7</a:t>
            </a:r>
            <a:endParaRPr lang="en-US" sz="2000" dirty="0">
              <a:latin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28879" y="6445230"/>
            <a:ext cx="527309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1.6</a:t>
            </a:r>
            <a:endParaRPr lang="en-US" sz="2000" dirty="0">
              <a:latin typeface="+mn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352000" y="6454190"/>
            <a:ext cx="527309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1.7</a:t>
            </a:r>
            <a:endParaRPr lang="en-US" sz="2000" dirty="0">
              <a:latin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91743" y="6454190"/>
            <a:ext cx="527309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1.6</a:t>
            </a:r>
            <a:endParaRPr lang="en-US" sz="2000" dirty="0"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060679" y="6445229"/>
            <a:ext cx="527309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1.7</a:t>
            </a:r>
            <a:endParaRPr lang="en-US" sz="20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99888" y="4175540"/>
            <a:ext cx="36700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14897" lvl="0" indent="-314897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B</a:t>
            </a:r>
            <a:r>
              <a:rPr lang="en-US" sz="2000" baseline="-25000" dirty="0" smtClean="0">
                <a:solidFill>
                  <a:srgbClr val="000000"/>
                </a:solidFill>
                <a:latin typeface="Calibri"/>
              </a:rPr>
              <a:t>1</a:t>
            </a: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is sensitive to </a:t>
            </a: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baseline="-25000" dirty="0" smtClean="0">
                <a:solidFill>
                  <a:srgbClr val="000000"/>
                </a:solidFill>
                <a:latin typeface="Calibri"/>
              </a:rPr>
              <a:t>15</a:t>
            </a: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(1680)A</a:t>
            </a:r>
            <a:r>
              <a:rPr lang="en-US" sz="2000" baseline="-25000" dirty="0">
                <a:solidFill>
                  <a:srgbClr val="000000"/>
                </a:solidFill>
                <a:latin typeface="Calibri"/>
              </a:rPr>
              <a:t>3</a:t>
            </a:r>
            <a:r>
              <a:rPr lang="en-US" sz="2000" baseline="-25000" dirty="0" smtClean="0">
                <a:solidFill>
                  <a:srgbClr val="000000"/>
                </a:solidFill>
                <a:latin typeface="Calibri"/>
              </a:rPr>
              <a:t>/2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49843" y="5498852"/>
            <a:ext cx="2589836" cy="54542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normalizeH="0" baseline="0">
              <a:ln>
                <a:noFill/>
              </a:ln>
              <a:solidFill>
                <a:srgbClr val="800000"/>
              </a:solidFill>
              <a:effectLst/>
              <a:latin typeface="Baskerville Old Fac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4769" y="840268"/>
            <a:ext cx="3014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 smtClean="0">
                <a:solidFill>
                  <a:srgbClr val="FF0000"/>
                </a:solidFill>
                <a:latin typeface="Calibri"/>
              </a:rPr>
              <a:t>Sensitivity </a:t>
            </a:r>
            <a:r>
              <a:rPr lang="en-US" sz="2400" dirty="0">
                <a:solidFill>
                  <a:srgbClr val="FF0000"/>
                </a:solidFill>
                <a:latin typeface="Calibri"/>
              </a:rPr>
              <a:t>to </a:t>
            </a:r>
            <a:r>
              <a:rPr lang="en-US" sz="2400" dirty="0" smtClean="0">
                <a:solidFill>
                  <a:srgbClr val="FF0000"/>
                </a:solidFill>
                <a:latin typeface="Calibri"/>
              </a:rPr>
              <a:t>F</a:t>
            </a:r>
            <a:r>
              <a:rPr lang="en-US" sz="2400" baseline="-25000" dirty="0" smtClean="0">
                <a:solidFill>
                  <a:srgbClr val="FF0000"/>
                </a:solidFill>
                <a:latin typeface="Calibri"/>
              </a:rPr>
              <a:t>15</a:t>
            </a:r>
            <a:r>
              <a:rPr lang="en-US" sz="2400" dirty="0" smtClean="0">
                <a:solidFill>
                  <a:srgbClr val="FF0000"/>
                </a:solidFill>
                <a:latin typeface="Calibri"/>
              </a:rPr>
              <a:t>(1680)</a:t>
            </a:r>
            <a:endParaRPr lang="en-US" sz="2400" dirty="0">
              <a:solidFill>
                <a:srgbClr val="FF0000"/>
              </a:solidFill>
              <a:latin typeface="Calibri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22781" y="1299867"/>
            <a:ext cx="1619364" cy="734608"/>
            <a:chOff x="222781" y="1299867"/>
            <a:chExt cx="1619364" cy="734608"/>
          </a:xfrm>
        </p:grpSpPr>
        <p:cxnSp>
          <p:nvCxnSpPr>
            <p:cNvPr id="9" name="Straight Connector 8"/>
            <p:cNvCxnSpPr/>
            <p:nvPr/>
          </p:nvCxnSpPr>
          <p:spPr bwMode="auto">
            <a:xfrm>
              <a:off x="222781" y="1772318"/>
              <a:ext cx="576064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3465C8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6" name="Straight Connector 35"/>
            <p:cNvCxnSpPr/>
            <p:nvPr/>
          </p:nvCxnSpPr>
          <p:spPr bwMode="auto">
            <a:xfrm>
              <a:off x="222781" y="1484533"/>
              <a:ext cx="576064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0" name="Rectangle 9"/>
            <p:cNvSpPr/>
            <p:nvPr/>
          </p:nvSpPr>
          <p:spPr>
            <a:xfrm>
              <a:off x="943137" y="1634365"/>
              <a:ext cx="67172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3465C8"/>
                  </a:solidFill>
                  <a:latin typeface="Calibri"/>
                </a:rPr>
                <a:t>SAID</a:t>
              </a:r>
              <a:endParaRPr lang="en-US" dirty="0">
                <a:solidFill>
                  <a:srgbClr val="3465C8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92846" y="1299867"/>
              <a:ext cx="94929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  <a:latin typeface="Calibri"/>
                </a:rPr>
                <a:t>MAID07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9583732" y="2951587"/>
            <a:ext cx="431129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>
                <a:latin typeface="+mn-lt"/>
              </a:rPr>
              <a:t>W</a:t>
            </a:r>
            <a:endParaRPr lang="en-US" sz="2000" dirty="0">
              <a:latin typeface="+mn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619505" y="4718024"/>
            <a:ext cx="431129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>
                <a:latin typeface="+mn-lt"/>
              </a:rPr>
              <a:t>W</a:t>
            </a:r>
            <a:endParaRPr lang="en-US" sz="2000" dirty="0">
              <a:latin typeface="+mn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587402" y="6510024"/>
            <a:ext cx="431129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>
                <a:latin typeface="+mn-lt"/>
              </a:rPr>
              <a:t>W</a:t>
            </a:r>
            <a:endParaRPr lang="en-US" sz="2000" dirty="0">
              <a:latin typeface="+mn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580372" y="2921503"/>
            <a:ext cx="527309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1.6</a:t>
            </a:r>
            <a:endParaRPr lang="en-US" sz="2000" dirty="0">
              <a:latin typeface="+mn-l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503493" y="2930463"/>
            <a:ext cx="527309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1.7</a:t>
            </a:r>
            <a:endParaRPr lang="en-US" sz="2000" dirty="0">
              <a:latin typeface="+mn-l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580372" y="4695120"/>
            <a:ext cx="527309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1.6</a:t>
            </a:r>
            <a:endParaRPr lang="en-US" sz="2000" dirty="0">
              <a:latin typeface="+mn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503493" y="4704080"/>
            <a:ext cx="527309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1.7</a:t>
            </a:r>
            <a:endParaRPr lang="en-US" sz="2000" dirty="0">
              <a:latin typeface="+mn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592475" y="6449669"/>
            <a:ext cx="527309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1.6</a:t>
            </a:r>
            <a:endParaRPr lang="en-US" sz="2000" dirty="0">
              <a:latin typeface="+mn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515596" y="6458629"/>
            <a:ext cx="527309" cy="409527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2000" dirty="0" smtClean="0">
                <a:latin typeface="+mn-lt"/>
              </a:rPr>
              <a:t>1.7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647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6589" y="98252"/>
            <a:ext cx="9721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0" dirty="0">
                <a:solidFill>
                  <a:srgbClr val="FFFFFF"/>
                </a:solidFill>
                <a:latin typeface="Calibri"/>
              </a:rPr>
              <a:t>N* </a:t>
            </a:r>
            <a:r>
              <a:rPr lang="en-US" sz="3200" kern="0" dirty="0" smtClean="0">
                <a:solidFill>
                  <a:srgbClr val="FFFFFF"/>
                </a:solidFill>
                <a:latin typeface="Calibri"/>
              </a:rPr>
              <a:t>Physics </a:t>
            </a:r>
            <a:r>
              <a:rPr lang="en-US" sz="3200" kern="0" dirty="0">
                <a:solidFill>
                  <a:srgbClr val="FFFFFF"/>
                </a:solidFill>
                <a:latin typeface="Calibri"/>
              </a:rPr>
              <a:t>@ </a:t>
            </a:r>
            <a:r>
              <a:rPr lang="en-US" sz="3200" kern="0" dirty="0" smtClean="0">
                <a:solidFill>
                  <a:srgbClr val="FFFFFF"/>
                </a:solidFill>
                <a:latin typeface="Calibri"/>
              </a:rPr>
              <a:t>CLAS12</a:t>
            </a:r>
          </a:p>
        </p:txBody>
      </p:sp>
      <p:sp>
        <p:nvSpPr>
          <p:cNvPr id="3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26198-8D3B-094D-AADA-054D9F796220}" type="slidenum">
              <a:rPr lang="it-IT" smtClean="0"/>
              <a:pPr/>
              <a:t>28</a:t>
            </a:fld>
            <a:endParaRPr lang="it-IT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lvl1pPr algn="ctr" defTabSz="888413">
              <a:defRPr sz="1400" baseline="0">
                <a:solidFill>
                  <a:srgbClr val="800000"/>
                </a:solidFill>
              </a:defRPr>
            </a:lvl1pPr>
          </a:lstStyle>
          <a:p>
            <a:r>
              <a:rPr lang="en-US" dirty="0" smtClean="0"/>
              <a:t>ECT* Workshop 2017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700" y="962348"/>
            <a:ext cx="7254857" cy="549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2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6589" y="98252"/>
            <a:ext cx="9721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0" dirty="0">
                <a:solidFill>
                  <a:srgbClr val="FFFFFF"/>
                </a:solidFill>
                <a:latin typeface="Calibri"/>
              </a:rPr>
              <a:t>Probing the running quark mass </a:t>
            </a:r>
            <a:r>
              <a:rPr lang="en-US" sz="3200" kern="0" dirty="0" smtClean="0">
                <a:solidFill>
                  <a:srgbClr val="FFFFFF"/>
                </a:solidFill>
                <a:latin typeface="Calibri"/>
              </a:rPr>
              <a:t>with CLAS12</a:t>
            </a:r>
            <a:endParaRPr lang="en-US" sz="3200" kern="0" dirty="0" smtClea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26198-8D3B-094D-AADA-054D9F796220}" type="slidenum">
              <a:rPr lang="it-IT" smtClean="0"/>
              <a:pPr/>
              <a:t>29</a:t>
            </a:fld>
            <a:endParaRPr lang="it-IT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lvl1pPr algn="ctr" defTabSz="888413">
              <a:defRPr sz="1400" baseline="0">
                <a:solidFill>
                  <a:srgbClr val="800000"/>
                </a:solidFill>
              </a:defRPr>
            </a:lvl1pPr>
          </a:lstStyle>
          <a:p>
            <a:r>
              <a:rPr lang="en-US" dirty="0" smtClean="0"/>
              <a:t>ECT* Workshop 2017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4" y="890340"/>
            <a:ext cx="8996572" cy="43794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79952" y="5557801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/>
              </a:rPr>
              <a:t>Nucleon resonance transitions amplitudes probe the quark mass </a:t>
            </a:r>
            <a:r>
              <a:rPr lang="en-US" sz="2400" dirty="0" smtClean="0">
                <a:latin typeface="Calibri"/>
              </a:rPr>
              <a:t>function from </a:t>
            </a:r>
            <a:r>
              <a:rPr lang="en-US" sz="2400" dirty="0">
                <a:latin typeface="Calibri"/>
              </a:rPr>
              <a:t>constituent quarks to dressed quarks and elementary quarks.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56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6589" y="98252"/>
            <a:ext cx="9721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Inclusive electron</a:t>
            </a:r>
            <a:r>
              <a:rPr kumimoji="0" lang="en-US" sz="32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</a:t>
            </a: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cattering</a:t>
            </a:r>
            <a:endParaRPr kumimoji="0" lang="en-US" sz="32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26198-8D3B-094D-AADA-054D9F796220}" type="slidenum">
              <a:rPr lang="it-IT" smtClean="0">
                <a:latin typeface="+mj-lt"/>
              </a:rPr>
              <a:t>3</a:t>
            </a:fld>
            <a:endParaRPr lang="it-IT" dirty="0">
              <a:latin typeface="+mj-lt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lvl1pPr algn="ctr" defTabSz="888413">
              <a:defRPr sz="1400" baseline="0">
                <a:solidFill>
                  <a:srgbClr val="800000"/>
                </a:solidFill>
              </a:defRPr>
            </a:lvl1pPr>
          </a:lstStyle>
          <a:p>
            <a:r>
              <a:rPr lang="en-US" dirty="0" smtClean="0"/>
              <a:t>ECT* Workshop 2017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55116" y="5426844"/>
            <a:ext cx="9344025" cy="1152128"/>
          </a:xfrm>
          <a:prstGeom prst="rect">
            <a:avLst/>
          </a:prstGeom>
        </p:spPr>
        <p:txBody>
          <a:bodyPr/>
          <a:lstStyle>
            <a:lvl1pPr marL="334977" indent="-334977" algn="l" defTabSz="888413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1735" indent="-275100" algn="l" defTabSz="888413" rtl="0" fontAlgn="base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ea typeface="+mn-ea"/>
              </a:defRPr>
            </a:lvl2pPr>
            <a:lvl3pPr marL="1111731" indent="-223316" algn="l" defTabSz="888413" rtl="0" fontAlgn="base">
              <a:spcBef>
                <a:spcPct val="20000"/>
              </a:spcBef>
              <a:spcAft>
                <a:spcPct val="0"/>
              </a:spcAft>
              <a:buChar char="•"/>
              <a:defRPr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555130" indent="-221700" algn="l" defTabSz="888413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00144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466198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32251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398302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64357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400" dirty="0"/>
              <a:t>In contrast to elastic scattering, resonances </a:t>
            </a:r>
            <a:r>
              <a:rPr lang="en-US" sz="2400" dirty="0" smtClean="0"/>
              <a:t>cannot be </a:t>
            </a:r>
            <a:r>
              <a:rPr lang="en-US" sz="2400" dirty="0"/>
              <a:t>uniquely separated in inclusive scattering → need </a:t>
            </a:r>
            <a:r>
              <a:rPr lang="en-US" sz="2400" dirty="0" smtClean="0"/>
              <a:t>to measure </a:t>
            </a:r>
            <a:r>
              <a:rPr lang="en-US" sz="2400" dirty="0">
                <a:solidFill>
                  <a:srgbClr val="FF0000"/>
                </a:solidFill>
              </a:rPr>
              <a:t>exclusive processes</a:t>
            </a:r>
            <a:r>
              <a:rPr lang="en-US" sz="2400" dirty="0"/>
              <a:t>.</a:t>
            </a:r>
            <a:endParaRPr lang="en-US" sz="2400" kern="0" dirty="0"/>
          </a:p>
          <a:p>
            <a:pPr marL="0" indent="0">
              <a:buNone/>
            </a:pPr>
            <a:endParaRPr lang="en-US" sz="2400" kern="0" dirty="0" smtClean="0"/>
          </a:p>
          <a:p>
            <a:pPr marL="0" indent="0">
              <a:buNone/>
            </a:pPr>
            <a:endParaRPr lang="en-US" sz="2400" kern="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45" y="1034356"/>
            <a:ext cx="8317108" cy="427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83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6589" y="98252"/>
            <a:ext cx="9721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0" dirty="0" smtClean="0">
                <a:solidFill>
                  <a:srgbClr val="FFFFFF"/>
                </a:solidFill>
                <a:latin typeface="Calibri"/>
              </a:rPr>
              <a:t>Summary</a:t>
            </a:r>
          </a:p>
        </p:txBody>
      </p:sp>
      <p:sp>
        <p:nvSpPr>
          <p:cNvPr id="3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26198-8D3B-094D-AADA-054D9F796220}" type="slidenum">
              <a:rPr lang="it-IT" smtClean="0"/>
              <a:pPr/>
              <a:t>30</a:t>
            </a:fld>
            <a:endParaRPr lang="it-IT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lvl1pPr algn="ctr" defTabSz="888413">
              <a:defRPr sz="1400" baseline="0">
                <a:solidFill>
                  <a:srgbClr val="800000"/>
                </a:solidFill>
              </a:defRPr>
            </a:lvl1pPr>
          </a:lstStyle>
          <a:p>
            <a:r>
              <a:rPr lang="en-US" dirty="0" smtClean="0"/>
              <a:t>ECT* Workshop 2017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10605" y="962348"/>
            <a:ext cx="9144000" cy="584601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34977" indent="-334977" algn="l" defTabSz="888413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1735" indent="-275100" algn="l" defTabSz="888413" rtl="0" fontAlgn="base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ea typeface="+mn-ea"/>
              </a:defRPr>
            </a:lvl2pPr>
            <a:lvl3pPr marL="1111731" indent="-223316" algn="l" defTabSz="888413" rtl="0" fontAlgn="base">
              <a:spcBef>
                <a:spcPct val="20000"/>
              </a:spcBef>
              <a:spcAft>
                <a:spcPct val="0"/>
              </a:spcAft>
              <a:buChar char="•"/>
              <a:defRPr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555130" indent="-221700" algn="l" defTabSz="888413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00144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466198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32251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398302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64357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</a:pPr>
            <a:endParaRPr lang="en-US" kern="0" dirty="0" smtClean="0"/>
          </a:p>
          <a:p>
            <a:pPr eaLnBrk="1" hangingPunct="1"/>
            <a:r>
              <a:rPr lang="en-US" sz="3000" kern="0" dirty="0"/>
              <a:t>For the first time, N* electrocouplings in the third resonance region will become available from a pπ</a:t>
            </a:r>
            <a:r>
              <a:rPr lang="en-US" sz="3000" kern="0" baseline="30000" dirty="0"/>
              <a:t>0</a:t>
            </a:r>
            <a:r>
              <a:rPr lang="en-US" sz="3000" kern="0" dirty="0"/>
              <a:t> channel</a:t>
            </a:r>
            <a:r>
              <a:rPr lang="en-US" sz="3000" kern="0" dirty="0" smtClean="0"/>
              <a:t>;</a:t>
            </a:r>
          </a:p>
          <a:p>
            <a:pPr eaLnBrk="1" hangingPunct="1"/>
            <a:endParaRPr lang="en-US" sz="3000" kern="0" dirty="0"/>
          </a:p>
          <a:p>
            <a:pPr eaLnBrk="1" hangingPunct="1"/>
            <a:r>
              <a:rPr lang="en-US" sz="3000" kern="0" dirty="0"/>
              <a:t>Multi-channel partial wave analysis frameworks have been key in further establishing the nucleon excitation spectrum</a:t>
            </a:r>
            <a:r>
              <a:rPr lang="en-US" sz="3000" kern="0" dirty="0" smtClean="0"/>
              <a:t>;</a:t>
            </a:r>
          </a:p>
          <a:p>
            <a:pPr eaLnBrk="1" hangingPunct="1"/>
            <a:endParaRPr lang="en-US" sz="3000" kern="0" dirty="0" smtClean="0"/>
          </a:p>
          <a:p>
            <a:pPr eaLnBrk="1" hangingPunct="1"/>
            <a:r>
              <a:rPr lang="en-US" sz="3000" kern="0" dirty="0" smtClean="0"/>
              <a:t>With CLAS12, electro‐excitation </a:t>
            </a:r>
            <a:r>
              <a:rPr lang="en-US" sz="3000" kern="0" dirty="0"/>
              <a:t>of prominent states up to </a:t>
            </a:r>
            <a:r>
              <a:rPr lang="en-US" sz="3000" kern="0" dirty="0" smtClean="0"/>
              <a:t>high </a:t>
            </a:r>
            <a:r>
              <a:rPr lang="en-US" sz="3000" kern="0" dirty="0"/>
              <a:t>Q</a:t>
            </a:r>
            <a:r>
              <a:rPr lang="en-US" sz="3000" kern="0" baseline="30000" dirty="0"/>
              <a:t>2</a:t>
            </a:r>
            <a:r>
              <a:rPr lang="en-US" sz="3000" kern="0" dirty="0"/>
              <a:t> to probe </a:t>
            </a:r>
            <a:r>
              <a:rPr lang="en-US" sz="3000" kern="0" dirty="0" smtClean="0"/>
              <a:t>the transition </a:t>
            </a:r>
            <a:r>
              <a:rPr lang="en-US" sz="3000" kern="0" dirty="0"/>
              <a:t>from the dressed to the bare quark </a:t>
            </a:r>
            <a:r>
              <a:rPr lang="en-US" sz="3000" kern="0" dirty="0" smtClean="0"/>
              <a:t>core.</a:t>
            </a:r>
          </a:p>
          <a:p>
            <a:pPr eaLnBrk="1" hangingPunct="1"/>
            <a:endParaRPr lang="en-US" kern="0" dirty="0"/>
          </a:p>
          <a:p>
            <a:pPr eaLnBrk="1" hangingPunct="1"/>
            <a:endParaRPr lang="en-US" kern="0" dirty="0" smtClean="0"/>
          </a:p>
          <a:p>
            <a:pPr eaLnBrk="1" hangingPunct="1"/>
            <a:endParaRPr lang="en-US" kern="0" dirty="0" smtClean="0"/>
          </a:p>
          <a:p>
            <a:pPr eaLnBrk="1" hangingPunct="1"/>
            <a:endParaRPr lang="en-US" kern="0" dirty="0" smtClean="0">
              <a:solidFill>
                <a:srgbClr val="2B3949"/>
              </a:solidFill>
            </a:endParaRPr>
          </a:p>
          <a:p>
            <a:pPr eaLnBrk="1" hangingPunct="1"/>
            <a:endParaRPr lang="en-US" kern="0" dirty="0">
              <a:solidFill>
                <a:srgbClr val="2B39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8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6589" y="98252"/>
            <a:ext cx="9721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Inclusive vs.</a:t>
            </a:r>
            <a:r>
              <a:rPr kumimoji="0" lang="en-US" sz="32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Exclusive</a:t>
            </a:r>
            <a:endParaRPr kumimoji="0" lang="en-US" sz="32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26198-8D3B-094D-AADA-054D9F796220}" type="slidenum">
              <a:rPr lang="it-IT" smtClean="0">
                <a:latin typeface="+mj-lt"/>
              </a:rPr>
              <a:t>4</a:t>
            </a:fld>
            <a:endParaRPr lang="it-IT" dirty="0">
              <a:latin typeface="+mj-lt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lvl1pPr algn="ctr" defTabSz="888413">
              <a:defRPr sz="1400" baseline="0">
                <a:solidFill>
                  <a:srgbClr val="800000"/>
                </a:solidFill>
              </a:defRPr>
            </a:lvl1pPr>
          </a:lstStyle>
          <a:p>
            <a:r>
              <a:rPr lang="en-US" dirty="0" smtClean="0"/>
              <a:t>ECT* Workshop 2017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55116" y="5642868"/>
            <a:ext cx="9344025" cy="432048"/>
          </a:xfrm>
          <a:prstGeom prst="rect">
            <a:avLst/>
          </a:prstGeom>
        </p:spPr>
        <p:txBody>
          <a:bodyPr/>
          <a:lstStyle>
            <a:lvl1pPr marL="334977" indent="-334977" algn="l" defTabSz="888413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1735" indent="-275100" algn="l" defTabSz="888413" rtl="0" fontAlgn="base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ea typeface="+mn-ea"/>
              </a:defRPr>
            </a:lvl2pPr>
            <a:lvl3pPr marL="1111731" indent="-223316" algn="l" defTabSz="888413" rtl="0" fontAlgn="base">
              <a:spcBef>
                <a:spcPct val="20000"/>
              </a:spcBef>
              <a:spcAft>
                <a:spcPct val="0"/>
              </a:spcAft>
              <a:buChar char="•"/>
              <a:defRPr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555130" indent="-221700" algn="l" defTabSz="888413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00144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466198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32251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398302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64357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400" dirty="0" smtClean="0"/>
              <a:t>Resonance states can be better isolated by exclusive processes.</a:t>
            </a:r>
            <a:endParaRPr lang="en-US" sz="2400" kern="0" dirty="0"/>
          </a:p>
          <a:p>
            <a:pPr marL="0" indent="0">
              <a:buNone/>
            </a:pPr>
            <a:endParaRPr lang="en-US" sz="2400" kern="0" dirty="0" smtClean="0"/>
          </a:p>
          <a:p>
            <a:pPr marL="0" indent="0">
              <a:buNone/>
            </a:pPr>
            <a:endParaRPr lang="en-US" sz="2400" kern="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37" y="1188673"/>
            <a:ext cx="7754733" cy="423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9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0" y="-18469"/>
            <a:ext cx="10382250" cy="5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67" tIns="50383" rIns="100767" bIns="50383">
            <a:spAutoFit/>
          </a:bodyPr>
          <a:lstStyle/>
          <a:p>
            <a:pPr algn="ctr" eaLnBrk="0" hangingPunct="0"/>
            <a:r>
              <a:rPr lang="en-US" altLang="en-US" sz="3200" dirty="0">
                <a:solidFill>
                  <a:schemeClr val="bg1"/>
                </a:solidFill>
                <a:latin typeface="+mj-lt"/>
              </a:rPr>
              <a:t>W-Dependence of Selected </a:t>
            </a:r>
            <a:r>
              <a:rPr lang="en-US" altLang="en-US" sz="3200" dirty="0" smtClean="0">
                <a:solidFill>
                  <a:schemeClr val="bg1"/>
                </a:solidFill>
                <a:latin typeface="+mj-lt"/>
              </a:rPr>
              <a:t>Channels</a:t>
            </a:r>
            <a:endParaRPr lang="en-US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7999437" y="4760299"/>
            <a:ext cx="1845733" cy="440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767" tIns="50383" rIns="100767" bIns="50383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200" dirty="0">
                <a:latin typeface="Arial" pitchFamily="34" charset="0"/>
              </a:rPr>
              <a:t>p(</a:t>
            </a:r>
            <a:r>
              <a:rPr lang="en-US" altLang="en-US" sz="2200" dirty="0" err="1">
                <a:latin typeface="Arial" pitchFamily="34" charset="0"/>
              </a:rPr>
              <a:t>e,e’p</a:t>
            </a:r>
            <a:r>
              <a:rPr lang="en-US" altLang="en-US" sz="2200" dirty="0" err="1">
                <a:latin typeface="Symbol" pitchFamily="18" charset="2"/>
              </a:rPr>
              <a:t>p</a:t>
            </a:r>
            <a:r>
              <a:rPr lang="en-US" altLang="en-US" sz="2200" baseline="30000" dirty="0">
                <a:latin typeface="Arial" pitchFamily="34" charset="0"/>
              </a:rPr>
              <a:t>+</a:t>
            </a:r>
            <a:r>
              <a:rPr lang="en-US" altLang="en-US" sz="2200" dirty="0">
                <a:latin typeface="Arial" pitchFamily="34" charset="0"/>
              </a:rPr>
              <a:t>)</a:t>
            </a:r>
            <a:r>
              <a:rPr lang="en-US" altLang="en-US" sz="2200" dirty="0">
                <a:latin typeface="Symbol" pitchFamily="18" charset="2"/>
              </a:rPr>
              <a:t>p</a:t>
            </a:r>
            <a:r>
              <a:rPr lang="en-US" altLang="en-US" sz="2200" baseline="30000" dirty="0">
                <a:latin typeface="Symbol" pitchFamily="18" charset="2"/>
              </a:rPr>
              <a:t>-</a:t>
            </a:r>
          </a:p>
        </p:txBody>
      </p:sp>
      <p:sp>
        <p:nvSpPr>
          <p:cNvPr id="69640" name="Text Box 8"/>
          <p:cNvSpPr txBox="1">
            <a:spLocks noChangeArrowheads="1"/>
          </p:cNvSpPr>
          <p:nvPr/>
        </p:nvSpPr>
        <p:spPr bwMode="auto">
          <a:xfrm>
            <a:off x="7995454" y="5817027"/>
            <a:ext cx="1845733" cy="440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767" tIns="50383" rIns="100767" bIns="50383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200" dirty="0">
                <a:latin typeface="Arial" pitchFamily="34" charset="0"/>
              </a:rPr>
              <a:t>p(</a:t>
            </a:r>
            <a:r>
              <a:rPr lang="en-US" altLang="en-US" sz="2200" dirty="0" err="1">
                <a:latin typeface="Arial" pitchFamily="34" charset="0"/>
              </a:rPr>
              <a:t>e,e’p</a:t>
            </a:r>
            <a:r>
              <a:rPr lang="en-US" altLang="en-US" sz="2200" dirty="0" err="1">
                <a:latin typeface="Symbol" pitchFamily="18" charset="2"/>
              </a:rPr>
              <a:t>p</a:t>
            </a:r>
            <a:r>
              <a:rPr lang="en-US" altLang="en-US" sz="2200" baseline="30000" dirty="0">
                <a:latin typeface="Arial" pitchFamily="34" charset="0"/>
              </a:rPr>
              <a:t>+</a:t>
            </a:r>
            <a:r>
              <a:rPr lang="en-US" altLang="en-US" sz="2200" dirty="0">
                <a:latin typeface="Arial" pitchFamily="34" charset="0"/>
              </a:rPr>
              <a:t>)X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878757" y="981364"/>
            <a:ext cx="7751197" cy="5697708"/>
            <a:chOff x="1627635" y="889871"/>
            <a:chExt cx="8292167" cy="6202233"/>
          </a:xfrm>
        </p:grpSpPr>
        <p:pic>
          <p:nvPicPr>
            <p:cNvPr id="69634" name="Picture 2" descr="Portrait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1" t="7076" r="3488" b="2831"/>
            <a:stretch>
              <a:fillRect/>
            </a:stretch>
          </p:blipFill>
          <p:spPr bwMode="auto">
            <a:xfrm>
              <a:off x="1627635" y="889871"/>
              <a:ext cx="6746659" cy="620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36" name="Text Box 4"/>
            <p:cNvSpPr txBox="1">
              <a:spLocks noChangeArrowheads="1"/>
            </p:cNvSpPr>
            <p:nvPr/>
          </p:nvSpPr>
          <p:spPr bwMode="auto">
            <a:xfrm>
              <a:off x="8405723" y="1104324"/>
              <a:ext cx="1514078" cy="717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767" tIns="50383" rIns="100767" bIns="50383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2200" dirty="0">
                  <a:latin typeface="Arial" pitchFamily="34" charset="0"/>
                </a:rPr>
                <a:t>p(</a:t>
              </a:r>
              <a:r>
                <a:rPr lang="en-US" altLang="en-US" sz="2200" dirty="0" err="1">
                  <a:latin typeface="Arial" pitchFamily="34" charset="0"/>
                </a:rPr>
                <a:t>e,e</a:t>
              </a:r>
              <a:r>
                <a:rPr lang="en-US" altLang="en-US" sz="2200" dirty="0">
                  <a:latin typeface="Arial" pitchFamily="34" charset="0"/>
                </a:rPr>
                <a:t>’)X     </a:t>
              </a:r>
              <a:r>
                <a:rPr lang="en-US" altLang="en-US" sz="1800" dirty="0">
                  <a:latin typeface="Arial" pitchFamily="34" charset="0"/>
                </a:rPr>
                <a:t>(trigger)</a:t>
              </a:r>
            </a:p>
          </p:txBody>
        </p:sp>
        <p:sp>
          <p:nvSpPr>
            <p:cNvPr id="69637" name="Text Box 5"/>
            <p:cNvSpPr txBox="1">
              <a:spLocks noChangeArrowheads="1"/>
            </p:cNvSpPr>
            <p:nvPr/>
          </p:nvSpPr>
          <p:spPr bwMode="auto">
            <a:xfrm>
              <a:off x="8405724" y="2269013"/>
              <a:ext cx="1514078" cy="440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767" tIns="50383" rIns="100767" bIns="50383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2200" dirty="0">
                  <a:latin typeface="Arial" pitchFamily="34" charset="0"/>
                </a:rPr>
                <a:t>p(</a:t>
              </a:r>
              <a:r>
                <a:rPr lang="en-US" altLang="en-US" sz="2200" dirty="0" err="1">
                  <a:latin typeface="Arial" pitchFamily="34" charset="0"/>
                </a:rPr>
                <a:t>e,e’p</a:t>
              </a:r>
              <a:r>
                <a:rPr lang="en-US" altLang="en-US" sz="2200" dirty="0">
                  <a:latin typeface="Arial" pitchFamily="34" charset="0"/>
                </a:rPr>
                <a:t>)</a:t>
              </a:r>
              <a:r>
                <a:rPr lang="en-US" altLang="en-US" sz="2200" dirty="0">
                  <a:latin typeface="Symbol" pitchFamily="18" charset="2"/>
                </a:rPr>
                <a:t>p</a:t>
              </a:r>
              <a:r>
                <a:rPr lang="en-US" altLang="en-US" sz="2200" baseline="30000" dirty="0">
                  <a:latin typeface="Symbol" pitchFamily="18" charset="2"/>
                </a:rPr>
                <a:t>0</a:t>
              </a:r>
            </a:p>
          </p:txBody>
        </p:sp>
        <p:sp>
          <p:nvSpPr>
            <p:cNvPr id="69638" name="Text Box 6"/>
            <p:cNvSpPr txBox="1">
              <a:spLocks noChangeArrowheads="1"/>
            </p:cNvSpPr>
            <p:nvPr/>
          </p:nvSpPr>
          <p:spPr bwMode="auto">
            <a:xfrm>
              <a:off x="8405724" y="3673719"/>
              <a:ext cx="1514078" cy="440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767" tIns="50383" rIns="100767" bIns="50383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US" sz="2200" dirty="0">
                  <a:latin typeface="Arial" pitchFamily="34" charset="0"/>
                </a:rPr>
                <a:t>p(</a:t>
              </a:r>
              <a:r>
                <a:rPr lang="en-US" altLang="en-US" sz="2200" dirty="0" err="1">
                  <a:latin typeface="Arial" pitchFamily="34" charset="0"/>
                </a:rPr>
                <a:t>e,e’</a:t>
              </a:r>
              <a:r>
                <a:rPr lang="en-US" altLang="en-US" sz="2200" dirty="0" err="1">
                  <a:latin typeface="Symbol" pitchFamily="18" charset="2"/>
                </a:rPr>
                <a:t>p</a:t>
              </a:r>
              <a:r>
                <a:rPr lang="en-US" altLang="en-US" sz="2200" baseline="30000" dirty="0">
                  <a:latin typeface="Arial" pitchFamily="34" charset="0"/>
                </a:rPr>
                <a:t>+</a:t>
              </a:r>
              <a:r>
                <a:rPr lang="en-US" altLang="en-US" sz="2200" dirty="0">
                  <a:latin typeface="Arial" pitchFamily="34" charset="0"/>
                </a:rPr>
                <a:t>)n</a:t>
              </a:r>
            </a:p>
          </p:txBody>
        </p:sp>
        <p:sp>
          <p:nvSpPr>
            <p:cNvPr id="69641" name="Line 9"/>
            <p:cNvSpPr>
              <a:spLocks noChangeShapeType="1"/>
            </p:cNvSpPr>
            <p:nvPr/>
          </p:nvSpPr>
          <p:spPr bwMode="auto">
            <a:xfrm>
              <a:off x="3749146" y="2444627"/>
              <a:ext cx="0" cy="4647477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767" tIns="50383" rIns="100767" bIns="50383"/>
            <a:lstStyle/>
            <a:p>
              <a:endParaRPr lang="en-US"/>
            </a:p>
          </p:txBody>
        </p:sp>
        <p:sp>
          <p:nvSpPr>
            <p:cNvPr id="69642" name="Line 10"/>
            <p:cNvSpPr>
              <a:spLocks noChangeShapeType="1"/>
            </p:cNvSpPr>
            <p:nvPr/>
          </p:nvSpPr>
          <p:spPr bwMode="auto">
            <a:xfrm>
              <a:off x="4729692" y="2864378"/>
              <a:ext cx="14420" cy="4207579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767" tIns="50383" rIns="100767" bIns="50383"/>
            <a:lstStyle/>
            <a:p>
              <a:endParaRPr lang="en-US"/>
            </a:p>
          </p:txBody>
        </p:sp>
        <p:sp>
          <p:nvSpPr>
            <p:cNvPr id="69643" name="Line 11"/>
            <p:cNvSpPr>
              <a:spLocks noChangeShapeType="1"/>
            </p:cNvSpPr>
            <p:nvPr/>
          </p:nvSpPr>
          <p:spPr bwMode="auto">
            <a:xfrm>
              <a:off x="5349743" y="3075932"/>
              <a:ext cx="14420" cy="399602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767" tIns="50383" rIns="100767" bIns="50383"/>
            <a:lstStyle/>
            <a:p>
              <a:endParaRPr lang="en-US"/>
            </a:p>
          </p:txBody>
        </p:sp>
        <p:sp>
          <p:nvSpPr>
            <p:cNvPr id="69644" name="Line 12"/>
            <p:cNvSpPr>
              <a:spLocks noChangeShapeType="1"/>
            </p:cNvSpPr>
            <p:nvPr/>
          </p:nvSpPr>
          <p:spPr bwMode="auto">
            <a:xfrm>
              <a:off x="5537200" y="5003426"/>
              <a:ext cx="14420" cy="206853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767" tIns="50383" rIns="100767" bIns="50383"/>
            <a:lstStyle/>
            <a:p>
              <a:endParaRPr lang="en-US"/>
            </a:p>
          </p:txBody>
        </p:sp>
        <p:sp>
          <p:nvSpPr>
            <p:cNvPr id="69645" name="Line 13"/>
            <p:cNvSpPr>
              <a:spLocks noChangeShapeType="1"/>
            </p:cNvSpPr>
            <p:nvPr/>
          </p:nvSpPr>
          <p:spPr bwMode="auto">
            <a:xfrm>
              <a:off x="5681398" y="6151863"/>
              <a:ext cx="14420" cy="920093"/>
            </a:xfrm>
            <a:prstGeom prst="line">
              <a:avLst/>
            </a:prstGeom>
            <a:noFill/>
            <a:ln w="19050">
              <a:solidFill>
                <a:srgbClr val="CC0099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767" tIns="50383" rIns="100767" bIns="50383"/>
            <a:lstStyle/>
            <a:p>
              <a:endParaRPr lang="en-US"/>
            </a:p>
          </p:txBody>
        </p:sp>
      </p:grpSp>
      <p:sp>
        <p:nvSpPr>
          <p:cNvPr id="69646" name="Line 14"/>
          <p:cNvSpPr>
            <a:spLocks noChangeShapeType="1"/>
          </p:cNvSpPr>
          <p:nvPr/>
        </p:nvSpPr>
        <p:spPr bwMode="auto">
          <a:xfrm>
            <a:off x="0" y="725329"/>
            <a:ext cx="103822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67" tIns="50383" rIns="100767" bIns="5038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30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6589" y="98252"/>
            <a:ext cx="9721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Studies of N</a:t>
            </a:r>
            <a:r>
              <a:rPr kumimoji="0" lang="en-US" sz="3200" i="0" u="none" strike="noStrike" kern="0" cap="none" spc="0" normalizeH="0" baseline="30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*</a:t>
            </a:r>
            <a:r>
              <a:rPr lang="en-US" sz="32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Spectrum and Structure with CLAS</a:t>
            </a:r>
            <a:endParaRPr kumimoji="0" lang="en-US" sz="32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26198-8D3B-094D-AADA-054D9F796220}" type="slidenum">
              <a:rPr lang="it-IT" smtClean="0">
                <a:latin typeface="+mj-lt"/>
              </a:rPr>
              <a:t>6</a:t>
            </a:fld>
            <a:endParaRPr lang="it-IT" dirty="0">
              <a:latin typeface="+mj-lt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lvl1pPr algn="ctr" defTabSz="888413">
              <a:defRPr sz="1400" baseline="0">
                <a:solidFill>
                  <a:srgbClr val="800000"/>
                </a:solidFill>
              </a:defRPr>
            </a:lvl1pPr>
          </a:lstStyle>
          <a:p>
            <a:r>
              <a:rPr lang="en-US" dirty="0" smtClean="0"/>
              <a:t>ECT* Workshop 2017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11251" y="1106364"/>
            <a:ext cx="9344025" cy="4896544"/>
          </a:xfrm>
          <a:prstGeom prst="rect">
            <a:avLst/>
          </a:prstGeom>
        </p:spPr>
        <p:txBody>
          <a:bodyPr/>
          <a:lstStyle>
            <a:lvl1pPr marL="334977" indent="-334977" algn="l" defTabSz="888413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1735" indent="-275100" algn="l" defTabSz="888413" rtl="0" fontAlgn="base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ea typeface="+mn-ea"/>
              </a:defRPr>
            </a:lvl2pPr>
            <a:lvl3pPr marL="1111731" indent="-223316" algn="l" defTabSz="888413" rtl="0" fontAlgn="base">
              <a:spcBef>
                <a:spcPct val="20000"/>
              </a:spcBef>
              <a:spcAft>
                <a:spcPct val="0"/>
              </a:spcAft>
              <a:buChar char="•"/>
              <a:defRPr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555130" indent="-221700" algn="l" defTabSz="888413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00144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466198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32251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398302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64357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0" eaLnBrk="1" hangingPunct="1"/>
            <a:r>
              <a:rPr lang="en-US" sz="2400" kern="0" dirty="0" smtClean="0">
                <a:solidFill>
                  <a:srgbClr val="000000"/>
                </a:solidFill>
              </a:rPr>
              <a:t>Search </a:t>
            </a:r>
            <a:r>
              <a:rPr lang="en-US" sz="2400" kern="0" dirty="0">
                <a:solidFill>
                  <a:srgbClr val="000000"/>
                </a:solidFill>
              </a:rPr>
              <a:t>for undiscovered resonance states.</a:t>
            </a:r>
          </a:p>
          <a:p>
            <a:pPr lvl="1" eaLnBrk="1" hangingPunct="1"/>
            <a:r>
              <a:rPr lang="en-US" sz="2400" kern="0" dirty="0">
                <a:solidFill>
                  <a:srgbClr val="000000"/>
                </a:solidFill>
              </a:rPr>
              <a:t>confirm or dismiss weaker candidates (*, **, ***).</a:t>
            </a:r>
            <a:endParaRPr lang="en-US" sz="2400" kern="0" dirty="0" smtClean="0">
              <a:solidFill>
                <a:srgbClr val="000000"/>
              </a:solidFill>
            </a:endParaRPr>
          </a:p>
          <a:p>
            <a:pPr lvl="1" eaLnBrk="1" hangingPunct="1"/>
            <a:r>
              <a:rPr lang="en-US" sz="2400" kern="0" dirty="0">
                <a:solidFill>
                  <a:srgbClr val="000000"/>
                </a:solidFill>
              </a:rPr>
              <a:t>characterize the systematic of the N* spectrum.</a:t>
            </a:r>
          </a:p>
          <a:p>
            <a:pPr marL="446635" lvl="1" indent="0" eaLnBrk="1" hangingPunct="1">
              <a:buNone/>
            </a:pPr>
            <a:endParaRPr lang="en-US" sz="2400" kern="0" dirty="0">
              <a:solidFill>
                <a:srgbClr val="000000"/>
              </a:solidFill>
            </a:endParaRPr>
          </a:p>
          <a:p>
            <a:r>
              <a:rPr lang="en-US" sz="2400" dirty="0" smtClean="0"/>
              <a:t>Measure </a:t>
            </a:r>
            <a:r>
              <a:rPr lang="en-US" sz="2400" dirty="0"/>
              <a:t>the strength of resonance excitations versus distance scale in meson electroproduction with CLAS to identify effective degrees of freedom.</a:t>
            </a:r>
          </a:p>
          <a:p>
            <a:pPr marL="0" indent="0">
              <a:buNone/>
            </a:pPr>
            <a:endParaRPr lang="en-US" sz="2400" kern="0" dirty="0" smtClean="0"/>
          </a:p>
          <a:p>
            <a:pPr marL="0" indent="0">
              <a:buNone/>
            </a:pPr>
            <a:endParaRPr lang="en-US" sz="2400" kern="0" dirty="0" smtClean="0"/>
          </a:p>
        </p:txBody>
      </p:sp>
      <p:sp>
        <p:nvSpPr>
          <p:cNvPr id="6" name="Rectangle 5"/>
          <p:cNvSpPr/>
          <p:nvPr/>
        </p:nvSpPr>
        <p:spPr bwMode="auto">
          <a:xfrm>
            <a:off x="391405" y="2773187"/>
            <a:ext cx="9344025" cy="129614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normalizeH="0" baseline="0">
              <a:ln>
                <a:noFill/>
              </a:ln>
              <a:solidFill>
                <a:srgbClr val="800000"/>
              </a:solidFill>
              <a:effectLst/>
              <a:latin typeface="Baskerville Old Face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084" y="4222933"/>
            <a:ext cx="6678857" cy="20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5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6589" y="98252"/>
            <a:ext cx="9721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Hadron Structure with Electromagnetic Probes</a:t>
            </a:r>
            <a:endParaRPr kumimoji="0" lang="en-US" sz="32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26198-8D3B-094D-AADA-054D9F796220}" type="slidenum">
              <a:rPr lang="it-IT" smtClean="0">
                <a:latin typeface="+mj-lt"/>
              </a:rPr>
              <a:t>7</a:t>
            </a:fld>
            <a:endParaRPr lang="it-IT" dirty="0">
              <a:latin typeface="+mj-lt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lvl1pPr algn="ctr" defTabSz="888413">
              <a:defRPr sz="1400" baseline="0">
                <a:solidFill>
                  <a:srgbClr val="800000"/>
                </a:solidFill>
              </a:defRPr>
            </a:lvl1pPr>
          </a:lstStyle>
          <a:p>
            <a:r>
              <a:rPr lang="en-US" dirty="0" smtClean="0"/>
              <a:t>ECT* Workshop 2017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680423" y="1201348"/>
            <a:ext cx="6264696" cy="1224136"/>
          </a:xfrm>
          <a:prstGeom prst="rect">
            <a:avLst/>
          </a:prstGeom>
        </p:spPr>
        <p:txBody>
          <a:bodyPr/>
          <a:lstStyle>
            <a:lvl1pPr marL="334977" indent="-334977" algn="l" defTabSz="888413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1735" indent="-275100" algn="l" defTabSz="888413" rtl="0" fontAlgn="base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ea typeface="+mn-ea"/>
              </a:defRPr>
            </a:lvl2pPr>
            <a:lvl3pPr marL="1111731" indent="-223316" algn="l" defTabSz="888413" rtl="0" fontAlgn="base">
              <a:spcBef>
                <a:spcPct val="20000"/>
              </a:spcBef>
              <a:spcAft>
                <a:spcPct val="0"/>
              </a:spcAft>
              <a:buChar char="•"/>
              <a:defRPr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555130" indent="-221700" algn="l" defTabSz="888413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00144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466198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32251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398302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64357" indent="-220080" algn="l" defTabSz="888413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400" dirty="0"/>
              <a:t>Understand the effective degrees‐of‐freedom underlying the N* spectrum </a:t>
            </a:r>
            <a:r>
              <a:rPr lang="en-US" sz="2400" dirty="0" smtClean="0"/>
              <a:t>and the </a:t>
            </a:r>
            <a:r>
              <a:rPr lang="en-US" sz="2400" dirty="0"/>
              <a:t>forces between </a:t>
            </a:r>
            <a:r>
              <a:rPr lang="en-US" sz="2400" dirty="0" smtClean="0"/>
              <a:t>them.</a:t>
            </a:r>
          </a:p>
          <a:p>
            <a:endParaRPr lang="en-US" sz="2400" kern="0" dirty="0"/>
          </a:p>
          <a:p>
            <a:pPr marL="0" indent="0">
              <a:buNone/>
            </a:pPr>
            <a:endParaRPr lang="en-US" sz="2400" kern="0" dirty="0" smtClean="0"/>
          </a:p>
          <a:p>
            <a:endParaRPr lang="en-US" sz="2400" kern="0" dirty="0"/>
          </a:p>
          <a:p>
            <a:pPr marL="0" indent="0">
              <a:buNone/>
            </a:pPr>
            <a:endParaRPr lang="en-US" sz="2400" kern="0" dirty="0" smtClean="0"/>
          </a:p>
          <a:p>
            <a:pPr marL="0" indent="0">
              <a:buNone/>
            </a:pPr>
            <a:endParaRPr lang="en-US" sz="2400" kern="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12" y="1341479"/>
            <a:ext cx="2537143" cy="5220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410" y="2391965"/>
            <a:ext cx="5775789" cy="4165256"/>
          </a:xfrm>
          <a:prstGeom prst="rect">
            <a:avLst/>
          </a:prstGeom>
        </p:spPr>
      </p:pic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5435638" y="5241632"/>
            <a:ext cx="1474788" cy="595313"/>
            <a:chOff x="2784" y="3369"/>
            <a:chExt cx="929" cy="375"/>
          </a:xfrm>
        </p:grpSpPr>
        <p:sp>
          <p:nvSpPr>
            <p:cNvPr id="11" name="AutoShape 11"/>
            <p:cNvSpPr>
              <a:spLocks noChangeArrowheads="1"/>
            </p:cNvSpPr>
            <p:nvPr/>
          </p:nvSpPr>
          <p:spPr bwMode="auto">
            <a:xfrm>
              <a:off x="2784" y="3456"/>
              <a:ext cx="96" cy="288"/>
            </a:xfrm>
            <a:prstGeom prst="upArrow">
              <a:avLst>
                <a:gd name="adj1" fmla="val 50000"/>
                <a:gd name="adj2" fmla="val 75000"/>
              </a:avLst>
            </a:prstGeom>
            <a:solidFill>
              <a:schemeClr val="accent2">
                <a:lumMod val="75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2918" y="3369"/>
              <a:ext cx="79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e.m. probe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004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22 0.04352 L 0.40278 0.04352 " pathEditMode="fixed" rAng="0" ptsTypes="AA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6589" y="98252"/>
            <a:ext cx="9721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Electrocouplings in RPP 2015</a:t>
            </a:r>
            <a:endParaRPr kumimoji="0" lang="en-US" sz="32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26198-8D3B-094D-AADA-054D9F796220}" type="slidenum">
              <a:rPr lang="it-IT" smtClean="0">
                <a:latin typeface="+mj-lt"/>
              </a:rPr>
              <a:t>8</a:t>
            </a:fld>
            <a:endParaRPr lang="it-IT" dirty="0">
              <a:latin typeface="+mj-lt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lvl1pPr algn="ctr" defTabSz="888413">
              <a:defRPr sz="1400" baseline="0">
                <a:solidFill>
                  <a:srgbClr val="800000"/>
                </a:solidFill>
              </a:defRPr>
            </a:lvl1pPr>
          </a:lstStyle>
          <a:p>
            <a:r>
              <a:rPr lang="en-US" dirty="0" smtClean="0"/>
              <a:t>ECT* Workshop 2017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10" y="870072"/>
            <a:ext cx="8891429" cy="551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6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6589" y="98252"/>
            <a:ext cx="9721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0" dirty="0">
                <a:solidFill>
                  <a:srgbClr val="FFFFFF"/>
                </a:solidFill>
                <a:latin typeface="Calibri"/>
                <a:cs typeface="+mj-cs"/>
              </a:rPr>
              <a:t>Electrocouplings of N(1520)D</a:t>
            </a:r>
            <a:r>
              <a:rPr lang="en-US" sz="3200" kern="0" baseline="-25000" dirty="0">
                <a:solidFill>
                  <a:srgbClr val="FFFFFF"/>
                </a:solidFill>
                <a:latin typeface="Calibri"/>
                <a:cs typeface="+mj-cs"/>
              </a:rPr>
              <a:t>13</a:t>
            </a:r>
            <a:r>
              <a:rPr lang="en-US" sz="3200" kern="0" dirty="0">
                <a:solidFill>
                  <a:srgbClr val="FFFFFF"/>
                </a:solidFill>
                <a:latin typeface="Calibri"/>
                <a:cs typeface="+mj-cs"/>
              </a:rPr>
              <a:t> and N(1535)S</a:t>
            </a:r>
            <a:r>
              <a:rPr lang="en-US" sz="3200" kern="0" baseline="-25000" dirty="0">
                <a:solidFill>
                  <a:srgbClr val="FFFFFF"/>
                </a:solidFill>
                <a:latin typeface="Calibri"/>
                <a:cs typeface="+mj-cs"/>
              </a:rPr>
              <a:t>11</a:t>
            </a:r>
            <a:endParaRPr lang="en-US" sz="3200" kern="0" baseline="-25000" dirty="0" smtClea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26198-8D3B-094D-AADA-054D9F796220}" type="slidenum">
              <a:rPr lang="it-IT" smtClean="0"/>
              <a:pPr/>
              <a:t>9</a:t>
            </a:fld>
            <a:endParaRPr lang="it-IT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lvl1pPr algn="ctr" defTabSz="888413">
              <a:defRPr sz="1400" baseline="0">
                <a:solidFill>
                  <a:srgbClr val="800000"/>
                </a:solidFill>
              </a:defRPr>
            </a:lvl1pPr>
          </a:lstStyle>
          <a:p>
            <a:r>
              <a:rPr lang="en-US" dirty="0" smtClean="0"/>
              <a:t>ECT* Workshop 2017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29" y="1106364"/>
            <a:ext cx="8707989" cy="522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8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0">
            <a:ln>
              <a:noFill/>
            </a:ln>
            <a:solidFill>
              <a:srgbClr val="800000"/>
            </a:solidFill>
            <a:effectLst/>
            <a:latin typeface="Baskerville Old Face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0">
            <a:ln>
              <a:noFill/>
            </a:ln>
            <a:solidFill>
              <a:srgbClr val="800000"/>
            </a:solidFill>
            <a:effectLst/>
            <a:latin typeface="Baskerville Old Face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48834</TotalTime>
  <Words>1248</Words>
  <Application>Microsoft Office PowerPoint</Application>
  <PresentationFormat>Custom</PresentationFormat>
  <Paragraphs>390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Blank Presentation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Structure functions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Sezione Roma Tor Vergata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Annalisa D'Angelo</dc:creator>
  <cp:lastModifiedBy>Kyungseon-17</cp:lastModifiedBy>
  <cp:revision>999</cp:revision>
  <cp:lastPrinted>2012-06-25T06:09:35Z</cp:lastPrinted>
  <dcterms:created xsi:type="dcterms:W3CDTF">2016-07-22T11:42:11Z</dcterms:created>
  <dcterms:modified xsi:type="dcterms:W3CDTF">2017-05-11T11:22:50Z</dcterms:modified>
</cp:coreProperties>
</file>