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9900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6106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Discussion on In-Medium Effects and Relations to Spectroscopy/Reactions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ECT* workshop on space- and </a:t>
            </a:r>
            <a:r>
              <a:rPr lang="en-US" dirty="0" err="1"/>
              <a:t>t</a:t>
            </a:r>
            <a:r>
              <a:rPr lang="en-US" dirty="0" err="1" smtClean="0"/>
              <a:t>imelike</a:t>
            </a:r>
            <a:r>
              <a:rPr lang="en-US" dirty="0" smtClean="0"/>
              <a:t> electromagnetic baryonic </a:t>
            </a:r>
            <a:r>
              <a:rPr lang="en-US" dirty="0" err="1"/>
              <a:t>f</a:t>
            </a:r>
            <a:r>
              <a:rPr lang="en-US" dirty="0" err="1" smtClean="0"/>
              <a:t>ormfactors</a:t>
            </a:r>
            <a:endParaRPr lang="en-US" dirty="0" smtClean="0"/>
          </a:p>
          <a:p>
            <a:r>
              <a:rPr lang="en-US" dirty="0" smtClean="0"/>
              <a:t>May 08-12, 2017 (ECT* Trento)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4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6038"/>
            <a:ext cx="8229600" cy="792162"/>
          </a:xfrm>
        </p:spPr>
        <p:txBody>
          <a:bodyPr/>
          <a:lstStyle/>
          <a:p>
            <a:r>
              <a:rPr lang="en-US" u="sng" dirty="0" smtClean="0"/>
              <a:t>Change in Degrees of Freedom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As function of q</a:t>
            </a:r>
            <a:r>
              <a:rPr lang="en-US" baseline="30000" dirty="0" smtClean="0"/>
              <a:t>2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1" r="1740" b="1550"/>
          <a:stretch>
            <a:fillRect/>
          </a:stretch>
        </p:blipFill>
        <p:spPr bwMode="auto">
          <a:xfrm>
            <a:off x="228601" y="2471739"/>
            <a:ext cx="4495800" cy="2328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6"/>
          <p:cNvSpPr txBox="1">
            <a:spLocks noChangeArrowheads="1"/>
          </p:cNvSpPr>
          <p:nvPr/>
        </p:nvSpPr>
        <p:spPr bwMode="auto">
          <a:xfrm rot="16200000">
            <a:off x="-865187" y="3382962"/>
            <a:ext cx="1978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0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Arial" charset="0"/>
                <a:cs typeface="Times New Roman (Hebrew)" charset="-79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Arial" charset="0"/>
                <a:cs typeface="Times New Roman (Hebrew)" charset="-79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Arial" charset="0"/>
                <a:cs typeface="Times New Roman (Hebrew)" charset="-79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Arial" charset="0"/>
                <a:cs typeface="Times New Roman (Hebrew)" charset="-79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Arial" charset="0"/>
                <a:cs typeface="Times New Roman (Hebrew)" charset="-79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Arial" charset="0"/>
                <a:cs typeface="Times New Roman (Hebrew)" charset="-79"/>
              </a:defRPr>
            </a:lvl9pPr>
          </a:lstStyle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cs typeface="Times New Roman (Hebrew)" charset="-79"/>
              </a:rPr>
              <a:t>Im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cs typeface="Times New Roman (Hebrew)" charset="-79"/>
              </a:rPr>
              <a:t> 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Symbol" pitchFamily="18" charset="2"/>
                <a:cs typeface="Times New Roman (Hebrew)" charset="-79"/>
              </a:rPr>
              <a:t>P</a:t>
            </a:r>
            <a:r>
              <a:rPr kumimoji="0" lang="en-US" altLang="en-US" sz="2000" b="1" i="0" u="none" strike="noStrike" kern="0" cap="none" spc="0" normalizeH="0" baseline="-25000" noProof="0" dirty="0" err="1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cs typeface="Times New Roman (Hebrew)" charset="-79"/>
              </a:rPr>
              <a:t>em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cs typeface="Times New Roman (Hebrew)" charset="-79"/>
              </a:rPr>
              <a:t>(M)  / M</a:t>
            </a:r>
            <a:r>
              <a:rPr kumimoji="0" lang="en-US" altLang="en-US" sz="2000" b="1" i="0" u="none" strike="noStrike" kern="0" cap="none" spc="0" normalizeH="0" baseline="3000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cs typeface="Times New Roman (Hebrew)" charset="-79"/>
              </a:rPr>
              <a:t>2</a:t>
            </a:r>
            <a:endParaRPr kumimoji="0" lang="en-US" altLang="en-US" sz="2000" b="1" i="0" u="none" strike="noStrike" kern="0" cap="none" spc="0" normalizeH="0" baseline="3000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Times New Roman" pitchFamily="18" charset="0"/>
              <a:cs typeface="Times New Roman (Hebrew)" charset="-79"/>
            </a:endParaRPr>
          </a:p>
        </p:txBody>
      </p:sp>
      <p:sp>
        <p:nvSpPr>
          <p:cNvPr id="6" name="TextBox 9"/>
          <p:cNvSpPr txBox="1">
            <a:spLocks noChangeArrowheads="1"/>
          </p:cNvSpPr>
          <p:nvPr/>
        </p:nvSpPr>
        <p:spPr bwMode="auto">
          <a:xfrm>
            <a:off x="762000" y="2057400"/>
            <a:ext cx="36439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0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Arial" charset="0"/>
                <a:cs typeface="Times New Roman (Hebrew)" charset="-79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Arial" charset="0"/>
                <a:cs typeface="Times New Roman (Hebrew)" charset="-79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Arial" charset="0"/>
                <a:cs typeface="Times New Roman (Hebrew)" charset="-79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Arial" charset="0"/>
                <a:cs typeface="Times New Roman (Hebrew)" charset="-79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Arial" charset="0"/>
                <a:cs typeface="Times New Roman (Hebrew)" charset="-79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Arial" charset="0"/>
                <a:cs typeface="Times New Roman (Hebrew)" charset="-79"/>
              </a:defRPr>
            </a:lvl9pPr>
          </a:lstStyle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itchFamily="18" charset="0"/>
                <a:cs typeface="Times New Roman (Hebrew)" charset="-79"/>
              </a:rPr>
              <a:t>Timelike</a:t>
            </a:r>
            <a:r>
              <a:rPr kumimoji="0" lang="en-US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itchFamily="18" charset="0"/>
                <a:cs typeface="Times New Roman (Hebrew)" charset="-79"/>
              </a:rPr>
              <a:t>: </a:t>
            </a:r>
            <a:r>
              <a:rPr kumimoji="0" lang="en-US" alt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Times New Roman" pitchFamily="18" charset="0"/>
                <a:cs typeface="Times New Roman (Hebrew)" charset="-79"/>
              </a:rPr>
              <a:t>e</a:t>
            </a:r>
            <a:r>
              <a:rPr kumimoji="0" lang="en-US" altLang="en-US" sz="2400" b="1" i="0" u="none" strike="noStrike" kern="0" cap="none" spc="0" normalizeH="0" baseline="30000" noProof="0" dirty="0" err="1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Times New Roman" pitchFamily="18" charset="0"/>
                <a:cs typeface="Times New Roman (Hebrew)" charset="-79"/>
              </a:rPr>
              <a:t>+</a:t>
            </a:r>
            <a:r>
              <a:rPr kumimoji="0" lang="en-US" alt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Times New Roman" pitchFamily="18" charset="0"/>
                <a:cs typeface="Times New Roman (Hebrew)" charset="-79"/>
              </a:rPr>
              <a:t>e</a:t>
            </a:r>
            <a:r>
              <a:rPr kumimoji="0" lang="en-US" altLang="en-US" sz="2400" b="1" i="0" u="none" strike="noStrike" kern="0" cap="none" spc="0" normalizeH="0" baseline="3000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Symbol" pitchFamily="18" charset="2"/>
                <a:cs typeface="Times New Roman (Hebrew)" charset="-79"/>
              </a:rPr>
              <a:t>-</a:t>
            </a:r>
            <a:r>
              <a:rPr kumimoji="0" lang="en-US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Times New Roman" pitchFamily="18" charset="0"/>
                <a:cs typeface="Times New Roman (Hebrew)" charset="-79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→</a:t>
            </a:r>
            <a:r>
              <a:rPr kumimoji="0" lang="en-US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Times New Roman" pitchFamily="18" charset="0"/>
                <a:cs typeface="Times New Roman (Hebrew)" charset="-79"/>
              </a:rPr>
              <a:t> hadrons </a:t>
            </a:r>
            <a:endParaRPr kumimoji="0" lang="en-US" altLang="en-US" sz="2400" b="1" i="0" u="none" strike="noStrike" kern="0" cap="none" spc="0" normalizeH="0" baseline="30000" noProof="0" dirty="0" smtClean="0">
              <a:ln>
                <a:noFill/>
              </a:ln>
              <a:solidFill>
                <a:srgbClr val="990099"/>
              </a:solidFill>
              <a:effectLst/>
              <a:uLnTx/>
              <a:uFillTx/>
              <a:latin typeface="Times New Roman" pitchFamily="18" charset="0"/>
              <a:cs typeface="Times New Roman (Hebrew)" charset="-79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1841500" y="4876800"/>
            <a:ext cx="14351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0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Arial" charset="0"/>
                <a:cs typeface="Times New Roman (Hebrew)" charset="-79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Arial" charset="0"/>
                <a:cs typeface="Times New Roman (Hebrew)" charset="-79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Arial" charset="0"/>
                <a:cs typeface="Times New Roman (Hebrew)" charset="-79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Arial" charset="0"/>
                <a:cs typeface="Times New Roman (Hebrew)" charset="-79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Arial" charset="0"/>
                <a:cs typeface="Times New Roman (Hebrew)" charset="-79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Arial" charset="0"/>
                <a:cs typeface="Times New Roman (Hebrew)" charset="-79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Times New Roman" pitchFamily="18" charset="0"/>
                <a:cs typeface="Times New Roman (Hebrew)" charset="-79"/>
              </a:rPr>
              <a:t>M [GeV]</a:t>
            </a:r>
            <a:endParaRPr kumimoji="1" lang="en-US" altLang="en-US" sz="1600" b="1" i="0" u="none" strike="noStrike" kern="0" cap="none" spc="0" normalizeH="0" baseline="0" noProof="0" dirty="0" smtClean="0">
              <a:ln>
                <a:noFill/>
              </a:ln>
              <a:solidFill>
                <a:srgbClr val="01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74" t="33076" r="13174" b="14714"/>
          <a:stretch>
            <a:fillRect/>
          </a:stretch>
        </p:blipFill>
        <p:spPr bwMode="auto">
          <a:xfrm>
            <a:off x="4778375" y="1524000"/>
            <a:ext cx="4383088" cy="418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4570413" y="1254125"/>
            <a:ext cx="4899025" cy="1064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i="0" kern="0" dirty="0" smtClean="0">
                <a:solidFill>
                  <a:srgbClr val="000099"/>
                </a:solidFill>
              </a:rPr>
              <a:t>     </a:t>
            </a:r>
            <a:r>
              <a:rPr lang="en-US" altLang="en-US" sz="2400" i="0" kern="0" dirty="0" err="1" smtClean="0">
                <a:solidFill>
                  <a:srgbClr val="000099"/>
                </a:solidFill>
              </a:rPr>
              <a:t>Spacelike</a:t>
            </a:r>
            <a:r>
              <a:rPr lang="en-US" altLang="en-US" sz="2400" i="0" kern="0" dirty="0" smtClean="0">
                <a:solidFill>
                  <a:srgbClr val="000099"/>
                </a:solidFill>
              </a:rPr>
              <a:t>: </a:t>
            </a:r>
            <a:r>
              <a:rPr kumimoji="0" lang="en-US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</a:rPr>
              <a:t>F</a:t>
            </a:r>
            <a:r>
              <a:rPr kumimoji="0" lang="en-US" altLang="en-US" sz="2400" b="1" i="0" u="none" strike="noStrike" kern="0" cap="none" spc="0" normalizeH="0" baseline="-2500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</a:rPr>
              <a:t>2</a:t>
            </a:r>
            <a:r>
              <a:rPr kumimoji="0" lang="en-US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</a:rPr>
              <a:t>-Structure </a:t>
            </a:r>
            <a:r>
              <a:rPr kumimoji="0" lang="en-US" alt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</a:rPr>
              <a:t>Funct</a:t>
            </a:r>
            <a:r>
              <a:rPr kumimoji="0" lang="en-US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</a:rPr>
              <a:t>.</a:t>
            </a:r>
          </a:p>
          <a:p>
            <a:pPr marL="0" marR="0" lvl="0" indent="0" defTabSz="91440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itchFamily="18" charset="0"/>
                <a:cs typeface="Times New Roman (Hebrew)" charset="-79"/>
              </a:rPr>
              <a:t>                         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 pitchFamily="18" charset="0"/>
                <a:cs typeface="Times New Roman (Hebrew)" charset="-79"/>
              </a:rPr>
              <a:t>JLAB </a:t>
            </a:r>
          </a:p>
          <a:p>
            <a:pPr marL="0" marR="0" lvl="0" indent="0" defTabSz="914400" eaLnBrk="0" fontAlgn="base" latinLnBrk="0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 pitchFamily="18" charset="0"/>
                <a:cs typeface="Times New Roman (Hebrew)" charset="-79"/>
              </a:rPr>
              <a:t>                                     Data</a:t>
            </a:r>
          </a:p>
        </p:txBody>
      </p:sp>
      <p:sp>
        <p:nvSpPr>
          <p:cNvPr id="11" name="Text Box 23"/>
          <p:cNvSpPr txBox="1">
            <a:spLocks noChangeArrowheads="1"/>
          </p:cNvSpPr>
          <p:nvPr/>
        </p:nvSpPr>
        <p:spPr bwMode="auto">
          <a:xfrm>
            <a:off x="4666584" y="5622925"/>
            <a:ext cx="4553616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Symbol" pitchFamily="18" charset="2"/>
                <a:cs typeface="Times New Roman (Hebrew)" charset="-79"/>
              </a:rPr>
              <a:t>                                    </a:t>
            </a:r>
            <a:r>
              <a:rPr kumimoji="0" lang="en-US" altLang="en-US" sz="2000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Symbol" pitchFamily="18" charset="2"/>
              </a:rPr>
              <a:t>x </a:t>
            </a:r>
            <a:r>
              <a:rPr kumimoji="0" lang="en-US" altLang="en-US" sz="2000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</a:rPr>
              <a:t>≈ x</a:t>
            </a:r>
            <a:endParaRPr kumimoji="0" lang="en-US" altLang="en-US" sz="2000" i="0" u="none" strike="noStrike" kern="0" cap="none" spc="0" normalizeH="0" baseline="0" noProof="0" dirty="0" smtClean="0">
              <a:ln>
                <a:noFill/>
              </a:ln>
              <a:solidFill>
                <a:srgbClr val="009900"/>
              </a:solidFill>
              <a:effectLst/>
              <a:uLnTx/>
              <a:uFillTx/>
              <a:cs typeface="Times New Roman" pitchFamily="18" charset="0"/>
            </a:endParaRPr>
          </a:p>
          <a:p>
            <a:pPr marL="0" marR="0" lvl="0" indent="0" defTabSz="91440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cs typeface="Times New Roman (Hebrew)" charset="-79"/>
              </a:rPr>
              <a:t> average → Quark-Hadron Duality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cs typeface="Times New Roman (Hebrew)" charset="-79"/>
              </a:rPr>
              <a:t> lower onset-</a:t>
            </a:r>
            <a:r>
              <a:rPr kumimoji="0" lang="en-US" alt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cs typeface="Times New Roman (Hebrew)" charset="-79"/>
              </a:rPr>
              <a:t>Q</a:t>
            </a:r>
            <a:r>
              <a:rPr kumimoji="0" lang="en-US" altLang="en-US" sz="2400" b="1" i="1" u="none" strike="noStrike" kern="0" cap="none" spc="0" normalizeH="0" baseline="3000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cs typeface="Times New Roman (Hebrew)" charset="-79"/>
              </a:rPr>
              <a:t>2</a:t>
            </a:r>
            <a:r>
              <a:rPr kumimoji="0" lang="en-US" altLang="en-US" sz="2400" b="0" i="1" u="none" strike="noStrike" kern="0" cap="none" spc="0" normalizeH="0" baseline="3000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Times New Roman" pitchFamily="18" charset="0"/>
                <a:cs typeface="Times New Roman (Hebrew)" charset="-79"/>
              </a:rPr>
              <a:t> </a:t>
            </a:r>
            <a:r>
              <a:rPr kumimoji="0" lang="en-US" altLang="en-US" sz="24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cs typeface="Times New Roman (Hebrew)" charset="-79"/>
              </a:rPr>
              <a:t> </a:t>
            </a: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cs typeface="Times New Roman (Hebrew)" charset="-79"/>
              </a:rPr>
              <a:t>in nuclei?</a:t>
            </a: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 pitchFamily="18" charset="0"/>
                <a:cs typeface="Times New Roman (Hebrew)" charset="-79"/>
              </a:rPr>
              <a:t> </a:t>
            </a:r>
          </a:p>
        </p:txBody>
      </p:sp>
      <p:sp>
        <p:nvSpPr>
          <p:cNvPr id="13" name="Text Box 25"/>
          <p:cNvSpPr txBox="1">
            <a:spLocks noChangeArrowheads="1"/>
          </p:cNvSpPr>
          <p:nvPr/>
        </p:nvSpPr>
        <p:spPr bwMode="auto">
          <a:xfrm>
            <a:off x="8531225" y="2892425"/>
            <a:ext cx="368300" cy="4889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1" i="0" u="none" strike="noStrike" kern="0" cap="none" spc="0" normalizeH="0" baseline="0" noProof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Times New Roman" pitchFamily="18" charset="0"/>
                <a:cs typeface="Times New Roman (Hebrew)" charset="-79"/>
              </a:rPr>
              <a:t>p</a:t>
            </a:r>
          </a:p>
        </p:txBody>
      </p:sp>
      <p:sp>
        <p:nvSpPr>
          <p:cNvPr id="14" name="Text Box 26"/>
          <p:cNvSpPr txBox="1">
            <a:spLocks noChangeArrowheads="1"/>
          </p:cNvSpPr>
          <p:nvPr/>
        </p:nvSpPr>
        <p:spPr bwMode="auto">
          <a:xfrm>
            <a:off x="8539163" y="4930775"/>
            <a:ext cx="368300" cy="4889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1" i="0" u="none" strike="noStrike" kern="0" cap="none" spc="0" normalizeH="0" baseline="0" noProof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Times New Roman" pitchFamily="18" charset="0"/>
                <a:cs typeface="Times New Roman (Hebrew)" charset="-79"/>
              </a:rPr>
              <a:t>d</a:t>
            </a:r>
          </a:p>
        </p:txBody>
      </p:sp>
      <p:sp>
        <p:nvSpPr>
          <p:cNvPr id="16" name="Text Box 23"/>
          <p:cNvSpPr txBox="1">
            <a:spLocks noChangeArrowheads="1"/>
          </p:cNvSpPr>
          <p:nvPr/>
        </p:nvSpPr>
        <p:spPr bwMode="auto">
          <a:xfrm>
            <a:off x="399384" y="5243956"/>
            <a:ext cx="455361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marR="0" lvl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SzPct val="193000"/>
              <a:tabLst/>
              <a:defRPr/>
            </a:pPr>
            <a:r>
              <a:rPr lang="en-US" altLang="en-US" sz="1800" i="0" kern="0" dirty="0" smtClean="0">
                <a:solidFill>
                  <a:srgbClr val="000099"/>
                </a:solidFill>
                <a:latin typeface="Times New Roman"/>
                <a:cs typeface="Times New Roman"/>
              </a:rPr>
              <a:t>●</a:t>
            </a:r>
            <a:r>
              <a:rPr lang="en-US" altLang="en-US" sz="1800" i="0" kern="0" dirty="0" smtClean="0">
                <a:solidFill>
                  <a:srgbClr val="000099"/>
                </a:solidFill>
              </a:rPr>
              <a:t>   </a:t>
            </a:r>
            <a:r>
              <a:rPr kumimoji="0" lang="en-US" altLang="en-US" sz="2400" i="1" u="none" strike="noStrike" kern="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</a:rPr>
              <a:t>Q</a:t>
            </a:r>
            <a:r>
              <a:rPr kumimoji="0" lang="en-US" altLang="en-US" sz="2400" i="1" u="none" strike="noStrike" kern="0" cap="none" spc="0" normalizeH="0" baseline="3000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</a:rPr>
              <a:t>2 </a:t>
            </a:r>
            <a:r>
              <a:rPr lang="en-US" altLang="en-US" sz="2400" i="0" kern="0" baseline="-25000" noProof="0" dirty="0">
                <a:solidFill>
                  <a:srgbClr val="990099"/>
                </a:solidFill>
              </a:rPr>
              <a:t>d</a:t>
            </a:r>
            <a:r>
              <a:rPr lang="en-US" altLang="en-US" sz="2400" i="0" kern="0" baseline="-25000" dirty="0" err="1" smtClean="0">
                <a:solidFill>
                  <a:srgbClr val="990099"/>
                </a:solidFill>
              </a:rPr>
              <a:t>ual</a:t>
            </a:r>
            <a:r>
              <a:rPr lang="en-US" altLang="en-US" sz="2400" i="0" kern="0" baseline="-25000" dirty="0" smtClean="0">
                <a:solidFill>
                  <a:srgbClr val="990099"/>
                </a:solidFill>
              </a:rPr>
              <a:t> </a:t>
            </a:r>
            <a:r>
              <a:rPr lang="en-US" altLang="en-US" sz="2400" i="0" kern="0" dirty="0" smtClean="0">
                <a:solidFill>
                  <a:srgbClr val="990099"/>
                </a:solidFill>
              </a:rPr>
              <a:t>~ 2.5-3 GeV</a:t>
            </a:r>
            <a:r>
              <a:rPr lang="en-US" altLang="en-US" sz="2400" i="0" kern="0" baseline="30000" dirty="0" smtClean="0">
                <a:solidFill>
                  <a:srgbClr val="990099"/>
                </a:solidFill>
              </a:rPr>
              <a:t>2</a:t>
            </a:r>
            <a:r>
              <a:rPr kumimoji="0" lang="en-US" altLang="en-US" sz="2400" i="0" u="none" strike="noStrike" kern="0" cap="none" spc="0" normalizeH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</a:rPr>
              <a:t> </a:t>
            </a:r>
          </a:p>
          <a:p>
            <a:pPr marR="0" lvl="0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SzPct val="193000"/>
              <a:tabLst/>
              <a:defRPr/>
            </a:pPr>
            <a:r>
              <a:rPr kumimoji="0" lang="en-US" altLang="en-US" sz="1800" i="0" u="none" strike="noStrike" kern="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/>
                <a:cs typeface="Times New Roman"/>
              </a:rPr>
              <a:t>●  </a:t>
            </a:r>
            <a:r>
              <a:rPr kumimoji="0" lang="en-US" alt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/>
                <a:cs typeface="Times New Roman"/>
              </a:rPr>
              <a:t>depends on channel?</a:t>
            </a:r>
            <a:endParaRPr kumimoji="0" lang="en-US" altLang="en-US" sz="2400" b="0" i="0" u="none" strike="noStrike" kern="0" cap="none" spc="0" normalizeH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30733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229600" cy="4525963"/>
          </a:xfrm>
        </p:spPr>
        <p:txBody>
          <a:bodyPr/>
          <a:lstStyle/>
          <a:p>
            <a:r>
              <a:rPr lang="en-US" dirty="0" smtClean="0"/>
              <a:t>As function of temperature/density</a:t>
            </a:r>
            <a:endParaRPr lang="en-US" dirty="0"/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428231" y="914400"/>
            <a:ext cx="3991369" cy="2895600"/>
            <a:chOff x="3344" y="720"/>
            <a:chExt cx="3063" cy="2339"/>
          </a:xfrm>
        </p:grpSpPr>
        <p:pic>
          <p:nvPicPr>
            <p:cNvPr id="5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466"/>
            <a:stretch>
              <a:fillRect/>
            </a:stretch>
          </p:blipFill>
          <p:spPr bwMode="auto">
            <a:xfrm>
              <a:off x="3344" y="720"/>
              <a:ext cx="3063" cy="2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5830" y="788"/>
              <a:ext cx="484" cy="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0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chemeClr val="tx1"/>
                  </a:solidFill>
                  <a:latin typeface="Arial" charset="0"/>
                  <a:cs typeface="Times New Roman (Hebrew)" charset="-79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cs typeface="Times New Roman (Hebrew)" charset="-79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cs typeface="Times New Roman (Hebrew)" charset="-79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cs typeface="Times New Roman (Hebrew)" charset="-79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cs typeface="Times New Roman (Hebrew)" charset="-79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cs typeface="Times New Roman (Hebrew)" charset="-79"/>
                </a:defRPr>
              </a:lvl9pPr>
            </a:lstStyle>
            <a:p>
              <a:pPr>
                <a:lnSpc>
                  <a:spcPct val="8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1900" i="0" dirty="0" err="1">
                  <a:solidFill>
                    <a:srgbClr val="990099"/>
                  </a:solidFill>
                  <a:latin typeface="Symbol" pitchFamily="18" charset="2"/>
                </a:rPr>
                <a:t>r</a:t>
              </a:r>
              <a:r>
                <a:rPr kumimoji="0" lang="en-US" altLang="en-US" sz="1900" i="0" baseline="-25000" dirty="0" err="1">
                  <a:solidFill>
                    <a:srgbClr val="990099"/>
                  </a:solidFill>
                </a:rPr>
                <a:t>B</a:t>
              </a:r>
              <a:r>
                <a:rPr kumimoji="0" lang="en-US" altLang="en-US" sz="1900" i="0" dirty="0">
                  <a:solidFill>
                    <a:srgbClr val="990099"/>
                  </a:solidFill>
                </a:rPr>
                <a:t>/</a:t>
              </a:r>
              <a:r>
                <a:rPr kumimoji="0" lang="en-US" altLang="en-US" sz="1900" i="0" dirty="0">
                  <a:solidFill>
                    <a:srgbClr val="990099"/>
                  </a:solidFill>
                  <a:latin typeface="Symbol" pitchFamily="18" charset="2"/>
                </a:rPr>
                <a:t>r</a:t>
              </a:r>
              <a:r>
                <a:rPr kumimoji="0" lang="en-US" altLang="en-US" sz="1900" i="0" baseline="-25000" dirty="0">
                  <a:solidFill>
                    <a:srgbClr val="990099"/>
                  </a:solidFill>
                </a:rPr>
                <a:t>0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1900" i="0" dirty="0">
                  <a:solidFill>
                    <a:srgbClr val="010000"/>
                  </a:solidFill>
                </a:rPr>
                <a:t>  0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1900" i="0" dirty="0">
                  <a:solidFill>
                    <a:srgbClr val="010000"/>
                  </a:solidFill>
                </a:rPr>
                <a:t> 0.1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1900" i="0" dirty="0">
                  <a:solidFill>
                    <a:srgbClr val="010000"/>
                  </a:solidFill>
                </a:rPr>
                <a:t> 0.7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1900" i="0" dirty="0">
                  <a:solidFill>
                    <a:srgbClr val="010000"/>
                  </a:solidFill>
                </a:rPr>
                <a:t> 2.6 </a:t>
              </a:r>
            </a:p>
          </p:txBody>
        </p:sp>
      </p:grp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" t="39546" r="26013" b="1274"/>
          <a:stretch>
            <a:fillRect/>
          </a:stretch>
        </p:blipFill>
        <p:spPr bwMode="auto">
          <a:xfrm>
            <a:off x="4800600" y="762000"/>
            <a:ext cx="4191000" cy="526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228600" y="4191000"/>
            <a:ext cx="47244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marR="0" lvl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SzPct val="193000"/>
              <a:tabLst/>
              <a:defRPr/>
            </a:pPr>
            <a:r>
              <a:rPr lang="en-US" altLang="en-US" sz="1800" i="0" kern="0" dirty="0" smtClean="0">
                <a:solidFill>
                  <a:srgbClr val="0000CC"/>
                </a:solidFill>
                <a:latin typeface="Times New Roman"/>
                <a:cs typeface="Times New Roman"/>
              </a:rPr>
              <a:t>●</a:t>
            </a:r>
            <a:r>
              <a:rPr lang="en-US" altLang="en-US" sz="1800" i="0" kern="0" dirty="0" smtClean="0">
                <a:solidFill>
                  <a:srgbClr val="0000CC"/>
                </a:solidFill>
              </a:rPr>
              <a:t>  </a:t>
            </a:r>
            <a:r>
              <a:rPr lang="en-US" altLang="en-US" sz="2400" b="0" i="0" kern="0" dirty="0" smtClean="0">
                <a:solidFill>
                  <a:srgbClr val="0000CC"/>
                </a:solidFill>
              </a:rPr>
              <a:t>Duality threshold</a:t>
            </a:r>
          </a:p>
          <a:p>
            <a:pPr marR="0" lvl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SzPct val="193000"/>
              <a:tabLst/>
              <a:defRPr/>
            </a:pPr>
            <a:r>
              <a:rPr lang="en-US" altLang="en-US" sz="2400" i="0" kern="0" dirty="0" smtClean="0">
                <a:solidFill>
                  <a:srgbClr val="990099"/>
                </a:solidFill>
                <a:latin typeface="Times New Roman"/>
                <a:cs typeface="Times New Roman"/>
              </a:rPr>
              <a:t>      Q</a:t>
            </a:r>
            <a:r>
              <a:rPr lang="en-US" altLang="en-US" sz="2400" i="0" kern="0" baseline="30000" dirty="0" smtClean="0">
                <a:solidFill>
                  <a:srgbClr val="990099"/>
                </a:solidFill>
                <a:latin typeface="Times New Roman"/>
                <a:cs typeface="Times New Roman"/>
              </a:rPr>
              <a:t>2</a:t>
            </a:r>
            <a:r>
              <a:rPr lang="en-US" altLang="en-US" sz="2400" i="0" kern="0" baseline="-25000" dirty="0" smtClean="0">
                <a:solidFill>
                  <a:srgbClr val="990099"/>
                </a:solidFill>
                <a:latin typeface="Times New Roman"/>
                <a:cs typeface="Times New Roman"/>
              </a:rPr>
              <a:t>dual </a:t>
            </a:r>
            <a:r>
              <a:rPr lang="en-US" altLang="en-US" sz="2400" i="0" kern="0" dirty="0" smtClean="0">
                <a:solidFill>
                  <a:srgbClr val="990099"/>
                </a:solidFill>
                <a:latin typeface="Times New Roman"/>
                <a:cs typeface="Times New Roman"/>
              </a:rPr>
              <a:t>(</a:t>
            </a:r>
            <a:r>
              <a:rPr lang="en-US" altLang="en-US" sz="2400" i="0" kern="0" dirty="0" err="1" smtClean="0">
                <a:solidFill>
                  <a:srgbClr val="990099"/>
                </a:solidFill>
                <a:latin typeface="Times New Roman"/>
                <a:cs typeface="Times New Roman"/>
              </a:rPr>
              <a:t>T,</a:t>
            </a:r>
            <a:r>
              <a:rPr lang="en-US" altLang="en-US" sz="2400" i="0" kern="0" dirty="0" err="1" smtClean="0">
                <a:solidFill>
                  <a:srgbClr val="990099"/>
                </a:solidFill>
                <a:latin typeface="Symbol" panose="05050102010706020507" pitchFamily="18" charset="2"/>
                <a:cs typeface="Times New Roman"/>
              </a:rPr>
              <a:t>m</a:t>
            </a:r>
            <a:r>
              <a:rPr lang="en-US" altLang="en-US" sz="2400" i="0" kern="0" baseline="-25000" dirty="0" err="1" smtClean="0">
                <a:solidFill>
                  <a:srgbClr val="990099"/>
                </a:solidFill>
                <a:latin typeface="Times New Roman"/>
                <a:cs typeface="Times New Roman"/>
              </a:rPr>
              <a:t>B</a:t>
            </a:r>
            <a:r>
              <a:rPr lang="en-US" altLang="en-US" sz="2400" i="0" kern="0" dirty="0" smtClean="0">
                <a:solidFill>
                  <a:srgbClr val="990099"/>
                </a:solidFill>
                <a:latin typeface="Times New Roman"/>
                <a:cs typeface="Times New Roman"/>
              </a:rPr>
              <a:t>) ?</a:t>
            </a:r>
          </a:p>
          <a:p>
            <a:pPr marR="0" lvl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SzPct val="193000"/>
              <a:tabLst/>
              <a:defRPr/>
            </a:pPr>
            <a:endParaRPr kumimoji="0" lang="en-US" altLang="en-US" sz="2400" b="0" i="0" u="none" strike="noStrike" kern="0" cap="none" spc="0" normalizeH="0" baseline="-2500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/>
              <a:cs typeface="Times New Roman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SzPct val="193000"/>
              <a:defRPr/>
            </a:pPr>
            <a:r>
              <a:rPr lang="en-US" altLang="en-US" sz="1800" b="0" i="0" kern="0" dirty="0">
                <a:solidFill>
                  <a:srgbClr val="0000CC"/>
                </a:solidFill>
                <a:latin typeface="Times New Roman"/>
                <a:cs typeface="Times New Roman"/>
              </a:rPr>
              <a:t>●</a:t>
            </a:r>
            <a:r>
              <a:rPr lang="en-US" altLang="en-US" sz="1800" b="0" i="0" kern="0" dirty="0">
                <a:solidFill>
                  <a:srgbClr val="0000CC"/>
                </a:solidFill>
                <a:latin typeface="Calibri"/>
                <a:cs typeface="+mn-cs"/>
              </a:rPr>
              <a:t>  </a:t>
            </a:r>
            <a:r>
              <a:rPr lang="en-US" altLang="en-US" sz="2400" b="0" i="0" kern="0" dirty="0" smtClean="0">
                <a:solidFill>
                  <a:srgbClr val="0000CC"/>
                </a:solidFill>
                <a:cs typeface="Times New Roman" panose="02020603050405020304" pitchFamily="18" charset="0"/>
              </a:rPr>
              <a:t>Universality of hadron melting?</a:t>
            </a:r>
            <a:endParaRPr kumimoji="0" lang="en-US" altLang="en-US" sz="2400" b="0" i="0" u="none" strike="noStrike" kern="0" cap="none" spc="0" normalizeH="0" baseline="-2500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624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u="sng" smtClean="0"/>
              <a:t>Chiral Symmetry  </a:t>
            </a:r>
            <a:r>
              <a:rPr lang="en-US" sz="4400" u="sng" dirty="0" smtClean="0"/>
              <a:t>+ Restoration</a:t>
            </a:r>
            <a:endParaRPr lang="en-US" sz="4400" u="sng" dirty="0"/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228600" y="1219200"/>
            <a:ext cx="8763000" cy="4375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600" b="1" i="1">
                <a:solidFill>
                  <a:schemeClr val="bg2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marR="0" lvl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SzPct val="193000"/>
              <a:tabLst/>
              <a:defRPr/>
            </a:pPr>
            <a:r>
              <a:rPr lang="en-US" altLang="en-US" sz="1800" i="0" kern="0" dirty="0" smtClean="0">
                <a:solidFill>
                  <a:srgbClr val="0000CC"/>
                </a:solidFill>
                <a:latin typeface="Times New Roman"/>
                <a:cs typeface="Times New Roman"/>
              </a:rPr>
              <a:t>●</a:t>
            </a:r>
            <a:r>
              <a:rPr lang="en-US" altLang="en-US" sz="1800" i="0" kern="0" dirty="0" smtClean="0">
                <a:solidFill>
                  <a:srgbClr val="0000CC"/>
                </a:solidFill>
              </a:rPr>
              <a:t>  </a:t>
            </a:r>
            <a:r>
              <a:rPr lang="en-US" altLang="en-US" sz="2400" b="0" i="0" kern="0" dirty="0" err="1" smtClean="0">
                <a:solidFill>
                  <a:srgbClr val="0000CC"/>
                </a:solidFill>
              </a:rPr>
              <a:t>Gluonic</a:t>
            </a:r>
            <a:r>
              <a:rPr lang="en-US" altLang="en-US" sz="2400" b="0" i="0" kern="0" dirty="0" smtClean="0">
                <a:solidFill>
                  <a:srgbClr val="0000CC"/>
                </a:solidFill>
              </a:rPr>
              <a:t> vs. chiral-breaking mass</a:t>
            </a:r>
            <a:endParaRPr kumimoji="0" lang="en-US" altLang="en-US" sz="2400" b="0" i="0" u="none" strike="noStrike" kern="0" cap="none" spc="0" normalizeH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</a:endParaRPr>
          </a:p>
          <a:p>
            <a:pPr marR="0" lvl="0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SzPct val="193000"/>
              <a:tabLst/>
              <a:defRPr/>
            </a:pPr>
            <a:r>
              <a:rPr lang="en-US" altLang="en-US" sz="2400" i="0" kern="0" dirty="0">
                <a:solidFill>
                  <a:srgbClr val="990099"/>
                </a:solidFill>
                <a:latin typeface="Times New Roman"/>
                <a:cs typeface="Times New Roman"/>
              </a:rPr>
              <a:t> </a:t>
            </a:r>
            <a:r>
              <a:rPr lang="en-US" altLang="en-US" sz="2400" i="0" kern="0" dirty="0" smtClean="0">
                <a:solidFill>
                  <a:srgbClr val="990099"/>
                </a:solidFill>
                <a:latin typeface="Times New Roman"/>
                <a:cs typeface="Times New Roman"/>
              </a:rPr>
              <a:t>     </a:t>
            </a:r>
            <a:r>
              <a:rPr lang="en-US" altLang="en-US" sz="2400" i="0" kern="0" dirty="0" err="1" smtClean="0">
                <a:solidFill>
                  <a:srgbClr val="990099"/>
                </a:solidFill>
                <a:latin typeface="Times New Roman"/>
                <a:cs typeface="Times New Roman"/>
              </a:rPr>
              <a:t>M</a:t>
            </a:r>
            <a:r>
              <a:rPr lang="en-US" altLang="en-US" sz="2400" i="0" kern="0" baseline="-25000" dirty="0" err="1" smtClean="0">
                <a:solidFill>
                  <a:srgbClr val="990099"/>
                </a:solidFill>
                <a:latin typeface="Times New Roman"/>
                <a:cs typeface="Times New Roman"/>
              </a:rPr>
              <a:t>h</a:t>
            </a:r>
            <a:r>
              <a:rPr lang="en-US" altLang="en-US" sz="2400" i="0" kern="0" dirty="0" smtClean="0">
                <a:solidFill>
                  <a:srgbClr val="990099"/>
                </a:solidFill>
                <a:latin typeface="Times New Roman"/>
                <a:cs typeface="Times New Roman"/>
              </a:rPr>
              <a:t> = (m</a:t>
            </a:r>
            <a:r>
              <a:rPr lang="en-US" altLang="en-US" sz="2400" i="0" kern="0" baseline="-25000" dirty="0" smtClean="0">
                <a:solidFill>
                  <a:srgbClr val="990099"/>
                </a:solidFill>
                <a:latin typeface="Times New Roman"/>
                <a:cs typeface="Times New Roman"/>
              </a:rPr>
              <a:t>0</a:t>
            </a:r>
            <a:r>
              <a:rPr lang="en-US" altLang="en-US" sz="2400" i="0" kern="0" dirty="0" smtClean="0">
                <a:solidFill>
                  <a:srgbClr val="990099"/>
                </a:solidFill>
                <a:latin typeface="Times New Roman"/>
                <a:cs typeface="Times New Roman"/>
              </a:rPr>
              <a:t>)</a:t>
            </a:r>
            <a:r>
              <a:rPr lang="en-US" altLang="en-US" sz="2400" i="0" kern="0" baseline="-25000" dirty="0" smtClean="0">
                <a:solidFill>
                  <a:srgbClr val="990099"/>
                </a:solidFill>
                <a:latin typeface="Times New Roman"/>
                <a:cs typeface="Times New Roman"/>
              </a:rPr>
              <a:t>glue</a:t>
            </a:r>
            <a:r>
              <a:rPr lang="en-US" altLang="en-US" sz="2400" i="0" kern="0" dirty="0" smtClean="0">
                <a:solidFill>
                  <a:srgbClr val="990099"/>
                </a:solidFill>
                <a:latin typeface="Times New Roman"/>
                <a:cs typeface="Times New Roman"/>
              </a:rPr>
              <a:t> +  (</a:t>
            </a:r>
            <a:r>
              <a:rPr lang="en-US" altLang="en-US" sz="2400" i="0" kern="0" dirty="0" err="1" smtClean="0">
                <a:solidFill>
                  <a:srgbClr val="990099"/>
                </a:solidFill>
                <a:latin typeface="Symbol" panose="05050102010706020507" pitchFamily="18" charset="2"/>
                <a:cs typeface="Times New Roman"/>
              </a:rPr>
              <a:t>D</a:t>
            </a:r>
            <a:r>
              <a:rPr lang="en-US" altLang="en-US" sz="2400" i="0" kern="0" dirty="0" err="1" smtClean="0">
                <a:solidFill>
                  <a:srgbClr val="990099"/>
                </a:solidFill>
                <a:latin typeface="Times New Roman"/>
                <a:cs typeface="Times New Roman"/>
              </a:rPr>
              <a:t>m</a:t>
            </a:r>
            <a:r>
              <a:rPr lang="en-US" altLang="en-US" sz="2400" i="0" kern="0" dirty="0" smtClean="0">
                <a:solidFill>
                  <a:srgbClr val="990099"/>
                </a:solidFill>
                <a:latin typeface="Times New Roman"/>
                <a:cs typeface="Times New Roman"/>
              </a:rPr>
              <a:t>)</a:t>
            </a:r>
            <a:r>
              <a:rPr lang="en-US" altLang="en-US" sz="2400" i="0" kern="0" baseline="-25000" dirty="0" smtClean="0">
                <a:solidFill>
                  <a:srgbClr val="990099"/>
                </a:solidFill>
                <a:latin typeface="Times New Roman"/>
                <a:cs typeface="Times New Roman"/>
              </a:rPr>
              <a:t>chiral-break</a:t>
            </a:r>
          </a:p>
          <a:p>
            <a:pPr marR="0" lvl="0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SzPct val="193000"/>
              <a:tabLst/>
              <a:defRPr/>
            </a:pPr>
            <a:endParaRPr kumimoji="0" lang="en-US" altLang="en-US" sz="2400" b="0" i="0" u="none" strike="noStrike" kern="0" cap="none" spc="0" normalizeH="0" baseline="-25000" noProof="0" dirty="0">
              <a:ln>
                <a:noFill/>
              </a:ln>
              <a:solidFill>
                <a:srgbClr val="990099"/>
              </a:solidFill>
              <a:effectLst/>
              <a:uLnTx/>
              <a:uFillTx/>
              <a:latin typeface="Times New Roman"/>
              <a:cs typeface="Times New Roman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SzPct val="193000"/>
              <a:defRPr/>
            </a:pPr>
            <a:r>
              <a:rPr lang="en-US" altLang="en-US" sz="1800" b="0" i="0" kern="0" dirty="0">
                <a:solidFill>
                  <a:srgbClr val="0000CC"/>
                </a:solidFill>
                <a:latin typeface="Times New Roman"/>
                <a:cs typeface="Times New Roman"/>
              </a:rPr>
              <a:t>●</a:t>
            </a:r>
            <a:r>
              <a:rPr lang="en-US" altLang="en-US" sz="1800" b="0" i="0" kern="0" dirty="0">
                <a:solidFill>
                  <a:srgbClr val="0000CC"/>
                </a:solidFill>
                <a:latin typeface="Calibri"/>
                <a:cs typeface="+mn-cs"/>
              </a:rPr>
              <a:t>  </a:t>
            </a:r>
            <a:r>
              <a:rPr lang="en-US" altLang="en-US" sz="2400" b="0" i="0" kern="0" dirty="0" smtClean="0">
                <a:solidFill>
                  <a:srgbClr val="0000CC"/>
                </a:solidFill>
                <a:cs typeface="Times New Roman" panose="02020603050405020304" pitchFamily="18" charset="0"/>
              </a:rPr>
              <a:t>Prospects for determining </a:t>
            </a:r>
            <a:r>
              <a:rPr lang="en-US" altLang="en-US" sz="2400" b="0" i="0" kern="0" dirty="0" err="1" smtClean="0">
                <a:solidFill>
                  <a:srgbClr val="0000CC"/>
                </a:solidFill>
                <a:cs typeface="Times New Roman" panose="02020603050405020304" pitchFamily="18" charset="0"/>
              </a:rPr>
              <a:t>hadronic+EM</a:t>
            </a:r>
            <a:r>
              <a:rPr lang="en-US" altLang="en-US" sz="2400" b="0" i="0" kern="0" dirty="0" smtClean="0">
                <a:solidFill>
                  <a:srgbClr val="0000CC"/>
                </a:solidFill>
                <a:cs typeface="Times New Roman" panose="02020603050405020304" pitchFamily="18" charset="0"/>
              </a:rPr>
              <a:t> couplings of chiral partners</a:t>
            </a:r>
          </a:p>
          <a:p>
            <a:pPr lv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SzPct val="193000"/>
              <a:defRPr/>
            </a:pPr>
            <a:r>
              <a:rPr kumimoji="0" lang="en-US" altLang="en-US" sz="240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anose="02020603050405020304" pitchFamily="18" charset="0"/>
              </a:rPr>
              <a:t> </a:t>
            </a:r>
            <a:r>
              <a:rPr kumimoji="0" lang="en-US" altLang="en-US" sz="24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anose="02020603050405020304" pitchFamily="18" charset="0"/>
              </a:rPr>
              <a:t>   </a:t>
            </a:r>
            <a:r>
              <a:rPr kumimoji="0" lang="en-US" altLang="en-US" sz="24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ymbol" panose="05050102010706020507" pitchFamily="18" charset="2"/>
                <a:cs typeface="Times New Roman" panose="02020603050405020304" pitchFamily="18" charset="0"/>
              </a:rPr>
              <a:t>r </a:t>
            </a:r>
            <a:r>
              <a:rPr kumimoji="0" lang="en-US" altLang="en-US" sz="24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anose="02020603050405020304" pitchFamily="18" charset="0"/>
              </a:rPr>
              <a:t>- a</a:t>
            </a:r>
            <a:r>
              <a:rPr kumimoji="0" lang="en-US" altLang="en-US" sz="240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anose="02020603050405020304" pitchFamily="18" charset="0"/>
              </a:rPr>
              <a:t>1</a:t>
            </a:r>
            <a:r>
              <a:rPr kumimoji="0" lang="en-US" altLang="en-US" sz="24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anose="02020603050405020304" pitchFamily="18" charset="0"/>
              </a:rPr>
              <a:t>  ,  N - N(1535),    </a:t>
            </a:r>
            <a:r>
              <a:rPr kumimoji="0" lang="en-US" altLang="en-US" sz="24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kumimoji="0" lang="en-US" altLang="en-US" sz="24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anose="02020603050405020304" pitchFamily="18" charset="0"/>
              </a:rPr>
              <a:t>(1232) - N(1520)</a:t>
            </a:r>
          </a:p>
          <a:p>
            <a:pPr lv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SzPct val="193000"/>
              <a:defRPr/>
            </a:pPr>
            <a:r>
              <a:rPr lang="en-US" altLang="en-US" sz="2400" b="0" i="0" kern="0" dirty="0">
                <a:solidFill>
                  <a:srgbClr val="0000CC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b="0" i="0" kern="0" dirty="0" smtClean="0">
                <a:solidFill>
                  <a:srgbClr val="0000CC"/>
                </a:solidFill>
                <a:cs typeface="Times New Roman" panose="02020603050405020304" pitchFamily="18" charset="0"/>
              </a:rPr>
              <a:t>   and what to conclude from them … </a:t>
            </a:r>
            <a:endParaRPr lang="en-US" altLang="en-US" sz="2400" b="0" i="0" kern="0" dirty="0" smtClean="0">
              <a:solidFill>
                <a:srgbClr val="0000CC"/>
              </a:solidFill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SzPct val="193000"/>
              <a:defRPr/>
            </a:pPr>
            <a:endParaRPr kumimoji="0" lang="en-US" altLang="en-US" sz="2400" b="0" i="0" u="none" strike="noStrike" kern="0" cap="none" spc="0" normalizeH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SzPct val="193000"/>
              <a:defRPr/>
            </a:pPr>
            <a:r>
              <a:rPr lang="en-US" altLang="en-US" sz="1800" b="0" i="0" kern="0">
                <a:solidFill>
                  <a:srgbClr val="0000CC"/>
                </a:solidFill>
                <a:cs typeface="Times New Roman" panose="02020603050405020304" pitchFamily="18" charset="0"/>
              </a:rPr>
              <a:t>● </a:t>
            </a:r>
            <a:r>
              <a:rPr lang="en-US" altLang="en-US" sz="2400" b="0" i="0" kern="0">
                <a:solidFill>
                  <a:srgbClr val="0000CC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b="0" i="0" kern="0" smtClean="0">
                <a:solidFill>
                  <a:srgbClr val="0000CC"/>
                </a:solidFill>
                <a:cs typeface="Times New Roman" panose="02020603050405020304" pitchFamily="18" charset="0"/>
              </a:rPr>
              <a:t>Implications/relations </a:t>
            </a:r>
            <a:r>
              <a:rPr lang="en-US" altLang="en-US" sz="2400" b="0" i="0" kern="0" dirty="0" smtClean="0">
                <a:solidFill>
                  <a:srgbClr val="0000CC"/>
                </a:solidFill>
                <a:cs typeface="Times New Roman" panose="02020603050405020304" pitchFamily="18" charset="0"/>
              </a:rPr>
              <a:t>of PWAs on chiral structure and interactions</a:t>
            </a:r>
          </a:p>
          <a:p>
            <a:pPr lv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SzPct val="193000"/>
              <a:defRPr/>
            </a:pPr>
            <a:r>
              <a:rPr lang="en-US" altLang="en-US" sz="2400" b="0" i="0" kern="0" dirty="0" smtClean="0">
                <a:solidFill>
                  <a:srgbClr val="0000CC"/>
                </a:solidFill>
                <a:cs typeface="Times New Roman" panose="02020603050405020304" pitchFamily="18" charset="0"/>
              </a:rPr>
              <a:t>   of baryons</a:t>
            </a:r>
            <a:endParaRPr kumimoji="0" lang="en-US" altLang="en-US" sz="2400" b="0" i="0" u="none" strike="noStrike" kern="0" cap="none" spc="0" normalizeH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299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177</Words>
  <Application>Microsoft Office PowerPoint</Application>
  <PresentationFormat>On-screen Show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Discussion on In-Medium Effects and Relations to Spectroscopy/Reactions</vt:lpstr>
      <vt:lpstr>Change in Degrees of Freedom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In-Medium Effects and Relations to pectroscopy</dc:title>
  <dc:creator>rapp</dc:creator>
  <cp:lastModifiedBy>ralf</cp:lastModifiedBy>
  <cp:revision>10</cp:revision>
  <dcterms:created xsi:type="dcterms:W3CDTF">2006-08-16T00:00:00Z</dcterms:created>
  <dcterms:modified xsi:type="dcterms:W3CDTF">2017-05-10T16:59:58Z</dcterms:modified>
</cp:coreProperties>
</file>