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6106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on In-Medium Effects and Relations to Spectroscopy/Reactions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ECT* workshop on space- and </a:t>
            </a:r>
            <a:r>
              <a:rPr lang="en-US" dirty="0" err="1"/>
              <a:t>t</a:t>
            </a:r>
            <a:r>
              <a:rPr lang="en-US" dirty="0" err="1" smtClean="0"/>
              <a:t>imelike</a:t>
            </a:r>
            <a:r>
              <a:rPr lang="en-US" dirty="0" smtClean="0"/>
              <a:t> electromagnetic baryonic </a:t>
            </a:r>
            <a:r>
              <a:rPr lang="en-US" dirty="0" err="1"/>
              <a:t>f</a:t>
            </a:r>
            <a:r>
              <a:rPr lang="en-US" dirty="0" err="1" smtClean="0"/>
              <a:t>ormfactors</a:t>
            </a:r>
            <a:endParaRPr lang="en-US" dirty="0" smtClean="0"/>
          </a:p>
          <a:p>
            <a:r>
              <a:rPr lang="en-US" dirty="0" smtClean="0"/>
              <a:t>May 08-12, 2017 (ECT* Trento)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038"/>
            <a:ext cx="8229600" cy="792162"/>
          </a:xfrm>
        </p:spPr>
        <p:txBody>
          <a:bodyPr/>
          <a:lstStyle/>
          <a:p>
            <a:r>
              <a:rPr lang="en-US" u="sng" dirty="0" smtClean="0"/>
              <a:t>Change in Degrees of Freedom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As function of q</a:t>
            </a:r>
            <a:r>
              <a:rPr lang="en-US" baseline="30000" dirty="0" smtClean="0"/>
              <a:t>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" r="1740" b="1550"/>
          <a:stretch>
            <a:fillRect/>
          </a:stretch>
        </p:blipFill>
        <p:spPr bwMode="auto">
          <a:xfrm>
            <a:off x="228601" y="2471739"/>
            <a:ext cx="4495800" cy="232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 rot="16200000">
            <a:off x="-865187" y="3382962"/>
            <a:ext cx="1978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Im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Symbol" pitchFamily="18" charset="2"/>
                <a:cs typeface="Times New Roman (Hebrew)" charset="-79"/>
              </a:rPr>
              <a:t>P</a:t>
            </a:r>
            <a:r>
              <a:rPr kumimoji="0" lang="en-US" altLang="en-US" sz="2000" b="1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em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(M)  / M</a:t>
            </a:r>
            <a:r>
              <a:rPr kumimoji="0" lang="en-US" altLang="en-US" sz="20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2</a:t>
            </a:r>
            <a:endParaRPr kumimoji="0" lang="en-US" altLang="en-US" sz="2000" b="1" i="0" u="none" strike="noStrike" kern="0" cap="none" spc="0" normalizeH="0" baseline="3000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cs typeface="Times New Roman (Hebrew)" charset="-79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3643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Timelike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: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e</a:t>
            </a:r>
            <a:r>
              <a:rPr kumimoji="0" lang="en-US" altLang="en-US" sz="2400" b="1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+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e</a:t>
            </a:r>
            <a:r>
              <a:rPr kumimoji="0" lang="en-US" alt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Symbol" pitchFamily="18" charset="2"/>
                <a:cs typeface="Times New Roman (Hebrew)" charset="-79"/>
              </a:rPr>
              <a:t>-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→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hadrons </a:t>
            </a:r>
            <a:endParaRPr kumimoji="0" lang="en-US" altLang="en-US" sz="2400" b="1" i="0" u="none" strike="noStrike" kern="0" cap="none" spc="0" normalizeH="0" baseline="30000" noProof="0" dirty="0" smtClean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Times New Roman" pitchFamily="18" charset="0"/>
              <a:cs typeface="Times New Roman (Hebrew)" charset="-79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841500" y="4876800"/>
            <a:ext cx="1435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algn="l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M [GeV]</a:t>
            </a:r>
            <a:endParaRPr kumimoji="1" lang="en-US" alt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1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4" t="33076" r="13174" b="14714"/>
          <a:stretch>
            <a:fillRect/>
          </a:stretch>
        </p:blipFill>
        <p:spPr bwMode="auto">
          <a:xfrm>
            <a:off x="4778375" y="1524000"/>
            <a:ext cx="4383088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570413" y="1254125"/>
            <a:ext cx="4899025" cy="1064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i="0" kern="0" dirty="0" smtClean="0">
                <a:solidFill>
                  <a:srgbClr val="000099"/>
                </a:solidFill>
              </a:rPr>
              <a:t>     </a:t>
            </a:r>
            <a:r>
              <a:rPr lang="en-US" altLang="en-US" sz="2400" i="0" kern="0" dirty="0" err="1" smtClean="0">
                <a:solidFill>
                  <a:srgbClr val="000099"/>
                </a:solidFill>
              </a:rPr>
              <a:t>Spacelike</a:t>
            </a:r>
            <a:r>
              <a:rPr lang="en-US" altLang="en-US" sz="2400" i="0" kern="0" dirty="0" smtClean="0">
                <a:solidFill>
                  <a:srgbClr val="000099"/>
                </a:solidFill>
              </a:rPr>
              <a:t>: 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</a:rPr>
              <a:t>F</a:t>
            </a:r>
            <a:r>
              <a:rPr kumimoji="0" lang="en-US" altLang="en-US" sz="2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</a:rPr>
              <a:t>2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-Structure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Funct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                        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JLAB </a:t>
            </a:r>
          </a:p>
          <a:p>
            <a:pPr marL="0" marR="0" lvl="0" indent="0" defTabSz="91440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                                    Data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4666584" y="5622925"/>
            <a:ext cx="4553616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Symbol" pitchFamily="18" charset="2"/>
                <a:cs typeface="Times New Roman (Hebrew)" charset="-79"/>
              </a:rPr>
              <a:t>                                    </a:t>
            </a:r>
            <a:r>
              <a:rPr kumimoji="0" lang="en-US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Symbol" pitchFamily="18" charset="2"/>
              </a:rPr>
              <a:t>x </a:t>
            </a:r>
            <a:r>
              <a:rPr kumimoji="0" lang="en-US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</a:rPr>
              <a:t>≈ x</a:t>
            </a:r>
            <a:endParaRPr kumimoji="0" lang="en-US" altLang="en-US" sz="2000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cs typeface="Times New Roman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average → Quark-Hadron Duality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lower onset-</a:t>
            </a: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Q</a:t>
            </a:r>
            <a:r>
              <a:rPr kumimoji="0" lang="en-US" altLang="en-US" sz="24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2</a:t>
            </a:r>
            <a:r>
              <a:rPr kumimoji="0" lang="en-US" altLang="en-US" sz="24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</a:t>
            </a:r>
            <a:r>
              <a:rPr kumimoji="0" lang="en-US" alt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in nuclei?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 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8531225" y="2892425"/>
            <a:ext cx="368300" cy="488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p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8539163" y="4930775"/>
            <a:ext cx="368300" cy="488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0" cap="none" spc="0" normalizeH="0" baseline="0" noProof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Times New Roman" pitchFamily="18" charset="0"/>
                <a:cs typeface="Times New Roman (Hebrew)" charset="-79"/>
              </a:rPr>
              <a:t>d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99384" y="5243956"/>
            <a:ext cx="455361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tabLst/>
              <a:defRPr/>
            </a:pPr>
            <a:r>
              <a:rPr lang="en-US" altLang="en-US" sz="1800" i="0" kern="0" dirty="0" smtClean="0">
                <a:solidFill>
                  <a:srgbClr val="000099"/>
                </a:solidFill>
                <a:latin typeface="Times New Roman"/>
                <a:cs typeface="Times New Roman"/>
              </a:rPr>
              <a:t>●</a:t>
            </a:r>
            <a:r>
              <a:rPr lang="en-US" altLang="en-US" sz="1800" i="0" kern="0" dirty="0" smtClean="0">
                <a:solidFill>
                  <a:srgbClr val="000099"/>
                </a:solidFill>
              </a:rPr>
              <a:t>   </a:t>
            </a:r>
            <a:r>
              <a:rPr kumimoji="0" lang="en-US" altLang="en-US" sz="2400" i="1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</a:rPr>
              <a:t>Q</a:t>
            </a:r>
            <a:r>
              <a:rPr kumimoji="0" lang="en-US" altLang="en-US" sz="2400" i="1" u="none" strike="noStrike" kern="0" cap="none" spc="0" normalizeH="0" baseline="3000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</a:rPr>
              <a:t>2 </a:t>
            </a:r>
            <a:r>
              <a:rPr lang="en-US" altLang="en-US" sz="2400" i="0" kern="0" baseline="-25000" noProof="0" dirty="0">
                <a:solidFill>
                  <a:srgbClr val="990099"/>
                </a:solidFill>
              </a:rPr>
              <a:t>d</a:t>
            </a:r>
            <a:r>
              <a:rPr lang="en-US" altLang="en-US" sz="2400" i="0" kern="0" baseline="-25000" dirty="0" err="1" smtClean="0">
                <a:solidFill>
                  <a:srgbClr val="990099"/>
                </a:solidFill>
              </a:rPr>
              <a:t>ual</a:t>
            </a:r>
            <a:r>
              <a:rPr lang="en-US" altLang="en-US" sz="2400" i="0" kern="0" baseline="-25000" dirty="0" smtClean="0">
                <a:solidFill>
                  <a:srgbClr val="990099"/>
                </a:solidFill>
              </a:rPr>
              <a:t> </a:t>
            </a:r>
            <a:r>
              <a:rPr lang="en-US" altLang="en-US" sz="2400" i="0" kern="0" dirty="0" smtClean="0">
                <a:solidFill>
                  <a:srgbClr val="990099"/>
                </a:solidFill>
              </a:rPr>
              <a:t>~ 2.5-3 GeV</a:t>
            </a:r>
            <a:r>
              <a:rPr lang="en-US" altLang="en-US" sz="2400" i="0" kern="0" baseline="30000" dirty="0" smtClean="0">
                <a:solidFill>
                  <a:srgbClr val="990099"/>
                </a:solidFill>
              </a:rPr>
              <a:t>2</a:t>
            </a:r>
            <a:r>
              <a:rPr kumimoji="0" lang="en-US" altLang="en-US" sz="2400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 </a:t>
            </a:r>
          </a:p>
          <a:p>
            <a:pPr marR="0" lvl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tabLst/>
              <a:defRPr/>
            </a:pP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/>
                <a:cs typeface="Times New Roman"/>
              </a:rPr>
              <a:t>●  </a:t>
            </a:r>
            <a:r>
              <a:rPr kumimoji="0" lang="en-US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/>
                <a:cs typeface="Times New Roman"/>
              </a:rPr>
              <a:t>depends on channel?</a:t>
            </a:r>
            <a:endParaRPr kumimoji="0" lang="en-US" altLang="en-US" sz="2400" b="0" i="0" u="none" strike="noStrike" kern="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073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4525963"/>
          </a:xfrm>
        </p:spPr>
        <p:txBody>
          <a:bodyPr/>
          <a:lstStyle/>
          <a:p>
            <a:r>
              <a:rPr lang="en-US" dirty="0" smtClean="0"/>
              <a:t>As function of temperature/density</a:t>
            </a: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28231" y="914400"/>
            <a:ext cx="3991369" cy="2895600"/>
            <a:chOff x="3344" y="720"/>
            <a:chExt cx="3063" cy="2339"/>
          </a:xfrm>
        </p:grpSpPr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466"/>
            <a:stretch>
              <a:fillRect/>
            </a:stretch>
          </p:blipFill>
          <p:spPr bwMode="auto">
            <a:xfrm>
              <a:off x="3344" y="720"/>
              <a:ext cx="3063" cy="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30" y="788"/>
              <a:ext cx="484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2800" b="1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u"/>
                <a:defRPr kumimoji="1"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20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cs typeface="Times New Roman (Hebrew)" charset="-79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Times New Roman (Hebrew)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Times New Roman (Hebrew)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Times New Roman (Hebrew)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Times New Roman (Hebrew)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Times New Roman (Hebrew)" charset="-79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900" i="0" dirty="0" err="1">
                  <a:solidFill>
                    <a:srgbClr val="990099"/>
                  </a:solidFill>
                  <a:latin typeface="Symbol" pitchFamily="18" charset="2"/>
                </a:rPr>
                <a:t>r</a:t>
              </a:r>
              <a:r>
                <a:rPr kumimoji="0" lang="en-US" altLang="en-US" sz="1900" i="0" baseline="-25000" dirty="0" err="1">
                  <a:solidFill>
                    <a:srgbClr val="990099"/>
                  </a:solidFill>
                </a:rPr>
                <a:t>B</a:t>
              </a:r>
              <a:r>
                <a:rPr kumimoji="0" lang="en-US" altLang="en-US" sz="1900" i="0" dirty="0">
                  <a:solidFill>
                    <a:srgbClr val="990099"/>
                  </a:solidFill>
                </a:rPr>
                <a:t>/</a:t>
              </a:r>
              <a:r>
                <a:rPr kumimoji="0" lang="en-US" altLang="en-US" sz="1900" i="0" dirty="0">
                  <a:solidFill>
                    <a:srgbClr val="990099"/>
                  </a:solidFill>
                  <a:latin typeface="Symbol" pitchFamily="18" charset="2"/>
                </a:rPr>
                <a:t>r</a:t>
              </a:r>
              <a:r>
                <a:rPr kumimoji="0" lang="en-US" altLang="en-US" sz="1900" i="0" baseline="-25000" dirty="0">
                  <a:solidFill>
                    <a:srgbClr val="990099"/>
                  </a:solidFill>
                </a:rPr>
                <a:t>0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900" i="0" dirty="0">
                  <a:solidFill>
                    <a:srgbClr val="010000"/>
                  </a:solidFill>
                </a:rPr>
                <a:t>  0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900" i="0" dirty="0">
                  <a:solidFill>
                    <a:srgbClr val="010000"/>
                  </a:solidFill>
                </a:rPr>
                <a:t> 0.1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900" i="0" dirty="0">
                  <a:solidFill>
                    <a:srgbClr val="010000"/>
                  </a:solidFill>
                </a:rPr>
                <a:t> 0.7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900" i="0" dirty="0">
                  <a:solidFill>
                    <a:srgbClr val="010000"/>
                  </a:solidFill>
                </a:rPr>
                <a:t> 2.6 </a:t>
              </a: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" t="39546" r="26013" b="1274"/>
          <a:stretch>
            <a:fillRect/>
          </a:stretch>
        </p:blipFill>
        <p:spPr bwMode="auto">
          <a:xfrm>
            <a:off x="4800600" y="762000"/>
            <a:ext cx="4191000" cy="526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28600" y="4191000"/>
            <a:ext cx="4724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tabLst/>
              <a:defRPr/>
            </a:pPr>
            <a:r>
              <a:rPr lang="en-US" altLang="en-US" sz="1800" i="0" kern="0" dirty="0" smtClean="0">
                <a:solidFill>
                  <a:srgbClr val="0000CC"/>
                </a:solidFill>
                <a:latin typeface="Times New Roman"/>
                <a:cs typeface="Times New Roman"/>
              </a:rPr>
              <a:t>●</a:t>
            </a:r>
            <a:r>
              <a:rPr lang="en-US" altLang="en-US" sz="1800" i="0" kern="0" dirty="0" smtClean="0">
                <a:solidFill>
                  <a:srgbClr val="0000CC"/>
                </a:solidFill>
              </a:rPr>
              <a:t>  </a:t>
            </a:r>
            <a:r>
              <a:rPr lang="en-US" altLang="en-US" sz="2400" b="0" i="0" kern="0" dirty="0" smtClean="0">
                <a:solidFill>
                  <a:srgbClr val="0000CC"/>
                </a:solidFill>
              </a:rPr>
              <a:t>Duality threshold</a:t>
            </a:r>
          </a:p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tabLst/>
              <a:defRPr/>
            </a:pPr>
            <a:r>
              <a:rPr lang="en-US" altLang="en-US" sz="2400" i="0" kern="0" dirty="0" smtClean="0">
                <a:solidFill>
                  <a:srgbClr val="990099"/>
                </a:solidFill>
                <a:latin typeface="Times New Roman"/>
                <a:cs typeface="Times New Roman"/>
              </a:rPr>
              <a:t>      Q</a:t>
            </a:r>
            <a:r>
              <a:rPr lang="en-US" altLang="en-US" sz="2400" i="0" kern="0" baseline="30000" dirty="0" smtClean="0">
                <a:solidFill>
                  <a:srgbClr val="990099"/>
                </a:solidFill>
                <a:latin typeface="Times New Roman"/>
                <a:cs typeface="Times New Roman"/>
              </a:rPr>
              <a:t>2</a:t>
            </a:r>
            <a:r>
              <a:rPr lang="en-US" altLang="en-US" sz="2400" i="0" kern="0" baseline="-25000" dirty="0" smtClean="0">
                <a:solidFill>
                  <a:srgbClr val="990099"/>
                </a:solidFill>
                <a:latin typeface="Times New Roman"/>
                <a:cs typeface="Times New Roman"/>
              </a:rPr>
              <a:t>dual </a:t>
            </a:r>
            <a:r>
              <a:rPr lang="en-US" altLang="en-US" sz="2400" i="0" kern="0" dirty="0" smtClean="0">
                <a:solidFill>
                  <a:srgbClr val="990099"/>
                </a:solidFill>
                <a:latin typeface="Times New Roman"/>
                <a:cs typeface="Times New Roman"/>
              </a:rPr>
              <a:t>(</a:t>
            </a:r>
            <a:r>
              <a:rPr lang="en-US" altLang="en-US" sz="2400" i="0" kern="0" dirty="0" err="1" smtClean="0">
                <a:solidFill>
                  <a:srgbClr val="990099"/>
                </a:solidFill>
                <a:latin typeface="Times New Roman"/>
                <a:cs typeface="Times New Roman"/>
              </a:rPr>
              <a:t>T,</a:t>
            </a:r>
            <a:r>
              <a:rPr lang="en-US" altLang="en-US" sz="2400" i="0" kern="0" dirty="0" err="1" smtClean="0">
                <a:solidFill>
                  <a:srgbClr val="990099"/>
                </a:solidFill>
                <a:latin typeface="Symbol" panose="05050102010706020507" pitchFamily="18" charset="2"/>
                <a:cs typeface="Times New Roman"/>
              </a:rPr>
              <a:t>m</a:t>
            </a:r>
            <a:r>
              <a:rPr lang="en-US" altLang="en-US" sz="2400" i="0" kern="0" baseline="-25000" dirty="0" err="1" smtClean="0">
                <a:solidFill>
                  <a:srgbClr val="990099"/>
                </a:solidFill>
                <a:latin typeface="Times New Roman"/>
                <a:cs typeface="Times New Roman"/>
              </a:rPr>
              <a:t>B</a:t>
            </a:r>
            <a:r>
              <a:rPr lang="en-US" altLang="en-US" sz="2400" i="0" kern="0" dirty="0" smtClean="0">
                <a:solidFill>
                  <a:srgbClr val="990099"/>
                </a:solidFill>
                <a:latin typeface="Times New Roman"/>
                <a:cs typeface="Times New Roman"/>
              </a:rPr>
              <a:t>) ?</a:t>
            </a:r>
          </a:p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tabLst/>
              <a:defRPr/>
            </a:pPr>
            <a:endParaRPr kumimoji="0" lang="en-US" altLang="en-US" sz="2400" b="0" i="0" u="none" strike="noStrike" kern="0" cap="none" spc="0" normalizeH="0" baseline="-2500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defRPr/>
            </a:pPr>
            <a:r>
              <a:rPr lang="en-US" altLang="en-US" sz="1800" b="0" i="0" kern="0" dirty="0">
                <a:solidFill>
                  <a:srgbClr val="0000CC"/>
                </a:solidFill>
                <a:latin typeface="Times New Roman"/>
                <a:cs typeface="Times New Roman"/>
              </a:rPr>
              <a:t>●</a:t>
            </a:r>
            <a:r>
              <a:rPr lang="en-US" altLang="en-US" sz="1800" b="0" i="0" kern="0" dirty="0">
                <a:solidFill>
                  <a:srgbClr val="0000CC"/>
                </a:solidFill>
                <a:latin typeface="Calibri"/>
                <a:cs typeface="+mn-cs"/>
              </a:rPr>
              <a:t>  </a:t>
            </a:r>
            <a:r>
              <a:rPr lang="en-US" altLang="en-US" sz="2400" b="0" i="0" kern="0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Universality of hadron melting?</a:t>
            </a:r>
            <a:endParaRPr kumimoji="0" lang="en-US" altLang="en-US" sz="2400" b="0" i="0" u="none" strike="noStrike" kern="0" cap="none" spc="0" normalizeH="0" baseline="-2500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2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smtClean="0"/>
              <a:t>Chiral Symmetry  </a:t>
            </a:r>
            <a:r>
              <a:rPr lang="en-US" sz="4400" u="sng" dirty="0" smtClean="0"/>
              <a:t>+ Restoration</a:t>
            </a:r>
            <a:endParaRPr lang="en-US" sz="4400" u="sng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28600" y="1219200"/>
            <a:ext cx="8763000" cy="437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2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tabLst/>
              <a:defRPr/>
            </a:pPr>
            <a:r>
              <a:rPr lang="en-US" altLang="en-US" sz="1800" i="0" kern="0" dirty="0" smtClean="0">
                <a:solidFill>
                  <a:srgbClr val="0000CC"/>
                </a:solidFill>
                <a:latin typeface="Times New Roman"/>
                <a:cs typeface="Times New Roman"/>
              </a:rPr>
              <a:t>●</a:t>
            </a:r>
            <a:r>
              <a:rPr lang="en-US" altLang="en-US" sz="1800" i="0" kern="0" dirty="0" smtClean="0">
                <a:solidFill>
                  <a:srgbClr val="0000CC"/>
                </a:solidFill>
              </a:rPr>
              <a:t>  </a:t>
            </a:r>
            <a:r>
              <a:rPr lang="en-US" altLang="en-US" sz="2400" b="0" i="0" kern="0" dirty="0" err="1" smtClean="0">
                <a:solidFill>
                  <a:srgbClr val="0000CC"/>
                </a:solidFill>
              </a:rPr>
              <a:t>Gluonic</a:t>
            </a:r>
            <a:r>
              <a:rPr lang="en-US" altLang="en-US" sz="2400" b="0" i="0" kern="0" dirty="0" smtClean="0">
                <a:solidFill>
                  <a:srgbClr val="0000CC"/>
                </a:solidFill>
              </a:rPr>
              <a:t> vs. chiral-breaking mass</a:t>
            </a:r>
            <a:endParaRPr kumimoji="0" lang="en-US" altLang="en-US" sz="2400" b="0" i="0" u="none" strike="noStrike" kern="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  <a:p>
            <a:pPr marR="0" lvl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tabLst/>
              <a:defRPr/>
            </a:pPr>
            <a:r>
              <a:rPr lang="en-US" altLang="en-US" sz="2400" i="0" kern="0" dirty="0">
                <a:solidFill>
                  <a:srgbClr val="990099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400" i="0" kern="0" dirty="0" smtClean="0">
                <a:solidFill>
                  <a:srgbClr val="990099"/>
                </a:solidFill>
                <a:latin typeface="Times New Roman"/>
                <a:cs typeface="Times New Roman"/>
              </a:rPr>
              <a:t>     </a:t>
            </a:r>
            <a:r>
              <a:rPr lang="en-US" altLang="en-US" sz="2400" i="0" kern="0" dirty="0" err="1" smtClean="0">
                <a:solidFill>
                  <a:srgbClr val="990099"/>
                </a:solidFill>
                <a:latin typeface="Times New Roman"/>
                <a:cs typeface="Times New Roman"/>
              </a:rPr>
              <a:t>M</a:t>
            </a:r>
            <a:r>
              <a:rPr lang="en-US" altLang="en-US" sz="2400" i="0" kern="0" baseline="-25000" dirty="0" err="1" smtClean="0">
                <a:solidFill>
                  <a:srgbClr val="990099"/>
                </a:solidFill>
                <a:latin typeface="Times New Roman"/>
                <a:cs typeface="Times New Roman"/>
              </a:rPr>
              <a:t>h</a:t>
            </a:r>
            <a:r>
              <a:rPr lang="en-US" altLang="en-US" sz="2400" i="0" kern="0" dirty="0" smtClean="0">
                <a:solidFill>
                  <a:srgbClr val="990099"/>
                </a:solidFill>
                <a:latin typeface="Times New Roman"/>
                <a:cs typeface="Times New Roman"/>
              </a:rPr>
              <a:t> = (m</a:t>
            </a:r>
            <a:r>
              <a:rPr lang="en-US" altLang="en-US" sz="2400" i="0" kern="0" baseline="-25000" dirty="0" smtClean="0">
                <a:solidFill>
                  <a:srgbClr val="990099"/>
                </a:solidFill>
                <a:latin typeface="Times New Roman"/>
                <a:cs typeface="Times New Roman"/>
              </a:rPr>
              <a:t>0</a:t>
            </a:r>
            <a:r>
              <a:rPr lang="en-US" altLang="en-US" sz="2400" i="0" kern="0" dirty="0" smtClean="0">
                <a:solidFill>
                  <a:srgbClr val="990099"/>
                </a:solidFill>
                <a:latin typeface="Times New Roman"/>
                <a:cs typeface="Times New Roman"/>
              </a:rPr>
              <a:t>)</a:t>
            </a:r>
            <a:r>
              <a:rPr lang="en-US" altLang="en-US" sz="2400" i="0" kern="0" baseline="-25000" dirty="0" smtClean="0">
                <a:solidFill>
                  <a:srgbClr val="990099"/>
                </a:solidFill>
                <a:latin typeface="Times New Roman"/>
                <a:cs typeface="Times New Roman"/>
              </a:rPr>
              <a:t>glue</a:t>
            </a:r>
            <a:r>
              <a:rPr lang="en-US" altLang="en-US" sz="2400" i="0" kern="0" dirty="0" smtClean="0">
                <a:solidFill>
                  <a:srgbClr val="990099"/>
                </a:solidFill>
                <a:latin typeface="Times New Roman"/>
                <a:cs typeface="Times New Roman"/>
              </a:rPr>
              <a:t> +  (</a:t>
            </a:r>
            <a:r>
              <a:rPr lang="en-US" altLang="en-US" sz="2400" i="0" kern="0" dirty="0" err="1" smtClean="0">
                <a:solidFill>
                  <a:srgbClr val="990099"/>
                </a:solidFill>
                <a:latin typeface="Symbol" panose="05050102010706020507" pitchFamily="18" charset="2"/>
                <a:cs typeface="Times New Roman"/>
              </a:rPr>
              <a:t>D</a:t>
            </a:r>
            <a:r>
              <a:rPr lang="en-US" altLang="en-US" sz="2400" i="0" kern="0" dirty="0" err="1" smtClean="0">
                <a:solidFill>
                  <a:srgbClr val="990099"/>
                </a:solidFill>
                <a:latin typeface="Times New Roman"/>
                <a:cs typeface="Times New Roman"/>
              </a:rPr>
              <a:t>m</a:t>
            </a:r>
            <a:r>
              <a:rPr lang="en-US" altLang="en-US" sz="2400" i="0" kern="0" dirty="0" smtClean="0">
                <a:solidFill>
                  <a:srgbClr val="990099"/>
                </a:solidFill>
                <a:latin typeface="Times New Roman"/>
                <a:cs typeface="Times New Roman"/>
              </a:rPr>
              <a:t>)</a:t>
            </a:r>
            <a:r>
              <a:rPr lang="en-US" altLang="en-US" sz="2400" i="0" kern="0" baseline="-25000" dirty="0" smtClean="0">
                <a:solidFill>
                  <a:srgbClr val="990099"/>
                </a:solidFill>
                <a:latin typeface="Times New Roman"/>
                <a:cs typeface="Times New Roman"/>
              </a:rPr>
              <a:t>chiral-break</a:t>
            </a:r>
          </a:p>
          <a:p>
            <a:pPr marR="0" lvl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tabLst/>
              <a:defRPr/>
            </a:pPr>
            <a:endParaRPr kumimoji="0" lang="en-US" altLang="en-US" sz="2400" b="0" i="0" u="none" strike="noStrike" kern="0" cap="none" spc="0" normalizeH="0" baseline="-2500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defRPr/>
            </a:pPr>
            <a:r>
              <a:rPr lang="en-US" altLang="en-US" sz="1800" b="0" i="0" kern="0" dirty="0">
                <a:solidFill>
                  <a:srgbClr val="0000CC"/>
                </a:solidFill>
                <a:latin typeface="Times New Roman"/>
                <a:cs typeface="Times New Roman"/>
              </a:rPr>
              <a:t>●</a:t>
            </a:r>
            <a:r>
              <a:rPr lang="en-US" altLang="en-US" sz="1800" b="0" i="0" kern="0" dirty="0">
                <a:solidFill>
                  <a:srgbClr val="0000CC"/>
                </a:solidFill>
                <a:latin typeface="Calibri"/>
                <a:cs typeface="+mn-cs"/>
              </a:rPr>
              <a:t>  </a:t>
            </a:r>
            <a:r>
              <a:rPr lang="en-US" altLang="en-US" sz="2400" b="0" i="0" kern="0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Prospects for determining </a:t>
            </a:r>
            <a:r>
              <a:rPr lang="en-US" altLang="en-US" sz="2400" b="0" i="0" kern="0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hadronic+EM</a:t>
            </a:r>
            <a:r>
              <a:rPr lang="en-US" altLang="en-US" sz="2400" b="0" i="0" kern="0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 couplings of chiral partners</a:t>
            </a: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defRPr/>
            </a:pPr>
            <a:r>
              <a:rPr kumimoji="0" lang="en-US" altLang="en-US" sz="24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alt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   </a:t>
            </a:r>
            <a:r>
              <a:rPr kumimoji="0" lang="en-US" alt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anose="05050102010706020507" pitchFamily="18" charset="2"/>
                <a:cs typeface="Times New Roman" panose="02020603050405020304" pitchFamily="18" charset="0"/>
              </a:rPr>
              <a:t>r </a:t>
            </a:r>
            <a:r>
              <a:rPr kumimoji="0" lang="en-US" alt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- a</a:t>
            </a:r>
            <a:r>
              <a:rPr kumimoji="0" lang="en-US" altLang="en-US" sz="240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1</a:t>
            </a:r>
            <a:r>
              <a:rPr kumimoji="0" lang="en-US" alt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  ,  N - N(1535),    </a:t>
            </a:r>
            <a:r>
              <a:rPr kumimoji="0" lang="en-US" alt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kumimoji="0" lang="en-US" alt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(1232) - N(1520)</a:t>
            </a:r>
          </a:p>
          <a:p>
            <a:pPr lv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defRPr/>
            </a:pPr>
            <a:r>
              <a:rPr lang="en-US" altLang="en-US" sz="2400" b="0" i="0" kern="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kern="0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   and what to conclude from them … </a:t>
            </a:r>
            <a:endParaRPr lang="en-US" altLang="en-US" sz="2400" b="0" i="0" kern="0" dirty="0" smtClean="0">
              <a:solidFill>
                <a:srgbClr val="0000CC"/>
              </a:solidFill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defRPr/>
            </a:pPr>
            <a:endParaRPr kumimoji="0" lang="en-US" altLang="en-US" sz="2400" b="0" i="0" u="none" strike="noStrike" kern="0" cap="none" spc="0" normalizeH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defRPr/>
            </a:pPr>
            <a:r>
              <a:rPr lang="en-US" altLang="en-US" sz="1800" b="0" i="0" kern="0">
                <a:solidFill>
                  <a:srgbClr val="0000CC"/>
                </a:solidFill>
                <a:cs typeface="Times New Roman" panose="02020603050405020304" pitchFamily="18" charset="0"/>
              </a:rPr>
              <a:t>● </a:t>
            </a:r>
            <a:r>
              <a:rPr lang="en-US" altLang="en-US" sz="2400" b="0" i="0" kern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kern="0" smtClean="0">
                <a:solidFill>
                  <a:srgbClr val="0000CC"/>
                </a:solidFill>
                <a:cs typeface="Times New Roman" panose="02020603050405020304" pitchFamily="18" charset="0"/>
              </a:rPr>
              <a:t>Implications/relations </a:t>
            </a:r>
            <a:r>
              <a:rPr lang="en-US" altLang="en-US" sz="2400" b="0" i="0" kern="0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of PWAs on chiral structure and interactions</a:t>
            </a:r>
          </a:p>
          <a:p>
            <a:pPr lv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93000"/>
              <a:defRPr/>
            </a:pPr>
            <a:r>
              <a:rPr lang="en-US" altLang="en-US" sz="2400" b="0" i="0" kern="0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   of baryons</a:t>
            </a:r>
            <a:endParaRPr kumimoji="0" lang="en-US" altLang="en-US" sz="2400" b="0" i="0" u="none" strike="noStrike" kern="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9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177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Discussion on In-Medium Effects and Relations to Spectroscopy/Reactions</vt:lpstr>
      <vt:lpstr>Change in Degrees of Freedom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In-Medium Effects and Relations to pectroscopy</dc:title>
  <dc:creator>rapp</dc:creator>
  <cp:lastModifiedBy>ralf</cp:lastModifiedBy>
  <cp:revision>10</cp:revision>
  <dcterms:created xsi:type="dcterms:W3CDTF">2006-08-16T00:00:00Z</dcterms:created>
  <dcterms:modified xsi:type="dcterms:W3CDTF">2017-05-10T16:59:58Z</dcterms:modified>
</cp:coreProperties>
</file>