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26"/>
  </p:notesMasterIdLst>
  <p:handoutMasterIdLst>
    <p:handoutMasterId r:id="rId27"/>
  </p:handoutMasterIdLst>
  <p:sldIdLst>
    <p:sldId id="414" r:id="rId2"/>
    <p:sldId id="438" r:id="rId3"/>
    <p:sldId id="437" r:id="rId4"/>
    <p:sldId id="439" r:id="rId5"/>
    <p:sldId id="420" r:id="rId6"/>
    <p:sldId id="421" r:id="rId7"/>
    <p:sldId id="423" r:id="rId8"/>
    <p:sldId id="417" r:id="rId9"/>
    <p:sldId id="418" r:id="rId10"/>
    <p:sldId id="434" r:id="rId11"/>
    <p:sldId id="433" r:id="rId12"/>
    <p:sldId id="435" r:id="rId13"/>
    <p:sldId id="436" r:id="rId14"/>
    <p:sldId id="440" r:id="rId15"/>
    <p:sldId id="419" r:id="rId16"/>
    <p:sldId id="431" r:id="rId17"/>
    <p:sldId id="416" r:id="rId18"/>
    <p:sldId id="425" r:id="rId19"/>
    <p:sldId id="427" r:id="rId20"/>
    <p:sldId id="428" r:id="rId21"/>
    <p:sldId id="429" r:id="rId22"/>
    <p:sldId id="430" r:id="rId23"/>
    <p:sldId id="426" r:id="rId24"/>
    <p:sldId id="432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s Leroy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DFC6CF"/>
    <a:srgbClr val="FFE1EC"/>
    <a:srgbClr val="FF0000"/>
    <a:srgbClr val="FFEDFA"/>
    <a:srgbClr val="FF7C80"/>
    <a:srgbClr val="66FFFF"/>
    <a:srgbClr val="E906B9"/>
    <a:srgbClr val="00FF00"/>
    <a:srgbClr val="731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8" autoAdjust="0"/>
    <p:restoredTop sz="80000" autoAdjust="0"/>
  </p:normalViewPr>
  <p:slideViewPr>
    <p:cSldViewPr snapToGrid="0" snapToObjects="1">
      <p:cViewPr varScale="1">
        <p:scale>
          <a:sx n="93" d="100"/>
          <a:sy n="93" d="100"/>
        </p:scale>
        <p:origin x="6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565656565656567E-2"/>
          <c:y val="1.4311270125223613E-3"/>
          <c:w val="0.86434502505368649"/>
          <c:h val="0.99856885255755246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Types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25438131313131312"/>
                  <c:y val="-0.269517641401695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9999999999999"/>
                      <c:h val="0.1787404580152671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UV/OPTICAL/IR</c:v>
                </c:pt>
                <c:pt idx="1">
                  <c:v>RADIO</c:v>
                </c:pt>
                <c:pt idx="2">
                  <c:v>X-RAY</c:v>
                </c:pt>
                <c:pt idx="3">
                  <c:v>GAMMA-RAY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73</c:v>
                </c:pt>
                <c:pt idx="1">
                  <c:v>11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33349240435856"/>
          <c:y val="0.72164933581775559"/>
          <c:w val="0.244139823431162"/>
          <c:h val="0.2780753741660155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A7DE5-23A9-4290-8B98-A5BBAD6FA65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A3ED3D3-D21D-4D1E-A2D4-BD4C85D53956}">
      <dgm:prSet phldrT="[Texte]"/>
      <dgm:spPr/>
      <dgm:t>
        <a:bodyPr/>
        <a:lstStyle/>
        <a:p>
          <a:r>
            <a:rPr lang="fr-FR" dirty="0" smtClean="0"/>
            <a:t>GW </a:t>
          </a:r>
          <a:r>
            <a:rPr lang="fr-FR" dirty="0" err="1" smtClean="0"/>
            <a:t>sky</a:t>
          </a:r>
          <a:r>
            <a:rPr lang="fr-FR" dirty="0" smtClean="0"/>
            <a:t> localisation </a:t>
          </a:r>
          <a:r>
            <a:rPr lang="fr-FR" dirty="0" err="1" smtClean="0"/>
            <a:t>error</a:t>
          </a:r>
          <a:r>
            <a:rPr lang="fr-FR" dirty="0" smtClean="0"/>
            <a:t> box (</a:t>
          </a:r>
          <a:r>
            <a:rPr lang="fr-FR" dirty="0" err="1" smtClean="0"/>
            <a:t>hundreds</a:t>
          </a:r>
          <a:r>
            <a:rPr lang="fr-FR" dirty="0" smtClean="0"/>
            <a:t> deg</a:t>
          </a:r>
          <a:r>
            <a:rPr lang="fr-FR" baseline="30000" dirty="0" smtClean="0"/>
            <a:t>2</a:t>
          </a:r>
          <a:r>
            <a:rPr lang="fr-FR" dirty="0" smtClean="0"/>
            <a:t>)</a:t>
          </a:r>
          <a:endParaRPr lang="fr-FR" dirty="0"/>
        </a:p>
      </dgm:t>
    </dgm:pt>
    <dgm:pt modelId="{966F3771-7459-4DEC-AB23-58B4F7E22371}" type="parTrans" cxnId="{7D084B22-2DA0-42AF-B69B-B9ACCCE57A55}">
      <dgm:prSet/>
      <dgm:spPr/>
      <dgm:t>
        <a:bodyPr/>
        <a:lstStyle/>
        <a:p>
          <a:endParaRPr lang="fr-FR"/>
        </a:p>
      </dgm:t>
    </dgm:pt>
    <dgm:pt modelId="{731016DB-21EA-45F9-8F66-74C97C22679F}" type="sibTrans" cxnId="{7D084B22-2DA0-42AF-B69B-B9ACCCE57A55}">
      <dgm:prSet/>
      <dgm:spPr/>
      <dgm:t>
        <a:bodyPr/>
        <a:lstStyle/>
        <a:p>
          <a:endParaRPr lang="fr-FR"/>
        </a:p>
      </dgm:t>
    </dgm:pt>
    <dgm:pt modelId="{4ED8EC72-B6DB-4DBA-B577-7B6341168FEB}">
      <dgm:prSet phldrT="[Texte]"/>
      <dgm:spPr/>
      <dgm:t>
        <a:bodyPr/>
        <a:lstStyle/>
        <a:p>
          <a:r>
            <a:rPr lang="fr-FR" b="1" dirty="0" smtClean="0"/>
            <a:t>Wide Field of </a:t>
          </a:r>
          <a:r>
            <a:rPr lang="fr-FR" b="1" dirty="0" err="1" smtClean="0"/>
            <a:t>view</a:t>
          </a:r>
          <a:r>
            <a:rPr lang="fr-FR" b="1" dirty="0" smtClean="0"/>
            <a:t> </a:t>
          </a:r>
          <a:r>
            <a:rPr lang="fr-FR" dirty="0" smtClean="0"/>
            <a:t>instruments</a:t>
          </a:r>
          <a:endParaRPr lang="fr-FR" dirty="0"/>
        </a:p>
      </dgm:t>
    </dgm:pt>
    <dgm:pt modelId="{0421AD97-38C0-47EE-9F1F-FDD025A78E03}" type="parTrans" cxnId="{980B719E-A77E-4278-B55A-08B25595081F}">
      <dgm:prSet/>
      <dgm:spPr/>
      <dgm:t>
        <a:bodyPr/>
        <a:lstStyle/>
        <a:p>
          <a:endParaRPr lang="fr-FR"/>
        </a:p>
      </dgm:t>
    </dgm:pt>
    <dgm:pt modelId="{61D16B2E-CE63-4AA0-9C7F-C3B462DFACEF}" type="sibTrans" cxnId="{980B719E-A77E-4278-B55A-08B25595081F}">
      <dgm:prSet/>
      <dgm:spPr/>
      <dgm:t>
        <a:bodyPr/>
        <a:lstStyle/>
        <a:p>
          <a:endParaRPr lang="fr-FR"/>
        </a:p>
      </dgm:t>
    </dgm:pt>
    <dgm:pt modelId="{3A818221-322F-4DF0-8BD9-825F47A72627}">
      <dgm:prSet phldrT="[Texte]"/>
      <dgm:spPr/>
      <dgm:t>
        <a:bodyPr/>
        <a:lstStyle/>
        <a:p>
          <a:r>
            <a:rPr lang="fr-FR" dirty="0" err="1" smtClean="0"/>
            <a:t>Follow</a:t>
          </a:r>
          <a:r>
            <a:rPr lang="fr-FR" dirty="0" smtClean="0"/>
            <a:t>-up </a:t>
          </a:r>
          <a:r>
            <a:rPr lang="fr-FR" dirty="0" err="1" smtClean="0"/>
            <a:t>with</a:t>
          </a:r>
          <a:r>
            <a:rPr lang="fr-FR" dirty="0" smtClean="0"/>
            <a:t> </a:t>
          </a:r>
          <a:r>
            <a:rPr lang="fr-FR" dirty="0" err="1" smtClean="0"/>
            <a:t>narrow</a:t>
          </a:r>
          <a:r>
            <a:rPr lang="fr-FR" dirty="0" smtClean="0"/>
            <a:t> </a:t>
          </a:r>
          <a:r>
            <a:rPr lang="fr-FR" dirty="0" err="1" smtClean="0"/>
            <a:t>fields</a:t>
          </a:r>
          <a:r>
            <a:rPr lang="fr-FR" dirty="0" smtClean="0"/>
            <a:t> instruments</a:t>
          </a:r>
          <a:endParaRPr lang="fr-FR" dirty="0"/>
        </a:p>
      </dgm:t>
    </dgm:pt>
    <dgm:pt modelId="{C0DFD3CA-3845-44A2-B82F-E6E405EEA7C0}" type="parTrans" cxnId="{984A3367-0A9B-4371-B896-3CCD3A5E9479}">
      <dgm:prSet/>
      <dgm:spPr/>
      <dgm:t>
        <a:bodyPr/>
        <a:lstStyle/>
        <a:p>
          <a:endParaRPr lang="fr-FR"/>
        </a:p>
      </dgm:t>
    </dgm:pt>
    <dgm:pt modelId="{14D3F057-6F75-4F80-8E5E-938172926788}" type="sibTrans" cxnId="{984A3367-0A9B-4371-B896-3CCD3A5E9479}">
      <dgm:prSet/>
      <dgm:spPr/>
      <dgm:t>
        <a:bodyPr/>
        <a:lstStyle/>
        <a:p>
          <a:endParaRPr lang="fr-FR"/>
        </a:p>
      </dgm:t>
    </dgm:pt>
    <dgm:pt modelId="{74F054BB-09B1-444D-97D1-335049CE6C2D}">
      <dgm:prSet phldrT="[Texte]"/>
      <dgm:spPr/>
      <dgm:t>
        <a:bodyPr/>
        <a:lstStyle/>
        <a:p>
          <a:r>
            <a:rPr lang="fr-FR" dirty="0" err="1" smtClean="0"/>
            <a:t>Caracterisation</a:t>
          </a:r>
          <a:r>
            <a:rPr lang="fr-FR" dirty="0" smtClean="0"/>
            <a:t> of the </a:t>
          </a:r>
          <a:r>
            <a:rPr lang="fr-FR" dirty="0" err="1" smtClean="0"/>
            <a:t>counterparts</a:t>
          </a:r>
          <a:r>
            <a:rPr lang="fr-FR" dirty="0" smtClean="0"/>
            <a:t> candidates</a:t>
          </a:r>
          <a:endParaRPr lang="fr-FR" dirty="0"/>
        </a:p>
      </dgm:t>
    </dgm:pt>
    <dgm:pt modelId="{1710D277-B206-4106-B320-FFAA4B9A1A06}" type="parTrans" cxnId="{C5BE7A36-0BE9-4514-8E4E-6082DE9BDEE9}">
      <dgm:prSet/>
      <dgm:spPr/>
      <dgm:t>
        <a:bodyPr/>
        <a:lstStyle/>
        <a:p>
          <a:endParaRPr lang="fr-FR"/>
        </a:p>
      </dgm:t>
    </dgm:pt>
    <dgm:pt modelId="{44BAB3FC-0101-46BE-BA8B-3BCAE7B16FBF}" type="sibTrans" cxnId="{C5BE7A36-0BE9-4514-8E4E-6082DE9BDEE9}">
      <dgm:prSet/>
      <dgm:spPr/>
      <dgm:t>
        <a:bodyPr/>
        <a:lstStyle/>
        <a:p>
          <a:endParaRPr lang="fr-FR"/>
        </a:p>
      </dgm:t>
    </dgm:pt>
    <dgm:pt modelId="{F49CCD0D-F80C-4FC6-A1A4-F56EB911A5DA}" type="pres">
      <dgm:prSet presAssocID="{CB6A7DE5-23A9-4290-8B98-A5BBAD6FA652}" presName="linearFlow" presStyleCnt="0">
        <dgm:presLayoutVars>
          <dgm:resizeHandles val="exact"/>
        </dgm:presLayoutVars>
      </dgm:prSet>
      <dgm:spPr/>
    </dgm:pt>
    <dgm:pt modelId="{82750C29-5E9F-4111-A052-951ECA36BC50}" type="pres">
      <dgm:prSet presAssocID="{1A3ED3D3-D21D-4D1E-A2D4-BD4C85D53956}" presName="node" presStyleLbl="node1" presStyleIdx="0" presStyleCnt="4" custLinFactNeighborX="0" custLinFactNeighborY="700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2A0D0AF-3137-4651-BD4C-D88C5ABFBB22}" type="pres">
      <dgm:prSet presAssocID="{731016DB-21EA-45F9-8F66-74C97C22679F}" presName="sibTrans" presStyleLbl="sibTrans2D1" presStyleIdx="0" presStyleCnt="3"/>
      <dgm:spPr/>
      <dgm:t>
        <a:bodyPr/>
        <a:lstStyle/>
        <a:p>
          <a:endParaRPr lang="fr-FR"/>
        </a:p>
      </dgm:t>
    </dgm:pt>
    <dgm:pt modelId="{02D96E3A-26DA-4048-822B-4D6894B9153D}" type="pres">
      <dgm:prSet presAssocID="{731016DB-21EA-45F9-8F66-74C97C22679F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1ECBAB35-75B2-477D-8F9A-8C977292FE97}" type="pres">
      <dgm:prSet presAssocID="{4ED8EC72-B6DB-4DBA-B577-7B6341168FE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B4B432-FC1E-4EC6-94FD-6EE1A3402E5F}" type="pres">
      <dgm:prSet presAssocID="{61D16B2E-CE63-4AA0-9C7F-C3B462DFACEF}" presName="sibTrans" presStyleLbl="sibTrans2D1" presStyleIdx="1" presStyleCnt="3"/>
      <dgm:spPr/>
      <dgm:t>
        <a:bodyPr/>
        <a:lstStyle/>
        <a:p>
          <a:endParaRPr lang="fr-FR"/>
        </a:p>
      </dgm:t>
    </dgm:pt>
    <dgm:pt modelId="{DD930C13-621D-46C9-866C-52D5B0D13CA3}" type="pres">
      <dgm:prSet presAssocID="{61D16B2E-CE63-4AA0-9C7F-C3B462DFACEF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6EAE5878-9B6D-4444-B5FB-1AE19B75650A}" type="pres">
      <dgm:prSet presAssocID="{3A818221-322F-4DF0-8BD9-825F47A7262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1C576B-D8A0-449D-A3A3-406E3E36EC72}" type="pres">
      <dgm:prSet presAssocID="{14D3F057-6F75-4F80-8E5E-938172926788}" presName="sibTrans" presStyleLbl="sibTrans2D1" presStyleIdx="2" presStyleCnt="3"/>
      <dgm:spPr/>
      <dgm:t>
        <a:bodyPr/>
        <a:lstStyle/>
        <a:p>
          <a:endParaRPr lang="fr-FR"/>
        </a:p>
      </dgm:t>
    </dgm:pt>
    <dgm:pt modelId="{56ABF888-2A36-49DF-B769-E2BFF0DE4E2D}" type="pres">
      <dgm:prSet presAssocID="{14D3F057-6F75-4F80-8E5E-938172926788}" presName="connectorText" presStyleLbl="sibTrans2D1" presStyleIdx="2" presStyleCnt="3"/>
      <dgm:spPr/>
      <dgm:t>
        <a:bodyPr/>
        <a:lstStyle/>
        <a:p>
          <a:endParaRPr lang="fr-FR"/>
        </a:p>
      </dgm:t>
    </dgm:pt>
    <dgm:pt modelId="{72DDD620-5C22-45FD-B169-068BDCC52B4A}" type="pres">
      <dgm:prSet presAssocID="{74F054BB-09B1-444D-97D1-335049CE6C2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6A6F352-FFBF-465C-B594-9F6C8DEB1E05}" type="presOf" srcId="{731016DB-21EA-45F9-8F66-74C97C22679F}" destId="{02D96E3A-26DA-4048-822B-4D6894B9153D}" srcOrd="1" destOrd="0" presId="urn:microsoft.com/office/officeart/2005/8/layout/process2"/>
    <dgm:cxn modelId="{980B719E-A77E-4278-B55A-08B25595081F}" srcId="{CB6A7DE5-23A9-4290-8B98-A5BBAD6FA652}" destId="{4ED8EC72-B6DB-4DBA-B577-7B6341168FEB}" srcOrd="1" destOrd="0" parTransId="{0421AD97-38C0-47EE-9F1F-FDD025A78E03}" sibTransId="{61D16B2E-CE63-4AA0-9C7F-C3B462DFACEF}"/>
    <dgm:cxn modelId="{CCA684FB-4D4F-41CC-B8E3-D49CEC9BCBDA}" type="presOf" srcId="{1A3ED3D3-D21D-4D1E-A2D4-BD4C85D53956}" destId="{82750C29-5E9F-4111-A052-951ECA36BC50}" srcOrd="0" destOrd="0" presId="urn:microsoft.com/office/officeart/2005/8/layout/process2"/>
    <dgm:cxn modelId="{C535661D-C128-400B-B7CA-2BA19412A8CC}" type="presOf" srcId="{731016DB-21EA-45F9-8F66-74C97C22679F}" destId="{F2A0D0AF-3137-4651-BD4C-D88C5ABFBB22}" srcOrd="0" destOrd="0" presId="urn:microsoft.com/office/officeart/2005/8/layout/process2"/>
    <dgm:cxn modelId="{B31CACD4-FA96-4DB0-9F63-899452E891C2}" type="presOf" srcId="{61D16B2E-CE63-4AA0-9C7F-C3B462DFACEF}" destId="{DD930C13-621D-46C9-866C-52D5B0D13CA3}" srcOrd="1" destOrd="0" presId="urn:microsoft.com/office/officeart/2005/8/layout/process2"/>
    <dgm:cxn modelId="{375DFD6F-2E7D-4B45-96ED-73309DA58E6A}" type="presOf" srcId="{4ED8EC72-B6DB-4DBA-B577-7B6341168FEB}" destId="{1ECBAB35-75B2-477D-8F9A-8C977292FE97}" srcOrd="0" destOrd="0" presId="urn:microsoft.com/office/officeart/2005/8/layout/process2"/>
    <dgm:cxn modelId="{2DF359E6-AF7F-4B05-A69A-0471CEE20A2C}" type="presOf" srcId="{14D3F057-6F75-4F80-8E5E-938172926788}" destId="{56ABF888-2A36-49DF-B769-E2BFF0DE4E2D}" srcOrd="1" destOrd="0" presId="urn:microsoft.com/office/officeart/2005/8/layout/process2"/>
    <dgm:cxn modelId="{C5BE7A36-0BE9-4514-8E4E-6082DE9BDEE9}" srcId="{CB6A7DE5-23A9-4290-8B98-A5BBAD6FA652}" destId="{74F054BB-09B1-444D-97D1-335049CE6C2D}" srcOrd="3" destOrd="0" parTransId="{1710D277-B206-4106-B320-FFAA4B9A1A06}" sibTransId="{44BAB3FC-0101-46BE-BA8B-3BCAE7B16FBF}"/>
    <dgm:cxn modelId="{66D45F63-16D4-43E0-A79F-24F0F42C74C3}" type="presOf" srcId="{14D3F057-6F75-4F80-8E5E-938172926788}" destId="{571C576B-D8A0-449D-A3A3-406E3E36EC72}" srcOrd="0" destOrd="0" presId="urn:microsoft.com/office/officeart/2005/8/layout/process2"/>
    <dgm:cxn modelId="{984A3367-0A9B-4371-B896-3CCD3A5E9479}" srcId="{CB6A7DE5-23A9-4290-8B98-A5BBAD6FA652}" destId="{3A818221-322F-4DF0-8BD9-825F47A72627}" srcOrd="2" destOrd="0" parTransId="{C0DFD3CA-3845-44A2-B82F-E6E405EEA7C0}" sibTransId="{14D3F057-6F75-4F80-8E5E-938172926788}"/>
    <dgm:cxn modelId="{6237363A-4D8B-43FF-A867-822B5289EE99}" type="presOf" srcId="{CB6A7DE5-23A9-4290-8B98-A5BBAD6FA652}" destId="{F49CCD0D-F80C-4FC6-A1A4-F56EB911A5DA}" srcOrd="0" destOrd="0" presId="urn:microsoft.com/office/officeart/2005/8/layout/process2"/>
    <dgm:cxn modelId="{7D084B22-2DA0-42AF-B69B-B9ACCCE57A55}" srcId="{CB6A7DE5-23A9-4290-8B98-A5BBAD6FA652}" destId="{1A3ED3D3-D21D-4D1E-A2D4-BD4C85D53956}" srcOrd="0" destOrd="0" parTransId="{966F3771-7459-4DEC-AB23-58B4F7E22371}" sibTransId="{731016DB-21EA-45F9-8F66-74C97C22679F}"/>
    <dgm:cxn modelId="{432F3FD0-1EE1-4DBC-8468-5A7B5AE3904D}" type="presOf" srcId="{61D16B2E-CE63-4AA0-9C7F-C3B462DFACEF}" destId="{A1B4B432-FC1E-4EC6-94FD-6EE1A3402E5F}" srcOrd="0" destOrd="0" presId="urn:microsoft.com/office/officeart/2005/8/layout/process2"/>
    <dgm:cxn modelId="{9FAF313C-CAA5-4247-9A95-86EC621D5BE8}" type="presOf" srcId="{3A818221-322F-4DF0-8BD9-825F47A72627}" destId="{6EAE5878-9B6D-4444-B5FB-1AE19B75650A}" srcOrd="0" destOrd="0" presId="urn:microsoft.com/office/officeart/2005/8/layout/process2"/>
    <dgm:cxn modelId="{72A6EECB-E979-4DD9-9796-AA54A6238209}" type="presOf" srcId="{74F054BB-09B1-444D-97D1-335049CE6C2D}" destId="{72DDD620-5C22-45FD-B169-068BDCC52B4A}" srcOrd="0" destOrd="0" presId="urn:microsoft.com/office/officeart/2005/8/layout/process2"/>
    <dgm:cxn modelId="{DCB1B81B-8D89-4CA0-A0DD-F7A2F307FA5B}" type="presParOf" srcId="{F49CCD0D-F80C-4FC6-A1A4-F56EB911A5DA}" destId="{82750C29-5E9F-4111-A052-951ECA36BC50}" srcOrd="0" destOrd="0" presId="urn:microsoft.com/office/officeart/2005/8/layout/process2"/>
    <dgm:cxn modelId="{C9C2D541-93CC-4067-96D3-8BF8F683291E}" type="presParOf" srcId="{F49CCD0D-F80C-4FC6-A1A4-F56EB911A5DA}" destId="{F2A0D0AF-3137-4651-BD4C-D88C5ABFBB22}" srcOrd="1" destOrd="0" presId="urn:microsoft.com/office/officeart/2005/8/layout/process2"/>
    <dgm:cxn modelId="{F16CBACD-90FE-43BC-AC6F-D2C05C53C104}" type="presParOf" srcId="{F2A0D0AF-3137-4651-BD4C-D88C5ABFBB22}" destId="{02D96E3A-26DA-4048-822B-4D6894B9153D}" srcOrd="0" destOrd="0" presId="urn:microsoft.com/office/officeart/2005/8/layout/process2"/>
    <dgm:cxn modelId="{76CC3A41-C0C7-4CA0-9108-AD1CD4C81AA5}" type="presParOf" srcId="{F49CCD0D-F80C-4FC6-A1A4-F56EB911A5DA}" destId="{1ECBAB35-75B2-477D-8F9A-8C977292FE97}" srcOrd="2" destOrd="0" presId="urn:microsoft.com/office/officeart/2005/8/layout/process2"/>
    <dgm:cxn modelId="{C060D4BE-3891-47EC-AD0D-9AFA1D62BBCB}" type="presParOf" srcId="{F49CCD0D-F80C-4FC6-A1A4-F56EB911A5DA}" destId="{A1B4B432-FC1E-4EC6-94FD-6EE1A3402E5F}" srcOrd="3" destOrd="0" presId="urn:microsoft.com/office/officeart/2005/8/layout/process2"/>
    <dgm:cxn modelId="{B18659A2-B09D-4C41-B4BE-5E12D36CEAC6}" type="presParOf" srcId="{A1B4B432-FC1E-4EC6-94FD-6EE1A3402E5F}" destId="{DD930C13-621D-46C9-866C-52D5B0D13CA3}" srcOrd="0" destOrd="0" presId="urn:microsoft.com/office/officeart/2005/8/layout/process2"/>
    <dgm:cxn modelId="{6E20F143-48C3-490A-8F53-53C96D49003F}" type="presParOf" srcId="{F49CCD0D-F80C-4FC6-A1A4-F56EB911A5DA}" destId="{6EAE5878-9B6D-4444-B5FB-1AE19B75650A}" srcOrd="4" destOrd="0" presId="urn:microsoft.com/office/officeart/2005/8/layout/process2"/>
    <dgm:cxn modelId="{ED35256A-DA33-4844-B445-DDF8C7659AC2}" type="presParOf" srcId="{F49CCD0D-F80C-4FC6-A1A4-F56EB911A5DA}" destId="{571C576B-D8A0-449D-A3A3-406E3E36EC72}" srcOrd="5" destOrd="0" presId="urn:microsoft.com/office/officeart/2005/8/layout/process2"/>
    <dgm:cxn modelId="{A42CEF7E-9818-4F9A-BA5B-C7B26B7BD839}" type="presParOf" srcId="{571C576B-D8A0-449D-A3A3-406E3E36EC72}" destId="{56ABF888-2A36-49DF-B769-E2BFF0DE4E2D}" srcOrd="0" destOrd="0" presId="urn:microsoft.com/office/officeart/2005/8/layout/process2"/>
    <dgm:cxn modelId="{14055C42-FC5E-48AF-9D60-DE169D8287E9}" type="presParOf" srcId="{F49CCD0D-F80C-4FC6-A1A4-F56EB911A5DA}" destId="{72DDD620-5C22-45FD-B169-068BDCC52B4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340AA3-D181-4172-ADCC-790ABB639779}" type="doc">
      <dgm:prSet loTypeId="urn:microsoft.com/office/officeart/2005/8/layout/radial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078243DF-83ED-4BD1-BE9D-2E2F9F91D74C}">
      <dgm:prSet phldrT="[Texte]" custT="1"/>
      <dgm:spPr/>
      <dgm:t>
        <a:bodyPr/>
        <a:lstStyle/>
        <a:p>
          <a:r>
            <a:rPr lang="fr-FR" sz="2000" dirty="0" smtClean="0"/>
            <a:t>Neutrinos</a:t>
          </a:r>
          <a:endParaRPr lang="fr-FR" sz="2000" dirty="0"/>
        </a:p>
      </dgm:t>
    </dgm:pt>
    <dgm:pt modelId="{527A4688-AB51-4D60-9BC9-C8C8274AB4AC}" type="parTrans" cxnId="{26BB622A-DBA2-4936-BBCA-003EB4992642}">
      <dgm:prSet/>
      <dgm:spPr/>
      <dgm:t>
        <a:bodyPr/>
        <a:lstStyle/>
        <a:p>
          <a:endParaRPr lang="fr-FR" sz="2000"/>
        </a:p>
      </dgm:t>
    </dgm:pt>
    <dgm:pt modelId="{6E498AFE-EEA5-479A-8DD6-F8938FE45FBB}" type="sibTrans" cxnId="{26BB622A-DBA2-4936-BBCA-003EB4992642}">
      <dgm:prSet/>
      <dgm:spPr/>
      <dgm:t>
        <a:bodyPr/>
        <a:lstStyle/>
        <a:p>
          <a:endParaRPr lang="fr-FR" sz="2000"/>
        </a:p>
      </dgm:t>
    </dgm:pt>
    <dgm:pt modelId="{DA8DAD6C-FCDC-40A2-AAFE-5BF7EE761A46}">
      <dgm:prSet phldrT="[Texte]" custT="1"/>
      <dgm:spPr/>
      <dgm:t>
        <a:bodyPr/>
        <a:lstStyle/>
        <a:p>
          <a:r>
            <a:rPr lang="fr-FR" sz="2000" dirty="0" smtClean="0"/>
            <a:t>Gamma-ray</a:t>
          </a:r>
          <a:endParaRPr lang="fr-FR" sz="2000" dirty="0"/>
        </a:p>
      </dgm:t>
    </dgm:pt>
    <dgm:pt modelId="{B3E41F7A-86AE-4B55-BA90-F5F050C5C4F7}" type="parTrans" cxnId="{D9C7FD00-699A-4876-8165-C9B0C47DF4D1}">
      <dgm:prSet/>
      <dgm:spPr/>
      <dgm:t>
        <a:bodyPr/>
        <a:lstStyle/>
        <a:p>
          <a:endParaRPr lang="fr-FR" sz="2000"/>
        </a:p>
      </dgm:t>
    </dgm:pt>
    <dgm:pt modelId="{60E4C0C2-CBC9-4956-8539-6956A341480A}" type="sibTrans" cxnId="{D9C7FD00-699A-4876-8165-C9B0C47DF4D1}">
      <dgm:prSet/>
      <dgm:spPr/>
      <dgm:t>
        <a:bodyPr/>
        <a:lstStyle/>
        <a:p>
          <a:endParaRPr lang="fr-FR" sz="2000"/>
        </a:p>
      </dgm:t>
    </dgm:pt>
    <dgm:pt modelId="{8504AC07-1677-4001-906D-3BE25C53489A}">
      <dgm:prSet phldrT="[Texte]" custT="1"/>
      <dgm:spPr/>
      <dgm:t>
        <a:bodyPr/>
        <a:lstStyle/>
        <a:p>
          <a:r>
            <a:rPr lang="fr-FR" sz="2000" smtClean="0"/>
            <a:t>X-ray</a:t>
          </a:r>
          <a:endParaRPr lang="fr-FR" sz="2000" dirty="0"/>
        </a:p>
      </dgm:t>
    </dgm:pt>
    <dgm:pt modelId="{78D60536-3681-47C7-BC36-D2E5271DF4E0}" type="parTrans" cxnId="{071C7861-BBE2-43CE-B61F-37CEFF1E80E1}">
      <dgm:prSet/>
      <dgm:spPr/>
      <dgm:t>
        <a:bodyPr/>
        <a:lstStyle/>
        <a:p>
          <a:endParaRPr lang="fr-FR"/>
        </a:p>
      </dgm:t>
    </dgm:pt>
    <dgm:pt modelId="{0910C1F4-03FC-4E52-A37A-7F4C34F04945}" type="sibTrans" cxnId="{071C7861-BBE2-43CE-B61F-37CEFF1E80E1}">
      <dgm:prSet/>
      <dgm:spPr/>
      <dgm:t>
        <a:bodyPr/>
        <a:lstStyle/>
        <a:p>
          <a:endParaRPr lang="fr-FR"/>
        </a:p>
      </dgm:t>
    </dgm:pt>
    <dgm:pt modelId="{88CC95BA-A993-4152-9DD3-0C5DE77E9674}" type="pres">
      <dgm:prSet presAssocID="{2C340AA3-D181-4172-ADCC-790ABB63977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ECF1EF1-EA68-43D0-9BE0-23E976F78755}" type="pres">
      <dgm:prSet presAssocID="{2C340AA3-D181-4172-ADCC-790ABB639779}" presName="cycle" presStyleCnt="0"/>
      <dgm:spPr/>
    </dgm:pt>
    <dgm:pt modelId="{48CD4B9F-783E-421C-9DB0-DD1527FB77A3}" type="pres">
      <dgm:prSet presAssocID="{2C340AA3-D181-4172-ADCC-790ABB639779}" presName="centerShape" presStyleCnt="0"/>
      <dgm:spPr/>
    </dgm:pt>
    <dgm:pt modelId="{B832A4DE-A82C-4A3F-95D6-4805F20DB152}" type="pres">
      <dgm:prSet presAssocID="{2C340AA3-D181-4172-ADCC-790ABB639779}" presName="connSite" presStyleLbl="node1" presStyleIdx="0" presStyleCnt="4"/>
      <dgm:spPr/>
    </dgm:pt>
    <dgm:pt modelId="{63E0FB2D-E0A1-4A70-9D6E-860F7690324F}" type="pres">
      <dgm:prSet presAssocID="{2C340AA3-D181-4172-ADCC-790ABB639779}" presName="visible" presStyleLbl="node1" presStyleIdx="0" presStyleCnt="4" custScaleX="93463" custScaleY="9220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33" t="-526" r="-8852" b="-15250"/>
          </a:stretch>
        </a:blipFill>
      </dgm:spPr>
    </dgm:pt>
    <dgm:pt modelId="{AC5FE8D6-8867-41C6-9863-9259721984FA}" type="pres">
      <dgm:prSet presAssocID="{527A4688-AB51-4D60-9BC9-C8C8274AB4AC}" presName="Name25" presStyleLbl="parChTrans1D1" presStyleIdx="0" presStyleCnt="3"/>
      <dgm:spPr/>
      <dgm:t>
        <a:bodyPr/>
        <a:lstStyle/>
        <a:p>
          <a:endParaRPr lang="fr-FR"/>
        </a:p>
      </dgm:t>
    </dgm:pt>
    <dgm:pt modelId="{CFE6011B-7C6D-4778-B4D4-EC9BE4B7F2E6}" type="pres">
      <dgm:prSet presAssocID="{078243DF-83ED-4BD1-BE9D-2E2F9F91D74C}" presName="node" presStyleCnt="0"/>
      <dgm:spPr/>
    </dgm:pt>
    <dgm:pt modelId="{3B0E8F76-DB99-40FB-8856-EF3DD2D3CB32}" type="pres">
      <dgm:prSet presAssocID="{078243DF-83ED-4BD1-BE9D-2E2F9F91D74C}" presName="parentNode" presStyleLbl="node1" presStyleIdx="1" presStyleCnt="4" custScaleX="14123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E5916B-58C0-4714-AB49-BA119811E6FC}" type="pres">
      <dgm:prSet presAssocID="{078243DF-83ED-4BD1-BE9D-2E2F9F91D74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B80791-C690-48B4-8195-E2A33D9EC1EC}" type="pres">
      <dgm:prSet presAssocID="{B3E41F7A-86AE-4B55-BA90-F5F050C5C4F7}" presName="Name25" presStyleLbl="parChTrans1D1" presStyleIdx="1" presStyleCnt="3"/>
      <dgm:spPr/>
      <dgm:t>
        <a:bodyPr/>
        <a:lstStyle/>
        <a:p>
          <a:endParaRPr lang="fr-FR"/>
        </a:p>
      </dgm:t>
    </dgm:pt>
    <dgm:pt modelId="{EFCA7516-8EE6-4BFE-9FB5-D330E53AB6B1}" type="pres">
      <dgm:prSet presAssocID="{DA8DAD6C-FCDC-40A2-AAFE-5BF7EE761A46}" presName="node" presStyleCnt="0"/>
      <dgm:spPr/>
    </dgm:pt>
    <dgm:pt modelId="{FF013FF9-8533-4B62-A6F0-31AB06262223}" type="pres">
      <dgm:prSet presAssocID="{DA8DAD6C-FCDC-40A2-AAFE-5BF7EE761A46}" presName="parentNode" presStyleLbl="node1" presStyleIdx="2" presStyleCnt="4" custScaleX="14133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B1F2E0-222A-4D1A-89E3-CF3F100220AE}" type="pres">
      <dgm:prSet presAssocID="{DA8DAD6C-FCDC-40A2-AAFE-5BF7EE761A46}" presName="childNode" presStyleLbl="revTx" presStyleIdx="0" presStyleCnt="0">
        <dgm:presLayoutVars>
          <dgm:bulletEnabled val="1"/>
        </dgm:presLayoutVars>
      </dgm:prSet>
      <dgm:spPr/>
    </dgm:pt>
    <dgm:pt modelId="{0A8B2137-AAD3-4AF4-BF7F-D4197E7514EF}" type="pres">
      <dgm:prSet presAssocID="{78D60536-3681-47C7-BC36-D2E5271DF4E0}" presName="Name25" presStyleLbl="parChTrans1D1" presStyleIdx="2" presStyleCnt="3"/>
      <dgm:spPr/>
      <dgm:t>
        <a:bodyPr/>
        <a:lstStyle/>
        <a:p>
          <a:endParaRPr lang="fr-FR"/>
        </a:p>
      </dgm:t>
    </dgm:pt>
    <dgm:pt modelId="{49784BAA-F4AC-497E-9CAA-0BFCACAD2FB8}" type="pres">
      <dgm:prSet presAssocID="{8504AC07-1677-4001-906D-3BE25C53489A}" presName="node" presStyleCnt="0"/>
      <dgm:spPr/>
    </dgm:pt>
    <dgm:pt modelId="{7072B8D3-CFFB-449C-966D-636AEAE5AF7D}" type="pres">
      <dgm:prSet presAssocID="{8504AC07-1677-4001-906D-3BE25C53489A}" presName="parentNode" presStyleLbl="node1" presStyleIdx="3" presStyleCnt="4" custScaleX="15267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3D7EC69-D358-431B-8649-D893302E2C31}" type="pres">
      <dgm:prSet presAssocID="{8504AC07-1677-4001-906D-3BE25C53489A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3BB25AF7-338D-44EE-93BD-7BE193967512}" type="presOf" srcId="{78D60536-3681-47C7-BC36-D2E5271DF4E0}" destId="{0A8B2137-AAD3-4AF4-BF7F-D4197E7514EF}" srcOrd="0" destOrd="0" presId="urn:microsoft.com/office/officeart/2005/8/layout/radial2"/>
    <dgm:cxn modelId="{D9C7FD00-699A-4876-8165-C9B0C47DF4D1}" srcId="{2C340AA3-D181-4172-ADCC-790ABB639779}" destId="{DA8DAD6C-FCDC-40A2-AAFE-5BF7EE761A46}" srcOrd="1" destOrd="0" parTransId="{B3E41F7A-86AE-4B55-BA90-F5F050C5C4F7}" sibTransId="{60E4C0C2-CBC9-4956-8539-6956A341480A}"/>
    <dgm:cxn modelId="{CA020687-7FC1-4B23-B8CF-E4C1F2F0C5F6}" type="presOf" srcId="{DA8DAD6C-FCDC-40A2-AAFE-5BF7EE761A46}" destId="{FF013FF9-8533-4B62-A6F0-31AB06262223}" srcOrd="0" destOrd="0" presId="urn:microsoft.com/office/officeart/2005/8/layout/radial2"/>
    <dgm:cxn modelId="{CA37A4F0-6B9A-4995-930F-205B3711A18D}" type="presOf" srcId="{2C340AA3-D181-4172-ADCC-790ABB639779}" destId="{88CC95BA-A993-4152-9DD3-0C5DE77E9674}" srcOrd="0" destOrd="0" presId="urn:microsoft.com/office/officeart/2005/8/layout/radial2"/>
    <dgm:cxn modelId="{8C27C8BE-D458-43B9-8309-766F6C3D7FB8}" type="presOf" srcId="{078243DF-83ED-4BD1-BE9D-2E2F9F91D74C}" destId="{3B0E8F76-DB99-40FB-8856-EF3DD2D3CB32}" srcOrd="0" destOrd="0" presId="urn:microsoft.com/office/officeart/2005/8/layout/radial2"/>
    <dgm:cxn modelId="{CAB2E9C5-B17B-4391-938E-372216E58EE4}" type="presOf" srcId="{527A4688-AB51-4D60-9BC9-C8C8274AB4AC}" destId="{AC5FE8D6-8867-41C6-9863-9259721984FA}" srcOrd="0" destOrd="0" presId="urn:microsoft.com/office/officeart/2005/8/layout/radial2"/>
    <dgm:cxn modelId="{26BB622A-DBA2-4936-BBCA-003EB4992642}" srcId="{2C340AA3-D181-4172-ADCC-790ABB639779}" destId="{078243DF-83ED-4BD1-BE9D-2E2F9F91D74C}" srcOrd="0" destOrd="0" parTransId="{527A4688-AB51-4D60-9BC9-C8C8274AB4AC}" sibTransId="{6E498AFE-EEA5-479A-8DD6-F8938FE45FBB}"/>
    <dgm:cxn modelId="{DE82A6A0-0F0B-485A-86D1-3458FBD7FAB7}" type="presOf" srcId="{B3E41F7A-86AE-4B55-BA90-F5F050C5C4F7}" destId="{90B80791-C690-48B4-8195-E2A33D9EC1EC}" srcOrd="0" destOrd="0" presId="urn:microsoft.com/office/officeart/2005/8/layout/radial2"/>
    <dgm:cxn modelId="{84CA8D31-902F-45CE-B56F-987F959CF3DE}" type="presOf" srcId="{8504AC07-1677-4001-906D-3BE25C53489A}" destId="{7072B8D3-CFFB-449C-966D-636AEAE5AF7D}" srcOrd="0" destOrd="0" presId="urn:microsoft.com/office/officeart/2005/8/layout/radial2"/>
    <dgm:cxn modelId="{071C7861-BBE2-43CE-B61F-37CEFF1E80E1}" srcId="{2C340AA3-D181-4172-ADCC-790ABB639779}" destId="{8504AC07-1677-4001-906D-3BE25C53489A}" srcOrd="2" destOrd="0" parTransId="{78D60536-3681-47C7-BC36-D2E5271DF4E0}" sibTransId="{0910C1F4-03FC-4E52-A37A-7F4C34F04945}"/>
    <dgm:cxn modelId="{E2E13FE8-B2C0-4B35-B7F9-8AD918CA2DC9}" type="presParOf" srcId="{88CC95BA-A993-4152-9DD3-0C5DE77E9674}" destId="{CECF1EF1-EA68-43D0-9BE0-23E976F78755}" srcOrd="0" destOrd="0" presId="urn:microsoft.com/office/officeart/2005/8/layout/radial2"/>
    <dgm:cxn modelId="{5C604B35-E0DB-48FC-A513-4F09C14B7B88}" type="presParOf" srcId="{CECF1EF1-EA68-43D0-9BE0-23E976F78755}" destId="{48CD4B9F-783E-421C-9DB0-DD1527FB77A3}" srcOrd="0" destOrd="0" presId="urn:microsoft.com/office/officeart/2005/8/layout/radial2"/>
    <dgm:cxn modelId="{61CF3943-2FB1-4C95-9DEA-1C385F20955E}" type="presParOf" srcId="{48CD4B9F-783E-421C-9DB0-DD1527FB77A3}" destId="{B832A4DE-A82C-4A3F-95D6-4805F20DB152}" srcOrd="0" destOrd="0" presId="urn:microsoft.com/office/officeart/2005/8/layout/radial2"/>
    <dgm:cxn modelId="{65954B4F-87E8-4E0E-82F6-F210B7764D0B}" type="presParOf" srcId="{48CD4B9F-783E-421C-9DB0-DD1527FB77A3}" destId="{63E0FB2D-E0A1-4A70-9D6E-860F7690324F}" srcOrd="1" destOrd="0" presId="urn:microsoft.com/office/officeart/2005/8/layout/radial2"/>
    <dgm:cxn modelId="{A73E5F72-13ED-4C01-8024-8D71A2E8C216}" type="presParOf" srcId="{CECF1EF1-EA68-43D0-9BE0-23E976F78755}" destId="{AC5FE8D6-8867-41C6-9863-9259721984FA}" srcOrd="1" destOrd="0" presId="urn:microsoft.com/office/officeart/2005/8/layout/radial2"/>
    <dgm:cxn modelId="{713B292D-4C9B-49CF-B0B6-5CDCBBF06222}" type="presParOf" srcId="{CECF1EF1-EA68-43D0-9BE0-23E976F78755}" destId="{CFE6011B-7C6D-4778-B4D4-EC9BE4B7F2E6}" srcOrd="2" destOrd="0" presId="urn:microsoft.com/office/officeart/2005/8/layout/radial2"/>
    <dgm:cxn modelId="{58FD087D-8A1A-41C0-89F7-98CB5D7AE3B7}" type="presParOf" srcId="{CFE6011B-7C6D-4778-B4D4-EC9BE4B7F2E6}" destId="{3B0E8F76-DB99-40FB-8856-EF3DD2D3CB32}" srcOrd="0" destOrd="0" presId="urn:microsoft.com/office/officeart/2005/8/layout/radial2"/>
    <dgm:cxn modelId="{EFC56662-06A9-4A7B-A6DD-1C99D26BF620}" type="presParOf" srcId="{CFE6011B-7C6D-4778-B4D4-EC9BE4B7F2E6}" destId="{0EE5916B-58C0-4714-AB49-BA119811E6FC}" srcOrd="1" destOrd="0" presId="urn:microsoft.com/office/officeart/2005/8/layout/radial2"/>
    <dgm:cxn modelId="{5A7BC8CF-D03E-4EB2-BBF2-C819C60E7128}" type="presParOf" srcId="{CECF1EF1-EA68-43D0-9BE0-23E976F78755}" destId="{90B80791-C690-48B4-8195-E2A33D9EC1EC}" srcOrd="3" destOrd="0" presId="urn:microsoft.com/office/officeart/2005/8/layout/radial2"/>
    <dgm:cxn modelId="{8C52DAF4-B842-4ECD-BF86-6A2604A26A77}" type="presParOf" srcId="{CECF1EF1-EA68-43D0-9BE0-23E976F78755}" destId="{EFCA7516-8EE6-4BFE-9FB5-D330E53AB6B1}" srcOrd="4" destOrd="0" presId="urn:microsoft.com/office/officeart/2005/8/layout/radial2"/>
    <dgm:cxn modelId="{844E020F-6778-49A6-823B-A968B5839CF8}" type="presParOf" srcId="{EFCA7516-8EE6-4BFE-9FB5-D330E53AB6B1}" destId="{FF013FF9-8533-4B62-A6F0-31AB06262223}" srcOrd="0" destOrd="0" presId="urn:microsoft.com/office/officeart/2005/8/layout/radial2"/>
    <dgm:cxn modelId="{9AEF7BF2-7077-4E8E-B0A6-1E944C6FB1CF}" type="presParOf" srcId="{EFCA7516-8EE6-4BFE-9FB5-D330E53AB6B1}" destId="{A7B1F2E0-222A-4D1A-89E3-CF3F100220AE}" srcOrd="1" destOrd="0" presId="urn:microsoft.com/office/officeart/2005/8/layout/radial2"/>
    <dgm:cxn modelId="{0352B622-F27C-4AA5-9F3D-48587DF70BA5}" type="presParOf" srcId="{CECF1EF1-EA68-43D0-9BE0-23E976F78755}" destId="{0A8B2137-AAD3-4AF4-BF7F-D4197E7514EF}" srcOrd="5" destOrd="0" presId="urn:microsoft.com/office/officeart/2005/8/layout/radial2"/>
    <dgm:cxn modelId="{F1A4B415-45D4-44FD-91EE-894F1F60CA5B}" type="presParOf" srcId="{CECF1EF1-EA68-43D0-9BE0-23E976F78755}" destId="{49784BAA-F4AC-497E-9CAA-0BFCACAD2FB8}" srcOrd="6" destOrd="0" presId="urn:microsoft.com/office/officeart/2005/8/layout/radial2"/>
    <dgm:cxn modelId="{406A486B-B0E1-4980-B4B5-E14B97A78337}" type="presParOf" srcId="{49784BAA-F4AC-497E-9CAA-0BFCACAD2FB8}" destId="{7072B8D3-CFFB-449C-966D-636AEAE5AF7D}" srcOrd="0" destOrd="0" presId="urn:microsoft.com/office/officeart/2005/8/layout/radial2"/>
    <dgm:cxn modelId="{A8985699-A856-4FAB-943B-1D579474B14B}" type="presParOf" srcId="{49784BAA-F4AC-497E-9CAA-0BFCACAD2FB8}" destId="{E3D7EC69-D358-431B-8649-D893302E2C3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340AA3-D181-4172-ADCC-790ABB639779}" type="doc">
      <dgm:prSet loTypeId="urn:microsoft.com/office/officeart/2005/8/layout/radial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078243DF-83ED-4BD1-BE9D-2E2F9F91D74C}">
      <dgm:prSet phldrT="[Texte]" custT="1"/>
      <dgm:spPr/>
      <dgm:t>
        <a:bodyPr/>
        <a:lstStyle/>
        <a:p>
          <a:r>
            <a:rPr lang="fr-FR" sz="2000" dirty="0" smtClean="0"/>
            <a:t>Optical</a:t>
          </a:r>
          <a:endParaRPr lang="fr-FR" sz="2000" dirty="0"/>
        </a:p>
      </dgm:t>
    </dgm:pt>
    <dgm:pt modelId="{527A4688-AB51-4D60-9BC9-C8C8274AB4AC}" type="parTrans" cxnId="{26BB622A-DBA2-4936-BBCA-003EB4992642}">
      <dgm:prSet/>
      <dgm:spPr/>
      <dgm:t>
        <a:bodyPr/>
        <a:lstStyle/>
        <a:p>
          <a:endParaRPr lang="fr-FR" sz="2000"/>
        </a:p>
      </dgm:t>
    </dgm:pt>
    <dgm:pt modelId="{6E498AFE-EEA5-479A-8DD6-F8938FE45FBB}" type="sibTrans" cxnId="{26BB622A-DBA2-4936-BBCA-003EB4992642}">
      <dgm:prSet/>
      <dgm:spPr/>
      <dgm:t>
        <a:bodyPr/>
        <a:lstStyle/>
        <a:p>
          <a:endParaRPr lang="fr-FR" sz="2000"/>
        </a:p>
      </dgm:t>
    </dgm:pt>
    <dgm:pt modelId="{DA8DAD6C-FCDC-40A2-AAFE-5BF7EE761A46}">
      <dgm:prSet phldrT="[Texte]" custT="1"/>
      <dgm:spPr/>
      <dgm:t>
        <a:bodyPr/>
        <a:lstStyle/>
        <a:p>
          <a:r>
            <a:rPr lang="fr-FR" sz="2000" dirty="0" smtClean="0"/>
            <a:t>Radio</a:t>
          </a:r>
          <a:endParaRPr lang="fr-FR" sz="2000" dirty="0"/>
        </a:p>
      </dgm:t>
    </dgm:pt>
    <dgm:pt modelId="{B3E41F7A-86AE-4B55-BA90-F5F050C5C4F7}" type="parTrans" cxnId="{D9C7FD00-699A-4876-8165-C9B0C47DF4D1}">
      <dgm:prSet/>
      <dgm:spPr/>
      <dgm:t>
        <a:bodyPr/>
        <a:lstStyle/>
        <a:p>
          <a:endParaRPr lang="fr-FR" sz="2000"/>
        </a:p>
      </dgm:t>
    </dgm:pt>
    <dgm:pt modelId="{60E4C0C2-CBC9-4956-8539-6956A341480A}" type="sibTrans" cxnId="{D9C7FD00-699A-4876-8165-C9B0C47DF4D1}">
      <dgm:prSet/>
      <dgm:spPr/>
      <dgm:t>
        <a:bodyPr/>
        <a:lstStyle/>
        <a:p>
          <a:endParaRPr lang="fr-FR" sz="2000"/>
        </a:p>
      </dgm:t>
    </dgm:pt>
    <dgm:pt modelId="{88CC95BA-A993-4152-9DD3-0C5DE77E9674}" type="pres">
      <dgm:prSet presAssocID="{2C340AA3-D181-4172-ADCC-790ABB63977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ECF1EF1-EA68-43D0-9BE0-23E976F78755}" type="pres">
      <dgm:prSet presAssocID="{2C340AA3-D181-4172-ADCC-790ABB639779}" presName="cycle" presStyleCnt="0"/>
      <dgm:spPr/>
      <dgm:t>
        <a:bodyPr/>
        <a:lstStyle/>
        <a:p>
          <a:endParaRPr lang="fr-FR"/>
        </a:p>
      </dgm:t>
    </dgm:pt>
    <dgm:pt modelId="{48CD4B9F-783E-421C-9DB0-DD1527FB77A3}" type="pres">
      <dgm:prSet presAssocID="{2C340AA3-D181-4172-ADCC-790ABB639779}" presName="centerShape" presStyleCnt="0"/>
      <dgm:spPr/>
      <dgm:t>
        <a:bodyPr/>
        <a:lstStyle/>
        <a:p>
          <a:endParaRPr lang="fr-FR"/>
        </a:p>
      </dgm:t>
    </dgm:pt>
    <dgm:pt modelId="{B832A4DE-A82C-4A3F-95D6-4805F20DB152}" type="pres">
      <dgm:prSet presAssocID="{2C340AA3-D181-4172-ADCC-790ABB639779}" presName="connSite" presStyleLbl="node1" presStyleIdx="0" presStyleCnt="3"/>
      <dgm:spPr/>
      <dgm:t>
        <a:bodyPr/>
        <a:lstStyle/>
        <a:p>
          <a:endParaRPr lang="fr-FR"/>
        </a:p>
      </dgm:t>
    </dgm:pt>
    <dgm:pt modelId="{63E0FB2D-E0A1-4A70-9D6E-860F7690324F}" type="pres">
      <dgm:prSet presAssocID="{2C340AA3-D181-4172-ADCC-790ABB639779}" presName="visible" presStyleLbl="node1" presStyleIdx="0" presStyleCnt="3" custScaleX="93463" custScaleY="9220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33" t="-526" r="-8852" b="-15250"/>
          </a:stretch>
        </a:blipFill>
      </dgm:spPr>
      <dgm:t>
        <a:bodyPr/>
        <a:lstStyle/>
        <a:p>
          <a:endParaRPr lang="fr-FR"/>
        </a:p>
      </dgm:t>
    </dgm:pt>
    <dgm:pt modelId="{AC5FE8D6-8867-41C6-9863-9259721984FA}" type="pres">
      <dgm:prSet presAssocID="{527A4688-AB51-4D60-9BC9-C8C8274AB4AC}" presName="Name25" presStyleLbl="parChTrans1D1" presStyleIdx="0" presStyleCnt="2"/>
      <dgm:spPr/>
      <dgm:t>
        <a:bodyPr/>
        <a:lstStyle/>
        <a:p>
          <a:endParaRPr lang="fr-FR"/>
        </a:p>
      </dgm:t>
    </dgm:pt>
    <dgm:pt modelId="{CFE6011B-7C6D-4778-B4D4-EC9BE4B7F2E6}" type="pres">
      <dgm:prSet presAssocID="{078243DF-83ED-4BD1-BE9D-2E2F9F91D74C}" presName="node" presStyleCnt="0"/>
      <dgm:spPr/>
      <dgm:t>
        <a:bodyPr/>
        <a:lstStyle/>
        <a:p>
          <a:endParaRPr lang="fr-FR"/>
        </a:p>
      </dgm:t>
    </dgm:pt>
    <dgm:pt modelId="{3B0E8F76-DB99-40FB-8856-EF3DD2D3CB32}" type="pres">
      <dgm:prSet presAssocID="{078243DF-83ED-4BD1-BE9D-2E2F9F91D74C}" presName="parentNode" presStyleLbl="node1" presStyleIdx="1" presStyleCnt="3" custScaleX="14123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E5916B-58C0-4714-AB49-BA119811E6FC}" type="pres">
      <dgm:prSet presAssocID="{078243DF-83ED-4BD1-BE9D-2E2F9F91D74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B80791-C690-48B4-8195-E2A33D9EC1EC}" type="pres">
      <dgm:prSet presAssocID="{B3E41F7A-86AE-4B55-BA90-F5F050C5C4F7}" presName="Name25" presStyleLbl="parChTrans1D1" presStyleIdx="1" presStyleCnt="2"/>
      <dgm:spPr/>
      <dgm:t>
        <a:bodyPr/>
        <a:lstStyle/>
        <a:p>
          <a:endParaRPr lang="fr-FR"/>
        </a:p>
      </dgm:t>
    </dgm:pt>
    <dgm:pt modelId="{EFCA7516-8EE6-4BFE-9FB5-D330E53AB6B1}" type="pres">
      <dgm:prSet presAssocID="{DA8DAD6C-FCDC-40A2-AAFE-5BF7EE761A46}" presName="node" presStyleCnt="0"/>
      <dgm:spPr/>
      <dgm:t>
        <a:bodyPr/>
        <a:lstStyle/>
        <a:p>
          <a:endParaRPr lang="fr-FR"/>
        </a:p>
      </dgm:t>
    </dgm:pt>
    <dgm:pt modelId="{FF013FF9-8533-4B62-A6F0-31AB06262223}" type="pres">
      <dgm:prSet presAssocID="{DA8DAD6C-FCDC-40A2-AAFE-5BF7EE761A46}" presName="parentNode" presStyleLbl="node1" presStyleIdx="2" presStyleCnt="3" custScaleX="14133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B1F2E0-222A-4D1A-89E3-CF3F100220AE}" type="pres">
      <dgm:prSet presAssocID="{DA8DAD6C-FCDC-40A2-AAFE-5BF7EE761A4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5A31B36-DF1F-458C-8AC3-E5DD4CC99AB0}" type="presOf" srcId="{DA8DAD6C-FCDC-40A2-AAFE-5BF7EE761A46}" destId="{FF013FF9-8533-4B62-A6F0-31AB06262223}" srcOrd="0" destOrd="0" presId="urn:microsoft.com/office/officeart/2005/8/layout/radial2"/>
    <dgm:cxn modelId="{D9C7FD00-699A-4876-8165-C9B0C47DF4D1}" srcId="{2C340AA3-D181-4172-ADCC-790ABB639779}" destId="{DA8DAD6C-FCDC-40A2-AAFE-5BF7EE761A46}" srcOrd="1" destOrd="0" parTransId="{B3E41F7A-86AE-4B55-BA90-F5F050C5C4F7}" sibTransId="{60E4C0C2-CBC9-4956-8539-6956A341480A}"/>
    <dgm:cxn modelId="{5EA91891-05F2-4B14-B79C-73A30FDD3694}" type="presOf" srcId="{527A4688-AB51-4D60-9BC9-C8C8274AB4AC}" destId="{AC5FE8D6-8867-41C6-9863-9259721984FA}" srcOrd="0" destOrd="0" presId="urn:microsoft.com/office/officeart/2005/8/layout/radial2"/>
    <dgm:cxn modelId="{7F8A7176-0ADF-4405-B781-7D6C9013A7B2}" type="presOf" srcId="{2C340AA3-D181-4172-ADCC-790ABB639779}" destId="{88CC95BA-A993-4152-9DD3-0C5DE77E9674}" srcOrd="0" destOrd="0" presId="urn:microsoft.com/office/officeart/2005/8/layout/radial2"/>
    <dgm:cxn modelId="{26BB622A-DBA2-4936-BBCA-003EB4992642}" srcId="{2C340AA3-D181-4172-ADCC-790ABB639779}" destId="{078243DF-83ED-4BD1-BE9D-2E2F9F91D74C}" srcOrd="0" destOrd="0" parTransId="{527A4688-AB51-4D60-9BC9-C8C8274AB4AC}" sibTransId="{6E498AFE-EEA5-479A-8DD6-F8938FE45FBB}"/>
    <dgm:cxn modelId="{68EFB63E-0A7D-448D-96A9-6E293B7E242B}" type="presOf" srcId="{078243DF-83ED-4BD1-BE9D-2E2F9F91D74C}" destId="{3B0E8F76-DB99-40FB-8856-EF3DD2D3CB32}" srcOrd="0" destOrd="0" presId="urn:microsoft.com/office/officeart/2005/8/layout/radial2"/>
    <dgm:cxn modelId="{EA3637D4-3400-4DB7-8E33-A5D734F12F2E}" type="presOf" srcId="{B3E41F7A-86AE-4B55-BA90-F5F050C5C4F7}" destId="{90B80791-C690-48B4-8195-E2A33D9EC1EC}" srcOrd="0" destOrd="0" presId="urn:microsoft.com/office/officeart/2005/8/layout/radial2"/>
    <dgm:cxn modelId="{913DFDC9-9707-4C61-8185-2157A59AFCEB}" type="presParOf" srcId="{88CC95BA-A993-4152-9DD3-0C5DE77E9674}" destId="{CECF1EF1-EA68-43D0-9BE0-23E976F78755}" srcOrd="0" destOrd="0" presId="urn:microsoft.com/office/officeart/2005/8/layout/radial2"/>
    <dgm:cxn modelId="{F9758A05-F93A-42FD-80F8-C03AAC1A9D30}" type="presParOf" srcId="{CECF1EF1-EA68-43D0-9BE0-23E976F78755}" destId="{48CD4B9F-783E-421C-9DB0-DD1527FB77A3}" srcOrd="0" destOrd="0" presId="urn:microsoft.com/office/officeart/2005/8/layout/radial2"/>
    <dgm:cxn modelId="{24A8204B-E248-4100-AE68-BF9AA76498A7}" type="presParOf" srcId="{48CD4B9F-783E-421C-9DB0-DD1527FB77A3}" destId="{B832A4DE-A82C-4A3F-95D6-4805F20DB152}" srcOrd="0" destOrd="0" presId="urn:microsoft.com/office/officeart/2005/8/layout/radial2"/>
    <dgm:cxn modelId="{7099010C-C371-4E32-BF42-406014CD7C86}" type="presParOf" srcId="{48CD4B9F-783E-421C-9DB0-DD1527FB77A3}" destId="{63E0FB2D-E0A1-4A70-9D6E-860F7690324F}" srcOrd="1" destOrd="0" presId="urn:microsoft.com/office/officeart/2005/8/layout/radial2"/>
    <dgm:cxn modelId="{6B87B2F0-08D5-4599-A183-21F11032FBA2}" type="presParOf" srcId="{CECF1EF1-EA68-43D0-9BE0-23E976F78755}" destId="{AC5FE8D6-8867-41C6-9863-9259721984FA}" srcOrd="1" destOrd="0" presId="urn:microsoft.com/office/officeart/2005/8/layout/radial2"/>
    <dgm:cxn modelId="{B504DDE1-0BCB-4F8C-9A62-FC41AD8F3850}" type="presParOf" srcId="{CECF1EF1-EA68-43D0-9BE0-23E976F78755}" destId="{CFE6011B-7C6D-4778-B4D4-EC9BE4B7F2E6}" srcOrd="2" destOrd="0" presId="urn:microsoft.com/office/officeart/2005/8/layout/radial2"/>
    <dgm:cxn modelId="{AD3FA455-DAF3-4A71-94E0-DFC795C692C6}" type="presParOf" srcId="{CFE6011B-7C6D-4778-B4D4-EC9BE4B7F2E6}" destId="{3B0E8F76-DB99-40FB-8856-EF3DD2D3CB32}" srcOrd="0" destOrd="0" presId="urn:microsoft.com/office/officeart/2005/8/layout/radial2"/>
    <dgm:cxn modelId="{230718FC-BF54-4AF3-B9CC-152FF3534C28}" type="presParOf" srcId="{CFE6011B-7C6D-4778-B4D4-EC9BE4B7F2E6}" destId="{0EE5916B-58C0-4714-AB49-BA119811E6FC}" srcOrd="1" destOrd="0" presId="urn:microsoft.com/office/officeart/2005/8/layout/radial2"/>
    <dgm:cxn modelId="{6FDC61EE-35A6-4C40-B1E3-00C9965ACB6D}" type="presParOf" srcId="{CECF1EF1-EA68-43D0-9BE0-23E976F78755}" destId="{90B80791-C690-48B4-8195-E2A33D9EC1EC}" srcOrd="3" destOrd="0" presId="urn:microsoft.com/office/officeart/2005/8/layout/radial2"/>
    <dgm:cxn modelId="{E10E5F0E-9BA8-499B-9F7B-2C9A6FA740EC}" type="presParOf" srcId="{CECF1EF1-EA68-43D0-9BE0-23E976F78755}" destId="{EFCA7516-8EE6-4BFE-9FB5-D330E53AB6B1}" srcOrd="4" destOrd="0" presId="urn:microsoft.com/office/officeart/2005/8/layout/radial2"/>
    <dgm:cxn modelId="{863EAE27-B7E8-4345-B5AB-80A215BCAD10}" type="presParOf" srcId="{EFCA7516-8EE6-4BFE-9FB5-D330E53AB6B1}" destId="{FF013FF9-8533-4B62-A6F0-31AB06262223}" srcOrd="0" destOrd="0" presId="urn:microsoft.com/office/officeart/2005/8/layout/radial2"/>
    <dgm:cxn modelId="{DDBFABC4-D8E1-416E-933A-C1ECED11651F}" type="presParOf" srcId="{EFCA7516-8EE6-4BFE-9FB5-D330E53AB6B1}" destId="{A7B1F2E0-222A-4D1A-89E3-CF3F100220A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55F037-1A46-423F-86CE-10F425448D83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611E1D8-2781-4B78-B166-3B7DE714C3DA}">
      <dgm:prSet phldrT="[Texte]"/>
      <dgm:spPr/>
      <dgm:t>
        <a:bodyPr/>
        <a:lstStyle/>
        <a:p>
          <a:r>
            <a:rPr lang="fr-FR" dirty="0" smtClean="0"/>
            <a:t>18786, PS115dpn</a:t>
          </a:r>
          <a:endParaRPr lang="fr-FR" dirty="0"/>
        </a:p>
      </dgm:t>
    </dgm:pt>
    <dgm:pt modelId="{089C6B34-E4A4-44EF-A193-A7F42D2A74E6}" type="parTrans" cxnId="{D09317F7-F345-4F61-BB19-C7FA4F171A7A}">
      <dgm:prSet/>
      <dgm:spPr/>
      <dgm:t>
        <a:bodyPr/>
        <a:lstStyle/>
        <a:p>
          <a:endParaRPr lang="fr-FR"/>
        </a:p>
      </dgm:t>
    </dgm:pt>
    <dgm:pt modelId="{502D0E82-BFC7-4043-8C43-42D750AC90FD}" type="sibTrans" cxnId="{D09317F7-F345-4F61-BB19-C7FA4F171A7A}">
      <dgm:prSet/>
      <dgm:spPr/>
      <dgm:t>
        <a:bodyPr/>
        <a:lstStyle/>
        <a:p>
          <a:endParaRPr lang="fr-FR"/>
        </a:p>
      </dgm:t>
    </dgm:pt>
    <dgm:pt modelId="{D4D4A258-327D-4B86-9AEE-11484F6B6905}">
      <dgm:prSet phldrT="[Texte]"/>
      <dgm:spPr/>
      <dgm:t>
        <a:bodyPr/>
        <a:lstStyle/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b="1" dirty="0" smtClean="0"/>
            <a:t>Gemini</a:t>
          </a:r>
          <a:r>
            <a:rPr lang="fr-FR" dirty="0" smtClean="0"/>
            <a:t>, 18811, </a:t>
          </a:r>
          <a:r>
            <a:rPr lang="fr-FR" dirty="0" err="1" smtClean="0"/>
            <a:t>tentatively</a:t>
          </a:r>
          <a:r>
            <a:rPr lang="fr-FR" dirty="0" smtClean="0"/>
            <a:t> 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unsual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spectrum</a:t>
          </a:r>
          <a:endParaRPr lang="fr-FR" dirty="0" smtClean="0">
            <a:solidFill>
              <a:schemeClr val="accent6">
                <a:lumMod val="75000"/>
              </a:schemeClr>
            </a:solidFill>
          </a:endParaRPr>
        </a:p>
      </dgm:t>
    </dgm:pt>
    <dgm:pt modelId="{D0F58F90-0BF9-47C8-957D-581382E13E37}" type="sibTrans" cxnId="{BB34B9BE-9296-478F-A84B-465953E747EE}">
      <dgm:prSet/>
      <dgm:spPr/>
      <dgm:t>
        <a:bodyPr/>
        <a:lstStyle/>
        <a:p>
          <a:endParaRPr lang="fr-FR"/>
        </a:p>
      </dgm:t>
    </dgm:pt>
    <dgm:pt modelId="{DFB5FBFF-0739-4AFC-84E9-8B6B9D0AB838}" type="parTrans" cxnId="{BB34B9BE-9296-478F-A84B-465953E747EE}">
      <dgm:prSet/>
      <dgm:spPr/>
      <dgm:t>
        <a:bodyPr/>
        <a:lstStyle/>
        <a:p>
          <a:endParaRPr lang="fr-FR"/>
        </a:p>
      </dgm:t>
    </dgm:pt>
    <dgm:pt modelId="{DAEAFED1-0051-45BB-A76A-F96DDA6C4115}">
      <dgm:prSet phldrT="[Texte]"/>
      <dgm:spPr/>
      <dgm:t>
        <a:bodyPr/>
        <a:lstStyle/>
        <a:p>
          <a:r>
            <a:rPr lang="fr-FR" b="1" dirty="0" smtClean="0"/>
            <a:t>VLA</a:t>
          </a:r>
          <a:r>
            <a:rPr lang="fr-FR" dirty="0" smtClean="0"/>
            <a:t>,18846 </a:t>
          </a:r>
        </a:p>
        <a:p>
          <a:r>
            <a:rPr lang="fr-FR" dirty="0" smtClean="0">
              <a:solidFill>
                <a:schemeClr val="tx2"/>
              </a:solidFill>
            </a:rPr>
            <a:t>C-band, </a:t>
          </a:r>
          <a:r>
            <a:rPr lang="fr-FR" dirty="0" err="1" smtClean="0">
              <a:solidFill>
                <a:schemeClr val="tx2"/>
              </a:solidFill>
            </a:rPr>
            <a:t>obs</a:t>
          </a:r>
          <a:endParaRPr lang="fr-FR" dirty="0">
            <a:solidFill>
              <a:schemeClr val="tx2"/>
            </a:solidFill>
          </a:endParaRPr>
        </a:p>
      </dgm:t>
    </dgm:pt>
    <dgm:pt modelId="{E7D4C375-2716-45AE-A1F3-BADDE4AB6556}" type="parTrans" cxnId="{FB6C95CA-9D8E-4521-889D-921EECA5762F}">
      <dgm:prSet/>
      <dgm:spPr/>
      <dgm:t>
        <a:bodyPr/>
        <a:lstStyle/>
        <a:p>
          <a:endParaRPr lang="fr-FR"/>
        </a:p>
      </dgm:t>
    </dgm:pt>
    <dgm:pt modelId="{66F7FCF8-07C3-4565-8C8A-B9FA6E2C01A4}" type="sibTrans" cxnId="{FB6C95CA-9D8E-4521-889D-921EECA5762F}">
      <dgm:prSet/>
      <dgm:spPr/>
      <dgm:t>
        <a:bodyPr/>
        <a:lstStyle/>
        <a:p>
          <a:endParaRPr lang="fr-FR"/>
        </a:p>
      </dgm:t>
    </dgm:pt>
    <dgm:pt modelId="{2A8130A0-DC82-48A0-86F2-4DBC1607F5F2}">
      <dgm:prSet phldrT="[Texte]"/>
      <dgm:spPr/>
      <dgm:t>
        <a:bodyPr/>
        <a:lstStyle/>
        <a:p>
          <a:r>
            <a:rPr lang="fr-FR" b="1" dirty="0" smtClean="0"/>
            <a:t>IPTF</a:t>
          </a:r>
          <a:r>
            <a:rPr lang="fr-FR" dirty="0" smtClean="0"/>
            <a:t>, 18848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,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detected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 R-band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previously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observed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, data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archival</a:t>
          </a:r>
          <a:endParaRPr lang="fr-FR" dirty="0">
            <a:solidFill>
              <a:schemeClr val="accent6">
                <a:lumMod val="75000"/>
              </a:schemeClr>
            </a:solidFill>
          </a:endParaRPr>
        </a:p>
      </dgm:t>
    </dgm:pt>
    <dgm:pt modelId="{06346EBA-F803-4D5B-A26D-4CC4CCA3121A}" type="parTrans" cxnId="{74C93B14-D8A9-4FD8-8BA8-4C4B552DFA2A}">
      <dgm:prSet/>
      <dgm:spPr/>
      <dgm:t>
        <a:bodyPr/>
        <a:lstStyle/>
        <a:p>
          <a:endParaRPr lang="fr-FR"/>
        </a:p>
      </dgm:t>
    </dgm:pt>
    <dgm:pt modelId="{ECB52357-90E6-40EA-86D5-146D320928E3}" type="sibTrans" cxnId="{74C93B14-D8A9-4FD8-8BA8-4C4B552DFA2A}">
      <dgm:prSet/>
      <dgm:spPr/>
      <dgm:t>
        <a:bodyPr/>
        <a:lstStyle/>
        <a:p>
          <a:endParaRPr lang="fr-FR"/>
        </a:p>
      </dgm:t>
    </dgm:pt>
    <dgm:pt modelId="{B1C540D0-03E5-4AE0-BD51-0139923D85FE}">
      <dgm:prSet phldrT="[Texte]"/>
      <dgm:spPr/>
      <dgm:t>
        <a:bodyPr/>
        <a:lstStyle/>
        <a:p>
          <a:r>
            <a:rPr lang="fr-FR" b="1" dirty="0" smtClean="0"/>
            <a:t>GMOS</a:t>
          </a:r>
          <a:r>
            <a:rPr lang="fr-FR" dirty="0" smtClean="0"/>
            <a:t>, 18848,</a:t>
          </a:r>
        </a:p>
        <a:p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Similar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 GCN18111</a:t>
          </a:r>
          <a:endParaRPr lang="fr-FR" dirty="0">
            <a:solidFill>
              <a:schemeClr val="accent6">
                <a:lumMod val="75000"/>
              </a:schemeClr>
            </a:solidFill>
          </a:endParaRPr>
        </a:p>
      </dgm:t>
    </dgm:pt>
    <dgm:pt modelId="{6C91349A-A0B2-4EF4-A8AA-AB8C4000238D}" type="parTrans" cxnId="{B8B6485E-AA15-4B7B-9468-FF4071B3E7E0}">
      <dgm:prSet/>
      <dgm:spPr/>
      <dgm:t>
        <a:bodyPr/>
        <a:lstStyle/>
        <a:p>
          <a:endParaRPr lang="fr-FR"/>
        </a:p>
      </dgm:t>
    </dgm:pt>
    <dgm:pt modelId="{CE5D79D3-B79C-4CBD-8E81-A08F21AB6B6C}" type="sibTrans" cxnId="{B8B6485E-AA15-4B7B-9468-FF4071B3E7E0}">
      <dgm:prSet/>
      <dgm:spPr/>
      <dgm:t>
        <a:bodyPr/>
        <a:lstStyle/>
        <a:p>
          <a:endParaRPr lang="fr-FR"/>
        </a:p>
      </dgm:t>
    </dgm:pt>
    <dgm:pt modelId="{D40E4079-B811-4C47-B266-0744E1D6E11C}">
      <dgm:prSet phldrT="[Texte]"/>
      <dgm:spPr/>
      <dgm:t>
        <a:bodyPr/>
        <a:lstStyle/>
        <a:p>
          <a:r>
            <a:rPr lang="fr-FR" b="1" dirty="0" smtClean="0"/>
            <a:t>Swift/XRT</a:t>
          </a:r>
          <a:r>
            <a:rPr lang="fr-FR" dirty="0" smtClean="0"/>
            <a:t>, 18849, no X-ray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emission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, UVOT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detected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src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 as </a:t>
          </a:r>
          <a:r>
            <a:rPr lang="fr-FR" dirty="0" err="1" smtClean="0">
              <a:solidFill>
                <a:schemeClr val="accent6">
                  <a:lumMod val="75000"/>
                </a:schemeClr>
              </a:solidFill>
            </a:rPr>
            <a:t>rank</a:t>
          </a:r>
          <a:r>
            <a:rPr lang="fr-FR" dirty="0" smtClean="0">
              <a:solidFill>
                <a:schemeClr val="accent6">
                  <a:lumMod val="75000"/>
                </a:schemeClr>
              </a:solidFill>
            </a:rPr>
            <a:t> 3</a:t>
          </a:r>
          <a:endParaRPr lang="fr-FR" dirty="0">
            <a:solidFill>
              <a:schemeClr val="accent6">
                <a:lumMod val="75000"/>
              </a:schemeClr>
            </a:solidFill>
          </a:endParaRPr>
        </a:p>
      </dgm:t>
    </dgm:pt>
    <dgm:pt modelId="{E1BC9C13-88DC-4938-B97E-7E7DCAFC2648}" type="parTrans" cxnId="{76DB1D46-91C3-4BF2-B95F-9F9756F0F9FA}">
      <dgm:prSet/>
      <dgm:spPr/>
      <dgm:t>
        <a:bodyPr/>
        <a:lstStyle/>
        <a:p>
          <a:endParaRPr lang="fr-FR"/>
        </a:p>
      </dgm:t>
    </dgm:pt>
    <dgm:pt modelId="{CD9BF1A3-7E8D-494F-BD15-9BB419DCA41D}" type="sibTrans" cxnId="{76DB1D46-91C3-4BF2-B95F-9F9756F0F9FA}">
      <dgm:prSet/>
      <dgm:spPr/>
      <dgm:t>
        <a:bodyPr/>
        <a:lstStyle/>
        <a:p>
          <a:endParaRPr lang="fr-FR"/>
        </a:p>
      </dgm:t>
    </dgm:pt>
    <dgm:pt modelId="{84E9EC3D-53B1-439C-9E94-683DF2F076A7}">
      <dgm:prSet phldrT="[Texte]"/>
      <dgm:spPr/>
      <dgm:t>
        <a:bodyPr/>
        <a:lstStyle/>
        <a:p>
          <a:r>
            <a:rPr lang="fr-FR" b="1" dirty="0" smtClean="0"/>
            <a:t>VLA</a:t>
          </a:r>
          <a:r>
            <a:rPr lang="fr-FR" dirty="0" smtClean="0"/>
            <a:t>, 18873,</a:t>
          </a:r>
        </a:p>
        <a:p>
          <a:r>
            <a:rPr lang="fr-FR" dirty="0" smtClean="0"/>
            <a:t> </a:t>
          </a:r>
          <a:r>
            <a:rPr lang="fr-FR" dirty="0" smtClean="0">
              <a:solidFill>
                <a:srgbClr val="FF0000"/>
              </a:solidFill>
            </a:rPr>
            <a:t>no </a:t>
          </a:r>
          <a:r>
            <a:rPr lang="fr-FR" dirty="0" err="1" smtClean="0">
              <a:solidFill>
                <a:srgbClr val="FF0000"/>
              </a:solidFill>
            </a:rPr>
            <a:t>variability</a:t>
          </a:r>
          <a:r>
            <a:rPr lang="fr-FR" dirty="0" smtClean="0">
              <a:solidFill>
                <a:srgbClr val="FF0000"/>
              </a:solidFill>
            </a:rPr>
            <a:t> of radio </a:t>
          </a:r>
          <a:r>
            <a:rPr lang="fr-FR" dirty="0" err="1" smtClean="0">
              <a:solidFill>
                <a:srgbClr val="FF0000"/>
              </a:solidFill>
            </a:rPr>
            <a:t>counterpart</a:t>
          </a:r>
          <a:r>
            <a:rPr lang="fr-FR" dirty="0" smtClean="0">
              <a:solidFill>
                <a:srgbClr val="FF0000"/>
              </a:solidFill>
            </a:rPr>
            <a:t> </a:t>
          </a:r>
          <a:endParaRPr lang="fr-FR" dirty="0">
            <a:solidFill>
              <a:srgbClr val="FF0000"/>
            </a:solidFill>
          </a:endParaRPr>
        </a:p>
      </dgm:t>
    </dgm:pt>
    <dgm:pt modelId="{6BE25117-A636-4855-A338-C9F06E77CD55}" type="parTrans" cxnId="{C24405C4-E30D-4A97-B975-1117BC1B76C6}">
      <dgm:prSet/>
      <dgm:spPr/>
      <dgm:t>
        <a:bodyPr/>
        <a:lstStyle/>
        <a:p>
          <a:endParaRPr lang="fr-FR"/>
        </a:p>
      </dgm:t>
    </dgm:pt>
    <dgm:pt modelId="{1711C4D6-118C-497F-A76A-6BEA1EC9C39E}" type="sibTrans" cxnId="{C24405C4-E30D-4A97-B975-1117BC1B76C6}">
      <dgm:prSet/>
      <dgm:spPr/>
      <dgm:t>
        <a:bodyPr/>
        <a:lstStyle/>
        <a:p>
          <a:endParaRPr lang="fr-FR"/>
        </a:p>
      </dgm:t>
    </dgm:pt>
    <dgm:pt modelId="{E917F334-7867-4A90-ABA3-245B500A874D}">
      <dgm:prSet phldrT="[Texte]"/>
      <dgm:spPr/>
      <dgm:t>
        <a:bodyPr/>
        <a:lstStyle/>
        <a:p>
          <a:r>
            <a:rPr lang="fr-FR" b="1" dirty="0" smtClean="0"/>
            <a:t>GRAWITA</a:t>
          </a:r>
          <a:r>
            <a:rPr lang="fr-FR" dirty="0" smtClean="0"/>
            <a:t>, 19145</a:t>
          </a:r>
          <a:r>
            <a:rPr lang="fr-FR" dirty="0" smtClean="0">
              <a:solidFill>
                <a:srgbClr val="FF0000"/>
              </a:solidFill>
            </a:rPr>
            <a:t>, LUCI </a:t>
          </a:r>
          <a:r>
            <a:rPr lang="fr-FR" dirty="0" err="1" smtClean="0">
              <a:solidFill>
                <a:srgbClr val="FF0000"/>
              </a:solidFill>
            </a:rPr>
            <a:t>infrared</a:t>
          </a:r>
          <a:r>
            <a:rPr lang="fr-FR" dirty="0" smtClean="0">
              <a:solidFill>
                <a:srgbClr val="FF0000"/>
              </a:solidFill>
            </a:rPr>
            <a:t> </a:t>
          </a:r>
          <a:r>
            <a:rPr lang="fr-FR" dirty="0" err="1" smtClean="0">
              <a:solidFill>
                <a:srgbClr val="FF0000"/>
              </a:solidFill>
            </a:rPr>
            <a:t>spectra</a:t>
          </a:r>
          <a:r>
            <a:rPr lang="fr-FR" dirty="0" smtClean="0">
              <a:solidFill>
                <a:srgbClr val="FF0000"/>
              </a:solidFill>
            </a:rPr>
            <a:t>, </a:t>
          </a:r>
          <a:r>
            <a:rPr lang="fr-FR" dirty="0" err="1" smtClean="0">
              <a:solidFill>
                <a:srgbClr val="FF0000"/>
              </a:solidFill>
            </a:rPr>
            <a:t>perticular</a:t>
          </a:r>
          <a:r>
            <a:rPr lang="fr-FR" dirty="0" smtClean="0">
              <a:solidFill>
                <a:srgbClr val="FF0000"/>
              </a:solidFill>
            </a:rPr>
            <a:t> </a:t>
          </a:r>
          <a:r>
            <a:rPr lang="fr-FR" dirty="0" err="1" smtClean="0">
              <a:solidFill>
                <a:srgbClr val="FF0000"/>
              </a:solidFill>
            </a:rPr>
            <a:t>supernovae</a:t>
          </a:r>
          <a:r>
            <a:rPr lang="fr-FR" dirty="0" smtClean="0">
              <a:solidFill>
                <a:srgbClr val="FF0000"/>
              </a:solidFill>
            </a:rPr>
            <a:t> Ibn </a:t>
          </a:r>
          <a:endParaRPr lang="fr-FR" dirty="0">
            <a:solidFill>
              <a:srgbClr val="FF0000"/>
            </a:solidFill>
          </a:endParaRPr>
        </a:p>
      </dgm:t>
    </dgm:pt>
    <dgm:pt modelId="{4A4CD48F-DB29-437B-AB9C-7C7274F4FEA3}" type="parTrans" cxnId="{C3DDC783-F045-4CB6-8ED6-AB1CCCA7815F}">
      <dgm:prSet/>
      <dgm:spPr/>
      <dgm:t>
        <a:bodyPr/>
        <a:lstStyle/>
        <a:p>
          <a:endParaRPr lang="fr-FR"/>
        </a:p>
      </dgm:t>
    </dgm:pt>
    <dgm:pt modelId="{91402E7D-D4CD-4715-8FCE-ED83B0922FBB}" type="sibTrans" cxnId="{C3DDC783-F045-4CB6-8ED6-AB1CCCA7815F}">
      <dgm:prSet/>
      <dgm:spPr/>
      <dgm:t>
        <a:bodyPr/>
        <a:lstStyle/>
        <a:p>
          <a:endParaRPr lang="fr-FR"/>
        </a:p>
      </dgm:t>
    </dgm:pt>
    <dgm:pt modelId="{0F464CA9-FA37-485B-AE3D-8180EDB7F44E}">
      <dgm:prSet phldrT="[Texte]"/>
      <dgm:spPr/>
      <dgm:t>
        <a:bodyPr/>
        <a:lstStyle/>
        <a:p>
          <a:r>
            <a:rPr lang="fr-FR" b="1" dirty="0" smtClean="0"/>
            <a:t>GTC</a:t>
          </a:r>
          <a:r>
            <a:rPr lang="fr-FR" dirty="0" smtClean="0"/>
            <a:t>, 19258,  z=0.1749 </a:t>
          </a:r>
          <a:r>
            <a:rPr lang="fr-FR" dirty="0" smtClean="0">
              <a:solidFill>
                <a:srgbClr val="FF0000"/>
              </a:solidFill>
            </a:rPr>
            <a:t>H-alpha NII </a:t>
          </a:r>
          <a:r>
            <a:rPr lang="fr-FR" dirty="0" err="1" smtClean="0">
              <a:solidFill>
                <a:srgbClr val="FF0000"/>
              </a:solidFill>
            </a:rPr>
            <a:t>emission</a:t>
          </a:r>
          <a:r>
            <a:rPr lang="fr-FR" dirty="0" smtClean="0">
              <a:solidFill>
                <a:srgbClr val="FF0000"/>
              </a:solidFill>
            </a:rPr>
            <a:t> </a:t>
          </a:r>
          <a:r>
            <a:rPr lang="fr-FR" dirty="0" err="1" smtClean="0">
              <a:solidFill>
                <a:srgbClr val="FF0000"/>
              </a:solidFill>
            </a:rPr>
            <a:t>lines</a:t>
          </a:r>
          <a:endParaRPr lang="fr-FR" dirty="0">
            <a:solidFill>
              <a:srgbClr val="FF0000"/>
            </a:solidFill>
          </a:endParaRPr>
        </a:p>
      </dgm:t>
    </dgm:pt>
    <dgm:pt modelId="{D6C076F1-9CFA-4809-B3F8-FFDADA14E6FA}" type="parTrans" cxnId="{D8E388E3-EE17-4A9D-9378-BC20E885E296}">
      <dgm:prSet/>
      <dgm:spPr/>
      <dgm:t>
        <a:bodyPr/>
        <a:lstStyle/>
        <a:p>
          <a:endParaRPr lang="fr-FR"/>
        </a:p>
      </dgm:t>
    </dgm:pt>
    <dgm:pt modelId="{860042A0-EFF9-4CA3-8595-BE08AC60DAED}" type="sibTrans" cxnId="{D8E388E3-EE17-4A9D-9378-BC20E885E296}">
      <dgm:prSet/>
      <dgm:spPr/>
      <dgm:t>
        <a:bodyPr/>
        <a:lstStyle/>
        <a:p>
          <a:endParaRPr lang="fr-FR"/>
        </a:p>
      </dgm:t>
    </dgm:pt>
    <dgm:pt modelId="{C61344FD-FC0F-43E4-8A33-6AAECDB23DFD}" type="pres">
      <dgm:prSet presAssocID="{5755F037-1A46-423F-86CE-10F425448D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B7C6F7-B2B5-4858-B647-DD5CD04BCADE}" type="pres">
      <dgm:prSet presAssocID="{F611E1D8-2781-4B78-B166-3B7DE714C3DA}" presName="vertFlow" presStyleCnt="0"/>
      <dgm:spPr/>
    </dgm:pt>
    <dgm:pt modelId="{19B0F508-14D2-4236-AA87-FACAFE5D2FDD}" type="pres">
      <dgm:prSet presAssocID="{F611E1D8-2781-4B78-B166-3B7DE714C3DA}" presName="header" presStyleLbl="node1" presStyleIdx="0" presStyleCnt="1"/>
      <dgm:spPr/>
      <dgm:t>
        <a:bodyPr/>
        <a:lstStyle/>
        <a:p>
          <a:endParaRPr lang="fr-FR"/>
        </a:p>
      </dgm:t>
    </dgm:pt>
    <dgm:pt modelId="{94F7E73C-65D3-42E0-8CE1-CAA97A4AEE8E}" type="pres">
      <dgm:prSet presAssocID="{DFB5FBFF-0739-4AFC-84E9-8B6B9D0AB838}" presName="parTrans" presStyleLbl="sibTrans2D1" presStyleIdx="0" presStyleCnt="8"/>
      <dgm:spPr/>
      <dgm:t>
        <a:bodyPr/>
        <a:lstStyle/>
        <a:p>
          <a:endParaRPr lang="fr-FR"/>
        </a:p>
      </dgm:t>
    </dgm:pt>
    <dgm:pt modelId="{EB13696E-B35D-4C63-AE3E-2F9861E00FE2}" type="pres">
      <dgm:prSet presAssocID="{D4D4A258-327D-4B86-9AEE-11484F6B6905}" presName="child" presStyleLbl="alignAccFollow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C0AFA8-0576-4094-AE4D-D9CB5F4CFD0D}" type="pres">
      <dgm:prSet presAssocID="{D0F58F90-0BF9-47C8-957D-581382E13E37}" presName="sibTrans" presStyleLbl="sibTrans2D1" presStyleIdx="1" presStyleCnt="8"/>
      <dgm:spPr/>
      <dgm:t>
        <a:bodyPr/>
        <a:lstStyle/>
        <a:p>
          <a:endParaRPr lang="fr-FR"/>
        </a:p>
      </dgm:t>
    </dgm:pt>
    <dgm:pt modelId="{DFE9CDDC-84CC-4A49-86FF-91669D84D57D}" type="pres">
      <dgm:prSet presAssocID="{DAEAFED1-0051-45BB-A76A-F96DDA6C4115}" presName="child" presStyleLbl="alignAccFollow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D23F5D5-8CDB-46EA-9AD1-ED574BE3AB91}" type="pres">
      <dgm:prSet presAssocID="{66F7FCF8-07C3-4565-8C8A-B9FA6E2C01A4}" presName="sibTrans" presStyleLbl="sibTrans2D1" presStyleIdx="2" presStyleCnt="8"/>
      <dgm:spPr/>
      <dgm:t>
        <a:bodyPr/>
        <a:lstStyle/>
        <a:p>
          <a:endParaRPr lang="fr-FR"/>
        </a:p>
      </dgm:t>
    </dgm:pt>
    <dgm:pt modelId="{75468341-E83B-4133-92B3-50869E13C8F5}" type="pres">
      <dgm:prSet presAssocID="{2A8130A0-DC82-48A0-86F2-4DBC1607F5F2}" presName="child" presStyleLbl="alignAccFollow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A16D39-D614-4B8A-BB7D-A35D437FA192}" type="pres">
      <dgm:prSet presAssocID="{ECB52357-90E6-40EA-86D5-146D320928E3}" presName="sibTrans" presStyleLbl="sibTrans2D1" presStyleIdx="3" presStyleCnt="8"/>
      <dgm:spPr/>
      <dgm:t>
        <a:bodyPr/>
        <a:lstStyle/>
        <a:p>
          <a:endParaRPr lang="fr-FR"/>
        </a:p>
      </dgm:t>
    </dgm:pt>
    <dgm:pt modelId="{252532FE-9335-4112-818D-30791CEDCAE1}" type="pres">
      <dgm:prSet presAssocID="{B1C540D0-03E5-4AE0-BD51-0139923D85FE}" presName="child" presStyleLbl="alignAccFollow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F94B01-1BBA-4790-A75C-A34A9F89645A}" type="pres">
      <dgm:prSet presAssocID="{CE5D79D3-B79C-4CBD-8E81-A08F21AB6B6C}" presName="sibTrans" presStyleLbl="sibTrans2D1" presStyleIdx="4" presStyleCnt="8"/>
      <dgm:spPr/>
      <dgm:t>
        <a:bodyPr/>
        <a:lstStyle/>
        <a:p>
          <a:endParaRPr lang="fr-FR"/>
        </a:p>
      </dgm:t>
    </dgm:pt>
    <dgm:pt modelId="{CB93255B-BAAB-4A0F-A088-EEF744A9E5AF}" type="pres">
      <dgm:prSet presAssocID="{D40E4079-B811-4C47-B266-0744E1D6E11C}" presName="child" presStyleLbl="alignAccFollow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3E1EA4-CDD8-46FC-B6DF-83D5FDAA6027}" type="pres">
      <dgm:prSet presAssocID="{CD9BF1A3-7E8D-494F-BD15-9BB419DCA41D}" presName="sibTrans" presStyleLbl="sibTrans2D1" presStyleIdx="5" presStyleCnt="8"/>
      <dgm:spPr/>
      <dgm:t>
        <a:bodyPr/>
        <a:lstStyle/>
        <a:p>
          <a:endParaRPr lang="fr-FR"/>
        </a:p>
      </dgm:t>
    </dgm:pt>
    <dgm:pt modelId="{8E3DFB81-2E59-49CE-AD4E-26C60D88418C}" type="pres">
      <dgm:prSet presAssocID="{84E9EC3D-53B1-439C-9E94-683DF2F076A7}" presName="child" presStyleLbl="alignAccFollow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943147-127C-49D9-91AD-85D524089609}" type="pres">
      <dgm:prSet presAssocID="{1711C4D6-118C-497F-A76A-6BEA1EC9C39E}" presName="sibTrans" presStyleLbl="sibTrans2D1" presStyleIdx="6" presStyleCnt="8"/>
      <dgm:spPr/>
      <dgm:t>
        <a:bodyPr/>
        <a:lstStyle/>
        <a:p>
          <a:endParaRPr lang="fr-FR"/>
        </a:p>
      </dgm:t>
    </dgm:pt>
    <dgm:pt modelId="{07C30677-7620-44DA-9D2F-F67CEAA509BE}" type="pres">
      <dgm:prSet presAssocID="{E917F334-7867-4A90-ABA3-245B500A874D}" presName="child" presStyleLbl="alignAccFollow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E1D40A-5F7A-4B8C-B350-910DD9BE11B8}" type="pres">
      <dgm:prSet presAssocID="{91402E7D-D4CD-4715-8FCE-ED83B0922FBB}" presName="sibTrans" presStyleLbl="sibTrans2D1" presStyleIdx="7" presStyleCnt="8"/>
      <dgm:spPr/>
      <dgm:t>
        <a:bodyPr/>
        <a:lstStyle/>
        <a:p>
          <a:endParaRPr lang="fr-FR"/>
        </a:p>
      </dgm:t>
    </dgm:pt>
    <dgm:pt modelId="{799407B6-0483-48EB-958B-DAFE7B2E3270}" type="pres">
      <dgm:prSet presAssocID="{0F464CA9-FA37-485B-AE3D-8180EDB7F44E}" presName="child" presStyleLbl="alignAccFollow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3DDC783-F045-4CB6-8ED6-AB1CCCA7815F}" srcId="{F611E1D8-2781-4B78-B166-3B7DE714C3DA}" destId="{E917F334-7867-4A90-ABA3-245B500A874D}" srcOrd="6" destOrd="0" parTransId="{4A4CD48F-DB29-437B-AB9C-7C7274F4FEA3}" sibTransId="{91402E7D-D4CD-4715-8FCE-ED83B0922FBB}"/>
    <dgm:cxn modelId="{5429FAED-53BA-4C51-A10B-7DE357D0C928}" type="presOf" srcId="{F611E1D8-2781-4B78-B166-3B7DE714C3DA}" destId="{19B0F508-14D2-4236-AA87-FACAFE5D2FDD}" srcOrd="0" destOrd="0" presId="urn:microsoft.com/office/officeart/2005/8/layout/lProcess1"/>
    <dgm:cxn modelId="{FB6C95CA-9D8E-4521-889D-921EECA5762F}" srcId="{F611E1D8-2781-4B78-B166-3B7DE714C3DA}" destId="{DAEAFED1-0051-45BB-A76A-F96DDA6C4115}" srcOrd="1" destOrd="0" parTransId="{E7D4C375-2716-45AE-A1F3-BADDE4AB6556}" sibTransId="{66F7FCF8-07C3-4565-8C8A-B9FA6E2C01A4}"/>
    <dgm:cxn modelId="{A7A40D44-8EEB-494B-992C-877ED5C60138}" type="presOf" srcId="{CD9BF1A3-7E8D-494F-BD15-9BB419DCA41D}" destId="{423E1EA4-CDD8-46FC-B6DF-83D5FDAA6027}" srcOrd="0" destOrd="0" presId="urn:microsoft.com/office/officeart/2005/8/layout/lProcess1"/>
    <dgm:cxn modelId="{1789FA3E-F1DF-4303-9795-B7DD7A3F6D2E}" type="presOf" srcId="{DAEAFED1-0051-45BB-A76A-F96DDA6C4115}" destId="{DFE9CDDC-84CC-4A49-86FF-91669D84D57D}" srcOrd="0" destOrd="0" presId="urn:microsoft.com/office/officeart/2005/8/layout/lProcess1"/>
    <dgm:cxn modelId="{AA4CB7E6-F757-40E4-BE71-9AF996286090}" type="presOf" srcId="{66F7FCF8-07C3-4565-8C8A-B9FA6E2C01A4}" destId="{7D23F5D5-8CDB-46EA-9AD1-ED574BE3AB91}" srcOrd="0" destOrd="0" presId="urn:microsoft.com/office/officeart/2005/8/layout/lProcess1"/>
    <dgm:cxn modelId="{A47468FF-1AFD-4BB0-98FD-ACDDE277F2DA}" type="presOf" srcId="{DFB5FBFF-0739-4AFC-84E9-8B6B9D0AB838}" destId="{94F7E73C-65D3-42E0-8CE1-CAA97A4AEE8E}" srcOrd="0" destOrd="0" presId="urn:microsoft.com/office/officeart/2005/8/layout/lProcess1"/>
    <dgm:cxn modelId="{BCDBF20B-9863-423D-98E9-E0DE7FF23B57}" type="presOf" srcId="{84E9EC3D-53B1-439C-9E94-683DF2F076A7}" destId="{8E3DFB81-2E59-49CE-AD4E-26C60D88418C}" srcOrd="0" destOrd="0" presId="urn:microsoft.com/office/officeart/2005/8/layout/lProcess1"/>
    <dgm:cxn modelId="{C19E892B-FA90-467D-856F-7BE879A78436}" type="presOf" srcId="{E917F334-7867-4A90-ABA3-245B500A874D}" destId="{07C30677-7620-44DA-9D2F-F67CEAA509BE}" srcOrd="0" destOrd="0" presId="urn:microsoft.com/office/officeart/2005/8/layout/lProcess1"/>
    <dgm:cxn modelId="{E809F5B3-D719-4ACF-A9EA-521F8CBB08F0}" type="presOf" srcId="{CE5D79D3-B79C-4CBD-8E81-A08F21AB6B6C}" destId="{AAF94B01-1BBA-4790-A75C-A34A9F89645A}" srcOrd="0" destOrd="0" presId="urn:microsoft.com/office/officeart/2005/8/layout/lProcess1"/>
    <dgm:cxn modelId="{B089632E-AE51-4667-8852-78BB2BB93B97}" type="presOf" srcId="{5755F037-1A46-423F-86CE-10F425448D83}" destId="{C61344FD-FC0F-43E4-8A33-6AAECDB23DFD}" srcOrd="0" destOrd="0" presId="urn:microsoft.com/office/officeart/2005/8/layout/lProcess1"/>
    <dgm:cxn modelId="{5E5DD911-CD45-4640-9D36-035C9CD7729D}" type="presOf" srcId="{1711C4D6-118C-497F-A76A-6BEA1EC9C39E}" destId="{57943147-127C-49D9-91AD-85D524089609}" srcOrd="0" destOrd="0" presId="urn:microsoft.com/office/officeart/2005/8/layout/lProcess1"/>
    <dgm:cxn modelId="{B8B6485E-AA15-4B7B-9468-FF4071B3E7E0}" srcId="{F611E1D8-2781-4B78-B166-3B7DE714C3DA}" destId="{B1C540D0-03E5-4AE0-BD51-0139923D85FE}" srcOrd="3" destOrd="0" parTransId="{6C91349A-A0B2-4EF4-A8AA-AB8C4000238D}" sibTransId="{CE5D79D3-B79C-4CBD-8E81-A08F21AB6B6C}"/>
    <dgm:cxn modelId="{314C11BC-B5D1-4B52-9DB8-22C2F508F8D6}" type="presOf" srcId="{91402E7D-D4CD-4715-8FCE-ED83B0922FBB}" destId="{51E1D40A-5F7A-4B8C-B350-910DD9BE11B8}" srcOrd="0" destOrd="0" presId="urn:microsoft.com/office/officeart/2005/8/layout/lProcess1"/>
    <dgm:cxn modelId="{C24405C4-E30D-4A97-B975-1117BC1B76C6}" srcId="{F611E1D8-2781-4B78-B166-3B7DE714C3DA}" destId="{84E9EC3D-53B1-439C-9E94-683DF2F076A7}" srcOrd="5" destOrd="0" parTransId="{6BE25117-A636-4855-A338-C9F06E77CD55}" sibTransId="{1711C4D6-118C-497F-A76A-6BEA1EC9C39E}"/>
    <dgm:cxn modelId="{F20914F5-7144-4DDD-B594-D2E4FBCDC7C9}" type="presOf" srcId="{D4D4A258-327D-4B86-9AEE-11484F6B6905}" destId="{EB13696E-B35D-4C63-AE3E-2F9861E00FE2}" srcOrd="0" destOrd="0" presId="urn:microsoft.com/office/officeart/2005/8/layout/lProcess1"/>
    <dgm:cxn modelId="{D1AF089C-7725-406B-9E6C-ACD1BFFE747D}" type="presOf" srcId="{D0F58F90-0BF9-47C8-957D-581382E13E37}" destId="{12C0AFA8-0576-4094-AE4D-D9CB5F4CFD0D}" srcOrd="0" destOrd="0" presId="urn:microsoft.com/office/officeart/2005/8/layout/lProcess1"/>
    <dgm:cxn modelId="{75C9B8E3-B0F5-4EFB-A33E-36FA3C78B637}" type="presOf" srcId="{B1C540D0-03E5-4AE0-BD51-0139923D85FE}" destId="{252532FE-9335-4112-818D-30791CEDCAE1}" srcOrd="0" destOrd="0" presId="urn:microsoft.com/office/officeart/2005/8/layout/lProcess1"/>
    <dgm:cxn modelId="{D09317F7-F345-4F61-BB19-C7FA4F171A7A}" srcId="{5755F037-1A46-423F-86CE-10F425448D83}" destId="{F611E1D8-2781-4B78-B166-3B7DE714C3DA}" srcOrd="0" destOrd="0" parTransId="{089C6B34-E4A4-44EF-A193-A7F42D2A74E6}" sibTransId="{502D0E82-BFC7-4043-8C43-42D750AC90FD}"/>
    <dgm:cxn modelId="{20BC2A85-0D1A-497D-B566-01C2AE2A9193}" type="presOf" srcId="{ECB52357-90E6-40EA-86D5-146D320928E3}" destId="{CFA16D39-D614-4B8A-BB7D-A35D437FA192}" srcOrd="0" destOrd="0" presId="urn:microsoft.com/office/officeart/2005/8/layout/lProcess1"/>
    <dgm:cxn modelId="{1E03753D-3C5A-4696-8F3A-581B4B68550F}" type="presOf" srcId="{0F464CA9-FA37-485B-AE3D-8180EDB7F44E}" destId="{799407B6-0483-48EB-958B-DAFE7B2E3270}" srcOrd="0" destOrd="0" presId="urn:microsoft.com/office/officeart/2005/8/layout/lProcess1"/>
    <dgm:cxn modelId="{76DB1D46-91C3-4BF2-B95F-9F9756F0F9FA}" srcId="{F611E1D8-2781-4B78-B166-3B7DE714C3DA}" destId="{D40E4079-B811-4C47-B266-0744E1D6E11C}" srcOrd="4" destOrd="0" parTransId="{E1BC9C13-88DC-4938-B97E-7E7DCAFC2648}" sibTransId="{CD9BF1A3-7E8D-494F-BD15-9BB419DCA41D}"/>
    <dgm:cxn modelId="{5FD00969-DC7D-4FD3-8C64-637AD180035C}" type="presOf" srcId="{D40E4079-B811-4C47-B266-0744E1D6E11C}" destId="{CB93255B-BAAB-4A0F-A088-EEF744A9E5AF}" srcOrd="0" destOrd="0" presId="urn:microsoft.com/office/officeart/2005/8/layout/lProcess1"/>
    <dgm:cxn modelId="{8529D8F8-94F0-4A9D-B0AB-E9FE193ED154}" type="presOf" srcId="{2A8130A0-DC82-48A0-86F2-4DBC1607F5F2}" destId="{75468341-E83B-4133-92B3-50869E13C8F5}" srcOrd="0" destOrd="0" presId="urn:microsoft.com/office/officeart/2005/8/layout/lProcess1"/>
    <dgm:cxn modelId="{74C93B14-D8A9-4FD8-8BA8-4C4B552DFA2A}" srcId="{F611E1D8-2781-4B78-B166-3B7DE714C3DA}" destId="{2A8130A0-DC82-48A0-86F2-4DBC1607F5F2}" srcOrd="2" destOrd="0" parTransId="{06346EBA-F803-4D5B-A26D-4CC4CCA3121A}" sibTransId="{ECB52357-90E6-40EA-86D5-146D320928E3}"/>
    <dgm:cxn modelId="{BB34B9BE-9296-478F-A84B-465953E747EE}" srcId="{F611E1D8-2781-4B78-B166-3B7DE714C3DA}" destId="{D4D4A258-327D-4B86-9AEE-11484F6B6905}" srcOrd="0" destOrd="0" parTransId="{DFB5FBFF-0739-4AFC-84E9-8B6B9D0AB838}" sibTransId="{D0F58F90-0BF9-47C8-957D-581382E13E37}"/>
    <dgm:cxn modelId="{D8E388E3-EE17-4A9D-9378-BC20E885E296}" srcId="{F611E1D8-2781-4B78-B166-3B7DE714C3DA}" destId="{0F464CA9-FA37-485B-AE3D-8180EDB7F44E}" srcOrd="7" destOrd="0" parTransId="{D6C076F1-9CFA-4809-B3F8-FFDADA14E6FA}" sibTransId="{860042A0-EFF9-4CA3-8595-BE08AC60DAED}"/>
    <dgm:cxn modelId="{11E3D765-94A4-47B1-B10D-9AACC4D79E3D}" type="presParOf" srcId="{C61344FD-FC0F-43E4-8A33-6AAECDB23DFD}" destId="{10B7C6F7-B2B5-4858-B647-DD5CD04BCADE}" srcOrd="0" destOrd="0" presId="urn:microsoft.com/office/officeart/2005/8/layout/lProcess1"/>
    <dgm:cxn modelId="{89EA4B89-EAF2-4AC8-8DD6-CC125F79BF2B}" type="presParOf" srcId="{10B7C6F7-B2B5-4858-B647-DD5CD04BCADE}" destId="{19B0F508-14D2-4236-AA87-FACAFE5D2FDD}" srcOrd="0" destOrd="0" presId="urn:microsoft.com/office/officeart/2005/8/layout/lProcess1"/>
    <dgm:cxn modelId="{322943F0-E83D-4FF9-AE0A-6B556E35CEA8}" type="presParOf" srcId="{10B7C6F7-B2B5-4858-B647-DD5CD04BCADE}" destId="{94F7E73C-65D3-42E0-8CE1-CAA97A4AEE8E}" srcOrd="1" destOrd="0" presId="urn:microsoft.com/office/officeart/2005/8/layout/lProcess1"/>
    <dgm:cxn modelId="{DC8A64D2-67A1-4D01-90D3-02D22EE253F8}" type="presParOf" srcId="{10B7C6F7-B2B5-4858-B647-DD5CD04BCADE}" destId="{EB13696E-B35D-4C63-AE3E-2F9861E00FE2}" srcOrd="2" destOrd="0" presId="urn:microsoft.com/office/officeart/2005/8/layout/lProcess1"/>
    <dgm:cxn modelId="{215AF48A-6B7D-41F2-B1E4-A87836A6BDAF}" type="presParOf" srcId="{10B7C6F7-B2B5-4858-B647-DD5CD04BCADE}" destId="{12C0AFA8-0576-4094-AE4D-D9CB5F4CFD0D}" srcOrd="3" destOrd="0" presId="urn:microsoft.com/office/officeart/2005/8/layout/lProcess1"/>
    <dgm:cxn modelId="{2A380C46-2996-45BB-8E1E-CFDBA037F2F6}" type="presParOf" srcId="{10B7C6F7-B2B5-4858-B647-DD5CD04BCADE}" destId="{DFE9CDDC-84CC-4A49-86FF-91669D84D57D}" srcOrd="4" destOrd="0" presId="urn:microsoft.com/office/officeart/2005/8/layout/lProcess1"/>
    <dgm:cxn modelId="{809C0014-A12E-409C-A65F-D7D6CC6EE9D8}" type="presParOf" srcId="{10B7C6F7-B2B5-4858-B647-DD5CD04BCADE}" destId="{7D23F5D5-8CDB-46EA-9AD1-ED574BE3AB91}" srcOrd="5" destOrd="0" presId="urn:microsoft.com/office/officeart/2005/8/layout/lProcess1"/>
    <dgm:cxn modelId="{F60906B6-1806-4D1F-A25B-4A2D3781C53A}" type="presParOf" srcId="{10B7C6F7-B2B5-4858-B647-DD5CD04BCADE}" destId="{75468341-E83B-4133-92B3-50869E13C8F5}" srcOrd="6" destOrd="0" presId="urn:microsoft.com/office/officeart/2005/8/layout/lProcess1"/>
    <dgm:cxn modelId="{CB163795-E462-4EBD-9A64-4138A4336C64}" type="presParOf" srcId="{10B7C6F7-B2B5-4858-B647-DD5CD04BCADE}" destId="{CFA16D39-D614-4B8A-BB7D-A35D437FA192}" srcOrd="7" destOrd="0" presId="urn:microsoft.com/office/officeart/2005/8/layout/lProcess1"/>
    <dgm:cxn modelId="{6EFDA509-F0AE-4D58-8C3F-6F791A54BBE4}" type="presParOf" srcId="{10B7C6F7-B2B5-4858-B647-DD5CD04BCADE}" destId="{252532FE-9335-4112-818D-30791CEDCAE1}" srcOrd="8" destOrd="0" presId="urn:microsoft.com/office/officeart/2005/8/layout/lProcess1"/>
    <dgm:cxn modelId="{46728B89-246E-485B-81BC-8E8446B758D2}" type="presParOf" srcId="{10B7C6F7-B2B5-4858-B647-DD5CD04BCADE}" destId="{AAF94B01-1BBA-4790-A75C-A34A9F89645A}" srcOrd="9" destOrd="0" presId="urn:microsoft.com/office/officeart/2005/8/layout/lProcess1"/>
    <dgm:cxn modelId="{1DD3CFB1-663E-44B1-A868-F418ADA52672}" type="presParOf" srcId="{10B7C6F7-B2B5-4858-B647-DD5CD04BCADE}" destId="{CB93255B-BAAB-4A0F-A088-EEF744A9E5AF}" srcOrd="10" destOrd="0" presId="urn:microsoft.com/office/officeart/2005/8/layout/lProcess1"/>
    <dgm:cxn modelId="{18CA55BC-1555-48B5-87F9-8B2A4EB03B8C}" type="presParOf" srcId="{10B7C6F7-B2B5-4858-B647-DD5CD04BCADE}" destId="{423E1EA4-CDD8-46FC-B6DF-83D5FDAA6027}" srcOrd="11" destOrd="0" presId="urn:microsoft.com/office/officeart/2005/8/layout/lProcess1"/>
    <dgm:cxn modelId="{153C0543-7B37-4F17-8116-78A6BB5EC16F}" type="presParOf" srcId="{10B7C6F7-B2B5-4858-B647-DD5CD04BCADE}" destId="{8E3DFB81-2E59-49CE-AD4E-26C60D88418C}" srcOrd="12" destOrd="0" presId="urn:microsoft.com/office/officeart/2005/8/layout/lProcess1"/>
    <dgm:cxn modelId="{91CCDC00-BCF8-4B6B-BC32-57D2BEFC8F4E}" type="presParOf" srcId="{10B7C6F7-B2B5-4858-B647-DD5CD04BCADE}" destId="{57943147-127C-49D9-91AD-85D524089609}" srcOrd="13" destOrd="0" presId="urn:microsoft.com/office/officeart/2005/8/layout/lProcess1"/>
    <dgm:cxn modelId="{3825E6BD-0591-4657-9987-C54564D24A88}" type="presParOf" srcId="{10B7C6F7-B2B5-4858-B647-DD5CD04BCADE}" destId="{07C30677-7620-44DA-9D2F-F67CEAA509BE}" srcOrd="14" destOrd="0" presId="urn:microsoft.com/office/officeart/2005/8/layout/lProcess1"/>
    <dgm:cxn modelId="{31C303D0-486F-4C05-BA86-CD1A08B62CCD}" type="presParOf" srcId="{10B7C6F7-B2B5-4858-B647-DD5CD04BCADE}" destId="{51E1D40A-5F7A-4B8C-B350-910DD9BE11B8}" srcOrd="15" destOrd="0" presId="urn:microsoft.com/office/officeart/2005/8/layout/lProcess1"/>
    <dgm:cxn modelId="{3F7E6998-27A6-4908-8B7E-DE876B8348DC}" type="presParOf" srcId="{10B7C6F7-B2B5-4858-B647-DD5CD04BCADE}" destId="{799407B6-0483-48EB-958B-DAFE7B2E3270}" srcOrd="1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32F189-43FC-4A45-B0AA-D3473E9EFE4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1FE92A7-CAFF-4465-B444-599F083894EA}">
      <dgm:prSet phldrT="[Texte]" custT="1"/>
      <dgm:spPr/>
      <dgm:t>
        <a:bodyPr/>
        <a:lstStyle/>
        <a:p>
          <a:r>
            <a:rPr lang="fr-FR" sz="1500" dirty="0" smtClean="0"/>
            <a:t>Triggers </a:t>
          </a:r>
          <a:r>
            <a:rPr lang="fr-FR" sz="1500" dirty="0" err="1" smtClean="0"/>
            <a:t>Analysis</a:t>
          </a:r>
          <a:endParaRPr lang="fr-FR" sz="1500" dirty="0"/>
        </a:p>
      </dgm:t>
    </dgm:pt>
    <dgm:pt modelId="{380E802A-A1BA-43FA-8D29-3FC3248DADE9}" type="parTrans" cxnId="{2ECFDA7F-568A-4910-A582-1090C3EE7452}">
      <dgm:prSet/>
      <dgm:spPr/>
      <dgm:t>
        <a:bodyPr/>
        <a:lstStyle/>
        <a:p>
          <a:endParaRPr lang="fr-FR" sz="1500"/>
        </a:p>
      </dgm:t>
    </dgm:pt>
    <dgm:pt modelId="{2EB3C01E-9031-4D64-8076-EB6AE09AA56B}" type="sibTrans" cxnId="{2ECFDA7F-568A-4910-A582-1090C3EE7452}">
      <dgm:prSet/>
      <dgm:spPr/>
      <dgm:t>
        <a:bodyPr/>
        <a:lstStyle/>
        <a:p>
          <a:endParaRPr lang="fr-FR" sz="1500"/>
        </a:p>
      </dgm:t>
    </dgm:pt>
    <dgm:pt modelId="{0EE9DB05-2A64-42B9-93CE-3848A9D66F66}">
      <dgm:prSet phldrT="[Texte]" custT="1"/>
      <dgm:spPr/>
      <dgm:t>
        <a:bodyPr/>
        <a:lstStyle/>
        <a:p>
          <a:r>
            <a:rPr lang="fr-FR" sz="1500" dirty="0" err="1" smtClean="0"/>
            <a:t>Burst</a:t>
          </a:r>
          <a:r>
            <a:rPr lang="fr-FR" sz="1500" dirty="0" smtClean="0"/>
            <a:t>: LAL, APC</a:t>
          </a:r>
          <a:endParaRPr lang="fr-FR" sz="1500" dirty="0"/>
        </a:p>
      </dgm:t>
    </dgm:pt>
    <dgm:pt modelId="{1E779B06-FFEA-4C14-AAA9-603E4EBE8F8B}" type="parTrans" cxnId="{69601099-AB3C-44F7-AB7C-8A82EF7F2993}">
      <dgm:prSet/>
      <dgm:spPr/>
      <dgm:t>
        <a:bodyPr/>
        <a:lstStyle/>
        <a:p>
          <a:endParaRPr lang="fr-FR" sz="1500"/>
        </a:p>
      </dgm:t>
    </dgm:pt>
    <dgm:pt modelId="{8D488E01-7CC7-4C02-BB6D-2A0DD3B4716A}" type="sibTrans" cxnId="{69601099-AB3C-44F7-AB7C-8A82EF7F2993}">
      <dgm:prSet/>
      <dgm:spPr/>
      <dgm:t>
        <a:bodyPr/>
        <a:lstStyle/>
        <a:p>
          <a:endParaRPr lang="fr-FR" sz="1500"/>
        </a:p>
      </dgm:t>
    </dgm:pt>
    <dgm:pt modelId="{34AB4A8A-CD8A-479B-BEFD-006D596DCC79}">
      <dgm:prSet phldrT="[Texte]" custT="1"/>
      <dgm:spPr/>
      <dgm:t>
        <a:bodyPr/>
        <a:lstStyle/>
        <a:p>
          <a:r>
            <a:rPr lang="fr-FR" sz="1500" dirty="0" err="1" smtClean="0"/>
            <a:t>Merger</a:t>
          </a:r>
          <a:r>
            <a:rPr lang="fr-FR" sz="1500" dirty="0" smtClean="0"/>
            <a:t>: LAPP, APC</a:t>
          </a:r>
          <a:endParaRPr lang="fr-FR" sz="1500" dirty="0"/>
        </a:p>
      </dgm:t>
    </dgm:pt>
    <dgm:pt modelId="{824DA9AA-A864-4880-829E-9DE6A144B258}" type="parTrans" cxnId="{05C777F5-F436-4939-9AB2-212B57492293}">
      <dgm:prSet/>
      <dgm:spPr/>
      <dgm:t>
        <a:bodyPr/>
        <a:lstStyle/>
        <a:p>
          <a:endParaRPr lang="fr-FR" sz="1500"/>
        </a:p>
      </dgm:t>
    </dgm:pt>
    <dgm:pt modelId="{1DD2891B-2BC3-48DD-B3F1-2ED87B3580A9}" type="sibTrans" cxnId="{05C777F5-F436-4939-9AB2-212B57492293}">
      <dgm:prSet/>
      <dgm:spPr/>
      <dgm:t>
        <a:bodyPr/>
        <a:lstStyle/>
        <a:p>
          <a:endParaRPr lang="fr-FR" sz="1500"/>
        </a:p>
      </dgm:t>
    </dgm:pt>
    <dgm:pt modelId="{45ADFD35-2CF8-442C-BD0C-C630E4D5BD4E}">
      <dgm:prSet phldrT="[Texte]" custT="1"/>
      <dgm:spPr/>
      <dgm:t>
        <a:bodyPr/>
        <a:lstStyle/>
        <a:p>
          <a:r>
            <a:rPr lang="fr-FR" sz="1500" dirty="0" err="1" smtClean="0"/>
            <a:t>Detchar</a:t>
          </a:r>
          <a:r>
            <a:rPr lang="fr-FR" sz="1500" dirty="0" smtClean="0"/>
            <a:t>: LAL, LAPP</a:t>
          </a:r>
          <a:endParaRPr lang="fr-FR" sz="1500" dirty="0"/>
        </a:p>
      </dgm:t>
    </dgm:pt>
    <dgm:pt modelId="{8B68994D-233C-4133-BFBA-E2165561058B}" type="parTrans" cxnId="{51B8302C-A5CF-4FE0-9DCF-CC207A6F9828}">
      <dgm:prSet/>
      <dgm:spPr/>
      <dgm:t>
        <a:bodyPr/>
        <a:lstStyle/>
        <a:p>
          <a:endParaRPr lang="fr-FR" sz="1500"/>
        </a:p>
      </dgm:t>
    </dgm:pt>
    <dgm:pt modelId="{258CF378-075D-4188-A154-04610FA7B734}" type="sibTrans" cxnId="{51B8302C-A5CF-4FE0-9DCF-CC207A6F9828}">
      <dgm:prSet/>
      <dgm:spPr/>
      <dgm:t>
        <a:bodyPr/>
        <a:lstStyle/>
        <a:p>
          <a:endParaRPr lang="fr-FR" sz="1500"/>
        </a:p>
      </dgm:t>
    </dgm:pt>
    <dgm:pt modelId="{3413E381-67F1-460E-A77D-F746CB1DDB4F}">
      <dgm:prSet phldrT="[Texte]" custT="1"/>
      <dgm:spPr/>
      <dgm:t>
        <a:bodyPr/>
        <a:lstStyle/>
        <a:p>
          <a:r>
            <a:rPr lang="fr-FR" sz="1500" dirty="0" err="1" smtClean="0"/>
            <a:t>Interferometers</a:t>
          </a:r>
          <a:endParaRPr lang="fr-FR" sz="1500" dirty="0"/>
        </a:p>
      </dgm:t>
    </dgm:pt>
    <dgm:pt modelId="{0EF1A66F-B746-4F9D-BD7A-65A079999AB1}" type="parTrans" cxnId="{B42C8EB3-5DD9-4CCD-8D2C-263F975E57BE}">
      <dgm:prSet/>
      <dgm:spPr/>
      <dgm:t>
        <a:bodyPr/>
        <a:lstStyle/>
        <a:p>
          <a:endParaRPr lang="fr-FR" sz="1500"/>
        </a:p>
      </dgm:t>
    </dgm:pt>
    <dgm:pt modelId="{F3D82080-40D4-4034-BBED-5236EBE479C7}" type="sibTrans" cxnId="{B42C8EB3-5DD9-4CCD-8D2C-263F975E57BE}">
      <dgm:prSet/>
      <dgm:spPr/>
      <dgm:t>
        <a:bodyPr/>
        <a:lstStyle/>
        <a:p>
          <a:endParaRPr lang="fr-FR" sz="1500"/>
        </a:p>
      </dgm:t>
    </dgm:pt>
    <dgm:pt modelId="{6910937F-99BA-41DD-A046-F81B64D80F23}">
      <dgm:prSet phldrT="[Texte]" custT="1"/>
      <dgm:spPr/>
      <dgm:t>
        <a:bodyPr/>
        <a:lstStyle/>
        <a:p>
          <a:r>
            <a:rPr lang="fr-FR" sz="1500" dirty="0" smtClean="0"/>
            <a:t>Control: APC, LAL, LAPP, LKB</a:t>
          </a:r>
          <a:endParaRPr lang="fr-FR" sz="1500" dirty="0"/>
        </a:p>
      </dgm:t>
    </dgm:pt>
    <dgm:pt modelId="{F0ADD796-941E-4440-9A28-FC7D6B104A19}" type="parTrans" cxnId="{83D37CD1-3912-4320-BEAF-A527A0DD73C2}">
      <dgm:prSet/>
      <dgm:spPr/>
      <dgm:t>
        <a:bodyPr/>
        <a:lstStyle/>
        <a:p>
          <a:endParaRPr lang="fr-FR" sz="1500"/>
        </a:p>
      </dgm:t>
    </dgm:pt>
    <dgm:pt modelId="{87BFDE61-D720-4C45-B18A-054CD1A6844E}" type="sibTrans" cxnId="{83D37CD1-3912-4320-BEAF-A527A0DD73C2}">
      <dgm:prSet/>
      <dgm:spPr/>
      <dgm:t>
        <a:bodyPr/>
        <a:lstStyle/>
        <a:p>
          <a:endParaRPr lang="fr-FR" sz="1500"/>
        </a:p>
      </dgm:t>
    </dgm:pt>
    <dgm:pt modelId="{72293772-1BB4-4458-B7CE-8E7EC072CE6D}">
      <dgm:prSet phldrT="[Texte]" custT="1"/>
      <dgm:spPr/>
      <dgm:t>
        <a:bodyPr/>
        <a:lstStyle/>
        <a:p>
          <a:r>
            <a:rPr lang="fr-FR" sz="1300" dirty="0" smtClean="0"/>
            <a:t>EM-</a:t>
          </a:r>
          <a:r>
            <a:rPr lang="fr-FR" sz="1300" dirty="0" err="1" smtClean="0"/>
            <a:t>follow</a:t>
          </a:r>
          <a:r>
            <a:rPr lang="fr-FR" sz="1300" dirty="0" smtClean="0"/>
            <a:t>-up/GRB: </a:t>
          </a:r>
          <a:r>
            <a:rPr lang="fr-FR" sz="1500" dirty="0" smtClean="0"/>
            <a:t>LAL, APC, ARTEMIS, LAPP</a:t>
          </a:r>
          <a:endParaRPr lang="fr-FR" sz="1500" dirty="0"/>
        </a:p>
      </dgm:t>
    </dgm:pt>
    <dgm:pt modelId="{0556F388-5650-4E7B-9AD2-99A09D344615}" type="parTrans" cxnId="{EA4CEC59-2B56-4E13-A33D-AF86344C13E2}">
      <dgm:prSet/>
      <dgm:spPr/>
      <dgm:t>
        <a:bodyPr/>
        <a:lstStyle/>
        <a:p>
          <a:endParaRPr lang="fr-FR" sz="1500"/>
        </a:p>
      </dgm:t>
    </dgm:pt>
    <dgm:pt modelId="{521483E3-1E9B-4602-8AB4-0CE2EAB1C585}" type="sibTrans" cxnId="{EA4CEC59-2B56-4E13-A33D-AF86344C13E2}">
      <dgm:prSet/>
      <dgm:spPr/>
      <dgm:t>
        <a:bodyPr/>
        <a:lstStyle/>
        <a:p>
          <a:endParaRPr lang="fr-FR" sz="1500"/>
        </a:p>
      </dgm:t>
    </dgm:pt>
    <dgm:pt modelId="{33D91AB3-04AE-6445-B439-3FCCA52765F8}">
      <dgm:prSet phldrT="[Texte]" custT="1"/>
      <dgm:spPr/>
      <dgm:t>
        <a:bodyPr/>
        <a:lstStyle/>
        <a:p>
          <a:r>
            <a:rPr lang="fr-FR" sz="1500" dirty="0" err="1" smtClean="0"/>
            <a:t>Optics</a:t>
          </a:r>
          <a:r>
            <a:rPr lang="fr-FR" sz="1500" dirty="0" smtClean="0"/>
            <a:t> : LMA, LAPP, APC</a:t>
          </a:r>
          <a:endParaRPr lang="fr-FR" sz="1500" dirty="0"/>
        </a:p>
      </dgm:t>
    </dgm:pt>
    <dgm:pt modelId="{821D32AA-53C9-984B-AC9F-D5BDDE4C2B21}" type="parTrans" cxnId="{C5D91524-26FD-1342-ABDC-BC0EB6E5B3AD}">
      <dgm:prSet/>
      <dgm:spPr/>
      <dgm:t>
        <a:bodyPr/>
        <a:lstStyle/>
        <a:p>
          <a:endParaRPr lang="fr-FR" sz="1500"/>
        </a:p>
      </dgm:t>
    </dgm:pt>
    <dgm:pt modelId="{19EBCCBD-1C54-8243-B8FD-F238F2358F40}" type="sibTrans" cxnId="{C5D91524-26FD-1342-ABDC-BC0EB6E5B3AD}">
      <dgm:prSet/>
      <dgm:spPr/>
      <dgm:t>
        <a:bodyPr/>
        <a:lstStyle/>
        <a:p>
          <a:endParaRPr lang="fr-FR" sz="1500"/>
        </a:p>
      </dgm:t>
    </dgm:pt>
    <dgm:pt modelId="{703A3CBE-6DDE-9047-B2BE-07D9C955F3CF}">
      <dgm:prSet phldrT="[Texte]" custT="1"/>
      <dgm:spPr/>
      <dgm:t>
        <a:bodyPr/>
        <a:lstStyle/>
        <a:p>
          <a:r>
            <a:rPr lang="fr-FR" sz="1500" dirty="0" smtClean="0"/>
            <a:t>Vacuum : LAL, LAPP</a:t>
          </a:r>
          <a:endParaRPr lang="fr-FR" sz="1500" dirty="0"/>
        </a:p>
      </dgm:t>
    </dgm:pt>
    <dgm:pt modelId="{2C406796-7902-9F46-857C-73A44E4E0D2D}" type="parTrans" cxnId="{0F82C9B2-3EC7-DB4F-A9D3-BD3E5A2A890D}">
      <dgm:prSet/>
      <dgm:spPr/>
      <dgm:t>
        <a:bodyPr/>
        <a:lstStyle/>
        <a:p>
          <a:endParaRPr lang="fr-FR" sz="1500"/>
        </a:p>
      </dgm:t>
    </dgm:pt>
    <dgm:pt modelId="{4EE5E103-4491-4344-A175-2271789FA41B}" type="sibTrans" cxnId="{0F82C9B2-3EC7-DB4F-A9D3-BD3E5A2A890D}">
      <dgm:prSet/>
      <dgm:spPr/>
      <dgm:t>
        <a:bodyPr/>
        <a:lstStyle/>
        <a:p>
          <a:endParaRPr lang="fr-FR" sz="1500"/>
        </a:p>
      </dgm:t>
    </dgm:pt>
    <dgm:pt modelId="{6E342C3D-1120-0E44-B18D-54404F826EDD}">
      <dgm:prSet phldrT="[Texte]" custT="1"/>
      <dgm:spPr/>
      <dgm:t>
        <a:bodyPr/>
        <a:lstStyle/>
        <a:p>
          <a:r>
            <a:rPr lang="fr-FR" sz="1500" dirty="0" smtClean="0"/>
            <a:t>Quantum noise : APC, LAL, LAPP, LKB, LMA</a:t>
          </a:r>
          <a:endParaRPr lang="fr-FR" sz="1500" dirty="0"/>
        </a:p>
      </dgm:t>
    </dgm:pt>
    <dgm:pt modelId="{56D03022-4BAB-2942-B935-231E954F3758}" type="parTrans" cxnId="{34B65BAC-9315-6F49-A131-C5D302BC13C9}">
      <dgm:prSet/>
      <dgm:spPr/>
      <dgm:t>
        <a:bodyPr/>
        <a:lstStyle/>
        <a:p>
          <a:endParaRPr lang="fr-FR" sz="1500"/>
        </a:p>
      </dgm:t>
    </dgm:pt>
    <dgm:pt modelId="{D89DF112-9117-BF4D-A55C-60BDE73D4F01}" type="sibTrans" cxnId="{34B65BAC-9315-6F49-A131-C5D302BC13C9}">
      <dgm:prSet/>
      <dgm:spPr/>
      <dgm:t>
        <a:bodyPr/>
        <a:lstStyle/>
        <a:p>
          <a:endParaRPr lang="fr-FR" sz="1500"/>
        </a:p>
      </dgm:t>
    </dgm:pt>
    <dgm:pt modelId="{468FB27A-9C83-4E45-AB91-FA6E7AC640C3}">
      <dgm:prSet phldrT="[Texte]" custT="1"/>
      <dgm:spPr/>
      <dgm:t>
        <a:bodyPr/>
        <a:lstStyle/>
        <a:p>
          <a:r>
            <a:rPr lang="fr-FR" sz="1500" dirty="0" smtClean="0"/>
            <a:t>Lasers: ARTEMIS</a:t>
          </a:r>
          <a:endParaRPr lang="fr-FR" sz="1500" dirty="0"/>
        </a:p>
      </dgm:t>
    </dgm:pt>
    <dgm:pt modelId="{09DA154C-2E64-4F4E-8ACF-3836450D84E6}" type="parTrans" cxnId="{C1EC5758-153A-42CE-83EF-6334851D32C7}">
      <dgm:prSet/>
      <dgm:spPr/>
      <dgm:t>
        <a:bodyPr/>
        <a:lstStyle/>
        <a:p>
          <a:endParaRPr lang="fr-FR" sz="1500"/>
        </a:p>
      </dgm:t>
    </dgm:pt>
    <dgm:pt modelId="{ABDD2442-E176-43E9-9DEB-F771BFF3B61E}" type="sibTrans" cxnId="{C1EC5758-153A-42CE-83EF-6334851D32C7}">
      <dgm:prSet/>
      <dgm:spPr/>
      <dgm:t>
        <a:bodyPr/>
        <a:lstStyle/>
        <a:p>
          <a:endParaRPr lang="fr-FR" sz="1500"/>
        </a:p>
      </dgm:t>
    </dgm:pt>
    <dgm:pt modelId="{273724F0-D70A-4123-B0BE-A5A0AF3451D3}" type="pres">
      <dgm:prSet presAssocID="{F132F189-43FC-4A45-B0AA-D3473E9EFE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6CCFACE0-DC22-427D-BA9E-86AFADB3CBE7}" type="pres">
      <dgm:prSet presAssocID="{41FE92A7-CAFF-4465-B444-599F083894EA}" presName="root" presStyleCnt="0"/>
      <dgm:spPr/>
    </dgm:pt>
    <dgm:pt modelId="{0D7749F2-01B4-4B8D-91E7-5FDF7AA6DAB4}" type="pres">
      <dgm:prSet presAssocID="{41FE92A7-CAFF-4465-B444-599F083894EA}" presName="rootComposite" presStyleCnt="0"/>
      <dgm:spPr/>
    </dgm:pt>
    <dgm:pt modelId="{636EC0F4-08C7-4102-9BC5-12EB033ED551}" type="pres">
      <dgm:prSet presAssocID="{41FE92A7-CAFF-4465-B444-599F083894EA}" presName="rootText" presStyleLbl="node1" presStyleIdx="0" presStyleCnt="2" custScaleX="131359"/>
      <dgm:spPr/>
      <dgm:t>
        <a:bodyPr/>
        <a:lstStyle/>
        <a:p>
          <a:endParaRPr lang="fr-FR"/>
        </a:p>
      </dgm:t>
    </dgm:pt>
    <dgm:pt modelId="{3FB2EDA8-1F55-4F24-816A-14A0FF62003E}" type="pres">
      <dgm:prSet presAssocID="{41FE92A7-CAFF-4465-B444-599F083894EA}" presName="rootConnector" presStyleLbl="node1" presStyleIdx="0" presStyleCnt="2"/>
      <dgm:spPr/>
      <dgm:t>
        <a:bodyPr/>
        <a:lstStyle/>
        <a:p>
          <a:endParaRPr lang="fr-FR"/>
        </a:p>
      </dgm:t>
    </dgm:pt>
    <dgm:pt modelId="{67130ED2-6A7A-42B5-A5BE-F0837EC652BF}" type="pres">
      <dgm:prSet presAssocID="{41FE92A7-CAFF-4465-B444-599F083894EA}" presName="childShape" presStyleCnt="0"/>
      <dgm:spPr/>
    </dgm:pt>
    <dgm:pt modelId="{3A233738-3304-4E45-8514-9DFAF6BD7B57}" type="pres">
      <dgm:prSet presAssocID="{1E779B06-FFEA-4C14-AAA9-603E4EBE8F8B}" presName="Name13" presStyleLbl="parChTrans1D2" presStyleIdx="0" presStyleCnt="9"/>
      <dgm:spPr/>
      <dgm:t>
        <a:bodyPr/>
        <a:lstStyle/>
        <a:p>
          <a:endParaRPr lang="fr-FR"/>
        </a:p>
      </dgm:t>
    </dgm:pt>
    <dgm:pt modelId="{8541FA3C-464C-4BAE-9827-84A851F7DBBA}" type="pres">
      <dgm:prSet presAssocID="{0EE9DB05-2A64-42B9-93CE-3848A9D66F66}" presName="childText" presStyleLbl="bgAcc1" presStyleIdx="0" presStyleCnt="9" custScaleX="1590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FE94D5-F866-4D97-9891-557F6AEC3676}" type="pres">
      <dgm:prSet presAssocID="{824DA9AA-A864-4880-829E-9DE6A144B258}" presName="Name13" presStyleLbl="parChTrans1D2" presStyleIdx="1" presStyleCnt="9"/>
      <dgm:spPr/>
      <dgm:t>
        <a:bodyPr/>
        <a:lstStyle/>
        <a:p>
          <a:endParaRPr lang="fr-FR"/>
        </a:p>
      </dgm:t>
    </dgm:pt>
    <dgm:pt modelId="{F692604B-AE8D-46A1-8574-3C88CAA6069F}" type="pres">
      <dgm:prSet presAssocID="{34AB4A8A-CD8A-479B-BEFD-006D596DCC79}" presName="childText" presStyleLbl="bgAcc1" presStyleIdx="1" presStyleCnt="9" custScaleX="1590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E9A64C-14E5-4D0B-809A-5BB017C62A54}" type="pres">
      <dgm:prSet presAssocID="{0556F388-5650-4E7B-9AD2-99A09D344615}" presName="Name13" presStyleLbl="parChTrans1D2" presStyleIdx="2" presStyleCnt="9"/>
      <dgm:spPr/>
      <dgm:t>
        <a:bodyPr/>
        <a:lstStyle/>
        <a:p>
          <a:endParaRPr lang="fr-FR"/>
        </a:p>
      </dgm:t>
    </dgm:pt>
    <dgm:pt modelId="{506FABE8-37F1-4512-94F6-D2E4A7FC42B0}" type="pres">
      <dgm:prSet presAssocID="{72293772-1BB4-4458-B7CE-8E7EC072CE6D}" presName="childText" presStyleLbl="bgAcc1" presStyleIdx="2" presStyleCnt="9" custScaleX="1590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7B1DC2-D0B9-45EA-A573-E6F86A6AA03D}" type="pres">
      <dgm:prSet presAssocID="{3413E381-67F1-460E-A77D-F746CB1DDB4F}" presName="root" presStyleCnt="0"/>
      <dgm:spPr/>
    </dgm:pt>
    <dgm:pt modelId="{3CD75FD9-A137-4744-B1E7-E51CAEA81E82}" type="pres">
      <dgm:prSet presAssocID="{3413E381-67F1-460E-A77D-F746CB1DDB4F}" presName="rootComposite" presStyleCnt="0"/>
      <dgm:spPr/>
    </dgm:pt>
    <dgm:pt modelId="{A5DB91D7-3E7A-440A-A4E2-3488A36E04A9}" type="pres">
      <dgm:prSet presAssocID="{3413E381-67F1-460E-A77D-F746CB1DDB4F}" presName="rootText" presStyleLbl="node1" presStyleIdx="1" presStyleCnt="2" custScaleX="131431" custLinFactNeighborX="3970" custLinFactNeighborY="-367"/>
      <dgm:spPr/>
      <dgm:t>
        <a:bodyPr/>
        <a:lstStyle/>
        <a:p>
          <a:endParaRPr lang="fr-FR"/>
        </a:p>
      </dgm:t>
    </dgm:pt>
    <dgm:pt modelId="{714F4C5F-9D88-4E86-9908-15F72009A580}" type="pres">
      <dgm:prSet presAssocID="{3413E381-67F1-460E-A77D-F746CB1DDB4F}" presName="rootConnector" presStyleLbl="node1" presStyleIdx="1" presStyleCnt="2"/>
      <dgm:spPr/>
      <dgm:t>
        <a:bodyPr/>
        <a:lstStyle/>
        <a:p>
          <a:endParaRPr lang="fr-FR"/>
        </a:p>
      </dgm:t>
    </dgm:pt>
    <dgm:pt modelId="{D7FD6F49-E188-4EAF-BA33-7F4B186916C9}" type="pres">
      <dgm:prSet presAssocID="{3413E381-67F1-460E-A77D-F746CB1DDB4F}" presName="childShape" presStyleCnt="0"/>
      <dgm:spPr/>
    </dgm:pt>
    <dgm:pt modelId="{7FC62A1F-6FAD-422F-9451-5F8B91641724}" type="pres">
      <dgm:prSet presAssocID="{8B68994D-233C-4133-BFBA-E2165561058B}" presName="Name13" presStyleLbl="parChTrans1D2" presStyleIdx="3" presStyleCnt="9"/>
      <dgm:spPr/>
      <dgm:t>
        <a:bodyPr/>
        <a:lstStyle/>
        <a:p>
          <a:endParaRPr lang="fr-FR"/>
        </a:p>
      </dgm:t>
    </dgm:pt>
    <dgm:pt modelId="{58D1A192-F28C-4521-8C63-E311F067B4BB}" type="pres">
      <dgm:prSet presAssocID="{45ADFD35-2CF8-442C-BD0C-C630E4D5BD4E}" presName="childText" presStyleLbl="bgAcc1" presStyleIdx="3" presStyleCnt="9" custScaleX="15910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706255-E14E-4A26-BB7B-163553F361E8}" type="pres">
      <dgm:prSet presAssocID="{F0ADD796-941E-4440-9A28-FC7D6B104A19}" presName="Name13" presStyleLbl="parChTrans1D2" presStyleIdx="4" presStyleCnt="9"/>
      <dgm:spPr/>
      <dgm:t>
        <a:bodyPr/>
        <a:lstStyle/>
        <a:p>
          <a:endParaRPr lang="fr-FR"/>
        </a:p>
      </dgm:t>
    </dgm:pt>
    <dgm:pt modelId="{EED84F27-CDE7-4A73-AD96-AFD095459D52}" type="pres">
      <dgm:prSet presAssocID="{6910937F-99BA-41DD-A046-F81B64D80F23}" presName="childText" presStyleLbl="bgAcc1" presStyleIdx="4" presStyleCnt="9" custScaleX="15910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6993043-AE88-8F4E-BAAD-26C2E85979F5}" type="pres">
      <dgm:prSet presAssocID="{821D32AA-53C9-984B-AC9F-D5BDDE4C2B21}" presName="Name13" presStyleLbl="parChTrans1D2" presStyleIdx="5" presStyleCnt="9"/>
      <dgm:spPr/>
      <dgm:t>
        <a:bodyPr/>
        <a:lstStyle/>
        <a:p>
          <a:endParaRPr lang="fr-FR"/>
        </a:p>
      </dgm:t>
    </dgm:pt>
    <dgm:pt modelId="{42942660-E8E3-A443-9D53-E498315D142E}" type="pres">
      <dgm:prSet presAssocID="{33D91AB3-04AE-6445-B439-3FCCA52765F8}" presName="childText" presStyleLbl="bgAcc1" presStyleIdx="5" presStyleCnt="9" custScaleX="1590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E6AE2B-C90E-A44F-9E1E-58C443862879}" type="pres">
      <dgm:prSet presAssocID="{2C406796-7902-9F46-857C-73A44E4E0D2D}" presName="Name13" presStyleLbl="parChTrans1D2" presStyleIdx="6" presStyleCnt="9"/>
      <dgm:spPr/>
      <dgm:t>
        <a:bodyPr/>
        <a:lstStyle/>
        <a:p>
          <a:endParaRPr lang="fr-FR"/>
        </a:p>
      </dgm:t>
    </dgm:pt>
    <dgm:pt modelId="{4B2F5F02-BA28-C248-BEBC-7C85EDCC0905}" type="pres">
      <dgm:prSet presAssocID="{703A3CBE-6DDE-9047-B2BE-07D9C955F3CF}" presName="childText" presStyleLbl="bgAcc1" presStyleIdx="6" presStyleCnt="9" custScaleX="1590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91A650F-F3E0-EB4B-895F-4E47C7140ED9}" type="pres">
      <dgm:prSet presAssocID="{56D03022-4BAB-2942-B935-231E954F3758}" presName="Name13" presStyleLbl="parChTrans1D2" presStyleIdx="7" presStyleCnt="9"/>
      <dgm:spPr/>
      <dgm:t>
        <a:bodyPr/>
        <a:lstStyle/>
        <a:p>
          <a:endParaRPr lang="fr-FR"/>
        </a:p>
      </dgm:t>
    </dgm:pt>
    <dgm:pt modelId="{212A401D-B5D7-5F41-A737-F0D1B4529FE5}" type="pres">
      <dgm:prSet presAssocID="{6E342C3D-1120-0E44-B18D-54404F826EDD}" presName="childText" presStyleLbl="bgAcc1" presStyleIdx="7" presStyleCnt="9" custScaleX="1590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F34254B-11D8-4C56-A744-F86D8FDA355A}" type="pres">
      <dgm:prSet presAssocID="{09DA154C-2E64-4F4E-8ACF-3836450D84E6}" presName="Name13" presStyleLbl="parChTrans1D2" presStyleIdx="8" presStyleCnt="9"/>
      <dgm:spPr/>
      <dgm:t>
        <a:bodyPr/>
        <a:lstStyle/>
        <a:p>
          <a:endParaRPr lang="fr-FR"/>
        </a:p>
      </dgm:t>
    </dgm:pt>
    <dgm:pt modelId="{50981955-0E09-4674-981E-5964B3DB05C9}" type="pres">
      <dgm:prSet presAssocID="{468FB27A-9C83-4E45-AB91-FA6E7AC640C3}" presName="childText" presStyleLbl="bgAcc1" presStyleIdx="8" presStyleCnt="9" custScaleX="15909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836D202-9C49-40C8-A7E3-B93318B1B270}" type="presOf" srcId="{41FE92A7-CAFF-4465-B444-599F083894EA}" destId="{636EC0F4-08C7-4102-9BC5-12EB033ED551}" srcOrd="0" destOrd="0" presId="urn:microsoft.com/office/officeart/2005/8/layout/hierarchy3"/>
    <dgm:cxn modelId="{05C777F5-F436-4939-9AB2-212B57492293}" srcId="{41FE92A7-CAFF-4465-B444-599F083894EA}" destId="{34AB4A8A-CD8A-479B-BEFD-006D596DCC79}" srcOrd="1" destOrd="0" parTransId="{824DA9AA-A864-4880-829E-9DE6A144B258}" sibTransId="{1DD2891B-2BC3-48DD-B3F1-2ED87B3580A9}"/>
    <dgm:cxn modelId="{934BAB55-39CF-4550-8727-5BEE06BC9892}" type="presOf" srcId="{F0ADD796-941E-4440-9A28-FC7D6B104A19}" destId="{4D706255-E14E-4A26-BB7B-163553F361E8}" srcOrd="0" destOrd="0" presId="urn:microsoft.com/office/officeart/2005/8/layout/hierarchy3"/>
    <dgm:cxn modelId="{C9908EC6-B336-4DFD-8422-5C902ECA3FB2}" type="presOf" srcId="{33D91AB3-04AE-6445-B439-3FCCA52765F8}" destId="{42942660-E8E3-A443-9D53-E498315D142E}" srcOrd="0" destOrd="0" presId="urn:microsoft.com/office/officeart/2005/8/layout/hierarchy3"/>
    <dgm:cxn modelId="{CF0F381F-7317-4DCC-A567-D3EFD5E6D291}" type="presOf" srcId="{6910937F-99BA-41DD-A046-F81B64D80F23}" destId="{EED84F27-CDE7-4A73-AD96-AFD095459D52}" srcOrd="0" destOrd="0" presId="urn:microsoft.com/office/officeart/2005/8/layout/hierarchy3"/>
    <dgm:cxn modelId="{AEDE30B5-6FB4-4553-8D37-0FE49C278032}" type="presOf" srcId="{2C406796-7902-9F46-857C-73A44E4E0D2D}" destId="{13E6AE2B-C90E-A44F-9E1E-58C443862879}" srcOrd="0" destOrd="0" presId="urn:microsoft.com/office/officeart/2005/8/layout/hierarchy3"/>
    <dgm:cxn modelId="{B504EAAA-404C-4319-A106-E26CAD051504}" type="presOf" srcId="{468FB27A-9C83-4E45-AB91-FA6E7AC640C3}" destId="{50981955-0E09-4674-981E-5964B3DB05C9}" srcOrd="0" destOrd="0" presId="urn:microsoft.com/office/officeart/2005/8/layout/hierarchy3"/>
    <dgm:cxn modelId="{2ECFDA7F-568A-4910-A582-1090C3EE7452}" srcId="{F132F189-43FC-4A45-B0AA-D3473E9EFE4D}" destId="{41FE92A7-CAFF-4465-B444-599F083894EA}" srcOrd="0" destOrd="0" parTransId="{380E802A-A1BA-43FA-8D29-3FC3248DADE9}" sibTransId="{2EB3C01E-9031-4D64-8076-EB6AE09AA56B}"/>
    <dgm:cxn modelId="{CAEFEDF8-D2CD-42CB-9311-572B67A49A0C}" type="presOf" srcId="{1E779B06-FFEA-4C14-AAA9-603E4EBE8F8B}" destId="{3A233738-3304-4E45-8514-9DFAF6BD7B57}" srcOrd="0" destOrd="0" presId="urn:microsoft.com/office/officeart/2005/8/layout/hierarchy3"/>
    <dgm:cxn modelId="{C5D91524-26FD-1342-ABDC-BC0EB6E5B3AD}" srcId="{3413E381-67F1-460E-A77D-F746CB1DDB4F}" destId="{33D91AB3-04AE-6445-B439-3FCCA52765F8}" srcOrd="2" destOrd="0" parTransId="{821D32AA-53C9-984B-AC9F-D5BDDE4C2B21}" sibTransId="{19EBCCBD-1C54-8243-B8FD-F238F2358F40}"/>
    <dgm:cxn modelId="{BB2174D0-9670-4BC4-A56E-91A0C62F96FA}" type="presOf" srcId="{45ADFD35-2CF8-442C-BD0C-C630E4D5BD4E}" destId="{58D1A192-F28C-4521-8C63-E311F067B4BB}" srcOrd="0" destOrd="0" presId="urn:microsoft.com/office/officeart/2005/8/layout/hierarchy3"/>
    <dgm:cxn modelId="{3677E218-E280-4B8C-9829-D7721548BCAD}" type="presOf" srcId="{72293772-1BB4-4458-B7CE-8E7EC072CE6D}" destId="{506FABE8-37F1-4512-94F6-D2E4A7FC42B0}" srcOrd="0" destOrd="0" presId="urn:microsoft.com/office/officeart/2005/8/layout/hierarchy3"/>
    <dgm:cxn modelId="{28085D03-5B03-4CFA-94E8-D697F07B0E28}" type="presOf" srcId="{6E342C3D-1120-0E44-B18D-54404F826EDD}" destId="{212A401D-B5D7-5F41-A737-F0D1B4529FE5}" srcOrd="0" destOrd="0" presId="urn:microsoft.com/office/officeart/2005/8/layout/hierarchy3"/>
    <dgm:cxn modelId="{B42C8EB3-5DD9-4CCD-8D2C-263F975E57BE}" srcId="{F132F189-43FC-4A45-B0AA-D3473E9EFE4D}" destId="{3413E381-67F1-460E-A77D-F746CB1DDB4F}" srcOrd="1" destOrd="0" parTransId="{0EF1A66F-B746-4F9D-BD7A-65A079999AB1}" sibTransId="{F3D82080-40D4-4034-BBED-5236EBE479C7}"/>
    <dgm:cxn modelId="{F7721D14-D2E1-476A-AEAF-A9DBADAEB9C5}" type="presOf" srcId="{F132F189-43FC-4A45-B0AA-D3473E9EFE4D}" destId="{273724F0-D70A-4123-B0BE-A5A0AF3451D3}" srcOrd="0" destOrd="0" presId="urn:microsoft.com/office/officeart/2005/8/layout/hierarchy3"/>
    <dgm:cxn modelId="{D3B2037D-359F-44C8-9F0B-1D17BA4AB61F}" type="presOf" srcId="{8B68994D-233C-4133-BFBA-E2165561058B}" destId="{7FC62A1F-6FAD-422F-9451-5F8B91641724}" srcOrd="0" destOrd="0" presId="urn:microsoft.com/office/officeart/2005/8/layout/hierarchy3"/>
    <dgm:cxn modelId="{B7A976F1-5DEC-4614-B947-BEBAE7FD71E3}" type="presOf" srcId="{824DA9AA-A864-4880-829E-9DE6A144B258}" destId="{39FE94D5-F866-4D97-9891-557F6AEC3676}" srcOrd="0" destOrd="0" presId="urn:microsoft.com/office/officeart/2005/8/layout/hierarchy3"/>
    <dgm:cxn modelId="{552C1E92-91DF-425C-B11E-544411330252}" type="presOf" srcId="{821D32AA-53C9-984B-AC9F-D5BDDE4C2B21}" destId="{C6993043-AE88-8F4E-BAAD-26C2E85979F5}" srcOrd="0" destOrd="0" presId="urn:microsoft.com/office/officeart/2005/8/layout/hierarchy3"/>
    <dgm:cxn modelId="{EA4CEC59-2B56-4E13-A33D-AF86344C13E2}" srcId="{41FE92A7-CAFF-4465-B444-599F083894EA}" destId="{72293772-1BB4-4458-B7CE-8E7EC072CE6D}" srcOrd="2" destOrd="0" parTransId="{0556F388-5650-4E7B-9AD2-99A09D344615}" sibTransId="{521483E3-1E9B-4602-8AB4-0CE2EAB1C585}"/>
    <dgm:cxn modelId="{C1EC5758-153A-42CE-83EF-6334851D32C7}" srcId="{3413E381-67F1-460E-A77D-F746CB1DDB4F}" destId="{468FB27A-9C83-4E45-AB91-FA6E7AC640C3}" srcOrd="5" destOrd="0" parTransId="{09DA154C-2E64-4F4E-8ACF-3836450D84E6}" sibTransId="{ABDD2442-E176-43E9-9DEB-F771BFF3B61E}"/>
    <dgm:cxn modelId="{892FB312-62A7-4022-AC5F-AABBFB38E3B1}" type="presOf" srcId="{41FE92A7-CAFF-4465-B444-599F083894EA}" destId="{3FB2EDA8-1F55-4F24-816A-14A0FF62003E}" srcOrd="1" destOrd="0" presId="urn:microsoft.com/office/officeart/2005/8/layout/hierarchy3"/>
    <dgm:cxn modelId="{AB2404D1-4592-43B7-9E1C-66D19BCFE3DF}" type="presOf" srcId="{3413E381-67F1-460E-A77D-F746CB1DDB4F}" destId="{714F4C5F-9D88-4E86-9908-15F72009A580}" srcOrd="1" destOrd="0" presId="urn:microsoft.com/office/officeart/2005/8/layout/hierarchy3"/>
    <dgm:cxn modelId="{8F095235-DA57-4334-AFE3-42846009373D}" type="presOf" srcId="{34AB4A8A-CD8A-479B-BEFD-006D596DCC79}" destId="{F692604B-AE8D-46A1-8574-3C88CAA6069F}" srcOrd="0" destOrd="0" presId="urn:microsoft.com/office/officeart/2005/8/layout/hierarchy3"/>
    <dgm:cxn modelId="{51B8302C-A5CF-4FE0-9DCF-CC207A6F9828}" srcId="{3413E381-67F1-460E-A77D-F746CB1DDB4F}" destId="{45ADFD35-2CF8-442C-BD0C-C630E4D5BD4E}" srcOrd="0" destOrd="0" parTransId="{8B68994D-233C-4133-BFBA-E2165561058B}" sibTransId="{258CF378-075D-4188-A154-04610FA7B734}"/>
    <dgm:cxn modelId="{070E12F4-DC48-4529-B4F5-4F14E0877A85}" type="presOf" srcId="{0556F388-5650-4E7B-9AD2-99A09D344615}" destId="{60E9A64C-14E5-4D0B-809A-5BB017C62A54}" srcOrd="0" destOrd="0" presId="urn:microsoft.com/office/officeart/2005/8/layout/hierarchy3"/>
    <dgm:cxn modelId="{1BDB7AAF-F0EE-4F10-AD74-93493BAB412A}" type="presOf" srcId="{3413E381-67F1-460E-A77D-F746CB1DDB4F}" destId="{A5DB91D7-3E7A-440A-A4E2-3488A36E04A9}" srcOrd="0" destOrd="0" presId="urn:microsoft.com/office/officeart/2005/8/layout/hierarchy3"/>
    <dgm:cxn modelId="{69601099-AB3C-44F7-AB7C-8A82EF7F2993}" srcId="{41FE92A7-CAFF-4465-B444-599F083894EA}" destId="{0EE9DB05-2A64-42B9-93CE-3848A9D66F66}" srcOrd="0" destOrd="0" parTransId="{1E779B06-FFEA-4C14-AAA9-603E4EBE8F8B}" sibTransId="{8D488E01-7CC7-4C02-BB6D-2A0DD3B4716A}"/>
    <dgm:cxn modelId="{34B65BAC-9315-6F49-A131-C5D302BC13C9}" srcId="{3413E381-67F1-460E-A77D-F746CB1DDB4F}" destId="{6E342C3D-1120-0E44-B18D-54404F826EDD}" srcOrd="4" destOrd="0" parTransId="{56D03022-4BAB-2942-B935-231E954F3758}" sibTransId="{D89DF112-9117-BF4D-A55C-60BDE73D4F01}"/>
    <dgm:cxn modelId="{D20B368E-E9E6-4EF1-B17C-61E29250751C}" type="presOf" srcId="{09DA154C-2E64-4F4E-8ACF-3836450D84E6}" destId="{6F34254B-11D8-4C56-A744-F86D8FDA355A}" srcOrd="0" destOrd="0" presId="urn:microsoft.com/office/officeart/2005/8/layout/hierarchy3"/>
    <dgm:cxn modelId="{8D8B4FD0-D599-4E61-8023-226589375C74}" type="presOf" srcId="{703A3CBE-6DDE-9047-B2BE-07D9C955F3CF}" destId="{4B2F5F02-BA28-C248-BEBC-7C85EDCC0905}" srcOrd="0" destOrd="0" presId="urn:microsoft.com/office/officeart/2005/8/layout/hierarchy3"/>
    <dgm:cxn modelId="{975B581D-E04B-4166-A638-C25AB0774142}" type="presOf" srcId="{56D03022-4BAB-2942-B935-231E954F3758}" destId="{F91A650F-F3E0-EB4B-895F-4E47C7140ED9}" srcOrd="0" destOrd="0" presId="urn:microsoft.com/office/officeart/2005/8/layout/hierarchy3"/>
    <dgm:cxn modelId="{8D423392-6EB5-4C19-B1CC-E5456E22EFB9}" type="presOf" srcId="{0EE9DB05-2A64-42B9-93CE-3848A9D66F66}" destId="{8541FA3C-464C-4BAE-9827-84A851F7DBBA}" srcOrd="0" destOrd="0" presId="urn:microsoft.com/office/officeart/2005/8/layout/hierarchy3"/>
    <dgm:cxn modelId="{83D37CD1-3912-4320-BEAF-A527A0DD73C2}" srcId="{3413E381-67F1-460E-A77D-F746CB1DDB4F}" destId="{6910937F-99BA-41DD-A046-F81B64D80F23}" srcOrd="1" destOrd="0" parTransId="{F0ADD796-941E-4440-9A28-FC7D6B104A19}" sibTransId="{87BFDE61-D720-4C45-B18A-054CD1A6844E}"/>
    <dgm:cxn modelId="{0F82C9B2-3EC7-DB4F-A9D3-BD3E5A2A890D}" srcId="{3413E381-67F1-460E-A77D-F746CB1DDB4F}" destId="{703A3CBE-6DDE-9047-B2BE-07D9C955F3CF}" srcOrd="3" destOrd="0" parTransId="{2C406796-7902-9F46-857C-73A44E4E0D2D}" sibTransId="{4EE5E103-4491-4344-A175-2271789FA41B}"/>
    <dgm:cxn modelId="{6B3FDC7D-6898-4837-9670-235B31F51309}" type="presParOf" srcId="{273724F0-D70A-4123-B0BE-A5A0AF3451D3}" destId="{6CCFACE0-DC22-427D-BA9E-86AFADB3CBE7}" srcOrd="0" destOrd="0" presId="urn:microsoft.com/office/officeart/2005/8/layout/hierarchy3"/>
    <dgm:cxn modelId="{CA6B93AE-682F-466D-BEAD-3636B0D704D4}" type="presParOf" srcId="{6CCFACE0-DC22-427D-BA9E-86AFADB3CBE7}" destId="{0D7749F2-01B4-4B8D-91E7-5FDF7AA6DAB4}" srcOrd="0" destOrd="0" presId="urn:microsoft.com/office/officeart/2005/8/layout/hierarchy3"/>
    <dgm:cxn modelId="{5485BAE2-6141-4E0F-954D-2C8D6E87E41A}" type="presParOf" srcId="{0D7749F2-01B4-4B8D-91E7-5FDF7AA6DAB4}" destId="{636EC0F4-08C7-4102-9BC5-12EB033ED551}" srcOrd="0" destOrd="0" presId="urn:microsoft.com/office/officeart/2005/8/layout/hierarchy3"/>
    <dgm:cxn modelId="{4988C263-BBA7-4524-A69E-92A0D107ABA8}" type="presParOf" srcId="{0D7749F2-01B4-4B8D-91E7-5FDF7AA6DAB4}" destId="{3FB2EDA8-1F55-4F24-816A-14A0FF62003E}" srcOrd="1" destOrd="0" presId="urn:microsoft.com/office/officeart/2005/8/layout/hierarchy3"/>
    <dgm:cxn modelId="{FB77D391-9CC5-4522-8C90-B045AAB25579}" type="presParOf" srcId="{6CCFACE0-DC22-427D-BA9E-86AFADB3CBE7}" destId="{67130ED2-6A7A-42B5-A5BE-F0837EC652BF}" srcOrd="1" destOrd="0" presId="urn:microsoft.com/office/officeart/2005/8/layout/hierarchy3"/>
    <dgm:cxn modelId="{8B7CC029-C4D7-46A6-B9AD-163845BABCBC}" type="presParOf" srcId="{67130ED2-6A7A-42B5-A5BE-F0837EC652BF}" destId="{3A233738-3304-4E45-8514-9DFAF6BD7B57}" srcOrd="0" destOrd="0" presId="urn:microsoft.com/office/officeart/2005/8/layout/hierarchy3"/>
    <dgm:cxn modelId="{6771A723-F9AF-42B4-B35B-27D70048B785}" type="presParOf" srcId="{67130ED2-6A7A-42B5-A5BE-F0837EC652BF}" destId="{8541FA3C-464C-4BAE-9827-84A851F7DBBA}" srcOrd="1" destOrd="0" presId="urn:microsoft.com/office/officeart/2005/8/layout/hierarchy3"/>
    <dgm:cxn modelId="{60D075C4-64FC-4A7B-AC39-6861BF748BCF}" type="presParOf" srcId="{67130ED2-6A7A-42B5-A5BE-F0837EC652BF}" destId="{39FE94D5-F866-4D97-9891-557F6AEC3676}" srcOrd="2" destOrd="0" presId="urn:microsoft.com/office/officeart/2005/8/layout/hierarchy3"/>
    <dgm:cxn modelId="{64BC4CB1-6E88-4F68-94A0-E0CA807B07B1}" type="presParOf" srcId="{67130ED2-6A7A-42B5-A5BE-F0837EC652BF}" destId="{F692604B-AE8D-46A1-8574-3C88CAA6069F}" srcOrd="3" destOrd="0" presId="urn:microsoft.com/office/officeart/2005/8/layout/hierarchy3"/>
    <dgm:cxn modelId="{690A29CE-7922-4F68-9B9C-41E038590227}" type="presParOf" srcId="{67130ED2-6A7A-42B5-A5BE-F0837EC652BF}" destId="{60E9A64C-14E5-4D0B-809A-5BB017C62A54}" srcOrd="4" destOrd="0" presId="urn:microsoft.com/office/officeart/2005/8/layout/hierarchy3"/>
    <dgm:cxn modelId="{5B5EFF74-1EF9-4B20-8D7E-BD30C2FFF7BB}" type="presParOf" srcId="{67130ED2-6A7A-42B5-A5BE-F0837EC652BF}" destId="{506FABE8-37F1-4512-94F6-D2E4A7FC42B0}" srcOrd="5" destOrd="0" presId="urn:microsoft.com/office/officeart/2005/8/layout/hierarchy3"/>
    <dgm:cxn modelId="{43749AF7-0DBA-461F-9B99-ECA23A8BD054}" type="presParOf" srcId="{273724F0-D70A-4123-B0BE-A5A0AF3451D3}" destId="{137B1DC2-D0B9-45EA-A573-E6F86A6AA03D}" srcOrd="1" destOrd="0" presId="urn:microsoft.com/office/officeart/2005/8/layout/hierarchy3"/>
    <dgm:cxn modelId="{F8309D38-2D71-4645-A3DC-4B0990DAC943}" type="presParOf" srcId="{137B1DC2-D0B9-45EA-A573-E6F86A6AA03D}" destId="{3CD75FD9-A137-4744-B1E7-E51CAEA81E82}" srcOrd="0" destOrd="0" presId="urn:microsoft.com/office/officeart/2005/8/layout/hierarchy3"/>
    <dgm:cxn modelId="{5E5E1FD9-0838-4EEF-BCED-5E6D8780469D}" type="presParOf" srcId="{3CD75FD9-A137-4744-B1E7-E51CAEA81E82}" destId="{A5DB91D7-3E7A-440A-A4E2-3488A36E04A9}" srcOrd="0" destOrd="0" presId="urn:microsoft.com/office/officeart/2005/8/layout/hierarchy3"/>
    <dgm:cxn modelId="{EEAE28F6-FB6B-4540-ADCF-6CC3C6CB02E7}" type="presParOf" srcId="{3CD75FD9-A137-4744-B1E7-E51CAEA81E82}" destId="{714F4C5F-9D88-4E86-9908-15F72009A580}" srcOrd="1" destOrd="0" presId="urn:microsoft.com/office/officeart/2005/8/layout/hierarchy3"/>
    <dgm:cxn modelId="{33ABB047-7635-4123-92AF-BC8639971FF7}" type="presParOf" srcId="{137B1DC2-D0B9-45EA-A573-E6F86A6AA03D}" destId="{D7FD6F49-E188-4EAF-BA33-7F4B186916C9}" srcOrd="1" destOrd="0" presId="urn:microsoft.com/office/officeart/2005/8/layout/hierarchy3"/>
    <dgm:cxn modelId="{7B20CDAB-1AE2-4E20-B7A8-6AF40673C641}" type="presParOf" srcId="{D7FD6F49-E188-4EAF-BA33-7F4B186916C9}" destId="{7FC62A1F-6FAD-422F-9451-5F8B91641724}" srcOrd="0" destOrd="0" presId="urn:microsoft.com/office/officeart/2005/8/layout/hierarchy3"/>
    <dgm:cxn modelId="{E26DFB5E-F6F9-49E8-9EB1-69A78C8B3F8C}" type="presParOf" srcId="{D7FD6F49-E188-4EAF-BA33-7F4B186916C9}" destId="{58D1A192-F28C-4521-8C63-E311F067B4BB}" srcOrd="1" destOrd="0" presId="urn:microsoft.com/office/officeart/2005/8/layout/hierarchy3"/>
    <dgm:cxn modelId="{D5D3A46D-D970-44AA-AF9A-ACD1C9C02CDC}" type="presParOf" srcId="{D7FD6F49-E188-4EAF-BA33-7F4B186916C9}" destId="{4D706255-E14E-4A26-BB7B-163553F361E8}" srcOrd="2" destOrd="0" presId="urn:microsoft.com/office/officeart/2005/8/layout/hierarchy3"/>
    <dgm:cxn modelId="{1118AB3B-A15A-4513-B7A3-1B2942E2BF9E}" type="presParOf" srcId="{D7FD6F49-E188-4EAF-BA33-7F4B186916C9}" destId="{EED84F27-CDE7-4A73-AD96-AFD095459D52}" srcOrd="3" destOrd="0" presId="urn:microsoft.com/office/officeart/2005/8/layout/hierarchy3"/>
    <dgm:cxn modelId="{B4D82179-1E89-404E-AD22-AF2DB7A58D65}" type="presParOf" srcId="{D7FD6F49-E188-4EAF-BA33-7F4B186916C9}" destId="{C6993043-AE88-8F4E-BAAD-26C2E85979F5}" srcOrd="4" destOrd="0" presId="urn:microsoft.com/office/officeart/2005/8/layout/hierarchy3"/>
    <dgm:cxn modelId="{B557165A-6B99-42CB-BEA0-4F2A5E7E4A96}" type="presParOf" srcId="{D7FD6F49-E188-4EAF-BA33-7F4B186916C9}" destId="{42942660-E8E3-A443-9D53-E498315D142E}" srcOrd="5" destOrd="0" presId="urn:microsoft.com/office/officeart/2005/8/layout/hierarchy3"/>
    <dgm:cxn modelId="{1B45F7E6-D14A-4101-9BBE-AB74AEAF30DC}" type="presParOf" srcId="{D7FD6F49-E188-4EAF-BA33-7F4B186916C9}" destId="{13E6AE2B-C90E-A44F-9E1E-58C443862879}" srcOrd="6" destOrd="0" presId="urn:microsoft.com/office/officeart/2005/8/layout/hierarchy3"/>
    <dgm:cxn modelId="{9A0A9D82-2364-4144-9CC2-BD83106E4D31}" type="presParOf" srcId="{D7FD6F49-E188-4EAF-BA33-7F4B186916C9}" destId="{4B2F5F02-BA28-C248-BEBC-7C85EDCC0905}" srcOrd="7" destOrd="0" presId="urn:microsoft.com/office/officeart/2005/8/layout/hierarchy3"/>
    <dgm:cxn modelId="{F57ECDDB-1B68-425F-825A-F8DFA447C6EA}" type="presParOf" srcId="{D7FD6F49-E188-4EAF-BA33-7F4B186916C9}" destId="{F91A650F-F3E0-EB4B-895F-4E47C7140ED9}" srcOrd="8" destOrd="0" presId="urn:microsoft.com/office/officeart/2005/8/layout/hierarchy3"/>
    <dgm:cxn modelId="{C63B6192-5AB9-44EA-8E8F-CF5D18D20B4E}" type="presParOf" srcId="{D7FD6F49-E188-4EAF-BA33-7F4B186916C9}" destId="{212A401D-B5D7-5F41-A737-F0D1B4529FE5}" srcOrd="9" destOrd="0" presId="urn:microsoft.com/office/officeart/2005/8/layout/hierarchy3"/>
    <dgm:cxn modelId="{D3E7541F-B7DD-444C-91DA-4A813A3CA606}" type="presParOf" srcId="{D7FD6F49-E188-4EAF-BA33-7F4B186916C9}" destId="{6F34254B-11D8-4C56-A744-F86D8FDA355A}" srcOrd="10" destOrd="0" presId="urn:microsoft.com/office/officeart/2005/8/layout/hierarchy3"/>
    <dgm:cxn modelId="{00B199F3-3DFD-42A3-8E97-ED5845F55A95}" type="presParOf" srcId="{D7FD6F49-E188-4EAF-BA33-7F4B186916C9}" destId="{50981955-0E09-4674-981E-5964B3DB05C9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50C29-5E9F-4111-A052-951ECA36BC50}">
      <dsp:nvSpPr>
        <dsp:cNvPr id="0" name=""/>
        <dsp:cNvSpPr/>
      </dsp:nvSpPr>
      <dsp:spPr>
        <a:xfrm>
          <a:off x="1775734" y="30881"/>
          <a:ext cx="2544530" cy="819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GW </a:t>
          </a:r>
          <a:r>
            <a:rPr lang="fr-FR" sz="1800" kern="1200" dirty="0" err="1" smtClean="0"/>
            <a:t>sky</a:t>
          </a:r>
          <a:r>
            <a:rPr lang="fr-FR" sz="1800" kern="1200" dirty="0" smtClean="0"/>
            <a:t> localisation </a:t>
          </a:r>
          <a:r>
            <a:rPr lang="fr-FR" sz="1800" kern="1200" dirty="0" err="1" smtClean="0"/>
            <a:t>error</a:t>
          </a:r>
          <a:r>
            <a:rPr lang="fr-FR" sz="1800" kern="1200" dirty="0" smtClean="0"/>
            <a:t> box (</a:t>
          </a:r>
          <a:r>
            <a:rPr lang="fr-FR" sz="1800" kern="1200" dirty="0" err="1" smtClean="0"/>
            <a:t>hundreds</a:t>
          </a:r>
          <a:r>
            <a:rPr lang="fr-FR" sz="1800" kern="1200" dirty="0" smtClean="0"/>
            <a:t> deg</a:t>
          </a:r>
          <a:r>
            <a:rPr lang="fr-FR" sz="1800" kern="1200" baseline="30000" dirty="0" smtClean="0"/>
            <a:t>2</a:t>
          </a:r>
          <a:r>
            <a:rPr lang="fr-FR" sz="1800" kern="1200" dirty="0" smtClean="0"/>
            <a:t>)</a:t>
          </a:r>
          <a:endParaRPr lang="fr-FR" sz="1800" kern="1200" dirty="0"/>
        </a:p>
      </dsp:txBody>
      <dsp:txXfrm>
        <a:off x="1799726" y="54873"/>
        <a:ext cx="2496546" cy="771180"/>
      </dsp:txXfrm>
    </dsp:sp>
    <dsp:sp modelId="{F2A0D0AF-3137-4651-BD4C-D88C5ABFBB22}">
      <dsp:nvSpPr>
        <dsp:cNvPr id="0" name=""/>
        <dsp:cNvSpPr/>
      </dsp:nvSpPr>
      <dsp:spPr>
        <a:xfrm rot="5400000">
          <a:off x="2905161" y="856185"/>
          <a:ext cx="285677" cy="368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 rot="-5400000">
        <a:off x="2937413" y="897659"/>
        <a:ext cx="221174" cy="199974"/>
      </dsp:txXfrm>
    </dsp:sp>
    <dsp:sp modelId="{1ECBAB35-75B2-477D-8F9A-8C977292FE97}">
      <dsp:nvSpPr>
        <dsp:cNvPr id="0" name=""/>
        <dsp:cNvSpPr/>
      </dsp:nvSpPr>
      <dsp:spPr>
        <a:xfrm>
          <a:off x="1775734" y="1230949"/>
          <a:ext cx="2544530" cy="819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Wide Field of </a:t>
          </a:r>
          <a:r>
            <a:rPr lang="fr-FR" sz="1800" b="1" kern="1200" dirty="0" err="1" smtClean="0"/>
            <a:t>view</a:t>
          </a:r>
          <a:r>
            <a:rPr lang="fr-FR" sz="1800" b="1" kern="1200" dirty="0" smtClean="0"/>
            <a:t> </a:t>
          </a:r>
          <a:r>
            <a:rPr lang="fr-FR" sz="1800" kern="1200" dirty="0" smtClean="0"/>
            <a:t>instruments</a:t>
          </a:r>
          <a:endParaRPr lang="fr-FR" sz="1800" kern="1200" dirty="0"/>
        </a:p>
      </dsp:txBody>
      <dsp:txXfrm>
        <a:off x="1799726" y="1254941"/>
        <a:ext cx="2496546" cy="771180"/>
      </dsp:txXfrm>
    </dsp:sp>
    <dsp:sp modelId="{A1B4B432-FC1E-4EC6-94FD-6EE1A3402E5F}">
      <dsp:nvSpPr>
        <dsp:cNvPr id="0" name=""/>
        <dsp:cNvSpPr/>
      </dsp:nvSpPr>
      <dsp:spPr>
        <a:xfrm rot="5400000">
          <a:off x="2894406" y="2070592"/>
          <a:ext cx="307186" cy="368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 rot="-5400000">
        <a:off x="2937412" y="2101311"/>
        <a:ext cx="221174" cy="215030"/>
      </dsp:txXfrm>
    </dsp:sp>
    <dsp:sp modelId="{6EAE5878-9B6D-4444-B5FB-1AE19B75650A}">
      <dsp:nvSpPr>
        <dsp:cNvPr id="0" name=""/>
        <dsp:cNvSpPr/>
      </dsp:nvSpPr>
      <dsp:spPr>
        <a:xfrm>
          <a:off x="1775734" y="2459696"/>
          <a:ext cx="2544530" cy="819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Follow</a:t>
          </a:r>
          <a:r>
            <a:rPr lang="fr-FR" sz="1800" kern="1200" dirty="0" smtClean="0"/>
            <a:t>-up </a:t>
          </a:r>
          <a:r>
            <a:rPr lang="fr-FR" sz="1800" kern="1200" dirty="0" err="1" smtClean="0"/>
            <a:t>with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narrow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fields</a:t>
          </a:r>
          <a:r>
            <a:rPr lang="fr-FR" sz="1800" kern="1200" dirty="0" smtClean="0"/>
            <a:t> instruments</a:t>
          </a:r>
          <a:endParaRPr lang="fr-FR" sz="1800" kern="1200" dirty="0"/>
        </a:p>
      </dsp:txBody>
      <dsp:txXfrm>
        <a:off x="1799726" y="2483688"/>
        <a:ext cx="2496546" cy="771180"/>
      </dsp:txXfrm>
    </dsp:sp>
    <dsp:sp modelId="{571C576B-D8A0-449D-A3A3-406E3E36EC72}">
      <dsp:nvSpPr>
        <dsp:cNvPr id="0" name=""/>
        <dsp:cNvSpPr/>
      </dsp:nvSpPr>
      <dsp:spPr>
        <a:xfrm rot="5400000">
          <a:off x="2894406" y="3299340"/>
          <a:ext cx="307186" cy="368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 rot="-5400000">
        <a:off x="2937412" y="3330059"/>
        <a:ext cx="221174" cy="215030"/>
      </dsp:txXfrm>
    </dsp:sp>
    <dsp:sp modelId="{72DDD620-5C22-45FD-B169-068BDCC52B4A}">
      <dsp:nvSpPr>
        <dsp:cNvPr id="0" name=""/>
        <dsp:cNvSpPr/>
      </dsp:nvSpPr>
      <dsp:spPr>
        <a:xfrm>
          <a:off x="1775734" y="3688443"/>
          <a:ext cx="2544530" cy="819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Caracterisation</a:t>
          </a:r>
          <a:r>
            <a:rPr lang="fr-FR" sz="1800" kern="1200" dirty="0" smtClean="0"/>
            <a:t> of the </a:t>
          </a:r>
          <a:r>
            <a:rPr lang="fr-FR" sz="1800" kern="1200" dirty="0" err="1" smtClean="0"/>
            <a:t>counterparts</a:t>
          </a:r>
          <a:r>
            <a:rPr lang="fr-FR" sz="1800" kern="1200" dirty="0" smtClean="0"/>
            <a:t> candidates</a:t>
          </a:r>
          <a:endParaRPr lang="fr-FR" sz="1800" kern="1200" dirty="0"/>
        </a:p>
      </dsp:txBody>
      <dsp:txXfrm>
        <a:off x="1799726" y="3712435"/>
        <a:ext cx="2496546" cy="771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8B2137-AAD3-4AF4-BF7F-D4197E7514EF}">
      <dsp:nvSpPr>
        <dsp:cNvPr id="0" name=""/>
        <dsp:cNvSpPr/>
      </dsp:nvSpPr>
      <dsp:spPr>
        <a:xfrm rot="2647776">
          <a:off x="2140984" y="2982415"/>
          <a:ext cx="452923" cy="53173"/>
        </a:xfrm>
        <a:custGeom>
          <a:avLst/>
          <a:gdLst/>
          <a:ahLst/>
          <a:cxnLst/>
          <a:rect l="0" t="0" r="0" b="0"/>
          <a:pathLst>
            <a:path>
              <a:moveTo>
                <a:pt x="0" y="26586"/>
              </a:moveTo>
              <a:lnTo>
                <a:pt x="452923" y="265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B80791-C690-48B4-8195-E2A33D9EC1EC}">
      <dsp:nvSpPr>
        <dsp:cNvPr id="0" name=""/>
        <dsp:cNvSpPr/>
      </dsp:nvSpPr>
      <dsp:spPr>
        <a:xfrm>
          <a:off x="2204899" y="2123667"/>
          <a:ext cx="406280" cy="53173"/>
        </a:xfrm>
        <a:custGeom>
          <a:avLst/>
          <a:gdLst/>
          <a:ahLst/>
          <a:cxnLst/>
          <a:rect l="0" t="0" r="0" b="0"/>
          <a:pathLst>
            <a:path>
              <a:moveTo>
                <a:pt x="0" y="26586"/>
              </a:moveTo>
              <a:lnTo>
                <a:pt x="406280" y="265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FE8D6-8867-41C6-9863-9259721984FA}">
      <dsp:nvSpPr>
        <dsp:cNvPr id="0" name=""/>
        <dsp:cNvSpPr/>
      </dsp:nvSpPr>
      <dsp:spPr>
        <a:xfrm rot="18971414">
          <a:off x="2136917" y="1261318"/>
          <a:ext cx="488452" cy="53173"/>
        </a:xfrm>
        <a:custGeom>
          <a:avLst/>
          <a:gdLst/>
          <a:ahLst/>
          <a:cxnLst/>
          <a:rect l="0" t="0" r="0" b="0"/>
          <a:pathLst>
            <a:path>
              <a:moveTo>
                <a:pt x="0" y="26586"/>
              </a:moveTo>
              <a:lnTo>
                <a:pt x="488452" y="265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0FB2D-E0A1-4A70-9D6E-860F7690324F}">
      <dsp:nvSpPr>
        <dsp:cNvPr id="0" name=""/>
        <dsp:cNvSpPr/>
      </dsp:nvSpPr>
      <dsp:spPr>
        <a:xfrm>
          <a:off x="517266" y="1198358"/>
          <a:ext cx="1929870" cy="1903791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33" t="-526" r="-8852" b="-152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E8F76-DB99-40FB-8856-EF3DD2D3CB32}">
      <dsp:nvSpPr>
        <dsp:cNvPr id="0" name=""/>
        <dsp:cNvSpPr/>
      </dsp:nvSpPr>
      <dsp:spPr>
        <a:xfrm>
          <a:off x="2202040" y="978"/>
          <a:ext cx="1749799" cy="1238909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Neutrinos</a:t>
          </a:r>
          <a:endParaRPr lang="fr-FR" sz="2000" kern="1200" dirty="0"/>
        </a:p>
      </dsp:txBody>
      <dsp:txXfrm>
        <a:off x="2458292" y="182412"/>
        <a:ext cx="1237295" cy="876041"/>
      </dsp:txXfrm>
    </dsp:sp>
    <dsp:sp modelId="{FF013FF9-8533-4B62-A6F0-31AB06262223}">
      <dsp:nvSpPr>
        <dsp:cNvPr id="0" name=""/>
        <dsp:cNvSpPr/>
      </dsp:nvSpPr>
      <dsp:spPr>
        <a:xfrm>
          <a:off x="2611179" y="1530799"/>
          <a:ext cx="1751038" cy="1238909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Gamma-ray</a:t>
          </a:r>
          <a:endParaRPr lang="fr-FR" sz="2000" kern="1200" dirty="0"/>
        </a:p>
      </dsp:txBody>
      <dsp:txXfrm>
        <a:off x="2867613" y="1712233"/>
        <a:ext cx="1238170" cy="876041"/>
      </dsp:txXfrm>
    </dsp:sp>
    <dsp:sp modelId="{7072B8D3-CFFB-449C-966D-636AEAE5AF7D}">
      <dsp:nvSpPr>
        <dsp:cNvPr id="0" name=""/>
        <dsp:cNvSpPr/>
      </dsp:nvSpPr>
      <dsp:spPr>
        <a:xfrm>
          <a:off x="2113457" y="3060619"/>
          <a:ext cx="1891530" cy="1238909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smtClean="0"/>
            <a:t>X-ray</a:t>
          </a:r>
          <a:endParaRPr lang="fr-FR" sz="2000" kern="1200" dirty="0"/>
        </a:p>
      </dsp:txBody>
      <dsp:txXfrm>
        <a:off x="2390465" y="3242053"/>
        <a:ext cx="1337514" cy="876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80791-C690-48B4-8195-E2A33D9EC1EC}">
      <dsp:nvSpPr>
        <dsp:cNvPr id="0" name=""/>
        <dsp:cNvSpPr/>
      </dsp:nvSpPr>
      <dsp:spPr>
        <a:xfrm rot="1801951">
          <a:off x="1948636" y="2792647"/>
          <a:ext cx="577394" cy="67675"/>
        </a:xfrm>
        <a:custGeom>
          <a:avLst/>
          <a:gdLst/>
          <a:ahLst/>
          <a:cxnLst/>
          <a:rect l="0" t="0" r="0" b="0"/>
          <a:pathLst>
            <a:path>
              <a:moveTo>
                <a:pt x="0" y="33837"/>
              </a:moveTo>
              <a:lnTo>
                <a:pt x="577394" y="3383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FE8D6-8867-41C6-9863-9259721984FA}">
      <dsp:nvSpPr>
        <dsp:cNvPr id="0" name=""/>
        <dsp:cNvSpPr/>
      </dsp:nvSpPr>
      <dsp:spPr>
        <a:xfrm rot="19798178">
          <a:off x="1948600" y="1440088"/>
          <a:ext cx="577998" cy="67675"/>
        </a:xfrm>
        <a:custGeom>
          <a:avLst/>
          <a:gdLst/>
          <a:ahLst/>
          <a:cxnLst/>
          <a:rect l="0" t="0" r="0" b="0"/>
          <a:pathLst>
            <a:path>
              <a:moveTo>
                <a:pt x="0" y="33837"/>
              </a:moveTo>
              <a:lnTo>
                <a:pt x="577998" y="3383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0FB2D-E0A1-4A70-9D6E-860F7690324F}">
      <dsp:nvSpPr>
        <dsp:cNvPr id="0" name=""/>
        <dsp:cNvSpPr/>
      </dsp:nvSpPr>
      <dsp:spPr>
        <a:xfrm>
          <a:off x="-160500" y="938750"/>
          <a:ext cx="2456199" cy="2423007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33" t="-526" r="-8852" b="-152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E8F76-DB99-40FB-8856-EF3DD2D3CB32}">
      <dsp:nvSpPr>
        <dsp:cNvPr id="0" name=""/>
        <dsp:cNvSpPr/>
      </dsp:nvSpPr>
      <dsp:spPr>
        <a:xfrm>
          <a:off x="2236843" y="42294"/>
          <a:ext cx="2227017" cy="1576794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Optical</a:t>
          </a:r>
          <a:endParaRPr lang="fr-FR" sz="2000" kern="1200" dirty="0"/>
        </a:p>
      </dsp:txBody>
      <dsp:txXfrm>
        <a:off x="2562982" y="273210"/>
        <a:ext cx="1574739" cy="1114962"/>
      </dsp:txXfrm>
    </dsp:sp>
    <dsp:sp modelId="{FF013FF9-8533-4B62-A6F0-31AB06262223}">
      <dsp:nvSpPr>
        <dsp:cNvPr id="0" name=""/>
        <dsp:cNvSpPr/>
      </dsp:nvSpPr>
      <dsp:spPr>
        <a:xfrm>
          <a:off x="2235858" y="2681418"/>
          <a:ext cx="2228594" cy="157679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Radio</a:t>
          </a:r>
          <a:endParaRPr lang="fr-FR" sz="2000" kern="1200" dirty="0"/>
        </a:p>
      </dsp:txBody>
      <dsp:txXfrm>
        <a:off x="2562228" y="2912334"/>
        <a:ext cx="1575854" cy="11149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0F508-14D2-4236-AA87-FACAFE5D2FDD}">
      <dsp:nvSpPr>
        <dsp:cNvPr id="0" name=""/>
        <dsp:cNvSpPr/>
      </dsp:nvSpPr>
      <dsp:spPr>
        <a:xfrm>
          <a:off x="3076157" y="896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18786, PS115dpn</a:t>
          </a:r>
          <a:endParaRPr lang="fr-FR" sz="1800" kern="1200" dirty="0"/>
        </a:p>
      </dsp:txBody>
      <dsp:txXfrm>
        <a:off x="3089176" y="13915"/>
        <a:ext cx="1751977" cy="418465"/>
      </dsp:txXfrm>
    </dsp:sp>
    <dsp:sp modelId="{94F7E73C-65D3-42E0-8CE1-CAA97A4AEE8E}">
      <dsp:nvSpPr>
        <dsp:cNvPr id="0" name=""/>
        <dsp:cNvSpPr/>
      </dsp:nvSpPr>
      <dsp:spPr>
        <a:xfrm rot="5400000">
          <a:off x="3926270" y="484294"/>
          <a:ext cx="77788" cy="7778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3696E-B35D-4C63-AE3E-2F9861E00FE2}">
      <dsp:nvSpPr>
        <dsp:cNvPr id="0" name=""/>
        <dsp:cNvSpPr/>
      </dsp:nvSpPr>
      <dsp:spPr>
        <a:xfrm>
          <a:off x="3076157" y="600976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Gemini</a:t>
          </a:r>
          <a:r>
            <a:rPr lang="fr-FR" sz="900" kern="1200" dirty="0" smtClean="0"/>
            <a:t>, 18811, </a:t>
          </a:r>
          <a:r>
            <a:rPr lang="fr-FR" sz="900" kern="1200" dirty="0" err="1" smtClean="0"/>
            <a:t>tentatively</a:t>
          </a:r>
          <a:r>
            <a:rPr lang="fr-FR" sz="900" kern="1200" dirty="0" smtClean="0"/>
            <a:t>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unsual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spectrum</a:t>
          </a:r>
          <a:endParaRPr lang="fr-FR" sz="900" kern="1200" dirty="0" smtClean="0">
            <a:solidFill>
              <a:schemeClr val="accent6">
                <a:lumMod val="75000"/>
              </a:schemeClr>
            </a:solidFill>
          </a:endParaRPr>
        </a:p>
      </dsp:txBody>
      <dsp:txXfrm>
        <a:off x="3089176" y="613995"/>
        <a:ext cx="1751977" cy="418465"/>
      </dsp:txXfrm>
    </dsp:sp>
    <dsp:sp modelId="{12C0AFA8-0576-4094-AE4D-D9CB5F4CFD0D}">
      <dsp:nvSpPr>
        <dsp:cNvPr id="0" name=""/>
        <dsp:cNvSpPr/>
      </dsp:nvSpPr>
      <dsp:spPr>
        <a:xfrm rot="5400000">
          <a:off x="3926270" y="1084374"/>
          <a:ext cx="77788" cy="7778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9CDDC-84CC-4A49-86FF-91669D84D57D}">
      <dsp:nvSpPr>
        <dsp:cNvPr id="0" name=""/>
        <dsp:cNvSpPr/>
      </dsp:nvSpPr>
      <dsp:spPr>
        <a:xfrm>
          <a:off x="3076157" y="1201057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VLA</a:t>
          </a:r>
          <a:r>
            <a:rPr lang="fr-FR" sz="900" kern="1200" dirty="0" smtClean="0"/>
            <a:t>,18846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2"/>
              </a:solidFill>
            </a:rPr>
            <a:t>C-band, </a:t>
          </a:r>
          <a:r>
            <a:rPr lang="fr-FR" sz="900" kern="1200" dirty="0" err="1" smtClean="0">
              <a:solidFill>
                <a:schemeClr val="tx2"/>
              </a:solidFill>
            </a:rPr>
            <a:t>obs</a:t>
          </a:r>
          <a:endParaRPr lang="fr-FR" sz="900" kern="1200" dirty="0">
            <a:solidFill>
              <a:schemeClr val="tx2"/>
            </a:solidFill>
          </a:endParaRPr>
        </a:p>
      </dsp:txBody>
      <dsp:txXfrm>
        <a:off x="3089176" y="1214076"/>
        <a:ext cx="1751977" cy="418465"/>
      </dsp:txXfrm>
    </dsp:sp>
    <dsp:sp modelId="{7D23F5D5-8CDB-46EA-9AD1-ED574BE3AB91}">
      <dsp:nvSpPr>
        <dsp:cNvPr id="0" name=""/>
        <dsp:cNvSpPr/>
      </dsp:nvSpPr>
      <dsp:spPr>
        <a:xfrm rot="5400000">
          <a:off x="3926270" y="1684455"/>
          <a:ext cx="77788" cy="7778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68341-E83B-4133-92B3-50869E13C8F5}">
      <dsp:nvSpPr>
        <dsp:cNvPr id="0" name=""/>
        <dsp:cNvSpPr/>
      </dsp:nvSpPr>
      <dsp:spPr>
        <a:xfrm>
          <a:off x="3076157" y="1801137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IPTF</a:t>
          </a:r>
          <a:r>
            <a:rPr lang="fr-FR" sz="900" kern="1200" dirty="0" smtClean="0"/>
            <a:t>, 18848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,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detected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 R-band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previously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observed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, data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archival</a:t>
          </a:r>
          <a:endParaRPr lang="fr-FR" sz="9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3089176" y="1814156"/>
        <a:ext cx="1751977" cy="418465"/>
      </dsp:txXfrm>
    </dsp:sp>
    <dsp:sp modelId="{CFA16D39-D614-4B8A-BB7D-A35D437FA192}">
      <dsp:nvSpPr>
        <dsp:cNvPr id="0" name=""/>
        <dsp:cNvSpPr/>
      </dsp:nvSpPr>
      <dsp:spPr>
        <a:xfrm rot="5400000">
          <a:off x="3926270" y="2284535"/>
          <a:ext cx="77788" cy="7778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532FE-9335-4112-818D-30791CEDCAE1}">
      <dsp:nvSpPr>
        <dsp:cNvPr id="0" name=""/>
        <dsp:cNvSpPr/>
      </dsp:nvSpPr>
      <dsp:spPr>
        <a:xfrm>
          <a:off x="3076157" y="2401217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GMOS</a:t>
          </a:r>
          <a:r>
            <a:rPr lang="fr-FR" sz="900" kern="1200" dirty="0" smtClean="0"/>
            <a:t>, 18848,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Similar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 GCN18111</a:t>
          </a:r>
          <a:endParaRPr lang="fr-FR" sz="9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3089176" y="2414236"/>
        <a:ext cx="1751977" cy="418465"/>
      </dsp:txXfrm>
    </dsp:sp>
    <dsp:sp modelId="{AAF94B01-1BBA-4790-A75C-A34A9F89645A}">
      <dsp:nvSpPr>
        <dsp:cNvPr id="0" name=""/>
        <dsp:cNvSpPr/>
      </dsp:nvSpPr>
      <dsp:spPr>
        <a:xfrm rot="5400000">
          <a:off x="3926270" y="2884615"/>
          <a:ext cx="77788" cy="7778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3255B-BAAB-4A0F-A088-EEF744A9E5AF}">
      <dsp:nvSpPr>
        <dsp:cNvPr id="0" name=""/>
        <dsp:cNvSpPr/>
      </dsp:nvSpPr>
      <dsp:spPr>
        <a:xfrm>
          <a:off x="3076157" y="3001297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Swift/XRT</a:t>
          </a:r>
          <a:r>
            <a:rPr lang="fr-FR" sz="900" kern="1200" dirty="0" smtClean="0"/>
            <a:t>, 18849, no X-ray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emission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, UVOT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detected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src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 as </a:t>
          </a:r>
          <a:r>
            <a:rPr lang="fr-FR" sz="900" kern="1200" dirty="0" err="1" smtClean="0">
              <a:solidFill>
                <a:schemeClr val="accent6">
                  <a:lumMod val="75000"/>
                </a:schemeClr>
              </a:solidFill>
            </a:rPr>
            <a:t>rank</a:t>
          </a:r>
          <a:r>
            <a:rPr lang="fr-FR" sz="900" kern="1200" dirty="0" smtClean="0">
              <a:solidFill>
                <a:schemeClr val="accent6">
                  <a:lumMod val="75000"/>
                </a:schemeClr>
              </a:solidFill>
            </a:rPr>
            <a:t> 3</a:t>
          </a:r>
          <a:endParaRPr lang="fr-FR" sz="9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3089176" y="3014316"/>
        <a:ext cx="1751977" cy="418465"/>
      </dsp:txXfrm>
    </dsp:sp>
    <dsp:sp modelId="{423E1EA4-CDD8-46FC-B6DF-83D5FDAA6027}">
      <dsp:nvSpPr>
        <dsp:cNvPr id="0" name=""/>
        <dsp:cNvSpPr/>
      </dsp:nvSpPr>
      <dsp:spPr>
        <a:xfrm rot="5400000">
          <a:off x="3926270" y="3484695"/>
          <a:ext cx="77788" cy="7778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DFB81-2E59-49CE-AD4E-26C60D88418C}">
      <dsp:nvSpPr>
        <dsp:cNvPr id="0" name=""/>
        <dsp:cNvSpPr/>
      </dsp:nvSpPr>
      <dsp:spPr>
        <a:xfrm>
          <a:off x="3076157" y="3601378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VLA</a:t>
          </a:r>
          <a:r>
            <a:rPr lang="fr-FR" sz="900" kern="1200" dirty="0" smtClean="0"/>
            <a:t>, 18873,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/>
            <a:t> </a:t>
          </a:r>
          <a:r>
            <a:rPr lang="fr-FR" sz="900" kern="1200" dirty="0" smtClean="0">
              <a:solidFill>
                <a:srgbClr val="FF0000"/>
              </a:solidFill>
            </a:rPr>
            <a:t>no </a:t>
          </a:r>
          <a:r>
            <a:rPr lang="fr-FR" sz="900" kern="1200" dirty="0" err="1" smtClean="0">
              <a:solidFill>
                <a:srgbClr val="FF0000"/>
              </a:solidFill>
            </a:rPr>
            <a:t>variability</a:t>
          </a:r>
          <a:r>
            <a:rPr lang="fr-FR" sz="900" kern="1200" dirty="0" smtClean="0">
              <a:solidFill>
                <a:srgbClr val="FF0000"/>
              </a:solidFill>
            </a:rPr>
            <a:t> of radio </a:t>
          </a:r>
          <a:r>
            <a:rPr lang="fr-FR" sz="900" kern="1200" dirty="0" err="1" smtClean="0">
              <a:solidFill>
                <a:srgbClr val="FF0000"/>
              </a:solidFill>
            </a:rPr>
            <a:t>counterpart</a:t>
          </a:r>
          <a:r>
            <a:rPr lang="fr-FR" sz="900" kern="1200" dirty="0" smtClean="0">
              <a:solidFill>
                <a:srgbClr val="FF0000"/>
              </a:solidFill>
            </a:rPr>
            <a:t> </a:t>
          </a:r>
          <a:endParaRPr lang="fr-FR" sz="900" kern="1200" dirty="0">
            <a:solidFill>
              <a:srgbClr val="FF0000"/>
            </a:solidFill>
          </a:endParaRPr>
        </a:p>
      </dsp:txBody>
      <dsp:txXfrm>
        <a:off x="3089176" y="3614397"/>
        <a:ext cx="1751977" cy="418465"/>
      </dsp:txXfrm>
    </dsp:sp>
    <dsp:sp modelId="{57943147-127C-49D9-91AD-85D524089609}">
      <dsp:nvSpPr>
        <dsp:cNvPr id="0" name=""/>
        <dsp:cNvSpPr/>
      </dsp:nvSpPr>
      <dsp:spPr>
        <a:xfrm rot="5400000">
          <a:off x="3926270" y="4084775"/>
          <a:ext cx="77788" cy="7778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30677-7620-44DA-9D2F-F67CEAA509BE}">
      <dsp:nvSpPr>
        <dsp:cNvPr id="0" name=""/>
        <dsp:cNvSpPr/>
      </dsp:nvSpPr>
      <dsp:spPr>
        <a:xfrm>
          <a:off x="3076157" y="4201458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GRAWITA</a:t>
          </a:r>
          <a:r>
            <a:rPr lang="fr-FR" sz="900" kern="1200" dirty="0" smtClean="0"/>
            <a:t>, 19145</a:t>
          </a:r>
          <a:r>
            <a:rPr lang="fr-FR" sz="900" kern="1200" dirty="0" smtClean="0">
              <a:solidFill>
                <a:srgbClr val="FF0000"/>
              </a:solidFill>
            </a:rPr>
            <a:t>, LUCI </a:t>
          </a:r>
          <a:r>
            <a:rPr lang="fr-FR" sz="900" kern="1200" dirty="0" err="1" smtClean="0">
              <a:solidFill>
                <a:srgbClr val="FF0000"/>
              </a:solidFill>
            </a:rPr>
            <a:t>infrared</a:t>
          </a:r>
          <a:r>
            <a:rPr lang="fr-FR" sz="900" kern="1200" dirty="0" smtClean="0">
              <a:solidFill>
                <a:srgbClr val="FF0000"/>
              </a:solidFill>
            </a:rPr>
            <a:t> </a:t>
          </a:r>
          <a:r>
            <a:rPr lang="fr-FR" sz="900" kern="1200" dirty="0" err="1" smtClean="0">
              <a:solidFill>
                <a:srgbClr val="FF0000"/>
              </a:solidFill>
            </a:rPr>
            <a:t>spectra</a:t>
          </a:r>
          <a:r>
            <a:rPr lang="fr-FR" sz="900" kern="1200" dirty="0" smtClean="0">
              <a:solidFill>
                <a:srgbClr val="FF0000"/>
              </a:solidFill>
            </a:rPr>
            <a:t>, </a:t>
          </a:r>
          <a:r>
            <a:rPr lang="fr-FR" sz="900" kern="1200" dirty="0" err="1" smtClean="0">
              <a:solidFill>
                <a:srgbClr val="FF0000"/>
              </a:solidFill>
            </a:rPr>
            <a:t>perticular</a:t>
          </a:r>
          <a:r>
            <a:rPr lang="fr-FR" sz="900" kern="1200" dirty="0" smtClean="0">
              <a:solidFill>
                <a:srgbClr val="FF0000"/>
              </a:solidFill>
            </a:rPr>
            <a:t> </a:t>
          </a:r>
          <a:r>
            <a:rPr lang="fr-FR" sz="900" kern="1200" dirty="0" err="1" smtClean="0">
              <a:solidFill>
                <a:srgbClr val="FF0000"/>
              </a:solidFill>
            </a:rPr>
            <a:t>supernovae</a:t>
          </a:r>
          <a:r>
            <a:rPr lang="fr-FR" sz="900" kern="1200" dirty="0" smtClean="0">
              <a:solidFill>
                <a:srgbClr val="FF0000"/>
              </a:solidFill>
            </a:rPr>
            <a:t> Ibn </a:t>
          </a:r>
          <a:endParaRPr lang="fr-FR" sz="900" kern="1200" dirty="0">
            <a:solidFill>
              <a:srgbClr val="FF0000"/>
            </a:solidFill>
          </a:endParaRPr>
        </a:p>
      </dsp:txBody>
      <dsp:txXfrm>
        <a:off x="3089176" y="4214477"/>
        <a:ext cx="1751977" cy="418465"/>
      </dsp:txXfrm>
    </dsp:sp>
    <dsp:sp modelId="{51E1D40A-5F7A-4B8C-B350-910DD9BE11B8}">
      <dsp:nvSpPr>
        <dsp:cNvPr id="0" name=""/>
        <dsp:cNvSpPr/>
      </dsp:nvSpPr>
      <dsp:spPr>
        <a:xfrm rot="5400000">
          <a:off x="3926270" y="4684856"/>
          <a:ext cx="77788" cy="7778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407B6-0483-48EB-958B-DAFE7B2E3270}">
      <dsp:nvSpPr>
        <dsp:cNvPr id="0" name=""/>
        <dsp:cNvSpPr/>
      </dsp:nvSpPr>
      <dsp:spPr>
        <a:xfrm>
          <a:off x="3076157" y="4801538"/>
          <a:ext cx="1778015" cy="4445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GTC</a:t>
          </a:r>
          <a:r>
            <a:rPr lang="fr-FR" sz="900" kern="1200" dirty="0" smtClean="0"/>
            <a:t>, 19258,  z=0.1749 </a:t>
          </a:r>
          <a:r>
            <a:rPr lang="fr-FR" sz="900" kern="1200" dirty="0" smtClean="0">
              <a:solidFill>
                <a:srgbClr val="FF0000"/>
              </a:solidFill>
            </a:rPr>
            <a:t>H-alpha NII </a:t>
          </a:r>
          <a:r>
            <a:rPr lang="fr-FR" sz="900" kern="1200" dirty="0" err="1" smtClean="0">
              <a:solidFill>
                <a:srgbClr val="FF0000"/>
              </a:solidFill>
            </a:rPr>
            <a:t>emission</a:t>
          </a:r>
          <a:r>
            <a:rPr lang="fr-FR" sz="900" kern="1200" dirty="0" smtClean="0">
              <a:solidFill>
                <a:srgbClr val="FF0000"/>
              </a:solidFill>
            </a:rPr>
            <a:t> </a:t>
          </a:r>
          <a:r>
            <a:rPr lang="fr-FR" sz="900" kern="1200" dirty="0" err="1" smtClean="0">
              <a:solidFill>
                <a:srgbClr val="FF0000"/>
              </a:solidFill>
            </a:rPr>
            <a:t>lines</a:t>
          </a:r>
          <a:endParaRPr lang="fr-FR" sz="900" kern="1200" dirty="0">
            <a:solidFill>
              <a:srgbClr val="FF0000"/>
            </a:solidFill>
          </a:endParaRPr>
        </a:p>
      </dsp:txBody>
      <dsp:txXfrm>
        <a:off x="3089176" y="4814557"/>
        <a:ext cx="1751977" cy="4184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EC0F4-08C7-4102-9BC5-12EB033ED551}">
      <dsp:nvSpPr>
        <dsp:cNvPr id="0" name=""/>
        <dsp:cNvSpPr/>
      </dsp:nvSpPr>
      <dsp:spPr>
        <a:xfrm>
          <a:off x="769385" y="2256"/>
          <a:ext cx="1612493" cy="613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Triggers </a:t>
          </a:r>
          <a:r>
            <a:rPr lang="fr-FR" sz="1500" kern="1200" dirty="0" err="1" smtClean="0"/>
            <a:t>Analysis</a:t>
          </a:r>
          <a:endParaRPr lang="fr-FR" sz="1500" kern="1200" dirty="0"/>
        </a:p>
      </dsp:txBody>
      <dsp:txXfrm>
        <a:off x="787362" y="20233"/>
        <a:ext cx="1576539" cy="577819"/>
      </dsp:txXfrm>
    </dsp:sp>
    <dsp:sp modelId="{3A233738-3304-4E45-8514-9DFAF6BD7B57}">
      <dsp:nvSpPr>
        <dsp:cNvPr id="0" name=""/>
        <dsp:cNvSpPr/>
      </dsp:nvSpPr>
      <dsp:spPr>
        <a:xfrm>
          <a:off x="930634" y="616030"/>
          <a:ext cx="161249" cy="460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330"/>
              </a:lnTo>
              <a:lnTo>
                <a:pt x="161249" y="4603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1FA3C-464C-4BAE-9827-84A851F7DBBA}">
      <dsp:nvSpPr>
        <dsp:cNvPr id="0" name=""/>
        <dsp:cNvSpPr/>
      </dsp:nvSpPr>
      <dsp:spPr>
        <a:xfrm>
          <a:off x="1091883" y="769473"/>
          <a:ext cx="1561577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err="1" smtClean="0"/>
            <a:t>Burst</a:t>
          </a:r>
          <a:r>
            <a:rPr lang="fr-FR" sz="1500" kern="1200" dirty="0" smtClean="0"/>
            <a:t>: LAL, APC</a:t>
          </a:r>
          <a:endParaRPr lang="fr-FR" sz="1500" kern="1200" dirty="0"/>
        </a:p>
      </dsp:txBody>
      <dsp:txXfrm>
        <a:off x="1109860" y="787450"/>
        <a:ext cx="1525623" cy="577819"/>
      </dsp:txXfrm>
    </dsp:sp>
    <dsp:sp modelId="{39FE94D5-F866-4D97-9891-557F6AEC3676}">
      <dsp:nvSpPr>
        <dsp:cNvPr id="0" name=""/>
        <dsp:cNvSpPr/>
      </dsp:nvSpPr>
      <dsp:spPr>
        <a:xfrm>
          <a:off x="930634" y="616030"/>
          <a:ext cx="161249" cy="1227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547"/>
              </a:lnTo>
              <a:lnTo>
                <a:pt x="161249" y="12275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2604B-AE8D-46A1-8574-3C88CAA6069F}">
      <dsp:nvSpPr>
        <dsp:cNvPr id="0" name=""/>
        <dsp:cNvSpPr/>
      </dsp:nvSpPr>
      <dsp:spPr>
        <a:xfrm>
          <a:off x="1091883" y="1536691"/>
          <a:ext cx="1561577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err="1" smtClean="0"/>
            <a:t>Merger</a:t>
          </a:r>
          <a:r>
            <a:rPr lang="fr-FR" sz="1500" kern="1200" dirty="0" smtClean="0"/>
            <a:t>: LAPP, APC</a:t>
          </a:r>
          <a:endParaRPr lang="fr-FR" sz="1500" kern="1200" dirty="0"/>
        </a:p>
      </dsp:txBody>
      <dsp:txXfrm>
        <a:off x="1109860" y="1554668"/>
        <a:ext cx="1525623" cy="577819"/>
      </dsp:txXfrm>
    </dsp:sp>
    <dsp:sp modelId="{60E9A64C-14E5-4D0B-809A-5BB017C62A54}">
      <dsp:nvSpPr>
        <dsp:cNvPr id="0" name=""/>
        <dsp:cNvSpPr/>
      </dsp:nvSpPr>
      <dsp:spPr>
        <a:xfrm>
          <a:off x="930634" y="616030"/>
          <a:ext cx="161249" cy="1994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4764"/>
              </a:lnTo>
              <a:lnTo>
                <a:pt x="161249" y="19947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6FABE8-37F1-4512-94F6-D2E4A7FC42B0}">
      <dsp:nvSpPr>
        <dsp:cNvPr id="0" name=""/>
        <dsp:cNvSpPr/>
      </dsp:nvSpPr>
      <dsp:spPr>
        <a:xfrm>
          <a:off x="1091883" y="2303908"/>
          <a:ext cx="1561577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EM-</a:t>
          </a:r>
          <a:r>
            <a:rPr lang="fr-FR" sz="1300" kern="1200" dirty="0" err="1" smtClean="0"/>
            <a:t>follow</a:t>
          </a:r>
          <a:r>
            <a:rPr lang="fr-FR" sz="1300" kern="1200" dirty="0" smtClean="0"/>
            <a:t>-up/GRB: </a:t>
          </a:r>
          <a:r>
            <a:rPr lang="fr-FR" sz="1500" kern="1200" dirty="0" smtClean="0"/>
            <a:t>LAL, APC, ARTEMIS, LAPP</a:t>
          </a:r>
          <a:endParaRPr lang="fr-FR" sz="1500" kern="1200" dirty="0"/>
        </a:p>
      </dsp:txBody>
      <dsp:txXfrm>
        <a:off x="1109860" y="2321885"/>
        <a:ext cx="1525623" cy="577819"/>
      </dsp:txXfrm>
    </dsp:sp>
    <dsp:sp modelId="{A5DB91D7-3E7A-440A-A4E2-3488A36E04A9}">
      <dsp:nvSpPr>
        <dsp:cNvPr id="0" name=""/>
        <dsp:cNvSpPr/>
      </dsp:nvSpPr>
      <dsp:spPr>
        <a:xfrm>
          <a:off x="2737499" y="4"/>
          <a:ext cx="1613377" cy="613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err="1" smtClean="0"/>
            <a:t>Interferometers</a:t>
          </a:r>
          <a:endParaRPr lang="fr-FR" sz="1500" kern="1200" dirty="0"/>
        </a:p>
      </dsp:txBody>
      <dsp:txXfrm>
        <a:off x="2755476" y="17981"/>
        <a:ext cx="1577423" cy="577819"/>
      </dsp:txXfrm>
    </dsp:sp>
    <dsp:sp modelId="{7FC62A1F-6FAD-422F-9451-5F8B91641724}">
      <dsp:nvSpPr>
        <dsp:cNvPr id="0" name=""/>
        <dsp:cNvSpPr/>
      </dsp:nvSpPr>
      <dsp:spPr>
        <a:xfrm>
          <a:off x="2898837" y="613777"/>
          <a:ext cx="112604" cy="46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582"/>
              </a:lnTo>
              <a:lnTo>
                <a:pt x="112604" y="4625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1A192-F28C-4521-8C63-E311F067B4BB}">
      <dsp:nvSpPr>
        <dsp:cNvPr id="0" name=""/>
        <dsp:cNvSpPr/>
      </dsp:nvSpPr>
      <dsp:spPr>
        <a:xfrm>
          <a:off x="3011441" y="769473"/>
          <a:ext cx="1562461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err="1" smtClean="0"/>
            <a:t>Detchar</a:t>
          </a:r>
          <a:r>
            <a:rPr lang="fr-FR" sz="1500" kern="1200" dirty="0" smtClean="0"/>
            <a:t>: LAL, LAPP</a:t>
          </a:r>
          <a:endParaRPr lang="fr-FR" sz="1500" kern="1200" dirty="0"/>
        </a:p>
      </dsp:txBody>
      <dsp:txXfrm>
        <a:off x="3029418" y="787450"/>
        <a:ext cx="1526507" cy="577819"/>
      </dsp:txXfrm>
    </dsp:sp>
    <dsp:sp modelId="{4D706255-E14E-4A26-BB7B-163553F361E8}">
      <dsp:nvSpPr>
        <dsp:cNvPr id="0" name=""/>
        <dsp:cNvSpPr/>
      </dsp:nvSpPr>
      <dsp:spPr>
        <a:xfrm>
          <a:off x="2898837" y="613777"/>
          <a:ext cx="112604" cy="1229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799"/>
              </a:lnTo>
              <a:lnTo>
                <a:pt x="112604" y="12297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D84F27-CDE7-4A73-AD96-AFD095459D52}">
      <dsp:nvSpPr>
        <dsp:cNvPr id="0" name=""/>
        <dsp:cNvSpPr/>
      </dsp:nvSpPr>
      <dsp:spPr>
        <a:xfrm>
          <a:off x="3011441" y="1536691"/>
          <a:ext cx="1562461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Control: APC, LAL, LAPP, LKB</a:t>
          </a:r>
          <a:endParaRPr lang="fr-FR" sz="1500" kern="1200" dirty="0"/>
        </a:p>
      </dsp:txBody>
      <dsp:txXfrm>
        <a:off x="3029418" y="1554668"/>
        <a:ext cx="1526507" cy="577819"/>
      </dsp:txXfrm>
    </dsp:sp>
    <dsp:sp modelId="{C6993043-AE88-8F4E-BAAD-26C2E85979F5}">
      <dsp:nvSpPr>
        <dsp:cNvPr id="0" name=""/>
        <dsp:cNvSpPr/>
      </dsp:nvSpPr>
      <dsp:spPr>
        <a:xfrm>
          <a:off x="2898837" y="613777"/>
          <a:ext cx="112604" cy="1997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017"/>
              </a:lnTo>
              <a:lnTo>
                <a:pt x="112604" y="19970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942660-E8E3-A443-9D53-E498315D142E}">
      <dsp:nvSpPr>
        <dsp:cNvPr id="0" name=""/>
        <dsp:cNvSpPr/>
      </dsp:nvSpPr>
      <dsp:spPr>
        <a:xfrm>
          <a:off x="3011441" y="2303908"/>
          <a:ext cx="1561577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err="1" smtClean="0"/>
            <a:t>Optics</a:t>
          </a:r>
          <a:r>
            <a:rPr lang="fr-FR" sz="1500" kern="1200" dirty="0" smtClean="0"/>
            <a:t> : LMA, LAPP, APC</a:t>
          </a:r>
          <a:endParaRPr lang="fr-FR" sz="1500" kern="1200" dirty="0"/>
        </a:p>
      </dsp:txBody>
      <dsp:txXfrm>
        <a:off x="3029418" y="2321885"/>
        <a:ext cx="1525623" cy="577819"/>
      </dsp:txXfrm>
    </dsp:sp>
    <dsp:sp modelId="{13E6AE2B-C90E-A44F-9E1E-58C443862879}">
      <dsp:nvSpPr>
        <dsp:cNvPr id="0" name=""/>
        <dsp:cNvSpPr/>
      </dsp:nvSpPr>
      <dsp:spPr>
        <a:xfrm>
          <a:off x="2898837" y="613777"/>
          <a:ext cx="112604" cy="2764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4234"/>
              </a:lnTo>
              <a:lnTo>
                <a:pt x="112604" y="27642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F5F02-BA28-C248-BEBC-7C85EDCC0905}">
      <dsp:nvSpPr>
        <dsp:cNvPr id="0" name=""/>
        <dsp:cNvSpPr/>
      </dsp:nvSpPr>
      <dsp:spPr>
        <a:xfrm>
          <a:off x="3011441" y="3071125"/>
          <a:ext cx="1561577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Vacuum : LAL, LAPP</a:t>
          </a:r>
          <a:endParaRPr lang="fr-FR" sz="1500" kern="1200" dirty="0"/>
        </a:p>
      </dsp:txBody>
      <dsp:txXfrm>
        <a:off x="3029418" y="3089102"/>
        <a:ext cx="1525623" cy="577819"/>
      </dsp:txXfrm>
    </dsp:sp>
    <dsp:sp modelId="{F91A650F-F3E0-EB4B-895F-4E47C7140ED9}">
      <dsp:nvSpPr>
        <dsp:cNvPr id="0" name=""/>
        <dsp:cNvSpPr/>
      </dsp:nvSpPr>
      <dsp:spPr>
        <a:xfrm>
          <a:off x="2898837" y="613777"/>
          <a:ext cx="112604" cy="3531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1451"/>
              </a:lnTo>
              <a:lnTo>
                <a:pt x="112604" y="3531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2A401D-B5D7-5F41-A737-F0D1B4529FE5}">
      <dsp:nvSpPr>
        <dsp:cNvPr id="0" name=""/>
        <dsp:cNvSpPr/>
      </dsp:nvSpPr>
      <dsp:spPr>
        <a:xfrm>
          <a:off x="3011441" y="3838342"/>
          <a:ext cx="1561577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Quantum noise : APC, LAL, LAPP, LKB, LMA</a:t>
          </a:r>
          <a:endParaRPr lang="fr-FR" sz="1500" kern="1200" dirty="0"/>
        </a:p>
      </dsp:txBody>
      <dsp:txXfrm>
        <a:off x="3029418" y="3856319"/>
        <a:ext cx="1525623" cy="577819"/>
      </dsp:txXfrm>
    </dsp:sp>
    <dsp:sp modelId="{6F34254B-11D8-4C56-A744-F86D8FDA355A}">
      <dsp:nvSpPr>
        <dsp:cNvPr id="0" name=""/>
        <dsp:cNvSpPr/>
      </dsp:nvSpPr>
      <dsp:spPr>
        <a:xfrm>
          <a:off x="2898837" y="613777"/>
          <a:ext cx="112604" cy="4298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8668"/>
              </a:lnTo>
              <a:lnTo>
                <a:pt x="112604" y="42986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981955-0E09-4674-981E-5964B3DB05C9}">
      <dsp:nvSpPr>
        <dsp:cNvPr id="0" name=""/>
        <dsp:cNvSpPr/>
      </dsp:nvSpPr>
      <dsp:spPr>
        <a:xfrm>
          <a:off x="3011441" y="4605559"/>
          <a:ext cx="1562402" cy="613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Lasers: ARTEMIS</a:t>
          </a:r>
          <a:endParaRPr lang="fr-FR" sz="1500" kern="1200" dirty="0"/>
        </a:p>
      </dsp:txBody>
      <dsp:txXfrm>
        <a:off x="3029418" y="4623536"/>
        <a:ext cx="1526448" cy="577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2740D-83E0-BC42-8E85-6EBF1ED9829B}" type="datetimeFigureOut">
              <a:rPr lang="fr-FR" smtClean="0"/>
              <a:t>21/06/2017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CFFAD-A5DD-104B-897B-6FC1FEA0B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5297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91772-E223-9C4E-8B94-364D67DD1CFC}" type="datetimeFigureOut">
              <a:rPr lang="fr-FR" smtClean="0"/>
              <a:t>21/06/2017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37BAF-1C94-6C40-804B-219C463881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953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0935B0-8248-4396-834D-4ACD359F9702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895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lot of The </a:t>
            </a:r>
            <a:r>
              <a:rPr lang="fr-FR" dirty="0" err="1" smtClean="0"/>
              <a:t>Ligo</a:t>
            </a:r>
            <a:r>
              <a:rPr lang="fr-FR" dirty="0" smtClean="0"/>
              <a:t>/</a:t>
            </a:r>
            <a:r>
              <a:rPr lang="fr-FR" dirty="0" err="1" smtClean="0"/>
              <a:t>Virgo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C832FF-7885-4698-8BFF-10B51A6D637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43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37BAF-1C94-6C40-804B-219C4638811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00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E1E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C333-95D8-2C40-8EB4-C9FDA4011762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500"/>
            </a:lvl1pPr>
          </a:lstStyle>
          <a:p>
            <a:fld id="{C6BF3935-ED6B-8F4E-A8C4-6A8FF70BDE7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695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63B-0BFE-A945-80AE-767EDCCC993C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52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FC839-11DE-4C43-A690-EB589C64CAEC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05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DD99-6E4A-DC45-8927-DBD5F8BFB172}" type="datetime1">
              <a:rPr lang="fr-FR" smtClean="0"/>
              <a:t>21/06/2017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85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6D1-3F95-1544-BADD-FC163D74CC5C}" type="datetime1">
              <a:rPr lang="fr-FR" smtClean="0"/>
              <a:t>21/06/2017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9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B07DE-2D0B-F842-AA3D-493B491427F8}" type="datetime1">
              <a:rPr lang="fr-FR" smtClean="0"/>
              <a:t>21/06/2017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09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B6629-4893-6443-A79F-D729B0C280FB}" type="datetime1">
              <a:rPr lang="fr-FR" smtClean="0"/>
              <a:t>21/06/2017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50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A369-13B3-9348-850A-78241FD205A4}" type="datetime1">
              <a:rPr lang="fr-FR" smtClean="0"/>
              <a:t>21/06/2017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18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AB534-D69B-7D44-80B1-0769FD2982CA}" type="datetime1">
              <a:rPr lang="fr-FR" smtClean="0"/>
              <a:t>21/06/2017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01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E0F2-8E08-6F42-82BB-6BB790832DDC}" type="datetime1">
              <a:rPr lang="fr-FR" smtClean="0"/>
              <a:t>21/06/2017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26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5C9D6D2-A7D1-6242-A7DF-2860BE3D3FBF}" type="datetime1">
              <a:rPr lang="fr-FR" smtClean="0"/>
              <a:t>21/06/2017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6BF3935-ED6B-8F4E-A8C4-6A8FF70BDE7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545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E1E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E1E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E1EC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E1E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E1E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851338" y="2160615"/>
            <a:ext cx="7835462" cy="29273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8" name="Espace réservé du numéro de diapositive 9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350" dirty="0" smtClean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20" y="2624380"/>
            <a:ext cx="1273793" cy="733705"/>
          </a:xfrm>
          <a:prstGeom prst="rect">
            <a:avLst/>
          </a:prstGeom>
        </p:spPr>
      </p:pic>
      <p:sp>
        <p:nvSpPr>
          <p:cNvPr id="10" name="Titre 12"/>
          <p:cNvSpPr txBox="1">
            <a:spLocks/>
          </p:cNvSpPr>
          <p:nvPr/>
        </p:nvSpPr>
        <p:spPr bwMode="auto">
          <a:xfrm>
            <a:off x="2646697" y="5265596"/>
            <a:ext cx="4244744" cy="107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3000" b="1" dirty="0">
                <a:solidFill>
                  <a:srgbClr val="009999"/>
                </a:solidFill>
              </a:rPr>
              <a:t>S</a:t>
            </a:r>
            <a:r>
              <a:rPr lang="fr-FR" altLang="fr-FR" sz="3000" b="1" dirty="0" smtClean="0">
                <a:solidFill>
                  <a:srgbClr val="009999"/>
                </a:solidFill>
              </a:rPr>
              <a:t>. Antier</a:t>
            </a:r>
            <a:endParaRPr lang="fr-FR" altLang="fr-FR" sz="3000" b="1" dirty="0">
              <a:solidFill>
                <a:srgbClr val="009999"/>
              </a:solidFill>
            </a:endParaRPr>
          </a:p>
          <a:p>
            <a:pPr eaLnBrk="1" hangingPunct="1"/>
            <a:r>
              <a:rPr lang="fr-FR" altLang="fr-FR" sz="3000" b="1" dirty="0">
                <a:solidFill>
                  <a:srgbClr val="009999"/>
                </a:solidFill>
              </a:rPr>
              <a:t>CNRS/IN2P3/LAL</a:t>
            </a:r>
            <a:endParaRPr lang="fr-FR" altLang="fr-FR" sz="3000" dirty="0">
              <a:solidFill>
                <a:srgbClr val="009999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38" y="2521895"/>
            <a:ext cx="1687274" cy="674909"/>
          </a:xfrm>
          <a:prstGeom prst="rect">
            <a:avLst/>
          </a:prstGeom>
        </p:spPr>
      </p:pic>
      <p:sp>
        <p:nvSpPr>
          <p:cNvPr id="13" name="Titre 12"/>
          <p:cNvSpPr txBox="1">
            <a:spLocks/>
          </p:cNvSpPr>
          <p:nvPr/>
        </p:nvSpPr>
        <p:spPr>
          <a:xfrm>
            <a:off x="1450428" y="3358085"/>
            <a:ext cx="6842234" cy="154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b="1" dirty="0" smtClean="0">
                <a:solidFill>
                  <a:srgbClr val="009999"/>
                </a:solidFill>
              </a:rPr>
              <a:t>Multi-</a:t>
            </a:r>
            <a:r>
              <a:rPr lang="fr-FR" altLang="fr-FR" b="1" dirty="0" err="1" smtClean="0">
                <a:solidFill>
                  <a:srgbClr val="009999"/>
                </a:solidFill>
              </a:rPr>
              <a:t>messenger</a:t>
            </a:r>
            <a:r>
              <a:rPr lang="fr-FR" altLang="fr-FR" b="1" dirty="0" smtClean="0">
                <a:solidFill>
                  <a:srgbClr val="009999"/>
                </a:solidFill>
              </a:rPr>
              <a:t> </a:t>
            </a:r>
            <a:r>
              <a:rPr lang="fr-FR" altLang="fr-FR" b="1" dirty="0" err="1" smtClean="0">
                <a:solidFill>
                  <a:srgbClr val="009999"/>
                </a:solidFill>
              </a:rPr>
              <a:t>astronomy</a:t>
            </a:r>
            <a:r>
              <a:rPr lang="fr-FR" altLang="fr-FR" b="1" dirty="0" smtClean="0">
                <a:solidFill>
                  <a:srgbClr val="009999"/>
                </a:solidFill>
              </a:rPr>
              <a:t/>
            </a:r>
            <a:br>
              <a:rPr lang="fr-FR" altLang="fr-FR" b="1" dirty="0" smtClean="0">
                <a:solidFill>
                  <a:srgbClr val="009999"/>
                </a:solidFill>
              </a:rPr>
            </a:br>
            <a:r>
              <a:rPr lang="fr-FR" altLang="fr-FR" b="1" dirty="0" err="1" smtClean="0">
                <a:solidFill>
                  <a:srgbClr val="009999"/>
                </a:solidFill>
              </a:rPr>
              <a:t>with</a:t>
            </a:r>
            <a:r>
              <a:rPr lang="fr-FR" altLang="fr-FR" b="1" dirty="0" smtClean="0">
                <a:solidFill>
                  <a:srgbClr val="009999"/>
                </a:solidFill>
              </a:rPr>
              <a:t> </a:t>
            </a:r>
            <a:r>
              <a:rPr lang="fr-FR" altLang="fr-FR" b="1" dirty="0" err="1" smtClean="0">
                <a:solidFill>
                  <a:srgbClr val="009999"/>
                </a:solidFill>
              </a:rPr>
              <a:t>gravitational</a:t>
            </a:r>
            <a:r>
              <a:rPr lang="fr-FR" altLang="fr-FR" b="1" dirty="0" smtClean="0">
                <a:solidFill>
                  <a:srgbClr val="009999"/>
                </a:solidFill>
              </a:rPr>
              <a:t> </a:t>
            </a:r>
            <a:r>
              <a:rPr lang="fr-FR" altLang="fr-FR" b="1" dirty="0" err="1" smtClean="0">
                <a:solidFill>
                  <a:srgbClr val="009999"/>
                </a:solidFill>
              </a:rPr>
              <a:t>waves</a:t>
            </a:r>
            <a:endParaRPr lang="fr-FR" altLang="fr-FR" b="1" dirty="0" smtClean="0">
              <a:solidFill>
                <a:srgbClr val="009999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2999" y="6263068"/>
            <a:ext cx="359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TS2020, Orsay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63087" y="6348663"/>
            <a:ext cx="318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/>
                </a:solidFill>
              </a:rPr>
              <a:t>21/06/2017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99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15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10187" y="4361833"/>
            <a:ext cx="1258785" cy="90252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3388"/>
            <a:ext cx="8229600" cy="1143000"/>
          </a:xfrm>
        </p:spPr>
        <p:txBody>
          <a:bodyPr>
            <a:normAutofit/>
          </a:bodyPr>
          <a:lstStyle/>
          <a:p>
            <a:r>
              <a:rPr lang="fr-FR" sz="3500" b="1" dirty="0" smtClean="0"/>
              <a:t>TRACK THE EM/NEUTRINO OF GW ALERTS</a:t>
            </a:r>
            <a:endParaRPr lang="fr-FR" sz="35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10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59" y="1212988"/>
            <a:ext cx="4145446" cy="41454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160723" y="5718998"/>
            <a:ext cx="362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GW150914 </a:t>
            </a:r>
            <a:r>
              <a:rPr lang="fr-FR" b="1" dirty="0" err="1" smtClean="0">
                <a:solidFill>
                  <a:schemeClr val="bg1"/>
                </a:solidFill>
              </a:rPr>
              <a:t>error</a:t>
            </a:r>
            <a:r>
              <a:rPr lang="fr-FR" b="1" dirty="0" smtClean="0">
                <a:solidFill>
                  <a:schemeClr val="bg1"/>
                </a:solidFill>
              </a:rPr>
              <a:t> localisation box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19054776">
            <a:off x="2510815" y="2934925"/>
            <a:ext cx="44886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WHERE ? WHEN ? TO SEARCH ?</a:t>
            </a:r>
            <a:endParaRPr lang="fr-FR" sz="25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2245657712"/>
              </p:ext>
            </p:extLst>
          </p:nvPr>
        </p:nvGraphicFramePr>
        <p:xfrm>
          <a:off x="-1524000" y="1042439"/>
          <a:ext cx="6096000" cy="4509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65275" y="5678432"/>
            <a:ext cx="2995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cap="smal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Needs</a:t>
            </a:r>
            <a:r>
              <a:rPr lang="fr-FR" b="1" u="sng" cap="smal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 large </a:t>
            </a:r>
            <a:r>
              <a:rPr lang="fr-FR" b="1" u="sng" cap="smal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astronomical</a:t>
            </a:r>
            <a:r>
              <a:rPr lang="fr-FR" b="1" u="sng" cap="smal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collaboration</a:t>
            </a:r>
            <a:endParaRPr lang="fr-FR" b="1" u="sng" cap="small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507252" y="971875"/>
            <a:ext cx="261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cap="smal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Needs</a:t>
            </a:r>
            <a:r>
              <a:rPr lang="fr-FR" b="1" u="sng" cap="smal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r>
              <a:rPr lang="fr-FR" b="1" u="sng" cap="smal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specifics</a:t>
            </a:r>
            <a:r>
              <a:rPr lang="fr-FR" b="1" u="sng" cap="smal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fr-FR" b="1" u="sng" cap="smal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observational</a:t>
            </a:r>
            <a:r>
              <a:rPr lang="fr-FR" b="1" u="sng" cap="smal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fr-FR" b="1" u="sng" cap="smal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strategies</a:t>
            </a:r>
            <a:endParaRPr lang="fr-FR" b="1" u="sng" cap="small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07" y="4260025"/>
            <a:ext cx="1695864" cy="866775"/>
          </a:xfrm>
          <a:prstGeom prst="rect">
            <a:avLst/>
          </a:prstGeom>
        </p:spPr>
      </p:pic>
      <p:pic>
        <p:nvPicPr>
          <p:cNvPr id="14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65807" y="2101850"/>
            <a:ext cx="1520993" cy="140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ZoneTexte 14"/>
          <p:cNvSpPr txBox="1"/>
          <p:nvPr/>
        </p:nvSpPr>
        <p:spPr>
          <a:xfrm>
            <a:off x="7287364" y="3564818"/>
            <a:ext cx="168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Tiling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stategy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65807" y="5260647"/>
            <a:ext cx="2354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Galaxy-targeting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95432" y="3126372"/>
            <a:ext cx="259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Trigger       candidates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6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AsOne/>
      </p:bldGraphic>
      <p:bldP spid="11" grpId="0"/>
      <p:bldP spid="12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5446"/>
            <a:ext cx="8229600" cy="1143000"/>
          </a:xfrm>
        </p:spPr>
        <p:txBody>
          <a:bodyPr>
            <a:normAutofit/>
          </a:bodyPr>
          <a:lstStyle/>
          <a:p>
            <a:r>
              <a:rPr lang="fr-FR" sz="3500" b="1" dirty="0" smtClean="0"/>
              <a:t>TRACK THE EM/NEUTRINO OF GW ALERTS</a:t>
            </a:r>
            <a:endParaRPr lang="fr-FR" sz="35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11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474792" y="661048"/>
            <a:ext cx="58404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 smtClean="0">
                <a:solidFill>
                  <a:schemeClr val="accent5">
                    <a:lumMod val="75000"/>
                  </a:schemeClr>
                </a:solidFill>
              </a:rPr>
              <a:t>COINCIDENCE SEARCH – EARLY SEARCH</a:t>
            </a:r>
            <a:endParaRPr lang="fr-FR" sz="2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3695060600"/>
              </p:ext>
            </p:extLst>
          </p:nvPr>
        </p:nvGraphicFramePr>
        <p:xfrm>
          <a:off x="900109" y="1409555"/>
          <a:ext cx="6989773" cy="4300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5525911" y="4642877"/>
            <a:ext cx="2978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solidFill>
                  <a:schemeClr val="accent2"/>
                </a:solidFill>
              </a:rPr>
              <a:t>less</a:t>
            </a:r>
            <a:r>
              <a:rPr lang="fr-FR" sz="2000" dirty="0">
                <a:solidFill>
                  <a:schemeClr val="accent2"/>
                </a:solidFill>
              </a:rPr>
              <a:t>	contaminants</a:t>
            </a:r>
          </a:p>
          <a:p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wide-field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telescope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33665" y="1481969"/>
            <a:ext cx="23576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solidFill>
                  <a:schemeClr val="accent2"/>
                </a:solidFill>
              </a:rPr>
              <a:t>Ice</a:t>
            </a:r>
            <a:r>
              <a:rPr lang="fr-FR" sz="2000" dirty="0" smtClean="0">
                <a:solidFill>
                  <a:schemeClr val="accent2"/>
                </a:solidFill>
              </a:rPr>
              <a:t>-cube + Antares </a:t>
            </a:r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 smtClean="0">
                <a:solidFill>
                  <a:schemeClr val="accent2"/>
                </a:solidFill>
              </a:rPr>
              <a:t>Monitor the all </a:t>
            </a:r>
            <a:r>
              <a:rPr lang="fr-FR" sz="2000" dirty="0" err="1" smtClean="0">
                <a:solidFill>
                  <a:schemeClr val="accent2"/>
                </a:solidFill>
              </a:rPr>
              <a:t>sky</a:t>
            </a:r>
            <a:endParaRPr lang="fr-FR" sz="2000" dirty="0" smtClean="0">
              <a:solidFill>
                <a:schemeClr val="accent2"/>
              </a:solidFill>
            </a:endParaRPr>
          </a:p>
          <a:p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Model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dependant</a:t>
            </a:r>
            <a:r>
              <a:rPr lang="fr-FR" sz="2000" dirty="0">
                <a:solidFill>
                  <a:schemeClr val="accent2"/>
                </a:solidFill>
              </a:rPr>
              <a:t> 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93070" y="267353"/>
            <a:ext cx="3279932" cy="2566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3665" y="3000084"/>
            <a:ext cx="2254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less</a:t>
            </a:r>
            <a:r>
              <a:rPr lang="fr-FR" dirty="0">
                <a:solidFill>
                  <a:schemeClr val="accent2"/>
                </a:solidFill>
              </a:rPr>
              <a:t>	contaminants</a:t>
            </a:r>
          </a:p>
          <a:p>
            <a:r>
              <a:rPr lang="fr-FR" dirty="0">
                <a:solidFill>
                  <a:schemeClr val="accent2"/>
                </a:solidFill>
              </a:rPr>
              <a:t>all-­</a:t>
            </a:r>
            <a:r>
              <a:rPr lang="fr-FR" dirty="0" err="1">
                <a:solidFill>
                  <a:schemeClr val="accent2"/>
                </a:solidFill>
              </a:rPr>
              <a:t>sky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survey</a:t>
            </a:r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Beamed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emission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9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12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854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b="1" dirty="0" smtClean="0"/>
              <a:t>TRACK THE EM/NEUTRINO OF GW ALERTS</a:t>
            </a:r>
            <a:endParaRPr lang="fr-FR" sz="35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779592" y="656946"/>
            <a:ext cx="58404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 smtClean="0">
                <a:solidFill>
                  <a:schemeClr val="accent5">
                    <a:lumMod val="75000"/>
                  </a:schemeClr>
                </a:solidFill>
              </a:rPr>
              <a:t>EARLY SEARCH</a:t>
            </a:r>
            <a:endParaRPr lang="fr-FR" sz="2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3" name="Diagramme 12"/>
          <p:cNvGraphicFramePr/>
          <p:nvPr>
            <p:extLst>
              <p:ext uri="{D42A27DB-BD31-4B8C-83A1-F6EECF244321}">
                <p14:modId xmlns:p14="http://schemas.microsoft.com/office/powerpoint/2010/main" val="2292086828"/>
              </p:ext>
            </p:extLst>
          </p:nvPr>
        </p:nvGraphicFramePr>
        <p:xfrm>
          <a:off x="630227" y="1705500"/>
          <a:ext cx="6989773" cy="4300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5735035" y="1635480"/>
            <a:ext cx="27360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Lot of contaminants</a:t>
            </a:r>
          </a:p>
          <a:p>
            <a:r>
              <a:rPr lang="fr-FR" sz="2000" i="1" dirty="0" smtClean="0">
                <a:solidFill>
                  <a:schemeClr val="bg1"/>
                </a:solidFill>
              </a:rPr>
              <a:t>10</a:t>
            </a:r>
            <a:r>
              <a:rPr lang="fr-FR" sz="2000" i="1" baseline="30000" dirty="0" smtClean="0">
                <a:solidFill>
                  <a:schemeClr val="bg1"/>
                </a:solidFill>
              </a:rPr>
              <a:t>4</a:t>
            </a:r>
            <a:r>
              <a:rPr lang="fr-FR" sz="2000" i="1" dirty="0" smtClean="0">
                <a:solidFill>
                  <a:schemeClr val="bg1"/>
                </a:solidFill>
              </a:rPr>
              <a:t>-­10</a:t>
            </a:r>
            <a:r>
              <a:rPr lang="fr-FR" sz="2000" i="1" baseline="30000" dirty="0" smtClean="0">
                <a:solidFill>
                  <a:schemeClr val="bg1"/>
                </a:solidFill>
              </a:rPr>
              <a:t>5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r>
              <a:rPr lang="fr-FR" sz="2000" i="1" dirty="0">
                <a:solidFill>
                  <a:schemeClr val="bg1"/>
                </a:solidFill>
              </a:rPr>
              <a:t>variable </a:t>
            </a:r>
            <a:r>
              <a:rPr lang="fr-FR" sz="2000" i="1" dirty="0" err="1">
                <a:solidFill>
                  <a:schemeClr val="bg1"/>
                </a:solidFill>
              </a:rPr>
              <a:t>objects</a:t>
            </a:r>
            <a:r>
              <a:rPr lang="fr-FR" sz="2000" i="1" dirty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over 100 sq. </a:t>
            </a:r>
            <a:r>
              <a:rPr lang="fr-FR" sz="2000" dirty="0" err="1">
                <a:solidFill>
                  <a:schemeClr val="bg1"/>
                </a:solidFill>
              </a:rPr>
              <a:t>degrees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Difficult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 to monitor the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whole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sky</a:t>
            </a:r>
            <a:endParaRPr lang="fr-FR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08304" y="4223654"/>
            <a:ext cx="27360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Less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 contaminants</a:t>
            </a:r>
          </a:p>
          <a:p>
            <a:r>
              <a:rPr lang="fr-FR" sz="2000" i="1" dirty="0" smtClean="0">
                <a:solidFill>
                  <a:schemeClr val="bg1"/>
                </a:solidFill>
              </a:rPr>
              <a:t>Wide-</a:t>
            </a:r>
            <a:r>
              <a:rPr lang="fr-FR" sz="2000" i="1" dirty="0" err="1" smtClean="0">
                <a:solidFill>
                  <a:schemeClr val="bg1"/>
                </a:solidFill>
              </a:rPr>
              <a:t>field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</a:rPr>
              <a:t>array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</a:rPr>
              <a:t>at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</a:rPr>
              <a:t>low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</a:rPr>
              <a:t>frequencies</a:t>
            </a:r>
            <a:r>
              <a:rPr lang="fr-FR" sz="2000" i="1" dirty="0" smtClean="0">
                <a:solidFill>
                  <a:schemeClr val="bg1"/>
                </a:solidFill>
              </a:rPr>
              <a:t> (MHz)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Faint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 sources</a:t>
            </a:r>
          </a:p>
          <a:p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Long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delay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between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 GW and radio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emission</a:t>
            </a:r>
            <a:endParaRPr lang="fr-FR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13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854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b="1" smtClean="0"/>
              <a:t>TRACK THE EM/NEUTRINO OF GW ALERTS</a:t>
            </a:r>
            <a:endParaRPr lang="fr-FR" sz="35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474792" y="661048"/>
            <a:ext cx="58404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 smtClean="0">
                <a:solidFill>
                  <a:schemeClr val="accent5">
                    <a:lumMod val="75000"/>
                  </a:schemeClr>
                </a:solidFill>
              </a:rPr>
              <a:t>COINCIDENCE SEARCH – TYPICAL SEARCH</a:t>
            </a:r>
            <a:endParaRPr lang="fr-FR" sz="2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115755"/>
              </p:ext>
            </p:extLst>
          </p:nvPr>
        </p:nvGraphicFramePr>
        <p:xfrm>
          <a:off x="653295" y="1714048"/>
          <a:ext cx="7693572" cy="476757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46786"/>
                <a:gridCol w="3846786"/>
              </a:tblGrid>
              <a:tr h="576208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Neutrinos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High </a:t>
                      </a:r>
                      <a:r>
                        <a:rPr lang="fr-FR" sz="1500" dirty="0" err="1" smtClean="0"/>
                        <a:t>Energy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7776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High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baseline="0" dirty="0" err="1" smtClean="0"/>
                        <a:t>coverage</a:t>
                      </a:r>
                      <a:r>
                        <a:rPr lang="fr-FR" sz="1500" baseline="0" dirty="0" smtClean="0"/>
                        <a:t> of the skymap (&gt; 90%)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Medium </a:t>
                      </a:r>
                      <a:r>
                        <a:rPr lang="fr-FR" sz="1500" dirty="0" err="1" smtClean="0"/>
                        <a:t>coverage</a:t>
                      </a:r>
                      <a:r>
                        <a:rPr lang="fr-FR" sz="1500" baseline="0" dirty="0" smtClean="0"/>
                        <a:t> in 100 </a:t>
                      </a:r>
                      <a:r>
                        <a:rPr lang="fr-FR" sz="1500" baseline="0" dirty="0" err="1" smtClean="0"/>
                        <a:t>GeV</a:t>
                      </a:r>
                      <a:r>
                        <a:rPr lang="fr-FR" sz="1500" baseline="0" dirty="0" smtClean="0"/>
                        <a:t> - </a:t>
                      </a:r>
                      <a:r>
                        <a:rPr lang="fr-FR" sz="1500" dirty="0" err="1" smtClean="0"/>
                        <a:t>TeV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58053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 smtClean="0"/>
                        <a:t>Typically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baseline="0" dirty="0" err="1" smtClean="0"/>
                        <a:t>search</a:t>
                      </a:r>
                      <a:r>
                        <a:rPr lang="fr-FR" sz="1500" baseline="0" dirty="0" smtClean="0"/>
                        <a:t>: ± 500 s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 err="1" smtClean="0"/>
                        <a:t>Typically</a:t>
                      </a:r>
                      <a:r>
                        <a:rPr lang="fr-FR" sz="1500" dirty="0" smtClean="0"/>
                        <a:t> </a:t>
                      </a:r>
                      <a:r>
                        <a:rPr lang="fr-FR" sz="1500" dirty="0" err="1" smtClean="0"/>
                        <a:t>search</a:t>
                      </a:r>
                      <a:r>
                        <a:rPr lang="fr-FR" sz="1500" dirty="0" smtClean="0"/>
                        <a:t>: </a:t>
                      </a:r>
                      <a:r>
                        <a:rPr lang="fr-FR" sz="1500" baseline="0" dirty="0" smtClean="0"/>
                        <a:t>± 60 s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aseline="0" dirty="0" err="1" smtClean="0"/>
                        <a:t>Follow</a:t>
                      </a:r>
                      <a:r>
                        <a:rPr lang="fr-FR" sz="1500" baseline="0" dirty="0" smtClean="0"/>
                        <a:t>-up (few </a:t>
                      </a:r>
                      <a:r>
                        <a:rPr lang="fr-FR" sz="1500" baseline="0" dirty="0" err="1" smtClean="0"/>
                        <a:t>ks</a:t>
                      </a:r>
                      <a:r>
                        <a:rPr lang="fr-FR" sz="1500" baseline="0" dirty="0" smtClean="0"/>
                        <a:t>)</a:t>
                      </a:r>
                      <a:endParaRPr lang="fr-FR" sz="15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6208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 smtClean="0"/>
                        <a:t>Track</a:t>
                      </a:r>
                      <a:r>
                        <a:rPr lang="fr-FR" sz="1500" dirty="0" smtClean="0"/>
                        <a:t> muon neutrino candidate</a:t>
                      </a:r>
                    </a:p>
                    <a:p>
                      <a:pPr algn="ctr"/>
                      <a:r>
                        <a:rPr lang="en-US" sz="15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Icecube</a:t>
                      </a:r>
                      <a:r>
                        <a:rPr lang="en-US" sz="15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5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Coïncidence</a:t>
                      </a:r>
                      <a:r>
                        <a:rPr lang="en-US" sz="15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searches with other data streams, including the high-energy starting events and Supernova triggers.</a:t>
                      </a:r>
                      <a:endParaRPr lang="fr-FR" sz="15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HAWC: </a:t>
                      </a:r>
                      <a:r>
                        <a:rPr lang="fr-FR" sz="1500" dirty="0" err="1" smtClean="0"/>
                        <a:t>Sliding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baseline="0" dirty="0" err="1" smtClean="0"/>
                        <a:t>window</a:t>
                      </a:r>
                      <a:r>
                        <a:rPr lang="fr-FR" sz="1500" baseline="0" dirty="0" smtClean="0"/>
                        <a:t>: 0.1 – 100 s</a:t>
                      </a:r>
                    </a:p>
                    <a:p>
                      <a:pPr algn="ctr"/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6208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Gamma-ray</a:t>
                      </a:r>
                      <a:endParaRPr lang="fr-FR" sz="15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smtClean="0"/>
                        <a:t>X-ray/ Optical</a:t>
                      </a:r>
                      <a:endParaRPr lang="fr-FR" sz="15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6208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High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baseline="0" dirty="0" err="1" smtClean="0"/>
                        <a:t>coverage</a:t>
                      </a:r>
                      <a:r>
                        <a:rPr lang="fr-FR" sz="1500" baseline="0" dirty="0" smtClean="0"/>
                        <a:t> of the skymap (&gt; 70%)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X-ray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dirty="0" smtClean="0"/>
                        <a:t>Small </a:t>
                      </a:r>
                      <a:r>
                        <a:rPr lang="fr-FR" sz="1500" dirty="0" err="1" smtClean="0"/>
                        <a:t>covergae</a:t>
                      </a:r>
                      <a:r>
                        <a:rPr lang="fr-FR" sz="1500" dirty="0" smtClean="0"/>
                        <a:t> (&lt; 5%)</a:t>
                      </a:r>
                    </a:p>
                    <a:p>
                      <a:pPr algn="ctr"/>
                      <a:r>
                        <a:rPr lang="fr-FR" sz="1500" dirty="0" smtClean="0"/>
                        <a:t>Medium </a:t>
                      </a:r>
                      <a:r>
                        <a:rPr lang="fr-FR" sz="1500" dirty="0" err="1" smtClean="0"/>
                        <a:t>coverage</a:t>
                      </a:r>
                      <a:r>
                        <a:rPr lang="fr-FR" sz="1500" baseline="0" dirty="0" smtClean="0"/>
                        <a:t> Optical (&gt; 20 %)</a:t>
                      </a:r>
                      <a:endParaRPr lang="fr-FR" sz="15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268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 smtClean="0"/>
                        <a:t>Typically</a:t>
                      </a:r>
                      <a:r>
                        <a:rPr lang="fr-FR" sz="1500" dirty="0" smtClean="0"/>
                        <a:t> </a:t>
                      </a:r>
                      <a:r>
                        <a:rPr lang="fr-FR" sz="1500" dirty="0" err="1" smtClean="0"/>
                        <a:t>search</a:t>
                      </a:r>
                      <a:r>
                        <a:rPr lang="fr-FR" sz="1500" dirty="0" smtClean="0"/>
                        <a:t>: </a:t>
                      </a:r>
                      <a:r>
                        <a:rPr lang="fr-FR" sz="1500" baseline="0" dirty="0" smtClean="0"/>
                        <a:t>± 20/100 s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 smtClean="0"/>
                        <a:t>Typically</a:t>
                      </a:r>
                      <a:r>
                        <a:rPr lang="fr-FR" sz="1500" dirty="0" smtClean="0"/>
                        <a:t> </a:t>
                      </a:r>
                      <a:r>
                        <a:rPr lang="fr-FR" sz="1500" dirty="0" err="1" smtClean="0"/>
                        <a:t>search</a:t>
                      </a:r>
                      <a:r>
                        <a:rPr lang="fr-FR" sz="1500" dirty="0" smtClean="0"/>
                        <a:t>: </a:t>
                      </a:r>
                      <a:r>
                        <a:rPr lang="fr-FR" sz="1500" dirty="0" err="1" smtClean="0"/>
                        <a:t>Follow</a:t>
                      </a:r>
                      <a:r>
                        <a:rPr lang="fr-FR" sz="1500" dirty="0" smtClean="0"/>
                        <a:t>-up (</a:t>
                      </a:r>
                      <a:r>
                        <a:rPr lang="fr-FR" sz="1500" dirty="0" err="1" smtClean="0"/>
                        <a:t>ks</a:t>
                      </a:r>
                      <a:r>
                        <a:rPr lang="fr-FR" sz="1500" dirty="0" smtClean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6208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 smtClean="0"/>
                        <a:t>Analysis</a:t>
                      </a:r>
                      <a:r>
                        <a:rPr lang="fr-FR" sz="1500" dirty="0" smtClean="0"/>
                        <a:t> on the count</a:t>
                      </a:r>
                      <a:r>
                        <a:rPr lang="fr-FR" sz="1500" baseline="0" dirty="0" smtClean="0"/>
                        <a:t> rate on </a:t>
                      </a:r>
                      <a:r>
                        <a:rPr lang="fr-FR" sz="1500" baseline="0" dirty="0" err="1" smtClean="0"/>
                        <a:t>different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baseline="0" dirty="0" err="1" smtClean="0"/>
                        <a:t>timescales</a:t>
                      </a:r>
                      <a:r>
                        <a:rPr lang="fr-FR" sz="1500" baseline="0" dirty="0" smtClean="0"/>
                        <a:t>: 0.256 (1 – 8) 40 s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X-ray</a:t>
                      </a:r>
                      <a:r>
                        <a:rPr lang="fr-FR" sz="1500" baseline="0" dirty="0" smtClean="0"/>
                        <a:t>: </a:t>
                      </a:r>
                      <a:r>
                        <a:rPr lang="fr-FR" sz="1500" baseline="0" dirty="0" err="1" smtClean="0"/>
                        <a:t>Galaxy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baseline="0" dirty="0" err="1" smtClean="0"/>
                        <a:t>targeting</a:t>
                      </a:r>
                      <a:r>
                        <a:rPr lang="fr-FR" sz="1500" baseline="0" dirty="0" smtClean="0"/>
                        <a:t> (&gt; 50)</a:t>
                      </a:r>
                    </a:p>
                    <a:p>
                      <a:pPr algn="ctr"/>
                      <a:r>
                        <a:rPr lang="fr-FR" sz="1500" baseline="0" dirty="0" smtClean="0"/>
                        <a:t>PS1/ATLAS/</a:t>
                      </a:r>
                      <a:r>
                        <a:rPr lang="fr-FR" sz="1500" baseline="0" dirty="0" err="1" smtClean="0"/>
                        <a:t>iPTF</a:t>
                      </a:r>
                      <a:r>
                        <a:rPr lang="fr-FR" sz="1500" baseline="0" dirty="0" smtClean="0"/>
                        <a:t>: 10 – 40 </a:t>
                      </a:r>
                      <a:r>
                        <a:rPr lang="fr-FR" sz="1500" baseline="0" dirty="0" err="1" smtClean="0"/>
                        <a:t>exposure</a:t>
                      </a:r>
                      <a:r>
                        <a:rPr lang="fr-FR" sz="1500" baseline="0" dirty="0" smtClean="0"/>
                        <a:t> time</a:t>
                      </a:r>
                    </a:p>
                    <a:p>
                      <a:pPr algn="ctr"/>
                      <a:r>
                        <a:rPr lang="fr-FR" sz="1500" baseline="0" dirty="0" smtClean="0"/>
                        <a:t>SVOM/GWAC: </a:t>
                      </a:r>
                      <a:r>
                        <a:rPr lang="fr-FR" sz="1500" baseline="0" dirty="0" err="1" smtClean="0"/>
                        <a:t>crosss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baseline="0" dirty="0" err="1" smtClean="0"/>
                        <a:t>matching</a:t>
                      </a:r>
                      <a:r>
                        <a:rPr lang="fr-FR" sz="1500" baseline="0" dirty="0" smtClean="0"/>
                        <a:t> </a:t>
                      </a:r>
                      <a:r>
                        <a:rPr lang="fr-FR" sz="1500" baseline="0" dirty="0" err="1" smtClean="0"/>
                        <a:t>analysis</a:t>
                      </a:r>
                      <a:endParaRPr lang="fr-FR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65317" y="2321997"/>
            <a:ext cx="752148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TRANSIENTS FOUND</a:t>
            </a:r>
          </a:p>
          <a:p>
            <a:pPr algn="ctr"/>
            <a:r>
              <a:rPr lang="fr-F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&lt; 10 Neutrinos</a:t>
            </a:r>
          </a:p>
          <a:p>
            <a:pPr algn="ctr"/>
            <a:r>
              <a:rPr lang="fr-F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&lt; 5 High </a:t>
            </a:r>
            <a:r>
              <a:rPr lang="fr-FR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Energy</a:t>
            </a:r>
            <a:r>
              <a:rPr lang="fr-F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Gamma</a:t>
            </a:r>
          </a:p>
          <a:p>
            <a:pPr algn="ctr"/>
            <a:r>
              <a:rPr lang="fr-F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&gt; 100 Optical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7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14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854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b="1" dirty="0" smtClean="0"/>
              <a:t>TRACK THE EM/NEUTRINO OF GW ALERTS</a:t>
            </a:r>
            <a:endParaRPr lang="fr-FR" sz="35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679655" y="797559"/>
            <a:ext cx="6303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 smtClean="0">
                <a:solidFill>
                  <a:schemeClr val="accent5">
                    <a:lumMod val="75000"/>
                  </a:schemeClr>
                </a:solidFill>
              </a:rPr>
              <a:t>FOLLOW-UP OF TRANSIENTS CANDIDATES</a:t>
            </a:r>
            <a:endParaRPr lang="fr-FR" sz="2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4015966902"/>
              </p:ext>
            </p:extLst>
          </p:nvPr>
        </p:nvGraphicFramePr>
        <p:xfrm>
          <a:off x="1213670" y="1474536"/>
          <a:ext cx="7930330" cy="5246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457639" y="1456073"/>
            <a:ext cx="272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/>
                </a:solidFill>
              </a:rPr>
              <a:t>Follow</a:t>
            </a:r>
            <a:r>
              <a:rPr lang="fr-FR" dirty="0" smtClean="0">
                <a:solidFill>
                  <a:schemeClr val="bg1"/>
                </a:solidFill>
              </a:rPr>
              <a:t>-up of a Pan-STARR candidate (30/12/2015) </a:t>
            </a:r>
            <a:r>
              <a:rPr lang="fr-FR" dirty="0" err="1" smtClean="0">
                <a:solidFill>
                  <a:schemeClr val="bg1"/>
                </a:solidFill>
              </a:rPr>
              <a:t>realised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during</a:t>
            </a:r>
            <a:r>
              <a:rPr lang="fr-FR" dirty="0" smtClean="0">
                <a:solidFill>
                  <a:schemeClr val="bg1"/>
                </a:solidFill>
              </a:rPr>
              <a:t> the GW151226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016480" y="2996300"/>
            <a:ext cx="3091890" cy="212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pPr algn="r"/>
            <a:r>
              <a:rPr lang="fr-FR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PS115dpn </a:t>
            </a:r>
            <a:r>
              <a:rPr lang="fr-FR" sz="18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followed</a:t>
            </a:r>
            <a:r>
              <a:rPr lang="fr-FR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fr-FR" sz="18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fr-FR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 </a:t>
            </a:r>
            <a:r>
              <a:rPr lang="fr-FR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multi-</a:t>
            </a:r>
            <a:r>
              <a:rPr lang="fr-FR" sz="18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wavelengh</a:t>
            </a:r>
            <a:r>
              <a:rPr lang="fr-FR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fr-FR" sz="18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X-ray (XRT), Ultraviolet (UVOT),  Optical (PS1,iPTF), </a:t>
            </a:r>
            <a:r>
              <a:rPr lang="fr-FR" sz="18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Near-Infrared</a:t>
            </a:r>
            <a:r>
              <a:rPr lang="fr-FR" sz="18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fr-FR" sz="1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GRAWITA), </a:t>
            </a:r>
            <a:r>
              <a:rPr lang="fr-FR" sz="18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Radio (VLA)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fr-FR" sz="18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Spectroscopy</a:t>
            </a:r>
            <a:r>
              <a:rPr lang="fr-FR" sz="18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(GTC, GMOS)</a:t>
            </a:r>
          </a:p>
        </p:txBody>
      </p:sp>
    </p:spTree>
    <p:extLst>
      <p:ext uri="{BB962C8B-B14F-4D97-AF65-F5344CB8AC3E}">
        <p14:creationId xmlns:p14="http://schemas.microsoft.com/office/powerpoint/2010/main" val="3188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694" y="153078"/>
            <a:ext cx="8229600" cy="1143000"/>
          </a:xfrm>
        </p:spPr>
        <p:txBody>
          <a:bodyPr>
            <a:normAutofit/>
          </a:bodyPr>
          <a:lstStyle/>
          <a:p>
            <a:r>
              <a:rPr lang="fr-FR" sz="3500" b="1" dirty="0" smtClean="0"/>
              <a:t>O2 </a:t>
            </a:r>
            <a:r>
              <a:rPr lang="fr-FR" sz="3500" b="1" dirty="0" err="1" smtClean="0"/>
              <a:t>run</a:t>
            </a:r>
            <a:r>
              <a:rPr lang="fr-FR" sz="3500" b="1" dirty="0" smtClean="0"/>
              <a:t> </a:t>
            </a:r>
            <a:r>
              <a:rPr lang="fr-FR" sz="3500" b="1" dirty="0" err="1" smtClean="0"/>
              <a:t>status</a:t>
            </a:r>
            <a:endParaRPr lang="fr-FR" sz="35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8BAF4-89AF-496C-B70E-9DC6825C8A16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68234" y="4412442"/>
            <a:ext cx="8362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cap="smal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Number of alerts:</a:t>
            </a:r>
          </a:p>
          <a:p>
            <a:r>
              <a:rPr lang="en-US" sz="1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6 event </a:t>
            </a:r>
            <a:r>
              <a:rPr lang="en-US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candidates, identified by online process </a:t>
            </a:r>
          </a:p>
          <a:p>
            <a:r>
              <a:rPr lang="en-US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hared </a:t>
            </a:r>
            <a:r>
              <a:rPr lang="en-US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 EM partners above a very low false alarm threshold (~1/month) </a:t>
            </a:r>
          </a:p>
          <a:p>
            <a:r>
              <a:rPr lang="en-US" sz="1700" dirty="0" smtClean="0">
                <a:solidFill>
                  <a:schemeClr val="accent5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 </a:t>
            </a:r>
            <a:r>
              <a:rPr lang="en-US" sz="1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 </a:t>
            </a:r>
            <a:r>
              <a:rPr lang="en-US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cannot be considered (and will mostly not be) detections!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8" y="842948"/>
            <a:ext cx="8407729" cy="33860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6314" y="2237894"/>
            <a:ext cx="3657598" cy="2678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482439" y="3179710"/>
            <a:ext cx="7168736" cy="2678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68234" y="5571619"/>
            <a:ext cx="4572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700" u="sng" cap="small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Sensitivity</a:t>
            </a:r>
            <a:r>
              <a:rPr lang="fr-FR" sz="1700" u="sng" cap="smal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:	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BNS</a:t>
            </a:r>
            <a:r>
              <a:rPr lang="fr-FR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70 </a:t>
            </a:r>
            <a:r>
              <a:rPr lang="fr-FR" sz="17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Mpc</a:t>
            </a:r>
            <a:r>
              <a:rPr lang="fr-FR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		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BBH (M=10+10 Mo) </a:t>
            </a:r>
            <a:r>
              <a:rPr lang="fr-FR" sz="1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300</a:t>
            </a:r>
            <a:r>
              <a:rPr lang="fr-FR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7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Mpc</a:t>
            </a:r>
            <a:r>
              <a:rPr lang="fr-FR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	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BBH (M=30+30 Mo) 700 </a:t>
            </a:r>
            <a:r>
              <a:rPr lang="fr-FR" sz="17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Mpc</a:t>
            </a:r>
            <a:r>
              <a:rPr lang="fr-FR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</a:p>
          <a:p>
            <a:r>
              <a:rPr lang="fr-FR" sz="1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20282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694" y="153078"/>
            <a:ext cx="8229600" cy="1143000"/>
          </a:xfrm>
        </p:spPr>
        <p:txBody>
          <a:bodyPr>
            <a:normAutofit/>
          </a:bodyPr>
          <a:lstStyle/>
          <a:p>
            <a:r>
              <a:rPr lang="fr-FR" sz="3500" b="1" dirty="0" smtClean="0"/>
              <a:t>O2 </a:t>
            </a:r>
            <a:r>
              <a:rPr lang="fr-FR" sz="3500" b="1" dirty="0" err="1" smtClean="0"/>
              <a:t>run</a:t>
            </a:r>
            <a:r>
              <a:rPr lang="fr-FR" sz="3500" b="1" dirty="0" smtClean="0"/>
              <a:t> </a:t>
            </a:r>
            <a:r>
              <a:rPr lang="fr-FR" sz="3500" b="1" dirty="0" err="1" smtClean="0"/>
              <a:t>status</a:t>
            </a:r>
            <a:endParaRPr lang="fr-FR" sz="35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8BAF4-89AF-496C-B70E-9DC6825C8A16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2" t="12162" r="38706"/>
          <a:stretch/>
        </p:blipFill>
        <p:spPr>
          <a:xfrm>
            <a:off x="219694" y="1079487"/>
            <a:ext cx="4601688" cy="50602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t="21217"/>
          <a:stretch/>
        </p:blipFill>
        <p:spPr>
          <a:xfrm>
            <a:off x="4943727" y="1878231"/>
            <a:ext cx="4046971" cy="24345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43727" y="4655437"/>
            <a:ext cx="3950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cap="small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Virgo</a:t>
            </a:r>
            <a:r>
              <a:rPr lang="fr-FR" sz="2400" b="1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fr-FR" sz="2400" b="1" cap="small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sensivity</a:t>
            </a:r>
            <a:r>
              <a:rPr lang="fr-FR" sz="2400" b="1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&gt; 20 </a:t>
            </a:r>
            <a:r>
              <a:rPr lang="fr-FR" sz="2400" b="1" cap="small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Mpc</a:t>
            </a:r>
            <a:r>
              <a:rPr lang="fr-FR" sz="2400" b="1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 </a:t>
            </a:r>
            <a:r>
              <a:rPr lang="fr-FR" sz="240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will</a:t>
            </a:r>
            <a:r>
              <a:rPr lang="fr-FR" sz="240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40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fundamentally</a:t>
            </a:r>
            <a:r>
              <a:rPr lang="fr-FR" sz="240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40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transform</a:t>
            </a:r>
            <a:r>
              <a:rPr lang="fr-FR" sz="240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the </a:t>
            </a:r>
            <a:r>
              <a:rPr lang="fr-FR" sz="240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character</a:t>
            </a:r>
            <a:r>
              <a:rPr lang="fr-FR" sz="240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of time </a:t>
            </a:r>
            <a:r>
              <a:rPr lang="fr-FR" sz="240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domain</a:t>
            </a:r>
            <a:r>
              <a:rPr lang="fr-FR" sz="240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40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astronomy</a:t>
            </a:r>
            <a:r>
              <a:rPr lang="fr-FR" sz="240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in the </a:t>
            </a:r>
            <a:r>
              <a:rPr lang="fr-FR" sz="240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context</a:t>
            </a:r>
            <a:r>
              <a:rPr lang="fr-FR" sz="240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of GW observations</a:t>
            </a:r>
          </a:p>
        </p:txBody>
      </p:sp>
    </p:spTree>
    <p:extLst>
      <p:ext uri="{BB962C8B-B14F-4D97-AF65-F5344CB8AC3E}">
        <p14:creationId xmlns:p14="http://schemas.microsoft.com/office/powerpoint/2010/main" val="4541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1500" y="4472660"/>
            <a:ext cx="3209925" cy="188369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17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247650" y="2365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r>
              <a:rPr lang="fr-FR" b="1" dirty="0" smtClean="0"/>
              <a:t>GW170104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3038475" y="52443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LVC 2016 Phys. </a:t>
            </a:r>
            <a:r>
              <a:rPr lang="fr-FR" i="1" dirty="0" err="1" smtClean="0">
                <a:solidFill>
                  <a:schemeClr val="bg1"/>
                </a:solidFill>
              </a:rPr>
              <a:t>Rev</a:t>
            </a:r>
            <a:r>
              <a:rPr lang="fr-FR" i="1" dirty="0">
                <a:solidFill>
                  <a:schemeClr val="bg1"/>
                </a:solidFill>
              </a:rPr>
              <a:t>.	 Les.	</a:t>
            </a:r>
            <a:r>
              <a:rPr lang="fr-FR" i="1" dirty="0" smtClean="0">
                <a:solidFill>
                  <a:schemeClr val="bg1"/>
                </a:solidFill>
              </a:rPr>
              <a:t>118</a:t>
            </a:r>
            <a:r>
              <a:rPr lang="fr-FR" i="1" dirty="0">
                <a:solidFill>
                  <a:schemeClr val="bg1"/>
                </a:solidFill>
              </a:rPr>
              <a:t>,	</a:t>
            </a:r>
            <a:r>
              <a:rPr lang="fr-FR" i="1" dirty="0" smtClean="0">
                <a:solidFill>
                  <a:schemeClr val="bg1"/>
                </a:solidFill>
              </a:rPr>
              <a:t>221101</a:t>
            </a:r>
            <a:r>
              <a:rPr lang="fr-FR" i="1" dirty="0">
                <a:solidFill>
                  <a:schemeClr val="bg1"/>
                </a:solidFill>
              </a:rPr>
              <a:t>	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356442"/>
              </p:ext>
            </p:extLst>
          </p:nvPr>
        </p:nvGraphicFramePr>
        <p:xfrm>
          <a:off x="769620" y="1048249"/>
          <a:ext cx="7604760" cy="26390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02305"/>
                <a:gridCol w="4402455"/>
              </a:tblGrid>
              <a:tr h="627380">
                <a:tc>
                  <a:txBody>
                    <a:bodyPr/>
                    <a:lstStyle/>
                    <a:p>
                      <a:pPr algn="ctr"/>
                      <a:r>
                        <a:rPr lang="fr-FR" sz="1800" baseline="0" dirty="0" smtClean="0">
                          <a:solidFill>
                            <a:schemeClr val="bg1"/>
                          </a:solidFill>
                        </a:rPr>
                        <a:t>Trigger time</a:t>
                      </a:r>
                      <a:endParaRPr lang="fr-FR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aseline="0" dirty="0" smtClean="0">
                          <a:solidFill>
                            <a:schemeClr val="bg1"/>
                          </a:solidFill>
                        </a:rPr>
                        <a:t>Jan 4 2017 10:11:59 UT	  </a:t>
                      </a:r>
                    </a:p>
                  </a:txBody>
                  <a:tcPr anchor="ctr"/>
                </a:tc>
              </a:tr>
              <a:tr h="313690">
                <a:tc rowSpan="3">
                  <a:txBody>
                    <a:bodyPr/>
                    <a:lstStyle/>
                    <a:p>
                      <a:pPr algn="ctr"/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First LVC GCN (20364)</a:t>
                      </a:r>
                      <a:endParaRPr lang="fr-FR" sz="1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+ 6.3 h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after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the T0</a:t>
                      </a:r>
                    </a:p>
                  </a:txBody>
                  <a:tcPr anchor="ctr"/>
                </a:tc>
              </a:tr>
              <a:tr h="18288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FAR = one per 6 months</a:t>
                      </a:r>
                      <a:endParaRPr lang="fr-FR" sz="16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8288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50 %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credible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region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spans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about 1632 deg</a:t>
                      </a:r>
                      <a:r>
                        <a:rPr lang="fr-FR" sz="160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</a:tr>
              <a:tr h="123613">
                <a:tc rowSpan="3">
                  <a:txBody>
                    <a:bodyPr/>
                    <a:lstStyle/>
                    <a:p>
                      <a:pPr algn="ctr"/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First LVC GCN (20385)</a:t>
                      </a:r>
                      <a:endParaRPr lang="fr-FR" sz="1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+ 2.6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days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after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the T0</a:t>
                      </a:r>
                    </a:p>
                  </a:txBody>
                  <a:tcPr anchor="ctr"/>
                </a:tc>
              </a:tr>
              <a:tr h="2421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FAR &lt; 1/100 </a:t>
                      </a:r>
                      <a:r>
                        <a:rPr lang="en-US" sz="1600" baseline="0" dirty="0" err="1" smtClean="0">
                          <a:solidFill>
                            <a:schemeClr val="bg1"/>
                          </a:solidFill>
                        </a:rPr>
                        <a:t>yrs</a:t>
                      </a:r>
                      <a:endParaRPr lang="fr-FR" sz="16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236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50 %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credible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region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chemeClr val="bg1"/>
                          </a:solidFill>
                        </a:rPr>
                        <a:t>spans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about 2065 deg</a:t>
                      </a:r>
                      <a:r>
                        <a:rPr lang="fr-FR" sz="160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3985563"/>
            <a:ext cx="4392930" cy="237078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71500" y="3826329"/>
            <a:ext cx="340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smtClean="0">
                <a:solidFill>
                  <a:schemeClr val="bg1"/>
                </a:solidFill>
              </a:rPr>
              <a:t>Last update of the skymap</a:t>
            </a:r>
          </a:p>
          <a:p>
            <a:pPr algn="r"/>
            <a:r>
              <a:rPr lang="fr-FR" i="1" dirty="0" smtClean="0">
                <a:solidFill>
                  <a:schemeClr val="bg1"/>
                </a:solidFill>
              </a:rPr>
              <a:t>90</a:t>
            </a:r>
            <a:r>
              <a:rPr lang="fr-FR" i="1" dirty="0">
                <a:solidFill>
                  <a:schemeClr val="bg1"/>
                </a:solidFill>
              </a:rPr>
              <a:t>%	</a:t>
            </a:r>
            <a:r>
              <a:rPr lang="fr-FR" i="1" dirty="0" err="1" smtClean="0">
                <a:solidFill>
                  <a:schemeClr val="bg1"/>
                </a:solidFill>
              </a:rPr>
              <a:t>credible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 err="1" smtClean="0">
                <a:solidFill>
                  <a:schemeClr val="bg1"/>
                </a:solidFill>
              </a:rPr>
              <a:t>region</a:t>
            </a:r>
            <a:r>
              <a:rPr lang="fr-FR" i="1" dirty="0" smtClean="0">
                <a:solidFill>
                  <a:schemeClr val="bg1"/>
                </a:solidFill>
              </a:rPr>
              <a:t>: 1609 deg</a:t>
            </a:r>
            <a:r>
              <a:rPr lang="fr-FR" i="1" baseline="30000" dirty="0" smtClean="0">
                <a:solidFill>
                  <a:schemeClr val="bg1"/>
                </a:solidFill>
              </a:rPr>
              <a:t>2</a:t>
            </a:r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1"/>
          <a:stretch/>
        </p:blipFill>
        <p:spPr>
          <a:xfrm>
            <a:off x="782955" y="4523667"/>
            <a:ext cx="2886075" cy="183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18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247650" y="2365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r>
              <a:rPr lang="fr-FR" b="1" dirty="0" smtClean="0"/>
              <a:t>GW170104 </a:t>
            </a:r>
            <a:r>
              <a:rPr lang="fr-FR" b="1" dirty="0" err="1" smtClean="0"/>
              <a:t>follow</a:t>
            </a:r>
            <a:r>
              <a:rPr lang="fr-FR" b="1" dirty="0" smtClean="0"/>
              <a:t>-up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247649" y="1056372"/>
            <a:ext cx="8791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30 </a:t>
            </a:r>
            <a:r>
              <a:rPr lang="en-US" dirty="0">
                <a:solidFill>
                  <a:schemeClr val="bg1"/>
                </a:solidFill>
              </a:rPr>
              <a:t>groups and 50 instruments involved in the EM/Neutrino </a:t>
            </a:r>
            <a:r>
              <a:rPr lang="en-US" dirty="0" smtClean="0">
                <a:solidFill>
                  <a:schemeClr val="bg1"/>
                </a:solidFill>
              </a:rPr>
              <a:t>follow-up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70 GCNs shared with the group </a:t>
            </a:r>
            <a:r>
              <a:rPr lang="en-US" dirty="0">
                <a:solidFill>
                  <a:schemeClr val="bg1"/>
                </a:solidFill>
              </a:rPr>
              <a:t>sent </a:t>
            </a:r>
            <a:r>
              <a:rPr lang="en-US" u="sng" dirty="0">
                <a:solidFill>
                  <a:schemeClr val="bg1"/>
                </a:solidFill>
              </a:rPr>
              <a:t>https://gcn.gsfc.nasa.gov/other/G268556.gcn3  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372762"/>
            <a:ext cx="2981325" cy="27958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65" y="1222175"/>
            <a:ext cx="2932669" cy="30259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19325" y="2188574"/>
            <a:ext cx="1619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chemeClr val="bg1"/>
                </a:solidFill>
              </a:rPr>
              <a:t>High </a:t>
            </a:r>
            <a:r>
              <a:rPr lang="fr-FR" sz="1500" dirty="0" err="1" smtClean="0">
                <a:solidFill>
                  <a:schemeClr val="bg1"/>
                </a:solidFill>
              </a:rPr>
              <a:t>energy</a:t>
            </a:r>
            <a:endParaRPr lang="fr-FR" sz="15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92643" y="3412007"/>
            <a:ext cx="191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</a:rPr>
              <a:t>30</a:t>
            </a:r>
            <a:r>
              <a:rPr lang="en-US" sz="1500" dirty="0">
                <a:solidFill>
                  <a:schemeClr val="bg1"/>
                </a:solidFill>
              </a:rPr>
              <a:t> </a:t>
            </a:r>
            <a:r>
              <a:rPr lang="en-US" sz="1500" dirty="0" smtClean="0">
                <a:solidFill>
                  <a:schemeClr val="bg1"/>
                </a:solidFill>
              </a:rPr>
              <a:t>instruments to tile the sky­‐</a:t>
            </a:r>
            <a:r>
              <a:rPr lang="en-US" sz="1500" dirty="0">
                <a:solidFill>
                  <a:schemeClr val="bg1"/>
                </a:solidFill>
              </a:rPr>
              <a:t>map</a:t>
            </a:r>
            <a:endParaRPr lang="fr-FR" sz="15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2362" y="2355990"/>
            <a:ext cx="846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Optical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2200" y="2448393"/>
            <a:ext cx="846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Optical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83325" y="1902176"/>
            <a:ext cx="1619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smtClean="0"/>
              <a:t>Neutrino</a:t>
            </a:r>
            <a:endParaRPr lang="fr-FR" sz="13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324475" y="1807923"/>
            <a:ext cx="1619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/>
              <a:t>Radio</a:t>
            </a:r>
            <a:endParaRPr lang="fr-FR" sz="15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102993" y="2036417"/>
            <a:ext cx="1619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smtClean="0"/>
              <a:t>Radio</a:t>
            </a:r>
            <a:endParaRPr lang="fr-FR" sz="13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221509" y="3429291"/>
            <a:ext cx="2748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</a:rPr>
              <a:t>22 instruments</a:t>
            </a:r>
            <a:r>
              <a:rPr lang="en-US" sz="1500" dirty="0">
                <a:solidFill>
                  <a:schemeClr val="bg1"/>
                </a:solidFill>
              </a:rPr>
              <a:t> </a:t>
            </a:r>
            <a:r>
              <a:rPr lang="en-US" sz="1500" dirty="0" smtClean="0">
                <a:solidFill>
                  <a:schemeClr val="bg1"/>
                </a:solidFill>
              </a:rPr>
              <a:t>to characterize the candidate counterparts</a:t>
            </a:r>
            <a:r>
              <a:rPr lang="en-US" sz="15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48511" y="1827334"/>
            <a:ext cx="1619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chemeClr val="bg1"/>
                </a:solidFill>
              </a:rPr>
              <a:t>High </a:t>
            </a:r>
            <a:r>
              <a:rPr lang="fr-FR" sz="1500" dirty="0" err="1" smtClean="0">
                <a:solidFill>
                  <a:schemeClr val="bg1"/>
                </a:solidFill>
              </a:rPr>
              <a:t>energy</a:t>
            </a:r>
            <a:endParaRPr lang="fr-FR" sz="15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21695" y="3850243"/>
            <a:ext cx="345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cap="smal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Coïncidence and </a:t>
            </a:r>
            <a:r>
              <a:rPr lang="fr-FR" u="sng" cap="small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radpid</a:t>
            </a:r>
            <a:r>
              <a:rPr lang="fr-FR" u="sng" cap="smal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fr-FR" u="sng" cap="small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Follow</a:t>
            </a:r>
            <a:r>
              <a:rPr lang="fr-FR" u="sng" cap="smal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-up</a:t>
            </a:r>
            <a:endParaRPr lang="fr-FR" u="sng" cap="small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010665" y="3888196"/>
            <a:ext cx="378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cap="smal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Classification of the candidates (</a:t>
            </a:r>
            <a:r>
              <a:rPr lang="fr-FR" u="sng" cap="small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hundreds</a:t>
            </a:r>
            <a:r>
              <a:rPr lang="fr-FR" u="sng" cap="smal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candidates)</a:t>
            </a:r>
            <a:endParaRPr lang="fr-FR" u="sng" cap="small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019175" y="4636489"/>
            <a:ext cx="7200900" cy="2084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1233868" y="4648048"/>
            <a:ext cx="698620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cap="small" dirty="0" err="1" smtClean="0"/>
              <a:t>Atlaseu</a:t>
            </a:r>
            <a:r>
              <a:rPr lang="en-US" sz="1100" b="1" u="sng" cap="small" dirty="0" smtClean="0"/>
              <a:t> candidate: </a:t>
            </a:r>
            <a:r>
              <a:rPr lang="en-US" sz="1100" b="1" dirty="0" smtClean="0"/>
              <a:t>reported </a:t>
            </a:r>
            <a:r>
              <a:rPr lang="en-US" sz="1100" b="1" dirty="0"/>
              <a:t>in 15 </a:t>
            </a:r>
            <a:r>
              <a:rPr lang="en-US" sz="1100" b="1" dirty="0" smtClean="0"/>
              <a:t>GCNs</a:t>
            </a:r>
          </a:p>
          <a:p>
            <a:pPr algn="ctr"/>
            <a:r>
              <a:rPr lang="en-US" sz="1100" b="1" dirty="0" smtClean="0"/>
              <a:t>discovered </a:t>
            </a:r>
            <a:r>
              <a:rPr lang="en-US" sz="1100" b="1" dirty="0"/>
              <a:t>1 day after the trigger time within the 16% probability contour.</a:t>
            </a:r>
            <a:br>
              <a:rPr lang="en-US" sz="1100" b="1" dirty="0"/>
            </a:br>
            <a:endParaRPr lang="en-US" sz="11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transient ATLAS17aeu </a:t>
            </a:r>
            <a:r>
              <a:rPr lang="en-US" sz="1100" dirty="0"/>
              <a:t>possible host galaxy was located at z=0.199, and the flux was fast fading. </a:t>
            </a:r>
            <a:endParaRPr lang="en-US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A </a:t>
            </a:r>
            <a:r>
              <a:rPr lang="en-US" sz="1100" dirty="0"/>
              <a:t>series of gamma-ray archival analysis revealed that ATLAS17aeu could be consistent with </a:t>
            </a:r>
            <a:r>
              <a:rPr lang="en-US" sz="1100" dirty="0">
                <a:solidFill>
                  <a:srgbClr val="FF0000"/>
                </a:solidFill>
              </a:rPr>
              <a:t>the afterglow of GRB070105A, </a:t>
            </a:r>
            <a:r>
              <a:rPr lang="en-US" sz="1100" dirty="0"/>
              <a:t>detected previously by POLAR (GCN#20387</a:t>
            </a:r>
            <a:r>
              <a:rPr lang="en-US" sz="1100" dirty="0" smtClean="0"/>
              <a:t>) and </a:t>
            </a:r>
            <a:r>
              <a:rPr lang="en-US" sz="1100" dirty="0"/>
              <a:t>ASTROSAT (GCN#20389) and which happened 21h </a:t>
            </a:r>
            <a:r>
              <a:rPr lang="en-US" sz="1100" dirty="0" err="1"/>
              <a:t>fater</a:t>
            </a:r>
            <a:r>
              <a:rPr lang="en-US" sz="1100" dirty="0"/>
              <a:t> the GW </a:t>
            </a:r>
            <a:r>
              <a:rPr lang="en-US" sz="1100" dirty="0" smtClean="0"/>
              <a:t>event.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Other </a:t>
            </a:r>
            <a:r>
              <a:rPr lang="en-US" sz="1100" dirty="0"/>
              <a:t>follow-up observations in optical and X-ray (GCN#20390,20400,20415), radio (GCN#20396) confirm that the fading flux was consistent with GRB afterglow and not related to the GW event.</a:t>
            </a:r>
            <a:br>
              <a:rPr lang="en-US" sz="1100" dirty="0"/>
            </a:br>
            <a:r>
              <a:rPr lang="en-US" sz="1100" dirty="0"/>
              <a:t>IPN, </a:t>
            </a:r>
            <a:r>
              <a:rPr lang="en-US" sz="1100" dirty="0" err="1"/>
              <a:t>Konus</a:t>
            </a:r>
            <a:r>
              <a:rPr lang="en-US" sz="1100" dirty="0"/>
              <a:t>‐Wind, </a:t>
            </a:r>
            <a:r>
              <a:rPr lang="en-US" sz="1100" dirty="0" err="1"/>
              <a:t>AstroSat</a:t>
            </a:r>
            <a:r>
              <a:rPr lang="en-US" sz="1100" dirty="0"/>
              <a:t>-CZTI classified GRB170105A as long GRB (GCN#20412,20406,20413). </a:t>
            </a:r>
            <a:br>
              <a:rPr lang="en-US" sz="1100" dirty="0"/>
            </a:br>
            <a:r>
              <a:rPr lang="en-US" sz="1100" dirty="0"/>
              <a:t>The possible TNG host galaxy could also be observed (GCN#20735).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52138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9699"/>
            <a:ext cx="8229600" cy="1143000"/>
          </a:xfrm>
        </p:spPr>
        <p:txBody>
          <a:bodyPr/>
          <a:lstStyle/>
          <a:p>
            <a:r>
              <a:rPr lang="fr-FR" b="1" dirty="0" smtClean="0"/>
              <a:t>FRENCH GROUP AND </a:t>
            </a:r>
            <a:r>
              <a:rPr lang="fr-FR" b="1" dirty="0" err="1" smtClean="0"/>
              <a:t>GWs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19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91737" y="771307"/>
            <a:ext cx="384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cap="small" dirty="0" smtClean="0">
                <a:solidFill>
                  <a:schemeClr val="bg1"/>
                </a:solidFill>
              </a:rPr>
              <a:t>LVC groups: </a:t>
            </a:r>
            <a:r>
              <a:rPr lang="fr-FR" cap="small" dirty="0" err="1" smtClean="0">
                <a:solidFill>
                  <a:schemeClr val="bg1"/>
                </a:solidFill>
              </a:rPr>
              <a:t>mainly</a:t>
            </a:r>
            <a:r>
              <a:rPr lang="fr-FR" cap="small" dirty="0" smtClean="0">
                <a:solidFill>
                  <a:schemeClr val="bg1"/>
                </a:solidFill>
              </a:rPr>
              <a:t> in </a:t>
            </a:r>
            <a:r>
              <a:rPr lang="fr-FR" cap="small" dirty="0" err="1" smtClean="0">
                <a:solidFill>
                  <a:schemeClr val="bg1"/>
                </a:solidFill>
              </a:rPr>
              <a:t>Virgo</a:t>
            </a:r>
            <a:r>
              <a:rPr lang="fr-FR" cap="small" dirty="0" smtClean="0">
                <a:solidFill>
                  <a:schemeClr val="bg1"/>
                </a:solidFill>
              </a:rPr>
              <a:t> team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2234" y="4502634"/>
            <a:ext cx="2584180" cy="14531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057246" y="445546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SVOM/GWAC</a:t>
            </a:r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74" y="4891177"/>
            <a:ext cx="1215213" cy="8848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32234" y="1320288"/>
            <a:ext cx="2535383" cy="1446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886322" y="1262647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Antares</a:t>
            </a:r>
            <a:endParaRPr lang="fr-FR" b="1" dirty="0"/>
          </a:p>
        </p:txBody>
      </p:sp>
      <p:sp>
        <p:nvSpPr>
          <p:cNvPr id="15" name="Rectangle 14"/>
          <p:cNvSpPr/>
          <p:nvPr/>
        </p:nvSpPr>
        <p:spPr>
          <a:xfrm>
            <a:off x="5432234" y="2890823"/>
            <a:ext cx="2584180" cy="1446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979292" y="2917199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TAROT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755342" y="850445"/>
            <a:ext cx="384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cap="small" dirty="0" smtClean="0">
                <a:solidFill>
                  <a:schemeClr val="bg1"/>
                </a:solidFill>
              </a:rPr>
              <a:t>MOU EM-FOLLOW UP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47566" y="6079484"/>
            <a:ext cx="327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And FERMI/GBM, GRAWITA ….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20" name="Diagramme 19"/>
          <p:cNvGraphicFramePr/>
          <p:nvPr>
            <p:extLst>
              <p:ext uri="{D42A27DB-BD31-4B8C-83A1-F6EECF244321}">
                <p14:modId xmlns:p14="http://schemas.microsoft.com/office/powerpoint/2010/main" val="905258071"/>
              </p:ext>
            </p:extLst>
          </p:nvPr>
        </p:nvGraphicFramePr>
        <p:xfrm>
          <a:off x="-157908" y="1499885"/>
          <a:ext cx="5343288" cy="5221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65" y="1636361"/>
            <a:ext cx="1035124" cy="10382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67" y="3310114"/>
            <a:ext cx="1239676" cy="8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  <p:bldP spid="15" grpId="0" animBg="1"/>
      <p:bldP spid="16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396"/>
            <a:ext cx="9144000" cy="51435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Multi-</a:t>
            </a:r>
            <a:r>
              <a:rPr lang="fr-FR" sz="3200" b="1" dirty="0" err="1" smtClean="0"/>
              <a:t>messenger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astronomy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with</a:t>
            </a:r>
            <a:r>
              <a:rPr lang="fr-FR" sz="3200" b="1" dirty="0" smtClean="0"/>
              <a:t> LIGO/</a:t>
            </a:r>
            <a:r>
              <a:rPr lang="fr-FR" sz="3200" b="1" dirty="0" err="1" smtClean="0"/>
              <a:t>Virgo</a:t>
            </a:r>
            <a:endParaRPr lang="fr-FR" sz="3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095392" y="5896077"/>
            <a:ext cx="1591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solidFill>
                  <a:schemeClr val="bg1"/>
                </a:solidFill>
              </a:rPr>
              <a:t>Cf. Marica </a:t>
            </a:r>
            <a:r>
              <a:rPr lang="fr-FR" sz="1300" dirty="0" err="1" smtClean="0">
                <a:solidFill>
                  <a:schemeClr val="bg1"/>
                </a:solidFill>
              </a:rPr>
              <a:t>Branchesi</a:t>
            </a:r>
            <a:endParaRPr lang="fr-FR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4479533" y="616449"/>
            <a:ext cx="10274" cy="58870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/>
          <p:cNvSpPr txBox="1">
            <a:spLocks/>
          </p:cNvSpPr>
          <p:nvPr/>
        </p:nvSpPr>
        <p:spPr>
          <a:xfrm>
            <a:off x="5722" y="1008104"/>
            <a:ext cx="4375778" cy="5698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cap="small" dirty="0" smtClean="0">
                <a:solidFill>
                  <a:schemeClr val="bg1"/>
                </a:solidFill>
              </a:rPr>
              <a:t>LIGO-</a:t>
            </a:r>
            <a:r>
              <a:rPr lang="fr-FR" sz="2400" b="1" cap="small" dirty="0" err="1" smtClean="0">
                <a:solidFill>
                  <a:schemeClr val="bg1"/>
                </a:solidFill>
              </a:rPr>
              <a:t>Virgo</a:t>
            </a:r>
            <a:r>
              <a:rPr lang="fr-FR" sz="2400" b="1" cap="small" dirty="0" smtClean="0">
                <a:solidFill>
                  <a:schemeClr val="bg1"/>
                </a:solidFill>
              </a:rPr>
              <a:t>: </a:t>
            </a:r>
            <a:r>
              <a:rPr lang="fr-FR" sz="2400" b="1" cap="small" dirty="0" err="1" smtClean="0">
                <a:solidFill>
                  <a:schemeClr val="bg1"/>
                </a:solidFill>
              </a:rPr>
              <a:t>Triggger</a:t>
            </a:r>
            <a:r>
              <a:rPr lang="fr-FR" sz="2400" b="1" cap="small" dirty="0" smtClean="0">
                <a:solidFill>
                  <a:schemeClr val="bg1"/>
                </a:solidFill>
              </a:rPr>
              <a:t> out (2018 -) </a:t>
            </a:r>
            <a:endParaRPr lang="fr-FR" sz="2400" b="1" cap="small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0" y="56741"/>
            <a:ext cx="8229600" cy="7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r>
              <a:rPr lang="fr-FR" b="1" dirty="0" smtClean="0"/>
              <a:t>GW </a:t>
            </a:r>
            <a:r>
              <a:rPr lang="fr-FR" b="1" dirty="0" err="1" smtClean="0"/>
              <a:t>alerts</a:t>
            </a:r>
            <a:r>
              <a:rPr lang="fr-FR" b="1" dirty="0" smtClean="0"/>
              <a:t> </a:t>
            </a:r>
            <a:r>
              <a:rPr lang="fr-FR" b="1" dirty="0" err="1" smtClean="0"/>
              <a:t>strategy</a:t>
            </a:r>
            <a:endParaRPr lang="fr-FR" b="1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962319"/>
              </p:ext>
            </p:extLst>
          </p:nvPr>
        </p:nvGraphicFramePr>
        <p:xfrm>
          <a:off x="201417" y="2290445"/>
          <a:ext cx="4076700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933"/>
                <a:gridCol w="3001767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 triggers</a:t>
                      </a:r>
                      <a:endParaRPr lang="fr-F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Rate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</a:t>
                      </a:r>
                      <a:r>
                        <a:rPr lang="fr-FR" sz="1400" baseline="0" dirty="0" smtClean="0"/>
                        <a:t> – 15 / </a:t>
                      </a:r>
                      <a:r>
                        <a:rPr lang="fr-FR" sz="1400" baseline="0" dirty="0" err="1" smtClean="0"/>
                        <a:t>yr</a:t>
                      </a:r>
                      <a:r>
                        <a:rPr lang="fr-FR" sz="1400" baseline="0" dirty="0" smtClean="0"/>
                        <a:t> (80 </a:t>
                      </a:r>
                      <a:r>
                        <a:rPr lang="fr-FR" sz="1400" baseline="0" dirty="0" err="1" smtClean="0"/>
                        <a:t>Mpc</a:t>
                      </a:r>
                      <a:r>
                        <a:rPr lang="fr-FR" sz="1400" baseline="0" dirty="0" smtClean="0"/>
                        <a:t>)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Confidence </a:t>
                      </a:r>
                      <a:r>
                        <a:rPr lang="fr-FR" sz="1200" b="1" dirty="0" err="1" smtClean="0"/>
                        <a:t>level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FAR &lt;</a:t>
                      </a:r>
                      <a:r>
                        <a:rPr lang="fr-FR" sz="1400" baseline="0" dirty="0" smtClean="0"/>
                        <a:t> 1/100 </a:t>
                      </a:r>
                      <a:r>
                        <a:rPr lang="fr-FR" sz="1400" baseline="0" dirty="0" err="1" smtClean="0"/>
                        <a:t>yr</a:t>
                      </a:r>
                      <a:r>
                        <a:rPr lang="fr-FR" sz="1400" baseline="0" dirty="0" smtClean="0"/>
                        <a:t> (public)</a:t>
                      </a:r>
                    </a:p>
                    <a:p>
                      <a:pPr algn="ctr"/>
                      <a:r>
                        <a:rPr lang="fr-FR" sz="1400" baseline="0" dirty="0" smtClean="0"/>
                        <a:t>FAR (2017) ~1/</a:t>
                      </a:r>
                      <a:r>
                        <a:rPr lang="fr-FR" sz="1400" baseline="0" dirty="0" err="1" smtClean="0"/>
                        <a:t>month</a:t>
                      </a:r>
                      <a:r>
                        <a:rPr lang="fr-FR" sz="1400" baseline="0" dirty="0" smtClean="0"/>
                        <a:t> (</a:t>
                      </a:r>
                      <a:r>
                        <a:rPr lang="fr-FR" sz="1400" baseline="0" dirty="0" err="1" smtClean="0"/>
                        <a:t>MoU</a:t>
                      </a:r>
                      <a:r>
                        <a:rPr lang="fr-FR" sz="1400" baseline="0" dirty="0" smtClean="0"/>
                        <a:t>)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Description of the triggers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Automatic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analysis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from</a:t>
                      </a:r>
                      <a:r>
                        <a:rPr lang="fr-FR" sz="1400" dirty="0" smtClean="0"/>
                        <a:t> the </a:t>
                      </a:r>
                      <a:r>
                        <a:rPr lang="fr-FR" sz="1400" dirty="0" err="1" smtClean="0"/>
                        <a:t>two</a:t>
                      </a:r>
                      <a:r>
                        <a:rPr lang="fr-FR" sz="1400" dirty="0" smtClean="0"/>
                        <a:t> groups</a:t>
                      </a:r>
                      <a:r>
                        <a:rPr lang="fr-FR" sz="1400" baseline="0" dirty="0" smtClean="0"/>
                        <a:t>: CBC and </a:t>
                      </a:r>
                      <a:r>
                        <a:rPr lang="fr-FR" sz="1400" baseline="0" dirty="0" err="1" smtClean="0"/>
                        <a:t>Burst</a:t>
                      </a:r>
                      <a:r>
                        <a:rPr lang="fr-FR" sz="1400" baseline="0" dirty="0" smtClean="0"/>
                        <a:t> (few min </a:t>
                      </a:r>
                      <a:r>
                        <a:rPr lang="fr-FR" sz="1400" baseline="0" dirty="0" err="1" smtClean="0"/>
                        <a:t>delay</a:t>
                      </a:r>
                      <a:r>
                        <a:rPr lang="fr-FR" sz="1400" baseline="0" dirty="0" smtClean="0"/>
                        <a:t>), </a:t>
                      </a:r>
                      <a:r>
                        <a:rPr lang="fr-FR" sz="1400" baseline="0" dirty="0" err="1" smtClean="0"/>
                        <a:t>Parameter</a:t>
                      </a:r>
                      <a:r>
                        <a:rPr lang="fr-FR" sz="1400" baseline="0" dirty="0" smtClean="0"/>
                        <a:t> estimation (few </a:t>
                      </a:r>
                      <a:r>
                        <a:rPr lang="fr-FR" sz="1400" baseline="0" dirty="0" err="1" smtClean="0"/>
                        <a:t>hours</a:t>
                      </a:r>
                      <a:r>
                        <a:rPr lang="fr-FR" sz="1400" baseline="0" dirty="0" smtClean="0"/>
                        <a:t>)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Actions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Automatic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process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checks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including</a:t>
                      </a:r>
                      <a:r>
                        <a:rPr lang="fr-FR" sz="1400" baseline="0" dirty="0" smtClean="0"/>
                        <a:t> data </a:t>
                      </a:r>
                      <a:r>
                        <a:rPr lang="fr-FR" sz="1400" baseline="0" dirty="0" err="1" smtClean="0"/>
                        <a:t>quality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checks</a:t>
                      </a:r>
                      <a:r>
                        <a:rPr lang="fr-FR" sz="1400" baseline="0" dirty="0" smtClean="0"/>
                        <a:t>, FAR, if the trigger looks </a:t>
                      </a:r>
                      <a:r>
                        <a:rPr lang="fr-FR" sz="1400" baseline="0" dirty="0" err="1" smtClean="0"/>
                        <a:t>similar</a:t>
                      </a:r>
                      <a:r>
                        <a:rPr lang="fr-FR" sz="1400" baseline="0" dirty="0" smtClean="0"/>
                        <a:t> to </a:t>
                      </a:r>
                      <a:r>
                        <a:rPr lang="fr-FR" sz="1400" baseline="0" dirty="0" err="1" smtClean="0"/>
                        <a:t>known</a:t>
                      </a:r>
                      <a:r>
                        <a:rPr lang="fr-FR" sz="1400" baseline="0" dirty="0" smtClean="0"/>
                        <a:t> noise. </a:t>
                      </a:r>
                    </a:p>
                    <a:p>
                      <a:pPr algn="ctr"/>
                      <a:r>
                        <a:rPr lang="fr-FR" sz="1400" baseline="0" dirty="0" smtClean="0"/>
                        <a:t>For O3, if FAR &gt; 1/100 </a:t>
                      </a:r>
                      <a:r>
                        <a:rPr lang="fr-FR" sz="1400" baseline="0" dirty="0" err="1" smtClean="0"/>
                        <a:t>yr</a:t>
                      </a:r>
                      <a:r>
                        <a:rPr lang="fr-FR" sz="1400" baseline="0" dirty="0" smtClean="0"/>
                        <a:t>, </a:t>
                      </a:r>
                      <a:r>
                        <a:rPr lang="fr-FR" sz="1400" baseline="0" dirty="0" err="1" smtClean="0"/>
                        <a:t>alerts</a:t>
                      </a:r>
                      <a:r>
                        <a:rPr lang="fr-FR" sz="1400" baseline="0" dirty="0" smtClean="0"/>
                        <a:t> sent </a:t>
                      </a:r>
                      <a:r>
                        <a:rPr lang="fr-FR" sz="1400" baseline="0" dirty="0" err="1" smtClean="0"/>
                        <a:t>automatically</a:t>
                      </a:r>
                      <a:r>
                        <a:rPr lang="fr-FR" sz="1400" baseline="0" dirty="0" smtClean="0"/>
                        <a:t>. The </a:t>
                      </a:r>
                      <a:r>
                        <a:rPr lang="fr-FR" sz="1400" baseline="0" dirty="0" err="1" smtClean="0"/>
                        <a:t>alert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could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be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retracted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after</a:t>
                      </a:r>
                      <a:r>
                        <a:rPr lang="fr-FR" sz="1400" baseline="0" dirty="0" smtClean="0"/>
                        <a:t> a </a:t>
                      </a:r>
                      <a:r>
                        <a:rPr lang="fr-FR" sz="1400" baseline="0" dirty="0" err="1" smtClean="0"/>
                        <a:t>while</a:t>
                      </a:r>
                      <a:r>
                        <a:rPr lang="fr-FR" sz="1400" baseline="0" dirty="0" smtClean="0"/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re 1"/>
          <p:cNvSpPr txBox="1">
            <a:spLocks/>
          </p:cNvSpPr>
          <p:nvPr/>
        </p:nvSpPr>
        <p:spPr>
          <a:xfrm>
            <a:off x="4471585" y="1016083"/>
            <a:ext cx="4375778" cy="5698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cap="small" dirty="0" smtClean="0">
                <a:solidFill>
                  <a:schemeClr val="bg1"/>
                </a:solidFill>
              </a:rPr>
              <a:t>LIGO-</a:t>
            </a:r>
            <a:r>
              <a:rPr lang="fr-FR" sz="2400" b="1" cap="small" dirty="0" err="1" smtClean="0">
                <a:solidFill>
                  <a:schemeClr val="bg1"/>
                </a:solidFill>
              </a:rPr>
              <a:t>Virgo</a:t>
            </a:r>
            <a:r>
              <a:rPr lang="fr-FR" sz="2400" b="1" cap="small" dirty="0" smtClean="0">
                <a:solidFill>
                  <a:schemeClr val="bg1"/>
                </a:solidFill>
              </a:rPr>
              <a:t>: </a:t>
            </a:r>
            <a:r>
              <a:rPr lang="fr-FR" sz="2400" b="1" cap="small" dirty="0" err="1" smtClean="0">
                <a:solidFill>
                  <a:schemeClr val="bg1"/>
                </a:solidFill>
              </a:rPr>
              <a:t>Triggger</a:t>
            </a:r>
            <a:r>
              <a:rPr lang="fr-FR" sz="2400" b="1" cap="small" dirty="0" smtClean="0">
                <a:solidFill>
                  <a:schemeClr val="bg1"/>
                </a:solidFill>
              </a:rPr>
              <a:t> IN (2018 -) </a:t>
            </a:r>
            <a:endParaRPr lang="fr-FR" sz="2400" b="1" cap="small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220057"/>
              </p:ext>
            </p:extLst>
          </p:nvPr>
        </p:nvGraphicFramePr>
        <p:xfrm>
          <a:off x="4770663" y="2290445"/>
          <a:ext cx="40767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933"/>
                <a:gridCol w="3001767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Triggered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analysis</a:t>
                      </a:r>
                      <a:endParaRPr lang="fr-F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701773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err="1" smtClean="0"/>
                        <a:t>External</a:t>
                      </a:r>
                      <a:r>
                        <a:rPr lang="fr-FR" sz="1200" b="1" dirty="0" smtClean="0"/>
                        <a:t> </a:t>
                      </a:r>
                      <a:r>
                        <a:rPr lang="fr-FR" sz="1200" b="1" dirty="0" err="1" smtClean="0"/>
                        <a:t>ToO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fr-FR" sz="1400" dirty="0" err="1" smtClean="0">
                          <a:solidFill>
                            <a:schemeClr val="tx1"/>
                          </a:solidFill>
                        </a:rPr>
                        <a:t>coincidence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 Swift/BAT and Fermi/GBM, SVOM </a:t>
                      </a:r>
                      <a:r>
                        <a:rPr lang="fr-FR" sz="1400" dirty="0" err="1" smtClean="0">
                          <a:solidFill>
                            <a:schemeClr val="tx1"/>
                          </a:solidFill>
                        </a:rPr>
                        <a:t>using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 offline </a:t>
                      </a:r>
                      <a:r>
                        <a:rPr lang="fr-FR" sz="1400" dirty="0" err="1" smtClean="0">
                          <a:solidFill>
                            <a:schemeClr val="tx1"/>
                          </a:solidFill>
                        </a:rPr>
                        <a:t>analysis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Start</a:t>
                      </a:r>
                      <a:r>
                        <a:rPr lang="fr-FR" sz="1200" b="1" baseline="0" dirty="0" smtClean="0"/>
                        <a:t> of the </a:t>
                      </a:r>
                      <a:r>
                        <a:rPr lang="fr-FR" sz="1200" b="1" baseline="0" dirty="0" err="1" smtClean="0"/>
                        <a:t>analysis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fr-FR" sz="1400" dirty="0" err="1" smtClean="0">
                          <a:solidFill>
                            <a:schemeClr val="tx1"/>
                          </a:solidFill>
                        </a:rPr>
                        <a:t>delay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, as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chemeClr val="tx1"/>
                          </a:solidFill>
                        </a:rPr>
                        <a:t>soon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chemeClr val="tx1"/>
                          </a:solidFill>
                        </a:rPr>
                        <a:t>we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chemeClr val="tx1"/>
                          </a:solidFill>
                        </a:rPr>
                        <a:t>receive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fr-FR" sz="1400" baseline="0" dirty="0" err="1" smtClean="0">
                          <a:solidFill>
                            <a:schemeClr val="tx1"/>
                          </a:solidFill>
                        </a:rPr>
                        <a:t>alert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Delay of the observations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Duration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dirty="0" err="1" smtClean="0"/>
                        <a:t>ks</a:t>
                      </a:r>
                      <a:r>
                        <a:rPr lang="fr-FR" sz="1400" dirty="0" smtClean="0"/>
                        <a:t>, first </a:t>
                      </a:r>
                      <a:r>
                        <a:rPr lang="fr-FR" sz="1400" dirty="0" err="1" smtClean="0"/>
                        <a:t>analysis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after</a:t>
                      </a:r>
                      <a:r>
                        <a:rPr lang="fr-FR" sz="1400" dirty="0" smtClean="0"/>
                        <a:t> 1h-days</a:t>
                      </a:r>
                    </a:p>
                    <a:p>
                      <a:r>
                        <a:rPr lang="fr-FR" sz="1400" dirty="0" err="1" smtClean="0"/>
                        <a:t>Specific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features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dirty="0" smtClean="0"/>
                        <a:t>2 types of analyses: one </a:t>
                      </a:r>
                      <a:r>
                        <a:rPr lang="fr-FR" sz="1400" dirty="0" err="1" smtClean="0"/>
                        <a:t>without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any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asumption</a:t>
                      </a:r>
                      <a:r>
                        <a:rPr lang="fr-FR" sz="1400" dirty="0" smtClean="0"/>
                        <a:t> of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dirty="0" err="1" smtClean="0"/>
                        <a:t>waveform</a:t>
                      </a:r>
                      <a:r>
                        <a:rPr lang="fr-FR" sz="1400" dirty="0" smtClean="0"/>
                        <a:t> [-600, max(+60s),T90s], the </a:t>
                      </a:r>
                      <a:r>
                        <a:rPr lang="fr-FR" sz="1400" dirty="0" err="1" smtClean="0"/>
                        <a:t>other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is</a:t>
                      </a:r>
                      <a:r>
                        <a:rPr lang="fr-FR" sz="1400" dirty="0" smtClean="0"/>
                        <a:t> on short GRB </a:t>
                      </a:r>
                      <a:r>
                        <a:rPr lang="fr-FR" sz="1400" dirty="0" err="1" smtClean="0"/>
                        <a:t>based</a:t>
                      </a:r>
                      <a:r>
                        <a:rPr lang="fr-FR" sz="1400" dirty="0" smtClean="0"/>
                        <a:t> on CBC [-5,1] For </a:t>
                      </a:r>
                      <a:r>
                        <a:rPr lang="fr-FR" sz="1400" dirty="0" err="1" smtClean="0"/>
                        <a:t>sub-threshold</a:t>
                      </a:r>
                      <a:r>
                        <a:rPr lang="fr-FR" sz="1400" dirty="0" smtClean="0"/>
                        <a:t>, </a:t>
                      </a:r>
                      <a:r>
                        <a:rPr lang="fr-FR" sz="1400" dirty="0" err="1" smtClean="0"/>
                        <a:t>latency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is</a:t>
                      </a:r>
                      <a:r>
                        <a:rPr lang="fr-FR" sz="1400" dirty="0" smtClean="0"/>
                        <a:t> longer (</a:t>
                      </a:r>
                      <a:r>
                        <a:rPr lang="fr-FR" sz="1400" dirty="0" err="1" smtClean="0"/>
                        <a:t>weeks</a:t>
                      </a:r>
                      <a:r>
                        <a:rPr lang="fr-FR" sz="1400" dirty="0" smtClean="0"/>
                        <a:t>)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In case of triggers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telecon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inside</a:t>
                      </a:r>
                      <a:r>
                        <a:rPr lang="fr-FR" sz="1400" dirty="0" smtClean="0"/>
                        <a:t> LVC and GCN and VO for </a:t>
                      </a:r>
                      <a:r>
                        <a:rPr lang="fr-FR" sz="1400" dirty="0" err="1" smtClean="0"/>
                        <a:t>further</a:t>
                      </a:r>
                      <a:r>
                        <a:rPr lang="fr-FR" sz="1400" dirty="0" smtClean="0"/>
                        <a:t> observation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36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8232" y="46533"/>
            <a:ext cx="8561384" cy="569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eaLnBrk="0" fontAlgn="base" hangingPunct="0">
              <a:spcAft>
                <a:spcPct val="0"/>
              </a:spcAft>
            </a:pPr>
            <a:r>
              <a:rPr lang="fr-FR" b="1" dirty="0">
                <a:solidFill>
                  <a:srgbClr val="FFFFFF"/>
                </a:solidFill>
              </a:rPr>
              <a:t>LIGO-VIRGO: </a:t>
            </a:r>
            <a:r>
              <a:rPr lang="fr-FR" b="1" dirty="0" err="1" smtClean="0">
                <a:solidFill>
                  <a:srgbClr val="FFFFFF"/>
                </a:solidFill>
              </a:rPr>
              <a:t>Alerts</a:t>
            </a:r>
            <a:r>
              <a:rPr lang="fr-FR" b="1" dirty="0" smtClean="0">
                <a:solidFill>
                  <a:srgbClr val="FFFFFF"/>
                </a:solidFill>
              </a:rPr>
              <a:t> </a:t>
            </a:r>
            <a:r>
              <a:rPr lang="fr-FR" b="1" dirty="0">
                <a:solidFill>
                  <a:srgbClr val="FFFFFF"/>
                </a:solidFill>
              </a:rPr>
              <a:t>and open data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356260" y="748147"/>
            <a:ext cx="8360228" cy="19119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58362" y="716763"/>
            <a:ext cx="766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FORMAT OF THE ALERT/EXCHANGE WITH OTHER COMMUNITY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56260" y="2800982"/>
            <a:ext cx="8360228" cy="19119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356260" y="4869702"/>
            <a:ext cx="8360228" cy="191192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216234" y="2890789"/>
            <a:ext cx="294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Data Policy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16234" y="4900286"/>
            <a:ext cx="294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Tools </a:t>
            </a:r>
            <a:r>
              <a:rPr lang="fr-FR" b="1" dirty="0" err="1" smtClean="0"/>
              <a:t>needed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543143" y="3357691"/>
            <a:ext cx="8173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OPEN DATA (</a:t>
            </a:r>
            <a:r>
              <a:rPr lang="fr-FR" dirty="0" err="1" smtClean="0"/>
              <a:t>only</a:t>
            </a:r>
            <a:r>
              <a:rPr lang="fr-FR" dirty="0" smtClean="0"/>
              <a:t> LIGO): </a:t>
            </a:r>
            <a:r>
              <a:rPr lang="fr-FR" dirty="0" err="1" smtClean="0"/>
              <a:t>delay</a:t>
            </a:r>
            <a:r>
              <a:rPr lang="fr-FR" dirty="0" smtClean="0"/>
              <a:t> of the release 18 </a:t>
            </a:r>
            <a:r>
              <a:rPr lang="fr-FR" dirty="0" err="1" smtClean="0"/>
              <a:t>months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Double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smtClean="0"/>
              <a:t>GRB/GW: Policy </a:t>
            </a:r>
            <a:r>
              <a:rPr lang="fr-FR" dirty="0"/>
              <a:t>of the </a:t>
            </a:r>
            <a:r>
              <a:rPr lang="fr-FR" dirty="0" err="1"/>
              <a:t>delivery</a:t>
            </a:r>
            <a:r>
              <a:rPr lang="fr-FR" dirty="0"/>
              <a:t> of the </a:t>
            </a:r>
            <a:r>
              <a:rPr lang="fr-FR" dirty="0" err="1"/>
              <a:t>alert</a:t>
            </a:r>
            <a:r>
              <a:rPr lang="fr-FR" dirty="0"/>
              <a:t> and open data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discussed</a:t>
            </a:r>
            <a:r>
              <a:rPr lang="fr-FR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701" y="948289"/>
            <a:ext cx="81733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VO </a:t>
            </a:r>
            <a:r>
              <a:rPr lang="fr-FR" dirty="0" err="1" smtClean="0"/>
              <a:t>events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GCN </a:t>
            </a:r>
            <a:r>
              <a:rPr lang="fr-FR" dirty="0" err="1" smtClean="0"/>
              <a:t>with</a:t>
            </a:r>
            <a:r>
              <a:rPr lang="fr-FR" dirty="0" smtClean="0"/>
              <a:t> updates: </a:t>
            </a:r>
            <a:r>
              <a:rPr lang="fr-FR" dirty="0" err="1" smtClean="0"/>
              <a:t>generally</a:t>
            </a:r>
            <a:r>
              <a:rPr lang="fr-FR" dirty="0" smtClean="0"/>
              <a:t> first update of the skymap 48h </a:t>
            </a:r>
            <a:r>
              <a:rPr lang="fr-FR" dirty="0" err="1" smtClean="0"/>
              <a:t>after</a:t>
            </a:r>
            <a:r>
              <a:rPr lang="fr-FR" dirty="0" smtClean="0"/>
              <a:t> T0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Last update few </a:t>
            </a:r>
            <a:r>
              <a:rPr lang="fr-FR" dirty="0" err="1" smtClean="0"/>
              <a:t>month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GW data base </a:t>
            </a:r>
            <a:r>
              <a:rPr lang="fr-FR" dirty="0" err="1" smtClean="0"/>
              <a:t>destinated</a:t>
            </a:r>
            <a:r>
              <a:rPr lang="fr-FR" dirty="0" smtClean="0"/>
              <a:t> to </a:t>
            </a:r>
            <a:r>
              <a:rPr lang="fr-FR" dirty="0" err="1" smtClean="0"/>
              <a:t>MoU</a:t>
            </a:r>
            <a:r>
              <a:rPr lang="fr-FR" dirty="0" smtClean="0"/>
              <a:t> </a:t>
            </a:r>
            <a:r>
              <a:rPr lang="fr-FR" dirty="0" err="1" smtClean="0"/>
              <a:t>partners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Wiki open to </a:t>
            </a:r>
            <a:r>
              <a:rPr lang="fr-FR" dirty="0" err="1" smtClean="0"/>
              <a:t>partners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Telecon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43142" y="5269618"/>
            <a:ext cx="8173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FAR/</a:t>
            </a:r>
            <a:r>
              <a:rPr lang="fr-FR" dirty="0" err="1" smtClean="0"/>
              <a:t>src</a:t>
            </a:r>
            <a:r>
              <a:rPr lang="fr-FR" dirty="0" smtClean="0"/>
              <a:t> Nature </a:t>
            </a:r>
            <a:r>
              <a:rPr lang="fr-FR" dirty="0" err="1" smtClean="0"/>
              <a:t>given</a:t>
            </a:r>
            <a:r>
              <a:rPr lang="fr-FR" dirty="0" smtClean="0"/>
              <a:t> to </a:t>
            </a:r>
            <a:r>
              <a:rPr lang="fr-FR" dirty="0" err="1" smtClean="0"/>
              <a:t>community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could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be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used</a:t>
            </a:r>
            <a:r>
              <a:rPr lang="fr-FR" dirty="0" smtClean="0">
                <a:sym typeface="Wingdings" panose="05000000000000000000" pitchFamily="2" charset="2"/>
              </a:rPr>
              <a:t> for </a:t>
            </a:r>
            <a:r>
              <a:rPr lang="fr-FR" dirty="0" err="1" smtClean="0">
                <a:sym typeface="Wingdings" panose="05000000000000000000" pitchFamily="2" charset="2"/>
              </a:rPr>
              <a:t>filtering</a:t>
            </a:r>
            <a:r>
              <a:rPr lang="fr-FR" dirty="0" smtClean="0">
                <a:sym typeface="Wingdings" panose="05000000000000000000" pitchFamily="2" charset="2"/>
              </a:rPr>
              <a:t> GW </a:t>
            </a:r>
            <a:r>
              <a:rPr lang="fr-FR" dirty="0" err="1" smtClean="0">
                <a:sym typeface="Wingdings" panose="05000000000000000000" pitchFamily="2" charset="2"/>
              </a:rPr>
              <a:t>alerts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Follow</a:t>
            </a:r>
            <a:r>
              <a:rPr lang="fr-FR" dirty="0" smtClean="0"/>
              <a:t>-up </a:t>
            </a:r>
            <a:r>
              <a:rPr lang="fr-FR" dirty="0" err="1" smtClean="0"/>
              <a:t>reported</a:t>
            </a:r>
            <a:r>
              <a:rPr lang="fr-FR" dirty="0" smtClean="0"/>
              <a:t> </a:t>
            </a:r>
            <a:r>
              <a:rPr lang="fr-FR" dirty="0" err="1" smtClean="0"/>
              <a:t>manually</a:t>
            </a:r>
            <a:r>
              <a:rPr lang="fr-FR" dirty="0" smtClean="0"/>
              <a:t>, </a:t>
            </a:r>
            <a:r>
              <a:rPr lang="fr-FR" dirty="0" err="1" smtClean="0"/>
              <a:t>complex</a:t>
            </a:r>
            <a:r>
              <a:rPr lang="fr-FR" dirty="0" smtClean="0"/>
              <a:t> to use </a:t>
            </a:r>
            <a:r>
              <a:rPr lang="fr-FR" dirty="0" err="1" smtClean="0"/>
              <a:t>with</a:t>
            </a:r>
            <a:r>
              <a:rPr lang="fr-FR" dirty="0" smtClean="0"/>
              <a:t> ALADIN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Online </a:t>
            </a:r>
            <a:r>
              <a:rPr lang="fr-FR" dirty="0" err="1" smtClean="0">
                <a:solidFill>
                  <a:srgbClr val="FF0000"/>
                </a:solidFill>
              </a:rPr>
              <a:t>database</a:t>
            </a:r>
            <a:r>
              <a:rPr lang="fr-FR" dirty="0" smtClean="0">
                <a:solidFill>
                  <a:srgbClr val="FF0000"/>
                </a:solidFill>
              </a:rPr>
              <a:t> of the </a:t>
            </a:r>
            <a:r>
              <a:rPr lang="fr-FR" dirty="0" err="1" smtClean="0">
                <a:solidFill>
                  <a:srgbClr val="FF0000"/>
                </a:solidFill>
              </a:rPr>
              <a:t>counterpart</a:t>
            </a:r>
            <a:r>
              <a:rPr lang="fr-FR" dirty="0" smtClean="0">
                <a:solidFill>
                  <a:srgbClr val="FF0000"/>
                </a:solidFill>
              </a:rPr>
              <a:t> candidates 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VO </a:t>
            </a:r>
            <a:r>
              <a:rPr lang="fr-FR" dirty="0" err="1" smtClean="0">
                <a:solidFill>
                  <a:srgbClr val="FF0000"/>
                </a:solidFill>
              </a:rPr>
              <a:t>events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send</a:t>
            </a:r>
            <a:r>
              <a:rPr lang="fr-FR" dirty="0" smtClean="0">
                <a:solidFill>
                  <a:srgbClr val="FF0000"/>
                </a:solidFill>
              </a:rPr>
              <a:t> by all the </a:t>
            </a:r>
            <a:r>
              <a:rPr lang="fr-FR" dirty="0" err="1" smtClean="0">
                <a:solidFill>
                  <a:srgbClr val="FF0000"/>
                </a:solidFill>
              </a:rPr>
              <a:t>partners</a:t>
            </a:r>
            <a:r>
              <a:rPr lang="fr-FR" dirty="0" smtClean="0">
                <a:solidFill>
                  <a:srgbClr val="FF0000"/>
                </a:solidFill>
              </a:rPr>
              <a:t> to </a:t>
            </a:r>
            <a:r>
              <a:rPr lang="fr-FR" dirty="0" err="1" smtClean="0">
                <a:solidFill>
                  <a:srgbClr val="FF0000"/>
                </a:solidFill>
              </a:rPr>
              <a:t>automatize</a:t>
            </a:r>
            <a:r>
              <a:rPr lang="fr-FR" dirty="0" smtClean="0">
                <a:solidFill>
                  <a:srgbClr val="FF0000"/>
                </a:solidFill>
              </a:rPr>
              <a:t> the </a:t>
            </a:r>
            <a:r>
              <a:rPr lang="fr-FR" dirty="0" err="1" smtClean="0">
                <a:solidFill>
                  <a:srgbClr val="FF0000"/>
                </a:solidFill>
              </a:rPr>
              <a:t>follow</a:t>
            </a:r>
            <a:r>
              <a:rPr lang="fr-FR" dirty="0" smtClean="0">
                <a:solidFill>
                  <a:srgbClr val="FF0000"/>
                </a:solidFill>
              </a:rPr>
              <a:t>-up </a:t>
            </a:r>
            <a:r>
              <a:rPr lang="fr-FR" dirty="0" err="1" smtClean="0">
                <a:solidFill>
                  <a:srgbClr val="FF0000"/>
                </a:solidFill>
              </a:rPr>
              <a:t>campaign</a:t>
            </a:r>
            <a:endParaRPr lang="fr-FR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ideas</a:t>
            </a:r>
            <a:r>
              <a:rPr lang="fr-FR" dirty="0" smtClean="0">
                <a:solidFill>
                  <a:srgbClr val="FF0000"/>
                </a:solidFill>
              </a:rPr>
              <a:t>: </a:t>
            </a:r>
            <a:r>
              <a:rPr lang="fr-FR" dirty="0" err="1" smtClean="0">
                <a:solidFill>
                  <a:srgbClr val="FF0000"/>
                </a:solidFill>
              </a:rPr>
              <a:t>shared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observatory</a:t>
            </a:r>
            <a:r>
              <a:rPr lang="fr-FR" dirty="0" smtClean="0">
                <a:solidFill>
                  <a:srgbClr val="FF0000"/>
                </a:solidFill>
              </a:rPr>
              <a:t>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23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4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8232" y="331538"/>
            <a:ext cx="6233820" cy="5698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cap="small" dirty="0" smtClean="0">
                <a:solidFill>
                  <a:schemeClr val="bg1"/>
                </a:solidFill>
              </a:rPr>
              <a:t>LIGO - VIRGO: </a:t>
            </a:r>
            <a:r>
              <a:rPr lang="fr-FR" sz="2400" b="1" cap="small" dirty="0" err="1" smtClean="0">
                <a:solidFill>
                  <a:schemeClr val="bg1"/>
                </a:solidFill>
              </a:rPr>
              <a:t>Transient</a:t>
            </a:r>
            <a:r>
              <a:rPr lang="fr-FR" sz="2400" b="1" cap="small" dirty="0" smtClean="0">
                <a:solidFill>
                  <a:schemeClr val="bg1"/>
                </a:solidFill>
              </a:rPr>
              <a:t> </a:t>
            </a:r>
            <a:r>
              <a:rPr lang="fr-FR" sz="2400" b="1" cap="small" dirty="0" err="1" smtClean="0">
                <a:solidFill>
                  <a:schemeClr val="bg1"/>
                </a:solidFill>
              </a:rPr>
              <a:t>sky</a:t>
            </a:r>
            <a:r>
              <a:rPr lang="fr-FR" sz="2400" b="1" cap="small" dirty="0" smtClean="0">
                <a:solidFill>
                  <a:schemeClr val="bg1"/>
                </a:solidFill>
              </a:rPr>
              <a:t> in 2020</a:t>
            </a:r>
            <a:endParaRPr lang="fr-FR" sz="2400" b="1" cap="small" dirty="0">
              <a:solidFill>
                <a:schemeClr val="bg1"/>
              </a:solidFill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38231" y="1202337"/>
            <a:ext cx="8518906" cy="27223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bg1"/>
                </a:solidFill>
              </a:rPr>
              <a:t>Point of </a:t>
            </a:r>
            <a:r>
              <a:rPr lang="fr-FR" sz="2000" b="1" dirty="0" err="1" smtClean="0">
                <a:solidFill>
                  <a:schemeClr val="bg1"/>
                </a:solidFill>
              </a:rPr>
              <a:t>view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from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your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community</a:t>
            </a:r>
            <a:r>
              <a:rPr lang="fr-FR" sz="2000" b="1" dirty="0" smtClean="0">
                <a:solidFill>
                  <a:schemeClr val="bg1"/>
                </a:solidFill>
              </a:rPr>
              <a:t> about </a:t>
            </a:r>
            <a:r>
              <a:rPr lang="fr-FR" sz="2000" b="1" dirty="0" err="1" smtClean="0">
                <a:solidFill>
                  <a:schemeClr val="bg1"/>
                </a:solidFill>
              </a:rPr>
              <a:t>transient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sky</a:t>
            </a:r>
            <a:r>
              <a:rPr lang="fr-FR" sz="2000" b="1" dirty="0" smtClean="0">
                <a:solidFill>
                  <a:schemeClr val="bg1"/>
                </a:solidFill>
              </a:rPr>
              <a:t> in 2020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231" y="1662517"/>
            <a:ext cx="86078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/>
                </a:solidFill>
              </a:rPr>
              <a:t>It’s</a:t>
            </a:r>
            <a:r>
              <a:rPr lang="fr-FR" dirty="0">
                <a:solidFill>
                  <a:schemeClr val="bg1"/>
                </a:solidFill>
              </a:rPr>
              <a:t> a </a:t>
            </a:r>
            <a:r>
              <a:rPr lang="fr-FR" dirty="0" err="1">
                <a:solidFill>
                  <a:schemeClr val="bg1"/>
                </a:solidFill>
              </a:rPr>
              <a:t>big</a:t>
            </a:r>
            <a:r>
              <a:rPr lang="fr-FR" dirty="0">
                <a:solidFill>
                  <a:schemeClr val="bg1"/>
                </a:solidFill>
              </a:rPr>
              <a:t> challenge to </a:t>
            </a:r>
            <a:r>
              <a:rPr lang="fr-FR" dirty="0" err="1">
                <a:solidFill>
                  <a:schemeClr val="bg1"/>
                </a:solidFill>
              </a:rPr>
              <a:t>find</a:t>
            </a:r>
            <a:r>
              <a:rPr lang="fr-FR" dirty="0">
                <a:solidFill>
                  <a:schemeClr val="bg1"/>
                </a:solidFill>
              </a:rPr>
              <a:t> the EM </a:t>
            </a:r>
            <a:r>
              <a:rPr lang="fr-FR" dirty="0" err="1" smtClean="0">
                <a:solidFill>
                  <a:schemeClr val="bg1"/>
                </a:solidFill>
              </a:rPr>
              <a:t>counterpart</a:t>
            </a:r>
            <a:r>
              <a:rPr lang="fr-FR" dirty="0" smtClean="0">
                <a:solidFill>
                  <a:schemeClr val="bg1"/>
                </a:solidFill>
              </a:rPr>
              <a:t> for LIGO/</a:t>
            </a:r>
            <a:r>
              <a:rPr lang="fr-FR" dirty="0" err="1" smtClean="0">
                <a:solidFill>
                  <a:schemeClr val="bg1"/>
                </a:solidFill>
              </a:rPr>
              <a:t>Virgo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due to the </a:t>
            </a:r>
            <a:r>
              <a:rPr lang="fr-FR" dirty="0" err="1" smtClean="0">
                <a:solidFill>
                  <a:schemeClr val="bg1"/>
                </a:solidFill>
              </a:rPr>
              <a:t>wide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sky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localization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error</a:t>
            </a:r>
            <a:r>
              <a:rPr lang="fr-FR" dirty="0">
                <a:solidFill>
                  <a:schemeClr val="bg1"/>
                </a:solidFill>
              </a:rPr>
              <a:t> box </a:t>
            </a:r>
            <a:endParaRPr lang="fr-FR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Only</a:t>
            </a:r>
            <a:r>
              <a:rPr lang="fr-FR" dirty="0" smtClean="0">
                <a:solidFill>
                  <a:schemeClr val="bg1"/>
                </a:solidFill>
              </a:rPr>
              <a:t> an international </a:t>
            </a:r>
            <a:r>
              <a:rPr lang="fr-FR" dirty="0" err="1" smtClean="0">
                <a:solidFill>
                  <a:schemeClr val="bg1"/>
                </a:solidFill>
              </a:rPr>
              <a:t>coherent</a:t>
            </a:r>
            <a:r>
              <a:rPr lang="fr-FR" dirty="0" smtClean="0">
                <a:solidFill>
                  <a:schemeClr val="bg1"/>
                </a:solidFill>
              </a:rPr>
              <a:t> EM-</a:t>
            </a:r>
            <a:r>
              <a:rPr lang="fr-FR" dirty="0" err="1" smtClean="0">
                <a:solidFill>
                  <a:schemeClr val="bg1"/>
                </a:solidFill>
              </a:rPr>
              <a:t>follow</a:t>
            </a:r>
            <a:r>
              <a:rPr lang="fr-FR" dirty="0" smtClean="0">
                <a:solidFill>
                  <a:schemeClr val="bg1"/>
                </a:solidFill>
              </a:rPr>
              <a:t>-up </a:t>
            </a:r>
            <a:r>
              <a:rPr lang="fr-FR" dirty="0" err="1" smtClean="0">
                <a:solidFill>
                  <a:schemeClr val="bg1"/>
                </a:solidFill>
              </a:rPr>
              <a:t>search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transients</a:t>
            </a:r>
            <a:r>
              <a:rPr lang="fr-FR" dirty="0" smtClean="0">
                <a:solidFill>
                  <a:schemeClr val="bg1"/>
                </a:solidFill>
              </a:rPr>
              <a:t> candidates </a:t>
            </a:r>
            <a:r>
              <a:rPr lang="fr-FR" dirty="0" err="1" smtClean="0">
                <a:solidFill>
                  <a:schemeClr val="bg1"/>
                </a:solidFill>
              </a:rPr>
              <a:t>with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wide</a:t>
            </a:r>
            <a:r>
              <a:rPr lang="fr-FR" dirty="0" smtClean="0">
                <a:solidFill>
                  <a:schemeClr val="bg1"/>
                </a:solidFill>
              </a:rPr>
              <a:t> FOV), </a:t>
            </a:r>
            <a:r>
              <a:rPr lang="fr-FR" dirty="0" err="1" smtClean="0">
                <a:solidFill>
                  <a:schemeClr val="bg1"/>
                </a:solidFill>
              </a:rPr>
              <a:t>caracterisation</a:t>
            </a:r>
            <a:r>
              <a:rPr lang="fr-FR" dirty="0" smtClean="0">
                <a:solidFill>
                  <a:schemeClr val="bg1"/>
                </a:solidFill>
              </a:rPr>
              <a:t> of the sources </a:t>
            </a:r>
            <a:r>
              <a:rPr lang="fr-FR" dirty="0" err="1" smtClean="0">
                <a:solidFill>
                  <a:schemeClr val="bg1"/>
                </a:solidFill>
              </a:rPr>
              <a:t>with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narrow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field</a:t>
            </a:r>
            <a:r>
              <a:rPr lang="fr-FR" dirty="0" smtClean="0">
                <a:solidFill>
                  <a:schemeClr val="bg1"/>
                </a:solidFill>
              </a:rPr>
              <a:t> instruments) </a:t>
            </a:r>
            <a:r>
              <a:rPr lang="fr-FR" dirty="0" err="1" smtClean="0">
                <a:solidFill>
                  <a:schemeClr val="bg1"/>
                </a:solidFill>
              </a:rPr>
              <a:t>is</a:t>
            </a:r>
            <a:r>
              <a:rPr lang="fr-FR" dirty="0" smtClean="0">
                <a:solidFill>
                  <a:schemeClr val="bg1"/>
                </a:solidFill>
              </a:rPr>
              <a:t> a key to </a:t>
            </a:r>
            <a:r>
              <a:rPr lang="fr-FR" dirty="0" err="1" smtClean="0">
                <a:solidFill>
                  <a:schemeClr val="bg1"/>
                </a:solidFill>
              </a:rPr>
              <a:t>sucess</a:t>
            </a:r>
            <a:endParaRPr lang="fr-FR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Needs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adequate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tools</a:t>
            </a:r>
            <a:r>
              <a:rPr lang="fr-FR" dirty="0" smtClean="0">
                <a:solidFill>
                  <a:schemeClr val="bg1"/>
                </a:solidFill>
              </a:rPr>
              <a:t> to report </a:t>
            </a:r>
            <a:r>
              <a:rPr lang="fr-FR" dirty="0" err="1" smtClean="0">
                <a:solidFill>
                  <a:schemeClr val="bg1"/>
                </a:solidFill>
              </a:rPr>
              <a:t>counterpart</a:t>
            </a:r>
            <a:r>
              <a:rPr lang="fr-FR" dirty="0" smtClean="0">
                <a:solidFill>
                  <a:schemeClr val="bg1"/>
                </a:solidFill>
              </a:rPr>
              <a:t> triggers (data base ? 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Needs</a:t>
            </a:r>
            <a:r>
              <a:rPr lang="fr-FR" dirty="0" smtClean="0">
                <a:solidFill>
                  <a:schemeClr val="bg1"/>
                </a:solidFill>
              </a:rPr>
              <a:t> to </a:t>
            </a:r>
            <a:r>
              <a:rPr lang="fr-FR" dirty="0" err="1" smtClean="0">
                <a:solidFill>
                  <a:schemeClr val="bg1"/>
                </a:solidFill>
              </a:rPr>
              <a:t>harmonize</a:t>
            </a:r>
            <a:r>
              <a:rPr lang="fr-FR" dirty="0" smtClean="0">
                <a:solidFill>
                  <a:schemeClr val="bg1"/>
                </a:solidFill>
              </a:rPr>
              <a:t> X-rays/</a:t>
            </a:r>
            <a:r>
              <a:rPr lang="fr-FR" dirty="0" err="1" smtClean="0">
                <a:solidFill>
                  <a:schemeClr val="bg1"/>
                </a:solidFill>
              </a:rPr>
              <a:t>optical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catalogs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for </a:t>
            </a:r>
            <a:r>
              <a:rPr lang="fr-FR" dirty="0" err="1" smtClean="0">
                <a:solidFill>
                  <a:schemeClr val="bg1"/>
                </a:solidFill>
              </a:rPr>
              <a:t>better</a:t>
            </a:r>
            <a:r>
              <a:rPr lang="fr-FR" dirty="0" smtClean="0">
                <a:solidFill>
                  <a:schemeClr val="bg1"/>
                </a:solidFill>
              </a:rPr>
              <a:t> identification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Needs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wide</a:t>
            </a:r>
            <a:r>
              <a:rPr lang="fr-FR" dirty="0" smtClean="0">
                <a:solidFill>
                  <a:schemeClr val="bg1"/>
                </a:solidFill>
              </a:rPr>
              <a:t> FOV instruments in X-rays and </a:t>
            </a:r>
            <a:r>
              <a:rPr lang="fr-FR" dirty="0" err="1" smtClean="0">
                <a:solidFill>
                  <a:schemeClr val="bg1"/>
                </a:solidFill>
              </a:rPr>
              <a:t>optics</a:t>
            </a:r>
            <a:endParaRPr lang="fr-FR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Needs</a:t>
            </a:r>
            <a:r>
              <a:rPr lang="fr-FR" dirty="0" smtClean="0">
                <a:solidFill>
                  <a:schemeClr val="bg1"/>
                </a:solidFill>
              </a:rPr>
              <a:t> online </a:t>
            </a:r>
            <a:r>
              <a:rPr lang="fr-FR" dirty="0" err="1" smtClean="0">
                <a:solidFill>
                  <a:schemeClr val="bg1"/>
                </a:solidFill>
              </a:rPr>
              <a:t>pointings</a:t>
            </a:r>
            <a:r>
              <a:rPr lang="fr-FR" dirty="0" smtClean="0">
                <a:solidFill>
                  <a:schemeClr val="bg1"/>
                </a:solidFill>
              </a:rPr>
              <a:t> to </a:t>
            </a:r>
            <a:r>
              <a:rPr lang="fr-FR" dirty="0" err="1" smtClean="0">
                <a:solidFill>
                  <a:schemeClr val="bg1"/>
                </a:solidFill>
              </a:rPr>
              <a:t>spread</a:t>
            </a:r>
            <a:r>
              <a:rPr lang="fr-FR" dirty="0" smtClean="0">
                <a:solidFill>
                  <a:schemeClr val="bg1"/>
                </a:solidFill>
              </a:rPr>
              <a:t> the observations </a:t>
            </a:r>
            <a:r>
              <a:rPr lang="fr-FR" dirty="0" err="1" smtClean="0">
                <a:solidFill>
                  <a:schemeClr val="bg1"/>
                </a:solidFill>
              </a:rPr>
              <a:t>among</a:t>
            </a:r>
            <a:r>
              <a:rPr lang="fr-FR" dirty="0" smtClean="0">
                <a:solidFill>
                  <a:schemeClr val="bg1"/>
                </a:solidFill>
              </a:rPr>
              <a:t> the </a:t>
            </a:r>
            <a:r>
              <a:rPr lang="fr-FR" dirty="0" err="1" smtClean="0">
                <a:solidFill>
                  <a:schemeClr val="bg1"/>
                </a:solidFill>
              </a:rPr>
              <a:t>sky</a:t>
            </a:r>
            <a:r>
              <a:rPr lang="fr-FR" dirty="0" smtClean="0">
                <a:solidFill>
                  <a:schemeClr val="bg1"/>
                </a:solidFill>
              </a:rPr>
              <a:t> localisation </a:t>
            </a:r>
            <a:r>
              <a:rPr lang="fr-FR" dirty="0" err="1" smtClean="0">
                <a:solidFill>
                  <a:schemeClr val="bg1"/>
                </a:solidFill>
              </a:rPr>
              <a:t>error</a:t>
            </a:r>
            <a:r>
              <a:rPr lang="fr-FR" dirty="0" smtClean="0">
                <a:solidFill>
                  <a:schemeClr val="bg1"/>
                </a:solidFill>
              </a:rPr>
              <a:t>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232" y="5078837"/>
            <a:ext cx="8607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Triggered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search</a:t>
            </a:r>
            <a:r>
              <a:rPr lang="fr-FR" dirty="0" smtClean="0">
                <a:solidFill>
                  <a:schemeClr val="bg1"/>
                </a:solidFill>
              </a:rPr>
              <a:t> of </a:t>
            </a:r>
            <a:r>
              <a:rPr lang="fr-FR" dirty="0" err="1" smtClean="0">
                <a:solidFill>
                  <a:schemeClr val="bg1"/>
                </a:solidFill>
              </a:rPr>
              <a:t>GWs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with</a:t>
            </a:r>
            <a:r>
              <a:rPr lang="fr-FR" dirty="0" smtClean="0">
                <a:solidFill>
                  <a:schemeClr val="bg1"/>
                </a:solidFill>
              </a:rPr>
              <a:t> GRB and </a:t>
            </a:r>
            <a:r>
              <a:rPr lang="fr-FR" dirty="0" err="1" smtClean="0">
                <a:solidFill>
                  <a:schemeClr val="bg1"/>
                </a:solidFill>
              </a:rPr>
              <a:t>supernovae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another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very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interesting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search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reduce</a:t>
            </a:r>
            <a:r>
              <a:rPr lang="fr-FR" dirty="0" smtClean="0">
                <a:solidFill>
                  <a:schemeClr val="bg1"/>
                </a:solidFill>
              </a:rPr>
              <a:t> the </a:t>
            </a:r>
            <a:r>
              <a:rPr lang="fr-FR" dirty="0" err="1" smtClean="0">
                <a:solidFill>
                  <a:schemeClr val="bg1"/>
                </a:solidFill>
              </a:rPr>
              <a:t>parameter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space</a:t>
            </a:r>
            <a:endParaRPr lang="fr-FR" dirty="0" smtClean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50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23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6119749" y="1661061"/>
            <a:ext cx="31430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sz="3000" b="1" dirty="0" smtClean="0"/>
              <a:t>DISCUSSION COULD START !</a:t>
            </a:r>
            <a:endParaRPr lang="fr-FR" sz="3000" b="1" dirty="0"/>
          </a:p>
        </p:txBody>
      </p:sp>
      <p:sp>
        <p:nvSpPr>
          <p:cNvPr id="8" name="Forme libre 7"/>
          <p:cNvSpPr/>
          <p:nvPr/>
        </p:nvSpPr>
        <p:spPr>
          <a:xfrm>
            <a:off x="-71252" y="-95003"/>
            <a:ext cx="9203377" cy="3348842"/>
          </a:xfrm>
          <a:custGeom>
            <a:avLst/>
            <a:gdLst>
              <a:gd name="connsiteX0" fmla="*/ 4203865 w 9132125"/>
              <a:gd name="connsiteY0" fmla="*/ 3241963 h 3265714"/>
              <a:gd name="connsiteX1" fmla="*/ 0 w 9132125"/>
              <a:gd name="connsiteY1" fmla="*/ 1306285 h 3265714"/>
              <a:gd name="connsiteX2" fmla="*/ 11875 w 9132125"/>
              <a:gd name="connsiteY2" fmla="*/ 11875 h 3265714"/>
              <a:gd name="connsiteX3" fmla="*/ 9132125 w 9132125"/>
              <a:gd name="connsiteY3" fmla="*/ 0 h 3265714"/>
              <a:gd name="connsiteX4" fmla="*/ 4286992 w 9132125"/>
              <a:gd name="connsiteY4" fmla="*/ 3265714 h 3265714"/>
              <a:gd name="connsiteX5" fmla="*/ 4286992 w 9132125"/>
              <a:gd name="connsiteY5" fmla="*/ 3265714 h 32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2125" h="3265714">
                <a:moveTo>
                  <a:pt x="4203865" y="3241963"/>
                </a:moveTo>
                <a:lnTo>
                  <a:pt x="0" y="1306285"/>
                </a:lnTo>
                <a:lnTo>
                  <a:pt x="11875" y="11875"/>
                </a:lnTo>
                <a:lnTo>
                  <a:pt x="9132125" y="0"/>
                </a:lnTo>
                <a:lnTo>
                  <a:pt x="4286992" y="3265714"/>
                </a:lnTo>
                <a:lnTo>
                  <a:pt x="4286992" y="3265714"/>
                </a:lnTo>
              </a:path>
            </a:pathLst>
          </a:custGeom>
          <a:blipFill>
            <a:blip r:embed="rId2"/>
            <a:stretch>
              <a:fillRect/>
            </a:stretch>
          </a:blipFill>
          <a:ln w="57150">
            <a:solidFill>
              <a:srgbClr val="DFC6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4263242" y="3236026"/>
            <a:ext cx="4999511" cy="3722914"/>
          </a:xfrm>
          <a:custGeom>
            <a:avLst/>
            <a:gdLst>
              <a:gd name="connsiteX0" fmla="*/ 0 w 4868883"/>
              <a:gd name="connsiteY0" fmla="*/ 0 h 3610099"/>
              <a:gd name="connsiteX1" fmla="*/ 4868883 w 4868883"/>
              <a:gd name="connsiteY1" fmla="*/ 249382 h 3610099"/>
              <a:gd name="connsiteX2" fmla="*/ 4857007 w 4868883"/>
              <a:gd name="connsiteY2" fmla="*/ 3610099 h 3610099"/>
              <a:gd name="connsiteX3" fmla="*/ 653142 w 4868883"/>
              <a:gd name="connsiteY3" fmla="*/ 3610099 h 3610099"/>
              <a:gd name="connsiteX4" fmla="*/ 0 w 4868883"/>
              <a:gd name="connsiteY4" fmla="*/ 0 h 36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883" h="3610099">
                <a:moveTo>
                  <a:pt x="0" y="0"/>
                </a:moveTo>
                <a:lnTo>
                  <a:pt x="4868883" y="249382"/>
                </a:lnTo>
                <a:cubicBezTo>
                  <a:pt x="4864924" y="1369621"/>
                  <a:pt x="4860966" y="2489860"/>
                  <a:pt x="4857007" y="3610099"/>
                </a:cubicBezTo>
                <a:lnTo>
                  <a:pt x="653142" y="361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32195" t="-6085" r="-31185" b="-329"/>
            </a:stretch>
          </a:blipFill>
          <a:ln w="57150">
            <a:solidFill>
              <a:srgbClr val="DFC6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-201880" y="1229096"/>
            <a:ext cx="5118264" cy="5729844"/>
          </a:xfrm>
          <a:custGeom>
            <a:avLst/>
            <a:gdLst>
              <a:gd name="connsiteX0" fmla="*/ 0 w 4987636"/>
              <a:gd name="connsiteY0" fmla="*/ 0 h 5628904"/>
              <a:gd name="connsiteX1" fmla="*/ 4334494 w 4987636"/>
              <a:gd name="connsiteY1" fmla="*/ 1983180 h 5628904"/>
              <a:gd name="connsiteX2" fmla="*/ 4987636 w 4987636"/>
              <a:gd name="connsiteY2" fmla="*/ 5628904 h 5628904"/>
              <a:gd name="connsiteX3" fmla="*/ 71252 w 4987636"/>
              <a:gd name="connsiteY3" fmla="*/ 5617029 h 5628904"/>
              <a:gd name="connsiteX4" fmla="*/ 0 w 4987636"/>
              <a:gd name="connsiteY4" fmla="*/ 0 h 56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7636" h="5628904">
                <a:moveTo>
                  <a:pt x="0" y="0"/>
                </a:moveTo>
                <a:lnTo>
                  <a:pt x="4334494" y="1983180"/>
                </a:lnTo>
                <a:lnTo>
                  <a:pt x="4987636" y="5628904"/>
                </a:lnTo>
                <a:lnTo>
                  <a:pt x="71252" y="561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63869" r="-1489"/>
            </a:stretch>
          </a:blipFill>
          <a:ln w="57150">
            <a:solidFill>
              <a:srgbClr val="DFC6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" y="9698"/>
            <a:ext cx="1009406" cy="4037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201880" y="-237507"/>
            <a:ext cx="9464633" cy="7303325"/>
          </a:xfrm>
          <a:prstGeom prst="rect">
            <a:avLst/>
          </a:prstGeom>
          <a:noFill/>
          <a:ln w="3810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5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24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247650" y="-7432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r>
              <a:rPr lang="fr-FR" sz="3000" b="1" dirty="0" smtClean="0"/>
              <a:t>O3 and </a:t>
            </a:r>
            <a:r>
              <a:rPr lang="fr-FR" sz="3000" b="1" dirty="0" err="1" smtClean="0"/>
              <a:t>Beyond</a:t>
            </a:r>
            <a:endParaRPr lang="fr-FR" sz="3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3527110"/>
            <a:ext cx="7730836" cy="31943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650" y="3054799"/>
            <a:ext cx="8599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Observing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schedule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sensitivities</a:t>
            </a:r>
            <a:r>
              <a:rPr lang="fr-FR" dirty="0">
                <a:solidFill>
                  <a:schemeClr val="bg1"/>
                </a:solidFill>
              </a:rPr>
              <a:t>, and source </a:t>
            </a:r>
            <a:r>
              <a:rPr lang="fr-FR" dirty="0" err="1">
                <a:solidFill>
                  <a:schemeClr val="bg1"/>
                </a:solidFill>
              </a:rPr>
              <a:t>localization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for BNS, LVC 2016, LRR, 19, 1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93" y="361383"/>
            <a:ext cx="3705101" cy="25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3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/>
              <a:t>Multi-</a:t>
            </a:r>
            <a:r>
              <a:rPr lang="fr-FR" sz="3200" b="1" dirty="0" err="1" smtClean="0"/>
              <a:t>messenger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astronomy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with</a:t>
            </a:r>
            <a:r>
              <a:rPr lang="fr-FR" sz="3200" b="1" dirty="0" smtClean="0"/>
              <a:t> LIGO/</a:t>
            </a:r>
            <a:r>
              <a:rPr lang="fr-FR" sz="3200" b="1" dirty="0" err="1" smtClean="0"/>
              <a:t>Virgo</a:t>
            </a:r>
            <a:endParaRPr lang="fr-FR" sz="32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4"/>
            <a:ext cx="9144000" cy="51435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95392" y="5978239"/>
            <a:ext cx="1591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solidFill>
                  <a:schemeClr val="bg1"/>
                </a:solidFill>
              </a:rPr>
              <a:t>Cf. Marica </a:t>
            </a:r>
            <a:r>
              <a:rPr lang="fr-FR" sz="1300" dirty="0" err="1" smtClean="0">
                <a:solidFill>
                  <a:schemeClr val="bg1"/>
                </a:solidFill>
              </a:rPr>
              <a:t>Branchesi</a:t>
            </a:r>
            <a:endParaRPr lang="fr-FR" sz="13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" y="6187165"/>
            <a:ext cx="713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Request</a:t>
            </a:r>
            <a:r>
              <a:rPr lang="fr-FR" b="1" dirty="0" smtClean="0">
                <a:solidFill>
                  <a:schemeClr val="bg1"/>
                </a:solidFill>
              </a:rPr>
              <a:t> a large </a:t>
            </a:r>
            <a:r>
              <a:rPr lang="fr-FR" b="1" dirty="0" err="1" smtClean="0">
                <a:solidFill>
                  <a:schemeClr val="bg1"/>
                </a:solidFill>
              </a:rPr>
              <a:t>number</a:t>
            </a:r>
            <a:r>
              <a:rPr lang="fr-FR" b="1" dirty="0" smtClean="0">
                <a:solidFill>
                  <a:schemeClr val="bg1"/>
                </a:solidFill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</a:rPr>
              <a:t>facilities</a:t>
            </a:r>
            <a:r>
              <a:rPr lang="fr-FR" b="1" dirty="0" smtClean="0">
                <a:solidFill>
                  <a:schemeClr val="bg1"/>
                </a:solidFill>
              </a:rPr>
              <a:t> in multi-</a:t>
            </a:r>
            <a:r>
              <a:rPr lang="fr-FR" b="1" dirty="0" err="1" smtClean="0">
                <a:solidFill>
                  <a:schemeClr val="bg1"/>
                </a:solidFill>
              </a:rPr>
              <a:t>wavelength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49107" y="3077308"/>
            <a:ext cx="118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neutrino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EM and GW: Model </a:t>
            </a:r>
            <a:r>
              <a:rPr lang="fr-FR" b="1" dirty="0" err="1" smtClean="0"/>
              <a:t>dependencies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4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45855" y="2630592"/>
            <a:ext cx="83255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dirty="0">
                <a:solidFill>
                  <a:schemeClr val="bg1"/>
                </a:solidFill>
              </a:rPr>
              <a:t>Are the GW and EM </a:t>
            </a:r>
            <a:r>
              <a:rPr lang="fr-FR" sz="2500" dirty="0" err="1">
                <a:solidFill>
                  <a:schemeClr val="bg1"/>
                </a:solidFill>
              </a:rPr>
              <a:t>emissions</a:t>
            </a:r>
            <a:r>
              <a:rPr lang="fr-FR" sz="2500" dirty="0">
                <a:solidFill>
                  <a:schemeClr val="bg1"/>
                </a:solidFill>
              </a:rPr>
              <a:t> </a:t>
            </a:r>
            <a:r>
              <a:rPr lang="fr-FR" sz="2500" dirty="0" err="1" smtClean="0">
                <a:solidFill>
                  <a:schemeClr val="bg1"/>
                </a:solidFill>
              </a:rPr>
              <a:t>simultaneous</a:t>
            </a:r>
            <a:r>
              <a:rPr lang="fr-FR" sz="2500" dirty="0" smtClean="0">
                <a:solidFill>
                  <a:schemeClr val="bg1"/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500" dirty="0" err="1" smtClean="0">
                <a:solidFill>
                  <a:schemeClr val="bg1"/>
                </a:solidFill>
              </a:rPr>
              <a:t>What</a:t>
            </a:r>
            <a:r>
              <a:rPr lang="fr-FR" sz="2500" dirty="0" smtClean="0">
                <a:solidFill>
                  <a:schemeClr val="bg1"/>
                </a:solidFill>
              </a:rPr>
              <a:t> </a:t>
            </a:r>
            <a:r>
              <a:rPr lang="fr-FR" sz="2500" dirty="0" err="1">
                <a:solidFill>
                  <a:schemeClr val="bg1"/>
                </a:solidFill>
              </a:rPr>
              <a:t>is</a:t>
            </a:r>
            <a:r>
              <a:rPr lang="fr-FR" sz="2500" dirty="0">
                <a:solidFill>
                  <a:schemeClr val="bg1"/>
                </a:solidFill>
              </a:rPr>
              <a:t> the possible time </a:t>
            </a:r>
            <a:r>
              <a:rPr lang="fr-FR" sz="2500" dirty="0" err="1">
                <a:solidFill>
                  <a:schemeClr val="bg1"/>
                </a:solidFill>
              </a:rPr>
              <a:t>delay</a:t>
            </a:r>
            <a:r>
              <a:rPr lang="fr-FR" sz="2500" dirty="0">
                <a:solidFill>
                  <a:schemeClr val="bg1"/>
                </a:solidFill>
              </a:rPr>
              <a:t> </a:t>
            </a:r>
            <a:r>
              <a:rPr lang="fr-FR" sz="2500" dirty="0" err="1">
                <a:solidFill>
                  <a:schemeClr val="bg1"/>
                </a:solidFill>
              </a:rPr>
              <a:t>between</a:t>
            </a:r>
            <a:r>
              <a:rPr lang="fr-FR" sz="2500" dirty="0">
                <a:solidFill>
                  <a:schemeClr val="bg1"/>
                </a:solidFill>
              </a:rPr>
              <a:t> GW and EM? </a:t>
            </a:r>
            <a:endParaRPr lang="fr-FR" sz="25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500" dirty="0" err="1" smtClean="0">
                <a:solidFill>
                  <a:schemeClr val="bg1"/>
                </a:solidFill>
              </a:rPr>
              <a:t>What</a:t>
            </a:r>
            <a:r>
              <a:rPr lang="fr-FR" sz="2500" dirty="0" smtClean="0">
                <a:solidFill>
                  <a:schemeClr val="bg1"/>
                </a:solidFill>
              </a:rPr>
              <a:t> </a:t>
            </a:r>
            <a:r>
              <a:rPr lang="fr-FR" sz="2500" dirty="0">
                <a:solidFill>
                  <a:schemeClr val="bg1"/>
                </a:solidFill>
              </a:rPr>
              <a:t>are the </a:t>
            </a:r>
            <a:r>
              <a:rPr lang="fr-FR" sz="2500" dirty="0" err="1">
                <a:solidFill>
                  <a:schemeClr val="bg1"/>
                </a:solidFill>
              </a:rPr>
              <a:t>uncertainities</a:t>
            </a:r>
            <a:r>
              <a:rPr lang="fr-FR" sz="2500" dirty="0">
                <a:solidFill>
                  <a:schemeClr val="bg1"/>
                </a:solidFill>
              </a:rPr>
              <a:t> in the </a:t>
            </a:r>
            <a:r>
              <a:rPr lang="fr-FR" sz="2500" dirty="0" err="1">
                <a:solidFill>
                  <a:schemeClr val="bg1"/>
                </a:solidFill>
              </a:rPr>
              <a:t>observed</a:t>
            </a:r>
            <a:r>
              <a:rPr lang="fr-FR" sz="2500" dirty="0">
                <a:solidFill>
                  <a:schemeClr val="bg1"/>
                </a:solidFill>
              </a:rPr>
              <a:t> EM </a:t>
            </a:r>
            <a:r>
              <a:rPr lang="fr-FR" sz="2500" dirty="0" err="1">
                <a:solidFill>
                  <a:schemeClr val="bg1"/>
                </a:solidFill>
              </a:rPr>
              <a:t>event</a:t>
            </a:r>
            <a:r>
              <a:rPr lang="fr-FR" sz="2500" dirty="0">
                <a:solidFill>
                  <a:schemeClr val="bg1"/>
                </a:solidFill>
              </a:rPr>
              <a:t>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500" dirty="0" err="1" smtClean="0">
                <a:solidFill>
                  <a:schemeClr val="bg1"/>
                </a:solidFill>
              </a:rPr>
              <a:t>What</a:t>
            </a:r>
            <a:r>
              <a:rPr lang="fr-FR" sz="2500" dirty="0" smtClean="0">
                <a:solidFill>
                  <a:schemeClr val="bg1"/>
                </a:solidFill>
              </a:rPr>
              <a:t> </a:t>
            </a:r>
            <a:r>
              <a:rPr lang="fr-FR" sz="2500" dirty="0" err="1">
                <a:solidFill>
                  <a:schemeClr val="bg1"/>
                </a:solidFill>
              </a:rPr>
              <a:t>is</a:t>
            </a:r>
            <a:r>
              <a:rPr lang="fr-FR" sz="2500" dirty="0">
                <a:solidFill>
                  <a:schemeClr val="bg1"/>
                </a:solidFill>
              </a:rPr>
              <a:t> the temporal on-source </a:t>
            </a:r>
            <a:r>
              <a:rPr lang="fr-FR" sz="2500" dirty="0" err="1">
                <a:solidFill>
                  <a:schemeClr val="bg1"/>
                </a:solidFill>
              </a:rPr>
              <a:t>window</a:t>
            </a:r>
            <a:r>
              <a:rPr lang="fr-FR" sz="2500" dirty="0">
                <a:solidFill>
                  <a:schemeClr val="bg1"/>
                </a:solidFill>
              </a:rPr>
              <a:t> to use? </a:t>
            </a:r>
          </a:p>
        </p:txBody>
      </p:sp>
    </p:spTree>
    <p:extLst>
      <p:ext uri="{BB962C8B-B14F-4D97-AF65-F5344CB8AC3E}">
        <p14:creationId xmlns:p14="http://schemas.microsoft.com/office/powerpoint/2010/main" val="284654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BF2B5-D722-4550-9447-57F17DF3C3F3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3" name="Titre 12"/>
          <p:cNvSpPr txBox="1">
            <a:spLocks/>
          </p:cNvSpPr>
          <p:nvPr/>
        </p:nvSpPr>
        <p:spPr bwMode="auto">
          <a:xfrm>
            <a:off x="1302959" y="857250"/>
            <a:ext cx="58293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 sz="2100" dirty="0"/>
          </a:p>
        </p:txBody>
      </p:sp>
      <p:sp>
        <p:nvSpPr>
          <p:cNvPr id="8" name="ZoneTexte 7"/>
          <p:cNvSpPr txBox="1"/>
          <p:nvPr/>
        </p:nvSpPr>
        <p:spPr>
          <a:xfrm>
            <a:off x="176286" y="932305"/>
            <a:ext cx="860195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5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Multi-</a:t>
            </a:r>
            <a:r>
              <a:rPr lang="fr-FR" sz="195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messenger</a:t>
            </a:r>
            <a:r>
              <a:rPr lang="fr-FR" sz="195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group </a:t>
            </a:r>
            <a:r>
              <a:rPr lang="fr-FR" sz="195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with</a:t>
            </a:r>
            <a:r>
              <a:rPr lang="fr-FR" sz="195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LIGO/</a:t>
            </a:r>
            <a:r>
              <a:rPr lang="fr-FR" sz="195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Virgo</a:t>
            </a:r>
            <a:r>
              <a:rPr lang="fr-FR" sz="195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&gt; </a:t>
            </a:r>
            <a:r>
              <a:rPr lang="fr-FR" sz="1950" b="1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90 </a:t>
            </a:r>
            <a:r>
              <a:rPr lang="fr-FR" sz="195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MoU</a:t>
            </a:r>
            <a:r>
              <a:rPr lang="fr-FR" sz="1950" b="1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1950" b="1" cap="small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signed</a:t>
            </a:r>
            <a:endParaRPr lang="fr-FR" sz="1950" b="1" cap="small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chemeClr val="bg1"/>
                </a:solidFill>
              </a:rPr>
              <a:t>Astronomical</a:t>
            </a:r>
            <a:r>
              <a:rPr lang="fr-FR" sz="1500" dirty="0">
                <a:solidFill>
                  <a:schemeClr val="bg1"/>
                </a:solidFill>
              </a:rPr>
              <a:t> institutions, </a:t>
            </a:r>
            <a:r>
              <a:rPr lang="fr-FR" sz="1500" dirty="0" err="1">
                <a:solidFill>
                  <a:schemeClr val="bg1"/>
                </a:solidFill>
              </a:rPr>
              <a:t>agencies</a:t>
            </a:r>
            <a:r>
              <a:rPr lang="fr-FR" sz="1500" dirty="0">
                <a:solidFill>
                  <a:schemeClr val="bg1"/>
                </a:solidFill>
              </a:rPr>
              <a:t> and groups of </a:t>
            </a:r>
            <a:r>
              <a:rPr lang="fr-FR" sz="1500" dirty="0" err="1">
                <a:solidFill>
                  <a:schemeClr val="bg1"/>
                </a:solidFill>
              </a:rPr>
              <a:t>astronomers</a:t>
            </a:r>
            <a:r>
              <a:rPr lang="fr-FR" sz="1500" dirty="0">
                <a:solidFill>
                  <a:schemeClr val="bg1"/>
                </a:solidFill>
              </a:rPr>
              <a:t> </a:t>
            </a:r>
            <a:r>
              <a:rPr lang="fr-FR" sz="1500" dirty="0" err="1">
                <a:solidFill>
                  <a:schemeClr val="bg1"/>
                </a:solidFill>
              </a:rPr>
              <a:t>from</a:t>
            </a:r>
            <a:r>
              <a:rPr lang="fr-FR" sz="1500" dirty="0">
                <a:solidFill>
                  <a:schemeClr val="bg1"/>
                </a:solidFill>
              </a:rPr>
              <a:t> 20 countries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bg1"/>
                </a:solidFill>
              </a:rPr>
              <a:t>More </a:t>
            </a:r>
            <a:r>
              <a:rPr lang="fr-FR" sz="1500" dirty="0" err="1">
                <a:solidFill>
                  <a:schemeClr val="bg1"/>
                </a:solidFill>
              </a:rPr>
              <a:t>than</a:t>
            </a:r>
            <a:r>
              <a:rPr lang="fr-FR" sz="1500" dirty="0">
                <a:solidFill>
                  <a:schemeClr val="bg1"/>
                </a:solidFill>
              </a:rPr>
              <a:t> </a:t>
            </a:r>
            <a:r>
              <a:rPr lang="fr-FR" sz="1500" dirty="0" smtClean="0">
                <a:solidFill>
                  <a:schemeClr val="bg1"/>
                </a:solidFill>
              </a:rPr>
              <a:t>200 </a:t>
            </a:r>
            <a:r>
              <a:rPr lang="fr-FR" sz="1500" dirty="0">
                <a:solidFill>
                  <a:schemeClr val="bg1"/>
                </a:solidFill>
              </a:rPr>
              <a:t>instruments </a:t>
            </a:r>
            <a:r>
              <a:rPr lang="fr-FR" sz="1500" dirty="0" err="1">
                <a:solidFill>
                  <a:schemeClr val="bg1"/>
                </a:solidFill>
              </a:rPr>
              <a:t>covering</a:t>
            </a:r>
            <a:r>
              <a:rPr lang="fr-FR" sz="1500" dirty="0">
                <a:solidFill>
                  <a:schemeClr val="bg1"/>
                </a:solidFill>
              </a:rPr>
              <a:t> the full </a:t>
            </a:r>
            <a:r>
              <a:rPr lang="fr-FR" sz="1500" dirty="0" err="1">
                <a:solidFill>
                  <a:schemeClr val="bg1"/>
                </a:solidFill>
              </a:rPr>
              <a:t>spectrum</a:t>
            </a:r>
            <a:r>
              <a:rPr lang="fr-FR" sz="1500" dirty="0">
                <a:solidFill>
                  <a:schemeClr val="bg1"/>
                </a:solidFill>
              </a:rPr>
              <a:t> </a:t>
            </a:r>
            <a:r>
              <a:rPr lang="fr-FR" sz="1500" dirty="0" smtClean="0">
                <a:solidFill>
                  <a:schemeClr val="bg1"/>
                </a:solidFill>
              </a:rPr>
              <a:t> (</a:t>
            </a:r>
            <a:r>
              <a:rPr lang="fr-FR" sz="1500" dirty="0" err="1" smtClean="0">
                <a:solidFill>
                  <a:schemeClr val="bg1"/>
                </a:solidFill>
              </a:rPr>
              <a:t>space</a:t>
            </a:r>
            <a:r>
              <a:rPr lang="fr-FR" sz="1500" dirty="0" smtClean="0">
                <a:solidFill>
                  <a:schemeClr val="bg1"/>
                </a:solidFill>
              </a:rPr>
              <a:t> and </a:t>
            </a:r>
            <a:r>
              <a:rPr lang="fr-FR" sz="1500" dirty="0" err="1" smtClean="0">
                <a:solidFill>
                  <a:schemeClr val="bg1"/>
                </a:solidFill>
              </a:rPr>
              <a:t>ground</a:t>
            </a:r>
            <a:r>
              <a:rPr lang="fr-FR" sz="1500" dirty="0" smtClean="0">
                <a:solidFill>
                  <a:schemeClr val="bg1"/>
                </a:solidFill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</a:rPr>
              <a:t>space</a:t>
            </a:r>
            <a:r>
              <a:rPr lang="fr-FR" sz="1500" dirty="0" smtClean="0">
                <a:solidFill>
                  <a:schemeClr val="bg1"/>
                </a:solidFill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</a:rPr>
              <a:t>telescopes</a:t>
            </a:r>
            <a:r>
              <a:rPr lang="fr-FR" sz="1500" dirty="0" smtClean="0">
                <a:solidFill>
                  <a:schemeClr val="bg1"/>
                </a:solidFill>
              </a:rPr>
              <a:t>)</a:t>
            </a:r>
            <a:endParaRPr lang="fr-FR" sz="1500" dirty="0">
              <a:solidFill>
                <a:schemeClr val="bg1"/>
              </a:solidFill>
            </a:endParaRPr>
          </a:p>
        </p:txBody>
      </p:sp>
      <p:graphicFrame>
        <p:nvGraphicFramePr>
          <p:cNvPr id="16" name="Graphique 15"/>
          <p:cNvGraphicFramePr/>
          <p:nvPr>
            <p:extLst>
              <p:ext uri="{D42A27DB-BD31-4B8C-83A1-F6EECF244321}">
                <p14:modId xmlns:p14="http://schemas.microsoft.com/office/powerpoint/2010/main" val="348535943"/>
              </p:ext>
            </p:extLst>
          </p:nvPr>
        </p:nvGraphicFramePr>
        <p:xfrm>
          <a:off x="1671985" y="2321106"/>
          <a:ext cx="5133703" cy="322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102808" y="84138"/>
            <a:ext cx="8742253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/>
              <a:t>Multi-</a:t>
            </a:r>
            <a:r>
              <a:rPr lang="fr-FR" sz="3200" b="1" dirty="0" err="1" smtClean="0"/>
              <a:t>messenger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astronomy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with</a:t>
            </a:r>
            <a:r>
              <a:rPr lang="fr-FR" sz="3200" b="1" dirty="0" smtClean="0"/>
              <a:t> LIGO/</a:t>
            </a:r>
            <a:r>
              <a:rPr lang="fr-FR" sz="3200" b="1" dirty="0" err="1" smtClean="0"/>
              <a:t>Virgo</a:t>
            </a:r>
            <a:r>
              <a:rPr lang="fr-FR" sz="3200" b="1" dirty="0" smtClean="0"/>
              <a:t> (O2)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3675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457200" y="1161839"/>
            <a:ext cx="8006944" cy="12003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cap="small" dirty="0" err="1">
                <a:solidFill>
                  <a:schemeClr val="accent1">
                    <a:lumMod val="75000"/>
                  </a:schemeClr>
                </a:solidFill>
              </a:rPr>
              <a:t>Triggered</a:t>
            </a:r>
            <a:r>
              <a:rPr lang="fr-FR" b="1" cap="smal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cap="small" dirty="0" err="1" smtClean="0">
                <a:solidFill>
                  <a:schemeClr val="accent1">
                    <a:lumMod val="75000"/>
                  </a:schemeClr>
                </a:solidFill>
              </a:rPr>
              <a:t>analysis</a:t>
            </a:r>
            <a:endParaRPr lang="fr-FR" b="1" cap="smal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dirty="0" err="1">
                <a:solidFill>
                  <a:schemeClr val="tx1"/>
                </a:solidFill>
              </a:rPr>
              <a:t>S</a:t>
            </a:r>
            <a:r>
              <a:rPr lang="fr-FR" b="1" dirty="0" err="1" smtClean="0">
                <a:solidFill>
                  <a:schemeClr val="tx1"/>
                </a:solidFill>
              </a:rPr>
              <a:t>earch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that</a:t>
            </a:r>
            <a:r>
              <a:rPr lang="fr-FR" b="1" dirty="0">
                <a:solidFill>
                  <a:schemeClr val="tx1"/>
                </a:solidFill>
              </a:rPr>
              <a:t> uses EM or neutrino observations to drive the </a:t>
            </a:r>
            <a:r>
              <a:rPr lang="fr-FR" b="1" dirty="0" err="1">
                <a:solidFill>
                  <a:schemeClr val="tx1"/>
                </a:solidFill>
              </a:rPr>
              <a:t>detection</a:t>
            </a:r>
            <a:r>
              <a:rPr lang="fr-FR" b="1" dirty="0">
                <a:solidFill>
                  <a:schemeClr val="tx1"/>
                </a:solidFill>
              </a:rPr>
              <a:t> of </a:t>
            </a:r>
            <a:r>
              <a:rPr lang="fr-FR" b="1" dirty="0" err="1">
                <a:solidFill>
                  <a:schemeClr val="tx1"/>
                </a:solidFill>
              </a:rPr>
              <a:t>GWs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8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Multi-</a:t>
            </a:r>
            <a:r>
              <a:rPr lang="fr-FR" sz="3200" b="1" dirty="0" err="1" smtClean="0"/>
              <a:t>messenger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astronomy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with</a:t>
            </a:r>
            <a:r>
              <a:rPr lang="fr-FR" sz="3200" b="1" dirty="0" smtClean="0"/>
              <a:t> LIGO/</a:t>
            </a:r>
            <a:r>
              <a:rPr lang="fr-FR" sz="3200" b="1" dirty="0" err="1" smtClean="0"/>
              <a:t>Virgo</a:t>
            </a:r>
            <a:endParaRPr lang="fr-FR" sz="32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6</a:t>
            </a:fld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457200" y="2955282"/>
            <a:ext cx="8006944" cy="12003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cap="small" dirty="0" smtClean="0">
                <a:solidFill>
                  <a:schemeClr val="accent1">
                    <a:lumMod val="75000"/>
                  </a:schemeClr>
                </a:solidFill>
              </a:rPr>
              <a:t>Coïncidence </a:t>
            </a:r>
            <a:r>
              <a:rPr lang="fr-FR" b="1" cap="small" dirty="0" err="1" smtClean="0">
                <a:solidFill>
                  <a:schemeClr val="accent1">
                    <a:lumMod val="75000"/>
                  </a:schemeClr>
                </a:solidFill>
              </a:rPr>
              <a:t>Search</a:t>
            </a:r>
            <a:endParaRPr lang="fr-FR" b="1" cap="smal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Compare sets of candidates </a:t>
            </a:r>
            <a:r>
              <a:rPr lang="fr-FR" b="1" dirty="0" err="1">
                <a:solidFill>
                  <a:schemeClr val="tx1"/>
                </a:solidFill>
              </a:rPr>
              <a:t>events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471854" y="4785262"/>
            <a:ext cx="8006944" cy="12003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cap="small" dirty="0" smtClean="0">
                <a:solidFill>
                  <a:schemeClr val="accent1">
                    <a:lumMod val="75000"/>
                  </a:schemeClr>
                </a:solidFill>
              </a:rPr>
              <a:t>EM </a:t>
            </a:r>
            <a:r>
              <a:rPr lang="fr-FR" b="1" cap="small" dirty="0" err="1" smtClean="0">
                <a:solidFill>
                  <a:schemeClr val="accent1">
                    <a:lumMod val="75000"/>
                  </a:schemeClr>
                </a:solidFill>
              </a:rPr>
              <a:t>Follow</a:t>
            </a:r>
            <a:r>
              <a:rPr lang="fr-FR" b="1" cap="small" dirty="0" smtClean="0">
                <a:solidFill>
                  <a:schemeClr val="accent1">
                    <a:lumMod val="75000"/>
                  </a:schemeClr>
                </a:solidFill>
              </a:rPr>
              <a:t>-up</a:t>
            </a:r>
          </a:p>
          <a:p>
            <a:pPr algn="ctr"/>
            <a:r>
              <a:rPr lang="fr-FR" b="1" dirty="0" err="1" smtClean="0">
                <a:solidFill>
                  <a:schemeClr val="tx1"/>
                </a:solidFill>
              </a:rPr>
              <a:t>Search</a:t>
            </a:r>
            <a:r>
              <a:rPr lang="fr-FR" b="1" dirty="0" smtClean="0">
                <a:solidFill>
                  <a:schemeClr val="tx1"/>
                </a:solidFill>
              </a:rPr>
              <a:t> EM/neutrino </a:t>
            </a:r>
            <a:r>
              <a:rPr lang="fr-FR" b="1" dirty="0" err="1" smtClean="0">
                <a:solidFill>
                  <a:schemeClr val="tx1"/>
                </a:solidFill>
              </a:rPr>
              <a:t>counterpart</a:t>
            </a:r>
            <a:r>
              <a:rPr lang="fr-FR" b="1" dirty="0" smtClean="0">
                <a:solidFill>
                  <a:schemeClr val="tx1"/>
                </a:solidFill>
              </a:rPr>
              <a:t> candidates </a:t>
            </a:r>
            <a:r>
              <a:rPr lang="fr-FR" b="1" dirty="0" err="1" smtClean="0">
                <a:solidFill>
                  <a:schemeClr val="tx1"/>
                </a:solidFill>
              </a:rPr>
              <a:t>after</a:t>
            </a:r>
            <a:r>
              <a:rPr lang="fr-FR" b="1" dirty="0" smtClean="0">
                <a:solidFill>
                  <a:schemeClr val="tx1"/>
                </a:solidFill>
              </a:rPr>
              <a:t> GW identification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2223" y="2699238"/>
            <a:ext cx="8669215" cy="351692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2059598" y="1543310"/>
            <a:ext cx="5679831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935-ED6B-8F4E-A8C4-6A8FF70BDE7C}" type="slidenum">
              <a:rPr lang="fr-FR" smtClean="0"/>
              <a:t>7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757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/>
              <a:t>External</a:t>
            </a:r>
            <a:r>
              <a:rPr lang="fr-FR" sz="3200" b="1" dirty="0" smtClean="0"/>
              <a:t> triggers and </a:t>
            </a:r>
            <a:r>
              <a:rPr lang="fr-FR" sz="3200" b="1" dirty="0" err="1" smtClean="0"/>
              <a:t>GWs</a:t>
            </a:r>
            <a:r>
              <a:rPr lang="fr-FR" sz="3200" b="1" dirty="0" smtClean="0"/>
              <a:t>: </a:t>
            </a:r>
            <a:r>
              <a:rPr lang="fr-FR" sz="3200" b="1" dirty="0" err="1" smtClean="0"/>
              <a:t>triggered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analysis</a:t>
            </a:r>
            <a:endParaRPr lang="fr-FR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861133"/>
            <a:ext cx="8316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GRB prompt </a:t>
            </a:r>
            <a:r>
              <a:rPr lang="fr-FR" i="1" dirty="0" err="1">
                <a:solidFill>
                  <a:schemeClr val="bg1"/>
                </a:solidFill>
              </a:rPr>
              <a:t>emission</a:t>
            </a:r>
            <a:r>
              <a:rPr lang="fr-FR" i="1" dirty="0">
                <a:solidFill>
                  <a:schemeClr val="bg1"/>
                </a:solidFill>
              </a:rPr>
              <a:t>, SN explosion in local galaxies, </a:t>
            </a:r>
            <a:r>
              <a:rPr lang="fr-FR" i="1" dirty="0" err="1">
                <a:solidFill>
                  <a:schemeClr val="bg1"/>
                </a:solidFill>
              </a:rPr>
              <a:t>flares</a:t>
            </a:r>
            <a:r>
              <a:rPr lang="fr-FR" i="1" dirty="0">
                <a:solidFill>
                  <a:schemeClr val="bg1"/>
                </a:solidFill>
              </a:rPr>
              <a:t> SGR,  pulsar </a:t>
            </a:r>
            <a:r>
              <a:rPr lang="fr-FR" i="1" dirty="0" err="1">
                <a:solidFill>
                  <a:schemeClr val="bg1"/>
                </a:solidFill>
              </a:rPr>
              <a:t>glitches</a:t>
            </a:r>
            <a:r>
              <a:rPr lang="fr-FR" i="1" dirty="0">
                <a:solidFill>
                  <a:schemeClr val="bg1"/>
                </a:solidFill>
              </a:rPr>
              <a:t>, </a:t>
            </a:r>
            <a:r>
              <a:rPr lang="fr-FR" i="1" dirty="0" err="1">
                <a:solidFill>
                  <a:schemeClr val="bg1"/>
                </a:solidFill>
              </a:rPr>
              <a:t>low</a:t>
            </a:r>
            <a:r>
              <a:rPr lang="fr-FR" i="1" dirty="0">
                <a:solidFill>
                  <a:schemeClr val="bg1"/>
                </a:solidFill>
              </a:rPr>
              <a:t> and high </a:t>
            </a:r>
            <a:r>
              <a:rPr lang="fr-FR" i="1" dirty="0" err="1">
                <a:solidFill>
                  <a:schemeClr val="bg1"/>
                </a:solidFill>
              </a:rPr>
              <a:t>energy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smtClean="0">
                <a:solidFill>
                  <a:schemeClr val="bg1"/>
                </a:solidFill>
              </a:rPr>
              <a:t>neutrino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29937" y="1576111"/>
            <a:ext cx="759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Known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time and </a:t>
            </a:r>
            <a:r>
              <a:rPr lang="fr-FR" dirty="0" err="1" smtClean="0"/>
              <a:t>sky</a:t>
            </a:r>
            <a:r>
              <a:rPr lang="fr-FR" dirty="0" smtClean="0"/>
              <a:t> position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reduction </a:t>
            </a:r>
            <a:r>
              <a:rPr lang="en-US" dirty="0">
                <a:sym typeface="Wingdings" panose="05000000000000000000" pitchFamily="2" charset="2"/>
              </a:rPr>
              <a:t>in search parameter </a:t>
            </a:r>
            <a:r>
              <a:rPr lang="en-US" dirty="0" smtClean="0">
                <a:sym typeface="Wingdings" panose="05000000000000000000" pitchFamily="2" charset="2"/>
              </a:rPr>
              <a:t>space for GW </a:t>
            </a:r>
            <a:r>
              <a:rPr lang="en-US" dirty="0" err="1" smtClean="0">
                <a:sym typeface="Wingdings" panose="05000000000000000000" pitchFamily="2" charset="2"/>
              </a:rPr>
              <a:t>searchs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/>
              <a:t> gain in </a:t>
            </a:r>
            <a:r>
              <a:rPr lang="fr-FR" dirty="0" err="1"/>
              <a:t>search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 </a:t>
            </a:r>
            <a:endParaRPr lang="fr-FR" dirty="0" smtClean="0"/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61" y="3017968"/>
            <a:ext cx="4264269" cy="31365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9423" y="6207607"/>
            <a:ext cx="8991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Non GW-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detection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result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lower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bounds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on the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progenitor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distance </a:t>
            </a:r>
          </a:p>
          <a:p>
            <a:r>
              <a:rPr lang="fr-FR" sz="1600" i="1" dirty="0" err="1" smtClean="0">
                <a:solidFill>
                  <a:schemeClr val="bg1"/>
                </a:solidFill>
              </a:rPr>
              <a:t>Abbog</a:t>
            </a:r>
            <a:r>
              <a:rPr lang="fr-FR" sz="1600" i="1" dirty="0" smtClean="0">
                <a:solidFill>
                  <a:schemeClr val="bg1"/>
                </a:solidFill>
              </a:rPr>
              <a:t> et</a:t>
            </a:r>
            <a:r>
              <a:rPr lang="fr-FR" sz="1600" i="1" dirty="0">
                <a:solidFill>
                  <a:schemeClr val="bg1"/>
                </a:solidFill>
              </a:rPr>
              <a:t>	</a:t>
            </a:r>
            <a:r>
              <a:rPr lang="fr-FR" sz="1600" i="1" dirty="0" smtClean="0">
                <a:solidFill>
                  <a:schemeClr val="bg1"/>
                </a:solidFill>
              </a:rPr>
              <a:t> al. 2016</a:t>
            </a:r>
            <a:r>
              <a:rPr lang="fr-FR" sz="1600" i="1" dirty="0">
                <a:solidFill>
                  <a:schemeClr val="bg1"/>
                </a:solidFill>
              </a:rPr>
              <a:t>,	</a:t>
            </a:r>
            <a:r>
              <a:rPr lang="fr-FR" sz="1600" i="1" dirty="0" err="1" smtClean="0">
                <a:solidFill>
                  <a:schemeClr val="bg1"/>
                </a:solidFill>
              </a:rPr>
              <a:t>ApJ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smtClean="0">
                <a:solidFill>
                  <a:schemeClr val="bg1"/>
                </a:solidFill>
              </a:rPr>
              <a:t>in </a:t>
            </a:r>
            <a:r>
              <a:rPr lang="fr-FR" sz="1600" i="1" dirty="0" err="1" smtClean="0">
                <a:solidFill>
                  <a:schemeClr val="bg1"/>
                </a:solidFill>
              </a:rPr>
              <a:t>press</a:t>
            </a:r>
            <a:r>
              <a:rPr lang="fr-FR" sz="1600" i="1" dirty="0" smtClean="0">
                <a:solidFill>
                  <a:schemeClr val="bg1"/>
                </a:solidFill>
              </a:rPr>
              <a:t>, arXiv:1611.07947</a:t>
            </a:r>
            <a:endParaRPr lang="fr-FR" sz="1600" i="1" dirty="0">
              <a:solidFill>
                <a:schemeClr val="bg1"/>
              </a:solidFill>
            </a:endParaRPr>
          </a:p>
          <a:p>
            <a:r>
              <a:rPr lang="fr-FR" sz="1600" i="1" dirty="0"/>
              <a:t> </a:t>
            </a:r>
          </a:p>
          <a:p>
            <a:r>
              <a:rPr lang="fr-FR" dirty="0"/>
              <a:t>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" b="-1"/>
          <a:stretch/>
        </p:blipFill>
        <p:spPr>
          <a:xfrm>
            <a:off x="385737" y="3261287"/>
            <a:ext cx="3790609" cy="287950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62708" y="2676512"/>
            <a:ext cx="371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Unmodeled</a:t>
            </a:r>
            <a:r>
              <a:rPr lang="fr-FR" sz="1600" dirty="0" smtClean="0"/>
              <a:t> GW </a:t>
            </a:r>
            <a:r>
              <a:rPr lang="fr-FR" sz="1600" dirty="0" err="1" smtClean="0"/>
              <a:t>search</a:t>
            </a:r>
            <a:r>
              <a:rPr lang="fr-FR" sz="1600" dirty="0" smtClean="0"/>
              <a:t> (31 </a:t>
            </a:r>
            <a:r>
              <a:rPr lang="fr-FR" sz="1600" dirty="0" err="1" smtClean="0"/>
              <a:t>GRBs</a:t>
            </a:r>
            <a:r>
              <a:rPr lang="fr-FR" sz="1600" dirty="0" smtClean="0"/>
              <a:t>)</a:t>
            </a:r>
          </a:p>
          <a:p>
            <a:pPr algn="ctr"/>
            <a:r>
              <a:rPr lang="fr-FR" sz="1600" dirty="0" err="1" smtClean="0"/>
              <a:t>with</a:t>
            </a:r>
            <a:r>
              <a:rPr lang="fr-FR" sz="1600" dirty="0" smtClean="0"/>
              <a:t> 10</a:t>
            </a:r>
            <a:r>
              <a:rPr lang="fr-FR" sz="1600" baseline="30000" dirty="0" smtClean="0"/>
              <a:t>-2</a:t>
            </a:r>
            <a:r>
              <a:rPr lang="fr-FR" sz="1600" dirty="0" smtClean="0"/>
              <a:t> Moc</a:t>
            </a:r>
            <a:r>
              <a:rPr lang="fr-FR" sz="1600" baseline="30000" dirty="0" smtClean="0"/>
              <a:t>2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in GW (</a:t>
            </a:r>
            <a:r>
              <a:rPr lang="fr-FR" sz="1600" dirty="0" err="1" smtClean="0"/>
              <a:t>optimistic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976446" y="2708239"/>
            <a:ext cx="371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Binary</a:t>
            </a:r>
            <a:r>
              <a:rPr lang="fr-FR" sz="1600" dirty="0" smtClean="0"/>
              <a:t> system coalescence (19 short </a:t>
            </a:r>
            <a:r>
              <a:rPr lang="fr-FR" sz="1600" dirty="0" err="1" smtClean="0"/>
              <a:t>GRBs</a:t>
            </a:r>
            <a:r>
              <a:rPr lang="fr-FR" sz="1600" dirty="0" smtClean="0"/>
              <a:t>)</a:t>
            </a: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2417885" y="3358662"/>
            <a:ext cx="0" cy="24003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7602415" y="3386107"/>
            <a:ext cx="0" cy="240030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2995246" y="3358662"/>
            <a:ext cx="0" cy="24003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710106" y="4095711"/>
            <a:ext cx="879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31 </a:t>
            </a:r>
            <a:r>
              <a:rPr lang="fr-FR" sz="1400" dirty="0" err="1" smtClean="0"/>
              <a:t>Mpc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039209" y="4555888"/>
            <a:ext cx="879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7</a:t>
            </a:r>
            <a:r>
              <a:rPr lang="fr-FR" sz="1400" dirty="0" smtClean="0"/>
              <a:t>1 </a:t>
            </a:r>
            <a:r>
              <a:rPr lang="fr-FR" sz="1400" dirty="0" err="1" smtClean="0"/>
              <a:t>Mpc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755425" y="4244515"/>
            <a:ext cx="879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90 </a:t>
            </a:r>
            <a:r>
              <a:rPr lang="fr-FR" sz="1400" dirty="0" err="1" smtClean="0"/>
              <a:t>Mpc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7644179" y="3814325"/>
            <a:ext cx="879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150 </a:t>
            </a:r>
            <a:r>
              <a:rPr lang="fr-FR" sz="1400" dirty="0" err="1" smtClean="0"/>
              <a:t>Mpc</a:t>
            </a:r>
            <a:endParaRPr lang="fr-FR" sz="1400" dirty="0"/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8423030" y="3138854"/>
            <a:ext cx="0" cy="264755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9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8BAF4-89AF-496C-B70E-9DC6825C8A16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452026" y="-568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r>
              <a:rPr lang="fr-FR" b="1" dirty="0" smtClean="0"/>
              <a:t>EM </a:t>
            </a:r>
            <a:r>
              <a:rPr lang="fr-FR" b="1" dirty="0" err="1" smtClean="0"/>
              <a:t>follow</a:t>
            </a:r>
            <a:r>
              <a:rPr lang="fr-FR" b="1" dirty="0" smtClean="0"/>
              <a:t>-up </a:t>
            </a:r>
            <a:r>
              <a:rPr lang="fr-FR" b="1" dirty="0" err="1" smtClean="0"/>
              <a:t>process</a:t>
            </a:r>
            <a:r>
              <a:rPr lang="fr-FR" b="1" dirty="0" smtClean="0"/>
              <a:t> </a:t>
            </a:r>
            <a:r>
              <a:rPr lang="fr-FR" b="1" dirty="0" err="1" smtClean="0"/>
              <a:t>during</a:t>
            </a:r>
            <a:r>
              <a:rPr lang="fr-FR" b="1" dirty="0" smtClean="0"/>
              <a:t> O2</a:t>
            </a:r>
            <a:endParaRPr lang="fr-FR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6343650" y="2497138"/>
            <a:ext cx="2552700" cy="13144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Telecon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interferometers</a:t>
            </a:r>
            <a:r>
              <a:rPr lang="fr-FR" b="1" dirty="0" smtClean="0"/>
              <a:t>, and pipelines experts and EM </a:t>
            </a:r>
            <a:r>
              <a:rPr lang="fr-FR" b="1" dirty="0" err="1" smtClean="0"/>
              <a:t>advocates</a:t>
            </a:r>
            <a:r>
              <a:rPr lang="fr-FR" b="1" dirty="0" smtClean="0"/>
              <a:t> and </a:t>
            </a:r>
            <a:r>
              <a:rPr lang="fr-FR" b="1" dirty="0" err="1" smtClean="0"/>
              <a:t>det</a:t>
            </a:r>
            <a:r>
              <a:rPr lang="fr-FR" b="1" dirty="0" smtClean="0"/>
              <a:t>. </a:t>
            </a:r>
            <a:r>
              <a:rPr lang="fr-FR" b="1" dirty="0" err="1" smtClean="0"/>
              <a:t>Caracterisatio</a:t>
            </a:r>
            <a:r>
              <a:rPr lang="fr-FR" b="1" dirty="0" err="1"/>
              <a:t>n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52168" y="1660922"/>
            <a:ext cx="2628900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u="sng" cap="small" dirty="0" err="1" smtClean="0">
                <a:solidFill>
                  <a:schemeClr val="accent1"/>
                </a:solidFill>
              </a:rPr>
              <a:t>Modeled</a:t>
            </a:r>
            <a:r>
              <a:rPr lang="fr-FR" u="sng" cap="small" dirty="0" smtClean="0">
                <a:solidFill>
                  <a:schemeClr val="accent1"/>
                </a:solidFill>
              </a:rPr>
              <a:t> </a:t>
            </a:r>
            <a:r>
              <a:rPr lang="fr-FR" u="sng" cap="small" dirty="0" err="1" smtClean="0">
                <a:solidFill>
                  <a:schemeClr val="accent1"/>
                </a:solidFill>
              </a:rPr>
              <a:t>search</a:t>
            </a:r>
            <a:endParaRPr lang="fr-FR" u="sng" cap="small" dirty="0" smtClean="0">
              <a:solidFill>
                <a:schemeClr val="accent1"/>
              </a:solidFill>
            </a:endParaRPr>
          </a:p>
          <a:p>
            <a:r>
              <a:rPr lang="fr-FR" dirty="0" err="1" smtClean="0">
                <a:solidFill>
                  <a:schemeClr val="tx1"/>
                </a:solidFill>
              </a:rPr>
              <a:t>Covers</a:t>
            </a:r>
            <a:r>
              <a:rPr lang="fr-FR" dirty="0" smtClean="0">
                <a:solidFill>
                  <a:schemeClr val="tx1"/>
                </a:solidFill>
              </a:rPr>
              <a:t> NS-NS 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and NS-BH </a:t>
            </a:r>
            <a:r>
              <a:rPr lang="fr-FR" dirty="0" err="1" smtClean="0">
                <a:solidFill>
                  <a:schemeClr val="tx1"/>
                </a:solidFill>
              </a:rPr>
              <a:t>systems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47650" y="3996928"/>
            <a:ext cx="3561836" cy="12258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u="sng" cap="small" dirty="0" err="1">
                <a:solidFill>
                  <a:schemeClr val="accent1"/>
                </a:solidFill>
              </a:rPr>
              <a:t>Unmodeled</a:t>
            </a:r>
            <a:r>
              <a:rPr lang="fr-FR" u="sng" cap="small" dirty="0">
                <a:solidFill>
                  <a:schemeClr val="accent1"/>
                </a:solidFill>
              </a:rPr>
              <a:t> </a:t>
            </a:r>
            <a:r>
              <a:rPr lang="fr-FR" u="sng" cap="small" dirty="0" err="1" smtClean="0">
                <a:solidFill>
                  <a:schemeClr val="accent1"/>
                </a:solidFill>
              </a:rPr>
              <a:t>search</a:t>
            </a:r>
            <a:endParaRPr lang="fr-FR" u="sng" cap="small" dirty="0" smtClean="0">
              <a:solidFill>
                <a:schemeClr val="accent1"/>
              </a:solidFill>
            </a:endParaRPr>
          </a:p>
          <a:p>
            <a:r>
              <a:rPr lang="fr-FR" sz="1600" dirty="0" err="1" smtClean="0">
                <a:solidFill>
                  <a:schemeClr val="tx1"/>
                </a:solidFill>
              </a:rPr>
              <a:t>Covers</a:t>
            </a:r>
            <a:r>
              <a:rPr lang="fr-FR" sz="1600" dirty="0" smtClean="0">
                <a:solidFill>
                  <a:schemeClr val="tx1"/>
                </a:solidFill>
              </a:rPr>
              <a:t> GW </a:t>
            </a:r>
            <a:r>
              <a:rPr lang="fr-FR" sz="1600" dirty="0" err="1" smtClean="0">
                <a:solidFill>
                  <a:schemeClr val="tx1"/>
                </a:solidFill>
              </a:rPr>
              <a:t>transients</a:t>
            </a:r>
            <a:r>
              <a:rPr lang="fr-FR" sz="1600" dirty="0" smtClean="0">
                <a:solidFill>
                  <a:schemeClr val="tx1"/>
                </a:solidFill>
              </a:rPr>
              <a:t> in 16-5000 Hz</a:t>
            </a:r>
          </a:p>
          <a:p>
            <a:r>
              <a:rPr lang="fr-FR" sz="1600" dirty="0" err="1" smtClean="0">
                <a:solidFill>
                  <a:schemeClr val="tx1"/>
                </a:solidFill>
              </a:rPr>
              <a:t>without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assuming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prior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knowledge</a:t>
            </a:r>
            <a:r>
              <a:rPr lang="fr-FR" sz="1600" dirty="0" smtClean="0">
                <a:solidFill>
                  <a:schemeClr val="tx1"/>
                </a:solidFill>
              </a:rPr>
              <a:t> of signal </a:t>
            </a:r>
            <a:r>
              <a:rPr lang="fr-FR" sz="1600" dirty="0" err="1" smtClean="0">
                <a:solidFill>
                  <a:schemeClr val="tx1"/>
                </a:solidFill>
              </a:rPr>
              <a:t>waveforms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/>
          <p:cNvCxnSpPr>
            <a:stCxn id="6" idx="2"/>
          </p:cNvCxnSpPr>
          <p:nvPr/>
        </p:nvCxnSpPr>
        <p:spPr>
          <a:xfrm>
            <a:off x="1666618" y="2682478"/>
            <a:ext cx="0" cy="1314450"/>
          </a:xfrm>
          <a:prstGeom prst="line">
            <a:avLst/>
          </a:prstGeom>
          <a:ln w="38100">
            <a:solidFill>
              <a:srgbClr val="FFED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3366959" y="2496344"/>
            <a:ext cx="2552700" cy="13144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Automatic</a:t>
            </a:r>
            <a:r>
              <a:rPr lang="fr-FR" b="1" dirty="0" smtClean="0"/>
              <a:t> validation of the trigger</a:t>
            </a:r>
          </a:p>
          <a:p>
            <a:pPr algn="ctr"/>
            <a:r>
              <a:rPr lang="fr-FR" sz="1500" b="1" dirty="0" smtClean="0"/>
              <a:t>(trigger </a:t>
            </a:r>
            <a:r>
              <a:rPr lang="fr-FR" sz="1500" b="1" dirty="0" err="1" smtClean="0"/>
              <a:t>significance</a:t>
            </a:r>
            <a:r>
              <a:rPr lang="fr-FR" sz="1500" b="1" dirty="0" smtClean="0"/>
              <a:t>, detector </a:t>
            </a:r>
            <a:r>
              <a:rPr lang="fr-FR" sz="1500" b="1" dirty="0" err="1" smtClean="0"/>
              <a:t>sanity</a:t>
            </a:r>
            <a:r>
              <a:rPr lang="fr-FR" sz="1500" b="1" dirty="0" smtClean="0"/>
              <a:t>, data </a:t>
            </a:r>
            <a:r>
              <a:rPr lang="fr-FR" sz="1500" b="1" dirty="0" err="1" smtClean="0"/>
              <a:t>quality</a:t>
            </a:r>
            <a:r>
              <a:rPr lang="fr-FR" sz="1500" b="1" dirty="0" smtClean="0"/>
              <a:t>, source </a:t>
            </a:r>
            <a:r>
              <a:rPr lang="fr-FR" sz="1500" b="1" dirty="0" err="1" smtClean="0"/>
              <a:t>localization</a:t>
            </a:r>
            <a:r>
              <a:rPr lang="fr-FR" sz="1500" b="1" dirty="0" smtClean="0"/>
              <a:t>)</a:t>
            </a:r>
            <a:endParaRPr lang="fr-FR" sz="1500" b="1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1675886" y="3069431"/>
            <a:ext cx="1710123" cy="0"/>
          </a:xfrm>
          <a:prstGeom prst="line">
            <a:avLst/>
          </a:prstGeom>
          <a:ln w="38100">
            <a:solidFill>
              <a:srgbClr val="FFED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909877" y="3069431"/>
            <a:ext cx="433773" cy="0"/>
          </a:xfrm>
          <a:prstGeom prst="line">
            <a:avLst/>
          </a:prstGeom>
          <a:ln w="38100">
            <a:solidFill>
              <a:srgbClr val="FFED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417536" y="2008062"/>
            <a:ext cx="185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FFEBF9"/>
                </a:solidFill>
              </a:rPr>
              <a:t>NO</a:t>
            </a:r>
            <a:endParaRPr lang="fr-FR" dirty="0">
              <a:solidFill>
                <a:srgbClr val="FFEBF9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448800" y="4022933"/>
            <a:ext cx="160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EBF9"/>
                </a:solidFill>
              </a:rPr>
              <a:t>30 min – 1h30</a:t>
            </a:r>
            <a:endParaRPr lang="fr-FR" dirty="0">
              <a:solidFill>
                <a:srgbClr val="FFEBF9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7409936" y="1660922"/>
            <a:ext cx="0" cy="876697"/>
          </a:xfrm>
          <a:prstGeom prst="line">
            <a:avLst/>
          </a:prstGeom>
          <a:ln w="38100">
            <a:solidFill>
              <a:srgbClr val="FFEDFA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214791" y="491659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EDFA"/>
                </a:solidFill>
              </a:rPr>
              <a:t>Alert</a:t>
            </a:r>
            <a:r>
              <a:rPr lang="fr-FR" dirty="0" smtClean="0">
                <a:solidFill>
                  <a:srgbClr val="FFEDFA"/>
                </a:solidFill>
              </a:rPr>
              <a:t> sent to </a:t>
            </a:r>
            <a:r>
              <a:rPr lang="fr-FR" dirty="0" err="1" smtClean="0">
                <a:solidFill>
                  <a:srgbClr val="FFEDFA"/>
                </a:solidFill>
              </a:rPr>
              <a:t>MoU</a:t>
            </a:r>
            <a:r>
              <a:rPr lang="fr-FR" dirty="0" smtClean="0">
                <a:solidFill>
                  <a:srgbClr val="FFEDFA"/>
                </a:solidFill>
              </a:rPr>
              <a:t> </a:t>
            </a:r>
            <a:r>
              <a:rPr lang="fr-FR" dirty="0" err="1" smtClean="0">
                <a:solidFill>
                  <a:srgbClr val="FFEDFA"/>
                </a:solidFill>
              </a:rPr>
              <a:t>parters</a:t>
            </a:r>
            <a:endParaRPr lang="fr-FR" dirty="0">
              <a:solidFill>
                <a:srgbClr val="FFEDFA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322346" y="1553006"/>
            <a:ext cx="185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EBF9"/>
                </a:solidFill>
              </a:rPr>
              <a:t>Few minutes</a:t>
            </a:r>
            <a:endParaRPr lang="fr-FR" dirty="0">
              <a:solidFill>
                <a:srgbClr val="FFEBF9"/>
              </a:solidFill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7409422" y="3811588"/>
            <a:ext cx="0" cy="876697"/>
          </a:xfrm>
          <a:prstGeom prst="line">
            <a:avLst/>
          </a:prstGeom>
          <a:ln w="38100">
            <a:solidFill>
              <a:srgbClr val="FFEDFA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362564" y="3960497"/>
            <a:ext cx="185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FFEBF9"/>
                </a:solidFill>
              </a:rPr>
              <a:t>YES</a:t>
            </a:r>
            <a:endParaRPr lang="fr-FR" dirty="0">
              <a:solidFill>
                <a:srgbClr val="FFEBF9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248459" y="1039026"/>
            <a:ext cx="393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EBF9"/>
                </a:solidFill>
              </a:rPr>
              <a:t>Due to </a:t>
            </a:r>
            <a:r>
              <a:rPr lang="fr-FR" dirty="0" err="1" smtClean="0">
                <a:solidFill>
                  <a:srgbClr val="FFEBF9"/>
                </a:solidFill>
              </a:rPr>
              <a:t>poor</a:t>
            </a:r>
            <a:r>
              <a:rPr lang="fr-FR" dirty="0" smtClean="0">
                <a:solidFill>
                  <a:srgbClr val="FFEBF9"/>
                </a:solidFill>
              </a:rPr>
              <a:t> detector </a:t>
            </a:r>
            <a:r>
              <a:rPr lang="fr-FR" dirty="0" err="1" smtClean="0">
                <a:solidFill>
                  <a:srgbClr val="FFEBF9"/>
                </a:solidFill>
              </a:rPr>
              <a:t>quality</a:t>
            </a:r>
            <a:r>
              <a:rPr lang="fr-FR" dirty="0" smtClean="0">
                <a:solidFill>
                  <a:srgbClr val="FFEBF9"/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rgbClr val="FFEBF9"/>
                </a:solidFill>
              </a:rPr>
              <a:t>(ex: identification of </a:t>
            </a:r>
            <a:r>
              <a:rPr lang="fr-FR" dirty="0" err="1" smtClean="0">
                <a:solidFill>
                  <a:srgbClr val="FFEBF9"/>
                </a:solidFill>
              </a:rPr>
              <a:t>unknown</a:t>
            </a:r>
            <a:r>
              <a:rPr lang="fr-FR" dirty="0" smtClean="0">
                <a:solidFill>
                  <a:srgbClr val="FFEBF9"/>
                </a:solidFill>
              </a:rPr>
              <a:t> noise)</a:t>
            </a:r>
            <a:endParaRPr lang="fr-FR" dirty="0">
              <a:solidFill>
                <a:srgbClr val="FFEBF9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" y="5311378"/>
            <a:ext cx="833181" cy="10541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8" y="5321300"/>
            <a:ext cx="1078515" cy="105416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8" y="689693"/>
            <a:ext cx="869737" cy="86973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50" y="692300"/>
            <a:ext cx="1277776" cy="8607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2"/>
          <a:stretch/>
        </p:blipFill>
        <p:spPr>
          <a:xfrm>
            <a:off x="3224410" y="1294535"/>
            <a:ext cx="1260758" cy="924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 r="12598"/>
          <a:stretch/>
        </p:blipFill>
        <p:spPr>
          <a:xfrm>
            <a:off x="4876348" y="4392265"/>
            <a:ext cx="2338443" cy="1770695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3437741" y="6365540"/>
            <a:ext cx="362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EDFA"/>
                </a:solidFill>
              </a:rPr>
              <a:t>Parameters</a:t>
            </a:r>
            <a:r>
              <a:rPr lang="fr-FR" dirty="0" smtClean="0">
                <a:solidFill>
                  <a:srgbClr val="FFEDFA"/>
                </a:solidFill>
              </a:rPr>
              <a:t> estimations : </a:t>
            </a:r>
            <a:r>
              <a:rPr lang="fr-FR" dirty="0" err="1" smtClean="0">
                <a:solidFill>
                  <a:srgbClr val="FFEDFA"/>
                </a:solidFill>
              </a:rPr>
              <a:t>hours</a:t>
            </a:r>
            <a:r>
              <a:rPr lang="fr-FR" dirty="0" smtClean="0">
                <a:solidFill>
                  <a:srgbClr val="FFEDFA"/>
                </a:solidFill>
              </a:rPr>
              <a:t>, </a:t>
            </a:r>
            <a:r>
              <a:rPr lang="fr-FR" dirty="0" err="1" smtClean="0">
                <a:solidFill>
                  <a:srgbClr val="FFEDFA"/>
                </a:solidFill>
              </a:rPr>
              <a:t>days</a:t>
            </a:r>
            <a:endParaRPr lang="fr-FR" dirty="0">
              <a:solidFill>
                <a:srgbClr val="FFED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7" grpId="0"/>
      <p:bldP spid="18" grpId="0"/>
      <p:bldP spid="21" grpId="0"/>
      <p:bldP spid="22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8BAF4-89AF-496C-B70E-9DC6825C8A16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247650" y="2365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r>
              <a:rPr lang="fr-FR" b="1" dirty="0" smtClean="0"/>
              <a:t>EM </a:t>
            </a:r>
            <a:r>
              <a:rPr lang="fr-FR" b="1" dirty="0" err="1" smtClean="0"/>
              <a:t>follow</a:t>
            </a:r>
            <a:r>
              <a:rPr lang="fr-FR" b="1" dirty="0" smtClean="0"/>
              <a:t>-up </a:t>
            </a:r>
            <a:r>
              <a:rPr lang="fr-FR" b="1" dirty="0" err="1" smtClean="0"/>
              <a:t>process</a:t>
            </a:r>
            <a:r>
              <a:rPr lang="fr-FR" b="1" dirty="0" smtClean="0"/>
              <a:t> </a:t>
            </a:r>
            <a:r>
              <a:rPr lang="fr-FR" b="1" dirty="0" err="1" smtClean="0"/>
              <a:t>during</a:t>
            </a:r>
            <a:r>
              <a:rPr lang="fr-FR" b="1" dirty="0" smtClean="0"/>
              <a:t> O2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47650" y="1194872"/>
            <a:ext cx="6610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Information sent for the </a:t>
            </a:r>
            <a:r>
              <a:rPr lang="fr-FR" sz="2800" b="1" dirty="0" err="1" smtClean="0">
                <a:solidFill>
                  <a:schemeClr val="bg1"/>
                </a:solidFill>
              </a:rPr>
              <a:t>MoU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partners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7650" y="1718092"/>
            <a:ext cx="9029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 smtClean="0">
                <a:solidFill>
                  <a:schemeClr val="bg1"/>
                </a:solidFill>
              </a:rPr>
              <a:t>During</a:t>
            </a:r>
            <a:r>
              <a:rPr lang="fr-FR" sz="2400" b="1" u="sng" dirty="0" smtClean="0">
                <a:solidFill>
                  <a:schemeClr val="bg1"/>
                </a:solidFill>
              </a:rPr>
              <a:t> O1 and O2 </a:t>
            </a:r>
            <a:r>
              <a:rPr lang="fr-FR" sz="2400" b="1" u="sng" dirty="0" err="1" smtClean="0">
                <a:solidFill>
                  <a:schemeClr val="bg1"/>
                </a:solidFill>
              </a:rPr>
              <a:t>run</a:t>
            </a:r>
            <a:endParaRPr lang="fr-FR" sz="2400" b="1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Sky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probability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maps</a:t>
            </a:r>
            <a:r>
              <a:rPr lang="fr-FR" dirty="0" smtClean="0">
                <a:solidFill>
                  <a:schemeClr val="bg1"/>
                </a:solidFill>
              </a:rPr>
              <a:t> in </a:t>
            </a:r>
            <a:r>
              <a:rPr lang="fr-FR" dirty="0" err="1" smtClean="0">
                <a:solidFill>
                  <a:schemeClr val="bg1"/>
                </a:solidFill>
              </a:rPr>
              <a:t>healpix</a:t>
            </a:r>
            <a:r>
              <a:rPr lang="fr-FR" dirty="0" smtClean="0">
                <a:solidFill>
                  <a:schemeClr val="bg1"/>
                </a:solidFill>
              </a:rPr>
              <a:t> projection and in </a:t>
            </a:r>
            <a:r>
              <a:rPr lang="fr-FR" dirty="0" err="1" smtClean="0">
                <a:solidFill>
                  <a:schemeClr val="bg1"/>
                </a:solidFill>
              </a:rPr>
              <a:t>fits</a:t>
            </a:r>
            <a:endParaRPr lang="fr-F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Released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with</a:t>
            </a:r>
            <a:r>
              <a:rPr lang="fr-FR" dirty="0" smtClean="0">
                <a:solidFill>
                  <a:schemeClr val="bg1"/>
                </a:solidFill>
              </a:rPr>
              <a:t> GCN </a:t>
            </a:r>
            <a:r>
              <a:rPr lang="fr-FR" dirty="0" err="1" smtClean="0">
                <a:solidFill>
                  <a:schemeClr val="bg1"/>
                </a:solidFill>
              </a:rPr>
              <a:t>protocol</a:t>
            </a:r>
            <a:r>
              <a:rPr lang="fr-FR" dirty="0" smtClean="0">
                <a:solidFill>
                  <a:schemeClr val="bg1"/>
                </a:solidFill>
              </a:rPr>
              <a:t>: notices and </a:t>
            </a:r>
            <a:r>
              <a:rPr lang="fr-FR" dirty="0" err="1" smtClean="0">
                <a:solidFill>
                  <a:schemeClr val="bg1"/>
                </a:solidFill>
              </a:rPr>
              <a:t>circulars</a:t>
            </a:r>
            <a:endParaRPr lang="fr-F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Basic source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Accessible page on the « </a:t>
            </a:r>
            <a:r>
              <a:rPr lang="fr-FR" dirty="0" err="1" smtClean="0">
                <a:solidFill>
                  <a:schemeClr val="bg1"/>
                </a:solidFill>
              </a:rPr>
              <a:t>Gravitational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wave</a:t>
            </a:r>
            <a:r>
              <a:rPr lang="fr-FR" dirty="0" smtClean="0">
                <a:solidFill>
                  <a:schemeClr val="bg1"/>
                </a:solidFill>
              </a:rPr>
              <a:t> Candidate Data Base 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Prompt </a:t>
            </a:r>
            <a:r>
              <a:rPr lang="fr-FR" dirty="0" err="1" smtClean="0">
                <a:solidFill>
                  <a:schemeClr val="bg1"/>
                </a:solidFill>
              </a:rPr>
              <a:t>low-latency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analysis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results</a:t>
            </a:r>
            <a:r>
              <a:rPr lang="fr-FR" dirty="0" smtClean="0">
                <a:solidFill>
                  <a:schemeClr val="bg1"/>
                </a:solidFill>
              </a:rPr>
              <a:t> as the </a:t>
            </a:r>
            <a:r>
              <a:rPr lang="fr-FR" dirty="0" err="1" smtClean="0">
                <a:solidFill>
                  <a:schemeClr val="bg1"/>
                </a:solidFill>
              </a:rPr>
              <a:t>detection</a:t>
            </a:r>
            <a:r>
              <a:rPr lang="fr-FR" dirty="0" smtClean="0">
                <a:solidFill>
                  <a:schemeClr val="bg1"/>
                </a:solidFill>
              </a:rPr>
              <a:t> pipeline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mtClean="0">
                <a:solidFill>
                  <a:schemeClr val="bg1"/>
                </a:solidFill>
              </a:rPr>
              <a:t>FAR (&lt;1/ </a:t>
            </a:r>
            <a:r>
              <a:rPr lang="fr-FR" dirty="0" err="1" smtClean="0">
                <a:solidFill>
                  <a:schemeClr val="bg1"/>
                </a:solidFill>
              </a:rPr>
              <a:t>month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Date/time of the </a:t>
            </a:r>
            <a:r>
              <a:rPr lang="fr-FR" dirty="0" err="1" smtClean="0">
                <a:solidFill>
                  <a:schemeClr val="bg1"/>
                </a:solidFill>
              </a:rPr>
              <a:t>event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47650" y="4413794"/>
            <a:ext cx="9029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 smtClean="0">
                <a:solidFill>
                  <a:schemeClr val="bg1"/>
                </a:solidFill>
              </a:rPr>
              <a:t>During</a:t>
            </a:r>
            <a:r>
              <a:rPr lang="fr-FR" sz="2400" b="1" u="sng" dirty="0" smtClean="0">
                <a:solidFill>
                  <a:schemeClr val="bg1"/>
                </a:solidFill>
              </a:rPr>
              <a:t> O2 </a:t>
            </a:r>
            <a:r>
              <a:rPr lang="fr-FR" sz="2400" b="1" u="sng" dirty="0" err="1" smtClean="0">
                <a:solidFill>
                  <a:schemeClr val="bg1"/>
                </a:solidFill>
              </a:rPr>
              <a:t>run</a:t>
            </a:r>
            <a:r>
              <a:rPr lang="fr-FR" sz="2400" b="1" u="sng" dirty="0" smtClean="0">
                <a:solidFill>
                  <a:schemeClr val="bg1"/>
                </a:solidFill>
              </a:rPr>
              <a:t>: </a:t>
            </a:r>
            <a:r>
              <a:rPr lang="fr-FR" sz="2400" b="1" u="sng" dirty="0" err="1" smtClean="0">
                <a:solidFill>
                  <a:schemeClr val="bg1"/>
                </a:solidFill>
              </a:rPr>
              <a:t>additional</a:t>
            </a:r>
            <a:r>
              <a:rPr lang="fr-FR" sz="2400" b="1" u="sng" dirty="0" smtClean="0">
                <a:solidFill>
                  <a:schemeClr val="bg1"/>
                </a:solidFill>
              </a:rPr>
              <a:t>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CBC </a:t>
            </a:r>
            <a:r>
              <a:rPr lang="fr-FR" dirty="0" err="1" smtClean="0">
                <a:solidFill>
                  <a:schemeClr val="bg1"/>
                </a:solidFill>
              </a:rPr>
              <a:t>events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3D </a:t>
            </a:r>
            <a:r>
              <a:rPr lang="fr-FR" dirty="0" err="1" smtClean="0">
                <a:solidFill>
                  <a:schemeClr val="bg1"/>
                </a:solidFill>
              </a:rPr>
              <a:t>skymaps</a:t>
            </a:r>
            <a:r>
              <a:rPr lang="fr-FR" dirty="0" smtClean="0">
                <a:solidFill>
                  <a:schemeClr val="bg1"/>
                </a:solidFill>
              </a:rPr>
              <a:t> (source distance)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accent1"/>
                </a:solidFill>
              </a:rPr>
              <a:t>Astrophysical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err="1" smtClean="0">
                <a:solidFill>
                  <a:schemeClr val="accent1"/>
                </a:solidFill>
              </a:rPr>
              <a:t>origin</a:t>
            </a:r>
            <a:r>
              <a:rPr lang="fr-FR" dirty="0" smtClean="0">
                <a:solidFill>
                  <a:schemeClr val="accent1"/>
                </a:solidFill>
              </a:rPr>
              <a:t> flag, tell if the trigger </a:t>
            </a:r>
            <a:r>
              <a:rPr lang="fr-FR" dirty="0" err="1" smtClean="0">
                <a:solidFill>
                  <a:schemeClr val="accent1"/>
                </a:solidFill>
              </a:rPr>
              <a:t>is</a:t>
            </a:r>
            <a:r>
              <a:rPr lang="fr-FR" dirty="0" smtClean="0">
                <a:solidFill>
                  <a:schemeClr val="accent1"/>
                </a:solidFill>
              </a:rPr>
              <a:t> an </a:t>
            </a:r>
            <a:r>
              <a:rPr lang="fr-FR" dirty="0" err="1" smtClean="0">
                <a:solidFill>
                  <a:schemeClr val="accent1"/>
                </a:solidFill>
              </a:rPr>
              <a:t>astrophysical</a:t>
            </a:r>
            <a:r>
              <a:rPr lang="fr-FR" dirty="0" smtClean="0">
                <a:solidFill>
                  <a:schemeClr val="accent1"/>
                </a:solidFill>
              </a:rPr>
              <a:t>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EM_bright</a:t>
            </a:r>
            <a:r>
              <a:rPr lang="fr-FR" dirty="0" smtClean="0">
                <a:solidFill>
                  <a:schemeClr val="bg1"/>
                </a:solidFill>
              </a:rPr>
              <a:t> flag </a:t>
            </a:r>
            <a:r>
              <a:rPr lang="fr-FR" dirty="0" err="1" smtClean="0">
                <a:solidFill>
                  <a:schemeClr val="bg1"/>
                </a:solidFill>
              </a:rPr>
              <a:t>is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quoted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given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probability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that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there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is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any</a:t>
            </a:r>
            <a:r>
              <a:rPr lang="fr-FR" dirty="0" smtClean="0">
                <a:solidFill>
                  <a:schemeClr val="bg1"/>
                </a:solidFill>
              </a:rPr>
              <a:t> NS </a:t>
            </a:r>
            <a:r>
              <a:rPr lang="fr-FR" dirty="0" err="1" smtClean="0">
                <a:solidFill>
                  <a:schemeClr val="bg1"/>
                </a:solidFill>
              </a:rPr>
              <a:t>associated</a:t>
            </a:r>
            <a:r>
              <a:rPr lang="fr-FR" dirty="0" smtClean="0">
                <a:solidFill>
                  <a:schemeClr val="bg1"/>
                </a:solidFill>
              </a:rPr>
              <a:t> to the </a:t>
            </a:r>
            <a:r>
              <a:rPr lang="fr-FR" dirty="0" err="1" smtClean="0">
                <a:solidFill>
                  <a:schemeClr val="bg1"/>
                </a:solidFill>
              </a:rPr>
              <a:t>event</a:t>
            </a:r>
            <a:endParaRPr lang="fr-FR" dirty="0" smtClean="0">
              <a:solidFill>
                <a:schemeClr val="bg1"/>
              </a:solidFill>
            </a:endParaRPr>
          </a:p>
          <a:p>
            <a:pPr lvl="1"/>
            <a:endParaRPr lang="fr-F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SVOM ros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D1867"/>
      </a:accent1>
      <a:accent2>
        <a:srgbClr val="D590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28442</TotalTime>
  <Words>1644</Words>
  <Application>Microsoft Office PowerPoint</Application>
  <PresentationFormat>Affichage à l'écran (4:3)</PresentationFormat>
  <Paragraphs>304</Paragraphs>
  <Slides>24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Thème Office</vt:lpstr>
      <vt:lpstr>Présentation PowerPoint</vt:lpstr>
      <vt:lpstr>Multi-messenger astronomy with LIGO/Virgo</vt:lpstr>
      <vt:lpstr>Présentation PowerPoint</vt:lpstr>
      <vt:lpstr>EM and GW: Model dependencies</vt:lpstr>
      <vt:lpstr>Présentation PowerPoint</vt:lpstr>
      <vt:lpstr>Multi-messenger astronomy with LIGO/Virgo</vt:lpstr>
      <vt:lpstr>Présentation PowerPoint</vt:lpstr>
      <vt:lpstr>Présentation PowerPoint</vt:lpstr>
      <vt:lpstr>Présentation PowerPoint</vt:lpstr>
      <vt:lpstr>TRACK THE EM/NEUTRINO OF GW ALERTS</vt:lpstr>
      <vt:lpstr>TRACK THE EM/NEUTRINO OF GW ALERTS</vt:lpstr>
      <vt:lpstr>Présentation PowerPoint</vt:lpstr>
      <vt:lpstr>Présentation PowerPoint</vt:lpstr>
      <vt:lpstr>Présentation PowerPoint</vt:lpstr>
      <vt:lpstr>O2 run status</vt:lpstr>
      <vt:lpstr>O2 run status</vt:lpstr>
      <vt:lpstr>Présentation PowerPoint</vt:lpstr>
      <vt:lpstr>Présentation PowerPoint</vt:lpstr>
      <vt:lpstr>FRENCH GROUP AND GWs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Lucie Harivel</dc:creator>
  <cp:lastModifiedBy>antier</cp:lastModifiedBy>
  <cp:revision>492</cp:revision>
  <dcterms:created xsi:type="dcterms:W3CDTF">2016-01-16T11:36:31Z</dcterms:created>
  <dcterms:modified xsi:type="dcterms:W3CDTF">2017-06-21T05:35:15Z</dcterms:modified>
</cp:coreProperties>
</file>