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9"/>
  </p:notesMasterIdLst>
  <p:sldIdLst>
    <p:sldId id="279" r:id="rId2"/>
    <p:sldId id="467" r:id="rId3"/>
    <p:sldId id="468" r:id="rId4"/>
    <p:sldId id="469" r:id="rId5"/>
    <p:sldId id="471" r:id="rId6"/>
    <p:sldId id="424" r:id="rId7"/>
    <p:sldId id="420" r:id="rId8"/>
    <p:sldId id="419" r:id="rId9"/>
    <p:sldId id="477" r:id="rId10"/>
    <p:sldId id="426" r:id="rId11"/>
    <p:sldId id="422" r:id="rId12"/>
    <p:sldId id="429" r:id="rId13"/>
    <p:sldId id="431" r:id="rId14"/>
    <p:sldId id="430" r:id="rId15"/>
    <p:sldId id="432" r:id="rId16"/>
    <p:sldId id="478" r:id="rId17"/>
    <p:sldId id="434" r:id="rId18"/>
    <p:sldId id="437" r:id="rId19"/>
    <p:sldId id="435" r:id="rId20"/>
    <p:sldId id="455" r:id="rId21"/>
    <p:sldId id="396" r:id="rId22"/>
    <p:sldId id="397" r:id="rId23"/>
    <p:sldId id="473" r:id="rId24"/>
    <p:sldId id="372" r:id="rId25"/>
    <p:sldId id="438" r:id="rId26"/>
    <p:sldId id="484" r:id="rId27"/>
    <p:sldId id="404" r:id="rId28"/>
    <p:sldId id="461" r:id="rId29"/>
    <p:sldId id="465" r:id="rId30"/>
    <p:sldId id="480" r:id="rId31"/>
    <p:sldId id="411" r:id="rId32"/>
    <p:sldId id="416" r:id="rId33"/>
    <p:sldId id="463" r:id="rId34"/>
    <p:sldId id="439" r:id="rId35"/>
    <p:sldId id="440" r:id="rId36"/>
    <p:sldId id="441" r:id="rId37"/>
    <p:sldId id="442" r:id="rId38"/>
    <p:sldId id="443" r:id="rId39"/>
    <p:sldId id="444" r:id="rId40"/>
    <p:sldId id="445" r:id="rId41"/>
    <p:sldId id="446" r:id="rId42"/>
    <p:sldId id="447" r:id="rId43"/>
    <p:sldId id="448" r:id="rId44"/>
    <p:sldId id="475" r:id="rId45"/>
    <p:sldId id="450" r:id="rId46"/>
    <p:sldId id="451" r:id="rId47"/>
    <p:sldId id="453" r:id="rId48"/>
    <p:sldId id="454" r:id="rId49"/>
    <p:sldId id="464" r:id="rId50"/>
    <p:sldId id="460" r:id="rId51"/>
    <p:sldId id="466" r:id="rId52"/>
    <p:sldId id="350" r:id="rId53"/>
    <p:sldId id="327" r:id="rId54"/>
    <p:sldId id="482" r:id="rId55"/>
    <p:sldId id="479" r:id="rId56"/>
    <p:sldId id="489" r:id="rId57"/>
    <p:sldId id="490" r:id="rId58"/>
    <p:sldId id="462" r:id="rId59"/>
    <p:sldId id="433" r:id="rId60"/>
    <p:sldId id="485" r:id="rId61"/>
    <p:sldId id="486" r:id="rId62"/>
    <p:sldId id="456" r:id="rId63"/>
    <p:sldId id="457" r:id="rId64"/>
    <p:sldId id="458" r:id="rId65"/>
    <p:sldId id="459" r:id="rId66"/>
    <p:sldId id="487" r:id="rId67"/>
    <p:sldId id="488" r:id="rId6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F6"/>
    <a:srgbClr val="019119"/>
    <a:srgbClr val="CF0BAE"/>
    <a:srgbClr val="4BFF9C"/>
    <a:srgbClr val="0900B4"/>
    <a:srgbClr val="6454FE"/>
    <a:srgbClr val="FF65ED"/>
    <a:srgbClr val="877AFE"/>
    <a:srgbClr val="00D05E"/>
    <a:srgbClr val="F42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D7F3-7D65-4EDA-9BD3-3E8489DDCD9D}" type="datetimeFigureOut">
              <a:rPr lang="en-US" smtClean="0"/>
              <a:pPr/>
              <a:t>3/2/2017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F3AC9-FE72-4031-AC3B-D2B885EFA5B9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0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F3AC9-FE72-4031-AC3B-D2B885EFA5B9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9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6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4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0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6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0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Joao Coelho - APC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7BCBA-4EEB-461D-A835-899ACC60E95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0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m3net" TargetMode="External"/><Relationship Id="rId7" Type="http://schemas.openxmlformats.org/officeDocument/2006/relationships/hyperlink" Target="http://www.km3net.org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hyperlink" Target="https://www.facebook.com/KM3NeT" TargetMode="Externa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renkov.nl/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s://www.youtube.com/watch?v=tR8jwgG6uz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arXiv:1612.05621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o.gl/CJyFoK" TargetMode="External"/><Relationship Id="rId4" Type="http://schemas.openxmlformats.org/officeDocument/2006/relationships/image" Target="../media/image8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1.0745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33.png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601.07459" TargetMode="External"/><Relationship Id="rId4" Type="http://schemas.openxmlformats.org/officeDocument/2006/relationships/image" Target="../media/image1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antares.in2p3.fr/users/pradier/orca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24" y="4660423"/>
            <a:ext cx="1551146" cy="15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52400"/>
            <a:ext cx="9154886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06375"/>
            <a:ext cx="9144000" cy="14700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Measuring the Neutrino Mass Ordering</a:t>
            </a:r>
            <a:br>
              <a:rPr lang="en-GB" sz="3600" dirty="0" smtClean="0">
                <a:solidFill>
                  <a:schemeClr val="bg1"/>
                </a:solidFill>
              </a:rPr>
            </a:br>
            <a:r>
              <a:rPr lang="en-GB" sz="3600" dirty="0" smtClean="0">
                <a:solidFill>
                  <a:schemeClr val="bg1"/>
                </a:solidFill>
              </a:rPr>
              <a:t>with KM3NeT-ORCA</a:t>
            </a:r>
            <a:endParaRPr lang="en-US" sz="3600" b="1" baseline="-250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590800"/>
            <a:ext cx="7620000" cy="25908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João</a:t>
            </a:r>
            <a:r>
              <a:rPr lang="en-US" sz="2800" dirty="0" smtClean="0">
                <a:solidFill>
                  <a:schemeClr val="tx1"/>
                </a:solidFill>
              </a:rPr>
              <a:t> Coelho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APC Laboratory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03 March 2017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 descr="F:\Estudos\PostDoc\Talks\NeuTel2015\minos_logo_lowr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3970" b="8353"/>
          <a:stretch/>
        </p:blipFill>
        <p:spPr bwMode="auto">
          <a:xfrm>
            <a:off x="3688599" y="4550866"/>
            <a:ext cx="1788574" cy="1877814"/>
          </a:xfrm>
          <a:prstGeom prst="rect">
            <a:avLst/>
          </a:prstGeom>
          <a:noFill/>
        </p:spPr>
      </p:pic>
      <p:pic>
        <p:nvPicPr>
          <p:cNvPr id="8194" name="Picture 2" descr="http://www.km3net.org/logo/oldLogo/KM3NeT_logo_web_no_shad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22" y="4578754"/>
            <a:ext cx="1656503" cy="1714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Matter Effects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21" y="3760629"/>
            <a:ext cx="3334879" cy="187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91468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Mass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2520"/>
            <a:ext cx="3048000" cy="2291080"/>
          </a:xfrm>
          <a:prstGeom prst="rect">
            <a:avLst/>
          </a:prstGeom>
        </p:spPr>
      </p:pic>
      <p:cxnSp>
        <p:nvCxnSpPr>
          <p:cNvPr id="11" name="Straight Arrow Connector 30"/>
          <p:cNvCxnSpPr/>
          <p:nvPr/>
        </p:nvCxnSpPr>
        <p:spPr>
          <a:xfrm flipV="1">
            <a:off x="2971800" y="2971800"/>
            <a:ext cx="266700" cy="594764"/>
          </a:xfrm>
          <a:prstGeom prst="straightConnector1">
            <a:avLst/>
          </a:prstGeom>
          <a:ln w="38100">
            <a:solidFill>
              <a:srgbClr val="0C00F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0"/>
          <p:cNvCxnSpPr/>
          <p:nvPr/>
        </p:nvCxnSpPr>
        <p:spPr>
          <a:xfrm flipH="1" flipV="1">
            <a:off x="6477000" y="2971800"/>
            <a:ext cx="152400" cy="914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ccolade ouvrante 7"/>
          <p:cNvSpPr/>
          <p:nvPr/>
        </p:nvSpPr>
        <p:spPr>
          <a:xfrm rot="5400000">
            <a:off x="3444341" y="137059"/>
            <a:ext cx="304800" cy="2621482"/>
          </a:xfrm>
          <a:prstGeom prst="leftBrace">
            <a:avLst/>
          </a:prstGeom>
          <a:ln w="28575">
            <a:solidFill>
              <a:srgbClr val="0C00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colade ouvrante 18"/>
          <p:cNvSpPr/>
          <p:nvPr/>
        </p:nvSpPr>
        <p:spPr>
          <a:xfrm rot="5400000">
            <a:off x="6530441" y="556159"/>
            <a:ext cx="304800" cy="178328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19"/>
          <p:cNvSpPr txBox="1"/>
          <p:nvPr/>
        </p:nvSpPr>
        <p:spPr>
          <a:xfrm>
            <a:off x="3288703" y="83820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</a:rPr>
              <a:t>H</a:t>
            </a:r>
            <a:r>
              <a:rPr lang="en-US" sz="2400" b="1" baseline="-25000" dirty="0" smtClean="0">
                <a:solidFill>
                  <a:srgbClr val="0C00F6"/>
                </a:solidFill>
              </a:rPr>
              <a:t>0</a:t>
            </a:r>
            <a:endParaRPr lang="en-US" sz="2400" b="1" baseline="-25000" dirty="0">
              <a:solidFill>
                <a:srgbClr val="0C00F6"/>
              </a:solidFill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6468150" y="7620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07" y="3706763"/>
            <a:ext cx="3300070" cy="30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47" y="886215"/>
            <a:ext cx="3398825" cy="284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7" y="2067908"/>
            <a:ext cx="2336746" cy="28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Matter Effects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21" name="Connecteur en angle 20"/>
          <p:cNvCxnSpPr/>
          <p:nvPr/>
        </p:nvCxnSpPr>
        <p:spPr>
          <a:xfrm flipV="1">
            <a:off x="3281210" y="2215878"/>
            <a:ext cx="1747990" cy="1255819"/>
          </a:xfrm>
          <a:prstGeom prst="bentConnector3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/>
          <p:cNvCxnSpPr/>
          <p:nvPr/>
        </p:nvCxnSpPr>
        <p:spPr>
          <a:xfrm>
            <a:off x="3281210" y="3471697"/>
            <a:ext cx="1747990" cy="1405103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9"/>
          <p:cNvSpPr txBox="1"/>
          <p:nvPr/>
        </p:nvSpPr>
        <p:spPr>
          <a:xfrm>
            <a:off x="2895600" y="1519535"/>
            <a:ext cx="20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baseline="-25000" dirty="0" err="1" smtClean="0"/>
              <a:t>eff</a:t>
            </a:r>
            <a:r>
              <a:rPr lang="en-US" sz="2400" dirty="0" smtClean="0"/>
              <a:t> = H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+ </a:t>
            </a:r>
            <a:r>
              <a:rPr lang="en-US" sz="2400" dirty="0" err="1" smtClean="0"/>
              <a:t>V</a:t>
            </a:r>
            <a:r>
              <a:rPr lang="en-US" sz="2400" baseline="-25000" dirty="0" err="1" smtClean="0">
                <a:latin typeface="Symbol" panose="05050102010706020507" pitchFamily="18" charset="2"/>
              </a:rPr>
              <a:t>a</a:t>
            </a:r>
            <a:endParaRPr lang="en-US" sz="2400" dirty="0" smtClean="0">
              <a:latin typeface="+mj-lt"/>
            </a:endParaRPr>
          </a:p>
        </p:txBody>
      </p:sp>
      <p:sp>
        <p:nvSpPr>
          <p:cNvPr id="51" name="TextBox 19"/>
          <p:cNvSpPr txBox="1"/>
          <p:nvPr/>
        </p:nvSpPr>
        <p:spPr>
          <a:xfrm>
            <a:off x="2895600" y="5253335"/>
            <a:ext cx="19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baseline="-25000" dirty="0" err="1" smtClean="0"/>
              <a:t>eff</a:t>
            </a:r>
            <a:r>
              <a:rPr lang="en-US" sz="2400" dirty="0" smtClean="0"/>
              <a:t> = H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- </a:t>
            </a:r>
            <a:r>
              <a:rPr lang="en-US" sz="2400" dirty="0" err="1" smtClean="0"/>
              <a:t>V</a:t>
            </a:r>
            <a:r>
              <a:rPr lang="en-US" sz="2400" baseline="-25000" dirty="0" err="1" smtClean="0">
                <a:latin typeface="Symbol" panose="05050102010706020507" pitchFamily="18" charset="2"/>
              </a:rPr>
              <a:t>a</a:t>
            </a:r>
            <a:endParaRPr lang="en-US" sz="2400" baseline="-25000" dirty="0" smtClean="0">
              <a:latin typeface="Symbol" panose="05050102010706020507" pitchFamily="18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35" y="2485846"/>
            <a:ext cx="11715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4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181100"/>
            <a:ext cx="58007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Matter Effects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050170" cy="4309478"/>
            <a:chOff x="533400" y="795921"/>
            <a:chExt cx="5050170" cy="43094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641585" y="2788789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41785" y="30596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16395" y="1143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64" name="TextBox 23"/>
          <p:cNvSpPr txBox="1"/>
          <p:nvPr/>
        </p:nvSpPr>
        <p:spPr>
          <a:xfrm rot="16200000">
            <a:off x="2868332" y="2639732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cos2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b="1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TextBox 23"/>
          <p:cNvSpPr txBox="1"/>
          <p:nvPr/>
        </p:nvSpPr>
        <p:spPr>
          <a:xfrm rot="16200000">
            <a:off x="5535332" y="2715932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31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cos2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b="1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9" name="Connecteur droit avec flèche 28"/>
          <p:cNvCxnSpPr>
            <a:stCxn id="65" idx="0"/>
          </p:cNvCxnSpPr>
          <p:nvPr/>
        </p:nvCxnSpPr>
        <p:spPr>
          <a:xfrm flipH="1" flipV="1">
            <a:off x="5492995" y="2814872"/>
            <a:ext cx="614673" cy="857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57"/>
          <p:cNvCxnSpPr/>
          <p:nvPr/>
        </p:nvCxnSpPr>
        <p:spPr>
          <a:xfrm rot="5400000" flipH="1" flipV="1">
            <a:off x="3449140" y="5346335"/>
            <a:ext cx="1024520" cy="474810"/>
          </a:xfrm>
          <a:prstGeom prst="bentConnector3">
            <a:avLst>
              <a:gd name="adj1" fmla="val 999"/>
            </a:avLst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4648200" y="5071480"/>
            <a:ext cx="1371600" cy="64352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07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050170" cy="4309478"/>
            <a:chOff x="533400" y="795921"/>
            <a:chExt cx="5050170" cy="43094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23"/>
            <p:cNvSpPr txBox="1"/>
            <p:nvPr/>
          </p:nvSpPr>
          <p:spPr>
            <a:xfrm>
              <a:off x="3725995" y="3920121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TextBox 23"/>
            <p:cNvSpPr txBox="1"/>
            <p:nvPr/>
          </p:nvSpPr>
          <p:spPr>
            <a:xfrm>
              <a:off x="4114800" y="2133600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</a:t>
              </a:r>
              <a:r>
                <a:rPr lang="en-US" b="1" dirty="0" smtClean="0">
                  <a:solidFill>
                    <a:srgbClr val="FF0000"/>
                  </a:solidFill>
                </a:rPr>
                <a:t>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22"/>
          <p:cNvSpPr txBox="1"/>
          <p:nvPr/>
        </p:nvSpPr>
        <p:spPr>
          <a:xfrm>
            <a:off x="3944790" y="275486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00F6"/>
                </a:solidFill>
                <a:latin typeface="Symbol" pitchFamily="18" charset="2"/>
              </a:rPr>
              <a:t>q</a:t>
            </a:r>
            <a:r>
              <a:rPr lang="en-US" b="1" baseline="-25000" dirty="0" smtClean="0">
                <a:solidFill>
                  <a:srgbClr val="0C00F6"/>
                </a:solidFill>
              </a:rPr>
              <a:t>12</a:t>
            </a:r>
            <a:endParaRPr lang="en-US" b="1" baseline="30000" dirty="0">
              <a:solidFill>
                <a:srgbClr val="0C00F6"/>
              </a:solidFill>
            </a:endParaRPr>
          </a:p>
        </p:txBody>
      </p:sp>
      <p:sp>
        <p:nvSpPr>
          <p:cNvPr id="17" name="TextBox 23"/>
          <p:cNvSpPr txBox="1"/>
          <p:nvPr/>
        </p:nvSpPr>
        <p:spPr>
          <a:xfrm>
            <a:off x="5544990" y="3025747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b="1" baseline="-25000" dirty="0" smtClean="0">
                <a:solidFill>
                  <a:srgbClr val="FF0000"/>
                </a:solidFill>
              </a:rPr>
              <a:t>13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4419600" y="1109079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b="1" baseline="-25000" dirty="0" smtClean="0">
                <a:solidFill>
                  <a:srgbClr val="00B050"/>
                </a:solidFill>
              </a:rPr>
              <a:t>23</a:t>
            </a:r>
            <a:endParaRPr lang="en-US" b="1" baseline="3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1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76009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1836605" y="762000"/>
            <a:ext cx="5903513" cy="4309478"/>
            <a:chOff x="533400" y="795921"/>
            <a:chExt cx="5903513" cy="43094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0" y="795921"/>
              <a:ext cx="5050170" cy="430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Connecteur droit avec flèche 30"/>
            <p:cNvCxnSpPr>
              <a:stCxn id="44" idx="2"/>
            </p:cNvCxnSpPr>
            <p:nvPr/>
          </p:nvCxnSpPr>
          <p:spPr>
            <a:xfrm>
              <a:off x="3513342" y="3276600"/>
              <a:ext cx="136453" cy="50113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3"/>
            <p:cNvSpPr txBox="1"/>
            <p:nvPr/>
          </p:nvSpPr>
          <p:spPr>
            <a:xfrm>
              <a:off x="4038600" y="1270516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</a:rPr>
                <a:t>  ORCA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5585398" y="2373868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</a:rPr>
                <a:t>ARCA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41" name="TextBox 23"/>
            <p:cNvSpPr txBox="1"/>
            <p:nvPr/>
          </p:nvSpPr>
          <p:spPr>
            <a:xfrm>
              <a:off x="1820995" y="3593068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T2K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23"/>
            <p:cNvSpPr txBox="1"/>
            <p:nvPr/>
          </p:nvSpPr>
          <p:spPr>
            <a:xfrm>
              <a:off x="2286000" y="3212068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NOvA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4" name="TextBox 23"/>
            <p:cNvSpPr txBox="1"/>
            <p:nvPr/>
          </p:nvSpPr>
          <p:spPr>
            <a:xfrm>
              <a:off x="3140483" y="2907268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DUNE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2970929" y="3527167"/>
              <a:ext cx="450266" cy="40296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2430595" y="3767721"/>
              <a:ext cx="609600" cy="26086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H="1" flipV="1">
              <a:off x="5583571" y="2057400"/>
              <a:ext cx="393313" cy="31646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22"/>
          <p:cNvSpPr txBox="1"/>
          <p:nvPr/>
        </p:nvSpPr>
        <p:spPr>
          <a:xfrm>
            <a:off x="3944790" y="275486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00F6"/>
                </a:solidFill>
                <a:latin typeface="Symbol" pitchFamily="18" charset="2"/>
              </a:rPr>
              <a:t>q</a:t>
            </a:r>
            <a:r>
              <a:rPr lang="en-US" b="1" baseline="-25000" dirty="0" smtClean="0">
                <a:solidFill>
                  <a:srgbClr val="0C00F6"/>
                </a:solidFill>
              </a:rPr>
              <a:t>12</a:t>
            </a:r>
            <a:endParaRPr lang="en-US" b="1" baseline="30000" dirty="0">
              <a:solidFill>
                <a:srgbClr val="0C00F6"/>
              </a:solidFill>
            </a:endParaRPr>
          </a:p>
        </p:txBody>
      </p:sp>
      <p:sp>
        <p:nvSpPr>
          <p:cNvPr id="22" name="TextBox 23"/>
          <p:cNvSpPr txBox="1"/>
          <p:nvPr/>
        </p:nvSpPr>
        <p:spPr>
          <a:xfrm>
            <a:off x="5544990" y="3025747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b="1" baseline="-25000" dirty="0" smtClean="0">
                <a:solidFill>
                  <a:srgbClr val="FF0000"/>
                </a:solidFill>
              </a:rPr>
              <a:t>13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4419600" y="1109079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b="1" baseline="-25000" dirty="0" smtClean="0">
                <a:solidFill>
                  <a:srgbClr val="00B050"/>
                </a:solidFill>
              </a:rPr>
              <a:t>23</a:t>
            </a:r>
            <a:endParaRPr lang="en-US" b="1" baseline="30000" dirty="0">
              <a:solidFill>
                <a:srgbClr val="00B050"/>
              </a:solidFill>
            </a:endParaRPr>
          </a:p>
        </p:txBody>
      </p:sp>
      <p:sp>
        <p:nvSpPr>
          <p:cNvPr id="27" name="TextBox 23"/>
          <p:cNvSpPr txBox="1"/>
          <p:nvPr/>
        </p:nvSpPr>
        <p:spPr>
          <a:xfrm>
            <a:off x="2658264" y="22860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00F6"/>
                </a:solidFill>
              </a:rPr>
              <a:t>JUNO</a:t>
            </a:r>
            <a:endParaRPr lang="en-US" b="1" dirty="0">
              <a:solidFill>
                <a:srgbClr val="0C00F6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2790067" y="1676400"/>
            <a:ext cx="105534" cy="575786"/>
          </a:xfrm>
          <a:prstGeom prst="straightConnector1">
            <a:avLst/>
          </a:prstGeom>
          <a:ln w="25400">
            <a:solidFill>
              <a:srgbClr val="0C00F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4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Atmospheric Neutrinos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338" name="Picture 2" descr="http://www-sk.icrr.u-tokyo.ac.jp/sk/_images/photo/sk/taiki_hyou0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64022"/>
            <a:ext cx="4953000" cy="58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3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112"/>
            <a:ext cx="4700063" cy="512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00551" y="5955268"/>
            <a:ext cx="38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 smtClean="0"/>
              <a:t>Nue</a:t>
            </a:r>
            <a:r>
              <a:rPr lang="en-US" dirty="0" smtClean="0"/>
              <a:t> appearance at the surface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Atmospheric Neutrinos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6400" y="4343400"/>
            <a:ext cx="2876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smtClean="0"/>
              <a:t>Oscillations are </a:t>
            </a:r>
            <a:r>
              <a:rPr lang="en-US" b="1" dirty="0" smtClean="0">
                <a:solidFill>
                  <a:srgbClr val="FF0000"/>
                </a:solidFill>
              </a:rPr>
              <a:t>resonant</a:t>
            </a:r>
            <a:r>
              <a:rPr lang="en-US" dirty="0" smtClean="0"/>
              <a:t> at certain energies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72099" y="5373469"/>
            <a:ext cx="3104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 smtClean="0"/>
              <a:t>E</a:t>
            </a:r>
            <a:r>
              <a:rPr lang="en-US" baseline="-25000" dirty="0" err="1" smtClean="0"/>
              <a:t>res</a:t>
            </a:r>
            <a:r>
              <a:rPr lang="en-US" dirty="0" smtClean="0"/>
              <a:t> ~ 7 GeV in Mantle</a:t>
            </a:r>
          </a:p>
          <a:p>
            <a:pPr algn="ctr">
              <a:defRPr/>
            </a:pPr>
            <a:r>
              <a:rPr lang="en-US" dirty="0" err="1"/>
              <a:t>E</a:t>
            </a:r>
            <a:r>
              <a:rPr lang="en-US" baseline="-25000" dirty="0" err="1"/>
              <a:t>res</a:t>
            </a:r>
            <a:r>
              <a:rPr lang="en-US" dirty="0"/>
              <a:t> ~ </a:t>
            </a:r>
            <a:r>
              <a:rPr lang="en-US" dirty="0" smtClean="0"/>
              <a:t>3 </a:t>
            </a:r>
            <a:r>
              <a:rPr lang="en-US" dirty="0"/>
              <a:t>GeV in </a:t>
            </a:r>
            <a:r>
              <a:rPr lang="en-US" dirty="0" smtClean="0"/>
              <a:t>Core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0076" y="838200"/>
            <a:ext cx="353532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6035040" y="1856232"/>
            <a:ext cx="1380744" cy="138074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>
            <a:off x="5550408" y="1371600"/>
            <a:ext cx="2362200" cy="2362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9"/>
          <p:cNvSpPr txBox="1"/>
          <p:nvPr/>
        </p:nvSpPr>
        <p:spPr>
          <a:xfrm>
            <a:off x="6400800" y="19166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6285637" y="1459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mantle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64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u Mu to Nu e Sterile Neutrino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oao Coelho\Desktop\diffplots\myanimation-op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5831"/>
            <a:ext cx="4495800" cy="12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00551" y="5955268"/>
            <a:ext cx="3866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 smtClean="0"/>
              <a:t>Nue</a:t>
            </a:r>
            <a:r>
              <a:rPr lang="en-US" dirty="0" smtClean="0"/>
              <a:t> appearance at the surface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Atmospheric Neutrinos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6400" y="4343400"/>
            <a:ext cx="2876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smtClean="0"/>
              <a:t>Oscillations are </a:t>
            </a:r>
            <a:r>
              <a:rPr lang="en-US" b="1" dirty="0" smtClean="0">
                <a:solidFill>
                  <a:srgbClr val="FF0000"/>
                </a:solidFill>
              </a:rPr>
              <a:t>resonant</a:t>
            </a:r>
            <a:r>
              <a:rPr lang="en-US" dirty="0" smtClean="0"/>
              <a:t> at certain energies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72099" y="5373469"/>
            <a:ext cx="3104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 smtClean="0"/>
              <a:t>E</a:t>
            </a:r>
            <a:r>
              <a:rPr lang="en-US" baseline="-25000" dirty="0" err="1" smtClean="0"/>
              <a:t>res</a:t>
            </a:r>
            <a:r>
              <a:rPr lang="en-US" dirty="0" smtClean="0"/>
              <a:t> ~ 7 GeV in Mantle</a:t>
            </a:r>
          </a:p>
          <a:p>
            <a:pPr algn="ctr">
              <a:defRPr/>
            </a:pPr>
            <a:r>
              <a:rPr lang="en-US" dirty="0" err="1"/>
              <a:t>E</a:t>
            </a:r>
            <a:r>
              <a:rPr lang="en-US" baseline="-25000" dirty="0" err="1"/>
              <a:t>res</a:t>
            </a:r>
            <a:r>
              <a:rPr lang="en-US" dirty="0"/>
              <a:t> ~ </a:t>
            </a:r>
            <a:r>
              <a:rPr lang="en-US" dirty="0" smtClean="0"/>
              <a:t>3 </a:t>
            </a:r>
            <a:r>
              <a:rPr lang="en-US" dirty="0"/>
              <a:t>GeV in </a:t>
            </a:r>
            <a:r>
              <a:rPr lang="en-US" dirty="0" smtClean="0"/>
              <a:t>Core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0076" y="838200"/>
            <a:ext cx="353532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6035040" y="1856232"/>
            <a:ext cx="1380744" cy="138074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>
            <a:off x="5550408" y="1371600"/>
            <a:ext cx="2362200" cy="2362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9"/>
          <p:cNvSpPr txBox="1"/>
          <p:nvPr/>
        </p:nvSpPr>
        <p:spPr>
          <a:xfrm>
            <a:off x="6400800" y="19166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6285637" y="1459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mantle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910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2648026"/>
            <a:ext cx="4572000" cy="35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2648027"/>
            <a:ext cx="4571998" cy="35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7452632" y="304800"/>
            <a:ext cx="1462768" cy="2209800"/>
            <a:chOff x="383721" y="304800"/>
            <a:chExt cx="1462768" cy="2209800"/>
          </a:xfrm>
        </p:grpSpPr>
        <p:cxnSp>
          <p:nvCxnSpPr>
            <p:cNvPr id="23" name="Connecteur droit avec flèche 22"/>
            <p:cNvCxnSpPr>
              <a:stCxn id="34" idx="0"/>
              <a:endCxn id="34" idx="5"/>
            </p:cNvCxnSpPr>
            <p:nvPr/>
          </p:nvCxnSpPr>
          <p:spPr>
            <a:xfrm>
              <a:off x="1115105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34" idx="0"/>
              <a:endCxn id="34" idx="4"/>
            </p:cNvCxnSpPr>
            <p:nvPr/>
          </p:nvCxnSpPr>
          <p:spPr>
            <a:xfrm>
              <a:off x="1115105" y="914400"/>
              <a:ext cx="0" cy="1404257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34" idx="0"/>
              <a:endCxn id="34" idx="3"/>
            </p:cNvCxnSpPr>
            <p:nvPr/>
          </p:nvCxnSpPr>
          <p:spPr>
            <a:xfrm flipH="1">
              <a:off x="597938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34" idx="0"/>
              <a:endCxn id="34" idx="2"/>
            </p:cNvCxnSpPr>
            <p:nvPr/>
          </p:nvCxnSpPr>
          <p:spPr>
            <a:xfrm flipH="1">
              <a:off x="383721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endCxn id="34" idx="6"/>
            </p:cNvCxnSpPr>
            <p:nvPr/>
          </p:nvCxnSpPr>
          <p:spPr>
            <a:xfrm>
              <a:off x="1115105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Connecteur droit 2047"/>
            <p:cNvCxnSpPr/>
            <p:nvPr/>
          </p:nvCxnSpPr>
          <p:spPr>
            <a:xfrm>
              <a:off x="1115105" y="304800"/>
              <a:ext cx="1465" cy="22098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Arc 2048"/>
            <p:cNvSpPr/>
            <p:nvPr/>
          </p:nvSpPr>
          <p:spPr>
            <a:xfrm>
              <a:off x="861540" y="685800"/>
              <a:ext cx="510060" cy="533400"/>
            </a:xfrm>
            <a:prstGeom prst="arc">
              <a:avLst>
                <a:gd name="adj1" fmla="val 16200000"/>
                <a:gd name="adj2" fmla="val 23235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295400" y="53340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q</a:t>
              </a:r>
              <a:r>
                <a:rPr lang="en-US" baseline="-25000" dirty="0" err="1"/>
                <a:t>Z</a:t>
              </a:r>
              <a:endParaRPr lang="en-GB" baseline="-25000" dirty="0"/>
            </a:p>
          </p:txBody>
        </p:sp>
        <p:cxnSp>
          <p:nvCxnSpPr>
            <p:cNvPr id="51" name="Connecteur droit avec flèche 50"/>
            <p:cNvCxnSpPr>
              <a:endCxn id="34" idx="5"/>
            </p:cNvCxnSpPr>
            <p:nvPr/>
          </p:nvCxnSpPr>
          <p:spPr>
            <a:xfrm>
              <a:off x="1373688" y="1524000"/>
              <a:ext cx="258584" cy="5890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>
              <a:endCxn id="34" idx="6"/>
            </p:cNvCxnSpPr>
            <p:nvPr/>
          </p:nvCxnSpPr>
          <p:spPr>
            <a:xfrm>
              <a:off x="1495134" y="1265464"/>
              <a:ext cx="351355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endCxn id="34" idx="3"/>
            </p:cNvCxnSpPr>
            <p:nvPr/>
          </p:nvCxnSpPr>
          <p:spPr>
            <a:xfrm flipH="1">
              <a:off x="597938" y="1513704"/>
              <a:ext cx="263602" cy="599304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>
              <a:endCxn id="34" idx="2"/>
            </p:cNvCxnSpPr>
            <p:nvPr/>
          </p:nvCxnSpPr>
          <p:spPr>
            <a:xfrm flipH="1">
              <a:off x="383721" y="1265464"/>
              <a:ext cx="365692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33"/>
            <p:cNvSpPr/>
            <p:nvPr/>
          </p:nvSpPr>
          <p:spPr>
            <a:xfrm>
              <a:off x="383721" y="914400"/>
              <a:ext cx="1462768" cy="1404257"/>
            </a:xfrm>
            <a:prstGeom prst="ellipse">
              <a:avLst/>
            </a:prstGeom>
            <a:blipFill dpi="0" rotWithShape="1">
              <a:blip r:embed="rId5" cstate="print">
                <a:alphaModFix amt="6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1000" y="914400"/>
            <a:ext cx="6934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Measure neutrino direction and energy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Search for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oscillation patterns</a:t>
            </a:r>
            <a:r>
              <a:rPr lang="en-US" sz="1800" dirty="0" smtClean="0"/>
              <a:t> from </a:t>
            </a:r>
            <a:r>
              <a:rPr lang="en-US" sz="1800" b="1" dirty="0" smtClean="0">
                <a:solidFill>
                  <a:srgbClr val="FF0000"/>
                </a:solidFill>
              </a:rPr>
              <a:t>matter effects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Sensitive to difference in patterns between NH and IH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Requires </a:t>
            </a:r>
            <a:r>
              <a:rPr lang="en-US" sz="1800" b="1" dirty="0" smtClean="0">
                <a:solidFill>
                  <a:srgbClr val="0C00F6"/>
                </a:solidFill>
              </a:rPr>
              <a:t>large statistics</a:t>
            </a:r>
            <a:r>
              <a:rPr lang="en-US" sz="1800" dirty="0" smtClean="0"/>
              <a:t> and good </a:t>
            </a:r>
            <a:r>
              <a:rPr lang="en-US" sz="1800" b="1" dirty="0" smtClean="0">
                <a:solidFill>
                  <a:srgbClr val="0C00F6"/>
                </a:solidFill>
              </a:rPr>
              <a:t>energy and direction res.</a:t>
            </a:r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675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929931"/>
              </p:ext>
            </p:extLst>
          </p:nvPr>
        </p:nvGraphicFramePr>
        <p:xfrm>
          <a:off x="1828800" y="3124200"/>
          <a:ext cx="2082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name="Equation" r:id="rId3" imgW="1041120" imgH="342720" progId="Equation.3">
                  <p:embed/>
                </p:oleObj>
              </mc:Choice>
              <mc:Fallback>
                <p:oleObj name="Equation" r:id="rId3" imgW="10411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124200"/>
                        <a:ext cx="20828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207932"/>
              </p:ext>
            </p:extLst>
          </p:nvPr>
        </p:nvGraphicFramePr>
        <p:xfrm>
          <a:off x="1143000" y="3987800"/>
          <a:ext cx="3505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Equation" r:id="rId5" imgW="1752480" imgH="330120" progId="Equation.3">
                  <p:embed/>
                </p:oleObj>
              </mc:Choice>
              <mc:Fallback>
                <p:oleObj name="Equation" r:id="rId5" imgW="17524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987800"/>
                        <a:ext cx="35052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934822"/>
              </p:ext>
            </p:extLst>
          </p:nvPr>
        </p:nvGraphicFramePr>
        <p:xfrm>
          <a:off x="1282700" y="4940300"/>
          <a:ext cx="3073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" name="Équation" r:id="rId7" imgW="1536480" imgH="419040" progId="Equation.3">
                  <p:embed/>
                </p:oleObj>
              </mc:Choice>
              <mc:Fallback>
                <p:oleObj name="Équation" r:id="rId7" imgW="15364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700" y="4940300"/>
                        <a:ext cx="3073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066800" y="2819400"/>
            <a:ext cx="3733800" cy="3200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2209800"/>
            <a:ext cx="1955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</a:rPr>
              <a:t>Simple QM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143000" y="1066800"/>
            <a:ext cx="6934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Neutrinos are created in a superposition of mass states</a:t>
            </a:r>
          </a:p>
          <a:p>
            <a:r>
              <a:rPr lang="en-US" sz="2000" dirty="0" smtClean="0"/>
              <a:t>Time evolution generates 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oscillations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90541"/>
            <a:ext cx="2707230" cy="30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7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895" y="2648026"/>
            <a:ext cx="4567409" cy="35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95" y="2648027"/>
            <a:ext cx="4567408" cy="35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7452632" y="304800"/>
            <a:ext cx="1462768" cy="2209800"/>
            <a:chOff x="383721" y="304800"/>
            <a:chExt cx="1462768" cy="2209800"/>
          </a:xfrm>
        </p:grpSpPr>
        <p:cxnSp>
          <p:nvCxnSpPr>
            <p:cNvPr id="23" name="Connecteur droit avec flèche 22"/>
            <p:cNvCxnSpPr>
              <a:stCxn id="34" idx="0"/>
              <a:endCxn id="34" idx="5"/>
            </p:cNvCxnSpPr>
            <p:nvPr/>
          </p:nvCxnSpPr>
          <p:spPr>
            <a:xfrm>
              <a:off x="1115105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34" idx="0"/>
              <a:endCxn id="34" idx="4"/>
            </p:cNvCxnSpPr>
            <p:nvPr/>
          </p:nvCxnSpPr>
          <p:spPr>
            <a:xfrm>
              <a:off x="1115105" y="914400"/>
              <a:ext cx="0" cy="1404257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34" idx="0"/>
              <a:endCxn id="34" idx="3"/>
            </p:cNvCxnSpPr>
            <p:nvPr/>
          </p:nvCxnSpPr>
          <p:spPr>
            <a:xfrm flipH="1">
              <a:off x="597938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34" idx="0"/>
              <a:endCxn id="34" idx="2"/>
            </p:cNvCxnSpPr>
            <p:nvPr/>
          </p:nvCxnSpPr>
          <p:spPr>
            <a:xfrm flipH="1">
              <a:off x="383721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endCxn id="34" idx="6"/>
            </p:cNvCxnSpPr>
            <p:nvPr/>
          </p:nvCxnSpPr>
          <p:spPr>
            <a:xfrm>
              <a:off x="1115105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Connecteur droit 2047"/>
            <p:cNvCxnSpPr/>
            <p:nvPr/>
          </p:nvCxnSpPr>
          <p:spPr>
            <a:xfrm>
              <a:off x="1115105" y="304800"/>
              <a:ext cx="1465" cy="22098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Arc 2048"/>
            <p:cNvSpPr/>
            <p:nvPr/>
          </p:nvSpPr>
          <p:spPr>
            <a:xfrm>
              <a:off x="861540" y="685800"/>
              <a:ext cx="510060" cy="533400"/>
            </a:xfrm>
            <a:prstGeom prst="arc">
              <a:avLst>
                <a:gd name="adj1" fmla="val 16200000"/>
                <a:gd name="adj2" fmla="val 23235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295400" y="53340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q</a:t>
              </a:r>
              <a:r>
                <a:rPr lang="en-US" baseline="-25000" dirty="0" err="1"/>
                <a:t>Z</a:t>
              </a:r>
              <a:endParaRPr lang="en-GB" baseline="-25000" dirty="0"/>
            </a:p>
          </p:txBody>
        </p:sp>
        <p:cxnSp>
          <p:nvCxnSpPr>
            <p:cNvPr id="51" name="Connecteur droit avec flèche 50"/>
            <p:cNvCxnSpPr>
              <a:endCxn id="34" idx="5"/>
            </p:cNvCxnSpPr>
            <p:nvPr/>
          </p:nvCxnSpPr>
          <p:spPr>
            <a:xfrm>
              <a:off x="1373688" y="1524000"/>
              <a:ext cx="258584" cy="5890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>
              <a:endCxn id="34" idx="6"/>
            </p:cNvCxnSpPr>
            <p:nvPr/>
          </p:nvCxnSpPr>
          <p:spPr>
            <a:xfrm>
              <a:off x="1495134" y="1265464"/>
              <a:ext cx="351355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endCxn id="34" idx="3"/>
            </p:cNvCxnSpPr>
            <p:nvPr/>
          </p:nvCxnSpPr>
          <p:spPr>
            <a:xfrm flipH="1">
              <a:off x="597938" y="1513704"/>
              <a:ext cx="263602" cy="599304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>
              <a:endCxn id="34" idx="2"/>
            </p:cNvCxnSpPr>
            <p:nvPr/>
          </p:nvCxnSpPr>
          <p:spPr>
            <a:xfrm flipH="1">
              <a:off x="383721" y="1265464"/>
              <a:ext cx="365692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33"/>
            <p:cNvSpPr/>
            <p:nvPr/>
          </p:nvSpPr>
          <p:spPr>
            <a:xfrm>
              <a:off x="383721" y="914400"/>
              <a:ext cx="1462768" cy="1404257"/>
            </a:xfrm>
            <a:prstGeom prst="ellipse">
              <a:avLst/>
            </a:prstGeom>
            <a:blipFill dpi="0" rotWithShape="1">
              <a:blip r:embed="rId5" cstate="print">
                <a:alphaModFix amt="6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1000" y="914400"/>
            <a:ext cx="6934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Measure neutrino direction and energy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Search for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oscillation patterns</a:t>
            </a:r>
            <a:r>
              <a:rPr lang="en-US" sz="1800" dirty="0" smtClean="0"/>
              <a:t> from </a:t>
            </a:r>
            <a:r>
              <a:rPr lang="en-US" sz="1800" b="1" dirty="0" smtClean="0">
                <a:solidFill>
                  <a:srgbClr val="FF0000"/>
                </a:solidFill>
              </a:rPr>
              <a:t>matter effects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Sensitive to difference in patterns between NH and IH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Requires </a:t>
            </a:r>
            <a:r>
              <a:rPr lang="en-US" sz="1800" b="1" dirty="0" smtClean="0">
                <a:solidFill>
                  <a:srgbClr val="0C00F6"/>
                </a:solidFill>
              </a:rPr>
              <a:t>large statistics</a:t>
            </a:r>
            <a:r>
              <a:rPr lang="en-US" sz="1800" dirty="0" smtClean="0"/>
              <a:t> and good </a:t>
            </a:r>
            <a:r>
              <a:rPr lang="en-US" sz="1800" b="1" dirty="0" smtClean="0">
                <a:solidFill>
                  <a:srgbClr val="0C00F6"/>
                </a:solidFill>
              </a:rPr>
              <a:t>energy and direction res.</a:t>
            </a:r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  <a:p>
            <a:pPr marL="182880" indent="-274320">
              <a:spcBef>
                <a:spcPts val="600"/>
              </a:spcBef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3869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KM3NeT Collaboration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03 Mar 2017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Espaço Reservado para Conteúdo 5"/>
          <p:cNvSpPr txBox="1">
            <a:spLocks/>
          </p:cNvSpPr>
          <p:nvPr/>
        </p:nvSpPr>
        <p:spPr>
          <a:xfrm>
            <a:off x="5105400" y="2438400"/>
            <a:ext cx="2971800" cy="14477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scientists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&gt;40 Institutions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Countries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974868" y="5410200"/>
            <a:ext cx="2139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 Site:</a:t>
            </a:r>
          </a:p>
          <a:p>
            <a:r>
              <a:rPr lang="en-US" sz="2800" b="1" dirty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dirty="0" smtClean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0km from Toulon</a:t>
            </a:r>
            <a:endParaRPr lang="en-GB" sz="2800" b="1" dirty="0">
              <a:ln>
                <a:solidFill>
                  <a:srgbClr val="0900B4"/>
                </a:solidFill>
              </a:ln>
              <a:solidFill>
                <a:srgbClr val="FF65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Connecteur droit avec flèche 3"/>
          <p:cNvCxnSpPr>
            <a:stCxn id="2" idx="0"/>
          </p:cNvCxnSpPr>
          <p:nvPr/>
        </p:nvCxnSpPr>
        <p:spPr>
          <a:xfrm flipV="1">
            <a:off x="3044834" y="4876800"/>
            <a:ext cx="39683" cy="533400"/>
          </a:xfrm>
          <a:prstGeom prst="straightConnector1">
            <a:avLst/>
          </a:prstGeom>
          <a:ln w="53975">
            <a:solidFill>
              <a:srgbClr val="F87CE3"/>
            </a:solidFill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z1035.com/wp-content/uploads/2015/03/Twitter-icon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071412"/>
            <a:ext cx="681188" cy="6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facebookbrand.com/img/fb-ar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0720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7"/>
          </p:cNvPr>
          <p:cNvSpPr/>
          <p:nvPr/>
        </p:nvSpPr>
        <p:spPr>
          <a:xfrm>
            <a:off x="6858000" y="629803"/>
            <a:ext cx="2286000" cy="513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u="sng" dirty="0" smtClean="0">
                <a:solidFill>
                  <a:srgbClr val="4BFF9C"/>
                </a:solidFill>
              </a:rPr>
              <a:t>www.km3net.org</a:t>
            </a:r>
            <a:endParaRPr lang="en-GB" sz="2000" u="sng" dirty="0">
              <a:solidFill>
                <a:srgbClr val="4BFF9C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29200" y="6096000"/>
            <a:ext cx="2139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b="1" dirty="0" smtClean="0">
                <a:ln>
                  <a:solidFill>
                    <a:srgbClr val="0900B4"/>
                  </a:solidFill>
                </a:ln>
                <a:solidFill>
                  <a:srgbClr val="FF65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RCA Site</a:t>
            </a:r>
          </a:p>
        </p:txBody>
      </p:sp>
    </p:spTree>
    <p:extLst>
      <p:ext uri="{BB962C8B-B14F-4D97-AF65-F5344CB8AC3E}">
        <p14:creationId xmlns:p14="http://schemas.microsoft.com/office/powerpoint/2010/main" val="6200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77AFE"/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>
            <a:off x="24284" y="677238"/>
            <a:ext cx="4776316" cy="6104561"/>
            <a:chOff x="24284" y="579848"/>
            <a:chExt cx="4852516" cy="6201952"/>
          </a:xfrm>
        </p:grpSpPr>
        <p:pic>
          <p:nvPicPr>
            <p:cNvPr id="3085" name="Picture 13" descr="C:\Users\Joao Coelho\Desktop\Detector_transp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1" t="2778" r="15144" b="6944"/>
            <a:stretch/>
          </p:blipFill>
          <p:spPr bwMode="auto">
            <a:xfrm>
              <a:off x="24284" y="579848"/>
              <a:ext cx="4852516" cy="620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ZoneTexte 40"/>
            <p:cNvSpPr txBox="1"/>
            <p:nvPr/>
          </p:nvSpPr>
          <p:spPr>
            <a:xfrm>
              <a:off x="1981200" y="6248400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~210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1371600" y="6167735"/>
              <a:ext cx="2095500" cy="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 rot="4687407">
              <a:off x="320480" y="4376567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~200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856565" y="3680824"/>
              <a:ext cx="323166" cy="1729376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 rot="2548770">
              <a:off x="3384270" y="2782222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0" name="Connecteur droit avec flèche 49"/>
            <p:cNvCxnSpPr/>
            <p:nvPr/>
          </p:nvCxnSpPr>
          <p:spPr>
            <a:xfrm>
              <a:off x="3429000" y="3048000"/>
              <a:ext cx="209149" cy="20356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sm" len="sm"/>
              <a:tailEnd type="stealth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ZoneTexte 53"/>
          <p:cNvSpPr txBox="1"/>
          <p:nvPr/>
        </p:nvSpPr>
        <p:spPr>
          <a:xfrm rot="16200000">
            <a:off x="4401028" y="361164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4953000" y="3483864"/>
            <a:ext cx="0" cy="586376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9" name="Picture 17" descr="C:\Users\Joao Coelho\Desktop\KM3NeT-DOM-3D-Dra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85192"/>
            <a:ext cx="2684316" cy="265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cteur droit 30"/>
          <p:cNvCxnSpPr/>
          <p:nvPr/>
        </p:nvCxnSpPr>
        <p:spPr>
          <a:xfrm flipH="1" flipV="1">
            <a:off x="5181600" y="2209800"/>
            <a:ext cx="1274397" cy="10971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5119241" y="881743"/>
            <a:ext cx="1336759" cy="1212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ORCA Detector</a:t>
            </a:r>
            <a:endParaRPr lang="en-US" dirty="0"/>
          </a:p>
        </p:txBody>
      </p:sp>
      <p:sp>
        <p:nvSpPr>
          <p:cNvPr id="40" name="Espaço Reservado para Conteúdo 5"/>
          <p:cNvSpPr>
            <a:spLocks noGrp="1"/>
          </p:cNvSpPr>
          <p:nvPr>
            <p:ph idx="1"/>
          </p:nvPr>
        </p:nvSpPr>
        <p:spPr>
          <a:xfrm>
            <a:off x="761999" y="1115568"/>
            <a:ext cx="4357242" cy="1828800"/>
          </a:xfrm>
        </p:spPr>
        <p:txBody>
          <a:bodyPr>
            <a:noAutofit/>
          </a:bodyPr>
          <a:lstStyle/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~6 Mt</a:t>
            </a:r>
            <a:r>
              <a:rPr lang="en-US" sz="1800" dirty="0" smtClean="0"/>
              <a:t> instrumented</a:t>
            </a:r>
          </a:p>
          <a:p>
            <a:pPr indent="-182880"/>
            <a:r>
              <a:rPr lang="en-US" sz="1800" b="1" dirty="0" smtClean="0"/>
              <a:t>115</a:t>
            </a:r>
            <a:r>
              <a:rPr lang="en-US" sz="1800" dirty="0" smtClean="0"/>
              <a:t> strings </a:t>
            </a:r>
            <a:r>
              <a:rPr lang="en-US" sz="1800" b="1" dirty="0" smtClean="0">
                <a:solidFill>
                  <a:srgbClr val="FFFF00"/>
                </a:solidFill>
              </a:rPr>
              <a:t>(~50 </a:t>
            </a:r>
            <a:r>
              <a:rPr lang="en-US" sz="1800" b="1" dirty="0" err="1" smtClean="0">
                <a:solidFill>
                  <a:srgbClr val="FFFF00"/>
                </a:solidFill>
              </a:rPr>
              <a:t>kt</a:t>
            </a:r>
            <a:r>
              <a:rPr lang="en-US" sz="1800" b="1" dirty="0" smtClean="0">
                <a:solidFill>
                  <a:srgbClr val="FFFF00"/>
                </a:solidFill>
              </a:rPr>
              <a:t> ~ 2 × SK)</a:t>
            </a:r>
          </a:p>
          <a:p>
            <a:pPr indent="-182880"/>
            <a:r>
              <a:rPr lang="en-US" sz="1800" b="1" dirty="0" smtClean="0"/>
              <a:t>18</a:t>
            </a:r>
            <a:r>
              <a:rPr lang="en-US" sz="1800" dirty="0" smtClean="0"/>
              <a:t> DOMs / </a:t>
            </a:r>
            <a:r>
              <a:rPr lang="en-US" sz="1800" dirty="0" err="1" smtClean="0"/>
              <a:t>str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(~3 </a:t>
            </a:r>
            <a:r>
              <a:rPr lang="en-US" sz="1800" b="1" dirty="0" err="1" smtClean="0">
                <a:solidFill>
                  <a:srgbClr val="FFFF00"/>
                </a:solidFill>
              </a:rPr>
              <a:t>kt</a:t>
            </a:r>
            <a:r>
              <a:rPr lang="en-US" sz="1800" b="1" dirty="0" smtClean="0">
                <a:solidFill>
                  <a:srgbClr val="FFFF00"/>
                </a:solidFill>
              </a:rPr>
              <a:t> ~ MINOS)</a:t>
            </a:r>
          </a:p>
          <a:p>
            <a:pPr indent="-182880"/>
            <a:r>
              <a:rPr lang="en-US" sz="1800" b="1" dirty="0" smtClean="0"/>
              <a:t>31</a:t>
            </a:r>
            <a:r>
              <a:rPr lang="en-US" sz="1800" dirty="0" smtClean="0"/>
              <a:t> PMTs / DOM</a:t>
            </a:r>
          </a:p>
          <a:p>
            <a:pPr indent="-182880"/>
            <a:r>
              <a:rPr lang="en-US" sz="1800" dirty="0" smtClean="0"/>
              <a:t>Total: </a:t>
            </a:r>
            <a:r>
              <a:rPr lang="en-US" sz="1800" b="1" dirty="0" smtClean="0"/>
              <a:t>64k PMTs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-237" r="-255" b="-243"/>
          <a:stretch/>
        </p:blipFill>
        <p:spPr bwMode="auto">
          <a:xfrm>
            <a:off x="6455997" y="881743"/>
            <a:ext cx="2154603" cy="2425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" name="ZoneTexte 57"/>
          <p:cNvSpPr txBox="1"/>
          <p:nvPr/>
        </p:nvSpPr>
        <p:spPr>
          <a:xfrm>
            <a:off x="7162309" y="339634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cm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>
            <a:off x="6629400" y="3396343"/>
            <a:ext cx="1752600" cy="0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505200" y="4699337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BFF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Optimized for MH sensitivity</a:t>
            </a:r>
            <a:endParaRPr lang="en-GB" sz="2000" b="1" dirty="0">
              <a:solidFill>
                <a:srgbClr val="4BFF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306154" y="4089920"/>
            <a:ext cx="233188" cy="539730"/>
          </a:xfrm>
          <a:prstGeom prst="straightConnector1">
            <a:avLst/>
          </a:prstGeom>
          <a:ln w="47625">
            <a:solidFill>
              <a:srgbClr val="4BFF9C"/>
            </a:solidFill>
            <a:headEnd type="none" w="sm" len="sm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oao Coelho\Desktop\WhiteString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80128"/>
            <a:ext cx="1275914" cy="506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77AFE"/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>
            <a:off x="24284" y="677238"/>
            <a:ext cx="4776316" cy="6104561"/>
            <a:chOff x="24284" y="579848"/>
            <a:chExt cx="4852516" cy="6201952"/>
          </a:xfrm>
        </p:grpSpPr>
        <p:pic>
          <p:nvPicPr>
            <p:cNvPr id="3085" name="Picture 13" descr="C:\Users\Joao Coelho\Desktop\Detector_transp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1" t="2778" r="15144" b="6944"/>
            <a:stretch/>
          </p:blipFill>
          <p:spPr bwMode="auto">
            <a:xfrm>
              <a:off x="24284" y="579848"/>
              <a:ext cx="4852516" cy="620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ZoneTexte 40"/>
            <p:cNvSpPr txBox="1"/>
            <p:nvPr/>
          </p:nvSpPr>
          <p:spPr>
            <a:xfrm>
              <a:off x="1981200" y="6248400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~210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1371600" y="6167735"/>
              <a:ext cx="2095500" cy="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 rot="4687407">
              <a:off x="320480" y="4376567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~200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856565" y="3680824"/>
              <a:ext cx="323166" cy="1729376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med" len="med"/>
              <a:tailEnd type="stealth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 rot="2548770">
              <a:off x="3384270" y="2782222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m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0" name="Connecteur droit avec flèche 49"/>
            <p:cNvCxnSpPr/>
            <p:nvPr/>
          </p:nvCxnSpPr>
          <p:spPr>
            <a:xfrm>
              <a:off x="3429000" y="3048000"/>
              <a:ext cx="209149" cy="203560"/>
            </a:xfrm>
            <a:prstGeom prst="straightConnector1">
              <a:avLst/>
            </a:prstGeom>
            <a:ln w="47625">
              <a:solidFill>
                <a:srgbClr val="FFFF00"/>
              </a:solidFill>
              <a:headEnd type="stealth" w="sm" len="sm"/>
              <a:tailEnd type="stealth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ZoneTexte 53"/>
          <p:cNvSpPr txBox="1"/>
          <p:nvPr/>
        </p:nvSpPr>
        <p:spPr>
          <a:xfrm rot="16200000">
            <a:off x="4401028" y="361164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4953000" y="3483864"/>
            <a:ext cx="0" cy="586376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9" name="Picture 17" descr="C:\Users\Joao Coelho\Desktop\KM3NeT-DOM-3D-Dra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85192"/>
            <a:ext cx="2684316" cy="265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cteur droit 30"/>
          <p:cNvCxnSpPr/>
          <p:nvPr/>
        </p:nvCxnSpPr>
        <p:spPr>
          <a:xfrm flipH="1" flipV="1">
            <a:off x="5181600" y="2209800"/>
            <a:ext cx="1274397" cy="10971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5119241" y="881743"/>
            <a:ext cx="1336759" cy="1212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The ORCA Detector</a:t>
            </a:r>
            <a:endParaRPr lang="en-US" dirty="0"/>
          </a:p>
        </p:txBody>
      </p:sp>
      <p:sp>
        <p:nvSpPr>
          <p:cNvPr id="40" name="Espaço Reservado para Conteúdo 5"/>
          <p:cNvSpPr>
            <a:spLocks noGrp="1"/>
          </p:cNvSpPr>
          <p:nvPr>
            <p:ph idx="1"/>
          </p:nvPr>
        </p:nvSpPr>
        <p:spPr>
          <a:xfrm>
            <a:off x="761999" y="1115568"/>
            <a:ext cx="4357242" cy="1828800"/>
          </a:xfrm>
        </p:spPr>
        <p:txBody>
          <a:bodyPr>
            <a:noAutofit/>
          </a:bodyPr>
          <a:lstStyle/>
          <a:p>
            <a:pPr indent="-182880"/>
            <a:r>
              <a:rPr lang="en-US" sz="1800" b="1" dirty="0" smtClean="0">
                <a:solidFill>
                  <a:srgbClr val="FFFF00"/>
                </a:solidFill>
              </a:rPr>
              <a:t>~</a:t>
            </a:r>
            <a:r>
              <a:rPr lang="en-US" sz="1800" b="1" dirty="0">
                <a:solidFill>
                  <a:srgbClr val="FFFF00"/>
                </a:solidFill>
              </a:rPr>
              <a:t>6</a:t>
            </a:r>
            <a:r>
              <a:rPr lang="en-US" sz="1800" b="1" dirty="0" smtClean="0">
                <a:solidFill>
                  <a:srgbClr val="FFFF00"/>
                </a:solidFill>
              </a:rPr>
              <a:t> Mt</a:t>
            </a:r>
            <a:r>
              <a:rPr lang="en-US" sz="1800" dirty="0" smtClean="0"/>
              <a:t> instrumented</a:t>
            </a:r>
          </a:p>
          <a:p>
            <a:pPr indent="-182880"/>
            <a:r>
              <a:rPr lang="en-US" sz="1800" b="1" dirty="0" smtClean="0"/>
              <a:t>115</a:t>
            </a:r>
            <a:r>
              <a:rPr lang="en-US" sz="1800" dirty="0" smtClean="0"/>
              <a:t> strings </a:t>
            </a:r>
            <a:r>
              <a:rPr lang="en-US" sz="1800" b="1" dirty="0" smtClean="0">
                <a:solidFill>
                  <a:srgbClr val="FFFF00"/>
                </a:solidFill>
              </a:rPr>
              <a:t>(~50 </a:t>
            </a:r>
            <a:r>
              <a:rPr lang="en-US" sz="1800" b="1" dirty="0" err="1" smtClean="0">
                <a:solidFill>
                  <a:srgbClr val="FFFF00"/>
                </a:solidFill>
              </a:rPr>
              <a:t>kt</a:t>
            </a:r>
            <a:r>
              <a:rPr lang="en-US" sz="1800" b="1" dirty="0" smtClean="0">
                <a:solidFill>
                  <a:srgbClr val="FFFF00"/>
                </a:solidFill>
              </a:rPr>
              <a:t> ~ 2 × SK)</a:t>
            </a:r>
          </a:p>
          <a:p>
            <a:pPr indent="-182880"/>
            <a:r>
              <a:rPr lang="en-US" sz="1800" b="1" dirty="0" smtClean="0"/>
              <a:t>18</a:t>
            </a:r>
            <a:r>
              <a:rPr lang="en-US" sz="1800" dirty="0" smtClean="0"/>
              <a:t> DOMs / </a:t>
            </a:r>
            <a:r>
              <a:rPr lang="en-US" sz="1800" dirty="0" err="1" smtClean="0"/>
              <a:t>str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(~3 </a:t>
            </a:r>
            <a:r>
              <a:rPr lang="en-US" sz="1800" b="1" dirty="0" err="1" smtClean="0">
                <a:solidFill>
                  <a:srgbClr val="FFFF00"/>
                </a:solidFill>
              </a:rPr>
              <a:t>kt</a:t>
            </a:r>
            <a:r>
              <a:rPr lang="en-US" sz="1800" b="1" dirty="0" smtClean="0">
                <a:solidFill>
                  <a:srgbClr val="FFFF00"/>
                </a:solidFill>
              </a:rPr>
              <a:t> ~ MINOS)</a:t>
            </a:r>
          </a:p>
          <a:p>
            <a:pPr indent="-182880"/>
            <a:r>
              <a:rPr lang="en-US" sz="1800" b="1" dirty="0" smtClean="0"/>
              <a:t>31</a:t>
            </a:r>
            <a:r>
              <a:rPr lang="en-US" sz="1800" dirty="0" smtClean="0"/>
              <a:t> PMTs / DOM</a:t>
            </a:r>
          </a:p>
          <a:p>
            <a:pPr indent="-182880"/>
            <a:r>
              <a:rPr lang="en-US" sz="1800" dirty="0" smtClean="0"/>
              <a:t>Total: </a:t>
            </a:r>
            <a:r>
              <a:rPr lang="en-US" sz="1800" b="1" dirty="0" smtClean="0"/>
              <a:t>64k PMTs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-237" r="-255" b="-243"/>
          <a:stretch/>
        </p:blipFill>
        <p:spPr bwMode="auto">
          <a:xfrm>
            <a:off x="6455997" y="881743"/>
            <a:ext cx="2154603" cy="2425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" name="ZoneTexte 57"/>
          <p:cNvSpPr txBox="1"/>
          <p:nvPr/>
        </p:nvSpPr>
        <p:spPr>
          <a:xfrm>
            <a:off x="7162309" y="339634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 cm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>
            <a:off x="6629400" y="3396343"/>
            <a:ext cx="1752600" cy="0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505200" y="4699337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BFF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Optimized for MH sensitivity</a:t>
            </a:r>
            <a:endParaRPr lang="en-GB" sz="2000" b="1" dirty="0">
              <a:solidFill>
                <a:srgbClr val="4BFF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306154" y="4089920"/>
            <a:ext cx="233188" cy="539730"/>
          </a:xfrm>
          <a:prstGeom prst="straightConnector1">
            <a:avLst/>
          </a:prstGeom>
          <a:ln w="47625">
            <a:solidFill>
              <a:srgbClr val="4BFF9C"/>
            </a:solidFill>
            <a:headEnd type="none" w="sm" len="sm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oao Coelho\Desktop\WhiteString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80128"/>
            <a:ext cx="1275914" cy="506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ao Coelho\Desktop\diffplots\aa3d_v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3" y="2971800"/>
            <a:ext cx="4534857" cy="299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8"/>
          </p:cNvPr>
          <p:cNvSpPr/>
          <p:nvPr/>
        </p:nvSpPr>
        <p:spPr>
          <a:xfrm>
            <a:off x="189543" y="5964804"/>
            <a:ext cx="4534857" cy="5883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http://www.cherenkov.nl/</a:t>
            </a:r>
          </a:p>
        </p:txBody>
      </p:sp>
    </p:spTree>
    <p:extLst>
      <p:ext uri="{BB962C8B-B14F-4D97-AF65-F5344CB8AC3E}">
        <p14:creationId xmlns:p14="http://schemas.microsoft.com/office/powerpoint/2010/main" val="36306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B4B1FA"/>
            </a:gs>
            <a:gs pos="0">
              <a:srgbClr val="877AFE"/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61" y="3200400"/>
            <a:ext cx="195473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600" y="3200400"/>
            <a:ext cx="206826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Deployment</a:t>
            </a:r>
            <a:endParaRPr lang="en-US" dirty="0"/>
          </a:p>
        </p:txBody>
      </p:sp>
      <p:sp>
        <p:nvSpPr>
          <p:cNvPr id="40" name="Espaço Reservado para Conteúdo 5"/>
          <p:cNvSpPr>
            <a:spLocks noGrp="1"/>
          </p:cNvSpPr>
          <p:nvPr>
            <p:ph idx="1"/>
          </p:nvPr>
        </p:nvSpPr>
        <p:spPr>
          <a:xfrm>
            <a:off x="0" y="796324"/>
            <a:ext cx="4419601" cy="2480276"/>
          </a:xfrm>
        </p:spPr>
        <p:txBody>
          <a:bodyPr>
            <a:noAutofit/>
          </a:bodyPr>
          <a:lstStyle/>
          <a:p>
            <a:pPr indent="-182880">
              <a:spcBef>
                <a:spcPts val="600"/>
              </a:spcBef>
            </a:pPr>
            <a:r>
              <a:rPr lang="en-US" sz="1800" dirty="0" smtClean="0"/>
              <a:t>String fitted to Launcher Vehicle</a:t>
            </a:r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Delivered at a </a:t>
            </a:r>
            <a:r>
              <a:rPr lang="en-US" sz="1800" b="1" dirty="0" smtClean="0">
                <a:solidFill>
                  <a:srgbClr val="CF0BAE"/>
                </a:solidFill>
              </a:rPr>
              <a:t>depth of 2450m</a:t>
            </a:r>
            <a:endParaRPr lang="en-US" sz="1800" dirty="0" smtClean="0"/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Dynamic Positioning: </a:t>
            </a:r>
            <a:r>
              <a:rPr lang="en-US" sz="1800" b="1" dirty="0" smtClean="0">
                <a:solidFill>
                  <a:srgbClr val="CF0BAE"/>
                </a:solidFill>
              </a:rPr>
              <a:t>1m precision</a:t>
            </a:r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ROV connects cable to junction box</a:t>
            </a:r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Boat triggers unfurling of the string</a:t>
            </a:r>
            <a:endParaRPr lang="en-US" sz="1800" b="1" dirty="0" smtClean="0"/>
          </a:p>
          <a:p>
            <a:pPr indent="-182880">
              <a:spcBef>
                <a:spcPts val="600"/>
              </a:spcBef>
            </a:pPr>
            <a:r>
              <a:rPr lang="en-US" sz="1800" dirty="0" smtClean="0"/>
              <a:t>Watch ARCA string deployment at:</a:t>
            </a:r>
            <a:endParaRPr lang="en-US" sz="1400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03" y="968829"/>
            <a:ext cx="4533900" cy="200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343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324600" y="5257800"/>
            <a:ext cx="554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LV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19400" y="36576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ROV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7761421" y="5166155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Unfurling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hlinkClick r:id="rId7"/>
          </p:cNvPr>
          <p:cNvSpPr/>
          <p:nvPr/>
        </p:nvSpPr>
        <p:spPr>
          <a:xfrm>
            <a:off x="228600" y="2819400"/>
            <a:ext cx="419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82880">
              <a:spcBef>
                <a:spcPts val="600"/>
              </a:spcBef>
            </a:pPr>
            <a:r>
              <a:rPr lang="en-US" sz="135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https://www.youtube.com/watch?v=tR8jwgG6uzk</a:t>
            </a:r>
          </a:p>
        </p:txBody>
      </p:sp>
    </p:spTree>
    <p:extLst>
      <p:ext uri="{BB962C8B-B14F-4D97-AF65-F5344CB8AC3E}">
        <p14:creationId xmlns:p14="http://schemas.microsoft.com/office/powerpoint/2010/main" val="402288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412950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95600"/>
            <a:ext cx="4533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Measuring Neutrinos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ZoneTexte 40"/>
          <p:cNvSpPr txBox="1"/>
          <p:nvPr/>
        </p:nvSpPr>
        <p:spPr>
          <a:xfrm>
            <a:off x="5715000" y="4648200"/>
            <a:ext cx="1391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Track-like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40"/>
          <p:cNvSpPr txBox="1"/>
          <p:nvPr/>
        </p:nvSpPr>
        <p:spPr>
          <a:xfrm>
            <a:off x="762000" y="4798367"/>
            <a:ext cx="169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Shower-like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28675"/>
            <a:ext cx="74247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77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8"/>
          <a:stretch/>
        </p:blipFill>
        <p:spPr bwMode="auto">
          <a:xfrm>
            <a:off x="5090939" y="3066795"/>
            <a:ext cx="4053065" cy="313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xplosion 1 28"/>
          <p:cNvSpPr/>
          <p:nvPr/>
        </p:nvSpPr>
        <p:spPr>
          <a:xfrm>
            <a:off x="2590800" y="5980177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ZoneTexte 40"/>
          <p:cNvSpPr txBox="1"/>
          <p:nvPr/>
        </p:nvSpPr>
        <p:spPr>
          <a:xfrm>
            <a:off x="2667000" y="5940626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3200402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1905000" y="5562602"/>
            <a:ext cx="468330" cy="45175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stCxn id="14" idx="5"/>
          </p:cNvCxnSpPr>
          <p:nvPr/>
        </p:nvCxnSpPr>
        <p:spPr>
          <a:xfrm flipV="1">
            <a:off x="1823398" y="6014358"/>
            <a:ext cx="549932" cy="937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40"/>
          <p:cNvSpPr txBox="1"/>
          <p:nvPr/>
        </p:nvSpPr>
        <p:spPr>
          <a:xfrm>
            <a:off x="2297130" y="601980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2057400" y="5987145"/>
            <a:ext cx="533400" cy="54428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1905000" y="3276604"/>
            <a:ext cx="1462948" cy="612577"/>
            <a:chOff x="1905000" y="3276600"/>
            <a:chExt cx="1462948" cy="612577"/>
          </a:xfrm>
        </p:grpSpPr>
        <p:sp>
          <p:nvSpPr>
            <p:cNvPr id="33" name="Explosion 1 32"/>
            <p:cNvSpPr/>
            <p:nvPr/>
          </p:nvSpPr>
          <p:spPr>
            <a:xfrm>
              <a:off x="2743200" y="3429000"/>
              <a:ext cx="152400" cy="167489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ZoneTexte 40"/>
            <p:cNvSpPr txBox="1"/>
            <p:nvPr/>
          </p:nvSpPr>
          <p:spPr>
            <a:xfrm>
              <a:off x="2819400" y="3276600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</a:t>
              </a:r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</a:t>
              </a:r>
              <a:endPara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5" name="Connecteur droit 34"/>
            <p:cNvCxnSpPr/>
            <p:nvPr/>
          </p:nvCxnSpPr>
          <p:spPr>
            <a:xfrm>
              <a:off x="1905000" y="3462599"/>
              <a:ext cx="544530" cy="16481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40"/>
            <p:cNvSpPr txBox="1"/>
            <p:nvPr/>
          </p:nvSpPr>
          <p:spPr>
            <a:xfrm>
              <a:off x="2449530" y="358140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b</a:t>
              </a:r>
              <a:endPara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  <p:cxnSp>
          <p:nvCxnSpPr>
            <p:cNvPr id="37" name="Connecteur droit 36"/>
            <p:cNvCxnSpPr/>
            <p:nvPr/>
          </p:nvCxnSpPr>
          <p:spPr>
            <a:xfrm flipV="1">
              <a:off x="2139165" y="3523995"/>
              <a:ext cx="604035" cy="206828"/>
            </a:xfrm>
            <a:prstGeom prst="line">
              <a:avLst/>
            </a:prstGeom>
            <a:ln w="19050">
              <a:solidFill>
                <a:srgbClr val="FF0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Explosion 1 45"/>
          <p:cNvSpPr/>
          <p:nvPr/>
        </p:nvSpPr>
        <p:spPr>
          <a:xfrm>
            <a:off x="497191" y="3200401"/>
            <a:ext cx="152400" cy="167489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0"/>
          <p:cNvSpPr txBox="1"/>
          <p:nvPr/>
        </p:nvSpPr>
        <p:spPr>
          <a:xfrm>
            <a:off x="-30644" y="3121226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Connecteur droit 47"/>
          <p:cNvCxnSpPr/>
          <p:nvPr/>
        </p:nvCxnSpPr>
        <p:spPr>
          <a:xfrm>
            <a:off x="838200" y="3200403"/>
            <a:ext cx="381000" cy="26219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0"/>
          <p:cNvSpPr txBox="1"/>
          <p:nvPr/>
        </p:nvSpPr>
        <p:spPr>
          <a:xfrm>
            <a:off x="696930" y="289262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b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 flipH="1">
            <a:off x="649595" y="3066794"/>
            <a:ext cx="722009" cy="209806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304800" y="4724400"/>
            <a:ext cx="5029200" cy="15240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V="1">
            <a:off x="1619712" y="4800600"/>
            <a:ext cx="1047288" cy="762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>
            <a:stCxn id="10" idx="5"/>
          </p:cNvCxnSpPr>
          <p:nvPr/>
        </p:nvCxnSpPr>
        <p:spPr>
          <a:xfrm>
            <a:off x="1823398" y="4018058"/>
            <a:ext cx="615002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>
            <a:off x="1371600" y="4018058"/>
            <a:ext cx="609600" cy="7795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3200402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52904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8" name="Connecteur droit 87"/>
          <p:cNvCxnSpPr/>
          <p:nvPr/>
        </p:nvCxnSpPr>
        <p:spPr>
          <a:xfrm flipV="1">
            <a:off x="4267200" y="4876800"/>
            <a:ext cx="914400" cy="8382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V="1">
            <a:off x="4114800" y="4876800"/>
            <a:ext cx="747084" cy="6858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267200" y="4018056"/>
            <a:ext cx="762000" cy="8587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203" y="914400"/>
            <a:ext cx="85344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/>
              <a:t>Optical background mostly from </a:t>
            </a:r>
            <a:r>
              <a:rPr lang="en-US" sz="1800" b="1" baseline="30000" dirty="0">
                <a:solidFill>
                  <a:srgbClr val="0C00F6"/>
                </a:solidFill>
              </a:rPr>
              <a:t>40</a:t>
            </a:r>
            <a:r>
              <a:rPr lang="en-US" sz="1800" b="1" dirty="0">
                <a:solidFill>
                  <a:srgbClr val="0C00F6"/>
                </a:solidFill>
              </a:rPr>
              <a:t>K</a:t>
            </a:r>
            <a:r>
              <a:rPr lang="en-US" sz="1800" dirty="0"/>
              <a:t> decays in the water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/>
              <a:t>Measured: </a:t>
            </a:r>
            <a:r>
              <a:rPr lang="en-US" sz="1800" b="1" dirty="0">
                <a:solidFill>
                  <a:srgbClr val="0C00F6"/>
                </a:solidFill>
              </a:rPr>
              <a:t>8 kHz</a:t>
            </a:r>
            <a:r>
              <a:rPr lang="en-US" sz="1800" dirty="0"/>
              <a:t> </a:t>
            </a:r>
            <a:r>
              <a:rPr lang="en-US" sz="1800" dirty="0" err="1"/>
              <a:t>uncorr</a:t>
            </a:r>
            <a:r>
              <a:rPr lang="en-US" sz="1800" dirty="0"/>
              <a:t>., </a:t>
            </a:r>
            <a:r>
              <a:rPr lang="en-US" sz="1800" b="1" dirty="0">
                <a:solidFill>
                  <a:srgbClr val="FF0000"/>
                </a:solidFill>
              </a:rPr>
              <a:t>340 Hz</a:t>
            </a:r>
            <a:r>
              <a:rPr lang="en-US" sz="1800" dirty="0"/>
              <a:t> level-two </a:t>
            </a:r>
            <a:r>
              <a:rPr lang="en-US" sz="1800" dirty="0" err="1"/>
              <a:t>coinc</a:t>
            </a:r>
            <a:r>
              <a:rPr lang="en-US" sz="1800" dirty="0"/>
              <a:t>. / PMT </a:t>
            </a:r>
            <a:r>
              <a:rPr lang="en-US" sz="1200" b="1" dirty="0"/>
              <a:t>[</a:t>
            </a:r>
            <a:r>
              <a:rPr lang="fr-FR" sz="1200" b="1" dirty="0" err="1"/>
              <a:t>Eur</a:t>
            </a:r>
            <a:r>
              <a:rPr lang="fr-FR" sz="1200" b="1" dirty="0"/>
              <a:t>. Phys. J. C 74, 3056 (2014)]</a:t>
            </a:r>
            <a:endParaRPr lang="en-US" sz="1800" b="1" dirty="0"/>
          </a:p>
          <a:p>
            <a:pPr marL="57150" indent="-274320">
              <a:spcBef>
                <a:spcPts val="600"/>
              </a:spcBef>
            </a:pPr>
            <a:r>
              <a:rPr lang="en-US" sz="1800" dirty="0"/>
              <a:t>Look for coincidences in time and PMT direction to reduce </a:t>
            </a:r>
            <a:r>
              <a:rPr lang="en-US" sz="1800" dirty="0" smtClean="0"/>
              <a:t>trigger rate.</a:t>
            </a:r>
            <a:endParaRPr lang="en-US" sz="1800" dirty="0"/>
          </a:p>
          <a:p>
            <a:pPr marL="57150" indent="-274320">
              <a:spcBef>
                <a:spcPts val="600"/>
              </a:spcBef>
            </a:pPr>
            <a:r>
              <a:rPr lang="en-US" sz="1800" dirty="0"/>
              <a:t>Causality further restricts space and time correlations for extra power.</a:t>
            </a:r>
          </a:p>
          <a:p>
            <a:pPr marL="57150" indent="-274320">
              <a:spcBef>
                <a:spcPts val="600"/>
              </a:spcBef>
            </a:pPr>
            <a:r>
              <a:rPr lang="en-US" sz="1800" dirty="0" smtClean="0"/>
              <a:t>Final trigger rate </a:t>
            </a:r>
            <a:r>
              <a:rPr lang="en-US" sz="1800" b="1" dirty="0" smtClean="0">
                <a:solidFill>
                  <a:srgbClr val="CF0BAE"/>
                </a:solidFill>
              </a:rPr>
              <a:t>~59 Hz</a:t>
            </a:r>
            <a:r>
              <a:rPr lang="en-US" sz="1800" dirty="0" smtClean="0"/>
              <a:t>, with </a:t>
            </a:r>
            <a:r>
              <a:rPr lang="en-US" sz="1800" b="1" dirty="0" smtClean="0">
                <a:solidFill>
                  <a:srgbClr val="CF0BAE"/>
                </a:solidFill>
              </a:rPr>
              <a:t>70%</a:t>
            </a:r>
            <a:r>
              <a:rPr lang="en-US" sz="1800" dirty="0" smtClean="0"/>
              <a:t> of events containing a cosmic ray </a:t>
            </a:r>
            <a:r>
              <a:rPr lang="en-US" sz="1800" b="1" dirty="0" smtClean="0">
                <a:solidFill>
                  <a:srgbClr val="CF0BAE"/>
                </a:solidFill>
              </a:rPr>
              <a:t>muon</a:t>
            </a:r>
            <a:r>
              <a:rPr lang="en-US" sz="1800" dirty="0" smtClean="0"/>
              <a:t>.</a:t>
            </a:r>
          </a:p>
        </p:txBody>
      </p:sp>
      <p:sp>
        <p:nvSpPr>
          <p:cNvPr id="40" name="ZoneTexte 40"/>
          <p:cNvSpPr txBox="1"/>
          <p:nvPr/>
        </p:nvSpPr>
        <p:spPr>
          <a:xfrm>
            <a:off x="2895600" y="4111826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344762" y="5295902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0"/>
          <p:cNvSpPr txBox="1"/>
          <p:nvPr/>
        </p:nvSpPr>
        <p:spPr>
          <a:xfrm>
            <a:off x="457199" y="5065814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0"/>
          <p:cNvSpPr txBox="1"/>
          <p:nvPr/>
        </p:nvSpPr>
        <p:spPr>
          <a:xfrm>
            <a:off x="4439616" y="2813449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en-US" sz="14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GB" sz="1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2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761999" y="762000"/>
            <a:ext cx="73914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Start with a track or shower hypothesis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Use </a:t>
            </a:r>
            <a:r>
              <a:rPr lang="en-US" sz="1800" b="1" dirty="0" smtClean="0">
                <a:solidFill>
                  <a:srgbClr val="CF0BAE"/>
                </a:solidFill>
              </a:rPr>
              <a:t>causality</a:t>
            </a:r>
            <a:r>
              <a:rPr lang="en-US" sz="1800" dirty="0" smtClean="0"/>
              <a:t> to perform a robust </a:t>
            </a:r>
            <a:r>
              <a:rPr lang="en-US" sz="1800" b="1" dirty="0" smtClean="0">
                <a:solidFill>
                  <a:srgbClr val="CF0BAE"/>
                </a:solidFill>
              </a:rPr>
              <a:t>hit selection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Find </a:t>
            </a:r>
            <a:r>
              <a:rPr lang="en-US" sz="1800" b="1" dirty="0" smtClean="0">
                <a:solidFill>
                  <a:srgbClr val="019119"/>
                </a:solidFill>
              </a:rPr>
              <a:t>vertex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019119"/>
                </a:solidFill>
              </a:rPr>
              <a:t>direction</a:t>
            </a:r>
            <a:r>
              <a:rPr lang="en-US" sz="1800" dirty="0" smtClean="0"/>
              <a:t> that best match hit pattern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Estimate track range for computing </a:t>
            </a:r>
            <a:r>
              <a:rPr lang="en-US" sz="1800" b="1" dirty="0" smtClean="0">
                <a:solidFill>
                  <a:srgbClr val="019119"/>
                </a:solidFill>
              </a:rPr>
              <a:t>track energy</a:t>
            </a:r>
            <a:r>
              <a:rPr lang="en-US" sz="1800" dirty="0" smtClean="0"/>
              <a:t> (0.24 GeV / m)</a:t>
            </a:r>
          </a:p>
          <a:p>
            <a:pPr marL="251460">
              <a:spcBef>
                <a:spcPts val="600"/>
              </a:spcBef>
              <a:buFont typeface="+mj-lt"/>
              <a:buAutoNum type="arabicParenR"/>
            </a:pPr>
            <a:r>
              <a:rPr lang="en-US" sz="1800" dirty="0" smtClean="0"/>
              <a:t>Estimate</a:t>
            </a:r>
            <a:r>
              <a:rPr lang="en-US" sz="1800" b="1" dirty="0" smtClean="0">
                <a:solidFill>
                  <a:srgbClr val="019119"/>
                </a:solidFill>
              </a:rPr>
              <a:t> Shower energy</a:t>
            </a:r>
            <a:r>
              <a:rPr lang="en-US" sz="1800" dirty="0" smtClean="0"/>
              <a:t> and direction from hit distribution after initial fit to the vertex position and time</a:t>
            </a:r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55190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34290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1" name="Connecteur droit 60"/>
          <p:cNvCxnSpPr/>
          <p:nvPr/>
        </p:nvCxnSpPr>
        <p:spPr>
          <a:xfrm>
            <a:off x="3505200" y="3733800"/>
            <a:ext cx="61913" cy="2743200"/>
          </a:xfrm>
          <a:prstGeom prst="line">
            <a:avLst/>
          </a:prstGeom>
          <a:ln w="31750">
            <a:solidFill>
              <a:srgbClr val="019119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2990850" y="5791200"/>
            <a:ext cx="545306" cy="4572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2966398" y="4218828"/>
            <a:ext cx="538802" cy="42937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2514600" y="4246656"/>
            <a:ext cx="990600" cy="8206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3429000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5519056"/>
            <a:ext cx="975684" cy="957944"/>
          </a:xfrm>
          <a:prstGeom prst="ellipse">
            <a:avLst/>
          </a:prstGeom>
          <a:ln w="63500" cap="rnd">
            <a:noFill/>
          </a:ln>
          <a:effectLst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7" name="Connecteur droit 66"/>
          <p:cNvCxnSpPr>
            <a:stCxn id="65" idx="5"/>
          </p:cNvCxnSpPr>
          <p:nvPr/>
        </p:nvCxnSpPr>
        <p:spPr>
          <a:xfrm>
            <a:off x="6471598" y="4246656"/>
            <a:ext cx="919803" cy="21541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6471598" y="5791200"/>
            <a:ext cx="919803" cy="6096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>
            <a:off x="6019800" y="4246656"/>
            <a:ext cx="1371600" cy="215414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 rot="5400000">
            <a:off x="7115175" y="6048375"/>
            <a:ext cx="457200" cy="247650"/>
            <a:chOff x="7239000" y="5029200"/>
            <a:chExt cx="457200" cy="247650"/>
          </a:xfrm>
        </p:grpSpPr>
        <p:cxnSp>
          <p:nvCxnSpPr>
            <p:cNvPr id="75" name="Connecteur droit 74"/>
            <p:cNvCxnSpPr/>
            <p:nvPr/>
          </p:nvCxnSpPr>
          <p:spPr>
            <a:xfrm>
              <a:off x="7239000" y="5105400"/>
              <a:ext cx="457200" cy="0"/>
            </a:xfrm>
            <a:prstGeom prst="line">
              <a:avLst/>
            </a:prstGeom>
            <a:ln w="31750">
              <a:solidFill>
                <a:srgbClr val="019119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7391400" y="5029200"/>
              <a:ext cx="304800" cy="76200"/>
            </a:xfrm>
            <a:prstGeom prst="line">
              <a:avLst/>
            </a:prstGeom>
            <a:ln w="31750">
              <a:solidFill>
                <a:srgbClr val="019119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V="1">
              <a:off x="7391400" y="5105400"/>
              <a:ext cx="304800" cy="171450"/>
            </a:xfrm>
            <a:prstGeom prst="line">
              <a:avLst/>
            </a:prstGeom>
            <a:ln w="31750">
              <a:solidFill>
                <a:srgbClr val="019119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ZoneTexte 80"/>
          <p:cNvSpPr txBox="1"/>
          <p:nvPr/>
        </p:nvSpPr>
        <p:spPr>
          <a:xfrm>
            <a:off x="3165902" y="5562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q</a:t>
            </a:r>
            <a:r>
              <a:rPr lang="en-US" baseline="-25000" dirty="0" err="1" smtClean="0"/>
              <a:t>C</a:t>
            </a:r>
            <a:endParaRPr lang="en-GB" baseline="-25000" dirty="0"/>
          </a:p>
        </p:txBody>
      </p:sp>
      <p:sp>
        <p:nvSpPr>
          <p:cNvPr id="92" name="Arc 91"/>
          <p:cNvSpPr/>
          <p:nvPr/>
        </p:nvSpPr>
        <p:spPr>
          <a:xfrm>
            <a:off x="3352800" y="6019800"/>
            <a:ext cx="342900" cy="390525"/>
          </a:xfrm>
          <a:prstGeom prst="arc">
            <a:avLst>
              <a:gd name="adj1" fmla="val 12713823"/>
              <a:gd name="adj2" fmla="val 166497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ZoneTexte 40"/>
          <p:cNvSpPr txBox="1"/>
          <p:nvPr/>
        </p:nvSpPr>
        <p:spPr>
          <a:xfrm>
            <a:off x="1655185" y="2952690"/>
            <a:ext cx="2308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Hypothesis</a:t>
            </a:r>
            <a:endParaRPr lang="en-GB" sz="20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ZoneTexte 40"/>
          <p:cNvSpPr txBox="1"/>
          <p:nvPr/>
        </p:nvSpPr>
        <p:spPr>
          <a:xfrm>
            <a:off x="4953000" y="2952690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 Hypothesis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Arc 40"/>
          <p:cNvSpPr/>
          <p:nvPr/>
        </p:nvSpPr>
        <p:spPr>
          <a:xfrm>
            <a:off x="3352800" y="4876800"/>
            <a:ext cx="342900" cy="390525"/>
          </a:xfrm>
          <a:prstGeom prst="arc">
            <a:avLst>
              <a:gd name="adj1" fmla="val 12713823"/>
              <a:gd name="adj2" fmla="val 166497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c 46"/>
          <p:cNvSpPr/>
          <p:nvPr/>
        </p:nvSpPr>
        <p:spPr>
          <a:xfrm>
            <a:off x="3352800" y="4419600"/>
            <a:ext cx="342900" cy="390525"/>
          </a:xfrm>
          <a:prstGeom prst="arc">
            <a:avLst>
              <a:gd name="adj1" fmla="val 12713823"/>
              <a:gd name="adj2" fmla="val 166497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8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7492"/>
            <a:ext cx="3466328" cy="235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3553984" cy="241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14299"/>
            <a:ext cx="3505200" cy="238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Reco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199" y="838200"/>
            <a:ext cx="8229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</a:pPr>
            <a:r>
              <a:rPr lang="en-US" sz="1800" dirty="0" smtClean="0"/>
              <a:t>Energy resolution: ~25% (Close to limit </a:t>
            </a:r>
            <a:r>
              <a:rPr lang="en-GB" sz="1800" dirty="0"/>
              <a:t> </a:t>
            </a:r>
            <a:r>
              <a:rPr lang="en-GB" sz="1800" dirty="0">
                <a:hlinkClick r:id="rId6"/>
              </a:rPr>
              <a:t>arXiv:1612.05621</a:t>
            </a:r>
            <a:r>
              <a:rPr lang="en-US" sz="1800" dirty="0" smtClean="0"/>
              <a:t>)</a:t>
            </a:r>
          </a:p>
          <a:p>
            <a:pPr marL="251460">
              <a:spcBef>
                <a:spcPts val="600"/>
              </a:spcBef>
            </a:pPr>
            <a:r>
              <a:rPr lang="en-US" sz="1800" dirty="0" smtClean="0"/>
              <a:t>Angular resolution: Better than 10 degrees at relevant energies</a:t>
            </a:r>
          </a:p>
          <a:p>
            <a:pPr marL="251460">
              <a:spcBef>
                <a:spcPts val="600"/>
              </a:spcBef>
            </a:pPr>
            <a:endParaRPr lang="en-US" sz="18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39" y="1888540"/>
            <a:ext cx="3231511" cy="238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40"/>
          <p:cNvSpPr txBox="1"/>
          <p:nvPr/>
        </p:nvSpPr>
        <p:spPr>
          <a:xfrm>
            <a:off x="1883785" y="2362200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40"/>
          <p:cNvSpPr txBox="1"/>
          <p:nvPr/>
        </p:nvSpPr>
        <p:spPr>
          <a:xfrm>
            <a:off x="1905000" y="47961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40"/>
          <p:cNvSpPr txBox="1"/>
          <p:nvPr/>
        </p:nvSpPr>
        <p:spPr>
          <a:xfrm>
            <a:off x="5996867" y="2286000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40"/>
          <p:cNvSpPr txBox="1"/>
          <p:nvPr/>
        </p:nvSpPr>
        <p:spPr>
          <a:xfrm>
            <a:off x="6019800" y="4719935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 rot="16200000">
            <a:off x="71460" y="251460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49018" y="494379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4105595" y="251934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4083153" y="494853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47762"/>
            <a:ext cx="1526165" cy="12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4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0"/>
            <a:ext cx="4876800" cy="23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774519"/>
            <a:ext cx="3566159" cy="28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3662083"/>
            <a:ext cx="3563913" cy="28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Event Selection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19600" y="919877"/>
            <a:ext cx="419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Events are classified through a Random Decision Forest (RDF)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GB" dirty="0" smtClean="0"/>
              <a:t>At </a:t>
            </a:r>
            <a:r>
              <a:rPr lang="en-GB" dirty="0"/>
              <a:t>10 GeV: </a:t>
            </a:r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en-GB" dirty="0" smtClean="0"/>
              <a:t>90</a:t>
            </a:r>
            <a:r>
              <a:rPr lang="en-GB" dirty="0"/>
              <a:t>% </a:t>
            </a:r>
            <a:r>
              <a:rPr lang="en-GB" dirty="0" smtClean="0"/>
              <a:t>of </a:t>
            </a:r>
            <a:r>
              <a:rPr lang="en-GB" dirty="0" smtClean="0">
                <a:latin typeface="Symbol" panose="05050102010706020507" pitchFamily="18" charset="2"/>
              </a:rPr>
              <a:t>n</a:t>
            </a:r>
            <a:r>
              <a:rPr lang="en-GB" baseline="-25000" dirty="0" smtClean="0"/>
              <a:t>e</a:t>
            </a:r>
            <a:r>
              <a:rPr lang="en-GB" dirty="0" smtClean="0"/>
              <a:t>-CC are shower-like</a:t>
            </a:r>
            <a:endParaRPr lang="en-GB" dirty="0"/>
          </a:p>
          <a:p>
            <a:pPr marL="742950" lvl="1" indent="-285750">
              <a:buSzPct val="100000"/>
              <a:buFont typeface="Arial" panose="020B0604020202020204" pitchFamily="34" charset="0"/>
              <a:buChar char="•"/>
            </a:pPr>
            <a:r>
              <a:rPr lang="en-GB" dirty="0" smtClean="0"/>
              <a:t>70</a:t>
            </a:r>
            <a:r>
              <a:rPr lang="en-GB" dirty="0"/>
              <a:t>% </a:t>
            </a:r>
            <a:r>
              <a:rPr lang="en-GB" dirty="0" smtClean="0"/>
              <a:t>of </a:t>
            </a:r>
            <a:r>
              <a:rPr lang="en-GB" dirty="0" smtClean="0">
                <a:latin typeface="Symbol" panose="05050102010706020507" pitchFamily="18" charset="2"/>
              </a:rPr>
              <a:t>n</a:t>
            </a:r>
            <a:r>
              <a:rPr lang="en-GB" baseline="-25000" dirty="0" smtClean="0">
                <a:latin typeface="Symbol" panose="05050102010706020507" pitchFamily="18" charset="2"/>
              </a:rPr>
              <a:t>m</a:t>
            </a:r>
            <a:r>
              <a:rPr lang="en-GB" dirty="0" smtClean="0">
                <a:latin typeface="+mj-lt"/>
              </a:rPr>
              <a:t>-</a:t>
            </a:r>
            <a:r>
              <a:rPr lang="en-GB" dirty="0" smtClean="0"/>
              <a:t>CC are track-like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Most atmospheric muons are removed by containment cuts</a:t>
            </a:r>
          </a:p>
        </p:txBody>
      </p:sp>
    </p:spTree>
    <p:extLst>
      <p:ext uri="{BB962C8B-B14F-4D97-AF65-F5344CB8AC3E}">
        <p14:creationId xmlns:p14="http://schemas.microsoft.com/office/powerpoint/2010/main" val="39110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Neutrino Oscillations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128" name="Picture 8" descr="https://latex.codecogs.com/gif.latex?%5Chuge%20P%28%5Cnu_%7B%5Calpha%7D%5Crightarrow%5Cnu_%7B%5Cbeta%7D%29%5Capprox%5Csin%5E22%5Ctheta%5C%20%5Ctimes%5C%20%5Csin%5E2%5Cleft%281.27%5Ctimes%5CDelta%7Bm%5E2%7D%5C%20%5B%5Cmbox%7BeV%7D%5E2%5D%5Ctimes%20L/E%5C%20%5B%5Cmbox%7Bkm/GeV%7D%5D%5Cright%2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2" t="-28985" r="-2350" b="-17647"/>
          <a:stretch/>
        </p:blipFill>
        <p:spPr bwMode="auto">
          <a:xfrm>
            <a:off x="457200" y="1219200"/>
            <a:ext cx="8310282" cy="770965"/>
          </a:xfrm>
          <a:prstGeom prst="rect">
            <a:avLst/>
          </a:prstGeom>
          <a:noFill/>
          <a:ln w="38100">
            <a:solidFill>
              <a:srgbClr val="0C00F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47975"/>
            <a:ext cx="77819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8"/>
          <p:cNvCxnSpPr/>
          <p:nvPr/>
        </p:nvCxnSpPr>
        <p:spPr>
          <a:xfrm flipV="1">
            <a:off x="2595562" y="3200400"/>
            <a:ext cx="0" cy="2438401"/>
          </a:xfrm>
          <a:prstGeom prst="straightConnector1">
            <a:avLst/>
          </a:prstGeom>
          <a:ln w="317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6"/>
          <p:cNvSpPr txBox="1"/>
          <p:nvPr/>
        </p:nvSpPr>
        <p:spPr>
          <a:xfrm rot="16200000">
            <a:off x="1852410" y="4393554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2</a:t>
            </a:r>
            <a:r>
              <a:rPr lang="en-US" sz="2400" dirty="0" smtClean="0">
                <a:latin typeface="Symbol" pitchFamily="18" charset="2"/>
              </a:rPr>
              <a:t>q</a:t>
            </a:r>
            <a:endParaRPr lang="en-US" sz="2400" dirty="0"/>
          </a:p>
        </p:txBody>
      </p:sp>
      <p:cxnSp>
        <p:nvCxnSpPr>
          <p:cNvPr id="20" name="Straight Arrow Connector 18"/>
          <p:cNvCxnSpPr/>
          <p:nvPr/>
        </p:nvCxnSpPr>
        <p:spPr>
          <a:xfrm>
            <a:off x="1376362" y="2819400"/>
            <a:ext cx="2209800" cy="0"/>
          </a:xfrm>
          <a:prstGeom prst="straightConnector1">
            <a:avLst/>
          </a:prstGeom>
          <a:ln w="317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6"/>
          <p:cNvSpPr txBox="1"/>
          <p:nvPr/>
        </p:nvSpPr>
        <p:spPr>
          <a:xfrm>
            <a:off x="1833562" y="2362200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>
                <a:cs typeface="Calibri" panose="020F0502020204030204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</a:rPr>
              <a:t>D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935375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438"/>
            <a:ext cx="6629400" cy="275196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4065472" cy="308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Full Statistical Analysis</a:t>
            </a:r>
            <a:endParaRPr lang="en-US" dirty="0"/>
          </a:p>
        </p:txBody>
      </p:sp>
      <p:sp>
        <p:nvSpPr>
          <p:cNvPr id="7" name="Espaço Reservado para Conteúdo 5"/>
          <p:cNvSpPr>
            <a:spLocks noGrp="1"/>
          </p:cNvSpPr>
          <p:nvPr>
            <p:ph idx="1"/>
          </p:nvPr>
        </p:nvSpPr>
        <p:spPr>
          <a:xfrm>
            <a:off x="6738937" y="990600"/>
            <a:ext cx="2024063" cy="2251676"/>
          </a:xfrm>
        </p:spPr>
        <p:txBody>
          <a:bodyPr>
            <a:noAutofit/>
          </a:bodyPr>
          <a:lstStyle/>
          <a:p>
            <a:pPr indent="-182880">
              <a:spcBef>
                <a:spcPts val="1200"/>
              </a:spcBef>
            </a:pPr>
            <a:r>
              <a:rPr lang="en-US" sz="1800" dirty="0" smtClean="0"/>
              <a:t>Profile over         4 oscillation &amp;     5 systematic parameters</a:t>
            </a:r>
          </a:p>
          <a:p>
            <a:pPr indent="-182880">
              <a:spcBef>
                <a:spcPts val="1200"/>
              </a:spcBef>
            </a:pPr>
            <a:endParaRPr lang="en-US" sz="1800" dirty="0" smtClean="0"/>
          </a:p>
          <a:p>
            <a:pPr indent="-182880">
              <a:spcBef>
                <a:spcPts val="1200"/>
              </a:spcBef>
            </a:pPr>
            <a:endParaRPr lang="en-US" sz="1800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5" name="Groupe 4"/>
          <p:cNvGrpSpPr/>
          <p:nvPr/>
        </p:nvGrpSpPr>
        <p:grpSpPr>
          <a:xfrm>
            <a:off x="76200" y="3920524"/>
            <a:ext cx="4876800" cy="2251676"/>
            <a:chOff x="327660" y="3657600"/>
            <a:chExt cx="5364480" cy="2251676"/>
          </a:xfrm>
        </p:grpSpPr>
        <p:sp>
          <p:nvSpPr>
            <p:cNvPr id="10" name="Espaço Reservado para Conteúdo 5"/>
            <p:cNvSpPr txBox="1">
              <a:spLocks/>
            </p:cNvSpPr>
            <p:nvPr/>
          </p:nvSpPr>
          <p:spPr>
            <a:xfrm>
              <a:off x="327660" y="3657600"/>
              <a:ext cx="5364480" cy="225167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82880">
                <a:spcBef>
                  <a:spcPts val="1200"/>
                </a:spcBef>
              </a:pPr>
              <a:r>
                <a:rPr lang="en-US" sz="1800" dirty="0" smtClean="0"/>
                <a:t>Generate pseudo-experiments and  compute</a:t>
              </a:r>
            </a:p>
            <a:p>
              <a:pPr indent="-182880">
                <a:spcBef>
                  <a:spcPts val="1200"/>
                </a:spcBef>
              </a:pPr>
              <a:r>
                <a:rPr lang="en-US" sz="1800" dirty="0" smtClean="0"/>
                <a:t>For each MH assumption, LLR distribution will peak at different values</a:t>
              </a:r>
            </a:p>
            <a:p>
              <a:pPr indent="-182880">
                <a:spcBef>
                  <a:spcPts val="1200"/>
                </a:spcBef>
              </a:pPr>
              <a:r>
                <a:rPr lang="en-US" sz="1800" b="1" dirty="0" smtClean="0">
                  <a:solidFill>
                    <a:srgbClr val="CF0BAE"/>
                  </a:solidFill>
                </a:rPr>
                <a:t>Median sensitivity</a:t>
              </a:r>
              <a:r>
                <a:rPr lang="en-US" sz="1800" dirty="0" smtClean="0"/>
                <a:t>: probability of observing median LLR of wrong hierarchy for PEs generated with fixed true hierarchy</a:t>
              </a:r>
            </a:p>
            <a:p>
              <a:pPr indent="-182880">
                <a:spcBef>
                  <a:spcPts val="1200"/>
                </a:spcBef>
              </a:pPr>
              <a:endParaRPr lang="en-US" sz="1800" dirty="0" smtClean="0"/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510" y="3966176"/>
              <a:ext cx="23050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ZoneTexte 40"/>
          <p:cNvSpPr txBox="1"/>
          <p:nvPr/>
        </p:nvSpPr>
        <p:spPr>
          <a:xfrm>
            <a:off x="5988871" y="421005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endParaRPr lang="en-GB" sz="20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40"/>
          <p:cNvSpPr txBox="1"/>
          <p:nvPr/>
        </p:nvSpPr>
        <p:spPr>
          <a:xfrm>
            <a:off x="8001000" y="4191000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14600"/>
            <a:ext cx="2257425" cy="704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3" name="Connecteur droit 12"/>
          <p:cNvCxnSpPr/>
          <p:nvPr/>
        </p:nvCxnSpPr>
        <p:spPr>
          <a:xfrm>
            <a:off x="6781800" y="4038600"/>
            <a:ext cx="0" cy="2209800"/>
          </a:xfrm>
          <a:prstGeom prst="line">
            <a:avLst/>
          </a:prstGeom>
          <a:ln w="25400">
            <a:solidFill>
              <a:srgbClr val="0C0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644384" y="4038600"/>
            <a:ext cx="0" cy="22098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6430018" y="6477000"/>
            <a:ext cx="732782" cy="0"/>
          </a:xfrm>
          <a:prstGeom prst="line">
            <a:avLst/>
          </a:prstGeom>
          <a:ln w="25400">
            <a:solidFill>
              <a:srgbClr val="0C00F6"/>
            </a:solidFill>
            <a:prstDash val="solid"/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40"/>
          <p:cNvSpPr txBox="1"/>
          <p:nvPr/>
        </p:nvSpPr>
        <p:spPr>
          <a:xfrm rot="5400000">
            <a:off x="6730504" y="5553750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600" b="1" baseline="-25000" dirty="0" err="1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endParaRPr lang="en-GB" sz="1600" b="1" baseline="-25000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ZoneTexte 40"/>
          <p:cNvSpPr txBox="1"/>
          <p:nvPr/>
        </p:nvSpPr>
        <p:spPr>
          <a:xfrm rot="5400000">
            <a:off x="7580692" y="5553750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6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endParaRPr lang="en-GB" sz="16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40"/>
          <p:cNvSpPr txBox="1"/>
          <p:nvPr/>
        </p:nvSpPr>
        <p:spPr>
          <a:xfrm>
            <a:off x="6629400" y="6400800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s</a:t>
            </a:r>
            <a:r>
              <a:rPr lang="en-US" sz="1600" b="1" baseline="-25000" dirty="0" err="1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</a:t>
            </a:r>
            <a:endParaRPr lang="en-GB" sz="1600" b="1" baseline="-25000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4473"/>
            <a:ext cx="4023360" cy="312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114800" cy="309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Sensitivity Results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4" name="Espaço Reservado para Conteúdo 5"/>
          <p:cNvSpPr txBox="1">
            <a:spLocks/>
          </p:cNvSpPr>
          <p:nvPr/>
        </p:nvSpPr>
        <p:spPr>
          <a:xfrm>
            <a:off x="4648200" y="1219200"/>
            <a:ext cx="4114800" cy="225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CF0BAE"/>
                </a:solidFill>
              </a:rPr>
              <a:t>~3</a:t>
            </a:r>
            <a:r>
              <a:rPr lang="en-US" sz="1800" b="1" dirty="0" smtClean="0">
                <a:solidFill>
                  <a:srgbClr val="CF0BAE"/>
                </a:solidFill>
                <a:latin typeface="Symbol" panose="05050102010706020507" pitchFamily="18" charset="2"/>
              </a:rPr>
              <a:t>s</a:t>
            </a:r>
            <a:r>
              <a:rPr lang="en-US" sz="1800" dirty="0" smtClean="0"/>
              <a:t> MH sensitivity </a:t>
            </a:r>
            <a:r>
              <a:rPr lang="en-US" sz="1800" b="1" dirty="0" smtClean="0">
                <a:solidFill>
                  <a:srgbClr val="CF0BAE"/>
                </a:solidFill>
              </a:rPr>
              <a:t>in 3 years</a:t>
            </a:r>
            <a:r>
              <a:rPr lang="en-US" sz="1800" dirty="0" smtClean="0"/>
              <a:t> 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The combination of </a:t>
            </a:r>
            <a:r>
              <a:rPr lang="en-US" sz="1800" b="1" dirty="0" smtClean="0">
                <a:solidFill>
                  <a:srgbClr val="FF0000"/>
                </a:solidFill>
              </a:rPr>
              <a:t>NH and upper octant</a:t>
            </a:r>
            <a:r>
              <a:rPr lang="en-US" sz="1800" dirty="0" smtClean="0"/>
              <a:t> of </a:t>
            </a:r>
            <a:r>
              <a:rPr lang="en-US" sz="1800" dirty="0" smtClean="0">
                <a:latin typeface="Symbol" panose="05050102010706020507" pitchFamily="18" charset="2"/>
              </a:rPr>
              <a:t>q</a:t>
            </a:r>
            <a:r>
              <a:rPr lang="en-US" sz="1800" baseline="-25000" dirty="0" smtClean="0"/>
              <a:t>23</a:t>
            </a:r>
            <a:r>
              <a:rPr lang="en-US" sz="1800" dirty="0" smtClean="0"/>
              <a:t> would significantly improve sensitivity (</a:t>
            </a:r>
            <a:r>
              <a:rPr lang="en-US" sz="1800" b="1" dirty="0" smtClean="0">
                <a:solidFill>
                  <a:srgbClr val="FF0000"/>
                </a:solidFill>
              </a:rPr>
              <a:t>5</a:t>
            </a:r>
            <a:r>
              <a:rPr lang="en-US" sz="18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 in 3 years</a:t>
            </a:r>
            <a:r>
              <a:rPr lang="en-US" sz="1800" dirty="0" smtClean="0"/>
              <a:t>) 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The value of </a:t>
            </a:r>
            <a:r>
              <a:rPr lang="en-US" sz="1800" dirty="0" err="1" smtClean="0">
                <a:latin typeface="Symbol" panose="05050102010706020507" pitchFamily="18" charset="2"/>
              </a:rPr>
              <a:t>d</a:t>
            </a:r>
            <a:r>
              <a:rPr lang="en-US" sz="1800" baseline="-25000" dirty="0" err="1" smtClean="0"/>
              <a:t>cp</a:t>
            </a:r>
            <a:r>
              <a:rPr lang="en-US" sz="1800" dirty="0" smtClean="0"/>
              <a:t> has small but non-negligible impact on sensitivity</a:t>
            </a:r>
          </a:p>
        </p:txBody>
      </p:sp>
      <p:sp>
        <p:nvSpPr>
          <p:cNvPr id="16" name="Espaço Reservado para Conteúdo 5"/>
          <p:cNvSpPr txBox="1">
            <a:spLocks/>
          </p:cNvSpPr>
          <p:nvPr/>
        </p:nvSpPr>
        <p:spPr>
          <a:xfrm>
            <a:off x="304800" y="4343400"/>
            <a:ext cx="4114800" cy="1565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dirty="0" smtClean="0"/>
              <a:t>In the IH, sensitivity is mostly independent of octant of </a:t>
            </a:r>
            <a:r>
              <a:rPr lang="en-US" sz="1800" dirty="0" smtClean="0">
                <a:latin typeface="Symbol" panose="05050102010706020507" pitchFamily="18" charset="2"/>
              </a:rPr>
              <a:t>q</a:t>
            </a:r>
            <a:r>
              <a:rPr lang="en-US" sz="1800" baseline="-25000" dirty="0" smtClean="0"/>
              <a:t>23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C00F6"/>
                </a:solidFill>
              </a:rPr>
              <a:t>Best case</a:t>
            </a:r>
            <a:r>
              <a:rPr lang="en-US" sz="1800" dirty="0" smtClean="0"/>
              <a:t> scenario could achieve </a:t>
            </a:r>
            <a:r>
              <a:rPr lang="en-US" sz="1800" b="1" dirty="0" smtClean="0">
                <a:solidFill>
                  <a:srgbClr val="0C00F6"/>
                </a:solidFill>
              </a:rPr>
              <a:t>&gt;5</a:t>
            </a:r>
            <a:r>
              <a:rPr lang="en-US" sz="1800" b="1" dirty="0" smtClean="0">
                <a:solidFill>
                  <a:srgbClr val="0C00F6"/>
                </a:solidFill>
                <a:latin typeface="Symbol" panose="05050102010706020507" pitchFamily="18" charset="2"/>
              </a:rPr>
              <a:t>s</a:t>
            </a:r>
            <a:r>
              <a:rPr lang="en-US" sz="1800" b="1" dirty="0" smtClean="0">
                <a:solidFill>
                  <a:srgbClr val="0C00F6"/>
                </a:solidFill>
              </a:rPr>
              <a:t> by mid 2021</a:t>
            </a:r>
            <a:r>
              <a:rPr lang="en-US" sz="1800" dirty="0" smtClean="0"/>
              <a:t> (1.5 years)</a:t>
            </a:r>
          </a:p>
        </p:txBody>
      </p:sp>
    </p:spTree>
    <p:extLst>
      <p:ext uri="{BB962C8B-B14F-4D97-AF65-F5344CB8AC3E}">
        <p14:creationId xmlns:p14="http://schemas.microsoft.com/office/powerpoint/2010/main" val="19292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Other Parameters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4" name="Espaço Reservado para Conteúdo 5"/>
          <p:cNvSpPr txBox="1">
            <a:spLocks/>
          </p:cNvSpPr>
          <p:nvPr/>
        </p:nvSpPr>
        <p:spPr>
          <a:xfrm>
            <a:off x="304800" y="914400"/>
            <a:ext cx="8382000" cy="1752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dirty="0" smtClean="0"/>
              <a:t>High statistics and excellent resolution → Measure </a:t>
            </a:r>
            <a:r>
              <a:rPr lang="en-US" sz="1800" dirty="0" smtClean="0">
                <a:latin typeface="Symbol" panose="05050102010706020507" pitchFamily="18" charset="2"/>
              </a:rPr>
              <a:t>D</a:t>
            </a:r>
            <a:r>
              <a:rPr lang="en-US" sz="1800" dirty="0" smtClean="0"/>
              <a:t>m</a:t>
            </a:r>
            <a:r>
              <a:rPr lang="en-US" sz="1800" baseline="30000" dirty="0" smtClean="0"/>
              <a:t>2</a:t>
            </a:r>
            <a:r>
              <a:rPr lang="en-US" sz="1800" baseline="-25000" dirty="0" smtClean="0"/>
              <a:t>32</a:t>
            </a:r>
            <a:r>
              <a:rPr lang="en-US" sz="1800" dirty="0" smtClean="0"/>
              <a:t> and sin</a:t>
            </a:r>
            <a:r>
              <a:rPr lang="en-US" sz="1800" baseline="30000" dirty="0" smtClean="0"/>
              <a:t>2</a:t>
            </a:r>
            <a:r>
              <a:rPr lang="en-US" sz="1800" dirty="0" smtClean="0">
                <a:latin typeface="Symbol" panose="05050102010706020507" pitchFamily="18" charset="2"/>
              </a:rPr>
              <a:t>q</a:t>
            </a:r>
            <a:r>
              <a:rPr lang="en-US" sz="1800" baseline="-25000" dirty="0" smtClean="0"/>
              <a:t>23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CF0BAE"/>
                </a:solidFill>
              </a:rPr>
              <a:t>Competitive with </a:t>
            </a:r>
            <a:r>
              <a:rPr lang="en-US" sz="1800" b="1" dirty="0" err="1" smtClean="0">
                <a:solidFill>
                  <a:srgbClr val="CF0BAE"/>
                </a:solidFill>
              </a:rPr>
              <a:t>NOvA</a:t>
            </a:r>
            <a:r>
              <a:rPr lang="en-US" sz="1800" b="1" dirty="0" smtClean="0">
                <a:solidFill>
                  <a:srgbClr val="CF0BAE"/>
                </a:solidFill>
              </a:rPr>
              <a:t> and T2K</a:t>
            </a:r>
            <a:r>
              <a:rPr lang="en-US" sz="1800" dirty="0" smtClean="0"/>
              <a:t> projected sensitivity in 2020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Achieve </a:t>
            </a:r>
            <a:r>
              <a:rPr lang="en-US" sz="1800" b="1" dirty="0" smtClean="0">
                <a:solidFill>
                  <a:srgbClr val="0C00F6"/>
                </a:solidFill>
              </a:rPr>
              <a:t>2-3%</a:t>
            </a:r>
            <a:r>
              <a:rPr lang="en-US" sz="1800" dirty="0" smtClean="0"/>
              <a:t> prec. in </a:t>
            </a:r>
            <a:r>
              <a:rPr lang="en-US" sz="1800" b="1" dirty="0">
                <a:solidFill>
                  <a:srgbClr val="0C00F6"/>
                </a:solidFill>
                <a:latin typeface="Symbol" panose="05050102010706020507" pitchFamily="18" charset="2"/>
              </a:rPr>
              <a:t>D</a:t>
            </a:r>
            <a:r>
              <a:rPr lang="en-US" sz="1800" b="1" dirty="0">
                <a:solidFill>
                  <a:srgbClr val="0C00F6"/>
                </a:solidFill>
              </a:rPr>
              <a:t>m</a:t>
            </a:r>
            <a:r>
              <a:rPr lang="en-US" sz="1800" b="1" baseline="30000" dirty="0">
                <a:solidFill>
                  <a:srgbClr val="0C00F6"/>
                </a:solidFill>
              </a:rPr>
              <a:t>2</a:t>
            </a:r>
            <a:r>
              <a:rPr lang="en-US" sz="1800" b="1" baseline="-25000" dirty="0">
                <a:solidFill>
                  <a:srgbClr val="0C00F6"/>
                </a:solidFill>
              </a:rPr>
              <a:t>32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FF0000"/>
                </a:solidFill>
              </a:rPr>
              <a:t>4-10%</a:t>
            </a:r>
            <a:r>
              <a:rPr lang="en-US" sz="1800" dirty="0" smtClean="0"/>
              <a:t> in </a:t>
            </a:r>
            <a:r>
              <a:rPr lang="en-US" sz="1800" b="1" dirty="0" smtClean="0">
                <a:solidFill>
                  <a:srgbClr val="FF0000"/>
                </a:solidFill>
              </a:rPr>
              <a:t>sin</a:t>
            </a:r>
            <a:r>
              <a:rPr lang="en-US" sz="18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23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943100" y="2286000"/>
            <a:ext cx="5219700" cy="4114800"/>
            <a:chOff x="3581400" y="2286000"/>
            <a:chExt cx="5219700" cy="41148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514600"/>
              <a:ext cx="52197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40"/>
            <p:cNvSpPr txBox="1"/>
            <p:nvPr/>
          </p:nvSpPr>
          <p:spPr>
            <a:xfrm>
              <a:off x="5404959" y="2286000"/>
              <a:ext cx="1986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Inverted Hierarchy</a:t>
              </a:r>
              <a:endParaRPr lang="en-GB" sz="1600" b="1" dirty="0"/>
            </a:p>
          </p:txBody>
        </p:sp>
        <p:sp>
          <p:nvSpPr>
            <p:cNvPr id="15" name="ZoneTexte 40"/>
            <p:cNvSpPr txBox="1"/>
            <p:nvPr/>
          </p:nvSpPr>
          <p:spPr>
            <a:xfrm>
              <a:off x="4724400" y="3124200"/>
              <a:ext cx="8050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C00F6"/>
                  </a:solidFill>
                </a:rPr>
                <a:t>T2K 2015</a:t>
              </a:r>
              <a:endParaRPr lang="en-GB" sz="1100" b="1" dirty="0">
                <a:solidFill>
                  <a:srgbClr val="0C00F6"/>
                </a:solidFill>
              </a:endParaRPr>
            </a:p>
          </p:txBody>
        </p:sp>
        <p:sp>
          <p:nvSpPr>
            <p:cNvPr id="17" name="ZoneTexte 40"/>
            <p:cNvSpPr txBox="1"/>
            <p:nvPr/>
          </p:nvSpPr>
          <p:spPr>
            <a:xfrm>
              <a:off x="4752975" y="3568243"/>
              <a:ext cx="930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solidFill>
                    <a:srgbClr val="F42CD3"/>
                  </a:solidFill>
                </a:rPr>
                <a:t>NOvA</a:t>
              </a:r>
              <a:r>
                <a:rPr lang="en-US" sz="1100" b="1" dirty="0" smtClean="0">
                  <a:solidFill>
                    <a:srgbClr val="F42CD3"/>
                  </a:solidFill>
                </a:rPr>
                <a:t> 2020</a:t>
              </a:r>
              <a:endParaRPr lang="en-GB" sz="1100" b="1" dirty="0">
                <a:solidFill>
                  <a:srgbClr val="F42CD3"/>
                </a:solidFill>
              </a:endParaRPr>
            </a:p>
          </p:txBody>
        </p:sp>
        <p:sp>
          <p:nvSpPr>
            <p:cNvPr id="18" name="ZoneTexte 40"/>
            <p:cNvSpPr txBox="1"/>
            <p:nvPr/>
          </p:nvSpPr>
          <p:spPr>
            <a:xfrm>
              <a:off x="4724400" y="3339643"/>
              <a:ext cx="8050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C00F6"/>
                  </a:solidFill>
                </a:rPr>
                <a:t>T2K 2020</a:t>
              </a:r>
              <a:endParaRPr lang="en-GB" sz="1100" b="1" dirty="0">
                <a:solidFill>
                  <a:srgbClr val="0C00F6"/>
                </a:solidFill>
              </a:endParaRPr>
            </a:p>
          </p:txBody>
        </p:sp>
        <p:cxnSp>
          <p:nvCxnSpPr>
            <p:cNvPr id="19" name="Connecteur droit avec flèche 18"/>
            <p:cNvCxnSpPr>
              <a:stCxn id="15" idx="1"/>
            </p:cNvCxnSpPr>
            <p:nvPr/>
          </p:nvCxnSpPr>
          <p:spPr>
            <a:xfrm flipH="1">
              <a:off x="4419600" y="3255005"/>
              <a:ext cx="304800" cy="0"/>
            </a:xfrm>
            <a:prstGeom prst="straightConnector1">
              <a:avLst/>
            </a:prstGeom>
            <a:ln w="19050">
              <a:solidFill>
                <a:srgbClr val="0C00F6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stCxn id="18" idx="1"/>
            </p:cNvCxnSpPr>
            <p:nvPr/>
          </p:nvCxnSpPr>
          <p:spPr>
            <a:xfrm flipH="1" flipV="1">
              <a:off x="4419600" y="3467471"/>
              <a:ext cx="304800" cy="2977"/>
            </a:xfrm>
            <a:prstGeom prst="straightConnector1">
              <a:avLst/>
            </a:prstGeom>
            <a:ln w="19050">
              <a:solidFill>
                <a:srgbClr val="0C00F6"/>
              </a:solidFill>
              <a:prstDash val="sys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>
              <a:stCxn id="17" idx="1"/>
            </p:cNvCxnSpPr>
            <p:nvPr/>
          </p:nvCxnSpPr>
          <p:spPr>
            <a:xfrm flipH="1">
              <a:off x="4419600" y="3699048"/>
              <a:ext cx="333375" cy="0"/>
            </a:xfrm>
            <a:prstGeom prst="straightConnector1">
              <a:avLst/>
            </a:prstGeom>
            <a:ln w="19050">
              <a:solidFill>
                <a:srgbClr val="F42CD3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95" name="Groupe 7194"/>
            <p:cNvGrpSpPr/>
            <p:nvPr/>
          </p:nvGrpSpPr>
          <p:grpSpPr>
            <a:xfrm>
              <a:off x="4373482" y="5145613"/>
              <a:ext cx="1924154" cy="718810"/>
              <a:chOff x="6096000" y="2209800"/>
              <a:chExt cx="1924154" cy="718810"/>
            </a:xfrm>
          </p:grpSpPr>
          <p:sp>
            <p:nvSpPr>
              <p:cNvPr id="13" name="ZoneTexte 40"/>
              <p:cNvSpPr txBox="1"/>
              <p:nvPr/>
            </p:nvSpPr>
            <p:spPr>
              <a:xfrm>
                <a:off x="6400800" y="2209800"/>
                <a:ext cx="6463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MINOS</a:t>
                </a:r>
                <a:endParaRPr lang="en-GB" sz="1100" b="1" dirty="0"/>
              </a:p>
            </p:txBody>
          </p:sp>
          <p:cxnSp>
            <p:nvCxnSpPr>
              <p:cNvPr id="25" name="Connecteur droit avec flèche 24"/>
              <p:cNvCxnSpPr>
                <a:stCxn id="13" idx="1"/>
              </p:cNvCxnSpPr>
              <p:nvPr/>
            </p:nvCxnSpPr>
            <p:spPr>
              <a:xfrm flipH="1">
                <a:off x="6096000" y="2340605"/>
                <a:ext cx="3048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40"/>
              <p:cNvSpPr txBox="1"/>
              <p:nvPr/>
            </p:nvSpPr>
            <p:spPr>
              <a:xfrm>
                <a:off x="6400800" y="2435423"/>
                <a:ext cx="750526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KM3NeT</a:t>
                </a:r>
                <a:endParaRPr lang="en-GB" sz="11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7" name="Connecteur droit avec flèche 26"/>
              <p:cNvCxnSpPr>
                <a:stCxn id="26" idx="1"/>
              </p:cNvCxnSpPr>
              <p:nvPr/>
            </p:nvCxnSpPr>
            <p:spPr>
              <a:xfrm flipH="1">
                <a:off x="6096000" y="2566228"/>
                <a:ext cx="30480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40"/>
              <p:cNvSpPr txBox="1"/>
              <p:nvPr/>
            </p:nvSpPr>
            <p:spPr>
              <a:xfrm>
                <a:off x="6400800" y="2667000"/>
                <a:ext cx="161935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</a:rPr>
                  <a:t>KM3NeT (No E-Scale)</a:t>
                </a:r>
                <a:endParaRPr lang="en-GB" sz="11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9" name="Connecteur droit avec flèche 28"/>
              <p:cNvCxnSpPr>
                <a:stCxn id="28" idx="1"/>
              </p:cNvCxnSpPr>
              <p:nvPr/>
            </p:nvCxnSpPr>
            <p:spPr>
              <a:xfrm flipH="1">
                <a:off x="6096000" y="2797805"/>
                <a:ext cx="30480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ZoneTexte 40"/>
            <p:cNvSpPr txBox="1"/>
            <p:nvPr/>
          </p:nvSpPr>
          <p:spPr>
            <a:xfrm>
              <a:off x="7391400" y="3130971"/>
              <a:ext cx="106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</a:t>
              </a:r>
              <a:r>
                <a:rPr lang="en-US" sz="1200" b="1" dirty="0" smtClean="0">
                  <a:latin typeface="Symbol" panose="05050102010706020507" pitchFamily="18" charset="2"/>
                </a:rPr>
                <a:t>s</a:t>
              </a:r>
              <a:r>
                <a:rPr lang="en-US" sz="1200" b="1" dirty="0" smtClean="0"/>
                <a:t> contours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132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Beyond the Standard Model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39126"/>
            <a:ext cx="7543800" cy="115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71221"/>
            <a:ext cx="9144000" cy="22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Extended Models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Non-Standard Interactions (NSI)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9718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Sterile Neutrinos (3+N </a:t>
            </a:r>
            <a:r>
              <a:rPr lang="en-US" sz="2800" dirty="0" err="1" smtClean="0"/>
              <a:t>Flavours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857220"/>
            <a:ext cx="6629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5791200" y="1176010"/>
            <a:ext cx="2514600" cy="1643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 rot="1962302">
            <a:off x="7373557" y="4706786"/>
            <a:ext cx="1541153" cy="668209"/>
          </a:xfrm>
          <a:prstGeom prst="ellipse">
            <a:avLst/>
          </a:prstGeom>
          <a:noFill/>
          <a:ln>
            <a:solidFill>
              <a:srgbClr val="877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7315200" y="457200"/>
            <a:ext cx="1405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Arbitrary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Perturbation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1997602">
            <a:off x="7027489" y="5390307"/>
            <a:ext cx="172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77AFE"/>
                </a:solidFill>
              </a:rPr>
              <a:t>NC Contribution</a:t>
            </a:r>
            <a:endParaRPr lang="en-GB" b="1" dirty="0">
              <a:solidFill>
                <a:srgbClr val="877A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Enhanced Matter Effects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050" name="Picture 2" descr="C:\Users\Joao Coelho\Desktop\diffplots\myanimation-lowres_nue_varz_60p_nsi_0p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ao Coelho\Desktop\diffplots\myanimation-lowres_mutau_varz_40p_steril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0" y="11430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F0BAE"/>
                </a:solidFill>
              </a:rPr>
              <a:t>NSI (</a:t>
            </a:r>
            <a:r>
              <a:rPr lang="en-US" sz="2800" b="1" dirty="0" err="1" smtClean="0">
                <a:solidFill>
                  <a:srgbClr val="CF0BAE"/>
                </a:solidFill>
                <a:latin typeface="Symbol" panose="05050102010706020507" pitchFamily="18" charset="2"/>
              </a:rPr>
              <a:t>e</a:t>
            </a:r>
            <a:r>
              <a:rPr lang="en-US" sz="2800" b="1" baseline="-25000" dirty="0" err="1" smtClean="0">
                <a:solidFill>
                  <a:srgbClr val="CF0BAE"/>
                </a:solidFill>
              </a:rPr>
              <a:t>e</a:t>
            </a:r>
            <a:r>
              <a:rPr lang="en-US" sz="2800" b="1" baseline="-25000" dirty="0" err="1" smtClean="0">
                <a:solidFill>
                  <a:srgbClr val="CF0BAE"/>
                </a:solidFill>
                <a:latin typeface="Symbol" panose="05050102010706020507" pitchFamily="18" charset="2"/>
              </a:rPr>
              <a:t>t</a:t>
            </a:r>
            <a:r>
              <a:rPr lang="en-US" sz="2800" b="1" dirty="0" smtClean="0">
                <a:solidFill>
                  <a:srgbClr val="CF0BAE"/>
                </a:solidFill>
              </a:rPr>
              <a:t> = 0.2)</a:t>
            </a:r>
            <a:endParaRPr lang="en-US" sz="2800" b="1" dirty="0">
              <a:solidFill>
                <a:srgbClr val="CF0BAE"/>
              </a:solidFill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4191000" y="1143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F0BAE"/>
                </a:solidFill>
              </a:rPr>
              <a:t>Steriles</a:t>
            </a:r>
            <a:r>
              <a:rPr lang="en-US" sz="2800" b="1" dirty="0" smtClean="0">
                <a:solidFill>
                  <a:srgbClr val="CF0BAE"/>
                </a:solidFill>
              </a:rPr>
              <a:t> (“</a:t>
            </a:r>
            <a:r>
              <a:rPr lang="en-US" sz="2800" b="1" dirty="0" err="1" smtClean="0">
                <a:solidFill>
                  <a:srgbClr val="CF0BAE"/>
                </a:solidFill>
              </a:rPr>
              <a:t>Curr</a:t>
            </a:r>
            <a:r>
              <a:rPr lang="en-US" sz="2800" b="1" dirty="0" smtClean="0">
                <a:solidFill>
                  <a:srgbClr val="CF0BAE"/>
                </a:solidFill>
              </a:rPr>
              <a:t>.” Limits)</a:t>
            </a:r>
            <a:endParaRPr lang="en-US" sz="2800" b="1" dirty="0">
              <a:solidFill>
                <a:srgbClr val="CF0BA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4107" y="5955268"/>
            <a:ext cx="354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Visit </a:t>
            </a:r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</a:t>
            </a:r>
            <a:r>
              <a:rPr lang="en-GB" dirty="0" smtClean="0">
                <a:hlinkClick r:id="rId5"/>
              </a:rPr>
              <a:t>goo.gl/CJyFoK</a:t>
            </a:r>
            <a:r>
              <a:rPr lang="en-GB" dirty="0" smtClean="0"/>
              <a:t> for more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Non-Standard Interactions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40000" pencilSize="5"/>
                    </a14:imgEffect>
                    <a14:imgEffect>
                      <a14:colorTemperature colorTemp="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922" r="3939" b="3559"/>
          <a:stretch/>
        </p:blipFill>
        <p:spPr bwMode="auto">
          <a:xfrm>
            <a:off x="1676400" y="2743200"/>
            <a:ext cx="4038600" cy="2971939"/>
          </a:xfrm>
          <a:prstGeom prst="rect">
            <a:avLst/>
          </a:prstGeom>
          <a:noFill/>
          <a:ln w="152400" cmpd="thinThick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439126"/>
            <a:ext cx="7543800" cy="115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NSI Motivation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Non-Standard Interactions (NSI)</a:t>
            </a:r>
            <a:endParaRPr lang="en-US" sz="28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Ellipse 1"/>
          <p:cNvSpPr/>
          <p:nvPr/>
        </p:nvSpPr>
        <p:spPr>
          <a:xfrm>
            <a:off x="5791200" y="1176010"/>
            <a:ext cx="2514600" cy="1643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7315200" y="457200"/>
            <a:ext cx="1405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Arbitrary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Perturbation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5715000"/>
            <a:ext cx="72294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r="-5752"/>
          <a:stretch/>
        </p:blipFill>
        <p:spPr bwMode="auto">
          <a:xfrm>
            <a:off x="6231635" y="4076700"/>
            <a:ext cx="1464565" cy="1257300"/>
          </a:xfrm>
          <a:prstGeom prst="rect">
            <a:avLst/>
          </a:prstGeom>
          <a:noFill/>
          <a:ln w="28575">
            <a:solidFill>
              <a:srgbClr val="877A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155436" y="3352800"/>
            <a:ext cx="1488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77AFE"/>
                </a:solidFill>
              </a:rPr>
              <a:t>Dimension-6</a:t>
            </a:r>
          </a:p>
          <a:p>
            <a:pPr algn="ctr"/>
            <a:r>
              <a:rPr lang="en-US" b="1" dirty="0" smtClean="0">
                <a:solidFill>
                  <a:srgbClr val="877AFE"/>
                </a:solidFill>
              </a:rPr>
              <a:t>+ Naturalness</a:t>
            </a:r>
            <a:endParaRPr lang="en-GB" b="1" dirty="0">
              <a:solidFill>
                <a:srgbClr val="877AF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882001" y="4382869"/>
            <a:ext cx="1125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877AFE"/>
                </a:solidFill>
              </a:rPr>
              <a:t>TeV</a:t>
            </a:r>
            <a:r>
              <a:rPr lang="en-US" b="1" dirty="0" smtClean="0">
                <a:solidFill>
                  <a:srgbClr val="877AFE"/>
                </a:solidFill>
              </a:rPr>
              <a:t> Scale </a:t>
            </a:r>
          </a:p>
          <a:p>
            <a:pPr algn="ctr"/>
            <a:r>
              <a:rPr lang="en-US" b="1" dirty="0" smtClean="0">
                <a:solidFill>
                  <a:srgbClr val="877AFE"/>
                </a:solidFill>
              </a:rPr>
              <a:t>~ 10</a:t>
            </a:r>
            <a:r>
              <a:rPr lang="en-US" b="1" baseline="30000" dirty="0" smtClean="0">
                <a:solidFill>
                  <a:srgbClr val="877AFE"/>
                </a:solidFill>
              </a:rPr>
              <a:t>-2</a:t>
            </a:r>
            <a:endParaRPr lang="en-GB" b="1" baseline="30000" dirty="0">
              <a:solidFill>
                <a:srgbClr val="877A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inspirehep.net/record/1185811/files/Epsil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20182"/>
            <a:ext cx="3124200" cy="61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Non-Standard Interactions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90525" y="781050"/>
            <a:ext cx="4714875" cy="3257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Direct limits are very weak on 3 of the 6 possible new couplings</a:t>
            </a:r>
          </a:p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Rich phenomenology, i.e. complicated analysis with many free parameters</a:t>
            </a:r>
          </a:p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Still need to study the ideal approach for ORCA</a:t>
            </a:r>
          </a:p>
          <a:p>
            <a:pPr marL="182880" indent="-182880">
              <a:spcBef>
                <a:spcPts val="600"/>
              </a:spcBef>
              <a:spcAft>
                <a:spcPts val="1800"/>
              </a:spcAft>
            </a:pPr>
            <a:r>
              <a:rPr lang="en-US" sz="2400" dirty="0" smtClean="0"/>
              <a:t>Often correlated: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 rot="5400000">
            <a:off x="6895703" y="3360469"/>
            <a:ext cx="3974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J. A. B.  Coelho et al., Phys. Rev</a:t>
            </a:r>
            <a:r>
              <a:rPr lang="en-GB" sz="1200" dirty="0"/>
              <a:t>. </a:t>
            </a:r>
            <a:r>
              <a:rPr lang="en-GB" sz="1200" dirty="0" smtClean="0"/>
              <a:t>D86, 113015  (2012</a:t>
            </a:r>
            <a:r>
              <a:rPr lang="en-GB" sz="1200" dirty="0"/>
              <a:t>)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6200" y="4953000"/>
            <a:ext cx="5405437" cy="1345961"/>
            <a:chOff x="76200" y="4750039"/>
            <a:chExt cx="5405437" cy="1345961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750039"/>
              <a:ext cx="5405437" cy="1345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452437" y="4826239"/>
              <a:ext cx="1371600" cy="5839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Ellipse 15"/>
            <p:cNvSpPr/>
            <p:nvPr/>
          </p:nvSpPr>
          <p:spPr>
            <a:xfrm>
              <a:off x="3576637" y="4800600"/>
              <a:ext cx="13716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Ellipse 16"/>
            <p:cNvSpPr/>
            <p:nvPr/>
          </p:nvSpPr>
          <p:spPr>
            <a:xfrm>
              <a:off x="3576637" y="5486400"/>
              <a:ext cx="1371600" cy="5839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31509"/>
            <a:ext cx="27717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05000" y="6172200"/>
            <a:ext cx="150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Bounds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295400" y="6504801"/>
            <a:ext cx="464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See T. </a:t>
            </a:r>
            <a:r>
              <a:rPr lang="en-GB" sz="1200" dirty="0" err="1" smtClean="0"/>
              <a:t>Ohlsson</a:t>
            </a:r>
            <a:r>
              <a:rPr lang="en-GB" sz="1200" dirty="0" smtClean="0"/>
              <a:t>, Rep</a:t>
            </a:r>
            <a:r>
              <a:rPr lang="en-GB" sz="1200" dirty="0"/>
              <a:t>. </a:t>
            </a:r>
            <a:r>
              <a:rPr lang="en-GB" sz="1200" dirty="0" err="1"/>
              <a:t>Prog</a:t>
            </a:r>
            <a:r>
              <a:rPr lang="en-GB" sz="1200" dirty="0"/>
              <a:t>. Phys. </a:t>
            </a:r>
            <a:r>
              <a:rPr lang="en-GB" sz="1200" dirty="0" smtClean="0"/>
              <a:t>76, 044201 </a:t>
            </a:r>
            <a:r>
              <a:rPr lang="en-GB" sz="1200" dirty="0"/>
              <a:t>(2013</a:t>
            </a:r>
            <a:r>
              <a:rPr lang="en-GB" sz="1200" dirty="0" smtClean="0"/>
              <a:t>) for a review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232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106" y="5468278"/>
            <a:ext cx="7543800" cy="115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Resonances w/ NSI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214086" y="1299865"/>
            <a:ext cx="4281714" cy="3657600"/>
            <a:chOff x="1836605" y="762000"/>
            <a:chExt cx="5050170" cy="43094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6605" y="762000"/>
              <a:ext cx="5050170" cy="4309478"/>
            </a:xfrm>
            <a:prstGeom prst="rect">
              <a:avLst/>
            </a:prstGeom>
            <a:noFill/>
            <a:ln w="38100">
              <a:solidFill>
                <a:srgbClr val="F42CD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35190" y="17526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76595" y="3025747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51205" y="1109079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4724400" y="1299865"/>
            <a:ext cx="4286249" cy="3657600"/>
            <a:chOff x="1836605" y="762000"/>
            <a:chExt cx="5050169" cy="4309478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36605" y="762000"/>
              <a:ext cx="5050169" cy="4309478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22"/>
            <p:cNvSpPr txBox="1"/>
            <p:nvPr/>
          </p:nvSpPr>
          <p:spPr>
            <a:xfrm>
              <a:off x="3335190" y="17526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0" name="TextBox 23"/>
            <p:cNvSpPr txBox="1"/>
            <p:nvPr/>
          </p:nvSpPr>
          <p:spPr>
            <a:xfrm>
              <a:off x="5876741" y="2193232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4"/>
            <p:cNvSpPr txBox="1"/>
            <p:nvPr/>
          </p:nvSpPr>
          <p:spPr>
            <a:xfrm>
              <a:off x="4351205" y="1109079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752600" y="76200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42CD3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rgbClr val="F42CD3"/>
                </a:solidFill>
              </a:rPr>
              <a:t>ee</a:t>
            </a:r>
            <a:r>
              <a:rPr lang="en-US" sz="2400" b="1" dirty="0" smtClean="0">
                <a:solidFill>
                  <a:srgbClr val="F42CD3"/>
                </a:solidFill>
              </a:rPr>
              <a:t> = 1</a:t>
            </a:r>
            <a:endParaRPr lang="en-GB" sz="2400" b="1" dirty="0">
              <a:solidFill>
                <a:srgbClr val="F42CD3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791200" y="762000"/>
            <a:ext cx="247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= 0.5, </a:t>
            </a:r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>
                <a:solidFill>
                  <a:schemeClr val="accent4"/>
                </a:solidFill>
              </a:rPr>
              <a:t>= </a:t>
            </a:r>
            <a:r>
              <a:rPr lang="en-US" sz="2400" b="1" dirty="0" smtClean="0">
                <a:solidFill>
                  <a:schemeClr val="accent4"/>
                </a:solidFill>
              </a:rPr>
              <a:t>0.25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02158" y="5468062"/>
            <a:ext cx="475042" cy="475538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/>
          <p:cNvSpPr/>
          <p:nvPr/>
        </p:nvSpPr>
        <p:spPr>
          <a:xfrm>
            <a:off x="7620000" y="6163310"/>
            <a:ext cx="475042" cy="46609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Ellipse 29"/>
          <p:cNvSpPr/>
          <p:nvPr/>
        </p:nvSpPr>
        <p:spPr>
          <a:xfrm>
            <a:off x="6324600" y="5486400"/>
            <a:ext cx="475042" cy="475538"/>
          </a:xfrm>
          <a:prstGeom prst="ellipse">
            <a:avLst/>
          </a:prstGeom>
          <a:noFill/>
          <a:ln>
            <a:solidFill>
              <a:srgbClr val="F42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6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7200" y="914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There are 3 neutrinos, so things are a bit more complicated</a:t>
            </a:r>
          </a:p>
          <a:p>
            <a:r>
              <a:rPr lang="en-US" sz="2000" dirty="0" smtClean="0"/>
              <a:t>Two independent differences in mass-squared (</a:t>
            </a:r>
            <a:r>
              <a:rPr lang="en-US" sz="2000" dirty="0" smtClean="0">
                <a:latin typeface="Symbol" panose="05050102010706020507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21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anose="05050102010706020507" pitchFamily="18" charset="2"/>
              </a:rPr>
              <a:t>D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32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3 mixing angles 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12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13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baseline="-25000" dirty="0" smtClean="0"/>
              <a:t>23</a:t>
            </a:r>
            <a:r>
              <a:rPr lang="en-US" sz="2000" dirty="0" smtClean="0"/>
              <a:t>) and 1 CPV phase 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baseline="-25000" dirty="0" err="1" smtClean="0"/>
              <a:t>CP</a:t>
            </a:r>
            <a:endParaRPr lang="en-US" sz="2000" dirty="0" smtClean="0"/>
          </a:p>
        </p:txBody>
      </p:sp>
      <p:grpSp>
        <p:nvGrpSpPr>
          <p:cNvPr id="3" name="Groupe 2"/>
          <p:cNvGrpSpPr/>
          <p:nvPr/>
        </p:nvGrpSpPr>
        <p:grpSpPr>
          <a:xfrm>
            <a:off x="2133600" y="2544826"/>
            <a:ext cx="4738230" cy="3551174"/>
            <a:chOff x="214770" y="2697226"/>
            <a:chExt cx="4738230" cy="3551174"/>
          </a:xfrm>
        </p:grpSpPr>
        <p:pic>
          <p:nvPicPr>
            <p:cNvPr id="30" name="Picture 13" descr="Masse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697226"/>
              <a:ext cx="4724400" cy="3551174"/>
            </a:xfrm>
            <a:prstGeom prst="rect">
              <a:avLst/>
            </a:prstGeom>
          </p:spPr>
        </p:pic>
        <p:cxnSp>
          <p:nvCxnSpPr>
            <p:cNvPr id="32" name="Straight Arrow Connector 15"/>
            <p:cNvCxnSpPr/>
            <p:nvPr/>
          </p:nvCxnSpPr>
          <p:spPr>
            <a:xfrm flipV="1">
              <a:off x="685800" y="3118983"/>
              <a:ext cx="0" cy="304800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6"/>
            <p:cNvSpPr txBox="1"/>
            <p:nvPr/>
          </p:nvSpPr>
          <p:spPr>
            <a:xfrm>
              <a:off x="214770" y="3419318"/>
              <a:ext cx="1010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sin</a:t>
              </a:r>
              <a:r>
                <a:rPr lang="en-US" sz="2400" baseline="30000" dirty="0" smtClean="0">
                  <a:solidFill>
                    <a:srgbClr val="00B050"/>
                  </a:solidFill>
                </a:rPr>
                <a:t>2</a:t>
              </a:r>
              <a:r>
                <a:rPr lang="en-US" sz="2400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sz="2400" baseline="-25000" dirty="0" smtClean="0">
                  <a:solidFill>
                    <a:srgbClr val="00B050"/>
                  </a:solidFill>
                </a:rPr>
                <a:t>13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cxnSp>
          <p:nvCxnSpPr>
            <p:cNvPr id="34" name="Straight Arrow Connector 18"/>
            <p:cNvCxnSpPr/>
            <p:nvPr/>
          </p:nvCxnSpPr>
          <p:spPr>
            <a:xfrm flipV="1">
              <a:off x="1890825" y="3118983"/>
              <a:ext cx="0" cy="304800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9"/>
            <p:cNvSpPr txBox="1"/>
            <p:nvPr/>
          </p:nvSpPr>
          <p:spPr>
            <a:xfrm>
              <a:off x="1371600" y="3419318"/>
              <a:ext cx="1233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~ sin</a:t>
              </a:r>
              <a:r>
                <a:rPr lang="en-US" sz="2400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  <a:latin typeface="Symbol" pitchFamily="18" charset="2"/>
                </a:rPr>
                <a:t>q</a:t>
              </a:r>
              <a:r>
                <a:rPr lang="en-US" sz="2400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23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6" name="Straight Arrow Connector 21"/>
            <p:cNvCxnSpPr/>
            <p:nvPr/>
          </p:nvCxnSpPr>
          <p:spPr>
            <a:xfrm>
              <a:off x="1281225" y="4414383"/>
              <a:ext cx="14175" cy="381000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2"/>
            <p:cNvSpPr txBox="1"/>
            <p:nvPr/>
          </p:nvSpPr>
          <p:spPr>
            <a:xfrm>
              <a:off x="685800" y="4028918"/>
              <a:ext cx="12330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~ sin</a:t>
              </a:r>
              <a:r>
                <a:rPr lang="en-US" sz="2400" baseline="30000" dirty="0" smtClean="0">
                  <a:solidFill>
                    <a:srgbClr val="00B050"/>
                  </a:solidFill>
                </a:rPr>
                <a:t>2</a:t>
              </a:r>
              <a:r>
                <a:rPr lang="en-US" sz="2400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sz="2400" baseline="-25000" dirty="0" smtClean="0">
                  <a:solidFill>
                    <a:srgbClr val="00B050"/>
                  </a:solidFill>
                </a:rPr>
                <a:t>1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2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cxnSp>
          <p:nvCxnSpPr>
            <p:cNvPr id="38" name="Straight Arrow Connector 24"/>
            <p:cNvCxnSpPr/>
            <p:nvPr/>
          </p:nvCxnSpPr>
          <p:spPr>
            <a:xfrm>
              <a:off x="2668434" y="4418848"/>
              <a:ext cx="14175" cy="381000"/>
            </a:xfrm>
            <a:prstGeom prst="straightConnector1">
              <a:avLst/>
            </a:prstGeom>
            <a:ln w="317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25"/>
            <p:cNvSpPr txBox="1"/>
            <p:nvPr/>
          </p:nvSpPr>
          <p:spPr>
            <a:xfrm>
              <a:off x="2239239" y="4033383"/>
              <a:ext cx="961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accent6">
                      <a:lumMod val="75000"/>
                    </a:schemeClr>
                  </a:solidFill>
                </a:rPr>
                <a:t>cos</a:t>
              </a:r>
              <a:r>
                <a:rPr lang="en-US" sz="2400" dirty="0" err="1" smtClean="0">
                  <a:solidFill>
                    <a:srgbClr val="7030A0"/>
                  </a:solidFill>
                  <a:latin typeface="Symbol" pitchFamily="18" charset="2"/>
                </a:rPr>
                <a:t>d</a:t>
              </a:r>
              <a:r>
                <a:rPr lang="en-US" sz="2400" baseline="-25000" dirty="0" err="1" smtClean="0">
                  <a:solidFill>
                    <a:srgbClr val="7030A0"/>
                  </a:solidFill>
                </a:rPr>
                <a:t>CP</a:t>
              </a:r>
              <a:endParaRPr lang="en-US" sz="2400" baseline="-25000" dirty="0">
                <a:solidFill>
                  <a:srgbClr val="7030A0"/>
                </a:solidFill>
              </a:endParaRPr>
            </a:p>
          </p:txBody>
        </p:sp>
        <p:cxnSp>
          <p:nvCxnSpPr>
            <p:cNvPr id="40" name="Straight Arrow Connector 26"/>
            <p:cNvCxnSpPr/>
            <p:nvPr/>
          </p:nvCxnSpPr>
          <p:spPr>
            <a:xfrm>
              <a:off x="2699487" y="4414383"/>
              <a:ext cx="14175" cy="381000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589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825" y="3090951"/>
            <a:ext cx="429577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3090951"/>
            <a:ext cx="4297677" cy="33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NSI Phase Space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1000" y="838200"/>
            <a:ext cx="85344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Very different from MH for </a:t>
            </a:r>
            <a:r>
              <a:rPr lang="en-US" sz="2400" dirty="0" err="1" smtClean="0"/>
              <a:t>nue</a:t>
            </a:r>
            <a:endParaRPr lang="en-US" sz="2400" dirty="0" smtClean="0"/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Sensitivity in both channels, but </a:t>
            </a:r>
            <a:r>
              <a:rPr lang="en-US" sz="2400" dirty="0" err="1" smtClean="0"/>
              <a:t>numu</a:t>
            </a:r>
            <a:r>
              <a:rPr lang="en-US" sz="2400" dirty="0" smtClean="0"/>
              <a:t> is correlated with MH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/>
              <a:t>Still under unrealistic assumptions: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Perfect </a:t>
            </a:r>
            <a:r>
              <a:rPr lang="en-US" sz="2000" dirty="0" err="1"/>
              <a:t>flavour</a:t>
            </a:r>
            <a:r>
              <a:rPr lang="en-US" sz="2000" dirty="0"/>
              <a:t> selection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No systematics or nuisance </a:t>
            </a:r>
            <a:r>
              <a:rPr lang="en-US" sz="2000" dirty="0" smtClean="0"/>
              <a:t>pars</a:t>
            </a:r>
            <a:r>
              <a:rPr lang="en-US" sz="2000" dirty="0"/>
              <a:t>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91200" y="2129135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= 0.2, </a:t>
            </a:r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>
                <a:solidFill>
                  <a:schemeClr val="accent4"/>
                </a:solidFill>
              </a:rPr>
              <a:t>= </a:t>
            </a:r>
            <a:r>
              <a:rPr lang="en-US" sz="2400" b="1" dirty="0" smtClean="0">
                <a:solidFill>
                  <a:schemeClr val="accent4"/>
                </a:solidFill>
              </a:rPr>
              <a:t>0.04</a:t>
            </a:r>
            <a:endParaRPr lang="en-GB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124200"/>
            <a:ext cx="4297680" cy="3386051"/>
          </a:xfrm>
          <a:prstGeom prst="rect">
            <a:avLst/>
          </a:prstGeom>
          <a:noFill/>
          <a:ln w="50800">
            <a:noFill/>
          </a:ln>
          <a:extLst/>
        </p:spPr>
      </p:pic>
      <p:pic>
        <p:nvPicPr>
          <p:cNvPr id="4098" name="Picture 2" descr="D:\Estudos\JobHunting\Fellowships\MarieCurie\MSCF_Paris_2016\Contours_Nue_NSI_v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3124200"/>
            <a:ext cx="4297680" cy="3386350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NSI Phase Space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5791200" y="2129135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e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= 0.2, </a:t>
            </a:r>
            <a:r>
              <a:rPr lang="en-US" sz="2400" b="1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 err="1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baseline="-25000" dirty="0" err="1" smtClean="0">
                <a:solidFill>
                  <a:schemeClr val="accent4"/>
                </a:solidFill>
                <a:latin typeface="Symbol" panose="05050102010706020507" pitchFamily="18" charset="2"/>
              </a:rPr>
              <a:t>t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>
                <a:solidFill>
                  <a:schemeClr val="accent4"/>
                </a:solidFill>
              </a:rPr>
              <a:t>= </a:t>
            </a:r>
            <a:r>
              <a:rPr lang="en-US" sz="2400" b="1" dirty="0" smtClean="0">
                <a:solidFill>
                  <a:schemeClr val="accent4"/>
                </a:solidFill>
              </a:rPr>
              <a:t>0.04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sp>
        <p:nvSpPr>
          <p:cNvPr id="12" name="Espaço Reservado para Conteúdo 5"/>
          <p:cNvSpPr txBox="1">
            <a:spLocks/>
          </p:cNvSpPr>
          <p:nvPr/>
        </p:nvSpPr>
        <p:spPr>
          <a:xfrm>
            <a:off x="381000" y="838200"/>
            <a:ext cx="85344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Very different from MH for </a:t>
            </a:r>
            <a:r>
              <a:rPr lang="en-US" sz="2400" dirty="0" err="1" smtClean="0"/>
              <a:t>nue</a:t>
            </a:r>
            <a:endParaRPr lang="en-US" sz="2400" dirty="0" smtClean="0"/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Sensitivity in both channels, but </a:t>
            </a:r>
            <a:r>
              <a:rPr lang="en-US" sz="2400" dirty="0" err="1" smtClean="0"/>
              <a:t>numu</a:t>
            </a:r>
            <a:r>
              <a:rPr lang="en-US" sz="2400" dirty="0" smtClean="0"/>
              <a:t> is correlated with MH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/>
              <a:t>Still under unrealistic assumptions: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Perfect </a:t>
            </a:r>
            <a:r>
              <a:rPr lang="en-US" sz="2000" dirty="0" err="1"/>
              <a:t>flavour</a:t>
            </a:r>
            <a:r>
              <a:rPr lang="en-US" sz="2000" dirty="0"/>
              <a:t> selection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/>
              <a:t>No systematics or nuisance </a:t>
            </a:r>
            <a:r>
              <a:rPr lang="en-US" sz="2000" dirty="0" smtClean="0"/>
              <a:t>pars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7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3657600"/>
            <a:ext cx="347918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ORCA et al.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020" y="762000"/>
            <a:ext cx="347918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762001"/>
            <a:ext cx="4829576" cy="4571999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05400" y="5334000"/>
            <a:ext cx="37012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GB" sz="1200" dirty="0"/>
              <a:t>JHEP </a:t>
            </a:r>
            <a:r>
              <a:rPr lang="en-GB" sz="1200" dirty="0" smtClean="0"/>
              <a:t>0908:090 (2009)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[2] </a:t>
            </a:r>
            <a:r>
              <a:rPr lang="en-GB" sz="1200" dirty="0" smtClean="0">
                <a:solidFill>
                  <a:srgbClr val="7030A0"/>
                </a:solidFill>
              </a:rPr>
              <a:t>Phys. Lett. B594:347 (2004)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[3] </a:t>
            </a:r>
            <a:r>
              <a:rPr lang="en-GB" sz="1200" dirty="0" smtClean="0">
                <a:solidFill>
                  <a:srgbClr val="FF0000"/>
                </a:solidFill>
              </a:rPr>
              <a:t>PRD </a:t>
            </a:r>
            <a:r>
              <a:rPr lang="en-GB" sz="1200" dirty="0">
                <a:solidFill>
                  <a:srgbClr val="FF0000"/>
                </a:solidFill>
              </a:rPr>
              <a:t>86, 113015 (2012</a:t>
            </a:r>
            <a:r>
              <a:rPr lang="en-GB" sz="1200" dirty="0" smtClean="0">
                <a:solidFill>
                  <a:srgbClr val="FF0000"/>
                </a:solidFill>
              </a:rPr>
              <a:t>); PRD </a:t>
            </a:r>
            <a:r>
              <a:rPr lang="en-GB" sz="1200" dirty="0">
                <a:solidFill>
                  <a:srgbClr val="FF0000"/>
                </a:solidFill>
              </a:rPr>
              <a:t>88, 072011 (2013</a:t>
            </a:r>
            <a:r>
              <a:rPr lang="en-GB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>
                <a:solidFill>
                  <a:srgbClr val="0C00F6"/>
                </a:solidFill>
              </a:rPr>
              <a:t>[4] Phys. Rev. D 84, </a:t>
            </a:r>
            <a:r>
              <a:rPr lang="en-US" sz="1200" dirty="0" smtClean="0">
                <a:solidFill>
                  <a:srgbClr val="0C00F6"/>
                </a:solidFill>
              </a:rPr>
              <a:t>113008 (2011)</a:t>
            </a:r>
          </a:p>
          <a:p>
            <a:r>
              <a:rPr lang="en-US" sz="1200" dirty="0">
                <a:solidFill>
                  <a:schemeClr val="accent6"/>
                </a:solidFill>
              </a:rPr>
              <a:t>[5] </a:t>
            </a:r>
            <a:r>
              <a:rPr lang="en-GB" sz="1200" dirty="0">
                <a:solidFill>
                  <a:schemeClr val="accent6"/>
                </a:solidFill>
              </a:rPr>
              <a:t>M. Day and A. Karle</a:t>
            </a:r>
            <a:r>
              <a:rPr lang="en-US" sz="1200" dirty="0" smtClean="0">
                <a:solidFill>
                  <a:schemeClr val="accent6"/>
                </a:solidFill>
              </a:rPr>
              <a:t>, P3.093 Neutrino 2016</a:t>
            </a:r>
          </a:p>
          <a:p>
            <a:r>
              <a:rPr lang="en-US" sz="1200" dirty="0" smtClean="0">
                <a:solidFill>
                  <a:srgbClr val="00B050"/>
                </a:solidFill>
              </a:rPr>
              <a:t>[6] J. A. B. Coelho, arXiv:1702.04508 (2017)</a:t>
            </a:r>
          </a:p>
          <a:p>
            <a:r>
              <a:rPr lang="en-US" sz="1200" dirty="0" smtClean="0">
                <a:solidFill>
                  <a:srgbClr val="00B0F0"/>
                </a:solidFill>
              </a:rPr>
              <a:t>[7] </a:t>
            </a:r>
            <a:r>
              <a:rPr lang="en-GB" sz="1200" dirty="0">
                <a:solidFill>
                  <a:srgbClr val="00B0F0"/>
                </a:solidFill>
              </a:rPr>
              <a:t>Phys. Lett. </a:t>
            </a:r>
            <a:r>
              <a:rPr lang="en-GB" sz="1200" dirty="0" smtClean="0">
                <a:solidFill>
                  <a:srgbClr val="00B0F0"/>
                </a:solidFill>
              </a:rPr>
              <a:t>B739:357 </a:t>
            </a:r>
            <a:r>
              <a:rPr lang="en-GB" sz="1200" dirty="0">
                <a:solidFill>
                  <a:srgbClr val="00B0F0"/>
                </a:solidFill>
              </a:rPr>
              <a:t>(2014)</a:t>
            </a:r>
          </a:p>
        </p:txBody>
      </p:sp>
    </p:spTree>
    <p:extLst>
      <p:ext uri="{BB962C8B-B14F-4D97-AF65-F5344CB8AC3E}">
        <p14:creationId xmlns:p14="http://schemas.microsoft.com/office/powerpoint/2010/main" val="31124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Sterile Neutrinos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Sterile Neutrino Motivation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4" name="Groupe 3"/>
          <p:cNvGrpSpPr/>
          <p:nvPr/>
        </p:nvGrpSpPr>
        <p:grpSpPr>
          <a:xfrm>
            <a:off x="3048000" y="769441"/>
            <a:ext cx="5943600" cy="1521327"/>
            <a:chOff x="0" y="1309701"/>
            <a:chExt cx="9144000" cy="2340503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09701"/>
              <a:ext cx="9144000" cy="2233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Ellipse 12"/>
            <p:cNvSpPr/>
            <p:nvPr/>
          </p:nvSpPr>
          <p:spPr>
            <a:xfrm rot="1962302">
              <a:off x="7373557" y="2545266"/>
              <a:ext cx="1541153" cy="668209"/>
            </a:xfrm>
            <a:prstGeom prst="ellipse">
              <a:avLst/>
            </a:prstGeom>
            <a:noFill/>
            <a:ln>
              <a:solidFill>
                <a:srgbClr val="877A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ZoneTexte 13"/>
            <p:cNvSpPr txBox="1"/>
            <p:nvPr/>
          </p:nvSpPr>
          <p:spPr>
            <a:xfrm rot="1997602">
              <a:off x="6685645" y="3176701"/>
              <a:ext cx="2409929" cy="473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877AFE"/>
                  </a:solidFill>
                </a:rPr>
                <a:t>NC Contribution</a:t>
              </a:r>
              <a:endParaRPr lang="en-GB" sz="1400" b="1" dirty="0">
                <a:solidFill>
                  <a:srgbClr val="877AFE"/>
                </a:solidFill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152400" y="1295400"/>
            <a:ext cx="3706296" cy="4652890"/>
            <a:chOff x="-48696" y="376310"/>
            <a:chExt cx="3706296" cy="4652890"/>
          </a:xfrm>
        </p:grpSpPr>
        <p:pic>
          <p:nvPicPr>
            <p:cNvPr id="16" name="Picture 14" descr="nu_mixing_steril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1062482"/>
              <a:ext cx="3505200" cy="3966718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-48696" y="1836150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CC33"/>
                  </a:solidFill>
                </a:rPr>
                <a:t>|U</a:t>
              </a:r>
              <a:r>
                <a:rPr lang="en-US" b="1" baseline="-25000" dirty="0" smtClean="0">
                  <a:solidFill>
                    <a:srgbClr val="33CC33"/>
                  </a:solidFill>
                </a:rPr>
                <a:t>e4</a:t>
              </a:r>
              <a:r>
                <a:rPr lang="en-US" b="1" dirty="0" smtClean="0">
                  <a:solidFill>
                    <a:srgbClr val="33CC33"/>
                  </a:solidFill>
                </a:rPr>
                <a:t>|</a:t>
              </a:r>
              <a:r>
                <a:rPr lang="en-US" b="1" baseline="30000" dirty="0" smtClean="0">
                  <a:solidFill>
                    <a:srgbClr val="33CC33"/>
                  </a:solidFill>
                </a:rPr>
                <a:t>2</a:t>
              </a:r>
              <a:endParaRPr lang="en-GB" b="1" baseline="30000" dirty="0">
                <a:solidFill>
                  <a:srgbClr val="33CC33"/>
                </a:solidFill>
              </a:endParaRPr>
            </a:p>
          </p:txBody>
        </p:sp>
        <p:cxnSp>
          <p:nvCxnSpPr>
            <p:cNvPr id="18" name="Connecteur droit avec flèche 17"/>
            <p:cNvCxnSpPr>
              <a:stCxn id="17" idx="0"/>
            </p:cNvCxnSpPr>
            <p:nvPr/>
          </p:nvCxnSpPr>
          <p:spPr>
            <a:xfrm flipV="1">
              <a:off x="318552" y="1373302"/>
              <a:ext cx="138648" cy="462848"/>
            </a:xfrm>
            <a:prstGeom prst="straightConnector1">
              <a:avLst/>
            </a:prstGeom>
            <a:ln w="19050">
              <a:solidFill>
                <a:srgbClr val="33CC3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713304" y="1830130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|U</a:t>
              </a:r>
              <a:r>
                <a:rPr lang="en-US" b="1" baseline="-25000" dirty="0" smtClean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m</a:t>
              </a:r>
              <a:r>
                <a:rPr lang="en-US" b="1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|</a:t>
              </a:r>
              <a:r>
                <a:rPr lang="en-US" b="1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endParaRPr lang="en-GB" b="1" baseline="30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20" name="Connecteur droit avec flèche 19"/>
            <p:cNvCxnSpPr>
              <a:stCxn id="19" idx="0"/>
            </p:cNvCxnSpPr>
            <p:nvPr/>
          </p:nvCxnSpPr>
          <p:spPr>
            <a:xfrm flipH="1" flipV="1">
              <a:off x="609601" y="1373302"/>
              <a:ext cx="472554" cy="456828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637104" y="376310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</a:rPr>
                <a:t>|U</a:t>
              </a:r>
              <a:r>
                <a:rPr lang="en-US" b="1" baseline="-25000" dirty="0">
                  <a:solidFill>
                    <a:srgbClr val="CF0BAE"/>
                  </a:solidFill>
                  <a:latin typeface="Symbol" panose="05050102010706020507" pitchFamily="18" charset="2"/>
                </a:rPr>
                <a:t>t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4</a:t>
              </a:r>
              <a:r>
                <a:rPr lang="en-US" b="1" dirty="0" smtClean="0">
                  <a:solidFill>
                    <a:srgbClr val="CF0BAE"/>
                  </a:solidFill>
                </a:rPr>
                <a:t>|</a:t>
              </a:r>
              <a:r>
                <a:rPr lang="en-US" b="1" baseline="30000" dirty="0" smtClean="0">
                  <a:solidFill>
                    <a:srgbClr val="CF0BAE"/>
                  </a:solidFill>
                </a:rPr>
                <a:t>2</a:t>
              </a:r>
              <a:endParaRPr lang="en-GB" b="1" baseline="30000" dirty="0">
                <a:solidFill>
                  <a:srgbClr val="CF0BAE"/>
                </a:solidFill>
              </a:endParaRPr>
            </a:p>
          </p:txBody>
        </p:sp>
        <p:cxnSp>
          <p:nvCxnSpPr>
            <p:cNvPr id="22" name="Connecteur droit avec flèche 21"/>
            <p:cNvCxnSpPr>
              <a:stCxn id="21" idx="2"/>
            </p:cNvCxnSpPr>
            <p:nvPr/>
          </p:nvCxnSpPr>
          <p:spPr>
            <a:xfrm flipH="1">
              <a:off x="713305" y="745642"/>
              <a:ext cx="282231" cy="316840"/>
            </a:xfrm>
            <a:prstGeom prst="straightConnector1">
              <a:avLst/>
            </a:prstGeom>
            <a:ln w="19050">
              <a:solidFill>
                <a:srgbClr val="CF0BAE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18" name="Picture 2" descr="https://physicsforme.files.wordpress.com/2012/02/ls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3458123" cy="335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5360776" y="2429470"/>
            <a:ext cx="2226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F0BAE"/>
                </a:solidFill>
                <a:latin typeface="+mj-lt"/>
              </a:rPr>
              <a:t>LSND: </a:t>
            </a:r>
            <a:r>
              <a:rPr lang="en-US" b="1" dirty="0" smtClean="0">
                <a:solidFill>
                  <a:srgbClr val="CF0BAE"/>
                </a:solidFill>
                <a:latin typeface="Symbol" panose="05050102010706020507" pitchFamily="18" charset="2"/>
              </a:rPr>
              <a:t>n</a:t>
            </a:r>
            <a:r>
              <a:rPr lang="en-US" b="1" baseline="-25000" dirty="0" smtClean="0">
                <a:solidFill>
                  <a:srgbClr val="CF0BAE"/>
                </a:solidFill>
                <a:latin typeface="Symbol" panose="05050102010706020507" pitchFamily="18" charset="2"/>
              </a:rPr>
              <a:t>m</a:t>
            </a:r>
            <a:r>
              <a:rPr lang="en-US" b="1" baseline="-25000" dirty="0" smtClean="0">
                <a:solidFill>
                  <a:srgbClr val="CF0BAE"/>
                </a:solidFill>
              </a:rPr>
              <a:t> </a:t>
            </a:r>
            <a:r>
              <a:rPr lang="en-US" b="1" dirty="0" smtClean="0">
                <a:solidFill>
                  <a:srgbClr val="CF0BAE"/>
                </a:solidFill>
                <a:latin typeface="Arial"/>
                <a:cs typeface="Arial"/>
              </a:rPr>
              <a:t>→</a:t>
            </a:r>
            <a:r>
              <a:rPr lang="en-US" b="1" dirty="0" smtClean="0">
                <a:solidFill>
                  <a:srgbClr val="CF0BAE"/>
                </a:solidFill>
                <a:latin typeface="Symbol" panose="05050102010706020507" pitchFamily="18" charset="2"/>
              </a:rPr>
              <a:t>n</a:t>
            </a:r>
            <a:r>
              <a:rPr lang="en-US" b="1" baseline="-25000" dirty="0" smtClean="0">
                <a:solidFill>
                  <a:srgbClr val="CF0BAE"/>
                </a:solidFill>
              </a:rPr>
              <a:t>e</a:t>
            </a:r>
            <a:r>
              <a:rPr lang="en-US" b="1" dirty="0" smtClean="0">
                <a:solidFill>
                  <a:srgbClr val="CF0BAE"/>
                </a:solidFill>
              </a:rPr>
              <a:t> at</a:t>
            </a:r>
          </a:p>
          <a:p>
            <a:pPr algn="ctr"/>
            <a:r>
              <a:rPr lang="en-US" b="1" dirty="0" smtClean="0">
                <a:solidFill>
                  <a:srgbClr val="CF0BAE"/>
                </a:solidFill>
              </a:rPr>
              <a:t>L/E ~ 1 km/GeV</a:t>
            </a:r>
          </a:p>
          <a:p>
            <a:pPr algn="ctr"/>
            <a:r>
              <a:rPr lang="en-US" b="1" dirty="0" smtClean="0">
                <a:solidFill>
                  <a:srgbClr val="CF0BAE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CF0BAE"/>
                </a:solidFill>
              </a:rPr>
              <a:t>m</a:t>
            </a:r>
            <a:r>
              <a:rPr lang="en-US" b="1" baseline="30000" dirty="0" smtClean="0">
                <a:solidFill>
                  <a:srgbClr val="CF0BAE"/>
                </a:solidFill>
              </a:rPr>
              <a:t>2</a:t>
            </a:r>
            <a:r>
              <a:rPr lang="en-US" b="1" baseline="-25000" dirty="0" smtClean="0">
                <a:solidFill>
                  <a:srgbClr val="CF0BAE"/>
                </a:solidFill>
              </a:rPr>
              <a:t>43</a:t>
            </a:r>
            <a:r>
              <a:rPr lang="en-US" b="1" dirty="0" smtClean="0">
                <a:solidFill>
                  <a:srgbClr val="CF0BAE"/>
                </a:solidFill>
              </a:rPr>
              <a:t> ~ 100x </a:t>
            </a:r>
            <a:r>
              <a:rPr lang="en-US" b="1" dirty="0" smtClean="0">
                <a:solidFill>
                  <a:srgbClr val="CF0BAE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CF0BAE"/>
                </a:solidFill>
              </a:rPr>
              <a:t>m</a:t>
            </a:r>
            <a:r>
              <a:rPr lang="en-US" b="1" baseline="30000" dirty="0" smtClean="0">
                <a:solidFill>
                  <a:srgbClr val="CF0BAE"/>
                </a:solidFill>
              </a:rPr>
              <a:t>2</a:t>
            </a:r>
            <a:r>
              <a:rPr lang="en-US" b="1" baseline="-25000" dirty="0" smtClean="0">
                <a:solidFill>
                  <a:srgbClr val="CF0BAE"/>
                </a:solidFill>
              </a:rPr>
              <a:t>32</a:t>
            </a:r>
            <a:endParaRPr lang="en-GB" b="1" baseline="-25000" dirty="0">
              <a:solidFill>
                <a:srgbClr val="CF0B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Resonances w/ </a:t>
            </a:r>
            <a:r>
              <a:rPr lang="en-US" sz="4400" dirty="0" err="1" smtClean="0"/>
              <a:t>Steriles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2" name="Groupe 1"/>
          <p:cNvGrpSpPr/>
          <p:nvPr/>
        </p:nvGrpSpPr>
        <p:grpSpPr>
          <a:xfrm>
            <a:off x="100782" y="2209800"/>
            <a:ext cx="8791054" cy="4000806"/>
            <a:chOff x="100782" y="2514600"/>
            <a:chExt cx="8791054" cy="400080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782" y="2814362"/>
              <a:ext cx="4480560" cy="3681527"/>
            </a:xfrm>
            <a:prstGeom prst="rect">
              <a:avLst/>
            </a:prstGeom>
            <a:noFill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56" y="2819400"/>
              <a:ext cx="4297680" cy="3696006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3429000" y="4648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2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8831" y="53456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</a:t>
              </a:r>
              <a:r>
                <a:rPr lang="en-US" b="1" baseline="30000" dirty="0" smtClean="0">
                  <a:solidFill>
                    <a:srgbClr val="0C00F6"/>
                  </a:solidFill>
                </a:rPr>
                <a:t>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00" y="4812268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en-US" b="1" baseline="30000" dirty="0" smtClean="0">
                  <a:solidFill>
                    <a:srgbClr val="00B050"/>
                  </a:solidFill>
                </a:rPr>
                <a:t>2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6800" y="3886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4</a:t>
              </a:r>
              <a:r>
                <a:rPr lang="en-US" b="1" baseline="30000" dirty="0" smtClean="0">
                  <a:solidFill>
                    <a:srgbClr val="CF0BAE"/>
                  </a:solidFill>
                </a:rPr>
                <a:t>2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75447" y="3288268"/>
              <a:ext cx="386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>
                      <a:lumMod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e</a:t>
              </a:r>
              <a:endParaRPr lang="en-US" b="1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10268" y="3733800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endPara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98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40390" y="4572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92790" y="3135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724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14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21390" y="5421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A8504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A8504"/>
                  </a:solidFill>
                </a:rPr>
                <a:t>24</a:t>
              </a:r>
              <a:endParaRPr lang="en-US" b="1" baseline="30000" dirty="0">
                <a:solidFill>
                  <a:srgbClr val="FA8504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62800" y="3886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Symbol" pitchFamily="18" charset="2"/>
                </a:rPr>
                <a:t>q</a:t>
              </a:r>
              <a:r>
                <a:rPr lang="en-US" b="1" baseline="-25000" dirty="0" smtClean="0"/>
                <a:t>34</a:t>
              </a:r>
              <a:endParaRPr lang="en-US" b="1" baseline="30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06892" y="2514600"/>
              <a:ext cx="1674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r>
                <a:rPr lang="en-US" b="1" dirty="0" smtClean="0">
                  <a:solidFill>
                    <a:srgbClr val="00B050"/>
                  </a:solidFill>
                </a:rPr>
                <a:t> Suppression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3" name="TextBox 29"/>
          <p:cNvSpPr txBox="1"/>
          <p:nvPr/>
        </p:nvSpPr>
        <p:spPr>
          <a:xfrm>
            <a:off x="1905000" y="2297668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7030A0"/>
                </a:solidFill>
              </a:rPr>
              <a:t>m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r>
              <a:rPr lang="en-US" b="1" baseline="-25000" dirty="0" smtClean="0">
                <a:solidFill>
                  <a:srgbClr val="7030A0"/>
                </a:solidFill>
              </a:rPr>
              <a:t>41</a:t>
            </a:r>
            <a:r>
              <a:rPr lang="en-US" b="1" dirty="0" smtClean="0">
                <a:solidFill>
                  <a:srgbClr val="7030A0"/>
                </a:solidFill>
              </a:rPr>
              <a:t> = 0.3 eV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29" name="CaixaDeTexto 8"/>
          <p:cNvSpPr txBox="1"/>
          <p:nvPr/>
        </p:nvSpPr>
        <p:spPr>
          <a:xfrm>
            <a:off x="609600" y="838200"/>
            <a:ext cx="82822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New resonant peak due to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Some intermediate </a:t>
            </a:r>
            <a:r>
              <a:rPr lang="en-US" sz="2200" dirty="0" err="1" smtClean="0"/>
              <a:t>behaviour</a:t>
            </a:r>
            <a:r>
              <a:rPr lang="en-US" sz="2200" dirty="0" smtClean="0"/>
              <a:t> between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13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14</a:t>
            </a:r>
            <a:r>
              <a:rPr lang="en-US" sz="2200" dirty="0" smtClean="0"/>
              <a:t> resonances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/>
              <a:t>23</a:t>
            </a:r>
            <a:r>
              <a:rPr lang="en-US" sz="2200" dirty="0" smtClean="0"/>
              <a:t> suppression seems to be fairly independent of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9455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Resonances w/ </a:t>
            </a:r>
            <a:r>
              <a:rPr lang="en-US" sz="4400" dirty="0" err="1" smtClean="0"/>
              <a:t>Steriles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2" name="Groupe 1"/>
          <p:cNvGrpSpPr/>
          <p:nvPr/>
        </p:nvGrpSpPr>
        <p:grpSpPr>
          <a:xfrm>
            <a:off x="100782" y="2209800"/>
            <a:ext cx="8791054" cy="4000805"/>
            <a:chOff x="100782" y="2514600"/>
            <a:chExt cx="8791054" cy="400080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782" y="2814362"/>
              <a:ext cx="4480560" cy="3681526"/>
            </a:xfrm>
            <a:prstGeom prst="rect">
              <a:avLst/>
            </a:prstGeom>
            <a:noFill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56" y="2819400"/>
              <a:ext cx="4297680" cy="369600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3429000" y="4648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2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8831" y="53456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</a:t>
              </a:r>
              <a:r>
                <a:rPr lang="en-US" b="1" baseline="30000" dirty="0" smtClean="0">
                  <a:solidFill>
                    <a:srgbClr val="0C00F6"/>
                  </a:solidFill>
                </a:rPr>
                <a:t>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00" y="4812268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en-US" b="1" baseline="30000" dirty="0" smtClean="0">
                  <a:solidFill>
                    <a:srgbClr val="00B050"/>
                  </a:solidFill>
                </a:rPr>
                <a:t>2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6800" y="388620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</a:rPr>
                <a:t>m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4</a:t>
              </a:r>
              <a:r>
                <a:rPr lang="en-US" b="1" baseline="30000" dirty="0" smtClean="0">
                  <a:solidFill>
                    <a:srgbClr val="CF0BAE"/>
                  </a:solidFill>
                </a:rPr>
                <a:t>2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00400" y="3593068"/>
              <a:ext cx="386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>
                      <a:lumMod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bg1">
                      <a:lumMod val="50000"/>
                    </a:schemeClr>
                  </a:solidFill>
                </a:rPr>
                <a:t>e</a:t>
              </a:r>
              <a:endParaRPr lang="en-US" b="1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38868" y="3505200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</a:t>
              </a:r>
              <a:r>
                <a:rPr lang="en-US" b="1" baseline="-25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endPara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98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00F6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C00F6"/>
                  </a:solidFill>
                </a:rPr>
                <a:t>12</a:t>
              </a:r>
              <a:endParaRPr lang="en-US" b="1" baseline="30000" dirty="0">
                <a:solidFill>
                  <a:srgbClr val="0C00F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40390" y="45720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13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92790" y="3135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endParaRPr lang="en-US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24800" y="3124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F0BAE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CF0BAE"/>
                  </a:solidFill>
                </a:rPr>
                <a:t>14</a:t>
              </a:r>
              <a:endParaRPr lang="en-US" b="1" baseline="30000" dirty="0">
                <a:solidFill>
                  <a:srgbClr val="CF0BA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07190" y="5421868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A8504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FA8504"/>
                  </a:solidFill>
                </a:rPr>
                <a:t>24</a:t>
              </a:r>
              <a:endParaRPr lang="en-US" b="1" baseline="30000" dirty="0">
                <a:solidFill>
                  <a:srgbClr val="FA8504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26190" y="3886200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Symbol" pitchFamily="18" charset="2"/>
                </a:rPr>
                <a:t>q</a:t>
              </a:r>
              <a:r>
                <a:rPr lang="en-US" b="1" baseline="-25000" dirty="0" smtClean="0"/>
                <a:t>34</a:t>
              </a:r>
              <a:endParaRPr lang="en-US" b="1" baseline="30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06892" y="2514600"/>
              <a:ext cx="1674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q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23</a:t>
              </a:r>
              <a:r>
                <a:rPr lang="en-US" b="1" dirty="0" smtClean="0">
                  <a:solidFill>
                    <a:srgbClr val="00B050"/>
                  </a:solidFill>
                </a:rPr>
                <a:t> Suppression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1" name="TextBox 29"/>
          <p:cNvSpPr txBox="1"/>
          <p:nvPr/>
        </p:nvSpPr>
        <p:spPr>
          <a:xfrm>
            <a:off x="1905000" y="2297668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7030A0"/>
                </a:solidFill>
              </a:rPr>
              <a:t>m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r>
              <a:rPr lang="en-US" b="1" baseline="-25000" dirty="0" smtClean="0">
                <a:solidFill>
                  <a:srgbClr val="7030A0"/>
                </a:solidFill>
              </a:rPr>
              <a:t>41</a:t>
            </a:r>
            <a:r>
              <a:rPr lang="en-US" b="1" dirty="0" smtClean="0">
                <a:solidFill>
                  <a:srgbClr val="7030A0"/>
                </a:solidFill>
              </a:rPr>
              <a:t> = 10 eV</a:t>
            </a:r>
            <a:r>
              <a:rPr lang="en-US" b="1" baseline="30000" dirty="0" smtClean="0">
                <a:solidFill>
                  <a:srgbClr val="7030A0"/>
                </a:solidFill>
              </a:rPr>
              <a:t>2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32" name="CaixaDeTexto 8"/>
          <p:cNvSpPr txBox="1"/>
          <p:nvPr/>
        </p:nvSpPr>
        <p:spPr>
          <a:xfrm>
            <a:off x="609600" y="838200"/>
            <a:ext cx="82822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New resonant peak due to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/>
              <a:t> Some intermediate </a:t>
            </a:r>
            <a:r>
              <a:rPr lang="en-US" sz="2200" dirty="0" err="1" smtClean="0"/>
              <a:t>behaviour</a:t>
            </a:r>
            <a:r>
              <a:rPr lang="en-US" sz="2200" dirty="0" smtClean="0"/>
              <a:t> between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13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pitchFamily="18" charset="2"/>
              </a:rPr>
              <a:t>q</a:t>
            </a:r>
            <a:r>
              <a:rPr lang="en-US" sz="2200" baseline="-25000" dirty="0" smtClean="0"/>
              <a:t>14</a:t>
            </a:r>
            <a:r>
              <a:rPr lang="en-US" sz="2200" dirty="0" smtClean="0"/>
              <a:t> resonances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/>
              <a:t>23</a:t>
            </a:r>
            <a:r>
              <a:rPr lang="en-US" sz="2200" dirty="0" smtClean="0"/>
              <a:t> suppression seems to be fairly independent of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1508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Estudos\JobHunting\Fellowships\MarieCurie\MSCF_Paris_2016\Contours_NuMu_Sterile_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352799" cy="2641832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3352800"/>
            <a:ext cx="4297677" cy="33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825" y="3352800"/>
            <a:ext cx="429577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ORCA Studies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86200" y="914400"/>
            <a:ext cx="51816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Strong sensitivity with </a:t>
            </a:r>
            <a:r>
              <a:rPr lang="en-US" sz="2400" dirty="0" smtClean="0">
                <a:latin typeface="Symbol" panose="05050102010706020507" pitchFamily="18" charset="2"/>
              </a:rPr>
              <a:t>n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 channel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Very different from 3</a:t>
            </a:r>
            <a:r>
              <a:rPr lang="en-US" sz="2400" dirty="0" smtClean="0">
                <a:latin typeface="Symbol" panose="05050102010706020507" pitchFamily="18" charset="2"/>
              </a:rPr>
              <a:t>n</a:t>
            </a:r>
            <a:r>
              <a:rPr lang="en-US" sz="2400" dirty="0" smtClean="0"/>
              <a:t> resonance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Still under unrealistic assumptions: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 smtClean="0"/>
              <a:t>Perfect 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selection</a:t>
            </a:r>
          </a:p>
          <a:p>
            <a:pPr marL="582930" lvl="1" indent="-274320">
              <a:spcBef>
                <a:spcPts val="600"/>
              </a:spcBef>
            </a:pPr>
            <a:r>
              <a:rPr lang="en-US" sz="2000" dirty="0" smtClean="0"/>
              <a:t>No systematics or nuisance pars.</a:t>
            </a:r>
          </a:p>
          <a:p>
            <a:pPr marL="182880" indent="-274320">
              <a:spcBef>
                <a:spcPts val="600"/>
              </a:spcBef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030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2319950"/>
            <a:ext cx="4681537" cy="411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2209800"/>
            <a:ext cx="4252222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Preliminary Sensitivities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81000" y="914400"/>
            <a:ext cx="45720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000" dirty="0" smtClean="0"/>
              <a:t>Promising sensitivity in U</a:t>
            </a:r>
            <a:r>
              <a:rPr lang="en-US" sz="2000" baseline="-25000" dirty="0" smtClean="0">
                <a:latin typeface="Symbol" panose="05050102010706020507" pitchFamily="18" charset="2"/>
              </a:rPr>
              <a:t>t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mixing</a:t>
            </a:r>
          </a:p>
          <a:p>
            <a:pPr marL="182880" indent="-274320">
              <a:spcBef>
                <a:spcPts val="600"/>
              </a:spcBef>
            </a:pPr>
            <a:r>
              <a:rPr lang="en-US" sz="2000" dirty="0" smtClean="0"/>
              <a:t>Consider only 1-year of data (statistics dominated)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996083" y="933271"/>
            <a:ext cx="3995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[1] PRD 85, 077301 (2012)</a:t>
            </a:r>
            <a:r>
              <a:rPr lang="en-GB" sz="1200" dirty="0">
                <a:solidFill>
                  <a:srgbClr val="7030A0"/>
                </a:solidFill>
              </a:rPr>
              <a:t>;</a:t>
            </a:r>
            <a:r>
              <a:rPr lang="en-GB" sz="1200" dirty="0" smtClean="0">
                <a:solidFill>
                  <a:srgbClr val="7030A0"/>
                </a:solidFill>
              </a:rPr>
              <a:t> </a:t>
            </a:r>
            <a:r>
              <a:rPr lang="nn-NO" sz="1200" dirty="0" smtClean="0">
                <a:solidFill>
                  <a:srgbClr val="7030A0"/>
                </a:solidFill>
              </a:rPr>
              <a:t>PRL 117, 151801 </a:t>
            </a:r>
            <a:r>
              <a:rPr lang="nn-NO" sz="1200" dirty="0">
                <a:solidFill>
                  <a:srgbClr val="7030A0"/>
                </a:solidFill>
              </a:rPr>
              <a:t>(2016)</a:t>
            </a:r>
            <a:endParaRPr lang="en-GB" sz="1200" dirty="0" smtClean="0">
              <a:solidFill>
                <a:srgbClr val="7030A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[</a:t>
            </a:r>
            <a:r>
              <a:rPr lang="en-US" sz="1200" dirty="0">
                <a:solidFill>
                  <a:srgbClr val="FF0000"/>
                </a:solidFill>
              </a:rPr>
              <a:t>2</a:t>
            </a:r>
            <a:r>
              <a:rPr lang="en-US" sz="1200" dirty="0" smtClean="0">
                <a:solidFill>
                  <a:srgbClr val="FF0000"/>
                </a:solidFill>
              </a:rPr>
              <a:t>] </a:t>
            </a:r>
            <a:r>
              <a:rPr lang="en-GB" sz="1200" dirty="0" smtClean="0">
                <a:solidFill>
                  <a:srgbClr val="FF0000"/>
                </a:solidFill>
              </a:rPr>
              <a:t>J. J. Evans, Neutrino 2016; </a:t>
            </a:r>
            <a:r>
              <a:rPr lang="nn-NO" sz="1200" dirty="0" smtClean="0">
                <a:solidFill>
                  <a:srgbClr val="FF0000"/>
                </a:solidFill>
              </a:rPr>
              <a:t>PRL 117, </a:t>
            </a:r>
            <a:r>
              <a:rPr lang="nn-NO" sz="1200" dirty="0">
                <a:solidFill>
                  <a:srgbClr val="FF0000"/>
                </a:solidFill>
              </a:rPr>
              <a:t>151803</a:t>
            </a:r>
            <a:r>
              <a:rPr lang="nn-NO" sz="1200" dirty="0" smtClean="0">
                <a:solidFill>
                  <a:srgbClr val="FF0000"/>
                </a:solidFill>
              </a:rPr>
              <a:t> </a:t>
            </a:r>
            <a:r>
              <a:rPr lang="nn-NO" sz="1200" dirty="0">
                <a:solidFill>
                  <a:srgbClr val="FF0000"/>
                </a:solidFill>
              </a:rPr>
              <a:t>(2016</a:t>
            </a:r>
            <a:r>
              <a:rPr lang="nn-NO" sz="1200" dirty="0" smtClean="0">
                <a:solidFill>
                  <a:srgbClr val="FF0000"/>
                </a:solidFill>
              </a:rPr>
              <a:t>)</a:t>
            </a:r>
            <a:endParaRPr lang="en-GB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0C00F6"/>
                </a:solidFill>
              </a:rPr>
              <a:t>[3] </a:t>
            </a:r>
            <a:r>
              <a:rPr lang="en-US" sz="1200" dirty="0">
                <a:solidFill>
                  <a:srgbClr val="0C00F6"/>
                </a:solidFill>
              </a:rPr>
              <a:t>Phys. Rev. D 91, </a:t>
            </a:r>
            <a:r>
              <a:rPr lang="en-US" sz="1200" dirty="0" smtClean="0">
                <a:solidFill>
                  <a:srgbClr val="0C00F6"/>
                </a:solidFill>
              </a:rPr>
              <a:t>052019 (2015)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[4] PRL </a:t>
            </a:r>
            <a:r>
              <a:rPr lang="en-US" sz="1200" dirty="0">
                <a:solidFill>
                  <a:schemeClr val="accent6"/>
                </a:solidFill>
              </a:rPr>
              <a:t>117, </a:t>
            </a:r>
            <a:r>
              <a:rPr lang="en-US" sz="1200" dirty="0" smtClean="0">
                <a:solidFill>
                  <a:schemeClr val="accent6"/>
                </a:solidFill>
              </a:rPr>
              <a:t>071801 (2016); </a:t>
            </a:r>
            <a:r>
              <a:rPr lang="en-US" sz="1200" dirty="0">
                <a:solidFill>
                  <a:schemeClr val="accent6"/>
                </a:solidFill>
              </a:rPr>
              <a:t>arXiv:1702.05160 (2017)</a:t>
            </a:r>
            <a:endParaRPr lang="en-US" sz="1200" dirty="0" smtClean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rgbClr val="00B050"/>
                </a:solidFill>
              </a:rPr>
              <a:t>[5] J. A. B. Coelho</a:t>
            </a:r>
            <a:r>
              <a:rPr lang="en-US" sz="1200" dirty="0">
                <a:solidFill>
                  <a:srgbClr val="00B050"/>
                </a:solidFill>
              </a:rPr>
              <a:t>, </a:t>
            </a:r>
            <a:r>
              <a:rPr lang="en-US" sz="1200" dirty="0" smtClean="0">
                <a:solidFill>
                  <a:srgbClr val="00B050"/>
                </a:solidFill>
              </a:rPr>
              <a:t>arXiv:1702.04508 (2017)</a:t>
            </a:r>
          </a:p>
          <a:p>
            <a:r>
              <a:rPr lang="en-US" sz="1200" dirty="0" smtClean="0">
                <a:solidFill>
                  <a:srgbClr val="00B0F0"/>
                </a:solidFill>
              </a:rPr>
              <a:t>[6] </a:t>
            </a:r>
            <a:r>
              <a:rPr lang="en-US" sz="1200" dirty="0">
                <a:solidFill>
                  <a:srgbClr val="00B0F0"/>
                </a:solidFill>
              </a:rPr>
              <a:t>Phys</a:t>
            </a:r>
            <a:r>
              <a:rPr lang="en-US" sz="1200" dirty="0" smtClean="0">
                <a:solidFill>
                  <a:srgbClr val="00B0F0"/>
                </a:solidFill>
              </a:rPr>
              <a:t>. Rev</a:t>
            </a:r>
            <a:r>
              <a:rPr lang="en-US" sz="1200" dirty="0">
                <a:solidFill>
                  <a:srgbClr val="00B0F0"/>
                </a:solidFill>
              </a:rPr>
              <a:t>. </a:t>
            </a:r>
            <a:r>
              <a:rPr lang="en-US" sz="1200" dirty="0" smtClean="0">
                <a:solidFill>
                  <a:srgbClr val="00B0F0"/>
                </a:solidFill>
              </a:rPr>
              <a:t>D 64, 112007 </a:t>
            </a:r>
            <a:r>
              <a:rPr lang="en-US" sz="1200" dirty="0">
                <a:solidFill>
                  <a:srgbClr val="00B0F0"/>
                </a:solidFill>
              </a:rPr>
              <a:t>(2001)</a:t>
            </a:r>
            <a:endParaRPr lang="en-GB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659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And more…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Mass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458818"/>
            <a:ext cx="8074536" cy="4637182"/>
          </a:xfrm>
          <a:prstGeom prst="rect">
            <a:avLst/>
          </a:prstGeom>
        </p:spPr>
      </p:pic>
      <p:pic>
        <p:nvPicPr>
          <p:cNvPr id="3075" name="Picture 3" descr="D:\Estudos\Tufts\Talks\MINOS_Talks\WorldNus_Sterile\KamLAND_Os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25818"/>
            <a:ext cx="1741943" cy="13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nspirehep.net/record/1256096/files/loe_fy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11418"/>
            <a:ext cx="2052357" cy="11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Data: MeV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600"/>
            <a:ext cx="7543800" cy="83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Reactor and solar nu’s measure 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,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 and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21</a:t>
            </a:r>
            <a:r>
              <a:rPr lang="en-US" sz="2400" dirty="0" smtClean="0"/>
              <a:t> 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200400" y="2754218"/>
            <a:ext cx="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00200" y="2678018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D</a:t>
            </a:r>
            <a:r>
              <a:rPr lang="en-US" sz="2400" b="1" dirty="0" smtClean="0">
                <a:solidFill>
                  <a:srgbClr val="00B050"/>
                </a:solidFill>
              </a:rPr>
              <a:t>m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2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32</a:t>
            </a:r>
            <a:r>
              <a:rPr lang="en-US" sz="2400" b="1" dirty="0" smtClean="0">
                <a:solidFill>
                  <a:srgbClr val="00B050"/>
                </a:solidFill>
              </a:rPr>
              <a:t>, </a:t>
            </a:r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13</a:t>
            </a:r>
            <a:endParaRPr lang="en-US" sz="2400" b="1" baseline="-25000" dirty="0">
              <a:solidFill>
                <a:srgbClr val="00B05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791200" y="4506818"/>
            <a:ext cx="457200" cy="27118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76800" y="4964018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D</a:t>
            </a:r>
            <a:r>
              <a:rPr lang="en-US" sz="2400" b="1" dirty="0" smtClean="0">
                <a:solidFill>
                  <a:srgbClr val="00B050"/>
                </a:solidFill>
              </a:rPr>
              <a:t>m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2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21</a:t>
            </a:r>
            <a:r>
              <a:rPr lang="en-US" sz="2400" b="1" dirty="0" smtClean="0">
                <a:solidFill>
                  <a:srgbClr val="00B050"/>
                </a:solidFill>
              </a:rPr>
              <a:t>, </a:t>
            </a:r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12</a:t>
            </a:r>
            <a:endParaRPr lang="en-US" sz="2400" b="1" baseline="-25000" dirty="0">
              <a:solidFill>
                <a:srgbClr val="00B050"/>
              </a:solidFill>
            </a:endParaRPr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TextBox 19"/>
          <p:cNvSpPr txBox="1"/>
          <p:nvPr/>
        </p:nvSpPr>
        <p:spPr>
          <a:xfrm rot="5400000">
            <a:off x="3087526" y="3544726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Daya</a:t>
            </a:r>
            <a:r>
              <a:rPr lang="en-US" sz="1600" b="1" dirty="0" smtClean="0"/>
              <a:t> Bay</a:t>
            </a:r>
            <a:endParaRPr lang="en-US" sz="1600" b="1" dirty="0"/>
          </a:p>
        </p:txBody>
      </p:sp>
      <p:sp>
        <p:nvSpPr>
          <p:cNvPr id="14" name="TextBox 19"/>
          <p:cNvSpPr txBox="1"/>
          <p:nvPr/>
        </p:nvSpPr>
        <p:spPr>
          <a:xfrm>
            <a:off x="6629400" y="3817825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KamLAND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740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458199" cy="5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Earth Tomography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45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7"/>
          <a:stretch/>
        </p:blipFill>
        <p:spPr bwMode="auto">
          <a:xfrm>
            <a:off x="96893" y="76200"/>
            <a:ext cx="8843962" cy="623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25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antares.in2p3.fr/users/pradier/orca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854" y="4419600"/>
            <a:ext cx="1551146" cy="15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2133600" y="76200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33400" y="914400"/>
            <a:ext cx="7467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ORCA is being built in the Mediterranean sea to measure oscillations with atmospheric neutrinos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Main goal is to determine the </a:t>
            </a:r>
            <a:r>
              <a:rPr lang="en-US" sz="2200" b="1" dirty="0" smtClean="0">
                <a:solidFill>
                  <a:srgbClr val="FF0000"/>
                </a:solidFill>
              </a:rPr>
              <a:t>Neutrino </a:t>
            </a:r>
            <a:r>
              <a:rPr lang="en-US" sz="2200" b="1" dirty="0">
                <a:solidFill>
                  <a:srgbClr val="FF0000"/>
                </a:solidFill>
              </a:rPr>
              <a:t>M</a:t>
            </a:r>
            <a:r>
              <a:rPr lang="en-US" sz="2200" b="1" dirty="0" smtClean="0">
                <a:solidFill>
                  <a:srgbClr val="FF0000"/>
                </a:solidFill>
              </a:rPr>
              <a:t>ass </a:t>
            </a:r>
            <a:r>
              <a:rPr lang="en-US" sz="2200" b="1" dirty="0">
                <a:solidFill>
                  <a:srgbClr val="FF0000"/>
                </a:solidFill>
              </a:rPr>
              <a:t>H</a:t>
            </a:r>
            <a:r>
              <a:rPr lang="en-US" sz="2200" b="1" dirty="0" smtClean="0">
                <a:solidFill>
                  <a:srgbClr val="FF0000"/>
                </a:solidFill>
              </a:rPr>
              <a:t>ierarchy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ORCA will also improve measurements of other oscillation parameters such as </a:t>
            </a:r>
            <a:r>
              <a:rPr lang="en-US" sz="2200" dirty="0" smtClean="0">
                <a:latin typeface="Symbol" panose="05050102010706020507" pitchFamily="18" charset="2"/>
              </a:rPr>
              <a:t>D</a:t>
            </a:r>
            <a:r>
              <a:rPr lang="en-US" sz="2200" dirty="0" smtClean="0"/>
              <a:t>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32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panose="05050102010706020507" pitchFamily="18" charset="2"/>
              </a:rPr>
              <a:t>q</a:t>
            </a:r>
            <a:r>
              <a:rPr lang="en-US" sz="2200" baseline="-25000" dirty="0" smtClean="0"/>
              <a:t>23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Lots of potential for other searches: sterile neutrinos, NSI, earth tomography, tau neutrinos, etc.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NMH </a:t>
            </a:r>
            <a:r>
              <a:rPr lang="en-US" sz="2200" dirty="0" smtClean="0"/>
              <a:t>could be </a:t>
            </a:r>
            <a:r>
              <a:rPr lang="en-US" sz="2200" b="1" dirty="0" smtClean="0">
                <a:solidFill>
                  <a:srgbClr val="FF0000"/>
                </a:solidFill>
              </a:rPr>
              <a:t>determined by 2023</a:t>
            </a:r>
          </a:p>
          <a:p>
            <a:pPr>
              <a:buFont typeface="Arial" pitchFamily="34" charset="0"/>
              <a:buChar char="•"/>
            </a:pPr>
            <a:endParaRPr lang="en-US" sz="2200" dirty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  Read our </a:t>
            </a:r>
            <a:r>
              <a:rPr lang="en-US" sz="2200" dirty="0" err="1" smtClean="0"/>
              <a:t>LoI</a:t>
            </a:r>
            <a:r>
              <a:rPr lang="en-US" sz="2200" dirty="0"/>
              <a:t> at: J. Phys. G 43 (2016) 0840 	</a:t>
            </a:r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arxiv.org/abs/1601.07459</a:t>
            </a:r>
            <a:endParaRPr lang="en-US" sz="2200" dirty="0" smtClean="0"/>
          </a:p>
        </p:txBody>
      </p:sp>
      <p:sp>
        <p:nvSpPr>
          <p:cNvPr id="2" name="Étoile à 5 branches 1"/>
          <p:cNvSpPr/>
          <p:nvPr/>
        </p:nvSpPr>
        <p:spPr>
          <a:xfrm>
            <a:off x="533400" y="5303520"/>
            <a:ext cx="304800" cy="30480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762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Thank you!</a:t>
            </a:r>
            <a:endParaRPr lang="en-US" sz="5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098"/>
            <a:ext cx="9144000" cy="395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3648075" cy="226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Espaço Reservado para Conteúdo 5"/>
          <p:cNvSpPr>
            <a:spLocks noGrp="1"/>
          </p:cNvSpPr>
          <p:nvPr>
            <p:ph idx="1"/>
          </p:nvPr>
        </p:nvSpPr>
        <p:spPr>
          <a:xfrm>
            <a:off x="304799" y="1066800"/>
            <a:ext cx="4724401" cy="1905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ORCA</a:t>
            </a:r>
            <a:r>
              <a:rPr lang="en-US" sz="2400" dirty="0" smtClean="0"/>
              <a:t>: Determine the </a:t>
            </a:r>
            <a:r>
              <a:rPr lang="en-US" sz="2400" b="1" dirty="0" smtClean="0">
                <a:solidFill>
                  <a:srgbClr val="FF0000"/>
                </a:solidFill>
              </a:rPr>
              <a:t>Neutrino Mass Hierarchy (NMH)</a:t>
            </a:r>
          </a:p>
          <a:p>
            <a:pPr>
              <a:spcBef>
                <a:spcPts val="3000"/>
              </a:spcBef>
            </a:pPr>
            <a:r>
              <a:rPr lang="en-US" sz="2400" b="1" dirty="0" smtClean="0"/>
              <a:t>ARCA</a:t>
            </a:r>
            <a:r>
              <a:rPr lang="en-US" sz="2400" dirty="0" smtClean="0"/>
              <a:t>: Discover/Observe high-energy neutrino sources in the universe</a:t>
            </a:r>
            <a:endParaRPr lang="en-US" sz="2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2050" name="Picture 2" descr="D:\Estudos\JobHunting\Interviews\Interview_RAL\Intro\nu_mixing_i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3"/>
          <a:stretch/>
        </p:blipFill>
        <p:spPr bwMode="auto">
          <a:xfrm>
            <a:off x="5714314" y="4016829"/>
            <a:ext cx="3201086" cy="200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Estudos\JobHunting\Interviews\Interview_RAL\Intro\nu_mixi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6"/>
          <a:stretch/>
        </p:blipFill>
        <p:spPr bwMode="auto">
          <a:xfrm>
            <a:off x="5715000" y="1044121"/>
            <a:ext cx="3172127" cy="200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045131" y="160020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900B4"/>
                </a:solidFill>
              </a:rPr>
              <a:t>Normal Hierarchy</a:t>
            </a:r>
          </a:p>
          <a:p>
            <a:pPr algn="ctr"/>
            <a:r>
              <a:rPr lang="en-US" b="1" dirty="0" smtClean="0">
                <a:solidFill>
                  <a:srgbClr val="0900B4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0900B4"/>
                </a:solidFill>
              </a:rPr>
              <a:t>m</a:t>
            </a:r>
            <a:r>
              <a:rPr lang="en-US" b="1" baseline="30000" dirty="0" smtClean="0">
                <a:solidFill>
                  <a:srgbClr val="0900B4"/>
                </a:solidFill>
              </a:rPr>
              <a:t>2</a:t>
            </a:r>
            <a:r>
              <a:rPr lang="en-US" b="1" baseline="-25000" dirty="0" smtClean="0">
                <a:solidFill>
                  <a:srgbClr val="0900B4"/>
                </a:solidFill>
              </a:rPr>
              <a:t>32</a:t>
            </a:r>
            <a:r>
              <a:rPr lang="en-US" b="1" dirty="0" smtClean="0">
                <a:solidFill>
                  <a:srgbClr val="0900B4"/>
                </a:solidFill>
              </a:rPr>
              <a:t> &gt; 0</a:t>
            </a:r>
            <a:endParaRPr lang="en-GB" b="1" dirty="0">
              <a:solidFill>
                <a:srgbClr val="0900B4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18738" y="4840069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900B4"/>
                </a:solidFill>
              </a:rPr>
              <a:t>Inverted Hierarchy</a:t>
            </a:r>
          </a:p>
          <a:p>
            <a:pPr algn="ctr"/>
            <a:r>
              <a:rPr lang="en-US" b="1" dirty="0" smtClean="0">
                <a:solidFill>
                  <a:srgbClr val="0900B4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0900B4"/>
                </a:solidFill>
              </a:rPr>
              <a:t>m</a:t>
            </a:r>
            <a:r>
              <a:rPr lang="en-US" b="1" baseline="30000" dirty="0" smtClean="0">
                <a:solidFill>
                  <a:srgbClr val="0900B4"/>
                </a:solidFill>
              </a:rPr>
              <a:t>2</a:t>
            </a:r>
            <a:r>
              <a:rPr lang="en-US" b="1" baseline="-25000" dirty="0" smtClean="0">
                <a:solidFill>
                  <a:srgbClr val="0900B4"/>
                </a:solidFill>
              </a:rPr>
              <a:t>32</a:t>
            </a:r>
            <a:r>
              <a:rPr lang="en-US" b="1" dirty="0" smtClean="0">
                <a:solidFill>
                  <a:srgbClr val="0900B4"/>
                </a:solidFill>
              </a:rPr>
              <a:t> &lt; 0</a:t>
            </a:r>
            <a:endParaRPr lang="en-GB" b="1" dirty="0">
              <a:solidFill>
                <a:srgbClr val="0900B4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410200" y="3940629"/>
            <a:ext cx="0" cy="205740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410200" y="990600"/>
            <a:ext cx="0" cy="205740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953000" y="1143000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GB" baseline="30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953000" y="4104697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GB" baseline="30000" dirty="0"/>
          </a:p>
        </p:txBody>
      </p:sp>
      <p:pic>
        <p:nvPicPr>
          <p:cNvPr id="21" name="Picture 3" descr="D:\Estudos\JobHunting\Interviews\Interview_RAL\Intro\nu_mixi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5"/>
          <a:stretch/>
        </p:blipFill>
        <p:spPr bwMode="auto">
          <a:xfrm>
            <a:off x="5715000" y="3352800"/>
            <a:ext cx="317212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0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Construction Status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4" y="1066800"/>
            <a:ext cx="8441786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17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cteur droit 34"/>
          <p:cNvCxnSpPr>
            <a:endCxn id="36" idx="2"/>
          </p:cNvCxnSpPr>
          <p:nvPr/>
        </p:nvCxnSpPr>
        <p:spPr>
          <a:xfrm flipV="1">
            <a:off x="4092002" y="4371975"/>
            <a:ext cx="0" cy="11144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endCxn id="27" idx="2"/>
          </p:cNvCxnSpPr>
          <p:nvPr/>
        </p:nvCxnSpPr>
        <p:spPr>
          <a:xfrm flipV="1">
            <a:off x="2601518" y="4371975"/>
            <a:ext cx="0" cy="111442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Funding and Schedule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376737" cy="194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Conteúdo 5"/>
          <p:cNvSpPr txBox="1">
            <a:spLocks/>
          </p:cNvSpPr>
          <p:nvPr/>
        </p:nvSpPr>
        <p:spPr>
          <a:xfrm>
            <a:off x="381000" y="914400"/>
            <a:ext cx="3697008" cy="1755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dirty="0" smtClean="0"/>
              <a:t>Construction is ongoing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2 strings in operation (ARCA)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>
                <a:solidFill>
                  <a:srgbClr val="019119"/>
                </a:solidFill>
              </a:rPr>
              <a:t>7</a:t>
            </a:r>
            <a:r>
              <a:rPr lang="en-US" sz="1800" b="1" dirty="0" smtClean="0">
                <a:solidFill>
                  <a:srgbClr val="019119"/>
                </a:solidFill>
              </a:rPr>
              <a:t> strings funded</a:t>
            </a:r>
            <a:r>
              <a:rPr lang="en-US" sz="1800" dirty="0" smtClean="0"/>
              <a:t> for ORCA (11 M€ </a:t>
            </a:r>
            <a:r>
              <a:rPr lang="en-US" sz="1800" dirty="0" err="1" smtClean="0"/>
              <a:t>inc.</a:t>
            </a:r>
            <a:r>
              <a:rPr lang="en-US" sz="1800" dirty="0" smtClean="0"/>
              <a:t> infrastructure)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C00F6"/>
                </a:solidFill>
              </a:rPr>
              <a:t>Total ORCA cost: ~45 M€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Ongoing funding requests to complete full detector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914400" y="5257800"/>
            <a:ext cx="7162800" cy="838200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990600" y="54922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764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3622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480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7338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196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054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7912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77000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150973" y="54864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2025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5400" y="5029200"/>
            <a:ext cx="2787213" cy="381000"/>
          </a:xfrm>
          <a:prstGeom prst="rect">
            <a:avLst/>
          </a:prstGeom>
          <a:solidFill>
            <a:srgbClr val="6454F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 Construction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87609" y="4343400"/>
            <a:ext cx="2627591" cy="137743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</a:t>
            </a:r>
            <a:endParaRPr lang="en-GB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002636" y="3787200"/>
            <a:ext cx="1197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19119"/>
                </a:solidFill>
              </a:rPr>
              <a:t>7</a:t>
            </a:r>
            <a:r>
              <a:rPr lang="en-US" sz="1600" b="1" dirty="0" smtClean="0">
                <a:solidFill>
                  <a:srgbClr val="019119"/>
                </a:solidFill>
              </a:rPr>
              <a:t> Strings</a:t>
            </a:r>
          </a:p>
          <a:p>
            <a:pPr algn="ctr"/>
            <a:r>
              <a:rPr lang="en-US" sz="1600" b="1" dirty="0" smtClean="0">
                <a:solidFill>
                  <a:srgbClr val="019119"/>
                </a:solidFill>
              </a:rPr>
              <a:t>Operational</a:t>
            </a:r>
            <a:endParaRPr lang="en-GB" sz="1600" b="1" dirty="0">
              <a:solidFill>
                <a:srgbClr val="019119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372093" y="3787200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115 Strings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Full Detector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Racing to the MH</a:t>
            </a:r>
            <a:endParaRPr lang="en-US" dirty="0"/>
          </a:p>
        </p:txBody>
      </p:sp>
      <p:pic>
        <p:nvPicPr>
          <p:cNvPr id="13314" name="Picture 2" descr="D:\Estudos\JobHunting\Fellowships\MarieCurie\MSCF_Paris_2016\SensPlot\SensTimelin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96200" cy="41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990600" y="5257800"/>
            <a:ext cx="74676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dirty="0" smtClean="0"/>
              <a:t>Many experiments are aiming at measuring the Mass Hierarchy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C00F6"/>
                </a:solidFill>
              </a:rPr>
              <a:t>ORCA has the best chance of reaching a 5 sigma measurement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81200" y="2819400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s</a:t>
            </a:r>
            <a:endParaRPr lang="en-GB" sz="2400" b="1" dirty="0">
              <a:solidFill>
                <a:schemeClr val="bg1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81200" y="3272135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s</a:t>
            </a:r>
            <a:endParaRPr lang="en-GB" sz="2400" b="1" dirty="0">
              <a:solidFill>
                <a:schemeClr val="bg1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417493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Atmospheric Neutrinos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4925"/>
            <a:ext cx="4265781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w3.iihe.ac.be/~aguilar/PHYS-467/pdg_plot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10224" b="13352"/>
          <a:stretch/>
        </p:blipFill>
        <p:spPr bwMode="auto">
          <a:xfrm>
            <a:off x="4648200" y="1228725"/>
            <a:ext cx="4321209" cy="303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609600" y="46482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Factor of ~2 between </a:t>
            </a:r>
            <a:r>
              <a:rPr lang="en-US" sz="2000" dirty="0" err="1" smtClean="0"/>
              <a:t>nue</a:t>
            </a:r>
            <a:r>
              <a:rPr lang="en-US" sz="2000" dirty="0" smtClean="0"/>
              <a:t> and </a:t>
            </a:r>
            <a:r>
              <a:rPr lang="en-US" sz="2000" dirty="0" err="1" smtClean="0"/>
              <a:t>numu</a:t>
            </a:r>
            <a:endParaRPr lang="en-US" sz="2000" dirty="0" smtClean="0"/>
          </a:p>
          <a:p>
            <a:r>
              <a:rPr lang="en-US" sz="2000" dirty="0" smtClean="0"/>
              <a:t>Factor of ~2 between nu and </a:t>
            </a:r>
            <a:r>
              <a:rPr lang="en-US" sz="2000" dirty="0" err="1" smtClean="0"/>
              <a:t>nubar</a:t>
            </a:r>
            <a:endParaRPr lang="en-US" sz="2000" dirty="0" smtClean="0"/>
          </a:p>
          <a:p>
            <a:r>
              <a:rPr lang="en-US" sz="2000" dirty="0">
                <a:latin typeface="Symbol" panose="05050102010706020507" pitchFamily="18" charset="2"/>
              </a:rPr>
              <a:t>n</a:t>
            </a:r>
            <a:r>
              <a:rPr lang="en-US" sz="200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 </a:t>
            </a:r>
            <a:r>
              <a:rPr lang="en-US" sz="2000" dirty="0"/>
              <a:t>+</a:t>
            </a:r>
            <a:r>
              <a:rPr lang="en-US" sz="1600" dirty="0"/>
              <a:t> </a:t>
            </a:r>
            <a:r>
              <a:rPr lang="en-US" sz="1600" dirty="0" smtClean="0"/>
              <a:t>anti-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 = (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 + anti-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 + 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+ anti-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) -&gt; (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 + anti-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baseline="-25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88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43050"/>
            <a:ext cx="3867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162425"/>
            <a:ext cx="80105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Resonance Formulas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25261" y="2209800"/>
            <a:ext cx="2246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smtClean="0"/>
              <a:t>Depends on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sign of </a:t>
            </a:r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baseline="-25000" dirty="0" smtClean="0">
                <a:solidFill>
                  <a:srgbClr val="FF0000"/>
                </a:solidFill>
              </a:rPr>
              <a:t>31</a:t>
            </a:r>
            <a:r>
              <a:rPr lang="en-US" b="1" dirty="0" smtClean="0">
                <a:solidFill>
                  <a:srgbClr val="FF0000"/>
                </a:solidFill>
              </a:rPr>
              <a:t> (MH)</a:t>
            </a:r>
          </a:p>
        </p:txBody>
      </p:sp>
      <p:pic>
        <p:nvPicPr>
          <p:cNvPr id="103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0"/>
            <a:ext cx="6629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Connecteur droit avec flèche 78"/>
          <p:cNvCxnSpPr/>
          <p:nvPr/>
        </p:nvCxnSpPr>
        <p:spPr>
          <a:xfrm>
            <a:off x="2590800" y="2856131"/>
            <a:ext cx="457200" cy="344269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Mass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1600200"/>
            <a:ext cx="8074533" cy="4637182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4114800"/>
            <a:ext cx="1600200" cy="14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200" y="2514600"/>
            <a:ext cx="1887949" cy="143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Data: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1676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Atmospheric and accelerator nu’s measure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23</a:t>
            </a:r>
            <a:r>
              <a:rPr lang="en-US" sz="2400" dirty="0" smtClean="0"/>
              <a:t> and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32</a:t>
            </a:r>
          </a:p>
          <a:p>
            <a:r>
              <a:rPr lang="en-US" sz="2400" dirty="0" smtClean="0"/>
              <a:t>Also sensitive to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 and </a:t>
            </a:r>
            <a:r>
              <a:rPr lang="en-US" sz="2400" dirty="0" err="1" smtClean="0">
                <a:latin typeface="Symbol" pitchFamily="18" charset="2"/>
              </a:rPr>
              <a:t>d</a:t>
            </a:r>
            <a:r>
              <a:rPr lang="en-US" sz="2400" baseline="-25000" dirty="0" err="1" smtClean="0"/>
              <a:t>CP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. 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800600" y="3185564"/>
            <a:ext cx="864408" cy="9103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29200" y="4572000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Symbol" pitchFamily="18" charset="2"/>
              </a:rPr>
              <a:t>d</a:t>
            </a:r>
            <a:r>
              <a:rPr lang="en-US" sz="2400" b="1" baseline="-25000" dirty="0" err="1" smtClean="0">
                <a:solidFill>
                  <a:srgbClr val="00B050"/>
                </a:solidFill>
              </a:rPr>
              <a:t>CP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, </a:t>
            </a:r>
            <a:r>
              <a:rPr lang="en-US" sz="2400" b="1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rgbClr val="00B050"/>
                </a:solidFill>
              </a:rPr>
              <a:t>13</a:t>
            </a:r>
            <a:endParaRPr lang="en-US" sz="2400" b="1" baseline="-25000" dirty="0">
              <a:solidFill>
                <a:srgbClr val="00B05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105401" y="5105400"/>
            <a:ext cx="990599" cy="304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489356" y="3576935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D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b="1" baseline="-25000" dirty="0" smtClean="0">
                <a:solidFill>
                  <a:schemeClr val="accent6">
                    <a:lumMod val="75000"/>
                  </a:schemeClr>
                </a:solidFill>
              </a:rPr>
              <a:t>32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q</a:t>
            </a:r>
            <a:r>
              <a:rPr lang="en-US" sz="2400" b="1" baseline="-25000" dirty="0" smtClean="0">
                <a:solidFill>
                  <a:schemeClr val="accent6">
                    <a:lumMod val="75000"/>
                  </a:schemeClr>
                </a:solidFill>
              </a:rPr>
              <a:t>23</a:t>
            </a:r>
            <a:endParaRPr lang="en-US" sz="24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Box 19"/>
          <p:cNvSpPr txBox="1"/>
          <p:nvPr/>
        </p:nvSpPr>
        <p:spPr>
          <a:xfrm rot="16200000">
            <a:off x="2144960" y="2978694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MINOS</a:t>
            </a:r>
            <a:endParaRPr lang="en-US" sz="1600" b="1" dirty="0"/>
          </a:p>
        </p:txBody>
      </p:sp>
      <p:sp>
        <p:nvSpPr>
          <p:cNvPr id="14" name="TextBox 19"/>
          <p:cNvSpPr txBox="1"/>
          <p:nvPr/>
        </p:nvSpPr>
        <p:spPr>
          <a:xfrm>
            <a:off x="3696210" y="4233446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T2K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690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39" y="3079653"/>
            <a:ext cx="4148961" cy="333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343400" cy="347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64816"/>
            <a:ext cx="2967037" cy="238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Optical Noise</a:t>
            </a:r>
            <a:endParaRPr lang="en-US" dirty="0"/>
          </a:p>
        </p:txBody>
      </p:sp>
      <p:sp>
        <p:nvSpPr>
          <p:cNvPr id="10" name="Espaço Reservado para Conteúdo 5"/>
          <p:cNvSpPr txBox="1">
            <a:spLocks/>
          </p:cNvSpPr>
          <p:nvPr/>
        </p:nvSpPr>
        <p:spPr>
          <a:xfrm>
            <a:off x="304800" y="838200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Optical background in full detector </a:t>
            </a:r>
            <a:r>
              <a:rPr lang="en-US" sz="1800" b="1" dirty="0" smtClean="0">
                <a:solidFill>
                  <a:srgbClr val="FF0000"/>
                </a:solidFill>
              </a:rPr>
              <a:t>~500 </a:t>
            </a:r>
            <a:r>
              <a:rPr lang="en-US" sz="1800" b="1" dirty="0" err="1" smtClean="0">
                <a:solidFill>
                  <a:srgbClr val="FF0000"/>
                </a:solidFill>
              </a:rPr>
              <a:t>MHz</a:t>
            </a:r>
            <a:r>
              <a:rPr lang="en-US" sz="1800" dirty="0" err="1" smtClean="0"/>
              <a:t>.</a:t>
            </a:r>
            <a:r>
              <a:rPr lang="en-US" sz="1800" dirty="0" smtClean="0"/>
              <a:t> 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Neutrino events ~40 hits in a </a:t>
            </a:r>
            <a:r>
              <a:rPr lang="en-US" sz="1800" b="1" dirty="0" smtClean="0">
                <a:solidFill>
                  <a:srgbClr val="FF0000"/>
                </a:solidFill>
              </a:rPr>
              <a:t>~500 ns</a:t>
            </a:r>
            <a:r>
              <a:rPr lang="en-US" sz="1800" dirty="0" smtClean="0"/>
              <a:t> window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Expect </a:t>
            </a:r>
            <a:r>
              <a:rPr lang="en-US" sz="1800" b="1" dirty="0" smtClean="0">
                <a:solidFill>
                  <a:srgbClr val="FF0000"/>
                </a:solidFill>
              </a:rPr>
              <a:t>2</a:t>
            </a:r>
            <a:r>
              <a:rPr lang="en-US" sz="1800" b="1" dirty="0">
                <a:solidFill>
                  <a:srgbClr val="FF0000"/>
                </a:solidFill>
              </a:rPr>
              <a:t>5</a:t>
            </a:r>
            <a:r>
              <a:rPr lang="en-US" sz="1800" b="1" dirty="0" smtClean="0">
                <a:solidFill>
                  <a:srgbClr val="FF0000"/>
                </a:solidFill>
              </a:rPr>
              <a:t>0 noise hits</a:t>
            </a:r>
            <a:r>
              <a:rPr lang="en-US" sz="1800" dirty="0" smtClean="0"/>
              <a:t> (~15% purity)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Trigger approach </a:t>
            </a:r>
            <a:r>
              <a:rPr lang="en-US" sz="1800" b="1" dirty="0" smtClean="0">
                <a:solidFill>
                  <a:srgbClr val="0C00F6"/>
                </a:solidFill>
              </a:rPr>
              <a:t>~5 ns time residuals</a:t>
            </a:r>
            <a:endParaRPr lang="en-US" sz="1800" dirty="0" smtClean="0"/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Calibrated using 2-fold coincidences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Can achieve </a:t>
            </a:r>
            <a:r>
              <a:rPr lang="en-US" sz="1800" b="1" dirty="0" smtClean="0">
                <a:solidFill>
                  <a:srgbClr val="0C00F6"/>
                </a:solidFill>
              </a:rPr>
              <a:t>~3 noise hits</a:t>
            </a:r>
            <a:r>
              <a:rPr lang="en-US" sz="1800" dirty="0" smtClean="0"/>
              <a:t> per </a:t>
            </a:r>
            <a:r>
              <a:rPr lang="en-US" sz="1800" dirty="0"/>
              <a:t>trigger (&gt;90% purity)</a:t>
            </a:r>
            <a:endParaRPr lang="en-US" sz="1800" dirty="0" smtClean="0"/>
          </a:p>
          <a:p>
            <a:pPr marL="182880" indent="-274320">
              <a:spcBef>
                <a:spcPts val="600"/>
              </a:spcBef>
            </a:pPr>
            <a:endParaRPr lang="en-US" sz="1800" dirty="0"/>
          </a:p>
        </p:txBody>
      </p:sp>
      <p:sp>
        <p:nvSpPr>
          <p:cNvPr id="11" name="ZoneTexte 40"/>
          <p:cNvSpPr txBox="1"/>
          <p:nvPr/>
        </p:nvSpPr>
        <p:spPr>
          <a:xfrm>
            <a:off x="2217586" y="35007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</a:p>
        </p:txBody>
      </p:sp>
      <p:sp>
        <p:nvSpPr>
          <p:cNvPr id="12" name="ZoneTexte 40"/>
          <p:cNvSpPr txBox="1"/>
          <p:nvPr/>
        </p:nvSpPr>
        <p:spPr>
          <a:xfrm>
            <a:off x="5562600" y="34245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</a:p>
        </p:txBody>
      </p:sp>
    </p:spTree>
    <p:extLst>
      <p:ext uri="{BB962C8B-B14F-4D97-AF65-F5344CB8AC3E}">
        <p14:creationId xmlns:p14="http://schemas.microsoft.com/office/powerpoint/2010/main" val="1573301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80" y="2819400"/>
            <a:ext cx="4759420" cy="340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734" y="3047999"/>
            <a:ext cx="4142351" cy="304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Trigger Performance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199" y="914400"/>
            <a:ext cx="8229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Input a </a:t>
            </a:r>
            <a:r>
              <a:rPr lang="en-US" sz="1800" b="1" dirty="0" smtClean="0">
                <a:solidFill>
                  <a:srgbClr val="0C00F6"/>
                </a:solidFill>
              </a:rPr>
              <a:t>conservative</a:t>
            </a:r>
            <a:r>
              <a:rPr lang="en-US" sz="1800" dirty="0" smtClean="0"/>
              <a:t> noise rate of </a:t>
            </a:r>
            <a:r>
              <a:rPr lang="en-US" sz="1800" b="1" dirty="0" smtClean="0">
                <a:solidFill>
                  <a:srgbClr val="0C00F6"/>
                </a:solidFill>
              </a:rPr>
              <a:t>10 kHz</a:t>
            </a:r>
            <a:r>
              <a:rPr lang="en-US" sz="1800" dirty="0" smtClean="0"/>
              <a:t> </a:t>
            </a:r>
            <a:r>
              <a:rPr lang="en-US" sz="1800" dirty="0" err="1" smtClean="0"/>
              <a:t>uncorr</a:t>
            </a:r>
            <a:r>
              <a:rPr lang="en-US" sz="1800" dirty="0" smtClean="0"/>
              <a:t>. (</a:t>
            </a:r>
            <a:r>
              <a:rPr lang="en-US" sz="1800" b="1" dirty="0" smtClean="0">
                <a:solidFill>
                  <a:srgbClr val="FF0000"/>
                </a:solidFill>
              </a:rPr>
              <a:t>500Hz</a:t>
            </a:r>
            <a:r>
              <a:rPr lang="en-US" sz="1800" dirty="0" smtClean="0"/>
              <a:t> level-two </a:t>
            </a:r>
            <a:r>
              <a:rPr lang="en-US" sz="1800" dirty="0" err="1" smtClean="0"/>
              <a:t>coinc</a:t>
            </a:r>
            <a:r>
              <a:rPr lang="en-US" sz="1800" dirty="0" smtClean="0"/>
              <a:t>.)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Achieve a total triggered rate of </a:t>
            </a:r>
            <a:r>
              <a:rPr lang="en-US" sz="1800" b="1" dirty="0" smtClean="0">
                <a:solidFill>
                  <a:srgbClr val="CF0BAE"/>
                </a:solidFill>
              </a:rPr>
              <a:t>59 Hz</a:t>
            </a:r>
            <a:r>
              <a:rPr lang="en-US" sz="1800" dirty="0" smtClean="0"/>
              <a:t> 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About </a:t>
            </a:r>
            <a:r>
              <a:rPr lang="en-US" sz="1800" b="1" dirty="0" smtClean="0">
                <a:solidFill>
                  <a:srgbClr val="CF0BAE"/>
                </a:solidFill>
              </a:rPr>
              <a:t>70%</a:t>
            </a:r>
            <a:r>
              <a:rPr lang="en-US" sz="1800" dirty="0" smtClean="0"/>
              <a:t> of events contain a </a:t>
            </a:r>
            <a:r>
              <a:rPr lang="en-US" sz="1800" b="1" dirty="0" smtClean="0">
                <a:solidFill>
                  <a:srgbClr val="CF0BAE"/>
                </a:solidFill>
              </a:rPr>
              <a:t>muon</a:t>
            </a:r>
            <a:r>
              <a:rPr lang="en-US" sz="1800" dirty="0" smtClean="0"/>
              <a:t> (41 Hz)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High efficiency for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baseline="-250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 and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above 4 GeV</a:t>
            </a:r>
          </a:p>
          <a:p>
            <a:pPr marL="182880" indent="-274320">
              <a:spcBef>
                <a:spcPts val="600"/>
              </a:spcBef>
            </a:pPr>
            <a:r>
              <a:rPr lang="en-US" sz="1800" dirty="0" smtClean="0"/>
              <a:t>Slightly more efficient for up-going neutrinos (Larger PMT coverage)</a:t>
            </a:r>
          </a:p>
        </p:txBody>
      </p:sp>
      <p:sp>
        <p:nvSpPr>
          <p:cNvPr id="40" name="ZoneTexte 40"/>
          <p:cNvSpPr txBox="1"/>
          <p:nvPr/>
        </p:nvSpPr>
        <p:spPr>
          <a:xfrm>
            <a:off x="5615867" y="2724090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58000" y="1447800"/>
            <a:ext cx="1774845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Neutrino Rate:</a:t>
            </a:r>
          </a:p>
          <a:p>
            <a:r>
              <a:rPr lang="en-US" b="1" dirty="0" smtClean="0"/>
              <a:t>~ 1 </a:t>
            </a:r>
            <a:r>
              <a:rPr lang="en-US" b="1" dirty="0" smtClean="0">
                <a:latin typeface="Symbol" panose="05050102010706020507" pitchFamily="18" charset="2"/>
              </a:rPr>
              <a:t>n</a:t>
            </a:r>
            <a:r>
              <a:rPr lang="en-US" b="1" dirty="0" smtClean="0"/>
              <a:t> / 10 min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771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39" y="4207207"/>
            <a:ext cx="3278062" cy="242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14299"/>
            <a:ext cx="3505200" cy="238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0764"/>
            <a:ext cx="3381378" cy="23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Reco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9" name="Espaço Reservado para Conteúdo 5"/>
          <p:cNvSpPr txBox="1">
            <a:spLocks/>
          </p:cNvSpPr>
          <p:nvPr/>
        </p:nvSpPr>
        <p:spPr>
          <a:xfrm>
            <a:off x="457199" y="838200"/>
            <a:ext cx="822960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>
              <a:spcBef>
                <a:spcPts val="600"/>
              </a:spcBef>
            </a:pPr>
            <a:r>
              <a:rPr lang="en-US" sz="1800" dirty="0" smtClean="0"/>
              <a:t>Better than 13˚ directional resolution above 5 GeV</a:t>
            </a:r>
          </a:p>
          <a:p>
            <a:pPr marL="251460">
              <a:spcBef>
                <a:spcPts val="600"/>
              </a:spcBef>
            </a:pPr>
            <a:r>
              <a:rPr lang="en-US" sz="1800" dirty="0" smtClean="0"/>
              <a:t>Energy res. sensitive to vertical spacing between DOMs at low energies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39" y="1888540"/>
            <a:ext cx="3231511" cy="238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40"/>
          <p:cNvSpPr txBox="1"/>
          <p:nvPr/>
        </p:nvSpPr>
        <p:spPr>
          <a:xfrm>
            <a:off x="1883785" y="2362200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40"/>
          <p:cNvSpPr txBox="1"/>
          <p:nvPr/>
        </p:nvSpPr>
        <p:spPr>
          <a:xfrm>
            <a:off x="1905000" y="479613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ZoneTexte 40"/>
          <p:cNvSpPr txBox="1"/>
          <p:nvPr/>
        </p:nvSpPr>
        <p:spPr>
          <a:xfrm>
            <a:off x="5996867" y="2286000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40"/>
          <p:cNvSpPr txBox="1"/>
          <p:nvPr/>
        </p:nvSpPr>
        <p:spPr>
          <a:xfrm>
            <a:off x="6019800" y="4719935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-CC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 rot="16200000">
            <a:off x="71460" y="251460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49018" y="494379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4105595" y="2519340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q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4083153" y="4948535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29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Optimizing DOM Spacing</a:t>
            </a:r>
            <a:endParaRPr lang="en-US" dirty="0"/>
          </a:p>
        </p:txBody>
      </p:sp>
      <p:sp>
        <p:nvSpPr>
          <p:cNvPr id="21" name="Espaço Reservado para Conteúdo 5"/>
          <p:cNvSpPr>
            <a:spLocks noGrp="1"/>
          </p:cNvSpPr>
          <p:nvPr>
            <p:ph idx="1"/>
          </p:nvPr>
        </p:nvSpPr>
        <p:spPr>
          <a:xfrm>
            <a:off x="304800" y="914400"/>
            <a:ext cx="8382001" cy="1905000"/>
          </a:xfrm>
        </p:spPr>
        <p:txBody>
          <a:bodyPr>
            <a:noAutofit/>
          </a:bodyPr>
          <a:lstStyle/>
          <a:p>
            <a:pPr indent="-182880">
              <a:spcBef>
                <a:spcPts val="1200"/>
              </a:spcBef>
            </a:pPr>
            <a:r>
              <a:rPr lang="en-US" sz="1800" dirty="0" smtClean="0"/>
              <a:t>Simulated small (6m) vertical spacing detector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Mask off 1/3, 1/2 or 2/3 of DOMs to emulate larger spacing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Smaller spacing</a:t>
            </a:r>
            <a:r>
              <a:rPr lang="en-US" sz="1800" dirty="0" smtClean="0"/>
              <a:t> enables measurement at </a:t>
            </a:r>
            <a:r>
              <a:rPr lang="en-US" sz="1800" b="1" dirty="0" smtClean="0">
                <a:solidFill>
                  <a:srgbClr val="FF0000"/>
                </a:solidFill>
              </a:rPr>
              <a:t>lower energies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C00F6"/>
                </a:solidFill>
              </a:rPr>
              <a:t>Larger spacing improves statistics</a:t>
            </a:r>
            <a:r>
              <a:rPr lang="en-US" sz="1800" dirty="0" smtClean="0"/>
              <a:t> due to larger volume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27654"/>
            <a:ext cx="4114800" cy="299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52800"/>
            <a:ext cx="4114800" cy="29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1010151" y="3048000"/>
            <a:ext cx="3104649" cy="369332"/>
            <a:chOff x="685800" y="2514600"/>
            <a:chExt cx="3104649" cy="369332"/>
          </a:xfrm>
        </p:grpSpPr>
        <p:sp>
          <p:nvSpPr>
            <p:cNvPr id="16" name="Rectangle 15"/>
            <p:cNvSpPr/>
            <p:nvPr/>
          </p:nvSpPr>
          <p:spPr>
            <a:xfrm>
              <a:off x="685800" y="2514600"/>
              <a:ext cx="31046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>
                  <a:latin typeface="Symbol" panose="05050102010706020507" pitchFamily="18" charset="2"/>
                </a:rPr>
                <a:t>m</a:t>
              </a:r>
              <a:r>
                <a:rPr lang="en-US" dirty="0" smtClean="0"/>
                <a:t> + </a:t>
              </a: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>
                  <a:latin typeface="Symbol" panose="05050102010706020507" pitchFamily="18" charset="2"/>
                </a:rPr>
                <a:t>m</a:t>
              </a:r>
              <a:r>
                <a:rPr lang="en-US" dirty="0" smtClean="0"/>
                <a:t>  CC</a:t>
              </a:r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2147577" y="2633472"/>
              <a:ext cx="1188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5486400" y="3048000"/>
            <a:ext cx="3104649" cy="369332"/>
            <a:chOff x="685800" y="2514600"/>
            <a:chExt cx="3104649" cy="369332"/>
          </a:xfrm>
        </p:grpSpPr>
        <p:sp>
          <p:nvSpPr>
            <p:cNvPr id="19" name="Rectangle 18"/>
            <p:cNvSpPr/>
            <p:nvPr/>
          </p:nvSpPr>
          <p:spPr>
            <a:xfrm>
              <a:off x="685800" y="2514600"/>
              <a:ext cx="31046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 smtClean="0"/>
                <a:t>e</a:t>
              </a:r>
              <a:r>
                <a:rPr lang="en-US" dirty="0" smtClean="0"/>
                <a:t> + </a:t>
              </a: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 smtClean="0"/>
                <a:t>e</a:t>
              </a:r>
              <a:r>
                <a:rPr lang="en-US" dirty="0" smtClean="0"/>
                <a:t>  CC</a:t>
              </a:r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2147577" y="2633472"/>
              <a:ext cx="1188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Espaço Reservado para Conteúdo 5"/>
          <p:cNvSpPr txBox="1">
            <a:spLocks/>
          </p:cNvSpPr>
          <p:nvPr/>
        </p:nvSpPr>
        <p:spPr>
          <a:xfrm>
            <a:off x="304800" y="914400"/>
            <a:ext cx="8382001" cy="225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1200"/>
              </a:spcBef>
            </a:pPr>
            <a:r>
              <a:rPr lang="en-US" sz="1800" smtClean="0"/>
              <a:t>Simulated small (6m) vertical spacing detector</a:t>
            </a:r>
          </a:p>
          <a:p>
            <a:pPr indent="-182880">
              <a:spcBef>
                <a:spcPts val="1200"/>
              </a:spcBef>
            </a:pPr>
            <a:r>
              <a:rPr lang="en-US" sz="1800" smtClean="0"/>
              <a:t>Mask off 1/3, 1/2 or 2/3 of DOMs to emulate larger spacing</a:t>
            </a:r>
          </a:p>
          <a:p>
            <a:pPr indent="-182880">
              <a:spcBef>
                <a:spcPts val="1200"/>
              </a:spcBef>
            </a:pPr>
            <a:r>
              <a:rPr lang="en-US" sz="1800" b="1" smtClean="0">
                <a:solidFill>
                  <a:srgbClr val="FF0000"/>
                </a:solidFill>
              </a:rPr>
              <a:t>Smaller spacing</a:t>
            </a:r>
            <a:r>
              <a:rPr lang="en-US" sz="1800" smtClean="0"/>
              <a:t> enables measurement at </a:t>
            </a:r>
            <a:r>
              <a:rPr lang="en-US" sz="1800" b="1" smtClean="0">
                <a:solidFill>
                  <a:srgbClr val="FF0000"/>
                </a:solidFill>
              </a:rPr>
              <a:t>lower energies</a:t>
            </a:r>
          </a:p>
          <a:p>
            <a:pPr indent="-182880">
              <a:spcBef>
                <a:spcPts val="1200"/>
              </a:spcBef>
            </a:pPr>
            <a:r>
              <a:rPr lang="en-US" sz="1800" b="1" smtClean="0">
                <a:solidFill>
                  <a:srgbClr val="0C00F6"/>
                </a:solidFill>
              </a:rPr>
              <a:t>Larger spacing improves statistics</a:t>
            </a:r>
            <a:r>
              <a:rPr lang="en-US" sz="1800" smtClean="0"/>
              <a:t> due to larger volume</a:t>
            </a:r>
          </a:p>
          <a:p>
            <a:pPr indent="-182880">
              <a:spcBef>
                <a:spcPts val="1200"/>
              </a:spcBef>
            </a:pPr>
            <a:r>
              <a:rPr lang="en-US" sz="1800" b="1" smtClean="0">
                <a:solidFill>
                  <a:srgbClr val="019119"/>
                </a:solidFill>
              </a:rPr>
              <a:t>Tune spacing</a:t>
            </a:r>
            <a:r>
              <a:rPr lang="en-US" sz="1800" smtClean="0"/>
              <a:t> to obtain maximum sensitivity to </a:t>
            </a:r>
            <a:r>
              <a:rPr lang="en-US" sz="1800" b="1" smtClean="0">
                <a:solidFill>
                  <a:srgbClr val="019119"/>
                </a:solidFill>
              </a:rPr>
              <a:t>Mass Hierarchy</a:t>
            </a:r>
            <a:endParaRPr lang="en-US" sz="1800" b="1" dirty="0" smtClean="0">
              <a:solidFill>
                <a:srgbClr val="019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3124200"/>
            <a:ext cx="4114799" cy="32443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7248"/>
            <a:ext cx="4114800" cy="324436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Optimizing DOM Spacing</a:t>
            </a:r>
            <a:endParaRPr lang="en-US" dirty="0"/>
          </a:p>
        </p:txBody>
      </p:sp>
      <p:sp>
        <p:nvSpPr>
          <p:cNvPr id="10" name="Espaço Reservado para Conteúdo 5"/>
          <p:cNvSpPr>
            <a:spLocks noGrp="1"/>
          </p:cNvSpPr>
          <p:nvPr>
            <p:ph idx="1"/>
          </p:nvPr>
        </p:nvSpPr>
        <p:spPr>
          <a:xfrm>
            <a:off x="304800" y="914400"/>
            <a:ext cx="8382001" cy="2251676"/>
          </a:xfrm>
        </p:spPr>
        <p:txBody>
          <a:bodyPr>
            <a:noAutofit/>
          </a:bodyPr>
          <a:lstStyle/>
          <a:p>
            <a:pPr indent="-182880">
              <a:spcBef>
                <a:spcPts val="1200"/>
              </a:spcBef>
            </a:pPr>
            <a:r>
              <a:rPr lang="en-US" sz="1800" dirty="0" smtClean="0"/>
              <a:t>Simulated small (6m) vertical spacing detector</a:t>
            </a:r>
          </a:p>
          <a:p>
            <a:pPr indent="-182880">
              <a:spcBef>
                <a:spcPts val="1200"/>
              </a:spcBef>
            </a:pPr>
            <a:r>
              <a:rPr lang="en-US" sz="1800" dirty="0" smtClean="0"/>
              <a:t>Mask off 1/3, 1/2 or 2/3 of DOMs to emulate larger spacing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Smaller spacing</a:t>
            </a:r>
            <a:r>
              <a:rPr lang="en-US" sz="1800" dirty="0" smtClean="0"/>
              <a:t> enables measurement at </a:t>
            </a:r>
            <a:r>
              <a:rPr lang="en-US" sz="1800" b="1" dirty="0" smtClean="0">
                <a:solidFill>
                  <a:srgbClr val="FF0000"/>
                </a:solidFill>
              </a:rPr>
              <a:t>lower energies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C00F6"/>
                </a:solidFill>
              </a:rPr>
              <a:t>Larger spacing improves statistics</a:t>
            </a:r>
            <a:r>
              <a:rPr lang="en-US" sz="1800" dirty="0" smtClean="0"/>
              <a:t> due to larger volume</a:t>
            </a:r>
          </a:p>
          <a:p>
            <a:pPr indent="-182880">
              <a:spcBef>
                <a:spcPts val="1200"/>
              </a:spcBef>
            </a:pPr>
            <a:r>
              <a:rPr lang="en-US" sz="1800" b="1" dirty="0" smtClean="0">
                <a:solidFill>
                  <a:srgbClr val="019119"/>
                </a:solidFill>
              </a:rPr>
              <a:t>Tune spacing</a:t>
            </a:r>
            <a:r>
              <a:rPr lang="en-US" sz="1800" dirty="0" smtClean="0"/>
              <a:t> to obtain maximum sensitivity to </a:t>
            </a:r>
            <a:r>
              <a:rPr lang="en-US" sz="1800" b="1" dirty="0" smtClean="0">
                <a:solidFill>
                  <a:srgbClr val="019119"/>
                </a:solidFill>
              </a:rPr>
              <a:t>Mass Hierarchy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1371600" y="64008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Derived from data in the KM3NeT 2.0 </a:t>
            </a:r>
            <a:r>
              <a:rPr lang="en-US" sz="1600" dirty="0" err="1" smtClean="0"/>
              <a:t>LoI</a:t>
            </a:r>
            <a:r>
              <a:rPr lang="en-US" sz="1600" dirty="0" smtClean="0"/>
              <a:t>: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hlinkClick r:id="rId5"/>
              </a:rPr>
              <a:t>https</a:t>
            </a:r>
            <a:r>
              <a:rPr lang="en-US" sz="1600" dirty="0">
                <a:hlinkClick r:id="rId5"/>
              </a:rPr>
              <a:t>://arxiv.org/abs/1601.07459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5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Simple </a:t>
            </a:r>
            <a:r>
              <a:rPr lang="en-US" dirty="0" smtClean="0">
                <a:latin typeface="Symbol" panose="05050102010706020507" pitchFamily="18" charset="2"/>
              </a:rPr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12" name="Espaço Reservado para Conteúdo 5"/>
          <p:cNvSpPr>
            <a:spLocks noGrp="1"/>
          </p:cNvSpPr>
          <p:nvPr>
            <p:ph idx="1"/>
          </p:nvPr>
        </p:nvSpPr>
        <p:spPr>
          <a:xfrm>
            <a:off x="1752600" y="990600"/>
            <a:ext cx="6248400" cy="609600"/>
          </a:xfrm>
        </p:spPr>
        <p:txBody>
          <a:bodyPr>
            <a:noAutofit/>
          </a:bodyPr>
          <a:lstStyle/>
          <a:p>
            <a:pPr indent="-182880">
              <a:spcBef>
                <a:spcPts val="1200"/>
              </a:spcBef>
            </a:pPr>
            <a:r>
              <a:rPr lang="en-US" sz="2400" b="1" dirty="0" smtClean="0">
                <a:solidFill>
                  <a:srgbClr val="0C00F6"/>
                </a:solidFill>
              </a:rPr>
              <a:t>9m spacing achieves best sensitivity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574800"/>
            <a:ext cx="61849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40"/>
          <p:cNvSpPr txBox="1"/>
          <p:nvPr/>
        </p:nvSpPr>
        <p:spPr>
          <a:xfrm rot="16200000">
            <a:off x="-435878" y="3801318"/>
            <a:ext cx="3430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Mass Hierarchy Sensitivity</a:t>
            </a:r>
            <a:endParaRPr lang="en-GB" sz="2000" b="1" dirty="0"/>
          </a:p>
        </p:txBody>
      </p:sp>
      <p:sp>
        <p:nvSpPr>
          <p:cNvPr id="8" name="ZoneTexte 40"/>
          <p:cNvSpPr txBox="1"/>
          <p:nvPr/>
        </p:nvSpPr>
        <p:spPr>
          <a:xfrm>
            <a:off x="5410200" y="2283767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9m</a:t>
            </a:r>
            <a:endParaRPr lang="en-GB" sz="2400" b="1" dirty="0">
              <a:solidFill>
                <a:srgbClr val="0C00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40"/>
          <p:cNvSpPr txBox="1"/>
          <p:nvPr/>
        </p:nvSpPr>
        <p:spPr>
          <a:xfrm>
            <a:off x="5410200" y="3653135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40"/>
          <p:cNvSpPr txBox="1"/>
          <p:nvPr/>
        </p:nvSpPr>
        <p:spPr>
          <a:xfrm>
            <a:off x="7065899" y="236220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42C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12m</a:t>
            </a:r>
            <a:endParaRPr lang="en-GB" sz="2400" b="1" dirty="0">
              <a:solidFill>
                <a:srgbClr val="F42C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654925" y="3198167"/>
            <a:ext cx="1215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19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NH</a:t>
            </a:r>
            <a:endParaRPr lang="en-GB" sz="2400" b="1" dirty="0">
              <a:solidFill>
                <a:srgbClr val="019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715038" y="4114799"/>
            <a:ext cx="1095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19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IH</a:t>
            </a:r>
            <a:endParaRPr lang="en-GB" sz="2400" b="1" dirty="0">
              <a:solidFill>
                <a:srgbClr val="019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necteur droit avec flèche 5"/>
          <p:cNvCxnSpPr>
            <a:stCxn id="2" idx="1"/>
          </p:cNvCxnSpPr>
          <p:nvPr/>
        </p:nvCxnSpPr>
        <p:spPr>
          <a:xfrm flipH="1" flipV="1">
            <a:off x="6781800" y="3198167"/>
            <a:ext cx="873125" cy="230833"/>
          </a:xfrm>
          <a:prstGeom prst="straightConnector1">
            <a:avLst/>
          </a:prstGeom>
          <a:ln w="38100">
            <a:solidFill>
              <a:srgbClr val="019119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3" idx="1"/>
          </p:cNvCxnSpPr>
          <p:nvPr/>
        </p:nvCxnSpPr>
        <p:spPr>
          <a:xfrm flipH="1">
            <a:off x="6400800" y="4345632"/>
            <a:ext cx="1314238" cy="531168"/>
          </a:xfrm>
          <a:prstGeom prst="straightConnector1">
            <a:avLst/>
          </a:prstGeom>
          <a:ln w="38100">
            <a:solidFill>
              <a:srgbClr val="019119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7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6324600" y="3917260"/>
            <a:ext cx="2819400" cy="2712140"/>
            <a:chOff x="6248400" y="3962400"/>
            <a:chExt cx="2819400" cy="2712140"/>
          </a:xfrm>
        </p:grpSpPr>
        <p:grpSp>
          <p:nvGrpSpPr>
            <p:cNvPr id="18" name="Groupe 17"/>
            <p:cNvGrpSpPr/>
            <p:nvPr/>
          </p:nvGrpSpPr>
          <p:grpSpPr>
            <a:xfrm>
              <a:off x="6248400" y="3962400"/>
              <a:ext cx="2819400" cy="2712140"/>
              <a:chOff x="1943100" y="2842592"/>
              <a:chExt cx="3238500" cy="3115296"/>
            </a:xfrm>
          </p:grpSpPr>
          <p:pic>
            <p:nvPicPr>
              <p:cNvPr id="2048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3100" y="2842592"/>
                <a:ext cx="3238500" cy="3115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" name="Connecteur droit 22"/>
              <p:cNvCxnSpPr/>
              <p:nvPr/>
            </p:nvCxnSpPr>
            <p:spPr>
              <a:xfrm>
                <a:off x="3225108" y="3048000"/>
                <a:ext cx="0" cy="2217599"/>
              </a:xfrm>
              <a:prstGeom prst="line">
                <a:avLst/>
              </a:prstGeom>
              <a:ln w="19050">
                <a:solidFill>
                  <a:srgbClr val="0C00F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2590800" y="4876800"/>
                <a:ext cx="2286000" cy="0"/>
              </a:xfrm>
              <a:prstGeom prst="line">
                <a:avLst/>
              </a:prstGeom>
              <a:ln w="19050">
                <a:solidFill>
                  <a:srgbClr val="0C00F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/>
              <p:cNvSpPr txBox="1"/>
              <p:nvPr/>
            </p:nvSpPr>
            <p:spPr>
              <a:xfrm>
                <a:off x="3733800" y="4572000"/>
                <a:ext cx="821582" cy="353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C00F6"/>
                    </a:solidFill>
                  </a:rPr>
                  <a:t>MINOS</a:t>
                </a:r>
                <a:endParaRPr lang="en-GB" b="1" dirty="0">
                  <a:solidFill>
                    <a:srgbClr val="0C00F6"/>
                  </a:solidFill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 rot="5400000">
                <a:off x="2882894" y="3799077"/>
                <a:ext cx="924695" cy="353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C00F6"/>
                    </a:solidFill>
                  </a:rPr>
                  <a:t>MINOS+</a:t>
                </a:r>
                <a:endParaRPr lang="en-GB" sz="1400" b="1" dirty="0">
                  <a:solidFill>
                    <a:srgbClr val="0C00F6"/>
                  </a:solidFill>
                </a:endParaRPr>
              </a:p>
            </p:txBody>
          </p:sp>
        </p:grpSp>
        <p:cxnSp>
          <p:nvCxnSpPr>
            <p:cNvPr id="32" name="Connecteur droit 31"/>
            <p:cNvCxnSpPr/>
            <p:nvPr/>
          </p:nvCxnSpPr>
          <p:spPr>
            <a:xfrm>
              <a:off x="7285323" y="4159940"/>
              <a:ext cx="0" cy="1930616"/>
            </a:xfrm>
            <a:prstGeom prst="line">
              <a:avLst/>
            </a:prstGeom>
            <a:ln w="19050">
              <a:solidFill>
                <a:srgbClr val="FC3ED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 rot="5400000">
              <a:off x="6724104" y="4813819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FC3ED3"/>
                  </a:solidFill>
                </a:rPr>
                <a:t>IceCube</a:t>
              </a:r>
              <a:endParaRPr lang="en-GB" sz="1400" b="1" dirty="0">
                <a:solidFill>
                  <a:srgbClr val="FC3ED3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537641" y="4159940"/>
              <a:ext cx="768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Super-K</a:t>
              </a:r>
              <a:endParaRPr lang="en-GB" sz="1400" b="1" dirty="0"/>
            </a:p>
          </p:txBody>
        </p:sp>
      </p:grpSp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Sterile Neutrinos (3+1)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" name="Groupe 9"/>
          <p:cNvGrpSpPr/>
          <p:nvPr/>
        </p:nvGrpSpPr>
        <p:grpSpPr>
          <a:xfrm>
            <a:off x="152400" y="685800"/>
            <a:ext cx="3276600" cy="4113448"/>
            <a:chOff x="-48696" y="376310"/>
            <a:chExt cx="3706296" cy="4652890"/>
          </a:xfrm>
        </p:grpSpPr>
        <p:pic>
          <p:nvPicPr>
            <p:cNvPr id="13" name="Picture 14" descr="nu_mixing_steril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1062482"/>
              <a:ext cx="3505200" cy="3966718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-48696" y="1836150"/>
              <a:ext cx="761916" cy="382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33CC33"/>
                  </a:solidFill>
                </a:rPr>
                <a:t>|U</a:t>
              </a:r>
              <a:r>
                <a:rPr lang="en-US" sz="1600" b="1" baseline="-25000" dirty="0" smtClean="0">
                  <a:solidFill>
                    <a:srgbClr val="33CC33"/>
                  </a:solidFill>
                </a:rPr>
                <a:t>e4</a:t>
              </a:r>
              <a:r>
                <a:rPr lang="en-US" sz="1600" b="1" dirty="0" smtClean="0">
                  <a:solidFill>
                    <a:srgbClr val="33CC33"/>
                  </a:solidFill>
                </a:rPr>
                <a:t>|</a:t>
              </a:r>
              <a:r>
                <a:rPr lang="en-US" sz="1600" b="1" baseline="30000" dirty="0" smtClean="0">
                  <a:solidFill>
                    <a:srgbClr val="33CC33"/>
                  </a:solidFill>
                </a:rPr>
                <a:t>2</a:t>
              </a:r>
              <a:endParaRPr lang="en-GB" sz="1600" b="1" baseline="30000" dirty="0">
                <a:solidFill>
                  <a:srgbClr val="33CC33"/>
                </a:solidFill>
              </a:endParaRPr>
            </a:p>
          </p:txBody>
        </p:sp>
        <p:cxnSp>
          <p:nvCxnSpPr>
            <p:cNvPr id="25" name="Connecteur droit avec flèche 24"/>
            <p:cNvCxnSpPr>
              <a:stCxn id="21" idx="0"/>
            </p:cNvCxnSpPr>
            <p:nvPr/>
          </p:nvCxnSpPr>
          <p:spPr>
            <a:xfrm flipV="1">
              <a:off x="332262" y="1373306"/>
              <a:ext cx="124939" cy="462845"/>
            </a:xfrm>
            <a:prstGeom prst="straightConnector1">
              <a:avLst/>
            </a:prstGeom>
            <a:ln w="19050">
              <a:solidFill>
                <a:srgbClr val="33CC33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713303" y="1830131"/>
              <a:ext cx="765543" cy="382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|U</a:t>
              </a:r>
              <a:r>
                <a:rPr lang="en-US" sz="1600" b="1" baseline="-25000" dirty="0" smtClean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m</a:t>
              </a:r>
              <a:r>
                <a:rPr lang="en-US" sz="1600" b="1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r>
                <a:rPr lang="en-US" sz="1600" b="1" dirty="0" smtClean="0">
                  <a:solidFill>
                    <a:schemeClr val="accent6">
                      <a:lumMod val="75000"/>
                    </a:schemeClr>
                  </a:solidFill>
                </a:rPr>
                <a:t>|</a:t>
              </a:r>
              <a:r>
                <a:rPr lang="en-US" sz="1600" b="1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endParaRPr lang="en-GB" sz="1600" b="1" baseline="30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8" name="Connecteur droit avec flèche 37"/>
            <p:cNvCxnSpPr>
              <a:stCxn id="37" idx="0"/>
            </p:cNvCxnSpPr>
            <p:nvPr/>
          </p:nvCxnSpPr>
          <p:spPr>
            <a:xfrm flipH="1" flipV="1">
              <a:off x="609605" y="1373303"/>
              <a:ext cx="486469" cy="456827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637104" y="376310"/>
              <a:ext cx="743784" cy="382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F0BAE"/>
                  </a:solidFill>
                </a:rPr>
                <a:t>|U</a:t>
              </a:r>
              <a:r>
                <a:rPr lang="en-US" sz="1600" b="1" baseline="-25000" dirty="0">
                  <a:solidFill>
                    <a:srgbClr val="CF0BAE"/>
                  </a:solidFill>
                  <a:latin typeface="Symbol" panose="05050102010706020507" pitchFamily="18" charset="2"/>
                </a:rPr>
                <a:t>t</a:t>
              </a:r>
              <a:r>
                <a:rPr lang="en-US" sz="1600" b="1" baseline="-25000" dirty="0" smtClean="0">
                  <a:solidFill>
                    <a:srgbClr val="CF0BAE"/>
                  </a:solidFill>
                </a:rPr>
                <a:t>4</a:t>
              </a:r>
              <a:r>
                <a:rPr lang="en-US" sz="1600" b="1" dirty="0" smtClean="0">
                  <a:solidFill>
                    <a:srgbClr val="CF0BAE"/>
                  </a:solidFill>
                </a:rPr>
                <a:t>|</a:t>
              </a:r>
              <a:r>
                <a:rPr lang="en-US" sz="1600" b="1" baseline="30000" dirty="0" smtClean="0">
                  <a:solidFill>
                    <a:srgbClr val="CF0BAE"/>
                  </a:solidFill>
                </a:rPr>
                <a:t>2</a:t>
              </a:r>
              <a:endParaRPr lang="en-GB" sz="1600" b="1" baseline="30000" dirty="0">
                <a:solidFill>
                  <a:srgbClr val="CF0BAE"/>
                </a:solidFill>
              </a:endParaRPr>
            </a:p>
          </p:txBody>
        </p:sp>
        <p:cxnSp>
          <p:nvCxnSpPr>
            <p:cNvPr id="41" name="Connecteur droit avec flèche 40"/>
            <p:cNvCxnSpPr>
              <a:stCxn id="40" idx="2"/>
            </p:cNvCxnSpPr>
            <p:nvPr/>
          </p:nvCxnSpPr>
          <p:spPr>
            <a:xfrm flipH="1">
              <a:off x="713309" y="759262"/>
              <a:ext cx="295687" cy="303220"/>
            </a:xfrm>
            <a:prstGeom prst="straightConnector1">
              <a:avLst/>
            </a:prstGeom>
            <a:ln w="19050">
              <a:solidFill>
                <a:srgbClr val="CF0BAE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/>
          <p:cNvGrpSpPr/>
          <p:nvPr/>
        </p:nvGrpSpPr>
        <p:grpSpPr>
          <a:xfrm>
            <a:off x="4267200" y="892988"/>
            <a:ext cx="4519675" cy="2993212"/>
            <a:chOff x="4267200" y="892988"/>
            <a:chExt cx="4519675" cy="299321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892988"/>
              <a:ext cx="4519675" cy="299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llipse 6"/>
            <p:cNvSpPr/>
            <p:nvPr/>
          </p:nvSpPr>
          <p:spPr>
            <a:xfrm rot="844205">
              <a:off x="7344770" y="1857381"/>
              <a:ext cx="873760" cy="952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/>
          </p:nvSpPr>
          <p:spPr>
            <a:xfrm rot="831009">
              <a:off x="7320889" y="1943746"/>
              <a:ext cx="9620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App. Hints</a:t>
              </a:r>
              <a:endParaRPr lang="en-GB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2050" y="5334000"/>
            <a:ext cx="37841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Super-K:</a:t>
            </a:r>
            <a:r>
              <a:rPr lang="en-GB" sz="1200" dirty="0" smtClean="0"/>
              <a:t> Phys</a:t>
            </a:r>
            <a:r>
              <a:rPr lang="en-GB" sz="1200" dirty="0"/>
              <a:t>. Rev. D 91, </a:t>
            </a:r>
            <a:r>
              <a:rPr lang="en-GB" sz="1200" dirty="0" smtClean="0"/>
              <a:t>052019 (2015)</a:t>
            </a:r>
          </a:p>
          <a:p>
            <a:r>
              <a:rPr lang="en-US" sz="1200" dirty="0" err="1" smtClean="0"/>
              <a:t>IceCube</a:t>
            </a:r>
            <a:r>
              <a:rPr lang="en-US" sz="1200" dirty="0" smtClean="0"/>
              <a:t>: </a:t>
            </a:r>
            <a:r>
              <a:rPr lang="en-GB" sz="1200" dirty="0" smtClean="0"/>
              <a:t>Phys</a:t>
            </a:r>
            <a:r>
              <a:rPr lang="en-GB" sz="1200" dirty="0"/>
              <a:t>. Rev. Lett. 117, 071801 (2016</a:t>
            </a:r>
            <a:r>
              <a:rPr lang="en-GB" sz="1200" dirty="0" smtClean="0"/>
              <a:t>)</a:t>
            </a:r>
          </a:p>
          <a:p>
            <a:r>
              <a:rPr lang="en-US" sz="1200" dirty="0" smtClean="0"/>
              <a:t>MINOS+: Justin Evans, Neutrino 2016</a:t>
            </a:r>
          </a:p>
          <a:p>
            <a:r>
              <a:rPr lang="en-US" sz="1200" dirty="0" err="1" smtClean="0"/>
              <a:t>Solar+React</a:t>
            </a:r>
            <a:r>
              <a:rPr lang="en-US" sz="1200" dirty="0" smtClean="0"/>
              <a:t>.: </a:t>
            </a:r>
            <a:r>
              <a:rPr lang="en-GB" sz="1200" dirty="0"/>
              <a:t>Mod. Phys. Lett. A 28, 1330004 (2013)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3639401" y="3962400"/>
            <a:ext cx="2761399" cy="2653197"/>
            <a:chOff x="3639401" y="3962400"/>
            <a:chExt cx="2761399" cy="2653197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4"/>
            <a:stretch/>
          </p:blipFill>
          <p:spPr bwMode="auto">
            <a:xfrm>
              <a:off x="3639401" y="3962400"/>
              <a:ext cx="2761399" cy="265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cteur droit 4"/>
            <p:cNvCxnSpPr/>
            <p:nvPr/>
          </p:nvCxnSpPr>
          <p:spPr>
            <a:xfrm>
              <a:off x="4234402" y="5251517"/>
              <a:ext cx="2049447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4424370" y="4142723"/>
              <a:ext cx="0" cy="1923992"/>
            </a:xfrm>
            <a:prstGeom prst="line">
              <a:avLst/>
            </a:prstGeom>
            <a:ln w="19050">
              <a:solidFill>
                <a:srgbClr val="0C00F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4763291" y="4962318"/>
              <a:ext cx="1503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C00000"/>
                  </a:solidFill>
                </a:rPr>
                <a:t>Solar+Reactors</a:t>
              </a:r>
              <a:endParaRPr lang="en-GB" sz="1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4368548" y="4114800"/>
              <a:ext cx="0" cy="1930616"/>
            </a:xfrm>
            <a:prstGeom prst="line">
              <a:avLst/>
            </a:prstGeom>
            <a:ln w="19050">
              <a:solidFill>
                <a:srgbClr val="FC3ED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 rot="5400000">
              <a:off x="4115106" y="5501927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FC3ED3"/>
                  </a:solidFill>
                </a:rPr>
                <a:t>IceCube</a:t>
              </a:r>
              <a:endParaRPr lang="en-GB" sz="1400" b="1" dirty="0">
                <a:solidFill>
                  <a:srgbClr val="FC3ED3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928643" y="4114800"/>
              <a:ext cx="768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Super-K</a:t>
              </a:r>
              <a:endParaRPr lang="en-GB" sz="1400" b="1" dirty="0"/>
            </a:p>
          </p:txBody>
        </p:sp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6" t="3007" r="4744" b="8272"/>
            <a:stretch/>
          </p:blipFill>
          <p:spPr bwMode="auto">
            <a:xfrm>
              <a:off x="4368547" y="4142723"/>
              <a:ext cx="1835029" cy="1809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ZoneTexte 41"/>
            <p:cNvSpPr txBox="1"/>
            <p:nvPr/>
          </p:nvSpPr>
          <p:spPr>
            <a:xfrm rot="1120573">
              <a:off x="4843591" y="5422479"/>
              <a:ext cx="10791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19119"/>
                  </a:solidFill>
                </a:rPr>
                <a:t>App. Hints</a:t>
              </a:r>
              <a:endParaRPr lang="en-GB" b="1" dirty="0">
                <a:solidFill>
                  <a:srgbClr val="019119"/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 rot="5400000">
              <a:off x="4149798" y="4479413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C00F6"/>
                  </a:solidFill>
                </a:rPr>
                <a:t>MINOS+</a:t>
              </a:r>
              <a:endParaRPr lang="en-GB" sz="1400" b="1" dirty="0">
                <a:solidFill>
                  <a:srgbClr val="0C00F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Tau Coupling</a:t>
            </a:r>
            <a:endParaRPr lang="en-US" sz="4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3" name="AutoShape 2" descr="http://www-numi.fnal.gov/MinosResults/Blessed/minos-sterile-20160122/png/Data_90_95_Limit_Sn2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CaixaDeTexto 8"/>
          <p:cNvSpPr txBox="1"/>
          <p:nvPr/>
        </p:nvSpPr>
        <p:spPr>
          <a:xfrm>
            <a:off x="685800" y="5257800"/>
            <a:ext cx="784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/>
              <a:t> ORCA/PINGU can probe the U</a:t>
            </a:r>
            <a:r>
              <a:rPr lang="en-US" sz="2200" baseline="-25000" dirty="0">
                <a:latin typeface="Symbol" panose="05050102010706020507" pitchFamily="18" charset="2"/>
              </a:rPr>
              <a:t>t</a:t>
            </a:r>
            <a:r>
              <a:rPr lang="en-US" sz="2200" baseline="-25000" dirty="0"/>
              <a:t>4</a:t>
            </a:r>
            <a:r>
              <a:rPr lang="en-US" sz="2200" dirty="0"/>
              <a:t> coupling at low energies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At high energies, effect is related to U</a:t>
            </a:r>
            <a:r>
              <a:rPr lang="en-US" sz="2200" baseline="-25000" dirty="0" smtClean="0">
                <a:latin typeface="Symbol" panose="05050102010706020507" pitchFamily="18" charset="2"/>
              </a:rPr>
              <a:t>m</a:t>
            </a:r>
            <a:r>
              <a:rPr lang="en-US" sz="2200" baseline="-25000" dirty="0" smtClean="0"/>
              <a:t>4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New constraints on </a:t>
            </a:r>
            <a:r>
              <a:rPr lang="en-US" sz="2200" dirty="0"/>
              <a:t>U</a:t>
            </a:r>
            <a:r>
              <a:rPr lang="en-US" sz="2200" baseline="-25000" dirty="0">
                <a:latin typeface="Symbol" panose="05050102010706020507" pitchFamily="18" charset="2"/>
              </a:rPr>
              <a:t>m</a:t>
            </a:r>
            <a:r>
              <a:rPr lang="en-US" sz="2200" baseline="-25000" dirty="0"/>
              <a:t>4 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impact sensitivity at low energy too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381000" y="927588"/>
            <a:ext cx="5105400" cy="4025412"/>
            <a:chOff x="152400" y="773257"/>
            <a:chExt cx="5784356" cy="456074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2400" y="773257"/>
              <a:ext cx="5784356" cy="4560743"/>
            </a:xfrm>
            <a:prstGeom prst="rect">
              <a:avLst/>
            </a:prstGeom>
            <a:noFill/>
            <a:ln w="508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2057398" y="2141046"/>
              <a:ext cx="16161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|U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t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|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= 0.18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H="1">
              <a:off x="1676398" y="2341101"/>
              <a:ext cx="38100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H="1">
              <a:off x="1676398" y="2445846"/>
              <a:ext cx="381002" cy="228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981198" y="2653518"/>
              <a:ext cx="2478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24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= {</a:t>
              </a:r>
              <a:r>
                <a:rPr lang="en-US" sz="2000" b="1" dirty="0" smtClean="0">
                  <a:solidFill>
                    <a:srgbClr val="FFC000"/>
                  </a:solidFill>
                  <a:latin typeface="Symbol" panose="05050102010706020507" pitchFamily="18" charset="2"/>
                </a:rPr>
                <a:t>0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, </a:t>
              </a:r>
              <a:r>
                <a:rPr lang="en-US" sz="2000" b="1" dirty="0" smtClean="0">
                  <a:solidFill>
                    <a:srgbClr val="00B050"/>
                  </a:solidFill>
                  <a:latin typeface="Symbol" panose="05050102010706020507" pitchFamily="18" charset="2"/>
                </a:rPr>
                <a:t>p/2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, </a:t>
              </a:r>
              <a:r>
                <a:rPr lang="en-US" sz="2000" b="1" dirty="0" smtClean="0">
                  <a:solidFill>
                    <a:srgbClr val="7030A0"/>
                  </a:solidFill>
                  <a:latin typeface="Symbol" panose="05050102010706020507" pitchFamily="18" charset="2"/>
                </a:rPr>
                <a:t>p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, </a:t>
              </a:r>
              <a:r>
                <a:rPr lang="en-US" sz="2000" b="1" dirty="0" smtClean="0">
                  <a:solidFill>
                    <a:srgbClr val="0C00F6"/>
                  </a:solidFill>
                  <a:latin typeface="Symbol" panose="05050102010706020507" pitchFamily="18" charset="2"/>
                </a:rPr>
                <a:t>3p/2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}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523998" y="1455246"/>
              <a:ext cx="20233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|U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|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at IC limit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827255" y="3722136"/>
              <a:ext cx="9733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U</a:t>
              </a:r>
              <a:r>
                <a:rPr lang="en-US" sz="2000" b="1" baseline="-25000" dirty="0" smtClean="0">
                  <a:latin typeface="Symbol" panose="05050102010706020507" pitchFamily="18" charset="2"/>
                </a:rPr>
                <a:t>t</a:t>
              </a:r>
              <a:r>
                <a:rPr lang="en-US" sz="2000" b="1" baseline="-25000" dirty="0" smtClean="0"/>
                <a:t>4</a:t>
              </a:r>
              <a:r>
                <a:rPr lang="en-US" sz="2000" b="1" dirty="0" smtClean="0"/>
                <a:t> = 0</a:t>
              </a:r>
              <a:endParaRPr lang="en-GB" sz="2000" b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809998" y="1150446"/>
              <a:ext cx="1576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</a:t>
              </a:r>
              <a:r>
                <a:rPr lang="en-US" sz="2000" b="1" dirty="0" err="1" smtClean="0"/>
                <a:t>os</a:t>
              </a:r>
              <a:r>
                <a:rPr lang="en-US" sz="2000" b="1" dirty="0" err="1" smtClean="0">
                  <a:latin typeface="Symbol" panose="05050102010706020507" pitchFamily="18" charset="2"/>
                </a:rPr>
                <a:t>q</a:t>
              </a:r>
              <a:r>
                <a:rPr lang="en-US" sz="2000" b="1" baseline="-25000" dirty="0" err="1" smtClean="0"/>
                <a:t>z</a:t>
              </a:r>
              <a:r>
                <a:rPr lang="en-US" sz="2000" b="1" dirty="0" smtClean="0"/>
                <a:t> &lt; -0.9</a:t>
              </a:r>
              <a:endParaRPr lang="en-GB" sz="20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22902" y="3131646"/>
              <a:ext cx="2221992" cy="1633728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 smtClean="0">
                <a:solidFill>
                  <a:srgbClr val="92D050"/>
                </a:solidFill>
              </a:endParaRPr>
            </a:p>
            <a:p>
              <a:pPr algn="r"/>
              <a:r>
                <a:rPr lang="en-US" sz="1600" b="1" dirty="0" err="1" smtClean="0">
                  <a:solidFill>
                    <a:srgbClr val="92D050"/>
                  </a:solidFill>
                </a:rPr>
                <a:t>IceCube</a:t>
              </a:r>
              <a:r>
                <a:rPr lang="en-US" sz="1600" b="1" dirty="0" smtClean="0">
                  <a:solidFill>
                    <a:srgbClr val="92D050"/>
                  </a:solidFill>
                </a:rPr>
                <a:t> Analysis</a:t>
              </a:r>
            </a:p>
            <a:p>
              <a:pPr algn="r"/>
              <a:r>
                <a:rPr lang="en-US" sz="1600" b="1" dirty="0" smtClean="0">
                  <a:solidFill>
                    <a:srgbClr val="92D050"/>
                  </a:solidFill>
                </a:rPr>
                <a:t> Region</a:t>
              </a:r>
            </a:p>
            <a:p>
              <a:pPr algn="r"/>
              <a:endParaRPr lang="en-US" b="1" dirty="0">
                <a:solidFill>
                  <a:srgbClr val="92D050"/>
                </a:solidFill>
              </a:endParaRPr>
            </a:p>
            <a:p>
              <a:pPr algn="r"/>
              <a:endParaRPr lang="en-US" b="1" dirty="0" smtClean="0">
                <a:solidFill>
                  <a:srgbClr val="92D050"/>
                </a:solidFill>
              </a:endParaRPr>
            </a:p>
            <a:p>
              <a:pPr algn="r"/>
              <a:endParaRPr lang="en-US" b="1" dirty="0">
                <a:solidFill>
                  <a:srgbClr val="92D050"/>
                </a:solidFill>
              </a:endParaRPr>
            </a:p>
            <a:p>
              <a:pPr algn="r"/>
              <a:endParaRPr lang="en-GB" b="1" dirty="0">
                <a:solidFill>
                  <a:srgbClr val="92D050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52488"/>
            <a:ext cx="3540325" cy="32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486400" y="1066800"/>
            <a:ext cx="358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Super-K and </a:t>
            </a:r>
            <a:r>
              <a:rPr lang="en-US" b="1" dirty="0" err="1" smtClean="0"/>
              <a:t>DeepCore</a:t>
            </a:r>
            <a:r>
              <a:rPr lang="en-US" b="1" dirty="0" smtClean="0"/>
              <a:t> probed low-E with similar sensitivity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6206762" y="4892793"/>
            <a:ext cx="2210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A. </a:t>
            </a:r>
            <a:r>
              <a:rPr lang="en-GB" sz="1200" dirty="0" err="1" smtClean="0"/>
              <a:t>Terliuk</a:t>
            </a:r>
            <a:r>
              <a:rPr lang="en-GB" sz="1200" dirty="0" smtClean="0"/>
              <a:t>, P2.024 Neutrino 2016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533400" y="496669"/>
            <a:ext cx="2239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DeepCore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ORCA/PINGU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990600" y="1295400"/>
            <a:ext cx="1371600" cy="0"/>
          </a:xfrm>
          <a:prstGeom prst="straightConnector1">
            <a:avLst/>
          </a:prstGeom>
          <a:ln w="50800">
            <a:solidFill>
              <a:srgbClr val="00B0F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 rot="16200000">
            <a:off x="-849211" y="2591454"/>
            <a:ext cx="222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Probability Difference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5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nu-fit.org/sites/default/files/images/v30.fig-region-sa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2944006"/>
            <a:ext cx="4206875" cy="345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ee original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0386" y="3429000"/>
            <a:ext cx="1547814" cy="13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Global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4" name="Picture 6" descr="See original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4" r="11700"/>
          <a:stretch/>
        </p:blipFill>
        <p:spPr bwMode="auto">
          <a:xfrm>
            <a:off x="114532" y="3425031"/>
            <a:ext cx="1524000" cy="13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ee original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71" y="4769856"/>
            <a:ext cx="1752929" cy="140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ee original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7" y="4751867"/>
            <a:ext cx="2491813" cy="14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ee original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1"/>
            <a:ext cx="1525469" cy="15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See original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1295400"/>
            <a:ext cx="1516411" cy="15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See original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968" y="1295400"/>
            <a:ext cx="2019432" cy="15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See original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11910" r="3208" b="9341"/>
          <a:stretch/>
        </p:blipFill>
        <p:spPr bwMode="auto">
          <a:xfrm>
            <a:off x="1572862" y="1295400"/>
            <a:ext cx="1516968" cy="15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e original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3429000"/>
            <a:ext cx="1600200" cy="13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26015"/>
            <a:ext cx="3124200" cy="4693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Multiple sources</a:t>
            </a:r>
          </a:p>
        </p:txBody>
      </p:sp>
      <p:pic>
        <p:nvPicPr>
          <p:cNvPr id="2056" name="Picture 8" descr="See original imag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283" y="4791075"/>
            <a:ext cx="1166117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547314"/>
            <a:ext cx="2203450" cy="262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ontent Placeholder 2"/>
          <p:cNvSpPr txBox="1">
            <a:spLocks/>
          </p:cNvSpPr>
          <p:nvPr/>
        </p:nvSpPr>
        <p:spPr>
          <a:xfrm>
            <a:off x="304800" y="2959615"/>
            <a:ext cx="3124200" cy="4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Multiple detectors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1800" y="149423"/>
            <a:ext cx="22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arXiv:1611.01514 [hep-</a:t>
            </a:r>
            <a:r>
              <a:rPr lang="en-GB" sz="1400" dirty="0" err="1"/>
              <a:t>ph</a:t>
            </a:r>
            <a:r>
              <a:rPr lang="en-GB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892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Missing Pieces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219200"/>
          </a:xfrm>
        </p:spPr>
        <p:txBody>
          <a:bodyPr>
            <a:normAutofit/>
          </a:bodyPr>
          <a:lstStyle/>
          <a:p>
            <a:r>
              <a:rPr lang="en-US" sz="2000" dirty="0"/>
              <a:t>Is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baseline="-25000" dirty="0"/>
              <a:t>23</a:t>
            </a:r>
            <a:r>
              <a:rPr lang="en-US" sz="2000" dirty="0"/>
              <a:t> = </a:t>
            </a:r>
            <a:r>
              <a:rPr lang="en-US" sz="2000" dirty="0">
                <a:latin typeface="Symbol" pitchFamily="18" charset="2"/>
              </a:rPr>
              <a:t>p</a:t>
            </a:r>
            <a:r>
              <a:rPr lang="en-US" sz="2000" dirty="0"/>
              <a:t>/4? Underlying symmetry?</a:t>
            </a:r>
          </a:p>
          <a:p>
            <a:r>
              <a:rPr lang="en-US" sz="2000" dirty="0" smtClean="0"/>
              <a:t>Do neutrinos violate CP? (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baseline="-25000" dirty="0" err="1" smtClean="0"/>
              <a:t>CP</a:t>
            </a:r>
            <a:r>
              <a:rPr lang="en-US" sz="2000" dirty="0" smtClean="0"/>
              <a:t>)</a:t>
            </a:r>
          </a:p>
          <a:p>
            <a:r>
              <a:rPr lang="en-US" sz="2000" b="1" dirty="0" smtClean="0"/>
              <a:t>What </a:t>
            </a:r>
            <a:r>
              <a:rPr lang="en-US" sz="2000" b="1" dirty="0"/>
              <a:t>is the mass ordering?  (Mass Hierarchy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pic>
        <p:nvPicPr>
          <p:cNvPr id="14" name="Picture 13" descr="Mass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7226"/>
            <a:ext cx="4724400" cy="355117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1890825" y="3118983"/>
            <a:ext cx="242775" cy="31001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01417" y="3419318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same?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68434" y="4418848"/>
            <a:ext cx="14175" cy="38100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38400" y="3962400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pitchFamily="18" charset="2"/>
              </a:rPr>
              <a:t>d</a:t>
            </a:r>
            <a:r>
              <a:rPr lang="en-US" sz="2400" baseline="-25000" dirty="0" err="1" smtClean="0"/>
              <a:t>CP</a:t>
            </a:r>
            <a:r>
              <a:rPr lang="en-US" sz="2400" dirty="0" smtClean="0"/>
              <a:t> ?</a:t>
            </a:r>
            <a:endParaRPr lang="en-US" sz="2400" baseline="-25000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04B0-685B-4D63-9BF6-C7D39EB36391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667000" y="3124201"/>
            <a:ext cx="304800" cy="304799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Mass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97226"/>
            <a:ext cx="4724399" cy="355117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53293" y="3810000"/>
            <a:ext cx="1869423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32 </a:t>
            </a:r>
            <a:r>
              <a:rPr lang="en-US" sz="2400" dirty="0" smtClean="0"/>
              <a:t>&lt; 0 </a:t>
            </a:r>
            <a:r>
              <a:rPr lang="en-US" sz="2400" dirty="0" smtClean="0"/>
              <a:t>?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600" baseline="-25000" dirty="0" smtClean="0">
                <a:solidFill>
                  <a:schemeClr val="bg1">
                    <a:lumMod val="50000"/>
                  </a:schemeClr>
                </a:solidFill>
              </a:rPr>
              <a:t>31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&lt;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</a:rPr>
              <a:t>32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??)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JUNO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62400" y="2743200"/>
            <a:ext cx="2286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1219200" y="2327894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900B4"/>
                </a:solidFill>
              </a:rPr>
              <a:t>Normal Hierarchy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231834" y="2327894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900B4"/>
                </a:solidFill>
              </a:rPr>
              <a:t>Inverted Hierarchy</a:t>
            </a:r>
          </a:p>
        </p:txBody>
      </p:sp>
      <p:pic>
        <p:nvPicPr>
          <p:cNvPr id="15362" name="Picture 2" descr="https://latex.codecogs.com/gif.latex?%5Chuge%20%5Csin%5E22%5Ctheta%5Ctimes%5Csin%5E2%5Cleft%28%5Cfrac%7B%5CDelta%7Bm%5E2%7DL%7D%7B4E%7D%5Cright%20%2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3" t="-11969" r="-6019" b="-8854"/>
          <a:stretch/>
        </p:blipFill>
        <p:spPr bwMode="auto">
          <a:xfrm>
            <a:off x="6629400" y="902445"/>
            <a:ext cx="2286000" cy="773955"/>
          </a:xfrm>
          <a:prstGeom prst="rect">
            <a:avLst/>
          </a:prstGeom>
          <a:noFill/>
          <a:ln w="28575">
            <a:solidFill>
              <a:srgbClr val="0C00F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9"/>
          <p:cNvSpPr txBox="1"/>
          <p:nvPr/>
        </p:nvSpPr>
        <p:spPr>
          <a:xfrm>
            <a:off x="7010400" y="45720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C00F6"/>
                </a:solidFill>
              </a:rPr>
              <a:t>symmetries</a:t>
            </a:r>
            <a:endParaRPr lang="en-US" sz="2000" b="1" dirty="0">
              <a:solidFill>
                <a:srgbClr val="0C00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9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12204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One weird trick to measure the </a:t>
            </a:r>
          </a:p>
          <a:p>
            <a:pPr algn="ctr"/>
            <a:r>
              <a:rPr lang="en-US" sz="4400" dirty="0" smtClean="0"/>
              <a:t>Mass Hierarchy…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Mar 2017</a:t>
            </a:r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20981"/>
            <a:ext cx="4648200" cy="261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4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8584</TotalTime>
  <Words>2533</Words>
  <Application>Microsoft Office PowerPoint</Application>
  <PresentationFormat>Affichage à l'écran (4:3)</PresentationFormat>
  <Paragraphs>674</Paragraphs>
  <Slides>67</Slides>
  <Notes>43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67</vt:i4>
      </vt:variant>
    </vt:vector>
  </HeadingPairs>
  <TitlesOfParts>
    <vt:vector size="70" baseType="lpstr">
      <vt:lpstr>Thème Office</vt:lpstr>
      <vt:lpstr>Equation</vt:lpstr>
      <vt:lpstr>Équation</vt:lpstr>
      <vt:lpstr>Measuring the Neutrino Mass Ordering with KM3NeT-ORCA</vt:lpstr>
      <vt:lpstr>Neutrino Oscillations</vt:lpstr>
      <vt:lpstr>Neutrino Oscillations</vt:lpstr>
      <vt:lpstr>Neutrino Oscillations</vt:lpstr>
      <vt:lpstr>The Data: MeV</vt:lpstr>
      <vt:lpstr>The Data: GeV</vt:lpstr>
      <vt:lpstr>Global Picture</vt:lpstr>
      <vt:lpstr>Missing Pieces</vt:lpstr>
      <vt:lpstr>Présentation PowerPoint</vt:lpstr>
      <vt:lpstr>Matter Effects</vt:lpstr>
      <vt:lpstr>Matter Effects</vt:lpstr>
      <vt:lpstr>Matter Effects</vt:lpstr>
      <vt:lpstr>Resonances</vt:lpstr>
      <vt:lpstr>Resonances</vt:lpstr>
      <vt:lpstr>Resonances</vt:lpstr>
      <vt:lpstr>Atmospheric Neutrinos</vt:lpstr>
      <vt:lpstr>Atmospheric Neutrinos</vt:lpstr>
      <vt:lpstr>Atmospheric Neutrinos</vt:lpstr>
      <vt:lpstr>The Challenge</vt:lpstr>
      <vt:lpstr>The Challenge</vt:lpstr>
      <vt:lpstr>Présentation PowerPoint</vt:lpstr>
      <vt:lpstr>The ORCA Detector</vt:lpstr>
      <vt:lpstr>The ORCA Detector</vt:lpstr>
      <vt:lpstr>Deployment</vt:lpstr>
      <vt:lpstr>Measuring Neutrinos</vt:lpstr>
      <vt:lpstr>Trigger</vt:lpstr>
      <vt:lpstr>Reconstruction</vt:lpstr>
      <vt:lpstr>Reco Performance</vt:lpstr>
      <vt:lpstr>Event Selection</vt:lpstr>
      <vt:lpstr>Full Statistical Analysis</vt:lpstr>
      <vt:lpstr>Sensitivity Results</vt:lpstr>
      <vt:lpstr>Other Parameters</vt:lpstr>
      <vt:lpstr>Présentation PowerPoint</vt:lpstr>
      <vt:lpstr>Présentation PowerPoint</vt:lpstr>
      <vt:lpstr>Enhanced Matter Effects</vt:lpstr>
      <vt:lpstr>Présentation PowerPoint</vt:lpstr>
      <vt:lpstr>Présentation PowerPoint</vt:lpstr>
      <vt:lpstr>Non-Standard Interactions</vt:lpstr>
      <vt:lpstr>Resonances w/ NSI</vt:lpstr>
      <vt:lpstr>NSI Phase Space</vt:lpstr>
      <vt:lpstr>NSI Phase Space</vt:lpstr>
      <vt:lpstr>ORCA et al.</vt:lpstr>
      <vt:lpstr>Présentation PowerPoint</vt:lpstr>
      <vt:lpstr>Présentation PowerPoint</vt:lpstr>
      <vt:lpstr>Présentation PowerPoint</vt:lpstr>
      <vt:lpstr>Présentation PowerPoint</vt:lpstr>
      <vt:lpstr>ORCA Studies</vt:lpstr>
      <vt:lpstr>Preliminary Sensitivities</vt:lpstr>
      <vt:lpstr>Présentation PowerPoint</vt:lpstr>
      <vt:lpstr>Earth Tomography</vt:lpstr>
      <vt:lpstr>Présentation PowerPoint</vt:lpstr>
      <vt:lpstr>Présentation PowerPoint</vt:lpstr>
      <vt:lpstr>Présentation PowerPoint</vt:lpstr>
      <vt:lpstr>Objectives</vt:lpstr>
      <vt:lpstr>Construction Status</vt:lpstr>
      <vt:lpstr>Funding and Schedule</vt:lpstr>
      <vt:lpstr>Présentation PowerPoint</vt:lpstr>
      <vt:lpstr>Atmospheric Neutrinos</vt:lpstr>
      <vt:lpstr>Resonance Formulas</vt:lpstr>
      <vt:lpstr>Optical Noise</vt:lpstr>
      <vt:lpstr>Trigger Performance</vt:lpstr>
      <vt:lpstr>Reco Performance</vt:lpstr>
      <vt:lpstr>Optimizing DOM Spacing</vt:lpstr>
      <vt:lpstr>Optimizing DOM Spacing</vt:lpstr>
      <vt:lpstr>Simple c2 Analysis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the Neutrino Mass Ordering with KM3NeT-ORCA</dc:title>
  <dc:creator>Joao</dc:creator>
  <cp:lastModifiedBy>Joao Coelho</cp:lastModifiedBy>
  <cp:revision>365</cp:revision>
  <dcterms:created xsi:type="dcterms:W3CDTF">2013-08-06T21:35:27Z</dcterms:created>
  <dcterms:modified xsi:type="dcterms:W3CDTF">2017-03-02T21:01:17Z</dcterms:modified>
</cp:coreProperties>
</file>