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951" r:id="rId1"/>
  </p:sldMasterIdLst>
  <p:notesMasterIdLst>
    <p:notesMasterId r:id="rId13"/>
  </p:notesMasterIdLst>
  <p:handoutMasterIdLst>
    <p:handoutMasterId r:id="rId14"/>
  </p:handoutMasterIdLst>
  <p:sldIdLst>
    <p:sldId id="256" r:id="rId2"/>
    <p:sldId id="341" r:id="rId3"/>
    <p:sldId id="343" r:id="rId4"/>
    <p:sldId id="342" r:id="rId5"/>
    <p:sldId id="344" r:id="rId6"/>
    <p:sldId id="348" r:id="rId7"/>
    <p:sldId id="347" r:id="rId8"/>
    <p:sldId id="346" r:id="rId9"/>
    <p:sldId id="351" r:id="rId10"/>
    <p:sldId id="352" r:id="rId11"/>
    <p:sldId id="353" r:id="rId12"/>
  </p:sldIdLst>
  <p:sldSz cx="9906000" cy="6858000" type="A4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fontAlgn="base">
      <a:spcBef>
        <a:spcPct val="0"/>
      </a:spcBef>
      <a:spcAft>
        <a:spcPct val="0"/>
      </a:spcAft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6pPr>
    <a:lvl7pPr marL="27432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7pPr>
    <a:lvl8pPr marL="32004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8pPr>
    <a:lvl9pPr marL="3657600" algn="l" defTabSz="914400" rtl="0" eaLnBrk="1" latinLnBrk="0" hangingPunct="1">
      <a:defRPr sz="1100" b="1" kern="1200">
        <a:solidFill>
          <a:srgbClr val="23346C"/>
        </a:solidFill>
        <a:latin typeface="Arial" charset="0"/>
        <a:ea typeface="Arial Unicode MS" pitchFamily="34" charset="-128"/>
        <a:cs typeface="Arial Unicode MS" pitchFamily="34" charset="-128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90">
          <p15:clr>
            <a:srgbClr val="A4A3A4"/>
          </p15:clr>
        </p15:guide>
        <p15:guide id="2" pos="2086">
          <p15:clr>
            <a:srgbClr val="A4A3A4"/>
          </p15:clr>
        </p15:guide>
        <p15:guide id="3" orient="horz" pos="3224">
          <p15:clr>
            <a:srgbClr val="A4A3A4"/>
          </p15:clr>
        </p15:guide>
        <p15:guide id="4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qMelec" initials="A" lastIdx="1" clrIdx="0">
    <p:extLst>
      <p:ext uri="{19B8F6BF-5375-455C-9EA6-DF929625EA0E}">
        <p15:presenceInfo xmlns:p15="http://schemas.microsoft.com/office/powerpoint/2012/main" userId="S-1-5-21-790525478-1383384898-1343024091-392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D3DB"/>
    <a:srgbClr val="911915"/>
    <a:srgbClr val="44662A"/>
    <a:srgbClr val="00FF00"/>
    <a:srgbClr val="009900"/>
    <a:srgbClr val="2D2D8A"/>
    <a:srgbClr val="6600CC"/>
    <a:srgbClr val="FD7403"/>
    <a:srgbClr val="FF4500"/>
    <a:srgbClr val="BAFC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3" autoAdjust="0"/>
    <p:restoredTop sz="99884" autoAdjust="0"/>
  </p:normalViewPr>
  <p:slideViewPr>
    <p:cSldViewPr snapToGrid="0">
      <p:cViewPr varScale="1">
        <p:scale>
          <a:sx n="116" d="100"/>
          <a:sy n="116" d="100"/>
        </p:scale>
        <p:origin x="342" y="11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7" d="100"/>
          <a:sy n="77" d="100"/>
        </p:scale>
        <p:origin x="-2232" y="-108"/>
      </p:cViewPr>
      <p:guideLst>
        <p:guide orient="horz" pos="3090"/>
        <p:guide pos="2086"/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5" Type="http://schemas.openxmlformats.org/officeDocument/2006/relationships/image" Target="../media/image28.wmf"/><Relationship Id="rId4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009" y="0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226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744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009" y="9721226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C9A5862-801B-413E-B9B6-A25B6FCABCA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19376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009" y="0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77875" y="766763"/>
            <a:ext cx="554355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591" y="4860614"/>
            <a:ext cx="5680121" cy="4607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226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l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009" y="9721226"/>
            <a:ext cx="3076590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442" tIns="48221" rIns="96442" bIns="48221" numCol="1" anchor="b" anchorCtr="0" compatLnSpc="1">
            <a:prstTxWarp prst="textNoShape">
              <a:avLst/>
            </a:prstTxWarp>
          </a:bodyPr>
          <a:lstStyle>
            <a:lvl1pPr algn="r" eaLnBrk="0" fontAlgn="base" hangingPunct="0">
              <a:defRPr sz="13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318191F-2709-4DFF-AFA6-C79F5CE20724}" type="slidenum">
              <a:rPr lang="en-US"/>
              <a:pPr>
                <a:defRPr/>
              </a:pPr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3872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 Unicode MS" pitchFamily="34" charset="-128"/>
        <a:cs typeface="Arial Unicode MS" pitchFamily="34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078FEB-1EA3-4587-AAEA-3175D12FE5DD}" type="slidenum">
              <a:rPr lang="en-US" smtClean="0"/>
              <a:pPr/>
              <a:t>1</a:t>
            </a:fld>
            <a:endParaRPr lang="en-US" dirty="0" smtClean="0"/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77875" y="766763"/>
            <a:ext cx="5543550" cy="3838575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dirty="0" smtClean="0"/>
          </a:p>
        </p:txBody>
      </p:sp>
    </p:spTree>
    <p:extLst>
      <p:ext uri="{BB962C8B-B14F-4D97-AF65-F5344CB8AC3E}">
        <p14:creationId xmlns:p14="http://schemas.microsoft.com/office/powerpoint/2010/main" val="1432428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7"/>
          <p:cNvSpPr txBox="1">
            <a:spLocks noChangeArrowheads="1"/>
          </p:cNvSpPr>
          <p:nvPr/>
        </p:nvSpPr>
        <p:spPr bwMode="auto">
          <a:xfrm>
            <a:off x="1403350" y="2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4" name="Text Box 18"/>
          <p:cNvSpPr txBox="1">
            <a:spLocks noChangeArrowheads="1"/>
          </p:cNvSpPr>
          <p:nvPr/>
        </p:nvSpPr>
        <p:spPr bwMode="auto">
          <a:xfrm>
            <a:off x="1981200" y="2"/>
            <a:ext cx="7181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pic>
        <p:nvPicPr>
          <p:cNvPr id="6" name="Picture 21" descr="lpc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6237" y="0"/>
            <a:ext cx="639763" cy="59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4" descr="logo_UBP"/>
          <p:cNvPicPr>
            <a:picLocks noChangeAspect="1" noChangeArrowheads="1"/>
          </p:cNvPicPr>
          <p:nvPr userDrawn="1"/>
        </p:nvPicPr>
        <p:blipFill>
          <a:blip r:embed="rId3" cstate="print"/>
          <a:srcRect l="12271" r="11626"/>
          <a:stretch>
            <a:fillRect/>
          </a:stretch>
        </p:blipFill>
        <p:spPr bwMode="auto">
          <a:xfrm>
            <a:off x="8607431" y="5668973"/>
            <a:ext cx="1216025" cy="84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1" descr="IN2P3Filaire-Q_SignV copie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30656" y="274638"/>
            <a:ext cx="1463675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11"/>
          <p:cNvSpPr>
            <a:spLocks noChangeShapeType="1"/>
          </p:cNvSpPr>
          <p:nvPr userDrawn="1"/>
        </p:nvSpPr>
        <p:spPr bwMode="auto">
          <a:xfrm>
            <a:off x="0" y="6543675"/>
            <a:ext cx="9906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sz="1100"/>
          </a:p>
        </p:txBody>
      </p:sp>
      <p:pic>
        <p:nvPicPr>
          <p:cNvPr id="10" name="Picture 17" descr="logo-ucbl-universite_lyon_1-nouveau_logo-300dpi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5889625"/>
            <a:ext cx="2714625" cy="66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22" descr="Logo_ipnl_RVB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915" y="152400"/>
            <a:ext cx="1808162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Image 20" descr="logo_pole.png"/>
          <p:cNvPicPr>
            <a:picLocks noChangeAspect="1"/>
          </p:cNvPicPr>
          <p:nvPr userDrawn="1"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81350" y="1066810"/>
            <a:ext cx="3219450" cy="9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755" y="2916142"/>
            <a:ext cx="6904037" cy="939762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 smtClean="0"/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3169213" y="6597651"/>
            <a:ext cx="412164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100" dirty="0" smtClean="0"/>
              <a:t>MICRHAU</a:t>
            </a:r>
            <a:r>
              <a:rPr lang="fr-FR" sz="1100" baseline="0" dirty="0" smtClean="0"/>
              <a:t> table ronde revue TDC – BENODET – 2017-05-18</a:t>
            </a:r>
            <a:endParaRPr lang="fr-FR" sz="1100" dirty="0"/>
          </a:p>
        </p:txBody>
      </p:sp>
    </p:spTree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81850" y="161925"/>
            <a:ext cx="2228850" cy="5964238"/>
          </a:xfrm>
          <a:prstGeom prst="rect">
            <a:avLst/>
          </a:prstGeo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161925"/>
            <a:ext cx="6521450" cy="59642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506" y="440691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183" indent="0">
              <a:buNone/>
              <a:defRPr sz="1800"/>
            </a:lvl2pPr>
            <a:lvl3pPr marL="914368" indent="0">
              <a:buNone/>
              <a:defRPr sz="1600"/>
            </a:lvl3pPr>
            <a:lvl4pPr marL="1371551" indent="0">
              <a:buNone/>
              <a:defRPr sz="1400"/>
            </a:lvl4pPr>
            <a:lvl5pPr marL="1828733" indent="0">
              <a:buNone/>
              <a:defRPr sz="1400"/>
            </a:lvl5pPr>
            <a:lvl6pPr marL="2285918" indent="0">
              <a:buNone/>
              <a:defRPr sz="1400"/>
            </a:lvl6pPr>
            <a:lvl7pPr marL="2743099" indent="0">
              <a:buNone/>
              <a:defRPr sz="1400"/>
            </a:lvl7pPr>
            <a:lvl8pPr marL="3200283" indent="0">
              <a:buNone/>
              <a:defRPr sz="1400"/>
            </a:lvl8pPr>
            <a:lvl9pPr marL="3657467" indent="0">
              <a:buNone/>
              <a:defRPr sz="14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35550" y="1600206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8" indent="0">
              <a:buNone/>
              <a:defRPr sz="1600" b="1"/>
            </a:lvl6pPr>
            <a:lvl7pPr marL="2743099" indent="0">
              <a:buNone/>
              <a:defRPr sz="1600" b="1"/>
            </a:lvl7pPr>
            <a:lvl8pPr marL="3200283" indent="0">
              <a:buNone/>
              <a:defRPr sz="1600" b="1"/>
            </a:lvl8pPr>
            <a:lvl9pPr marL="3657467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3" indent="0">
              <a:buNone/>
              <a:defRPr sz="2000" b="1"/>
            </a:lvl2pPr>
            <a:lvl3pPr marL="914368" indent="0">
              <a:buNone/>
              <a:defRPr sz="1800" b="1"/>
            </a:lvl3pPr>
            <a:lvl4pPr marL="1371551" indent="0">
              <a:buNone/>
              <a:defRPr sz="1600" b="1"/>
            </a:lvl4pPr>
            <a:lvl5pPr marL="1828733" indent="0">
              <a:buNone/>
              <a:defRPr sz="1600" b="1"/>
            </a:lvl5pPr>
            <a:lvl6pPr marL="2285918" indent="0">
              <a:buNone/>
              <a:defRPr sz="1600" b="1"/>
            </a:lvl6pPr>
            <a:lvl7pPr marL="2743099" indent="0">
              <a:buNone/>
              <a:defRPr sz="1600" b="1"/>
            </a:lvl7pPr>
            <a:lvl8pPr marL="3200283" indent="0">
              <a:buNone/>
              <a:defRPr sz="1600" b="1"/>
            </a:lvl8pPr>
            <a:lvl9pPr marL="3657467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96975" y="161925"/>
            <a:ext cx="7677150" cy="400050"/>
          </a:xfrm>
          <a:prstGeom prst="rect">
            <a:avLst/>
          </a:prstGeo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2974" y="27306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3" y="1435103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3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3" indent="0">
              <a:buNone/>
              <a:defRPr sz="900"/>
            </a:lvl5pPr>
            <a:lvl6pPr marL="2285918" indent="0">
              <a:buNone/>
              <a:defRPr sz="900"/>
            </a:lvl6pPr>
            <a:lvl7pPr marL="2743099" indent="0">
              <a:buNone/>
              <a:defRPr sz="900"/>
            </a:lvl7pPr>
            <a:lvl8pPr marL="3200283" indent="0">
              <a:buNone/>
              <a:defRPr sz="900"/>
            </a:lvl8pPr>
            <a:lvl9pPr marL="3657467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3" indent="0">
              <a:buNone/>
              <a:defRPr sz="2800"/>
            </a:lvl2pPr>
            <a:lvl3pPr marL="914368" indent="0">
              <a:buNone/>
              <a:defRPr sz="2400"/>
            </a:lvl3pPr>
            <a:lvl4pPr marL="1371551" indent="0">
              <a:buNone/>
              <a:defRPr sz="2000"/>
            </a:lvl4pPr>
            <a:lvl5pPr marL="1828733" indent="0">
              <a:buNone/>
              <a:defRPr sz="2000"/>
            </a:lvl5pPr>
            <a:lvl6pPr marL="2285918" indent="0">
              <a:buNone/>
              <a:defRPr sz="2000"/>
            </a:lvl6pPr>
            <a:lvl7pPr marL="2743099" indent="0">
              <a:buNone/>
              <a:defRPr sz="2000"/>
            </a:lvl7pPr>
            <a:lvl8pPr marL="3200283" indent="0">
              <a:buNone/>
              <a:defRPr sz="2000"/>
            </a:lvl8pPr>
            <a:lvl9pPr marL="3657467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3" indent="0">
              <a:buNone/>
              <a:defRPr sz="1200"/>
            </a:lvl2pPr>
            <a:lvl3pPr marL="914368" indent="0">
              <a:buNone/>
              <a:defRPr sz="1000"/>
            </a:lvl3pPr>
            <a:lvl4pPr marL="1371551" indent="0">
              <a:buNone/>
              <a:defRPr sz="900"/>
            </a:lvl4pPr>
            <a:lvl5pPr marL="1828733" indent="0">
              <a:buNone/>
              <a:defRPr sz="900"/>
            </a:lvl5pPr>
            <a:lvl6pPr marL="2285918" indent="0">
              <a:buNone/>
              <a:defRPr sz="900"/>
            </a:lvl6pPr>
            <a:lvl7pPr marL="2743099" indent="0">
              <a:buNone/>
              <a:defRPr sz="900"/>
            </a:lvl7pPr>
            <a:lvl8pPr marL="3200283" indent="0">
              <a:buNone/>
              <a:defRPr sz="900"/>
            </a:lvl8pPr>
            <a:lvl9pPr marL="3657467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1" name="Text Box 17"/>
          <p:cNvSpPr txBox="1">
            <a:spLocks noChangeArrowheads="1"/>
          </p:cNvSpPr>
          <p:nvPr/>
        </p:nvSpPr>
        <p:spPr bwMode="auto">
          <a:xfrm>
            <a:off x="1403350" y="2"/>
            <a:ext cx="8255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1042" name="Text Box 18"/>
          <p:cNvSpPr txBox="1">
            <a:spLocks noChangeArrowheads="1"/>
          </p:cNvSpPr>
          <p:nvPr/>
        </p:nvSpPr>
        <p:spPr bwMode="auto">
          <a:xfrm>
            <a:off x="1981200" y="2"/>
            <a:ext cx="71818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ctr" hangingPunct="0">
              <a:spcBef>
                <a:spcPct val="50000"/>
              </a:spcBef>
              <a:defRPr/>
            </a:pPr>
            <a:endParaRPr lang="fr-FR" sz="2400" b="0">
              <a:solidFill>
                <a:schemeClr val="tx1"/>
              </a:solidFill>
            </a:endParaRPr>
          </a:p>
        </p:txBody>
      </p:sp>
      <p:sp>
        <p:nvSpPr>
          <p:cNvPr id="85010" name="Rectangle 18"/>
          <p:cNvSpPr>
            <a:spLocks noChangeArrowheads="1"/>
          </p:cNvSpPr>
          <p:nvPr/>
        </p:nvSpPr>
        <p:spPr bwMode="auto">
          <a:xfrm>
            <a:off x="196852" y="695325"/>
            <a:ext cx="814388" cy="107950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fr-FR" sz="1100"/>
          </a:p>
        </p:txBody>
      </p:sp>
      <p:sp>
        <p:nvSpPr>
          <p:cNvPr id="85013" name="Line 21"/>
          <p:cNvSpPr>
            <a:spLocks noChangeShapeType="1"/>
          </p:cNvSpPr>
          <p:nvPr/>
        </p:nvSpPr>
        <p:spPr bwMode="auto">
          <a:xfrm>
            <a:off x="0" y="6543675"/>
            <a:ext cx="9906000" cy="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sz="1100"/>
          </a:p>
        </p:txBody>
      </p:sp>
      <p:sp>
        <p:nvSpPr>
          <p:cNvPr id="85016" name="Text Box 24"/>
          <p:cNvSpPr txBox="1">
            <a:spLocks noChangeArrowheads="1"/>
          </p:cNvSpPr>
          <p:nvPr/>
        </p:nvSpPr>
        <p:spPr bwMode="auto">
          <a:xfrm>
            <a:off x="3169213" y="6597651"/>
            <a:ext cx="4121641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defRPr/>
            </a:pPr>
            <a:r>
              <a:rPr lang="fr-FR" sz="1100" dirty="0" smtClean="0"/>
              <a:t>MICRHAU</a:t>
            </a:r>
            <a:r>
              <a:rPr lang="fr-FR" sz="1100" baseline="0" dirty="0" smtClean="0"/>
              <a:t> table ronde revue TDC – BENODET – 2017-05-18</a:t>
            </a:r>
            <a:endParaRPr lang="fr-FR" sz="1100" dirty="0"/>
          </a:p>
        </p:txBody>
      </p:sp>
      <p:sp>
        <p:nvSpPr>
          <p:cNvPr id="85017" name="Text Box 25"/>
          <p:cNvSpPr txBox="1">
            <a:spLocks noChangeArrowheads="1"/>
          </p:cNvSpPr>
          <p:nvPr/>
        </p:nvSpPr>
        <p:spPr bwMode="auto">
          <a:xfrm>
            <a:off x="9369425" y="6597651"/>
            <a:ext cx="536575" cy="2616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fld id="{EE58E703-C87E-4B4F-8A1B-EF84E4F68FE9}" type="slidenum">
              <a:rPr lang="fr-FR" sz="1100"/>
              <a:pPr algn="ctr" eaLnBrk="0" hangingPunct="0">
                <a:spcBef>
                  <a:spcPct val="50000"/>
                </a:spcBef>
                <a:defRPr/>
              </a:pPr>
              <a:t>‹N°›</a:t>
            </a:fld>
            <a:endParaRPr lang="fr-FR" sz="1100"/>
          </a:p>
        </p:txBody>
      </p:sp>
      <p:pic>
        <p:nvPicPr>
          <p:cNvPr id="1032" name="Image 10" descr="logo_pole.pn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" y="239723"/>
            <a:ext cx="2124075" cy="60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5009" name="Line 17"/>
          <p:cNvSpPr>
            <a:spLocks noChangeShapeType="1"/>
          </p:cNvSpPr>
          <p:nvPr/>
        </p:nvSpPr>
        <p:spPr bwMode="auto">
          <a:xfrm>
            <a:off x="1927230" y="606435"/>
            <a:ext cx="7978775" cy="11113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fr-FR" sz="11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5pPr>
      <a:lvl6pPr marL="457183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6pPr>
      <a:lvl7pPr marL="914368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7pPr>
      <a:lvl8pPr marL="1371551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8pPr>
      <a:lvl9pPr marL="1828733" algn="ctr" rtl="0" eaLnBrk="1" fontAlgn="base" hangingPunct="1">
        <a:spcBef>
          <a:spcPct val="0"/>
        </a:spcBef>
        <a:spcAft>
          <a:spcPct val="0"/>
        </a:spcAft>
        <a:defRPr sz="3600">
          <a:solidFill>
            <a:srgbClr val="23346C"/>
          </a:solidFill>
          <a:latin typeface="Arial" charset="0"/>
          <a:ea typeface="Arial Unicode MS" pitchFamily="34" charset="-128"/>
          <a:cs typeface="Arial Unicode MS" pitchFamily="34" charset="-128"/>
        </a:defRPr>
      </a:lvl9pPr>
    </p:titleStyle>
    <p:bodyStyle>
      <a:lvl1pPr marL="342887" indent="-342887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23346C"/>
          </a:solidFill>
          <a:latin typeface="+mn-lt"/>
          <a:ea typeface="+mn-ea"/>
          <a:cs typeface="+mn-cs"/>
        </a:defRPr>
      </a:lvl1pPr>
      <a:lvl2pPr marL="742923" indent="-285740" algn="l" rtl="0" eaLnBrk="0" fontAlgn="base" hangingPunct="0">
        <a:spcBef>
          <a:spcPct val="20000"/>
        </a:spcBef>
        <a:spcAft>
          <a:spcPct val="0"/>
        </a:spcAft>
        <a:buChar char="–"/>
        <a:defRPr sz="2400" b="1">
          <a:solidFill>
            <a:srgbClr val="23346C"/>
          </a:solidFill>
          <a:latin typeface="+mn-lt"/>
          <a:ea typeface="+mn-ea"/>
          <a:cs typeface="+mn-cs"/>
        </a:defRPr>
      </a:lvl2pPr>
      <a:lvl3pPr marL="1142958" indent="-228593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141" indent="-22859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325" indent="-22859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508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692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8874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058" indent="-228593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51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3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18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9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83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67" algn="l" defTabSz="91436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2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27.wmf"/><Relationship Id="rId4" Type="http://schemas.openxmlformats.org/officeDocument/2006/relationships/image" Target="../media/image24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80909" y="2916142"/>
            <a:ext cx="6904037" cy="1409116"/>
          </a:xfrm>
        </p:spPr>
        <p:txBody>
          <a:bodyPr/>
          <a:lstStyle/>
          <a:p>
            <a:r>
              <a:rPr lang="fr-FR" dirty="0" smtClean="0"/>
              <a:t>Revue des mesures de temps</a:t>
            </a:r>
            <a:br>
              <a:rPr lang="fr-FR" dirty="0" smtClean="0"/>
            </a:br>
            <a:r>
              <a:rPr lang="fr-FR" dirty="0" smtClean="0"/>
              <a:t>ASIC/FPGA du pôle </a:t>
            </a:r>
            <a:r>
              <a:rPr lang="fr-FR" dirty="0" err="1" smtClean="0"/>
              <a:t>MicRhAu</a:t>
            </a:r>
            <a:endParaRPr lang="fr-F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238538" y="89188"/>
            <a:ext cx="7677150" cy="400050"/>
          </a:xfrm>
        </p:spPr>
        <p:txBody>
          <a:bodyPr/>
          <a:lstStyle/>
          <a:p>
            <a:r>
              <a:rPr lang="fr-FR" dirty="0" smtClean="0"/>
              <a:t>CRONOTIC 2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6393"/>
            <a:ext cx="9906000" cy="499134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516514" y="5787736"/>
            <a:ext cx="91211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0" dirty="0" err="1" smtClean="0"/>
              <a:t>T_Hit</a:t>
            </a:r>
            <a:r>
              <a:rPr lang="fr-FR" b="0" dirty="0" smtClean="0"/>
              <a:t> </a:t>
            </a:r>
            <a:r>
              <a:rPr lang="fr-FR" b="0" dirty="0"/>
              <a:t>= (Ns </a:t>
            </a:r>
            <a:r>
              <a:rPr lang="fr-FR" b="0" dirty="0" err="1" smtClean="0"/>
              <a:t>Ts</a:t>
            </a:r>
            <a:r>
              <a:rPr lang="fr-FR" b="0" dirty="0" smtClean="0"/>
              <a:t> - </a:t>
            </a:r>
            <a:r>
              <a:rPr lang="fr-FR" b="0" dirty="0" err="1" smtClean="0"/>
              <a:t>Nf</a:t>
            </a:r>
            <a:r>
              <a:rPr lang="fr-FR" b="0" dirty="0" smtClean="0"/>
              <a:t> Tf </a:t>
            </a:r>
            <a:r>
              <a:rPr lang="fr-FR" b="0" dirty="0"/>
              <a:t>) </a:t>
            </a:r>
            <a:r>
              <a:rPr lang="fr-FR" b="0" dirty="0" smtClean="0"/>
              <a:t>+ (ns </a:t>
            </a:r>
            <a:r>
              <a:rPr lang="el-GR" dirty="0"/>
              <a:t>τ</a:t>
            </a:r>
            <a:r>
              <a:rPr lang="fr-FR" b="0" dirty="0" smtClean="0"/>
              <a:t>s – </a:t>
            </a:r>
            <a:r>
              <a:rPr lang="fr-FR" b="0" dirty="0" err="1" smtClean="0"/>
              <a:t>nf</a:t>
            </a:r>
            <a:r>
              <a:rPr lang="fr-FR" b="0" dirty="0" smtClean="0"/>
              <a:t> </a:t>
            </a:r>
            <a:r>
              <a:rPr lang="el-GR" dirty="0" smtClean="0"/>
              <a:t>τ</a:t>
            </a:r>
            <a:r>
              <a:rPr lang="fr-FR" b="0" dirty="0" smtClean="0"/>
              <a:t>f )</a:t>
            </a:r>
          </a:p>
          <a:p>
            <a:r>
              <a:rPr lang="fr-FR" b="0" dirty="0" err="1" smtClean="0"/>
              <a:t>T_Hit</a:t>
            </a:r>
            <a:r>
              <a:rPr lang="fr-FR" b="0" dirty="0" smtClean="0"/>
              <a:t>= (16N+n)(</a:t>
            </a:r>
            <a:r>
              <a:rPr lang="el-GR" dirty="0" smtClean="0"/>
              <a:t>τ</a:t>
            </a:r>
            <a:r>
              <a:rPr lang="fr-FR" dirty="0" smtClean="0"/>
              <a:t>s-</a:t>
            </a:r>
            <a:r>
              <a:rPr lang="el-GR" dirty="0" smtClean="0"/>
              <a:t>τ</a:t>
            </a:r>
            <a:r>
              <a:rPr lang="fr-FR" dirty="0" smtClean="0"/>
              <a:t>f</a:t>
            </a:r>
            <a:r>
              <a:rPr lang="fr-FR" b="0" dirty="0" smtClean="0"/>
              <a:t>) </a:t>
            </a:r>
            <a:r>
              <a:rPr lang="fr-FR" b="0" dirty="0" smtClean="0">
                <a:sym typeface="Wingdings" panose="05000000000000000000" pitchFamily="2" charset="2"/>
              </a:rPr>
              <a:t> avec </a:t>
            </a:r>
            <a:r>
              <a:rPr lang="fr-FR" b="0" dirty="0" err="1" smtClean="0">
                <a:sym typeface="Wingdings" panose="05000000000000000000" pitchFamily="2" charset="2"/>
              </a:rPr>
              <a:t>Ts</a:t>
            </a:r>
            <a:r>
              <a:rPr lang="fr-FR" b="0" dirty="0" smtClean="0">
                <a:sym typeface="Wingdings" panose="05000000000000000000" pitchFamily="2" charset="2"/>
              </a:rPr>
              <a:t>=16</a:t>
            </a:r>
            <a:r>
              <a:rPr lang="el-GR" dirty="0" smtClean="0"/>
              <a:t>τ</a:t>
            </a:r>
            <a:r>
              <a:rPr lang="fr-FR" dirty="0" smtClean="0"/>
              <a:t>s</a:t>
            </a:r>
            <a:r>
              <a:rPr lang="fr-FR" b="0" dirty="0" smtClean="0">
                <a:sym typeface="Wingdings" panose="05000000000000000000" pitchFamily="2" charset="2"/>
              </a:rPr>
              <a:t>, Tf=16</a:t>
            </a:r>
            <a:r>
              <a:rPr lang="el-GR" dirty="0" smtClean="0"/>
              <a:t>τ</a:t>
            </a:r>
            <a:r>
              <a:rPr lang="fr-FR" dirty="0" smtClean="0"/>
              <a:t>f si Ns=</a:t>
            </a:r>
            <a:r>
              <a:rPr lang="fr-FR" dirty="0" err="1" smtClean="0"/>
              <a:t>Nf</a:t>
            </a:r>
            <a:r>
              <a:rPr lang="fr-FR" dirty="0" smtClean="0"/>
              <a:t> et ns=</a:t>
            </a:r>
            <a:r>
              <a:rPr lang="fr-FR" dirty="0" err="1" smtClean="0"/>
              <a:t>nf</a:t>
            </a:r>
            <a:endParaRPr lang="fr-FR" dirty="0" smtClean="0"/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44" y="61710"/>
            <a:ext cx="2191056" cy="581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059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71732" y="1015320"/>
            <a:ext cx="2865738" cy="2024443"/>
          </a:xfrm>
        </p:spPr>
        <p:txBody>
          <a:bodyPr/>
          <a:lstStyle/>
          <a:p>
            <a:pPr marL="0" indent="0">
              <a:buNone/>
            </a:pPr>
            <a:r>
              <a:rPr lang="fr-FR" dirty="0" err="1" smtClean="0"/>
              <a:t>Re-ordonner</a:t>
            </a:r>
            <a:r>
              <a:rPr lang="fr-FR" dirty="0" smtClean="0"/>
              <a:t> la position des détecteur de phase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1" y="801359"/>
            <a:ext cx="5891406" cy="5363765"/>
          </a:xfrm>
          <a:prstGeom prst="rect">
            <a:avLst/>
          </a:prstGeom>
        </p:spPr>
      </p:pic>
      <p:sp>
        <p:nvSpPr>
          <p:cNvPr id="5" name="Espace réservé du contenu 2"/>
          <p:cNvSpPr txBox="1">
            <a:spLocks/>
          </p:cNvSpPr>
          <p:nvPr/>
        </p:nvSpPr>
        <p:spPr>
          <a:xfrm>
            <a:off x="7003192" y="5925071"/>
            <a:ext cx="830992" cy="335686"/>
          </a:xfrm>
          <a:prstGeom prst="rect">
            <a:avLst/>
          </a:prstGeom>
        </p:spPr>
        <p:txBody>
          <a:bodyPr/>
          <a:lstStyle>
            <a:lvl1pPr marL="342887" indent="-342887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1pPr>
            <a:lvl2pPr marL="742923" indent="-28574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 b="1">
                <a:solidFill>
                  <a:srgbClr val="23346C"/>
                </a:solidFill>
                <a:latin typeface="+mn-lt"/>
                <a:ea typeface="+mn-ea"/>
                <a:cs typeface="+mn-cs"/>
              </a:defRPr>
            </a:lvl2pPr>
            <a:lvl3pPr marL="1142958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41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25" indent="-228593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08" indent="-22859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92" indent="-22859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74" indent="-22859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58" indent="-22859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Tx/>
              <a:buNone/>
            </a:pPr>
            <a:r>
              <a:rPr lang="fr-FR" sz="1200" b="0" kern="0" dirty="0" smtClean="0"/>
              <a:t>time [ns]</a:t>
            </a:r>
            <a:endParaRPr lang="fr-FR" sz="1200" b="0" kern="0" dirty="0"/>
          </a:p>
        </p:txBody>
      </p:sp>
    </p:spTree>
    <p:extLst>
      <p:ext uri="{BB962C8B-B14F-4D97-AF65-F5344CB8AC3E}">
        <p14:creationId xmlns:p14="http://schemas.microsoft.com/office/powerpoint/2010/main" val="36075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81013" y="8"/>
            <a:ext cx="8915400" cy="633413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Time line</a:t>
            </a:r>
            <a:endParaRPr lang="en-US" dirty="0"/>
          </a:p>
        </p:txBody>
      </p:sp>
      <p:grpSp>
        <p:nvGrpSpPr>
          <p:cNvPr id="452" name="Groupe 451"/>
          <p:cNvGrpSpPr/>
          <p:nvPr/>
        </p:nvGrpSpPr>
        <p:grpSpPr>
          <a:xfrm>
            <a:off x="1400116" y="2830891"/>
            <a:ext cx="7077207" cy="681952"/>
            <a:chOff x="1415441" y="2392471"/>
            <a:chExt cx="7077206" cy="681951"/>
          </a:xfrm>
        </p:grpSpPr>
        <p:cxnSp>
          <p:nvCxnSpPr>
            <p:cNvPr id="23" name="Connecteur droit avec flèche 22"/>
            <p:cNvCxnSpPr/>
            <p:nvPr/>
          </p:nvCxnSpPr>
          <p:spPr bwMode="auto">
            <a:xfrm>
              <a:off x="1415441" y="2555310"/>
              <a:ext cx="7077206" cy="0"/>
            </a:xfrm>
            <a:prstGeom prst="straightConnector1">
              <a:avLst/>
            </a:prstGeom>
            <a:ln>
              <a:headEnd type="none" w="med" len="med"/>
              <a:tailEnd type="triangle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5" name="Connecteur droit 24"/>
            <p:cNvCxnSpPr/>
            <p:nvPr/>
          </p:nvCxnSpPr>
          <p:spPr bwMode="auto">
            <a:xfrm>
              <a:off x="1903956" y="2392471"/>
              <a:ext cx="0" cy="388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5" name="Connecteur droit 114"/>
            <p:cNvCxnSpPr/>
            <p:nvPr/>
          </p:nvCxnSpPr>
          <p:spPr bwMode="auto">
            <a:xfrm>
              <a:off x="3296433" y="2392471"/>
              <a:ext cx="0" cy="388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6" name="Connecteur droit 115"/>
            <p:cNvCxnSpPr/>
            <p:nvPr/>
          </p:nvCxnSpPr>
          <p:spPr bwMode="auto">
            <a:xfrm>
              <a:off x="4688910" y="2392471"/>
              <a:ext cx="0" cy="388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7" name="Connecteur droit 116"/>
            <p:cNvCxnSpPr/>
            <p:nvPr/>
          </p:nvCxnSpPr>
          <p:spPr bwMode="auto">
            <a:xfrm>
              <a:off x="6081387" y="2392471"/>
              <a:ext cx="0" cy="388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18" name="Connecteur droit 117"/>
            <p:cNvCxnSpPr/>
            <p:nvPr/>
          </p:nvCxnSpPr>
          <p:spPr bwMode="auto">
            <a:xfrm>
              <a:off x="8009125" y="2392471"/>
              <a:ext cx="0" cy="388307"/>
            </a:xfrm>
            <a:prstGeom prst="line">
              <a:avLst/>
            </a:prstGeom>
            <a:ln>
              <a:headEnd type="none" w="med" len="med"/>
              <a:tailEnd type="none" w="med" len="med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8" name="ZoneTexte 27"/>
            <p:cNvSpPr txBox="1"/>
            <p:nvPr/>
          </p:nvSpPr>
          <p:spPr>
            <a:xfrm>
              <a:off x="1654528" y="2812812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2013</a:t>
              </a:r>
            </a:p>
          </p:txBody>
        </p:sp>
        <p:sp>
          <p:nvSpPr>
            <p:cNvPr id="120" name="ZoneTexte 119"/>
            <p:cNvSpPr txBox="1"/>
            <p:nvPr/>
          </p:nvSpPr>
          <p:spPr>
            <a:xfrm>
              <a:off x="3047005" y="2812812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2014</a:t>
              </a:r>
            </a:p>
          </p:txBody>
        </p:sp>
        <p:sp>
          <p:nvSpPr>
            <p:cNvPr id="121" name="ZoneTexte 120"/>
            <p:cNvSpPr txBox="1"/>
            <p:nvPr/>
          </p:nvSpPr>
          <p:spPr>
            <a:xfrm>
              <a:off x="4439482" y="2812812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2015</a:t>
              </a:r>
            </a:p>
          </p:txBody>
        </p:sp>
        <p:sp>
          <p:nvSpPr>
            <p:cNvPr id="122" name="ZoneTexte 121"/>
            <p:cNvSpPr txBox="1"/>
            <p:nvPr/>
          </p:nvSpPr>
          <p:spPr>
            <a:xfrm>
              <a:off x="5831959" y="2812812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2016</a:t>
              </a:r>
            </a:p>
          </p:txBody>
        </p:sp>
        <p:sp>
          <p:nvSpPr>
            <p:cNvPr id="123" name="ZoneTexte 122"/>
            <p:cNvSpPr txBox="1"/>
            <p:nvPr/>
          </p:nvSpPr>
          <p:spPr>
            <a:xfrm>
              <a:off x="7781991" y="2812812"/>
              <a:ext cx="498855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dirty="0"/>
                <a:t>2017</a:t>
              </a:r>
            </a:p>
          </p:txBody>
        </p:sp>
      </p:grpSp>
      <p:pic>
        <p:nvPicPr>
          <p:cNvPr id="126" name="Picture 3" descr="C:\Users\AlexGong\Desktop\IMG_01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5" t="18594" r="8179" b="11571"/>
          <a:stretch>
            <a:fillRect/>
          </a:stretch>
        </p:blipFill>
        <p:spPr bwMode="auto">
          <a:xfrm>
            <a:off x="4737787" y="3698760"/>
            <a:ext cx="890475" cy="561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7" name="ZoneTexte 9"/>
          <p:cNvSpPr txBox="1">
            <a:spLocks noChangeArrowheads="1"/>
          </p:cNvSpPr>
          <p:nvPr/>
        </p:nvSpPr>
        <p:spPr bwMode="auto">
          <a:xfrm>
            <a:off x="4266431" y="4415347"/>
            <a:ext cx="2332043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24-ch, TDC of 25 </a:t>
            </a:r>
            <a:r>
              <a:rPr lang="en-US" altLang="fr-FR" sz="1667" b="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ps</a:t>
            </a:r>
            <a:r>
              <a:rPr lang="en-US" altLang="fr-FR" sz="1667" b="0" baseline="-2500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RMS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Tsinghua university for RPC/MGRPC</a:t>
            </a:r>
          </a:p>
        </p:txBody>
      </p:sp>
      <p:pic>
        <p:nvPicPr>
          <p:cNvPr id="455" name="Image 45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918" y="1591708"/>
            <a:ext cx="1629851" cy="922655"/>
          </a:xfrm>
          <a:prstGeom prst="rect">
            <a:avLst/>
          </a:prstGeom>
        </p:spPr>
      </p:pic>
      <p:sp>
        <p:nvSpPr>
          <p:cNvPr id="227" name="ZoneTexte 9"/>
          <p:cNvSpPr txBox="1">
            <a:spLocks noChangeArrowheads="1"/>
          </p:cNvSpPr>
          <p:nvPr/>
        </p:nvSpPr>
        <p:spPr bwMode="auto">
          <a:xfrm>
            <a:off x="4952353" y="985392"/>
            <a:ext cx="2342368" cy="60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CRONOTIC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32-ch, LSB:20ps target</a:t>
            </a:r>
          </a:p>
        </p:txBody>
      </p:sp>
      <p:pic>
        <p:nvPicPr>
          <p:cNvPr id="228" name="Image 227"/>
          <p:cNvPicPr>
            <a:picLocks noChangeAspect="1"/>
          </p:cNvPicPr>
          <p:nvPr/>
        </p:nvPicPr>
        <p:blipFill rotWithShape="1">
          <a:blip r:embed="rId4"/>
          <a:srcRect t="4690" r="10535"/>
          <a:stretch/>
        </p:blipFill>
        <p:spPr>
          <a:xfrm>
            <a:off x="6431547" y="738163"/>
            <a:ext cx="556939" cy="559755"/>
          </a:xfrm>
          <a:prstGeom prst="rect">
            <a:avLst/>
          </a:prstGeom>
        </p:spPr>
      </p:pic>
      <p:sp>
        <p:nvSpPr>
          <p:cNvPr id="456" name="Rectangle à coins arrondis 455"/>
          <p:cNvSpPr/>
          <p:nvPr/>
        </p:nvSpPr>
        <p:spPr bwMode="auto">
          <a:xfrm>
            <a:off x="4863305" y="665451"/>
            <a:ext cx="2342367" cy="2201577"/>
          </a:xfrm>
          <a:prstGeom prst="roundRect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29" name="Rectangle à coins arrondis 228"/>
          <p:cNvSpPr/>
          <p:nvPr/>
        </p:nvSpPr>
        <p:spPr bwMode="auto">
          <a:xfrm>
            <a:off x="4233140" y="3619331"/>
            <a:ext cx="2342367" cy="1896807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30" name="Rectangle à coins arrondis 229"/>
          <p:cNvSpPr/>
          <p:nvPr/>
        </p:nvSpPr>
        <p:spPr bwMode="auto">
          <a:xfrm>
            <a:off x="2476335" y="658762"/>
            <a:ext cx="2342367" cy="2201577"/>
          </a:xfrm>
          <a:prstGeom prst="roundRect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32" name="Rectangle à coins arrondis 231"/>
          <p:cNvSpPr/>
          <p:nvPr/>
        </p:nvSpPr>
        <p:spPr bwMode="auto">
          <a:xfrm>
            <a:off x="6824935" y="3619331"/>
            <a:ext cx="2342367" cy="1896807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33" name="ZoneTexte 9"/>
          <p:cNvSpPr txBox="1">
            <a:spLocks noChangeArrowheads="1"/>
          </p:cNvSpPr>
          <p:nvPr/>
        </p:nvSpPr>
        <p:spPr bwMode="auto">
          <a:xfrm>
            <a:off x="3507562" y="5613886"/>
            <a:ext cx="5751768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rgbClr val="C00000"/>
                </a:solidFill>
                <a:latin typeface="Times New Roman" pitchFamily="18" charset="0"/>
              </a:rPr>
              <a:t>Remarque </a:t>
            </a: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: </a:t>
            </a:r>
            <a:r>
              <a:rPr lang="en-US" altLang="fr-FR" sz="1667" b="0" dirty="0" err="1" smtClean="0">
                <a:solidFill>
                  <a:srgbClr val="C00000"/>
                </a:solidFill>
                <a:latin typeface="Times New Roman" pitchFamily="18" charset="0"/>
              </a:rPr>
              <a:t>erreur</a:t>
            </a: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 incompressible de pas de </a:t>
            </a:r>
            <a:r>
              <a:rPr lang="en-US" altLang="fr-FR" sz="1667" b="0" dirty="0" err="1" smtClean="0">
                <a:solidFill>
                  <a:srgbClr val="C00000"/>
                </a:solidFill>
                <a:latin typeface="Times New Roman" pitchFamily="18" charset="0"/>
              </a:rPr>
              <a:t>quantifiquation</a:t>
            </a:r>
            <a:endParaRPr lang="en-US" altLang="fr-FR" sz="1667" b="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LSB~RMS*</a:t>
            </a:r>
            <a:r>
              <a:rPr lang="en-US" altLang="fr-FR" sz="1667" b="0" dirty="0" err="1" smtClean="0">
                <a:solidFill>
                  <a:srgbClr val="C00000"/>
                </a:solidFill>
                <a:latin typeface="Times New Roman" pitchFamily="18" charset="0"/>
              </a:rPr>
              <a:t>sqrt</a:t>
            </a: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(12</a:t>
            </a: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) </a:t>
            </a:r>
            <a:endParaRPr lang="en-US" altLang="fr-FR" sz="1667" b="0" dirty="0" smtClean="0">
              <a:solidFill>
                <a:srgbClr val="C00000"/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LSB </a:t>
            </a:r>
            <a:r>
              <a:rPr lang="en-US" altLang="fr-FR" sz="1667" b="0" dirty="0" smtClean="0">
                <a:solidFill>
                  <a:srgbClr val="C00000"/>
                </a:solidFill>
                <a:latin typeface="Times New Roman" pitchFamily="18" charset="0"/>
              </a:rPr>
              <a:t>≠ resolution RMS</a:t>
            </a:r>
            <a:endParaRPr lang="en-US" altLang="fr-FR" sz="1667" b="0" dirty="0">
              <a:solidFill>
                <a:srgbClr val="C00000"/>
              </a:solidFill>
              <a:latin typeface="Times New Roman" pitchFamily="18" charset="0"/>
            </a:endParaRPr>
          </a:p>
        </p:txBody>
      </p:sp>
      <p:sp>
        <p:nvSpPr>
          <p:cNvPr id="234" name="Rectangle à coins arrondis 233"/>
          <p:cNvSpPr/>
          <p:nvPr/>
        </p:nvSpPr>
        <p:spPr bwMode="auto">
          <a:xfrm>
            <a:off x="207230" y="1172916"/>
            <a:ext cx="2213424" cy="1687423"/>
          </a:xfrm>
          <a:prstGeom prst="roundRect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b="0" dirty="0">
              <a:ln>
                <a:solidFill>
                  <a:srgbClr val="6600CC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235" name="ZoneTexte 9"/>
          <p:cNvSpPr txBox="1">
            <a:spLocks noChangeArrowheads="1"/>
          </p:cNvSpPr>
          <p:nvPr/>
        </p:nvSpPr>
        <p:spPr bwMode="auto">
          <a:xfrm>
            <a:off x="314945" y="1613221"/>
            <a:ext cx="2128088" cy="1118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HODOPIC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DLL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LSB=200ps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Resolution=700ps</a:t>
            </a:r>
            <a:r>
              <a:rPr lang="en-US" altLang="fr-FR" sz="1667" b="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RMS</a:t>
            </a:r>
            <a:endParaRPr lang="en-US" altLang="fr-FR" sz="1667" b="0" baseline="-250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6" name="ZoneTexte 9"/>
          <p:cNvSpPr txBox="1">
            <a:spLocks noChangeArrowheads="1"/>
          </p:cNvSpPr>
          <p:nvPr/>
        </p:nvSpPr>
        <p:spPr bwMode="auto">
          <a:xfrm>
            <a:off x="2570921" y="863694"/>
            <a:ext cx="212808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TDC_BRICK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VGRO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LSB=60ps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Phase </a:t>
            </a:r>
            <a:r>
              <a:rPr lang="en-US" altLang="fr-FR" sz="12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Detect~1ps</a:t>
            </a:r>
            <a:r>
              <a:rPr lang="en-US" altLang="fr-FR" sz="1200" b="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RMS</a:t>
            </a:r>
            <a:r>
              <a:rPr lang="en-US" altLang="fr-FR" sz="12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fr-FR" sz="12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S-curve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200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XOR ring oscillator</a:t>
            </a:r>
            <a:endParaRPr lang="en-US" altLang="fr-FR" sz="1200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sp>
        <p:nvSpPr>
          <p:cNvPr id="237" name="Rectangle à coins arrondis 236"/>
          <p:cNvSpPr/>
          <p:nvPr/>
        </p:nvSpPr>
        <p:spPr bwMode="auto">
          <a:xfrm>
            <a:off x="7143147" y="662795"/>
            <a:ext cx="2342367" cy="2201577"/>
          </a:xfrm>
          <a:prstGeom prst="roundRect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38" name="ZoneTexte 9"/>
          <p:cNvSpPr txBox="1">
            <a:spLocks noChangeArrowheads="1"/>
          </p:cNvSpPr>
          <p:nvPr/>
        </p:nvSpPr>
        <p:spPr bwMode="auto">
          <a:xfrm>
            <a:off x="7216987" y="1180643"/>
            <a:ext cx="2342368" cy="861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CRONOTIC2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Multi-</a:t>
            </a:r>
            <a:r>
              <a:rPr lang="en-US" altLang="fr-FR" sz="1667" b="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detecteur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de phase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[</a:t>
            </a:r>
            <a:r>
              <a:rPr lang="en-US" altLang="fr-FR" sz="1667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TODO</a:t>
            </a: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  <a:r>
              <a:rPr lang="en-US" altLang="fr-FR" sz="1667" b="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</a:t>
            </a:r>
            <a:r>
              <a:rPr lang="en-US" altLang="fr-FR" sz="1667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hèse</a:t>
            </a: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fr-FR" sz="1667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CIFRE</a:t>
            </a: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]</a:t>
            </a:r>
            <a:endParaRPr lang="en-US" altLang="fr-FR" sz="1667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</p:txBody>
      </p:sp>
      <p:pic>
        <p:nvPicPr>
          <p:cNvPr id="458" name="Image 45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115" y="4313619"/>
            <a:ext cx="3112911" cy="1814051"/>
          </a:xfrm>
          <a:prstGeom prst="rect">
            <a:avLst/>
          </a:prstGeom>
        </p:spPr>
      </p:pic>
      <p:sp>
        <p:nvSpPr>
          <p:cNvPr id="231" name="Rectangle à coins arrondis 230"/>
          <p:cNvSpPr/>
          <p:nvPr/>
        </p:nvSpPr>
        <p:spPr bwMode="auto">
          <a:xfrm>
            <a:off x="590485" y="3512839"/>
            <a:ext cx="2606839" cy="2201577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239" name="ZoneTexte 9"/>
          <p:cNvSpPr txBox="1">
            <a:spLocks noChangeArrowheads="1"/>
          </p:cNvSpPr>
          <p:nvPr/>
        </p:nvSpPr>
        <p:spPr bwMode="auto">
          <a:xfrm>
            <a:off x="590485" y="3603567"/>
            <a:ext cx="2606839" cy="882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C. </a:t>
            </a:r>
            <a:r>
              <a:rPr lang="en-US" altLang="fr-FR" sz="1667" b="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Girerd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, 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800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VGRO sur 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Cyclone III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LSB=20ps over 2.4ns range</a:t>
            </a:r>
          </a:p>
        </p:txBody>
      </p:sp>
      <p:sp>
        <p:nvSpPr>
          <p:cNvPr id="240" name="ZoneTexte 9"/>
          <p:cNvSpPr txBox="1">
            <a:spLocks noChangeArrowheads="1"/>
          </p:cNvSpPr>
          <p:nvPr/>
        </p:nvSpPr>
        <p:spPr bwMode="auto">
          <a:xfrm>
            <a:off x="6824931" y="3750381"/>
            <a:ext cx="2545851" cy="137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itchFamily="34" charset="0"/>
                <a:ea typeface="MS PGothic" pitchFamily="34" charset="-128"/>
              </a:defRPr>
            </a:lvl9pPr>
          </a:lstStyle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 err="1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CMS_muon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sym typeface="Wingdings" panose="05000000000000000000" pitchFamily="2" charset="2"/>
              </a:rPr>
              <a:t> Sept2017</a:t>
            </a:r>
            <a:endParaRPr lang="en-US" altLang="fr-FR" sz="1667" b="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64-ch, TDC of </a:t>
            </a: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35 </a:t>
            </a:r>
            <a:r>
              <a:rPr lang="en-US" altLang="fr-FR" sz="1667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ps</a:t>
            </a:r>
            <a:r>
              <a:rPr lang="en-US" altLang="fr-FR" sz="1667" b="0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RMS</a:t>
            </a:r>
            <a:endParaRPr lang="en-US" altLang="fr-FR" sz="1667" b="0" baseline="-25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</a:endParaRP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(Generator)</a:t>
            </a:r>
          </a:p>
          <a:p>
            <a:pPr eaLnBrk="1" hangingPunct="1">
              <a:spcBef>
                <a:spcPct val="0"/>
              </a:spcBef>
              <a:buClrTx/>
              <a:buSzTx/>
              <a:buNone/>
            </a:pP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200 </a:t>
            </a:r>
            <a:r>
              <a:rPr lang="en-US" altLang="fr-FR" sz="1667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ps</a:t>
            </a:r>
            <a:r>
              <a:rPr lang="en-US" altLang="fr-FR" sz="1667" b="0" baseline="-2500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RMS</a:t>
            </a:r>
            <a:r>
              <a:rPr lang="en-US" altLang="fr-FR" sz="1667" b="0" baseline="-25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</a:t>
            </a: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With detector</a:t>
            </a:r>
          </a:p>
          <a:p>
            <a:pPr algn="l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fr-FR" sz="1667" b="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 [</a:t>
            </a:r>
            <a:r>
              <a:rPr lang="en-US" altLang="fr-FR" sz="1667" b="0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TODO</a:t>
            </a:r>
            <a:r>
              <a:rPr lang="en-US" altLang="fr-FR" sz="1667" b="0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</a:rPr>
              <a:t>]</a:t>
            </a:r>
          </a:p>
        </p:txBody>
      </p:sp>
      <p:pic>
        <p:nvPicPr>
          <p:cNvPr id="241" name="Image 2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555" y="1851861"/>
            <a:ext cx="1972571" cy="1031187"/>
          </a:xfrm>
          <a:prstGeom prst="rect">
            <a:avLst/>
          </a:prstGeom>
        </p:spPr>
      </p:pic>
      <p:pic>
        <p:nvPicPr>
          <p:cNvPr id="459" name="Image 45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79" y="1836640"/>
            <a:ext cx="1220819" cy="915615"/>
          </a:xfrm>
          <a:prstGeom prst="rect">
            <a:avLst/>
          </a:prstGeom>
        </p:spPr>
      </p:pic>
      <p:sp>
        <p:nvSpPr>
          <p:cNvPr id="36" name="Rectangle à coins arrondis 35"/>
          <p:cNvSpPr/>
          <p:nvPr/>
        </p:nvSpPr>
        <p:spPr bwMode="auto">
          <a:xfrm rot="16200000">
            <a:off x="9076504" y="4177523"/>
            <a:ext cx="1365847" cy="293146"/>
          </a:xfrm>
          <a:prstGeom prst="roundRect">
            <a:avLst/>
          </a:prstGeom>
          <a:noFill/>
          <a:ln w="38100" cap="flat" cmpd="sng" algn="ctr">
            <a:solidFill>
              <a:srgbClr val="FFC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r>
              <a:rPr lang="fr-FR" sz="1400" b="0" dirty="0" smtClean="0">
                <a:ln>
                  <a:solidFill>
                    <a:srgbClr val="6600CC"/>
                  </a:solidFill>
                </a:ln>
                <a:solidFill>
                  <a:srgbClr val="C00000"/>
                </a:solidFill>
              </a:rPr>
              <a:t>FPGA</a:t>
            </a:r>
            <a:endParaRPr lang="fr-FR" sz="1400" b="0" dirty="0">
              <a:ln>
                <a:solidFill>
                  <a:srgbClr val="6600CC"/>
                </a:solidFill>
              </a:ln>
              <a:solidFill>
                <a:srgbClr val="C00000"/>
              </a:solidFill>
            </a:endParaRPr>
          </a:p>
        </p:txBody>
      </p:sp>
      <p:sp>
        <p:nvSpPr>
          <p:cNvPr id="37" name="Rectangle à coins arrondis 36"/>
          <p:cNvSpPr/>
          <p:nvPr/>
        </p:nvSpPr>
        <p:spPr bwMode="auto">
          <a:xfrm rot="16200000">
            <a:off x="9064496" y="1554390"/>
            <a:ext cx="1365847" cy="293146"/>
          </a:xfrm>
          <a:prstGeom prst="roundRect">
            <a:avLst/>
          </a:prstGeom>
          <a:noFill/>
          <a:ln w="38100" cap="flat" cmpd="sng" algn="ctr">
            <a:solidFill>
              <a:srgbClr val="7030A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r>
              <a:rPr lang="fr-FR" sz="1400" b="0" dirty="0" smtClean="0">
                <a:ln>
                  <a:solidFill>
                    <a:srgbClr val="6600CC"/>
                  </a:solidFill>
                </a:ln>
                <a:solidFill>
                  <a:srgbClr val="C00000"/>
                </a:solidFill>
              </a:rPr>
              <a:t>ASIC</a:t>
            </a:r>
            <a:endParaRPr lang="fr-FR" sz="1400" b="0" dirty="0">
              <a:ln>
                <a:solidFill>
                  <a:srgbClr val="6600CC"/>
                </a:solidFill>
              </a:ln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re 1"/>
          <p:cNvSpPr>
            <a:spLocks noGrp="1"/>
          </p:cNvSpPr>
          <p:nvPr>
            <p:ph type="title"/>
          </p:nvPr>
        </p:nvSpPr>
        <p:spPr>
          <a:xfrm>
            <a:off x="1124412" y="40973"/>
            <a:ext cx="7496246" cy="400051"/>
          </a:xfrm>
        </p:spPr>
        <p:txBody>
          <a:bodyPr/>
          <a:lstStyle/>
          <a:p>
            <a:r>
              <a:rPr lang="fr-FR" dirty="0" err="1" smtClean="0"/>
              <a:t>TDC_BRICK</a:t>
            </a:r>
            <a:r>
              <a:rPr lang="fr-FR" dirty="0" smtClean="0"/>
              <a:t> (IBM 130nm)</a:t>
            </a:r>
            <a:endParaRPr lang="fr-FR" dirty="0"/>
          </a:p>
        </p:txBody>
      </p:sp>
      <p:sp>
        <p:nvSpPr>
          <p:cNvPr id="23" name="Rectangle 3"/>
          <p:cNvSpPr>
            <a:spLocks noChangeArrowheads="1"/>
          </p:cNvSpPr>
          <p:nvPr/>
        </p:nvSpPr>
        <p:spPr bwMode="auto">
          <a:xfrm>
            <a:off x="1783425" y="1223971"/>
            <a:ext cx="1121304" cy="585787"/>
          </a:xfrm>
          <a:prstGeom prst="rect">
            <a:avLst/>
          </a:prstGeom>
          <a:solidFill>
            <a:srgbClr val="E4FF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 dirty="0"/>
              <a:t>Slow Ring </a:t>
            </a:r>
          </a:p>
          <a:p>
            <a:pPr algn="ctr"/>
            <a:r>
              <a:rPr lang="en-GB" altLang="fr-FR" sz="1400" dirty="0"/>
              <a:t>Oscillator</a:t>
            </a:r>
          </a:p>
        </p:txBody>
      </p:sp>
      <p:sp>
        <p:nvSpPr>
          <p:cNvPr id="24" name="Rectangle 4"/>
          <p:cNvSpPr>
            <a:spLocks noChangeArrowheads="1"/>
          </p:cNvSpPr>
          <p:nvPr/>
        </p:nvSpPr>
        <p:spPr bwMode="auto">
          <a:xfrm>
            <a:off x="1783425" y="2078046"/>
            <a:ext cx="1121304" cy="58578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 dirty="0"/>
              <a:t>Fast Ring </a:t>
            </a:r>
          </a:p>
          <a:p>
            <a:pPr algn="ctr"/>
            <a:r>
              <a:rPr lang="en-GB" altLang="fr-FR" sz="1400" dirty="0"/>
              <a:t>Oscillator</a:t>
            </a:r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3685521" y="1673228"/>
            <a:ext cx="1217613" cy="539751"/>
          </a:xfrm>
          <a:prstGeom prst="rect">
            <a:avLst/>
          </a:prstGeom>
          <a:solidFill>
            <a:srgbClr val="FFEDA3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 dirty="0"/>
              <a:t>Phase</a:t>
            </a:r>
          </a:p>
          <a:p>
            <a:pPr algn="ctr"/>
            <a:r>
              <a:rPr lang="en-GB" altLang="fr-FR" sz="1400" dirty="0"/>
              <a:t>detector</a:t>
            </a:r>
          </a:p>
        </p:txBody>
      </p: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6122459" y="1268422"/>
            <a:ext cx="1317360" cy="630237"/>
          </a:xfrm>
          <a:prstGeom prst="rect">
            <a:avLst/>
          </a:prstGeom>
          <a:solidFill>
            <a:srgbClr val="E4FFA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 dirty="0"/>
              <a:t>N0</a:t>
            </a:r>
          </a:p>
          <a:p>
            <a:pPr algn="ctr"/>
            <a:r>
              <a:rPr lang="en-GB" altLang="fr-FR" sz="1400" dirty="0"/>
              <a:t>Counter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5147339" y="1133483"/>
            <a:ext cx="6896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1200" dirty="0"/>
              <a:t>Enable</a:t>
            </a:r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1002647" y="1403351"/>
            <a:ext cx="780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29" name="Line 9"/>
          <p:cNvSpPr>
            <a:spLocks noChangeShapeType="1"/>
          </p:cNvSpPr>
          <p:nvPr/>
        </p:nvSpPr>
        <p:spPr bwMode="auto">
          <a:xfrm>
            <a:off x="1002647" y="2619375"/>
            <a:ext cx="7807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0" name="Line 10"/>
          <p:cNvSpPr>
            <a:spLocks noChangeShapeType="1"/>
          </p:cNvSpPr>
          <p:nvPr/>
        </p:nvSpPr>
        <p:spPr bwMode="auto">
          <a:xfrm>
            <a:off x="3295123" y="1358900"/>
            <a:ext cx="282733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" name="Line 11"/>
          <p:cNvSpPr>
            <a:spLocks noChangeShapeType="1"/>
          </p:cNvSpPr>
          <p:nvPr/>
        </p:nvSpPr>
        <p:spPr bwMode="auto">
          <a:xfrm>
            <a:off x="3245255" y="2528888"/>
            <a:ext cx="28772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2" name="Freeform 12"/>
          <p:cNvSpPr>
            <a:spLocks/>
          </p:cNvSpPr>
          <p:nvPr/>
        </p:nvSpPr>
        <p:spPr bwMode="auto">
          <a:xfrm>
            <a:off x="2904738" y="1358908"/>
            <a:ext cx="780785" cy="449263"/>
          </a:xfrm>
          <a:custGeom>
            <a:avLst/>
            <a:gdLst>
              <a:gd name="T0" fmla="*/ 0 w 454"/>
              <a:gd name="T1" fmla="*/ 0 h 198"/>
              <a:gd name="T2" fmla="*/ 227 w 454"/>
              <a:gd name="T3" fmla="*/ 0 h 198"/>
              <a:gd name="T4" fmla="*/ 227 w 454"/>
              <a:gd name="T5" fmla="*/ 198 h 198"/>
              <a:gd name="T6" fmla="*/ 454 w 454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98">
                <a:moveTo>
                  <a:pt x="0" y="0"/>
                </a:moveTo>
                <a:lnTo>
                  <a:pt x="227" y="0"/>
                </a:lnTo>
                <a:lnTo>
                  <a:pt x="227" y="198"/>
                </a:lnTo>
                <a:lnTo>
                  <a:pt x="454" y="19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3" name="Freeform 13"/>
          <p:cNvSpPr>
            <a:spLocks/>
          </p:cNvSpPr>
          <p:nvPr/>
        </p:nvSpPr>
        <p:spPr bwMode="auto">
          <a:xfrm>
            <a:off x="2904738" y="2124079"/>
            <a:ext cx="780785" cy="404815"/>
          </a:xfrm>
          <a:custGeom>
            <a:avLst/>
            <a:gdLst>
              <a:gd name="T0" fmla="*/ 0 w 454"/>
              <a:gd name="T1" fmla="*/ 170 h 170"/>
              <a:gd name="T2" fmla="*/ 227 w 454"/>
              <a:gd name="T3" fmla="*/ 170 h 170"/>
              <a:gd name="T4" fmla="*/ 227 w 454"/>
              <a:gd name="T5" fmla="*/ 0 h 170"/>
              <a:gd name="T6" fmla="*/ 454 w 454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70">
                <a:moveTo>
                  <a:pt x="0" y="170"/>
                </a:moveTo>
                <a:lnTo>
                  <a:pt x="227" y="170"/>
                </a:lnTo>
                <a:lnTo>
                  <a:pt x="227" y="0"/>
                </a:lnTo>
                <a:lnTo>
                  <a:pt x="45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4" name="Freeform 14"/>
          <p:cNvSpPr>
            <a:spLocks/>
          </p:cNvSpPr>
          <p:nvPr/>
        </p:nvSpPr>
        <p:spPr bwMode="auto">
          <a:xfrm>
            <a:off x="5781948" y="1808165"/>
            <a:ext cx="340519" cy="360363"/>
          </a:xfrm>
          <a:custGeom>
            <a:avLst/>
            <a:gdLst>
              <a:gd name="T0" fmla="*/ 198 w 198"/>
              <a:gd name="T1" fmla="*/ 0 h 595"/>
              <a:gd name="T2" fmla="*/ 0 w 198"/>
              <a:gd name="T3" fmla="*/ 0 h 595"/>
              <a:gd name="T4" fmla="*/ 0 w 198"/>
              <a:gd name="T5" fmla="*/ 595 h 595"/>
              <a:gd name="T6" fmla="*/ 198 w 198"/>
              <a:gd name="T7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8" h="595">
                <a:moveTo>
                  <a:pt x="198" y="0"/>
                </a:moveTo>
                <a:lnTo>
                  <a:pt x="0" y="0"/>
                </a:lnTo>
                <a:lnTo>
                  <a:pt x="0" y="595"/>
                </a:lnTo>
                <a:lnTo>
                  <a:pt x="198" y="59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5" name="Text Box 15"/>
          <p:cNvSpPr txBox="1">
            <a:spLocks noChangeArrowheads="1"/>
          </p:cNvSpPr>
          <p:nvPr/>
        </p:nvSpPr>
        <p:spPr bwMode="auto">
          <a:xfrm>
            <a:off x="5049316" y="1763721"/>
            <a:ext cx="595035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1200" dirty="0"/>
              <a:t>Latch</a:t>
            </a:r>
          </a:p>
        </p:txBody>
      </p:sp>
      <p:sp>
        <p:nvSpPr>
          <p:cNvPr id="36" name="Text Box 16"/>
          <p:cNvSpPr txBox="1">
            <a:spLocks noChangeArrowheads="1"/>
          </p:cNvSpPr>
          <p:nvPr/>
        </p:nvSpPr>
        <p:spPr bwMode="auto">
          <a:xfrm>
            <a:off x="779247" y="1089027"/>
            <a:ext cx="5052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dirty="0"/>
              <a:t>Start</a:t>
            </a:r>
          </a:p>
        </p:txBody>
      </p:sp>
      <p:sp>
        <p:nvSpPr>
          <p:cNvPr id="37" name="Text Box 17"/>
          <p:cNvSpPr txBox="1">
            <a:spLocks noChangeArrowheads="1"/>
          </p:cNvSpPr>
          <p:nvPr/>
        </p:nvSpPr>
        <p:spPr bwMode="auto">
          <a:xfrm>
            <a:off x="766973" y="2259014"/>
            <a:ext cx="4988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dirty="0"/>
              <a:t>Stop</a:t>
            </a:r>
          </a:p>
        </p:txBody>
      </p:sp>
      <p:sp>
        <p:nvSpPr>
          <p:cNvPr id="38" name="AutoShape 18"/>
          <p:cNvSpPr>
            <a:spLocks noChangeArrowheads="1"/>
          </p:cNvSpPr>
          <p:nvPr/>
        </p:nvSpPr>
        <p:spPr bwMode="auto">
          <a:xfrm>
            <a:off x="7438099" y="1538296"/>
            <a:ext cx="294084" cy="134937"/>
          </a:xfrm>
          <a:prstGeom prst="rightArrow">
            <a:avLst>
              <a:gd name="adj1" fmla="val 50000"/>
              <a:gd name="adj2" fmla="val 50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9" name="Rectangle 19"/>
          <p:cNvSpPr>
            <a:spLocks noChangeArrowheads="1"/>
          </p:cNvSpPr>
          <p:nvPr/>
        </p:nvSpPr>
        <p:spPr bwMode="auto">
          <a:xfrm>
            <a:off x="6122459" y="2033596"/>
            <a:ext cx="1317360" cy="63023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GB" altLang="fr-FR" sz="1400" dirty="0"/>
              <a:t>N1</a:t>
            </a:r>
          </a:p>
          <a:p>
            <a:pPr algn="ctr"/>
            <a:r>
              <a:rPr lang="en-GB" altLang="fr-FR" sz="1400" dirty="0"/>
              <a:t>Counter</a:t>
            </a:r>
          </a:p>
        </p:txBody>
      </p:sp>
      <p:sp>
        <p:nvSpPr>
          <p:cNvPr id="40" name="Line 20"/>
          <p:cNvSpPr>
            <a:spLocks noChangeShapeType="1"/>
          </p:cNvSpPr>
          <p:nvPr/>
        </p:nvSpPr>
        <p:spPr bwMode="auto">
          <a:xfrm>
            <a:off x="4903134" y="1989139"/>
            <a:ext cx="878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41" name="Text Box 21"/>
          <p:cNvSpPr txBox="1">
            <a:spLocks noChangeArrowheads="1"/>
          </p:cNvSpPr>
          <p:nvPr/>
        </p:nvSpPr>
        <p:spPr bwMode="auto">
          <a:xfrm>
            <a:off x="5439705" y="2259021"/>
            <a:ext cx="689612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1200" dirty="0"/>
              <a:t>Enable</a:t>
            </a:r>
          </a:p>
        </p:txBody>
      </p:sp>
      <p:sp>
        <p:nvSpPr>
          <p:cNvPr id="42" name="AutoShape 22"/>
          <p:cNvSpPr>
            <a:spLocks noChangeArrowheads="1"/>
          </p:cNvSpPr>
          <p:nvPr/>
        </p:nvSpPr>
        <p:spPr bwMode="auto">
          <a:xfrm>
            <a:off x="7438099" y="2259023"/>
            <a:ext cx="294084" cy="134937"/>
          </a:xfrm>
          <a:prstGeom prst="rightArrow">
            <a:avLst>
              <a:gd name="adj1" fmla="val 50000"/>
              <a:gd name="adj2" fmla="val 50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43" name="Text Box 23"/>
          <p:cNvSpPr txBox="1">
            <a:spLocks noChangeArrowheads="1"/>
          </p:cNvSpPr>
          <p:nvPr/>
        </p:nvSpPr>
        <p:spPr bwMode="auto">
          <a:xfrm>
            <a:off x="8168880" y="1763714"/>
            <a:ext cx="89800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dirty="0"/>
              <a:t>TDC result</a:t>
            </a:r>
          </a:p>
        </p:txBody>
      </p:sp>
      <p:sp>
        <p:nvSpPr>
          <p:cNvPr id="44" name="Text Box 24"/>
          <p:cNvSpPr txBox="1">
            <a:spLocks noChangeArrowheads="1"/>
          </p:cNvSpPr>
          <p:nvPr/>
        </p:nvSpPr>
        <p:spPr bwMode="auto">
          <a:xfrm>
            <a:off x="1165027" y="2967213"/>
            <a:ext cx="7455631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GB" altLang="fr-FR" sz="1400" dirty="0"/>
              <a:t>- Simple architecture: Low Area, low consumption, can implemented in standard cells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GB" altLang="fr-FR" sz="1400" dirty="0"/>
              <a:t> The TDC resolution is given by the frequency difference between oscillators </a:t>
            </a:r>
          </a:p>
          <a:p>
            <a:pPr algn="l">
              <a:lnSpc>
                <a:spcPct val="120000"/>
              </a:lnSpc>
              <a:buFontTx/>
              <a:buChar char="-"/>
            </a:pPr>
            <a:r>
              <a:rPr lang="en-GB" altLang="fr-FR" sz="1400" dirty="0"/>
              <a:t> In theory the resolution can be very small, as small as the frequency difference</a:t>
            </a:r>
          </a:p>
        </p:txBody>
      </p:sp>
      <p:graphicFrame>
        <p:nvGraphicFramePr>
          <p:cNvPr id="45" name="Group 25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875768522"/>
              </p:ext>
            </p:extLst>
          </p:nvPr>
        </p:nvGraphicFramePr>
        <p:xfrm>
          <a:off x="271728" y="4284672"/>
          <a:ext cx="4375150" cy="1626553"/>
        </p:xfrm>
        <a:graphic>
          <a:graphicData uri="http://schemas.openxmlformats.org/drawingml/2006/table">
            <a:tbl>
              <a:tblPr/>
              <a:tblGrid>
                <a:gridCol w="1267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48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4452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ASIC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[1] </a:t>
                      </a:r>
                      <a:r>
                        <a:rPr kumimoji="0" lang="fr-FR" altLang="fr-F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Youngmin</a:t>
                      </a: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Park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Wentzloff</a:t>
                      </a:r>
                      <a:endParaRPr kumimoji="0" lang="fr-FR" altLang="fr-FR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[2] Jianjun Yu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61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 nm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130 nm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 ps *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 ps 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337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DNL/INL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0.5/0.8 **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0.5/0.8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6" name="Group 4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7171346"/>
              </p:ext>
            </p:extLst>
          </p:nvPr>
        </p:nvGraphicFramePr>
        <p:xfrm>
          <a:off x="5051032" y="4283079"/>
          <a:ext cx="4375151" cy="1632906"/>
        </p:xfrm>
        <a:graphic>
          <a:graphicData uri="http://schemas.openxmlformats.org/drawingml/2006/table">
            <a:tbl>
              <a:tblPr/>
              <a:tblGrid>
                <a:gridCol w="12193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30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227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0239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altLang="fr-FR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FPGA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[3] Sachin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S. Junnarkar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This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Work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226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Process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ALTERA Stratix II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Cyclone III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4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Resolution 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11.8 ps (rms)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~ 10 ps *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036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DNL/INL</a:t>
                      </a:r>
                    </a:p>
                  </a:txBody>
                  <a:tcPr marL="99060" marR="9906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0.5 / 1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fr-FR" altLang="fr-F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-</a:t>
                      </a:r>
                    </a:p>
                  </a:txBody>
                  <a:tcPr marL="99060" marR="9906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7" name="Text Box 69"/>
          <p:cNvSpPr txBox="1">
            <a:spLocks noChangeArrowheads="1"/>
          </p:cNvSpPr>
          <p:nvPr/>
        </p:nvSpPr>
        <p:spPr bwMode="auto">
          <a:xfrm>
            <a:off x="1281241" y="5903913"/>
            <a:ext cx="177484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1400" i="1" dirty="0"/>
              <a:t>*Range 0 to 130 </a:t>
            </a:r>
            <a:r>
              <a:rPr lang="en-GB" altLang="fr-FR" sz="1400" i="1" dirty="0" err="1"/>
              <a:t>ps</a:t>
            </a:r>
            <a:endParaRPr lang="en-GB" altLang="fr-FR" sz="1400" i="1" dirty="0"/>
          </a:p>
          <a:p>
            <a:r>
              <a:rPr lang="en-GB" altLang="fr-FR" sz="1400" i="1" dirty="0"/>
              <a:t>** Simulation</a:t>
            </a:r>
          </a:p>
        </p:txBody>
      </p:sp>
      <p:sp>
        <p:nvSpPr>
          <p:cNvPr id="48" name="Text Box 70"/>
          <p:cNvSpPr txBox="1">
            <a:spLocks noChangeArrowheads="1"/>
          </p:cNvSpPr>
          <p:nvPr/>
        </p:nvSpPr>
        <p:spPr bwMode="auto">
          <a:xfrm>
            <a:off x="6464699" y="5994407"/>
            <a:ext cx="116891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fr-FR" sz="1400" i="1" dirty="0"/>
              <a:t>* under test</a:t>
            </a:r>
          </a:p>
        </p:txBody>
      </p:sp>
      <p:sp>
        <p:nvSpPr>
          <p:cNvPr id="49" name="ZoneTexte 48"/>
          <p:cNvSpPr txBox="1"/>
          <p:nvPr/>
        </p:nvSpPr>
        <p:spPr>
          <a:xfrm>
            <a:off x="8223585" y="6196386"/>
            <a:ext cx="1529586" cy="2540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51" i="1" dirty="0"/>
              <a:t>Slides from  </a:t>
            </a:r>
            <a:r>
              <a:rPr lang="en-GB" sz="1051" i="1" dirty="0" err="1"/>
              <a:t>C.Girerd</a:t>
            </a:r>
            <a:endParaRPr lang="en-GB" sz="1051" i="1" dirty="0"/>
          </a:p>
        </p:txBody>
      </p:sp>
    </p:spTree>
    <p:extLst>
      <p:ext uri="{BB962C8B-B14F-4D97-AF65-F5344CB8AC3E}">
        <p14:creationId xmlns:p14="http://schemas.microsoft.com/office/powerpoint/2010/main" val="2357297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1605" y="831721"/>
            <a:ext cx="3580077" cy="268505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4412" y="52124"/>
            <a:ext cx="7698312" cy="573640"/>
          </a:xfrm>
        </p:spPr>
        <p:txBody>
          <a:bodyPr/>
          <a:lstStyle/>
          <a:p>
            <a:r>
              <a:rPr lang="fr-FR" dirty="0" err="1" smtClean="0"/>
              <a:t>TDC_BRICK</a:t>
            </a:r>
            <a:r>
              <a:rPr lang="fr-FR" dirty="0"/>
              <a:t> (IBM 130nm)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779" y="3731651"/>
            <a:ext cx="2082897" cy="1562173"/>
          </a:xfrm>
        </p:spPr>
      </p:pic>
      <p:sp>
        <p:nvSpPr>
          <p:cNvPr id="5" name="ZoneTexte 4"/>
          <p:cNvSpPr txBox="1"/>
          <p:nvPr/>
        </p:nvSpPr>
        <p:spPr>
          <a:xfrm>
            <a:off x="3162585" y="6221938"/>
            <a:ext cx="201529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LSB=60ps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b="0" dirty="0">
                <a:solidFill>
                  <a:srgbClr val="00B050"/>
                </a:solidFill>
                <a:sym typeface="Wingdings" panose="05000000000000000000" pitchFamily="2" charset="2"/>
              </a:rPr>
              <a:t>OK</a:t>
            </a:r>
            <a:r>
              <a:rPr lang="fr-FR" dirty="0">
                <a:sym typeface="Wingdings" panose="05000000000000000000" pitchFamily="2" charset="2"/>
              </a:rPr>
              <a:t> sur 1ns</a:t>
            </a:r>
            <a:endParaRPr lang="fr-FR" dirty="0"/>
          </a:p>
        </p:txBody>
      </p:sp>
      <p:grpSp>
        <p:nvGrpSpPr>
          <p:cNvPr id="8" name="Groupe 7"/>
          <p:cNvGrpSpPr/>
          <p:nvPr/>
        </p:nvGrpSpPr>
        <p:grpSpPr>
          <a:xfrm>
            <a:off x="208688" y="836342"/>
            <a:ext cx="5422678" cy="2478918"/>
            <a:chOff x="-2615051" y="5011736"/>
            <a:chExt cx="5760720" cy="2568575"/>
          </a:xfrm>
        </p:grpSpPr>
        <p:pic>
          <p:nvPicPr>
            <p:cNvPr id="7" name="Image 6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-2615051" y="5011736"/>
              <a:ext cx="5760720" cy="2568575"/>
            </a:xfrm>
            <a:prstGeom prst="rect">
              <a:avLst/>
            </a:prstGeom>
            <a:noFill/>
            <a:ln w="12700">
              <a:solidFill>
                <a:srgbClr val="0070C0"/>
              </a:solidFill>
              <a:miter lim="800000"/>
              <a:headEnd/>
              <a:tailEnd/>
            </a:ln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2235283" y="5011736"/>
              <a:ext cx="5380952" cy="2447619"/>
            </a:xfrm>
            <a:prstGeom prst="rect">
              <a:avLst/>
            </a:prstGeom>
          </p:spPr>
        </p:pic>
      </p:grpSp>
      <p:pic>
        <p:nvPicPr>
          <p:cNvPr id="9" name="Image 8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1220" y="3678347"/>
            <a:ext cx="5760720" cy="834391"/>
          </a:xfrm>
          <a:prstGeom prst="rect">
            <a:avLst/>
          </a:prstGeom>
          <a:noFill/>
          <a:ln w="12700">
            <a:solidFill>
              <a:srgbClr val="0070C0"/>
            </a:solidFill>
            <a:miter lim="800000"/>
            <a:headEnd/>
            <a:tailEnd/>
          </a:ln>
        </p:spPr>
      </p:pic>
      <p:sp>
        <p:nvSpPr>
          <p:cNvPr id="10" name="Rectangle à coins arrondis 9"/>
          <p:cNvSpPr/>
          <p:nvPr/>
        </p:nvSpPr>
        <p:spPr bwMode="auto">
          <a:xfrm>
            <a:off x="208688" y="3024813"/>
            <a:ext cx="1306287" cy="356717"/>
          </a:xfrm>
          <a:prstGeom prst="roundRect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11" name="Rectangle à coins arrondis 10"/>
          <p:cNvSpPr/>
          <p:nvPr/>
        </p:nvSpPr>
        <p:spPr bwMode="auto">
          <a:xfrm>
            <a:off x="595518" y="3620918"/>
            <a:ext cx="6052003" cy="1009145"/>
          </a:xfrm>
          <a:prstGeom prst="roundRect">
            <a:avLst/>
          </a:prstGeom>
          <a:noFill/>
          <a:ln w="38100" cap="flat" cmpd="sng" algn="ctr">
            <a:solidFill>
              <a:srgbClr val="66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fr-FR" dirty="0">
              <a:ln>
                <a:solidFill>
                  <a:srgbClr val="6600CC"/>
                </a:solidFill>
              </a:ln>
            </a:endParaRPr>
          </a:p>
        </p:txBody>
      </p:sp>
      <p:sp>
        <p:nvSpPr>
          <p:cNvPr id="13" name="Ellipse 597"/>
          <p:cNvSpPr>
            <a:spLocks noChangeArrowheads="1"/>
          </p:cNvSpPr>
          <p:nvPr/>
        </p:nvSpPr>
        <p:spPr bwMode="auto">
          <a:xfrm>
            <a:off x="703467" y="3512317"/>
            <a:ext cx="727075" cy="274637"/>
          </a:xfrm>
          <a:prstGeom prst="ellipse">
            <a:avLst/>
          </a:prstGeom>
          <a:solidFill>
            <a:schemeClr val="accent3">
              <a:lumMod val="75000"/>
              <a:alpha val="60000"/>
            </a:schemeClr>
          </a:solidFill>
          <a:ln w="25400">
            <a:solidFill>
              <a:srgbClr val="890C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4368" eaLnBrk="0" hangingPunct="0">
              <a:spcAft>
                <a:spcPts val="799"/>
              </a:spcAft>
            </a:pPr>
            <a:r>
              <a:rPr lang="fr-FR" altLang="fr-FR" b="0">
                <a:solidFill>
                  <a:schemeClr val="tx1"/>
                </a:solidFill>
                <a:latin typeface="Calibri" panose="020F0502020204030204" pitchFamily="34" charset="0"/>
              </a:rPr>
              <a:t>Sdev [s]</a:t>
            </a:r>
            <a:endParaRPr lang="fr-FR" altLang="fr-F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" name="Ellipse 599"/>
          <p:cNvSpPr>
            <a:spLocks noChangeArrowheads="1"/>
          </p:cNvSpPr>
          <p:nvPr/>
        </p:nvSpPr>
        <p:spPr bwMode="auto">
          <a:xfrm>
            <a:off x="4345508" y="3958226"/>
            <a:ext cx="1893880" cy="274637"/>
          </a:xfrm>
          <a:prstGeom prst="ellipse">
            <a:avLst/>
          </a:prstGeom>
          <a:solidFill>
            <a:schemeClr val="accent3">
              <a:lumMod val="75000"/>
              <a:alpha val="54000"/>
            </a:schemeClr>
          </a:solidFill>
          <a:ln w="25400">
            <a:solidFill>
              <a:srgbClr val="890C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4368" eaLnBrk="0" hangingPunct="0">
              <a:spcAft>
                <a:spcPts val="799"/>
              </a:spcAft>
            </a:pPr>
            <a:r>
              <a:rPr lang="fr-FR" altLang="fr-FR" b="0">
                <a:solidFill>
                  <a:schemeClr val="tx1"/>
                </a:solidFill>
                <a:latin typeface="Calibri" panose="020F0502020204030204" pitchFamily="34" charset="0"/>
              </a:rPr>
              <a:t>Delay_IN Pas=150[ps]</a:t>
            </a:r>
            <a:endParaRPr lang="fr-FR" altLang="fr-FR" sz="180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pic>
        <p:nvPicPr>
          <p:cNvPr id="17" name="Image 16" descr="C:\Users\zied_2\Desktop\54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219" y="4905274"/>
            <a:ext cx="1734143" cy="1235436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pic>
        <p:nvPicPr>
          <p:cNvPr id="18" name="Image 17" descr="C:\Users\zied_2\Desktop\Capture.PN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701" y="4816072"/>
            <a:ext cx="1984739" cy="131666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19" name="ZoneTexte 18"/>
          <p:cNvSpPr txBox="1"/>
          <p:nvPr/>
        </p:nvSpPr>
        <p:spPr>
          <a:xfrm>
            <a:off x="1071464" y="6221938"/>
            <a:ext cx="210185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LSB=150ps </a:t>
            </a:r>
            <a:r>
              <a:rPr lang="fr-FR" dirty="0">
                <a:sym typeface="Wingdings" panose="05000000000000000000" pitchFamily="2" charset="2"/>
              </a:rPr>
              <a:t> </a:t>
            </a:r>
            <a:r>
              <a:rPr lang="fr-FR" dirty="0">
                <a:solidFill>
                  <a:srgbClr val="009900"/>
                </a:solidFill>
                <a:sym typeface="Wingdings" panose="05000000000000000000" pitchFamily="2" charset="2"/>
              </a:rPr>
              <a:t>OK</a:t>
            </a:r>
            <a:r>
              <a:rPr lang="fr-FR" dirty="0">
                <a:sym typeface="Wingdings" panose="05000000000000000000" pitchFamily="2" charset="2"/>
              </a:rPr>
              <a:t> sur 3ns</a:t>
            </a:r>
            <a:endParaRPr lang="fr-FR" dirty="0"/>
          </a:p>
        </p:txBody>
      </p:sp>
      <p:sp>
        <p:nvSpPr>
          <p:cNvPr id="20" name="ZoneTexte 19"/>
          <p:cNvSpPr txBox="1"/>
          <p:nvPr/>
        </p:nvSpPr>
        <p:spPr>
          <a:xfrm>
            <a:off x="5975791" y="6132730"/>
            <a:ext cx="17652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Si LSB=20ps </a:t>
            </a:r>
            <a:r>
              <a:rPr lang="fr-FR" dirty="0">
                <a:sym typeface="Wingdings" panose="05000000000000000000" pitchFamily="2" charset="2"/>
              </a:rPr>
              <a:t></a:t>
            </a:r>
            <a:r>
              <a:rPr lang="fr-FR" dirty="0">
                <a:solidFill>
                  <a:srgbClr val="FF0000"/>
                </a:solidFill>
                <a:sym typeface="Wingdings" panose="05000000000000000000" pitchFamily="2" charset="2"/>
              </a:rPr>
              <a:t> pas OK</a:t>
            </a:r>
            <a:endParaRPr lang="fr-FR" dirty="0"/>
          </a:p>
        </p:txBody>
      </p:sp>
      <p:pic>
        <p:nvPicPr>
          <p:cNvPr id="22" name="Image 21" descr="C:\Users\zied_2\Desktop\Capture6546.PNG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521" y="4795728"/>
            <a:ext cx="1870280" cy="1344983"/>
          </a:xfrm>
          <a:prstGeom prst="rect">
            <a:avLst/>
          </a:prstGeom>
          <a:noFill/>
          <a:ln w="12700">
            <a:solidFill>
              <a:srgbClr val="0070C0"/>
            </a:solidFill>
          </a:ln>
        </p:spPr>
      </p:pic>
      <p:sp>
        <p:nvSpPr>
          <p:cNvPr id="21" name="Ellipse 599"/>
          <p:cNvSpPr>
            <a:spLocks noChangeArrowheads="1"/>
          </p:cNvSpPr>
          <p:nvPr/>
        </p:nvSpPr>
        <p:spPr bwMode="auto">
          <a:xfrm>
            <a:off x="6542556" y="1066190"/>
            <a:ext cx="1893880" cy="274637"/>
          </a:xfrm>
          <a:prstGeom prst="ellipse">
            <a:avLst/>
          </a:prstGeom>
          <a:solidFill>
            <a:schemeClr val="accent3">
              <a:lumMod val="75000"/>
              <a:alpha val="54000"/>
            </a:schemeClr>
          </a:solidFill>
          <a:ln w="25400">
            <a:solidFill>
              <a:srgbClr val="890C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4368" eaLnBrk="0" hangingPunct="0">
              <a:spcAft>
                <a:spcPts val="799"/>
              </a:spcAft>
            </a:pPr>
            <a:r>
              <a:rPr lang="fr-FR" altLang="fr-FR" b="0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period</a:t>
            </a:r>
            <a:r>
              <a:rPr lang="fr-FR" altLang="fr-FR" b="0" dirty="0" smtClean="0">
                <a:solidFill>
                  <a:schemeClr val="tx1"/>
                </a:solidFill>
                <a:latin typeface="Calibri" panose="020F0502020204030204" pitchFamily="34" charset="0"/>
              </a:rPr>
              <a:t> [ns]=f(code)</a:t>
            </a:r>
            <a:endParaRPr lang="fr-FR" altLang="fr-FR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" name="Ellipse 599"/>
          <p:cNvSpPr>
            <a:spLocks noChangeArrowheads="1"/>
          </p:cNvSpPr>
          <p:nvPr/>
        </p:nvSpPr>
        <p:spPr bwMode="auto">
          <a:xfrm>
            <a:off x="8338699" y="4321479"/>
            <a:ext cx="765800" cy="369875"/>
          </a:xfrm>
          <a:prstGeom prst="ellipse">
            <a:avLst/>
          </a:prstGeom>
          <a:noFill/>
          <a:ln w="25400">
            <a:solidFill>
              <a:srgbClr val="890C00"/>
            </a:solidFill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defTabSz="914368" eaLnBrk="0" hangingPunct="0">
              <a:spcAft>
                <a:spcPts val="799"/>
              </a:spcAft>
            </a:pPr>
            <a:endParaRPr lang="fr-FR" altLang="fr-FR" sz="18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7093901" y="3702788"/>
            <a:ext cx="5212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 smtClean="0"/>
              <a:t>Xtalk</a:t>
            </a:r>
            <a:endParaRPr lang="fr-FR" dirty="0"/>
          </a:p>
        </p:txBody>
      </p:sp>
      <p:cxnSp>
        <p:nvCxnSpPr>
          <p:cNvPr id="16" name="Connecteur droit avec flèche 15"/>
          <p:cNvCxnSpPr/>
          <p:nvPr/>
        </p:nvCxnSpPr>
        <p:spPr bwMode="auto">
          <a:xfrm>
            <a:off x="7623436" y="3833593"/>
            <a:ext cx="835650" cy="54205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24" name="Titre 1"/>
          <p:cNvSpPr txBox="1">
            <a:spLocks/>
          </p:cNvSpPr>
          <p:nvPr/>
        </p:nvSpPr>
        <p:spPr>
          <a:xfrm>
            <a:off x="7670864" y="338944"/>
            <a:ext cx="2303719" cy="314444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18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36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5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73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FR" sz="1100" b="0" kern="0" dirty="0" err="1" smtClean="0"/>
              <a:t>Presenté</a:t>
            </a:r>
            <a:r>
              <a:rPr lang="fr-FR" sz="1100" b="0" kern="0" dirty="0" smtClean="0"/>
              <a:t> à VLSI 2014, </a:t>
            </a:r>
            <a:r>
              <a:rPr lang="fr-FR" sz="1100" b="0" kern="0" dirty="0" err="1" smtClean="0"/>
              <a:t>marseille</a:t>
            </a:r>
            <a:endParaRPr lang="fr-FR" sz="1100" b="0" kern="0" dirty="0"/>
          </a:p>
        </p:txBody>
      </p:sp>
    </p:spTree>
    <p:extLst>
      <p:ext uri="{BB962C8B-B14F-4D97-AF65-F5344CB8AC3E}">
        <p14:creationId xmlns:p14="http://schemas.microsoft.com/office/powerpoint/2010/main" val="990246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11"/>
          <a:stretch/>
        </p:blipFill>
        <p:spPr bwMode="auto">
          <a:xfrm>
            <a:off x="1" y="1394147"/>
            <a:ext cx="3936380" cy="34046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1012886" y="1739830"/>
            <a:ext cx="1805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C00000"/>
                </a:solidFill>
              </a:rPr>
              <a:t>Propagation delay D to Q </a:t>
            </a:r>
          </a:p>
        </p:txBody>
      </p:sp>
      <p:sp>
        <p:nvSpPr>
          <p:cNvPr id="24" name="ZoneTexte 23"/>
          <p:cNvSpPr txBox="1"/>
          <p:nvPr/>
        </p:nvSpPr>
        <p:spPr>
          <a:xfrm>
            <a:off x="1344641" y="3560167"/>
            <a:ext cx="19784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>
                <a:solidFill>
                  <a:srgbClr val="00FF00"/>
                </a:solidFill>
              </a:rPr>
              <a:t>Propagation delay CLK to Q </a:t>
            </a:r>
          </a:p>
        </p:txBody>
      </p:sp>
      <p:cxnSp>
        <p:nvCxnSpPr>
          <p:cNvPr id="25" name="Connecteur droit 24"/>
          <p:cNvCxnSpPr/>
          <p:nvPr/>
        </p:nvCxnSpPr>
        <p:spPr bwMode="auto">
          <a:xfrm>
            <a:off x="3468892" y="1394144"/>
            <a:ext cx="17841" cy="3015575"/>
          </a:xfrm>
          <a:prstGeom prst="line">
            <a:avLst/>
          </a:prstGeom>
          <a:noFill/>
          <a:ln w="28575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ZoneTexte 25"/>
          <p:cNvSpPr txBox="1"/>
          <p:nvPr/>
        </p:nvSpPr>
        <p:spPr>
          <a:xfrm>
            <a:off x="264314" y="5073342"/>
            <a:ext cx="3161051" cy="677693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17463" algn="l" eaLnBrk="1" hangingPunct="1">
              <a:spcBef>
                <a:spcPct val="20000"/>
              </a:spcBef>
              <a:buChar char="•"/>
              <a:defRPr sz="1400" b="0" kern="0">
                <a:latin typeface="+mn-lt"/>
                <a:ea typeface="+mn-ea"/>
                <a:cs typeface="+mn-cs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400">
                <a:latin typeface="+mn-lt"/>
                <a:ea typeface="+mn-ea"/>
                <a:cs typeface="+mn-cs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Minimum set-up time = 15 </a:t>
            </a:r>
            <a:r>
              <a:rPr lang="en-GB" dirty="0" err="1"/>
              <a:t>ps</a:t>
            </a:r>
            <a:endParaRPr lang="en-GB" dirty="0"/>
          </a:p>
          <a:p>
            <a:pPr indent="0">
              <a:buNone/>
            </a:pPr>
            <a:r>
              <a:rPr lang="en-GB" dirty="0"/>
              <a:t>(include generator jitter)</a:t>
            </a:r>
          </a:p>
        </p:txBody>
      </p:sp>
      <p:pic>
        <p:nvPicPr>
          <p:cNvPr id="27" name="Imag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085" y="1354527"/>
            <a:ext cx="4737059" cy="3325912"/>
          </a:xfrm>
          <a:prstGeom prst="rect">
            <a:avLst/>
          </a:prstGeom>
        </p:spPr>
      </p:pic>
      <p:sp>
        <p:nvSpPr>
          <p:cNvPr id="28" name="Ellipse 27"/>
          <p:cNvSpPr/>
          <p:nvPr/>
        </p:nvSpPr>
        <p:spPr bwMode="auto">
          <a:xfrm rot="5400000">
            <a:off x="4577963" y="2428960"/>
            <a:ext cx="4066161" cy="1177047"/>
          </a:xfrm>
          <a:prstGeom prst="ellips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368" eaLnBrk="0" hangingPunct="0"/>
            <a:endParaRPr lang="en-GB" dirty="0"/>
          </a:p>
        </p:txBody>
      </p:sp>
      <p:sp>
        <p:nvSpPr>
          <p:cNvPr id="29" name="ZoneTexte 28"/>
          <p:cNvSpPr txBox="1"/>
          <p:nvPr/>
        </p:nvSpPr>
        <p:spPr>
          <a:xfrm>
            <a:off x="6267842" y="5183499"/>
            <a:ext cx="2674871" cy="84350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342900" indent="17463" algn="l" eaLnBrk="1" hangingPunct="1">
              <a:spcBef>
                <a:spcPct val="20000"/>
              </a:spcBef>
              <a:buChar char="•"/>
              <a:defRPr sz="1400" b="0" kern="0">
                <a:latin typeface="+mn-lt"/>
                <a:ea typeface="+mn-ea"/>
                <a:cs typeface="+mn-cs"/>
              </a:defRPr>
            </a:lvl1pPr>
            <a:lvl2pPr marL="742950" indent="-285750" algn="l" eaLnBrk="1" hangingPunct="1">
              <a:spcBef>
                <a:spcPct val="20000"/>
              </a:spcBef>
              <a:buChar char="–"/>
              <a:defRPr sz="2400">
                <a:latin typeface="+mn-lt"/>
                <a:ea typeface="+mn-ea"/>
                <a:cs typeface="+mn-cs"/>
              </a:defRPr>
            </a:lvl2pPr>
            <a:lvl3pPr marL="1143000" indent="-228600" algn="l" eaLnBrk="1" hangingPunct="1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eaLnBrk="1" hangingPunct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eaLnBrk="1" hangingPunct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/>
              <a:t>6 </a:t>
            </a:r>
            <a:r>
              <a:rPr lang="en-GB" dirty="0" err="1"/>
              <a:t>ps</a:t>
            </a:r>
            <a:r>
              <a:rPr lang="en-GB" dirty="0"/>
              <a:t> width</a:t>
            </a:r>
          </a:p>
          <a:p>
            <a:r>
              <a:rPr lang="en-GB" dirty="0"/>
              <a:t>RMS resolution = 1ps</a:t>
            </a:r>
          </a:p>
          <a:p>
            <a:pPr indent="0">
              <a:buNone/>
            </a:pPr>
            <a:r>
              <a:rPr lang="en-GB" dirty="0"/>
              <a:t>(include generator jitter)</a:t>
            </a:r>
          </a:p>
          <a:p>
            <a:pPr indent="0">
              <a:buNone/>
            </a:pPr>
            <a:endParaRPr lang="en-GB" dirty="0"/>
          </a:p>
        </p:txBody>
      </p:sp>
      <p:cxnSp>
        <p:nvCxnSpPr>
          <p:cNvPr id="30" name="Connecteur droit 29"/>
          <p:cNvCxnSpPr>
            <a:stCxn id="28" idx="7"/>
          </p:cNvCxnSpPr>
          <p:nvPr/>
        </p:nvCxnSpPr>
        <p:spPr bwMode="auto">
          <a:xfrm>
            <a:off x="7027192" y="4455089"/>
            <a:ext cx="275773" cy="618253"/>
          </a:xfrm>
          <a:prstGeom prst="line">
            <a:avLst/>
          </a:prstGeom>
          <a:noFill/>
          <a:ln w="28575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itre 1"/>
          <p:cNvSpPr>
            <a:spLocks noGrp="1"/>
          </p:cNvSpPr>
          <p:nvPr>
            <p:ph type="title"/>
          </p:nvPr>
        </p:nvSpPr>
        <p:spPr>
          <a:xfrm>
            <a:off x="1124412" y="40973"/>
            <a:ext cx="7361666" cy="400051"/>
          </a:xfrm>
        </p:spPr>
        <p:txBody>
          <a:bodyPr/>
          <a:lstStyle/>
          <a:p>
            <a:r>
              <a:rPr lang="fr-FR" dirty="0" err="1" smtClean="0"/>
              <a:t>TDC_BRICK</a:t>
            </a:r>
            <a:r>
              <a:rPr lang="fr-FR" dirty="0"/>
              <a:t> (IBM 130nm)</a:t>
            </a:r>
          </a:p>
        </p:txBody>
      </p:sp>
    </p:spTree>
    <p:extLst>
      <p:ext uri="{BB962C8B-B14F-4D97-AF65-F5344CB8AC3E}">
        <p14:creationId xmlns:p14="http://schemas.microsoft.com/office/powerpoint/2010/main" val="71372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1630573" y="1313963"/>
            <a:ext cx="5830960" cy="2280873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3" name="Freeform 64"/>
          <p:cNvSpPr>
            <a:spLocks/>
          </p:cNvSpPr>
          <p:nvPr/>
        </p:nvSpPr>
        <p:spPr bwMode="auto">
          <a:xfrm>
            <a:off x="2235857" y="3243716"/>
            <a:ext cx="5933797" cy="218899"/>
          </a:xfrm>
          <a:custGeom>
            <a:avLst/>
            <a:gdLst>
              <a:gd name="T0" fmla="*/ 0 w 3913"/>
              <a:gd name="T1" fmla="*/ 0 h 793"/>
              <a:gd name="T2" fmla="*/ 0 w 3913"/>
              <a:gd name="T3" fmla="*/ 793 h 793"/>
              <a:gd name="T4" fmla="*/ 3913 w 3913"/>
              <a:gd name="T5" fmla="*/ 793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913" h="793">
                <a:moveTo>
                  <a:pt x="0" y="0"/>
                </a:moveTo>
                <a:lnTo>
                  <a:pt x="0" y="793"/>
                </a:lnTo>
                <a:lnTo>
                  <a:pt x="3913" y="793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triangl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839663" y="1671751"/>
            <a:ext cx="957870" cy="54210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Slow </a:t>
            </a:r>
          </a:p>
          <a:p>
            <a:pPr algn="ctr"/>
            <a:r>
              <a:rPr lang="fr-FR" altLang="fr-FR" sz="1296" dirty="0"/>
              <a:t>Oscillator</a:t>
            </a:r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2839663" y="2588486"/>
            <a:ext cx="957870" cy="54210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Fast </a:t>
            </a:r>
          </a:p>
          <a:p>
            <a:pPr algn="ctr"/>
            <a:r>
              <a:rPr lang="fr-FR" altLang="fr-FR" sz="1296" dirty="0"/>
              <a:t>Oscillator</a:t>
            </a:r>
          </a:p>
        </p:txBody>
      </p:sp>
      <p:sp>
        <p:nvSpPr>
          <p:cNvPr id="6" name="Rectangle 6"/>
          <p:cNvSpPr>
            <a:spLocks noChangeArrowheads="1"/>
          </p:cNvSpPr>
          <p:nvPr/>
        </p:nvSpPr>
        <p:spPr bwMode="auto">
          <a:xfrm>
            <a:off x="4131028" y="2172723"/>
            <a:ext cx="1040141" cy="49950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/>
              <a:t>Phase</a:t>
            </a:r>
          </a:p>
          <a:p>
            <a:pPr algn="ctr"/>
            <a:r>
              <a:rPr lang="fr-FR" altLang="fr-FR" sz="1296"/>
              <a:t>detector</a:t>
            </a:r>
          </a:p>
        </p:txBody>
      </p:sp>
      <p:sp>
        <p:nvSpPr>
          <p:cNvPr id="7" name="Rectangle 7"/>
          <p:cNvSpPr>
            <a:spLocks noChangeArrowheads="1"/>
          </p:cNvSpPr>
          <p:nvPr/>
        </p:nvSpPr>
        <p:spPr bwMode="auto">
          <a:xfrm>
            <a:off x="6546267" y="1714355"/>
            <a:ext cx="791858" cy="45689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slow</a:t>
            </a:r>
          </a:p>
          <a:p>
            <a:pPr algn="ctr"/>
            <a:r>
              <a:rPr lang="fr-FR" altLang="fr-FR" sz="1296" dirty="0"/>
              <a:t>Counter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 rot="16200000">
            <a:off x="5818225" y="2362888"/>
            <a:ext cx="649537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Enable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2672184" y="1796623"/>
            <a:ext cx="16748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" name="Line 10"/>
          <p:cNvSpPr>
            <a:spLocks noChangeShapeType="1"/>
          </p:cNvSpPr>
          <p:nvPr/>
        </p:nvSpPr>
        <p:spPr bwMode="auto">
          <a:xfrm>
            <a:off x="2422431" y="2754494"/>
            <a:ext cx="41723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1" name="Line 11"/>
          <p:cNvSpPr>
            <a:spLocks noChangeShapeType="1"/>
          </p:cNvSpPr>
          <p:nvPr/>
        </p:nvSpPr>
        <p:spPr bwMode="auto">
          <a:xfrm>
            <a:off x="3963545" y="1796623"/>
            <a:ext cx="25827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2" name="Line 12"/>
          <p:cNvSpPr>
            <a:spLocks noChangeShapeType="1"/>
          </p:cNvSpPr>
          <p:nvPr/>
        </p:nvSpPr>
        <p:spPr bwMode="auto">
          <a:xfrm>
            <a:off x="3963545" y="2921974"/>
            <a:ext cx="258272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3" name="Freeform 13"/>
          <p:cNvSpPr>
            <a:spLocks/>
          </p:cNvSpPr>
          <p:nvPr/>
        </p:nvSpPr>
        <p:spPr bwMode="auto">
          <a:xfrm>
            <a:off x="3797533" y="1796626"/>
            <a:ext cx="333492" cy="499503"/>
          </a:xfrm>
          <a:custGeom>
            <a:avLst/>
            <a:gdLst>
              <a:gd name="T0" fmla="*/ 0 w 454"/>
              <a:gd name="T1" fmla="*/ 0 h 198"/>
              <a:gd name="T2" fmla="*/ 227 w 454"/>
              <a:gd name="T3" fmla="*/ 0 h 198"/>
              <a:gd name="T4" fmla="*/ 227 w 454"/>
              <a:gd name="T5" fmla="*/ 198 h 198"/>
              <a:gd name="T6" fmla="*/ 454 w 454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98">
                <a:moveTo>
                  <a:pt x="0" y="0"/>
                </a:moveTo>
                <a:lnTo>
                  <a:pt x="227" y="0"/>
                </a:lnTo>
                <a:lnTo>
                  <a:pt x="227" y="198"/>
                </a:lnTo>
                <a:lnTo>
                  <a:pt x="454" y="19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4" name="Freeform 14"/>
          <p:cNvSpPr>
            <a:spLocks/>
          </p:cNvSpPr>
          <p:nvPr/>
        </p:nvSpPr>
        <p:spPr bwMode="auto">
          <a:xfrm>
            <a:off x="3797533" y="2547350"/>
            <a:ext cx="333492" cy="374627"/>
          </a:xfrm>
          <a:custGeom>
            <a:avLst/>
            <a:gdLst>
              <a:gd name="T0" fmla="*/ 0 w 454"/>
              <a:gd name="T1" fmla="*/ 170 h 170"/>
              <a:gd name="T2" fmla="*/ 227 w 454"/>
              <a:gd name="T3" fmla="*/ 170 h 170"/>
              <a:gd name="T4" fmla="*/ 227 w 454"/>
              <a:gd name="T5" fmla="*/ 0 h 170"/>
              <a:gd name="T6" fmla="*/ 454 w 454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70">
                <a:moveTo>
                  <a:pt x="0" y="170"/>
                </a:moveTo>
                <a:lnTo>
                  <a:pt x="227" y="170"/>
                </a:lnTo>
                <a:lnTo>
                  <a:pt x="227" y="0"/>
                </a:lnTo>
                <a:lnTo>
                  <a:pt x="45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5" name="AutoShape 19"/>
          <p:cNvSpPr>
            <a:spLocks noChangeArrowheads="1"/>
          </p:cNvSpPr>
          <p:nvPr/>
        </p:nvSpPr>
        <p:spPr bwMode="auto">
          <a:xfrm>
            <a:off x="7338129" y="1880363"/>
            <a:ext cx="251221" cy="124876"/>
          </a:xfrm>
          <a:prstGeom prst="rightArrow">
            <a:avLst>
              <a:gd name="adj1" fmla="val 50000"/>
              <a:gd name="adj2" fmla="val 50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6546267" y="2629620"/>
            <a:ext cx="791858" cy="45836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fast</a:t>
            </a:r>
          </a:p>
          <a:p>
            <a:pPr algn="ctr"/>
            <a:r>
              <a:rPr lang="fr-FR" altLang="fr-FR" sz="1296" dirty="0"/>
              <a:t>Counter</a:t>
            </a:r>
          </a:p>
        </p:txBody>
      </p:sp>
      <p:sp>
        <p:nvSpPr>
          <p:cNvPr id="17" name="AutoShape 23"/>
          <p:cNvSpPr>
            <a:spLocks noChangeArrowheads="1"/>
          </p:cNvSpPr>
          <p:nvPr/>
        </p:nvSpPr>
        <p:spPr bwMode="auto">
          <a:xfrm>
            <a:off x="7338129" y="2797097"/>
            <a:ext cx="251221" cy="124876"/>
          </a:xfrm>
          <a:prstGeom prst="rightArrow">
            <a:avLst>
              <a:gd name="adj1" fmla="val 50000"/>
              <a:gd name="adj2" fmla="val 50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18" name="Text Box 24"/>
          <p:cNvSpPr txBox="1">
            <a:spLocks noChangeArrowheads="1"/>
          </p:cNvSpPr>
          <p:nvPr/>
        </p:nvSpPr>
        <p:spPr bwMode="auto">
          <a:xfrm rot="16200000">
            <a:off x="7888093" y="2170199"/>
            <a:ext cx="846707" cy="24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18" dirty="0"/>
              <a:t>TDC result</a:t>
            </a:r>
          </a:p>
        </p:txBody>
      </p:sp>
      <p:sp>
        <p:nvSpPr>
          <p:cNvPr id="19" name="Rectangle 25"/>
          <p:cNvSpPr>
            <a:spLocks noChangeArrowheads="1"/>
          </p:cNvSpPr>
          <p:nvPr/>
        </p:nvSpPr>
        <p:spPr bwMode="auto">
          <a:xfrm>
            <a:off x="1964067" y="1630612"/>
            <a:ext cx="458367" cy="665514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fr-FR" sz="1018"/>
          </a:p>
        </p:txBody>
      </p:sp>
      <p:sp>
        <p:nvSpPr>
          <p:cNvPr id="20" name="AutoShape 27"/>
          <p:cNvSpPr>
            <a:spLocks noChangeArrowheads="1"/>
          </p:cNvSpPr>
          <p:nvPr/>
        </p:nvSpPr>
        <p:spPr bwMode="auto">
          <a:xfrm rot="5400000">
            <a:off x="1955253" y="2097798"/>
            <a:ext cx="126345" cy="10871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21" name="Line 28"/>
          <p:cNvSpPr>
            <a:spLocks noChangeShapeType="1"/>
          </p:cNvSpPr>
          <p:nvPr/>
        </p:nvSpPr>
        <p:spPr bwMode="auto">
          <a:xfrm>
            <a:off x="693274" y="2171250"/>
            <a:ext cx="1270793" cy="0"/>
          </a:xfrm>
          <a:prstGeom prst="line">
            <a:avLst/>
          </a:prstGeom>
          <a:noFill/>
          <a:ln w="28575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22" name="Text Box 29"/>
          <p:cNvSpPr txBox="1">
            <a:spLocks noChangeArrowheads="1"/>
          </p:cNvSpPr>
          <p:nvPr/>
        </p:nvSpPr>
        <p:spPr bwMode="auto">
          <a:xfrm>
            <a:off x="555448" y="1878307"/>
            <a:ext cx="1159293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Event (start)</a:t>
            </a:r>
          </a:p>
        </p:txBody>
      </p:sp>
      <p:sp>
        <p:nvSpPr>
          <p:cNvPr id="23" name="Line 30"/>
          <p:cNvSpPr>
            <a:spLocks noChangeShapeType="1"/>
          </p:cNvSpPr>
          <p:nvPr/>
        </p:nvSpPr>
        <p:spPr bwMode="auto">
          <a:xfrm flipH="1">
            <a:off x="1630576" y="1755488"/>
            <a:ext cx="3334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24" name="Text Box 32"/>
          <p:cNvSpPr txBox="1">
            <a:spLocks noChangeArrowheads="1"/>
          </p:cNvSpPr>
          <p:nvPr/>
        </p:nvSpPr>
        <p:spPr bwMode="auto">
          <a:xfrm>
            <a:off x="1956330" y="1671751"/>
            <a:ext cx="28725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D</a:t>
            </a:r>
          </a:p>
        </p:txBody>
      </p:sp>
      <p:sp>
        <p:nvSpPr>
          <p:cNvPr id="25" name="Text Box 33"/>
          <p:cNvSpPr txBox="1">
            <a:spLocks noChangeArrowheads="1"/>
          </p:cNvSpPr>
          <p:nvPr/>
        </p:nvSpPr>
        <p:spPr bwMode="auto">
          <a:xfrm>
            <a:off x="1522313" y="1546875"/>
            <a:ext cx="45236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Vdd</a:t>
            </a:r>
          </a:p>
        </p:txBody>
      </p:sp>
      <p:sp>
        <p:nvSpPr>
          <p:cNvPr id="26" name="Text Box 34"/>
          <p:cNvSpPr txBox="1">
            <a:spLocks noChangeArrowheads="1"/>
          </p:cNvSpPr>
          <p:nvPr/>
        </p:nvSpPr>
        <p:spPr bwMode="auto">
          <a:xfrm>
            <a:off x="2206481" y="1671751"/>
            <a:ext cx="295274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Q</a:t>
            </a:r>
          </a:p>
        </p:txBody>
      </p:sp>
      <p:sp>
        <p:nvSpPr>
          <p:cNvPr id="27" name="Text Box 35"/>
          <p:cNvSpPr txBox="1">
            <a:spLocks noChangeArrowheads="1"/>
          </p:cNvSpPr>
          <p:nvPr/>
        </p:nvSpPr>
        <p:spPr bwMode="auto">
          <a:xfrm>
            <a:off x="2122342" y="2088983"/>
            <a:ext cx="28725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R</a:t>
            </a:r>
          </a:p>
        </p:txBody>
      </p:sp>
      <p:sp>
        <p:nvSpPr>
          <p:cNvPr id="28" name="Rectangle 36"/>
          <p:cNvSpPr>
            <a:spLocks noChangeArrowheads="1"/>
          </p:cNvSpPr>
          <p:nvPr/>
        </p:nvSpPr>
        <p:spPr bwMode="auto">
          <a:xfrm>
            <a:off x="1964067" y="2588481"/>
            <a:ext cx="458367" cy="665514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fr-FR" sz="1018"/>
          </a:p>
        </p:txBody>
      </p:sp>
      <p:sp>
        <p:nvSpPr>
          <p:cNvPr id="29" name="AutoShape 37"/>
          <p:cNvSpPr>
            <a:spLocks noChangeArrowheads="1"/>
          </p:cNvSpPr>
          <p:nvPr/>
        </p:nvSpPr>
        <p:spPr bwMode="auto">
          <a:xfrm rot="5400000">
            <a:off x="1955253" y="3055668"/>
            <a:ext cx="126345" cy="10871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30" name="Line 38"/>
          <p:cNvSpPr>
            <a:spLocks noChangeShapeType="1"/>
          </p:cNvSpPr>
          <p:nvPr/>
        </p:nvSpPr>
        <p:spPr bwMode="auto">
          <a:xfrm>
            <a:off x="598668" y="3129120"/>
            <a:ext cx="1365396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31" name="Text Box 39"/>
          <p:cNvSpPr txBox="1">
            <a:spLocks noChangeArrowheads="1"/>
          </p:cNvSpPr>
          <p:nvPr/>
        </p:nvSpPr>
        <p:spPr bwMode="auto">
          <a:xfrm>
            <a:off x="406529" y="2860548"/>
            <a:ext cx="1362874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Clk_Ref (stop) </a:t>
            </a:r>
          </a:p>
        </p:txBody>
      </p:sp>
      <p:sp>
        <p:nvSpPr>
          <p:cNvPr id="32" name="Text Box 41"/>
          <p:cNvSpPr txBox="1">
            <a:spLocks noChangeArrowheads="1"/>
          </p:cNvSpPr>
          <p:nvPr/>
        </p:nvSpPr>
        <p:spPr bwMode="auto">
          <a:xfrm>
            <a:off x="1956330" y="2629621"/>
            <a:ext cx="28725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D</a:t>
            </a:r>
          </a:p>
        </p:txBody>
      </p:sp>
      <p:sp>
        <p:nvSpPr>
          <p:cNvPr id="33" name="Text Box 43"/>
          <p:cNvSpPr txBox="1">
            <a:spLocks noChangeArrowheads="1"/>
          </p:cNvSpPr>
          <p:nvPr/>
        </p:nvSpPr>
        <p:spPr bwMode="auto">
          <a:xfrm>
            <a:off x="2206481" y="2629621"/>
            <a:ext cx="295274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Q</a:t>
            </a:r>
          </a:p>
        </p:txBody>
      </p:sp>
      <p:sp>
        <p:nvSpPr>
          <p:cNvPr id="34" name="Text Box 44"/>
          <p:cNvSpPr txBox="1">
            <a:spLocks noChangeArrowheads="1"/>
          </p:cNvSpPr>
          <p:nvPr/>
        </p:nvSpPr>
        <p:spPr bwMode="auto">
          <a:xfrm>
            <a:off x="2122342" y="3046852"/>
            <a:ext cx="28725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R</a:t>
            </a:r>
          </a:p>
        </p:txBody>
      </p:sp>
      <p:sp>
        <p:nvSpPr>
          <p:cNvPr id="35" name="Freeform 45"/>
          <p:cNvSpPr>
            <a:spLocks/>
          </p:cNvSpPr>
          <p:nvPr/>
        </p:nvSpPr>
        <p:spPr bwMode="auto">
          <a:xfrm>
            <a:off x="1714312" y="1796623"/>
            <a:ext cx="957870" cy="957870"/>
          </a:xfrm>
          <a:custGeom>
            <a:avLst/>
            <a:gdLst>
              <a:gd name="T0" fmla="*/ 482 w 652"/>
              <a:gd name="T1" fmla="*/ 0 h 652"/>
              <a:gd name="T2" fmla="*/ 652 w 652"/>
              <a:gd name="T3" fmla="*/ 0 h 652"/>
              <a:gd name="T4" fmla="*/ 652 w 652"/>
              <a:gd name="T5" fmla="*/ 425 h 652"/>
              <a:gd name="T6" fmla="*/ 0 w 652"/>
              <a:gd name="T7" fmla="*/ 425 h 652"/>
              <a:gd name="T8" fmla="*/ 0 w 652"/>
              <a:gd name="T9" fmla="*/ 652 h 652"/>
              <a:gd name="T10" fmla="*/ 170 w 652"/>
              <a:gd name="T11" fmla="*/ 652 h 6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52" h="652">
                <a:moveTo>
                  <a:pt x="482" y="0"/>
                </a:moveTo>
                <a:lnTo>
                  <a:pt x="652" y="0"/>
                </a:lnTo>
                <a:lnTo>
                  <a:pt x="652" y="425"/>
                </a:lnTo>
                <a:lnTo>
                  <a:pt x="0" y="425"/>
                </a:lnTo>
                <a:lnTo>
                  <a:pt x="0" y="652"/>
                </a:lnTo>
                <a:lnTo>
                  <a:pt x="170" y="652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36" name="Rectangle 46"/>
          <p:cNvSpPr>
            <a:spLocks noChangeArrowheads="1"/>
          </p:cNvSpPr>
          <p:nvPr/>
        </p:nvSpPr>
        <p:spPr bwMode="auto">
          <a:xfrm>
            <a:off x="5504660" y="1964105"/>
            <a:ext cx="458367" cy="665514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GB" altLang="fr-FR" sz="1018"/>
          </a:p>
        </p:txBody>
      </p:sp>
      <p:sp>
        <p:nvSpPr>
          <p:cNvPr id="37" name="AutoShape 47"/>
          <p:cNvSpPr>
            <a:spLocks noChangeArrowheads="1"/>
          </p:cNvSpPr>
          <p:nvPr/>
        </p:nvSpPr>
        <p:spPr bwMode="auto">
          <a:xfrm rot="5400000">
            <a:off x="5495845" y="2431290"/>
            <a:ext cx="126345" cy="10871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38" name="Line 48"/>
          <p:cNvSpPr>
            <a:spLocks noChangeShapeType="1"/>
          </p:cNvSpPr>
          <p:nvPr/>
        </p:nvSpPr>
        <p:spPr bwMode="auto">
          <a:xfrm flipH="1">
            <a:off x="5171169" y="2463606"/>
            <a:ext cx="3334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39" name="Text Box 49"/>
          <p:cNvSpPr txBox="1">
            <a:spLocks noChangeArrowheads="1"/>
          </p:cNvSpPr>
          <p:nvPr/>
        </p:nvSpPr>
        <p:spPr bwMode="auto">
          <a:xfrm>
            <a:off x="5496923" y="2005243"/>
            <a:ext cx="28725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D</a:t>
            </a:r>
          </a:p>
        </p:txBody>
      </p:sp>
      <p:sp>
        <p:nvSpPr>
          <p:cNvPr id="40" name="Text Box 50"/>
          <p:cNvSpPr txBox="1">
            <a:spLocks noChangeArrowheads="1"/>
          </p:cNvSpPr>
          <p:nvPr/>
        </p:nvSpPr>
        <p:spPr bwMode="auto">
          <a:xfrm>
            <a:off x="5747074" y="2005243"/>
            <a:ext cx="295274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Q</a:t>
            </a:r>
          </a:p>
        </p:txBody>
      </p:sp>
      <p:sp>
        <p:nvSpPr>
          <p:cNvPr id="41" name="Text Box 51"/>
          <p:cNvSpPr txBox="1">
            <a:spLocks noChangeArrowheads="1"/>
          </p:cNvSpPr>
          <p:nvPr/>
        </p:nvSpPr>
        <p:spPr bwMode="auto">
          <a:xfrm>
            <a:off x="5662934" y="2422475"/>
            <a:ext cx="28725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/>
              <a:t>R</a:t>
            </a:r>
          </a:p>
        </p:txBody>
      </p:sp>
      <p:sp>
        <p:nvSpPr>
          <p:cNvPr id="42" name="Line 52"/>
          <p:cNvSpPr>
            <a:spLocks noChangeShapeType="1"/>
          </p:cNvSpPr>
          <p:nvPr/>
        </p:nvSpPr>
        <p:spPr bwMode="auto">
          <a:xfrm flipH="1">
            <a:off x="5171169" y="2088979"/>
            <a:ext cx="33349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43" name="Text Box 53"/>
          <p:cNvSpPr txBox="1">
            <a:spLocks noChangeArrowheads="1"/>
          </p:cNvSpPr>
          <p:nvPr/>
        </p:nvSpPr>
        <p:spPr bwMode="auto">
          <a:xfrm>
            <a:off x="5074658" y="1880366"/>
            <a:ext cx="452368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Vdd</a:t>
            </a:r>
          </a:p>
        </p:txBody>
      </p:sp>
      <p:sp>
        <p:nvSpPr>
          <p:cNvPr id="44" name="Freeform 56"/>
          <p:cNvSpPr>
            <a:spLocks/>
          </p:cNvSpPr>
          <p:nvPr/>
        </p:nvSpPr>
        <p:spPr bwMode="auto">
          <a:xfrm>
            <a:off x="5963027" y="1964108"/>
            <a:ext cx="583243" cy="166011"/>
          </a:xfrm>
          <a:custGeom>
            <a:avLst/>
            <a:gdLst>
              <a:gd name="T0" fmla="*/ 0 w 170"/>
              <a:gd name="T1" fmla="*/ 113 h 113"/>
              <a:gd name="T2" fmla="*/ 85 w 170"/>
              <a:gd name="T3" fmla="*/ 113 h 113"/>
              <a:gd name="T4" fmla="*/ 85 w 170"/>
              <a:gd name="T5" fmla="*/ 0 h 113"/>
              <a:gd name="T6" fmla="*/ 170 w 170"/>
              <a:gd name="T7" fmla="*/ 0 h 1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0" h="113">
                <a:moveTo>
                  <a:pt x="0" y="113"/>
                </a:moveTo>
                <a:lnTo>
                  <a:pt x="85" y="113"/>
                </a:lnTo>
                <a:lnTo>
                  <a:pt x="85" y="0"/>
                </a:lnTo>
                <a:lnTo>
                  <a:pt x="17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45" name="AutoShape 58"/>
          <p:cNvSpPr>
            <a:spLocks noChangeArrowheads="1"/>
          </p:cNvSpPr>
          <p:nvPr/>
        </p:nvSpPr>
        <p:spPr bwMode="auto">
          <a:xfrm rot="5400000">
            <a:off x="6537455" y="1723171"/>
            <a:ext cx="126345" cy="108715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46" name="Oval 59"/>
          <p:cNvSpPr>
            <a:spLocks noChangeArrowheads="1"/>
          </p:cNvSpPr>
          <p:nvPr/>
        </p:nvSpPr>
        <p:spPr bwMode="auto">
          <a:xfrm>
            <a:off x="6462529" y="1921502"/>
            <a:ext cx="83741" cy="83741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47" name="Freeform 62"/>
          <p:cNvSpPr>
            <a:spLocks/>
          </p:cNvSpPr>
          <p:nvPr/>
        </p:nvSpPr>
        <p:spPr bwMode="auto">
          <a:xfrm>
            <a:off x="6253911" y="2130115"/>
            <a:ext cx="292356" cy="624378"/>
          </a:xfrm>
          <a:custGeom>
            <a:avLst/>
            <a:gdLst>
              <a:gd name="T0" fmla="*/ 0 w 199"/>
              <a:gd name="T1" fmla="*/ 0 h 425"/>
              <a:gd name="T2" fmla="*/ 0 w 199"/>
              <a:gd name="T3" fmla="*/ 425 h 425"/>
              <a:gd name="T4" fmla="*/ 199 w 199"/>
              <a:gd name="T5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99" h="425">
                <a:moveTo>
                  <a:pt x="0" y="0"/>
                </a:moveTo>
                <a:lnTo>
                  <a:pt x="0" y="425"/>
                </a:lnTo>
                <a:lnTo>
                  <a:pt x="199" y="425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48" name="Oval 63"/>
          <p:cNvSpPr>
            <a:spLocks noChangeArrowheads="1"/>
          </p:cNvSpPr>
          <p:nvPr/>
        </p:nvSpPr>
        <p:spPr bwMode="auto">
          <a:xfrm>
            <a:off x="6462529" y="2713359"/>
            <a:ext cx="83741" cy="8374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49" name="Text Box 65"/>
          <p:cNvSpPr txBox="1">
            <a:spLocks noChangeArrowheads="1"/>
          </p:cNvSpPr>
          <p:nvPr/>
        </p:nvSpPr>
        <p:spPr bwMode="auto">
          <a:xfrm>
            <a:off x="8174134" y="3269481"/>
            <a:ext cx="639919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Reset</a:t>
            </a:r>
          </a:p>
        </p:txBody>
      </p:sp>
      <p:sp>
        <p:nvSpPr>
          <p:cNvPr id="50" name="Line 66"/>
          <p:cNvSpPr>
            <a:spLocks noChangeShapeType="1"/>
          </p:cNvSpPr>
          <p:nvPr/>
        </p:nvSpPr>
        <p:spPr bwMode="auto">
          <a:xfrm flipV="1">
            <a:off x="5797013" y="2629621"/>
            <a:ext cx="0" cy="83299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1" name="Freeform 67"/>
          <p:cNvSpPr>
            <a:spLocks/>
          </p:cNvSpPr>
          <p:nvPr/>
        </p:nvSpPr>
        <p:spPr bwMode="auto">
          <a:xfrm>
            <a:off x="6253910" y="2754494"/>
            <a:ext cx="1915742" cy="506848"/>
          </a:xfrm>
          <a:custGeom>
            <a:avLst/>
            <a:gdLst>
              <a:gd name="T0" fmla="*/ 0 w 1220"/>
              <a:gd name="T1" fmla="*/ 0 h 341"/>
              <a:gd name="T2" fmla="*/ 0 w 1220"/>
              <a:gd name="T3" fmla="*/ 341 h 341"/>
              <a:gd name="T4" fmla="*/ 1220 w 1220"/>
              <a:gd name="T5" fmla="*/ 341 h 3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220" h="341">
                <a:moveTo>
                  <a:pt x="0" y="0"/>
                </a:moveTo>
                <a:lnTo>
                  <a:pt x="0" y="341"/>
                </a:lnTo>
                <a:lnTo>
                  <a:pt x="1220" y="34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2" name="Text Box 68"/>
          <p:cNvSpPr txBox="1">
            <a:spLocks noChangeArrowheads="1"/>
          </p:cNvSpPr>
          <p:nvPr/>
        </p:nvSpPr>
        <p:spPr bwMode="auto">
          <a:xfrm>
            <a:off x="8174434" y="3046146"/>
            <a:ext cx="73129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Ready </a:t>
            </a:r>
          </a:p>
        </p:txBody>
      </p:sp>
      <p:sp>
        <p:nvSpPr>
          <p:cNvPr id="53" name="Forme libre 52"/>
          <p:cNvSpPr/>
          <p:nvPr/>
        </p:nvSpPr>
        <p:spPr bwMode="auto">
          <a:xfrm>
            <a:off x="2235856" y="2300537"/>
            <a:ext cx="405479" cy="1162079"/>
          </a:xfrm>
          <a:custGeom>
            <a:avLst/>
            <a:gdLst>
              <a:gd name="connsiteX0" fmla="*/ 0 w 504825"/>
              <a:gd name="connsiteY0" fmla="*/ 0 h 1285875"/>
              <a:gd name="connsiteX1" fmla="*/ 9525 w 504825"/>
              <a:gd name="connsiteY1" fmla="*/ 238125 h 1285875"/>
              <a:gd name="connsiteX2" fmla="*/ 504825 w 504825"/>
              <a:gd name="connsiteY2" fmla="*/ 238125 h 1285875"/>
              <a:gd name="connsiteX3" fmla="*/ 495300 w 504825"/>
              <a:gd name="connsiteY3" fmla="*/ 1285875 h 1285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4825" h="1285875">
                <a:moveTo>
                  <a:pt x="0" y="0"/>
                </a:moveTo>
                <a:lnTo>
                  <a:pt x="9525" y="238125"/>
                </a:lnTo>
                <a:lnTo>
                  <a:pt x="504825" y="238125"/>
                </a:lnTo>
                <a:lnTo>
                  <a:pt x="495300" y="1285875"/>
                </a:lnTo>
              </a:path>
            </a:pathLst>
          </a:custGeom>
          <a:noFill/>
          <a:ln w="9525" cap="flat" cmpd="sng" algn="ctr">
            <a:solidFill>
              <a:schemeClr val="tx1">
                <a:lumMod val="95000"/>
                <a:lumOff val="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54" name="Line 66"/>
          <p:cNvSpPr>
            <a:spLocks noChangeShapeType="1"/>
          </p:cNvSpPr>
          <p:nvPr/>
        </p:nvSpPr>
        <p:spPr bwMode="auto">
          <a:xfrm flipV="1">
            <a:off x="4640815" y="2656062"/>
            <a:ext cx="1469" cy="8065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cxnSp>
        <p:nvCxnSpPr>
          <p:cNvPr id="55" name="Connecteur en angle 54"/>
          <p:cNvCxnSpPr/>
          <p:nvPr/>
        </p:nvCxnSpPr>
        <p:spPr bwMode="auto">
          <a:xfrm flipV="1">
            <a:off x="3931535" y="2670756"/>
            <a:ext cx="947274" cy="793327"/>
          </a:xfrm>
          <a:prstGeom prst="bentConnector3">
            <a:avLst>
              <a:gd name="adj1" fmla="val 50000"/>
            </a:avLst>
          </a:prstGeom>
          <a:noFill/>
          <a:ln w="9525" cap="flat" cmpd="sng" algn="ctr">
            <a:solidFill>
              <a:schemeClr val="tx2">
                <a:lumMod val="95000"/>
                <a:lumOff val="5000"/>
              </a:schemeClr>
            </a:solidFill>
            <a:prstDash val="solid"/>
            <a:round/>
            <a:headEnd type="triangle" w="med" len="med"/>
            <a:tailEnd type="none" w="med" len="med"/>
          </a:ln>
          <a:effectLst/>
        </p:spPr>
      </p:cxnSp>
      <p:sp>
        <p:nvSpPr>
          <p:cNvPr id="56" name="Rectangle 7"/>
          <p:cNvSpPr>
            <a:spLocks noChangeArrowheads="1"/>
          </p:cNvSpPr>
          <p:nvPr/>
        </p:nvSpPr>
        <p:spPr bwMode="auto">
          <a:xfrm rot="16200000">
            <a:off x="7069304" y="2108077"/>
            <a:ext cx="1576316" cy="491424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T = (N0*T0)-(N1*T1)</a:t>
            </a:r>
          </a:p>
        </p:txBody>
      </p:sp>
      <p:cxnSp>
        <p:nvCxnSpPr>
          <p:cNvPr id="57" name="Connecteur droit avec flèche 56"/>
          <p:cNvCxnSpPr/>
          <p:nvPr/>
        </p:nvCxnSpPr>
        <p:spPr bwMode="auto">
          <a:xfrm>
            <a:off x="4410158" y="3020588"/>
            <a:ext cx="0" cy="24975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cxnSp>
        <p:nvCxnSpPr>
          <p:cNvPr id="58" name="Connecteur droit avec flèche 57"/>
          <p:cNvCxnSpPr/>
          <p:nvPr/>
        </p:nvCxnSpPr>
        <p:spPr bwMode="auto">
          <a:xfrm flipH="1">
            <a:off x="7053482" y="3462612"/>
            <a:ext cx="1116536" cy="0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59" name="Freeform 240"/>
          <p:cNvSpPr>
            <a:spLocks/>
          </p:cNvSpPr>
          <p:nvPr/>
        </p:nvSpPr>
        <p:spPr bwMode="auto">
          <a:xfrm>
            <a:off x="2500300" y="5107128"/>
            <a:ext cx="666983" cy="333492"/>
          </a:xfrm>
          <a:custGeom>
            <a:avLst/>
            <a:gdLst>
              <a:gd name="T0" fmla="*/ 0 w 454"/>
              <a:gd name="T1" fmla="*/ 227 h 227"/>
              <a:gd name="T2" fmla="*/ 0 w 454"/>
              <a:gd name="T3" fmla="*/ 0 h 227"/>
              <a:gd name="T4" fmla="*/ 227 w 454"/>
              <a:gd name="T5" fmla="*/ 0 h 227"/>
              <a:gd name="T6" fmla="*/ 227 w 454"/>
              <a:gd name="T7" fmla="*/ 227 h 227"/>
              <a:gd name="T8" fmla="*/ 454 w 45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27">
                <a:moveTo>
                  <a:pt x="0" y="227"/>
                </a:moveTo>
                <a:lnTo>
                  <a:pt x="0" y="0"/>
                </a:lnTo>
                <a:lnTo>
                  <a:pt x="227" y="0"/>
                </a:lnTo>
                <a:lnTo>
                  <a:pt x="227" y="227"/>
                </a:lnTo>
                <a:lnTo>
                  <a:pt x="454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0" name="Line 241"/>
          <p:cNvSpPr>
            <a:spLocks noChangeShapeType="1"/>
          </p:cNvSpPr>
          <p:nvPr/>
        </p:nvSpPr>
        <p:spPr bwMode="auto">
          <a:xfrm>
            <a:off x="2500295" y="4650231"/>
            <a:ext cx="0" cy="875598"/>
          </a:xfrm>
          <a:prstGeom prst="line">
            <a:avLst/>
          </a:prstGeom>
          <a:noFill/>
          <a:ln w="9525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1" name="Line 242"/>
          <p:cNvSpPr>
            <a:spLocks noChangeShapeType="1"/>
          </p:cNvSpPr>
          <p:nvPr/>
        </p:nvSpPr>
        <p:spPr bwMode="auto">
          <a:xfrm>
            <a:off x="584555" y="6118113"/>
            <a:ext cx="8189114" cy="1048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2" name="Text Box 243"/>
          <p:cNvSpPr txBox="1">
            <a:spLocks noChangeArrowheads="1"/>
          </p:cNvSpPr>
          <p:nvPr/>
        </p:nvSpPr>
        <p:spPr bwMode="auto">
          <a:xfrm>
            <a:off x="8545105" y="5761320"/>
            <a:ext cx="227948" cy="24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18" dirty="0"/>
              <a:t>t</a:t>
            </a:r>
          </a:p>
        </p:txBody>
      </p:sp>
      <p:sp>
        <p:nvSpPr>
          <p:cNvPr id="63" name="Freeform 244"/>
          <p:cNvSpPr>
            <a:spLocks/>
          </p:cNvSpPr>
          <p:nvPr/>
        </p:nvSpPr>
        <p:spPr bwMode="auto">
          <a:xfrm>
            <a:off x="3167283" y="5107128"/>
            <a:ext cx="666983" cy="333492"/>
          </a:xfrm>
          <a:custGeom>
            <a:avLst/>
            <a:gdLst>
              <a:gd name="T0" fmla="*/ 0 w 454"/>
              <a:gd name="T1" fmla="*/ 227 h 227"/>
              <a:gd name="T2" fmla="*/ 0 w 454"/>
              <a:gd name="T3" fmla="*/ 0 h 227"/>
              <a:gd name="T4" fmla="*/ 227 w 454"/>
              <a:gd name="T5" fmla="*/ 0 h 227"/>
              <a:gd name="T6" fmla="*/ 227 w 454"/>
              <a:gd name="T7" fmla="*/ 227 h 227"/>
              <a:gd name="T8" fmla="*/ 454 w 45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27">
                <a:moveTo>
                  <a:pt x="0" y="227"/>
                </a:moveTo>
                <a:lnTo>
                  <a:pt x="0" y="0"/>
                </a:lnTo>
                <a:lnTo>
                  <a:pt x="227" y="0"/>
                </a:lnTo>
                <a:lnTo>
                  <a:pt x="227" y="227"/>
                </a:lnTo>
                <a:lnTo>
                  <a:pt x="454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4" name="Freeform 245"/>
          <p:cNvSpPr>
            <a:spLocks/>
          </p:cNvSpPr>
          <p:nvPr/>
        </p:nvSpPr>
        <p:spPr bwMode="auto">
          <a:xfrm>
            <a:off x="3832796" y="5107128"/>
            <a:ext cx="666983" cy="333492"/>
          </a:xfrm>
          <a:custGeom>
            <a:avLst/>
            <a:gdLst>
              <a:gd name="T0" fmla="*/ 0 w 454"/>
              <a:gd name="T1" fmla="*/ 227 h 227"/>
              <a:gd name="T2" fmla="*/ 0 w 454"/>
              <a:gd name="T3" fmla="*/ 0 h 227"/>
              <a:gd name="T4" fmla="*/ 227 w 454"/>
              <a:gd name="T5" fmla="*/ 0 h 227"/>
              <a:gd name="T6" fmla="*/ 227 w 454"/>
              <a:gd name="T7" fmla="*/ 227 h 227"/>
              <a:gd name="T8" fmla="*/ 454 w 45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27">
                <a:moveTo>
                  <a:pt x="0" y="227"/>
                </a:moveTo>
                <a:lnTo>
                  <a:pt x="0" y="0"/>
                </a:lnTo>
                <a:lnTo>
                  <a:pt x="227" y="0"/>
                </a:lnTo>
                <a:lnTo>
                  <a:pt x="227" y="227"/>
                </a:lnTo>
                <a:lnTo>
                  <a:pt x="454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5" name="Freeform 246"/>
          <p:cNvSpPr>
            <a:spLocks/>
          </p:cNvSpPr>
          <p:nvPr/>
        </p:nvSpPr>
        <p:spPr bwMode="auto">
          <a:xfrm>
            <a:off x="4499779" y="5107128"/>
            <a:ext cx="666983" cy="333492"/>
          </a:xfrm>
          <a:custGeom>
            <a:avLst/>
            <a:gdLst>
              <a:gd name="T0" fmla="*/ 0 w 454"/>
              <a:gd name="T1" fmla="*/ 227 h 227"/>
              <a:gd name="T2" fmla="*/ 0 w 454"/>
              <a:gd name="T3" fmla="*/ 0 h 227"/>
              <a:gd name="T4" fmla="*/ 227 w 454"/>
              <a:gd name="T5" fmla="*/ 0 h 227"/>
              <a:gd name="T6" fmla="*/ 227 w 454"/>
              <a:gd name="T7" fmla="*/ 227 h 227"/>
              <a:gd name="T8" fmla="*/ 454 w 45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27">
                <a:moveTo>
                  <a:pt x="0" y="227"/>
                </a:moveTo>
                <a:lnTo>
                  <a:pt x="0" y="0"/>
                </a:lnTo>
                <a:lnTo>
                  <a:pt x="227" y="0"/>
                </a:lnTo>
                <a:lnTo>
                  <a:pt x="227" y="227"/>
                </a:lnTo>
                <a:lnTo>
                  <a:pt x="454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6" name="Freeform 247"/>
          <p:cNvSpPr>
            <a:spLocks/>
          </p:cNvSpPr>
          <p:nvPr/>
        </p:nvSpPr>
        <p:spPr bwMode="auto">
          <a:xfrm>
            <a:off x="5166762" y="5107128"/>
            <a:ext cx="666983" cy="333492"/>
          </a:xfrm>
          <a:custGeom>
            <a:avLst/>
            <a:gdLst>
              <a:gd name="T0" fmla="*/ 0 w 454"/>
              <a:gd name="T1" fmla="*/ 227 h 227"/>
              <a:gd name="T2" fmla="*/ 0 w 454"/>
              <a:gd name="T3" fmla="*/ 0 h 227"/>
              <a:gd name="T4" fmla="*/ 227 w 454"/>
              <a:gd name="T5" fmla="*/ 0 h 227"/>
              <a:gd name="T6" fmla="*/ 227 w 454"/>
              <a:gd name="T7" fmla="*/ 227 h 227"/>
              <a:gd name="T8" fmla="*/ 454 w 45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27">
                <a:moveTo>
                  <a:pt x="0" y="227"/>
                </a:moveTo>
                <a:lnTo>
                  <a:pt x="0" y="0"/>
                </a:lnTo>
                <a:lnTo>
                  <a:pt x="227" y="0"/>
                </a:lnTo>
                <a:lnTo>
                  <a:pt x="227" y="227"/>
                </a:lnTo>
                <a:lnTo>
                  <a:pt x="454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7" name="Freeform 248"/>
          <p:cNvSpPr>
            <a:spLocks/>
          </p:cNvSpPr>
          <p:nvPr/>
        </p:nvSpPr>
        <p:spPr bwMode="auto">
          <a:xfrm>
            <a:off x="5832276" y="5107128"/>
            <a:ext cx="666983" cy="333492"/>
          </a:xfrm>
          <a:custGeom>
            <a:avLst/>
            <a:gdLst>
              <a:gd name="T0" fmla="*/ 0 w 454"/>
              <a:gd name="T1" fmla="*/ 227 h 227"/>
              <a:gd name="T2" fmla="*/ 0 w 454"/>
              <a:gd name="T3" fmla="*/ 0 h 227"/>
              <a:gd name="T4" fmla="*/ 227 w 454"/>
              <a:gd name="T5" fmla="*/ 0 h 227"/>
              <a:gd name="T6" fmla="*/ 227 w 454"/>
              <a:gd name="T7" fmla="*/ 227 h 227"/>
              <a:gd name="T8" fmla="*/ 454 w 454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54" h="227">
                <a:moveTo>
                  <a:pt x="0" y="227"/>
                </a:moveTo>
                <a:lnTo>
                  <a:pt x="0" y="0"/>
                </a:lnTo>
                <a:lnTo>
                  <a:pt x="227" y="0"/>
                </a:lnTo>
                <a:lnTo>
                  <a:pt x="227" y="227"/>
                </a:lnTo>
                <a:lnTo>
                  <a:pt x="454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graphicFrame>
        <p:nvGraphicFramePr>
          <p:cNvPr id="68" name="Object 2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1993903"/>
              </p:ext>
            </p:extLst>
          </p:nvPr>
        </p:nvGraphicFramePr>
        <p:xfrm>
          <a:off x="584556" y="5067462"/>
          <a:ext cx="500972" cy="4098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1" name="Equation" r:id="rId3" imgW="279360" imgH="228600" progId="Equation.3">
                  <p:embed/>
                </p:oleObj>
              </mc:Choice>
              <mc:Fallback>
                <p:oleObj name="Equation" r:id="rId3" imgW="279360" imgH="228600" progId="Equation.3">
                  <p:embed/>
                  <p:pic>
                    <p:nvPicPr>
                      <p:cNvPr id="234" name="Object 25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56" y="5067462"/>
                        <a:ext cx="500972" cy="40988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2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799228"/>
              </p:ext>
            </p:extLst>
          </p:nvPr>
        </p:nvGraphicFramePr>
        <p:xfrm>
          <a:off x="584557" y="5702355"/>
          <a:ext cx="483342" cy="3805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2" name="Equation" r:id="rId5" imgW="266400" imgH="241200" progId="Equation.3">
                  <p:embed/>
                </p:oleObj>
              </mc:Choice>
              <mc:Fallback>
                <p:oleObj name="Equation" r:id="rId5" imgW="266400" imgH="241200" progId="Equation.3">
                  <p:embed/>
                  <p:pic>
                    <p:nvPicPr>
                      <p:cNvPr id="235" name="Object 2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57" y="5702355"/>
                        <a:ext cx="483342" cy="38050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0" name="Freeform 256"/>
          <p:cNvSpPr>
            <a:spLocks/>
          </p:cNvSpPr>
          <p:nvPr/>
        </p:nvSpPr>
        <p:spPr bwMode="auto">
          <a:xfrm>
            <a:off x="4648866" y="5783155"/>
            <a:ext cx="583243" cy="333492"/>
          </a:xfrm>
          <a:custGeom>
            <a:avLst/>
            <a:gdLst>
              <a:gd name="T0" fmla="*/ 0 w 397"/>
              <a:gd name="T1" fmla="*/ 227 h 227"/>
              <a:gd name="T2" fmla="*/ 0 w 397"/>
              <a:gd name="T3" fmla="*/ 0 h 227"/>
              <a:gd name="T4" fmla="*/ 198 w 397"/>
              <a:gd name="T5" fmla="*/ 0 h 227"/>
              <a:gd name="T6" fmla="*/ 198 w 397"/>
              <a:gd name="T7" fmla="*/ 227 h 227"/>
              <a:gd name="T8" fmla="*/ 397 w 397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7" h="227">
                <a:moveTo>
                  <a:pt x="0" y="227"/>
                </a:moveTo>
                <a:lnTo>
                  <a:pt x="0" y="0"/>
                </a:lnTo>
                <a:lnTo>
                  <a:pt x="198" y="0"/>
                </a:lnTo>
                <a:lnTo>
                  <a:pt x="198" y="227"/>
                </a:lnTo>
                <a:lnTo>
                  <a:pt x="397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71" name="Freeform 257"/>
          <p:cNvSpPr>
            <a:spLocks/>
          </p:cNvSpPr>
          <p:nvPr/>
        </p:nvSpPr>
        <p:spPr bwMode="auto">
          <a:xfrm>
            <a:off x="5232105" y="5783155"/>
            <a:ext cx="583242" cy="333492"/>
          </a:xfrm>
          <a:custGeom>
            <a:avLst/>
            <a:gdLst>
              <a:gd name="T0" fmla="*/ 0 w 397"/>
              <a:gd name="T1" fmla="*/ 227 h 227"/>
              <a:gd name="T2" fmla="*/ 0 w 397"/>
              <a:gd name="T3" fmla="*/ 0 h 227"/>
              <a:gd name="T4" fmla="*/ 198 w 397"/>
              <a:gd name="T5" fmla="*/ 0 h 227"/>
              <a:gd name="T6" fmla="*/ 198 w 397"/>
              <a:gd name="T7" fmla="*/ 227 h 227"/>
              <a:gd name="T8" fmla="*/ 397 w 397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7" h="227">
                <a:moveTo>
                  <a:pt x="0" y="227"/>
                </a:moveTo>
                <a:lnTo>
                  <a:pt x="0" y="0"/>
                </a:lnTo>
                <a:lnTo>
                  <a:pt x="198" y="0"/>
                </a:lnTo>
                <a:lnTo>
                  <a:pt x="198" y="227"/>
                </a:lnTo>
                <a:lnTo>
                  <a:pt x="397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72" name="Freeform 258"/>
          <p:cNvSpPr>
            <a:spLocks/>
          </p:cNvSpPr>
          <p:nvPr/>
        </p:nvSpPr>
        <p:spPr bwMode="auto">
          <a:xfrm>
            <a:off x="5815351" y="5783155"/>
            <a:ext cx="583243" cy="333492"/>
          </a:xfrm>
          <a:custGeom>
            <a:avLst/>
            <a:gdLst>
              <a:gd name="T0" fmla="*/ 0 w 397"/>
              <a:gd name="T1" fmla="*/ 227 h 227"/>
              <a:gd name="T2" fmla="*/ 0 w 397"/>
              <a:gd name="T3" fmla="*/ 0 h 227"/>
              <a:gd name="T4" fmla="*/ 198 w 397"/>
              <a:gd name="T5" fmla="*/ 0 h 227"/>
              <a:gd name="T6" fmla="*/ 198 w 397"/>
              <a:gd name="T7" fmla="*/ 227 h 227"/>
              <a:gd name="T8" fmla="*/ 397 w 397"/>
              <a:gd name="T9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397" h="227">
                <a:moveTo>
                  <a:pt x="0" y="227"/>
                </a:moveTo>
                <a:lnTo>
                  <a:pt x="0" y="0"/>
                </a:lnTo>
                <a:lnTo>
                  <a:pt x="198" y="0"/>
                </a:lnTo>
                <a:lnTo>
                  <a:pt x="198" y="227"/>
                </a:lnTo>
                <a:lnTo>
                  <a:pt x="397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73" name="Line 269"/>
          <p:cNvSpPr>
            <a:spLocks noChangeShapeType="1"/>
          </p:cNvSpPr>
          <p:nvPr/>
        </p:nvSpPr>
        <p:spPr bwMode="auto">
          <a:xfrm>
            <a:off x="4499776" y="5110065"/>
            <a:ext cx="0" cy="665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74" name="Line 271"/>
          <p:cNvSpPr>
            <a:spLocks noChangeShapeType="1"/>
          </p:cNvSpPr>
          <p:nvPr/>
        </p:nvSpPr>
        <p:spPr bwMode="auto">
          <a:xfrm>
            <a:off x="4482855" y="5661217"/>
            <a:ext cx="16601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75" name="Line 272"/>
          <p:cNvSpPr>
            <a:spLocks noChangeShapeType="1"/>
          </p:cNvSpPr>
          <p:nvPr/>
        </p:nvSpPr>
        <p:spPr bwMode="auto">
          <a:xfrm>
            <a:off x="5148368" y="5661217"/>
            <a:ext cx="83741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graphicFrame>
        <p:nvGraphicFramePr>
          <p:cNvPr id="76" name="Object 2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3640021"/>
              </p:ext>
            </p:extLst>
          </p:nvPr>
        </p:nvGraphicFramePr>
        <p:xfrm>
          <a:off x="4457172" y="5452604"/>
          <a:ext cx="290886" cy="1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3" name="Equation" r:id="rId7" imgW="266400" imgH="177480" progId="Equation.3">
                  <p:embed/>
                </p:oleObj>
              </mc:Choice>
              <mc:Fallback>
                <p:oleObj name="Equation" r:id="rId7" imgW="266400" imgH="177480" progId="Equation.3">
                  <p:embed/>
                  <p:pic>
                    <p:nvPicPr>
                      <p:cNvPr id="242" name="Object 2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172" y="5452604"/>
                        <a:ext cx="290886" cy="192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7" name="Object 2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360425"/>
              </p:ext>
            </p:extLst>
          </p:nvPr>
        </p:nvGraphicFramePr>
        <p:xfrm>
          <a:off x="5206428" y="5452604"/>
          <a:ext cx="207147" cy="1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" name="Equation" r:id="rId9" imgW="190440" imgH="177480" progId="Equation.3">
                  <p:embed/>
                </p:oleObj>
              </mc:Choice>
              <mc:Fallback>
                <p:oleObj name="Equation" r:id="rId9" imgW="190440" imgH="177480" progId="Equation.3">
                  <p:embed/>
                  <p:pic>
                    <p:nvPicPr>
                      <p:cNvPr id="243" name="Object 2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6428" y="5452604"/>
                        <a:ext cx="207147" cy="192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8" name="Text Box 280"/>
          <p:cNvSpPr txBox="1">
            <a:spLocks noChangeArrowheads="1"/>
          </p:cNvSpPr>
          <p:nvPr/>
        </p:nvSpPr>
        <p:spPr bwMode="auto">
          <a:xfrm>
            <a:off x="2693499" y="4778047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1</a:t>
            </a:r>
          </a:p>
        </p:txBody>
      </p:sp>
      <p:sp>
        <p:nvSpPr>
          <p:cNvPr id="79" name="Text Box 281"/>
          <p:cNvSpPr txBox="1">
            <a:spLocks noChangeArrowheads="1"/>
          </p:cNvSpPr>
          <p:nvPr/>
        </p:nvSpPr>
        <p:spPr bwMode="auto">
          <a:xfrm>
            <a:off x="3319346" y="4778047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2</a:t>
            </a:r>
          </a:p>
        </p:txBody>
      </p:sp>
      <p:sp>
        <p:nvSpPr>
          <p:cNvPr id="80" name="Text Box 282"/>
          <p:cNvSpPr txBox="1">
            <a:spLocks noChangeArrowheads="1"/>
          </p:cNvSpPr>
          <p:nvPr/>
        </p:nvSpPr>
        <p:spPr bwMode="auto">
          <a:xfrm>
            <a:off x="4025995" y="4778047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3</a:t>
            </a:r>
          </a:p>
        </p:txBody>
      </p:sp>
      <p:sp>
        <p:nvSpPr>
          <p:cNvPr id="81" name="Text Box 283"/>
          <p:cNvSpPr txBox="1">
            <a:spLocks noChangeArrowheads="1"/>
          </p:cNvSpPr>
          <p:nvPr/>
        </p:nvSpPr>
        <p:spPr bwMode="auto">
          <a:xfrm>
            <a:off x="4651843" y="4778047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4</a:t>
            </a:r>
          </a:p>
        </p:txBody>
      </p:sp>
      <p:sp>
        <p:nvSpPr>
          <p:cNvPr id="82" name="Text Box 284"/>
          <p:cNvSpPr txBox="1">
            <a:spLocks noChangeArrowheads="1"/>
          </p:cNvSpPr>
          <p:nvPr/>
        </p:nvSpPr>
        <p:spPr bwMode="auto">
          <a:xfrm>
            <a:off x="5276221" y="4778047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5</a:t>
            </a:r>
          </a:p>
        </p:txBody>
      </p:sp>
      <p:sp>
        <p:nvSpPr>
          <p:cNvPr id="83" name="Line 285"/>
          <p:cNvSpPr>
            <a:spLocks noChangeShapeType="1"/>
          </p:cNvSpPr>
          <p:nvPr/>
        </p:nvSpPr>
        <p:spPr bwMode="auto">
          <a:xfrm>
            <a:off x="5165289" y="5110065"/>
            <a:ext cx="0" cy="665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84" name="Line 289"/>
          <p:cNvSpPr>
            <a:spLocks noChangeShapeType="1"/>
          </p:cNvSpPr>
          <p:nvPr/>
        </p:nvSpPr>
        <p:spPr bwMode="auto">
          <a:xfrm>
            <a:off x="4640400" y="5659748"/>
            <a:ext cx="0" cy="29088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85" name="Line 290"/>
          <p:cNvSpPr>
            <a:spLocks noChangeShapeType="1"/>
          </p:cNvSpPr>
          <p:nvPr/>
        </p:nvSpPr>
        <p:spPr bwMode="auto">
          <a:xfrm>
            <a:off x="5232105" y="5659751"/>
            <a:ext cx="0" cy="20861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graphicFrame>
        <p:nvGraphicFramePr>
          <p:cNvPr id="86" name="Object 2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2378136"/>
              </p:ext>
            </p:extLst>
          </p:nvPr>
        </p:nvGraphicFramePr>
        <p:xfrm>
          <a:off x="5832273" y="5452604"/>
          <a:ext cx="290886" cy="19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5" name="Equation" r:id="rId11" imgW="266400" imgH="177480" progId="Equation.3">
                  <p:embed/>
                </p:oleObj>
              </mc:Choice>
              <mc:Fallback>
                <p:oleObj name="Equation" r:id="rId11" imgW="266400" imgH="177480" progId="Equation.3">
                  <p:embed/>
                  <p:pic>
                    <p:nvPicPr>
                      <p:cNvPr id="252" name="Object 2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32273" y="5452604"/>
                        <a:ext cx="290886" cy="192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" name="Line 295"/>
          <p:cNvSpPr>
            <a:spLocks noChangeShapeType="1"/>
          </p:cNvSpPr>
          <p:nvPr/>
        </p:nvSpPr>
        <p:spPr bwMode="auto">
          <a:xfrm>
            <a:off x="4648862" y="5784626"/>
            <a:ext cx="0" cy="3334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88" name="Line 296"/>
          <p:cNvSpPr>
            <a:spLocks noChangeShapeType="1"/>
          </p:cNvSpPr>
          <p:nvPr/>
        </p:nvSpPr>
        <p:spPr bwMode="auto">
          <a:xfrm>
            <a:off x="5232105" y="5784626"/>
            <a:ext cx="0" cy="3334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89" name="Line 297"/>
          <p:cNvSpPr>
            <a:spLocks noChangeShapeType="1"/>
          </p:cNvSpPr>
          <p:nvPr/>
        </p:nvSpPr>
        <p:spPr bwMode="auto">
          <a:xfrm>
            <a:off x="5815348" y="5784626"/>
            <a:ext cx="0" cy="333491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0" name="Line 298"/>
          <p:cNvSpPr>
            <a:spLocks noChangeShapeType="1"/>
          </p:cNvSpPr>
          <p:nvPr/>
        </p:nvSpPr>
        <p:spPr bwMode="auto">
          <a:xfrm>
            <a:off x="2500295" y="5110067"/>
            <a:ext cx="0" cy="3334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1" name="Line 299"/>
          <p:cNvSpPr>
            <a:spLocks noChangeShapeType="1"/>
          </p:cNvSpPr>
          <p:nvPr/>
        </p:nvSpPr>
        <p:spPr bwMode="auto">
          <a:xfrm>
            <a:off x="3165810" y="5110067"/>
            <a:ext cx="0" cy="3334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2" name="Line 300"/>
          <p:cNvSpPr>
            <a:spLocks noChangeShapeType="1"/>
          </p:cNvSpPr>
          <p:nvPr/>
        </p:nvSpPr>
        <p:spPr bwMode="auto">
          <a:xfrm>
            <a:off x="3832793" y="5110067"/>
            <a:ext cx="0" cy="3334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3" name="Line 301"/>
          <p:cNvSpPr>
            <a:spLocks noChangeShapeType="1"/>
          </p:cNvSpPr>
          <p:nvPr/>
        </p:nvSpPr>
        <p:spPr bwMode="auto">
          <a:xfrm>
            <a:off x="4499776" y="5110067"/>
            <a:ext cx="0" cy="3334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4" name="Line 302"/>
          <p:cNvSpPr>
            <a:spLocks noChangeShapeType="1"/>
          </p:cNvSpPr>
          <p:nvPr/>
        </p:nvSpPr>
        <p:spPr bwMode="auto">
          <a:xfrm>
            <a:off x="5165289" y="5110067"/>
            <a:ext cx="0" cy="3334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5" name="Freeform 303"/>
          <p:cNvSpPr>
            <a:spLocks/>
          </p:cNvSpPr>
          <p:nvPr/>
        </p:nvSpPr>
        <p:spPr bwMode="auto">
          <a:xfrm>
            <a:off x="2375420" y="4443086"/>
            <a:ext cx="207146" cy="249751"/>
          </a:xfrm>
          <a:custGeom>
            <a:avLst/>
            <a:gdLst>
              <a:gd name="T0" fmla="*/ 0 w 141"/>
              <a:gd name="T1" fmla="*/ 170 h 170"/>
              <a:gd name="T2" fmla="*/ 85 w 141"/>
              <a:gd name="T3" fmla="*/ 170 h 170"/>
              <a:gd name="T4" fmla="*/ 85 w 141"/>
              <a:gd name="T5" fmla="*/ 0 h 170"/>
              <a:gd name="T6" fmla="*/ 141 w 141"/>
              <a:gd name="T7" fmla="*/ 0 h 170"/>
              <a:gd name="T8" fmla="*/ 141 w 141"/>
              <a:gd name="T9" fmla="*/ 17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41" h="170">
                <a:moveTo>
                  <a:pt x="0" y="170"/>
                </a:moveTo>
                <a:lnTo>
                  <a:pt x="85" y="170"/>
                </a:lnTo>
                <a:lnTo>
                  <a:pt x="85" y="0"/>
                </a:lnTo>
                <a:lnTo>
                  <a:pt x="141" y="0"/>
                </a:lnTo>
                <a:lnTo>
                  <a:pt x="141" y="17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6" name="Text Box 305"/>
          <p:cNvSpPr txBox="1">
            <a:spLocks noChangeArrowheads="1"/>
          </p:cNvSpPr>
          <p:nvPr/>
        </p:nvSpPr>
        <p:spPr bwMode="auto">
          <a:xfrm>
            <a:off x="507069" y="4425136"/>
            <a:ext cx="638316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Event</a:t>
            </a:r>
          </a:p>
        </p:txBody>
      </p:sp>
      <p:sp>
        <p:nvSpPr>
          <p:cNvPr id="97" name="Text Box 306"/>
          <p:cNvSpPr txBox="1">
            <a:spLocks noChangeArrowheads="1"/>
          </p:cNvSpPr>
          <p:nvPr/>
        </p:nvSpPr>
        <p:spPr bwMode="auto">
          <a:xfrm>
            <a:off x="4390286" y="3680327"/>
            <a:ext cx="553357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Stop</a:t>
            </a:r>
          </a:p>
        </p:txBody>
      </p:sp>
      <p:sp>
        <p:nvSpPr>
          <p:cNvPr id="98" name="Line 307"/>
          <p:cNvSpPr>
            <a:spLocks noChangeShapeType="1"/>
          </p:cNvSpPr>
          <p:nvPr/>
        </p:nvSpPr>
        <p:spPr bwMode="auto">
          <a:xfrm>
            <a:off x="2584037" y="4692834"/>
            <a:ext cx="5998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 dirty="0"/>
          </a:p>
        </p:txBody>
      </p:sp>
      <p:sp>
        <p:nvSpPr>
          <p:cNvPr id="99" name="Line 311"/>
          <p:cNvSpPr>
            <a:spLocks noChangeShapeType="1"/>
          </p:cNvSpPr>
          <p:nvPr/>
        </p:nvSpPr>
        <p:spPr bwMode="auto">
          <a:xfrm>
            <a:off x="2500300" y="4567959"/>
            <a:ext cx="212435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0" name="Text Box 312"/>
          <p:cNvSpPr txBox="1">
            <a:spLocks noChangeArrowheads="1"/>
          </p:cNvSpPr>
          <p:nvPr/>
        </p:nvSpPr>
        <p:spPr bwMode="auto">
          <a:xfrm>
            <a:off x="3434471" y="4118602"/>
            <a:ext cx="264816" cy="2489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018" dirty="0"/>
              <a:t>T</a:t>
            </a:r>
          </a:p>
        </p:txBody>
      </p:sp>
      <p:sp>
        <p:nvSpPr>
          <p:cNvPr id="101" name="Oval 315"/>
          <p:cNvSpPr>
            <a:spLocks noChangeArrowheads="1"/>
          </p:cNvSpPr>
          <p:nvPr/>
        </p:nvSpPr>
        <p:spPr bwMode="auto">
          <a:xfrm>
            <a:off x="5623660" y="4778047"/>
            <a:ext cx="728687" cy="1610613"/>
          </a:xfrm>
          <a:prstGeom prst="ellipse">
            <a:avLst/>
          </a:prstGeom>
          <a:solidFill>
            <a:srgbClr val="FFFF99">
              <a:alpha val="22353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 altLang="fr-FR" sz="1018">
              <a:solidFill>
                <a:srgbClr val="FFFF00"/>
              </a:solidFill>
            </a:endParaRPr>
          </a:p>
        </p:txBody>
      </p:sp>
      <p:sp>
        <p:nvSpPr>
          <p:cNvPr id="102" name="Text Box 316"/>
          <p:cNvSpPr txBox="1">
            <a:spLocks noChangeArrowheads="1"/>
          </p:cNvSpPr>
          <p:nvPr/>
        </p:nvSpPr>
        <p:spPr bwMode="auto">
          <a:xfrm>
            <a:off x="6347784" y="4737077"/>
            <a:ext cx="15552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/>
              <a:t>Phase detection</a:t>
            </a:r>
          </a:p>
        </p:txBody>
      </p:sp>
      <p:sp>
        <p:nvSpPr>
          <p:cNvPr id="103" name="Line 320"/>
          <p:cNvSpPr>
            <a:spLocks noChangeShapeType="1"/>
          </p:cNvSpPr>
          <p:nvPr/>
        </p:nvSpPr>
        <p:spPr bwMode="auto">
          <a:xfrm>
            <a:off x="5832271" y="5110067"/>
            <a:ext cx="0" cy="333492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4" name="Line 321"/>
          <p:cNvSpPr>
            <a:spLocks noChangeShapeType="1"/>
          </p:cNvSpPr>
          <p:nvPr/>
        </p:nvSpPr>
        <p:spPr bwMode="auto">
          <a:xfrm>
            <a:off x="5815348" y="5267615"/>
            <a:ext cx="0" cy="66551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5" name="Freeform 325"/>
          <p:cNvSpPr>
            <a:spLocks/>
          </p:cNvSpPr>
          <p:nvPr/>
        </p:nvSpPr>
        <p:spPr bwMode="auto">
          <a:xfrm>
            <a:off x="584557" y="4034861"/>
            <a:ext cx="2644426" cy="390787"/>
          </a:xfrm>
          <a:custGeom>
            <a:avLst/>
            <a:gdLst>
              <a:gd name="T0" fmla="*/ 0 w 1815"/>
              <a:gd name="T1" fmla="*/ 256 h 256"/>
              <a:gd name="T2" fmla="*/ 908 w 1815"/>
              <a:gd name="T3" fmla="*/ 256 h 256"/>
              <a:gd name="T4" fmla="*/ 908 w 1815"/>
              <a:gd name="T5" fmla="*/ 0 h 256"/>
              <a:gd name="T6" fmla="*/ 1815 w 1815"/>
              <a:gd name="T7" fmla="*/ 0 h 256"/>
              <a:gd name="T8" fmla="*/ 1815 w 1815"/>
              <a:gd name="T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5" h="256">
                <a:moveTo>
                  <a:pt x="0" y="256"/>
                </a:moveTo>
                <a:lnTo>
                  <a:pt x="908" y="256"/>
                </a:lnTo>
                <a:lnTo>
                  <a:pt x="908" y="0"/>
                </a:lnTo>
                <a:lnTo>
                  <a:pt x="1815" y="0"/>
                </a:lnTo>
                <a:lnTo>
                  <a:pt x="1815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6" name="Freeform 326"/>
          <p:cNvSpPr>
            <a:spLocks/>
          </p:cNvSpPr>
          <p:nvPr/>
        </p:nvSpPr>
        <p:spPr bwMode="auto">
          <a:xfrm>
            <a:off x="3251019" y="4034859"/>
            <a:ext cx="2764892" cy="380505"/>
          </a:xfrm>
          <a:custGeom>
            <a:avLst/>
            <a:gdLst>
              <a:gd name="T0" fmla="*/ 0 w 1815"/>
              <a:gd name="T1" fmla="*/ 256 h 256"/>
              <a:gd name="T2" fmla="*/ 908 w 1815"/>
              <a:gd name="T3" fmla="*/ 256 h 256"/>
              <a:gd name="T4" fmla="*/ 908 w 1815"/>
              <a:gd name="T5" fmla="*/ 0 h 256"/>
              <a:gd name="T6" fmla="*/ 1815 w 1815"/>
              <a:gd name="T7" fmla="*/ 0 h 256"/>
              <a:gd name="T8" fmla="*/ 1815 w 1815"/>
              <a:gd name="T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5" h="256">
                <a:moveTo>
                  <a:pt x="0" y="256"/>
                </a:moveTo>
                <a:lnTo>
                  <a:pt x="908" y="256"/>
                </a:lnTo>
                <a:lnTo>
                  <a:pt x="908" y="0"/>
                </a:lnTo>
                <a:lnTo>
                  <a:pt x="1815" y="0"/>
                </a:lnTo>
                <a:lnTo>
                  <a:pt x="1815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7" name="Freeform 327"/>
          <p:cNvSpPr>
            <a:spLocks/>
          </p:cNvSpPr>
          <p:nvPr/>
        </p:nvSpPr>
        <p:spPr bwMode="auto">
          <a:xfrm>
            <a:off x="6015176" y="4018149"/>
            <a:ext cx="2666462" cy="376096"/>
          </a:xfrm>
          <a:custGeom>
            <a:avLst/>
            <a:gdLst>
              <a:gd name="T0" fmla="*/ 0 w 1815"/>
              <a:gd name="T1" fmla="*/ 256 h 256"/>
              <a:gd name="T2" fmla="*/ 908 w 1815"/>
              <a:gd name="T3" fmla="*/ 256 h 256"/>
              <a:gd name="T4" fmla="*/ 908 w 1815"/>
              <a:gd name="T5" fmla="*/ 0 h 256"/>
              <a:gd name="T6" fmla="*/ 1815 w 1815"/>
              <a:gd name="T7" fmla="*/ 0 h 256"/>
              <a:gd name="T8" fmla="*/ 1815 w 1815"/>
              <a:gd name="T9" fmla="*/ 227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5" h="256">
                <a:moveTo>
                  <a:pt x="0" y="256"/>
                </a:moveTo>
                <a:lnTo>
                  <a:pt x="908" y="256"/>
                </a:lnTo>
                <a:lnTo>
                  <a:pt x="908" y="0"/>
                </a:lnTo>
                <a:lnTo>
                  <a:pt x="1815" y="0"/>
                </a:lnTo>
                <a:lnTo>
                  <a:pt x="1815" y="227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08" name="Text Box 328"/>
          <p:cNvSpPr txBox="1">
            <a:spLocks noChangeArrowheads="1"/>
          </p:cNvSpPr>
          <p:nvPr/>
        </p:nvSpPr>
        <p:spPr bwMode="auto">
          <a:xfrm>
            <a:off x="501386" y="4098463"/>
            <a:ext cx="7040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Clk ref</a:t>
            </a:r>
          </a:p>
        </p:txBody>
      </p:sp>
      <p:sp>
        <p:nvSpPr>
          <p:cNvPr id="109" name="Line 329"/>
          <p:cNvSpPr>
            <a:spLocks noChangeShapeType="1"/>
          </p:cNvSpPr>
          <p:nvPr/>
        </p:nvSpPr>
        <p:spPr bwMode="auto">
          <a:xfrm flipH="1">
            <a:off x="584557" y="4692834"/>
            <a:ext cx="1832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10" name="Line 330"/>
          <p:cNvSpPr>
            <a:spLocks noChangeShapeType="1"/>
          </p:cNvSpPr>
          <p:nvPr/>
        </p:nvSpPr>
        <p:spPr bwMode="auto">
          <a:xfrm flipH="1">
            <a:off x="584556" y="5442088"/>
            <a:ext cx="19157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11" name="Line 331"/>
          <p:cNvSpPr>
            <a:spLocks noChangeShapeType="1"/>
          </p:cNvSpPr>
          <p:nvPr/>
        </p:nvSpPr>
        <p:spPr bwMode="auto">
          <a:xfrm flipH="1">
            <a:off x="4637582" y="4366974"/>
            <a:ext cx="1" cy="1249325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12" name="Line 332"/>
          <p:cNvSpPr>
            <a:spLocks noChangeShapeType="1"/>
          </p:cNvSpPr>
          <p:nvPr/>
        </p:nvSpPr>
        <p:spPr bwMode="auto">
          <a:xfrm>
            <a:off x="4624650" y="4047040"/>
            <a:ext cx="0" cy="33349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13" name="Line 333"/>
          <p:cNvSpPr>
            <a:spLocks noChangeShapeType="1"/>
          </p:cNvSpPr>
          <p:nvPr/>
        </p:nvSpPr>
        <p:spPr bwMode="auto">
          <a:xfrm>
            <a:off x="2500295" y="4443086"/>
            <a:ext cx="0" cy="249751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4" name="Line 334"/>
          <p:cNvSpPr>
            <a:spLocks noChangeShapeType="1"/>
          </p:cNvSpPr>
          <p:nvPr/>
        </p:nvSpPr>
        <p:spPr bwMode="auto">
          <a:xfrm>
            <a:off x="4625825" y="3909986"/>
            <a:ext cx="0" cy="1248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15" name="Line 335"/>
          <p:cNvSpPr>
            <a:spLocks noChangeShapeType="1"/>
          </p:cNvSpPr>
          <p:nvPr/>
        </p:nvSpPr>
        <p:spPr bwMode="auto">
          <a:xfrm>
            <a:off x="2494419" y="3892545"/>
            <a:ext cx="0" cy="532591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>
              <a:ln>
                <a:solidFill>
                  <a:srgbClr val="00B050"/>
                </a:solidFill>
              </a:ln>
            </a:endParaRPr>
          </a:p>
        </p:txBody>
      </p:sp>
      <p:sp>
        <p:nvSpPr>
          <p:cNvPr id="116" name="Text Box 336"/>
          <p:cNvSpPr txBox="1">
            <a:spLocks noChangeArrowheads="1"/>
          </p:cNvSpPr>
          <p:nvPr/>
        </p:nvSpPr>
        <p:spPr bwMode="auto">
          <a:xfrm>
            <a:off x="2222414" y="3680327"/>
            <a:ext cx="564578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Start</a:t>
            </a:r>
          </a:p>
        </p:txBody>
      </p:sp>
      <p:sp>
        <p:nvSpPr>
          <p:cNvPr id="117" name="Line 307"/>
          <p:cNvSpPr>
            <a:spLocks noChangeShapeType="1"/>
          </p:cNvSpPr>
          <p:nvPr/>
        </p:nvSpPr>
        <p:spPr bwMode="auto">
          <a:xfrm>
            <a:off x="6466934" y="5440619"/>
            <a:ext cx="211554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 dirty="0"/>
          </a:p>
        </p:txBody>
      </p:sp>
      <p:sp>
        <p:nvSpPr>
          <p:cNvPr id="118" name="Text Box 316"/>
          <p:cNvSpPr txBox="1">
            <a:spLocks noChangeArrowheads="1"/>
          </p:cNvSpPr>
          <p:nvPr/>
        </p:nvSpPr>
        <p:spPr bwMode="auto">
          <a:xfrm>
            <a:off x="6555832" y="5557057"/>
            <a:ext cx="153599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400" dirty="0">
                <a:solidFill>
                  <a:srgbClr val="FF0000"/>
                </a:solidFill>
              </a:rPr>
              <a:t>Oscillator stop  </a:t>
            </a:r>
          </a:p>
        </p:txBody>
      </p:sp>
      <p:sp>
        <p:nvSpPr>
          <p:cNvPr id="119" name="Line 311"/>
          <p:cNvSpPr>
            <a:spLocks noChangeShapeType="1"/>
          </p:cNvSpPr>
          <p:nvPr/>
        </p:nvSpPr>
        <p:spPr bwMode="auto">
          <a:xfrm flipV="1">
            <a:off x="2494420" y="5276080"/>
            <a:ext cx="669922" cy="93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20" name="Text Box 312"/>
          <p:cNvSpPr txBox="1">
            <a:spLocks noChangeArrowheads="1"/>
          </p:cNvSpPr>
          <p:nvPr/>
        </p:nvSpPr>
        <p:spPr bwMode="auto">
          <a:xfrm>
            <a:off x="2655610" y="5053691"/>
            <a:ext cx="37863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T0</a:t>
            </a:r>
          </a:p>
        </p:txBody>
      </p:sp>
      <p:sp>
        <p:nvSpPr>
          <p:cNvPr id="121" name="Text Box 312"/>
          <p:cNvSpPr txBox="1">
            <a:spLocks noChangeArrowheads="1"/>
          </p:cNvSpPr>
          <p:nvPr/>
        </p:nvSpPr>
        <p:spPr bwMode="auto">
          <a:xfrm>
            <a:off x="4763102" y="5744952"/>
            <a:ext cx="37863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T1</a:t>
            </a:r>
          </a:p>
        </p:txBody>
      </p:sp>
      <p:sp>
        <p:nvSpPr>
          <p:cNvPr id="122" name="Line 311"/>
          <p:cNvSpPr>
            <a:spLocks noChangeShapeType="1"/>
          </p:cNvSpPr>
          <p:nvPr/>
        </p:nvSpPr>
        <p:spPr bwMode="auto">
          <a:xfrm flipV="1">
            <a:off x="4623156" y="5955044"/>
            <a:ext cx="608953" cy="11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23" name="Text Box 264"/>
          <p:cNvSpPr txBox="1">
            <a:spLocks noChangeArrowheads="1"/>
          </p:cNvSpPr>
          <p:nvPr/>
        </p:nvSpPr>
        <p:spPr bwMode="auto">
          <a:xfrm>
            <a:off x="4905707" y="6082859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1</a:t>
            </a:r>
          </a:p>
        </p:txBody>
      </p:sp>
      <p:sp>
        <p:nvSpPr>
          <p:cNvPr id="124" name="Text Box 265"/>
          <p:cNvSpPr txBox="1">
            <a:spLocks noChangeArrowheads="1"/>
          </p:cNvSpPr>
          <p:nvPr/>
        </p:nvSpPr>
        <p:spPr bwMode="auto">
          <a:xfrm>
            <a:off x="5488950" y="6082859"/>
            <a:ext cx="277640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/>
              <a:t>2</a:t>
            </a:r>
          </a:p>
        </p:txBody>
      </p:sp>
      <p:sp>
        <p:nvSpPr>
          <p:cNvPr id="12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273" y="918820"/>
            <a:ext cx="8432828" cy="388585"/>
          </a:xfrm>
          <a:solidFill>
            <a:srgbClr val="FFFFFF"/>
          </a:solidFill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4621" tIns="42311" rIns="84621" bIns="42311" numCol="1" anchor="t" anchorCtr="0" compatLnSpc="1">
            <a:prstTxWarp prst="textNoShape">
              <a:avLst/>
            </a:prstTxWarp>
          </a:bodyPr>
          <a:lstStyle/>
          <a:p>
            <a:pPr marL="317354" indent="-317354" algn="l">
              <a:buFont typeface="Wingdings" panose="05000000000000000000" pitchFamily="2" charset="2"/>
              <a:buChar char="§"/>
            </a:pPr>
            <a:r>
              <a:rPr lang="en-GB" altLang="fr-FR" sz="1851" dirty="0"/>
              <a:t>Clock reference of 1 GHz  is used as stop signal on the fast oscillator</a:t>
            </a:r>
          </a:p>
        </p:txBody>
      </p:sp>
      <p:sp>
        <p:nvSpPr>
          <p:cNvPr id="126" name="Titre 1"/>
          <p:cNvSpPr txBox="1">
            <a:spLocks/>
          </p:cNvSpPr>
          <p:nvPr/>
        </p:nvSpPr>
        <p:spPr>
          <a:xfrm>
            <a:off x="1124412" y="40973"/>
            <a:ext cx="7673900" cy="400051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5pPr>
            <a:lvl6pPr marL="45718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6pPr>
            <a:lvl7pPr marL="914368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7pPr>
            <a:lvl8pPr marL="1371551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8pPr>
            <a:lvl9pPr marL="1828733" algn="ctr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rgbClr val="23346C"/>
                </a:solidFill>
                <a:latin typeface="Arial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fr-FR" b="0" kern="0" smtClean="0"/>
              <a:t>CRONOTIC (TSMC 130nm)</a:t>
            </a:r>
            <a:endParaRPr lang="fr-FR" b="0" kern="0" dirty="0"/>
          </a:p>
        </p:txBody>
      </p:sp>
    </p:spTree>
    <p:extLst>
      <p:ext uri="{BB962C8B-B14F-4D97-AF65-F5344CB8AC3E}">
        <p14:creationId xmlns:p14="http://schemas.microsoft.com/office/powerpoint/2010/main" val="260286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778779" y="2217793"/>
            <a:ext cx="7638181" cy="3904086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>
              <a:solidFill>
                <a:srgbClr val="23346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2382270" y="2941247"/>
            <a:ext cx="4736843" cy="265408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4" name="Line 11"/>
          <p:cNvSpPr>
            <a:spLocks noChangeShapeType="1"/>
          </p:cNvSpPr>
          <p:nvPr/>
        </p:nvSpPr>
        <p:spPr bwMode="auto">
          <a:xfrm>
            <a:off x="4246559" y="3263561"/>
            <a:ext cx="1735837" cy="13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" name="Line 12"/>
          <p:cNvSpPr>
            <a:spLocks noChangeShapeType="1"/>
          </p:cNvSpPr>
          <p:nvPr/>
        </p:nvSpPr>
        <p:spPr bwMode="auto">
          <a:xfrm>
            <a:off x="4256642" y="5179822"/>
            <a:ext cx="1701987" cy="43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6" name="Freeform 13"/>
          <p:cNvSpPr>
            <a:spLocks/>
          </p:cNvSpPr>
          <p:nvPr/>
        </p:nvSpPr>
        <p:spPr bwMode="auto">
          <a:xfrm>
            <a:off x="4080240" y="3630878"/>
            <a:ext cx="333492" cy="479425"/>
          </a:xfrm>
          <a:custGeom>
            <a:avLst/>
            <a:gdLst>
              <a:gd name="T0" fmla="*/ 0 w 454"/>
              <a:gd name="T1" fmla="*/ 0 h 198"/>
              <a:gd name="T2" fmla="*/ 227 w 454"/>
              <a:gd name="T3" fmla="*/ 0 h 198"/>
              <a:gd name="T4" fmla="*/ 227 w 454"/>
              <a:gd name="T5" fmla="*/ 198 h 198"/>
              <a:gd name="T6" fmla="*/ 454 w 454"/>
              <a:gd name="T7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98">
                <a:moveTo>
                  <a:pt x="0" y="0"/>
                </a:moveTo>
                <a:lnTo>
                  <a:pt x="227" y="0"/>
                </a:lnTo>
                <a:lnTo>
                  <a:pt x="227" y="198"/>
                </a:lnTo>
                <a:lnTo>
                  <a:pt x="454" y="198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7" name="Freeform 14"/>
          <p:cNvSpPr>
            <a:spLocks/>
          </p:cNvSpPr>
          <p:nvPr/>
        </p:nvSpPr>
        <p:spPr bwMode="auto">
          <a:xfrm>
            <a:off x="4080240" y="4458801"/>
            <a:ext cx="333492" cy="408157"/>
          </a:xfrm>
          <a:custGeom>
            <a:avLst/>
            <a:gdLst>
              <a:gd name="T0" fmla="*/ 0 w 454"/>
              <a:gd name="T1" fmla="*/ 170 h 170"/>
              <a:gd name="T2" fmla="*/ 227 w 454"/>
              <a:gd name="T3" fmla="*/ 170 h 170"/>
              <a:gd name="T4" fmla="*/ 227 w 454"/>
              <a:gd name="T5" fmla="*/ 0 h 170"/>
              <a:gd name="T6" fmla="*/ 454 w 454"/>
              <a:gd name="T7" fmla="*/ 0 h 1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54" h="170">
                <a:moveTo>
                  <a:pt x="0" y="170"/>
                </a:moveTo>
                <a:lnTo>
                  <a:pt x="227" y="170"/>
                </a:lnTo>
                <a:lnTo>
                  <a:pt x="227" y="0"/>
                </a:lnTo>
                <a:lnTo>
                  <a:pt x="454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8" name="Line 28"/>
          <p:cNvSpPr>
            <a:spLocks noChangeShapeType="1"/>
          </p:cNvSpPr>
          <p:nvPr/>
        </p:nvSpPr>
        <p:spPr bwMode="auto">
          <a:xfrm flipV="1">
            <a:off x="570724" y="3932004"/>
            <a:ext cx="1960698" cy="9944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9" name="Line 38"/>
          <p:cNvSpPr>
            <a:spLocks noChangeShapeType="1"/>
          </p:cNvSpPr>
          <p:nvPr/>
        </p:nvSpPr>
        <p:spPr bwMode="auto">
          <a:xfrm>
            <a:off x="485658" y="4992636"/>
            <a:ext cx="2026144" cy="184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cxnSp>
        <p:nvCxnSpPr>
          <p:cNvPr id="10" name="Connecteur droit avec flèche 9"/>
          <p:cNvCxnSpPr>
            <a:stCxn id="68" idx="4"/>
            <a:endCxn id="67" idx="0"/>
          </p:cNvCxnSpPr>
          <p:nvPr/>
        </p:nvCxnSpPr>
        <p:spPr bwMode="auto">
          <a:xfrm>
            <a:off x="6547306" y="3591880"/>
            <a:ext cx="0" cy="1298403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1" name="Connecteur droit avec flèche 10"/>
          <p:cNvCxnSpPr/>
          <p:nvPr/>
        </p:nvCxnSpPr>
        <p:spPr bwMode="auto">
          <a:xfrm flipV="1">
            <a:off x="5139866" y="4288057"/>
            <a:ext cx="2497296" cy="6687"/>
          </a:xfrm>
          <a:prstGeom prst="straightConnector1">
            <a:avLst/>
          </a:prstGeom>
          <a:noFill/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triangle" w="med" len="med"/>
          </a:ln>
          <a:effectLst/>
        </p:spPr>
      </p:cxnSp>
      <p:sp>
        <p:nvSpPr>
          <p:cNvPr id="12" name="Text Box 102"/>
          <p:cNvSpPr txBox="1">
            <a:spLocks noChangeArrowheads="1"/>
          </p:cNvSpPr>
          <p:nvPr/>
        </p:nvSpPr>
        <p:spPr bwMode="auto">
          <a:xfrm>
            <a:off x="2362965" y="2914490"/>
            <a:ext cx="1773242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fr-FR" sz="1110" dirty="0"/>
              <a:t>Simplified TDC channel</a:t>
            </a:r>
          </a:p>
        </p:txBody>
      </p:sp>
      <p:sp>
        <p:nvSpPr>
          <p:cNvPr id="13" name="AutoShape 23"/>
          <p:cNvSpPr>
            <a:spLocks noChangeArrowheads="1"/>
          </p:cNvSpPr>
          <p:nvPr/>
        </p:nvSpPr>
        <p:spPr bwMode="auto">
          <a:xfrm>
            <a:off x="6964164" y="5101645"/>
            <a:ext cx="663498" cy="140850"/>
          </a:xfrm>
          <a:prstGeom prst="rightArrow">
            <a:avLst>
              <a:gd name="adj1" fmla="val 50000"/>
              <a:gd name="adj2" fmla="val 50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14" name="Line 101"/>
          <p:cNvSpPr>
            <a:spLocks noChangeShapeType="1"/>
          </p:cNvSpPr>
          <p:nvPr/>
        </p:nvSpPr>
        <p:spPr bwMode="auto">
          <a:xfrm>
            <a:off x="1889621" y="1062524"/>
            <a:ext cx="2901" cy="42931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5" name="Text Box 102"/>
          <p:cNvSpPr txBox="1">
            <a:spLocks noChangeArrowheads="1"/>
          </p:cNvSpPr>
          <p:nvPr/>
        </p:nvSpPr>
        <p:spPr bwMode="auto">
          <a:xfrm>
            <a:off x="1960623" y="790980"/>
            <a:ext cx="2041595" cy="320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481" dirty="0"/>
              <a:t>Top Clk ref (40 MHz)</a:t>
            </a:r>
          </a:p>
        </p:txBody>
      </p:sp>
      <p:sp>
        <p:nvSpPr>
          <p:cNvPr id="16" name="Text Box 102"/>
          <p:cNvSpPr txBox="1">
            <a:spLocks noChangeArrowheads="1"/>
          </p:cNvSpPr>
          <p:nvPr/>
        </p:nvSpPr>
        <p:spPr bwMode="auto">
          <a:xfrm rot="16200000">
            <a:off x="789703" y="2850134"/>
            <a:ext cx="1459319" cy="604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110" dirty="0" err="1"/>
              <a:t>Clk</a:t>
            </a:r>
            <a:r>
              <a:rPr lang="en-US" altLang="fr-FR" sz="1110" dirty="0"/>
              <a:t> ref.  </a:t>
            </a:r>
          </a:p>
          <a:p>
            <a:pPr algn="ctr"/>
            <a:r>
              <a:rPr lang="en-US" altLang="fr-FR" sz="1110" dirty="0"/>
              <a:t> period </a:t>
            </a:r>
          </a:p>
          <a:p>
            <a:pPr algn="ctr"/>
            <a:r>
              <a:rPr lang="en-US" altLang="fr-FR" sz="1110" dirty="0"/>
              <a:t>1 to 2 ns  </a:t>
            </a:r>
          </a:p>
        </p:txBody>
      </p:sp>
      <p:sp>
        <p:nvSpPr>
          <p:cNvPr id="17" name="Text Box 102"/>
          <p:cNvSpPr txBox="1">
            <a:spLocks noChangeArrowheads="1"/>
          </p:cNvSpPr>
          <p:nvPr/>
        </p:nvSpPr>
        <p:spPr bwMode="auto">
          <a:xfrm>
            <a:off x="483176" y="1033093"/>
            <a:ext cx="1358513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296" dirty="0"/>
              <a:t>Event (Trigger)</a:t>
            </a:r>
          </a:p>
        </p:txBody>
      </p:sp>
      <p:sp>
        <p:nvSpPr>
          <p:cNvPr id="18" name="Line 100"/>
          <p:cNvSpPr>
            <a:spLocks noChangeShapeType="1"/>
          </p:cNvSpPr>
          <p:nvPr/>
        </p:nvSpPr>
        <p:spPr bwMode="auto">
          <a:xfrm>
            <a:off x="2357493" y="2610911"/>
            <a:ext cx="3795120" cy="13098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19" name="Line 28"/>
          <p:cNvSpPr>
            <a:spLocks noChangeShapeType="1"/>
          </p:cNvSpPr>
          <p:nvPr/>
        </p:nvSpPr>
        <p:spPr bwMode="auto">
          <a:xfrm>
            <a:off x="2348873" y="1273033"/>
            <a:ext cx="1" cy="2331838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20" name="Line 100"/>
          <p:cNvSpPr>
            <a:spLocks noChangeShapeType="1"/>
          </p:cNvSpPr>
          <p:nvPr/>
        </p:nvSpPr>
        <p:spPr bwMode="auto">
          <a:xfrm>
            <a:off x="528214" y="1267887"/>
            <a:ext cx="5219400" cy="7357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6945898" y="4011733"/>
            <a:ext cx="691267" cy="291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sz="1296" dirty="0"/>
              <a:t>Ready</a:t>
            </a:r>
          </a:p>
        </p:txBody>
      </p:sp>
      <p:sp>
        <p:nvSpPr>
          <p:cNvPr id="22" name="Line 38"/>
          <p:cNvSpPr>
            <a:spLocks noChangeShapeType="1"/>
          </p:cNvSpPr>
          <p:nvPr/>
        </p:nvSpPr>
        <p:spPr bwMode="auto">
          <a:xfrm>
            <a:off x="2286885" y="2388768"/>
            <a:ext cx="3856577" cy="94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23" name="Line 38"/>
          <p:cNvSpPr>
            <a:spLocks noChangeShapeType="1"/>
          </p:cNvSpPr>
          <p:nvPr/>
        </p:nvSpPr>
        <p:spPr bwMode="auto">
          <a:xfrm flipH="1">
            <a:off x="2290157" y="2392284"/>
            <a:ext cx="3870" cy="1296724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24" name="Line 101"/>
          <p:cNvSpPr>
            <a:spLocks noChangeShapeType="1"/>
          </p:cNvSpPr>
          <p:nvPr/>
        </p:nvSpPr>
        <p:spPr bwMode="auto">
          <a:xfrm flipV="1">
            <a:off x="967631" y="1066192"/>
            <a:ext cx="4833614" cy="50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cxnSp>
        <p:nvCxnSpPr>
          <p:cNvPr id="25" name="Connecteur en angle 24"/>
          <p:cNvCxnSpPr>
            <a:stCxn id="72" idx="2"/>
            <a:endCxn id="42" idx="0"/>
          </p:cNvCxnSpPr>
          <p:nvPr/>
        </p:nvCxnSpPr>
        <p:spPr bwMode="auto">
          <a:xfrm rot="16200000" flipH="1">
            <a:off x="884661" y="3268581"/>
            <a:ext cx="1978755" cy="828863"/>
          </a:xfrm>
          <a:prstGeom prst="bentConnector3">
            <a:avLst>
              <a:gd name="adj1" fmla="val 41982"/>
            </a:avLst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7619728" y="2538155"/>
            <a:ext cx="363198" cy="2890754"/>
          </a:xfrm>
          <a:prstGeom prst="rect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fr-FR" sz="1296" dirty="0"/>
              <a:t>S</a:t>
            </a:r>
          </a:p>
          <a:p>
            <a:pPr algn="ctr"/>
            <a:r>
              <a:rPr lang="en-US" altLang="fr-FR" sz="1296" dirty="0"/>
              <a:t>E</a:t>
            </a:r>
          </a:p>
          <a:p>
            <a:pPr algn="ctr"/>
            <a:r>
              <a:rPr lang="en-US" altLang="fr-FR" sz="1296" dirty="0"/>
              <a:t>R</a:t>
            </a:r>
          </a:p>
          <a:p>
            <a:pPr algn="ctr"/>
            <a:r>
              <a:rPr lang="en-US" altLang="fr-FR" sz="1296" dirty="0"/>
              <a:t>I</a:t>
            </a:r>
          </a:p>
          <a:p>
            <a:pPr algn="ctr"/>
            <a:r>
              <a:rPr lang="en-US" altLang="fr-FR" sz="1296" dirty="0"/>
              <a:t>A</a:t>
            </a:r>
          </a:p>
          <a:p>
            <a:pPr algn="ctr"/>
            <a:r>
              <a:rPr lang="en-US" altLang="fr-FR" sz="1296" dirty="0"/>
              <a:t>L</a:t>
            </a:r>
          </a:p>
          <a:p>
            <a:pPr algn="ctr"/>
            <a:r>
              <a:rPr lang="en-US" altLang="fr-FR" sz="1296" dirty="0"/>
              <a:t>I</a:t>
            </a:r>
          </a:p>
          <a:p>
            <a:pPr algn="ctr"/>
            <a:r>
              <a:rPr lang="en-US" altLang="fr-FR" sz="1296" dirty="0"/>
              <a:t>Z</a:t>
            </a:r>
          </a:p>
          <a:p>
            <a:pPr algn="ctr"/>
            <a:r>
              <a:rPr lang="en-US" altLang="fr-FR" sz="1296" dirty="0"/>
              <a:t>E</a:t>
            </a:r>
          </a:p>
          <a:p>
            <a:pPr algn="ctr"/>
            <a:r>
              <a:rPr lang="en-US" altLang="fr-FR" sz="1296" dirty="0"/>
              <a:t>R</a:t>
            </a:r>
          </a:p>
          <a:p>
            <a:pPr algn="ctr"/>
            <a:endParaRPr lang="en-US" altLang="fr-FR" sz="1296" dirty="0"/>
          </a:p>
        </p:txBody>
      </p:sp>
      <p:sp>
        <p:nvSpPr>
          <p:cNvPr id="27" name="Line 28"/>
          <p:cNvSpPr>
            <a:spLocks noChangeShapeType="1"/>
          </p:cNvSpPr>
          <p:nvPr/>
        </p:nvSpPr>
        <p:spPr bwMode="auto">
          <a:xfrm flipV="1">
            <a:off x="3906383" y="4068863"/>
            <a:ext cx="2243" cy="44657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sz="1018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8" name="Line 28"/>
          <p:cNvSpPr>
            <a:spLocks noChangeShapeType="1"/>
          </p:cNvSpPr>
          <p:nvPr/>
        </p:nvSpPr>
        <p:spPr bwMode="auto">
          <a:xfrm flipH="1" flipV="1">
            <a:off x="3906383" y="5135129"/>
            <a:ext cx="1" cy="669480"/>
          </a:xfrm>
          <a:prstGeom prst="line">
            <a:avLst/>
          </a:prstGeom>
          <a:ln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 sz="1018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29" name="AutoShape 19"/>
          <p:cNvSpPr>
            <a:spLocks noChangeArrowheads="1"/>
          </p:cNvSpPr>
          <p:nvPr/>
        </p:nvSpPr>
        <p:spPr bwMode="auto">
          <a:xfrm>
            <a:off x="6943154" y="3219073"/>
            <a:ext cx="703447" cy="153034"/>
          </a:xfrm>
          <a:prstGeom prst="rightArrow">
            <a:avLst>
              <a:gd name="adj1" fmla="val 50000"/>
              <a:gd name="adj2" fmla="val 5029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 sz="1018"/>
          </a:p>
        </p:txBody>
      </p:sp>
      <p:sp>
        <p:nvSpPr>
          <p:cNvPr id="30" name="Rectangle 29"/>
          <p:cNvSpPr/>
          <p:nvPr/>
        </p:nvSpPr>
        <p:spPr>
          <a:xfrm>
            <a:off x="2572085" y="3572104"/>
            <a:ext cx="775583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110" dirty="0" err="1"/>
              <a:t>start</a:t>
            </a:r>
            <a:endParaRPr lang="fr-FR" altLang="fr-FR" sz="1110" dirty="0"/>
          </a:p>
          <a:p>
            <a:r>
              <a:rPr lang="fr-FR" altLang="fr-FR" sz="1110" dirty="0" err="1"/>
              <a:t>Osc</a:t>
            </a:r>
            <a:r>
              <a:rPr lang="fr-FR" altLang="fr-FR" sz="1110" dirty="0"/>
              <a:t>.</a:t>
            </a:r>
          </a:p>
        </p:txBody>
      </p:sp>
      <p:sp>
        <p:nvSpPr>
          <p:cNvPr id="31" name="Text Box 102"/>
          <p:cNvSpPr txBox="1">
            <a:spLocks noChangeArrowheads="1"/>
          </p:cNvSpPr>
          <p:nvPr/>
        </p:nvSpPr>
        <p:spPr bwMode="auto">
          <a:xfrm>
            <a:off x="7119534" y="5937070"/>
            <a:ext cx="1024639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ASIC (1 ch.)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4095728" y="1056734"/>
            <a:ext cx="1068299" cy="26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110" dirty="0"/>
              <a:t>stop count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139869" y="2397769"/>
            <a:ext cx="1169241" cy="2631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110" dirty="0"/>
              <a:t>stop count</a:t>
            </a:r>
          </a:p>
        </p:txBody>
      </p:sp>
      <p:sp>
        <p:nvSpPr>
          <p:cNvPr id="34" name="Double flèche horizontale 33"/>
          <p:cNvSpPr/>
          <p:nvPr/>
        </p:nvSpPr>
        <p:spPr bwMode="auto">
          <a:xfrm>
            <a:off x="7969496" y="4224385"/>
            <a:ext cx="1002852" cy="169730"/>
          </a:xfrm>
          <a:prstGeom prst="leftRightArrow">
            <a:avLst>
              <a:gd name="adj1" fmla="val 44872"/>
              <a:gd name="adj2" fmla="val 4295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35" name="Rectangle 30"/>
          <p:cNvSpPr>
            <a:spLocks noChangeArrowheads="1"/>
          </p:cNvSpPr>
          <p:nvPr/>
        </p:nvSpPr>
        <p:spPr bwMode="auto">
          <a:xfrm rot="16200000">
            <a:off x="6566339" y="3314860"/>
            <a:ext cx="5227104" cy="397722"/>
          </a:xfrm>
          <a:prstGeom prst="rect">
            <a:avLst/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fr-FR" altLang="fr-FR" sz="1018" dirty="0"/>
              <a:t>Signal </a:t>
            </a:r>
            <a:r>
              <a:rPr lang="fr-FR" altLang="fr-FR" sz="1018" dirty="0" err="1"/>
              <a:t>processing</a:t>
            </a:r>
            <a:r>
              <a:rPr lang="fr-FR" altLang="fr-FR" sz="1018" dirty="0"/>
              <a:t> </a:t>
            </a:r>
            <a:r>
              <a:rPr lang="fr-FR" altLang="fr-FR" sz="1018" dirty="0" err="1"/>
              <a:t>Board</a:t>
            </a:r>
            <a:endParaRPr lang="fr-FR" altLang="fr-FR" sz="1018" dirty="0"/>
          </a:p>
        </p:txBody>
      </p:sp>
      <p:sp>
        <p:nvSpPr>
          <p:cNvPr id="36" name="Double flèche horizontale 35"/>
          <p:cNvSpPr/>
          <p:nvPr/>
        </p:nvSpPr>
        <p:spPr bwMode="auto">
          <a:xfrm>
            <a:off x="7964101" y="5629841"/>
            <a:ext cx="1006846" cy="211267"/>
          </a:xfrm>
          <a:prstGeom prst="leftRightArrow">
            <a:avLst>
              <a:gd name="adj1" fmla="val 44872"/>
              <a:gd name="adj2" fmla="val 4295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37" name="Text Box 102"/>
          <p:cNvSpPr txBox="1">
            <a:spLocks noChangeArrowheads="1"/>
          </p:cNvSpPr>
          <p:nvPr/>
        </p:nvSpPr>
        <p:spPr bwMode="auto">
          <a:xfrm>
            <a:off x="540927" y="3685994"/>
            <a:ext cx="1459319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110" dirty="0"/>
              <a:t>In slow </a:t>
            </a:r>
            <a:r>
              <a:rPr lang="en-US" altLang="fr-FR" sz="1110" dirty="0" err="1"/>
              <a:t>calib</a:t>
            </a:r>
            <a:r>
              <a:rPr lang="en-US" altLang="fr-FR" sz="1110" dirty="0"/>
              <a:t>.</a:t>
            </a:r>
          </a:p>
        </p:txBody>
      </p:sp>
      <p:sp>
        <p:nvSpPr>
          <p:cNvPr id="38" name="Rectangle 4"/>
          <p:cNvSpPr>
            <a:spLocks noChangeArrowheads="1"/>
          </p:cNvSpPr>
          <p:nvPr/>
        </p:nvSpPr>
        <p:spPr bwMode="auto">
          <a:xfrm>
            <a:off x="3122367" y="3504836"/>
            <a:ext cx="957870" cy="590627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Slow </a:t>
            </a:r>
          </a:p>
          <a:p>
            <a:pPr algn="ctr"/>
            <a:r>
              <a:rPr lang="fr-FR" altLang="fr-FR" sz="1296" dirty="0"/>
              <a:t>Oscillator</a:t>
            </a:r>
          </a:p>
        </p:txBody>
      </p:sp>
      <p:sp>
        <p:nvSpPr>
          <p:cNvPr id="39" name="Rectangle 5"/>
          <p:cNvSpPr>
            <a:spLocks noChangeArrowheads="1"/>
          </p:cNvSpPr>
          <p:nvPr/>
        </p:nvSpPr>
        <p:spPr bwMode="auto">
          <a:xfrm>
            <a:off x="3122367" y="4503619"/>
            <a:ext cx="957870" cy="590627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 err="1"/>
              <a:t>Fast</a:t>
            </a:r>
            <a:r>
              <a:rPr lang="fr-FR" altLang="fr-FR" sz="1296" dirty="0"/>
              <a:t> </a:t>
            </a:r>
          </a:p>
          <a:p>
            <a:pPr algn="ctr"/>
            <a:r>
              <a:rPr lang="fr-FR" altLang="fr-FR" sz="1296" dirty="0"/>
              <a:t>Oscillator</a:t>
            </a:r>
          </a:p>
        </p:txBody>
      </p:sp>
      <p:sp>
        <p:nvSpPr>
          <p:cNvPr id="40" name="Line 28"/>
          <p:cNvSpPr>
            <a:spLocks noChangeShapeType="1"/>
          </p:cNvSpPr>
          <p:nvPr/>
        </p:nvSpPr>
        <p:spPr bwMode="auto">
          <a:xfrm flipH="1" flipV="1">
            <a:off x="3902174" y="5793173"/>
            <a:ext cx="3734991" cy="11436"/>
          </a:xfrm>
          <a:prstGeom prst="line">
            <a:avLst/>
          </a:prstGeom>
          <a:ln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 sz="1018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41" name="Line 28"/>
          <p:cNvSpPr>
            <a:spLocks noChangeShapeType="1"/>
          </p:cNvSpPr>
          <p:nvPr/>
        </p:nvSpPr>
        <p:spPr bwMode="auto">
          <a:xfrm>
            <a:off x="2331240" y="3592704"/>
            <a:ext cx="189188" cy="1866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42" name="Line 38"/>
          <p:cNvSpPr>
            <a:spLocks noChangeShapeType="1"/>
          </p:cNvSpPr>
          <p:nvPr/>
        </p:nvSpPr>
        <p:spPr bwMode="auto">
          <a:xfrm flipV="1">
            <a:off x="2288467" y="4667905"/>
            <a:ext cx="256334" cy="448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43" name="Line 28"/>
          <p:cNvSpPr>
            <a:spLocks noChangeShapeType="1"/>
          </p:cNvSpPr>
          <p:nvPr/>
        </p:nvSpPr>
        <p:spPr bwMode="auto">
          <a:xfrm flipH="1" flipV="1">
            <a:off x="2688827" y="3940536"/>
            <a:ext cx="0" cy="771243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 sz="1018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 rot="16200000">
            <a:off x="2348382" y="3630814"/>
            <a:ext cx="583242" cy="249751"/>
          </a:xfrm>
          <a:custGeom>
            <a:avLst/>
            <a:gdLst>
              <a:gd name="T0" fmla="*/ 551457 w 21600"/>
              <a:gd name="T1" fmla="*/ 134938 h 21600"/>
              <a:gd name="T2" fmla="*/ 315119 w 21600"/>
              <a:gd name="T3" fmla="*/ 269875 h 21600"/>
              <a:gd name="T4" fmla="*/ 78780 w 21600"/>
              <a:gd name="T5" fmla="*/ 134938 h 21600"/>
              <a:gd name="T6" fmla="*/ 3151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018" dirty="0">
              <a:solidFill>
                <a:srgbClr val="FFC000"/>
              </a:solidFill>
            </a:endParaRP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 rot="16200000">
            <a:off x="2353685" y="4688396"/>
            <a:ext cx="583242" cy="249751"/>
          </a:xfrm>
          <a:custGeom>
            <a:avLst/>
            <a:gdLst>
              <a:gd name="T0" fmla="*/ 551457 w 21600"/>
              <a:gd name="T1" fmla="*/ 134938 h 21600"/>
              <a:gd name="T2" fmla="*/ 315119 w 21600"/>
              <a:gd name="T3" fmla="*/ 269875 h 21600"/>
              <a:gd name="T4" fmla="*/ 78780 w 21600"/>
              <a:gd name="T5" fmla="*/ 134938 h 21600"/>
              <a:gd name="T6" fmla="*/ 315119 w 21600"/>
              <a:gd name="T7" fmla="*/ 0 h 21600"/>
              <a:gd name="T8" fmla="*/ 0 60000 65536"/>
              <a:gd name="T9" fmla="*/ 0 60000 65536"/>
              <a:gd name="T10" fmla="*/ 0 60000 65536"/>
              <a:gd name="T11" fmla="*/ 0 60000 65536"/>
              <a:gd name="T12" fmla="*/ 4500 w 21600"/>
              <a:gd name="T13" fmla="*/ 4500 h 21600"/>
              <a:gd name="T14" fmla="*/ 17100 w 21600"/>
              <a:gd name="T15" fmla="*/ 171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5400" y="21600"/>
                </a:lnTo>
                <a:lnTo>
                  <a:pt x="16200" y="21600"/>
                </a:lnTo>
                <a:lnTo>
                  <a:pt x="21600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sz="1018" dirty="0">
              <a:solidFill>
                <a:srgbClr val="FFC000"/>
              </a:solidFill>
            </a:endParaRPr>
          </a:p>
        </p:txBody>
      </p:sp>
      <p:sp>
        <p:nvSpPr>
          <p:cNvPr id="46" name="Line 28"/>
          <p:cNvSpPr>
            <a:spLocks noChangeShapeType="1"/>
          </p:cNvSpPr>
          <p:nvPr/>
        </p:nvSpPr>
        <p:spPr bwMode="auto">
          <a:xfrm flipV="1">
            <a:off x="2688832" y="5000873"/>
            <a:ext cx="2513" cy="69366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 sz="1018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47" name="Line 28"/>
          <p:cNvSpPr>
            <a:spLocks noChangeShapeType="1"/>
          </p:cNvSpPr>
          <p:nvPr/>
        </p:nvSpPr>
        <p:spPr bwMode="auto">
          <a:xfrm>
            <a:off x="588355" y="5691915"/>
            <a:ext cx="4190910" cy="529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sz="1018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48" name="Text Box 102"/>
          <p:cNvSpPr txBox="1">
            <a:spLocks noChangeArrowheads="1"/>
          </p:cNvSpPr>
          <p:nvPr/>
        </p:nvSpPr>
        <p:spPr bwMode="auto">
          <a:xfrm>
            <a:off x="477202" y="5477965"/>
            <a:ext cx="928459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Calibration</a:t>
            </a:r>
          </a:p>
        </p:txBody>
      </p:sp>
      <p:sp>
        <p:nvSpPr>
          <p:cNvPr id="49" name="Line 28"/>
          <p:cNvSpPr>
            <a:spLocks noChangeShapeType="1"/>
          </p:cNvSpPr>
          <p:nvPr/>
        </p:nvSpPr>
        <p:spPr bwMode="auto">
          <a:xfrm flipV="1">
            <a:off x="4777854" y="4527729"/>
            <a:ext cx="0" cy="116681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 sz="1018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50" name="Line 38"/>
          <p:cNvSpPr>
            <a:spLocks noChangeShapeType="1"/>
          </p:cNvSpPr>
          <p:nvPr/>
        </p:nvSpPr>
        <p:spPr bwMode="auto">
          <a:xfrm flipV="1">
            <a:off x="2770182" y="4812091"/>
            <a:ext cx="367644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1" name="Line 28"/>
          <p:cNvSpPr>
            <a:spLocks noChangeShapeType="1"/>
          </p:cNvSpPr>
          <p:nvPr/>
        </p:nvSpPr>
        <p:spPr bwMode="auto">
          <a:xfrm>
            <a:off x="2764293" y="3787526"/>
            <a:ext cx="394352" cy="4059"/>
          </a:xfrm>
          <a:prstGeom prst="line">
            <a:avLst/>
          </a:prstGeom>
          <a:noFill/>
          <a:ln w="19050">
            <a:solidFill>
              <a:srgbClr val="00B05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2" name="Rectangle 6"/>
          <p:cNvSpPr>
            <a:spLocks noChangeArrowheads="1"/>
          </p:cNvSpPr>
          <p:nvPr/>
        </p:nvSpPr>
        <p:spPr bwMode="auto">
          <a:xfrm>
            <a:off x="4422993" y="3999342"/>
            <a:ext cx="798391" cy="544208"/>
          </a:xfrm>
          <a:prstGeom prst="rect">
            <a:avLst/>
          </a:prstGeom>
          <a:solidFill>
            <a:srgbClr val="FFFF99"/>
          </a:solidFill>
          <a:ln w="9525">
            <a:solidFill>
              <a:srgbClr val="DAD62A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 dirty="0"/>
              <a:t>Phase</a:t>
            </a:r>
          </a:p>
          <a:p>
            <a:pPr algn="ctr"/>
            <a:r>
              <a:rPr lang="fr-FR" altLang="fr-FR" sz="1296" dirty="0"/>
              <a:t>detector</a:t>
            </a:r>
          </a:p>
        </p:txBody>
      </p:sp>
      <p:sp>
        <p:nvSpPr>
          <p:cNvPr id="53" name="Line 11"/>
          <p:cNvSpPr>
            <a:spLocks noChangeShapeType="1"/>
          </p:cNvSpPr>
          <p:nvPr/>
        </p:nvSpPr>
        <p:spPr bwMode="auto">
          <a:xfrm>
            <a:off x="4243736" y="3253416"/>
            <a:ext cx="0" cy="4828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4" name="Line 11"/>
          <p:cNvSpPr>
            <a:spLocks noChangeShapeType="1"/>
          </p:cNvSpPr>
          <p:nvPr/>
        </p:nvSpPr>
        <p:spPr bwMode="auto">
          <a:xfrm>
            <a:off x="4243736" y="4691902"/>
            <a:ext cx="0" cy="48289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 sz="1018"/>
          </a:p>
        </p:txBody>
      </p:sp>
      <p:sp>
        <p:nvSpPr>
          <p:cNvPr id="55" name="Rectangle 6"/>
          <p:cNvSpPr>
            <a:spLocks noChangeArrowheads="1"/>
          </p:cNvSpPr>
          <p:nvPr/>
        </p:nvSpPr>
        <p:spPr bwMode="auto">
          <a:xfrm>
            <a:off x="7623673" y="5416125"/>
            <a:ext cx="363318" cy="528469"/>
          </a:xfrm>
          <a:prstGeom prst="rect">
            <a:avLst/>
          </a:prstGeom>
          <a:solidFill>
            <a:srgbClr val="FFFF99"/>
          </a:solidFill>
          <a:ln w="9525">
            <a:solidFill>
              <a:srgbClr val="0000CC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fr-FR" altLang="fr-FR" sz="1296"/>
              <a:t>I2C</a:t>
            </a:r>
            <a:endParaRPr lang="fr-FR" altLang="fr-FR" sz="1296" dirty="0"/>
          </a:p>
        </p:txBody>
      </p:sp>
      <p:sp>
        <p:nvSpPr>
          <p:cNvPr id="56" name="Rectangle 55"/>
          <p:cNvSpPr/>
          <p:nvPr/>
        </p:nvSpPr>
        <p:spPr>
          <a:xfrm>
            <a:off x="2568381" y="4575792"/>
            <a:ext cx="775583" cy="4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altLang="fr-FR" sz="1110" dirty="0" err="1"/>
              <a:t>start</a:t>
            </a:r>
            <a:endParaRPr lang="fr-FR" altLang="fr-FR" sz="1110" dirty="0"/>
          </a:p>
          <a:p>
            <a:r>
              <a:rPr lang="fr-FR" altLang="fr-FR" sz="1110" dirty="0" err="1"/>
              <a:t>Osc</a:t>
            </a:r>
            <a:r>
              <a:rPr lang="fr-FR" altLang="fr-FR" sz="1110" dirty="0"/>
              <a:t>.</a:t>
            </a:r>
          </a:p>
        </p:txBody>
      </p:sp>
      <p:sp>
        <p:nvSpPr>
          <p:cNvPr id="57" name="Text Box 102"/>
          <p:cNvSpPr txBox="1">
            <a:spLocks noChangeArrowheads="1"/>
          </p:cNvSpPr>
          <p:nvPr/>
        </p:nvSpPr>
        <p:spPr bwMode="auto">
          <a:xfrm>
            <a:off x="548753" y="4753478"/>
            <a:ext cx="1459319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altLang="fr-FR" sz="1110" dirty="0"/>
              <a:t>In fast </a:t>
            </a:r>
            <a:r>
              <a:rPr lang="en-US" altLang="fr-FR" sz="1110" dirty="0" err="1"/>
              <a:t>calib</a:t>
            </a:r>
            <a:r>
              <a:rPr lang="en-US" altLang="fr-FR" sz="1110" dirty="0"/>
              <a:t>.</a:t>
            </a:r>
          </a:p>
        </p:txBody>
      </p:sp>
      <p:sp>
        <p:nvSpPr>
          <p:cNvPr id="58" name="Line 28"/>
          <p:cNvSpPr>
            <a:spLocks noChangeShapeType="1"/>
          </p:cNvSpPr>
          <p:nvPr/>
        </p:nvSpPr>
        <p:spPr bwMode="auto">
          <a:xfrm flipH="1" flipV="1">
            <a:off x="6871332" y="1621026"/>
            <a:ext cx="0" cy="4405306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/>
            <a:tailEnd type="triangl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r>
              <a:rPr lang="fr-FR" sz="1018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</a:t>
            </a:r>
          </a:p>
        </p:txBody>
      </p:sp>
      <p:sp>
        <p:nvSpPr>
          <p:cNvPr id="59" name="Rectangle 7"/>
          <p:cNvSpPr>
            <a:spLocks noChangeArrowheads="1"/>
          </p:cNvSpPr>
          <p:nvPr/>
        </p:nvSpPr>
        <p:spPr bwMode="auto">
          <a:xfrm>
            <a:off x="5961662" y="3054087"/>
            <a:ext cx="998866" cy="497790"/>
          </a:xfrm>
          <a:prstGeom prst="rect">
            <a:avLst/>
          </a:prstGeom>
          <a:solidFill>
            <a:srgbClr val="99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fr-FR" sz="1296" dirty="0"/>
              <a:t>Slow counter</a:t>
            </a:r>
          </a:p>
          <a:p>
            <a:pPr algn="ctr"/>
            <a:r>
              <a:rPr lang="en-US" altLang="fr-FR" sz="1296" dirty="0"/>
              <a:t>10 bits</a:t>
            </a: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5958628" y="4928017"/>
            <a:ext cx="1002997" cy="49939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altLang="fr-FR" sz="1296" dirty="0"/>
              <a:t>Fast counter </a:t>
            </a:r>
          </a:p>
          <a:p>
            <a:pPr algn="ctr"/>
            <a:r>
              <a:rPr lang="en-US" altLang="fr-FR" sz="1296" dirty="0"/>
              <a:t>10 bits</a:t>
            </a:r>
          </a:p>
        </p:txBody>
      </p:sp>
      <p:sp>
        <p:nvSpPr>
          <p:cNvPr id="61" name="Rectangle 30"/>
          <p:cNvSpPr>
            <a:spLocks noChangeArrowheads="1"/>
          </p:cNvSpPr>
          <p:nvPr/>
        </p:nvSpPr>
        <p:spPr bwMode="auto">
          <a:xfrm>
            <a:off x="6159816" y="2263565"/>
            <a:ext cx="791268" cy="53333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fr-FR" sz="1296" dirty="0"/>
              <a:t>Fine </a:t>
            </a:r>
          </a:p>
          <a:p>
            <a:pPr algn="ctr"/>
            <a:r>
              <a:rPr lang="en-US" altLang="fr-FR" sz="1296" dirty="0"/>
              <a:t>counter</a:t>
            </a:r>
          </a:p>
        </p:txBody>
      </p:sp>
      <p:sp>
        <p:nvSpPr>
          <p:cNvPr id="62" name="Rectangle 30"/>
          <p:cNvSpPr>
            <a:spLocks noChangeArrowheads="1"/>
          </p:cNvSpPr>
          <p:nvPr/>
        </p:nvSpPr>
        <p:spPr bwMode="auto">
          <a:xfrm>
            <a:off x="5801249" y="877584"/>
            <a:ext cx="1160297" cy="763762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fr-FR" sz="1018" dirty="0"/>
              <a:t>Coarse </a:t>
            </a:r>
          </a:p>
          <a:p>
            <a:pPr algn="ctr"/>
            <a:r>
              <a:rPr lang="en-US" altLang="fr-FR" sz="1018" dirty="0"/>
              <a:t>counter</a:t>
            </a:r>
          </a:p>
        </p:txBody>
      </p:sp>
      <p:sp>
        <p:nvSpPr>
          <p:cNvPr id="63" name="Line 28"/>
          <p:cNvSpPr>
            <a:spLocks noChangeShapeType="1"/>
          </p:cNvSpPr>
          <p:nvPr/>
        </p:nvSpPr>
        <p:spPr bwMode="auto">
          <a:xfrm>
            <a:off x="505782" y="6002450"/>
            <a:ext cx="6365553" cy="6810"/>
          </a:xfrm>
          <a:prstGeom prst="line">
            <a:avLst/>
          </a:prstGeom>
          <a:ln w="19050">
            <a:solidFill>
              <a:schemeClr val="tx1">
                <a:lumMod val="95000"/>
                <a:lumOff val="5000"/>
              </a:schemeClr>
            </a:solidFill>
            <a:headEnd type="none" w="med" len="med"/>
            <a:tailEnd type="none" w="med" len="med"/>
          </a:ln>
          <a:extLst/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sz="1018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64" name="Text Box 102"/>
          <p:cNvSpPr txBox="1">
            <a:spLocks noChangeArrowheads="1"/>
          </p:cNvSpPr>
          <p:nvPr/>
        </p:nvSpPr>
        <p:spPr bwMode="auto">
          <a:xfrm>
            <a:off x="438177" y="5769991"/>
            <a:ext cx="966931" cy="263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fr-FR" altLang="fr-FR" sz="1110" dirty="0"/>
              <a:t>RST global </a:t>
            </a:r>
          </a:p>
        </p:txBody>
      </p:sp>
      <p:sp>
        <p:nvSpPr>
          <p:cNvPr id="65" name="Ellipse 64"/>
          <p:cNvSpPr/>
          <p:nvPr/>
        </p:nvSpPr>
        <p:spPr bwMode="auto">
          <a:xfrm>
            <a:off x="6131062" y="2586546"/>
            <a:ext cx="74427" cy="79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>
              <a:noFill/>
            </a:endParaRPr>
          </a:p>
        </p:txBody>
      </p:sp>
      <p:sp>
        <p:nvSpPr>
          <p:cNvPr id="66" name="Ellipse 65"/>
          <p:cNvSpPr/>
          <p:nvPr/>
        </p:nvSpPr>
        <p:spPr bwMode="auto">
          <a:xfrm>
            <a:off x="5747618" y="1233483"/>
            <a:ext cx="74427" cy="79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>
              <a:noFill/>
            </a:endParaRPr>
          </a:p>
        </p:txBody>
      </p:sp>
      <p:sp>
        <p:nvSpPr>
          <p:cNvPr id="67" name="Ellipse 66"/>
          <p:cNvSpPr/>
          <p:nvPr/>
        </p:nvSpPr>
        <p:spPr bwMode="auto">
          <a:xfrm>
            <a:off x="6510096" y="4890281"/>
            <a:ext cx="74427" cy="79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>
              <a:noFill/>
            </a:endParaRPr>
          </a:p>
        </p:txBody>
      </p:sp>
      <p:sp>
        <p:nvSpPr>
          <p:cNvPr id="68" name="Ellipse 67"/>
          <p:cNvSpPr/>
          <p:nvPr/>
        </p:nvSpPr>
        <p:spPr bwMode="auto">
          <a:xfrm>
            <a:off x="6510096" y="3512095"/>
            <a:ext cx="74427" cy="79783"/>
          </a:xfrm>
          <a:prstGeom prst="ellipse">
            <a:avLst/>
          </a:prstGeom>
          <a:solidFill>
            <a:schemeClr val="bg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>
              <a:noFill/>
            </a:endParaRPr>
          </a:p>
        </p:txBody>
      </p:sp>
      <p:sp>
        <p:nvSpPr>
          <p:cNvPr id="69" name="Rectangle 30"/>
          <p:cNvSpPr>
            <a:spLocks noChangeArrowheads="1"/>
          </p:cNvSpPr>
          <p:nvPr/>
        </p:nvSpPr>
        <p:spPr bwMode="auto">
          <a:xfrm>
            <a:off x="912933" y="1507107"/>
            <a:ext cx="1093347" cy="644496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fr-FR" sz="1110" dirty="0"/>
              <a:t>Fast</a:t>
            </a:r>
            <a:r>
              <a:rPr lang="fr-FR" altLang="fr-FR" sz="1110" dirty="0"/>
              <a:t> </a:t>
            </a:r>
            <a:r>
              <a:rPr lang="fr-FR" altLang="fr-FR" sz="1110" dirty="0" err="1"/>
              <a:t>Clk</a:t>
            </a:r>
            <a:r>
              <a:rPr lang="fr-FR" altLang="fr-FR" sz="1110" dirty="0"/>
              <a:t> </a:t>
            </a:r>
            <a:r>
              <a:rPr lang="fr-FR" altLang="fr-FR" sz="1110" dirty="0" err="1"/>
              <a:t>ref</a:t>
            </a:r>
            <a:r>
              <a:rPr lang="fr-FR" altLang="fr-FR" sz="1110" dirty="0"/>
              <a:t>. </a:t>
            </a:r>
          </a:p>
          <a:p>
            <a:pPr algn="ctr"/>
            <a:r>
              <a:rPr lang="fr-FR" altLang="fr-FR" sz="1110" dirty="0" err="1"/>
              <a:t>Generator</a:t>
            </a:r>
            <a:r>
              <a:rPr lang="fr-FR" altLang="fr-FR" sz="1110" dirty="0"/>
              <a:t> (PLL)</a:t>
            </a:r>
          </a:p>
          <a:p>
            <a:pPr algn="ctr"/>
            <a:r>
              <a:rPr lang="fr-FR" altLang="fr-FR" sz="1110" dirty="0"/>
              <a:t>TX_SLVS</a:t>
            </a:r>
          </a:p>
        </p:txBody>
      </p:sp>
      <p:sp>
        <p:nvSpPr>
          <p:cNvPr id="70" name="Double flèche horizontale 69"/>
          <p:cNvSpPr/>
          <p:nvPr/>
        </p:nvSpPr>
        <p:spPr bwMode="auto">
          <a:xfrm>
            <a:off x="6975325" y="2323568"/>
            <a:ext cx="2020014" cy="142082"/>
          </a:xfrm>
          <a:prstGeom prst="leftRightArrow">
            <a:avLst>
              <a:gd name="adj1" fmla="val 44872"/>
              <a:gd name="adj2" fmla="val 4295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71" name="Double flèche horizontale 70"/>
          <p:cNvSpPr/>
          <p:nvPr/>
        </p:nvSpPr>
        <p:spPr bwMode="auto">
          <a:xfrm>
            <a:off x="6947071" y="1105287"/>
            <a:ext cx="2020014" cy="142082"/>
          </a:xfrm>
          <a:prstGeom prst="leftRightArrow">
            <a:avLst>
              <a:gd name="adj1" fmla="val 44872"/>
              <a:gd name="adj2" fmla="val 42950"/>
            </a:avLst>
          </a:prstGeom>
          <a:solidFill>
            <a:schemeClr val="bg1"/>
          </a:solidFill>
          <a:ln w="9525" cap="flat" cmpd="sng" algn="ctr">
            <a:solidFill>
              <a:schemeClr val="tx1">
                <a:lumMod val="75000"/>
                <a:lumOff val="2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84621" tIns="42311" rIns="84621" bIns="42311" numCol="1" rtlCol="0" anchor="t" anchorCtr="0" compatLnSpc="1">
            <a:prstTxWarp prst="textNoShape">
              <a:avLst/>
            </a:prstTxWarp>
          </a:bodyPr>
          <a:lstStyle/>
          <a:p>
            <a:pPr defTabSz="846277"/>
            <a:endParaRPr lang="fr-FR" sz="1018"/>
          </a:p>
        </p:txBody>
      </p:sp>
      <p:sp>
        <p:nvSpPr>
          <p:cNvPr id="72" name="Rectangle 30"/>
          <p:cNvSpPr>
            <a:spLocks noChangeArrowheads="1"/>
          </p:cNvSpPr>
          <p:nvPr/>
        </p:nvSpPr>
        <p:spPr bwMode="auto">
          <a:xfrm>
            <a:off x="912933" y="2428919"/>
            <a:ext cx="1093347" cy="264717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fr-FR" altLang="fr-FR" sz="1110" dirty="0"/>
              <a:t>RX_SLVS</a:t>
            </a:r>
          </a:p>
        </p:txBody>
      </p:sp>
      <p:sp>
        <p:nvSpPr>
          <p:cNvPr id="73" name="Line 100"/>
          <p:cNvSpPr>
            <a:spLocks noChangeShapeType="1"/>
          </p:cNvSpPr>
          <p:nvPr/>
        </p:nvSpPr>
        <p:spPr bwMode="auto">
          <a:xfrm>
            <a:off x="1454026" y="2157220"/>
            <a:ext cx="1070" cy="304902"/>
          </a:xfrm>
          <a:prstGeom prst="line">
            <a:avLst/>
          </a:prstGeom>
          <a:ln w="19050">
            <a:solidFill>
              <a:srgbClr val="FF3300"/>
            </a:solidFill>
            <a:headEnd/>
            <a:tailEnd type="triangle" w="med" len="med"/>
          </a:ln>
          <a:extLst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/>
          <a:lstStyle/>
          <a:p>
            <a:endParaRPr lang="fr-FR" sz="1018"/>
          </a:p>
        </p:txBody>
      </p:sp>
      <p:sp>
        <p:nvSpPr>
          <p:cNvPr id="74" name="ZoneTexte 73"/>
          <p:cNvSpPr txBox="1"/>
          <p:nvPr/>
        </p:nvSpPr>
        <p:spPr>
          <a:xfrm>
            <a:off x="-252507" y="1275413"/>
            <a:ext cx="26064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0" dirty="0" smtClean="0"/>
              <a:t>(</a:t>
            </a:r>
            <a:r>
              <a:rPr lang="fr-FR" sz="1200" b="0" dirty="0" err="1" smtClean="0"/>
              <a:t>Clk</a:t>
            </a:r>
            <a:r>
              <a:rPr lang="fr-FR" sz="1200" b="0" dirty="0" smtClean="0"/>
              <a:t> </a:t>
            </a:r>
            <a:r>
              <a:rPr lang="fr-FR" sz="1200" b="0" dirty="0" err="1" smtClean="0"/>
              <a:t>ref</a:t>
            </a:r>
            <a:r>
              <a:rPr lang="fr-FR" sz="1200" b="0" dirty="0" smtClean="0"/>
              <a:t> = k * 40MHz)</a:t>
            </a:r>
            <a:endParaRPr lang="fr-FR" sz="1200" b="0" dirty="0"/>
          </a:p>
        </p:txBody>
      </p:sp>
      <p:sp>
        <p:nvSpPr>
          <p:cNvPr id="75" name="Titre 1"/>
          <p:cNvSpPr>
            <a:spLocks noGrp="1"/>
          </p:cNvSpPr>
          <p:nvPr>
            <p:ph type="title"/>
          </p:nvPr>
        </p:nvSpPr>
        <p:spPr>
          <a:xfrm>
            <a:off x="1124412" y="40973"/>
            <a:ext cx="7673900" cy="400051"/>
          </a:xfrm>
        </p:spPr>
        <p:txBody>
          <a:bodyPr/>
          <a:lstStyle/>
          <a:p>
            <a:r>
              <a:rPr lang="fr-FR" dirty="0" err="1" smtClean="0"/>
              <a:t>CRONOTIC</a:t>
            </a:r>
            <a:r>
              <a:rPr lang="fr-FR" dirty="0" smtClean="0"/>
              <a:t> (</a:t>
            </a:r>
            <a:r>
              <a:rPr lang="fr-FR" dirty="0" err="1" smtClean="0"/>
              <a:t>TSMC</a:t>
            </a:r>
            <a:r>
              <a:rPr lang="fr-FR" dirty="0" smtClean="0"/>
              <a:t> 130nm)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1239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24412" y="40973"/>
            <a:ext cx="7517783" cy="400051"/>
          </a:xfrm>
        </p:spPr>
        <p:txBody>
          <a:bodyPr/>
          <a:lstStyle/>
          <a:p>
            <a:r>
              <a:rPr lang="fr-FR" dirty="0" err="1" smtClean="0"/>
              <a:t>CRONOTIC</a:t>
            </a:r>
            <a:r>
              <a:rPr lang="fr-FR" dirty="0" smtClean="0"/>
              <a:t> </a:t>
            </a:r>
            <a:r>
              <a:rPr lang="fr-FR" dirty="0"/>
              <a:t>(</a:t>
            </a:r>
            <a:r>
              <a:rPr lang="fr-FR" dirty="0" err="1"/>
              <a:t>TSMC</a:t>
            </a:r>
            <a:r>
              <a:rPr lang="fr-FR" dirty="0"/>
              <a:t> 130nm)</a:t>
            </a:r>
          </a:p>
        </p:txBody>
      </p:sp>
      <p:sp>
        <p:nvSpPr>
          <p:cNvPr id="3" name="Rectangle 2"/>
          <p:cNvSpPr/>
          <p:nvPr/>
        </p:nvSpPr>
        <p:spPr>
          <a:xfrm>
            <a:off x="5897880" y="997885"/>
            <a:ext cx="3878580" cy="4593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TSMC </a:t>
            </a:r>
            <a:r>
              <a:rPr lang="en-US" sz="1800" b="0" dirty="0">
                <a:solidFill>
                  <a:srgbClr val="2D2D8A">
                    <a:lumMod val="50000"/>
                  </a:srgbClr>
                </a:solidFill>
              </a:rPr>
              <a:t>130 nm </a:t>
            </a: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process</a:t>
            </a: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dirty="0" smtClean="0">
                <a:solidFill>
                  <a:srgbClr val="C00000"/>
                </a:solidFill>
              </a:rPr>
              <a:t>32 channel</a:t>
            </a: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Triple-voting rad-hard digital</a:t>
            </a:r>
            <a:endParaRPr lang="en-US" sz="1800" b="0" dirty="0">
              <a:solidFill>
                <a:srgbClr val="2D2D8A">
                  <a:lumMod val="50000"/>
                </a:srgbClr>
              </a:solidFill>
            </a:endParaRP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2D2D8A">
                    <a:lumMod val="50000"/>
                  </a:srgbClr>
                </a:solidFill>
              </a:rPr>
              <a:t>Dimensions : </a:t>
            </a:r>
          </a:p>
          <a:p>
            <a:pPr marL="687601" lvl="1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2,400 x 2,450 </a:t>
            </a:r>
            <a:r>
              <a:rPr lang="en-US" sz="1800" b="0" dirty="0">
                <a:solidFill>
                  <a:srgbClr val="2D2D8A">
                    <a:lumMod val="50000"/>
                  </a:srgbClr>
                </a:solidFill>
              </a:rPr>
              <a:t>mm</a:t>
            </a:r>
            <a:r>
              <a:rPr lang="en-US" sz="1800" b="0" baseline="30000" dirty="0">
                <a:solidFill>
                  <a:srgbClr val="2D2D8A">
                    <a:lumMod val="50000"/>
                  </a:srgbClr>
                </a:solidFill>
              </a:rPr>
              <a:t>2</a:t>
            </a: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>
                <a:solidFill>
                  <a:srgbClr val="2D2D8A">
                    <a:lumMod val="50000"/>
                  </a:srgbClr>
                </a:solidFill>
              </a:rPr>
              <a:t>Submitted Nov 2</a:t>
            </a:r>
            <a:r>
              <a:rPr lang="en-US" sz="1800" b="0" baseline="30000" dirty="0">
                <a:solidFill>
                  <a:srgbClr val="2D2D8A">
                    <a:lumMod val="50000"/>
                  </a:srgbClr>
                </a:solidFill>
              </a:rPr>
              <a:t>nd</a:t>
            </a:r>
            <a:r>
              <a:rPr lang="en-US" sz="1800" b="0" dirty="0">
                <a:solidFill>
                  <a:srgbClr val="2D2D8A">
                    <a:lumMod val="50000"/>
                  </a:srgbClr>
                </a:solidFill>
              </a:rPr>
              <a:t> 2016 </a:t>
            </a: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 err="1" smtClean="0">
                <a:solidFill>
                  <a:srgbClr val="2D2D8A">
                    <a:lumMod val="50000"/>
                  </a:srgbClr>
                </a:solidFill>
              </a:rPr>
              <a:t>ASIC</a:t>
            </a: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 returned from fab by end of January</a:t>
            </a: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Packaging is done </a:t>
            </a:r>
            <a:r>
              <a:rPr lang="en-US" sz="1400" b="0" dirty="0" smtClean="0">
                <a:solidFill>
                  <a:srgbClr val="2D2D8A">
                    <a:lumMod val="50000"/>
                  </a:srgbClr>
                </a:solidFill>
              </a:rPr>
              <a:t>(</a:t>
            </a:r>
            <a:r>
              <a:rPr lang="en-US" sz="1400" b="0" dirty="0" err="1" smtClean="0">
                <a:solidFill>
                  <a:srgbClr val="2D2D8A">
                    <a:lumMod val="50000"/>
                  </a:srgbClr>
                </a:solidFill>
              </a:rPr>
              <a:t>CQFP</a:t>
            </a:r>
            <a:r>
              <a:rPr lang="en-US" sz="1400" b="0" dirty="0" smtClean="0">
                <a:solidFill>
                  <a:srgbClr val="2D2D8A">
                    <a:lumMod val="50000"/>
                  </a:srgbClr>
                </a:solidFill>
              </a:rPr>
              <a:t> 128)</a:t>
            </a:r>
          </a:p>
          <a:p>
            <a:pPr marL="264462" indent="-264462" algn="l">
              <a:spcAft>
                <a:spcPts val="1110"/>
              </a:spcAft>
              <a:buFont typeface="Wingdings" panose="05000000000000000000" pitchFamily="2" charset="2"/>
              <a:buChar char="§"/>
            </a:pPr>
            <a:r>
              <a:rPr lang="en-US" sz="1800" b="0" dirty="0" smtClean="0">
                <a:solidFill>
                  <a:srgbClr val="2D2D8A">
                    <a:lumMod val="50000"/>
                  </a:srgbClr>
                </a:solidFill>
              </a:rPr>
              <a:t>Test board must be designed, it started by beginning of March</a:t>
            </a:r>
          </a:p>
          <a:p>
            <a:pPr algn="l">
              <a:spcAft>
                <a:spcPts val="1110"/>
              </a:spcAft>
            </a:pPr>
            <a:endParaRPr lang="en-US" sz="1800" b="0" baseline="300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/>
          <a:srcRect t="4690" r="10535"/>
          <a:stretch/>
        </p:blipFill>
        <p:spPr>
          <a:xfrm>
            <a:off x="479329" y="833172"/>
            <a:ext cx="2695549" cy="2709184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7" t="12618" b="15008"/>
          <a:stretch/>
        </p:blipFill>
        <p:spPr>
          <a:xfrm>
            <a:off x="479329" y="3702577"/>
            <a:ext cx="2695549" cy="2802246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50" t="24056" r="7812" b="15344"/>
          <a:stretch/>
        </p:blipFill>
        <p:spPr>
          <a:xfrm rot="5400000">
            <a:off x="2497980" y="2869695"/>
            <a:ext cx="3971875" cy="229853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375664" y="5661660"/>
            <a:ext cx="225752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Aft>
                <a:spcPts val="1110"/>
              </a:spcAft>
            </a:pPr>
            <a:r>
              <a:rPr lang="en-US" sz="1000" b="0" i="1" dirty="0" smtClean="0">
                <a:solidFill>
                  <a:srgbClr val="2D2D8A">
                    <a:lumMod val="50000"/>
                  </a:srgbClr>
                </a:solidFill>
                <a:latin typeface="Calibri (Corps)"/>
              </a:rPr>
              <a:t>Credit : M. </a:t>
            </a:r>
            <a:r>
              <a:rPr lang="en-US" sz="1000" b="0" i="1" dirty="0" err="1" smtClean="0">
                <a:solidFill>
                  <a:srgbClr val="2D2D8A">
                    <a:lumMod val="50000"/>
                  </a:srgbClr>
                </a:solidFill>
                <a:latin typeface="Calibri (Corps)"/>
              </a:rPr>
              <a:t>Dahoumane</a:t>
            </a:r>
            <a:endParaRPr lang="en-US" sz="1000" b="0" i="1" baseline="30000" dirty="0">
              <a:latin typeface="Calibri (Corps)"/>
            </a:endParaRPr>
          </a:p>
        </p:txBody>
      </p:sp>
    </p:spTree>
    <p:extLst>
      <p:ext uri="{BB962C8B-B14F-4D97-AF65-F5344CB8AC3E}">
        <p14:creationId xmlns:p14="http://schemas.microsoft.com/office/powerpoint/2010/main" val="163091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9422"/>
            <a:ext cx="9421616" cy="4491172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88430" y="67922"/>
            <a:ext cx="7677150" cy="400050"/>
          </a:xfrm>
        </p:spPr>
        <p:txBody>
          <a:bodyPr/>
          <a:lstStyle/>
          <a:p>
            <a:r>
              <a:rPr lang="fr-FR" dirty="0" smtClean="0"/>
              <a:t>CRONOTIC 2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5675870" y="4555526"/>
            <a:ext cx="433609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/>
              <a:t>Deux Ring oscillateurs (</a:t>
            </a:r>
            <a:r>
              <a:rPr lang="fr-FR" sz="1400" dirty="0" err="1" smtClean="0"/>
              <a:t>f_Slow</a:t>
            </a:r>
            <a:r>
              <a:rPr lang="fr-FR" sz="1400" dirty="0" smtClean="0"/>
              <a:t> &lt; </a:t>
            </a:r>
            <a:r>
              <a:rPr lang="fr-FR" sz="1400" dirty="0" err="1" smtClean="0"/>
              <a:t>f_Fast</a:t>
            </a:r>
            <a:r>
              <a:rPr lang="fr-FR" sz="1400" dirty="0" smtClean="0"/>
              <a:t>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/>
              <a:t>8</a:t>
            </a:r>
            <a:r>
              <a:rPr lang="fr-FR" sz="1400" dirty="0" smtClean="0"/>
              <a:t> éléments de retard en différentielle </a:t>
            </a:r>
            <a:r>
              <a:rPr lang="fr-FR" sz="1400" dirty="0" smtClean="0">
                <a:sym typeface="Wingdings" panose="05000000000000000000" pitchFamily="2" charset="2"/>
              </a:rPr>
              <a:t> 16 transitions S(1) à S(8), S(1) à S(8) et F(1) à F(8), F(1) à F(8)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sym typeface="Wingdings" panose="05000000000000000000" pitchFamily="2" charset="2"/>
              </a:rPr>
              <a:t>Une matrice de détection de phase </a:t>
            </a:r>
            <a:r>
              <a:rPr lang="fr-FR" sz="1400" dirty="0" err="1" smtClean="0">
                <a:sym typeface="Wingdings" panose="05000000000000000000" pitchFamily="2" charset="2"/>
              </a:rPr>
              <a:t>PDij</a:t>
            </a:r>
            <a:r>
              <a:rPr lang="fr-FR" sz="1400" dirty="0" smtClean="0">
                <a:sym typeface="Wingdings" panose="05000000000000000000" pitchFamily="2" charset="2"/>
              </a:rPr>
              <a:t> avec i=[1..8] et j=[1..8]</a:t>
            </a:r>
            <a:r>
              <a:rPr lang="fr-FR" sz="1400" dirty="0" smtClean="0"/>
              <a:t>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FF0000"/>
                </a:solidFill>
              </a:rPr>
              <a:t>La résolution LSB = </a:t>
            </a:r>
            <a:r>
              <a:rPr lang="fr-FR" sz="1400" dirty="0" err="1" smtClean="0">
                <a:solidFill>
                  <a:srgbClr val="FF0000"/>
                </a:solidFill>
              </a:rPr>
              <a:t>delay_slow</a:t>
            </a:r>
            <a:r>
              <a:rPr lang="fr-FR" sz="1400" dirty="0" smtClean="0">
                <a:solidFill>
                  <a:srgbClr val="FF0000"/>
                </a:solidFill>
              </a:rPr>
              <a:t> – </a:t>
            </a:r>
            <a:r>
              <a:rPr lang="fr-FR" sz="1400" dirty="0" err="1" smtClean="0">
                <a:solidFill>
                  <a:srgbClr val="FF0000"/>
                </a:solidFill>
              </a:rPr>
              <a:t>delay_fast</a:t>
            </a:r>
            <a:endParaRPr lang="fr-FR" sz="1400" dirty="0">
              <a:solidFill>
                <a:srgbClr val="FF0000"/>
              </a:solidFill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r-FR" sz="1400" dirty="0" smtClean="0">
                <a:solidFill>
                  <a:srgbClr val="009900"/>
                </a:solidFill>
              </a:rPr>
              <a:t>Réduire le </a:t>
            </a:r>
            <a:r>
              <a:rPr lang="fr-FR" sz="1400" u="sng" dirty="0" smtClean="0">
                <a:solidFill>
                  <a:srgbClr val="009900"/>
                </a:solidFill>
              </a:rPr>
              <a:t>temps mort</a:t>
            </a:r>
            <a:r>
              <a:rPr lang="fr-FR" sz="1400" dirty="0" smtClean="0">
                <a:solidFill>
                  <a:srgbClr val="009900"/>
                </a:solidFill>
              </a:rPr>
              <a:t>, et le </a:t>
            </a:r>
            <a:r>
              <a:rPr lang="fr-FR" sz="1400" u="sng" dirty="0" err="1" smtClean="0">
                <a:solidFill>
                  <a:srgbClr val="009900"/>
                </a:solidFill>
              </a:rPr>
              <a:t>jitter</a:t>
            </a:r>
            <a:r>
              <a:rPr lang="fr-FR" sz="1400" u="sng" dirty="0" smtClean="0">
                <a:solidFill>
                  <a:srgbClr val="009900"/>
                </a:solidFill>
              </a:rPr>
              <a:t> cumulé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  <a:p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 smtClean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fr-FR" sz="1400" dirty="0"/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944" y="32038"/>
            <a:ext cx="2191056" cy="581106"/>
          </a:xfrm>
          <a:prstGeom prst="rect">
            <a:avLst/>
          </a:prstGeom>
        </p:spPr>
      </p:pic>
      <p:cxnSp>
        <p:nvCxnSpPr>
          <p:cNvPr id="10" name="Connecteur droit 9"/>
          <p:cNvCxnSpPr/>
          <p:nvPr/>
        </p:nvCxnSpPr>
        <p:spPr bwMode="auto">
          <a:xfrm flipV="1">
            <a:off x="7913554" y="5064362"/>
            <a:ext cx="252484" cy="6824"/>
          </a:xfrm>
          <a:prstGeom prst="line">
            <a:avLst/>
          </a:prstGeom>
          <a:ln w="12700">
            <a:solidFill>
              <a:srgbClr val="2D2D8A"/>
            </a:solidFill>
            <a:headEnd type="none" w="med" len="med"/>
            <a:tailEnd type="none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2" name="Connecteur droit 11"/>
          <p:cNvCxnSpPr/>
          <p:nvPr/>
        </p:nvCxnSpPr>
        <p:spPr bwMode="auto">
          <a:xfrm flipV="1">
            <a:off x="8330851" y="5057538"/>
            <a:ext cx="252484" cy="68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 bwMode="auto">
          <a:xfrm flipV="1">
            <a:off x="6381133" y="5244610"/>
            <a:ext cx="252484" cy="68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 bwMode="auto">
          <a:xfrm flipV="1">
            <a:off x="5963836" y="5237786"/>
            <a:ext cx="252484" cy="682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572950" y="1013825"/>
            <a:ext cx="2697472" cy="307777"/>
          </a:xfrm>
          <a:prstGeom prst="rect">
            <a:avLst/>
          </a:prstGeom>
          <a:solidFill>
            <a:srgbClr val="EFD3DB"/>
          </a:solidFill>
        </p:spPr>
        <p:txBody>
          <a:bodyPr wrap="square" rtlCol="0">
            <a:spAutoFit/>
          </a:bodyPr>
          <a:lstStyle/>
          <a:p>
            <a:r>
              <a:rPr lang="fr-FR" sz="1400" dirty="0" smtClean="0">
                <a:solidFill>
                  <a:srgbClr val="911915"/>
                </a:solidFill>
              </a:rPr>
              <a:t>Détecteur de phase multiples</a:t>
            </a:r>
            <a:endParaRPr lang="fr-FR" sz="1400" dirty="0">
              <a:solidFill>
                <a:srgbClr val="911915"/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 bwMode="auto">
          <a:xfrm>
            <a:off x="1919416" y="1339422"/>
            <a:ext cx="1425146" cy="1840383"/>
          </a:xfrm>
          <a:prstGeom prst="straightConnector1">
            <a:avLst/>
          </a:prstGeom>
          <a:ln>
            <a:solidFill>
              <a:srgbClr val="EFD3DB"/>
            </a:solidFill>
            <a:headEnd type="none" w="med" len="med"/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8888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dèle_pole">
  <a:themeElements>
    <a:clrScheme name="michrau_L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ichrau_LR">
      <a:majorFont>
        <a:latin typeface="Arial"/>
        <a:ea typeface="Arial Unicode MS"/>
        <a:cs typeface="Arial Unicode MS"/>
      </a:majorFont>
      <a:minorFont>
        <a:latin typeface="Arial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6600CC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1" i="0" u="none" strike="noStrike" cap="none" normalizeH="0" baseline="0" dirty="0" smtClean="0">
            <a:ln>
              <a:solidFill>
                <a:srgbClr val="6600CC"/>
              </a:solidFill>
            </a:ln>
            <a:solidFill>
              <a:srgbClr val="23346C"/>
            </a:solidFill>
            <a:effectLst/>
            <a:latin typeface="Arial" charset="0"/>
            <a:ea typeface="Arial Unicode MS" pitchFamily="34" charset="-128"/>
            <a:cs typeface="Arial Unicode MS" pitchFamily="34" charset="-128"/>
          </a:defRPr>
        </a:defPPr>
      </a:lstStyle>
    </a:spDef>
    <a:lnDef>
      <a:spPr bwMode="auto">
        <a:ln>
          <a:headEnd type="none" w="med" len="med"/>
          <a:tailEnd type="none" w="med" len="med"/>
        </a:ln>
      </a:spPr>
      <a:bodyPr/>
      <a:lstStyle/>
      <a:style>
        <a:lnRef idx="3">
          <a:schemeClr val="accent6"/>
        </a:lnRef>
        <a:fillRef idx="0">
          <a:schemeClr val="accent6"/>
        </a:fillRef>
        <a:effectRef idx="2">
          <a:schemeClr val="accent6"/>
        </a:effectRef>
        <a:fontRef idx="minor">
          <a:schemeClr val="tx1"/>
        </a:fontRef>
      </a:style>
    </a:lnDef>
  </a:objectDefaults>
  <a:extraClrSchemeLst>
    <a:extraClrScheme>
      <a:clrScheme name="michrau_L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chrau_L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chrau_L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modèle_pole</Template>
  <TotalTime>40869</TotalTime>
  <Words>701</Words>
  <Application>Microsoft Office PowerPoint</Application>
  <PresentationFormat>Format A4 (210 x 297 mm)</PresentationFormat>
  <Paragraphs>234</Paragraphs>
  <Slides>11</Slides>
  <Notes>1</Notes>
  <HiddenSlides>0</HiddenSlides>
  <MMClips>0</MMClips>
  <ScaleCrop>false</ScaleCrop>
  <HeadingPairs>
    <vt:vector size="8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20" baseType="lpstr">
      <vt:lpstr>MS PGothic</vt:lpstr>
      <vt:lpstr>Arial</vt:lpstr>
      <vt:lpstr>Arial Unicode MS</vt:lpstr>
      <vt:lpstr>Calibri</vt:lpstr>
      <vt:lpstr>Calibri (Corps)</vt:lpstr>
      <vt:lpstr>Times New Roman</vt:lpstr>
      <vt:lpstr>Wingdings</vt:lpstr>
      <vt:lpstr>modèle_pole</vt:lpstr>
      <vt:lpstr>Equation</vt:lpstr>
      <vt:lpstr>Revue des mesures de temps ASIC/FPGA du pôle MicRhAu</vt:lpstr>
      <vt:lpstr>Time line</vt:lpstr>
      <vt:lpstr>TDC_BRICK (IBM 130nm)</vt:lpstr>
      <vt:lpstr>TDC_BRICK (IBM 130nm)</vt:lpstr>
      <vt:lpstr>TDC_BRICK (IBM 130nm)</vt:lpstr>
      <vt:lpstr>Clock reference of 1 GHz  is used as stop signal on the fast oscillator</vt:lpstr>
      <vt:lpstr>CRONOTIC (TSMC 130nm)</vt:lpstr>
      <vt:lpstr>CRONOTIC (TSMC 130nm)</vt:lpstr>
      <vt:lpstr>CRONOTIC 2</vt:lpstr>
      <vt:lpstr>CRONOTIC 2</vt:lpstr>
      <vt:lpstr>Présentation PowerPoint</vt:lpstr>
    </vt:vector>
  </TitlesOfParts>
  <Company>IN2P3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titre</dc:title>
  <dc:creator>ebecheto</dc:creator>
  <cp:lastModifiedBy>Edouard Bechetoille</cp:lastModifiedBy>
  <cp:revision>1779</cp:revision>
  <dcterms:created xsi:type="dcterms:W3CDTF">2013-03-21T14:14:44Z</dcterms:created>
  <dcterms:modified xsi:type="dcterms:W3CDTF">2017-05-17T13:29:35Z</dcterms:modified>
</cp:coreProperties>
</file>