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318" r:id="rId2"/>
    <p:sldId id="273" r:id="rId3"/>
    <p:sldId id="274" r:id="rId4"/>
    <p:sldId id="314" r:id="rId5"/>
    <p:sldId id="275" r:id="rId6"/>
    <p:sldId id="276" r:id="rId7"/>
    <p:sldId id="284" r:id="rId8"/>
    <p:sldId id="299" r:id="rId9"/>
    <p:sldId id="315" r:id="rId10"/>
    <p:sldId id="288" r:id="rId11"/>
    <p:sldId id="286" r:id="rId12"/>
    <p:sldId id="287" r:id="rId13"/>
    <p:sldId id="289" r:id="rId14"/>
    <p:sldId id="290" r:id="rId15"/>
    <p:sldId id="316" r:id="rId16"/>
    <p:sldId id="291" r:id="rId17"/>
    <p:sldId id="293" r:id="rId18"/>
    <p:sldId id="294" r:id="rId19"/>
    <p:sldId id="297" r:id="rId20"/>
    <p:sldId id="295" r:id="rId21"/>
    <p:sldId id="301" r:id="rId22"/>
    <p:sldId id="300" r:id="rId23"/>
    <p:sldId id="302" r:id="rId24"/>
    <p:sldId id="296" r:id="rId25"/>
    <p:sldId id="304" r:id="rId26"/>
    <p:sldId id="303" r:id="rId27"/>
    <p:sldId id="305" r:id="rId28"/>
    <p:sldId id="306" r:id="rId29"/>
    <p:sldId id="308" r:id="rId30"/>
    <p:sldId id="309" r:id="rId31"/>
    <p:sldId id="311" r:id="rId32"/>
    <p:sldId id="312" r:id="rId33"/>
    <p:sldId id="313" r:id="rId34"/>
    <p:sldId id="319" r:id="rId35"/>
    <p:sldId id="322" r:id="rId36"/>
    <p:sldId id="310" r:id="rId37"/>
    <p:sldId id="324" r:id="rId38"/>
    <p:sldId id="325" r:id="rId39"/>
    <p:sldId id="321" r:id="rId40"/>
    <p:sldId id="320" r:id="rId41"/>
    <p:sldId id="277" r:id="rId42"/>
    <p:sldId id="278" r:id="rId43"/>
    <p:sldId id="279" r:id="rId44"/>
    <p:sldId id="280" r:id="rId45"/>
    <p:sldId id="281" r:id="rId46"/>
    <p:sldId id="283" r:id="rId47"/>
    <p:sldId id="326" r:id="rId48"/>
  </p:sldIdLst>
  <p:sldSz cx="12192000" cy="6858000"/>
  <p:notesSz cx="7315200" cy="96012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11" autoAdjust="0"/>
    <p:restoredTop sz="95501" autoAdjust="0"/>
  </p:normalViewPr>
  <p:slideViewPr>
    <p:cSldViewPr snapToGrid="0">
      <p:cViewPr varScale="1">
        <p:scale>
          <a:sx n="121" d="100"/>
          <a:sy n="121" d="100"/>
        </p:scale>
        <p:origin x="114" y="228"/>
      </p:cViewPr>
      <p:guideLst/>
    </p:cSldViewPr>
  </p:slideViewPr>
  <p:outlineViewPr>
    <p:cViewPr>
      <p:scale>
        <a:sx n="33" d="100"/>
        <a:sy n="33" d="100"/>
      </p:scale>
      <p:origin x="0" y="-180"/>
    </p:cViewPr>
  </p:outlineViewPr>
  <p:notesTextViewPr>
    <p:cViewPr>
      <p:scale>
        <a:sx n="1" d="1"/>
        <a:sy n="1" d="1"/>
      </p:scale>
      <p:origin x="0" y="0"/>
    </p:cViewPr>
  </p:notesTextViewPr>
  <p:sorterViewPr>
    <p:cViewPr>
      <p:scale>
        <a:sx n="150" d="100"/>
        <a:sy n="150" d="100"/>
      </p:scale>
      <p:origin x="0" y="-2516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2A67E1A2-B5DD-45FA-9C88-F9A5ABB9CC3C}" type="datetimeFigureOut">
              <a:rPr lang="en-US" smtClean="0"/>
              <a:t>5/10/2017</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9D0F3815-FA64-4ED6-97DD-C221D84DC2EC}" type="slidenum">
              <a:rPr lang="en-US" smtClean="0"/>
              <a:t>‹#›</a:t>
            </a:fld>
            <a:endParaRPr lang="en-US"/>
          </a:p>
        </p:txBody>
      </p:sp>
    </p:spTree>
    <p:extLst>
      <p:ext uri="{BB962C8B-B14F-4D97-AF65-F5344CB8AC3E}">
        <p14:creationId xmlns:p14="http://schemas.microsoft.com/office/powerpoint/2010/main" val="1087691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4112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10</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94442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11</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894807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12</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288052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13</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8735147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14</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994477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15</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7416016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16</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40395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17</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613634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18</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278730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19</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17742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313308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20</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642541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21</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665460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22</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84222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23</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7578951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24</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321853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25</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643677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26</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7870107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27</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584405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28</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998292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29</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528864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007210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30</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999806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31</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33912497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32</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21256501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33</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9557212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34</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40198524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35</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1276096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36</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41930148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37</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374355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38</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1299785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39</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36685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97313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40</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82829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41</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49689661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42</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17391552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43</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585542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44</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27564000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45</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248674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46</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219032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47</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47638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5</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1718679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6</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532615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7</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647817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8</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3013629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defTabSz="1021992">
              <a:defRPr i="1">
                <a:solidFill>
                  <a:schemeClr val="tx1"/>
                </a:solidFill>
                <a:latin typeface="Arial" panose="020B0604020202020204" pitchFamily="34" charset="0"/>
              </a:defRPr>
            </a:lvl1pPr>
            <a:lvl2pPr marL="785372" indent="-302066" defTabSz="1021992">
              <a:defRPr i="1">
                <a:solidFill>
                  <a:schemeClr val="tx1"/>
                </a:solidFill>
                <a:latin typeface="Arial" panose="020B0604020202020204" pitchFamily="34" charset="0"/>
              </a:defRPr>
            </a:lvl2pPr>
            <a:lvl3pPr marL="1208265" indent="-241653" defTabSz="1021992">
              <a:defRPr i="1">
                <a:solidFill>
                  <a:schemeClr val="tx1"/>
                </a:solidFill>
                <a:latin typeface="Arial" panose="020B0604020202020204" pitchFamily="34" charset="0"/>
              </a:defRPr>
            </a:lvl3pPr>
            <a:lvl4pPr marL="1691571" indent="-241653" defTabSz="1021992">
              <a:defRPr i="1">
                <a:solidFill>
                  <a:schemeClr val="tx1"/>
                </a:solidFill>
                <a:latin typeface="Arial" panose="020B0604020202020204" pitchFamily="34" charset="0"/>
              </a:defRPr>
            </a:lvl4pPr>
            <a:lvl5pPr marL="2174878" indent="-241653" defTabSz="1021992">
              <a:defRPr i="1">
                <a:solidFill>
                  <a:schemeClr val="tx1"/>
                </a:solidFill>
                <a:latin typeface="Arial" panose="020B0604020202020204" pitchFamily="34" charset="0"/>
              </a:defRPr>
            </a:lvl5pPr>
            <a:lvl6pPr marL="2658184" indent="-241653" defTabSz="1021992" eaLnBrk="0" fontAlgn="base" hangingPunct="0">
              <a:spcBef>
                <a:spcPct val="0"/>
              </a:spcBef>
              <a:spcAft>
                <a:spcPct val="0"/>
              </a:spcAft>
              <a:defRPr i="1">
                <a:solidFill>
                  <a:schemeClr val="tx1"/>
                </a:solidFill>
                <a:latin typeface="Arial" panose="020B0604020202020204" pitchFamily="34" charset="0"/>
              </a:defRPr>
            </a:lvl6pPr>
            <a:lvl7pPr marL="3141490" indent="-241653" defTabSz="1021992" eaLnBrk="0" fontAlgn="base" hangingPunct="0">
              <a:spcBef>
                <a:spcPct val="0"/>
              </a:spcBef>
              <a:spcAft>
                <a:spcPct val="0"/>
              </a:spcAft>
              <a:defRPr i="1">
                <a:solidFill>
                  <a:schemeClr val="tx1"/>
                </a:solidFill>
                <a:latin typeface="Arial" panose="020B0604020202020204" pitchFamily="34" charset="0"/>
              </a:defRPr>
            </a:lvl7pPr>
            <a:lvl8pPr marL="3624796" indent="-241653" defTabSz="1021992" eaLnBrk="0" fontAlgn="base" hangingPunct="0">
              <a:spcBef>
                <a:spcPct val="0"/>
              </a:spcBef>
              <a:spcAft>
                <a:spcPct val="0"/>
              </a:spcAft>
              <a:defRPr i="1">
                <a:solidFill>
                  <a:schemeClr val="tx1"/>
                </a:solidFill>
                <a:latin typeface="Arial" panose="020B0604020202020204" pitchFamily="34" charset="0"/>
              </a:defRPr>
            </a:lvl8pPr>
            <a:lvl9pPr marL="4108102" indent="-241653" defTabSz="1021992" eaLnBrk="0" fontAlgn="base" hangingPunct="0">
              <a:spcBef>
                <a:spcPct val="0"/>
              </a:spcBef>
              <a:spcAft>
                <a:spcPct val="0"/>
              </a:spcAft>
              <a:defRPr i="1">
                <a:solidFill>
                  <a:schemeClr val="tx1"/>
                </a:solidFill>
                <a:latin typeface="Arial" panose="020B0604020202020204" pitchFamily="34" charset="0"/>
              </a:defRPr>
            </a:lvl9pPr>
          </a:lstStyle>
          <a:p>
            <a:fld id="{9EBE8BC4-EEA7-40DE-96FC-8FF8502C6A39}" type="slidenum">
              <a:rPr lang="fr-FR" altLang="en-US" i="0" smtClean="0"/>
              <a:pPr/>
              <a:t>9</a:t>
            </a:fld>
            <a:endParaRPr lang="fr-FR" altLang="en-US" i="0" smtClean="0"/>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66160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F434D-98F1-4F6E-B073-871B276653DE}"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19418974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F434D-98F1-4F6E-B073-871B276653DE}"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671164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F434D-98F1-4F6E-B073-871B276653DE}"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38849095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F434D-98F1-4F6E-B073-871B276653DE}"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7737047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F434D-98F1-4F6E-B073-871B276653DE}"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844211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F434D-98F1-4F6E-B073-871B276653DE}"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2590404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F434D-98F1-4F6E-B073-871B276653DE}"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241258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F434D-98F1-4F6E-B073-871B276653DE}"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3763493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F434D-98F1-4F6E-B073-871B276653DE}"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137296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F434D-98F1-4F6E-B073-871B276653DE}"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38096715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F434D-98F1-4F6E-B073-871B276653DE}"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84261F-6B85-435E-85D2-D6FB8A8F8256}" type="slidenum">
              <a:rPr lang="en-US" smtClean="0"/>
              <a:t>‹#›</a:t>
            </a:fld>
            <a:endParaRPr lang="en-US"/>
          </a:p>
        </p:txBody>
      </p:sp>
    </p:spTree>
    <p:extLst>
      <p:ext uri="{BB962C8B-B14F-4D97-AF65-F5344CB8AC3E}">
        <p14:creationId xmlns:p14="http://schemas.microsoft.com/office/powerpoint/2010/main" val="1076998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F434D-98F1-4F6E-B073-871B276653DE}"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84261F-6B85-435E-85D2-D6FB8A8F8256}" type="slidenum">
              <a:rPr lang="en-US" smtClean="0"/>
              <a:t>‹#›</a:t>
            </a:fld>
            <a:endParaRPr lang="en-US"/>
          </a:p>
        </p:txBody>
      </p:sp>
    </p:spTree>
    <p:extLst>
      <p:ext uri="{BB962C8B-B14F-4D97-AF65-F5344CB8AC3E}">
        <p14:creationId xmlns:p14="http://schemas.microsoft.com/office/powerpoint/2010/main" val="3367891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2.png"/><Relationship Id="rId7"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37.xml"/><Relationship Id="rId7" Type="http://schemas.openxmlformats.org/officeDocument/2006/relationships/image" Target="../media/image4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2.png"/><Relationship Id="rId5" Type="http://schemas.openxmlformats.org/officeDocument/2006/relationships/image" Target="../media/image40.wmf"/><Relationship Id="rId4" Type="http://schemas.openxmlformats.org/officeDocument/2006/relationships/oleObject" Target="../embeddings/oleObject1.bin"/></Relationships>
</file>

<file path=ppt/slides/_rels/slide3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6.xml"/><Relationship Id="rId5" Type="http://schemas.openxmlformats.org/officeDocument/2006/relationships/image" Target="../media/image50.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a:t>
            </a:fld>
            <a:endParaRPr lang="fr-FR" altLang="en-US" sz="1400"/>
          </a:p>
        </p:txBody>
      </p:sp>
      <p:sp>
        <p:nvSpPr>
          <p:cNvPr id="4100" name="Rectangle 2"/>
          <p:cNvSpPr>
            <a:spLocks noGrp="1" noChangeArrowheads="1"/>
          </p:cNvSpPr>
          <p:nvPr>
            <p:ph type="title"/>
          </p:nvPr>
        </p:nvSpPr>
        <p:spPr/>
        <p:txBody>
          <a:bodyPr/>
          <a:lstStyle/>
          <a:p>
            <a:pPr algn="ctr" eaLnBrk="1" hangingPunct="1"/>
            <a:r>
              <a:rPr lang="en-US" altLang="en-US" dirty="0" smtClean="0"/>
              <a:t>Switched Mode Power Supply</a:t>
            </a:r>
            <a:br>
              <a:rPr lang="en-US" altLang="en-US" dirty="0" smtClean="0"/>
            </a:br>
            <a:r>
              <a:rPr lang="en-US" altLang="en-US" dirty="0" smtClean="0"/>
              <a:t>(DC/DC buck converter)</a:t>
            </a:r>
          </a:p>
        </p:txBody>
      </p:sp>
      <p:sp>
        <p:nvSpPr>
          <p:cNvPr id="404483" name="Rectangle 3"/>
          <p:cNvSpPr>
            <a:spLocks noChangeArrowheads="1"/>
          </p:cNvSpPr>
          <p:nvPr/>
        </p:nvSpPr>
        <p:spPr bwMode="auto">
          <a:xfrm>
            <a:off x="2108200" y="1807527"/>
            <a:ext cx="7797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smtClean="0">
                <a:effectLst>
                  <a:outerShdw blurRad="38100" dist="38100" dir="2700000" algn="tl">
                    <a:srgbClr val="C0C0C0"/>
                  </a:outerShdw>
                </a:effectLst>
              </a:rPr>
              <a:t>1-Why use a DC/DC converter ?</a:t>
            </a:r>
            <a:endParaRPr lang="en-US" altLang="en-US" dirty="0">
              <a:effectLst>
                <a:outerShdw blurRad="38100" dist="38100" dir="2700000" algn="tl">
                  <a:srgbClr val="C0C0C0"/>
                </a:outerShdw>
              </a:effectLst>
            </a:endParaRPr>
          </a:p>
          <a:p>
            <a:pPr>
              <a:defRPr/>
            </a:pPr>
            <a:r>
              <a:rPr lang="en-US" altLang="en-US" dirty="0" smtClean="0">
                <a:effectLst>
                  <a:outerShdw blurRad="38100" dist="38100" dir="2700000" algn="tl">
                    <a:srgbClr val="C0C0C0"/>
                  </a:outerShdw>
                </a:effectLst>
              </a:rPr>
              <a:t>2-Architecture</a:t>
            </a:r>
          </a:p>
          <a:p>
            <a:pPr>
              <a:defRPr/>
            </a:pPr>
            <a:r>
              <a:rPr lang="en-US" altLang="en-US" dirty="0" smtClean="0">
                <a:effectLst>
                  <a:outerShdw blurRad="38100" dist="38100" dir="2700000" algn="tl">
                    <a:srgbClr val="C0C0C0"/>
                  </a:outerShdw>
                </a:effectLst>
              </a:rPr>
              <a:t>3-Conduction modes</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Continuous Conduction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Discontinuous </a:t>
            </a:r>
            <a:r>
              <a:rPr lang="en-US" altLang="en-US" dirty="0">
                <a:effectLst>
                  <a:outerShdw blurRad="38100" dist="38100" dir="2700000" algn="tl">
                    <a:srgbClr val="C0C0C0"/>
                  </a:outerShdw>
                </a:effectLst>
              </a:rPr>
              <a:t>Conduction </a:t>
            </a:r>
            <a:r>
              <a:rPr lang="en-US" altLang="en-US" dirty="0" smtClean="0">
                <a:effectLst>
                  <a:outerShdw blurRad="38100" dist="38100" dir="2700000" algn="tl">
                    <a:srgbClr val="C0C0C0"/>
                  </a:outerShdw>
                </a:effectLst>
              </a:rPr>
              <a:t>Mode</a:t>
            </a:r>
          </a:p>
          <a:p>
            <a:pPr>
              <a:defRPr/>
            </a:pPr>
            <a:r>
              <a:rPr lang="en-US" altLang="en-US" dirty="0" smtClean="0">
                <a:effectLst>
                  <a:outerShdw blurRad="38100" dist="38100" dir="2700000" algn="tl">
                    <a:srgbClr val="C0C0C0"/>
                  </a:outerShdw>
                </a:effectLst>
              </a:rPr>
              <a:t>4-Stability</a:t>
            </a:r>
          </a:p>
          <a:p>
            <a:pPr lvl="1">
              <a:buFontTx/>
              <a:buChar char="•"/>
              <a:defRPr/>
            </a:pPr>
            <a:r>
              <a:rPr lang="en-US" altLang="en-US" dirty="0" smtClean="0">
                <a:effectLst>
                  <a:outerShdw blurRad="38100" dist="38100" dir="2700000" algn="tl">
                    <a:srgbClr val="C0C0C0"/>
                  </a:outerShdw>
                </a:effectLst>
              </a:rPr>
              <a:t>Voltage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Current Mode</a:t>
            </a:r>
          </a:p>
          <a:p>
            <a:pPr lvl="1">
              <a:buFontTx/>
              <a:buChar char="•"/>
              <a:defRPr/>
            </a:pPr>
            <a:r>
              <a:rPr lang="en-US" altLang="en-US" dirty="0" smtClean="0">
                <a:effectLst>
                  <a:outerShdw blurRad="38100" dist="38100" dir="2700000" algn="tl">
                    <a:srgbClr val="C0C0C0"/>
                  </a:outerShdw>
                </a:effectLst>
              </a:rPr>
              <a:t>Modulator transfer function</a:t>
            </a:r>
          </a:p>
          <a:p>
            <a:pPr lvl="1">
              <a:buFontTx/>
              <a:buChar char="•"/>
              <a:defRPr/>
            </a:pPr>
            <a:r>
              <a:rPr lang="en-US" altLang="en-US" dirty="0" smtClean="0">
                <a:effectLst>
                  <a:outerShdw blurRad="38100" dist="38100" dir="2700000" algn="tl">
                    <a:srgbClr val="C0C0C0"/>
                  </a:outerShdw>
                </a:effectLst>
              </a:rPr>
              <a:t>Filter transfer function</a:t>
            </a:r>
          </a:p>
          <a:p>
            <a:pPr lvl="1">
              <a:buFontTx/>
              <a:buChar char="•"/>
              <a:defRPr/>
            </a:pPr>
            <a:r>
              <a:rPr lang="en-US" altLang="en-US" dirty="0" smtClean="0">
                <a:effectLst>
                  <a:outerShdw blurRad="38100" dist="38100" dir="2700000" algn="tl">
                    <a:srgbClr val="C0C0C0"/>
                  </a:outerShdw>
                </a:effectLst>
              </a:rPr>
              <a:t>Compensator transfer function</a:t>
            </a:r>
          </a:p>
          <a:p>
            <a:pPr lvl="1">
              <a:buFontTx/>
              <a:buChar char="•"/>
              <a:defRPr/>
            </a:pPr>
            <a:r>
              <a:rPr lang="en-US" altLang="en-US" dirty="0" smtClean="0">
                <a:effectLst>
                  <a:outerShdw blurRad="38100" dist="38100" dir="2700000" algn="tl">
                    <a:srgbClr val="C0C0C0"/>
                  </a:outerShdw>
                </a:effectLst>
              </a:rPr>
              <a:t>Overall transfer function</a:t>
            </a:r>
          </a:p>
          <a:p>
            <a:pPr>
              <a:defRPr/>
            </a:pPr>
            <a:r>
              <a:rPr lang="en-US" altLang="en-US" dirty="0">
                <a:effectLst>
                  <a:outerShdw blurRad="38100" dist="38100" dir="2700000" algn="tl">
                    <a:srgbClr val="C0C0C0"/>
                  </a:outerShdw>
                </a:effectLst>
              </a:rPr>
              <a:t>5</a:t>
            </a:r>
            <a:r>
              <a:rPr lang="en-US" altLang="en-US" dirty="0" smtClean="0">
                <a:effectLst>
                  <a:outerShdw blurRad="38100" dist="38100" dir="2700000" algn="tl">
                    <a:srgbClr val="C0C0C0"/>
                  </a:outerShdw>
                </a:effectLst>
              </a:rPr>
              <a:t>-Efficiency</a:t>
            </a:r>
          </a:p>
          <a:p>
            <a:pPr>
              <a:defRPr/>
            </a:pPr>
            <a:r>
              <a:rPr lang="en-US" altLang="en-US" dirty="0" smtClean="0">
                <a:effectLst>
                  <a:outerShdw blurRad="38100" dist="38100" dir="2700000" algn="tl">
                    <a:srgbClr val="C0C0C0"/>
                  </a:outerShdw>
                </a:effectLst>
              </a:rPr>
              <a:t>6-Characteristics</a:t>
            </a:r>
          </a:p>
          <a:p>
            <a:pPr>
              <a:defRPr/>
            </a:pP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37265075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10</a:t>
            </a:fld>
            <a:endParaRPr lang="fr-FR" altLang="en-US" sz="1400"/>
          </a:p>
        </p:txBody>
      </p:sp>
      <p:sp>
        <p:nvSpPr>
          <p:cNvPr id="7" name="Title 1"/>
          <p:cNvSpPr>
            <a:spLocks noGrp="1"/>
          </p:cNvSpPr>
          <p:nvPr>
            <p:ph type="title"/>
          </p:nvPr>
        </p:nvSpPr>
        <p:spPr>
          <a:xfrm>
            <a:off x="838200" y="365126"/>
            <a:ext cx="10515600" cy="817186"/>
          </a:xfrm>
        </p:spPr>
        <p:txBody>
          <a:bodyPr/>
          <a:lstStyle/>
          <a:p>
            <a:pPr algn="ctr"/>
            <a:r>
              <a:rPr lang="en-US" altLang="en-US" dirty="0" smtClean="0">
                <a:effectLst>
                  <a:outerShdw blurRad="38100" dist="38100" dir="2700000" algn="tl">
                    <a:srgbClr val="C0C0C0"/>
                  </a:outerShdw>
                </a:effectLst>
              </a:rPr>
              <a:t>Continuous conduction mode</a:t>
            </a:r>
            <a:endParaRPr lang="en-US" dirty="0"/>
          </a:p>
        </p:txBody>
      </p:sp>
      <p:cxnSp>
        <p:nvCxnSpPr>
          <p:cNvPr id="26" name="Straight Arrow Connector 25"/>
          <p:cNvCxnSpPr/>
          <p:nvPr/>
        </p:nvCxnSpPr>
        <p:spPr>
          <a:xfrm flipV="1">
            <a:off x="2208523" y="1638774"/>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71347" y="1306412"/>
            <a:ext cx="591657" cy="427396"/>
          </a:xfrm>
          <a:prstGeom prst="rect">
            <a:avLst/>
          </a:prstGeom>
          <a:noFill/>
        </p:spPr>
        <p:txBody>
          <a:bodyPr wrap="none" rtlCol="0">
            <a:spAutoFit/>
          </a:bodyPr>
          <a:lstStyle/>
          <a:p>
            <a:r>
              <a:rPr lang="en-US" sz="2400" dirty="0" smtClean="0"/>
              <a:t>I</a:t>
            </a:r>
            <a:r>
              <a:rPr lang="en-US" dirty="0" smtClean="0"/>
              <a:t>self</a:t>
            </a:r>
            <a:endParaRPr lang="en-US" dirty="0"/>
          </a:p>
        </p:txBody>
      </p:sp>
      <p:cxnSp>
        <p:nvCxnSpPr>
          <p:cNvPr id="4096" name="Straight Connector 4095"/>
          <p:cNvCxnSpPr/>
          <p:nvPr/>
        </p:nvCxnSpPr>
        <p:spPr>
          <a:xfrm>
            <a:off x="2276724" y="2098022"/>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33073" y="1830450"/>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3" name="Straight Arrow Connector 2"/>
          <p:cNvCxnSpPr/>
          <p:nvPr/>
        </p:nvCxnSpPr>
        <p:spPr>
          <a:xfrm flipV="1">
            <a:off x="2131700" y="2590800"/>
            <a:ext cx="7948466" cy="435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939128" y="2611674"/>
            <a:ext cx="261610" cy="369332"/>
          </a:xfrm>
          <a:prstGeom prst="rect">
            <a:avLst/>
          </a:prstGeom>
          <a:noFill/>
        </p:spPr>
        <p:txBody>
          <a:bodyPr wrap="none" rtlCol="0">
            <a:spAutoFit/>
          </a:bodyPr>
          <a:lstStyle/>
          <a:p>
            <a:r>
              <a:rPr lang="en-US" dirty="0" smtClean="0"/>
              <a:t>t</a:t>
            </a:r>
            <a:endParaRPr lang="en-US" dirty="0"/>
          </a:p>
        </p:txBody>
      </p:sp>
      <p:grpSp>
        <p:nvGrpSpPr>
          <p:cNvPr id="20" name="Group 19"/>
          <p:cNvGrpSpPr/>
          <p:nvPr/>
        </p:nvGrpSpPr>
        <p:grpSpPr>
          <a:xfrm>
            <a:off x="2208520" y="1795064"/>
            <a:ext cx="2123994" cy="567136"/>
            <a:chOff x="2208520" y="1795064"/>
            <a:chExt cx="2123994" cy="567136"/>
          </a:xfrm>
        </p:grpSpPr>
        <p:cxnSp>
          <p:nvCxnSpPr>
            <p:cNvPr id="9" name="Straight Connector 8"/>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4318160" y="1752384"/>
            <a:ext cx="2123994" cy="567136"/>
            <a:chOff x="2208520" y="1795064"/>
            <a:chExt cx="2123994" cy="567136"/>
          </a:xfrm>
        </p:grpSpPr>
        <p:cxnSp>
          <p:nvCxnSpPr>
            <p:cNvPr id="57" name="Straight Connector 56"/>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9" name="Group 58"/>
          <p:cNvGrpSpPr/>
          <p:nvPr/>
        </p:nvGrpSpPr>
        <p:grpSpPr>
          <a:xfrm>
            <a:off x="6442154" y="1718153"/>
            <a:ext cx="2123994" cy="567136"/>
            <a:chOff x="2208520" y="1795064"/>
            <a:chExt cx="2123994" cy="567136"/>
          </a:xfrm>
        </p:grpSpPr>
        <p:cxnSp>
          <p:nvCxnSpPr>
            <p:cNvPr id="60" name="Straight Connector 59"/>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214216" y="1888514"/>
            <a:ext cx="1354538" cy="369332"/>
          </a:xfrm>
          <a:prstGeom prst="rect">
            <a:avLst/>
          </a:prstGeom>
          <a:noFill/>
        </p:spPr>
        <p:txBody>
          <a:bodyPr wrap="none" rtlCol="0">
            <a:spAutoFit/>
          </a:bodyPr>
          <a:lstStyle/>
          <a:p>
            <a:r>
              <a:rPr lang="en-US" dirty="0" smtClean="0"/>
              <a:t>High current</a:t>
            </a:r>
            <a:endParaRPr lang="en-US" dirty="0"/>
          </a:p>
        </p:txBody>
      </p:sp>
      <p:cxnSp>
        <p:nvCxnSpPr>
          <p:cNvPr id="62" name="Straight Arrow Connector 61"/>
          <p:cNvCxnSpPr/>
          <p:nvPr/>
        </p:nvCxnSpPr>
        <p:spPr>
          <a:xfrm flipV="1">
            <a:off x="2208519" y="2999489"/>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2276720" y="3796199"/>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585586" y="3499516"/>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65" name="Straight Arrow Connector 64"/>
          <p:cNvCxnSpPr>
            <a:endCxn id="66" idx="0"/>
          </p:cNvCxnSpPr>
          <p:nvPr/>
        </p:nvCxnSpPr>
        <p:spPr>
          <a:xfrm flipV="1">
            <a:off x="2131696" y="3972389"/>
            <a:ext cx="7938233" cy="3355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9939124" y="3972389"/>
            <a:ext cx="261610" cy="369332"/>
          </a:xfrm>
          <a:prstGeom prst="rect">
            <a:avLst/>
          </a:prstGeom>
          <a:noFill/>
        </p:spPr>
        <p:txBody>
          <a:bodyPr wrap="none" rtlCol="0">
            <a:spAutoFit/>
          </a:bodyPr>
          <a:lstStyle/>
          <a:p>
            <a:r>
              <a:rPr lang="en-US" dirty="0" smtClean="0"/>
              <a:t>t</a:t>
            </a:r>
            <a:endParaRPr lang="en-US" dirty="0"/>
          </a:p>
        </p:txBody>
      </p:sp>
      <p:grpSp>
        <p:nvGrpSpPr>
          <p:cNvPr id="67" name="Group 66"/>
          <p:cNvGrpSpPr/>
          <p:nvPr/>
        </p:nvGrpSpPr>
        <p:grpSpPr>
          <a:xfrm>
            <a:off x="2208516" y="3460583"/>
            <a:ext cx="2123994" cy="567136"/>
            <a:chOff x="2208520" y="1795064"/>
            <a:chExt cx="2123994" cy="567136"/>
          </a:xfrm>
        </p:grpSpPr>
        <p:cxnSp>
          <p:nvCxnSpPr>
            <p:cNvPr id="69" name="Straight Connector 68"/>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p:cNvGrpSpPr/>
          <p:nvPr/>
        </p:nvGrpSpPr>
        <p:grpSpPr>
          <a:xfrm>
            <a:off x="4318156" y="3439675"/>
            <a:ext cx="2123994" cy="567136"/>
            <a:chOff x="2208520" y="1795064"/>
            <a:chExt cx="2123994" cy="567136"/>
          </a:xfrm>
        </p:grpSpPr>
        <p:cxnSp>
          <p:nvCxnSpPr>
            <p:cNvPr id="72" name="Straight Connector 71"/>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Group 75"/>
          <p:cNvGrpSpPr/>
          <p:nvPr/>
        </p:nvGrpSpPr>
        <p:grpSpPr>
          <a:xfrm>
            <a:off x="6442150" y="3416330"/>
            <a:ext cx="2123994" cy="567136"/>
            <a:chOff x="2208520" y="1795064"/>
            <a:chExt cx="2123994" cy="567136"/>
          </a:xfrm>
        </p:grpSpPr>
        <p:cxnSp>
          <p:nvCxnSpPr>
            <p:cNvPr id="77" name="Straight Connector 76"/>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80" name="Straight Arrow Connector 79"/>
          <p:cNvCxnSpPr/>
          <p:nvPr/>
        </p:nvCxnSpPr>
        <p:spPr>
          <a:xfrm flipV="1">
            <a:off x="2219401" y="4577917"/>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87602" y="5483480"/>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643951" y="5215908"/>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83" name="Straight Arrow Connector 82"/>
          <p:cNvCxnSpPr>
            <a:endCxn id="84" idx="0"/>
          </p:cNvCxnSpPr>
          <p:nvPr/>
        </p:nvCxnSpPr>
        <p:spPr>
          <a:xfrm flipV="1">
            <a:off x="2142578" y="5550817"/>
            <a:ext cx="7938233" cy="22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9950006" y="5550817"/>
            <a:ext cx="261610" cy="369332"/>
          </a:xfrm>
          <a:prstGeom prst="rect">
            <a:avLst/>
          </a:prstGeom>
          <a:noFill/>
        </p:spPr>
        <p:txBody>
          <a:bodyPr wrap="none" rtlCol="0">
            <a:spAutoFit/>
          </a:bodyPr>
          <a:lstStyle/>
          <a:p>
            <a:r>
              <a:rPr lang="en-US" dirty="0" smtClean="0"/>
              <a:t>t</a:t>
            </a:r>
            <a:endParaRPr lang="en-US" dirty="0"/>
          </a:p>
        </p:txBody>
      </p:sp>
      <p:grpSp>
        <p:nvGrpSpPr>
          <p:cNvPr id="85" name="Group 84"/>
          <p:cNvGrpSpPr/>
          <p:nvPr/>
        </p:nvGrpSpPr>
        <p:grpSpPr>
          <a:xfrm>
            <a:off x="2219398" y="5180522"/>
            <a:ext cx="2123994" cy="567136"/>
            <a:chOff x="2208520" y="1795064"/>
            <a:chExt cx="2123994" cy="567136"/>
          </a:xfrm>
        </p:grpSpPr>
        <p:cxnSp>
          <p:nvCxnSpPr>
            <p:cNvPr id="86" name="Straight Connector 85"/>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a:off x="4329038" y="5137842"/>
            <a:ext cx="2123994" cy="567136"/>
            <a:chOff x="2208520" y="1795064"/>
            <a:chExt cx="2123994" cy="567136"/>
          </a:xfrm>
        </p:grpSpPr>
        <p:cxnSp>
          <p:nvCxnSpPr>
            <p:cNvPr id="89" name="Straight Connector 88"/>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6453032" y="5103611"/>
            <a:ext cx="2123994" cy="567136"/>
            <a:chOff x="2208520" y="1795064"/>
            <a:chExt cx="2123994" cy="567136"/>
          </a:xfrm>
        </p:grpSpPr>
        <p:cxnSp>
          <p:nvCxnSpPr>
            <p:cNvPr id="92" name="Straight Connector 91"/>
            <p:cNvCxnSpPr/>
            <p:nvPr/>
          </p:nvCxnSpPr>
          <p:spPr>
            <a:xfrm flipV="1">
              <a:off x="2208520" y="1804225"/>
              <a:ext cx="1590594" cy="55797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3799114" y="1795064"/>
              <a:ext cx="533400" cy="52445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94" name="TextBox 93"/>
          <p:cNvSpPr txBox="1"/>
          <p:nvPr/>
        </p:nvSpPr>
        <p:spPr>
          <a:xfrm>
            <a:off x="225094" y="5273972"/>
            <a:ext cx="1310359" cy="369332"/>
          </a:xfrm>
          <a:prstGeom prst="rect">
            <a:avLst/>
          </a:prstGeom>
          <a:noFill/>
        </p:spPr>
        <p:txBody>
          <a:bodyPr wrap="none" rtlCol="0">
            <a:spAutoFit/>
          </a:bodyPr>
          <a:lstStyle/>
          <a:p>
            <a:r>
              <a:rPr lang="en-US" dirty="0"/>
              <a:t>L</a:t>
            </a:r>
            <a:r>
              <a:rPr lang="en-US" dirty="0" smtClean="0"/>
              <a:t>ow current</a:t>
            </a:r>
            <a:endParaRPr lang="en-US" dirty="0"/>
          </a:p>
        </p:txBody>
      </p:sp>
      <p:sp>
        <p:nvSpPr>
          <p:cNvPr id="22" name="TextBox 21"/>
          <p:cNvSpPr txBox="1"/>
          <p:nvPr/>
        </p:nvSpPr>
        <p:spPr>
          <a:xfrm>
            <a:off x="7094311" y="2187237"/>
            <a:ext cx="909223" cy="369332"/>
          </a:xfrm>
          <a:prstGeom prst="rect">
            <a:avLst/>
          </a:prstGeom>
          <a:noFill/>
          <a:ln>
            <a:solidFill>
              <a:srgbClr val="FF0000"/>
            </a:solidFill>
          </a:ln>
        </p:spPr>
        <p:txBody>
          <a:bodyPr wrap="none" rtlCol="0">
            <a:spAutoFit/>
          </a:bodyPr>
          <a:lstStyle/>
          <a:p>
            <a:r>
              <a:rPr lang="en-US" dirty="0" smtClean="0"/>
              <a:t>Iself &gt; 0</a:t>
            </a:r>
            <a:endParaRPr lang="en-US" dirty="0"/>
          </a:p>
        </p:txBody>
      </p:sp>
      <p:sp>
        <p:nvSpPr>
          <p:cNvPr id="95" name="TextBox 94"/>
          <p:cNvSpPr txBox="1"/>
          <p:nvPr/>
        </p:nvSpPr>
        <p:spPr>
          <a:xfrm>
            <a:off x="6249435" y="3253520"/>
            <a:ext cx="909223" cy="369332"/>
          </a:xfrm>
          <a:prstGeom prst="rect">
            <a:avLst/>
          </a:prstGeom>
          <a:noFill/>
          <a:ln>
            <a:solidFill>
              <a:srgbClr val="FF0000"/>
            </a:solidFill>
          </a:ln>
        </p:spPr>
        <p:txBody>
          <a:bodyPr wrap="none" rtlCol="0">
            <a:spAutoFit/>
          </a:bodyPr>
          <a:lstStyle/>
          <a:p>
            <a:r>
              <a:rPr lang="en-US" dirty="0" smtClean="0"/>
              <a:t>Iself = 0</a:t>
            </a:r>
            <a:endParaRPr lang="en-US" dirty="0"/>
          </a:p>
        </p:txBody>
      </p:sp>
      <p:cxnSp>
        <p:nvCxnSpPr>
          <p:cNvPr id="24" name="Straight Arrow Connector 23"/>
          <p:cNvCxnSpPr>
            <a:stCxn id="95" idx="2"/>
          </p:cNvCxnSpPr>
          <p:nvPr/>
        </p:nvCxnSpPr>
        <p:spPr>
          <a:xfrm flipH="1">
            <a:off x="6453032" y="3622852"/>
            <a:ext cx="251015" cy="33954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3003813" y="5649681"/>
            <a:ext cx="909223" cy="369332"/>
          </a:xfrm>
          <a:prstGeom prst="rect">
            <a:avLst/>
          </a:prstGeom>
          <a:noFill/>
          <a:ln>
            <a:solidFill>
              <a:srgbClr val="FF0000"/>
            </a:solidFill>
          </a:ln>
        </p:spPr>
        <p:txBody>
          <a:bodyPr wrap="none" rtlCol="0">
            <a:spAutoFit/>
          </a:bodyPr>
          <a:lstStyle/>
          <a:p>
            <a:r>
              <a:rPr lang="en-US" dirty="0" smtClean="0"/>
              <a:t>Iself &lt; 0</a:t>
            </a:r>
            <a:endParaRPr lang="en-US" dirty="0"/>
          </a:p>
        </p:txBody>
      </p:sp>
      <p:cxnSp>
        <p:nvCxnSpPr>
          <p:cNvPr id="30" name="Straight Arrow Connector 29"/>
          <p:cNvCxnSpPr>
            <a:stCxn id="96" idx="3"/>
          </p:cNvCxnSpPr>
          <p:nvPr/>
        </p:nvCxnSpPr>
        <p:spPr>
          <a:xfrm flipV="1">
            <a:off x="3913036" y="5747659"/>
            <a:ext cx="395534" cy="866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298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11" name="Picture 4110"/>
          <p:cNvPicPr>
            <a:picLocks noChangeAspect="1"/>
          </p:cNvPicPr>
          <p:nvPr/>
        </p:nvPicPr>
        <p:blipFill>
          <a:blip r:embed="rId3"/>
          <a:stretch>
            <a:fillRect/>
          </a:stretch>
        </p:blipFill>
        <p:spPr>
          <a:xfrm>
            <a:off x="7012577" y="4293867"/>
            <a:ext cx="2800350" cy="1116623"/>
          </a:xfrm>
          <a:prstGeom prst="rect">
            <a:avLst/>
          </a:prstGeom>
        </p:spPr>
      </p:pic>
      <p:pic>
        <p:nvPicPr>
          <p:cNvPr id="68" name="Picture 67"/>
          <p:cNvPicPr>
            <a:picLocks noChangeAspect="1"/>
          </p:cNvPicPr>
          <p:nvPr/>
        </p:nvPicPr>
        <p:blipFill>
          <a:blip r:embed="rId3"/>
          <a:stretch>
            <a:fillRect/>
          </a:stretch>
        </p:blipFill>
        <p:spPr>
          <a:xfrm flipV="1">
            <a:off x="2276721" y="5410924"/>
            <a:ext cx="4743742" cy="1142275"/>
          </a:xfrm>
          <a:prstGeom prst="rect">
            <a:avLst/>
          </a:prstGeom>
        </p:spPr>
      </p:pic>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11</a:t>
            </a:fld>
            <a:endParaRPr lang="fr-FR" altLang="en-US" sz="1400"/>
          </a:p>
        </p:txBody>
      </p:sp>
      <p:sp>
        <p:nvSpPr>
          <p:cNvPr id="7" name="Title 1"/>
          <p:cNvSpPr>
            <a:spLocks noGrp="1"/>
          </p:cNvSpPr>
          <p:nvPr>
            <p:ph type="title"/>
          </p:nvPr>
        </p:nvSpPr>
        <p:spPr>
          <a:xfrm>
            <a:off x="838200" y="365126"/>
            <a:ext cx="10515600" cy="817186"/>
          </a:xfrm>
        </p:spPr>
        <p:txBody>
          <a:bodyPr/>
          <a:lstStyle/>
          <a:p>
            <a:pPr algn="ctr"/>
            <a:r>
              <a:rPr lang="en-US" altLang="en-US" dirty="0" smtClean="0">
                <a:effectLst>
                  <a:outerShdw blurRad="38100" dist="38100" dir="2700000" algn="tl">
                    <a:srgbClr val="C0C0C0"/>
                  </a:outerShdw>
                </a:effectLst>
              </a:rPr>
              <a:t>Continuous conduction mode</a:t>
            </a:r>
            <a:endParaRPr lang="en-US" dirty="0"/>
          </a:p>
        </p:txBody>
      </p:sp>
      <p:cxnSp>
        <p:nvCxnSpPr>
          <p:cNvPr id="5" name="Straight Arrow Connector 4"/>
          <p:cNvCxnSpPr/>
          <p:nvPr/>
        </p:nvCxnSpPr>
        <p:spPr>
          <a:xfrm flipV="1">
            <a:off x="2219435" y="1066900"/>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2219435" y="1523681"/>
            <a:ext cx="7624598" cy="526294"/>
          </a:xfrm>
          <a:prstGeom prst="bentConnector3">
            <a:avLst>
              <a:gd name="adj1" fmla="val 62737"/>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67176" y="1763519"/>
            <a:ext cx="4647196" cy="23308"/>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012578" y="1784269"/>
            <a:ext cx="2831453" cy="23308"/>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20113" y="1465692"/>
            <a:ext cx="509498" cy="369332"/>
          </a:xfrm>
          <a:prstGeom prst="rect">
            <a:avLst/>
          </a:prstGeom>
          <a:noFill/>
        </p:spPr>
        <p:txBody>
          <a:bodyPr wrap="none" rtlCol="0">
            <a:spAutoFit/>
          </a:bodyPr>
          <a:lstStyle/>
          <a:p>
            <a:r>
              <a:rPr lang="en-US" dirty="0" smtClean="0"/>
              <a:t>DTs</a:t>
            </a:r>
            <a:endParaRPr lang="en-US" dirty="0"/>
          </a:p>
        </p:txBody>
      </p:sp>
      <p:sp>
        <p:nvSpPr>
          <p:cNvPr id="13" name="TextBox 12"/>
          <p:cNvSpPr txBox="1"/>
          <p:nvPr/>
        </p:nvSpPr>
        <p:spPr>
          <a:xfrm>
            <a:off x="8084824" y="1491023"/>
            <a:ext cx="840679" cy="369332"/>
          </a:xfrm>
          <a:prstGeom prst="rect">
            <a:avLst/>
          </a:prstGeom>
          <a:noFill/>
        </p:spPr>
        <p:txBody>
          <a:bodyPr wrap="none" rtlCol="0">
            <a:spAutoFit/>
          </a:bodyPr>
          <a:lstStyle/>
          <a:p>
            <a:r>
              <a:rPr lang="en-US" dirty="0" smtClean="0"/>
              <a:t>(1-D)Ts</a:t>
            </a:r>
            <a:endParaRPr lang="en-US" dirty="0"/>
          </a:p>
        </p:txBody>
      </p:sp>
      <p:sp>
        <p:nvSpPr>
          <p:cNvPr id="15" name="TextBox 14"/>
          <p:cNvSpPr txBox="1"/>
          <p:nvPr/>
        </p:nvSpPr>
        <p:spPr>
          <a:xfrm>
            <a:off x="1611220" y="1250644"/>
            <a:ext cx="624888" cy="341917"/>
          </a:xfrm>
          <a:prstGeom prst="rect">
            <a:avLst/>
          </a:prstGeom>
          <a:noFill/>
        </p:spPr>
        <p:txBody>
          <a:bodyPr wrap="none" rtlCol="0">
            <a:spAutoFit/>
          </a:bodyPr>
          <a:lstStyle/>
          <a:p>
            <a:r>
              <a:rPr lang="en-US" dirty="0" smtClean="0"/>
              <a:t>Vbat</a:t>
            </a:r>
            <a:endParaRPr lang="en-US" dirty="0"/>
          </a:p>
        </p:txBody>
      </p:sp>
      <p:cxnSp>
        <p:nvCxnSpPr>
          <p:cNvPr id="16" name="Straight Arrow Connector 15"/>
          <p:cNvCxnSpPr/>
          <p:nvPr/>
        </p:nvCxnSpPr>
        <p:spPr>
          <a:xfrm>
            <a:off x="2276724" y="1851699"/>
            <a:ext cx="7567310" cy="138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5863" y="1769920"/>
            <a:ext cx="297596" cy="341917"/>
          </a:xfrm>
          <a:prstGeom prst="rect">
            <a:avLst/>
          </a:prstGeom>
          <a:noFill/>
        </p:spPr>
        <p:txBody>
          <a:bodyPr wrap="none" rtlCol="0">
            <a:spAutoFit/>
          </a:bodyPr>
          <a:lstStyle/>
          <a:p>
            <a:r>
              <a:rPr lang="en-US" dirty="0" smtClean="0"/>
              <a:t>T</a:t>
            </a:r>
            <a:endParaRPr lang="en-US" dirty="0"/>
          </a:p>
        </p:txBody>
      </p:sp>
      <p:cxnSp>
        <p:nvCxnSpPr>
          <p:cNvPr id="26" name="Straight Arrow Connector 25"/>
          <p:cNvCxnSpPr/>
          <p:nvPr/>
        </p:nvCxnSpPr>
        <p:spPr>
          <a:xfrm flipV="1">
            <a:off x="2208523" y="2487860"/>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71347" y="2155498"/>
            <a:ext cx="591657" cy="427396"/>
          </a:xfrm>
          <a:prstGeom prst="rect">
            <a:avLst/>
          </a:prstGeom>
          <a:noFill/>
        </p:spPr>
        <p:txBody>
          <a:bodyPr wrap="none" rtlCol="0">
            <a:spAutoFit/>
          </a:bodyPr>
          <a:lstStyle/>
          <a:p>
            <a:r>
              <a:rPr lang="en-US" sz="2400" dirty="0" smtClean="0"/>
              <a:t>I</a:t>
            </a:r>
            <a:r>
              <a:rPr lang="en-US" dirty="0" smtClean="0"/>
              <a:t>self</a:t>
            </a:r>
            <a:endParaRPr lang="en-US" dirty="0"/>
          </a:p>
        </p:txBody>
      </p:sp>
      <p:cxnSp>
        <p:nvCxnSpPr>
          <p:cNvPr id="25" name="Straight Connector 24"/>
          <p:cNvCxnSpPr/>
          <p:nvPr/>
        </p:nvCxnSpPr>
        <p:spPr>
          <a:xfrm flipV="1">
            <a:off x="2276724" y="2641370"/>
            <a:ext cx="4735856" cy="63254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7012580" y="2628943"/>
            <a:ext cx="2831453" cy="64497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p:nvPr/>
        </p:nvCxnSpPr>
        <p:spPr>
          <a:xfrm>
            <a:off x="2276724" y="2947108"/>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01" name="TextBox 4100"/>
          <p:cNvSpPr txBox="1"/>
          <p:nvPr/>
        </p:nvSpPr>
        <p:spPr>
          <a:xfrm>
            <a:off x="3624151" y="2595111"/>
            <a:ext cx="1468440" cy="341917"/>
          </a:xfrm>
          <a:prstGeom prst="rect">
            <a:avLst/>
          </a:prstGeom>
          <a:noFill/>
        </p:spPr>
        <p:txBody>
          <a:bodyPr wrap="none" rtlCol="0">
            <a:spAutoFit/>
          </a:bodyPr>
          <a:lstStyle/>
          <a:p>
            <a:r>
              <a:rPr lang="en-US" dirty="0" smtClean="0"/>
              <a:t>(Vbat-Vout)/L</a:t>
            </a:r>
            <a:endParaRPr lang="en-US" dirty="0"/>
          </a:p>
        </p:txBody>
      </p:sp>
      <p:sp>
        <p:nvSpPr>
          <p:cNvPr id="38" name="TextBox 37"/>
          <p:cNvSpPr txBox="1"/>
          <p:nvPr/>
        </p:nvSpPr>
        <p:spPr>
          <a:xfrm>
            <a:off x="8010818" y="2605191"/>
            <a:ext cx="1028666" cy="341917"/>
          </a:xfrm>
          <a:prstGeom prst="rect">
            <a:avLst/>
          </a:prstGeom>
          <a:noFill/>
        </p:spPr>
        <p:txBody>
          <a:bodyPr wrap="none" rtlCol="0">
            <a:spAutoFit/>
          </a:bodyPr>
          <a:lstStyle/>
          <a:p>
            <a:r>
              <a:rPr lang="en-US" dirty="0" smtClean="0"/>
              <a:t>(-Vout)/L</a:t>
            </a:r>
            <a:endParaRPr lang="en-US" dirty="0"/>
          </a:p>
        </p:txBody>
      </p:sp>
      <p:sp>
        <p:nvSpPr>
          <p:cNvPr id="39" name="TextBox 38"/>
          <p:cNvSpPr txBox="1"/>
          <p:nvPr/>
        </p:nvSpPr>
        <p:spPr>
          <a:xfrm>
            <a:off x="1838392" y="796569"/>
            <a:ext cx="740263" cy="341917"/>
          </a:xfrm>
          <a:prstGeom prst="rect">
            <a:avLst/>
          </a:prstGeom>
          <a:noFill/>
        </p:spPr>
        <p:txBody>
          <a:bodyPr wrap="none" rtlCol="0">
            <a:spAutoFit/>
          </a:bodyPr>
          <a:lstStyle/>
          <a:p>
            <a:r>
              <a:rPr lang="en-US" dirty="0" smtClean="0"/>
              <a:t>Vmod</a:t>
            </a:r>
            <a:endParaRPr lang="en-US" dirty="0"/>
          </a:p>
        </p:txBody>
      </p:sp>
      <p:sp>
        <p:nvSpPr>
          <p:cNvPr id="40" name="TextBox 39"/>
          <p:cNvSpPr txBox="1"/>
          <p:nvPr/>
        </p:nvSpPr>
        <p:spPr>
          <a:xfrm>
            <a:off x="1633073" y="2679536"/>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41" name="Straight Arrow Connector 40"/>
          <p:cNvCxnSpPr/>
          <p:nvPr/>
        </p:nvCxnSpPr>
        <p:spPr>
          <a:xfrm flipV="1">
            <a:off x="2208524" y="3770959"/>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71348" y="3395054"/>
            <a:ext cx="702212" cy="427396"/>
          </a:xfrm>
          <a:prstGeom prst="rect">
            <a:avLst/>
          </a:prstGeom>
          <a:noFill/>
        </p:spPr>
        <p:txBody>
          <a:bodyPr wrap="none" rtlCol="0">
            <a:spAutoFit/>
          </a:bodyPr>
          <a:lstStyle/>
          <a:p>
            <a:r>
              <a:rPr lang="en-US" sz="2400" dirty="0" smtClean="0"/>
              <a:t>I</a:t>
            </a:r>
            <a:r>
              <a:rPr lang="en-US" dirty="0" smtClean="0"/>
              <a:t>capa</a:t>
            </a:r>
            <a:endParaRPr lang="en-US" dirty="0"/>
          </a:p>
        </p:txBody>
      </p:sp>
      <p:cxnSp>
        <p:nvCxnSpPr>
          <p:cNvPr id="43" name="Straight Connector 42"/>
          <p:cNvCxnSpPr/>
          <p:nvPr/>
        </p:nvCxnSpPr>
        <p:spPr>
          <a:xfrm flipV="1">
            <a:off x="2276725" y="3924470"/>
            <a:ext cx="4735856" cy="63254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7012581" y="3933815"/>
            <a:ext cx="2831453" cy="64497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276725" y="4230208"/>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721055" y="4041447"/>
            <a:ext cx="475961" cy="341917"/>
          </a:xfrm>
          <a:prstGeom prst="rect">
            <a:avLst/>
          </a:prstGeom>
          <a:noFill/>
        </p:spPr>
        <p:txBody>
          <a:bodyPr wrap="none" rtlCol="0">
            <a:spAutoFit/>
          </a:bodyPr>
          <a:lstStyle/>
          <a:p>
            <a:r>
              <a:rPr lang="en-US" dirty="0" smtClean="0"/>
              <a:t>I=0</a:t>
            </a:r>
            <a:endParaRPr lang="en-US" dirty="0"/>
          </a:p>
        </p:txBody>
      </p:sp>
      <p:sp>
        <p:nvSpPr>
          <p:cNvPr id="4102" name="TextBox 4101"/>
          <p:cNvSpPr txBox="1"/>
          <p:nvPr/>
        </p:nvSpPr>
        <p:spPr>
          <a:xfrm>
            <a:off x="6753166" y="3623195"/>
            <a:ext cx="636136" cy="341917"/>
          </a:xfrm>
          <a:prstGeom prst="rect">
            <a:avLst/>
          </a:prstGeom>
          <a:noFill/>
        </p:spPr>
        <p:txBody>
          <a:bodyPr wrap="none" rtlCol="0">
            <a:spAutoFit/>
          </a:bodyPr>
          <a:lstStyle/>
          <a:p>
            <a:r>
              <a:rPr lang="en-US" dirty="0" smtClean="0"/>
              <a:t>Imax</a:t>
            </a:r>
            <a:endParaRPr lang="en-US" dirty="0"/>
          </a:p>
        </p:txBody>
      </p:sp>
      <p:sp>
        <p:nvSpPr>
          <p:cNvPr id="4103" name="TextBox 4102"/>
          <p:cNvSpPr txBox="1"/>
          <p:nvPr/>
        </p:nvSpPr>
        <p:spPr>
          <a:xfrm>
            <a:off x="9542581" y="4215096"/>
            <a:ext cx="602905" cy="341917"/>
          </a:xfrm>
          <a:prstGeom prst="rect">
            <a:avLst/>
          </a:prstGeom>
          <a:noFill/>
        </p:spPr>
        <p:txBody>
          <a:bodyPr wrap="none" rtlCol="0">
            <a:spAutoFit/>
          </a:bodyPr>
          <a:lstStyle/>
          <a:p>
            <a:r>
              <a:rPr lang="en-US" dirty="0" smtClean="0"/>
              <a:t>Imin</a:t>
            </a:r>
            <a:endParaRPr lang="en-US" dirty="0"/>
          </a:p>
        </p:txBody>
      </p:sp>
      <p:cxnSp>
        <p:nvCxnSpPr>
          <p:cNvPr id="51" name="Straight Arrow Connector 50"/>
          <p:cNvCxnSpPr/>
          <p:nvPr/>
        </p:nvCxnSpPr>
        <p:spPr>
          <a:xfrm flipV="1">
            <a:off x="2208520" y="4954899"/>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2004150" y="4711490"/>
            <a:ext cx="627031" cy="369332"/>
          </a:xfrm>
          <a:prstGeom prst="rect">
            <a:avLst/>
          </a:prstGeom>
          <a:noFill/>
        </p:spPr>
        <p:txBody>
          <a:bodyPr wrap="none" rtlCol="0">
            <a:spAutoFit/>
          </a:bodyPr>
          <a:lstStyle/>
          <a:p>
            <a:r>
              <a:rPr lang="en-US" dirty="0" smtClean="0"/>
              <a:t>Vout</a:t>
            </a:r>
            <a:endParaRPr lang="en-US" dirty="0"/>
          </a:p>
        </p:txBody>
      </p:sp>
      <p:cxnSp>
        <p:nvCxnSpPr>
          <p:cNvPr id="55" name="Straight Connector 54"/>
          <p:cNvCxnSpPr/>
          <p:nvPr/>
        </p:nvCxnSpPr>
        <p:spPr>
          <a:xfrm>
            <a:off x="2276721" y="5414147"/>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721051" y="5225387"/>
            <a:ext cx="316112" cy="369332"/>
          </a:xfrm>
          <a:prstGeom prst="rect">
            <a:avLst/>
          </a:prstGeom>
          <a:noFill/>
        </p:spPr>
        <p:txBody>
          <a:bodyPr wrap="none" rtlCol="0">
            <a:spAutoFit/>
          </a:bodyPr>
          <a:lstStyle/>
          <a:p>
            <a:r>
              <a:rPr lang="en-US" dirty="0" smtClean="0"/>
              <a:t>V</a:t>
            </a:r>
            <a:endParaRPr lang="en-US" dirty="0"/>
          </a:p>
        </p:txBody>
      </p:sp>
      <p:cxnSp>
        <p:nvCxnSpPr>
          <p:cNvPr id="4113" name="Straight Arrow Connector 4112"/>
          <p:cNvCxnSpPr/>
          <p:nvPr/>
        </p:nvCxnSpPr>
        <p:spPr>
          <a:xfrm>
            <a:off x="10145486" y="2579269"/>
            <a:ext cx="0" cy="7155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15" name="TextBox 4114"/>
              <p:cNvSpPr txBox="1"/>
              <p:nvPr/>
            </p:nvSpPr>
            <p:spPr>
              <a:xfrm>
                <a:off x="10211631" y="2776149"/>
                <a:ext cx="3708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𝐿</m:t>
                          </m:r>
                        </m:sub>
                      </m:sSub>
                    </m:oMath>
                  </m:oMathPara>
                </a14:m>
                <a:endParaRPr lang="en-US" dirty="0"/>
              </a:p>
            </p:txBody>
          </p:sp>
        </mc:Choice>
        <mc:Fallback xmlns="">
          <p:sp>
            <p:nvSpPr>
              <p:cNvPr id="4115" name="TextBox 4114"/>
              <p:cNvSpPr txBox="1">
                <a:spLocks noRot="1" noChangeAspect="1" noMove="1" noResize="1" noEditPoints="1" noAdjustHandles="1" noChangeArrowheads="1" noChangeShapeType="1" noTextEdit="1"/>
              </p:cNvSpPr>
              <p:nvPr/>
            </p:nvSpPr>
            <p:spPr>
              <a:xfrm>
                <a:off x="10211631" y="2776149"/>
                <a:ext cx="370806" cy="276999"/>
              </a:xfrm>
              <a:prstGeom prst="rect">
                <a:avLst/>
              </a:prstGeom>
              <a:blipFill rotWithShape="0">
                <a:blip r:embed="rId4"/>
                <a:stretch>
                  <a:fillRect l="-13115" r="-6557" b="-15217"/>
                </a:stretch>
              </a:blipFill>
            </p:spPr>
            <p:txBody>
              <a:bodyPr/>
              <a:lstStyle/>
              <a:p>
                <a:r>
                  <a:rPr lang="en-US">
                    <a:noFill/>
                  </a:rPr>
                  <a:t> </a:t>
                </a:r>
              </a:p>
            </p:txBody>
          </p:sp>
        </mc:Fallback>
      </mc:AlternateContent>
      <p:cxnSp>
        <p:nvCxnSpPr>
          <p:cNvPr id="73" name="Straight Arrow Connector 72"/>
          <p:cNvCxnSpPr/>
          <p:nvPr/>
        </p:nvCxnSpPr>
        <p:spPr>
          <a:xfrm flipH="1">
            <a:off x="10145482" y="5139823"/>
            <a:ext cx="4" cy="54046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4" name="TextBox 73"/>
              <p:cNvSpPr txBox="1"/>
              <p:nvPr/>
            </p:nvSpPr>
            <p:spPr>
              <a:xfrm>
                <a:off x="10211627" y="5247209"/>
                <a:ext cx="662040"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𝑂𝑈𝑇</m:t>
                          </m:r>
                        </m:sub>
                      </m:sSub>
                    </m:oMath>
                  </m:oMathPara>
                </a14:m>
                <a:endParaRPr lang="en-US" dirty="0"/>
              </a:p>
            </p:txBody>
          </p:sp>
        </mc:Choice>
        <mc:Fallback xmlns="">
          <p:sp>
            <p:nvSpPr>
              <p:cNvPr id="74" name="TextBox 73"/>
              <p:cNvSpPr txBox="1">
                <a:spLocks noRot="1" noChangeAspect="1" noMove="1" noResize="1" noEditPoints="1" noAdjustHandles="1" noChangeArrowheads="1" noChangeShapeType="1" noTextEdit="1"/>
              </p:cNvSpPr>
              <p:nvPr/>
            </p:nvSpPr>
            <p:spPr>
              <a:xfrm>
                <a:off x="10211627" y="5247209"/>
                <a:ext cx="662040" cy="276999"/>
              </a:xfrm>
              <a:prstGeom prst="rect">
                <a:avLst/>
              </a:prstGeom>
              <a:blipFill rotWithShape="0">
                <a:blip r:embed="rId5"/>
                <a:stretch>
                  <a:fillRect l="-7339" r="-2752" b="-15556"/>
                </a:stretch>
              </a:blipFill>
            </p:spPr>
            <p:txBody>
              <a:bodyPr/>
              <a:lstStyle/>
              <a:p>
                <a:r>
                  <a:rPr lang="en-US">
                    <a:noFill/>
                  </a:rPr>
                  <a:t> </a:t>
                </a:r>
              </a:p>
            </p:txBody>
          </p:sp>
        </mc:Fallback>
      </mc:AlternateContent>
      <p:cxnSp>
        <p:nvCxnSpPr>
          <p:cNvPr id="46" name="Straight Arrow Connector 45"/>
          <p:cNvCxnSpPr/>
          <p:nvPr/>
        </p:nvCxnSpPr>
        <p:spPr>
          <a:xfrm>
            <a:off x="4691745" y="5821797"/>
            <a:ext cx="2287943"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613487" y="5536944"/>
            <a:ext cx="716286" cy="369332"/>
          </a:xfrm>
          <a:prstGeom prst="rect">
            <a:avLst/>
          </a:prstGeom>
          <a:noFill/>
        </p:spPr>
        <p:txBody>
          <a:bodyPr wrap="none" rtlCol="0">
            <a:spAutoFit/>
          </a:bodyPr>
          <a:lstStyle/>
          <a:p>
            <a:r>
              <a:rPr lang="en-US" dirty="0" smtClean="0"/>
              <a:t>DTs/2</a:t>
            </a:r>
            <a:endParaRPr lang="en-US" dirty="0"/>
          </a:p>
        </p:txBody>
      </p:sp>
      <p:cxnSp>
        <p:nvCxnSpPr>
          <p:cNvPr id="49" name="Straight Arrow Connector 48"/>
          <p:cNvCxnSpPr/>
          <p:nvPr/>
        </p:nvCxnSpPr>
        <p:spPr>
          <a:xfrm>
            <a:off x="6979688" y="5821797"/>
            <a:ext cx="1696228"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7380053" y="5505611"/>
            <a:ext cx="1047466" cy="369332"/>
          </a:xfrm>
          <a:prstGeom prst="rect">
            <a:avLst/>
          </a:prstGeom>
          <a:noFill/>
        </p:spPr>
        <p:txBody>
          <a:bodyPr wrap="none" rtlCol="0">
            <a:spAutoFit/>
          </a:bodyPr>
          <a:lstStyle/>
          <a:p>
            <a:r>
              <a:rPr lang="en-US" dirty="0" smtClean="0"/>
              <a:t>(1-D)</a:t>
            </a:r>
            <a:r>
              <a:rPr lang="en-US" dirty="0" err="1" smtClean="0"/>
              <a:t>Ts</a:t>
            </a:r>
            <a:r>
              <a:rPr lang="en-US" dirty="0" smtClean="0"/>
              <a:t>/2</a:t>
            </a:r>
            <a:endParaRPr lang="en-US" dirty="0"/>
          </a:p>
        </p:txBody>
      </p:sp>
    </p:spTree>
    <p:extLst>
      <p:ext uri="{BB962C8B-B14F-4D97-AF65-F5344CB8AC3E}">
        <p14:creationId xmlns:p14="http://schemas.microsoft.com/office/powerpoint/2010/main" val="25932430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12</a:t>
            </a:fld>
            <a:endParaRPr lang="fr-FR" altLang="en-US" sz="1400"/>
          </a:p>
        </p:txBody>
      </p:sp>
      <p:sp>
        <p:nvSpPr>
          <p:cNvPr id="7" name="Title 1"/>
          <p:cNvSpPr>
            <a:spLocks noGrp="1"/>
          </p:cNvSpPr>
          <p:nvPr>
            <p:ph type="title"/>
          </p:nvPr>
        </p:nvSpPr>
        <p:spPr>
          <a:xfrm>
            <a:off x="838200" y="365126"/>
            <a:ext cx="10515600" cy="817186"/>
          </a:xfrm>
        </p:spPr>
        <p:txBody>
          <a:bodyPr/>
          <a:lstStyle/>
          <a:p>
            <a:pPr algn="ctr"/>
            <a:r>
              <a:rPr lang="en-US" altLang="en-US" dirty="0" smtClean="0">
                <a:effectLst>
                  <a:outerShdw blurRad="38100" dist="38100" dir="2700000" algn="tl">
                    <a:srgbClr val="C0C0C0"/>
                  </a:outerShdw>
                </a:effectLst>
              </a:rPr>
              <a:t>Continuous conduction mode</a:t>
            </a:r>
            <a:endParaRPr lang="en-US" dirty="0"/>
          </a:p>
        </p:txBody>
      </p:sp>
      <mc:AlternateContent xmlns:mc="http://schemas.openxmlformats.org/markup-compatibility/2006" xmlns:a14="http://schemas.microsoft.com/office/drawing/2010/main">
        <mc:Choice Requires="a14">
          <p:sp>
            <p:nvSpPr>
              <p:cNvPr id="2" name="TextBox 1"/>
              <p:cNvSpPr txBox="1"/>
              <p:nvPr/>
            </p:nvSpPr>
            <p:spPr>
              <a:xfrm>
                <a:off x="3679372" y="1839684"/>
                <a:ext cx="3853811" cy="58432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sSub>
                        <m:sSubPr>
                          <m:ctrlPr>
                            <a:rPr lang="en-US"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𝐼</m:t>
                          </m:r>
                        </m:e>
                        <m:sub>
                          <m:r>
                            <a:rPr lang="en-US" b="0" i="1" smtClean="0">
                              <a:solidFill>
                                <a:srgbClr val="FF0000"/>
                              </a:solidFill>
                              <a:latin typeface="Cambria Math" panose="02040503050406030204" pitchFamily="18" charset="0"/>
                              <a:ea typeface="Cambria Math" panose="02040503050406030204" pitchFamily="18" charset="0"/>
                            </a:rPr>
                            <m:t>𝐿</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𝑏𝑎𝑡</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𝑜𝑢𝑡</m:t>
                              </m:r>
                            </m:sub>
                          </m:sSub>
                        </m:num>
                        <m:den>
                          <m:r>
                            <a:rPr lang="en-US" b="0" i="1" smtClean="0">
                              <a:latin typeface="Cambria Math" panose="02040503050406030204" pitchFamily="18" charset="0"/>
                              <a:ea typeface="Cambria Math" panose="02040503050406030204" pitchFamily="18" charset="0"/>
                            </a:rPr>
                            <m:t>𝐿</m:t>
                          </m:r>
                        </m:den>
                      </m:f>
                      <m:r>
                        <a:rPr lang="en-US" b="0" i="1" smtClean="0">
                          <a:latin typeface="Cambria Math" panose="02040503050406030204" pitchFamily="18" charset="0"/>
                          <a:ea typeface="Cambria Math" panose="02040503050406030204" pitchFamily="18" charset="0"/>
                        </a:rPr>
                        <m:t>𝐷𝑇𝑠</m:t>
                      </m:r>
                      <m:r>
                        <a:rPr lang="en-US" b="0" i="1" smtClean="0">
                          <a:latin typeface="Cambria Math" panose="02040503050406030204" pitchFamily="18" charset="0"/>
                          <a:ea typeface="Cambria Math" panose="02040503050406030204" pitchFamily="18" charset="0"/>
                        </a:rPr>
                        <m:t>=</m:t>
                      </m:r>
                      <m:f>
                        <m:fPr>
                          <m:ctrlPr>
                            <a:rPr lang="en-US" i="1" smtClean="0">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𝑏𝑎𝑡</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𝐷</m:t>
                              </m:r>
                            </m:e>
                          </m:d>
                          <m:r>
                            <a:rPr lang="en-US" b="0" i="1" smtClean="0">
                              <a:solidFill>
                                <a:srgbClr val="FF0000"/>
                              </a:solidFill>
                              <a:latin typeface="Cambria Math" panose="02040503050406030204" pitchFamily="18" charset="0"/>
                            </a:rPr>
                            <m:t>𝐷</m:t>
                          </m:r>
                        </m:num>
                        <m:den>
                          <m:r>
                            <a:rPr lang="en-US" b="0" i="1" smtClean="0">
                              <a:solidFill>
                                <a:srgbClr val="FF0000"/>
                              </a:solidFill>
                              <a:latin typeface="Cambria Math" panose="02040503050406030204" pitchFamily="18" charset="0"/>
                            </a:rPr>
                            <m:t>𝐿</m:t>
                          </m:r>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𝑠</m:t>
                              </m:r>
                            </m:sub>
                          </m:sSub>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3679372" y="1839684"/>
                <a:ext cx="3853811" cy="584327"/>
              </a:xfrm>
              <a:prstGeom prst="rect">
                <a:avLst/>
              </a:prstGeom>
              <a:blipFill rotWithShape="0">
                <a:blip r:embed="rId3"/>
                <a:stretch>
                  <a:fillRect/>
                </a:stretch>
              </a:blipFill>
            </p:spPr>
            <p:txBody>
              <a:bodyPr/>
              <a:lstStyle/>
              <a:p>
                <a:r>
                  <a:rPr lang="en-US">
                    <a:noFill/>
                  </a:rPr>
                  <a:t> </a:t>
                </a:r>
              </a:p>
            </p:txBody>
          </p:sp>
        </mc:Fallback>
      </mc:AlternateContent>
      <p:sp>
        <p:nvSpPr>
          <p:cNvPr id="3" name="TextBox 2"/>
          <p:cNvSpPr txBox="1"/>
          <p:nvPr/>
        </p:nvSpPr>
        <p:spPr>
          <a:xfrm>
            <a:off x="925286" y="1589312"/>
            <a:ext cx="1559722" cy="369332"/>
          </a:xfrm>
          <a:prstGeom prst="rect">
            <a:avLst/>
          </a:prstGeom>
          <a:noFill/>
        </p:spPr>
        <p:txBody>
          <a:bodyPr wrap="none" rtlCol="0">
            <a:spAutoFit/>
          </a:bodyPr>
          <a:lstStyle/>
          <a:p>
            <a:r>
              <a:rPr lang="en-US" dirty="0" smtClean="0"/>
              <a:t>Current ripple:</a:t>
            </a:r>
            <a:endParaRPr lang="en-US" dirty="0"/>
          </a:p>
        </p:txBody>
      </p:sp>
      <p:sp>
        <p:nvSpPr>
          <p:cNvPr id="46" name="TextBox 45"/>
          <p:cNvSpPr txBox="1"/>
          <p:nvPr/>
        </p:nvSpPr>
        <p:spPr>
          <a:xfrm>
            <a:off x="925286" y="3135094"/>
            <a:ext cx="1548822" cy="369332"/>
          </a:xfrm>
          <a:prstGeom prst="rect">
            <a:avLst/>
          </a:prstGeom>
          <a:noFill/>
        </p:spPr>
        <p:txBody>
          <a:bodyPr wrap="none" rtlCol="0">
            <a:spAutoFit/>
          </a:bodyPr>
          <a:lstStyle/>
          <a:p>
            <a:r>
              <a:rPr lang="en-US" dirty="0" smtClean="0"/>
              <a:t>Voltage ripple:</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3679372" y="3319760"/>
                <a:ext cx="5916300" cy="6474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f>
                        <m:fPr>
                          <m:ctrlPr>
                            <a:rPr lang="en-US" b="0" i="1" smtClean="0">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1</m:t>
                          </m:r>
                        </m:num>
                        <m:den>
                          <m:r>
                            <a:rPr lang="en-US" b="0" i="1" smtClean="0">
                              <a:latin typeface="Cambria Math" panose="02040503050406030204" pitchFamily="18" charset="0"/>
                              <a:ea typeface="Cambria Math" panose="02040503050406030204" pitchFamily="18" charset="0"/>
                            </a:rPr>
                            <m:t>𝐶</m:t>
                          </m:r>
                        </m:den>
                      </m:f>
                      <m:d>
                        <m:dPr>
                          <m:begChr m:val="["/>
                          <m:endChr m:val="]"/>
                          <m:ctrlPr>
                            <a:rPr lang="en-US" b="0" i="1" smtClean="0">
                              <a:latin typeface="Cambria Math" panose="02040503050406030204" pitchFamily="18" charset="0"/>
                              <a:ea typeface="Cambria Math" panose="02040503050406030204" pitchFamily="18" charset="0"/>
                            </a:rPr>
                          </m:ctrlPr>
                        </m:dPr>
                        <m:e>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r>
                                <a:rPr lang="en-US" b="0" i="1" smtClean="0">
                                  <a:latin typeface="Cambria Math" panose="02040503050406030204" pitchFamily="18" charset="0"/>
                                  <a:ea typeface="Cambria Math" panose="02040503050406030204" pitchFamily="18" charset="0"/>
                                </a:rPr>
                                <m:t>𝐷𝑇𝑠</m:t>
                              </m:r>
                              <m:r>
                                <a:rPr lang="en-US" b="0" i="1" smtClean="0">
                                  <a:latin typeface="Cambria Math" panose="02040503050406030204" pitchFamily="18" charset="0"/>
                                  <a:ea typeface="Cambria Math" panose="02040503050406030204" pitchFamily="18" charset="0"/>
                                </a:rPr>
                                <m:t>/2</m:t>
                              </m:r>
                            </m:sup>
                            <m:e>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𝑏𝑎𝑡</m:t>
                                      </m:r>
                                    </m:sub>
                                  </m:sSub>
                                </m:num>
                                <m:den>
                                  <m:r>
                                    <a:rPr lang="en-US" b="0" i="1" smtClean="0">
                                      <a:latin typeface="Cambria Math" panose="02040503050406030204" pitchFamily="18" charset="0"/>
                                    </a:rPr>
                                    <m:t>𝐿</m:t>
                                  </m:r>
                                </m:den>
                              </m:f>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𝑑𝑡</m:t>
                              </m:r>
                            </m:e>
                          </m:nary>
                          <m:r>
                            <a:rPr lang="en-US" b="0" i="1" smtClean="0">
                              <a:latin typeface="Cambria Math" panose="02040503050406030204" pitchFamily="18" charset="0"/>
                              <a:ea typeface="Cambria Math" panose="02040503050406030204" pitchFamily="18" charset="0"/>
                            </a:rPr>
                            <m:t>+</m:t>
                          </m:r>
                          <m:nary>
                            <m:naryPr>
                              <m:ctrlPr>
                                <a:rPr lang="en-US" b="0" i="1" smtClean="0">
                                  <a:latin typeface="Cambria Math" panose="02040503050406030204" pitchFamily="18" charset="0"/>
                                  <a:ea typeface="Cambria Math" panose="02040503050406030204" pitchFamily="18" charset="0"/>
                                </a:rPr>
                              </m:ctrlPr>
                            </m:naryPr>
                            <m:sub>
                              <m:r>
                                <m:rPr>
                                  <m:brk m:alnAt="23"/>
                                </m:rPr>
                                <a:rPr lang="en-US" b="0" i="1" smtClean="0">
                                  <a:latin typeface="Cambria Math" panose="02040503050406030204" pitchFamily="18" charset="0"/>
                                  <a:ea typeface="Cambria Math" panose="02040503050406030204" pitchFamily="18" charset="0"/>
                                </a:rPr>
                                <m:t>0</m:t>
                              </m:r>
                            </m:sub>
                            <m:sup>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𝐷</m:t>
                                  </m:r>
                                </m:e>
                              </m:d>
                              <m:r>
                                <a:rPr lang="en-US" b="0" i="1" smtClean="0">
                                  <a:latin typeface="Cambria Math" panose="02040503050406030204" pitchFamily="18" charset="0"/>
                                  <a:ea typeface="Cambria Math" panose="02040503050406030204" pitchFamily="18" charset="0"/>
                                </a:rPr>
                                <m:t>𝑇𝑠</m:t>
                              </m:r>
                              <m:r>
                                <a:rPr lang="en-US" b="0" i="1" smtClean="0">
                                  <a:latin typeface="Cambria Math" panose="02040503050406030204" pitchFamily="18" charset="0"/>
                                  <a:ea typeface="Cambria Math" panose="02040503050406030204" pitchFamily="18" charset="0"/>
                                </a:rPr>
                                <m:t>/2</m:t>
                              </m:r>
                            </m:sup>
                            <m:e>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𝑏𝑎𝑡</m:t>
                                      </m:r>
                                    </m:sub>
                                  </m:sSub>
                                </m:num>
                                <m:den>
                                  <m:r>
                                    <a:rPr lang="en-US" b="0" i="1" smtClean="0">
                                      <a:latin typeface="Cambria Math" panose="02040503050406030204" pitchFamily="18" charset="0"/>
                                    </a:rPr>
                                    <m:t>𝐿</m:t>
                                  </m:r>
                                </m:den>
                              </m:f>
                              <m:r>
                                <a:rPr lang="en-US" b="0" i="1" smtClean="0">
                                  <a:latin typeface="Cambria Math" panose="02040503050406030204" pitchFamily="18" charset="0"/>
                                </a:rPr>
                                <m:t>𝑡</m:t>
                              </m:r>
                              <m:r>
                                <a:rPr lang="en-US" b="0" i="1" smtClean="0">
                                  <a:latin typeface="Cambria Math" panose="02040503050406030204" pitchFamily="18" charset="0"/>
                                </a:rPr>
                                <m:t> </m:t>
                              </m:r>
                              <m:r>
                                <a:rPr lang="en-US" b="0" i="1" smtClean="0">
                                  <a:latin typeface="Cambria Math" panose="02040503050406030204" pitchFamily="18" charset="0"/>
                                </a:rPr>
                                <m:t>𝑑𝑡</m:t>
                              </m:r>
                            </m:e>
                          </m:nary>
                        </m:e>
                      </m:d>
                    </m:oMath>
                  </m:oMathPara>
                </a14:m>
                <a:endParaRPr lang="en-US" b="0" dirty="0" smtClean="0">
                  <a:ea typeface="Cambria Math" panose="02040503050406030204" pitchFamily="18" charset="0"/>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679372" y="3319760"/>
                <a:ext cx="5916300" cy="647421"/>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3679370" y="4005569"/>
                <a:ext cx="4945585" cy="71295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𝑉</m:t>
                          </m:r>
                        </m:e>
                        <m:sub>
                          <m:r>
                            <a:rPr lang="en-US" b="0" i="1" smtClean="0">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(1−</m:t>
                          </m:r>
                          <m:r>
                            <a:rPr lang="en-US" i="1">
                              <a:latin typeface="Cambria Math" panose="02040503050406030204" pitchFamily="18" charset="0"/>
                              <a:ea typeface="Cambria Math" panose="02040503050406030204" pitchFamily="18" charset="0"/>
                            </a:rPr>
                            <m:t>𝐷</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𝑏𝑎𝑡</m:t>
                              </m:r>
                            </m:sub>
                          </m:sSub>
                        </m:num>
                        <m:den>
                          <m:r>
                            <a:rPr lang="en-US" i="1">
                              <a:latin typeface="Cambria Math" panose="02040503050406030204" pitchFamily="18" charset="0"/>
                            </a:rPr>
                            <m:t>𝐿</m:t>
                          </m:r>
                          <m:r>
                            <a:rPr lang="en-US" b="0" i="1" smtClean="0">
                              <a:latin typeface="Cambria Math" panose="02040503050406030204" pitchFamily="18" charset="0"/>
                            </a:rPr>
                            <m:t>𝐶</m:t>
                          </m:r>
                        </m:den>
                      </m:f>
                      <m:f>
                        <m:fPr>
                          <m:ctrlPr>
                            <a:rPr lang="en-US" i="1" smtClean="0">
                              <a:latin typeface="Cambria Math" panose="02040503050406030204" pitchFamily="18" charset="0"/>
                            </a:rPr>
                          </m:ctrlPr>
                        </m:fPr>
                        <m:num>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𝐷𝑇𝑠</m:t>
                                  </m:r>
                                </m:num>
                                <m:den>
                                  <m:r>
                                    <a:rPr lang="en-US" i="1">
                                      <a:latin typeface="Cambria Math" panose="02040503050406030204" pitchFamily="18" charset="0"/>
                                    </a:rPr>
                                    <m:t>2</m:t>
                                  </m:r>
                                </m:den>
                              </m:f>
                              <m:r>
                                <a:rPr lang="en-US" i="1">
                                  <a:latin typeface="Cambria Math" panose="02040503050406030204" pitchFamily="18" charset="0"/>
                                </a:rPr>
                                <m:t>)</m:t>
                              </m:r>
                            </m:e>
                            <m:sup>
                              <m:r>
                                <a:rPr lang="en-US" b="0" i="1" smtClean="0">
                                  <a:latin typeface="Cambria Math" panose="02040503050406030204" pitchFamily="18" charset="0"/>
                                </a:rPr>
                                <m:t>2</m:t>
                              </m:r>
                            </m:sup>
                          </m:sSup>
                        </m:num>
                        <m:den>
                          <m:r>
                            <a:rPr lang="en-US" b="0" i="1" smtClean="0">
                              <a:latin typeface="Cambria Math" panose="02040503050406030204" pitchFamily="18" charset="0"/>
                            </a:rPr>
                            <m:t>2</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𝐷</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𝑏𝑎𝑡</m:t>
                              </m:r>
                            </m:sub>
                          </m:sSub>
                        </m:num>
                        <m:den>
                          <m:r>
                            <a:rPr lang="en-US" i="1">
                              <a:latin typeface="Cambria Math" panose="02040503050406030204" pitchFamily="18" charset="0"/>
                            </a:rPr>
                            <m:t>𝐿</m:t>
                          </m:r>
                          <m:r>
                            <a:rPr lang="en-US" b="0" i="1" smtClean="0">
                              <a:latin typeface="Cambria Math" panose="02040503050406030204" pitchFamily="18" charset="0"/>
                            </a:rPr>
                            <m:t>𝐶</m:t>
                          </m:r>
                        </m:den>
                      </m:f>
                      <m:f>
                        <m:fPr>
                          <m:ctrlPr>
                            <a:rPr lang="en-US" i="1" smtClean="0">
                              <a:latin typeface="Cambria Math" panose="02040503050406030204" pitchFamily="18" charset="0"/>
                            </a:rPr>
                          </m:ctrlPr>
                        </m:fPr>
                        <m:num>
                          <m:sSup>
                            <m:sSupPr>
                              <m:ctrlPr>
                                <a:rPr lang="en-US" i="1" smtClean="0">
                                  <a:latin typeface="Cambria Math" panose="02040503050406030204" pitchFamily="18" charset="0"/>
                                </a:rPr>
                              </m:ctrlPr>
                            </m:sSupPr>
                            <m:e>
                              <m:r>
                                <a:rPr lang="en-US" b="0" i="1" smtClean="0">
                                  <a:latin typeface="Cambria Math" panose="02040503050406030204" pitchFamily="18" charset="0"/>
                                </a:rPr>
                                <m:t>(1−</m:t>
                              </m:r>
                              <m:r>
                                <a:rPr lang="en-US" b="0" i="1" smtClean="0">
                                  <a:latin typeface="Cambria Math" panose="02040503050406030204" pitchFamily="18" charset="0"/>
                                </a:rPr>
                                <m:t>𝐷</m:t>
                              </m:r>
                              <m:r>
                                <a:rPr lang="en-US" b="0" i="1" smtClean="0">
                                  <a:latin typeface="Cambria Math" panose="02040503050406030204" pitchFamily="18" charset="0"/>
                                </a:rPr>
                                <m:t>)</m:t>
                              </m:r>
                            </m:e>
                            <m:sup>
                              <m:r>
                                <a:rPr lang="en-US" b="0" i="1" smtClean="0">
                                  <a:latin typeface="Cambria Math" panose="02040503050406030204" pitchFamily="18" charset="0"/>
                                </a:rPr>
                                <m:t>2</m:t>
                              </m:r>
                            </m:sup>
                          </m:sSup>
                          <m:sSup>
                            <m:sSupPr>
                              <m:ctrlPr>
                                <a:rPr lang="en-US" i="1" smtClean="0">
                                  <a:latin typeface="Cambria Math" panose="02040503050406030204" pitchFamily="18" charset="0"/>
                                </a:rPr>
                              </m:ctrlPr>
                            </m:sSupPr>
                            <m:e>
                              <m:r>
                                <a:rPr lang="en-US" b="0" i="1" smtClean="0">
                                  <a:latin typeface="Cambria Math" panose="02040503050406030204" pitchFamily="18" charset="0"/>
                                </a:rPr>
                                <m:t>𝑇𝑠</m:t>
                              </m:r>
                            </m:e>
                            <m:sup>
                              <m:r>
                                <a:rPr lang="en-US" b="0" i="1" smtClean="0">
                                  <a:latin typeface="Cambria Math" panose="02040503050406030204" pitchFamily="18" charset="0"/>
                                </a:rPr>
                                <m:t>2</m:t>
                              </m:r>
                            </m:sup>
                          </m:sSup>
                        </m:num>
                        <m:den>
                          <m:sSup>
                            <m:sSupPr>
                              <m:ctrlPr>
                                <a:rPr lang="en-US" i="1" smtClean="0">
                                  <a:latin typeface="Cambria Math" panose="02040503050406030204" pitchFamily="18" charset="0"/>
                                </a:rPr>
                              </m:ctrlPr>
                            </m:sSupPr>
                            <m:e>
                              <m:r>
                                <a:rPr lang="en-US" b="0" i="1" smtClean="0">
                                  <a:latin typeface="Cambria Math" panose="02040503050406030204" pitchFamily="18" charset="0"/>
                                </a:rPr>
                                <m:t>2</m:t>
                              </m:r>
                            </m:e>
                            <m:sup>
                              <m:r>
                                <a:rPr lang="en-US" b="0" i="1" smtClean="0">
                                  <a:latin typeface="Cambria Math" panose="02040503050406030204" pitchFamily="18" charset="0"/>
                                </a:rPr>
                                <m:t>2</m:t>
                              </m:r>
                            </m:sup>
                          </m:sSup>
                          <m:r>
                            <a:rPr lang="en-US" b="0" i="1" smtClean="0">
                              <a:latin typeface="Cambria Math" panose="02040503050406030204" pitchFamily="18" charset="0"/>
                            </a:rPr>
                            <m:t>.2</m:t>
                          </m:r>
                        </m:den>
                      </m:f>
                    </m:oMath>
                  </m:oMathPara>
                </a14:m>
                <a:endParaRPr lang="en-US" b="0" dirty="0" smtClean="0">
                  <a:ea typeface="Cambria Math" panose="02040503050406030204" pitchFamily="18" charset="0"/>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3679370" y="4005569"/>
                <a:ext cx="4945585" cy="712952"/>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668483" y="4843782"/>
                <a:ext cx="3039486" cy="5925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solidFill>
                            <a:srgbClr val="FF0000"/>
                          </a:solidFill>
                          <a:latin typeface="Cambria Math" panose="02040503050406030204" pitchFamily="18" charset="0"/>
                          <a:ea typeface="Cambria Math" panose="02040503050406030204" pitchFamily="18" charset="0"/>
                        </a:rPr>
                        <m:t>∆</m:t>
                      </m:r>
                      <m:sSub>
                        <m:sSubPr>
                          <m:ctrlPr>
                            <a:rPr lang="en-US" i="1" smtClean="0">
                              <a:solidFill>
                                <a:srgbClr val="FF0000"/>
                              </a:solidFill>
                              <a:latin typeface="Cambria Math" panose="02040503050406030204" pitchFamily="18" charset="0"/>
                              <a:ea typeface="Cambria Math" panose="02040503050406030204" pitchFamily="18" charset="0"/>
                            </a:rPr>
                          </m:ctrlPr>
                        </m:sSubPr>
                        <m:e>
                          <m:r>
                            <a:rPr lang="en-US" b="0" i="1" smtClean="0">
                              <a:solidFill>
                                <a:srgbClr val="FF0000"/>
                              </a:solidFill>
                              <a:latin typeface="Cambria Math" panose="02040503050406030204" pitchFamily="18" charset="0"/>
                              <a:ea typeface="Cambria Math" panose="02040503050406030204" pitchFamily="18" charset="0"/>
                            </a:rPr>
                            <m:t>𝑉</m:t>
                          </m:r>
                        </m:e>
                        <m:sub>
                          <m:r>
                            <a:rPr lang="en-US" b="0" i="1" smtClean="0">
                              <a:solidFill>
                                <a:srgbClr val="FF0000"/>
                              </a:solidFill>
                              <a:latin typeface="Cambria Math" panose="02040503050406030204" pitchFamily="18" charset="0"/>
                              <a:ea typeface="Cambria Math" panose="02040503050406030204" pitchFamily="18" charset="0"/>
                            </a:rPr>
                            <m:t>𝑜𝑢𝑡</m:t>
                          </m:r>
                        </m:sub>
                      </m:sSub>
                      <m:r>
                        <a:rPr lang="en-US" b="0" i="1" smtClean="0">
                          <a:latin typeface="Cambria Math" panose="02040503050406030204" pitchFamily="18" charset="0"/>
                          <a:ea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𝑏𝑎𝑡</m:t>
                          </m:r>
                        </m:sub>
                      </m:sSub>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8</m:t>
                          </m:r>
                          <m:r>
                            <a:rPr lang="en-US" b="0" i="1" smtClean="0">
                              <a:solidFill>
                                <a:srgbClr val="FF0000"/>
                              </a:solidFill>
                              <a:latin typeface="Cambria Math" panose="02040503050406030204" pitchFamily="18" charset="0"/>
                            </a:rPr>
                            <m:t>𝐿𝐶</m:t>
                          </m:r>
                          <m:sSup>
                            <m:sSupPr>
                              <m:ctrlPr>
                                <a:rPr lang="en-US" b="0" i="1" smtClean="0">
                                  <a:solidFill>
                                    <a:srgbClr val="FF0000"/>
                                  </a:solidFill>
                                  <a:latin typeface="Cambria Math" panose="02040503050406030204" pitchFamily="18" charset="0"/>
                                </a:rPr>
                              </m:ctrlPr>
                            </m:sSup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𝑆</m:t>
                                  </m:r>
                                </m:sub>
                              </m:sSub>
                            </m:e>
                            <m:sup>
                              <m:r>
                                <a:rPr lang="en-US" b="0" i="1" smtClean="0">
                                  <a:solidFill>
                                    <a:srgbClr val="FF0000"/>
                                  </a:solidFill>
                                  <a:latin typeface="Cambria Math" panose="02040503050406030204" pitchFamily="18" charset="0"/>
                                </a:rPr>
                                <m:t>2</m:t>
                              </m:r>
                            </m:sup>
                          </m:sSup>
                        </m:den>
                      </m:f>
                      <m:r>
                        <a:rPr lang="en-US" b="0" i="1" smtClean="0">
                          <a:solidFill>
                            <a:srgbClr val="FF0000"/>
                          </a:solidFill>
                          <a:latin typeface="Cambria Math" panose="02040503050406030204" pitchFamily="18" charset="0"/>
                        </a:rPr>
                        <m:t>𝐷</m:t>
                      </m:r>
                      <m:r>
                        <a:rPr lang="en-US" b="0" i="1" smtClean="0">
                          <a:solidFill>
                            <a:srgbClr val="FF0000"/>
                          </a:solidFill>
                          <a:latin typeface="Cambria Math" panose="02040503050406030204" pitchFamily="18" charset="0"/>
                        </a:rPr>
                        <m:t>(1−</m:t>
                      </m:r>
                      <m:r>
                        <a:rPr lang="en-US" b="0" i="1" smtClean="0">
                          <a:solidFill>
                            <a:srgbClr val="FF0000"/>
                          </a:solidFill>
                          <a:latin typeface="Cambria Math" panose="02040503050406030204" pitchFamily="18" charset="0"/>
                        </a:rPr>
                        <m:t>𝐷</m:t>
                      </m:r>
                      <m:r>
                        <a:rPr lang="en-US" b="0" i="1" smtClean="0">
                          <a:solidFill>
                            <a:srgbClr val="FF0000"/>
                          </a:solidFill>
                          <a:latin typeface="Cambria Math" panose="02040503050406030204" pitchFamily="18" charset="0"/>
                        </a:rPr>
                        <m:t>)</m:t>
                      </m:r>
                    </m:oMath>
                  </m:oMathPara>
                </a14:m>
                <a:endParaRPr lang="en-US" b="0" dirty="0" smtClean="0">
                  <a:solidFill>
                    <a:srgbClr val="FF0000"/>
                  </a:solidFill>
                  <a:ea typeface="Cambria Math" panose="02040503050406030204" pitchFamily="18"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3668483" y="4843782"/>
                <a:ext cx="3039486" cy="592535"/>
              </a:xfrm>
              <a:prstGeom prst="rect">
                <a:avLst/>
              </a:prstGeom>
              <a:blipFill rotWithShape="0">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0790916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13</a:t>
            </a:fld>
            <a:endParaRPr lang="fr-FR" altLang="en-US" sz="1400"/>
          </a:p>
        </p:txBody>
      </p:sp>
      <p:sp>
        <p:nvSpPr>
          <p:cNvPr id="7" name="Title 1"/>
          <p:cNvSpPr>
            <a:spLocks noGrp="1"/>
          </p:cNvSpPr>
          <p:nvPr>
            <p:ph type="title"/>
          </p:nvPr>
        </p:nvSpPr>
        <p:spPr>
          <a:xfrm>
            <a:off x="838200" y="365126"/>
            <a:ext cx="10515600" cy="817186"/>
          </a:xfrm>
        </p:spPr>
        <p:txBody>
          <a:bodyPr/>
          <a:lstStyle/>
          <a:p>
            <a:pPr algn="ctr"/>
            <a:r>
              <a:rPr lang="en-US" altLang="en-US" dirty="0" smtClean="0">
                <a:effectLst>
                  <a:outerShdw blurRad="38100" dist="38100" dir="2700000" algn="tl">
                    <a:srgbClr val="C0C0C0"/>
                  </a:outerShdw>
                </a:effectLst>
              </a:rPr>
              <a:t>Discontinuous conduction mode</a:t>
            </a:r>
            <a:endParaRPr lang="en-US" dirty="0"/>
          </a:p>
        </p:txBody>
      </p:sp>
      <p:cxnSp>
        <p:nvCxnSpPr>
          <p:cNvPr id="26" name="Straight Arrow Connector 25"/>
          <p:cNvCxnSpPr/>
          <p:nvPr/>
        </p:nvCxnSpPr>
        <p:spPr>
          <a:xfrm flipV="1">
            <a:off x="2208523" y="2237488"/>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71347" y="1905126"/>
            <a:ext cx="591657" cy="427396"/>
          </a:xfrm>
          <a:prstGeom prst="rect">
            <a:avLst/>
          </a:prstGeom>
          <a:noFill/>
        </p:spPr>
        <p:txBody>
          <a:bodyPr wrap="none" rtlCol="0">
            <a:spAutoFit/>
          </a:bodyPr>
          <a:lstStyle/>
          <a:p>
            <a:r>
              <a:rPr lang="en-US" sz="2400" dirty="0" smtClean="0"/>
              <a:t>I</a:t>
            </a:r>
            <a:r>
              <a:rPr lang="en-US" dirty="0" smtClean="0"/>
              <a:t>self</a:t>
            </a:r>
            <a:endParaRPr lang="en-US" dirty="0"/>
          </a:p>
        </p:txBody>
      </p:sp>
      <p:cxnSp>
        <p:nvCxnSpPr>
          <p:cNvPr id="4096" name="Straight Connector 4095"/>
          <p:cNvCxnSpPr/>
          <p:nvPr/>
        </p:nvCxnSpPr>
        <p:spPr>
          <a:xfrm>
            <a:off x="2276724" y="2762052"/>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633073" y="2494480"/>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3" name="Straight Arrow Connector 2"/>
          <p:cNvCxnSpPr>
            <a:endCxn id="4" idx="0"/>
          </p:cNvCxnSpPr>
          <p:nvPr/>
        </p:nvCxnSpPr>
        <p:spPr>
          <a:xfrm flipV="1">
            <a:off x="2131700" y="3210388"/>
            <a:ext cx="7938233" cy="22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939128" y="3210388"/>
            <a:ext cx="261610" cy="369332"/>
          </a:xfrm>
          <a:prstGeom prst="rect">
            <a:avLst/>
          </a:prstGeom>
          <a:noFill/>
        </p:spPr>
        <p:txBody>
          <a:bodyPr wrap="none" rtlCol="0">
            <a:spAutoFit/>
          </a:bodyPr>
          <a:lstStyle/>
          <a:p>
            <a:r>
              <a:rPr lang="en-US" dirty="0" smtClean="0"/>
              <a:t>t</a:t>
            </a:r>
            <a:endParaRPr lang="en-US" dirty="0"/>
          </a:p>
        </p:txBody>
      </p:sp>
      <p:sp>
        <p:nvSpPr>
          <p:cNvPr id="21" name="TextBox 20"/>
          <p:cNvSpPr txBox="1"/>
          <p:nvPr/>
        </p:nvSpPr>
        <p:spPr>
          <a:xfrm>
            <a:off x="214216" y="2552544"/>
            <a:ext cx="1354538" cy="369332"/>
          </a:xfrm>
          <a:prstGeom prst="rect">
            <a:avLst/>
          </a:prstGeom>
          <a:noFill/>
        </p:spPr>
        <p:txBody>
          <a:bodyPr wrap="none" rtlCol="0">
            <a:spAutoFit/>
          </a:bodyPr>
          <a:lstStyle/>
          <a:p>
            <a:r>
              <a:rPr lang="en-US" dirty="0" smtClean="0"/>
              <a:t>High current</a:t>
            </a:r>
            <a:endParaRPr lang="en-US" dirty="0"/>
          </a:p>
        </p:txBody>
      </p:sp>
      <p:cxnSp>
        <p:nvCxnSpPr>
          <p:cNvPr id="80" name="Straight Arrow Connector 79"/>
          <p:cNvCxnSpPr/>
          <p:nvPr/>
        </p:nvCxnSpPr>
        <p:spPr>
          <a:xfrm flipV="1">
            <a:off x="2219401" y="4327546"/>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287602" y="5124249"/>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1643951" y="4856677"/>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83" name="Straight Arrow Connector 82"/>
          <p:cNvCxnSpPr>
            <a:endCxn id="84" idx="0"/>
          </p:cNvCxnSpPr>
          <p:nvPr/>
        </p:nvCxnSpPr>
        <p:spPr>
          <a:xfrm flipV="1">
            <a:off x="2142578" y="5300446"/>
            <a:ext cx="7938233" cy="226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9950006" y="5300446"/>
            <a:ext cx="261610" cy="369332"/>
          </a:xfrm>
          <a:prstGeom prst="rect">
            <a:avLst/>
          </a:prstGeom>
          <a:noFill/>
        </p:spPr>
        <p:txBody>
          <a:bodyPr wrap="none" rtlCol="0">
            <a:spAutoFit/>
          </a:bodyPr>
          <a:lstStyle/>
          <a:p>
            <a:r>
              <a:rPr lang="en-US" dirty="0" smtClean="0"/>
              <a:t>t</a:t>
            </a:r>
            <a:endParaRPr lang="en-US" dirty="0"/>
          </a:p>
        </p:txBody>
      </p:sp>
      <p:sp>
        <p:nvSpPr>
          <p:cNvPr id="94" name="TextBox 93"/>
          <p:cNvSpPr txBox="1"/>
          <p:nvPr/>
        </p:nvSpPr>
        <p:spPr>
          <a:xfrm>
            <a:off x="225094" y="4914741"/>
            <a:ext cx="1310359" cy="369332"/>
          </a:xfrm>
          <a:prstGeom prst="rect">
            <a:avLst/>
          </a:prstGeom>
          <a:noFill/>
        </p:spPr>
        <p:txBody>
          <a:bodyPr wrap="none" rtlCol="0">
            <a:spAutoFit/>
          </a:bodyPr>
          <a:lstStyle/>
          <a:p>
            <a:r>
              <a:rPr lang="en-US" dirty="0"/>
              <a:t>L</a:t>
            </a:r>
            <a:r>
              <a:rPr lang="en-US" dirty="0" smtClean="0"/>
              <a:t>ow current</a:t>
            </a:r>
            <a:endParaRPr lang="en-US" dirty="0"/>
          </a:p>
        </p:txBody>
      </p:sp>
      <p:grpSp>
        <p:nvGrpSpPr>
          <p:cNvPr id="12" name="Group 11"/>
          <p:cNvGrpSpPr/>
          <p:nvPr/>
        </p:nvGrpSpPr>
        <p:grpSpPr>
          <a:xfrm>
            <a:off x="2216696" y="2226602"/>
            <a:ext cx="2126696" cy="995569"/>
            <a:chOff x="2216696" y="1638774"/>
            <a:chExt cx="2126696" cy="995569"/>
          </a:xfrm>
        </p:grpSpPr>
        <p:cxnSp>
          <p:nvCxnSpPr>
            <p:cNvPr id="5" name="Straight Connector 4"/>
            <p:cNvCxnSpPr/>
            <p:nvPr/>
          </p:nvCxnSpPr>
          <p:spPr>
            <a:xfrm flipV="1">
              <a:off x="2216696" y="1638774"/>
              <a:ext cx="787117" cy="9955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3003813" y="1638774"/>
              <a:ext cx="599358" cy="972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592286" y="2634343"/>
              <a:ext cx="7511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4329038" y="2213495"/>
            <a:ext cx="2126696" cy="995569"/>
            <a:chOff x="2216696" y="1638774"/>
            <a:chExt cx="2126696" cy="995569"/>
          </a:xfrm>
        </p:grpSpPr>
        <p:cxnSp>
          <p:nvCxnSpPr>
            <p:cNvPr id="73" name="Straight Connector 72"/>
            <p:cNvCxnSpPr/>
            <p:nvPr/>
          </p:nvCxnSpPr>
          <p:spPr>
            <a:xfrm flipV="1">
              <a:off x="2216696" y="1638774"/>
              <a:ext cx="787117" cy="9955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003813" y="1638774"/>
              <a:ext cx="599358" cy="972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592286" y="2634343"/>
              <a:ext cx="7511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7" name="Group 96"/>
          <p:cNvGrpSpPr/>
          <p:nvPr/>
        </p:nvGrpSpPr>
        <p:grpSpPr>
          <a:xfrm>
            <a:off x="6429064" y="2202609"/>
            <a:ext cx="2126696" cy="995569"/>
            <a:chOff x="2216696" y="1638774"/>
            <a:chExt cx="2126696" cy="995569"/>
          </a:xfrm>
        </p:grpSpPr>
        <p:cxnSp>
          <p:nvCxnSpPr>
            <p:cNvPr id="98" name="Straight Connector 97"/>
            <p:cNvCxnSpPr/>
            <p:nvPr/>
          </p:nvCxnSpPr>
          <p:spPr>
            <a:xfrm flipV="1">
              <a:off x="2216696" y="1638774"/>
              <a:ext cx="787117" cy="99556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a:xfrm>
              <a:off x="3003813" y="1638774"/>
              <a:ext cx="599358" cy="9729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592286" y="2634343"/>
              <a:ext cx="751106"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8" name="Group 27"/>
          <p:cNvGrpSpPr/>
          <p:nvPr/>
        </p:nvGrpSpPr>
        <p:grpSpPr>
          <a:xfrm>
            <a:off x="2227574" y="4757058"/>
            <a:ext cx="2115818" cy="566058"/>
            <a:chOff x="2227574" y="5007429"/>
            <a:chExt cx="2115818" cy="566058"/>
          </a:xfrm>
        </p:grpSpPr>
        <p:cxnSp>
          <p:nvCxnSpPr>
            <p:cNvPr id="16" name="Straight Connector 15"/>
            <p:cNvCxnSpPr/>
            <p:nvPr/>
          </p:nvCxnSpPr>
          <p:spPr>
            <a:xfrm flipV="1">
              <a:off x="2227574" y="5018314"/>
              <a:ext cx="439426" cy="5551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667000" y="5007429"/>
              <a:ext cx="336813" cy="5660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003813" y="5573487"/>
              <a:ext cx="133957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oup 100"/>
          <p:cNvGrpSpPr/>
          <p:nvPr/>
        </p:nvGrpSpPr>
        <p:grpSpPr>
          <a:xfrm>
            <a:off x="4345903" y="4745723"/>
            <a:ext cx="2115818" cy="566058"/>
            <a:chOff x="2227574" y="5007429"/>
            <a:chExt cx="2115818" cy="566058"/>
          </a:xfrm>
        </p:grpSpPr>
        <p:cxnSp>
          <p:nvCxnSpPr>
            <p:cNvPr id="102" name="Straight Connector 101"/>
            <p:cNvCxnSpPr/>
            <p:nvPr/>
          </p:nvCxnSpPr>
          <p:spPr>
            <a:xfrm flipV="1">
              <a:off x="2227574" y="5018314"/>
              <a:ext cx="439426" cy="5551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667000" y="5007429"/>
              <a:ext cx="336813" cy="5660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a:off x="3003813" y="5573487"/>
              <a:ext cx="133957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p:cNvGrpSpPr/>
          <p:nvPr/>
        </p:nvGrpSpPr>
        <p:grpSpPr>
          <a:xfrm>
            <a:off x="6457951" y="4735286"/>
            <a:ext cx="2115818" cy="566058"/>
            <a:chOff x="2227574" y="5007429"/>
            <a:chExt cx="2115818" cy="566058"/>
          </a:xfrm>
        </p:grpSpPr>
        <p:cxnSp>
          <p:nvCxnSpPr>
            <p:cNvPr id="106" name="Straight Connector 105"/>
            <p:cNvCxnSpPr/>
            <p:nvPr/>
          </p:nvCxnSpPr>
          <p:spPr>
            <a:xfrm flipV="1">
              <a:off x="2227574" y="5018314"/>
              <a:ext cx="439426" cy="55517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a:xfrm>
              <a:off x="2667000" y="5007429"/>
              <a:ext cx="336813" cy="56605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a:off x="3003813" y="5573487"/>
              <a:ext cx="1339579"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293392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14</a:t>
            </a:fld>
            <a:endParaRPr lang="fr-FR" altLang="en-US" sz="1400"/>
          </a:p>
        </p:txBody>
      </p:sp>
      <p:sp>
        <p:nvSpPr>
          <p:cNvPr id="7" name="Title 1"/>
          <p:cNvSpPr>
            <a:spLocks noGrp="1"/>
          </p:cNvSpPr>
          <p:nvPr>
            <p:ph type="title"/>
          </p:nvPr>
        </p:nvSpPr>
        <p:spPr>
          <a:xfrm>
            <a:off x="838200" y="365126"/>
            <a:ext cx="10515600" cy="817186"/>
          </a:xfrm>
        </p:spPr>
        <p:txBody>
          <a:bodyPr/>
          <a:lstStyle/>
          <a:p>
            <a:pPr algn="ctr"/>
            <a:r>
              <a:rPr lang="en-US" altLang="en-US" dirty="0" smtClean="0">
                <a:effectLst>
                  <a:outerShdw blurRad="38100" dist="38100" dir="2700000" algn="tl">
                    <a:srgbClr val="C0C0C0"/>
                  </a:outerShdw>
                </a:effectLst>
              </a:rPr>
              <a:t>Discontinuous conduction mode</a:t>
            </a:r>
            <a:endParaRPr lang="en-US" dirty="0"/>
          </a:p>
        </p:txBody>
      </p:sp>
      <p:cxnSp>
        <p:nvCxnSpPr>
          <p:cNvPr id="5" name="Straight Arrow Connector 4"/>
          <p:cNvCxnSpPr/>
          <p:nvPr/>
        </p:nvCxnSpPr>
        <p:spPr>
          <a:xfrm flipV="1">
            <a:off x="2219435" y="1339043"/>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Elbow Connector 7"/>
          <p:cNvCxnSpPr/>
          <p:nvPr/>
        </p:nvCxnSpPr>
        <p:spPr>
          <a:xfrm>
            <a:off x="2236108" y="1825488"/>
            <a:ext cx="7576819" cy="503635"/>
          </a:xfrm>
          <a:prstGeom prst="bentConnector3">
            <a:avLst>
              <a:gd name="adj1" fmla="val 44540"/>
            </a:avLst>
          </a:prstGeom>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67176" y="2035662"/>
            <a:ext cx="3346311"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613487" y="2032379"/>
            <a:ext cx="4230546" cy="26591"/>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220113" y="1737835"/>
            <a:ext cx="509498" cy="369332"/>
          </a:xfrm>
          <a:prstGeom prst="rect">
            <a:avLst/>
          </a:prstGeom>
          <a:noFill/>
        </p:spPr>
        <p:txBody>
          <a:bodyPr wrap="none" rtlCol="0">
            <a:spAutoFit/>
          </a:bodyPr>
          <a:lstStyle/>
          <a:p>
            <a:r>
              <a:rPr lang="en-US" dirty="0" smtClean="0"/>
              <a:t>DTs</a:t>
            </a:r>
            <a:endParaRPr lang="en-US" dirty="0"/>
          </a:p>
        </p:txBody>
      </p:sp>
      <p:sp>
        <p:nvSpPr>
          <p:cNvPr id="13" name="TextBox 12"/>
          <p:cNvSpPr txBox="1"/>
          <p:nvPr/>
        </p:nvSpPr>
        <p:spPr>
          <a:xfrm>
            <a:off x="8084824" y="1763166"/>
            <a:ext cx="840679" cy="369332"/>
          </a:xfrm>
          <a:prstGeom prst="rect">
            <a:avLst/>
          </a:prstGeom>
          <a:noFill/>
        </p:spPr>
        <p:txBody>
          <a:bodyPr wrap="none" rtlCol="0">
            <a:spAutoFit/>
          </a:bodyPr>
          <a:lstStyle/>
          <a:p>
            <a:r>
              <a:rPr lang="en-US" dirty="0" smtClean="0"/>
              <a:t>(1-D)Ts</a:t>
            </a:r>
            <a:endParaRPr lang="en-US" dirty="0"/>
          </a:p>
        </p:txBody>
      </p:sp>
      <p:sp>
        <p:nvSpPr>
          <p:cNvPr id="15" name="TextBox 14"/>
          <p:cNvSpPr txBox="1"/>
          <p:nvPr/>
        </p:nvSpPr>
        <p:spPr>
          <a:xfrm>
            <a:off x="1611220" y="1522787"/>
            <a:ext cx="624888" cy="341917"/>
          </a:xfrm>
          <a:prstGeom prst="rect">
            <a:avLst/>
          </a:prstGeom>
          <a:noFill/>
        </p:spPr>
        <p:txBody>
          <a:bodyPr wrap="none" rtlCol="0">
            <a:spAutoFit/>
          </a:bodyPr>
          <a:lstStyle/>
          <a:p>
            <a:r>
              <a:rPr lang="en-US" dirty="0" smtClean="0"/>
              <a:t>Vbat</a:t>
            </a:r>
            <a:endParaRPr lang="en-US" dirty="0"/>
          </a:p>
        </p:txBody>
      </p:sp>
      <p:cxnSp>
        <p:nvCxnSpPr>
          <p:cNvPr id="16" name="Straight Arrow Connector 15"/>
          <p:cNvCxnSpPr/>
          <p:nvPr/>
        </p:nvCxnSpPr>
        <p:spPr>
          <a:xfrm>
            <a:off x="2276724" y="2123842"/>
            <a:ext cx="7567310" cy="13899"/>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15863" y="2042063"/>
            <a:ext cx="297596" cy="341917"/>
          </a:xfrm>
          <a:prstGeom prst="rect">
            <a:avLst/>
          </a:prstGeom>
          <a:noFill/>
        </p:spPr>
        <p:txBody>
          <a:bodyPr wrap="none" rtlCol="0">
            <a:spAutoFit/>
          </a:bodyPr>
          <a:lstStyle/>
          <a:p>
            <a:r>
              <a:rPr lang="en-US" dirty="0" smtClean="0"/>
              <a:t>T</a:t>
            </a:r>
            <a:endParaRPr lang="en-US" dirty="0"/>
          </a:p>
        </p:txBody>
      </p:sp>
      <p:cxnSp>
        <p:nvCxnSpPr>
          <p:cNvPr id="26" name="Straight Arrow Connector 25"/>
          <p:cNvCxnSpPr/>
          <p:nvPr/>
        </p:nvCxnSpPr>
        <p:spPr>
          <a:xfrm flipV="1">
            <a:off x="2208523" y="3010375"/>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71347" y="2678013"/>
            <a:ext cx="591657" cy="427396"/>
          </a:xfrm>
          <a:prstGeom prst="rect">
            <a:avLst/>
          </a:prstGeom>
          <a:noFill/>
        </p:spPr>
        <p:txBody>
          <a:bodyPr wrap="none" rtlCol="0">
            <a:spAutoFit/>
          </a:bodyPr>
          <a:lstStyle/>
          <a:p>
            <a:r>
              <a:rPr lang="en-US" sz="2400" dirty="0" smtClean="0"/>
              <a:t>I</a:t>
            </a:r>
            <a:r>
              <a:rPr lang="en-US" dirty="0" smtClean="0"/>
              <a:t>self</a:t>
            </a:r>
            <a:endParaRPr lang="en-US" dirty="0"/>
          </a:p>
        </p:txBody>
      </p:sp>
      <p:cxnSp>
        <p:nvCxnSpPr>
          <p:cNvPr id="25" name="Straight Connector 24"/>
          <p:cNvCxnSpPr/>
          <p:nvPr/>
        </p:nvCxnSpPr>
        <p:spPr>
          <a:xfrm flipV="1">
            <a:off x="2276724" y="3117626"/>
            <a:ext cx="3336763" cy="67880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flipV="1">
            <a:off x="5624381" y="3127706"/>
            <a:ext cx="1560190" cy="668723"/>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6" name="Straight Connector 4095"/>
          <p:cNvCxnSpPr/>
          <p:nvPr/>
        </p:nvCxnSpPr>
        <p:spPr>
          <a:xfrm>
            <a:off x="2276724" y="3469623"/>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01" name="TextBox 4100"/>
          <p:cNvSpPr txBox="1"/>
          <p:nvPr/>
        </p:nvSpPr>
        <p:spPr>
          <a:xfrm>
            <a:off x="3624151" y="3117626"/>
            <a:ext cx="1468440" cy="341917"/>
          </a:xfrm>
          <a:prstGeom prst="rect">
            <a:avLst/>
          </a:prstGeom>
          <a:noFill/>
        </p:spPr>
        <p:txBody>
          <a:bodyPr wrap="none" rtlCol="0">
            <a:spAutoFit/>
          </a:bodyPr>
          <a:lstStyle/>
          <a:p>
            <a:r>
              <a:rPr lang="en-US" dirty="0" smtClean="0"/>
              <a:t>(Vbat-Vout)/L</a:t>
            </a:r>
            <a:endParaRPr lang="en-US" dirty="0"/>
          </a:p>
        </p:txBody>
      </p:sp>
      <p:sp>
        <p:nvSpPr>
          <p:cNvPr id="38" name="TextBox 37"/>
          <p:cNvSpPr txBox="1"/>
          <p:nvPr/>
        </p:nvSpPr>
        <p:spPr>
          <a:xfrm>
            <a:off x="8010818" y="3127706"/>
            <a:ext cx="1028666" cy="341917"/>
          </a:xfrm>
          <a:prstGeom prst="rect">
            <a:avLst/>
          </a:prstGeom>
          <a:noFill/>
        </p:spPr>
        <p:txBody>
          <a:bodyPr wrap="none" rtlCol="0">
            <a:spAutoFit/>
          </a:bodyPr>
          <a:lstStyle/>
          <a:p>
            <a:r>
              <a:rPr lang="en-US" dirty="0" smtClean="0"/>
              <a:t>(-Vout)/L</a:t>
            </a:r>
            <a:endParaRPr lang="en-US" dirty="0"/>
          </a:p>
        </p:txBody>
      </p:sp>
      <p:sp>
        <p:nvSpPr>
          <p:cNvPr id="39" name="TextBox 38"/>
          <p:cNvSpPr txBox="1"/>
          <p:nvPr/>
        </p:nvSpPr>
        <p:spPr>
          <a:xfrm>
            <a:off x="1838392" y="1068712"/>
            <a:ext cx="740263" cy="341917"/>
          </a:xfrm>
          <a:prstGeom prst="rect">
            <a:avLst/>
          </a:prstGeom>
          <a:noFill/>
        </p:spPr>
        <p:txBody>
          <a:bodyPr wrap="none" rtlCol="0">
            <a:spAutoFit/>
          </a:bodyPr>
          <a:lstStyle/>
          <a:p>
            <a:r>
              <a:rPr lang="en-US" dirty="0" smtClean="0"/>
              <a:t>Vmod</a:t>
            </a:r>
            <a:endParaRPr lang="en-US" dirty="0"/>
          </a:p>
        </p:txBody>
      </p:sp>
      <p:sp>
        <p:nvSpPr>
          <p:cNvPr id="40" name="TextBox 39"/>
          <p:cNvSpPr txBox="1"/>
          <p:nvPr/>
        </p:nvSpPr>
        <p:spPr>
          <a:xfrm>
            <a:off x="1633073" y="3202051"/>
            <a:ext cx="583623" cy="427396"/>
          </a:xfrm>
          <a:prstGeom prst="rect">
            <a:avLst/>
          </a:prstGeom>
          <a:noFill/>
        </p:spPr>
        <p:txBody>
          <a:bodyPr wrap="none" rtlCol="0">
            <a:spAutoFit/>
          </a:bodyPr>
          <a:lstStyle/>
          <a:p>
            <a:r>
              <a:rPr lang="en-US" sz="2400" dirty="0" smtClean="0"/>
              <a:t>I</a:t>
            </a:r>
            <a:r>
              <a:rPr lang="en-US" dirty="0" smtClean="0"/>
              <a:t>out</a:t>
            </a:r>
            <a:endParaRPr lang="en-US" dirty="0"/>
          </a:p>
        </p:txBody>
      </p:sp>
      <p:cxnSp>
        <p:nvCxnSpPr>
          <p:cNvPr id="41" name="Straight Arrow Connector 40"/>
          <p:cNvCxnSpPr/>
          <p:nvPr/>
        </p:nvCxnSpPr>
        <p:spPr>
          <a:xfrm flipV="1">
            <a:off x="2208524" y="4761559"/>
            <a:ext cx="9548" cy="10757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971348" y="4385654"/>
            <a:ext cx="702212" cy="427396"/>
          </a:xfrm>
          <a:prstGeom prst="rect">
            <a:avLst/>
          </a:prstGeom>
          <a:noFill/>
        </p:spPr>
        <p:txBody>
          <a:bodyPr wrap="none" rtlCol="0">
            <a:spAutoFit/>
          </a:bodyPr>
          <a:lstStyle/>
          <a:p>
            <a:r>
              <a:rPr lang="en-US" sz="2400" dirty="0" smtClean="0"/>
              <a:t>I</a:t>
            </a:r>
            <a:r>
              <a:rPr lang="en-US" dirty="0" smtClean="0"/>
              <a:t>capa</a:t>
            </a:r>
            <a:endParaRPr lang="en-US" dirty="0"/>
          </a:p>
        </p:txBody>
      </p:sp>
      <p:cxnSp>
        <p:nvCxnSpPr>
          <p:cNvPr id="45" name="Straight Connector 44"/>
          <p:cNvCxnSpPr/>
          <p:nvPr/>
        </p:nvCxnSpPr>
        <p:spPr>
          <a:xfrm>
            <a:off x="2276725" y="5220808"/>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1721055" y="5032047"/>
            <a:ext cx="475961" cy="341917"/>
          </a:xfrm>
          <a:prstGeom prst="rect">
            <a:avLst/>
          </a:prstGeom>
          <a:noFill/>
        </p:spPr>
        <p:txBody>
          <a:bodyPr wrap="none" rtlCol="0">
            <a:spAutoFit/>
          </a:bodyPr>
          <a:lstStyle/>
          <a:p>
            <a:r>
              <a:rPr lang="en-US" dirty="0" smtClean="0"/>
              <a:t>I=0</a:t>
            </a:r>
            <a:endParaRPr lang="en-US" dirty="0"/>
          </a:p>
        </p:txBody>
      </p:sp>
      <p:sp>
        <p:nvSpPr>
          <p:cNvPr id="4102" name="TextBox 4101"/>
          <p:cNvSpPr txBox="1"/>
          <p:nvPr/>
        </p:nvSpPr>
        <p:spPr>
          <a:xfrm>
            <a:off x="5306313" y="4488634"/>
            <a:ext cx="636136" cy="341917"/>
          </a:xfrm>
          <a:prstGeom prst="rect">
            <a:avLst/>
          </a:prstGeom>
          <a:noFill/>
        </p:spPr>
        <p:txBody>
          <a:bodyPr wrap="none" rtlCol="0">
            <a:spAutoFit/>
          </a:bodyPr>
          <a:lstStyle/>
          <a:p>
            <a:r>
              <a:rPr lang="en-US" dirty="0" smtClean="0"/>
              <a:t>Imax</a:t>
            </a:r>
            <a:endParaRPr lang="en-US" dirty="0"/>
          </a:p>
        </p:txBody>
      </p:sp>
      <p:sp>
        <p:nvSpPr>
          <p:cNvPr id="4103" name="TextBox 4102"/>
          <p:cNvSpPr txBox="1"/>
          <p:nvPr/>
        </p:nvSpPr>
        <p:spPr>
          <a:xfrm>
            <a:off x="9542581" y="5205696"/>
            <a:ext cx="602905" cy="341917"/>
          </a:xfrm>
          <a:prstGeom prst="rect">
            <a:avLst/>
          </a:prstGeom>
          <a:noFill/>
        </p:spPr>
        <p:txBody>
          <a:bodyPr wrap="none" rtlCol="0">
            <a:spAutoFit/>
          </a:bodyPr>
          <a:lstStyle/>
          <a:p>
            <a:r>
              <a:rPr lang="en-US" dirty="0" smtClean="0"/>
              <a:t>Imin</a:t>
            </a:r>
            <a:endParaRPr lang="en-US" dirty="0"/>
          </a:p>
        </p:txBody>
      </p:sp>
      <p:cxnSp>
        <p:nvCxnSpPr>
          <p:cNvPr id="4113" name="Straight Arrow Connector 4112"/>
          <p:cNvCxnSpPr/>
          <p:nvPr/>
        </p:nvCxnSpPr>
        <p:spPr>
          <a:xfrm>
            <a:off x="10145486" y="3101784"/>
            <a:ext cx="0" cy="715518"/>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4115" name="TextBox 4114"/>
              <p:cNvSpPr txBox="1"/>
              <p:nvPr/>
            </p:nvSpPr>
            <p:spPr>
              <a:xfrm>
                <a:off x="10211631" y="3298664"/>
                <a:ext cx="37080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𝐼</m:t>
                          </m:r>
                        </m:e>
                        <m:sub>
                          <m:r>
                            <a:rPr lang="en-US" b="0" i="1" smtClean="0">
                              <a:latin typeface="Cambria Math" panose="02040503050406030204" pitchFamily="18" charset="0"/>
                              <a:ea typeface="Cambria Math" panose="02040503050406030204" pitchFamily="18" charset="0"/>
                            </a:rPr>
                            <m:t>𝐿</m:t>
                          </m:r>
                        </m:sub>
                      </m:sSub>
                    </m:oMath>
                  </m:oMathPara>
                </a14:m>
                <a:endParaRPr lang="en-US" dirty="0"/>
              </a:p>
            </p:txBody>
          </p:sp>
        </mc:Choice>
        <mc:Fallback xmlns="">
          <p:sp>
            <p:nvSpPr>
              <p:cNvPr id="4115" name="TextBox 4114"/>
              <p:cNvSpPr txBox="1">
                <a:spLocks noRot="1" noChangeAspect="1" noMove="1" noResize="1" noEditPoints="1" noAdjustHandles="1" noChangeArrowheads="1" noChangeShapeType="1" noTextEdit="1"/>
              </p:cNvSpPr>
              <p:nvPr/>
            </p:nvSpPr>
            <p:spPr>
              <a:xfrm>
                <a:off x="10211631" y="3298664"/>
                <a:ext cx="370806" cy="276999"/>
              </a:xfrm>
              <a:prstGeom prst="rect">
                <a:avLst/>
              </a:prstGeom>
              <a:blipFill rotWithShape="0">
                <a:blip r:embed="rId3"/>
                <a:stretch>
                  <a:fillRect l="-13115" r="-6557" b="-15217"/>
                </a:stretch>
              </a:blipFill>
            </p:spPr>
            <p:txBody>
              <a:bodyPr/>
              <a:lstStyle/>
              <a:p>
                <a:r>
                  <a:rPr lang="en-US">
                    <a:noFill/>
                  </a:rPr>
                  <a:t> </a:t>
                </a:r>
              </a:p>
            </p:txBody>
          </p:sp>
        </mc:Fallback>
      </mc:AlternateContent>
      <p:cxnSp>
        <p:nvCxnSpPr>
          <p:cNvPr id="28" name="Straight Connector 27"/>
          <p:cNvCxnSpPr/>
          <p:nvPr/>
        </p:nvCxnSpPr>
        <p:spPr>
          <a:xfrm flipH="1">
            <a:off x="7206343" y="3785543"/>
            <a:ext cx="2626802" cy="2686"/>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254953" y="3796194"/>
            <a:ext cx="756731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479294" y="3615927"/>
            <a:ext cx="814647" cy="461665"/>
          </a:xfrm>
          <a:prstGeom prst="rect">
            <a:avLst/>
          </a:prstGeom>
          <a:noFill/>
        </p:spPr>
        <p:txBody>
          <a:bodyPr wrap="none" rtlCol="0">
            <a:spAutoFit/>
          </a:bodyPr>
          <a:lstStyle/>
          <a:p>
            <a:r>
              <a:rPr lang="en-US" sz="2400" dirty="0" smtClean="0"/>
              <a:t>I</a:t>
            </a:r>
            <a:r>
              <a:rPr lang="en-US" dirty="0" smtClean="0"/>
              <a:t>out=0</a:t>
            </a:r>
            <a:endParaRPr lang="en-US" dirty="0"/>
          </a:p>
        </p:txBody>
      </p:sp>
      <p:cxnSp>
        <p:nvCxnSpPr>
          <p:cNvPr id="63" name="Straight Connector 62"/>
          <p:cNvCxnSpPr/>
          <p:nvPr/>
        </p:nvCxnSpPr>
        <p:spPr>
          <a:xfrm flipV="1">
            <a:off x="2244066" y="4870224"/>
            <a:ext cx="3336763" cy="67880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5591723" y="4880304"/>
            <a:ext cx="1560190" cy="668723"/>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H="1">
            <a:off x="7184571" y="5535060"/>
            <a:ext cx="2626802" cy="2686"/>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19726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15</a:t>
            </a:fld>
            <a:endParaRPr lang="fr-FR" altLang="en-US" sz="1400"/>
          </a:p>
        </p:txBody>
      </p:sp>
      <p:sp>
        <p:nvSpPr>
          <p:cNvPr id="4100" name="Rectangle 2"/>
          <p:cNvSpPr>
            <a:spLocks noGrp="1" noChangeArrowheads="1"/>
          </p:cNvSpPr>
          <p:nvPr>
            <p:ph type="title"/>
          </p:nvPr>
        </p:nvSpPr>
        <p:spPr/>
        <p:txBody>
          <a:bodyPr/>
          <a:lstStyle/>
          <a:p>
            <a:pPr algn="ctr" eaLnBrk="1" hangingPunct="1"/>
            <a:r>
              <a:rPr lang="en-US" altLang="en-US" dirty="0" smtClean="0"/>
              <a:t>Switched Mode Power Supply</a:t>
            </a:r>
            <a:br>
              <a:rPr lang="en-US" altLang="en-US" dirty="0" smtClean="0"/>
            </a:br>
            <a:r>
              <a:rPr lang="en-US" altLang="en-US" dirty="0" smtClean="0"/>
              <a:t>(DC/DC buck converter)</a:t>
            </a:r>
          </a:p>
        </p:txBody>
      </p:sp>
      <p:sp>
        <p:nvSpPr>
          <p:cNvPr id="404483" name="Rectangle 3"/>
          <p:cNvSpPr>
            <a:spLocks noChangeArrowheads="1"/>
          </p:cNvSpPr>
          <p:nvPr/>
        </p:nvSpPr>
        <p:spPr bwMode="auto">
          <a:xfrm>
            <a:off x="2108200" y="1807527"/>
            <a:ext cx="779780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smtClean="0">
                <a:effectLst>
                  <a:outerShdw blurRad="38100" dist="38100" dir="2700000" algn="tl">
                    <a:srgbClr val="C0C0C0"/>
                  </a:outerShdw>
                </a:effectLst>
              </a:rPr>
              <a:t>1-Why use a DC/DC converter ?</a:t>
            </a:r>
            <a:endParaRPr lang="en-US" altLang="en-US" dirty="0">
              <a:effectLst>
                <a:outerShdw blurRad="38100" dist="38100" dir="2700000" algn="tl">
                  <a:srgbClr val="C0C0C0"/>
                </a:outerShdw>
              </a:effectLst>
            </a:endParaRPr>
          </a:p>
          <a:p>
            <a:pPr>
              <a:defRPr/>
            </a:pPr>
            <a:r>
              <a:rPr lang="en-US" altLang="en-US" dirty="0" smtClean="0">
                <a:effectLst>
                  <a:outerShdw blurRad="38100" dist="38100" dir="2700000" algn="tl">
                    <a:srgbClr val="C0C0C0"/>
                  </a:outerShdw>
                </a:effectLst>
              </a:rPr>
              <a:t>2-Architecture</a:t>
            </a:r>
          </a:p>
          <a:p>
            <a:pPr>
              <a:defRPr/>
            </a:pPr>
            <a:r>
              <a:rPr lang="en-US" altLang="en-US" dirty="0" smtClean="0">
                <a:effectLst>
                  <a:outerShdw blurRad="38100" dist="38100" dir="2700000" algn="tl">
                    <a:srgbClr val="C0C0C0"/>
                  </a:outerShdw>
                </a:effectLst>
              </a:rPr>
              <a:t>3-Conduction modes</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Continuous Conduction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Discontinuous </a:t>
            </a:r>
            <a:r>
              <a:rPr lang="en-US" altLang="en-US" dirty="0">
                <a:effectLst>
                  <a:outerShdw blurRad="38100" dist="38100" dir="2700000" algn="tl">
                    <a:srgbClr val="C0C0C0"/>
                  </a:outerShdw>
                </a:effectLst>
              </a:rPr>
              <a:t>Conduction </a:t>
            </a:r>
            <a:r>
              <a:rPr lang="en-US" altLang="en-US" dirty="0" smtClean="0">
                <a:effectLst>
                  <a:outerShdw blurRad="38100" dist="38100" dir="2700000" algn="tl">
                    <a:srgbClr val="C0C0C0"/>
                  </a:outerShdw>
                </a:effectLst>
              </a:rPr>
              <a:t>Mode</a:t>
            </a:r>
          </a:p>
          <a:p>
            <a:pPr>
              <a:defRPr/>
            </a:pPr>
            <a:r>
              <a:rPr lang="en-US" altLang="en-US" dirty="0" smtClean="0">
                <a:effectLst>
                  <a:outerShdw blurRad="38100" dist="38100" dir="2700000" algn="tl">
                    <a:srgbClr val="C0C0C0"/>
                  </a:outerShdw>
                </a:effectLst>
              </a:rPr>
              <a:t>4-Stability</a:t>
            </a:r>
          </a:p>
          <a:p>
            <a:pPr lvl="1">
              <a:buFontTx/>
              <a:buChar char="•"/>
              <a:defRPr/>
            </a:pPr>
            <a:r>
              <a:rPr lang="en-US" altLang="en-US" dirty="0" smtClean="0">
                <a:effectLst>
                  <a:outerShdw blurRad="38100" dist="38100" dir="2700000" algn="tl">
                    <a:srgbClr val="C0C0C0"/>
                  </a:outerShdw>
                </a:effectLst>
              </a:rPr>
              <a:t>Voltage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Current Mode</a:t>
            </a:r>
          </a:p>
          <a:p>
            <a:pPr lvl="1">
              <a:buFontTx/>
              <a:buChar char="•"/>
              <a:defRPr/>
            </a:pPr>
            <a:r>
              <a:rPr lang="en-US" altLang="en-US" dirty="0" smtClean="0">
                <a:effectLst>
                  <a:outerShdw blurRad="38100" dist="38100" dir="2700000" algn="tl">
                    <a:srgbClr val="C0C0C0"/>
                  </a:outerShdw>
                </a:effectLst>
              </a:rPr>
              <a:t>Modulator transfer function</a:t>
            </a:r>
          </a:p>
          <a:p>
            <a:pPr lvl="1">
              <a:buFontTx/>
              <a:buChar char="•"/>
              <a:defRPr/>
            </a:pPr>
            <a:r>
              <a:rPr lang="en-US" altLang="en-US" dirty="0" smtClean="0">
                <a:effectLst>
                  <a:outerShdw blurRad="38100" dist="38100" dir="2700000" algn="tl">
                    <a:srgbClr val="C0C0C0"/>
                  </a:outerShdw>
                </a:effectLst>
              </a:rPr>
              <a:t>Filter transfer function</a:t>
            </a:r>
          </a:p>
          <a:p>
            <a:pPr lvl="1">
              <a:buFontTx/>
              <a:buChar char="•"/>
              <a:defRPr/>
            </a:pPr>
            <a:r>
              <a:rPr lang="en-US" altLang="en-US" dirty="0" smtClean="0">
                <a:effectLst>
                  <a:outerShdw blurRad="38100" dist="38100" dir="2700000" algn="tl">
                    <a:srgbClr val="C0C0C0"/>
                  </a:outerShdw>
                </a:effectLst>
              </a:rPr>
              <a:t>Compensator transfer function</a:t>
            </a:r>
          </a:p>
          <a:p>
            <a:pPr lvl="1">
              <a:buFontTx/>
              <a:buChar char="•"/>
              <a:defRPr/>
            </a:pPr>
            <a:r>
              <a:rPr lang="en-US" altLang="en-US" dirty="0" smtClean="0">
                <a:effectLst>
                  <a:outerShdw blurRad="38100" dist="38100" dir="2700000" algn="tl">
                    <a:srgbClr val="C0C0C0"/>
                  </a:outerShdw>
                </a:effectLst>
              </a:rPr>
              <a:t>Overall transfer function</a:t>
            </a:r>
          </a:p>
          <a:p>
            <a:pPr>
              <a:defRPr/>
            </a:pP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7779314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16</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Voltage mode regulation</a:t>
            </a:r>
            <a:endParaRPr lang="en-US" sz="4000" dirty="0"/>
          </a:p>
        </p:txBody>
      </p:sp>
      <p:grpSp>
        <p:nvGrpSpPr>
          <p:cNvPr id="23" name="Group 22"/>
          <p:cNvGrpSpPr/>
          <p:nvPr/>
        </p:nvGrpSpPr>
        <p:grpSpPr>
          <a:xfrm>
            <a:off x="1859213" y="2815202"/>
            <a:ext cx="466977" cy="428869"/>
            <a:chOff x="3570514" y="3080657"/>
            <a:chExt cx="576943" cy="457200"/>
          </a:xfrm>
        </p:grpSpPr>
        <p:sp>
          <p:nvSpPr>
            <p:cNvPr id="3" name="Flowchart: Summing Junction 2"/>
            <p:cNvSpPr/>
            <p:nvPr/>
          </p:nvSpPr>
          <p:spPr>
            <a:xfrm>
              <a:off x="3570514" y="3080657"/>
              <a:ext cx="576943" cy="457200"/>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603171" y="3233057"/>
              <a:ext cx="185058" cy="152399"/>
              <a:chOff x="3429000" y="2383971"/>
              <a:chExt cx="299357" cy="304800"/>
            </a:xfrm>
          </p:grpSpPr>
          <p:cxnSp>
            <p:nvCxnSpPr>
              <p:cNvPr id="5" name="Straight Connector 4"/>
              <p:cNvCxnSpPr/>
              <p:nvPr/>
            </p:nvCxnSpPr>
            <p:spPr>
              <a:xfrm>
                <a:off x="3570514" y="2383971"/>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2536371"/>
                <a:ext cx="299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3808002" y="3461655"/>
              <a:ext cx="91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Isosceles Triangle 23"/>
          <p:cNvSpPr/>
          <p:nvPr/>
        </p:nvSpPr>
        <p:spPr>
          <a:xfrm rot="5400000">
            <a:off x="2922257" y="2653046"/>
            <a:ext cx="1012371" cy="7184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3069214" y="2783676"/>
            <a:ext cx="615874" cy="369332"/>
          </a:xfrm>
          <a:prstGeom prst="rect">
            <a:avLst/>
          </a:prstGeom>
          <a:noFill/>
        </p:spPr>
        <p:txBody>
          <a:bodyPr wrap="none" rtlCol="0">
            <a:spAutoFit/>
          </a:bodyPr>
          <a:lstStyle/>
          <a:p>
            <a:r>
              <a:rPr lang="en-US" dirty="0" smtClean="0"/>
              <a:t>Gain</a:t>
            </a:r>
            <a:endParaRPr lang="en-US" dirty="0"/>
          </a:p>
        </p:txBody>
      </p:sp>
      <p:sp>
        <p:nvSpPr>
          <p:cNvPr id="26" name="Rectangle 25"/>
          <p:cNvSpPr/>
          <p:nvPr/>
        </p:nvSpPr>
        <p:spPr>
          <a:xfrm>
            <a:off x="4538505" y="2506089"/>
            <a:ext cx="2166257" cy="1012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4822632" y="2547590"/>
            <a:ext cx="1598002" cy="923330"/>
          </a:xfrm>
          <a:prstGeom prst="rect">
            <a:avLst/>
          </a:prstGeom>
          <a:noFill/>
        </p:spPr>
        <p:txBody>
          <a:bodyPr wrap="none" rtlCol="0">
            <a:spAutoFit/>
          </a:bodyPr>
          <a:lstStyle/>
          <a:p>
            <a:r>
              <a:rPr lang="en-US" dirty="0" smtClean="0"/>
              <a:t>Compensation </a:t>
            </a:r>
          </a:p>
          <a:p>
            <a:r>
              <a:rPr lang="en-US" dirty="0" smtClean="0"/>
              <a:t>Network</a:t>
            </a:r>
          </a:p>
          <a:p>
            <a:r>
              <a:rPr lang="en-US" dirty="0" smtClean="0"/>
              <a:t>H</a:t>
            </a:r>
            <a:r>
              <a:rPr lang="en-US" sz="1100" dirty="0" smtClean="0"/>
              <a:t>2</a:t>
            </a:r>
            <a:r>
              <a:rPr lang="en-US" dirty="0" smtClean="0"/>
              <a:t>(p)</a:t>
            </a:r>
            <a:endParaRPr lang="en-US" dirty="0"/>
          </a:p>
        </p:txBody>
      </p:sp>
      <p:cxnSp>
        <p:nvCxnSpPr>
          <p:cNvPr id="6" name="Straight Arrow Connector 5"/>
          <p:cNvCxnSpPr>
            <a:stCxn id="3" idx="6"/>
            <a:endCxn id="24" idx="3"/>
          </p:cNvCxnSpPr>
          <p:nvPr/>
        </p:nvCxnSpPr>
        <p:spPr>
          <a:xfrm flipV="1">
            <a:off x="2326190" y="3012275"/>
            <a:ext cx="743024" cy="17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785694" y="3009255"/>
            <a:ext cx="74471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542414" y="1781911"/>
            <a:ext cx="2166257" cy="4899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771785" y="1842241"/>
            <a:ext cx="1699696" cy="369332"/>
          </a:xfrm>
          <a:prstGeom prst="rect">
            <a:avLst/>
          </a:prstGeom>
          <a:noFill/>
        </p:spPr>
        <p:txBody>
          <a:bodyPr wrap="none" rtlCol="0">
            <a:spAutoFit/>
          </a:bodyPr>
          <a:lstStyle/>
          <a:p>
            <a:r>
              <a:rPr lang="en-US" dirty="0" smtClean="0"/>
              <a:t>Ramp generator</a:t>
            </a:r>
            <a:endParaRPr lang="en-US" dirty="0"/>
          </a:p>
        </p:txBody>
      </p:sp>
      <p:sp>
        <p:nvSpPr>
          <p:cNvPr id="22" name="Isosceles Triangle 21"/>
          <p:cNvSpPr/>
          <p:nvPr/>
        </p:nvSpPr>
        <p:spPr>
          <a:xfrm rot="5400000">
            <a:off x="7466910" y="2164584"/>
            <a:ext cx="1012371" cy="7184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545174" y="2323517"/>
            <a:ext cx="705642" cy="369332"/>
          </a:xfrm>
          <a:prstGeom prst="rect">
            <a:avLst/>
          </a:prstGeom>
          <a:noFill/>
        </p:spPr>
        <p:txBody>
          <a:bodyPr wrap="none" rtlCol="0">
            <a:spAutoFit/>
          </a:bodyPr>
          <a:lstStyle/>
          <a:p>
            <a:r>
              <a:rPr lang="en-US" dirty="0" smtClean="0"/>
              <a:t>PWM</a:t>
            </a:r>
            <a:endParaRPr lang="en-US" dirty="0"/>
          </a:p>
        </p:txBody>
      </p:sp>
      <p:cxnSp>
        <p:nvCxnSpPr>
          <p:cNvPr id="13" name="Elbow Connector 12"/>
          <p:cNvCxnSpPr>
            <a:stCxn id="26" idx="3"/>
          </p:cNvCxnSpPr>
          <p:nvPr/>
        </p:nvCxnSpPr>
        <p:spPr>
          <a:xfrm flipV="1">
            <a:off x="6704762" y="2594211"/>
            <a:ext cx="909105" cy="41806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p:nvPr/>
        </p:nvCxnSpPr>
        <p:spPr>
          <a:xfrm>
            <a:off x="6708669" y="2019784"/>
            <a:ext cx="909105" cy="41806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0"/>
          </p:cNvCxnSpPr>
          <p:nvPr/>
        </p:nvCxnSpPr>
        <p:spPr>
          <a:xfrm flipV="1">
            <a:off x="8332324" y="2506089"/>
            <a:ext cx="585031" cy="17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80824" y="2224879"/>
            <a:ext cx="738472" cy="369332"/>
          </a:xfrm>
          <a:prstGeom prst="rect">
            <a:avLst/>
          </a:prstGeom>
          <a:noFill/>
        </p:spPr>
        <p:txBody>
          <a:bodyPr wrap="none" rtlCol="0">
            <a:spAutoFit/>
          </a:bodyPr>
          <a:lstStyle/>
          <a:p>
            <a:r>
              <a:rPr lang="en-US" dirty="0" smtClean="0"/>
              <a:t>Vmod</a:t>
            </a:r>
            <a:endParaRPr lang="en-US" dirty="0"/>
          </a:p>
        </p:txBody>
      </p:sp>
      <p:sp>
        <p:nvSpPr>
          <p:cNvPr id="4096" name="Rectangle 4095"/>
          <p:cNvSpPr/>
          <p:nvPr/>
        </p:nvSpPr>
        <p:spPr>
          <a:xfrm>
            <a:off x="8917355" y="2110154"/>
            <a:ext cx="1060938" cy="899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8997485" y="2168872"/>
            <a:ext cx="902619" cy="646331"/>
          </a:xfrm>
          <a:prstGeom prst="rect">
            <a:avLst/>
          </a:prstGeom>
          <a:noFill/>
        </p:spPr>
        <p:txBody>
          <a:bodyPr wrap="none" rtlCol="0">
            <a:spAutoFit/>
          </a:bodyPr>
          <a:lstStyle/>
          <a:p>
            <a:r>
              <a:rPr lang="en-US" dirty="0" smtClean="0"/>
              <a:t>LC filter</a:t>
            </a:r>
          </a:p>
          <a:p>
            <a:r>
              <a:rPr lang="en-US" dirty="0" smtClean="0"/>
              <a:t>H</a:t>
            </a:r>
            <a:r>
              <a:rPr lang="en-US" sz="1100" dirty="0" smtClean="0"/>
              <a:t>1</a:t>
            </a:r>
            <a:r>
              <a:rPr lang="en-US" dirty="0" smtClean="0"/>
              <a:t>(p)</a:t>
            </a:r>
            <a:endParaRPr lang="en-US" dirty="0"/>
          </a:p>
        </p:txBody>
      </p:sp>
      <p:cxnSp>
        <p:nvCxnSpPr>
          <p:cNvPr id="4103" name="Elbow Connector 4102"/>
          <p:cNvCxnSpPr>
            <a:stCxn id="4096" idx="3"/>
            <a:endCxn id="3" idx="4"/>
          </p:cNvCxnSpPr>
          <p:nvPr/>
        </p:nvCxnSpPr>
        <p:spPr>
          <a:xfrm flipH="1">
            <a:off x="2092702" y="2559705"/>
            <a:ext cx="7885591" cy="684366"/>
          </a:xfrm>
          <a:prstGeom prst="bentConnector4">
            <a:avLst>
              <a:gd name="adj1" fmla="val -2899"/>
              <a:gd name="adj2" fmla="val 165379"/>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9992402" y="2566945"/>
            <a:ext cx="7349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07" name="TextBox 4106"/>
          <p:cNvSpPr txBox="1"/>
          <p:nvPr/>
        </p:nvSpPr>
        <p:spPr>
          <a:xfrm>
            <a:off x="10245067" y="2253182"/>
            <a:ext cx="627031" cy="369332"/>
          </a:xfrm>
          <a:prstGeom prst="rect">
            <a:avLst/>
          </a:prstGeom>
          <a:noFill/>
        </p:spPr>
        <p:txBody>
          <a:bodyPr wrap="none" rtlCol="0">
            <a:spAutoFit/>
          </a:bodyPr>
          <a:lstStyle/>
          <a:p>
            <a:r>
              <a:rPr lang="en-US" dirty="0" smtClean="0"/>
              <a:t>Vout</a:t>
            </a:r>
            <a:endParaRPr lang="en-US" dirty="0"/>
          </a:p>
        </p:txBody>
      </p:sp>
      <p:cxnSp>
        <p:nvCxnSpPr>
          <p:cNvPr id="46" name="Straight Arrow Connector 45"/>
          <p:cNvCxnSpPr/>
          <p:nvPr/>
        </p:nvCxnSpPr>
        <p:spPr>
          <a:xfrm flipV="1">
            <a:off x="1125278" y="3024884"/>
            <a:ext cx="7349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09" name="TextBox 4108"/>
          <p:cNvSpPr txBox="1"/>
          <p:nvPr/>
        </p:nvSpPr>
        <p:spPr>
          <a:xfrm>
            <a:off x="1008286" y="2692849"/>
            <a:ext cx="571503" cy="369332"/>
          </a:xfrm>
          <a:prstGeom prst="rect">
            <a:avLst/>
          </a:prstGeom>
          <a:noFill/>
        </p:spPr>
        <p:txBody>
          <a:bodyPr wrap="none" rtlCol="0">
            <a:spAutoFit/>
          </a:bodyPr>
          <a:lstStyle/>
          <a:p>
            <a:r>
              <a:rPr lang="en-US" dirty="0" smtClean="0"/>
              <a:t>Vref</a:t>
            </a:r>
            <a:endParaRPr lang="en-US" dirty="0"/>
          </a:p>
        </p:txBody>
      </p:sp>
      <p:sp>
        <p:nvSpPr>
          <p:cNvPr id="4110" name="TextBox 4109"/>
          <p:cNvSpPr txBox="1"/>
          <p:nvPr/>
        </p:nvSpPr>
        <p:spPr>
          <a:xfrm>
            <a:off x="6695315" y="1733046"/>
            <a:ext cx="802656" cy="369332"/>
          </a:xfrm>
          <a:prstGeom prst="rect">
            <a:avLst/>
          </a:prstGeom>
          <a:noFill/>
        </p:spPr>
        <p:txBody>
          <a:bodyPr wrap="none" rtlCol="0">
            <a:spAutoFit/>
          </a:bodyPr>
          <a:lstStyle/>
          <a:p>
            <a:r>
              <a:rPr lang="en-US" dirty="0" smtClean="0"/>
              <a:t>Vramp</a:t>
            </a:r>
            <a:endParaRPr lang="en-US" dirty="0"/>
          </a:p>
        </p:txBody>
      </p:sp>
      <p:sp>
        <p:nvSpPr>
          <p:cNvPr id="4111" name="TextBox 4110"/>
          <p:cNvSpPr txBox="1"/>
          <p:nvPr/>
        </p:nvSpPr>
        <p:spPr>
          <a:xfrm>
            <a:off x="6729429" y="2952027"/>
            <a:ext cx="778611" cy="369332"/>
          </a:xfrm>
          <a:prstGeom prst="rect">
            <a:avLst/>
          </a:prstGeom>
          <a:noFill/>
        </p:spPr>
        <p:txBody>
          <a:bodyPr wrap="none" rtlCol="0">
            <a:spAutoFit/>
          </a:bodyPr>
          <a:lstStyle/>
          <a:p>
            <a:r>
              <a:rPr lang="en-US" dirty="0" smtClean="0"/>
              <a:t>Verror</a:t>
            </a:r>
            <a:endParaRPr lang="en-US" dirty="0"/>
          </a:p>
        </p:txBody>
      </p:sp>
      <p:sp>
        <p:nvSpPr>
          <p:cNvPr id="52" name="Rectangle 51"/>
          <p:cNvSpPr/>
          <p:nvPr/>
        </p:nvSpPr>
        <p:spPr>
          <a:xfrm>
            <a:off x="935627" y="4237216"/>
            <a:ext cx="9791699" cy="1477328"/>
          </a:xfrm>
          <a:prstGeom prst="rect">
            <a:avLst/>
          </a:prstGeom>
          <a:solidFill>
            <a:schemeClr val="bg1"/>
          </a:solidFill>
        </p:spPr>
        <p:txBody>
          <a:bodyPr wrap="square">
            <a:spAutoFit/>
          </a:bodyPr>
          <a:lstStyle/>
          <a:p>
            <a:r>
              <a:rPr lang="en-US" dirty="0" smtClean="0">
                <a:latin typeface="Arial" panose="020B0604020202020204" pitchFamily="34" charset="0"/>
              </a:rPr>
              <a:t>This scheme comprises an error amplifier, a PWM modulator and an LC filter. It also includes a compensation network around the error amplifier to make the loop stable.</a:t>
            </a:r>
          </a:p>
          <a:p>
            <a:r>
              <a:rPr lang="en-US" dirty="0" smtClean="0">
                <a:latin typeface="Arial" panose="020B0604020202020204" pitchFamily="34" charset="0"/>
              </a:rPr>
              <a:t>This compensation network contains at least one pole and two </a:t>
            </a:r>
            <a:r>
              <a:rPr lang="en-US" dirty="0" smtClean="0">
                <a:solidFill>
                  <a:srgbClr val="FF0000"/>
                </a:solidFill>
                <a:latin typeface="Arial" panose="020B0604020202020204" pitchFamily="34" charset="0"/>
              </a:rPr>
              <a:t>zeros</a:t>
            </a:r>
            <a:r>
              <a:rPr lang="en-US" dirty="0" smtClean="0">
                <a:latin typeface="Arial" panose="020B0604020202020204" pitchFamily="34" charset="0"/>
              </a:rPr>
              <a:t> (to cope with the </a:t>
            </a:r>
            <a:r>
              <a:rPr lang="en-US" dirty="0" smtClean="0">
                <a:solidFill>
                  <a:srgbClr val="FF0000"/>
                </a:solidFill>
                <a:latin typeface="Arial" panose="020B0604020202020204" pitchFamily="34" charset="0"/>
              </a:rPr>
              <a:t>second order pole</a:t>
            </a:r>
            <a:r>
              <a:rPr lang="en-US" dirty="0">
                <a:latin typeface="Arial" panose="020B0604020202020204" pitchFamily="34" charset="0"/>
              </a:rPr>
              <a:t> of the LC </a:t>
            </a:r>
            <a:r>
              <a:rPr lang="en-US" dirty="0" smtClean="0">
                <a:latin typeface="Arial" panose="020B0604020202020204" pitchFamily="34" charset="0"/>
              </a:rPr>
              <a:t>filter), the </a:t>
            </a:r>
            <a:r>
              <a:rPr lang="en-US" dirty="0">
                <a:latin typeface="Arial" panose="020B0604020202020204" pitchFamily="34" charset="0"/>
              </a:rPr>
              <a:t>ultimate goal </a:t>
            </a:r>
            <a:r>
              <a:rPr lang="en-US" dirty="0" smtClean="0">
                <a:latin typeface="Arial" panose="020B0604020202020204" pitchFamily="34" charset="0"/>
              </a:rPr>
              <a:t>being </a:t>
            </a:r>
            <a:r>
              <a:rPr lang="en-US" dirty="0">
                <a:latin typeface="Arial" panose="020B0604020202020204" pitchFamily="34" charset="0"/>
              </a:rPr>
              <a:t>to obtain a closed loop transfer function equivalent to a f</a:t>
            </a:r>
            <a:r>
              <a:rPr lang="en-US" dirty="0" smtClean="0">
                <a:latin typeface="Arial" panose="020B0604020202020204" pitchFamily="34" charset="0"/>
              </a:rPr>
              <a:t>irst order </a:t>
            </a:r>
            <a:r>
              <a:rPr lang="en-US" dirty="0">
                <a:latin typeface="Arial" panose="020B0604020202020204" pitchFamily="34" charset="0"/>
              </a:rPr>
              <a:t>system</a:t>
            </a:r>
            <a:r>
              <a:rPr lang="en-US" dirty="0" smtClean="0">
                <a:latin typeface="Arial" panose="020B0604020202020204" pitchFamily="34" charset="0"/>
              </a:rPr>
              <a:t>.</a:t>
            </a:r>
            <a:endParaRPr lang="en-US" dirty="0">
              <a:latin typeface="Arial" panose="020B0604020202020204" pitchFamily="34" charset="0"/>
            </a:endParaRPr>
          </a:p>
        </p:txBody>
      </p:sp>
    </p:spTree>
    <p:extLst>
      <p:ext uri="{BB962C8B-B14F-4D97-AF65-F5344CB8AC3E}">
        <p14:creationId xmlns:p14="http://schemas.microsoft.com/office/powerpoint/2010/main" val="2229459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17</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Current mode regulation</a:t>
            </a:r>
            <a:endParaRPr lang="en-US" sz="4000" dirty="0"/>
          </a:p>
        </p:txBody>
      </p:sp>
      <p:grpSp>
        <p:nvGrpSpPr>
          <p:cNvPr id="23" name="Group 22"/>
          <p:cNvGrpSpPr/>
          <p:nvPr/>
        </p:nvGrpSpPr>
        <p:grpSpPr>
          <a:xfrm>
            <a:off x="1097213" y="2815202"/>
            <a:ext cx="466977" cy="428869"/>
            <a:chOff x="3570514" y="3080657"/>
            <a:chExt cx="576943" cy="457200"/>
          </a:xfrm>
        </p:grpSpPr>
        <p:sp>
          <p:nvSpPr>
            <p:cNvPr id="3" name="Flowchart: Summing Junction 2"/>
            <p:cNvSpPr/>
            <p:nvPr/>
          </p:nvSpPr>
          <p:spPr>
            <a:xfrm>
              <a:off x="3570514" y="3080657"/>
              <a:ext cx="576943" cy="457200"/>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603171" y="3233057"/>
              <a:ext cx="185058" cy="152399"/>
              <a:chOff x="3429000" y="2383971"/>
              <a:chExt cx="299357" cy="304800"/>
            </a:xfrm>
          </p:grpSpPr>
          <p:cxnSp>
            <p:nvCxnSpPr>
              <p:cNvPr id="5" name="Straight Connector 4"/>
              <p:cNvCxnSpPr/>
              <p:nvPr/>
            </p:nvCxnSpPr>
            <p:spPr>
              <a:xfrm>
                <a:off x="3570514" y="2383971"/>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429000" y="2536371"/>
                <a:ext cx="299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a:off x="3808002" y="3461655"/>
              <a:ext cx="91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4" name="Isosceles Triangle 23"/>
          <p:cNvSpPr/>
          <p:nvPr/>
        </p:nvSpPr>
        <p:spPr>
          <a:xfrm rot="5400000">
            <a:off x="2160257" y="2653046"/>
            <a:ext cx="1012371" cy="7184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p:cNvSpPr txBox="1"/>
          <p:nvPr/>
        </p:nvSpPr>
        <p:spPr>
          <a:xfrm>
            <a:off x="2307214" y="2783676"/>
            <a:ext cx="615874" cy="369332"/>
          </a:xfrm>
          <a:prstGeom prst="rect">
            <a:avLst/>
          </a:prstGeom>
          <a:noFill/>
        </p:spPr>
        <p:txBody>
          <a:bodyPr wrap="none" rtlCol="0">
            <a:spAutoFit/>
          </a:bodyPr>
          <a:lstStyle/>
          <a:p>
            <a:r>
              <a:rPr lang="en-US" dirty="0" smtClean="0"/>
              <a:t>Gain</a:t>
            </a:r>
            <a:endParaRPr lang="en-US" dirty="0"/>
          </a:p>
        </p:txBody>
      </p:sp>
      <p:sp>
        <p:nvSpPr>
          <p:cNvPr id="26" name="Rectangle 25"/>
          <p:cNvSpPr/>
          <p:nvPr/>
        </p:nvSpPr>
        <p:spPr>
          <a:xfrm>
            <a:off x="3776505" y="2506089"/>
            <a:ext cx="2166257" cy="101237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p:cNvSpPr txBox="1"/>
          <p:nvPr/>
        </p:nvSpPr>
        <p:spPr>
          <a:xfrm>
            <a:off x="4060632" y="2547590"/>
            <a:ext cx="1598002" cy="923330"/>
          </a:xfrm>
          <a:prstGeom prst="rect">
            <a:avLst/>
          </a:prstGeom>
          <a:noFill/>
        </p:spPr>
        <p:txBody>
          <a:bodyPr wrap="none" rtlCol="0">
            <a:spAutoFit/>
          </a:bodyPr>
          <a:lstStyle/>
          <a:p>
            <a:r>
              <a:rPr lang="en-US" dirty="0" smtClean="0"/>
              <a:t>Compensation </a:t>
            </a:r>
          </a:p>
          <a:p>
            <a:r>
              <a:rPr lang="en-US" dirty="0" smtClean="0"/>
              <a:t>Network</a:t>
            </a:r>
          </a:p>
          <a:p>
            <a:r>
              <a:rPr lang="en-US" dirty="0" smtClean="0"/>
              <a:t>H</a:t>
            </a:r>
            <a:r>
              <a:rPr lang="en-US" sz="1100" dirty="0" smtClean="0"/>
              <a:t>2</a:t>
            </a:r>
            <a:r>
              <a:rPr lang="en-US" dirty="0" smtClean="0"/>
              <a:t>(p)</a:t>
            </a:r>
            <a:endParaRPr lang="en-US" dirty="0"/>
          </a:p>
        </p:txBody>
      </p:sp>
      <p:cxnSp>
        <p:nvCxnSpPr>
          <p:cNvPr id="6" name="Straight Arrow Connector 5"/>
          <p:cNvCxnSpPr>
            <a:stCxn id="3" idx="6"/>
            <a:endCxn id="24" idx="3"/>
          </p:cNvCxnSpPr>
          <p:nvPr/>
        </p:nvCxnSpPr>
        <p:spPr>
          <a:xfrm flipV="1">
            <a:off x="1564190" y="3012275"/>
            <a:ext cx="743024" cy="1736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3023694" y="3009255"/>
            <a:ext cx="744719"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3780414" y="1781911"/>
            <a:ext cx="2166257" cy="48999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4009785" y="1842241"/>
            <a:ext cx="1699696" cy="369332"/>
          </a:xfrm>
          <a:prstGeom prst="rect">
            <a:avLst/>
          </a:prstGeom>
          <a:noFill/>
        </p:spPr>
        <p:txBody>
          <a:bodyPr wrap="none" rtlCol="0">
            <a:spAutoFit/>
          </a:bodyPr>
          <a:lstStyle/>
          <a:p>
            <a:r>
              <a:rPr lang="en-US" dirty="0" smtClean="0"/>
              <a:t>Ramp generator</a:t>
            </a:r>
            <a:endParaRPr lang="en-US" dirty="0"/>
          </a:p>
        </p:txBody>
      </p:sp>
      <p:sp>
        <p:nvSpPr>
          <p:cNvPr id="22" name="Isosceles Triangle 21"/>
          <p:cNvSpPr/>
          <p:nvPr/>
        </p:nvSpPr>
        <p:spPr>
          <a:xfrm rot="5400000">
            <a:off x="7466910" y="2164584"/>
            <a:ext cx="1012371" cy="718457"/>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545174" y="2323517"/>
            <a:ext cx="705642" cy="369332"/>
          </a:xfrm>
          <a:prstGeom prst="rect">
            <a:avLst/>
          </a:prstGeom>
          <a:noFill/>
        </p:spPr>
        <p:txBody>
          <a:bodyPr wrap="none" rtlCol="0">
            <a:spAutoFit/>
          </a:bodyPr>
          <a:lstStyle/>
          <a:p>
            <a:r>
              <a:rPr lang="en-US" dirty="0" smtClean="0"/>
              <a:t>PWM</a:t>
            </a:r>
            <a:endParaRPr lang="en-US" dirty="0"/>
          </a:p>
        </p:txBody>
      </p:sp>
      <p:cxnSp>
        <p:nvCxnSpPr>
          <p:cNvPr id="13" name="Elbow Connector 12"/>
          <p:cNvCxnSpPr/>
          <p:nvPr/>
        </p:nvCxnSpPr>
        <p:spPr>
          <a:xfrm flipV="1">
            <a:off x="6693596" y="2602892"/>
            <a:ext cx="909105" cy="418064"/>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Elbow Connector 28"/>
          <p:cNvCxnSpPr>
            <a:stCxn id="19" idx="3"/>
          </p:cNvCxnSpPr>
          <p:nvPr/>
        </p:nvCxnSpPr>
        <p:spPr>
          <a:xfrm>
            <a:off x="5946671" y="2026908"/>
            <a:ext cx="1671103" cy="410940"/>
          </a:xfrm>
          <a:prstGeom prst="bentConnector3">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22" idx="0"/>
          </p:cNvCxnSpPr>
          <p:nvPr/>
        </p:nvCxnSpPr>
        <p:spPr>
          <a:xfrm flipV="1">
            <a:off x="8332324" y="2506089"/>
            <a:ext cx="585031" cy="1772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8180824" y="2224879"/>
            <a:ext cx="738472" cy="369332"/>
          </a:xfrm>
          <a:prstGeom prst="rect">
            <a:avLst/>
          </a:prstGeom>
          <a:noFill/>
        </p:spPr>
        <p:txBody>
          <a:bodyPr wrap="none" rtlCol="0">
            <a:spAutoFit/>
          </a:bodyPr>
          <a:lstStyle/>
          <a:p>
            <a:r>
              <a:rPr lang="en-US" dirty="0" smtClean="0"/>
              <a:t>Vmod</a:t>
            </a:r>
            <a:endParaRPr lang="en-US" dirty="0"/>
          </a:p>
        </p:txBody>
      </p:sp>
      <p:sp>
        <p:nvSpPr>
          <p:cNvPr id="4096" name="Rectangle 4095"/>
          <p:cNvSpPr/>
          <p:nvPr/>
        </p:nvSpPr>
        <p:spPr>
          <a:xfrm>
            <a:off x="8917355" y="2110154"/>
            <a:ext cx="1060938" cy="89910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p:cNvSpPr txBox="1"/>
          <p:nvPr/>
        </p:nvSpPr>
        <p:spPr>
          <a:xfrm>
            <a:off x="8997485" y="2168872"/>
            <a:ext cx="902619" cy="646331"/>
          </a:xfrm>
          <a:prstGeom prst="rect">
            <a:avLst/>
          </a:prstGeom>
          <a:noFill/>
        </p:spPr>
        <p:txBody>
          <a:bodyPr wrap="none" rtlCol="0">
            <a:spAutoFit/>
          </a:bodyPr>
          <a:lstStyle/>
          <a:p>
            <a:r>
              <a:rPr lang="en-US" dirty="0" smtClean="0"/>
              <a:t>LC filter</a:t>
            </a:r>
          </a:p>
          <a:p>
            <a:r>
              <a:rPr lang="en-US" dirty="0" smtClean="0"/>
              <a:t>H</a:t>
            </a:r>
            <a:r>
              <a:rPr lang="en-US" sz="1100" dirty="0" smtClean="0"/>
              <a:t>1</a:t>
            </a:r>
            <a:r>
              <a:rPr lang="en-US" dirty="0" smtClean="0"/>
              <a:t>(p)</a:t>
            </a:r>
            <a:endParaRPr lang="en-US" dirty="0"/>
          </a:p>
        </p:txBody>
      </p:sp>
      <p:cxnSp>
        <p:nvCxnSpPr>
          <p:cNvPr id="4103" name="Elbow Connector 4102"/>
          <p:cNvCxnSpPr>
            <a:stCxn id="4096" idx="3"/>
            <a:endCxn id="3" idx="4"/>
          </p:cNvCxnSpPr>
          <p:nvPr/>
        </p:nvCxnSpPr>
        <p:spPr>
          <a:xfrm flipH="1">
            <a:off x="1330702" y="2559705"/>
            <a:ext cx="8647591" cy="684366"/>
          </a:xfrm>
          <a:prstGeom prst="bentConnector4">
            <a:avLst>
              <a:gd name="adj1" fmla="val -2644"/>
              <a:gd name="adj2" fmla="val 190467"/>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9992402" y="2566945"/>
            <a:ext cx="7349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07" name="TextBox 4106"/>
          <p:cNvSpPr txBox="1"/>
          <p:nvPr/>
        </p:nvSpPr>
        <p:spPr>
          <a:xfrm>
            <a:off x="10245067" y="2253182"/>
            <a:ext cx="627031" cy="369332"/>
          </a:xfrm>
          <a:prstGeom prst="rect">
            <a:avLst/>
          </a:prstGeom>
          <a:noFill/>
        </p:spPr>
        <p:txBody>
          <a:bodyPr wrap="none" rtlCol="0">
            <a:spAutoFit/>
          </a:bodyPr>
          <a:lstStyle/>
          <a:p>
            <a:r>
              <a:rPr lang="en-US" dirty="0" smtClean="0"/>
              <a:t>Vout</a:t>
            </a:r>
            <a:endParaRPr lang="en-US" dirty="0"/>
          </a:p>
        </p:txBody>
      </p:sp>
      <p:cxnSp>
        <p:nvCxnSpPr>
          <p:cNvPr id="46" name="Straight Arrow Connector 45"/>
          <p:cNvCxnSpPr/>
          <p:nvPr/>
        </p:nvCxnSpPr>
        <p:spPr>
          <a:xfrm flipV="1">
            <a:off x="363278" y="3024884"/>
            <a:ext cx="734924" cy="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09" name="TextBox 4108"/>
          <p:cNvSpPr txBox="1"/>
          <p:nvPr/>
        </p:nvSpPr>
        <p:spPr>
          <a:xfrm>
            <a:off x="246286" y="2692849"/>
            <a:ext cx="571503" cy="369332"/>
          </a:xfrm>
          <a:prstGeom prst="rect">
            <a:avLst/>
          </a:prstGeom>
          <a:noFill/>
        </p:spPr>
        <p:txBody>
          <a:bodyPr wrap="none" rtlCol="0">
            <a:spAutoFit/>
          </a:bodyPr>
          <a:lstStyle/>
          <a:p>
            <a:r>
              <a:rPr lang="en-US" dirty="0" smtClean="0"/>
              <a:t>Vref</a:t>
            </a:r>
            <a:endParaRPr lang="en-US" dirty="0"/>
          </a:p>
        </p:txBody>
      </p:sp>
      <p:sp>
        <p:nvSpPr>
          <p:cNvPr id="4110" name="TextBox 4109"/>
          <p:cNvSpPr txBox="1"/>
          <p:nvPr/>
        </p:nvSpPr>
        <p:spPr>
          <a:xfrm>
            <a:off x="5979566" y="1728307"/>
            <a:ext cx="802656" cy="369332"/>
          </a:xfrm>
          <a:prstGeom prst="rect">
            <a:avLst/>
          </a:prstGeom>
          <a:noFill/>
        </p:spPr>
        <p:txBody>
          <a:bodyPr wrap="none" rtlCol="0">
            <a:spAutoFit/>
          </a:bodyPr>
          <a:lstStyle/>
          <a:p>
            <a:r>
              <a:rPr lang="en-US" dirty="0" smtClean="0"/>
              <a:t>Vramp</a:t>
            </a:r>
            <a:endParaRPr lang="en-US" dirty="0"/>
          </a:p>
        </p:txBody>
      </p:sp>
      <p:sp>
        <p:nvSpPr>
          <p:cNvPr id="52" name="Rectangle 51"/>
          <p:cNvSpPr/>
          <p:nvPr/>
        </p:nvSpPr>
        <p:spPr>
          <a:xfrm>
            <a:off x="935627" y="4237216"/>
            <a:ext cx="9791699" cy="923330"/>
          </a:xfrm>
          <a:prstGeom prst="rect">
            <a:avLst/>
          </a:prstGeom>
          <a:solidFill>
            <a:schemeClr val="bg1"/>
          </a:solidFill>
        </p:spPr>
        <p:txBody>
          <a:bodyPr wrap="square">
            <a:spAutoFit/>
          </a:bodyPr>
          <a:lstStyle/>
          <a:p>
            <a:r>
              <a:rPr lang="en-US" dirty="0">
                <a:latin typeface="Arial" panose="020B0604020202020204" pitchFamily="34" charset="0"/>
              </a:rPr>
              <a:t>In this kind of regulation, the inductor current is just subtracted to the output of the compensation network. This second internal loop helps to stabilize the system by forcing </a:t>
            </a:r>
            <a:r>
              <a:rPr lang="en-US" dirty="0" smtClean="0">
                <a:latin typeface="Arial" panose="020B0604020202020204" pitchFamily="34" charset="0"/>
              </a:rPr>
              <a:t>the </a:t>
            </a:r>
            <a:r>
              <a:rPr lang="en-US" dirty="0">
                <a:latin typeface="Arial" panose="020B0604020202020204" pitchFamily="34" charset="0"/>
              </a:rPr>
              <a:t>loop to behave </a:t>
            </a:r>
            <a:r>
              <a:rPr lang="en-US" dirty="0" smtClean="0">
                <a:latin typeface="Arial" panose="020B0604020202020204" pitchFamily="34" charset="0"/>
              </a:rPr>
              <a:t>like a first order system </a:t>
            </a:r>
            <a:r>
              <a:rPr lang="en-US" dirty="0">
                <a:latin typeface="Arial" panose="020B0604020202020204" pitchFamily="34" charset="0"/>
              </a:rPr>
              <a:t>in high frequency</a:t>
            </a:r>
            <a:endParaRPr lang="en-US" sz="1200" dirty="0"/>
          </a:p>
        </p:txBody>
      </p:sp>
      <p:grpSp>
        <p:nvGrpSpPr>
          <p:cNvPr id="38" name="Group 37"/>
          <p:cNvGrpSpPr/>
          <p:nvPr/>
        </p:nvGrpSpPr>
        <p:grpSpPr>
          <a:xfrm>
            <a:off x="6294304" y="2797052"/>
            <a:ext cx="466977" cy="428869"/>
            <a:chOff x="3570514" y="3080657"/>
            <a:chExt cx="576943" cy="457200"/>
          </a:xfrm>
        </p:grpSpPr>
        <p:sp>
          <p:nvSpPr>
            <p:cNvPr id="39" name="Flowchart: Summing Junction 38"/>
            <p:cNvSpPr/>
            <p:nvPr/>
          </p:nvSpPr>
          <p:spPr>
            <a:xfrm>
              <a:off x="3570514" y="3080657"/>
              <a:ext cx="576943" cy="457200"/>
            </a:xfrm>
            <a:prstGeom prst="flowChartSummingJunc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p:cNvGrpSpPr/>
            <p:nvPr/>
          </p:nvGrpSpPr>
          <p:grpSpPr>
            <a:xfrm>
              <a:off x="3603171" y="3233057"/>
              <a:ext cx="185058" cy="152399"/>
              <a:chOff x="3429000" y="2383971"/>
              <a:chExt cx="299357" cy="304800"/>
            </a:xfrm>
          </p:grpSpPr>
          <p:cxnSp>
            <p:nvCxnSpPr>
              <p:cNvPr id="42" name="Straight Connector 41"/>
              <p:cNvCxnSpPr/>
              <p:nvPr/>
            </p:nvCxnSpPr>
            <p:spPr>
              <a:xfrm>
                <a:off x="3570514" y="2383971"/>
                <a:ext cx="0" cy="304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3429000" y="2536371"/>
                <a:ext cx="29935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p:cNvCxnSpPr/>
            <p:nvPr/>
          </p:nvCxnSpPr>
          <p:spPr>
            <a:xfrm>
              <a:off x="3808002" y="3461655"/>
              <a:ext cx="9144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 name="Straight Arrow Connector 13"/>
          <p:cNvCxnSpPr>
            <a:stCxn id="26" idx="3"/>
            <a:endCxn id="39" idx="2"/>
          </p:cNvCxnSpPr>
          <p:nvPr/>
        </p:nvCxnSpPr>
        <p:spPr>
          <a:xfrm flipV="1">
            <a:off x="5942762" y="3011487"/>
            <a:ext cx="351542" cy="7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Elbow Connector 29"/>
          <p:cNvCxnSpPr>
            <a:endCxn id="39" idx="4"/>
          </p:cNvCxnSpPr>
          <p:nvPr/>
        </p:nvCxnSpPr>
        <p:spPr>
          <a:xfrm rot="10800000">
            <a:off x="6527794" y="3225922"/>
            <a:ext cx="2920031" cy="375539"/>
          </a:xfrm>
          <a:prstGeom prst="bentConnector2">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endCxn id="4096" idx="2"/>
          </p:cNvCxnSpPr>
          <p:nvPr/>
        </p:nvCxnSpPr>
        <p:spPr>
          <a:xfrm flipV="1">
            <a:off x="9447824" y="3009255"/>
            <a:ext cx="0" cy="59220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7579770" y="3244071"/>
            <a:ext cx="590226" cy="461665"/>
          </a:xfrm>
          <a:prstGeom prst="rect">
            <a:avLst/>
          </a:prstGeom>
          <a:noFill/>
        </p:spPr>
        <p:txBody>
          <a:bodyPr wrap="none" rtlCol="0">
            <a:spAutoFit/>
          </a:bodyPr>
          <a:lstStyle/>
          <a:p>
            <a:r>
              <a:rPr lang="en-US" sz="2400" dirty="0" smtClean="0"/>
              <a:t>I</a:t>
            </a:r>
            <a:r>
              <a:rPr lang="en-US" dirty="0" smtClean="0"/>
              <a:t>self</a:t>
            </a:r>
            <a:endParaRPr lang="en-US" dirty="0"/>
          </a:p>
        </p:txBody>
      </p:sp>
    </p:spTree>
    <p:extLst>
      <p:ext uri="{BB962C8B-B14F-4D97-AF65-F5344CB8AC3E}">
        <p14:creationId xmlns:p14="http://schemas.microsoft.com/office/powerpoint/2010/main" val="38521696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18</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Modulator transfer function</a:t>
            </a:r>
            <a:endParaRPr lang="en-US" sz="4000" dirty="0"/>
          </a:p>
        </p:txBody>
      </p:sp>
      <p:sp>
        <p:nvSpPr>
          <p:cNvPr id="2" name="Rectangle 1"/>
          <p:cNvSpPr/>
          <p:nvPr/>
        </p:nvSpPr>
        <p:spPr>
          <a:xfrm>
            <a:off x="938500" y="1601840"/>
            <a:ext cx="10315000" cy="646331"/>
          </a:xfrm>
          <a:prstGeom prst="rect">
            <a:avLst/>
          </a:prstGeom>
        </p:spPr>
        <p:txBody>
          <a:bodyPr wrap="square">
            <a:spAutoFit/>
          </a:bodyPr>
          <a:lstStyle/>
          <a:p>
            <a:r>
              <a:rPr lang="en-US" dirty="0" smtClean="0">
                <a:latin typeface="Arial" panose="020B0604020202020204" pitchFamily="34" charset="0"/>
              </a:rPr>
              <a:t>Of the three blocks that make up the buck converter, the modulator is the only one with no frequency dependence. The modulator is basically a voltage-controlled rectangle wave generator. </a:t>
            </a:r>
            <a:endParaRPr lang="en-US" dirty="0"/>
          </a:p>
        </p:txBody>
      </p:sp>
      <p:cxnSp>
        <p:nvCxnSpPr>
          <p:cNvPr id="22" name="Straight Arrow Connector 21"/>
          <p:cNvCxnSpPr/>
          <p:nvPr/>
        </p:nvCxnSpPr>
        <p:spPr>
          <a:xfrm flipV="1">
            <a:off x="3371850" y="4049477"/>
            <a:ext cx="9525" cy="1162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3257550" y="5087702"/>
            <a:ext cx="4673565" cy="26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a:off x="3371850" y="4516202"/>
            <a:ext cx="2867025" cy="571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H="1">
            <a:off x="4248654" y="4516202"/>
            <a:ext cx="2867025" cy="571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19475" y="4801952"/>
            <a:ext cx="1343026"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829176" y="4801952"/>
            <a:ext cx="817070"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775075" y="4525727"/>
            <a:ext cx="520014" cy="369332"/>
          </a:xfrm>
          <a:prstGeom prst="rect">
            <a:avLst/>
          </a:prstGeom>
          <a:noFill/>
        </p:spPr>
        <p:txBody>
          <a:bodyPr wrap="none" rtlCol="0">
            <a:spAutoFit/>
          </a:bodyPr>
          <a:lstStyle/>
          <a:p>
            <a:r>
              <a:rPr lang="en-US" dirty="0" smtClean="0"/>
              <a:t>Ton</a:t>
            </a:r>
            <a:endParaRPr lang="en-US" dirty="0"/>
          </a:p>
        </p:txBody>
      </p:sp>
      <p:sp>
        <p:nvSpPr>
          <p:cNvPr id="29" name="TextBox 28"/>
          <p:cNvSpPr txBox="1"/>
          <p:nvPr/>
        </p:nvSpPr>
        <p:spPr>
          <a:xfrm>
            <a:off x="4912311" y="4542883"/>
            <a:ext cx="537006" cy="369332"/>
          </a:xfrm>
          <a:prstGeom prst="rect">
            <a:avLst/>
          </a:prstGeom>
          <a:noFill/>
        </p:spPr>
        <p:txBody>
          <a:bodyPr wrap="none" rtlCol="0">
            <a:spAutoFit/>
          </a:bodyPr>
          <a:lstStyle/>
          <a:p>
            <a:r>
              <a:rPr lang="en-US" dirty="0" smtClean="0"/>
              <a:t>Toff</a:t>
            </a:r>
            <a:endParaRPr lang="en-US" dirty="0"/>
          </a:p>
        </p:txBody>
      </p:sp>
      <p:sp>
        <p:nvSpPr>
          <p:cNvPr id="30" name="TextBox 29"/>
          <p:cNvSpPr txBox="1"/>
          <p:nvPr/>
        </p:nvSpPr>
        <p:spPr>
          <a:xfrm>
            <a:off x="3179794" y="3792201"/>
            <a:ext cx="738472" cy="369332"/>
          </a:xfrm>
          <a:prstGeom prst="rect">
            <a:avLst/>
          </a:prstGeom>
          <a:noFill/>
        </p:spPr>
        <p:txBody>
          <a:bodyPr wrap="none" rtlCol="0">
            <a:spAutoFit/>
          </a:bodyPr>
          <a:lstStyle/>
          <a:p>
            <a:r>
              <a:rPr lang="en-US" dirty="0" smtClean="0"/>
              <a:t>Vmod</a:t>
            </a:r>
            <a:endParaRPr lang="en-US" dirty="0"/>
          </a:p>
        </p:txBody>
      </p:sp>
      <p:sp>
        <p:nvSpPr>
          <p:cNvPr id="31" name="TextBox 30"/>
          <p:cNvSpPr txBox="1"/>
          <p:nvPr/>
        </p:nvSpPr>
        <p:spPr>
          <a:xfrm>
            <a:off x="2765106" y="4247954"/>
            <a:ext cx="623376" cy="369332"/>
          </a:xfrm>
          <a:prstGeom prst="rect">
            <a:avLst/>
          </a:prstGeom>
          <a:noFill/>
        </p:spPr>
        <p:txBody>
          <a:bodyPr wrap="none" rtlCol="0">
            <a:spAutoFit/>
          </a:bodyPr>
          <a:lstStyle/>
          <a:p>
            <a:r>
              <a:rPr lang="en-US" dirty="0" smtClean="0"/>
              <a:t>Vbat</a:t>
            </a:r>
            <a:endParaRPr lang="en-US" dirty="0"/>
          </a:p>
        </p:txBody>
      </p:sp>
      <p:cxnSp>
        <p:nvCxnSpPr>
          <p:cNvPr id="32" name="Straight Arrow Connector 31"/>
          <p:cNvCxnSpPr/>
          <p:nvPr/>
        </p:nvCxnSpPr>
        <p:spPr>
          <a:xfrm>
            <a:off x="3429000" y="4897202"/>
            <a:ext cx="22383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4465625" y="4808866"/>
            <a:ext cx="296876" cy="369332"/>
          </a:xfrm>
          <a:prstGeom prst="rect">
            <a:avLst/>
          </a:prstGeom>
          <a:noFill/>
        </p:spPr>
        <p:txBody>
          <a:bodyPr wrap="none" rtlCol="0">
            <a:spAutoFit/>
          </a:bodyPr>
          <a:lstStyle/>
          <a:p>
            <a:r>
              <a:rPr lang="en-US" dirty="0" smtClean="0"/>
              <a:t>T</a:t>
            </a:r>
            <a:endParaRPr lang="en-US" dirty="0"/>
          </a:p>
        </p:txBody>
      </p:sp>
      <p:cxnSp>
        <p:nvCxnSpPr>
          <p:cNvPr id="34" name="Straight Arrow Connector 33"/>
          <p:cNvCxnSpPr/>
          <p:nvPr/>
        </p:nvCxnSpPr>
        <p:spPr>
          <a:xfrm flipV="1">
            <a:off x="3371846" y="2178037"/>
            <a:ext cx="4" cy="1596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3257546" y="3650787"/>
            <a:ext cx="4673565" cy="26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3360960" y="2543251"/>
            <a:ext cx="2310320" cy="1096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667375" y="2542338"/>
            <a:ext cx="0" cy="110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5668731" y="2554138"/>
            <a:ext cx="2310320" cy="109665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975146" y="2553225"/>
            <a:ext cx="0" cy="110844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3371846" y="2976324"/>
            <a:ext cx="46033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634639" y="2279451"/>
            <a:ext cx="802656" cy="369332"/>
          </a:xfrm>
          <a:prstGeom prst="rect">
            <a:avLst/>
          </a:prstGeom>
          <a:noFill/>
          <a:ln>
            <a:solidFill>
              <a:schemeClr val="bg1"/>
            </a:solidFill>
          </a:ln>
        </p:spPr>
        <p:txBody>
          <a:bodyPr wrap="none" rtlCol="0">
            <a:spAutoFit/>
          </a:bodyPr>
          <a:lstStyle/>
          <a:p>
            <a:r>
              <a:rPr lang="en-US" dirty="0" smtClean="0">
                <a:solidFill>
                  <a:schemeClr val="accent1"/>
                </a:solidFill>
              </a:rPr>
              <a:t>Vramp</a:t>
            </a:r>
            <a:endParaRPr lang="en-US" dirty="0">
              <a:solidFill>
                <a:schemeClr val="accent1"/>
              </a:solidFill>
            </a:endParaRPr>
          </a:p>
        </p:txBody>
      </p:sp>
      <p:cxnSp>
        <p:nvCxnSpPr>
          <p:cNvPr id="42" name="Straight Connector 41"/>
          <p:cNvCxnSpPr/>
          <p:nvPr/>
        </p:nvCxnSpPr>
        <p:spPr>
          <a:xfrm>
            <a:off x="3371979" y="2551205"/>
            <a:ext cx="4647203" cy="790"/>
          </a:xfrm>
          <a:prstGeom prst="line">
            <a:avLst/>
          </a:prstGeom>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2634639" y="2727482"/>
            <a:ext cx="778611" cy="369332"/>
          </a:xfrm>
          <a:prstGeom prst="rect">
            <a:avLst/>
          </a:prstGeom>
          <a:noFill/>
        </p:spPr>
        <p:txBody>
          <a:bodyPr wrap="none" rtlCol="0">
            <a:spAutoFit/>
          </a:bodyPr>
          <a:lstStyle/>
          <a:p>
            <a:r>
              <a:rPr lang="en-US" dirty="0" smtClean="0">
                <a:solidFill>
                  <a:srgbClr val="FF0000"/>
                </a:solidFill>
              </a:rPr>
              <a:t>Verror</a:t>
            </a:r>
            <a:endParaRPr lang="en-US" dirty="0">
              <a:solidFill>
                <a:srgbClr val="FF0000"/>
              </a:solidFill>
            </a:endParaRPr>
          </a:p>
        </p:txBody>
      </p:sp>
      <p:sp>
        <p:nvSpPr>
          <p:cNvPr id="67" name="Rectangle 66"/>
          <p:cNvSpPr/>
          <p:nvPr/>
        </p:nvSpPr>
        <p:spPr>
          <a:xfrm>
            <a:off x="938498" y="5302981"/>
            <a:ext cx="10315000" cy="369332"/>
          </a:xfrm>
          <a:prstGeom prst="rect">
            <a:avLst/>
          </a:prstGeom>
        </p:spPr>
        <p:txBody>
          <a:bodyPr wrap="square">
            <a:spAutoFit/>
          </a:bodyPr>
          <a:lstStyle/>
          <a:p>
            <a:r>
              <a:rPr lang="en-US" dirty="0" smtClean="0">
                <a:latin typeface="Arial" panose="020B0604020202020204" pitchFamily="34" charset="0"/>
              </a:rPr>
              <a:t>Thus, the duty cycle can be expressed as:</a:t>
            </a:r>
          </a:p>
        </p:txBody>
      </p:sp>
      <mc:AlternateContent xmlns:mc="http://schemas.openxmlformats.org/markup-compatibility/2006" xmlns:a14="http://schemas.microsoft.com/office/drawing/2010/main">
        <mc:Choice Requires="a14">
          <p:sp>
            <p:nvSpPr>
              <p:cNvPr id="68" name="TextBox 67"/>
              <p:cNvSpPr txBox="1"/>
              <p:nvPr/>
            </p:nvSpPr>
            <p:spPr>
              <a:xfrm>
                <a:off x="5600122" y="5465448"/>
                <a:ext cx="2419060" cy="596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𝑜𝑛</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m:t>
                              </m:r>
                              <m:r>
                                <a:rPr lang="en-US" b="0" i="1" smtClean="0">
                                  <a:latin typeface="Cambria Math" panose="02040503050406030204" pitchFamily="18" charset="0"/>
                                </a:rPr>
                                <m:t>𝑓𝑓</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𝑒𝑟𝑟𝑜𝑟</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𝑟𝑎𝑚𝑝</m:t>
                              </m:r>
                            </m:sub>
                          </m:sSub>
                        </m:den>
                      </m:f>
                    </m:oMath>
                  </m:oMathPara>
                </a14:m>
                <a:endParaRPr lang="en-US" dirty="0"/>
              </a:p>
            </p:txBody>
          </p:sp>
        </mc:Choice>
        <mc:Fallback xmlns="">
          <p:sp>
            <p:nvSpPr>
              <p:cNvPr id="68" name="TextBox 67"/>
              <p:cNvSpPr txBox="1">
                <a:spLocks noRot="1" noChangeAspect="1" noMove="1" noResize="1" noEditPoints="1" noAdjustHandles="1" noChangeArrowheads="1" noChangeShapeType="1" noTextEdit="1"/>
              </p:cNvSpPr>
              <p:nvPr/>
            </p:nvSpPr>
            <p:spPr>
              <a:xfrm>
                <a:off x="5600122" y="5465448"/>
                <a:ext cx="2419060" cy="596638"/>
              </a:xfrm>
              <a:prstGeom prst="rect">
                <a:avLst/>
              </a:prstGeom>
              <a:blipFill rotWithShape="0">
                <a:blip r:embed="rId3"/>
                <a:stretch>
                  <a:fillRect b="-1031"/>
                </a:stretch>
              </a:blipFill>
            </p:spPr>
            <p:txBody>
              <a:bodyPr/>
              <a:lstStyle/>
              <a:p>
                <a:r>
                  <a:rPr lang="en-US">
                    <a:noFill/>
                  </a:rPr>
                  <a:t> </a:t>
                </a:r>
              </a:p>
            </p:txBody>
          </p:sp>
        </mc:Fallback>
      </mc:AlternateContent>
    </p:spTree>
    <p:extLst>
      <p:ext uri="{BB962C8B-B14F-4D97-AF65-F5344CB8AC3E}">
        <p14:creationId xmlns:p14="http://schemas.microsoft.com/office/powerpoint/2010/main" val="23809962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19</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Modulator transfer function</a:t>
            </a:r>
            <a:endParaRPr lang="en-US" sz="4000" dirty="0"/>
          </a:p>
        </p:txBody>
      </p:sp>
      <mc:AlternateContent xmlns:mc="http://schemas.openxmlformats.org/markup-compatibility/2006" xmlns:a14="http://schemas.microsoft.com/office/drawing/2010/main">
        <mc:Choice Requires="a14">
          <p:sp>
            <p:nvSpPr>
              <p:cNvPr id="41" name="Rectangle 40"/>
              <p:cNvSpPr/>
              <p:nvPr/>
            </p:nvSpPr>
            <p:spPr>
              <a:xfrm>
                <a:off x="938500" y="1601840"/>
                <a:ext cx="10315000" cy="2161554"/>
              </a:xfrm>
              <a:prstGeom prst="rect">
                <a:avLst/>
              </a:prstGeom>
            </p:spPr>
            <p:txBody>
              <a:bodyPr wrap="square">
                <a:spAutoFit/>
              </a:bodyPr>
              <a:lstStyle/>
              <a:p>
                <a:r>
                  <a:rPr lang="en-US" dirty="0" smtClean="0">
                    <a:latin typeface="Arial" panose="020B0604020202020204" pitchFamily="34" charset="0"/>
                  </a:rPr>
                  <a:t>The modulator transfer function is the change in the average value of Vmod divided by a change in the error voltage:</a:t>
                </a:r>
              </a:p>
              <a:p>
                <a:endParaRPr lang="en-US" dirty="0" smtClean="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𝑚𝑜𝑑</m:t>
                          </m:r>
                        </m:sub>
                      </m:sSub>
                      <m:r>
                        <a:rPr lang="en-US" b="0"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𝑑</m:t>
                          </m:r>
                          <m:acc>
                            <m:accPr>
                              <m:chr m:val="̃"/>
                              <m:ctrlPr>
                                <a:rPr lang="en-US" b="0" i="1" smtClean="0">
                                  <a:latin typeface="Cambria Math" panose="02040503050406030204" pitchFamily="18" charset="0"/>
                                </a:rPr>
                              </m:ctrlPr>
                            </m:accPr>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𝑚𝑜𝑑</m:t>
                                  </m:r>
                                </m:sub>
                              </m:sSub>
                            </m:e>
                          </m:acc>
                        </m:num>
                        <m:den>
                          <m:sSub>
                            <m:sSubPr>
                              <m:ctrlPr>
                                <a:rPr lang="en-US" i="1">
                                  <a:latin typeface="Cambria Math" panose="02040503050406030204" pitchFamily="18" charset="0"/>
                                </a:rPr>
                              </m:ctrlPr>
                            </m:sSubPr>
                            <m:e>
                              <m:r>
                                <a:rPr lang="en-US" b="0" i="1" smtClean="0">
                                  <a:latin typeface="Cambria Math" panose="02040503050406030204" pitchFamily="18" charset="0"/>
                                </a:rPr>
                                <m:t>𝑑</m:t>
                              </m:r>
                              <m:r>
                                <a:rPr lang="en-US" i="1">
                                  <a:latin typeface="Cambria Math" panose="02040503050406030204" pitchFamily="18" charset="0"/>
                                </a:rPr>
                                <m:t>𝑉</m:t>
                              </m:r>
                            </m:e>
                            <m:sub>
                              <m:r>
                                <a:rPr lang="en-US" b="0" i="1" smtClean="0">
                                  <a:latin typeface="Cambria Math" panose="02040503050406030204" pitchFamily="18" charset="0"/>
                                </a:rPr>
                                <m:t>𝑒𝑟𝑟𝑜𝑟</m:t>
                              </m:r>
                            </m:sub>
                          </m:sSub>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num>
                        <m:den>
                          <m:sSub>
                            <m:sSubPr>
                              <m:ctrlPr>
                                <a:rPr lang="en-US" i="1">
                                  <a:latin typeface="Cambria Math" panose="02040503050406030204" pitchFamily="18" charset="0"/>
                                </a:rPr>
                              </m:ctrlPr>
                            </m:sSubPr>
                            <m:e>
                              <m:r>
                                <a:rPr lang="en-US" i="1">
                                  <a:latin typeface="Cambria Math" panose="02040503050406030204" pitchFamily="18" charset="0"/>
                                </a:rPr>
                                <m:t>𝑑𝑉</m:t>
                              </m:r>
                            </m:e>
                            <m:sub>
                              <m:r>
                                <a:rPr lang="en-US" i="1">
                                  <a:latin typeface="Cambria Math" panose="02040503050406030204" pitchFamily="18" charset="0"/>
                                </a:rPr>
                                <m:t>𝑒𝑟𝑟𝑜𝑟</m:t>
                              </m:r>
                            </m:sub>
                          </m:sSub>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sSub>
                            <m:sSubPr>
                              <m:ctrlPr>
                                <a:rPr lang="en-US" i="1">
                                  <a:latin typeface="Cambria Math" panose="02040503050406030204" pitchFamily="18" charset="0"/>
                                </a:rPr>
                              </m:ctrlPr>
                            </m:sSubPr>
                            <m:e>
                              <m:r>
                                <a:rPr lang="en-US" i="1">
                                  <a:latin typeface="Cambria Math" panose="02040503050406030204" pitchFamily="18" charset="0"/>
                                </a:rPr>
                                <m:t>𝑑𝑉</m:t>
                              </m:r>
                            </m:e>
                            <m:sub>
                              <m:r>
                                <a:rPr lang="en-US" i="1">
                                  <a:latin typeface="Cambria Math" panose="02040503050406030204" pitchFamily="18" charset="0"/>
                                </a:rPr>
                                <m:t>𝑒𝑟𝑟𝑜𝑟</m:t>
                              </m:r>
                            </m:sub>
                          </m:sSub>
                        </m:den>
                      </m:f>
                      <m:d>
                        <m:dPr>
                          <m:ctrlPr>
                            <a:rPr lang="en-US" i="1" smtClean="0">
                              <a:latin typeface="Cambria Math" panose="02040503050406030204" pitchFamily="18" charset="0"/>
                            </a:rPr>
                          </m:ctrlPr>
                        </m:dPr>
                        <m:e>
                          <m:r>
                            <a:rPr lang="en-US" b="0" i="1" smtClean="0">
                              <a:latin typeface="Cambria Math" panose="02040503050406030204" pitchFamily="18" charset="0"/>
                            </a:rPr>
                            <m:t>𝐷</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𝑏𝑎𝑡</m:t>
                              </m:r>
                            </m:sub>
                          </m:sSub>
                        </m:e>
                      </m:d>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𝑑</m:t>
                          </m:r>
                        </m:num>
                        <m:den>
                          <m:sSub>
                            <m:sSubPr>
                              <m:ctrlPr>
                                <a:rPr lang="en-US" i="1">
                                  <a:latin typeface="Cambria Math" panose="02040503050406030204" pitchFamily="18" charset="0"/>
                                </a:rPr>
                              </m:ctrlPr>
                            </m:sSubPr>
                            <m:e>
                              <m:r>
                                <a:rPr lang="en-US" i="1">
                                  <a:latin typeface="Cambria Math" panose="02040503050406030204" pitchFamily="18" charset="0"/>
                                </a:rPr>
                                <m:t>𝑑𝑉</m:t>
                              </m:r>
                            </m:e>
                            <m:sub>
                              <m:r>
                                <a:rPr lang="en-US" i="1">
                                  <a:latin typeface="Cambria Math" panose="02040503050406030204" pitchFamily="18" charset="0"/>
                                </a:rPr>
                                <m:t>𝑒𝑟𝑟𝑜𝑟</m:t>
                              </m:r>
                            </m:sub>
                          </m:sSub>
                        </m:den>
                      </m:f>
                      <m:d>
                        <m:dPr>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𝑒𝑟𝑟𝑜𝑟</m:t>
                                  </m:r>
                                </m:sub>
                              </m:sSub>
                            </m:num>
                            <m:den>
                              <m:sSub>
                                <m:sSubPr>
                                  <m:ctrlPr>
                                    <a:rPr lang="en-US" i="1" smtClean="0">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𝑟𝑎𝑚𝑝</m:t>
                                  </m:r>
                                </m:sub>
                              </m:sSub>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𝑏𝑎𝑡</m:t>
                              </m:r>
                            </m:sub>
                          </m:sSub>
                        </m:e>
                      </m:d>
                    </m:oMath>
                  </m:oMathPara>
                </a14:m>
                <a:endParaRPr lang="en-US" dirty="0" smtClean="0"/>
              </a:p>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1">
                              <a:solidFill>
                                <a:srgbClr val="FF0000"/>
                              </a:solidFill>
                              <a:latin typeface="Cambria Math" panose="02040503050406030204" pitchFamily="18" charset="0"/>
                            </a:rPr>
                            <m:t>𝑚𝑜𝑑</m:t>
                          </m:r>
                        </m:sub>
                      </m:sSub>
                      <m:r>
                        <a:rPr lang="en-US" b="0" i="1" smtClean="0">
                          <a:solidFill>
                            <a:srgbClr val="FF0000"/>
                          </a:solidFill>
                          <a:latin typeface="Cambria Math" panose="02040503050406030204" pitchFamily="18" charset="0"/>
                        </a:rPr>
                        <m:t>=</m:t>
                      </m:r>
                      <m:f>
                        <m:fPr>
                          <m:ctrlPr>
                            <a:rPr lang="en-US" b="0" i="1" smtClean="0">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𝑏𝑎𝑡</m:t>
                              </m:r>
                            </m:sub>
                          </m:sSub>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𝑟𝑎𝑚𝑝</m:t>
                              </m:r>
                            </m:sub>
                          </m:sSub>
                        </m:den>
                      </m:f>
                    </m:oMath>
                  </m:oMathPara>
                </a14:m>
                <a:endParaRPr lang="en-US" dirty="0" smtClean="0"/>
              </a:p>
            </p:txBody>
          </p:sp>
        </mc:Choice>
        <mc:Fallback xmlns="">
          <p:sp>
            <p:nvSpPr>
              <p:cNvPr id="41" name="Rectangle 40"/>
              <p:cNvSpPr>
                <a:spLocks noRot="1" noChangeAspect="1" noMove="1" noResize="1" noEditPoints="1" noAdjustHandles="1" noChangeArrowheads="1" noChangeShapeType="1" noTextEdit="1"/>
              </p:cNvSpPr>
              <p:nvPr/>
            </p:nvSpPr>
            <p:spPr>
              <a:xfrm>
                <a:off x="938500" y="1601840"/>
                <a:ext cx="10315000" cy="2161554"/>
              </a:xfrm>
              <a:prstGeom prst="rect">
                <a:avLst/>
              </a:prstGeom>
              <a:blipFill rotWithShape="0">
                <a:blip r:embed="rId3"/>
                <a:stretch>
                  <a:fillRect l="-532" t="-1695"/>
                </a:stretch>
              </a:blipFill>
            </p:spPr>
            <p:txBody>
              <a:bodyPr/>
              <a:lstStyle/>
              <a:p>
                <a:r>
                  <a:rPr lang="en-US">
                    <a:noFill/>
                  </a:rPr>
                  <a:t> </a:t>
                </a:r>
              </a:p>
            </p:txBody>
          </p:sp>
        </mc:Fallback>
      </mc:AlternateContent>
      <p:sp>
        <p:nvSpPr>
          <p:cNvPr id="2" name="TextBox 1"/>
          <p:cNvSpPr txBox="1"/>
          <p:nvPr/>
        </p:nvSpPr>
        <p:spPr>
          <a:xfrm>
            <a:off x="1009650" y="3998042"/>
            <a:ext cx="10115550" cy="1200329"/>
          </a:xfrm>
          <a:prstGeom prst="rect">
            <a:avLst/>
          </a:prstGeom>
          <a:noFill/>
        </p:spPr>
        <p:txBody>
          <a:bodyPr wrap="square" rtlCol="0">
            <a:spAutoFit/>
          </a:bodyPr>
          <a:lstStyle/>
          <a:p>
            <a:r>
              <a:rPr lang="en-US" dirty="0" smtClean="0"/>
              <a:t>This is the gain of the modulator. In reality, this block has also time delays which cause phase shift. However, this phase shift usually is not a problem for the calculation of loop gain and phase and can be neglected in a first step. It will be addressed later in the design phase through transient simulation. (or by use of more advanced SPECTRE RF simulation).</a:t>
            </a:r>
            <a:endParaRPr lang="en-US" dirty="0"/>
          </a:p>
        </p:txBody>
      </p:sp>
    </p:spTree>
    <p:extLst>
      <p:ext uri="{BB962C8B-B14F-4D97-AF65-F5344CB8AC3E}">
        <p14:creationId xmlns:p14="http://schemas.microsoft.com/office/powerpoint/2010/main" val="1255019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a:t>
            </a:fld>
            <a:endParaRPr lang="fr-FR" altLang="en-US" sz="1400"/>
          </a:p>
        </p:txBody>
      </p:sp>
      <p:pic>
        <p:nvPicPr>
          <p:cNvPr id="3" name="Picture 2"/>
          <p:cNvPicPr>
            <a:picLocks noChangeAspect="1"/>
          </p:cNvPicPr>
          <p:nvPr/>
        </p:nvPicPr>
        <p:blipFill>
          <a:blip r:embed="rId3"/>
          <a:stretch>
            <a:fillRect/>
          </a:stretch>
        </p:blipFill>
        <p:spPr>
          <a:xfrm>
            <a:off x="837744" y="259488"/>
            <a:ext cx="10516511" cy="6279424"/>
          </a:xfrm>
          <a:prstGeom prst="rect">
            <a:avLst/>
          </a:prstGeom>
        </p:spPr>
      </p:pic>
    </p:spTree>
    <p:extLst>
      <p:ext uri="{BB962C8B-B14F-4D97-AF65-F5344CB8AC3E}">
        <p14:creationId xmlns:p14="http://schemas.microsoft.com/office/powerpoint/2010/main" val="42496074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20</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Filter transfer function</a:t>
            </a:r>
            <a:endParaRPr lang="en-US" sz="4000" dirty="0"/>
          </a:p>
        </p:txBody>
      </p:sp>
      <p:sp>
        <p:nvSpPr>
          <p:cNvPr id="8" name="TextBox 7"/>
          <p:cNvSpPr txBox="1"/>
          <p:nvPr/>
        </p:nvSpPr>
        <p:spPr>
          <a:xfrm>
            <a:off x="952500" y="2054942"/>
            <a:ext cx="10115550" cy="3139321"/>
          </a:xfrm>
          <a:prstGeom prst="rect">
            <a:avLst/>
          </a:prstGeom>
          <a:noFill/>
        </p:spPr>
        <p:txBody>
          <a:bodyPr wrap="square" rtlCol="0">
            <a:spAutoFit/>
          </a:bodyPr>
          <a:lstStyle/>
          <a:p>
            <a:r>
              <a:rPr lang="en-US" dirty="0"/>
              <a:t>T</a:t>
            </a:r>
            <a:r>
              <a:rPr lang="en-US" dirty="0" smtClean="0"/>
              <a:t>he modulator provides a pulse train, bounded by the battery voltage, whose duty cycle is determined by an applied control voltage. The output filter performs the </a:t>
            </a:r>
            <a:r>
              <a:rPr lang="en-US" dirty="0" smtClean="0">
                <a:solidFill>
                  <a:srgbClr val="FF0000"/>
                </a:solidFill>
              </a:rPr>
              <a:t>averaging function </a:t>
            </a:r>
            <a:r>
              <a:rPr lang="en-US" dirty="0" smtClean="0"/>
              <a:t>that converts </a:t>
            </a:r>
            <a:r>
              <a:rPr lang="en-US" dirty="0"/>
              <a:t>this pulse </a:t>
            </a:r>
            <a:r>
              <a:rPr lang="en-US" dirty="0" smtClean="0"/>
              <a:t>train into the output voltage of the converter. </a:t>
            </a:r>
            <a:r>
              <a:rPr lang="en-US" dirty="0"/>
              <a:t>The </a:t>
            </a:r>
            <a:r>
              <a:rPr lang="en-US" dirty="0">
                <a:solidFill>
                  <a:srgbClr val="FF0000"/>
                </a:solidFill>
              </a:rPr>
              <a:t>cut-off frequency </a:t>
            </a:r>
            <a:r>
              <a:rPr lang="en-US" dirty="0"/>
              <a:t>of the filter must therefore be an order of magnitude lower than the switching frequency.</a:t>
            </a:r>
          </a:p>
          <a:p>
            <a:endParaRPr lang="en-US" dirty="0" smtClean="0"/>
          </a:p>
          <a:p>
            <a:r>
              <a:rPr lang="en-US" dirty="0" smtClean="0"/>
              <a:t>Because the goal of a dc/dc converter is to have </a:t>
            </a:r>
            <a:r>
              <a:rPr lang="en-US" dirty="0" smtClean="0">
                <a:solidFill>
                  <a:srgbClr val="FF0000"/>
                </a:solidFill>
              </a:rPr>
              <a:t>high efficiency</a:t>
            </a:r>
            <a:r>
              <a:rPr lang="en-US" dirty="0" smtClean="0"/>
              <a:t>, the output filter consists of reactive components which do not dissipate power.  This filter operates as a low pass filter in the frequency domain and is as simple as a second-order LC filter terminated by the load resistance.  Therefore, the load resistance is a critical component of the filter and must be known in order to predict the filter’ s performance, the loop response and the stability of the converter.</a:t>
            </a:r>
          </a:p>
          <a:p>
            <a:endParaRPr lang="en-US" dirty="0"/>
          </a:p>
        </p:txBody>
      </p:sp>
    </p:spTree>
    <p:extLst>
      <p:ext uri="{BB962C8B-B14F-4D97-AF65-F5344CB8AC3E}">
        <p14:creationId xmlns:p14="http://schemas.microsoft.com/office/powerpoint/2010/main" val="2643862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21</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Filter transfer function</a:t>
            </a:r>
            <a:endParaRPr lang="en-US" sz="4000" dirty="0"/>
          </a:p>
        </p:txBody>
      </p:sp>
      <p:pic>
        <p:nvPicPr>
          <p:cNvPr id="3" name="Picture 2"/>
          <p:cNvPicPr>
            <a:picLocks noChangeAspect="1"/>
          </p:cNvPicPr>
          <p:nvPr/>
        </p:nvPicPr>
        <p:blipFill>
          <a:blip r:embed="rId3"/>
          <a:stretch>
            <a:fillRect/>
          </a:stretch>
        </p:blipFill>
        <p:spPr>
          <a:xfrm>
            <a:off x="2757487" y="1376362"/>
            <a:ext cx="6353175" cy="4410075"/>
          </a:xfrm>
          <a:prstGeom prst="rect">
            <a:avLst/>
          </a:prstGeom>
        </p:spPr>
      </p:pic>
      <p:sp>
        <p:nvSpPr>
          <p:cNvPr id="4" name="TextBox 3"/>
          <p:cNvSpPr txBox="1"/>
          <p:nvPr/>
        </p:nvSpPr>
        <p:spPr>
          <a:xfrm>
            <a:off x="5364965" y="5692536"/>
            <a:ext cx="1462067" cy="369332"/>
          </a:xfrm>
          <a:prstGeom prst="rect">
            <a:avLst/>
          </a:prstGeom>
          <a:noFill/>
        </p:spPr>
        <p:txBody>
          <a:bodyPr wrap="none" rtlCol="0">
            <a:spAutoFit/>
          </a:bodyPr>
          <a:lstStyle/>
          <a:p>
            <a:r>
              <a:rPr lang="en-US" dirty="0" smtClean="0"/>
              <a:t>Ideal LC filter </a:t>
            </a:r>
            <a:endParaRPr lang="en-US" dirty="0"/>
          </a:p>
        </p:txBody>
      </p:sp>
    </p:spTree>
    <p:extLst>
      <p:ext uri="{BB962C8B-B14F-4D97-AF65-F5344CB8AC3E}">
        <p14:creationId xmlns:p14="http://schemas.microsoft.com/office/powerpoint/2010/main" val="2922050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22</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Filter transfer function</a:t>
            </a:r>
            <a:endParaRPr lang="en-US" sz="4000" dirty="0"/>
          </a:p>
        </p:txBody>
      </p:sp>
      <p:pic>
        <p:nvPicPr>
          <p:cNvPr id="2" name="Picture 1"/>
          <p:cNvPicPr>
            <a:picLocks noChangeAspect="1"/>
          </p:cNvPicPr>
          <p:nvPr/>
        </p:nvPicPr>
        <p:blipFill>
          <a:blip r:embed="rId3"/>
          <a:stretch>
            <a:fillRect/>
          </a:stretch>
        </p:blipFill>
        <p:spPr>
          <a:xfrm>
            <a:off x="2871787" y="1490662"/>
            <a:ext cx="5995988" cy="4530427"/>
          </a:xfrm>
          <a:prstGeom prst="rect">
            <a:avLst/>
          </a:prstGeom>
        </p:spPr>
      </p:pic>
      <p:sp>
        <p:nvSpPr>
          <p:cNvPr id="4" name="TextBox 3"/>
          <p:cNvSpPr txBox="1"/>
          <p:nvPr/>
        </p:nvSpPr>
        <p:spPr>
          <a:xfrm>
            <a:off x="4762811" y="5987018"/>
            <a:ext cx="2213939" cy="369332"/>
          </a:xfrm>
          <a:prstGeom prst="rect">
            <a:avLst/>
          </a:prstGeom>
          <a:noFill/>
        </p:spPr>
        <p:txBody>
          <a:bodyPr wrap="none" rtlCol="0">
            <a:spAutoFit/>
          </a:bodyPr>
          <a:lstStyle/>
          <a:p>
            <a:r>
              <a:rPr lang="en-US" dirty="0" smtClean="0"/>
              <a:t>LC filter with parasitic</a:t>
            </a:r>
            <a:endParaRPr lang="en-US" dirty="0"/>
          </a:p>
        </p:txBody>
      </p:sp>
    </p:spTree>
    <p:extLst>
      <p:ext uri="{BB962C8B-B14F-4D97-AF65-F5344CB8AC3E}">
        <p14:creationId xmlns:p14="http://schemas.microsoft.com/office/powerpoint/2010/main" val="1356072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23</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Filter transfer function</a:t>
            </a:r>
            <a:endParaRPr lang="en-US" sz="4000" dirty="0"/>
          </a:p>
        </p:txBody>
      </p:sp>
      <mc:AlternateContent xmlns:mc="http://schemas.openxmlformats.org/markup-compatibility/2006" xmlns:a14="http://schemas.microsoft.com/office/drawing/2010/main">
        <mc:Choice Requires="a14">
          <p:sp>
            <p:nvSpPr>
              <p:cNvPr id="8" name="TextBox 7"/>
              <p:cNvSpPr txBox="1"/>
              <p:nvPr/>
            </p:nvSpPr>
            <p:spPr>
              <a:xfrm>
                <a:off x="952500" y="1967857"/>
                <a:ext cx="10115550" cy="3426194"/>
              </a:xfrm>
              <a:prstGeom prst="rect">
                <a:avLst/>
              </a:prstGeom>
              <a:noFill/>
            </p:spPr>
            <p:txBody>
              <a:bodyPr wrap="square" rtlCol="0">
                <a:spAutoFit/>
              </a:bodyPr>
              <a:lstStyle/>
              <a:p>
                <a:r>
                  <a:rPr lang="en-US" dirty="0" smtClean="0"/>
                  <a:t>At </a:t>
                </a:r>
                <a:r>
                  <a:rPr lang="en-US" dirty="0"/>
                  <a:t>the cutoff </a:t>
                </a:r>
                <a:r>
                  <a:rPr lang="en-US" dirty="0" smtClean="0"/>
                  <a:t>frequency  </a:t>
                </a:r>
                <a14:m>
                  <m:oMath xmlns:m="http://schemas.openxmlformats.org/officeDocument/2006/math">
                    <m:f>
                      <m:fPr>
                        <m:type m:val="skw"/>
                        <m:ctrlPr>
                          <a:rPr lang="en-US" i="1" smtClean="0">
                            <a:latin typeface="Cambria Math" panose="02040503050406030204" pitchFamily="18" charset="0"/>
                          </a:rPr>
                        </m:ctrlPr>
                      </m:fPr>
                      <m:num>
                        <m:r>
                          <a:rPr lang="en-US" b="0" i="1" smtClean="0">
                            <a:latin typeface="Cambria Math" panose="02040503050406030204" pitchFamily="18" charset="0"/>
                          </a:rPr>
                          <m:t>1</m:t>
                        </m:r>
                      </m:num>
                      <m:den>
                        <m:rad>
                          <m:radPr>
                            <m:degHide m:val="on"/>
                            <m:ctrlPr>
                              <a:rPr lang="en-US" i="1" smtClean="0">
                                <a:latin typeface="Cambria Math" panose="02040503050406030204" pitchFamily="18" charset="0"/>
                              </a:rPr>
                            </m:ctrlPr>
                          </m:radPr>
                          <m:deg/>
                          <m:e>
                            <m:r>
                              <a:rPr lang="en-US" b="0" i="1" smtClean="0">
                                <a:latin typeface="Cambria Math" panose="02040503050406030204" pitchFamily="18" charset="0"/>
                              </a:rPr>
                              <m:t>𝐿𝐶</m:t>
                            </m:r>
                          </m:e>
                        </m:rad>
                      </m:den>
                    </m:f>
                  </m:oMath>
                </a14:m>
                <a:r>
                  <a:rPr lang="en-US" dirty="0" smtClean="0"/>
                  <a:t> the phase shift of -180dg is very sharp in an ideal filter and is somewhat smoothed in a real filter. </a:t>
                </a:r>
                <a:r>
                  <a:rPr lang="en-US" dirty="0"/>
                  <a:t>These series </a:t>
                </a:r>
                <a:r>
                  <a:rPr lang="en-US" dirty="0" smtClean="0"/>
                  <a:t>resistances </a:t>
                </a:r>
                <a:r>
                  <a:rPr lang="en-US" dirty="0"/>
                  <a:t>(usually referred to as </a:t>
                </a:r>
                <a:r>
                  <a:rPr lang="en-US" dirty="0" smtClean="0"/>
                  <a:t>ESR) in </a:t>
                </a:r>
                <a:r>
                  <a:rPr lang="en-US" dirty="0"/>
                  <a:t>both the inductor and the output </a:t>
                </a:r>
                <a:r>
                  <a:rPr lang="en-US" dirty="0" smtClean="0"/>
                  <a:t>capacitor help to stabilize the loop.</a:t>
                </a:r>
              </a:p>
              <a:p>
                <a:r>
                  <a:rPr lang="en-US" dirty="0" smtClean="0"/>
                  <a:t>The </a:t>
                </a:r>
                <a:r>
                  <a:rPr lang="en-US" dirty="0"/>
                  <a:t>gain slope is –40 dB per decade of </a:t>
                </a:r>
                <a:r>
                  <a:rPr lang="en-US" dirty="0" smtClean="0"/>
                  <a:t>frequency increase </a:t>
                </a:r>
                <a:r>
                  <a:rPr lang="en-US" dirty="0"/>
                  <a:t>above the LC cutoff frequency</a:t>
                </a:r>
                <a:r>
                  <a:rPr lang="en-US" dirty="0" smtClean="0"/>
                  <a:t>.</a:t>
                </a:r>
              </a:p>
              <a:p>
                <a:endParaRPr lang="en-US" dirty="0"/>
              </a:p>
              <a:p>
                <a:r>
                  <a:rPr lang="en-US" dirty="0" smtClean="0"/>
                  <a:t>From these considerations, we guess that two zeros have to be inserted in the loop to compensate for this brutal phase shift.</a:t>
                </a:r>
              </a:p>
              <a:p>
                <a:endParaRPr lang="en-US" dirty="0"/>
              </a:p>
              <a:p>
                <a:r>
                  <a:rPr lang="en-US" dirty="0" smtClean="0"/>
                  <a:t>The filter transfer function is then at first order:		</a:t>
                </a:r>
                <a14:m>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b="0" i="1" smtClean="0">
                            <a:solidFill>
                              <a:srgbClr val="FF0000"/>
                            </a:solidFill>
                            <a:latin typeface="Cambria Math" panose="02040503050406030204" pitchFamily="18" charset="0"/>
                          </a:rPr>
                          <m:t>𝑓𝑖𝑙𝑡𝑒𝑟</m:t>
                        </m:r>
                      </m:sub>
                    </m:sSub>
                    <m:r>
                      <a:rPr lang="en-US" i="1">
                        <a:solidFill>
                          <a:srgbClr val="FF0000"/>
                        </a:solidFill>
                        <a:latin typeface="Cambria Math" panose="02040503050406030204" pitchFamily="18" charset="0"/>
                      </a:rPr>
                      <m:t>=</m:t>
                    </m:r>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𝐻</m:t>
                        </m:r>
                      </m:e>
                      <m:sub>
                        <m:r>
                          <a:rPr lang="en-US" b="0" i="1" smtClean="0">
                            <a:solidFill>
                              <a:srgbClr val="FF0000"/>
                            </a:solidFill>
                            <a:latin typeface="Cambria Math" panose="02040503050406030204" pitchFamily="18" charset="0"/>
                          </a:rPr>
                          <m:t>2</m:t>
                        </m:r>
                      </m:sub>
                    </m:sSub>
                    <m:d>
                      <m:dPr>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𝑝</m:t>
                        </m:r>
                      </m:e>
                    </m:d>
                    <m:r>
                      <a:rPr lang="en-US" b="0" i="1" smtClean="0">
                        <a:solidFill>
                          <a:srgbClr val="FF0000"/>
                        </a:solidFill>
                        <a:latin typeface="Cambria Math" panose="02040503050406030204" pitchFamily="18" charset="0"/>
                      </a:rPr>
                      <m:t>=</m:t>
                    </m:r>
                    <m:f>
                      <m:fPr>
                        <m:ctrlPr>
                          <a:rPr lang="en-US"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1</m:t>
                        </m:r>
                      </m:num>
                      <m:den>
                        <m:r>
                          <a:rPr lang="en-US" b="0" i="1" smtClean="0">
                            <a:solidFill>
                              <a:srgbClr val="FF0000"/>
                            </a:solidFill>
                            <a:latin typeface="Cambria Math" panose="02040503050406030204" pitchFamily="18" charset="0"/>
                          </a:rPr>
                          <m:t>1+</m:t>
                        </m:r>
                        <m:f>
                          <m:fPr>
                            <m:ctrlPr>
                              <a:rPr lang="en-US" b="0" i="1" smtClean="0">
                                <a:solidFill>
                                  <a:srgbClr val="FF0000"/>
                                </a:solidFill>
                                <a:latin typeface="Cambria Math" panose="02040503050406030204" pitchFamily="18" charset="0"/>
                              </a:rPr>
                            </m:ctrlPr>
                          </m:fPr>
                          <m:num>
                            <m:r>
                              <a:rPr lang="en-US" b="0" i="1" smtClean="0">
                                <a:solidFill>
                                  <a:srgbClr val="FF0000"/>
                                </a:solidFill>
                                <a:latin typeface="Cambria Math" panose="02040503050406030204" pitchFamily="18" charset="0"/>
                              </a:rPr>
                              <m:t>𝐿</m:t>
                            </m:r>
                          </m:num>
                          <m:den>
                            <m:r>
                              <a:rPr lang="en-US" b="0" i="1" smtClean="0">
                                <a:solidFill>
                                  <a:srgbClr val="FF0000"/>
                                </a:solidFill>
                                <a:latin typeface="Cambria Math" panose="02040503050406030204" pitchFamily="18" charset="0"/>
                              </a:rPr>
                              <m:t>𝑅</m:t>
                            </m:r>
                          </m:den>
                        </m:f>
                        <m:r>
                          <a:rPr lang="en-US" b="0" i="1" smtClean="0">
                            <a:solidFill>
                              <a:srgbClr val="FF0000"/>
                            </a:solidFill>
                            <a:latin typeface="Cambria Math" panose="02040503050406030204" pitchFamily="18" charset="0"/>
                          </a:rPr>
                          <m:t>𝑝</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𝐿𝐶</m:t>
                        </m:r>
                        <m:sSup>
                          <m:sSupPr>
                            <m:ctrlPr>
                              <a:rPr lang="en-US" b="0" i="1" smtClean="0">
                                <a:solidFill>
                                  <a:srgbClr val="FF0000"/>
                                </a:solidFill>
                                <a:latin typeface="Cambria Math" panose="02040503050406030204" pitchFamily="18" charset="0"/>
                              </a:rPr>
                            </m:ctrlPr>
                          </m:sSupPr>
                          <m:e>
                            <m:r>
                              <a:rPr lang="en-US" b="0" i="1" smtClean="0">
                                <a:solidFill>
                                  <a:srgbClr val="FF0000"/>
                                </a:solidFill>
                                <a:latin typeface="Cambria Math" panose="02040503050406030204" pitchFamily="18" charset="0"/>
                              </a:rPr>
                              <m:t>𝑝</m:t>
                            </m:r>
                          </m:e>
                          <m:sup>
                            <m:r>
                              <a:rPr lang="en-US" b="0" i="1" smtClean="0">
                                <a:solidFill>
                                  <a:srgbClr val="FF0000"/>
                                </a:solidFill>
                                <a:latin typeface="Cambria Math" panose="02040503050406030204" pitchFamily="18" charset="0"/>
                              </a:rPr>
                              <m:t>2</m:t>
                            </m:r>
                          </m:sup>
                        </m:sSup>
                      </m:den>
                    </m:f>
                  </m:oMath>
                </a14:m>
                <a:endParaRPr lang="en-US" dirty="0" smtClean="0"/>
              </a:p>
              <a:p>
                <a:endParaRPr lang="en-US" dirty="0" smtClean="0"/>
              </a:p>
              <a:p>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952500" y="1967857"/>
                <a:ext cx="10115550" cy="3426194"/>
              </a:xfrm>
              <a:prstGeom prst="rect">
                <a:avLst/>
              </a:prstGeom>
              <a:blipFill rotWithShape="0">
                <a:blip r:embed="rId3"/>
                <a:stretch>
                  <a:fillRect l="-482" t="-16192" r="-120"/>
                </a:stretch>
              </a:blipFill>
            </p:spPr>
            <p:txBody>
              <a:bodyPr/>
              <a:lstStyle/>
              <a:p>
                <a:r>
                  <a:rPr lang="en-US">
                    <a:noFill/>
                  </a:rPr>
                  <a:t> </a:t>
                </a:r>
              </a:p>
            </p:txBody>
          </p:sp>
        </mc:Fallback>
      </mc:AlternateContent>
    </p:spTree>
    <p:extLst>
      <p:ext uri="{BB962C8B-B14F-4D97-AF65-F5344CB8AC3E}">
        <p14:creationId xmlns:p14="http://schemas.microsoft.com/office/powerpoint/2010/main" val="26883241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24</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Compensator transfer function</a:t>
            </a:r>
            <a:endParaRPr lang="en-US" sz="4000" dirty="0"/>
          </a:p>
        </p:txBody>
      </p:sp>
      <p:sp>
        <p:nvSpPr>
          <p:cNvPr id="2" name="Rectangle 1"/>
          <p:cNvSpPr/>
          <p:nvPr/>
        </p:nvSpPr>
        <p:spPr>
          <a:xfrm>
            <a:off x="838200" y="2071291"/>
            <a:ext cx="10791825" cy="2031325"/>
          </a:xfrm>
          <a:prstGeom prst="rect">
            <a:avLst/>
          </a:prstGeom>
        </p:spPr>
        <p:txBody>
          <a:bodyPr wrap="square">
            <a:spAutoFit/>
          </a:bodyPr>
          <a:lstStyle/>
          <a:p>
            <a:r>
              <a:rPr lang="en-US" dirty="0">
                <a:latin typeface="Arial" panose="020B0604020202020204" pitchFamily="34" charset="0"/>
              </a:rPr>
              <a:t>This </a:t>
            </a:r>
            <a:r>
              <a:rPr lang="en-US" dirty="0" smtClean="0">
                <a:latin typeface="Arial" panose="020B0604020202020204" pitchFamily="34" charset="0"/>
              </a:rPr>
              <a:t>chapter describes </a:t>
            </a:r>
            <a:r>
              <a:rPr lang="en-US" dirty="0">
                <a:latin typeface="Arial" panose="020B0604020202020204" pitchFamily="34" charset="0"/>
              </a:rPr>
              <a:t>the design of the compensator for the voltage mode buck converter.</a:t>
            </a:r>
          </a:p>
          <a:p>
            <a:r>
              <a:rPr lang="en-US" dirty="0" smtClean="0">
                <a:latin typeface="Arial" panose="020B0604020202020204" pitchFamily="34" charset="0"/>
              </a:rPr>
              <a:t>The error amplifier has to amplify the difference between the reference voltage and the output voltage with sufficient accuracy (i.e. low static error).</a:t>
            </a:r>
          </a:p>
          <a:p>
            <a:r>
              <a:rPr lang="en-US" dirty="0">
                <a:latin typeface="Arial" panose="020B0604020202020204" pitchFamily="34" charset="0"/>
              </a:rPr>
              <a:t>Its compensation network must also compensate for the 180dg phase shift of the LC filter in order to make the system stable (i.e. behaves like a derivator around the filter resonance frequency</a:t>
            </a:r>
            <a:r>
              <a:rPr lang="en-US" dirty="0" smtClean="0">
                <a:latin typeface="Arial" panose="020B0604020202020204" pitchFamily="34" charset="0"/>
              </a:rPr>
              <a:t>). Additionally, it must ensure sufficient bandwidth for the overall loop. </a:t>
            </a:r>
          </a:p>
          <a:p>
            <a:endParaRPr lang="en-US" dirty="0" smtClean="0">
              <a:latin typeface="Arial" panose="020B0604020202020204" pitchFamily="34" charset="0"/>
            </a:endParaRPr>
          </a:p>
        </p:txBody>
      </p:sp>
    </p:spTree>
    <p:extLst>
      <p:ext uri="{BB962C8B-B14F-4D97-AF65-F5344CB8AC3E}">
        <p14:creationId xmlns:p14="http://schemas.microsoft.com/office/powerpoint/2010/main" val="8425807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25</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Compensator transfer function</a:t>
            </a:r>
            <a:endParaRPr lang="en-US" sz="4000" dirty="0"/>
          </a:p>
        </p:txBody>
      </p:sp>
      <mc:AlternateContent xmlns:mc="http://schemas.openxmlformats.org/markup-compatibility/2006" xmlns:a14="http://schemas.microsoft.com/office/drawing/2010/main">
        <mc:Choice Requires="a14">
          <p:sp>
            <p:nvSpPr>
              <p:cNvPr id="2" name="Rectangle 1"/>
              <p:cNvSpPr/>
              <p:nvPr/>
            </p:nvSpPr>
            <p:spPr>
              <a:xfrm>
                <a:off x="757916" y="4500609"/>
                <a:ext cx="9504799" cy="1481944"/>
              </a:xfrm>
              <a:prstGeom prst="rect">
                <a:avLst/>
              </a:prstGeom>
            </p:spPr>
            <p:txBody>
              <a:bodyPr wrap="square">
                <a:spAutoFit/>
              </a:bodyPr>
              <a:lstStyle/>
              <a:p>
                <a:r>
                  <a:rPr lang="en-US" dirty="0" smtClean="0"/>
                  <a:t>Ro is inserted to set the DC level on node Vout: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r>
                      <a:rPr lang="en-US" b="0" i="1" smtClean="0">
                        <a:latin typeface="Cambria Math" panose="02040503050406030204" pitchFamily="18" charset="0"/>
                      </a:rPr>
                      <m:t>=</m:t>
                    </m:r>
                    <m:d>
                      <m:dPr>
                        <m:ctrlPr>
                          <a:rPr lang="en-US" b="0" i="1" smtClean="0">
                            <a:latin typeface="Cambria Math" panose="02040503050406030204" pitchFamily="18" charset="0"/>
                          </a:rPr>
                        </m:ctrlPr>
                      </m:dPr>
                      <m:e>
                        <m:r>
                          <a:rPr lang="en-US" b="0" i="1" smtClean="0">
                            <a:latin typeface="Cambria Math" panose="02040503050406030204" pitchFamily="18" charset="0"/>
                          </a:rPr>
                          <m:t>1+</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den>
                        </m:f>
                      </m:e>
                    </m:d>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𝑟𝑒𝑓</m:t>
                        </m:r>
                      </m:sub>
                    </m:sSub>
                  </m:oMath>
                </a14:m>
                <a:endParaRPr lang="en-US" dirty="0" smtClean="0"/>
              </a:p>
              <a:p>
                <a:endParaRPr lang="en-US" dirty="0" smtClean="0"/>
              </a:p>
              <a:p>
                <a:r>
                  <a:rPr lang="en-US" dirty="0" smtClean="0"/>
                  <a:t>The compensator DC gain is then:</a:t>
                </a:r>
                <a:r>
                  <a:rPr lang="en-US" dirty="0"/>
                  <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𝐺𝑎𝑖𝑛</m:t>
                        </m:r>
                      </m:e>
                      <m:sub>
                        <m:r>
                          <a:rPr lang="en-US" i="1">
                            <a:latin typeface="Cambria Math" panose="02040503050406030204" pitchFamily="18" charset="0"/>
                          </a:rPr>
                          <m:t>𝐷𝐶</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𝑅</m:t>
                        </m:r>
                        <m:r>
                          <a:rPr lang="en-US" i="1">
                            <a:latin typeface="Cambria Math" panose="02040503050406030204" pitchFamily="18" charset="0"/>
                          </a:rPr>
                          <m:t>0</m:t>
                        </m:r>
                      </m:num>
                      <m:den>
                        <m:r>
                          <a:rPr lang="en-US" i="1">
                            <a:latin typeface="Cambria Math" panose="02040503050406030204" pitchFamily="18" charset="0"/>
                          </a:rPr>
                          <m:t>𝑅</m:t>
                        </m:r>
                        <m:r>
                          <a:rPr lang="en-US" i="1">
                            <a:latin typeface="Cambria Math" panose="02040503050406030204" pitchFamily="18" charset="0"/>
                          </a:rPr>
                          <m:t>0+</m:t>
                        </m:r>
                        <m:r>
                          <a:rPr lang="en-US" i="1">
                            <a:latin typeface="Cambria Math" panose="02040503050406030204" pitchFamily="18" charset="0"/>
                          </a:rPr>
                          <m:t>𝑅</m:t>
                        </m:r>
                        <m:r>
                          <a:rPr lang="en-US" i="1">
                            <a:latin typeface="Cambria Math" panose="02040503050406030204" pitchFamily="18" charset="0"/>
                          </a:rPr>
                          <m:t>1</m:t>
                        </m:r>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𝐺𝑎𝑖𝑛</m:t>
                        </m:r>
                      </m:e>
                      <m:sub>
                        <m:r>
                          <a:rPr lang="en-US" i="1">
                            <a:latin typeface="Cambria Math" panose="02040503050406030204" pitchFamily="18" charset="0"/>
                          </a:rPr>
                          <m:t>𝑜𝑝𝑎</m:t>
                        </m:r>
                      </m:sub>
                    </m:sSub>
                  </m:oMath>
                </a14:m>
                <a:endParaRPr lang="en-US" dirty="0" smtClean="0">
                  <a:solidFill>
                    <a:srgbClr val="FF0000"/>
                  </a:solidFill>
                </a:endParaRPr>
              </a:p>
              <a:p>
                <a:endParaRPr lang="en-US" dirty="0" smtClean="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757916" y="4500609"/>
                <a:ext cx="9504799" cy="1481944"/>
              </a:xfrm>
              <a:prstGeom prst="rect">
                <a:avLst/>
              </a:prstGeom>
              <a:blipFill rotWithShape="0">
                <a:blip r:embed="rId3"/>
                <a:stretch>
                  <a:fillRect l="-513"/>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3686854" y="1690688"/>
            <a:ext cx="3066306" cy="2479984"/>
          </a:xfrm>
          <a:prstGeom prst="rect">
            <a:avLst/>
          </a:prstGeom>
        </p:spPr>
      </p:pic>
      <p:grpSp>
        <p:nvGrpSpPr>
          <p:cNvPr id="9" name="Group 8"/>
          <p:cNvGrpSpPr/>
          <p:nvPr/>
        </p:nvGrpSpPr>
        <p:grpSpPr>
          <a:xfrm>
            <a:off x="3059823" y="1882224"/>
            <a:ext cx="4471948" cy="1576532"/>
            <a:chOff x="3059823" y="1882224"/>
            <a:chExt cx="4471948" cy="1576532"/>
          </a:xfrm>
        </p:grpSpPr>
        <p:sp>
          <p:nvSpPr>
            <p:cNvPr id="4" name="TextBox 3"/>
            <p:cNvSpPr txBox="1"/>
            <p:nvPr/>
          </p:nvSpPr>
          <p:spPr>
            <a:xfrm>
              <a:off x="3059823" y="1882224"/>
              <a:ext cx="627031" cy="369332"/>
            </a:xfrm>
            <a:prstGeom prst="rect">
              <a:avLst/>
            </a:prstGeom>
            <a:noFill/>
          </p:spPr>
          <p:txBody>
            <a:bodyPr wrap="none" rtlCol="0">
              <a:spAutoFit/>
            </a:bodyPr>
            <a:lstStyle/>
            <a:p>
              <a:r>
                <a:rPr lang="en-US" dirty="0" smtClean="0"/>
                <a:t>Vout</a:t>
              </a:r>
              <a:endParaRPr lang="en-US" dirty="0"/>
            </a:p>
          </p:txBody>
        </p:sp>
        <p:sp>
          <p:nvSpPr>
            <p:cNvPr id="5" name="TextBox 4"/>
            <p:cNvSpPr txBox="1"/>
            <p:nvPr/>
          </p:nvSpPr>
          <p:spPr>
            <a:xfrm>
              <a:off x="6753160" y="1882224"/>
              <a:ext cx="778611" cy="369332"/>
            </a:xfrm>
            <a:prstGeom prst="rect">
              <a:avLst/>
            </a:prstGeom>
            <a:noFill/>
          </p:spPr>
          <p:txBody>
            <a:bodyPr wrap="none" rtlCol="0">
              <a:spAutoFit/>
            </a:bodyPr>
            <a:lstStyle/>
            <a:p>
              <a:r>
                <a:rPr lang="en-US" dirty="0" smtClean="0"/>
                <a:t>Verror</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116804" y="3181757"/>
                  <a:ext cx="18991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116804" y="3181757"/>
                  <a:ext cx="189917" cy="276999"/>
                </a:xfrm>
                <a:prstGeom prst="rect">
                  <a:avLst/>
                </a:prstGeom>
                <a:blipFill rotWithShape="0">
                  <a:blip r:embed="rId5"/>
                  <a:stretch>
                    <a:fillRect l="-41935" r="-58065" b="-15556"/>
                  </a:stretch>
                </a:blipFill>
              </p:spPr>
              <p:txBody>
                <a:bodyPr/>
                <a:lstStyle/>
                <a:p>
                  <a:r>
                    <a:rPr lang="en-US">
                      <a:noFill/>
                    </a:rPr>
                    <a:t> </a:t>
                  </a:r>
                </a:p>
              </p:txBody>
            </p:sp>
          </mc:Fallback>
        </mc:AlternateContent>
      </p:grpSp>
      <p:sp>
        <p:nvSpPr>
          <p:cNvPr id="10" name="TextBox 9"/>
          <p:cNvSpPr txBox="1"/>
          <p:nvPr/>
        </p:nvSpPr>
        <p:spPr>
          <a:xfrm>
            <a:off x="3871293" y="3883728"/>
            <a:ext cx="2446439" cy="369332"/>
          </a:xfrm>
          <a:prstGeom prst="rect">
            <a:avLst/>
          </a:prstGeom>
          <a:noFill/>
        </p:spPr>
        <p:txBody>
          <a:bodyPr wrap="none" rtlCol="0">
            <a:spAutoFit/>
          </a:bodyPr>
          <a:lstStyle/>
          <a:p>
            <a:r>
              <a:rPr lang="en-US" dirty="0" smtClean="0"/>
              <a:t>Compensator schematic</a:t>
            </a:r>
            <a:endParaRPr lang="en-US" dirty="0"/>
          </a:p>
        </p:txBody>
      </p:sp>
    </p:spTree>
    <p:extLst>
      <p:ext uri="{BB962C8B-B14F-4D97-AF65-F5344CB8AC3E}">
        <p14:creationId xmlns:p14="http://schemas.microsoft.com/office/powerpoint/2010/main" val="8376659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26</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Compensator transfer function</a:t>
            </a:r>
            <a:endParaRPr lang="en-US" sz="4000" dirty="0"/>
          </a:p>
        </p:txBody>
      </p:sp>
      <mc:AlternateContent xmlns:mc="http://schemas.openxmlformats.org/markup-compatibility/2006" xmlns:a14="http://schemas.microsoft.com/office/drawing/2010/main">
        <mc:Choice Requires="a14">
          <p:sp>
            <p:nvSpPr>
              <p:cNvPr id="2" name="Rectangle 1"/>
              <p:cNvSpPr/>
              <p:nvPr/>
            </p:nvSpPr>
            <p:spPr>
              <a:xfrm>
                <a:off x="805541" y="4362208"/>
                <a:ext cx="9504799" cy="1564467"/>
              </a:xfrm>
              <a:prstGeom prst="rect">
                <a:avLst/>
              </a:prstGeom>
            </p:spPr>
            <p:txBody>
              <a:bodyPr wrap="square">
                <a:spAutoFit/>
              </a:bodyPr>
              <a:lstStyle/>
              <a:p>
                <a:r>
                  <a:rPr lang="en-US" dirty="0" smtClean="0"/>
                  <a:t>The compensator </a:t>
                </a:r>
                <a:r>
                  <a:rPr lang="en-US" dirty="0"/>
                  <a:t>transfer function is </a:t>
                </a:r>
                <a:r>
                  <a:rPr lang="en-US" dirty="0" smtClean="0"/>
                  <a:t>then:</a:t>
                </a:r>
                <a:r>
                  <a:rPr lang="en-US" dirty="0"/>
                  <a:t>		</a:t>
                </a:r>
                <a14:m>
                  <m:oMath xmlns:m="http://schemas.openxmlformats.org/officeDocument/2006/math">
                    <m:sSub>
                      <m:sSubPr>
                        <m:ctrlPr>
                          <a:rPr lang="en-US" i="1" smtClean="0">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𝐴</m:t>
                        </m:r>
                      </m:e>
                      <m:sub>
                        <m:r>
                          <a:rPr lang="en-US" i="1">
                            <a:solidFill>
                              <a:schemeClr val="tx1"/>
                            </a:solidFill>
                            <a:latin typeface="Cambria Math" panose="02040503050406030204" pitchFamily="18" charset="0"/>
                          </a:rPr>
                          <m:t>𝑐𝑜𝑚𝑝𝑒𝑛𝑠𝑎𝑡𝑜𝑟</m:t>
                        </m:r>
                      </m:sub>
                    </m:sSub>
                    <m:r>
                      <a:rPr lang="en-US" i="1">
                        <a:solidFill>
                          <a:schemeClr val="tx1"/>
                        </a:solidFill>
                        <a:latin typeface="Cambria Math" panose="02040503050406030204" pitchFamily="18" charset="0"/>
                      </a:rPr>
                      <m:t>=</m:t>
                    </m:r>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𝐻</m:t>
                        </m:r>
                      </m:e>
                      <m:sub>
                        <m:r>
                          <a:rPr lang="en-US" i="1">
                            <a:solidFill>
                              <a:schemeClr val="tx1"/>
                            </a:solidFill>
                            <a:latin typeface="Cambria Math" panose="02040503050406030204" pitchFamily="18" charset="0"/>
                          </a:rPr>
                          <m:t>1</m:t>
                        </m:r>
                      </m:sub>
                    </m:sSub>
                    <m:d>
                      <m:dPr>
                        <m:ctrlPr>
                          <a:rPr lang="en-US" i="1">
                            <a:solidFill>
                              <a:schemeClr val="tx1"/>
                            </a:solidFill>
                            <a:latin typeface="Cambria Math" panose="02040503050406030204" pitchFamily="18" charset="0"/>
                          </a:rPr>
                        </m:ctrlPr>
                      </m:dPr>
                      <m:e>
                        <m:r>
                          <a:rPr lang="en-US" i="1">
                            <a:solidFill>
                              <a:schemeClr val="tx1"/>
                            </a:solidFill>
                            <a:latin typeface="Cambria Math" panose="02040503050406030204" pitchFamily="18" charset="0"/>
                          </a:rPr>
                          <m:t>𝑝</m:t>
                        </m:r>
                      </m:e>
                    </m:d>
                    <m:r>
                      <a:rPr lang="en-US" i="1">
                        <a:solidFill>
                          <a:schemeClr val="tx1"/>
                        </a:solidFill>
                        <a:latin typeface="Cambria Math" panose="02040503050406030204" pitchFamily="18" charset="0"/>
                      </a:rPr>
                      <m:t>=</m:t>
                    </m:r>
                    <m:f>
                      <m:fPr>
                        <m:ctrlPr>
                          <a:rPr lang="en-US" i="1">
                            <a:solidFill>
                              <a:schemeClr val="tx1"/>
                            </a:solidFill>
                            <a:latin typeface="Cambria Math" panose="02040503050406030204" pitchFamily="18" charset="0"/>
                          </a:rPr>
                        </m:ctrlPr>
                      </m:fPr>
                      <m:num>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𝑒𝑟𝑟𝑜𝑟</m:t>
                            </m:r>
                          </m:sub>
                        </m:sSub>
                      </m:num>
                      <m:den>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𝑉</m:t>
                            </m:r>
                          </m:e>
                          <m:sub>
                            <m:r>
                              <a:rPr lang="en-US" i="1">
                                <a:solidFill>
                                  <a:schemeClr val="tx1"/>
                                </a:solidFill>
                                <a:latin typeface="Cambria Math" panose="02040503050406030204" pitchFamily="18" charset="0"/>
                              </a:rPr>
                              <m:t>𝑜𝑢𝑡</m:t>
                            </m:r>
                          </m:sub>
                        </m:sSub>
                      </m:den>
                    </m:f>
                  </m:oMath>
                </a14:m>
                <a:endParaRPr lang="en-US" dirty="0" smtClean="0">
                  <a:solidFill>
                    <a:srgbClr val="FF0000"/>
                  </a:solidFill>
                </a:endParaRPr>
              </a:p>
              <a:p>
                <a:r>
                  <a:rPr lang="en-US" dirty="0" smtClean="0"/>
                  <a:t>Assuming an ideal opamp:</a:t>
                </a:r>
                <a:endParaRPr lang="en-US" i="1" dirty="0" smtClean="0">
                  <a:solidFill>
                    <a:srgbClr val="FF0000"/>
                  </a:solidFill>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1">
                              <a:solidFill>
                                <a:srgbClr val="FF0000"/>
                              </a:solidFill>
                              <a:latin typeface="Cambria Math" panose="02040503050406030204" pitchFamily="18" charset="0"/>
                            </a:rPr>
                            <m:t>𝑐𝑜𝑚𝑝𝑒𝑛𝑠𝑎𝑡𝑜𝑟</m:t>
                          </m:r>
                        </m:sub>
                      </m:sSub>
                      <m:r>
                        <a:rPr lang="en-US" i="1">
                          <a:solidFill>
                            <a:srgbClr val="FF0000"/>
                          </a:solidFill>
                          <a:latin typeface="Cambria Math" panose="02040503050406030204" pitchFamily="18" charset="0"/>
                        </a:rPr>
                        <m:t>=</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i="1">
                              <a:solidFill>
                                <a:srgbClr val="FF0000"/>
                              </a:solidFill>
                              <a:latin typeface="Cambria Math" panose="02040503050406030204" pitchFamily="18" charset="0"/>
                            </a:rPr>
                            <m:t>1</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e>
                          </m:d>
                          <m:r>
                            <a:rPr lang="en-US" i="1">
                              <a:solidFill>
                                <a:srgbClr val="FF0000"/>
                              </a:solidFill>
                              <a:latin typeface="Cambria Math" panose="02040503050406030204" pitchFamily="18" charset="0"/>
                            </a:rPr>
                            <m:t>𝑝</m:t>
                          </m:r>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2 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(1+</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3</m:t>
                              </m:r>
                            </m:e>
                          </m:d>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2 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1 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num>
                                <m:den>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3 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den>
                      </m:f>
                    </m:oMath>
                  </m:oMathPara>
                </a14:m>
                <a:endParaRPr lang="en-US" dirty="0" smtClean="0">
                  <a:solidFill>
                    <a:srgbClr val="FF0000"/>
                  </a:solidFill>
                </a:endParaRPr>
              </a:p>
            </p:txBody>
          </p:sp>
        </mc:Choice>
        <mc:Fallback xmlns="">
          <p:sp>
            <p:nvSpPr>
              <p:cNvPr id="2" name="Rectangle 1"/>
              <p:cNvSpPr>
                <a:spLocks noRot="1" noChangeAspect="1" noMove="1" noResize="1" noEditPoints="1" noAdjustHandles="1" noChangeArrowheads="1" noChangeShapeType="1" noTextEdit="1"/>
              </p:cNvSpPr>
              <p:nvPr/>
            </p:nvSpPr>
            <p:spPr>
              <a:xfrm>
                <a:off x="805541" y="4362208"/>
                <a:ext cx="9504799" cy="1564467"/>
              </a:xfrm>
              <a:prstGeom prst="rect">
                <a:avLst/>
              </a:prstGeom>
              <a:blipFill rotWithShape="0">
                <a:blip r:embed="rId3"/>
                <a:stretch>
                  <a:fillRect l="-513"/>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3686854" y="1690688"/>
            <a:ext cx="3066306" cy="2479984"/>
          </a:xfrm>
          <a:prstGeom prst="rect">
            <a:avLst/>
          </a:prstGeom>
        </p:spPr>
      </p:pic>
      <p:grpSp>
        <p:nvGrpSpPr>
          <p:cNvPr id="9" name="Group 8"/>
          <p:cNvGrpSpPr/>
          <p:nvPr/>
        </p:nvGrpSpPr>
        <p:grpSpPr>
          <a:xfrm>
            <a:off x="3059823" y="1882224"/>
            <a:ext cx="4471948" cy="1576532"/>
            <a:chOff x="3059823" y="1882224"/>
            <a:chExt cx="4471948" cy="1576532"/>
          </a:xfrm>
        </p:grpSpPr>
        <p:sp>
          <p:nvSpPr>
            <p:cNvPr id="4" name="TextBox 3"/>
            <p:cNvSpPr txBox="1"/>
            <p:nvPr/>
          </p:nvSpPr>
          <p:spPr>
            <a:xfrm>
              <a:off x="3059823" y="1882224"/>
              <a:ext cx="627031" cy="369332"/>
            </a:xfrm>
            <a:prstGeom prst="rect">
              <a:avLst/>
            </a:prstGeom>
            <a:noFill/>
          </p:spPr>
          <p:txBody>
            <a:bodyPr wrap="none" rtlCol="0">
              <a:spAutoFit/>
            </a:bodyPr>
            <a:lstStyle/>
            <a:p>
              <a:r>
                <a:rPr lang="en-US" dirty="0" smtClean="0"/>
                <a:t>Vout</a:t>
              </a:r>
              <a:endParaRPr lang="en-US" dirty="0"/>
            </a:p>
          </p:txBody>
        </p:sp>
        <p:sp>
          <p:nvSpPr>
            <p:cNvPr id="5" name="TextBox 4"/>
            <p:cNvSpPr txBox="1"/>
            <p:nvPr/>
          </p:nvSpPr>
          <p:spPr>
            <a:xfrm>
              <a:off x="6753160" y="1882224"/>
              <a:ext cx="778611" cy="369332"/>
            </a:xfrm>
            <a:prstGeom prst="rect">
              <a:avLst/>
            </a:prstGeom>
            <a:noFill/>
          </p:spPr>
          <p:txBody>
            <a:bodyPr wrap="none" rtlCol="0">
              <a:spAutoFit/>
            </a:bodyPr>
            <a:lstStyle/>
            <a:p>
              <a:r>
                <a:rPr lang="en-US" dirty="0" smtClean="0"/>
                <a:t>Verror</a:t>
              </a: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4116804" y="3181757"/>
                  <a:ext cx="189917"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4116804" y="3181757"/>
                  <a:ext cx="189917" cy="276999"/>
                </a:xfrm>
                <a:prstGeom prst="rect">
                  <a:avLst/>
                </a:prstGeom>
                <a:blipFill rotWithShape="0">
                  <a:blip r:embed="rId5"/>
                  <a:stretch>
                    <a:fillRect l="-41935" r="-58065" b="-15556"/>
                  </a:stretch>
                </a:blipFill>
              </p:spPr>
              <p:txBody>
                <a:bodyPr/>
                <a:lstStyle/>
                <a:p>
                  <a:r>
                    <a:rPr lang="en-US">
                      <a:noFill/>
                    </a:rPr>
                    <a:t> </a:t>
                  </a:r>
                </a:p>
              </p:txBody>
            </p:sp>
          </mc:Fallback>
        </mc:AlternateContent>
      </p:grpSp>
      <p:sp>
        <p:nvSpPr>
          <p:cNvPr id="10" name="TextBox 9"/>
          <p:cNvSpPr txBox="1"/>
          <p:nvPr/>
        </p:nvSpPr>
        <p:spPr>
          <a:xfrm>
            <a:off x="3871293" y="3883728"/>
            <a:ext cx="2446439" cy="369332"/>
          </a:xfrm>
          <a:prstGeom prst="rect">
            <a:avLst/>
          </a:prstGeom>
          <a:noFill/>
        </p:spPr>
        <p:txBody>
          <a:bodyPr wrap="none" rtlCol="0">
            <a:spAutoFit/>
          </a:bodyPr>
          <a:lstStyle/>
          <a:p>
            <a:r>
              <a:rPr lang="en-US" dirty="0" smtClean="0"/>
              <a:t>Compensator schematic</a:t>
            </a:r>
            <a:endParaRPr lang="en-US" dirty="0"/>
          </a:p>
        </p:txBody>
      </p:sp>
    </p:spTree>
    <p:extLst>
      <p:ext uri="{BB962C8B-B14F-4D97-AF65-F5344CB8AC3E}">
        <p14:creationId xmlns:p14="http://schemas.microsoft.com/office/powerpoint/2010/main" val="34705242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27</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Compensator transfer function</a:t>
            </a:r>
            <a:endParaRPr lang="en-US" sz="4000" dirty="0"/>
          </a:p>
        </p:txBody>
      </p:sp>
      <p:pic>
        <p:nvPicPr>
          <p:cNvPr id="12" name="Picture 11"/>
          <p:cNvPicPr/>
          <p:nvPr/>
        </p:nvPicPr>
        <p:blipFill>
          <a:blip r:embed="rId3">
            <a:extLst>
              <a:ext uri="{28A0092B-C50C-407E-A947-70E740481C1C}">
                <a14:useLocalDpi xmlns:a14="http://schemas.microsoft.com/office/drawing/2010/main" val="0"/>
              </a:ext>
            </a:extLst>
          </a:blip>
          <a:stretch>
            <a:fillRect/>
          </a:stretch>
        </p:blipFill>
        <p:spPr>
          <a:xfrm>
            <a:off x="5018861" y="1528626"/>
            <a:ext cx="5768340" cy="4301490"/>
          </a:xfrm>
          <a:prstGeom prst="rect">
            <a:avLst/>
          </a:prstGeom>
          <a:ln>
            <a:noFill/>
          </a:ln>
        </p:spPr>
      </p:pic>
      <p:cxnSp>
        <p:nvCxnSpPr>
          <p:cNvPr id="13" name="Straight Connector 12"/>
          <p:cNvCxnSpPr/>
          <p:nvPr/>
        </p:nvCxnSpPr>
        <p:spPr>
          <a:xfrm>
            <a:off x="6193974" y="1756274"/>
            <a:ext cx="1676400" cy="123952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5018861" y="1463040"/>
            <a:ext cx="826770" cy="227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ectangle 13"/>
              <p:cNvSpPr/>
              <p:nvPr/>
            </p:nvSpPr>
            <p:spPr>
              <a:xfrm>
                <a:off x="598713" y="1766890"/>
                <a:ext cx="4147457" cy="3376181"/>
              </a:xfrm>
              <a:prstGeom prst="rect">
                <a:avLst/>
              </a:prstGeom>
            </p:spPr>
            <p:txBody>
              <a:bodyPr wrap="square">
                <a:spAutoFit/>
              </a:bodyPr>
              <a:lstStyle/>
              <a:p>
                <a:pPr algn="just"/>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𝐺𝑎𝑖𝑛</m:t>
                        </m:r>
                      </m:e>
                      <m:sub>
                        <m:r>
                          <a:rPr lang="en-US" i="1">
                            <a:latin typeface="Cambria Math" panose="02040503050406030204" pitchFamily="18" charset="0"/>
                          </a:rPr>
                          <m:t>𝑜𝑝𝑎</m:t>
                        </m:r>
                      </m:sub>
                    </m:sSub>
                  </m:oMath>
                </a14:m>
                <a:r>
                  <a:rPr lang="en-US" dirty="0">
                    <a:latin typeface="Arial" panose="020B0604020202020204" pitchFamily="34" charset="0"/>
                    <a:ea typeface="Times New Roman" panose="02020603050405020304" pitchFamily="18" charset="0"/>
                    <a:cs typeface="Times New Roman" panose="02020603050405020304" pitchFamily="18" charset="0"/>
                  </a:rPr>
                  <a:t>=64dB</a:t>
                </a:r>
              </a:p>
              <a:p>
                <a:pPr algn="just"/>
                <a:r>
                  <a:rPr lang="en-US" dirty="0">
                    <a:latin typeface="Arial" panose="020B0604020202020204" pitchFamily="34" charset="0"/>
                    <a:ea typeface="Times New Roman" panose="02020603050405020304" pitchFamily="18" charset="0"/>
                    <a:cs typeface="Times New Roman" panose="02020603050405020304" pitchFamily="18" charset="0"/>
                  </a:rPr>
                  <a:t>R0/(R0+R1)=-</a:t>
                </a:r>
                <a:r>
                  <a:rPr lang="en-US" dirty="0" smtClean="0">
                    <a:latin typeface="Arial" panose="020B0604020202020204" pitchFamily="34" charset="0"/>
                    <a:ea typeface="Times New Roman" panose="02020603050405020304" pitchFamily="18" charset="0"/>
                    <a:cs typeface="Times New Roman" panose="02020603050405020304" pitchFamily="18" charset="0"/>
                  </a:rPr>
                  <a:t>11.5dB</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𝐺𝑎𝑖𝑛</m:t>
                        </m:r>
                      </m:e>
                      <m:sub>
                        <m:r>
                          <a:rPr lang="en-US" sz="1600" i="1">
                            <a:latin typeface="Cambria Math" panose="02040503050406030204" pitchFamily="18" charset="0"/>
                          </a:rPr>
                          <m:t>𝐷𝐶</m:t>
                        </m:r>
                      </m:sub>
                    </m:sSub>
                  </m:oMath>
                </a14:m>
                <a:r>
                  <a:rPr lang="en-US" sz="1600" dirty="0">
                    <a:latin typeface="Arial" panose="020B0604020202020204" pitchFamily="34" charset="0"/>
                    <a:ea typeface="Times New Roman" panose="02020603050405020304" pitchFamily="18" charset="0"/>
                    <a:cs typeface="Times New Roman" panose="02020603050405020304" pitchFamily="18" charset="0"/>
                  </a:rPr>
                  <a:t>=52.5dB</a:t>
                </a:r>
              </a:p>
              <a:p>
                <a:pPr algn="just"/>
                <a:endParaRPr lang="en-US" dirty="0" smtClean="0">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smtClean="0">
                    <a:latin typeface="Arial" panose="020B0604020202020204" pitchFamily="34" charset="0"/>
                    <a:ea typeface="Times New Roman" panose="02020603050405020304" pitchFamily="18" charset="0"/>
                    <a:cs typeface="Times New Roman" panose="02020603050405020304" pitchFamily="18" charset="0"/>
                  </a:rPr>
                  <a:t>Zero1</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 1/R2.C2</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latin typeface="Arial" panose="020B0604020202020204" pitchFamily="34" charset="0"/>
                    <a:ea typeface="Times New Roman" panose="02020603050405020304" pitchFamily="18" charset="0"/>
                    <a:cs typeface="Times New Roman" panose="02020603050405020304" pitchFamily="18" charset="0"/>
                  </a:rPr>
                  <a:t>Zero2:    </a:t>
                </a:r>
                <a:r>
                  <a:rPr lang="en-US" dirty="0" smtClean="0">
                    <a:latin typeface="Arial" panose="020B0604020202020204" pitchFamily="34" charset="0"/>
                    <a:ea typeface="Times New Roman" panose="02020603050405020304" pitchFamily="18" charset="0"/>
                    <a:cs typeface="Times New Roman" panose="02020603050405020304" pitchFamily="18" charset="0"/>
                  </a:rPr>
                  <a:t>1/R1.C3     (R3&lt;&lt;R1)</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fr-FR" dirty="0" smtClean="0">
                    <a:latin typeface="Arial" panose="020B0604020202020204" pitchFamily="34" charset="0"/>
                    <a:ea typeface="Times New Roman" panose="02020603050405020304" pitchFamily="18" charset="0"/>
                    <a:cs typeface="Times New Roman" panose="02020603050405020304" pitchFamily="18" charset="0"/>
                  </a:rPr>
                  <a:t>Fu’ </a:t>
                </a:r>
                <a:r>
                  <a:rPr lang="fr-FR" dirty="0">
                    <a:latin typeface="Arial" panose="020B0604020202020204" pitchFamily="34" charset="0"/>
                    <a:ea typeface="Times New Roman" panose="02020603050405020304" pitchFamily="18" charset="0"/>
                    <a:cs typeface="Times New Roman" panose="02020603050405020304" pitchFamily="18" charset="0"/>
                  </a:rPr>
                  <a:t>:        </a:t>
                </a:r>
                <a:r>
                  <a:rPr lang="fr-FR" dirty="0" smtClean="0">
                    <a:latin typeface="Arial" panose="020B0604020202020204" pitchFamily="34" charset="0"/>
                    <a:ea typeface="Times New Roman" panose="02020603050405020304" pitchFamily="18" charset="0"/>
                    <a:cs typeface="Times New Roman" panose="02020603050405020304" pitchFamily="18" charset="0"/>
                  </a:rPr>
                  <a:t>1/R1.C2      </a:t>
                </a:r>
                <a:r>
                  <a:rPr lang="fr-FR" dirty="0">
                    <a:latin typeface="Arial" panose="020B0604020202020204" pitchFamily="34" charset="0"/>
                    <a:ea typeface="Times New Roman" panose="02020603050405020304" pitchFamily="18" charset="0"/>
                    <a:cs typeface="Times New Roman" panose="02020603050405020304" pitchFamily="18" charset="0"/>
                  </a:rPr>
                  <a:t>(C1&lt;&lt;C2</a:t>
                </a:r>
                <a:r>
                  <a:rPr lang="fr-FR" dirty="0" smtClean="0">
                    <a:latin typeface="Arial" panose="020B0604020202020204" pitchFamily="34" charset="0"/>
                    <a:ea typeface="Times New Roman" panose="02020603050405020304" pitchFamily="18" charset="0"/>
                    <a:cs typeface="Times New Roman" panose="02020603050405020304" pitchFamily="18" charset="0"/>
                  </a:rPr>
                  <a:t>)</a:t>
                </a:r>
              </a:p>
              <a:p>
                <a:pPr algn="just"/>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fr-FR" dirty="0" smtClean="0">
                    <a:latin typeface="Arial" panose="020B0604020202020204" pitchFamily="34" charset="0"/>
                    <a:ea typeface="Times New Roman" panose="02020603050405020304" pitchFamily="18" charset="0"/>
                    <a:cs typeface="Times New Roman" panose="02020603050405020304" pitchFamily="18" charset="0"/>
                  </a:rPr>
                  <a:t>Pole1:     1/R3.C3 </a:t>
                </a:r>
                <a:r>
                  <a:rPr lang="fr-FR"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fr-FR" dirty="0" smtClean="0">
                    <a:latin typeface="Arial" panose="020B0604020202020204" pitchFamily="34" charset="0"/>
                    <a:ea typeface="Times New Roman" panose="02020603050405020304" pitchFamily="18" charset="0"/>
                    <a:cs typeface="Times New Roman" panose="02020603050405020304" pitchFamily="18" charset="0"/>
                  </a:rPr>
                  <a:t>Pole2:     1/R2.C1     (C1&lt;&lt;C2)</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a:p>
                <a:pPr algn="just"/>
                <a:r>
                  <a:rPr lang="fr-FR" dirty="0">
                    <a:latin typeface="Arial" panose="020B0604020202020204" pitchFamily="34" charset="0"/>
                    <a:ea typeface="Times New Roman" panose="02020603050405020304" pitchFamily="18" charset="0"/>
                    <a:cs typeface="Times New Roman" panose="02020603050405020304" pitchFamily="18" charset="0"/>
                  </a:rPr>
                  <a:t> </a:t>
                </a:r>
                <a:endParaRPr lang="en-US" sz="1600" dirty="0">
                  <a:latin typeface="Arial" panose="020B0604020202020204" pitchFamily="34" charset="0"/>
                  <a:ea typeface="Times New Roman" panose="02020603050405020304" pitchFamily="18" charset="0"/>
                  <a:cs typeface="Times New Roman" panose="02020603050405020304" pitchFamily="18" charset="0"/>
                </a:endParaRPr>
              </a:p>
            </p:txBody>
          </p:sp>
        </mc:Choice>
        <mc:Fallback xmlns="">
          <p:sp>
            <p:nvSpPr>
              <p:cNvPr id="14" name="Rectangle 13"/>
              <p:cNvSpPr>
                <a:spLocks noRot="1" noChangeAspect="1" noMove="1" noResize="1" noEditPoints="1" noAdjustHandles="1" noChangeArrowheads="1" noChangeShapeType="1" noTextEdit="1"/>
              </p:cNvSpPr>
              <p:nvPr/>
            </p:nvSpPr>
            <p:spPr>
              <a:xfrm>
                <a:off x="598713" y="1766890"/>
                <a:ext cx="4147457" cy="3376181"/>
              </a:xfrm>
              <a:prstGeom prst="rect">
                <a:avLst/>
              </a:prstGeom>
              <a:blipFill rotWithShape="0">
                <a:blip r:embed="rId4"/>
                <a:stretch>
                  <a:fillRect l="-1175" t="-1083"/>
                </a:stretch>
              </a:blipFill>
            </p:spPr>
            <p:txBody>
              <a:bodyPr/>
              <a:lstStyle/>
              <a:p>
                <a:r>
                  <a:rPr lang="en-US">
                    <a:noFill/>
                  </a:rPr>
                  <a:t> </a:t>
                </a:r>
              </a:p>
            </p:txBody>
          </p:sp>
        </mc:Fallback>
      </mc:AlternateContent>
      <p:sp>
        <p:nvSpPr>
          <p:cNvPr id="17" name="Text Box 565"/>
          <p:cNvSpPr txBox="1"/>
          <p:nvPr/>
        </p:nvSpPr>
        <p:spPr>
          <a:xfrm>
            <a:off x="7056190" y="2012004"/>
            <a:ext cx="608965" cy="3663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800" dirty="0" smtClean="0">
                <a:effectLst/>
                <a:latin typeface="Arial" panose="020B0604020202020204" pitchFamily="34" charset="0"/>
                <a:ea typeface="Times New Roman" panose="02020603050405020304" pitchFamily="18" charset="0"/>
                <a:cs typeface="Times New Roman" panose="02020603050405020304" pitchFamily="18" charset="0"/>
              </a:rPr>
              <a:t>Zero1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8" name="Text Box 566"/>
          <p:cNvSpPr txBox="1"/>
          <p:nvPr/>
        </p:nvSpPr>
        <p:spPr>
          <a:xfrm>
            <a:off x="7554165" y="2023092"/>
            <a:ext cx="608965" cy="36639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800" dirty="0" smtClean="0">
                <a:effectLst/>
                <a:latin typeface="Arial" panose="020B0604020202020204" pitchFamily="34" charset="0"/>
                <a:ea typeface="Times New Roman" panose="02020603050405020304" pitchFamily="18" charset="0"/>
                <a:cs typeface="Times New Roman" panose="02020603050405020304" pitchFamily="18" charset="0"/>
              </a:rPr>
              <a:t>Zero2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9" name="Text Box 567"/>
          <p:cNvSpPr txBox="1"/>
          <p:nvPr/>
        </p:nvSpPr>
        <p:spPr>
          <a:xfrm>
            <a:off x="8049772" y="2099473"/>
            <a:ext cx="608965" cy="3556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r>
              <a:rPr lang="en-US" sz="800" dirty="0" smtClean="0">
                <a:effectLst/>
                <a:latin typeface="Arial" panose="020B0604020202020204" pitchFamily="34" charset="0"/>
                <a:ea typeface="Times New Roman" panose="02020603050405020304" pitchFamily="18" charset="0"/>
                <a:cs typeface="Times New Roman" panose="02020603050405020304" pitchFamily="18" charset="0"/>
              </a:rPr>
              <a:t>Pole1</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20" name="Text Box 568"/>
          <p:cNvSpPr txBox="1"/>
          <p:nvPr/>
        </p:nvSpPr>
        <p:spPr>
          <a:xfrm>
            <a:off x="8945923" y="2189462"/>
            <a:ext cx="608965" cy="40005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800" dirty="0" smtClean="0">
                <a:effectLst/>
                <a:latin typeface="Arial" panose="020B0604020202020204" pitchFamily="34" charset="0"/>
                <a:ea typeface="Times New Roman" panose="02020603050405020304" pitchFamily="18" charset="0"/>
                <a:cs typeface="Times New Roman" panose="02020603050405020304" pitchFamily="18" charset="0"/>
              </a:rPr>
              <a:t>Pole2</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spcBef>
                <a:spcPts val="0"/>
              </a:spcBef>
              <a:spcAft>
                <a:spcPts val="0"/>
              </a:spcAft>
            </a:pPr>
            <a:r>
              <a:rPr lang="en-US" sz="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a:effectLst/>
              <a:latin typeface="Arial" panose="020B0604020202020204" pitchFamily="34" charset="0"/>
              <a:ea typeface="Times New Roman" panose="02020603050405020304" pitchFamily="18" charset="0"/>
              <a:cs typeface="Times New Roman" panose="02020603050405020304" pitchFamily="18" charset="0"/>
            </a:endParaRPr>
          </a:p>
        </p:txBody>
      </p:sp>
      <p:cxnSp>
        <p:nvCxnSpPr>
          <p:cNvPr id="21" name="Straight Arrow Connector 20"/>
          <p:cNvCxnSpPr/>
          <p:nvPr/>
        </p:nvCxnSpPr>
        <p:spPr>
          <a:xfrm>
            <a:off x="7327855" y="2239103"/>
            <a:ext cx="324485" cy="519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792040" y="2239103"/>
            <a:ext cx="27305" cy="5397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8068900" y="2293713"/>
            <a:ext cx="200660" cy="4229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9156655" y="2362928"/>
            <a:ext cx="0" cy="3536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7611065" y="2966178"/>
            <a:ext cx="146685" cy="2419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 Box 577"/>
          <p:cNvSpPr txBox="1"/>
          <p:nvPr/>
        </p:nvSpPr>
        <p:spPr>
          <a:xfrm>
            <a:off x="7439615" y="3187793"/>
            <a:ext cx="381000" cy="24193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algn="just">
              <a:spcBef>
                <a:spcPts val="0"/>
              </a:spcBef>
              <a:spcAft>
                <a:spcPts val="0"/>
              </a:spcAft>
            </a:pPr>
            <a:r>
              <a:rPr lang="en-US" sz="800">
                <a:effectLst/>
                <a:latin typeface="Arial" panose="020B0604020202020204" pitchFamily="34" charset="0"/>
                <a:ea typeface="Times New Roman" panose="02020603050405020304" pitchFamily="18" charset="0"/>
                <a:cs typeface="Times New Roman" panose="02020603050405020304" pitchFamily="18" charset="0"/>
              </a:rPr>
              <a:t>Fu”</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73663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28</a:t>
            </a:fld>
            <a:endParaRPr lang="fr-FR" altLang="en-US" sz="1400" dirty="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Compensator transfer function</a:t>
            </a:r>
            <a:endParaRPr lang="en-US" sz="4000" dirty="0"/>
          </a:p>
        </p:txBody>
      </p:sp>
      <p:sp>
        <p:nvSpPr>
          <p:cNvPr id="6" name="Rectangle 2"/>
          <p:cNvSpPr>
            <a:spLocks noChangeArrowheads="1"/>
          </p:cNvSpPr>
          <p:nvPr/>
        </p:nvSpPr>
        <p:spPr bwMode="auto">
          <a:xfrm>
            <a:off x="381000" y="208257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83421" y="1949224"/>
            <a:ext cx="1562100" cy="11811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26974" y="2432784"/>
            <a:ext cx="2082621" cy="369332"/>
          </a:xfrm>
          <a:prstGeom prst="rect">
            <a:avLst/>
          </a:prstGeom>
        </p:spPr>
        <p:txBody>
          <a:bodyPr wrap="none">
            <a:spAutoFit/>
          </a:bodyPr>
          <a:lstStyle/>
          <a:p>
            <a:pPr algn="just"/>
            <a:r>
              <a:rPr lang="en-US" dirty="0">
                <a:latin typeface="Arial" panose="020B0604020202020204" pitchFamily="34" charset="0"/>
                <a:ea typeface="Times New Roman" panose="02020603050405020304" pitchFamily="18" charset="0"/>
                <a:cs typeface="Times New Roman" panose="02020603050405020304" pitchFamily="18" charset="0"/>
              </a:rPr>
              <a:t>f&lt;z1  </a:t>
            </a:r>
            <a:r>
              <a:rPr lang="en-US" dirty="0" smtClean="0">
                <a:latin typeface="Arial" panose="020B0604020202020204" pitchFamily="34" charset="0"/>
                <a:ea typeface="Times New Roman" panose="02020603050405020304" pitchFamily="18" charset="0"/>
                <a:cs typeface="Times New Roman" panose="02020603050405020304" pitchFamily="18" charset="0"/>
              </a:rPr>
              <a:t>:	integrator</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3" name="Rectangle 2"/>
          <p:cNvSpPr/>
          <p:nvPr/>
        </p:nvSpPr>
        <p:spPr>
          <a:xfrm>
            <a:off x="511628" y="3680671"/>
            <a:ext cx="2467342" cy="369332"/>
          </a:xfrm>
          <a:prstGeom prst="rect">
            <a:avLst/>
          </a:prstGeom>
        </p:spPr>
        <p:txBody>
          <a:bodyPr wrap="none">
            <a:spAutoFit/>
          </a:bodyPr>
          <a:lstStyle/>
          <a:p>
            <a:pPr algn="just"/>
            <a:r>
              <a:rPr lang="en-US" dirty="0" smtClean="0">
                <a:latin typeface="Arial" panose="020B0604020202020204" pitchFamily="34" charset="0"/>
                <a:ea typeface="Times New Roman" panose="02020603050405020304" pitchFamily="18" charset="0"/>
                <a:cs typeface="Times New Roman" panose="02020603050405020304" pitchFamily="18" charset="0"/>
              </a:rPr>
              <a:t>z1 &lt; f &lt; z2 :	gain</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0" name="Picture 9"/>
          <p:cNvPicPr/>
          <p:nvPr/>
        </p:nvPicPr>
        <p:blipFill>
          <a:blip r:embed="rId4">
            <a:extLst>
              <a:ext uri="{28A0092B-C50C-407E-A947-70E740481C1C}">
                <a14:useLocalDpi xmlns:a14="http://schemas.microsoft.com/office/drawing/2010/main" val="0"/>
              </a:ext>
            </a:extLst>
          </a:blip>
          <a:srcRect/>
          <a:stretch>
            <a:fillRect/>
          </a:stretch>
        </p:blipFill>
        <p:spPr bwMode="auto">
          <a:xfrm>
            <a:off x="3515806" y="3183346"/>
            <a:ext cx="1529715" cy="1193800"/>
          </a:xfrm>
          <a:prstGeom prst="rect">
            <a:avLst/>
          </a:prstGeom>
          <a:noFill/>
        </p:spPr>
      </p:pic>
      <p:sp>
        <p:nvSpPr>
          <p:cNvPr id="4" name="Rectangle 3"/>
          <p:cNvSpPr/>
          <p:nvPr/>
        </p:nvSpPr>
        <p:spPr>
          <a:xfrm>
            <a:off x="511628" y="4928558"/>
            <a:ext cx="3113314" cy="646331"/>
          </a:xfrm>
          <a:prstGeom prst="rect">
            <a:avLst/>
          </a:prstGeom>
        </p:spPr>
        <p:txBody>
          <a:bodyPr wrap="square">
            <a:spAutoFit/>
          </a:bodyPr>
          <a:lstStyle/>
          <a:p>
            <a:pPr algn="just"/>
            <a:r>
              <a:rPr lang="en-US" dirty="0">
                <a:latin typeface="Arial" panose="020B0604020202020204" pitchFamily="34" charset="0"/>
                <a:ea typeface="Times New Roman" panose="02020603050405020304" pitchFamily="18" charset="0"/>
                <a:cs typeface="Times New Roman" panose="02020603050405020304" pitchFamily="18" charset="0"/>
              </a:rPr>
              <a:t>z2 &lt; f &lt; </a:t>
            </a:r>
            <a:r>
              <a:rPr lang="en-US" dirty="0" smtClean="0">
                <a:latin typeface="Arial" panose="020B0604020202020204" pitchFamily="34" charset="0"/>
                <a:ea typeface="Times New Roman" panose="02020603050405020304" pitchFamily="18" charset="0"/>
                <a:cs typeface="Times New Roman" panose="02020603050405020304" pitchFamily="18" charset="0"/>
              </a:rPr>
              <a:t>p1:	derivator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3626296" y="4378960"/>
            <a:ext cx="1419225" cy="1278255"/>
          </a:xfrm>
          <a:prstGeom prst="rect">
            <a:avLst/>
          </a:prstGeom>
          <a:noFill/>
        </p:spPr>
      </p:pic>
      <p:sp>
        <p:nvSpPr>
          <p:cNvPr id="13" name="Rectangle 12"/>
          <p:cNvSpPr/>
          <p:nvPr/>
        </p:nvSpPr>
        <p:spPr>
          <a:xfrm>
            <a:off x="6661680" y="2879691"/>
            <a:ext cx="3113314" cy="646331"/>
          </a:xfrm>
          <a:prstGeom prst="rect">
            <a:avLst/>
          </a:prstGeom>
        </p:spPr>
        <p:txBody>
          <a:bodyPr wrap="square">
            <a:spAutoFit/>
          </a:bodyPr>
          <a:lstStyle/>
          <a:p>
            <a:pPr algn="just"/>
            <a:r>
              <a:rPr lang="en-US" dirty="0" smtClean="0">
                <a:latin typeface="Arial" panose="020B0604020202020204" pitchFamily="34" charset="0"/>
                <a:ea typeface="Times New Roman" panose="02020603050405020304" pitchFamily="18" charset="0"/>
                <a:cs typeface="Times New Roman" panose="02020603050405020304" pitchFamily="18" charset="0"/>
              </a:rPr>
              <a:t>p1 </a:t>
            </a:r>
            <a:r>
              <a:rPr lang="en-US" dirty="0">
                <a:latin typeface="Arial" panose="020B0604020202020204" pitchFamily="34" charset="0"/>
                <a:ea typeface="Times New Roman" panose="02020603050405020304" pitchFamily="18" charset="0"/>
                <a:cs typeface="Times New Roman" panose="02020603050405020304" pitchFamily="18" charset="0"/>
              </a:rPr>
              <a:t>&lt; f &lt; </a:t>
            </a:r>
            <a:r>
              <a:rPr lang="en-US" dirty="0" smtClean="0">
                <a:latin typeface="Arial" panose="020B0604020202020204" pitchFamily="34" charset="0"/>
                <a:ea typeface="Times New Roman" panose="02020603050405020304" pitchFamily="18" charset="0"/>
                <a:cs typeface="Times New Roman" panose="02020603050405020304" pitchFamily="18" charset="0"/>
              </a:rPr>
              <a:t>p2:	gain</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14" name="Picture 13"/>
          <p:cNvPicPr/>
          <p:nvPr/>
        </p:nvPicPr>
        <p:blipFill>
          <a:blip r:embed="rId4">
            <a:extLst>
              <a:ext uri="{28A0092B-C50C-407E-A947-70E740481C1C}">
                <a14:useLocalDpi xmlns:a14="http://schemas.microsoft.com/office/drawing/2010/main" val="0"/>
              </a:ext>
            </a:extLst>
          </a:blip>
          <a:srcRect/>
          <a:stretch>
            <a:fillRect/>
          </a:stretch>
        </p:blipFill>
        <p:spPr bwMode="auto">
          <a:xfrm>
            <a:off x="9557014" y="2415366"/>
            <a:ext cx="1529715" cy="1193800"/>
          </a:xfrm>
          <a:prstGeom prst="rect">
            <a:avLst/>
          </a:prstGeom>
          <a:noFill/>
        </p:spPr>
      </p:pic>
      <p:sp>
        <p:nvSpPr>
          <p:cNvPr id="5" name="TextBox 4"/>
          <p:cNvSpPr txBox="1"/>
          <p:nvPr/>
        </p:nvSpPr>
        <p:spPr>
          <a:xfrm>
            <a:off x="9711866" y="2833292"/>
            <a:ext cx="380999" cy="261610"/>
          </a:xfrm>
          <a:prstGeom prst="rect">
            <a:avLst/>
          </a:prstGeom>
          <a:noFill/>
        </p:spPr>
        <p:txBody>
          <a:bodyPr wrap="square" rtlCol="0">
            <a:spAutoFit/>
          </a:bodyPr>
          <a:lstStyle/>
          <a:p>
            <a:r>
              <a:rPr lang="en-US" sz="1100" dirty="0" smtClean="0"/>
              <a:t>R3</a:t>
            </a:r>
            <a:endParaRPr lang="en-US" sz="1100" dirty="0"/>
          </a:p>
        </p:txBody>
      </p:sp>
      <p:sp>
        <p:nvSpPr>
          <p:cNvPr id="11" name="Striped Right Arrow 10"/>
          <p:cNvSpPr/>
          <p:nvPr/>
        </p:nvSpPr>
        <p:spPr>
          <a:xfrm rot="18296438">
            <a:off x="4825968" y="4201386"/>
            <a:ext cx="2252883" cy="161428"/>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19" name="Rectangle 18"/>
          <p:cNvSpPr/>
          <p:nvPr/>
        </p:nvSpPr>
        <p:spPr>
          <a:xfrm>
            <a:off x="6661680" y="4459378"/>
            <a:ext cx="3113314" cy="646331"/>
          </a:xfrm>
          <a:prstGeom prst="rect">
            <a:avLst/>
          </a:prstGeom>
        </p:spPr>
        <p:txBody>
          <a:bodyPr wrap="square">
            <a:spAutoFit/>
          </a:bodyPr>
          <a:lstStyle/>
          <a:p>
            <a:pPr algn="just"/>
            <a:r>
              <a:rPr lang="en-US" dirty="0" smtClean="0">
                <a:latin typeface="Arial" panose="020B0604020202020204" pitchFamily="34" charset="0"/>
                <a:ea typeface="Times New Roman" panose="02020603050405020304" pitchFamily="18" charset="0"/>
                <a:cs typeface="Times New Roman" panose="02020603050405020304" pitchFamily="18" charset="0"/>
              </a:rPr>
              <a:t>p2 </a:t>
            </a:r>
            <a:r>
              <a:rPr lang="en-US" dirty="0">
                <a:latin typeface="Arial" panose="020B0604020202020204" pitchFamily="34" charset="0"/>
                <a:ea typeface="Times New Roman" panose="02020603050405020304" pitchFamily="18" charset="0"/>
                <a:cs typeface="Times New Roman" panose="02020603050405020304" pitchFamily="18" charset="0"/>
              </a:rPr>
              <a:t>&lt; f </a:t>
            </a:r>
            <a:r>
              <a:rPr lang="en-US" dirty="0" smtClean="0">
                <a:latin typeface="Arial" panose="020B0604020202020204" pitchFamily="34" charset="0"/>
                <a:ea typeface="Times New Roman" panose="02020603050405020304" pitchFamily="18" charset="0"/>
                <a:cs typeface="Times New Roman" panose="02020603050405020304" pitchFamily="18" charset="0"/>
              </a:rPr>
              <a:t>:</a:t>
            </a:r>
            <a:r>
              <a:rPr lang="en-US" dirty="0">
                <a:latin typeface="Arial" panose="020B0604020202020204" pitchFamily="34" charset="0"/>
                <a:ea typeface="Times New Roman" panose="02020603050405020304" pitchFamily="18" charset="0"/>
                <a:cs typeface="Times New Roman" panose="02020603050405020304" pitchFamily="18" charset="0"/>
              </a:rPr>
              <a:t>	</a:t>
            </a:r>
            <a:r>
              <a:rPr lang="en-US" dirty="0" smtClean="0">
                <a:latin typeface="Arial" panose="020B0604020202020204" pitchFamily="34" charset="0"/>
                <a:ea typeface="Times New Roman" panose="02020603050405020304" pitchFamily="18" charset="0"/>
                <a:cs typeface="Times New Roman" panose="02020603050405020304" pitchFamily="18" charset="0"/>
              </a:rPr>
              <a:t>       integrator</a:t>
            </a: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gn="just"/>
            <a:r>
              <a:rPr lang="en-US" dirty="0">
                <a:latin typeface="Arial" panose="020B0604020202020204" pitchFamily="34" charset="0"/>
                <a:ea typeface="Times New Roman" panose="02020603050405020304" pitchFamily="18" charset="0"/>
                <a:cs typeface="Times New Roman" panose="02020603050405020304" pitchFamily="18" charset="0"/>
              </a:rPr>
              <a:t> </a:t>
            </a:r>
            <a:endParaRPr lang="en-US" dirty="0">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20" name="Picture 19"/>
          <p:cNvPicPr/>
          <p:nvPr/>
        </p:nvPicPr>
        <p:blipFill>
          <a:blip r:embed="rId6">
            <a:extLst>
              <a:ext uri="{28A0092B-C50C-407E-A947-70E740481C1C}">
                <a14:useLocalDpi xmlns:a14="http://schemas.microsoft.com/office/drawing/2010/main" val="0"/>
              </a:ext>
            </a:extLst>
          </a:blip>
          <a:srcRect/>
          <a:stretch>
            <a:fillRect/>
          </a:stretch>
        </p:blipFill>
        <p:spPr bwMode="auto">
          <a:xfrm>
            <a:off x="9567809" y="3981865"/>
            <a:ext cx="1518920" cy="1151255"/>
          </a:xfrm>
          <a:prstGeom prst="rect">
            <a:avLst/>
          </a:prstGeom>
          <a:noFill/>
        </p:spPr>
      </p:pic>
      <p:sp>
        <p:nvSpPr>
          <p:cNvPr id="18" name="Striped Right Arrow 17"/>
          <p:cNvSpPr/>
          <p:nvPr/>
        </p:nvSpPr>
        <p:spPr>
          <a:xfrm rot="5400000">
            <a:off x="2184667" y="3162610"/>
            <a:ext cx="892628" cy="1534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1" name="Striped Right Arrow 20"/>
          <p:cNvSpPr/>
          <p:nvPr/>
        </p:nvSpPr>
        <p:spPr>
          <a:xfrm rot="5400000">
            <a:off x="2178131" y="4405500"/>
            <a:ext cx="892628" cy="1534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
        <p:nvSpPr>
          <p:cNvPr id="22" name="Striped Right Arrow 21"/>
          <p:cNvSpPr/>
          <p:nvPr/>
        </p:nvSpPr>
        <p:spPr>
          <a:xfrm rot="5400000">
            <a:off x="8395240" y="3800684"/>
            <a:ext cx="892628" cy="153489"/>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a:t>
            </a:r>
            <a:endParaRPr lang="en-US" dirty="0"/>
          </a:p>
        </p:txBody>
      </p:sp>
    </p:spTree>
    <p:extLst>
      <p:ext uri="{BB962C8B-B14F-4D97-AF65-F5344CB8AC3E}">
        <p14:creationId xmlns:p14="http://schemas.microsoft.com/office/powerpoint/2010/main" val="402678797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29</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Overall transfer function</a:t>
            </a:r>
            <a:endParaRPr lang="en-US" sz="4000" dirty="0"/>
          </a:p>
        </p:txBody>
      </p:sp>
      <p:pic>
        <p:nvPicPr>
          <p:cNvPr id="6" name="Picture 5"/>
          <p:cNvPicPr>
            <a:picLocks noChangeAspect="1"/>
          </p:cNvPicPr>
          <p:nvPr/>
        </p:nvPicPr>
        <p:blipFill>
          <a:blip r:embed="rId3"/>
          <a:stretch>
            <a:fillRect/>
          </a:stretch>
        </p:blipFill>
        <p:spPr>
          <a:xfrm>
            <a:off x="2429554" y="2187729"/>
            <a:ext cx="3066306" cy="2479984"/>
          </a:xfrm>
          <a:prstGeom prst="rect">
            <a:avLst/>
          </a:prstGeom>
        </p:spPr>
      </p:pic>
      <p:grpSp>
        <p:nvGrpSpPr>
          <p:cNvPr id="5" name="Group 4"/>
          <p:cNvGrpSpPr/>
          <p:nvPr/>
        </p:nvGrpSpPr>
        <p:grpSpPr>
          <a:xfrm>
            <a:off x="7879556" y="2283465"/>
            <a:ext cx="1462087" cy="1740054"/>
            <a:chOff x="7886700" y="1882930"/>
            <a:chExt cx="1462087" cy="1740054"/>
          </a:xfrm>
        </p:grpSpPr>
        <p:pic>
          <p:nvPicPr>
            <p:cNvPr id="3" name="Picture 2"/>
            <p:cNvPicPr>
              <a:picLocks noChangeAspect="1"/>
            </p:cNvPicPr>
            <p:nvPr/>
          </p:nvPicPr>
          <p:blipFill>
            <a:blip r:embed="rId4"/>
            <a:stretch>
              <a:fillRect/>
            </a:stretch>
          </p:blipFill>
          <p:spPr>
            <a:xfrm>
              <a:off x="7886700" y="1882930"/>
              <a:ext cx="1352550" cy="1352550"/>
            </a:xfrm>
            <a:prstGeom prst="rect">
              <a:avLst/>
            </a:prstGeom>
          </p:spPr>
        </p:pic>
        <p:pic>
          <p:nvPicPr>
            <p:cNvPr id="4" name="Picture 3"/>
            <p:cNvPicPr>
              <a:picLocks noChangeAspect="1"/>
            </p:cNvPicPr>
            <p:nvPr/>
          </p:nvPicPr>
          <p:blipFill>
            <a:blip r:embed="rId5"/>
            <a:stretch>
              <a:fillRect/>
            </a:stretch>
          </p:blipFill>
          <p:spPr>
            <a:xfrm>
              <a:off x="8843962" y="3232459"/>
              <a:ext cx="504825" cy="390525"/>
            </a:xfrm>
            <a:prstGeom prst="rect">
              <a:avLst/>
            </a:prstGeom>
          </p:spPr>
        </p:pic>
      </p:grpSp>
      <p:sp>
        <p:nvSpPr>
          <p:cNvPr id="8" name="Rectangle 7"/>
          <p:cNvSpPr/>
          <p:nvPr/>
        </p:nvSpPr>
        <p:spPr>
          <a:xfrm>
            <a:off x="5713081" y="2165658"/>
            <a:ext cx="1704975" cy="1191596"/>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6"/>
          <a:stretch>
            <a:fillRect/>
          </a:stretch>
        </p:blipFill>
        <p:spPr>
          <a:xfrm>
            <a:off x="9712656" y="2560946"/>
            <a:ext cx="333375" cy="857250"/>
          </a:xfrm>
          <a:prstGeom prst="rect">
            <a:avLst/>
          </a:prstGeom>
        </p:spPr>
      </p:pic>
      <p:sp>
        <p:nvSpPr>
          <p:cNvPr id="11" name="TextBox 10"/>
          <p:cNvSpPr txBox="1"/>
          <p:nvPr/>
        </p:nvSpPr>
        <p:spPr>
          <a:xfrm>
            <a:off x="9982200" y="2735896"/>
            <a:ext cx="716863" cy="369332"/>
          </a:xfrm>
          <a:prstGeom prst="rect">
            <a:avLst/>
          </a:prstGeom>
          <a:noFill/>
        </p:spPr>
        <p:txBody>
          <a:bodyPr wrap="none" rtlCol="0">
            <a:spAutoFit/>
          </a:bodyPr>
          <a:lstStyle/>
          <a:p>
            <a:r>
              <a:rPr lang="en-US" dirty="0" smtClean="0"/>
              <a:t>Rload</a:t>
            </a:r>
            <a:endParaRPr lang="en-US" dirty="0"/>
          </a:p>
        </p:txBody>
      </p:sp>
      <p:cxnSp>
        <p:nvCxnSpPr>
          <p:cNvPr id="13" name="Straight Connector 12"/>
          <p:cNvCxnSpPr/>
          <p:nvPr/>
        </p:nvCxnSpPr>
        <p:spPr>
          <a:xfrm>
            <a:off x="9104425" y="2608571"/>
            <a:ext cx="76539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423823" y="2609519"/>
            <a:ext cx="473185" cy="1047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9355169" y="2279089"/>
            <a:ext cx="627031" cy="369332"/>
          </a:xfrm>
          <a:prstGeom prst="rect">
            <a:avLst/>
          </a:prstGeom>
          <a:noFill/>
        </p:spPr>
        <p:txBody>
          <a:bodyPr wrap="none" rtlCol="0">
            <a:spAutoFit/>
          </a:bodyPr>
          <a:lstStyle/>
          <a:p>
            <a:r>
              <a:rPr lang="en-US" dirty="0" smtClean="0">
                <a:solidFill>
                  <a:srgbClr val="00B0F0"/>
                </a:solidFill>
              </a:rPr>
              <a:t>Vout</a:t>
            </a:r>
            <a:endParaRPr lang="en-US" dirty="0">
              <a:solidFill>
                <a:srgbClr val="00B0F0"/>
              </a:solidFill>
            </a:endParaRPr>
          </a:p>
        </p:txBody>
      </p:sp>
      <p:cxnSp>
        <p:nvCxnSpPr>
          <p:cNvPr id="23" name="Straight Connector 22"/>
          <p:cNvCxnSpPr/>
          <p:nvPr/>
        </p:nvCxnSpPr>
        <p:spPr>
          <a:xfrm flipH="1">
            <a:off x="1790700" y="2608571"/>
            <a:ext cx="6388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1790700" y="1933575"/>
            <a:ext cx="9525" cy="686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790700" y="1933575"/>
            <a:ext cx="744140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flipV="1">
            <a:off x="9229642" y="1921206"/>
            <a:ext cx="9525" cy="68641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5074227" y="2607623"/>
            <a:ext cx="63885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31652" y="2297073"/>
            <a:ext cx="778611" cy="369332"/>
          </a:xfrm>
          <a:prstGeom prst="rect">
            <a:avLst/>
          </a:prstGeom>
          <a:noFill/>
        </p:spPr>
        <p:txBody>
          <a:bodyPr wrap="none" rtlCol="0">
            <a:spAutoFit/>
          </a:bodyPr>
          <a:lstStyle/>
          <a:p>
            <a:r>
              <a:rPr lang="en-US" dirty="0" smtClean="0">
                <a:solidFill>
                  <a:srgbClr val="00B0F0"/>
                </a:solidFill>
              </a:rPr>
              <a:t>Verror</a:t>
            </a:r>
            <a:endParaRPr lang="en-US" dirty="0">
              <a:solidFill>
                <a:srgbClr val="00B0F0"/>
              </a:solidFill>
            </a:endParaRPr>
          </a:p>
        </p:txBody>
      </p:sp>
      <p:sp>
        <p:nvSpPr>
          <p:cNvPr id="36" name="TextBox 35"/>
          <p:cNvSpPr txBox="1"/>
          <p:nvPr/>
        </p:nvSpPr>
        <p:spPr>
          <a:xfrm>
            <a:off x="7310037" y="2313969"/>
            <a:ext cx="738472" cy="369332"/>
          </a:xfrm>
          <a:prstGeom prst="rect">
            <a:avLst/>
          </a:prstGeom>
          <a:noFill/>
        </p:spPr>
        <p:txBody>
          <a:bodyPr wrap="none" rtlCol="0">
            <a:spAutoFit/>
          </a:bodyPr>
          <a:lstStyle/>
          <a:p>
            <a:r>
              <a:rPr lang="en-US" dirty="0" smtClean="0">
                <a:solidFill>
                  <a:srgbClr val="00B0F0"/>
                </a:solidFill>
              </a:rPr>
              <a:t>Vmod</a:t>
            </a:r>
            <a:endParaRPr lang="en-US" dirty="0">
              <a:solidFill>
                <a:srgbClr val="00B0F0"/>
              </a:solidFill>
            </a:endParaRPr>
          </a:p>
        </p:txBody>
      </p:sp>
      <mc:AlternateContent xmlns:mc="http://schemas.openxmlformats.org/markup-compatibility/2006" xmlns:a14="http://schemas.microsoft.com/office/drawing/2010/main">
        <mc:Choice Requires="a14">
          <p:sp>
            <p:nvSpPr>
              <p:cNvPr id="4100" name="Rectangle 4099"/>
              <p:cNvSpPr/>
              <p:nvPr/>
            </p:nvSpPr>
            <p:spPr>
              <a:xfrm>
                <a:off x="298233" y="4653911"/>
                <a:ext cx="5414848" cy="1130566"/>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i="1">
                              <a:solidFill>
                                <a:srgbClr val="FF0000"/>
                              </a:solidFill>
                              <a:latin typeface="Cambria Math" panose="02040503050406030204" pitchFamily="18" charset="0"/>
                            </a:rPr>
                            <m:t>1</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e>
                          </m:d>
                          <m:r>
                            <a:rPr lang="en-US" i="1">
                              <a:solidFill>
                                <a:srgbClr val="FF0000"/>
                              </a:solidFill>
                              <a:latin typeface="Cambria Math" panose="02040503050406030204" pitchFamily="18" charset="0"/>
                            </a:rPr>
                            <m:t>𝑝</m:t>
                          </m:r>
                        </m:den>
                      </m:f>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2 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(1+</m:t>
                          </m:r>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3</m:t>
                              </m:r>
                            </m:e>
                          </m:d>
                          <m:r>
                            <a:rPr lang="en-US" i="1">
                              <a:solidFill>
                                <a:srgbClr val="FF0000"/>
                              </a:solidFill>
                              <a:latin typeface="Cambria Math" panose="02040503050406030204" pitchFamily="18" charset="0"/>
                            </a:rPr>
                            <m:t>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num>
                        <m:den>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2 </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1 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num>
                                <m:den>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2</m:t>
                                  </m:r>
                                </m:den>
                              </m:f>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(1+</m:t>
                          </m:r>
                          <m:r>
                            <a:rPr lang="en-US" i="1">
                              <a:solidFill>
                                <a:srgbClr val="FF0000"/>
                              </a:solidFill>
                              <a:latin typeface="Cambria Math" panose="02040503050406030204" pitchFamily="18" charset="0"/>
                            </a:rPr>
                            <m:t>𝑅</m:t>
                          </m:r>
                          <m:r>
                            <a:rPr lang="en-US" i="1">
                              <a:solidFill>
                                <a:srgbClr val="FF0000"/>
                              </a:solidFill>
                              <a:latin typeface="Cambria Math" panose="02040503050406030204" pitchFamily="18" charset="0"/>
                            </a:rPr>
                            <m:t>3 </m:t>
                          </m:r>
                          <m:r>
                            <a:rPr lang="en-US" i="1">
                              <a:solidFill>
                                <a:srgbClr val="FF0000"/>
                              </a:solidFill>
                              <a:latin typeface="Cambria Math" panose="02040503050406030204" pitchFamily="18" charset="0"/>
                            </a:rPr>
                            <m:t>𝐶</m:t>
                          </m:r>
                          <m:r>
                            <a:rPr lang="en-US" i="1">
                              <a:solidFill>
                                <a:srgbClr val="FF0000"/>
                              </a:solidFill>
                              <a:latin typeface="Cambria Math" panose="02040503050406030204" pitchFamily="18" charset="0"/>
                            </a:rPr>
                            <m:t>3</m:t>
                          </m:r>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den>
                      </m:f>
                    </m:oMath>
                  </m:oMathPara>
                </a14:m>
                <a:endParaRPr lang="en-US" dirty="0"/>
              </a:p>
            </p:txBody>
          </p:sp>
        </mc:Choice>
        <mc:Fallback xmlns="">
          <p:sp>
            <p:nvSpPr>
              <p:cNvPr id="4100" name="Rectangle 4099"/>
              <p:cNvSpPr>
                <a:spLocks noRot="1" noChangeAspect="1" noMove="1" noResize="1" noEditPoints="1" noAdjustHandles="1" noChangeArrowheads="1" noChangeShapeType="1" noTextEdit="1"/>
              </p:cNvSpPr>
              <p:nvPr/>
            </p:nvSpPr>
            <p:spPr>
              <a:xfrm>
                <a:off x="298233" y="4653911"/>
                <a:ext cx="5414848" cy="1130566"/>
              </a:xfrm>
              <a:prstGeom prst="rect">
                <a:avLst/>
              </a:prstGeom>
              <a:blipFill rotWithShape="0">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1" name="Rectangle 4100"/>
              <p:cNvSpPr/>
              <p:nvPr/>
            </p:nvSpPr>
            <p:spPr>
              <a:xfrm>
                <a:off x="5641233" y="3488669"/>
                <a:ext cx="1623778" cy="6881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𝐴</m:t>
                          </m:r>
                        </m:e>
                        <m:sub>
                          <m:r>
                            <a:rPr lang="en-US" i="1">
                              <a:solidFill>
                                <a:srgbClr val="FF0000"/>
                              </a:solidFill>
                              <a:latin typeface="Cambria Math" panose="02040503050406030204" pitchFamily="18" charset="0"/>
                            </a:rPr>
                            <m:t>𝑚𝑜𝑑</m:t>
                          </m:r>
                        </m:sub>
                      </m:sSub>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𝑏𝑎𝑡</m:t>
                              </m:r>
                            </m:sub>
                          </m:sSub>
                        </m:num>
                        <m:den>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𝑟𝑎𝑚𝑝</m:t>
                              </m:r>
                            </m:sub>
                          </m:sSub>
                        </m:den>
                      </m:f>
                    </m:oMath>
                  </m:oMathPara>
                </a14:m>
                <a:endParaRPr lang="en-US" dirty="0"/>
              </a:p>
            </p:txBody>
          </p:sp>
        </mc:Choice>
        <mc:Fallback xmlns="">
          <p:sp>
            <p:nvSpPr>
              <p:cNvPr id="4101" name="Rectangle 4100"/>
              <p:cNvSpPr>
                <a:spLocks noRot="1" noChangeAspect="1" noMove="1" noResize="1" noEditPoints="1" noAdjustHandles="1" noChangeArrowheads="1" noChangeShapeType="1" noTextEdit="1"/>
              </p:cNvSpPr>
              <p:nvPr/>
            </p:nvSpPr>
            <p:spPr>
              <a:xfrm>
                <a:off x="5641233" y="3488669"/>
                <a:ext cx="1623778" cy="688137"/>
              </a:xfrm>
              <a:prstGeom prst="rect">
                <a:avLst/>
              </a:prstGeom>
              <a:blipFill rotWithShape="0">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02" name="Rectangle 4101"/>
              <p:cNvSpPr/>
              <p:nvPr/>
            </p:nvSpPr>
            <p:spPr>
              <a:xfrm>
                <a:off x="7784833" y="3957152"/>
                <a:ext cx="2639184" cy="8326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𝐻</m:t>
                          </m:r>
                        </m:e>
                        <m:sub>
                          <m:r>
                            <a:rPr lang="en-US" i="1">
                              <a:solidFill>
                                <a:srgbClr val="FF0000"/>
                              </a:solidFill>
                              <a:latin typeface="Cambria Math" panose="02040503050406030204" pitchFamily="18" charset="0"/>
                            </a:rPr>
                            <m:t>2</m:t>
                          </m:r>
                        </m:sub>
                      </m:sSub>
                      <m:d>
                        <m:dPr>
                          <m:ctrlPr>
                            <a:rPr lang="en-US" i="1">
                              <a:solidFill>
                                <a:srgbClr val="FF0000"/>
                              </a:solidFill>
                              <a:latin typeface="Cambria Math" panose="02040503050406030204" pitchFamily="18" charset="0"/>
                            </a:rPr>
                          </m:ctrlPr>
                        </m:dPr>
                        <m:e>
                          <m:r>
                            <a:rPr lang="en-US" i="1">
                              <a:solidFill>
                                <a:srgbClr val="FF0000"/>
                              </a:solidFill>
                              <a:latin typeface="Cambria Math" panose="02040503050406030204" pitchFamily="18" charset="0"/>
                            </a:rPr>
                            <m:t>𝑝</m:t>
                          </m:r>
                        </m:e>
                      </m:d>
                      <m:r>
                        <a:rPr lang="en-US" i="1">
                          <a:solidFill>
                            <a:srgbClr val="FF0000"/>
                          </a:solidFill>
                          <a:latin typeface="Cambria Math" panose="02040503050406030204" pitchFamily="18" charset="0"/>
                        </a:rPr>
                        <m:t>=</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1</m:t>
                          </m:r>
                        </m:num>
                        <m:den>
                          <m:r>
                            <a:rPr lang="en-US" i="1">
                              <a:solidFill>
                                <a:srgbClr val="FF0000"/>
                              </a:solidFill>
                              <a:latin typeface="Cambria Math" panose="02040503050406030204" pitchFamily="18" charset="0"/>
                            </a:rPr>
                            <m:t>1+</m:t>
                          </m:r>
                          <m:f>
                            <m:fPr>
                              <m:ctrlPr>
                                <a:rPr lang="en-US" i="1">
                                  <a:solidFill>
                                    <a:srgbClr val="FF0000"/>
                                  </a:solidFill>
                                  <a:latin typeface="Cambria Math" panose="02040503050406030204" pitchFamily="18" charset="0"/>
                                </a:rPr>
                              </m:ctrlPr>
                            </m:fPr>
                            <m:num>
                              <m:r>
                                <a:rPr lang="en-US" i="1">
                                  <a:solidFill>
                                    <a:srgbClr val="FF0000"/>
                                  </a:solidFill>
                                  <a:latin typeface="Cambria Math" panose="02040503050406030204" pitchFamily="18" charset="0"/>
                                </a:rPr>
                                <m:t>𝐿</m:t>
                              </m:r>
                            </m:num>
                            <m:den>
                              <m:r>
                                <a:rPr lang="en-US" i="1">
                                  <a:solidFill>
                                    <a:srgbClr val="FF0000"/>
                                  </a:solidFill>
                                  <a:latin typeface="Cambria Math" panose="02040503050406030204" pitchFamily="18" charset="0"/>
                                </a:rPr>
                                <m:t>𝑅</m:t>
                              </m:r>
                            </m:den>
                          </m:f>
                          <m:r>
                            <a:rPr lang="en-US" i="1">
                              <a:solidFill>
                                <a:srgbClr val="FF0000"/>
                              </a:solidFill>
                              <a:latin typeface="Cambria Math" panose="02040503050406030204" pitchFamily="18" charset="0"/>
                            </a:rPr>
                            <m:t>𝑝</m:t>
                          </m:r>
                          <m:r>
                            <a:rPr lang="en-US" i="1">
                              <a:solidFill>
                                <a:srgbClr val="FF0000"/>
                              </a:solidFill>
                              <a:latin typeface="Cambria Math" panose="02040503050406030204" pitchFamily="18" charset="0"/>
                            </a:rPr>
                            <m:t>+</m:t>
                          </m:r>
                          <m:r>
                            <a:rPr lang="en-US" i="1">
                              <a:solidFill>
                                <a:srgbClr val="FF0000"/>
                              </a:solidFill>
                              <a:latin typeface="Cambria Math" panose="02040503050406030204" pitchFamily="18" charset="0"/>
                            </a:rPr>
                            <m:t>𝐿𝐶</m:t>
                          </m:r>
                          <m:sSup>
                            <m:sSupPr>
                              <m:ctrlPr>
                                <a:rPr lang="en-US" i="1">
                                  <a:solidFill>
                                    <a:srgbClr val="FF0000"/>
                                  </a:solidFill>
                                  <a:latin typeface="Cambria Math" panose="02040503050406030204" pitchFamily="18" charset="0"/>
                                </a:rPr>
                              </m:ctrlPr>
                            </m:sSupPr>
                            <m:e>
                              <m:r>
                                <a:rPr lang="en-US" i="1">
                                  <a:solidFill>
                                    <a:srgbClr val="FF0000"/>
                                  </a:solidFill>
                                  <a:latin typeface="Cambria Math" panose="02040503050406030204" pitchFamily="18" charset="0"/>
                                </a:rPr>
                                <m:t>𝑝</m:t>
                              </m:r>
                            </m:e>
                            <m:sup>
                              <m:r>
                                <a:rPr lang="en-US" i="1">
                                  <a:solidFill>
                                    <a:srgbClr val="FF0000"/>
                                  </a:solidFill>
                                  <a:latin typeface="Cambria Math" panose="02040503050406030204" pitchFamily="18" charset="0"/>
                                </a:rPr>
                                <m:t>2</m:t>
                              </m:r>
                            </m:sup>
                          </m:sSup>
                        </m:den>
                      </m:f>
                    </m:oMath>
                  </m:oMathPara>
                </a14:m>
                <a:endParaRPr lang="en-US" dirty="0"/>
              </a:p>
            </p:txBody>
          </p:sp>
        </mc:Choice>
        <mc:Fallback xmlns="">
          <p:sp>
            <p:nvSpPr>
              <p:cNvPr id="4102" name="Rectangle 4101"/>
              <p:cNvSpPr>
                <a:spLocks noRot="1" noChangeAspect="1" noMove="1" noResize="1" noEditPoints="1" noAdjustHandles="1" noChangeArrowheads="1" noChangeShapeType="1" noTextEdit="1"/>
              </p:cNvSpPr>
              <p:nvPr/>
            </p:nvSpPr>
            <p:spPr>
              <a:xfrm>
                <a:off x="7784833" y="3957152"/>
                <a:ext cx="2639184" cy="832600"/>
              </a:xfrm>
              <a:prstGeom prst="rect">
                <a:avLst/>
              </a:prstGeom>
              <a:blipFill rotWithShape="0">
                <a:blip r:embed="rId9"/>
                <a:stretch>
                  <a:fillRect/>
                </a:stretch>
              </a:blipFill>
            </p:spPr>
            <p:txBody>
              <a:bodyPr/>
              <a:lstStyle/>
              <a:p>
                <a:r>
                  <a:rPr lang="en-US">
                    <a:noFill/>
                  </a:rPr>
                  <a:t> </a:t>
                </a:r>
              </a:p>
            </p:txBody>
          </p:sp>
        </mc:Fallback>
      </mc:AlternateContent>
      <p:sp>
        <p:nvSpPr>
          <p:cNvPr id="4105" name="Oval 4104"/>
          <p:cNvSpPr/>
          <p:nvPr/>
        </p:nvSpPr>
        <p:spPr>
          <a:xfrm>
            <a:off x="6298340" y="2519263"/>
            <a:ext cx="376365" cy="39879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08" name="Straight Connector 4107"/>
          <p:cNvCxnSpPr/>
          <p:nvPr/>
        </p:nvCxnSpPr>
        <p:spPr>
          <a:xfrm>
            <a:off x="6475080" y="2583289"/>
            <a:ext cx="0"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5400000">
            <a:off x="6477395" y="2585670"/>
            <a:ext cx="0"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5400000">
            <a:off x="6486523" y="2774156"/>
            <a:ext cx="0" cy="1381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0" name="Straight Connector 4109"/>
          <p:cNvCxnSpPr/>
          <p:nvPr/>
        </p:nvCxnSpPr>
        <p:spPr>
          <a:xfrm flipH="1" flipV="1">
            <a:off x="5716914" y="2598098"/>
            <a:ext cx="603726" cy="71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2" name="Straight Connector 4111"/>
          <p:cNvCxnSpPr>
            <a:stCxn id="4105" idx="3"/>
          </p:cNvCxnSpPr>
          <p:nvPr/>
        </p:nvCxnSpPr>
        <p:spPr>
          <a:xfrm flipH="1" flipV="1">
            <a:off x="6096000" y="2856864"/>
            <a:ext cx="257457" cy="2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flipH="1" flipV="1">
            <a:off x="5972175" y="2980689"/>
            <a:ext cx="257457" cy="279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14" name="Straight Connector 4113"/>
          <p:cNvCxnSpPr>
            <a:stCxn id="4105" idx="4"/>
          </p:cNvCxnSpPr>
          <p:nvPr/>
        </p:nvCxnSpPr>
        <p:spPr>
          <a:xfrm>
            <a:off x="6486523" y="2918057"/>
            <a:ext cx="9527" cy="2061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118" name="Picture 4117"/>
          <p:cNvPicPr>
            <a:picLocks noChangeAspect="1"/>
          </p:cNvPicPr>
          <p:nvPr/>
        </p:nvPicPr>
        <p:blipFill>
          <a:blip r:embed="rId10"/>
          <a:stretch>
            <a:fillRect/>
          </a:stretch>
        </p:blipFill>
        <p:spPr>
          <a:xfrm>
            <a:off x="6376987" y="3021128"/>
            <a:ext cx="219075" cy="323850"/>
          </a:xfrm>
          <a:prstGeom prst="rect">
            <a:avLst/>
          </a:prstGeom>
        </p:spPr>
      </p:pic>
      <p:cxnSp>
        <p:nvCxnSpPr>
          <p:cNvPr id="56" name="Straight Connector 55"/>
          <p:cNvCxnSpPr/>
          <p:nvPr/>
        </p:nvCxnSpPr>
        <p:spPr>
          <a:xfrm flipH="1">
            <a:off x="6089983" y="3107306"/>
            <a:ext cx="396825" cy="74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0" name="Straight Connector 4119"/>
          <p:cNvCxnSpPr/>
          <p:nvPr/>
        </p:nvCxnSpPr>
        <p:spPr>
          <a:xfrm>
            <a:off x="6619588" y="2587190"/>
            <a:ext cx="798468" cy="2043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6022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a:t>
            </a:fld>
            <a:endParaRPr lang="fr-FR" altLang="en-US" sz="1400"/>
          </a:p>
        </p:txBody>
      </p:sp>
      <p:sp>
        <p:nvSpPr>
          <p:cNvPr id="7"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Why </a:t>
            </a:r>
            <a:r>
              <a:rPr lang="en-US" altLang="en-US" dirty="0">
                <a:effectLst>
                  <a:outerShdw blurRad="38100" dist="38100" dir="2700000" algn="tl">
                    <a:srgbClr val="C0C0C0"/>
                  </a:outerShdw>
                </a:effectLst>
              </a:rPr>
              <a:t>use a DC/DC converter ?</a:t>
            </a:r>
            <a:br>
              <a:rPr lang="en-US" altLang="en-US" dirty="0">
                <a:effectLst>
                  <a:outerShdw blurRad="38100" dist="38100" dir="2700000" algn="tl">
                    <a:srgbClr val="C0C0C0"/>
                  </a:outerShdw>
                </a:effectLst>
              </a:rPr>
            </a:br>
            <a:endParaRPr lang="en-US" dirty="0"/>
          </a:p>
        </p:txBody>
      </p:sp>
      <p:grpSp>
        <p:nvGrpSpPr>
          <p:cNvPr id="8" name="Group 7"/>
          <p:cNvGrpSpPr/>
          <p:nvPr/>
        </p:nvGrpSpPr>
        <p:grpSpPr>
          <a:xfrm>
            <a:off x="2867025" y="2686050"/>
            <a:ext cx="5924550" cy="3949145"/>
            <a:chOff x="3171825" y="1095375"/>
            <a:chExt cx="5907040" cy="4339670"/>
          </a:xfrm>
        </p:grpSpPr>
        <p:grpSp>
          <p:nvGrpSpPr>
            <p:cNvPr id="9" name="Group 10"/>
            <p:cNvGrpSpPr>
              <a:grpSpLocks/>
            </p:cNvGrpSpPr>
            <p:nvPr/>
          </p:nvGrpSpPr>
          <p:grpSpPr bwMode="auto">
            <a:xfrm>
              <a:off x="3548064" y="2136776"/>
              <a:ext cx="314325" cy="809625"/>
              <a:chOff x="612" y="828"/>
              <a:chExt cx="198" cy="510"/>
            </a:xfrm>
          </p:grpSpPr>
          <p:sp>
            <p:nvSpPr>
              <p:cNvPr id="58" name="Rectangle 4"/>
              <p:cNvSpPr>
                <a:spLocks noChangeArrowheads="1"/>
              </p:cNvSpPr>
              <p:nvPr/>
            </p:nvSpPr>
            <p:spPr bwMode="auto">
              <a:xfrm>
                <a:off x="612" y="828"/>
                <a:ext cx="198" cy="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59" name="Group 9"/>
              <p:cNvGrpSpPr>
                <a:grpSpLocks/>
              </p:cNvGrpSpPr>
              <p:nvPr/>
            </p:nvGrpSpPr>
            <p:grpSpPr bwMode="auto">
              <a:xfrm>
                <a:off x="640" y="884"/>
                <a:ext cx="142" cy="397"/>
                <a:chOff x="1463" y="913"/>
                <a:chExt cx="198" cy="368"/>
              </a:xfrm>
            </p:grpSpPr>
            <p:sp>
              <p:nvSpPr>
                <p:cNvPr id="60" name="Line 5"/>
                <p:cNvSpPr>
                  <a:spLocks noChangeShapeType="1"/>
                </p:cNvSpPr>
                <p:nvPr/>
              </p:nvSpPr>
              <p:spPr bwMode="auto">
                <a:xfrm>
                  <a:off x="1463" y="913"/>
                  <a:ext cx="85"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 name="Line 7"/>
                <p:cNvSpPr>
                  <a:spLocks noChangeShapeType="1"/>
                </p:cNvSpPr>
                <p:nvPr/>
              </p:nvSpPr>
              <p:spPr bwMode="auto">
                <a:xfrm flipV="1">
                  <a:off x="1548" y="1054"/>
                  <a:ext cx="28"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 name="Line 8"/>
                <p:cNvSpPr>
                  <a:spLocks noChangeShapeType="1"/>
                </p:cNvSpPr>
                <p:nvPr/>
              </p:nvSpPr>
              <p:spPr bwMode="auto">
                <a:xfrm>
                  <a:off x="1576" y="1054"/>
                  <a:ext cx="85"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10" name="Group 14"/>
            <p:cNvGrpSpPr>
              <a:grpSpLocks/>
            </p:cNvGrpSpPr>
            <p:nvPr/>
          </p:nvGrpSpPr>
          <p:grpSpPr bwMode="auto">
            <a:xfrm>
              <a:off x="3592514" y="4851401"/>
              <a:ext cx="225425" cy="225425"/>
              <a:chOff x="810" y="2415"/>
              <a:chExt cx="227" cy="227"/>
            </a:xfrm>
          </p:grpSpPr>
          <p:sp>
            <p:nvSpPr>
              <p:cNvPr id="55" name="Rectangle 11"/>
              <p:cNvSpPr>
                <a:spLocks noChangeArrowheads="1"/>
              </p:cNvSpPr>
              <p:nvPr/>
            </p:nvSpPr>
            <p:spPr bwMode="auto">
              <a:xfrm>
                <a:off x="810" y="2415"/>
                <a:ext cx="22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6" name="Line 12"/>
              <p:cNvSpPr>
                <a:spLocks noChangeShapeType="1"/>
              </p:cNvSpPr>
              <p:nvPr/>
            </p:nvSpPr>
            <p:spPr bwMode="auto">
              <a:xfrm>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Line 13"/>
              <p:cNvSpPr>
                <a:spLocks noChangeShapeType="1"/>
              </p:cNvSpPr>
              <p:nvPr/>
            </p:nvSpPr>
            <p:spPr bwMode="auto">
              <a:xfrm flipH="1">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1" name="Group 15"/>
            <p:cNvGrpSpPr>
              <a:grpSpLocks/>
            </p:cNvGrpSpPr>
            <p:nvPr/>
          </p:nvGrpSpPr>
          <p:grpSpPr bwMode="auto">
            <a:xfrm>
              <a:off x="3592514" y="1462089"/>
              <a:ext cx="225425" cy="225425"/>
              <a:chOff x="810" y="2415"/>
              <a:chExt cx="227" cy="227"/>
            </a:xfrm>
          </p:grpSpPr>
          <p:sp>
            <p:nvSpPr>
              <p:cNvPr id="52" name="Rectangle 16"/>
              <p:cNvSpPr>
                <a:spLocks noChangeArrowheads="1"/>
              </p:cNvSpPr>
              <p:nvPr/>
            </p:nvSpPr>
            <p:spPr bwMode="auto">
              <a:xfrm>
                <a:off x="810" y="2415"/>
                <a:ext cx="22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3" name="Line 17"/>
              <p:cNvSpPr>
                <a:spLocks noChangeShapeType="1"/>
              </p:cNvSpPr>
              <p:nvPr/>
            </p:nvSpPr>
            <p:spPr bwMode="auto">
              <a:xfrm>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8"/>
              <p:cNvSpPr>
                <a:spLocks noChangeShapeType="1"/>
              </p:cNvSpPr>
              <p:nvPr/>
            </p:nvSpPr>
            <p:spPr bwMode="auto">
              <a:xfrm flipH="1">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2" name="Line 19"/>
            <p:cNvSpPr>
              <a:spLocks noChangeShapeType="1"/>
            </p:cNvSpPr>
            <p:nvPr/>
          </p:nvSpPr>
          <p:spPr bwMode="auto">
            <a:xfrm flipV="1">
              <a:off x="3705225" y="2943226"/>
              <a:ext cx="0" cy="1908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Line 20"/>
            <p:cNvSpPr>
              <a:spLocks noChangeShapeType="1"/>
            </p:cNvSpPr>
            <p:nvPr/>
          </p:nvSpPr>
          <p:spPr bwMode="auto">
            <a:xfrm>
              <a:off x="3705225" y="1687513"/>
              <a:ext cx="0" cy="450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 Box 21"/>
            <p:cNvSpPr txBox="1">
              <a:spLocks noChangeArrowheads="1"/>
            </p:cNvSpPr>
            <p:nvPr/>
          </p:nvSpPr>
          <p:spPr bwMode="auto">
            <a:xfrm>
              <a:off x="3171825" y="1095375"/>
              <a:ext cx="102342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VbatPow</a:t>
              </a:r>
            </a:p>
          </p:txBody>
        </p:sp>
        <p:sp>
          <p:nvSpPr>
            <p:cNvPr id="15" name="Rectangle 23"/>
            <p:cNvSpPr>
              <a:spLocks noChangeArrowheads="1"/>
            </p:cNvSpPr>
            <p:nvPr/>
          </p:nvSpPr>
          <p:spPr bwMode="auto">
            <a:xfrm>
              <a:off x="4914060" y="2138757"/>
              <a:ext cx="1081087" cy="809625"/>
            </a:xfrm>
            <a:prstGeom prst="rect">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dirty="0" smtClean="0"/>
                <a:t>SMPS</a:t>
              </a:r>
              <a:endParaRPr lang="en-US" altLang="en-US" dirty="0"/>
            </a:p>
          </p:txBody>
        </p:sp>
        <p:sp>
          <p:nvSpPr>
            <p:cNvPr id="16" name="Line 24"/>
            <p:cNvSpPr>
              <a:spLocks noChangeShapeType="1"/>
            </p:cNvSpPr>
            <p:nvPr/>
          </p:nvSpPr>
          <p:spPr bwMode="auto">
            <a:xfrm>
              <a:off x="5453809" y="2946793"/>
              <a:ext cx="0" cy="2012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26"/>
            <p:cNvSpPr>
              <a:spLocks noChangeShapeType="1"/>
            </p:cNvSpPr>
            <p:nvPr/>
          </p:nvSpPr>
          <p:spPr bwMode="auto">
            <a:xfrm flipV="1">
              <a:off x="5453809" y="1586306"/>
              <a:ext cx="0" cy="5524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7"/>
            <p:cNvSpPr>
              <a:spLocks noChangeShapeType="1"/>
            </p:cNvSpPr>
            <p:nvPr/>
          </p:nvSpPr>
          <p:spPr bwMode="auto">
            <a:xfrm flipH="1">
              <a:off x="3817939" y="1585913"/>
              <a:ext cx="7207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41"/>
            <p:cNvSpPr>
              <a:spLocks noChangeShapeType="1"/>
            </p:cNvSpPr>
            <p:nvPr/>
          </p:nvSpPr>
          <p:spPr bwMode="auto">
            <a:xfrm flipV="1">
              <a:off x="3811590" y="4959743"/>
              <a:ext cx="4775150" cy="437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Text Box 42"/>
            <p:cNvSpPr txBox="1">
              <a:spLocks noChangeArrowheads="1"/>
            </p:cNvSpPr>
            <p:nvPr/>
          </p:nvSpPr>
          <p:spPr bwMode="auto">
            <a:xfrm>
              <a:off x="3282431" y="5065713"/>
              <a:ext cx="9742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GndPow</a:t>
              </a:r>
            </a:p>
          </p:txBody>
        </p:sp>
        <p:grpSp>
          <p:nvGrpSpPr>
            <p:cNvPr id="21" name="Group 43"/>
            <p:cNvGrpSpPr>
              <a:grpSpLocks/>
            </p:cNvGrpSpPr>
            <p:nvPr/>
          </p:nvGrpSpPr>
          <p:grpSpPr bwMode="auto">
            <a:xfrm>
              <a:off x="6203110" y="2467369"/>
              <a:ext cx="225425" cy="225425"/>
              <a:chOff x="810" y="2415"/>
              <a:chExt cx="227" cy="227"/>
            </a:xfrm>
          </p:grpSpPr>
          <p:sp>
            <p:nvSpPr>
              <p:cNvPr id="49" name="Rectangle 44"/>
              <p:cNvSpPr>
                <a:spLocks noChangeArrowheads="1"/>
              </p:cNvSpPr>
              <p:nvPr/>
            </p:nvSpPr>
            <p:spPr bwMode="auto">
              <a:xfrm>
                <a:off x="810" y="2415"/>
                <a:ext cx="22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0" name="Line 45"/>
              <p:cNvSpPr>
                <a:spLocks noChangeShapeType="1"/>
              </p:cNvSpPr>
              <p:nvPr/>
            </p:nvSpPr>
            <p:spPr bwMode="auto">
              <a:xfrm>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46"/>
              <p:cNvSpPr>
                <a:spLocks noChangeShapeType="1"/>
              </p:cNvSpPr>
              <p:nvPr/>
            </p:nvSpPr>
            <p:spPr bwMode="auto">
              <a:xfrm flipH="1">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2" name="Line 47"/>
            <p:cNvSpPr>
              <a:spLocks noChangeShapeType="1"/>
            </p:cNvSpPr>
            <p:nvPr/>
          </p:nvSpPr>
          <p:spPr bwMode="auto">
            <a:xfrm flipH="1">
              <a:off x="5995147" y="2580081"/>
              <a:ext cx="2079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4"/>
            <p:cNvSpPr>
              <a:spLocks noChangeShapeType="1"/>
            </p:cNvSpPr>
            <p:nvPr/>
          </p:nvSpPr>
          <p:spPr bwMode="auto">
            <a:xfrm flipV="1">
              <a:off x="4538664" y="1590284"/>
              <a:ext cx="915145" cy="197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Text Box 86"/>
            <p:cNvSpPr txBox="1">
              <a:spLocks noChangeArrowheads="1"/>
            </p:cNvSpPr>
            <p:nvPr/>
          </p:nvSpPr>
          <p:spPr bwMode="auto">
            <a:xfrm>
              <a:off x="6003817" y="1853399"/>
              <a:ext cx="71205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dirty="0"/>
                <a:t>SMPS</a:t>
              </a:r>
            </a:p>
            <a:p>
              <a:r>
                <a:rPr lang="en-US" altLang="en-US" dirty="0"/>
                <a:t>OUT</a:t>
              </a:r>
            </a:p>
          </p:txBody>
        </p:sp>
        <p:sp>
          <p:nvSpPr>
            <p:cNvPr id="25" name="Line 128"/>
            <p:cNvSpPr>
              <a:spLocks noChangeShapeType="1"/>
            </p:cNvSpPr>
            <p:nvPr/>
          </p:nvSpPr>
          <p:spPr bwMode="auto">
            <a:xfrm>
              <a:off x="6443616" y="2591192"/>
              <a:ext cx="674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Rectangle 129"/>
            <p:cNvSpPr>
              <a:spLocks noChangeArrowheads="1"/>
            </p:cNvSpPr>
            <p:nvPr/>
          </p:nvSpPr>
          <p:spPr bwMode="auto">
            <a:xfrm>
              <a:off x="6780165" y="2672156"/>
              <a:ext cx="671512" cy="809625"/>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LDO</a:t>
              </a:r>
            </a:p>
          </p:txBody>
        </p:sp>
        <p:sp>
          <p:nvSpPr>
            <p:cNvPr id="27" name="Line 131"/>
            <p:cNvSpPr>
              <a:spLocks noChangeShapeType="1"/>
            </p:cNvSpPr>
            <p:nvPr/>
          </p:nvSpPr>
          <p:spPr bwMode="auto">
            <a:xfrm flipV="1">
              <a:off x="7118302" y="2591192"/>
              <a:ext cx="0" cy="95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 name="Line 132"/>
            <p:cNvSpPr>
              <a:spLocks noChangeShapeType="1"/>
            </p:cNvSpPr>
            <p:nvPr/>
          </p:nvSpPr>
          <p:spPr bwMode="auto">
            <a:xfrm>
              <a:off x="7118302" y="3481781"/>
              <a:ext cx="0" cy="14779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9" name="Group 133"/>
            <p:cNvGrpSpPr>
              <a:grpSpLocks/>
            </p:cNvGrpSpPr>
            <p:nvPr/>
          </p:nvGrpSpPr>
          <p:grpSpPr bwMode="auto">
            <a:xfrm>
              <a:off x="7599316" y="3303589"/>
              <a:ext cx="314325" cy="809625"/>
              <a:chOff x="612" y="828"/>
              <a:chExt cx="198" cy="510"/>
            </a:xfrm>
          </p:grpSpPr>
          <p:sp>
            <p:nvSpPr>
              <p:cNvPr id="44" name="Rectangle 134"/>
              <p:cNvSpPr>
                <a:spLocks noChangeArrowheads="1"/>
              </p:cNvSpPr>
              <p:nvPr/>
            </p:nvSpPr>
            <p:spPr bwMode="auto">
              <a:xfrm>
                <a:off x="612" y="828"/>
                <a:ext cx="198" cy="51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5" name="Group 135"/>
              <p:cNvGrpSpPr>
                <a:grpSpLocks/>
              </p:cNvGrpSpPr>
              <p:nvPr/>
            </p:nvGrpSpPr>
            <p:grpSpPr bwMode="auto">
              <a:xfrm>
                <a:off x="640" y="884"/>
                <a:ext cx="142" cy="397"/>
                <a:chOff x="1463" y="913"/>
                <a:chExt cx="198" cy="368"/>
              </a:xfrm>
            </p:grpSpPr>
            <p:sp>
              <p:nvSpPr>
                <p:cNvPr id="46" name="Line 136"/>
                <p:cNvSpPr>
                  <a:spLocks noChangeShapeType="1"/>
                </p:cNvSpPr>
                <p:nvPr/>
              </p:nvSpPr>
              <p:spPr bwMode="auto">
                <a:xfrm>
                  <a:off x="1463" y="913"/>
                  <a:ext cx="85" cy="22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 name="Line 137"/>
                <p:cNvSpPr>
                  <a:spLocks noChangeShapeType="1"/>
                </p:cNvSpPr>
                <p:nvPr/>
              </p:nvSpPr>
              <p:spPr bwMode="auto">
                <a:xfrm flipV="1">
                  <a:off x="1548" y="1054"/>
                  <a:ext cx="28" cy="8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38"/>
                <p:cNvSpPr>
                  <a:spLocks noChangeShapeType="1"/>
                </p:cNvSpPr>
                <p:nvPr/>
              </p:nvSpPr>
              <p:spPr bwMode="auto">
                <a:xfrm>
                  <a:off x="1576" y="1054"/>
                  <a:ext cx="85" cy="22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0" name="Group 139"/>
            <p:cNvGrpSpPr>
              <a:grpSpLocks/>
            </p:cNvGrpSpPr>
            <p:nvPr/>
          </p:nvGrpSpPr>
          <p:grpSpPr bwMode="auto">
            <a:xfrm>
              <a:off x="7627891" y="2778126"/>
              <a:ext cx="225425" cy="225425"/>
              <a:chOff x="810" y="2415"/>
              <a:chExt cx="227" cy="227"/>
            </a:xfrm>
          </p:grpSpPr>
          <p:sp>
            <p:nvSpPr>
              <p:cNvPr id="41" name="Rectangle 140"/>
              <p:cNvSpPr>
                <a:spLocks noChangeArrowheads="1"/>
              </p:cNvSpPr>
              <p:nvPr/>
            </p:nvSpPr>
            <p:spPr bwMode="auto">
              <a:xfrm>
                <a:off x="810" y="2415"/>
                <a:ext cx="227" cy="22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2" name="Line 141"/>
              <p:cNvSpPr>
                <a:spLocks noChangeShapeType="1"/>
              </p:cNvSpPr>
              <p:nvPr/>
            </p:nvSpPr>
            <p:spPr bwMode="auto">
              <a:xfrm>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3" name="Line 142"/>
              <p:cNvSpPr>
                <a:spLocks noChangeShapeType="1"/>
              </p:cNvSpPr>
              <p:nvPr/>
            </p:nvSpPr>
            <p:spPr bwMode="auto">
              <a:xfrm flipH="1">
                <a:off x="810" y="2415"/>
                <a:ext cx="227" cy="22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1" name="Line 143"/>
            <p:cNvSpPr>
              <a:spLocks noChangeShapeType="1"/>
            </p:cNvSpPr>
            <p:nvPr/>
          </p:nvSpPr>
          <p:spPr bwMode="auto">
            <a:xfrm flipV="1">
              <a:off x="7740539" y="4113213"/>
              <a:ext cx="63" cy="84653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 name="Line 144"/>
            <p:cNvSpPr>
              <a:spLocks noChangeShapeType="1"/>
            </p:cNvSpPr>
            <p:nvPr/>
          </p:nvSpPr>
          <p:spPr bwMode="auto">
            <a:xfrm>
              <a:off x="7740602" y="3003550"/>
              <a:ext cx="0" cy="300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 name="Line 145"/>
            <p:cNvSpPr>
              <a:spLocks noChangeShapeType="1"/>
            </p:cNvSpPr>
            <p:nvPr/>
          </p:nvSpPr>
          <p:spPr bwMode="auto">
            <a:xfrm flipH="1">
              <a:off x="7467552" y="2889250"/>
              <a:ext cx="1603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4" name="Text Box 146"/>
            <p:cNvSpPr txBox="1">
              <a:spLocks noChangeArrowheads="1"/>
            </p:cNvSpPr>
            <p:nvPr/>
          </p:nvSpPr>
          <p:spPr bwMode="auto">
            <a:xfrm>
              <a:off x="7467552" y="2136776"/>
              <a:ext cx="59663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a:t>LDO</a:t>
              </a:r>
            </a:p>
            <a:p>
              <a:r>
                <a:rPr lang="en-US" altLang="en-US"/>
                <a:t>OUT</a:t>
              </a:r>
            </a:p>
          </p:txBody>
        </p:sp>
        <p:sp>
          <p:nvSpPr>
            <p:cNvPr id="35" name="Text Box 147"/>
            <p:cNvSpPr txBox="1">
              <a:spLocks noChangeArrowheads="1"/>
            </p:cNvSpPr>
            <p:nvPr/>
          </p:nvSpPr>
          <p:spPr bwMode="auto">
            <a:xfrm>
              <a:off x="3467100" y="2747964"/>
              <a:ext cx="4203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3.6V</a:t>
              </a:r>
            </a:p>
          </p:txBody>
        </p:sp>
        <p:sp>
          <p:nvSpPr>
            <p:cNvPr id="36" name="Text Box 149"/>
            <p:cNvSpPr txBox="1">
              <a:spLocks noChangeArrowheads="1"/>
            </p:cNvSpPr>
            <p:nvPr/>
          </p:nvSpPr>
          <p:spPr bwMode="auto">
            <a:xfrm>
              <a:off x="7534227" y="3906839"/>
              <a:ext cx="420308"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a:t>1.2V</a:t>
              </a:r>
            </a:p>
          </p:txBody>
        </p:sp>
        <p:sp>
          <p:nvSpPr>
            <p:cNvPr id="37" name="Rectangle 164"/>
            <p:cNvSpPr>
              <a:spLocks noChangeArrowheads="1"/>
            </p:cNvSpPr>
            <p:nvPr/>
          </p:nvSpPr>
          <p:spPr bwMode="auto">
            <a:xfrm>
              <a:off x="8093027" y="3135314"/>
              <a:ext cx="985838" cy="6127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a:t>RF</a:t>
              </a:r>
            </a:p>
          </p:txBody>
        </p:sp>
        <p:sp>
          <p:nvSpPr>
            <p:cNvPr id="38" name="Line 165"/>
            <p:cNvSpPr>
              <a:spLocks noChangeShapeType="1"/>
            </p:cNvSpPr>
            <p:nvPr/>
          </p:nvSpPr>
          <p:spPr bwMode="auto">
            <a:xfrm>
              <a:off x="7853316" y="2889250"/>
              <a:ext cx="733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 name="Line 166"/>
            <p:cNvSpPr>
              <a:spLocks noChangeShapeType="1"/>
            </p:cNvSpPr>
            <p:nvPr/>
          </p:nvSpPr>
          <p:spPr bwMode="auto">
            <a:xfrm>
              <a:off x="8586740" y="2889251"/>
              <a:ext cx="0" cy="2444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0" name="Line 167"/>
            <p:cNvSpPr>
              <a:spLocks noChangeShapeType="1"/>
            </p:cNvSpPr>
            <p:nvPr/>
          </p:nvSpPr>
          <p:spPr bwMode="auto">
            <a:xfrm flipV="1">
              <a:off x="8586740" y="3748088"/>
              <a:ext cx="0" cy="121165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63" name="Text Box 3"/>
          <p:cNvSpPr txBox="1">
            <a:spLocks noChangeArrowheads="1"/>
          </p:cNvSpPr>
          <p:nvPr/>
        </p:nvSpPr>
        <p:spPr bwMode="auto">
          <a:xfrm>
            <a:off x="1266826" y="1397699"/>
            <a:ext cx="954404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The SMPS converts the battery voltage to a lower voltage with </a:t>
            </a:r>
            <a:r>
              <a:rPr lang="en-US" altLang="en-US" sz="1400" dirty="0" smtClean="0">
                <a:solidFill>
                  <a:srgbClr val="FF0000"/>
                </a:solidFill>
              </a:rPr>
              <a:t>high efficiency</a:t>
            </a:r>
            <a:r>
              <a:rPr lang="en-US" altLang="en-US" sz="1400" dirty="0" smtClean="0"/>
              <a:t>. That is, little power is lost in the converter itself. An SMPS output voltage of only 100mV above the LDO output voltage is sufficient for the LDO to perform normally. Thus, the LDO efficiency is in turn </a:t>
            </a:r>
            <a:r>
              <a:rPr lang="en-US" altLang="en-US" sz="1400" dirty="0" smtClean="0">
                <a:solidFill>
                  <a:srgbClr val="FF0000"/>
                </a:solidFill>
              </a:rPr>
              <a:t>greatly improved</a:t>
            </a:r>
            <a:r>
              <a:rPr lang="en-US" altLang="en-US" sz="1400" dirty="0" smtClean="0"/>
              <a:t>.</a:t>
            </a:r>
          </a:p>
          <a:p>
            <a:pPr>
              <a:spcBef>
                <a:spcPct val="0"/>
              </a:spcBef>
              <a:buFontTx/>
              <a:buNone/>
            </a:pPr>
            <a:r>
              <a:rPr lang="en-US" altLang="en-US" sz="1400" dirty="0" smtClean="0"/>
              <a:t>The role of the LDO is to filter the output voltage ripple produced by the SMPS.</a:t>
            </a:r>
            <a:endParaRPr lang="en-US" altLang="en-US" sz="1400" dirty="0"/>
          </a:p>
        </p:txBody>
      </p:sp>
    </p:spTree>
    <p:extLst>
      <p:ext uri="{BB962C8B-B14F-4D97-AF65-F5344CB8AC3E}">
        <p14:creationId xmlns:p14="http://schemas.microsoft.com/office/powerpoint/2010/main" val="254190543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30</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Overall transfer function</a:t>
            </a:r>
            <a:endParaRPr lang="en-US" sz="4000" dirty="0"/>
          </a:p>
        </p:txBody>
      </p:sp>
      <p:sp>
        <p:nvSpPr>
          <p:cNvPr id="2" name="Rectangle 1"/>
          <p:cNvSpPr/>
          <p:nvPr/>
        </p:nvSpPr>
        <p:spPr>
          <a:xfrm>
            <a:off x="838200" y="2071291"/>
            <a:ext cx="10791825" cy="4247317"/>
          </a:xfrm>
          <a:prstGeom prst="rect">
            <a:avLst/>
          </a:prstGeom>
        </p:spPr>
        <p:txBody>
          <a:bodyPr wrap="square">
            <a:spAutoFit/>
          </a:bodyPr>
          <a:lstStyle/>
          <a:p>
            <a:r>
              <a:rPr lang="en-US" dirty="0" smtClean="0">
                <a:latin typeface="Arial" panose="020B0604020202020204" pitchFamily="34" charset="0"/>
              </a:rPr>
              <a:t>A classical strategy for </a:t>
            </a:r>
            <a:r>
              <a:rPr lang="en-US" dirty="0">
                <a:latin typeface="Arial" panose="020B0604020202020204" pitchFamily="34" charset="0"/>
              </a:rPr>
              <a:t>placing the </a:t>
            </a:r>
            <a:r>
              <a:rPr lang="en-US" dirty="0">
                <a:solidFill>
                  <a:srgbClr val="FF0000"/>
                </a:solidFill>
                <a:latin typeface="Arial" panose="020B0604020202020204" pitchFamily="34" charset="0"/>
              </a:rPr>
              <a:t>poles</a:t>
            </a:r>
            <a:r>
              <a:rPr lang="en-US" dirty="0">
                <a:latin typeface="Arial" panose="020B0604020202020204" pitchFamily="34" charset="0"/>
              </a:rPr>
              <a:t> and </a:t>
            </a:r>
            <a:r>
              <a:rPr lang="en-US" dirty="0">
                <a:solidFill>
                  <a:srgbClr val="FF0000"/>
                </a:solidFill>
                <a:latin typeface="Arial" panose="020B0604020202020204" pitchFamily="34" charset="0"/>
              </a:rPr>
              <a:t>zeros</a:t>
            </a:r>
            <a:r>
              <a:rPr lang="en-US" dirty="0">
                <a:latin typeface="Arial" panose="020B0604020202020204" pitchFamily="34" charset="0"/>
              </a:rPr>
              <a:t> is demonstrated </a:t>
            </a:r>
            <a:r>
              <a:rPr lang="en-US" dirty="0" smtClean="0">
                <a:latin typeface="Arial" panose="020B0604020202020204" pitchFamily="34" charset="0"/>
              </a:rPr>
              <a:t>here. </a:t>
            </a:r>
            <a:r>
              <a:rPr lang="en-US" dirty="0">
                <a:latin typeface="Arial" panose="020B0604020202020204" pitchFamily="34" charset="0"/>
              </a:rPr>
              <a:t>Besides </a:t>
            </a:r>
            <a:r>
              <a:rPr lang="en-US" dirty="0" smtClean="0">
                <a:latin typeface="Arial" panose="020B0604020202020204" pitchFamily="34" charset="0"/>
              </a:rPr>
              <a:t>deciding where </a:t>
            </a:r>
            <a:r>
              <a:rPr lang="en-US" dirty="0">
                <a:latin typeface="Arial" panose="020B0604020202020204" pitchFamily="34" charset="0"/>
              </a:rPr>
              <a:t>to place the poles and zeros, the compensator gain also determines the </a:t>
            </a:r>
            <a:r>
              <a:rPr lang="en-US" dirty="0">
                <a:solidFill>
                  <a:srgbClr val="FF0000"/>
                </a:solidFill>
                <a:latin typeface="Arial" panose="020B0604020202020204" pitchFamily="34" charset="0"/>
              </a:rPr>
              <a:t>crossover frequency </a:t>
            </a:r>
            <a:r>
              <a:rPr lang="en-US" dirty="0">
                <a:latin typeface="Arial" panose="020B0604020202020204" pitchFamily="34" charset="0"/>
              </a:rPr>
              <a:t>of </a:t>
            </a:r>
            <a:r>
              <a:rPr lang="en-US" dirty="0" smtClean="0">
                <a:latin typeface="Arial" panose="020B0604020202020204" pitchFamily="34" charset="0"/>
              </a:rPr>
              <a:t>the loop. </a:t>
            </a:r>
          </a:p>
          <a:p>
            <a:r>
              <a:rPr lang="en-US" dirty="0" smtClean="0">
                <a:latin typeface="Arial" panose="020B0604020202020204" pitchFamily="34" charset="0"/>
              </a:rPr>
              <a:t>First, </a:t>
            </a:r>
            <a:r>
              <a:rPr lang="en-US" dirty="0">
                <a:latin typeface="Arial" panose="020B0604020202020204" pitchFamily="34" charset="0"/>
              </a:rPr>
              <a:t>the loop crossover </a:t>
            </a:r>
            <a:r>
              <a:rPr lang="en-US" dirty="0" smtClean="0">
                <a:latin typeface="Arial" panose="020B0604020202020204" pitchFamily="34" charset="0"/>
              </a:rPr>
              <a:t>frequency has to be chosen</a:t>
            </a:r>
            <a:r>
              <a:rPr lang="en-US" dirty="0">
                <a:latin typeface="Arial" panose="020B0604020202020204" pitchFamily="34" charset="0"/>
              </a:rPr>
              <a:t> </a:t>
            </a:r>
            <a:r>
              <a:rPr lang="en-US" dirty="0" smtClean="0">
                <a:latin typeface="Arial" panose="020B0604020202020204" pitchFamily="34" charset="0"/>
              </a:rPr>
              <a:t>and </a:t>
            </a:r>
            <a:r>
              <a:rPr lang="en-US" dirty="0">
                <a:latin typeface="Arial" panose="020B0604020202020204" pitchFamily="34" charset="0"/>
              </a:rPr>
              <a:t>is based on the </a:t>
            </a:r>
            <a:r>
              <a:rPr lang="en-US" dirty="0">
                <a:solidFill>
                  <a:schemeClr val="accent1"/>
                </a:solidFill>
                <a:latin typeface="Arial" panose="020B0604020202020204" pitchFamily="34" charset="0"/>
              </a:rPr>
              <a:t>switching frequency </a:t>
            </a:r>
            <a:r>
              <a:rPr lang="en-US" dirty="0">
                <a:latin typeface="Arial" panose="020B0604020202020204" pitchFamily="34" charset="0"/>
              </a:rPr>
              <a:t>and the desired loop </a:t>
            </a:r>
            <a:r>
              <a:rPr lang="en-US" dirty="0">
                <a:solidFill>
                  <a:schemeClr val="accent1"/>
                </a:solidFill>
                <a:latin typeface="Arial" panose="020B0604020202020204" pitchFamily="34" charset="0"/>
              </a:rPr>
              <a:t>transient </a:t>
            </a:r>
            <a:r>
              <a:rPr lang="en-US" dirty="0" smtClean="0">
                <a:solidFill>
                  <a:schemeClr val="accent1"/>
                </a:solidFill>
                <a:latin typeface="Arial" panose="020B0604020202020204" pitchFamily="34" charset="0"/>
              </a:rPr>
              <a:t>response</a:t>
            </a:r>
            <a:r>
              <a:rPr lang="en-US" dirty="0" smtClean="0">
                <a:latin typeface="Arial" panose="020B0604020202020204" pitchFamily="34" charset="0"/>
              </a:rPr>
              <a:t>.</a:t>
            </a:r>
          </a:p>
          <a:p>
            <a:endParaRPr lang="en-US" dirty="0" smtClean="0">
              <a:latin typeface="Arial" panose="020B0604020202020204" pitchFamily="34" charset="0"/>
            </a:endParaRPr>
          </a:p>
          <a:p>
            <a:r>
              <a:rPr lang="en-US" dirty="0" smtClean="0">
                <a:latin typeface="Arial" panose="020B0604020202020204" pitchFamily="34" charset="0"/>
              </a:rPr>
              <a:t>Although the selection of the </a:t>
            </a:r>
            <a:r>
              <a:rPr lang="en-US" dirty="0" smtClean="0">
                <a:solidFill>
                  <a:srgbClr val="FF0000"/>
                </a:solidFill>
                <a:latin typeface="Arial" panose="020B0604020202020204" pitchFamily="34" charset="0"/>
              </a:rPr>
              <a:t>filter components </a:t>
            </a:r>
            <a:r>
              <a:rPr lang="en-US" dirty="0">
                <a:latin typeface="Arial" panose="020B0604020202020204" pitchFamily="34" charset="0"/>
              </a:rPr>
              <a:t>have not been discussed, they are mainly chosen based on dynamic issues in the circuit design. Remember that the </a:t>
            </a:r>
            <a:r>
              <a:rPr lang="en-US" dirty="0">
                <a:solidFill>
                  <a:schemeClr val="accent1"/>
                </a:solidFill>
                <a:latin typeface="Arial" panose="020B0604020202020204" pitchFamily="34" charset="0"/>
              </a:rPr>
              <a:t>current ripple </a:t>
            </a:r>
            <a:r>
              <a:rPr lang="en-US" dirty="0">
                <a:latin typeface="Arial" panose="020B0604020202020204" pitchFamily="34" charset="0"/>
              </a:rPr>
              <a:t>(respect. the </a:t>
            </a:r>
            <a:r>
              <a:rPr lang="en-US" dirty="0">
                <a:solidFill>
                  <a:schemeClr val="accent1"/>
                </a:solidFill>
                <a:latin typeface="Arial" panose="020B0604020202020204" pitchFamily="34" charset="0"/>
              </a:rPr>
              <a:t>voltage ripple</a:t>
            </a:r>
            <a:r>
              <a:rPr lang="en-US" dirty="0">
                <a:latin typeface="Arial" panose="020B0604020202020204" pitchFamily="34" charset="0"/>
              </a:rPr>
              <a:t>) is inversely proportional to the L value (respect. to the LC product</a:t>
            </a:r>
            <a:r>
              <a:rPr lang="en-US" dirty="0" smtClean="0">
                <a:latin typeface="Arial" panose="020B0604020202020204" pitchFamily="34" charset="0"/>
              </a:rPr>
              <a:t>).</a:t>
            </a:r>
          </a:p>
          <a:p>
            <a:r>
              <a:rPr lang="en-US" dirty="0" smtClean="0">
                <a:latin typeface="Arial" panose="020B0604020202020204" pitchFamily="34" charset="0"/>
              </a:rPr>
              <a:t>Usually</a:t>
            </a:r>
            <a:r>
              <a:rPr lang="en-US" dirty="0">
                <a:latin typeface="Arial" panose="020B0604020202020204" pitchFamily="34" charset="0"/>
              </a:rPr>
              <a:t>, the output inductor and </a:t>
            </a:r>
            <a:r>
              <a:rPr lang="en-US" dirty="0" smtClean="0">
                <a:latin typeface="Arial" panose="020B0604020202020204" pitchFamily="34" charset="0"/>
              </a:rPr>
              <a:t>capacitor </a:t>
            </a:r>
            <a:r>
              <a:rPr lang="en-US" dirty="0">
                <a:latin typeface="Arial" panose="020B0604020202020204" pitchFamily="34" charset="0"/>
              </a:rPr>
              <a:t>are decided before </a:t>
            </a:r>
            <a:r>
              <a:rPr lang="en-US" dirty="0" smtClean="0">
                <a:latin typeface="Arial" panose="020B0604020202020204" pitchFamily="34" charset="0"/>
              </a:rPr>
              <a:t>the compensator </a:t>
            </a:r>
            <a:r>
              <a:rPr lang="en-US" dirty="0">
                <a:latin typeface="Arial" panose="020B0604020202020204" pitchFamily="34" charset="0"/>
              </a:rPr>
              <a:t>design is started</a:t>
            </a:r>
            <a:r>
              <a:rPr lang="en-US" dirty="0" smtClean="0">
                <a:latin typeface="Arial" panose="020B0604020202020204" pitchFamily="34" charset="0"/>
              </a:rPr>
              <a:t>.</a:t>
            </a:r>
          </a:p>
          <a:p>
            <a:r>
              <a:rPr lang="en-US" dirty="0" smtClean="0">
                <a:latin typeface="Arial" panose="020B0604020202020204" pitchFamily="34" charset="0"/>
              </a:rPr>
              <a:t>The </a:t>
            </a:r>
            <a:r>
              <a:rPr lang="en-US" dirty="0" smtClean="0">
                <a:solidFill>
                  <a:schemeClr val="accent1"/>
                </a:solidFill>
                <a:latin typeface="Arial" panose="020B0604020202020204" pitchFamily="34" charset="0"/>
              </a:rPr>
              <a:t>ESR</a:t>
            </a:r>
            <a:r>
              <a:rPr lang="en-US" dirty="0" smtClean="0">
                <a:latin typeface="Arial" panose="020B0604020202020204" pitchFamily="34" charset="0"/>
              </a:rPr>
              <a:t>(Electrical Serial Resistor) of these components have to be taken into account due to their impact on the efficiency and the stability of the loop.</a:t>
            </a:r>
          </a:p>
          <a:p>
            <a:r>
              <a:rPr lang="en-US" dirty="0" smtClean="0">
                <a:latin typeface="Arial" panose="020B0604020202020204" pitchFamily="34" charset="0"/>
              </a:rPr>
              <a:t>The </a:t>
            </a:r>
            <a:r>
              <a:rPr lang="en-US" dirty="0" smtClean="0">
                <a:solidFill>
                  <a:schemeClr val="accent1"/>
                </a:solidFill>
                <a:latin typeface="Arial" panose="020B0604020202020204" pitchFamily="34" charset="0"/>
              </a:rPr>
              <a:t>roll-off</a:t>
            </a:r>
            <a:r>
              <a:rPr lang="en-US" dirty="0" smtClean="0">
                <a:latin typeface="Arial" panose="020B0604020202020204" pitchFamily="34" charset="0"/>
              </a:rPr>
              <a:t> behavior C=f(V) and the </a:t>
            </a:r>
            <a:r>
              <a:rPr lang="en-US" dirty="0" smtClean="0">
                <a:solidFill>
                  <a:schemeClr val="accent1"/>
                </a:solidFill>
                <a:latin typeface="Arial" panose="020B0604020202020204" pitchFamily="34" charset="0"/>
              </a:rPr>
              <a:t>inductor saturation current</a:t>
            </a:r>
            <a:r>
              <a:rPr lang="en-US" dirty="0" smtClean="0">
                <a:latin typeface="Arial" panose="020B0604020202020204" pitchFamily="34" charset="0"/>
              </a:rPr>
              <a:t> L=f(I</a:t>
            </a:r>
            <a:r>
              <a:rPr lang="en-US" sz="1050" dirty="0" smtClean="0">
                <a:latin typeface="Arial" panose="020B0604020202020204" pitchFamily="34" charset="0"/>
              </a:rPr>
              <a:t>L</a:t>
            </a:r>
            <a:r>
              <a:rPr lang="en-US" dirty="0" smtClean="0">
                <a:latin typeface="Arial" panose="020B0604020202020204" pitchFamily="34" charset="0"/>
              </a:rPr>
              <a:t>) have also to be considered. (i.e. the inductance must be compatible with the maximum current involved).</a:t>
            </a:r>
            <a:endParaRPr lang="en-US" dirty="0">
              <a:latin typeface="Arial" panose="020B0604020202020204" pitchFamily="34" charset="0"/>
            </a:endParaRPr>
          </a:p>
          <a:p>
            <a:endParaRPr lang="en-US" dirty="0" smtClean="0">
              <a:latin typeface="Arial" panose="020B0604020202020204" pitchFamily="34" charset="0"/>
            </a:endParaRPr>
          </a:p>
          <a:p>
            <a:endParaRPr lang="en-US" dirty="0" smtClean="0">
              <a:latin typeface="Arial" panose="020B0604020202020204" pitchFamily="34" charset="0"/>
            </a:endParaRPr>
          </a:p>
        </p:txBody>
      </p:sp>
    </p:spTree>
    <p:extLst>
      <p:ext uri="{BB962C8B-B14F-4D97-AF65-F5344CB8AC3E}">
        <p14:creationId xmlns:p14="http://schemas.microsoft.com/office/powerpoint/2010/main" val="28641914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31</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Overall transfer function</a:t>
            </a:r>
            <a:endParaRPr lang="en-US" sz="4000" dirty="0"/>
          </a:p>
        </p:txBody>
      </p:sp>
      <mc:AlternateContent xmlns:mc="http://schemas.openxmlformats.org/markup-compatibility/2006" xmlns:a14="http://schemas.microsoft.com/office/drawing/2010/main">
        <mc:Choice Requires="a14">
          <p:sp>
            <p:nvSpPr>
              <p:cNvPr id="8" name="Rectangle 7"/>
              <p:cNvSpPr/>
              <p:nvPr/>
            </p:nvSpPr>
            <p:spPr>
              <a:xfrm>
                <a:off x="838200" y="1679407"/>
                <a:ext cx="10791825" cy="4229876"/>
              </a:xfrm>
              <a:prstGeom prst="rect">
                <a:avLst/>
              </a:prstGeom>
            </p:spPr>
            <p:txBody>
              <a:bodyPr wrap="square">
                <a:spAutoFit/>
              </a:bodyPr>
              <a:lstStyle/>
              <a:p>
                <a:r>
                  <a:rPr lang="en-US" b="1" dirty="0" smtClean="0">
                    <a:latin typeface="Arial" panose="020B0604020202020204" pitchFamily="34" charset="0"/>
                  </a:rPr>
                  <a:t>Step 1: Calculate the resistor R</a:t>
                </a:r>
                <a:r>
                  <a:rPr lang="en-US" sz="1100" b="1" dirty="0" smtClean="0">
                    <a:latin typeface="Arial" panose="020B0604020202020204" pitchFamily="34" charset="0"/>
                  </a:rPr>
                  <a:t>0</a:t>
                </a:r>
                <a:endParaRPr lang="en-US" sz="1100" dirty="0">
                  <a:latin typeface="Arial" panose="020B0604020202020204" pitchFamily="34" charset="0"/>
                </a:endParaRPr>
              </a:p>
              <a:p>
                <a:r>
                  <a:rPr lang="en-US" dirty="0" smtClean="0">
                    <a:latin typeface="Arial" panose="020B0604020202020204" pitchFamily="34" charset="0"/>
                  </a:rPr>
                  <a:t>Given a current consumption Iref through R0: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0</m:t>
                        </m:r>
                      </m:sub>
                    </m:sSub>
                    <m:r>
                      <a:rPr lang="en-US" b="0" i="1" smtClean="0">
                        <a:latin typeface="Cambria Math" panose="02040503050406030204" pitchFamily="18" charset="0"/>
                      </a:rPr>
                      <m:t>=</m:t>
                    </m:r>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𝑟𝑒𝑓</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𝑟𝑒𝑓</m:t>
                            </m:r>
                          </m:sub>
                        </m:sSub>
                      </m:den>
                    </m:f>
                  </m:oMath>
                </a14:m>
                <a:endParaRPr lang="en-US" dirty="0" smtClean="0">
                  <a:latin typeface="Arial" panose="020B0604020202020204" pitchFamily="34" charset="0"/>
                </a:endParaRPr>
              </a:p>
              <a:p>
                <a:endParaRPr lang="en-US" dirty="0" smtClean="0">
                  <a:latin typeface="Arial" panose="020B0604020202020204" pitchFamily="34" charset="0"/>
                </a:endParaRPr>
              </a:p>
              <a:p>
                <a:r>
                  <a:rPr lang="en-US" b="1" dirty="0">
                    <a:latin typeface="Arial" panose="020B0604020202020204" pitchFamily="34" charset="0"/>
                  </a:rPr>
                  <a:t>Step 2: Calculate the Resistor Divider </a:t>
                </a:r>
                <a:r>
                  <a:rPr lang="en-US" b="1" dirty="0" smtClean="0">
                    <a:latin typeface="Arial" panose="020B0604020202020204" pitchFamily="34" charset="0"/>
                  </a:rPr>
                  <a:t>Values</a:t>
                </a:r>
                <a:endParaRPr lang="en-US" dirty="0" smtClean="0">
                  <a:latin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a:rPr lang="en-US" b="0" i="1" smtClean="0">
                              <a:latin typeface="Cambria Math" panose="02040503050406030204" pitchFamily="18" charset="0"/>
                            </a:rPr>
                            <m:t>0</m:t>
                          </m:r>
                        </m:sub>
                      </m:sSub>
                      <m:d>
                        <m:dPr>
                          <m:ctrlPr>
                            <a:rPr lang="en-US" b="0" i="1" smtClean="0">
                              <a:latin typeface="Cambria Math" panose="02040503050406030204" pitchFamily="18" charset="0"/>
                            </a:rPr>
                          </m:ctrlPr>
                        </m:dPr>
                        <m:e>
                          <m:f>
                            <m:fPr>
                              <m:type m:val="skw"/>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𝑜𝑢𝑡</m:t>
                                  </m:r>
                                </m:sub>
                              </m:sSub>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𝑟𝑒𝑓</m:t>
                                  </m:r>
                                </m:sub>
                              </m:sSub>
                            </m:den>
                          </m:f>
                          <m:r>
                            <a:rPr lang="en-US" b="0" i="1" smtClean="0">
                              <a:latin typeface="Cambria Math" panose="02040503050406030204" pitchFamily="18" charset="0"/>
                            </a:rPr>
                            <m:t>−1</m:t>
                          </m:r>
                        </m:e>
                      </m:d>
                    </m:oMath>
                  </m:oMathPara>
                </a14:m>
                <a:endParaRPr lang="en-US" b="0" dirty="0" smtClean="0">
                  <a:latin typeface="Arial" panose="020B0604020202020204" pitchFamily="34" charset="0"/>
                </a:endParaRPr>
              </a:p>
              <a:p>
                <a:r>
                  <a:rPr lang="en-US" b="1" dirty="0">
                    <a:latin typeface="Arial" panose="020B0604020202020204" pitchFamily="34" charset="0"/>
                  </a:rPr>
                  <a:t>Step 3: Calculate the filter’s resonant </a:t>
                </a:r>
                <a:r>
                  <a:rPr lang="en-US" b="1" dirty="0" smtClean="0">
                    <a:latin typeface="Arial" panose="020B0604020202020204" pitchFamily="34" charset="0"/>
                  </a:rPr>
                  <a:t>frequency</a:t>
                </a:r>
              </a:p>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𝐿𝐶</m:t>
                          </m:r>
                        </m:sub>
                      </m:sSub>
                      <m:r>
                        <a:rPr lang="en-US" b="0" i="1" smtClean="0">
                          <a:latin typeface="Cambria Math" panose="02040503050406030204" pitchFamily="18" charset="0"/>
                        </a:rPr>
                        <m:t>=</m:t>
                      </m:r>
                      <m:f>
                        <m:fPr>
                          <m:type m:val="skw"/>
                          <m:ctrlPr>
                            <a:rPr lang="en-US" i="1">
                              <a:latin typeface="Cambria Math" panose="02040503050406030204" pitchFamily="18" charset="0"/>
                            </a:rPr>
                          </m:ctrlPr>
                        </m:fPr>
                        <m:num>
                          <m:r>
                            <a:rPr lang="en-US" i="1">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ad>
                            <m:radPr>
                              <m:degHide m:val="on"/>
                              <m:ctrlPr>
                                <a:rPr lang="en-US" i="1">
                                  <a:latin typeface="Cambria Math" panose="02040503050406030204" pitchFamily="18" charset="0"/>
                                </a:rPr>
                              </m:ctrlPr>
                            </m:radPr>
                            <m:deg/>
                            <m:e>
                              <m:r>
                                <a:rPr lang="en-US" i="1">
                                  <a:latin typeface="Cambria Math" panose="02040503050406030204" pitchFamily="18" charset="0"/>
                                </a:rPr>
                                <m:t>𝐿𝐶</m:t>
                              </m:r>
                            </m:e>
                          </m:rad>
                        </m:den>
                      </m:f>
                    </m:oMath>
                  </m:oMathPara>
                </a14:m>
                <a:endParaRPr lang="en-US" dirty="0" smtClean="0">
                  <a:latin typeface="Arial" panose="020B0604020202020204" pitchFamily="34" charset="0"/>
                </a:endParaRPr>
              </a:p>
              <a:p>
                <a:r>
                  <a:rPr lang="en-US" b="1" dirty="0">
                    <a:latin typeface="Arial" panose="020B0604020202020204" pitchFamily="34" charset="0"/>
                  </a:rPr>
                  <a:t>Step 4: Place a</a:t>
                </a:r>
                <a:r>
                  <a:rPr lang="en-US" b="1" dirty="0" smtClean="0">
                    <a:latin typeface="Arial" panose="020B0604020202020204" pitchFamily="34" charset="0"/>
                  </a:rPr>
                  <a:t> </a:t>
                </a:r>
                <a:r>
                  <a:rPr lang="en-US" b="1" dirty="0">
                    <a:latin typeface="Arial" panose="020B0604020202020204" pitchFamily="34" charset="0"/>
                  </a:rPr>
                  <a:t>first zero slightly below the filter’s resonant </a:t>
                </a:r>
                <a:r>
                  <a:rPr lang="en-US" b="1" dirty="0" smtClean="0">
                    <a:latin typeface="Arial" panose="020B0604020202020204" pitchFamily="34" charset="0"/>
                  </a:rPr>
                  <a:t>frequency</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𝐶</m:t>
                          </m:r>
                        </m:e>
                        <m:sub>
                          <m:r>
                            <a:rPr lang="en-US" b="0" i="1" smtClean="0">
                              <a:latin typeface="Cambria Math" panose="02040503050406030204" pitchFamily="18" charset="0"/>
                            </a:rPr>
                            <m:t>3</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.0,9.</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𝐿𝐶</m:t>
                              </m:r>
                            </m:sub>
                          </m:sSub>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𝑅</m:t>
                              </m:r>
                            </m:e>
                            <m:sub>
                              <m:r>
                                <a:rPr lang="en-US" b="0" i="1" smtClean="0">
                                  <a:latin typeface="Cambria Math" panose="02040503050406030204" pitchFamily="18" charset="0"/>
                                  <a:ea typeface="Cambria Math" panose="02040503050406030204" pitchFamily="18" charset="0"/>
                                </a:rPr>
                                <m:t>1</m:t>
                              </m:r>
                            </m:sub>
                          </m:sSub>
                        </m:den>
                      </m:f>
                    </m:oMath>
                  </m:oMathPara>
                </a14:m>
                <a:endParaRPr lang="en-US" dirty="0" smtClean="0">
                  <a:latin typeface="Arial" panose="020B0604020202020204" pitchFamily="34" charset="0"/>
                </a:endParaRPr>
              </a:p>
              <a:p>
                <a:r>
                  <a:rPr lang="en-US" b="1" dirty="0">
                    <a:latin typeface="Arial" panose="020B0604020202020204" pitchFamily="34" charset="0"/>
                  </a:rPr>
                  <a:t>Step </a:t>
                </a:r>
                <a:r>
                  <a:rPr lang="en-US" b="1" dirty="0" smtClean="0">
                    <a:latin typeface="Arial" panose="020B0604020202020204" pitchFamily="34" charset="0"/>
                  </a:rPr>
                  <a:t>5: </a:t>
                </a:r>
                <a:r>
                  <a:rPr lang="en-US" b="1" dirty="0">
                    <a:latin typeface="Arial" panose="020B0604020202020204" pitchFamily="34" charset="0"/>
                  </a:rPr>
                  <a:t>Place a pole at the crossover </a:t>
                </a:r>
                <a:r>
                  <a:rPr lang="en-US" b="1" dirty="0" smtClean="0">
                    <a:latin typeface="Arial" panose="020B0604020202020204" pitchFamily="34" charset="0"/>
                  </a:rPr>
                  <a:t>frequency</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3</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𝑐𝑟𝑜𝑠𝑠𝑜𝑣𝑒𝑟</m:t>
                              </m:r>
                            </m:sub>
                          </m:sSub>
                          <m:sSub>
                            <m:sSubPr>
                              <m:ctrlPr>
                                <a:rPr lang="en-US" i="1">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𝐶</m:t>
                              </m:r>
                            </m:e>
                            <m:sub>
                              <m:r>
                                <a:rPr lang="en-US" b="0" i="1" smtClean="0">
                                  <a:latin typeface="Cambria Math" panose="02040503050406030204" pitchFamily="18" charset="0"/>
                                  <a:ea typeface="Cambria Math" panose="02040503050406030204" pitchFamily="18" charset="0"/>
                                </a:rPr>
                                <m:t>3</m:t>
                              </m:r>
                            </m:sub>
                          </m:sSub>
                        </m:den>
                      </m:f>
                    </m:oMath>
                  </m:oMathPara>
                </a14:m>
                <a:endParaRPr lang="en-US" dirty="0" smtClean="0">
                  <a:latin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38200" y="1679407"/>
                <a:ext cx="10791825" cy="4229876"/>
              </a:xfrm>
              <a:prstGeom prst="rect">
                <a:avLst/>
              </a:prstGeom>
              <a:blipFill rotWithShape="0">
                <a:blip r:embed="rId3"/>
                <a:stretch>
                  <a:fillRect l="-508" t="-6052"/>
                </a:stretch>
              </a:blipFill>
            </p:spPr>
            <p:txBody>
              <a:bodyPr/>
              <a:lstStyle/>
              <a:p>
                <a:r>
                  <a:rPr lang="en-US">
                    <a:noFill/>
                  </a:rPr>
                  <a:t> </a:t>
                </a:r>
              </a:p>
            </p:txBody>
          </p:sp>
        </mc:Fallback>
      </mc:AlternateContent>
    </p:spTree>
    <p:extLst>
      <p:ext uri="{BB962C8B-B14F-4D97-AF65-F5344CB8AC3E}">
        <p14:creationId xmlns:p14="http://schemas.microsoft.com/office/powerpoint/2010/main" val="171989892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32</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Overall transfer function</a:t>
            </a:r>
            <a:endParaRPr lang="en-US" sz="4000" dirty="0"/>
          </a:p>
        </p:txBody>
      </p:sp>
      <mc:AlternateContent xmlns:mc="http://schemas.openxmlformats.org/markup-compatibility/2006" xmlns:a14="http://schemas.microsoft.com/office/drawing/2010/main">
        <mc:Choice Requires="a14">
          <p:sp>
            <p:nvSpPr>
              <p:cNvPr id="8" name="Rectangle 7"/>
              <p:cNvSpPr/>
              <p:nvPr/>
            </p:nvSpPr>
            <p:spPr>
              <a:xfrm>
                <a:off x="838200" y="1679407"/>
                <a:ext cx="10791825" cy="4292906"/>
              </a:xfrm>
              <a:prstGeom prst="rect">
                <a:avLst/>
              </a:prstGeom>
            </p:spPr>
            <p:txBody>
              <a:bodyPr wrap="square">
                <a:spAutoFit/>
              </a:bodyPr>
              <a:lstStyle/>
              <a:p>
                <a:r>
                  <a:rPr lang="en-US" b="1" dirty="0" smtClean="0">
                    <a:latin typeface="Arial" panose="020B0604020202020204" pitchFamily="34" charset="0"/>
                  </a:rPr>
                  <a:t>Step 6</a:t>
                </a:r>
                <a:r>
                  <a:rPr lang="en-US" b="1" dirty="0">
                    <a:latin typeface="Arial" panose="020B0604020202020204" pitchFamily="34" charset="0"/>
                  </a:rPr>
                  <a:t>: Calculate the required gain of the compensator at the desired crossover frequency</a:t>
                </a:r>
              </a:p>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𝐻</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𝑓</m:t>
                          </m:r>
                        </m:e>
                        <m:sub>
                          <m:r>
                            <a:rPr lang="en-US" b="0" i="1" smtClean="0">
                              <a:latin typeface="Cambria Math" panose="02040503050406030204" pitchFamily="18" charset="0"/>
                            </a:rPr>
                            <m:t>𝑐𝑟𝑜𝑠𝑠𝑜𝑣𝑒𝑟</m:t>
                          </m:r>
                        </m:sub>
                      </m:sSub>
                      <m:r>
                        <a:rPr lang="en-US" b="0" i="1" smtClean="0">
                          <a:latin typeface="Cambria Math" panose="02040503050406030204" pitchFamily="18" charset="0"/>
                        </a:rPr>
                        <m:t>)</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sSub>
                            <m:sSubPr>
                              <m:ctrlPr>
                                <a:rPr lang="en-US" i="1" smtClean="0">
                                  <a:latin typeface="Cambria Math" panose="02040503050406030204" pitchFamily="18" charset="0"/>
                                </a:rPr>
                              </m:ctrlPr>
                            </m:sSubPr>
                            <m:e>
                              <m:r>
                                <a:rPr lang="en-US" b="0" i="1" smtClean="0">
                                  <a:latin typeface="Cambria Math" panose="02040503050406030204" pitchFamily="18" charset="0"/>
                                </a:rPr>
                                <m:t>𝐴</m:t>
                              </m:r>
                            </m:e>
                            <m:sub>
                              <m:r>
                                <a:rPr lang="en-US" b="0" i="1" smtClean="0">
                                  <a:latin typeface="Cambria Math" panose="02040503050406030204" pitchFamily="18" charset="0"/>
                                </a:rPr>
                                <m:t>𝑚𝑜𝑑</m:t>
                              </m:r>
                            </m:sub>
                          </m:sSub>
                          <m:sSub>
                            <m:sSubPr>
                              <m:ctrlPr>
                                <a:rPr lang="en-US" i="1" smtClean="0">
                                  <a:latin typeface="Cambria Math" panose="02040503050406030204" pitchFamily="18" charset="0"/>
                                </a:rPr>
                              </m:ctrlPr>
                            </m:sSubPr>
                            <m:e>
                              <m:r>
                                <a:rPr lang="en-US" b="0" i="1" smtClean="0">
                                  <a:latin typeface="Cambria Math" panose="02040503050406030204" pitchFamily="18" charset="0"/>
                                </a:rPr>
                                <m:t>.</m:t>
                              </m:r>
                              <m:r>
                                <a:rPr lang="en-US" b="0" i="1" smtClean="0">
                                  <a:latin typeface="Cambria Math" panose="02040503050406030204" pitchFamily="18" charset="0"/>
                                </a:rPr>
                                <m:t>𝐻</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𝑐𝑟𝑜𝑠𝑠𝑜𝑣𝑒𝑟</m:t>
                              </m:r>
                            </m:sub>
                          </m:sSub>
                          <m:r>
                            <a:rPr lang="en-US" b="0" i="1" smtClean="0">
                              <a:latin typeface="Cambria Math" panose="02040503050406030204" pitchFamily="18" charset="0"/>
                            </a:rPr>
                            <m:t>)</m:t>
                          </m:r>
                        </m:den>
                      </m:f>
                    </m:oMath>
                  </m:oMathPara>
                </a14:m>
                <a:endParaRPr lang="en-US" dirty="0" smtClean="0">
                  <a:latin typeface="Arial" panose="020B0604020202020204" pitchFamily="34" charset="0"/>
                </a:endParaRPr>
              </a:p>
              <a:p>
                <a:endParaRPr lang="en-US" b="1" dirty="0" smtClean="0">
                  <a:latin typeface="Arial" panose="020B0604020202020204" pitchFamily="34" charset="0"/>
                </a:endParaRPr>
              </a:p>
              <a:p>
                <a:r>
                  <a:rPr lang="en-US" b="1" dirty="0" smtClean="0">
                    <a:latin typeface="Arial" panose="020B0604020202020204" pitchFamily="34" charset="0"/>
                  </a:rPr>
                  <a:t>Step 7</a:t>
                </a:r>
                <a:r>
                  <a:rPr lang="en-US" b="1" dirty="0">
                    <a:latin typeface="Arial" panose="020B0604020202020204" pitchFamily="34" charset="0"/>
                  </a:rPr>
                  <a:t>: Set the gain of the compensator</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𝑅</m:t>
                          </m:r>
                        </m:e>
                        <m:sub>
                          <m:r>
                            <a:rPr lang="en-US" i="1">
                              <a:latin typeface="Cambria Math" panose="02040503050406030204" pitchFamily="18" charset="0"/>
                            </a:rPr>
                            <m:t>2</m:t>
                          </m:r>
                        </m:sub>
                      </m:sSub>
                      <m:r>
                        <a:rPr lang="en-US" i="1" smtClean="0">
                          <a:latin typeface="Cambria Math" panose="02040503050406030204" pitchFamily="18" charset="0"/>
                        </a:rPr>
                        <m:t>=</m:t>
                      </m:r>
                      <m:d>
                        <m:dPr>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𝑅</m:t>
                              </m:r>
                            </m:e>
                            <m:sub>
                              <m:r>
                                <a:rPr lang="en-US" i="1">
                                  <a:latin typeface="Cambria Math" panose="02040503050406030204" pitchFamily="18" charset="0"/>
                                </a:rPr>
                                <m:t>3</m:t>
                              </m:r>
                            </m:sub>
                          </m:sSub>
                        </m:e>
                      </m:d>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𝐻</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𝑐𝑟𝑜𝑠𝑠𝑜𝑣𝑒𝑟</m:t>
                          </m:r>
                        </m:sub>
                      </m:sSub>
                      <m:r>
                        <a:rPr lang="en-US" b="0" i="1" smtClean="0">
                          <a:latin typeface="Cambria Math" panose="02040503050406030204" pitchFamily="18" charset="0"/>
                        </a:rPr>
                        <m:t>)</m:t>
                      </m:r>
                    </m:oMath>
                  </m:oMathPara>
                </a14:m>
                <a:endParaRPr lang="en-US" dirty="0" smtClean="0">
                  <a:latin typeface="Arial" panose="020B0604020202020204" pitchFamily="34" charset="0"/>
                </a:endParaRPr>
              </a:p>
              <a:p>
                <a:r>
                  <a:rPr lang="en-US" dirty="0">
                    <a:latin typeface="Arial" panose="020B0604020202020204" pitchFamily="34" charset="0"/>
                  </a:rPr>
                  <a:t>(Note that at this frequency, the system behaves like </a:t>
                </a:r>
                <a:r>
                  <a:rPr lang="en-US" dirty="0" smtClean="0">
                    <a:latin typeface="Arial" panose="020B0604020202020204" pitchFamily="34" charset="0"/>
                  </a:rPr>
                  <a:t>an amplifier with a gain of R</a:t>
                </a:r>
                <a:r>
                  <a:rPr lang="en-US" sz="1100" dirty="0" smtClean="0">
                    <a:latin typeface="Arial" panose="020B0604020202020204" pitchFamily="34" charset="0"/>
                  </a:rPr>
                  <a:t>2</a:t>
                </a:r>
                <a:r>
                  <a:rPr lang="en-US" dirty="0" smtClean="0">
                    <a:latin typeface="Arial" panose="020B0604020202020204" pitchFamily="34" charset="0"/>
                  </a:rPr>
                  <a:t>/R</a:t>
                </a:r>
                <a:r>
                  <a:rPr lang="en-US" sz="1100" dirty="0" smtClean="0">
                    <a:latin typeface="Arial" panose="020B0604020202020204" pitchFamily="34" charset="0"/>
                  </a:rPr>
                  <a:t>3</a:t>
                </a:r>
                <a:r>
                  <a:rPr lang="en-US" dirty="0" smtClean="0">
                    <a:latin typeface="Arial" panose="020B0604020202020204" pitchFamily="34" charset="0"/>
                  </a:rPr>
                  <a:t>) </a:t>
                </a:r>
                <a:endParaRPr lang="en-US" dirty="0">
                  <a:latin typeface="Arial" panose="020B0604020202020204" pitchFamily="34" charset="0"/>
                </a:endParaRPr>
              </a:p>
              <a:p>
                <a:endParaRPr lang="en-US" dirty="0" smtClean="0">
                  <a:latin typeface="Arial" panose="020B0604020202020204" pitchFamily="34" charset="0"/>
                </a:endParaRPr>
              </a:p>
              <a:p>
                <a:r>
                  <a:rPr lang="en-US" b="1" dirty="0">
                    <a:latin typeface="Arial" panose="020B0604020202020204" pitchFamily="34" charset="0"/>
                  </a:rPr>
                  <a:t>Step </a:t>
                </a:r>
                <a:r>
                  <a:rPr lang="en-US" b="1" dirty="0" smtClean="0">
                    <a:latin typeface="Arial" panose="020B0604020202020204" pitchFamily="34" charset="0"/>
                  </a:rPr>
                  <a:t>8: </a:t>
                </a:r>
                <a:r>
                  <a:rPr lang="en-US" b="1" dirty="0">
                    <a:latin typeface="Arial" panose="020B0604020202020204" pitchFamily="34" charset="0"/>
                  </a:rPr>
                  <a:t>Place a second zero just below the filter </a:t>
                </a:r>
                <a:r>
                  <a:rPr lang="en-US" b="1" dirty="0" smtClean="0">
                    <a:latin typeface="Arial" panose="020B0604020202020204" pitchFamily="34" charset="0"/>
                  </a:rPr>
                  <a:t>resonance</a:t>
                </a:r>
                <a:endParaRPr lang="en-US" i="1" dirty="0" smtClean="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.0,9.</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i="1">
                                  <a:latin typeface="Cambria Math" panose="02040503050406030204" pitchFamily="18" charset="0"/>
                                  <a:ea typeface="Cambria Math" panose="02040503050406030204" pitchFamily="18" charset="0"/>
                                </a:rPr>
                                <m:t>𝐿𝐶</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2</m:t>
                              </m:r>
                            </m:sub>
                          </m:sSub>
                        </m:den>
                      </m:f>
                    </m:oMath>
                  </m:oMathPara>
                </a14:m>
                <a:endParaRPr lang="en-US" dirty="0" smtClean="0">
                  <a:latin typeface="Arial" panose="020B0604020202020204" pitchFamily="34" charset="0"/>
                </a:endParaRPr>
              </a:p>
              <a:p>
                <a:endParaRPr lang="en-US" dirty="0">
                  <a:latin typeface="Arial" panose="020B0604020202020204" pitchFamily="34" charset="0"/>
                </a:endParaRPr>
              </a:p>
              <a:p>
                <a:r>
                  <a:rPr lang="en-US" b="1" dirty="0">
                    <a:latin typeface="Arial" panose="020B0604020202020204" pitchFamily="34" charset="0"/>
                  </a:rPr>
                  <a:t>Step 9: Place a second pole about a decade above the crossover </a:t>
                </a:r>
                <a:r>
                  <a:rPr lang="en-US" b="1" dirty="0" smtClean="0">
                    <a:latin typeface="Arial" panose="020B0604020202020204" pitchFamily="34" charset="0"/>
                  </a:rPr>
                  <a:t>frequency</a:t>
                </a:r>
              </a:p>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𝐶</m:t>
                          </m:r>
                        </m:e>
                        <m:sub>
                          <m:r>
                            <a:rPr lang="en-US" b="0" i="1" smtClean="0">
                              <a:latin typeface="Cambria Math" panose="02040503050406030204" pitchFamily="18" charset="0"/>
                            </a:rPr>
                            <m:t>1</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r>
                            <a:rPr lang="en-US" i="1">
                              <a:latin typeface="Cambria Math" panose="02040503050406030204" pitchFamily="18" charset="0"/>
                              <a:ea typeface="Cambria Math" panose="02040503050406030204" pitchFamily="18" charset="0"/>
                            </a:rPr>
                            <m:t>𝜋</m:t>
                          </m:r>
                          <m:r>
                            <a:rPr lang="en-US" i="1">
                              <a:latin typeface="Cambria Math" panose="02040503050406030204" pitchFamily="18" charset="0"/>
                              <a:ea typeface="Cambria Math" panose="02040503050406030204" pitchFamily="18" charset="0"/>
                            </a:rPr>
                            <m:t>.10.</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𝑓</m:t>
                              </m:r>
                            </m:e>
                            <m:sub>
                              <m:r>
                                <a:rPr lang="en-US" b="0" i="1" smtClean="0">
                                  <a:latin typeface="Cambria Math" panose="02040503050406030204" pitchFamily="18" charset="0"/>
                                  <a:ea typeface="Cambria Math" panose="02040503050406030204" pitchFamily="18" charset="0"/>
                                </a:rPr>
                                <m:t>𝑐𝑟𝑜𝑠𝑠𝑜𝑣𝑒𝑟</m:t>
                              </m:r>
                            </m:sub>
                          </m:sSub>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𝑅</m:t>
                              </m:r>
                            </m:e>
                            <m:sub>
                              <m:r>
                                <a:rPr lang="en-US" i="1">
                                  <a:latin typeface="Cambria Math" panose="02040503050406030204" pitchFamily="18" charset="0"/>
                                  <a:ea typeface="Cambria Math" panose="02040503050406030204" pitchFamily="18" charset="0"/>
                                </a:rPr>
                                <m:t>2</m:t>
                              </m:r>
                            </m:sub>
                          </m:sSub>
                        </m:den>
                      </m:f>
                    </m:oMath>
                  </m:oMathPara>
                </a14:m>
                <a:endParaRPr lang="en-US" dirty="0" smtClean="0">
                  <a:latin typeface="Arial" panose="020B0604020202020204" pitchFamily="34" charset="0"/>
                </a:endParaRPr>
              </a:p>
            </p:txBody>
          </p:sp>
        </mc:Choice>
        <mc:Fallback xmlns="">
          <p:sp>
            <p:nvSpPr>
              <p:cNvPr id="8" name="Rectangle 7"/>
              <p:cNvSpPr>
                <a:spLocks noRot="1" noChangeAspect="1" noMove="1" noResize="1" noEditPoints="1" noAdjustHandles="1" noChangeArrowheads="1" noChangeShapeType="1" noTextEdit="1"/>
              </p:cNvSpPr>
              <p:nvPr/>
            </p:nvSpPr>
            <p:spPr>
              <a:xfrm>
                <a:off x="838200" y="1679407"/>
                <a:ext cx="10791825" cy="4292906"/>
              </a:xfrm>
              <a:prstGeom prst="rect">
                <a:avLst/>
              </a:prstGeom>
              <a:blipFill rotWithShape="0">
                <a:blip r:embed="rId3"/>
                <a:stretch>
                  <a:fillRect l="-508" t="-709"/>
                </a:stretch>
              </a:blipFill>
            </p:spPr>
            <p:txBody>
              <a:bodyPr/>
              <a:lstStyle/>
              <a:p>
                <a:r>
                  <a:rPr lang="en-US">
                    <a:noFill/>
                  </a:rPr>
                  <a:t> </a:t>
                </a:r>
              </a:p>
            </p:txBody>
          </p:sp>
        </mc:Fallback>
      </mc:AlternateContent>
    </p:spTree>
    <p:extLst>
      <p:ext uri="{BB962C8B-B14F-4D97-AF65-F5344CB8AC3E}">
        <p14:creationId xmlns:p14="http://schemas.microsoft.com/office/powerpoint/2010/main" val="664738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33</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Overall transfer function</a:t>
            </a:r>
            <a:endParaRPr lang="en-US" sz="4000" dirty="0"/>
          </a:p>
        </p:txBody>
      </p:sp>
      <p:pic>
        <p:nvPicPr>
          <p:cNvPr id="3" name="Picture 2"/>
          <p:cNvPicPr>
            <a:picLocks noChangeAspect="1"/>
          </p:cNvPicPr>
          <p:nvPr/>
        </p:nvPicPr>
        <p:blipFill>
          <a:blip r:embed="rId3"/>
          <a:stretch>
            <a:fillRect/>
          </a:stretch>
        </p:blipFill>
        <p:spPr>
          <a:xfrm>
            <a:off x="684439" y="1917246"/>
            <a:ext cx="10353675" cy="3971925"/>
          </a:xfrm>
          <a:prstGeom prst="rect">
            <a:avLst/>
          </a:prstGeom>
        </p:spPr>
      </p:pic>
    </p:spTree>
    <p:extLst>
      <p:ext uri="{BB962C8B-B14F-4D97-AF65-F5344CB8AC3E}">
        <p14:creationId xmlns:p14="http://schemas.microsoft.com/office/powerpoint/2010/main" val="29861031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34</a:t>
            </a:fld>
            <a:endParaRPr lang="fr-FR" altLang="en-US" sz="1400"/>
          </a:p>
        </p:txBody>
      </p:sp>
      <p:sp>
        <p:nvSpPr>
          <p:cNvPr id="4100" name="Rectangle 2"/>
          <p:cNvSpPr>
            <a:spLocks noGrp="1" noChangeArrowheads="1"/>
          </p:cNvSpPr>
          <p:nvPr>
            <p:ph type="title"/>
          </p:nvPr>
        </p:nvSpPr>
        <p:spPr/>
        <p:txBody>
          <a:bodyPr/>
          <a:lstStyle/>
          <a:p>
            <a:pPr algn="ctr" eaLnBrk="1" hangingPunct="1"/>
            <a:r>
              <a:rPr lang="en-US" altLang="en-US" dirty="0" smtClean="0"/>
              <a:t>Switched Mode Power Supply</a:t>
            </a:r>
            <a:br>
              <a:rPr lang="en-US" altLang="en-US" dirty="0" smtClean="0"/>
            </a:br>
            <a:r>
              <a:rPr lang="en-US" altLang="en-US" dirty="0" smtClean="0"/>
              <a:t>(DC/DC buck converter)</a:t>
            </a:r>
          </a:p>
        </p:txBody>
      </p:sp>
      <p:sp>
        <p:nvSpPr>
          <p:cNvPr id="404483" name="Rectangle 3"/>
          <p:cNvSpPr>
            <a:spLocks noChangeArrowheads="1"/>
          </p:cNvSpPr>
          <p:nvPr/>
        </p:nvSpPr>
        <p:spPr bwMode="auto">
          <a:xfrm>
            <a:off x="2108200" y="1807527"/>
            <a:ext cx="7797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smtClean="0">
                <a:effectLst>
                  <a:outerShdw blurRad="38100" dist="38100" dir="2700000" algn="tl">
                    <a:srgbClr val="C0C0C0"/>
                  </a:outerShdw>
                </a:effectLst>
              </a:rPr>
              <a:t>1-Why use a DC/DC converter ?</a:t>
            </a:r>
            <a:endParaRPr lang="en-US" altLang="en-US" dirty="0">
              <a:effectLst>
                <a:outerShdw blurRad="38100" dist="38100" dir="2700000" algn="tl">
                  <a:srgbClr val="C0C0C0"/>
                </a:outerShdw>
              </a:effectLst>
            </a:endParaRPr>
          </a:p>
          <a:p>
            <a:pPr>
              <a:defRPr/>
            </a:pPr>
            <a:r>
              <a:rPr lang="en-US" altLang="en-US" dirty="0" smtClean="0">
                <a:effectLst>
                  <a:outerShdw blurRad="38100" dist="38100" dir="2700000" algn="tl">
                    <a:srgbClr val="C0C0C0"/>
                  </a:outerShdw>
                </a:effectLst>
              </a:rPr>
              <a:t>2-Architecture</a:t>
            </a:r>
          </a:p>
          <a:p>
            <a:pPr>
              <a:defRPr/>
            </a:pPr>
            <a:r>
              <a:rPr lang="en-US" altLang="en-US" dirty="0" smtClean="0">
                <a:effectLst>
                  <a:outerShdw blurRad="38100" dist="38100" dir="2700000" algn="tl">
                    <a:srgbClr val="C0C0C0"/>
                  </a:outerShdw>
                </a:effectLst>
              </a:rPr>
              <a:t>3-Conduction modes</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Continuous Conduction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Discontinuous </a:t>
            </a:r>
            <a:r>
              <a:rPr lang="en-US" altLang="en-US" dirty="0">
                <a:effectLst>
                  <a:outerShdw blurRad="38100" dist="38100" dir="2700000" algn="tl">
                    <a:srgbClr val="C0C0C0"/>
                  </a:outerShdw>
                </a:effectLst>
              </a:rPr>
              <a:t>Conduction </a:t>
            </a:r>
            <a:r>
              <a:rPr lang="en-US" altLang="en-US" dirty="0" smtClean="0">
                <a:effectLst>
                  <a:outerShdw blurRad="38100" dist="38100" dir="2700000" algn="tl">
                    <a:srgbClr val="C0C0C0"/>
                  </a:outerShdw>
                </a:effectLst>
              </a:rPr>
              <a:t>Mode</a:t>
            </a:r>
          </a:p>
          <a:p>
            <a:pPr>
              <a:defRPr/>
            </a:pPr>
            <a:r>
              <a:rPr lang="en-US" altLang="en-US" dirty="0" smtClean="0">
                <a:effectLst>
                  <a:outerShdw blurRad="38100" dist="38100" dir="2700000" algn="tl">
                    <a:srgbClr val="C0C0C0"/>
                  </a:outerShdw>
                </a:effectLst>
              </a:rPr>
              <a:t>4-Stability</a:t>
            </a:r>
          </a:p>
          <a:p>
            <a:pPr lvl="1">
              <a:buFontTx/>
              <a:buChar char="•"/>
              <a:defRPr/>
            </a:pPr>
            <a:r>
              <a:rPr lang="en-US" altLang="en-US" dirty="0" smtClean="0">
                <a:effectLst>
                  <a:outerShdw blurRad="38100" dist="38100" dir="2700000" algn="tl">
                    <a:srgbClr val="C0C0C0"/>
                  </a:outerShdw>
                </a:effectLst>
              </a:rPr>
              <a:t>Voltage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Current Mode</a:t>
            </a:r>
          </a:p>
          <a:p>
            <a:pPr lvl="1">
              <a:buFontTx/>
              <a:buChar char="•"/>
              <a:defRPr/>
            </a:pPr>
            <a:r>
              <a:rPr lang="en-US" altLang="en-US" dirty="0" smtClean="0">
                <a:effectLst>
                  <a:outerShdw blurRad="38100" dist="38100" dir="2700000" algn="tl">
                    <a:srgbClr val="C0C0C0"/>
                  </a:outerShdw>
                </a:effectLst>
              </a:rPr>
              <a:t>Modulator transfer function</a:t>
            </a:r>
          </a:p>
          <a:p>
            <a:pPr lvl="1">
              <a:buFontTx/>
              <a:buChar char="•"/>
              <a:defRPr/>
            </a:pPr>
            <a:r>
              <a:rPr lang="en-US" altLang="en-US" dirty="0" smtClean="0">
                <a:effectLst>
                  <a:outerShdw blurRad="38100" dist="38100" dir="2700000" algn="tl">
                    <a:srgbClr val="C0C0C0"/>
                  </a:outerShdw>
                </a:effectLst>
              </a:rPr>
              <a:t>Filter transfer function</a:t>
            </a:r>
          </a:p>
          <a:p>
            <a:pPr lvl="1">
              <a:buFontTx/>
              <a:buChar char="•"/>
              <a:defRPr/>
            </a:pPr>
            <a:r>
              <a:rPr lang="en-US" altLang="en-US" dirty="0" smtClean="0">
                <a:effectLst>
                  <a:outerShdw blurRad="38100" dist="38100" dir="2700000" algn="tl">
                    <a:srgbClr val="C0C0C0"/>
                  </a:outerShdw>
                </a:effectLst>
              </a:rPr>
              <a:t>Compensator transfer function</a:t>
            </a:r>
          </a:p>
          <a:p>
            <a:pPr lvl="1">
              <a:buFontTx/>
              <a:buChar char="•"/>
              <a:defRPr/>
            </a:pPr>
            <a:r>
              <a:rPr lang="en-US" altLang="en-US" dirty="0" smtClean="0">
                <a:effectLst>
                  <a:outerShdw blurRad="38100" dist="38100" dir="2700000" algn="tl">
                    <a:srgbClr val="C0C0C0"/>
                  </a:outerShdw>
                </a:effectLst>
              </a:rPr>
              <a:t>Overall transfer function</a:t>
            </a:r>
          </a:p>
          <a:p>
            <a:pPr>
              <a:defRPr/>
            </a:pPr>
            <a:r>
              <a:rPr lang="en-US" altLang="en-US" dirty="0">
                <a:effectLst>
                  <a:outerShdw blurRad="38100" dist="38100" dir="2700000" algn="tl">
                    <a:srgbClr val="C0C0C0"/>
                  </a:outerShdw>
                </a:effectLst>
              </a:rPr>
              <a:t>5</a:t>
            </a:r>
            <a:r>
              <a:rPr lang="en-US" altLang="en-US" dirty="0" smtClean="0">
                <a:effectLst>
                  <a:outerShdw blurRad="38100" dist="38100" dir="2700000" algn="tl">
                    <a:srgbClr val="C0C0C0"/>
                  </a:outerShdw>
                </a:effectLst>
              </a:rPr>
              <a:t>-Efficiency</a:t>
            </a:r>
          </a:p>
          <a:p>
            <a:pPr>
              <a:defRPr/>
            </a:pP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2182701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35</a:t>
            </a:fld>
            <a:endParaRPr lang="fr-FR" altLang="en-US" sz="140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Efficiency</a:t>
            </a:r>
            <a:endParaRPr lang="en-US" dirty="0"/>
          </a:p>
        </p:txBody>
      </p:sp>
      <mc:AlternateContent xmlns:mc="http://schemas.openxmlformats.org/markup-compatibility/2006" xmlns:a14="http://schemas.microsoft.com/office/drawing/2010/main">
        <mc:Choice Requires="a14">
          <p:sp>
            <p:nvSpPr>
              <p:cNvPr id="8" name="Text Box 3"/>
              <p:cNvSpPr txBox="1">
                <a:spLocks noChangeArrowheads="1"/>
              </p:cNvSpPr>
              <p:nvPr/>
            </p:nvSpPr>
            <p:spPr bwMode="auto">
              <a:xfrm>
                <a:off x="1211031" y="1777766"/>
                <a:ext cx="9805308" cy="3714863"/>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smtClean="0"/>
                  <a:t>Since the battery provides an average current of Iout during the time D.Ts (and nothing during the remaining time (1-D).Ts ), its average current along a period Ts is:</a:t>
                </a:r>
              </a:p>
              <a:p>
                <a:pPr>
                  <a:spcBef>
                    <a:spcPct val="0"/>
                  </a:spcBef>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𝐵𝐴𝑇</m:t>
                          </m:r>
                        </m:sub>
                      </m:sSub>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𝑂𝑈𝑇</m:t>
                              </m:r>
                            </m:sub>
                          </m:sSub>
                          <m:r>
                            <a:rPr lang="en-US" sz="1800" i="1">
                              <a:latin typeface="Cambria Math" panose="02040503050406030204" pitchFamily="18" charset="0"/>
                            </a:rPr>
                            <m:t>.</m:t>
                          </m:r>
                          <m:r>
                            <a:rPr lang="en-US" sz="1800" i="1">
                              <a:latin typeface="Cambria Math" panose="02040503050406030204" pitchFamily="18" charset="0"/>
                            </a:rPr>
                            <m:t>𝐷</m:t>
                          </m:r>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𝑇</m:t>
                              </m:r>
                            </m:e>
                            <m:sub>
                              <m:r>
                                <a:rPr lang="en-US" sz="1800" i="1">
                                  <a:latin typeface="Cambria Math" panose="02040503050406030204" pitchFamily="18" charset="0"/>
                                </a:rPr>
                                <m:t>𝑠</m:t>
                              </m:r>
                            </m:sub>
                          </m:sSub>
                        </m:num>
                        <m:den>
                          <m:sSub>
                            <m:sSubPr>
                              <m:ctrlPr>
                                <a:rPr lang="en-US" sz="1800" b="0" i="1" smtClean="0">
                                  <a:latin typeface="Cambria Math" panose="02040503050406030204" pitchFamily="18" charset="0"/>
                                </a:rPr>
                              </m:ctrlPr>
                            </m:sSubPr>
                            <m:e>
                              <m:r>
                                <a:rPr lang="en-US" sz="1800" b="0" i="1" smtClean="0">
                                  <a:latin typeface="Cambria Math" panose="02040503050406030204" pitchFamily="18" charset="0"/>
                                </a:rPr>
                                <m:t>𝑇</m:t>
                              </m:r>
                            </m:e>
                            <m:sub>
                              <m:r>
                                <a:rPr lang="en-US" sz="1800" b="0" i="1" smtClean="0">
                                  <a:latin typeface="Cambria Math" panose="02040503050406030204" pitchFamily="18" charset="0"/>
                                </a:rPr>
                                <m:t>𝑆</m:t>
                              </m:r>
                            </m:sub>
                          </m:sSub>
                        </m:den>
                      </m:f>
                      <m:r>
                        <a:rPr lang="en-US" sz="1800" b="0" i="1" smtClean="0">
                          <a:latin typeface="Cambria Math" panose="02040503050406030204" pitchFamily="18" charset="0"/>
                        </a:rPr>
                        <m:t>=</m:t>
                      </m:r>
                      <m:sSub>
                        <m:sSubPr>
                          <m:ctrlPr>
                            <a:rPr lang="en-US" sz="1800" i="1" smtClean="0">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𝑂𝑈𝑇</m:t>
                          </m:r>
                        </m:sub>
                      </m:sSub>
                      <m:r>
                        <a:rPr lang="en-US" sz="1800" b="0" i="1" smtClean="0">
                          <a:latin typeface="Cambria Math" panose="02040503050406030204" pitchFamily="18" charset="0"/>
                        </a:rPr>
                        <m:t>.</m:t>
                      </m:r>
                      <m:r>
                        <a:rPr lang="en-US" sz="1800" b="0" i="1" smtClean="0">
                          <a:latin typeface="Cambria Math" panose="02040503050406030204" pitchFamily="18" charset="0"/>
                        </a:rPr>
                        <m:t>𝐷</m:t>
                      </m:r>
                    </m:oMath>
                  </m:oMathPara>
                </a14:m>
                <a:endParaRPr lang="en-US" sz="1800" b="0" dirty="0" smtClean="0"/>
              </a:p>
              <a:p>
                <a:pPr>
                  <a:spcBef>
                    <a:spcPct val="0"/>
                  </a:spcBef>
                  <a:buNone/>
                </a:pPr>
                <a:r>
                  <a:rPr lang="en-US" altLang="en-US" sz="1800" dirty="0"/>
                  <a:t>The power provided by the battery can </a:t>
                </a:r>
                <a:r>
                  <a:rPr lang="en-US" altLang="en-US" sz="1800" dirty="0" smtClean="0"/>
                  <a:t>then be </a:t>
                </a:r>
                <a:r>
                  <a:rPr lang="en-US" altLang="en-US" sz="1800" dirty="0"/>
                  <a:t>expressed as</a:t>
                </a:r>
                <a:r>
                  <a:rPr lang="en-US" altLang="en-US" sz="1800" dirty="0" smtClean="0"/>
                  <a:t>:</a:t>
                </a:r>
              </a:p>
              <a:p>
                <a:pPr>
                  <a:spcBef>
                    <a:spcPct val="0"/>
                  </a:spcBef>
                  <a:buNone/>
                </a:pPr>
                <a14:m>
                  <m:oMathPara xmlns:m="http://schemas.openxmlformats.org/officeDocument/2006/math">
                    <m:oMathParaPr>
                      <m:jc m:val="centerGroup"/>
                    </m:oMathParaPr>
                    <m:oMath xmlns:m="http://schemas.openxmlformats.org/officeDocument/2006/math">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𝐵𝐴𝑇</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𝐵𝐴𝑇</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𝐵𝐴𝑇</m:t>
                          </m:r>
                        </m:sub>
                      </m:sSub>
                      <m:r>
                        <a:rPr lang="en-US" sz="1800" i="1">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𝐵𝐴𝑇</m:t>
                          </m:r>
                        </m:sub>
                      </m:sSub>
                      <m:r>
                        <m:rPr>
                          <m:nor/>
                        </m:rPr>
                        <a:rPr lang="en-US" sz="1800" dirty="0"/>
                        <m:t>.</m:t>
                      </m:r>
                      <m:r>
                        <m:rPr>
                          <m:nor/>
                        </m:rPr>
                        <a:rPr lang="en-US" sz="1800" dirty="0"/>
                        <m:t>D</m:t>
                      </m:r>
                      <m:r>
                        <m:rPr>
                          <m:nor/>
                        </m:rPr>
                        <a:rPr lang="en-US" sz="1800" dirty="0"/>
                        <m:t>. </m:t>
                      </m:r>
                      <m:sSub>
                        <m:sSubPr>
                          <m:ctrlPr>
                            <a:rPr lang="en-US" sz="1800" i="1">
                              <a:latin typeface="Cambria Math" panose="02040503050406030204" pitchFamily="18" charset="0"/>
                            </a:rPr>
                          </m:ctrlPr>
                        </m:sSubPr>
                        <m:e>
                          <m:r>
                            <a:rPr lang="en-US" sz="1800" i="1">
                              <a:latin typeface="Cambria Math" panose="02040503050406030204" pitchFamily="18" charset="0"/>
                            </a:rPr>
                            <m:t>𝐼</m:t>
                          </m:r>
                        </m:e>
                        <m:sub>
                          <m:r>
                            <a:rPr lang="en-US" sz="1800" i="1">
                              <a:latin typeface="Cambria Math" panose="02040503050406030204" pitchFamily="18" charset="0"/>
                            </a:rPr>
                            <m:t>𝑂𝑈𝑇</m:t>
                          </m:r>
                        </m:sub>
                      </m:sSub>
                    </m:oMath>
                  </m:oMathPara>
                </a14:m>
                <a:endParaRPr lang="en-US" altLang="en-US" sz="1800" dirty="0" smtClean="0"/>
              </a:p>
              <a:p>
                <a:pPr>
                  <a:spcBef>
                    <a:spcPct val="0"/>
                  </a:spcBef>
                  <a:buNone/>
                </a:pPr>
                <a:r>
                  <a:rPr lang="en-US" altLang="en-US" sz="1800" dirty="0" smtClean="0"/>
                  <a:t>The output power is given by:</a:t>
                </a:r>
              </a:p>
              <a:p>
                <a:pPr>
                  <a:spcBef>
                    <a:spcPct val="0"/>
                  </a:spcBef>
                  <a:buNone/>
                </a:pPr>
                <a14:m>
                  <m:oMathPara xmlns:m="http://schemas.openxmlformats.org/officeDocument/2006/math">
                    <m:oMathParaPr>
                      <m:jc m:val="centerGroup"/>
                    </m:oMathParaPr>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𝑃</m:t>
                          </m:r>
                        </m:e>
                        <m:sub>
                          <m:r>
                            <a:rPr lang="en-US" altLang="en-US" sz="1800" b="0" i="1" smtClean="0">
                              <a:latin typeface="Cambria Math" panose="02040503050406030204" pitchFamily="18" charset="0"/>
                            </a:rPr>
                            <m:t>𝑂𝑈𝑇</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𝑉</m:t>
                          </m:r>
                        </m:e>
                        <m:sub>
                          <m:r>
                            <a:rPr lang="en-US" altLang="en-US" sz="1800" b="0" i="1" smtClean="0">
                              <a:latin typeface="Cambria Math" panose="02040503050406030204" pitchFamily="18" charset="0"/>
                            </a:rPr>
                            <m:t>𝑂𝑈𝑇</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𝐼</m:t>
                          </m:r>
                        </m:e>
                        <m:sub>
                          <m:r>
                            <a:rPr lang="en-US" altLang="en-US" sz="1800" b="0" i="1" smtClean="0">
                              <a:latin typeface="Cambria Math" panose="02040503050406030204" pitchFamily="18" charset="0"/>
                            </a:rPr>
                            <m:t>𝑂𝑈𝑇</m:t>
                          </m:r>
                        </m:sub>
                      </m:sSub>
                      <m:r>
                        <a:rPr lang="en-US" altLang="en-US" sz="1800" b="0" i="1" smtClean="0">
                          <a:latin typeface="Cambria Math" panose="02040503050406030204" pitchFamily="18" charset="0"/>
                        </a:rPr>
                        <m:t>=</m:t>
                      </m:r>
                      <m:r>
                        <a:rPr lang="en-US" altLang="en-US" sz="1800" b="0" i="1" smtClean="0">
                          <a:latin typeface="Cambria Math" panose="02040503050406030204" pitchFamily="18" charset="0"/>
                        </a:rPr>
                        <m:t>𝐷</m:t>
                      </m:r>
                      <m:r>
                        <a:rPr lang="en-US" altLang="en-US" sz="1800" b="0" i="1" smtClean="0">
                          <a:latin typeface="Cambria Math" panose="02040503050406030204" pitchFamily="18" charset="0"/>
                        </a:rPr>
                        <m:t>.</m:t>
                      </m:r>
                      <m:sSub>
                        <m:sSubPr>
                          <m:ctrlPr>
                            <a:rPr lang="en-US" sz="1800" i="1">
                              <a:latin typeface="Cambria Math" panose="02040503050406030204" pitchFamily="18" charset="0"/>
                            </a:rPr>
                          </m:ctrlPr>
                        </m:sSubPr>
                        <m:e>
                          <m:r>
                            <a:rPr lang="en-US" sz="1800" i="1">
                              <a:latin typeface="Cambria Math" panose="02040503050406030204" pitchFamily="18" charset="0"/>
                            </a:rPr>
                            <m:t>𝑉</m:t>
                          </m:r>
                        </m:e>
                        <m:sub>
                          <m:r>
                            <a:rPr lang="en-US" sz="1800" i="1">
                              <a:latin typeface="Cambria Math" panose="02040503050406030204" pitchFamily="18" charset="0"/>
                            </a:rPr>
                            <m:t>𝐵𝐴𝑇</m:t>
                          </m:r>
                        </m:sub>
                      </m:sSub>
                      <m:r>
                        <a:rPr lang="en-US" sz="1800" b="0" i="1" smtClean="0">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𝐼</m:t>
                          </m:r>
                        </m:e>
                        <m:sub>
                          <m:r>
                            <a:rPr lang="en-US" altLang="en-US" sz="1800" i="1">
                              <a:latin typeface="Cambria Math" panose="02040503050406030204" pitchFamily="18" charset="0"/>
                            </a:rPr>
                            <m:t>𝑂𝑈𝑇</m:t>
                          </m:r>
                        </m:sub>
                      </m:sSub>
                    </m:oMath>
                  </m:oMathPara>
                </a14:m>
                <a:endParaRPr lang="en-US" altLang="en-US" sz="1800" dirty="0" smtClean="0"/>
              </a:p>
              <a:p>
                <a:pPr>
                  <a:spcBef>
                    <a:spcPct val="0"/>
                  </a:spcBef>
                  <a:buNone/>
                </a:pPr>
                <a:endParaRPr lang="en-US" altLang="en-US" sz="1800" dirty="0" smtClean="0"/>
              </a:p>
              <a:p>
                <a:pPr>
                  <a:spcBef>
                    <a:spcPct val="0"/>
                  </a:spcBef>
                  <a:buNone/>
                </a:pPr>
                <a:r>
                  <a:rPr lang="en-US" altLang="en-US" sz="1800" dirty="0"/>
                  <a:t>In case of an </a:t>
                </a:r>
                <a:r>
                  <a:rPr lang="en-US" altLang="en-US" sz="1800" dirty="0">
                    <a:solidFill>
                      <a:srgbClr val="0070C0"/>
                    </a:solidFill>
                  </a:rPr>
                  <a:t>ideal</a:t>
                </a:r>
                <a:r>
                  <a:rPr lang="en-US" altLang="en-US" sz="1800" dirty="0"/>
                  <a:t> DC/DC converter, the efficiency can then be expressed as:</a:t>
                </a:r>
                <a:endParaRPr lang="en-US" altLang="en-US" sz="1400" dirty="0"/>
              </a:p>
              <a:p>
                <a:pPr>
                  <a:spcBef>
                    <a:spcPct val="0"/>
                  </a:spcBef>
                  <a:buNone/>
                </a:pPr>
                <a14:m>
                  <m:oMathPara xmlns:m="http://schemas.openxmlformats.org/officeDocument/2006/math">
                    <m:oMathParaPr>
                      <m:jc m:val="centerGroup"/>
                    </m:oMathParaPr>
                    <m:oMath xmlns:m="http://schemas.openxmlformats.org/officeDocument/2006/math">
                      <m:r>
                        <a:rPr lang="en-US" altLang="en-US" sz="1800" b="0" i="1" smtClean="0">
                          <a:latin typeface="Cambria Math" panose="02040503050406030204" pitchFamily="18" charset="0"/>
                        </a:rPr>
                        <m:t>𝐸𝑓𝑓𝑖𝑐𝑖𝑒𝑛𝑐𝑦</m:t>
                      </m:r>
                      <m:r>
                        <a:rPr lang="en-US" altLang="en-US" sz="1800" b="0" i="1" smtClean="0">
                          <a:latin typeface="Cambria Math" panose="02040503050406030204" pitchFamily="18" charset="0"/>
                        </a:rPr>
                        <m:t>=</m:t>
                      </m:r>
                      <m:f>
                        <m:fPr>
                          <m:ctrlPr>
                            <a:rPr lang="en-US" altLang="en-US" sz="1800" b="0" i="1" smtClean="0">
                              <a:latin typeface="Cambria Math" panose="02040503050406030204" pitchFamily="18" charset="0"/>
                            </a:rPr>
                          </m:ctrlPr>
                        </m:fPr>
                        <m:num>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i="1">
                                  <a:latin typeface="Cambria Math" panose="02040503050406030204" pitchFamily="18" charset="0"/>
                                </a:rPr>
                                <m:t>𝑂𝑈𝑇</m:t>
                              </m:r>
                            </m:sub>
                          </m:sSub>
                        </m:num>
                        <m:den>
                          <m:sSub>
                            <m:sSubPr>
                              <m:ctrlPr>
                                <a:rPr lang="en-US" sz="1800" i="1">
                                  <a:latin typeface="Cambria Math" panose="02040503050406030204" pitchFamily="18" charset="0"/>
                                </a:rPr>
                              </m:ctrlPr>
                            </m:sSubPr>
                            <m:e>
                              <m:r>
                                <a:rPr lang="en-US" sz="1800" i="1">
                                  <a:latin typeface="Cambria Math" panose="02040503050406030204" pitchFamily="18" charset="0"/>
                                </a:rPr>
                                <m:t>𝑃</m:t>
                              </m:r>
                            </m:e>
                            <m:sub>
                              <m:r>
                                <a:rPr lang="en-US" sz="1800" i="1">
                                  <a:latin typeface="Cambria Math" panose="02040503050406030204" pitchFamily="18" charset="0"/>
                                </a:rPr>
                                <m:t>𝐵𝐴𝑇</m:t>
                              </m:r>
                            </m:sub>
                          </m:sSub>
                        </m:den>
                      </m:f>
                      <m:r>
                        <a:rPr lang="en-US" altLang="en-US" sz="1800" b="0" i="1" smtClean="0">
                          <a:latin typeface="Cambria Math" panose="02040503050406030204" pitchFamily="18" charset="0"/>
                        </a:rPr>
                        <m:t>=1</m:t>
                      </m:r>
                    </m:oMath>
                  </m:oMathPara>
                </a14:m>
                <a:endParaRPr lang="en-US" altLang="en-US" sz="1800" b="0" dirty="0" smtClean="0"/>
              </a:p>
              <a:p>
                <a:pPr>
                  <a:spcBef>
                    <a:spcPct val="0"/>
                  </a:spcBef>
                  <a:buNone/>
                </a:pPr>
                <a:r>
                  <a:rPr lang="en-US" altLang="en-US" sz="1800" dirty="0" smtClean="0"/>
                  <a:t>Of course, in a real world, some losses deteriorate the efficiency.</a:t>
                </a:r>
              </a:p>
            </p:txBody>
          </p:sp>
        </mc:Choice>
        <mc:Fallback xmlns="">
          <p:sp>
            <p:nvSpPr>
              <p:cNvPr id="8" name="Text Box 3"/>
              <p:cNvSpPr txBox="1">
                <a:spLocks noRot="1" noChangeAspect="1" noMove="1" noResize="1" noEditPoints="1" noAdjustHandles="1" noChangeArrowheads="1" noChangeShapeType="1" noTextEdit="1"/>
              </p:cNvSpPr>
              <p:nvPr/>
            </p:nvSpPr>
            <p:spPr bwMode="auto">
              <a:xfrm>
                <a:off x="1211031" y="1777766"/>
                <a:ext cx="9805308" cy="3714863"/>
              </a:xfrm>
              <a:prstGeom prst="rect">
                <a:avLst/>
              </a:prstGeom>
              <a:blipFill rotWithShape="0">
                <a:blip r:embed="rId3"/>
                <a:stretch>
                  <a:fillRect l="-560" t="-985" b="-180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372343184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36</a:t>
            </a:fld>
            <a:endParaRPr lang="fr-FR" altLang="en-US" sz="140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Efficiency</a:t>
            </a:r>
            <a:endParaRPr lang="en-US" dirty="0"/>
          </a:p>
        </p:txBody>
      </p:sp>
      <mc:AlternateContent xmlns:mc="http://schemas.openxmlformats.org/markup-compatibility/2006" xmlns:a14="http://schemas.microsoft.com/office/drawing/2010/main">
        <mc:Choice Requires="a14">
          <p:sp>
            <p:nvSpPr>
              <p:cNvPr id="10" name="Text Box 3"/>
              <p:cNvSpPr txBox="1">
                <a:spLocks noChangeArrowheads="1"/>
              </p:cNvSpPr>
              <p:nvPr/>
            </p:nvSpPr>
            <p:spPr bwMode="auto">
              <a:xfrm>
                <a:off x="1200149" y="1396774"/>
                <a:ext cx="9544049" cy="4371774"/>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smtClean="0"/>
                  <a:t>Three kinds of losses degrade the efficiency of an SMPS.</a:t>
                </a:r>
              </a:p>
              <a:p>
                <a:pPr>
                  <a:spcBef>
                    <a:spcPct val="0"/>
                  </a:spcBef>
                  <a:buNone/>
                </a:pPr>
                <a:endParaRPr lang="en-US" altLang="en-US" sz="1800" dirty="0" smtClean="0"/>
              </a:p>
              <a:p>
                <a:pPr>
                  <a:spcBef>
                    <a:spcPct val="0"/>
                  </a:spcBef>
                  <a:buNone/>
                </a:pPr>
                <a:r>
                  <a:rPr lang="en-US" altLang="en-US" sz="1800" dirty="0" smtClean="0"/>
                  <a:t>1-Joules losses:</a:t>
                </a:r>
              </a:p>
              <a:p>
                <a:pPr>
                  <a:spcBef>
                    <a:spcPct val="0"/>
                  </a:spcBef>
                  <a:buNone/>
                </a:pPr>
                <a:endParaRPr lang="en-US" altLang="en-US" sz="1800" dirty="0" smtClean="0"/>
              </a:p>
              <a:p>
                <a:pPr>
                  <a:spcBef>
                    <a:spcPct val="0"/>
                  </a:spcBef>
                  <a:buNone/>
                </a:pPr>
                <a:r>
                  <a:rPr lang="en-US" altLang="en-US" sz="1800" dirty="0" smtClean="0"/>
                  <a:t>They are due to the current which flows through the resistive path.</a:t>
                </a:r>
                <a:endParaRPr lang="en-US" altLang="en-US" sz="1400" dirty="0"/>
              </a:p>
              <a:p>
                <a:pPr>
                  <a:spcBef>
                    <a:spcPct val="0"/>
                  </a:spcBef>
                  <a:buNone/>
                </a:pPr>
                <a:r>
                  <a:rPr lang="en-US" altLang="en-US" sz="1800" dirty="0" smtClean="0"/>
                  <a:t>output </a:t>
                </a:r>
                <a:r>
                  <a:rPr lang="en-US" altLang="en-US" sz="1800" dirty="0"/>
                  <a:t>power </a:t>
                </a:r>
                <a:r>
                  <a:rPr lang="en-US" altLang="en-US" sz="1800" dirty="0" smtClean="0"/>
                  <a:t>Pmos :	</a:t>
                </a:r>
                <a14:m>
                  <m:oMath xmlns:m="http://schemas.openxmlformats.org/officeDocument/2006/math">
                    <m:sSub>
                      <m:sSubPr>
                        <m:ctrlPr>
                          <a:rPr lang="en-US" altLang="en-US" sz="1800" i="1" smtClean="0">
                            <a:latin typeface="Cambria Math" panose="02040503050406030204" pitchFamily="18" charset="0"/>
                          </a:rPr>
                        </m:ctrlPr>
                      </m:sSubPr>
                      <m:e>
                        <m:r>
                          <a:rPr lang="en-US" altLang="en-US" sz="1800" b="0" i="1" smtClean="0">
                            <a:latin typeface="Cambria Math" panose="02040503050406030204" pitchFamily="18" charset="0"/>
                          </a:rPr>
                          <m:t>𝑃</m:t>
                        </m:r>
                      </m:e>
                      <m:sub>
                        <m:r>
                          <a:rPr lang="en-US" altLang="en-US" sz="1800" b="0" i="1" smtClean="0">
                            <a:latin typeface="Cambria Math" panose="02040503050406030204" pitchFamily="18" charset="0"/>
                          </a:rPr>
                          <m:t>𝑝𝑚𝑜𝑠</m:t>
                        </m:r>
                      </m:sub>
                    </m:sSub>
                    <m:r>
                      <a:rPr lang="en-US" altLang="en-US" sz="1800" b="0" i="1" smtClean="0">
                        <a:latin typeface="Cambria Math" panose="02040503050406030204" pitchFamily="18" charset="0"/>
                      </a:rPr>
                      <m:t>=</m:t>
                    </m:r>
                    <m:sSub>
                      <m:sSubPr>
                        <m:ctrlPr>
                          <a:rPr lang="en-US" altLang="en-US" sz="1800" b="0" i="1" smtClean="0">
                            <a:latin typeface="Cambria Math" panose="02040503050406030204" pitchFamily="18" charset="0"/>
                          </a:rPr>
                        </m:ctrlPr>
                      </m:sSubPr>
                      <m:e>
                        <m:r>
                          <a:rPr lang="en-US" altLang="en-US" sz="1800" b="0" i="1" smtClean="0">
                            <a:latin typeface="Cambria Math" panose="02040503050406030204" pitchFamily="18" charset="0"/>
                          </a:rPr>
                          <m:t>𝑅𝑜𝑛</m:t>
                        </m:r>
                      </m:e>
                      <m:sub>
                        <m:r>
                          <a:rPr lang="en-US" altLang="en-US" sz="1800" b="0" i="1" smtClean="0">
                            <a:latin typeface="Cambria Math" panose="02040503050406030204" pitchFamily="18" charset="0"/>
                          </a:rPr>
                          <m:t>𝑝𝑚𝑜𝑠</m:t>
                        </m:r>
                      </m:sub>
                    </m:sSub>
                    <m:r>
                      <a:rPr lang="en-US" altLang="en-US" sz="1800" b="0" i="1" smtClean="0">
                        <a:latin typeface="Cambria Math" panose="02040503050406030204" pitchFamily="18" charset="0"/>
                      </a:rPr>
                      <m:t>.</m:t>
                    </m:r>
                    <m:sSup>
                      <m:sSupPr>
                        <m:ctrlPr>
                          <a:rPr lang="en-US" altLang="en-US" sz="1800" b="0" i="1" smtClean="0">
                            <a:latin typeface="Cambria Math" panose="02040503050406030204" pitchFamily="18" charset="0"/>
                          </a:rPr>
                        </m:ctrlPr>
                      </m:sSupPr>
                      <m:e>
                        <m:r>
                          <a:rPr lang="en-US" altLang="en-US" sz="1800" b="0" i="1" smtClean="0">
                            <a:latin typeface="Cambria Math" panose="02040503050406030204" pitchFamily="18" charset="0"/>
                          </a:rPr>
                          <m:t>𝐼𝑜𝑢𝑡</m:t>
                        </m:r>
                      </m:e>
                      <m:sup>
                        <m:r>
                          <a:rPr lang="en-US" altLang="en-US" sz="1800" b="0" i="1" smtClean="0">
                            <a:latin typeface="Cambria Math" panose="02040503050406030204" pitchFamily="18" charset="0"/>
                          </a:rPr>
                          <m:t>2</m:t>
                        </m:r>
                      </m:sup>
                    </m:sSup>
                  </m:oMath>
                </a14:m>
                <a:r>
                  <a:rPr lang="en-US" altLang="en-US" sz="1400" dirty="0" smtClean="0"/>
                  <a:t>.D</a:t>
                </a:r>
              </a:p>
              <a:p>
                <a:pPr lvl="0">
                  <a:spcBef>
                    <a:spcPct val="0"/>
                  </a:spcBef>
                  <a:buNone/>
                </a:pPr>
                <a:r>
                  <a:rPr lang="en-US" altLang="en-US" sz="1800" dirty="0">
                    <a:solidFill>
                      <a:prstClr val="black"/>
                    </a:solidFill>
                    <a:cs typeface="Arial" panose="020B0604020202020204" pitchFamily="34" charset="0"/>
                  </a:rPr>
                  <a:t>output power </a:t>
                </a:r>
                <a:r>
                  <a:rPr lang="en-US" altLang="en-US" sz="1800" dirty="0" smtClean="0">
                    <a:solidFill>
                      <a:prstClr val="black"/>
                    </a:solidFill>
                    <a:cs typeface="Arial" panose="020B0604020202020204" pitchFamily="34" charset="0"/>
                  </a:rPr>
                  <a:t>Nmos </a:t>
                </a:r>
                <a:r>
                  <a:rPr lang="en-US" altLang="en-US" sz="1800" dirty="0">
                    <a:solidFill>
                      <a:prstClr val="black"/>
                    </a:solidFill>
                    <a:cs typeface="Arial" panose="020B0604020202020204" pitchFamily="34" charset="0"/>
                  </a:rPr>
                  <a:t>:</a:t>
                </a:r>
                <a:r>
                  <a:rPr lang="en-US" altLang="en-US" sz="1800" dirty="0">
                    <a:solidFill>
                      <a:prstClr val="black"/>
                    </a:solidFill>
                    <a:latin typeface="Calibri" panose="020F0502020204030204"/>
                  </a:rPr>
                  <a:t>	</a:t>
                </a:r>
                <a14:m>
                  <m:oMath xmlns:m="http://schemas.openxmlformats.org/officeDocument/2006/math">
                    <m:sSub>
                      <m:sSubPr>
                        <m:ctrlPr>
                          <a:rPr lang="en-US" altLang="en-US" sz="1800" i="1">
                            <a:solidFill>
                              <a:prstClr val="black"/>
                            </a:solidFill>
                            <a:latin typeface="Cambria Math" panose="02040503050406030204" pitchFamily="18" charset="0"/>
                          </a:rPr>
                        </m:ctrlPr>
                      </m:sSubPr>
                      <m:e>
                        <m:r>
                          <a:rPr lang="en-US" altLang="en-US" sz="1800" i="1">
                            <a:solidFill>
                              <a:prstClr val="black"/>
                            </a:solidFill>
                            <a:latin typeface="Cambria Math" panose="02040503050406030204" pitchFamily="18" charset="0"/>
                          </a:rPr>
                          <m:t>𝑃</m:t>
                        </m:r>
                      </m:e>
                      <m:sub>
                        <m:r>
                          <a:rPr lang="en-US" altLang="en-US" sz="1800" b="0" i="1" smtClean="0">
                            <a:solidFill>
                              <a:prstClr val="black"/>
                            </a:solidFill>
                            <a:latin typeface="Cambria Math" panose="02040503050406030204" pitchFamily="18" charset="0"/>
                          </a:rPr>
                          <m:t>𝑛</m:t>
                        </m:r>
                        <m:r>
                          <a:rPr lang="en-US" altLang="en-US" sz="1800" i="1">
                            <a:solidFill>
                              <a:prstClr val="black"/>
                            </a:solidFill>
                            <a:latin typeface="Cambria Math" panose="02040503050406030204" pitchFamily="18" charset="0"/>
                          </a:rPr>
                          <m:t>𝑚𝑜𝑠</m:t>
                        </m:r>
                      </m:sub>
                    </m:sSub>
                    <m:r>
                      <a:rPr lang="en-US" altLang="en-US" sz="1800" i="1">
                        <a:solidFill>
                          <a:prstClr val="black"/>
                        </a:solidFill>
                        <a:latin typeface="Cambria Math" panose="02040503050406030204" pitchFamily="18" charset="0"/>
                      </a:rPr>
                      <m:t>=</m:t>
                    </m:r>
                    <m:sSub>
                      <m:sSubPr>
                        <m:ctrlPr>
                          <a:rPr lang="en-US" altLang="en-US" sz="1800" i="1">
                            <a:solidFill>
                              <a:prstClr val="black"/>
                            </a:solidFill>
                            <a:latin typeface="Cambria Math" panose="02040503050406030204" pitchFamily="18" charset="0"/>
                          </a:rPr>
                        </m:ctrlPr>
                      </m:sSubPr>
                      <m:e>
                        <m:r>
                          <a:rPr lang="en-US" altLang="en-US" sz="1800" i="1">
                            <a:solidFill>
                              <a:prstClr val="black"/>
                            </a:solidFill>
                            <a:latin typeface="Cambria Math" panose="02040503050406030204" pitchFamily="18" charset="0"/>
                          </a:rPr>
                          <m:t>𝑅𝑜𝑛</m:t>
                        </m:r>
                      </m:e>
                      <m:sub>
                        <m:r>
                          <a:rPr lang="en-US" altLang="en-US" sz="1800" b="0" i="1" smtClean="0">
                            <a:solidFill>
                              <a:prstClr val="black"/>
                            </a:solidFill>
                            <a:latin typeface="Cambria Math" panose="02040503050406030204" pitchFamily="18" charset="0"/>
                          </a:rPr>
                          <m:t>𝑛</m:t>
                        </m:r>
                        <m:r>
                          <a:rPr lang="en-US" altLang="en-US" sz="1800" i="1">
                            <a:solidFill>
                              <a:prstClr val="black"/>
                            </a:solidFill>
                            <a:latin typeface="Cambria Math" panose="02040503050406030204" pitchFamily="18" charset="0"/>
                          </a:rPr>
                          <m:t>𝑚𝑜𝑠</m:t>
                        </m:r>
                      </m:sub>
                    </m:sSub>
                    <m:r>
                      <a:rPr lang="en-US" altLang="en-US" sz="1800" i="1">
                        <a:solidFill>
                          <a:prstClr val="black"/>
                        </a:solidFill>
                        <a:latin typeface="Cambria Math" panose="02040503050406030204" pitchFamily="18" charset="0"/>
                      </a:rPr>
                      <m:t>.</m:t>
                    </m:r>
                    <m:sSup>
                      <m:sSupPr>
                        <m:ctrlPr>
                          <a:rPr lang="en-US" altLang="en-US" sz="1800" i="1">
                            <a:solidFill>
                              <a:prstClr val="black"/>
                            </a:solidFill>
                            <a:latin typeface="Cambria Math" panose="02040503050406030204" pitchFamily="18" charset="0"/>
                          </a:rPr>
                        </m:ctrlPr>
                      </m:sSupPr>
                      <m:e>
                        <m:r>
                          <a:rPr lang="en-US" altLang="en-US" sz="1800" i="1">
                            <a:solidFill>
                              <a:prstClr val="black"/>
                            </a:solidFill>
                            <a:latin typeface="Cambria Math" panose="02040503050406030204" pitchFamily="18" charset="0"/>
                          </a:rPr>
                          <m:t>𝐼𝑜𝑢𝑡</m:t>
                        </m:r>
                      </m:e>
                      <m:sup>
                        <m:r>
                          <a:rPr lang="en-US" altLang="en-US" sz="1800" i="1">
                            <a:solidFill>
                              <a:prstClr val="black"/>
                            </a:solidFill>
                            <a:latin typeface="Cambria Math" panose="02040503050406030204" pitchFamily="18" charset="0"/>
                          </a:rPr>
                          <m:t>2</m:t>
                        </m:r>
                      </m:sup>
                    </m:sSup>
                  </m:oMath>
                </a14:m>
                <a:r>
                  <a:rPr lang="en-US" altLang="en-US" sz="1400" dirty="0" smtClean="0">
                    <a:solidFill>
                      <a:prstClr val="black"/>
                    </a:solidFill>
                    <a:latin typeface="Calibri" panose="020F0502020204030204"/>
                  </a:rPr>
                  <a:t>.(1-D)</a:t>
                </a:r>
              </a:p>
              <a:p>
                <a:pPr lvl="0">
                  <a:spcBef>
                    <a:spcPct val="0"/>
                  </a:spcBef>
                  <a:buNone/>
                </a:pPr>
                <a:r>
                  <a:rPr lang="en-US" altLang="en-US" sz="1800" dirty="0" smtClean="0">
                    <a:solidFill>
                      <a:prstClr val="black"/>
                    </a:solidFill>
                    <a:cs typeface="Arial" panose="020B0604020202020204" pitchFamily="34" charset="0"/>
                  </a:rPr>
                  <a:t>ESR inductor:		</a:t>
                </a:r>
                <a14:m>
                  <m:oMath xmlns:m="http://schemas.openxmlformats.org/officeDocument/2006/math">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𝑃</m:t>
                        </m:r>
                      </m:e>
                      <m:sub>
                        <m:r>
                          <a:rPr lang="en-US" altLang="en-US" sz="1800" b="0" i="1" smtClean="0">
                            <a:latin typeface="Cambria Math" panose="02040503050406030204" pitchFamily="18" charset="0"/>
                          </a:rPr>
                          <m:t>𝑒𝑠𝑟𝐿</m:t>
                        </m:r>
                      </m:sub>
                    </m:sSub>
                    <m:r>
                      <a:rPr lang="en-US" altLang="en-US" sz="1800" i="1">
                        <a:latin typeface="Cambria Math" panose="02040503050406030204" pitchFamily="18" charset="0"/>
                      </a:rPr>
                      <m:t>=</m:t>
                    </m:r>
                    <m:sSub>
                      <m:sSubPr>
                        <m:ctrlPr>
                          <a:rPr lang="en-US" altLang="en-US" sz="1800" i="1">
                            <a:latin typeface="Cambria Math" panose="02040503050406030204" pitchFamily="18" charset="0"/>
                          </a:rPr>
                        </m:ctrlPr>
                      </m:sSubPr>
                      <m:e>
                        <m:r>
                          <a:rPr lang="en-US" altLang="en-US" sz="1800" i="1">
                            <a:latin typeface="Cambria Math" panose="02040503050406030204" pitchFamily="18" charset="0"/>
                          </a:rPr>
                          <m:t>𝑅</m:t>
                        </m:r>
                      </m:e>
                      <m:sub>
                        <m:r>
                          <a:rPr lang="en-US" altLang="en-US" sz="1800" b="0" i="1" smtClean="0">
                            <a:latin typeface="Cambria Math" panose="02040503050406030204" pitchFamily="18" charset="0"/>
                          </a:rPr>
                          <m:t>𝑒𝑠𝑟𝐿</m:t>
                        </m:r>
                      </m:sub>
                    </m:sSub>
                    <m:r>
                      <a:rPr lang="en-US" altLang="en-US" sz="1800" i="1">
                        <a:latin typeface="Cambria Math" panose="02040503050406030204" pitchFamily="18" charset="0"/>
                      </a:rPr>
                      <m:t>.</m:t>
                    </m:r>
                    <m:sSup>
                      <m:sSupPr>
                        <m:ctrlPr>
                          <a:rPr lang="en-US" altLang="en-US" sz="1800" i="1">
                            <a:latin typeface="Cambria Math" panose="02040503050406030204" pitchFamily="18" charset="0"/>
                          </a:rPr>
                        </m:ctrlPr>
                      </m:sSupPr>
                      <m:e>
                        <m:r>
                          <a:rPr lang="en-US" altLang="en-US" sz="1800" i="1">
                            <a:latin typeface="Cambria Math" panose="02040503050406030204" pitchFamily="18" charset="0"/>
                          </a:rPr>
                          <m:t>𝐼𝑜𝑢𝑡</m:t>
                        </m:r>
                      </m:e>
                      <m:sup>
                        <m:r>
                          <a:rPr lang="en-US" altLang="en-US" sz="1800" i="1">
                            <a:latin typeface="Cambria Math" panose="02040503050406030204" pitchFamily="18" charset="0"/>
                          </a:rPr>
                          <m:t>2</m:t>
                        </m:r>
                      </m:sup>
                    </m:sSup>
                  </m:oMath>
                </a14:m>
                <a:endParaRPr lang="en-US" altLang="en-US" sz="1800" dirty="0" smtClean="0">
                  <a:solidFill>
                    <a:prstClr val="black"/>
                  </a:solidFill>
                  <a:cs typeface="Arial" panose="020B0604020202020204" pitchFamily="34" charset="0"/>
                </a:endParaRPr>
              </a:p>
              <a:p>
                <a:pPr lvl="0">
                  <a:spcBef>
                    <a:spcPct val="0"/>
                  </a:spcBef>
                  <a:buNone/>
                </a:pPr>
                <a:r>
                  <a:rPr lang="en-US" altLang="en-US" sz="1800" dirty="0" smtClean="0">
                    <a:solidFill>
                      <a:prstClr val="black"/>
                    </a:solidFill>
                    <a:cs typeface="Arial" panose="020B0604020202020204" pitchFamily="34" charset="0"/>
                  </a:rPr>
                  <a:t>ESR capacitor:		usually negligible</a:t>
                </a:r>
              </a:p>
              <a:p>
                <a:pPr lvl="0">
                  <a:spcBef>
                    <a:spcPct val="0"/>
                  </a:spcBef>
                  <a:buNone/>
                </a:pPr>
                <a:endParaRPr lang="en-US" altLang="en-US" sz="1800" dirty="0">
                  <a:solidFill>
                    <a:prstClr val="black"/>
                  </a:solidFill>
                  <a:cs typeface="Arial" panose="020B0604020202020204" pitchFamily="34" charset="0"/>
                </a:endParaRPr>
              </a:p>
              <a:p>
                <a:r>
                  <a:rPr lang="en-US" altLang="en-US" sz="1200" dirty="0" smtClean="0">
                    <a:solidFill>
                      <a:prstClr val="black"/>
                    </a:solidFill>
                    <a:cs typeface="Arial" panose="020B0604020202020204" pitchFamily="34" charset="0"/>
                  </a:rPr>
                  <a:t>Example:	</a:t>
                </a:r>
                <a:r>
                  <a:rPr lang="en-US" sz="1200" dirty="0"/>
                  <a:t>Vbat=3V Vout=1.5V Iload=20mA, Ronp=0.96Ω, Ronn=0.53Ω, </a:t>
                </a:r>
                <a:r>
                  <a:rPr lang="en-US" sz="1200" dirty="0" smtClean="0"/>
                  <a:t>ResrL=1.5Ω</a:t>
                </a:r>
                <a:r>
                  <a:rPr lang="en-US" sz="1200" dirty="0"/>
                  <a:t>, </a:t>
                </a:r>
                <a:r>
                  <a:rPr lang="en-US" sz="1200" dirty="0" smtClean="0"/>
                  <a:t>ResrC=5mΩ</a:t>
                </a:r>
                <a:endParaRPr lang="en-US" sz="1200" dirty="0"/>
              </a:p>
              <a:p>
                <a:pPr>
                  <a:spcBef>
                    <a:spcPct val="0"/>
                  </a:spcBef>
                  <a:buNone/>
                </a:pPr>
                <a:r>
                  <a:rPr lang="en-US" altLang="en-US" sz="1200" dirty="0"/>
                  <a:t>output power Pmos :	</a:t>
                </a:r>
                <a14:m>
                  <m:oMath xmlns:m="http://schemas.openxmlformats.org/officeDocument/2006/math">
                    <m:sSub>
                      <m:sSubPr>
                        <m:ctrlPr>
                          <a:rPr lang="en-US" altLang="en-US" sz="1200" i="1">
                            <a:latin typeface="Cambria Math" panose="02040503050406030204" pitchFamily="18" charset="0"/>
                          </a:rPr>
                        </m:ctrlPr>
                      </m:sSubPr>
                      <m:e>
                        <m:r>
                          <a:rPr lang="en-US" altLang="en-US" sz="1200" i="1">
                            <a:latin typeface="Cambria Math" panose="02040503050406030204" pitchFamily="18" charset="0"/>
                          </a:rPr>
                          <m:t>𝑃</m:t>
                        </m:r>
                      </m:e>
                      <m:sub>
                        <m:r>
                          <a:rPr lang="en-US" altLang="en-US" sz="1200" i="1">
                            <a:latin typeface="Cambria Math" panose="02040503050406030204" pitchFamily="18" charset="0"/>
                          </a:rPr>
                          <m:t>𝑝𝑚𝑜𝑠</m:t>
                        </m:r>
                      </m:sub>
                    </m:sSub>
                    <m:r>
                      <a:rPr lang="en-US" altLang="en-US" sz="1200" i="1">
                        <a:latin typeface="Cambria Math" panose="02040503050406030204" pitchFamily="18" charset="0"/>
                      </a:rPr>
                      <m:t>=</m:t>
                    </m:r>
                    <m:r>
                      <a:rPr lang="en-US" altLang="en-US" sz="1200" b="0" i="1" smtClean="0">
                        <a:latin typeface="Cambria Math" panose="02040503050406030204" pitchFamily="18" charset="0"/>
                      </a:rPr>
                      <m:t>192 </m:t>
                    </m:r>
                    <m:r>
                      <a:rPr lang="en-US" altLang="en-US" sz="1200" b="0" i="1" smtClean="0">
                        <a:latin typeface="Cambria Math" panose="02040503050406030204" pitchFamily="18" charset="0"/>
                      </a:rPr>
                      <m:t>𝑢𝑤</m:t>
                    </m:r>
                  </m:oMath>
                </a14:m>
                <a:endParaRPr lang="en-US" altLang="en-US" sz="1200" b="0" dirty="0" smtClean="0"/>
              </a:p>
              <a:p>
                <a:pPr>
                  <a:spcBef>
                    <a:spcPct val="0"/>
                  </a:spcBef>
                  <a:buNone/>
                </a:pPr>
                <a:r>
                  <a:rPr lang="en-US" altLang="en-US" sz="1200" dirty="0">
                    <a:solidFill>
                      <a:prstClr val="black"/>
                    </a:solidFill>
                    <a:cs typeface="Arial" panose="020B0604020202020204" pitchFamily="34" charset="0"/>
                  </a:rPr>
                  <a:t>output power Nmos :</a:t>
                </a:r>
                <a:r>
                  <a:rPr lang="en-US" altLang="en-US" sz="1200" dirty="0">
                    <a:solidFill>
                      <a:prstClr val="black"/>
                    </a:solidFill>
                    <a:latin typeface="Calibri" panose="020F0502020204030204"/>
                  </a:rPr>
                  <a:t>	</a:t>
                </a:r>
                <a14:m>
                  <m:oMath xmlns:m="http://schemas.openxmlformats.org/officeDocument/2006/math">
                    <m:sSub>
                      <m:sSubPr>
                        <m:ctrlPr>
                          <a:rPr lang="en-US" altLang="en-US" sz="1200" i="1">
                            <a:solidFill>
                              <a:prstClr val="black"/>
                            </a:solidFill>
                            <a:latin typeface="Cambria Math" panose="02040503050406030204" pitchFamily="18" charset="0"/>
                          </a:rPr>
                        </m:ctrlPr>
                      </m:sSubPr>
                      <m:e>
                        <m:r>
                          <a:rPr lang="en-US" altLang="en-US" sz="1200" i="1">
                            <a:solidFill>
                              <a:prstClr val="black"/>
                            </a:solidFill>
                            <a:latin typeface="Cambria Math" panose="02040503050406030204" pitchFamily="18" charset="0"/>
                          </a:rPr>
                          <m:t>𝑃</m:t>
                        </m:r>
                      </m:e>
                      <m:sub>
                        <m:r>
                          <a:rPr lang="en-US" altLang="en-US" sz="1200" i="1">
                            <a:solidFill>
                              <a:prstClr val="black"/>
                            </a:solidFill>
                            <a:latin typeface="Cambria Math" panose="02040503050406030204" pitchFamily="18" charset="0"/>
                          </a:rPr>
                          <m:t>𝑛𝑚𝑜𝑠</m:t>
                        </m:r>
                      </m:sub>
                    </m:sSub>
                    <m:r>
                      <a:rPr lang="en-US" altLang="en-US" sz="1200" i="1">
                        <a:solidFill>
                          <a:prstClr val="black"/>
                        </a:solidFill>
                        <a:latin typeface="Cambria Math" panose="02040503050406030204" pitchFamily="18" charset="0"/>
                      </a:rPr>
                      <m:t>=</m:t>
                    </m:r>
                    <m:r>
                      <a:rPr lang="en-US" altLang="en-US" sz="1200" b="0" i="1" smtClean="0">
                        <a:solidFill>
                          <a:prstClr val="black"/>
                        </a:solidFill>
                        <a:latin typeface="Cambria Math" panose="02040503050406030204" pitchFamily="18" charset="0"/>
                      </a:rPr>
                      <m:t>106</m:t>
                    </m:r>
                    <m:r>
                      <a:rPr lang="en-US" altLang="en-US" sz="1200" b="0" i="1" smtClean="0">
                        <a:solidFill>
                          <a:prstClr val="black"/>
                        </a:solidFill>
                        <a:latin typeface="Cambria Math" panose="02040503050406030204" pitchFamily="18" charset="0"/>
                      </a:rPr>
                      <m:t>𝑢𝑊</m:t>
                    </m:r>
                  </m:oMath>
                </a14:m>
                <a:endParaRPr lang="en-US" altLang="en-US" sz="1200" b="0" dirty="0" smtClean="0">
                  <a:solidFill>
                    <a:prstClr val="black"/>
                  </a:solidFill>
                  <a:latin typeface="Calibri" panose="020F0502020204030204"/>
                </a:endParaRPr>
              </a:p>
              <a:p>
                <a:pPr>
                  <a:spcBef>
                    <a:spcPct val="0"/>
                  </a:spcBef>
                  <a:buNone/>
                </a:pPr>
                <a:r>
                  <a:rPr lang="en-US" altLang="en-US" sz="1200" dirty="0">
                    <a:solidFill>
                      <a:prstClr val="black"/>
                    </a:solidFill>
                    <a:cs typeface="Arial" panose="020B0604020202020204" pitchFamily="34" charset="0"/>
                  </a:rPr>
                  <a:t>ESR inductor</a:t>
                </a:r>
                <a:r>
                  <a:rPr lang="en-US" altLang="en-US" sz="1200" dirty="0" smtClean="0">
                    <a:solidFill>
                      <a:prstClr val="black"/>
                    </a:solidFill>
                    <a:cs typeface="Arial" panose="020B0604020202020204" pitchFamily="34" charset="0"/>
                  </a:rPr>
                  <a:t>:</a:t>
                </a:r>
                <a:r>
                  <a:rPr lang="en-US" altLang="en-US" sz="1200" dirty="0">
                    <a:solidFill>
                      <a:prstClr val="black"/>
                    </a:solidFill>
                    <a:cs typeface="Arial" panose="020B0604020202020204" pitchFamily="34" charset="0"/>
                  </a:rPr>
                  <a:t>	</a:t>
                </a:r>
                <a14:m>
                  <m:oMath xmlns:m="http://schemas.openxmlformats.org/officeDocument/2006/math">
                    <m:sSub>
                      <m:sSubPr>
                        <m:ctrlPr>
                          <a:rPr lang="en-US" altLang="en-US" sz="1200" i="1">
                            <a:latin typeface="Cambria Math" panose="02040503050406030204" pitchFamily="18" charset="0"/>
                          </a:rPr>
                        </m:ctrlPr>
                      </m:sSubPr>
                      <m:e>
                        <m:r>
                          <a:rPr lang="en-US" altLang="en-US" sz="1200" i="1">
                            <a:latin typeface="Cambria Math" panose="02040503050406030204" pitchFamily="18" charset="0"/>
                          </a:rPr>
                          <m:t>𝑃</m:t>
                        </m:r>
                      </m:e>
                      <m:sub>
                        <m:r>
                          <a:rPr lang="en-US" altLang="en-US" sz="1200" i="1">
                            <a:latin typeface="Cambria Math" panose="02040503050406030204" pitchFamily="18" charset="0"/>
                          </a:rPr>
                          <m:t>𝑒𝑠𝑟𝐿</m:t>
                        </m:r>
                      </m:sub>
                    </m:sSub>
                    <m:r>
                      <a:rPr lang="en-US" altLang="en-US" sz="1200" i="1">
                        <a:latin typeface="Cambria Math" panose="02040503050406030204" pitchFamily="18" charset="0"/>
                      </a:rPr>
                      <m:t>=</m:t>
                    </m:r>
                    <m:r>
                      <a:rPr lang="en-US" altLang="en-US" sz="1200" b="0" i="1" smtClean="0">
                        <a:latin typeface="Cambria Math" panose="02040503050406030204" pitchFamily="18" charset="0"/>
                      </a:rPr>
                      <m:t>600</m:t>
                    </m:r>
                    <m:r>
                      <a:rPr lang="en-US" altLang="en-US" sz="1200" b="0" i="1" smtClean="0">
                        <a:latin typeface="Cambria Math" panose="02040503050406030204" pitchFamily="18" charset="0"/>
                      </a:rPr>
                      <m:t>𝑢𝑊</m:t>
                    </m:r>
                  </m:oMath>
                </a14:m>
                <a:endParaRPr lang="en-US" altLang="en-US" sz="1200" b="0" dirty="0" smtClean="0"/>
              </a:p>
              <a:p>
                <a:pPr>
                  <a:spcBef>
                    <a:spcPct val="0"/>
                  </a:spcBef>
                  <a:buNone/>
                </a:pPr>
                <a:endParaRPr lang="en-US" altLang="en-US" sz="1800" b="0" dirty="0" smtClean="0"/>
              </a:p>
              <a:p>
                <a:pPr>
                  <a:spcBef>
                    <a:spcPct val="0"/>
                  </a:spcBef>
                  <a:buNone/>
                </a:pPr>
                <a14:m>
                  <m:oMathPara xmlns:m="http://schemas.openxmlformats.org/officeDocument/2006/math">
                    <m:oMathParaPr>
                      <m:jc m:val="centerGroup"/>
                    </m:oMathParaPr>
                    <m:oMath xmlns:m="http://schemas.openxmlformats.org/officeDocument/2006/math">
                      <m:sSub>
                        <m:sSubPr>
                          <m:ctrlPr>
                            <a:rPr lang="en-US" altLang="en-US" sz="1800" i="1" smtClean="0">
                              <a:solidFill>
                                <a:srgbClr val="FF0000"/>
                              </a:solidFill>
                              <a:latin typeface="Cambria Math" panose="02040503050406030204" pitchFamily="18" charset="0"/>
                              <a:cs typeface="Arial" panose="020B0604020202020204" pitchFamily="34" charset="0"/>
                            </a:rPr>
                          </m:ctrlPr>
                        </m:sSubPr>
                        <m:e>
                          <m:r>
                            <a:rPr lang="en-US" altLang="en-US" sz="1800" b="0" i="1" smtClean="0">
                              <a:solidFill>
                                <a:srgbClr val="FF0000"/>
                              </a:solidFill>
                              <a:latin typeface="Cambria Math" panose="02040503050406030204" pitchFamily="18" charset="0"/>
                              <a:cs typeface="Arial" panose="020B0604020202020204" pitchFamily="34" charset="0"/>
                            </a:rPr>
                            <m:t>𝑃</m:t>
                          </m:r>
                        </m:e>
                        <m:sub>
                          <m:r>
                            <a:rPr lang="en-US" altLang="en-US" sz="1800" b="0" i="1" smtClean="0">
                              <a:solidFill>
                                <a:srgbClr val="FF0000"/>
                              </a:solidFill>
                              <a:latin typeface="Cambria Math" panose="02040503050406030204" pitchFamily="18" charset="0"/>
                              <a:cs typeface="Arial" panose="020B0604020202020204" pitchFamily="34" charset="0"/>
                            </a:rPr>
                            <m:t>𝑗𝑜𝑢𝑙𝑒</m:t>
                          </m:r>
                        </m:sub>
                      </m:sSub>
                      <m:r>
                        <a:rPr lang="en-US" altLang="en-US" sz="1800" b="0" i="1" smtClean="0">
                          <a:solidFill>
                            <a:srgbClr val="FF0000"/>
                          </a:solidFill>
                          <a:latin typeface="Cambria Math" panose="02040503050406030204" pitchFamily="18" charset="0"/>
                          <a:cs typeface="Arial" panose="020B0604020202020204" pitchFamily="34" charset="0"/>
                        </a:rPr>
                        <m:t>=</m:t>
                      </m:r>
                      <m:sSub>
                        <m:sSubPr>
                          <m:ctrlPr>
                            <a:rPr lang="en-US" altLang="en-US" sz="1800" i="1">
                              <a:solidFill>
                                <a:srgbClr val="FF0000"/>
                              </a:solidFill>
                              <a:latin typeface="Cambria Math" panose="02040503050406030204" pitchFamily="18" charset="0"/>
                            </a:rPr>
                          </m:ctrlPr>
                        </m:sSubPr>
                        <m:e>
                          <m:r>
                            <a:rPr lang="en-US" altLang="en-US" sz="1800" b="0" i="1" smtClean="0">
                              <a:solidFill>
                                <a:srgbClr val="FF0000"/>
                              </a:solidFill>
                              <a:latin typeface="Cambria Math" panose="02040503050406030204" pitchFamily="18" charset="0"/>
                            </a:rPr>
                            <m:t>(</m:t>
                          </m:r>
                          <m:r>
                            <a:rPr lang="en-US" altLang="en-US" sz="1800" i="1">
                              <a:solidFill>
                                <a:srgbClr val="FF0000"/>
                              </a:solidFill>
                              <a:latin typeface="Cambria Math" panose="02040503050406030204" pitchFamily="18" charset="0"/>
                            </a:rPr>
                            <m:t>𝑅𝑜𝑛</m:t>
                          </m:r>
                        </m:e>
                        <m:sub>
                          <m:r>
                            <a:rPr lang="en-US" altLang="en-US" sz="1800" i="1">
                              <a:solidFill>
                                <a:srgbClr val="FF0000"/>
                              </a:solidFill>
                              <a:latin typeface="Cambria Math" panose="02040503050406030204" pitchFamily="18" charset="0"/>
                            </a:rPr>
                            <m:t>𝑝𝑚𝑜𝑠</m:t>
                          </m:r>
                        </m:sub>
                      </m:sSub>
                      <m:r>
                        <a:rPr lang="en-US" altLang="en-US" sz="1800" b="0" i="1" smtClean="0">
                          <a:solidFill>
                            <a:srgbClr val="FF0000"/>
                          </a:solidFill>
                          <a:latin typeface="Cambria Math" panose="02040503050406030204" pitchFamily="18" charset="0"/>
                        </a:rPr>
                        <m:t>.</m:t>
                      </m:r>
                      <m:r>
                        <a:rPr lang="en-US" altLang="en-US" sz="1800" b="0" i="1" smtClean="0">
                          <a:solidFill>
                            <a:srgbClr val="FF0000"/>
                          </a:solidFill>
                          <a:latin typeface="Cambria Math" panose="02040503050406030204" pitchFamily="18" charset="0"/>
                        </a:rPr>
                        <m:t>𝐷</m:t>
                      </m:r>
                      <m:r>
                        <a:rPr lang="en-US" altLang="en-US" sz="1800" b="0" i="1" smtClean="0">
                          <a:solidFill>
                            <a:srgbClr val="FF0000"/>
                          </a:solidFill>
                          <a:latin typeface="Cambria Math" panose="02040503050406030204" pitchFamily="18" charset="0"/>
                        </a:rPr>
                        <m:t>+</m:t>
                      </m:r>
                      <m:sSub>
                        <m:sSubPr>
                          <m:ctrlPr>
                            <a:rPr lang="en-US" altLang="en-US" sz="1800" i="1">
                              <a:solidFill>
                                <a:srgbClr val="FF0000"/>
                              </a:solidFill>
                              <a:latin typeface="Cambria Math" panose="02040503050406030204" pitchFamily="18" charset="0"/>
                            </a:rPr>
                          </m:ctrlPr>
                        </m:sSubPr>
                        <m:e>
                          <m:r>
                            <a:rPr lang="en-US" altLang="en-US" sz="1800" i="1">
                              <a:solidFill>
                                <a:srgbClr val="FF0000"/>
                              </a:solidFill>
                              <a:latin typeface="Cambria Math" panose="02040503050406030204" pitchFamily="18" charset="0"/>
                            </a:rPr>
                            <m:t>𝑅𝑜𝑛</m:t>
                          </m:r>
                        </m:e>
                        <m:sub>
                          <m:r>
                            <a:rPr lang="en-US" altLang="en-US" sz="1800" i="1">
                              <a:solidFill>
                                <a:srgbClr val="FF0000"/>
                              </a:solidFill>
                              <a:latin typeface="Cambria Math" panose="02040503050406030204" pitchFamily="18" charset="0"/>
                            </a:rPr>
                            <m:t>𝑛𝑚𝑜𝑠</m:t>
                          </m:r>
                        </m:sub>
                      </m:sSub>
                      <m:r>
                        <a:rPr lang="en-US" altLang="en-US" sz="1800" b="0" i="1" smtClean="0">
                          <a:solidFill>
                            <a:srgbClr val="FF0000"/>
                          </a:solidFill>
                          <a:latin typeface="Cambria Math" panose="02040503050406030204" pitchFamily="18" charset="0"/>
                        </a:rPr>
                        <m:t>.</m:t>
                      </m:r>
                      <m:d>
                        <m:dPr>
                          <m:ctrlPr>
                            <a:rPr lang="en-US" altLang="en-US" sz="1800" b="0" i="1" smtClean="0">
                              <a:solidFill>
                                <a:srgbClr val="FF0000"/>
                              </a:solidFill>
                              <a:latin typeface="Cambria Math" panose="02040503050406030204" pitchFamily="18" charset="0"/>
                            </a:rPr>
                          </m:ctrlPr>
                        </m:dPr>
                        <m:e>
                          <m:r>
                            <a:rPr lang="en-US" altLang="en-US" sz="1800" b="0" i="1" smtClean="0">
                              <a:solidFill>
                                <a:srgbClr val="FF0000"/>
                              </a:solidFill>
                              <a:latin typeface="Cambria Math" panose="02040503050406030204" pitchFamily="18" charset="0"/>
                            </a:rPr>
                            <m:t>1−</m:t>
                          </m:r>
                          <m:r>
                            <a:rPr lang="en-US" altLang="en-US" sz="1800" b="0" i="1" smtClean="0">
                              <a:solidFill>
                                <a:srgbClr val="FF0000"/>
                              </a:solidFill>
                              <a:latin typeface="Cambria Math" panose="02040503050406030204" pitchFamily="18" charset="0"/>
                            </a:rPr>
                            <m:t>𝐷</m:t>
                          </m:r>
                        </m:e>
                      </m:d>
                      <m:r>
                        <a:rPr lang="en-US" altLang="en-US" sz="1800" b="0" i="1" smtClean="0">
                          <a:solidFill>
                            <a:srgbClr val="FF0000"/>
                          </a:solidFill>
                          <a:latin typeface="Cambria Math" panose="02040503050406030204" pitchFamily="18" charset="0"/>
                        </a:rPr>
                        <m:t>+</m:t>
                      </m:r>
                      <m:sSub>
                        <m:sSubPr>
                          <m:ctrlPr>
                            <a:rPr lang="en-US" altLang="en-US" sz="1800" i="1">
                              <a:solidFill>
                                <a:srgbClr val="FF0000"/>
                              </a:solidFill>
                              <a:latin typeface="Cambria Math" panose="02040503050406030204" pitchFamily="18" charset="0"/>
                            </a:rPr>
                          </m:ctrlPr>
                        </m:sSubPr>
                        <m:e>
                          <m:r>
                            <a:rPr lang="en-US" altLang="en-US" sz="1800" i="1">
                              <a:solidFill>
                                <a:srgbClr val="FF0000"/>
                              </a:solidFill>
                              <a:latin typeface="Cambria Math" panose="02040503050406030204" pitchFamily="18" charset="0"/>
                            </a:rPr>
                            <m:t>𝑅</m:t>
                          </m:r>
                        </m:e>
                        <m:sub>
                          <m:r>
                            <a:rPr lang="en-US" altLang="en-US" sz="1800" i="1">
                              <a:solidFill>
                                <a:srgbClr val="FF0000"/>
                              </a:solidFill>
                              <a:latin typeface="Cambria Math" panose="02040503050406030204" pitchFamily="18" charset="0"/>
                            </a:rPr>
                            <m:t>𝑒𝑠𝑟𝐿</m:t>
                          </m:r>
                        </m:sub>
                      </m:sSub>
                      <m:r>
                        <a:rPr lang="en-US" altLang="en-US" sz="1800" b="0" i="1" smtClean="0">
                          <a:solidFill>
                            <a:srgbClr val="FF0000"/>
                          </a:solidFill>
                          <a:latin typeface="Cambria Math" panose="02040503050406030204" pitchFamily="18" charset="0"/>
                        </a:rPr>
                        <m:t>).</m:t>
                      </m:r>
                      <m:sSup>
                        <m:sSupPr>
                          <m:ctrlPr>
                            <a:rPr lang="en-US" altLang="en-US" sz="1800" i="1">
                              <a:solidFill>
                                <a:srgbClr val="FF0000"/>
                              </a:solidFill>
                              <a:latin typeface="Cambria Math" panose="02040503050406030204" pitchFamily="18" charset="0"/>
                            </a:rPr>
                          </m:ctrlPr>
                        </m:sSupPr>
                        <m:e>
                          <m:r>
                            <a:rPr lang="en-US" altLang="en-US" sz="1800" i="1">
                              <a:solidFill>
                                <a:srgbClr val="FF0000"/>
                              </a:solidFill>
                              <a:latin typeface="Cambria Math" panose="02040503050406030204" pitchFamily="18" charset="0"/>
                            </a:rPr>
                            <m:t>𝐼𝑜𝑢𝑡</m:t>
                          </m:r>
                        </m:e>
                        <m:sup>
                          <m:r>
                            <a:rPr lang="en-US" altLang="en-US" sz="1800" i="1">
                              <a:solidFill>
                                <a:srgbClr val="FF0000"/>
                              </a:solidFill>
                              <a:latin typeface="Cambria Math" panose="02040503050406030204" pitchFamily="18" charset="0"/>
                            </a:rPr>
                            <m:t>2</m:t>
                          </m:r>
                        </m:sup>
                      </m:sSup>
                    </m:oMath>
                  </m:oMathPara>
                </a14:m>
                <a:endParaRPr lang="en-US" altLang="en-US" sz="1800" dirty="0">
                  <a:solidFill>
                    <a:srgbClr val="FF0000"/>
                  </a:solidFill>
                  <a:cs typeface="Arial" panose="020B0604020202020204" pitchFamily="34" charset="0"/>
                </a:endParaRPr>
              </a:p>
            </p:txBody>
          </p:sp>
        </mc:Choice>
        <mc:Fallback xmlns="">
          <p:sp>
            <p:nvSpPr>
              <p:cNvPr id="10" name="Text Box 3"/>
              <p:cNvSpPr txBox="1">
                <a:spLocks noRot="1" noChangeAspect="1" noMove="1" noResize="1" noEditPoints="1" noAdjustHandles="1" noChangeArrowheads="1" noChangeShapeType="1" noTextEdit="1"/>
              </p:cNvSpPr>
              <p:nvPr/>
            </p:nvSpPr>
            <p:spPr bwMode="auto">
              <a:xfrm>
                <a:off x="1200149" y="1396774"/>
                <a:ext cx="9544049" cy="4371774"/>
              </a:xfrm>
              <a:prstGeom prst="rect">
                <a:avLst/>
              </a:prstGeom>
              <a:blipFill rotWithShape="0">
                <a:blip r:embed="rId3"/>
                <a:stretch>
                  <a:fillRect l="-575" t="-697"/>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845744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37</a:t>
            </a:fld>
            <a:endParaRPr lang="fr-FR" altLang="en-US" sz="140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Efficiency</a:t>
            </a:r>
            <a:endParaRPr lang="en-US" dirty="0"/>
          </a:p>
        </p:txBody>
      </p:sp>
      <p:sp>
        <p:nvSpPr>
          <p:cNvPr id="10" name="Text Box 3"/>
          <p:cNvSpPr txBox="1">
            <a:spLocks noChangeArrowheads="1"/>
          </p:cNvSpPr>
          <p:nvPr/>
        </p:nvSpPr>
        <p:spPr bwMode="auto">
          <a:xfrm>
            <a:off x="1200149" y="1505631"/>
            <a:ext cx="9544049"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smtClean="0"/>
              <a:t>2-Switching losses:</a:t>
            </a:r>
          </a:p>
          <a:p>
            <a:pPr>
              <a:spcBef>
                <a:spcPct val="0"/>
              </a:spcBef>
              <a:buNone/>
            </a:pPr>
            <a:endParaRPr lang="en-US" altLang="en-US" sz="1800" dirty="0">
              <a:solidFill>
                <a:prstClr val="black"/>
              </a:solidFill>
              <a:cs typeface="Arial" panose="020B0604020202020204" pitchFamily="34" charset="0"/>
            </a:endParaRPr>
          </a:p>
          <a:p>
            <a:pPr>
              <a:spcBef>
                <a:spcPct val="0"/>
              </a:spcBef>
              <a:buNone/>
            </a:pPr>
            <a:r>
              <a:rPr lang="en-US" altLang="en-US" sz="1800" dirty="0" smtClean="0"/>
              <a:t>They </a:t>
            </a:r>
            <a:r>
              <a:rPr lang="en-US" altLang="en-US" sz="1800" dirty="0"/>
              <a:t>originate </a:t>
            </a:r>
            <a:r>
              <a:rPr lang="en-US" altLang="en-US" sz="1800" dirty="0" smtClean="0"/>
              <a:t>from the charging(discharging) of the parasitic capacitors associated with each device.</a:t>
            </a:r>
          </a:p>
          <a:p>
            <a:pPr>
              <a:spcBef>
                <a:spcPct val="0"/>
              </a:spcBef>
              <a:buNone/>
            </a:pPr>
            <a:r>
              <a:rPr lang="en-US" altLang="en-US" sz="1800" dirty="0"/>
              <a:t>Dynamic power in switched capacitor system:</a:t>
            </a:r>
          </a:p>
          <a:p>
            <a:pPr>
              <a:spcBef>
                <a:spcPct val="0"/>
              </a:spcBef>
              <a:buNone/>
            </a:pPr>
            <a:endParaRPr lang="en-US" altLang="en-US" sz="1400" dirty="0"/>
          </a:p>
        </p:txBody>
      </p:sp>
      <p:graphicFrame>
        <p:nvGraphicFramePr>
          <p:cNvPr id="6" name="Object 5"/>
          <p:cNvGraphicFramePr>
            <a:graphicFrameLocks noChangeAspect="1"/>
          </p:cNvGraphicFramePr>
          <p:nvPr>
            <p:extLst>
              <p:ext uri="{D42A27DB-BD31-4B8C-83A1-F6EECF244321}">
                <p14:modId xmlns:p14="http://schemas.microsoft.com/office/powerpoint/2010/main" val="3808956639"/>
              </p:ext>
            </p:extLst>
          </p:nvPr>
        </p:nvGraphicFramePr>
        <p:xfrm>
          <a:off x="6357937" y="2497025"/>
          <a:ext cx="3624263" cy="668337"/>
        </p:xfrm>
        <a:graphic>
          <a:graphicData uri="http://schemas.openxmlformats.org/presentationml/2006/ole">
            <mc:AlternateContent xmlns:mc="http://schemas.openxmlformats.org/markup-compatibility/2006">
              <mc:Choice xmlns:v="urn:schemas-microsoft-com:vml" Requires="v">
                <p:oleObj spid="_x0000_s1040" name="Equation" r:id="rId4" imgW="2273040" imgH="419040" progId="Equation.3">
                  <p:embed/>
                </p:oleObj>
              </mc:Choice>
              <mc:Fallback>
                <p:oleObj name="Equation" r:id="rId4" imgW="2273040" imgH="419040" progId="Equation.3">
                  <p:embed/>
                  <p:pic>
                    <p:nvPicPr>
                      <p:cNvPr id="0" name=""/>
                      <p:cNvPicPr>
                        <a:picLocks noChangeAspect="1" noChangeArrowheads="1"/>
                      </p:cNvPicPr>
                      <p:nvPr/>
                    </p:nvPicPr>
                    <p:blipFill>
                      <a:blip r:embed="rId5"/>
                      <a:srcRect/>
                      <a:stretch>
                        <a:fillRect/>
                      </a:stretch>
                    </p:blipFill>
                    <p:spPr bwMode="auto">
                      <a:xfrm>
                        <a:off x="6357937" y="2497025"/>
                        <a:ext cx="3624263" cy="668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11" name="Picture 10"/>
          <p:cNvPicPr/>
          <p:nvPr/>
        </p:nvPicPr>
        <p:blipFill>
          <a:blip r:embed="rId6">
            <a:extLst>
              <a:ext uri="{28A0092B-C50C-407E-A947-70E740481C1C}">
                <a14:useLocalDpi xmlns:a14="http://schemas.microsoft.com/office/drawing/2010/main" val="0"/>
              </a:ext>
            </a:extLst>
          </a:blip>
          <a:srcRect/>
          <a:stretch>
            <a:fillRect/>
          </a:stretch>
        </p:blipFill>
        <p:spPr bwMode="auto">
          <a:xfrm>
            <a:off x="1473833" y="3420380"/>
            <a:ext cx="2633980" cy="1566545"/>
          </a:xfrm>
          <a:prstGeom prst="rect">
            <a:avLst/>
          </a:prstGeom>
          <a:noFill/>
        </p:spPr>
      </p:pic>
      <p:sp>
        <p:nvSpPr>
          <p:cNvPr id="4" name="TextBox 3"/>
          <p:cNvSpPr txBox="1"/>
          <p:nvPr/>
        </p:nvSpPr>
        <p:spPr>
          <a:xfrm>
            <a:off x="2335409" y="4999353"/>
            <a:ext cx="910827" cy="369332"/>
          </a:xfrm>
          <a:prstGeom prst="rect">
            <a:avLst/>
          </a:prstGeom>
          <a:noFill/>
        </p:spPr>
        <p:txBody>
          <a:bodyPr wrap="none" rtlCol="0">
            <a:spAutoFit/>
          </a:bodyPr>
          <a:lstStyle/>
          <a:p>
            <a:r>
              <a:rPr lang="en-US" dirty="0" smtClean="0"/>
              <a:t>Phase 1</a:t>
            </a:r>
            <a:endParaRPr lang="en-US" dirty="0"/>
          </a:p>
        </p:txBody>
      </p:sp>
      <mc:AlternateContent xmlns:mc="http://schemas.openxmlformats.org/markup-compatibility/2006" xmlns:a14="http://schemas.microsoft.com/office/drawing/2010/main">
        <mc:Choice Requires="a14">
          <p:sp>
            <p:nvSpPr>
              <p:cNvPr id="5" name="TextBox 4"/>
              <p:cNvSpPr txBox="1"/>
              <p:nvPr/>
            </p:nvSpPr>
            <p:spPr>
              <a:xfrm>
                <a:off x="2921907" y="5676900"/>
                <a:ext cx="5684313" cy="32252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𝑃</m:t>
                          </m:r>
                        </m:e>
                        <m:sub>
                          <m:r>
                            <a:rPr lang="en-US" b="0" i="1" smtClean="0">
                              <a:solidFill>
                                <a:srgbClr val="FF0000"/>
                              </a:solidFill>
                              <a:latin typeface="Cambria Math" panose="02040503050406030204" pitchFamily="18" charset="0"/>
                            </a:rPr>
                            <m:t>𝑠𝑤𝑖𝑡𝑐h</m:t>
                          </m:r>
                        </m:sub>
                      </m:sSub>
                      <m:r>
                        <a:rPr lang="en-US" b="0" i="1" smtClean="0">
                          <a:solidFill>
                            <a:srgbClr val="FF0000"/>
                          </a:solidFill>
                          <a:latin typeface="Cambria Math" panose="02040503050406030204" pitchFamily="18" charset="0"/>
                        </a:rPr>
                        <m:t>=</m:t>
                      </m:r>
                      <m:d>
                        <m:dPr>
                          <m:begChr m:val="["/>
                          <m:endChr m:val="]"/>
                          <m:ctrlPr>
                            <a:rPr lang="en-US" b="0" i="1" smtClean="0">
                              <a:solidFill>
                                <a:srgbClr val="FF0000"/>
                              </a:solidFill>
                              <a:latin typeface="Cambria Math" panose="02040503050406030204" pitchFamily="18" charset="0"/>
                            </a:rPr>
                          </m:ctrlPr>
                        </m:dPr>
                        <m:e>
                          <m:r>
                            <a:rPr lang="en-US" b="0" i="1" smtClean="0">
                              <a:solidFill>
                                <a:srgbClr val="FF0000"/>
                              </a:solidFill>
                              <a:latin typeface="Cambria Math" panose="02040503050406030204" pitchFamily="18" charset="0"/>
                            </a:rPr>
                            <m:t>2.</m:t>
                          </m:r>
                          <m:d>
                            <m:dPr>
                              <m:ctrlPr>
                                <a:rPr lang="en-US" b="0" i="1" smtClean="0">
                                  <a:solidFill>
                                    <a:srgbClr val="FF0000"/>
                                  </a:solidFill>
                                  <a:latin typeface="Cambria Math" panose="02040503050406030204" pitchFamily="18" charset="0"/>
                                </a:rPr>
                              </m:ctrlPr>
                            </m:d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𝑔𝑑𝑝</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𝑔𝑑𝑛</m:t>
                                  </m:r>
                                </m:sub>
                              </m:sSub>
                            </m:e>
                          </m:d>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𝑑𝑏</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𝑔𝑠</m:t>
                              </m:r>
                            </m:sub>
                          </m:sSub>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𝐶</m:t>
                              </m:r>
                            </m:e>
                            <m:sub>
                              <m:r>
                                <a:rPr lang="en-US" b="0" i="1" smtClean="0">
                                  <a:solidFill>
                                    <a:srgbClr val="FF0000"/>
                                  </a:solidFill>
                                  <a:latin typeface="Cambria Math" panose="02040503050406030204" pitchFamily="18" charset="0"/>
                                </a:rPr>
                                <m:t>𝑔𝑏</m:t>
                              </m:r>
                            </m:sub>
                          </m:sSub>
                        </m:e>
                      </m:d>
                      <m:r>
                        <a:rPr lang="en-US" b="0" i="1" smtClean="0">
                          <a:solidFill>
                            <a:srgbClr val="FF0000"/>
                          </a:solidFill>
                          <a:latin typeface="Cambria Math" panose="02040503050406030204" pitchFamily="18" charset="0"/>
                        </a:rPr>
                        <m:t>.</m:t>
                      </m:r>
                      <m:sSup>
                        <m:sSupPr>
                          <m:ctrlPr>
                            <a:rPr lang="en-US" b="0" i="1" smtClean="0">
                              <a:solidFill>
                                <a:srgbClr val="FF0000"/>
                              </a:solidFill>
                              <a:latin typeface="Cambria Math" panose="02040503050406030204" pitchFamily="18" charset="0"/>
                            </a:rPr>
                          </m:ctrlPr>
                        </m:sSupPr>
                        <m:e>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𝑉</m:t>
                              </m:r>
                            </m:e>
                            <m:sub>
                              <m:r>
                                <a:rPr lang="en-US" b="0" i="1" smtClean="0">
                                  <a:solidFill>
                                    <a:srgbClr val="FF0000"/>
                                  </a:solidFill>
                                  <a:latin typeface="Cambria Math" panose="02040503050406030204" pitchFamily="18" charset="0"/>
                                </a:rPr>
                                <m:t>𝐵𝐴𝑇</m:t>
                              </m:r>
                            </m:sub>
                          </m:sSub>
                        </m:e>
                        <m:sup>
                          <m:r>
                            <a:rPr lang="en-US" b="0" i="1" smtClean="0">
                              <a:solidFill>
                                <a:srgbClr val="FF0000"/>
                              </a:solidFill>
                              <a:latin typeface="Cambria Math" panose="02040503050406030204" pitchFamily="18" charset="0"/>
                            </a:rPr>
                            <m:t>2</m:t>
                          </m:r>
                        </m:sup>
                      </m:sSup>
                      <m:r>
                        <a:rPr lang="en-US" b="0" i="1" smtClean="0">
                          <a:solidFill>
                            <a:srgbClr val="FF0000"/>
                          </a:solidFill>
                          <a:latin typeface="Cambria Math" panose="02040503050406030204" pitchFamily="18" charset="0"/>
                        </a:rPr>
                        <m:t>.</m:t>
                      </m:r>
                      <m:sSub>
                        <m:sSubPr>
                          <m:ctrlPr>
                            <a:rPr lang="en-US" b="0"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𝐹</m:t>
                          </m:r>
                        </m:e>
                        <m:sub>
                          <m:r>
                            <a:rPr lang="en-US" b="0" i="1" smtClean="0">
                              <a:solidFill>
                                <a:srgbClr val="FF0000"/>
                              </a:solidFill>
                              <a:latin typeface="Cambria Math" panose="02040503050406030204" pitchFamily="18" charset="0"/>
                            </a:rPr>
                            <m:t>𝑠</m:t>
                          </m:r>
                        </m:sub>
                      </m:sSub>
                    </m:oMath>
                  </m:oMathPara>
                </a14:m>
                <a:endParaRPr lang="en-US" dirty="0"/>
              </a:p>
            </p:txBody>
          </p:sp>
        </mc:Choice>
        <mc:Fallback xmlns="">
          <p:sp>
            <p:nvSpPr>
              <p:cNvPr id="5" name="TextBox 4"/>
              <p:cNvSpPr txBox="1">
                <a:spLocks noRot="1" noChangeAspect="1" noMove="1" noResize="1" noEditPoints="1" noAdjustHandles="1" noChangeArrowheads="1" noChangeShapeType="1" noTextEdit="1"/>
              </p:cNvSpPr>
              <p:nvPr/>
            </p:nvSpPr>
            <p:spPr>
              <a:xfrm>
                <a:off x="2921907" y="5676900"/>
                <a:ext cx="5684313" cy="322524"/>
              </a:xfrm>
              <a:prstGeom prst="rect">
                <a:avLst/>
              </a:prstGeom>
              <a:blipFill rotWithShape="0">
                <a:blip r:embed="rId7"/>
                <a:stretch>
                  <a:fillRect t="-1887" b="-24528"/>
                </a:stretch>
              </a:blipFill>
            </p:spPr>
            <p:txBody>
              <a:bodyPr/>
              <a:lstStyle/>
              <a:p>
                <a:r>
                  <a:rPr lang="en-US">
                    <a:noFill/>
                  </a:rPr>
                  <a:t> </a:t>
                </a:r>
              </a:p>
            </p:txBody>
          </p:sp>
        </mc:Fallback>
      </mc:AlternateContent>
      <p:sp>
        <p:nvSpPr>
          <p:cNvPr id="13" name="TextBox 12"/>
          <p:cNvSpPr txBox="1"/>
          <p:nvPr/>
        </p:nvSpPr>
        <p:spPr>
          <a:xfrm>
            <a:off x="8298059" y="4999353"/>
            <a:ext cx="910827" cy="369332"/>
          </a:xfrm>
          <a:prstGeom prst="rect">
            <a:avLst/>
          </a:prstGeom>
          <a:noFill/>
        </p:spPr>
        <p:txBody>
          <a:bodyPr wrap="none" rtlCol="0">
            <a:spAutoFit/>
          </a:bodyPr>
          <a:lstStyle/>
          <a:p>
            <a:r>
              <a:rPr lang="en-US" dirty="0" smtClean="0"/>
              <a:t>Phase 2</a:t>
            </a:r>
            <a:endParaRPr lang="en-US" dirty="0"/>
          </a:p>
        </p:txBody>
      </p:sp>
      <p:pic>
        <p:nvPicPr>
          <p:cNvPr id="14" name="Picture 13"/>
          <p:cNvPicPr/>
          <p:nvPr/>
        </p:nvPicPr>
        <p:blipFill>
          <a:blip r:embed="rId8">
            <a:extLst>
              <a:ext uri="{28A0092B-C50C-407E-A947-70E740481C1C}">
                <a14:useLocalDpi xmlns:a14="http://schemas.microsoft.com/office/drawing/2010/main" val="0"/>
              </a:ext>
            </a:extLst>
          </a:blip>
          <a:srcRect/>
          <a:stretch>
            <a:fillRect/>
          </a:stretch>
        </p:blipFill>
        <p:spPr bwMode="auto">
          <a:xfrm>
            <a:off x="7567609" y="3440363"/>
            <a:ext cx="2371725" cy="1566545"/>
          </a:xfrm>
          <a:prstGeom prst="rect">
            <a:avLst/>
          </a:prstGeom>
          <a:noFill/>
        </p:spPr>
      </p:pic>
    </p:spTree>
    <p:extLst>
      <p:ext uri="{BB962C8B-B14F-4D97-AF65-F5344CB8AC3E}">
        <p14:creationId xmlns:p14="http://schemas.microsoft.com/office/powerpoint/2010/main" val="17603069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38</a:t>
            </a:fld>
            <a:endParaRPr lang="fr-FR" altLang="en-US" sz="1400" dirty="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Efficiency</a:t>
            </a:r>
            <a:endParaRPr lang="en-US" dirty="0"/>
          </a:p>
        </p:txBody>
      </p:sp>
      <mc:AlternateContent xmlns:mc="http://schemas.openxmlformats.org/markup-compatibility/2006" xmlns:a14="http://schemas.microsoft.com/office/drawing/2010/main">
        <mc:Choice Requires="a14">
          <p:sp>
            <p:nvSpPr>
              <p:cNvPr id="10" name="Text Box 3"/>
              <p:cNvSpPr txBox="1">
                <a:spLocks noChangeArrowheads="1"/>
              </p:cNvSpPr>
              <p:nvPr/>
            </p:nvSpPr>
            <p:spPr bwMode="auto">
              <a:xfrm>
                <a:off x="1200149" y="1438956"/>
                <a:ext cx="9544049" cy="4810997"/>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800" dirty="0" smtClean="0"/>
                  <a:t>2-Switching losses:</a:t>
                </a:r>
              </a:p>
              <a:p>
                <a:pPr>
                  <a:spcBef>
                    <a:spcPct val="0"/>
                  </a:spcBef>
                  <a:buNone/>
                </a:pPr>
                <a:endParaRPr lang="en-US" altLang="en-US" sz="1200" dirty="0" smtClean="0"/>
              </a:p>
              <a:p>
                <a:pPr marL="285750" indent="-285750">
                  <a:spcBef>
                    <a:spcPct val="0"/>
                  </a:spcBef>
                </a:pPr>
                <a:r>
                  <a:rPr lang="en-US" altLang="en-US" sz="1200" dirty="0">
                    <a:solidFill>
                      <a:prstClr val="black"/>
                    </a:solidFill>
                    <a:cs typeface="Arial" panose="020B0604020202020204" pitchFamily="34" charset="0"/>
                  </a:rPr>
                  <a:t>Example:</a:t>
                </a:r>
              </a:p>
              <a:p>
                <a:r>
                  <a:rPr lang="en-US" sz="1200" dirty="0" err="1"/>
                  <a:t>Cgs</a:t>
                </a:r>
                <a:r>
                  <a:rPr lang="en-US" sz="1200" dirty="0"/>
                  <a:t>: NMOS +PMOS grid/source capacitor	 </a:t>
                </a:r>
                <a:r>
                  <a:rPr lang="en-US" sz="1200" dirty="0" smtClean="0"/>
                  <a:t>                  : </a:t>
                </a:r>
                <a:r>
                  <a:rPr lang="en-US" sz="1200" dirty="0" err="1"/>
                  <a:t>Cgs</a:t>
                </a:r>
                <a:r>
                  <a:rPr lang="en-US" sz="1200" dirty="0"/>
                  <a:t>=2.51pF</a:t>
                </a:r>
              </a:p>
              <a:p>
                <a:r>
                  <a:rPr lang="en-US" sz="1200" dirty="0" err="1"/>
                  <a:t>Cgb</a:t>
                </a:r>
                <a:r>
                  <a:rPr lang="en-US" sz="1200" dirty="0"/>
                  <a:t>: NMOS +PMOS grid/bulk </a:t>
                </a:r>
                <a:r>
                  <a:rPr lang="en-US" sz="1200" dirty="0" smtClean="0"/>
                  <a:t>capacitor                                         : </a:t>
                </a:r>
                <a:r>
                  <a:rPr lang="en-US" sz="1200" dirty="0" err="1"/>
                  <a:t>Cgb</a:t>
                </a:r>
                <a:r>
                  <a:rPr lang="en-US" sz="1200" dirty="0"/>
                  <a:t>=2.71pF</a:t>
                </a:r>
              </a:p>
              <a:p>
                <a:r>
                  <a:rPr lang="en-US" sz="1200" dirty="0" err="1"/>
                  <a:t>Cdb</a:t>
                </a:r>
                <a:r>
                  <a:rPr lang="en-US" sz="1200" dirty="0"/>
                  <a:t>: NMOS +PMOS drain/bulk capacitor                 </a:t>
                </a:r>
                <a:r>
                  <a:rPr lang="en-US" sz="1200" dirty="0" smtClean="0"/>
                  <a:t>                      : </a:t>
                </a:r>
                <a:r>
                  <a:rPr lang="en-US" sz="1200" dirty="0" err="1"/>
                  <a:t>Cdb</a:t>
                </a:r>
                <a:r>
                  <a:rPr lang="en-US" sz="1200" dirty="0"/>
                  <a:t>=2.8pF</a:t>
                </a:r>
              </a:p>
              <a:p>
                <a:r>
                  <a:rPr lang="en-US" sz="1200" dirty="0" err="1"/>
                  <a:t>Cgd</a:t>
                </a:r>
                <a:r>
                  <a:rPr lang="en-US" sz="1200" dirty="0"/>
                  <a:t>: NMOS +PMOS grid/drain capacitor                   </a:t>
                </a:r>
                <a:r>
                  <a:rPr lang="en-US" sz="1200" dirty="0" smtClean="0"/>
                  <a:t>                     : </a:t>
                </a:r>
                <a:r>
                  <a:rPr lang="en-US" sz="1200" dirty="0" err="1" smtClean="0"/>
                  <a:t>Cgd</a:t>
                </a:r>
                <a:r>
                  <a:rPr lang="en-US" sz="1200" dirty="0" smtClean="0"/>
                  <a:t>=1.88pF</a:t>
                </a:r>
              </a:p>
              <a:p>
                <a:r>
                  <a:rPr lang="en-US" sz="1200" dirty="0"/>
                  <a:t> </a:t>
                </a:r>
                <a:r>
                  <a:rPr lang="en-US" sz="1200" dirty="0" smtClean="0"/>
                  <a:t>   </a:t>
                </a:r>
                <a:r>
                  <a:rPr lang="en-US" sz="1200" dirty="0"/>
                  <a:t> </a:t>
                </a:r>
                <a14:m>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𝑃</m:t>
                        </m:r>
                      </m:e>
                      <m:sub>
                        <m:r>
                          <a:rPr lang="en-US" sz="1200" i="1">
                            <a:solidFill>
                              <a:schemeClr val="tx1"/>
                            </a:solidFill>
                            <a:latin typeface="Cambria Math" panose="02040503050406030204" pitchFamily="18" charset="0"/>
                          </a:rPr>
                          <m:t>𝑠𝑤𝑖𝑡𝑐h</m:t>
                        </m:r>
                      </m:sub>
                    </m:sSub>
                  </m:oMath>
                </a14:m>
                <a:r>
                  <a:rPr lang="en-US" sz="1200" dirty="0" smtClean="0"/>
                  <a:t>= 840uW</a:t>
                </a:r>
              </a:p>
              <a:p>
                <a:endParaRPr lang="en-US" sz="1800" dirty="0"/>
              </a:p>
              <a:p>
                <a:pPr lvl="0">
                  <a:spcBef>
                    <a:spcPct val="0"/>
                  </a:spcBef>
                  <a:buNone/>
                </a:pPr>
                <a:r>
                  <a:rPr lang="en-US" altLang="en-US" sz="1800" dirty="0">
                    <a:solidFill>
                      <a:prstClr val="black"/>
                    </a:solidFill>
                    <a:latin typeface="Calibri" panose="020F0502020204030204"/>
                  </a:rPr>
                  <a:t>3-Quiescent losses:</a:t>
                </a:r>
                <a:endParaRPr lang="en-US" sz="1800" dirty="0">
                  <a:solidFill>
                    <a:prstClr val="black"/>
                  </a:solidFill>
                  <a:latin typeface="Calibri" panose="020F0502020204030204"/>
                </a:endParaRPr>
              </a:p>
              <a:p>
                <a:pPr>
                  <a:spcBef>
                    <a:spcPct val="0"/>
                  </a:spcBef>
                  <a:buNone/>
                </a:pPr>
                <a:endParaRPr lang="en-US" altLang="en-US" sz="1400" dirty="0" smtClean="0"/>
              </a:p>
              <a:p>
                <a:pPr>
                  <a:spcBef>
                    <a:spcPct val="0"/>
                  </a:spcBef>
                  <a:buNone/>
                </a:pPr>
                <a:r>
                  <a:rPr lang="en-US" altLang="en-US" sz="1800" dirty="0" smtClean="0"/>
                  <a:t>This comes from the bias current of each stage.</a:t>
                </a:r>
              </a:p>
              <a:p>
                <a:pPr>
                  <a:spcBef>
                    <a:spcPct val="0"/>
                  </a:spcBef>
                  <a:buNone/>
                </a:pPr>
                <a14:m>
                  <m:oMathPara xmlns:m="http://schemas.openxmlformats.org/officeDocument/2006/math">
                    <m:oMathParaPr>
                      <m:jc m:val="centerGroup"/>
                    </m:oMathParaPr>
                    <m:oMath xmlns:m="http://schemas.openxmlformats.org/officeDocument/2006/math">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𝑃</m:t>
                          </m:r>
                        </m:e>
                        <m:sub>
                          <m:r>
                            <a:rPr lang="en-US" sz="1800" b="0" i="1" smtClean="0">
                              <a:solidFill>
                                <a:srgbClr val="FF0000"/>
                              </a:solidFill>
                              <a:latin typeface="Cambria Math" panose="02040503050406030204" pitchFamily="18" charset="0"/>
                            </a:rPr>
                            <m:t>𝑞𝑢𝑖𝑒𝑠</m:t>
                          </m:r>
                        </m:sub>
                      </m:sSub>
                      <m:r>
                        <a:rPr lang="en-US" sz="1800" i="1">
                          <a:solidFill>
                            <a:srgbClr val="FF0000"/>
                          </a:solidFill>
                          <a:latin typeface="Cambria Math" panose="02040503050406030204" pitchFamily="18" charset="0"/>
                        </a:rPr>
                        <m:t>=</m:t>
                      </m:r>
                      <m:r>
                        <a:rPr lang="en-US" sz="1800" b="0" i="0" smtClean="0">
                          <a:solidFill>
                            <a:srgbClr val="FF0000"/>
                          </a:solidFill>
                          <a:latin typeface="Cambria Math" panose="02040503050406030204" pitchFamily="18" charset="0"/>
                        </a:rPr>
                        <m:t> </m:t>
                      </m:r>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𝐼</m:t>
                          </m:r>
                        </m:e>
                        <m:sub>
                          <m:r>
                            <a:rPr lang="en-US" sz="1800" b="0" i="1" smtClean="0">
                              <a:solidFill>
                                <a:srgbClr val="FF0000"/>
                              </a:solidFill>
                              <a:latin typeface="Cambria Math" panose="02040503050406030204" pitchFamily="18" charset="0"/>
                            </a:rPr>
                            <m:t>𝑞</m:t>
                          </m:r>
                        </m:sub>
                      </m:sSub>
                      <m:r>
                        <a:rPr lang="en-US" sz="1800" b="0" i="1" smtClean="0">
                          <a:solidFill>
                            <a:srgbClr val="FF0000"/>
                          </a:solidFill>
                          <a:latin typeface="Cambria Math" panose="02040503050406030204" pitchFamily="18" charset="0"/>
                        </a:rPr>
                        <m:t>.</m:t>
                      </m:r>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𝑉</m:t>
                          </m:r>
                        </m:e>
                        <m:sub>
                          <m:r>
                            <a:rPr lang="en-US" sz="1800" b="0" i="1" smtClean="0">
                              <a:solidFill>
                                <a:srgbClr val="FF0000"/>
                              </a:solidFill>
                              <a:latin typeface="Cambria Math" panose="02040503050406030204" pitchFamily="18" charset="0"/>
                            </a:rPr>
                            <m:t>𝐵𝐴𝑇</m:t>
                          </m:r>
                        </m:sub>
                      </m:sSub>
                    </m:oMath>
                  </m:oMathPara>
                </a14:m>
                <a:endParaRPr lang="en-US" altLang="en-US" sz="1800" dirty="0" smtClean="0"/>
              </a:p>
              <a:p>
                <a:r>
                  <a:rPr lang="en-US" altLang="en-US" sz="1200" dirty="0">
                    <a:solidFill>
                      <a:prstClr val="black"/>
                    </a:solidFill>
                    <a:cs typeface="Arial" panose="020B0604020202020204" pitchFamily="34" charset="0"/>
                  </a:rPr>
                  <a:t>Example</a:t>
                </a:r>
                <a:r>
                  <a:rPr lang="en-US" altLang="en-US" sz="1200" dirty="0" smtClean="0">
                    <a:solidFill>
                      <a:prstClr val="black"/>
                    </a:solidFill>
                    <a:cs typeface="Arial" panose="020B0604020202020204" pitchFamily="34" charset="0"/>
                  </a:rPr>
                  <a:t>: </a:t>
                </a:r>
                <a:r>
                  <a:rPr lang="en-US" sz="1200" dirty="0" smtClean="0"/>
                  <a:t> </a:t>
                </a:r>
                <a:r>
                  <a:rPr lang="en-US" sz="1200" dirty="0" err="1" smtClean="0"/>
                  <a:t>Iq</a:t>
                </a:r>
                <a:r>
                  <a:rPr lang="en-US" sz="1200" dirty="0" smtClean="0"/>
                  <a:t>=200uA</a:t>
                </a:r>
                <a:r>
                  <a:rPr lang="en-US" sz="1200" dirty="0"/>
                  <a:t>, </a:t>
                </a:r>
                <a:r>
                  <a:rPr lang="en-US" sz="1200" dirty="0" smtClean="0"/>
                  <a:t>Vbat=3V</a:t>
                </a:r>
                <a:endParaRPr lang="en-US" sz="1200" dirty="0"/>
              </a:p>
              <a:p>
                <a:r>
                  <a:rPr lang="en-US" sz="1200" dirty="0"/>
                  <a:t> </a:t>
                </a:r>
                <a14:m>
                  <m:oMath xmlns:m="http://schemas.openxmlformats.org/officeDocument/2006/math">
                    <m:sSub>
                      <m:sSubPr>
                        <m:ctrlPr>
                          <a:rPr lang="en-US" sz="1200" i="1" smtClean="0">
                            <a:solidFill>
                              <a:schemeClr val="tx1"/>
                            </a:solidFill>
                            <a:latin typeface="Cambria Math" panose="02040503050406030204" pitchFamily="18" charset="0"/>
                          </a:rPr>
                        </m:ctrlPr>
                      </m:sSubPr>
                      <m:e>
                        <m:r>
                          <a:rPr lang="en-US" sz="1200" i="1">
                            <a:solidFill>
                              <a:schemeClr val="tx1"/>
                            </a:solidFill>
                            <a:latin typeface="Cambria Math" panose="02040503050406030204" pitchFamily="18" charset="0"/>
                          </a:rPr>
                          <m:t>𝑃</m:t>
                        </m:r>
                      </m:e>
                      <m:sub>
                        <m:r>
                          <a:rPr lang="en-US" sz="1200" i="1">
                            <a:solidFill>
                              <a:schemeClr val="tx1"/>
                            </a:solidFill>
                            <a:latin typeface="Cambria Math" panose="02040503050406030204" pitchFamily="18" charset="0"/>
                          </a:rPr>
                          <m:t>𝑞𝑢𝑖𝑒𝑠</m:t>
                        </m:r>
                      </m:sub>
                    </m:sSub>
                  </m:oMath>
                </a14:m>
                <a:r>
                  <a:rPr lang="en-US" sz="1200" dirty="0" smtClean="0">
                    <a:solidFill>
                      <a:schemeClr val="tx1"/>
                    </a:solidFill>
                  </a:rPr>
                  <a:t>=600uW</a:t>
                </a:r>
                <a:endParaRPr lang="en-US" sz="1200" dirty="0">
                  <a:solidFill>
                    <a:schemeClr val="tx1"/>
                  </a:solidFill>
                </a:endParaRPr>
              </a:p>
              <a:p>
                <a:pPr marL="285750" indent="-285750">
                  <a:spcBef>
                    <a:spcPct val="0"/>
                  </a:spcBef>
                  <a:buFont typeface="Arial" panose="020B0604020202020204" pitchFamily="34" charset="0"/>
                  <a:buChar char="•"/>
                </a:pPr>
                <a:endParaRPr lang="en-US" altLang="en-US" sz="1800" dirty="0">
                  <a:solidFill>
                    <a:prstClr val="black"/>
                  </a:solidFill>
                  <a:cs typeface="Arial" panose="020B0604020202020204" pitchFamily="34" charset="0"/>
                </a:endParaRPr>
              </a:p>
              <a:p>
                <a:pPr lvl="0">
                  <a:spcBef>
                    <a:spcPct val="0"/>
                  </a:spcBef>
                  <a:buNone/>
                </a:pPr>
                <a:r>
                  <a:rPr lang="en-US" altLang="en-US" sz="1800" dirty="0" smtClean="0">
                    <a:solidFill>
                      <a:prstClr val="black"/>
                    </a:solidFill>
                    <a:latin typeface="Calibri" panose="020F0502020204030204"/>
                  </a:rPr>
                  <a:t>4-Efficiency:		</a:t>
                </a:r>
                <a14:m>
                  <m:oMath xmlns:m="http://schemas.openxmlformats.org/officeDocument/2006/math">
                    <m:r>
                      <a:rPr lang="en-US" sz="1800" i="1" smtClean="0">
                        <a:solidFill>
                          <a:srgbClr val="FF0000"/>
                        </a:solidFill>
                        <a:latin typeface="Cambria Math" panose="02040503050406030204" pitchFamily="18" charset="0"/>
                      </a:rPr>
                      <m:t>Ƞ</m:t>
                    </m:r>
                    <m:r>
                      <a:rPr lang="en-US" sz="1800" b="0" i="1" smtClean="0">
                        <a:solidFill>
                          <a:srgbClr val="FF0000"/>
                        </a:solidFill>
                        <a:latin typeface="Cambria Math" panose="02040503050406030204" pitchFamily="18" charset="0"/>
                      </a:rPr>
                      <m:t>=</m:t>
                    </m:r>
                    <m:f>
                      <m:fPr>
                        <m:ctrlPr>
                          <a:rPr lang="en-US" sz="1800" b="0" i="1" smtClean="0">
                            <a:solidFill>
                              <a:srgbClr val="FF0000"/>
                            </a:solidFill>
                            <a:latin typeface="Cambria Math" panose="02040503050406030204" pitchFamily="18" charset="0"/>
                          </a:rPr>
                        </m:ctrlPr>
                      </m:fPr>
                      <m:num>
                        <m:sSub>
                          <m:sSubPr>
                            <m:ctrlPr>
                              <a:rPr lang="en-US" sz="1800" b="0" i="1" smtClean="0">
                                <a:solidFill>
                                  <a:srgbClr val="FF0000"/>
                                </a:solidFill>
                                <a:latin typeface="Cambria Math" panose="02040503050406030204" pitchFamily="18" charset="0"/>
                              </a:rPr>
                            </m:ctrlPr>
                          </m:sSubPr>
                          <m:e>
                            <m:r>
                              <a:rPr lang="en-US" sz="1800" b="0" i="1" smtClean="0">
                                <a:solidFill>
                                  <a:srgbClr val="FF0000"/>
                                </a:solidFill>
                                <a:latin typeface="Cambria Math" panose="02040503050406030204" pitchFamily="18" charset="0"/>
                              </a:rPr>
                              <m:t>𝑃</m:t>
                            </m:r>
                          </m:e>
                          <m:sub>
                            <m:r>
                              <a:rPr lang="en-US" sz="1800" b="0" i="1" smtClean="0">
                                <a:solidFill>
                                  <a:srgbClr val="FF0000"/>
                                </a:solidFill>
                                <a:latin typeface="Cambria Math" panose="02040503050406030204" pitchFamily="18" charset="0"/>
                              </a:rPr>
                              <m:t>𝑂𝑈𝑇</m:t>
                            </m:r>
                          </m:sub>
                        </m:sSub>
                      </m:num>
                      <m:den>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𝑃</m:t>
                            </m:r>
                          </m:e>
                          <m:sub>
                            <m:r>
                              <a:rPr lang="en-US" sz="1800" i="1">
                                <a:solidFill>
                                  <a:srgbClr val="FF0000"/>
                                </a:solidFill>
                                <a:latin typeface="Cambria Math" panose="02040503050406030204" pitchFamily="18" charset="0"/>
                              </a:rPr>
                              <m:t>𝑞𝑢𝑖𝑒𝑠</m:t>
                            </m:r>
                          </m:sub>
                        </m:sSub>
                        <m:r>
                          <a:rPr lang="en-US" sz="1800" b="0" i="1" smtClean="0">
                            <a:solidFill>
                              <a:srgbClr val="FF0000"/>
                            </a:solidFill>
                            <a:latin typeface="Cambria Math" panose="02040503050406030204" pitchFamily="18"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𝑃</m:t>
                            </m:r>
                          </m:e>
                          <m:sub>
                            <m:r>
                              <a:rPr lang="en-US" sz="1800" i="1">
                                <a:solidFill>
                                  <a:srgbClr val="FF0000"/>
                                </a:solidFill>
                                <a:latin typeface="Cambria Math" panose="02040503050406030204" pitchFamily="18" charset="0"/>
                              </a:rPr>
                              <m:t>𝑠𝑤𝑖𝑡𝑐h</m:t>
                            </m:r>
                          </m:sub>
                        </m:sSub>
                        <m:r>
                          <a:rPr lang="en-US" sz="1800" b="0" i="1" smtClean="0">
                            <a:solidFill>
                              <a:srgbClr val="FF0000"/>
                            </a:solidFill>
                            <a:latin typeface="Cambria Math" panose="02040503050406030204" pitchFamily="18" charset="0"/>
                          </a:rPr>
                          <m:t>+</m:t>
                        </m:r>
                        <m:sSub>
                          <m:sSubPr>
                            <m:ctrlPr>
                              <a:rPr lang="en-US" altLang="en-US" sz="1800" i="1">
                                <a:solidFill>
                                  <a:srgbClr val="FF0000"/>
                                </a:solidFill>
                                <a:latin typeface="Cambria Math" panose="02040503050406030204" pitchFamily="18" charset="0"/>
                                <a:cs typeface="Arial" panose="020B0604020202020204" pitchFamily="34" charset="0"/>
                              </a:rPr>
                            </m:ctrlPr>
                          </m:sSubPr>
                          <m:e>
                            <m:r>
                              <a:rPr lang="en-US" altLang="en-US" sz="1800" i="1">
                                <a:solidFill>
                                  <a:srgbClr val="FF0000"/>
                                </a:solidFill>
                                <a:latin typeface="Cambria Math" panose="02040503050406030204" pitchFamily="18" charset="0"/>
                                <a:cs typeface="Arial" panose="020B0604020202020204" pitchFamily="34" charset="0"/>
                              </a:rPr>
                              <m:t>𝑃</m:t>
                            </m:r>
                          </m:e>
                          <m:sub>
                            <m:r>
                              <a:rPr lang="en-US" altLang="en-US" sz="1800" i="1">
                                <a:solidFill>
                                  <a:srgbClr val="FF0000"/>
                                </a:solidFill>
                                <a:latin typeface="Cambria Math" panose="02040503050406030204" pitchFamily="18" charset="0"/>
                                <a:cs typeface="Arial" panose="020B0604020202020204" pitchFamily="34" charset="0"/>
                              </a:rPr>
                              <m:t>𝑗𝑜𝑢𝑙𝑒</m:t>
                            </m:r>
                          </m:sub>
                        </m:sSub>
                        <m:r>
                          <a:rPr lang="en-US" altLang="en-US" sz="1800" b="0" i="1" smtClean="0">
                            <a:solidFill>
                              <a:srgbClr val="FF0000"/>
                            </a:solidFill>
                            <a:latin typeface="Cambria Math" panose="02040503050406030204" pitchFamily="18" charset="0"/>
                            <a:cs typeface="Arial" panose="020B0604020202020204" pitchFamily="34" charset="0"/>
                          </a:rPr>
                          <m:t>+</m:t>
                        </m:r>
                        <m:sSub>
                          <m:sSubPr>
                            <m:ctrlPr>
                              <a:rPr lang="en-US" sz="1800" i="1">
                                <a:solidFill>
                                  <a:srgbClr val="FF0000"/>
                                </a:solidFill>
                                <a:latin typeface="Cambria Math" panose="02040503050406030204" pitchFamily="18" charset="0"/>
                              </a:rPr>
                            </m:ctrlPr>
                          </m:sSubPr>
                          <m:e>
                            <m:r>
                              <a:rPr lang="en-US" sz="1800" i="1">
                                <a:solidFill>
                                  <a:srgbClr val="FF0000"/>
                                </a:solidFill>
                                <a:latin typeface="Cambria Math" panose="02040503050406030204" pitchFamily="18" charset="0"/>
                              </a:rPr>
                              <m:t>𝑃</m:t>
                            </m:r>
                          </m:e>
                          <m:sub>
                            <m:r>
                              <a:rPr lang="en-US" sz="1800" i="1">
                                <a:solidFill>
                                  <a:srgbClr val="FF0000"/>
                                </a:solidFill>
                                <a:latin typeface="Cambria Math" panose="02040503050406030204" pitchFamily="18" charset="0"/>
                              </a:rPr>
                              <m:t>𝑂𝑈𝑇</m:t>
                            </m:r>
                          </m:sub>
                        </m:sSub>
                      </m:den>
                    </m:f>
                  </m:oMath>
                </a14:m>
                <a:endParaRPr lang="en-US" altLang="en-US" sz="1800" dirty="0" smtClean="0"/>
              </a:p>
              <a:p>
                <a:pPr marL="171450" indent="-171450">
                  <a:spcBef>
                    <a:spcPts val="0"/>
                  </a:spcBef>
                </a:pPr>
                <a:r>
                  <a:rPr lang="en-US" altLang="en-US" sz="1200" dirty="0">
                    <a:solidFill>
                      <a:prstClr val="black"/>
                    </a:solidFill>
                    <a:latin typeface="Calibri" panose="020F0502020204030204"/>
                    <a:cs typeface="Arial" panose="020B0604020202020204" pitchFamily="34" charset="0"/>
                  </a:rPr>
                  <a:t>Example: </a:t>
                </a:r>
                <a:r>
                  <a:rPr lang="en-US" sz="1200" dirty="0">
                    <a:solidFill>
                      <a:prstClr val="black"/>
                    </a:solidFill>
                    <a:latin typeface="Calibri" panose="020F0502020204030204"/>
                  </a:rPr>
                  <a:t> </a:t>
                </a:r>
                <a:r>
                  <a:rPr lang="en-US" sz="1200" dirty="0" smtClean="0">
                    <a:solidFill>
                      <a:prstClr val="black"/>
                    </a:solidFill>
                    <a:latin typeface="Calibri" panose="020F0502020204030204"/>
                  </a:rPr>
                  <a:t>Pout=60mW</a:t>
                </a:r>
              </a:p>
              <a:p>
                <a:pPr marL="171450" indent="-171450">
                  <a:spcBef>
                    <a:spcPts val="0"/>
                  </a:spcBef>
                </a:pPr>
                <a:r>
                  <a:rPr lang="en-US" sz="1200" dirty="0">
                    <a:solidFill>
                      <a:prstClr val="black"/>
                    </a:solidFill>
                    <a:latin typeface="Calibri" panose="020F0502020204030204"/>
                  </a:rPr>
                  <a:t> </a:t>
                </a:r>
                <a14:m>
                  <m:oMath xmlns:m="http://schemas.openxmlformats.org/officeDocument/2006/math">
                    <m:r>
                      <a:rPr lang="en-US" sz="1200" i="1">
                        <a:solidFill>
                          <a:prstClr val="black"/>
                        </a:solidFill>
                        <a:latin typeface="Cambria Math" panose="02040503050406030204" pitchFamily="18" charset="0"/>
                      </a:rPr>
                      <m:t>Ƞ=96%</m:t>
                    </m:r>
                  </m:oMath>
                </a14:m>
                <a:endParaRPr lang="en-US" altLang="en-US" sz="1800" dirty="0"/>
              </a:p>
            </p:txBody>
          </p:sp>
        </mc:Choice>
        <mc:Fallback xmlns="">
          <p:sp>
            <p:nvSpPr>
              <p:cNvPr id="10" name="Text Box 3"/>
              <p:cNvSpPr txBox="1">
                <a:spLocks noRot="1" noChangeAspect="1" noMove="1" noResize="1" noEditPoints="1" noAdjustHandles="1" noChangeArrowheads="1" noChangeShapeType="1" noTextEdit="1"/>
              </p:cNvSpPr>
              <p:nvPr/>
            </p:nvSpPr>
            <p:spPr bwMode="auto">
              <a:xfrm>
                <a:off x="1200149" y="1438956"/>
                <a:ext cx="9544049" cy="4810997"/>
              </a:xfrm>
              <a:prstGeom prst="rect">
                <a:avLst/>
              </a:prstGeom>
              <a:blipFill rotWithShape="0">
                <a:blip r:embed="rId3"/>
                <a:stretch>
                  <a:fillRect l="-575" t="-634" b="-253"/>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3" name="TextBox 2"/>
          <p:cNvSpPr txBox="1"/>
          <p:nvPr/>
        </p:nvSpPr>
        <p:spPr>
          <a:xfrm>
            <a:off x="5638800" y="2971800"/>
            <a:ext cx="65" cy="276999"/>
          </a:xfrm>
          <a:prstGeom prst="rect">
            <a:avLst/>
          </a:prstGeom>
          <a:noFill/>
        </p:spPr>
        <p:txBody>
          <a:bodyPr wrap="none" lIns="0" tIns="0" rIns="0" bIns="0" rtlCol="0">
            <a:spAutoFit/>
          </a:bodyPr>
          <a:lstStyle/>
          <a:p>
            <a:endParaRPr lang="en-US" dirty="0"/>
          </a:p>
        </p:txBody>
      </p:sp>
    </p:spTree>
    <p:extLst>
      <p:ext uri="{BB962C8B-B14F-4D97-AF65-F5344CB8AC3E}">
        <p14:creationId xmlns:p14="http://schemas.microsoft.com/office/powerpoint/2010/main" val="3600981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39</a:t>
            </a:fld>
            <a:endParaRPr lang="fr-FR" altLang="en-US" sz="140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Efficiency</a:t>
            </a:r>
            <a:endParaRPr lang="en-US" dirty="0"/>
          </a:p>
        </p:txBody>
      </p:sp>
      <p:grpSp>
        <p:nvGrpSpPr>
          <p:cNvPr id="5" name="Group 4"/>
          <p:cNvGrpSpPr/>
          <p:nvPr/>
        </p:nvGrpSpPr>
        <p:grpSpPr>
          <a:xfrm>
            <a:off x="3616779" y="2148901"/>
            <a:ext cx="4309021" cy="2730954"/>
            <a:chOff x="6686550" y="2809875"/>
            <a:chExt cx="2858500" cy="1969770"/>
          </a:xfrm>
        </p:grpSpPr>
        <p:pic>
          <p:nvPicPr>
            <p:cNvPr id="3" name="Picture 2"/>
            <p:cNvPicPr>
              <a:picLocks noChangeAspect="1"/>
            </p:cNvPicPr>
            <p:nvPr/>
          </p:nvPicPr>
          <p:blipFill>
            <a:blip r:embed="rId3"/>
            <a:stretch>
              <a:fillRect/>
            </a:stretch>
          </p:blipFill>
          <p:spPr>
            <a:xfrm>
              <a:off x="6686550" y="2809875"/>
              <a:ext cx="2705100" cy="1733550"/>
            </a:xfrm>
            <a:prstGeom prst="rect">
              <a:avLst/>
            </a:prstGeom>
          </p:spPr>
        </p:pic>
        <p:sp>
          <p:nvSpPr>
            <p:cNvPr id="4" name="TextBox 3"/>
            <p:cNvSpPr txBox="1"/>
            <p:nvPr/>
          </p:nvSpPr>
          <p:spPr>
            <a:xfrm>
              <a:off x="8982075" y="4410313"/>
              <a:ext cx="562975" cy="369332"/>
            </a:xfrm>
            <a:prstGeom prst="rect">
              <a:avLst/>
            </a:prstGeom>
            <a:noFill/>
          </p:spPr>
          <p:txBody>
            <a:bodyPr wrap="none" rtlCol="0">
              <a:spAutoFit/>
            </a:bodyPr>
            <a:lstStyle/>
            <a:p>
              <a:r>
                <a:rPr lang="en-US" dirty="0" smtClean="0"/>
                <a:t>Iout</a:t>
              </a:r>
              <a:endParaRPr lang="en-US" dirty="0"/>
            </a:p>
          </p:txBody>
        </p:sp>
      </p:grpSp>
    </p:spTree>
    <p:extLst>
      <p:ext uri="{BB962C8B-B14F-4D97-AF65-F5344CB8AC3E}">
        <p14:creationId xmlns:p14="http://schemas.microsoft.com/office/powerpoint/2010/main" val="33985233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a:t>
            </a:fld>
            <a:endParaRPr lang="fr-FR" altLang="en-US" sz="1400"/>
          </a:p>
        </p:txBody>
      </p:sp>
      <p:sp>
        <p:nvSpPr>
          <p:cNvPr id="4100" name="Rectangle 2"/>
          <p:cNvSpPr>
            <a:spLocks noGrp="1" noChangeArrowheads="1"/>
          </p:cNvSpPr>
          <p:nvPr>
            <p:ph type="title"/>
          </p:nvPr>
        </p:nvSpPr>
        <p:spPr/>
        <p:txBody>
          <a:bodyPr/>
          <a:lstStyle/>
          <a:p>
            <a:pPr algn="ctr" eaLnBrk="1" hangingPunct="1"/>
            <a:r>
              <a:rPr lang="en-US" altLang="en-US" dirty="0" smtClean="0"/>
              <a:t>Switched Mode Power Supply</a:t>
            </a:r>
            <a:br>
              <a:rPr lang="en-US" altLang="en-US" dirty="0" smtClean="0"/>
            </a:br>
            <a:r>
              <a:rPr lang="en-US" altLang="en-US" dirty="0" smtClean="0"/>
              <a:t>(DC/DC buck converter)</a:t>
            </a:r>
          </a:p>
        </p:txBody>
      </p:sp>
      <p:sp>
        <p:nvSpPr>
          <p:cNvPr id="404483" name="Rectangle 3"/>
          <p:cNvSpPr>
            <a:spLocks noChangeArrowheads="1"/>
          </p:cNvSpPr>
          <p:nvPr/>
        </p:nvSpPr>
        <p:spPr bwMode="auto">
          <a:xfrm>
            <a:off x="2108200" y="1807527"/>
            <a:ext cx="7797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smtClean="0">
                <a:effectLst>
                  <a:outerShdw blurRad="38100" dist="38100" dir="2700000" algn="tl">
                    <a:srgbClr val="C0C0C0"/>
                  </a:outerShdw>
                </a:effectLst>
              </a:rPr>
              <a:t>1-Why use a DC/DC converter ?</a:t>
            </a:r>
            <a:endParaRPr lang="en-US" altLang="en-US" dirty="0">
              <a:effectLst>
                <a:outerShdw blurRad="38100" dist="38100" dir="2700000" algn="tl">
                  <a:srgbClr val="C0C0C0"/>
                </a:outerShdw>
              </a:effectLst>
            </a:endParaRPr>
          </a:p>
          <a:p>
            <a:pPr>
              <a:defRPr/>
            </a:pPr>
            <a:r>
              <a:rPr lang="en-US" altLang="en-US" dirty="0" smtClean="0">
                <a:effectLst>
                  <a:outerShdw blurRad="38100" dist="38100" dir="2700000" algn="tl">
                    <a:srgbClr val="C0C0C0"/>
                  </a:outerShdw>
                </a:effectLst>
              </a:rPr>
              <a:t>2-Architecture</a:t>
            </a:r>
          </a:p>
          <a:p>
            <a:pPr>
              <a:defRPr/>
            </a:pP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77091649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40</a:t>
            </a:fld>
            <a:endParaRPr lang="fr-FR" altLang="en-US" sz="1400"/>
          </a:p>
        </p:txBody>
      </p:sp>
      <p:sp>
        <p:nvSpPr>
          <p:cNvPr id="4100" name="Rectangle 2"/>
          <p:cNvSpPr>
            <a:spLocks noGrp="1" noChangeArrowheads="1"/>
          </p:cNvSpPr>
          <p:nvPr>
            <p:ph type="title"/>
          </p:nvPr>
        </p:nvSpPr>
        <p:spPr/>
        <p:txBody>
          <a:bodyPr/>
          <a:lstStyle/>
          <a:p>
            <a:pPr algn="ctr" eaLnBrk="1" hangingPunct="1"/>
            <a:r>
              <a:rPr lang="en-US" altLang="en-US" dirty="0" smtClean="0"/>
              <a:t>Switched Mode Power Supply</a:t>
            </a:r>
            <a:br>
              <a:rPr lang="en-US" altLang="en-US" dirty="0" smtClean="0"/>
            </a:br>
            <a:r>
              <a:rPr lang="en-US" altLang="en-US" dirty="0" smtClean="0"/>
              <a:t>(DC/DC buck converter)</a:t>
            </a:r>
          </a:p>
        </p:txBody>
      </p:sp>
      <p:sp>
        <p:nvSpPr>
          <p:cNvPr id="404483" name="Rectangle 3"/>
          <p:cNvSpPr>
            <a:spLocks noChangeArrowheads="1"/>
          </p:cNvSpPr>
          <p:nvPr/>
        </p:nvSpPr>
        <p:spPr bwMode="auto">
          <a:xfrm>
            <a:off x="2108200" y="1807527"/>
            <a:ext cx="779780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smtClean="0">
                <a:effectLst>
                  <a:outerShdw blurRad="38100" dist="38100" dir="2700000" algn="tl">
                    <a:srgbClr val="C0C0C0"/>
                  </a:outerShdw>
                </a:effectLst>
              </a:rPr>
              <a:t>1-Why use a DC/DC converter ?</a:t>
            </a:r>
            <a:endParaRPr lang="en-US" altLang="en-US" dirty="0">
              <a:effectLst>
                <a:outerShdw blurRad="38100" dist="38100" dir="2700000" algn="tl">
                  <a:srgbClr val="C0C0C0"/>
                </a:outerShdw>
              </a:effectLst>
            </a:endParaRPr>
          </a:p>
          <a:p>
            <a:pPr>
              <a:defRPr/>
            </a:pPr>
            <a:r>
              <a:rPr lang="en-US" altLang="en-US" dirty="0" smtClean="0">
                <a:effectLst>
                  <a:outerShdw blurRad="38100" dist="38100" dir="2700000" algn="tl">
                    <a:srgbClr val="C0C0C0"/>
                  </a:outerShdw>
                </a:effectLst>
              </a:rPr>
              <a:t>2-Architecture</a:t>
            </a:r>
          </a:p>
          <a:p>
            <a:pPr>
              <a:defRPr/>
            </a:pPr>
            <a:r>
              <a:rPr lang="en-US" altLang="en-US" dirty="0" smtClean="0">
                <a:effectLst>
                  <a:outerShdw blurRad="38100" dist="38100" dir="2700000" algn="tl">
                    <a:srgbClr val="C0C0C0"/>
                  </a:outerShdw>
                </a:effectLst>
              </a:rPr>
              <a:t>3-Conduction modes</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Continuous Conduction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Discontinuous </a:t>
            </a:r>
            <a:r>
              <a:rPr lang="en-US" altLang="en-US" dirty="0">
                <a:effectLst>
                  <a:outerShdw blurRad="38100" dist="38100" dir="2700000" algn="tl">
                    <a:srgbClr val="C0C0C0"/>
                  </a:outerShdw>
                </a:effectLst>
              </a:rPr>
              <a:t>Conduction </a:t>
            </a:r>
            <a:r>
              <a:rPr lang="en-US" altLang="en-US" dirty="0" smtClean="0">
                <a:effectLst>
                  <a:outerShdw blurRad="38100" dist="38100" dir="2700000" algn="tl">
                    <a:srgbClr val="C0C0C0"/>
                  </a:outerShdw>
                </a:effectLst>
              </a:rPr>
              <a:t>Mode</a:t>
            </a:r>
          </a:p>
          <a:p>
            <a:pPr>
              <a:defRPr/>
            </a:pPr>
            <a:r>
              <a:rPr lang="en-US" altLang="en-US" dirty="0" smtClean="0">
                <a:effectLst>
                  <a:outerShdw blurRad="38100" dist="38100" dir="2700000" algn="tl">
                    <a:srgbClr val="C0C0C0"/>
                  </a:outerShdw>
                </a:effectLst>
              </a:rPr>
              <a:t>4-Stability</a:t>
            </a:r>
          </a:p>
          <a:p>
            <a:pPr lvl="1">
              <a:buFontTx/>
              <a:buChar char="•"/>
              <a:defRPr/>
            </a:pPr>
            <a:r>
              <a:rPr lang="en-US" altLang="en-US" dirty="0" smtClean="0">
                <a:effectLst>
                  <a:outerShdw blurRad="38100" dist="38100" dir="2700000" algn="tl">
                    <a:srgbClr val="C0C0C0"/>
                  </a:outerShdw>
                </a:effectLst>
              </a:rPr>
              <a:t>Voltage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Current Mode</a:t>
            </a:r>
          </a:p>
          <a:p>
            <a:pPr lvl="1">
              <a:buFontTx/>
              <a:buChar char="•"/>
              <a:defRPr/>
            </a:pPr>
            <a:r>
              <a:rPr lang="en-US" altLang="en-US" dirty="0" smtClean="0">
                <a:effectLst>
                  <a:outerShdw blurRad="38100" dist="38100" dir="2700000" algn="tl">
                    <a:srgbClr val="C0C0C0"/>
                  </a:outerShdw>
                </a:effectLst>
              </a:rPr>
              <a:t>Modulator transfer function</a:t>
            </a:r>
          </a:p>
          <a:p>
            <a:pPr lvl="1">
              <a:buFontTx/>
              <a:buChar char="•"/>
              <a:defRPr/>
            </a:pPr>
            <a:r>
              <a:rPr lang="en-US" altLang="en-US" dirty="0" smtClean="0">
                <a:effectLst>
                  <a:outerShdw blurRad="38100" dist="38100" dir="2700000" algn="tl">
                    <a:srgbClr val="C0C0C0"/>
                  </a:outerShdw>
                </a:effectLst>
              </a:rPr>
              <a:t>Filter transfer function</a:t>
            </a:r>
          </a:p>
          <a:p>
            <a:pPr lvl="1">
              <a:buFontTx/>
              <a:buChar char="•"/>
              <a:defRPr/>
            </a:pPr>
            <a:r>
              <a:rPr lang="en-US" altLang="en-US" dirty="0" smtClean="0">
                <a:effectLst>
                  <a:outerShdw blurRad="38100" dist="38100" dir="2700000" algn="tl">
                    <a:srgbClr val="C0C0C0"/>
                  </a:outerShdw>
                </a:effectLst>
              </a:rPr>
              <a:t>Compensator transfer function</a:t>
            </a:r>
          </a:p>
          <a:p>
            <a:pPr lvl="1">
              <a:buFontTx/>
              <a:buChar char="•"/>
              <a:defRPr/>
            </a:pPr>
            <a:r>
              <a:rPr lang="en-US" altLang="en-US" dirty="0" smtClean="0">
                <a:effectLst>
                  <a:outerShdw blurRad="38100" dist="38100" dir="2700000" algn="tl">
                    <a:srgbClr val="C0C0C0"/>
                  </a:outerShdw>
                </a:effectLst>
              </a:rPr>
              <a:t>Overall transfer function</a:t>
            </a:r>
          </a:p>
          <a:p>
            <a:pPr>
              <a:defRPr/>
            </a:pPr>
            <a:r>
              <a:rPr lang="en-US" altLang="en-US" dirty="0">
                <a:effectLst>
                  <a:outerShdw blurRad="38100" dist="38100" dir="2700000" algn="tl">
                    <a:srgbClr val="C0C0C0"/>
                  </a:outerShdw>
                </a:effectLst>
              </a:rPr>
              <a:t>5</a:t>
            </a:r>
            <a:r>
              <a:rPr lang="en-US" altLang="en-US" dirty="0" smtClean="0">
                <a:effectLst>
                  <a:outerShdw blurRad="38100" dist="38100" dir="2700000" algn="tl">
                    <a:srgbClr val="C0C0C0"/>
                  </a:outerShdw>
                </a:effectLst>
              </a:rPr>
              <a:t>-Efficiency</a:t>
            </a:r>
          </a:p>
          <a:p>
            <a:pPr>
              <a:defRPr/>
            </a:pPr>
            <a:r>
              <a:rPr lang="en-US" altLang="en-US" dirty="0" smtClean="0">
                <a:effectLst>
                  <a:outerShdw blurRad="38100" dist="38100" dir="2700000" algn="tl">
                    <a:srgbClr val="C0C0C0"/>
                  </a:outerShdw>
                </a:effectLst>
              </a:rPr>
              <a:t>6-Characteristics</a:t>
            </a:r>
          </a:p>
          <a:p>
            <a:pPr>
              <a:defRPr/>
            </a:pP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27198322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41</a:t>
            </a:fld>
            <a:endParaRPr lang="fr-FR" altLang="en-US" sz="1400"/>
          </a:p>
        </p:txBody>
      </p:sp>
      <p:sp>
        <p:nvSpPr>
          <p:cNvPr id="7"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Characteristics</a:t>
            </a:r>
            <a:endParaRPr lang="en-US" dirty="0"/>
          </a:p>
        </p:txBody>
      </p:sp>
      <p:sp>
        <p:nvSpPr>
          <p:cNvPr id="8" name="Text Box 3"/>
          <p:cNvSpPr txBox="1">
            <a:spLocks noChangeArrowheads="1"/>
          </p:cNvSpPr>
          <p:nvPr/>
        </p:nvSpPr>
        <p:spPr bwMode="auto">
          <a:xfrm>
            <a:off x="1200149" y="1690688"/>
            <a:ext cx="9544049" cy="3754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The various operating requirements are namely:</a:t>
            </a:r>
          </a:p>
          <a:p>
            <a:pPr marL="285750" indent="-285750">
              <a:spcBef>
                <a:spcPct val="0"/>
              </a:spcBef>
              <a:buFontTx/>
              <a:buChar char="-"/>
            </a:pPr>
            <a:r>
              <a:rPr lang="en-US" altLang="en-US" sz="1400" dirty="0" smtClean="0"/>
              <a:t>Battery voltage (Vbat)</a:t>
            </a:r>
          </a:p>
          <a:p>
            <a:pPr marL="285750" indent="-285750">
              <a:spcBef>
                <a:spcPct val="0"/>
              </a:spcBef>
              <a:buFontTx/>
              <a:buChar char="-"/>
            </a:pPr>
            <a:r>
              <a:rPr lang="en-US" altLang="en-US" sz="1400" dirty="0" smtClean="0"/>
              <a:t>Output voltage (Vout)</a:t>
            </a:r>
          </a:p>
          <a:p>
            <a:pPr marL="285750" indent="-285750">
              <a:spcBef>
                <a:spcPct val="0"/>
              </a:spcBef>
              <a:buFontTx/>
              <a:buChar char="-"/>
            </a:pPr>
            <a:r>
              <a:rPr lang="en-US" altLang="en-US" sz="1400" dirty="0" smtClean="0"/>
              <a:t>Output current range (Iout some mA)</a:t>
            </a:r>
          </a:p>
          <a:p>
            <a:pPr marL="285750" indent="-285750">
              <a:spcBef>
                <a:spcPct val="0"/>
              </a:spcBef>
              <a:buFontTx/>
              <a:buChar char="-"/>
            </a:pPr>
            <a:r>
              <a:rPr lang="en-US" altLang="en-US" sz="1400" dirty="0" smtClean="0"/>
              <a:t>Maximum output voltage ripple (Vripple some mV)</a:t>
            </a:r>
          </a:p>
          <a:p>
            <a:pPr marL="285750" indent="-285750">
              <a:spcBef>
                <a:spcPct val="0"/>
              </a:spcBef>
              <a:buFontTx/>
              <a:buChar char="-"/>
            </a:pPr>
            <a:r>
              <a:rPr lang="en-US" altLang="en-US" sz="1400" dirty="0" smtClean="0"/>
              <a:t>Clocking frequency (Fck some MHz)</a:t>
            </a:r>
          </a:p>
          <a:p>
            <a:pPr marL="285750" indent="-285750">
              <a:spcBef>
                <a:spcPct val="0"/>
              </a:spcBef>
              <a:buFontTx/>
              <a:buChar char="-"/>
            </a:pPr>
            <a:endParaRPr lang="en-US" altLang="en-US" sz="1400" dirty="0"/>
          </a:p>
          <a:p>
            <a:pPr>
              <a:spcBef>
                <a:spcPct val="0"/>
              </a:spcBef>
              <a:buNone/>
            </a:pPr>
            <a:r>
              <a:rPr lang="en-US" altLang="en-US" sz="1400" dirty="0" smtClean="0"/>
              <a:t>Notice that in RF design, the clock frequency must be chosen carefully depending on some spectrum specifications.</a:t>
            </a:r>
          </a:p>
          <a:p>
            <a:pPr>
              <a:spcBef>
                <a:spcPct val="0"/>
              </a:spcBef>
              <a:buNone/>
            </a:pPr>
            <a:endParaRPr lang="en-US" altLang="en-US" sz="1400" dirty="0" smtClean="0"/>
          </a:p>
          <a:p>
            <a:pPr>
              <a:spcBef>
                <a:spcPct val="0"/>
              </a:spcBef>
              <a:buFontTx/>
              <a:buNone/>
            </a:pPr>
            <a:r>
              <a:rPr lang="en-US" altLang="en-US" sz="1400" dirty="0" smtClean="0"/>
              <a:t>Some additional requirements:</a:t>
            </a:r>
            <a:endParaRPr lang="en-US" altLang="en-US" sz="1400" dirty="0"/>
          </a:p>
          <a:p>
            <a:pPr marL="285750" indent="-285750">
              <a:spcBef>
                <a:spcPct val="0"/>
              </a:spcBef>
              <a:buFontTx/>
              <a:buChar char="-"/>
            </a:pPr>
            <a:r>
              <a:rPr lang="en-US" sz="1400" dirty="0" smtClean="0"/>
              <a:t>Load </a:t>
            </a:r>
            <a:r>
              <a:rPr lang="en-US" sz="1400" dirty="0"/>
              <a:t>regulation : precision of output voltage while output current is </a:t>
            </a:r>
            <a:r>
              <a:rPr lang="en-US" sz="1400" dirty="0" smtClean="0"/>
              <a:t>changing</a:t>
            </a:r>
          </a:p>
          <a:p>
            <a:pPr marL="285750" indent="-285750">
              <a:spcBef>
                <a:spcPct val="0"/>
              </a:spcBef>
              <a:buFontTx/>
              <a:buChar char="-"/>
            </a:pPr>
            <a:r>
              <a:rPr lang="en-US" sz="1400" dirty="0"/>
              <a:t>Load transient : response to an output current step</a:t>
            </a:r>
            <a:endParaRPr lang="en-US" sz="1400" dirty="0" smtClean="0"/>
          </a:p>
          <a:p>
            <a:pPr marL="285750" indent="-285750">
              <a:spcBef>
                <a:spcPct val="0"/>
              </a:spcBef>
              <a:buFontTx/>
              <a:buChar char="-"/>
            </a:pPr>
            <a:r>
              <a:rPr lang="en-US" altLang="en-US" sz="1400" dirty="0"/>
              <a:t>Line regulation : precision of output voltage while </a:t>
            </a:r>
            <a:r>
              <a:rPr lang="en-US" altLang="en-US" sz="1400" dirty="0" smtClean="0"/>
              <a:t>battery </a:t>
            </a:r>
            <a:r>
              <a:rPr lang="en-US" altLang="en-US" sz="1400" dirty="0"/>
              <a:t>voltage is </a:t>
            </a:r>
            <a:r>
              <a:rPr lang="en-US" altLang="en-US" sz="1400" dirty="0" smtClean="0"/>
              <a:t>changing</a:t>
            </a:r>
          </a:p>
          <a:p>
            <a:pPr marL="285750" indent="-285750">
              <a:spcBef>
                <a:spcPct val="0"/>
              </a:spcBef>
              <a:buFontTx/>
              <a:buChar char="-"/>
            </a:pPr>
            <a:r>
              <a:rPr lang="en-US" sz="1400" dirty="0"/>
              <a:t>Line transient : response to </a:t>
            </a:r>
            <a:r>
              <a:rPr lang="en-US" sz="1400" dirty="0" smtClean="0"/>
              <a:t>a battery voltage step</a:t>
            </a:r>
          </a:p>
          <a:p>
            <a:pPr marL="285750" indent="-285750">
              <a:spcBef>
                <a:spcPct val="0"/>
              </a:spcBef>
              <a:buFontTx/>
              <a:buChar char="-"/>
            </a:pPr>
            <a:r>
              <a:rPr lang="en-US" sz="1400" dirty="0" smtClean="0"/>
              <a:t>Efficiency (quiescent current)</a:t>
            </a:r>
          </a:p>
          <a:p>
            <a:pPr marL="285750" indent="-285750">
              <a:spcBef>
                <a:spcPct val="0"/>
              </a:spcBef>
              <a:buFontTx/>
              <a:buChar char="-"/>
            </a:pPr>
            <a:r>
              <a:rPr lang="en-US" sz="1400" dirty="0" smtClean="0"/>
              <a:t>Startup time</a:t>
            </a:r>
          </a:p>
          <a:p>
            <a:pPr marL="285750" indent="-285750">
              <a:spcBef>
                <a:spcPct val="0"/>
              </a:spcBef>
              <a:buFontTx/>
              <a:buChar char="-"/>
            </a:pPr>
            <a:endParaRPr lang="en-US" altLang="en-US" sz="1400" dirty="0" smtClean="0"/>
          </a:p>
        </p:txBody>
      </p:sp>
    </p:spTree>
    <p:extLst>
      <p:ext uri="{BB962C8B-B14F-4D97-AF65-F5344CB8AC3E}">
        <p14:creationId xmlns:p14="http://schemas.microsoft.com/office/powerpoint/2010/main" val="27074920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42</a:t>
            </a:fld>
            <a:endParaRPr lang="fr-FR" altLang="en-US" sz="140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Characteristics</a:t>
            </a:r>
            <a:endParaRPr lang="en-US" dirty="0"/>
          </a:p>
        </p:txBody>
      </p:sp>
      <p:sp>
        <p:nvSpPr>
          <p:cNvPr id="10" name="Text Box 3"/>
          <p:cNvSpPr txBox="1">
            <a:spLocks noChangeArrowheads="1"/>
          </p:cNvSpPr>
          <p:nvPr/>
        </p:nvSpPr>
        <p:spPr bwMode="auto">
          <a:xfrm>
            <a:off x="1200149" y="1690688"/>
            <a:ext cx="95440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400" dirty="0" smtClean="0">
                <a:solidFill>
                  <a:srgbClr val="FF0000"/>
                </a:solidFill>
              </a:rPr>
              <a:t>Load </a:t>
            </a:r>
            <a:r>
              <a:rPr lang="en-US" sz="1400" dirty="0">
                <a:solidFill>
                  <a:srgbClr val="FF0000"/>
                </a:solidFill>
              </a:rPr>
              <a:t>transient </a:t>
            </a:r>
            <a:r>
              <a:rPr lang="en-US" sz="1400" dirty="0"/>
              <a:t>: response to an output current step</a:t>
            </a:r>
            <a:endParaRPr lang="en-US" sz="1400" dirty="0" smtClean="0"/>
          </a:p>
          <a:p>
            <a:pPr>
              <a:spcBef>
                <a:spcPct val="0"/>
              </a:spcBef>
              <a:buNone/>
            </a:pPr>
            <a:endParaRPr lang="en-US" altLang="en-US" sz="1400" dirty="0" smtClean="0"/>
          </a:p>
        </p:txBody>
      </p:sp>
      <p:sp>
        <p:nvSpPr>
          <p:cNvPr id="11" name="Rectangle 10"/>
          <p:cNvSpPr/>
          <p:nvPr/>
        </p:nvSpPr>
        <p:spPr>
          <a:xfrm>
            <a:off x="2609850" y="2876550"/>
            <a:ext cx="1981200" cy="771525"/>
          </a:xfrm>
          <a:prstGeom prst="rect">
            <a:avLst/>
          </a:prstGeom>
          <a:solidFill>
            <a:schemeClr val="accent1">
              <a:lumMod val="60000"/>
              <a:lumOff val="40000"/>
            </a:schemeClr>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DC/DC  converter</a:t>
            </a:r>
            <a:endParaRPr lang="en-US" dirty="0"/>
          </a:p>
        </p:txBody>
      </p:sp>
      <p:pic>
        <p:nvPicPr>
          <p:cNvPr id="12" name="Picture 11"/>
          <p:cNvPicPr>
            <a:picLocks noChangeAspect="1"/>
          </p:cNvPicPr>
          <p:nvPr/>
        </p:nvPicPr>
        <p:blipFill>
          <a:blip r:embed="rId3"/>
          <a:stretch>
            <a:fillRect/>
          </a:stretch>
        </p:blipFill>
        <p:spPr>
          <a:xfrm>
            <a:off x="4591050" y="2876550"/>
            <a:ext cx="1828800" cy="2209800"/>
          </a:xfrm>
          <a:prstGeom prst="rect">
            <a:avLst/>
          </a:prstGeom>
        </p:spPr>
      </p:pic>
      <p:pic>
        <p:nvPicPr>
          <p:cNvPr id="13" name="Picture 12"/>
          <p:cNvPicPr>
            <a:picLocks noChangeAspect="1"/>
          </p:cNvPicPr>
          <p:nvPr/>
        </p:nvPicPr>
        <p:blipFill>
          <a:blip r:embed="rId4"/>
          <a:stretch>
            <a:fillRect/>
          </a:stretch>
        </p:blipFill>
        <p:spPr>
          <a:xfrm>
            <a:off x="6486525" y="3290887"/>
            <a:ext cx="742950" cy="1543050"/>
          </a:xfrm>
          <a:prstGeom prst="rect">
            <a:avLst/>
          </a:prstGeom>
        </p:spPr>
      </p:pic>
      <p:pic>
        <p:nvPicPr>
          <p:cNvPr id="14" name="Picture 13"/>
          <p:cNvPicPr>
            <a:picLocks noChangeAspect="1"/>
          </p:cNvPicPr>
          <p:nvPr/>
        </p:nvPicPr>
        <p:blipFill>
          <a:blip r:embed="rId5"/>
          <a:stretch>
            <a:fillRect/>
          </a:stretch>
        </p:blipFill>
        <p:spPr>
          <a:xfrm>
            <a:off x="7291387" y="3457575"/>
            <a:ext cx="2257425" cy="1200150"/>
          </a:xfrm>
          <a:prstGeom prst="rect">
            <a:avLst/>
          </a:prstGeom>
        </p:spPr>
      </p:pic>
      <p:cxnSp>
        <p:nvCxnSpPr>
          <p:cNvPr id="15" name="Elbow Connector 14"/>
          <p:cNvCxnSpPr/>
          <p:nvPr/>
        </p:nvCxnSpPr>
        <p:spPr>
          <a:xfrm rot="10800000">
            <a:off x="6400800" y="3276601"/>
            <a:ext cx="19050" cy="14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6200000" flipV="1">
            <a:off x="4945857" y="1454944"/>
            <a:ext cx="414337" cy="3257550"/>
          </a:xfrm>
          <a:prstGeom prst="bentConnector3">
            <a:avLst>
              <a:gd name="adj1" fmla="val 1551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143625" y="3286126"/>
            <a:ext cx="638175" cy="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8000998" y="5391150"/>
            <a:ext cx="742952"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6"/>
          <a:stretch>
            <a:fillRect/>
          </a:stretch>
        </p:blipFill>
        <p:spPr>
          <a:xfrm>
            <a:off x="8601075" y="5314950"/>
            <a:ext cx="1162050" cy="609600"/>
          </a:xfrm>
          <a:prstGeom prst="rect">
            <a:avLst/>
          </a:prstGeom>
        </p:spPr>
      </p:pic>
      <p:pic>
        <p:nvPicPr>
          <p:cNvPr id="20" name="Picture 19"/>
          <p:cNvPicPr>
            <a:picLocks noChangeAspect="1"/>
          </p:cNvPicPr>
          <p:nvPr/>
        </p:nvPicPr>
        <p:blipFill>
          <a:blip r:embed="rId6"/>
          <a:stretch>
            <a:fillRect/>
          </a:stretch>
        </p:blipFill>
        <p:spPr>
          <a:xfrm flipV="1">
            <a:off x="10420350" y="4933950"/>
            <a:ext cx="1162050" cy="609600"/>
          </a:xfrm>
          <a:prstGeom prst="rect">
            <a:avLst/>
          </a:prstGeom>
        </p:spPr>
      </p:pic>
      <p:cxnSp>
        <p:nvCxnSpPr>
          <p:cNvPr id="21" name="Straight Connector 20"/>
          <p:cNvCxnSpPr/>
          <p:nvPr/>
        </p:nvCxnSpPr>
        <p:spPr>
          <a:xfrm>
            <a:off x="9658348" y="5419725"/>
            <a:ext cx="742952"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48475" y="3012043"/>
            <a:ext cx="627031" cy="369332"/>
          </a:xfrm>
          <a:prstGeom prst="rect">
            <a:avLst/>
          </a:prstGeom>
          <a:noFill/>
        </p:spPr>
        <p:txBody>
          <a:bodyPr wrap="none" rtlCol="0">
            <a:spAutoFit/>
          </a:bodyPr>
          <a:lstStyle/>
          <a:p>
            <a:r>
              <a:rPr lang="en-US" dirty="0" smtClean="0"/>
              <a:t>Vout</a:t>
            </a:r>
            <a:endParaRPr lang="en-US" dirty="0"/>
          </a:p>
        </p:txBody>
      </p:sp>
      <p:cxnSp>
        <p:nvCxnSpPr>
          <p:cNvPr id="23" name="Straight Arrow Connector 22"/>
          <p:cNvCxnSpPr/>
          <p:nvPr/>
        </p:nvCxnSpPr>
        <p:spPr>
          <a:xfrm>
            <a:off x="8601075" y="5400675"/>
            <a:ext cx="0" cy="5238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0432596" y="4933950"/>
            <a:ext cx="0" cy="5238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1256389" y="2876550"/>
            <a:ext cx="2169885" cy="430213"/>
          </a:xfrm>
          <a:prstGeom prst="bentConnector4">
            <a:avLst>
              <a:gd name="adj1" fmla="val 27174"/>
              <a:gd name="adj2" fmla="val 1531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1060442" y="3580039"/>
            <a:ext cx="387354" cy="3701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p:cNvGrpSpPr/>
          <p:nvPr/>
        </p:nvGrpSpPr>
        <p:grpSpPr>
          <a:xfrm>
            <a:off x="1112409" y="3968044"/>
            <a:ext cx="283420" cy="421940"/>
            <a:chOff x="6175872" y="5020411"/>
            <a:chExt cx="417266" cy="498228"/>
          </a:xfrm>
        </p:grpSpPr>
        <p:cxnSp>
          <p:nvCxnSpPr>
            <p:cNvPr id="28" name="Straight Connector 27"/>
            <p:cNvCxnSpPr/>
            <p:nvPr/>
          </p:nvCxnSpPr>
          <p:spPr>
            <a:xfrm>
              <a:off x="6374313" y="5020411"/>
              <a:ext cx="3898" cy="356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6175872" y="5376985"/>
              <a:ext cx="417266" cy="141654"/>
              <a:chOff x="6175872" y="5376985"/>
              <a:chExt cx="417266" cy="141654"/>
            </a:xfrm>
          </p:grpSpPr>
          <p:cxnSp>
            <p:nvCxnSpPr>
              <p:cNvPr id="30" name="Straight Connector 29"/>
              <p:cNvCxnSpPr/>
              <p:nvPr/>
            </p:nvCxnSpPr>
            <p:spPr>
              <a:xfrm flipH="1" flipV="1">
                <a:off x="6175872" y="5376985"/>
                <a:ext cx="417266" cy="3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6281385" y="5518638"/>
                <a:ext cx="22425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223188" y="5443904"/>
                <a:ext cx="3065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3" name="Straight Connector 32"/>
          <p:cNvCxnSpPr>
            <a:stCxn id="26" idx="0"/>
          </p:cNvCxnSpPr>
          <p:nvPr/>
        </p:nvCxnSpPr>
        <p:spPr>
          <a:xfrm flipV="1">
            <a:off x="1254119" y="3300412"/>
            <a:ext cx="0" cy="27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260808" y="3012043"/>
            <a:ext cx="623376" cy="369332"/>
          </a:xfrm>
          <a:prstGeom prst="rect">
            <a:avLst/>
          </a:prstGeom>
          <a:noFill/>
        </p:spPr>
        <p:txBody>
          <a:bodyPr wrap="none" rtlCol="0">
            <a:spAutoFit/>
          </a:bodyPr>
          <a:lstStyle/>
          <a:p>
            <a:r>
              <a:rPr lang="en-US" dirty="0" smtClean="0"/>
              <a:t>Vbat</a:t>
            </a:r>
            <a:endParaRPr lang="en-US" dirty="0"/>
          </a:p>
        </p:txBody>
      </p:sp>
      <p:sp>
        <p:nvSpPr>
          <p:cNvPr id="35" name="TextBox 34"/>
          <p:cNvSpPr txBox="1"/>
          <p:nvPr/>
        </p:nvSpPr>
        <p:spPr>
          <a:xfrm>
            <a:off x="7073928" y="5130284"/>
            <a:ext cx="725070" cy="369332"/>
          </a:xfrm>
          <a:prstGeom prst="rect">
            <a:avLst/>
          </a:prstGeom>
          <a:noFill/>
        </p:spPr>
        <p:txBody>
          <a:bodyPr wrap="none" rtlCol="0">
            <a:spAutoFit/>
          </a:bodyPr>
          <a:lstStyle/>
          <a:p>
            <a:r>
              <a:rPr lang="en-US" dirty="0" smtClean="0"/>
              <a:t>VOUT</a:t>
            </a:r>
            <a:endParaRPr lang="en-US" dirty="0"/>
          </a:p>
        </p:txBody>
      </p:sp>
      <p:sp>
        <p:nvSpPr>
          <p:cNvPr id="36" name="TextBox 35"/>
          <p:cNvSpPr txBox="1"/>
          <p:nvPr/>
        </p:nvSpPr>
        <p:spPr>
          <a:xfrm>
            <a:off x="6781800" y="5499616"/>
            <a:ext cx="1780359" cy="369332"/>
          </a:xfrm>
          <a:prstGeom prst="rect">
            <a:avLst/>
          </a:prstGeom>
          <a:noFill/>
        </p:spPr>
        <p:txBody>
          <a:bodyPr wrap="none" rtlCol="0">
            <a:spAutoFit/>
          </a:bodyPr>
          <a:lstStyle/>
          <a:p>
            <a:r>
              <a:rPr lang="en-US" dirty="0" smtClean="0"/>
              <a:t>Some tens of mV</a:t>
            </a:r>
            <a:endParaRPr lang="en-US" dirty="0"/>
          </a:p>
        </p:txBody>
      </p:sp>
    </p:spTree>
    <p:extLst>
      <p:ext uri="{BB962C8B-B14F-4D97-AF65-F5344CB8AC3E}">
        <p14:creationId xmlns:p14="http://schemas.microsoft.com/office/powerpoint/2010/main" val="331417160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43</a:t>
            </a:fld>
            <a:endParaRPr lang="fr-FR" altLang="en-US" sz="1400"/>
          </a:p>
        </p:txBody>
      </p:sp>
      <p:sp>
        <p:nvSpPr>
          <p:cNvPr id="9"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Characteristics</a:t>
            </a:r>
            <a:endParaRPr lang="en-US" dirty="0"/>
          </a:p>
        </p:txBody>
      </p:sp>
      <p:sp>
        <p:nvSpPr>
          <p:cNvPr id="10" name="Text Box 3"/>
          <p:cNvSpPr txBox="1">
            <a:spLocks noChangeArrowheads="1"/>
          </p:cNvSpPr>
          <p:nvPr/>
        </p:nvSpPr>
        <p:spPr bwMode="auto">
          <a:xfrm>
            <a:off x="1200149" y="1690688"/>
            <a:ext cx="95440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400" dirty="0" smtClean="0">
                <a:solidFill>
                  <a:srgbClr val="FF0000"/>
                </a:solidFill>
              </a:rPr>
              <a:t>Load regulation </a:t>
            </a:r>
            <a:r>
              <a:rPr lang="en-US" sz="1400" dirty="0" smtClean="0"/>
              <a:t>: </a:t>
            </a:r>
            <a:r>
              <a:rPr lang="en-US" sz="1400" dirty="0"/>
              <a:t>precision of output voltage while output current is </a:t>
            </a:r>
            <a:r>
              <a:rPr lang="en-US" sz="1400" dirty="0" smtClean="0"/>
              <a:t>changing</a:t>
            </a:r>
          </a:p>
          <a:p>
            <a:pPr>
              <a:spcBef>
                <a:spcPct val="0"/>
              </a:spcBef>
              <a:buNone/>
            </a:pPr>
            <a:endParaRPr lang="en-US" altLang="en-US" sz="1400" dirty="0" smtClean="0"/>
          </a:p>
        </p:txBody>
      </p:sp>
      <p:sp>
        <p:nvSpPr>
          <p:cNvPr id="11" name="Rectangle 10"/>
          <p:cNvSpPr/>
          <p:nvPr/>
        </p:nvSpPr>
        <p:spPr>
          <a:xfrm>
            <a:off x="2609850" y="2876550"/>
            <a:ext cx="1981200" cy="771525"/>
          </a:xfrm>
          <a:prstGeom prst="rect">
            <a:avLst/>
          </a:prstGeom>
          <a:solidFill>
            <a:schemeClr val="accent1">
              <a:lumMod val="60000"/>
              <a:lumOff val="40000"/>
            </a:schemeClr>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DC/DC  converter</a:t>
            </a:r>
            <a:endParaRPr lang="en-US" dirty="0"/>
          </a:p>
        </p:txBody>
      </p:sp>
      <p:pic>
        <p:nvPicPr>
          <p:cNvPr id="12" name="Picture 11"/>
          <p:cNvPicPr>
            <a:picLocks noChangeAspect="1"/>
          </p:cNvPicPr>
          <p:nvPr/>
        </p:nvPicPr>
        <p:blipFill>
          <a:blip r:embed="rId3"/>
          <a:stretch>
            <a:fillRect/>
          </a:stretch>
        </p:blipFill>
        <p:spPr>
          <a:xfrm>
            <a:off x="4591050" y="2876550"/>
            <a:ext cx="1828800" cy="2209800"/>
          </a:xfrm>
          <a:prstGeom prst="rect">
            <a:avLst/>
          </a:prstGeom>
        </p:spPr>
      </p:pic>
      <p:pic>
        <p:nvPicPr>
          <p:cNvPr id="13" name="Picture 12"/>
          <p:cNvPicPr>
            <a:picLocks noChangeAspect="1"/>
          </p:cNvPicPr>
          <p:nvPr/>
        </p:nvPicPr>
        <p:blipFill>
          <a:blip r:embed="rId4"/>
          <a:stretch>
            <a:fillRect/>
          </a:stretch>
        </p:blipFill>
        <p:spPr>
          <a:xfrm>
            <a:off x="6486525" y="3290887"/>
            <a:ext cx="742950" cy="1543050"/>
          </a:xfrm>
          <a:prstGeom prst="rect">
            <a:avLst/>
          </a:prstGeom>
        </p:spPr>
      </p:pic>
      <p:cxnSp>
        <p:nvCxnSpPr>
          <p:cNvPr id="14" name="Elbow Connector 13"/>
          <p:cNvCxnSpPr/>
          <p:nvPr/>
        </p:nvCxnSpPr>
        <p:spPr>
          <a:xfrm rot="10800000">
            <a:off x="6400800" y="3276601"/>
            <a:ext cx="19050" cy="14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4945857" y="1454944"/>
            <a:ext cx="414337" cy="3257550"/>
          </a:xfrm>
          <a:prstGeom prst="bentConnector3">
            <a:avLst>
              <a:gd name="adj1" fmla="val 1551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143625" y="3286126"/>
            <a:ext cx="638175" cy="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6848475" y="3012043"/>
            <a:ext cx="627031" cy="369332"/>
          </a:xfrm>
          <a:prstGeom prst="rect">
            <a:avLst/>
          </a:prstGeom>
          <a:noFill/>
        </p:spPr>
        <p:txBody>
          <a:bodyPr wrap="none" rtlCol="0">
            <a:spAutoFit/>
          </a:bodyPr>
          <a:lstStyle/>
          <a:p>
            <a:r>
              <a:rPr lang="en-US" dirty="0" smtClean="0"/>
              <a:t>Vout</a:t>
            </a:r>
            <a:endParaRPr lang="en-US" dirty="0"/>
          </a:p>
        </p:txBody>
      </p:sp>
      <p:cxnSp>
        <p:nvCxnSpPr>
          <p:cNvPr id="18" name="Elbow Connector 17"/>
          <p:cNvCxnSpPr/>
          <p:nvPr/>
        </p:nvCxnSpPr>
        <p:spPr>
          <a:xfrm flipV="1">
            <a:off x="1256389" y="2876550"/>
            <a:ext cx="2169885" cy="430213"/>
          </a:xfrm>
          <a:prstGeom prst="bentConnector4">
            <a:avLst>
              <a:gd name="adj1" fmla="val 27174"/>
              <a:gd name="adj2" fmla="val 1531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060442" y="3580039"/>
            <a:ext cx="387354" cy="37011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1112409" y="3968044"/>
            <a:ext cx="283420" cy="421940"/>
            <a:chOff x="6175872" y="5020411"/>
            <a:chExt cx="417266" cy="498228"/>
          </a:xfrm>
        </p:grpSpPr>
        <p:cxnSp>
          <p:nvCxnSpPr>
            <p:cNvPr id="21" name="Straight Connector 20"/>
            <p:cNvCxnSpPr/>
            <p:nvPr/>
          </p:nvCxnSpPr>
          <p:spPr>
            <a:xfrm>
              <a:off x="6374313" y="5020411"/>
              <a:ext cx="3898" cy="356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175872" y="5376985"/>
              <a:ext cx="417266" cy="141654"/>
              <a:chOff x="6175872" y="5376985"/>
              <a:chExt cx="417266" cy="141654"/>
            </a:xfrm>
          </p:grpSpPr>
          <p:cxnSp>
            <p:nvCxnSpPr>
              <p:cNvPr id="23" name="Straight Connector 22"/>
              <p:cNvCxnSpPr/>
              <p:nvPr/>
            </p:nvCxnSpPr>
            <p:spPr>
              <a:xfrm flipH="1" flipV="1">
                <a:off x="6175872" y="5376985"/>
                <a:ext cx="417266" cy="3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281385" y="5518638"/>
                <a:ext cx="22425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3188" y="5443904"/>
                <a:ext cx="3065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p:cNvCxnSpPr>
            <a:stCxn id="19" idx="0"/>
          </p:cNvCxnSpPr>
          <p:nvPr/>
        </p:nvCxnSpPr>
        <p:spPr>
          <a:xfrm flipV="1">
            <a:off x="1254119" y="3300412"/>
            <a:ext cx="0" cy="27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260808" y="3012043"/>
            <a:ext cx="623376" cy="369332"/>
          </a:xfrm>
          <a:prstGeom prst="rect">
            <a:avLst/>
          </a:prstGeom>
          <a:noFill/>
        </p:spPr>
        <p:txBody>
          <a:bodyPr wrap="none" rtlCol="0">
            <a:spAutoFit/>
          </a:bodyPr>
          <a:lstStyle/>
          <a:p>
            <a:r>
              <a:rPr lang="en-US" dirty="0" smtClean="0"/>
              <a:t>Vbat</a:t>
            </a:r>
            <a:endParaRPr lang="en-US" dirty="0"/>
          </a:p>
        </p:txBody>
      </p:sp>
      <p:pic>
        <p:nvPicPr>
          <p:cNvPr id="28" name="Picture 27"/>
          <p:cNvPicPr>
            <a:picLocks noChangeAspect="1"/>
          </p:cNvPicPr>
          <p:nvPr/>
        </p:nvPicPr>
        <p:blipFill>
          <a:blip r:embed="rId5"/>
          <a:stretch>
            <a:fillRect/>
          </a:stretch>
        </p:blipFill>
        <p:spPr>
          <a:xfrm>
            <a:off x="7584626" y="4767262"/>
            <a:ext cx="2952750" cy="1095375"/>
          </a:xfrm>
          <a:prstGeom prst="rect">
            <a:avLst/>
          </a:prstGeom>
        </p:spPr>
      </p:pic>
      <p:pic>
        <p:nvPicPr>
          <p:cNvPr id="29" name="Picture 28"/>
          <p:cNvPicPr>
            <a:picLocks noChangeAspect="1"/>
          </p:cNvPicPr>
          <p:nvPr/>
        </p:nvPicPr>
        <p:blipFill>
          <a:blip r:embed="rId6"/>
          <a:stretch>
            <a:fillRect/>
          </a:stretch>
        </p:blipFill>
        <p:spPr>
          <a:xfrm>
            <a:off x="7972426" y="3256547"/>
            <a:ext cx="1447799" cy="1724969"/>
          </a:xfrm>
          <a:prstGeom prst="rect">
            <a:avLst/>
          </a:prstGeom>
        </p:spPr>
      </p:pic>
      <p:sp>
        <p:nvSpPr>
          <p:cNvPr id="30" name="TextBox 29"/>
          <p:cNvSpPr txBox="1"/>
          <p:nvPr/>
        </p:nvSpPr>
        <p:spPr>
          <a:xfrm>
            <a:off x="8077200" y="4020651"/>
            <a:ext cx="556563" cy="369332"/>
          </a:xfrm>
          <a:prstGeom prst="rect">
            <a:avLst/>
          </a:prstGeom>
          <a:noFill/>
        </p:spPr>
        <p:txBody>
          <a:bodyPr wrap="none" rtlCol="0">
            <a:spAutoFit/>
          </a:bodyPr>
          <a:lstStyle/>
          <a:p>
            <a:r>
              <a:rPr lang="en-US" i="1" dirty="0" smtClean="0"/>
              <a:t>Iout</a:t>
            </a:r>
            <a:endParaRPr lang="en-US" i="1" dirty="0"/>
          </a:p>
        </p:txBody>
      </p:sp>
    </p:spTree>
    <p:extLst>
      <p:ext uri="{BB962C8B-B14F-4D97-AF65-F5344CB8AC3E}">
        <p14:creationId xmlns:p14="http://schemas.microsoft.com/office/powerpoint/2010/main" val="363196739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44</a:t>
            </a:fld>
            <a:endParaRPr lang="fr-FR" altLang="en-US" sz="1400"/>
          </a:p>
        </p:txBody>
      </p:sp>
      <p:grpSp>
        <p:nvGrpSpPr>
          <p:cNvPr id="9" name="Group 8"/>
          <p:cNvGrpSpPr/>
          <p:nvPr/>
        </p:nvGrpSpPr>
        <p:grpSpPr>
          <a:xfrm>
            <a:off x="1599299" y="3440225"/>
            <a:ext cx="2137376" cy="1392730"/>
            <a:chOff x="981075" y="4508726"/>
            <a:chExt cx="2356450" cy="1618583"/>
          </a:xfrm>
        </p:grpSpPr>
        <p:pic>
          <p:nvPicPr>
            <p:cNvPr id="10" name="Picture 9"/>
            <p:cNvPicPr>
              <a:picLocks noChangeAspect="1"/>
            </p:cNvPicPr>
            <p:nvPr/>
          </p:nvPicPr>
          <p:blipFill>
            <a:blip r:embed="rId3"/>
            <a:stretch>
              <a:fillRect/>
            </a:stretch>
          </p:blipFill>
          <p:spPr>
            <a:xfrm>
              <a:off x="1032475" y="4508726"/>
              <a:ext cx="2305050" cy="1524000"/>
            </a:xfrm>
            <a:prstGeom prst="rect">
              <a:avLst/>
            </a:prstGeom>
          </p:spPr>
        </p:pic>
        <p:sp>
          <p:nvSpPr>
            <p:cNvPr id="11" name="Rectangle 10"/>
            <p:cNvSpPr/>
            <p:nvPr/>
          </p:nvSpPr>
          <p:spPr>
            <a:xfrm>
              <a:off x="1019175" y="4666543"/>
              <a:ext cx="466721" cy="40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81075" y="5721790"/>
              <a:ext cx="466721" cy="4055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981075" y="3381375"/>
            <a:ext cx="542925" cy="809625"/>
          </a:xfrm>
          <a:prstGeom prst="rect">
            <a:avLst/>
          </a:prstGeom>
          <a:solidFill>
            <a:srgbClr val="FF0000"/>
          </a:solidFill>
          <a:effectLst>
            <a:outerShdw blurRad="50800" dist="38100" dir="18900000" algn="bl" rotWithShape="0">
              <a:prstClr val="black">
                <a:alpha val="40000"/>
              </a:prstClr>
            </a:outerShd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Characteristics</a:t>
            </a:r>
            <a:endParaRPr lang="en-US" dirty="0"/>
          </a:p>
        </p:txBody>
      </p:sp>
      <p:sp>
        <p:nvSpPr>
          <p:cNvPr id="15" name="Text Box 3"/>
          <p:cNvSpPr txBox="1">
            <a:spLocks noChangeArrowheads="1"/>
          </p:cNvSpPr>
          <p:nvPr/>
        </p:nvSpPr>
        <p:spPr bwMode="auto">
          <a:xfrm>
            <a:off x="1200149" y="1690688"/>
            <a:ext cx="95440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400" dirty="0" smtClean="0">
                <a:solidFill>
                  <a:srgbClr val="FF0000"/>
                </a:solidFill>
              </a:rPr>
              <a:t>Line </a:t>
            </a:r>
            <a:r>
              <a:rPr lang="en-US" sz="1400" dirty="0">
                <a:solidFill>
                  <a:srgbClr val="FF0000"/>
                </a:solidFill>
              </a:rPr>
              <a:t>transient </a:t>
            </a:r>
            <a:r>
              <a:rPr lang="en-US" sz="1400" dirty="0"/>
              <a:t>: response to a battery voltage </a:t>
            </a:r>
            <a:r>
              <a:rPr lang="en-US" sz="1400" dirty="0" smtClean="0"/>
              <a:t>step</a:t>
            </a:r>
          </a:p>
          <a:p>
            <a:pPr>
              <a:spcBef>
                <a:spcPct val="0"/>
              </a:spcBef>
              <a:buNone/>
            </a:pPr>
            <a:endParaRPr lang="en-US" altLang="en-US" sz="1400" dirty="0" smtClean="0"/>
          </a:p>
        </p:txBody>
      </p:sp>
      <p:sp>
        <p:nvSpPr>
          <p:cNvPr id="16" name="Rectangle 15"/>
          <p:cNvSpPr/>
          <p:nvPr/>
        </p:nvSpPr>
        <p:spPr>
          <a:xfrm>
            <a:off x="2609850" y="2876550"/>
            <a:ext cx="1981200" cy="771525"/>
          </a:xfrm>
          <a:prstGeom prst="rect">
            <a:avLst/>
          </a:prstGeom>
          <a:solidFill>
            <a:schemeClr val="accent1">
              <a:lumMod val="60000"/>
              <a:lumOff val="40000"/>
            </a:schemeClr>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DC/DC  converter</a:t>
            </a:r>
            <a:endParaRPr lang="en-US" dirty="0"/>
          </a:p>
        </p:txBody>
      </p:sp>
      <p:pic>
        <p:nvPicPr>
          <p:cNvPr id="17" name="Picture 16"/>
          <p:cNvPicPr>
            <a:picLocks noChangeAspect="1"/>
          </p:cNvPicPr>
          <p:nvPr/>
        </p:nvPicPr>
        <p:blipFill>
          <a:blip r:embed="rId4"/>
          <a:stretch>
            <a:fillRect/>
          </a:stretch>
        </p:blipFill>
        <p:spPr>
          <a:xfrm>
            <a:off x="4591050" y="2876550"/>
            <a:ext cx="1828800" cy="2209800"/>
          </a:xfrm>
          <a:prstGeom prst="rect">
            <a:avLst/>
          </a:prstGeom>
        </p:spPr>
      </p:pic>
      <p:cxnSp>
        <p:nvCxnSpPr>
          <p:cNvPr id="18" name="Elbow Connector 17"/>
          <p:cNvCxnSpPr/>
          <p:nvPr/>
        </p:nvCxnSpPr>
        <p:spPr>
          <a:xfrm rot="10800000">
            <a:off x="6400800" y="3276601"/>
            <a:ext cx="19050" cy="14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p:nvPr/>
        </p:nvCxnSpPr>
        <p:spPr>
          <a:xfrm rot="16200000" flipV="1">
            <a:off x="4945857" y="1454944"/>
            <a:ext cx="414337" cy="3257550"/>
          </a:xfrm>
          <a:prstGeom prst="bentConnector3">
            <a:avLst>
              <a:gd name="adj1" fmla="val 1551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6143625" y="3286126"/>
            <a:ext cx="638175" cy="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6848475" y="3012043"/>
            <a:ext cx="627031" cy="369332"/>
          </a:xfrm>
          <a:prstGeom prst="rect">
            <a:avLst/>
          </a:prstGeom>
          <a:noFill/>
        </p:spPr>
        <p:txBody>
          <a:bodyPr wrap="none" rtlCol="0">
            <a:spAutoFit/>
          </a:bodyPr>
          <a:lstStyle/>
          <a:p>
            <a:r>
              <a:rPr lang="en-US" dirty="0" smtClean="0"/>
              <a:t>Vout</a:t>
            </a:r>
            <a:endParaRPr lang="en-US" dirty="0"/>
          </a:p>
        </p:txBody>
      </p:sp>
      <p:cxnSp>
        <p:nvCxnSpPr>
          <p:cNvPr id="22" name="Elbow Connector 21"/>
          <p:cNvCxnSpPr/>
          <p:nvPr/>
        </p:nvCxnSpPr>
        <p:spPr>
          <a:xfrm flipV="1">
            <a:off x="1256389" y="2876550"/>
            <a:ext cx="2169885" cy="430213"/>
          </a:xfrm>
          <a:prstGeom prst="bentConnector4">
            <a:avLst>
              <a:gd name="adj1" fmla="val 27174"/>
              <a:gd name="adj2" fmla="val 1531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Oval 22"/>
          <p:cNvSpPr/>
          <p:nvPr/>
        </p:nvSpPr>
        <p:spPr>
          <a:xfrm>
            <a:off x="1060442" y="3580039"/>
            <a:ext cx="387354" cy="37011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 name="Group 23"/>
          <p:cNvGrpSpPr/>
          <p:nvPr/>
        </p:nvGrpSpPr>
        <p:grpSpPr>
          <a:xfrm>
            <a:off x="1112409" y="3968044"/>
            <a:ext cx="283420" cy="421940"/>
            <a:chOff x="6175872" y="5020411"/>
            <a:chExt cx="417266" cy="498228"/>
          </a:xfrm>
        </p:grpSpPr>
        <p:cxnSp>
          <p:nvCxnSpPr>
            <p:cNvPr id="25" name="Straight Connector 24"/>
            <p:cNvCxnSpPr/>
            <p:nvPr/>
          </p:nvCxnSpPr>
          <p:spPr>
            <a:xfrm>
              <a:off x="6374313" y="5020411"/>
              <a:ext cx="3898" cy="356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5872" y="5376985"/>
              <a:ext cx="417266" cy="141654"/>
              <a:chOff x="6175872" y="5376985"/>
              <a:chExt cx="417266" cy="141654"/>
            </a:xfrm>
          </p:grpSpPr>
          <p:cxnSp>
            <p:nvCxnSpPr>
              <p:cNvPr id="27" name="Straight Connector 26"/>
              <p:cNvCxnSpPr/>
              <p:nvPr/>
            </p:nvCxnSpPr>
            <p:spPr>
              <a:xfrm flipH="1" flipV="1">
                <a:off x="6175872" y="5376985"/>
                <a:ext cx="417266" cy="3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6281385" y="5518638"/>
                <a:ext cx="22425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6223188" y="5443904"/>
                <a:ext cx="3065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30" name="Straight Connector 29"/>
          <p:cNvCxnSpPr>
            <a:stCxn id="23" idx="0"/>
          </p:cNvCxnSpPr>
          <p:nvPr/>
        </p:nvCxnSpPr>
        <p:spPr>
          <a:xfrm flipV="1">
            <a:off x="1254119" y="3300412"/>
            <a:ext cx="0" cy="27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260808" y="3012043"/>
            <a:ext cx="623376" cy="369332"/>
          </a:xfrm>
          <a:prstGeom prst="rect">
            <a:avLst/>
          </a:prstGeom>
          <a:noFill/>
        </p:spPr>
        <p:txBody>
          <a:bodyPr wrap="none" rtlCol="0">
            <a:spAutoFit/>
          </a:bodyPr>
          <a:lstStyle/>
          <a:p>
            <a:r>
              <a:rPr lang="en-US" dirty="0" smtClean="0"/>
              <a:t>Vbat</a:t>
            </a:r>
            <a:endParaRPr lang="en-US" dirty="0"/>
          </a:p>
        </p:txBody>
      </p:sp>
      <p:cxnSp>
        <p:nvCxnSpPr>
          <p:cNvPr id="32" name="Straight Connector 31"/>
          <p:cNvCxnSpPr/>
          <p:nvPr/>
        </p:nvCxnSpPr>
        <p:spPr>
          <a:xfrm flipV="1">
            <a:off x="7943848" y="4410075"/>
            <a:ext cx="742952"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5"/>
          <a:stretch>
            <a:fillRect/>
          </a:stretch>
        </p:blipFill>
        <p:spPr>
          <a:xfrm flipV="1">
            <a:off x="8543925" y="3895725"/>
            <a:ext cx="1162050" cy="609600"/>
          </a:xfrm>
          <a:prstGeom prst="rect">
            <a:avLst/>
          </a:prstGeom>
        </p:spPr>
      </p:pic>
      <p:pic>
        <p:nvPicPr>
          <p:cNvPr id="34" name="Picture 33"/>
          <p:cNvPicPr>
            <a:picLocks noChangeAspect="1"/>
          </p:cNvPicPr>
          <p:nvPr/>
        </p:nvPicPr>
        <p:blipFill>
          <a:blip r:embed="rId5"/>
          <a:stretch>
            <a:fillRect/>
          </a:stretch>
        </p:blipFill>
        <p:spPr>
          <a:xfrm>
            <a:off x="10363200" y="4276725"/>
            <a:ext cx="1162050" cy="609600"/>
          </a:xfrm>
          <a:prstGeom prst="rect">
            <a:avLst/>
          </a:prstGeom>
        </p:spPr>
      </p:pic>
      <p:cxnSp>
        <p:nvCxnSpPr>
          <p:cNvPr id="35" name="Straight Connector 34"/>
          <p:cNvCxnSpPr/>
          <p:nvPr/>
        </p:nvCxnSpPr>
        <p:spPr>
          <a:xfrm flipV="1">
            <a:off x="9601198" y="4381500"/>
            <a:ext cx="742952" cy="190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V="1">
            <a:off x="8543925" y="3895725"/>
            <a:ext cx="0" cy="5238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0375446" y="4362450"/>
            <a:ext cx="0" cy="523875"/>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rot="10800000" flipV="1">
            <a:off x="7031587" y="4276725"/>
            <a:ext cx="725070" cy="369332"/>
          </a:xfrm>
          <a:prstGeom prst="rect">
            <a:avLst/>
          </a:prstGeom>
          <a:noFill/>
        </p:spPr>
        <p:txBody>
          <a:bodyPr wrap="none" rtlCol="0">
            <a:spAutoFit/>
          </a:bodyPr>
          <a:lstStyle/>
          <a:p>
            <a:r>
              <a:rPr lang="en-US" dirty="0" smtClean="0"/>
              <a:t>VOUT</a:t>
            </a:r>
            <a:endParaRPr lang="en-US" dirty="0"/>
          </a:p>
        </p:txBody>
      </p:sp>
      <p:sp>
        <p:nvSpPr>
          <p:cNvPr id="39" name="TextBox 38"/>
          <p:cNvSpPr txBox="1"/>
          <p:nvPr/>
        </p:nvSpPr>
        <p:spPr>
          <a:xfrm>
            <a:off x="8686800" y="4504343"/>
            <a:ext cx="1780359" cy="369332"/>
          </a:xfrm>
          <a:prstGeom prst="rect">
            <a:avLst/>
          </a:prstGeom>
          <a:noFill/>
        </p:spPr>
        <p:txBody>
          <a:bodyPr wrap="none" rtlCol="0">
            <a:spAutoFit/>
          </a:bodyPr>
          <a:lstStyle/>
          <a:p>
            <a:r>
              <a:rPr lang="en-US" dirty="0" smtClean="0"/>
              <a:t>Some tens of mV</a:t>
            </a:r>
            <a:endParaRPr lang="en-US" dirty="0"/>
          </a:p>
        </p:txBody>
      </p:sp>
    </p:spTree>
    <p:extLst>
      <p:ext uri="{BB962C8B-B14F-4D97-AF65-F5344CB8AC3E}">
        <p14:creationId xmlns:p14="http://schemas.microsoft.com/office/powerpoint/2010/main" val="41142168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45</a:t>
            </a:fld>
            <a:endParaRPr lang="fr-FR" altLang="en-US" sz="1400"/>
          </a:p>
        </p:txBody>
      </p:sp>
      <p:sp>
        <p:nvSpPr>
          <p:cNvPr id="9" name="Rectangle 8"/>
          <p:cNvSpPr/>
          <p:nvPr/>
        </p:nvSpPr>
        <p:spPr>
          <a:xfrm>
            <a:off x="1133475" y="3381375"/>
            <a:ext cx="542925" cy="809625"/>
          </a:xfrm>
          <a:prstGeom prst="rect">
            <a:avLst/>
          </a:prstGeom>
          <a:solidFill>
            <a:srgbClr val="FF0000"/>
          </a:solidFill>
          <a:effectLst>
            <a:outerShdw blurRad="50800" dist="38100" dir="18900000" algn="bl" rotWithShape="0">
              <a:prstClr val="black">
                <a:alpha val="40000"/>
              </a:prstClr>
            </a:outerShdw>
          </a:effectLst>
          <a:scene3d>
            <a:camera prst="perspective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Characteristics</a:t>
            </a:r>
            <a:endParaRPr lang="en-US" dirty="0"/>
          </a:p>
        </p:txBody>
      </p:sp>
      <p:sp>
        <p:nvSpPr>
          <p:cNvPr id="11" name="Text Box 3"/>
          <p:cNvSpPr txBox="1">
            <a:spLocks noChangeArrowheads="1"/>
          </p:cNvSpPr>
          <p:nvPr/>
        </p:nvSpPr>
        <p:spPr bwMode="auto">
          <a:xfrm>
            <a:off x="1200149" y="1690688"/>
            <a:ext cx="95440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sz="1400" dirty="0" smtClean="0">
                <a:solidFill>
                  <a:srgbClr val="FF0000"/>
                </a:solidFill>
              </a:rPr>
              <a:t>Line regulation </a:t>
            </a:r>
            <a:r>
              <a:rPr lang="en-US" sz="1400" dirty="0"/>
              <a:t>: </a:t>
            </a:r>
            <a:r>
              <a:rPr lang="en-US" altLang="en-US" sz="1400" dirty="0"/>
              <a:t>precision of output voltage while battery voltage is changing</a:t>
            </a:r>
            <a:endParaRPr lang="en-US" altLang="en-US" sz="1400" dirty="0" smtClean="0"/>
          </a:p>
        </p:txBody>
      </p:sp>
      <p:sp>
        <p:nvSpPr>
          <p:cNvPr id="12" name="Rectangle 11"/>
          <p:cNvSpPr/>
          <p:nvPr/>
        </p:nvSpPr>
        <p:spPr>
          <a:xfrm>
            <a:off x="2762250" y="2876550"/>
            <a:ext cx="1981200" cy="771525"/>
          </a:xfrm>
          <a:prstGeom prst="rect">
            <a:avLst/>
          </a:prstGeom>
          <a:solidFill>
            <a:schemeClr val="accent1">
              <a:lumMod val="60000"/>
              <a:lumOff val="40000"/>
            </a:schemeClr>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DC/DC  converter</a:t>
            </a:r>
            <a:endParaRPr lang="en-US" dirty="0"/>
          </a:p>
        </p:txBody>
      </p:sp>
      <p:pic>
        <p:nvPicPr>
          <p:cNvPr id="13" name="Picture 12"/>
          <p:cNvPicPr>
            <a:picLocks noChangeAspect="1"/>
          </p:cNvPicPr>
          <p:nvPr/>
        </p:nvPicPr>
        <p:blipFill>
          <a:blip r:embed="rId3"/>
          <a:stretch>
            <a:fillRect/>
          </a:stretch>
        </p:blipFill>
        <p:spPr>
          <a:xfrm>
            <a:off x="4743450" y="2876550"/>
            <a:ext cx="1828800" cy="2209800"/>
          </a:xfrm>
          <a:prstGeom prst="rect">
            <a:avLst/>
          </a:prstGeom>
        </p:spPr>
      </p:pic>
      <p:cxnSp>
        <p:nvCxnSpPr>
          <p:cNvPr id="14" name="Elbow Connector 13"/>
          <p:cNvCxnSpPr/>
          <p:nvPr/>
        </p:nvCxnSpPr>
        <p:spPr>
          <a:xfrm rot="10800000">
            <a:off x="6553200" y="3276601"/>
            <a:ext cx="19050" cy="1428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6200000" flipV="1">
            <a:off x="5098257" y="1454944"/>
            <a:ext cx="414337" cy="3257550"/>
          </a:xfrm>
          <a:prstGeom prst="bentConnector3">
            <a:avLst>
              <a:gd name="adj1" fmla="val 155172"/>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296025" y="3286126"/>
            <a:ext cx="638175" cy="1428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00875" y="3012043"/>
            <a:ext cx="627031" cy="369332"/>
          </a:xfrm>
          <a:prstGeom prst="rect">
            <a:avLst/>
          </a:prstGeom>
          <a:noFill/>
        </p:spPr>
        <p:txBody>
          <a:bodyPr wrap="none" rtlCol="0">
            <a:spAutoFit/>
          </a:bodyPr>
          <a:lstStyle/>
          <a:p>
            <a:r>
              <a:rPr lang="en-US" dirty="0" smtClean="0"/>
              <a:t>Vout</a:t>
            </a:r>
            <a:endParaRPr lang="en-US" dirty="0"/>
          </a:p>
        </p:txBody>
      </p:sp>
      <p:cxnSp>
        <p:nvCxnSpPr>
          <p:cNvPr id="18" name="Elbow Connector 17"/>
          <p:cNvCxnSpPr/>
          <p:nvPr/>
        </p:nvCxnSpPr>
        <p:spPr>
          <a:xfrm flipV="1">
            <a:off x="1408789" y="2876550"/>
            <a:ext cx="2169885" cy="430213"/>
          </a:xfrm>
          <a:prstGeom prst="bentConnector4">
            <a:avLst>
              <a:gd name="adj1" fmla="val 27174"/>
              <a:gd name="adj2" fmla="val 153136"/>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212842" y="3580039"/>
            <a:ext cx="387354" cy="370115"/>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p:cNvGrpSpPr/>
          <p:nvPr/>
        </p:nvGrpSpPr>
        <p:grpSpPr>
          <a:xfrm>
            <a:off x="1264809" y="3968044"/>
            <a:ext cx="283420" cy="421940"/>
            <a:chOff x="6175872" y="5020411"/>
            <a:chExt cx="417266" cy="498228"/>
          </a:xfrm>
        </p:grpSpPr>
        <p:cxnSp>
          <p:nvCxnSpPr>
            <p:cNvPr id="21" name="Straight Connector 20"/>
            <p:cNvCxnSpPr/>
            <p:nvPr/>
          </p:nvCxnSpPr>
          <p:spPr>
            <a:xfrm>
              <a:off x="6374313" y="5020411"/>
              <a:ext cx="3898" cy="3565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6175872" y="5376985"/>
              <a:ext cx="417266" cy="141654"/>
              <a:chOff x="6175872" y="5376985"/>
              <a:chExt cx="417266" cy="141654"/>
            </a:xfrm>
          </p:grpSpPr>
          <p:cxnSp>
            <p:nvCxnSpPr>
              <p:cNvPr id="23" name="Straight Connector 22"/>
              <p:cNvCxnSpPr/>
              <p:nvPr/>
            </p:nvCxnSpPr>
            <p:spPr>
              <a:xfrm flipH="1" flipV="1">
                <a:off x="6175872" y="5376985"/>
                <a:ext cx="417266" cy="390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6281385" y="5518638"/>
                <a:ext cx="224258"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6223188" y="5443904"/>
                <a:ext cx="306574" cy="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26" name="Straight Connector 25"/>
          <p:cNvCxnSpPr>
            <a:stCxn id="19" idx="0"/>
          </p:cNvCxnSpPr>
          <p:nvPr/>
        </p:nvCxnSpPr>
        <p:spPr>
          <a:xfrm flipV="1">
            <a:off x="1406519" y="3300412"/>
            <a:ext cx="0" cy="27962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413208" y="3012043"/>
            <a:ext cx="623376" cy="369332"/>
          </a:xfrm>
          <a:prstGeom prst="rect">
            <a:avLst/>
          </a:prstGeom>
          <a:noFill/>
        </p:spPr>
        <p:txBody>
          <a:bodyPr wrap="none" rtlCol="0">
            <a:spAutoFit/>
          </a:bodyPr>
          <a:lstStyle/>
          <a:p>
            <a:r>
              <a:rPr lang="en-US" dirty="0" smtClean="0"/>
              <a:t>Vbat</a:t>
            </a:r>
            <a:endParaRPr lang="en-US" dirty="0"/>
          </a:p>
        </p:txBody>
      </p:sp>
      <p:pic>
        <p:nvPicPr>
          <p:cNvPr id="28" name="Picture 27"/>
          <p:cNvPicPr>
            <a:picLocks noChangeAspect="1"/>
          </p:cNvPicPr>
          <p:nvPr/>
        </p:nvPicPr>
        <p:blipFill>
          <a:blip r:embed="rId4"/>
          <a:stretch>
            <a:fillRect/>
          </a:stretch>
        </p:blipFill>
        <p:spPr>
          <a:xfrm>
            <a:off x="1918343" y="3648075"/>
            <a:ext cx="809625" cy="1162050"/>
          </a:xfrm>
          <a:prstGeom prst="rect">
            <a:avLst/>
          </a:prstGeom>
        </p:spPr>
      </p:pic>
      <p:sp>
        <p:nvSpPr>
          <p:cNvPr id="29" name="TextBox 28"/>
          <p:cNvSpPr txBox="1"/>
          <p:nvPr/>
        </p:nvSpPr>
        <p:spPr>
          <a:xfrm>
            <a:off x="1772358" y="4148818"/>
            <a:ext cx="623376" cy="369332"/>
          </a:xfrm>
          <a:prstGeom prst="rect">
            <a:avLst/>
          </a:prstGeom>
          <a:noFill/>
        </p:spPr>
        <p:txBody>
          <a:bodyPr wrap="none" rtlCol="0">
            <a:spAutoFit/>
          </a:bodyPr>
          <a:lstStyle/>
          <a:p>
            <a:r>
              <a:rPr lang="en-US" dirty="0" smtClean="0"/>
              <a:t>Vbat</a:t>
            </a:r>
            <a:endParaRPr lang="en-US" dirty="0"/>
          </a:p>
        </p:txBody>
      </p:sp>
      <p:pic>
        <p:nvPicPr>
          <p:cNvPr id="30" name="Picture 29"/>
          <p:cNvPicPr>
            <a:picLocks noChangeAspect="1"/>
          </p:cNvPicPr>
          <p:nvPr/>
        </p:nvPicPr>
        <p:blipFill>
          <a:blip r:embed="rId5"/>
          <a:stretch>
            <a:fillRect/>
          </a:stretch>
        </p:blipFill>
        <p:spPr>
          <a:xfrm>
            <a:off x="7772400" y="2609850"/>
            <a:ext cx="1943100" cy="771525"/>
          </a:xfrm>
          <a:prstGeom prst="rect">
            <a:avLst/>
          </a:prstGeom>
        </p:spPr>
      </p:pic>
    </p:spTree>
    <p:extLst>
      <p:ext uri="{BB962C8B-B14F-4D97-AF65-F5344CB8AC3E}">
        <p14:creationId xmlns:p14="http://schemas.microsoft.com/office/powerpoint/2010/main" val="88003198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46</a:t>
            </a:fld>
            <a:endParaRPr lang="fr-FR" altLang="en-US" sz="1400"/>
          </a:p>
        </p:txBody>
      </p:sp>
      <p:sp>
        <p:nvSpPr>
          <p:cNvPr id="2" name="TextBox 1"/>
          <p:cNvSpPr txBox="1"/>
          <p:nvPr/>
        </p:nvSpPr>
        <p:spPr>
          <a:xfrm>
            <a:off x="2400300" y="1447800"/>
            <a:ext cx="7788286" cy="1862048"/>
          </a:xfrm>
          <a:prstGeom prst="rect">
            <a:avLst/>
          </a:prstGeom>
          <a:noFill/>
        </p:spPr>
        <p:txBody>
          <a:bodyPr wrap="none" rtlCol="0">
            <a:spAutoFit/>
          </a:bodyPr>
          <a:lstStyle/>
          <a:p>
            <a:r>
              <a:rPr lang="en-US" sz="11500" dirty="0" smtClean="0"/>
              <a:t>Patent 1 et 2</a:t>
            </a:r>
            <a:endParaRPr lang="en-US" sz="11500" dirty="0"/>
          </a:p>
        </p:txBody>
      </p:sp>
    </p:spTree>
    <p:extLst>
      <p:ext uri="{BB962C8B-B14F-4D97-AF65-F5344CB8AC3E}">
        <p14:creationId xmlns:p14="http://schemas.microsoft.com/office/powerpoint/2010/main" val="404693331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47</a:t>
            </a:fld>
            <a:endParaRPr lang="fr-FR" altLang="en-US" sz="1400"/>
          </a:p>
        </p:txBody>
      </p:sp>
      <p:sp>
        <p:nvSpPr>
          <p:cNvPr id="7" name="Title 1"/>
          <p:cNvSpPr>
            <a:spLocks noGrp="1"/>
          </p:cNvSpPr>
          <p:nvPr>
            <p:ph type="title"/>
          </p:nvPr>
        </p:nvSpPr>
        <p:spPr>
          <a:xfrm>
            <a:off x="838200" y="365125"/>
            <a:ext cx="10515600" cy="1325563"/>
          </a:xfrm>
        </p:spPr>
        <p:txBody>
          <a:bodyPr>
            <a:normAutofit/>
          </a:bodyPr>
          <a:lstStyle/>
          <a:p>
            <a:pPr algn="ctr"/>
            <a:r>
              <a:rPr lang="en-US" altLang="en-US" sz="4000" dirty="0" smtClean="0">
                <a:effectLst>
                  <a:outerShdw blurRad="38100" dist="38100" dir="2700000" algn="tl">
                    <a:srgbClr val="C0C0C0"/>
                  </a:outerShdw>
                </a:effectLst>
              </a:rPr>
              <a:t>To add</a:t>
            </a:r>
            <a:endParaRPr lang="en-US" sz="4000" dirty="0"/>
          </a:p>
        </p:txBody>
      </p:sp>
      <p:sp>
        <p:nvSpPr>
          <p:cNvPr id="2" name="Rectangle 1"/>
          <p:cNvSpPr/>
          <p:nvPr/>
        </p:nvSpPr>
        <p:spPr>
          <a:xfrm>
            <a:off x="838200" y="2071291"/>
            <a:ext cx="10791825" cy="369332"/>
          </a:xfrm>
          <a:prstGeom prst="rect">
            <a:avLst/>
          </a:prstGeom>
        </p:spPr>
        <p:txBody>
          <a:bodyPr wrap="square">
            <a:spAutoFit/>
          </a:bodyPr>
          <a:lstStyle/>
          <a:p>
            <a:r>
              <a:rPr lang="en-US" dirty="0" smtClean="0">
                <a:latin typeface="Arial" panose="020B0604020202020204" pitchFamily="34" charset="0"/>
              </a:rPr>
              <a:t>Boucle locale _ boucle </a:t>
            </a:r>
            <a:r>
              <a:rPr lang="en-US" dirty="0" err="1" smtClean="0">
                <a:latin typeface="Arial" panose="020B0604020202020204" pitchFamily="34" charset="0"/>
              </a:rPr>
              <a:t>globale</a:t>
            </a:r>
            <a:r>
              <a:rPr lang="en-US" dirty="0" smtClean="0">
                <a:latin typeface="Arial" panose="020B0604020202020204" pitchFamily="34" charset="0"/>
              </a:rPr>
              <a:t> _ Article de </a:t>
            </a:r>
            <a:r>
              <a:rPr lang="en-US" dirty="0" err="1" smtClean="0">
                <a:latin typeface="Arial" panose="020B0604020202020204" pitchFamily="34" charset="0"/>
              </a:rPr>
              <a:t>geelen</a:t>
            </a:r>
            <a:endParaRPr lang="en-US" dirty="0"/>
          </a:p>
        </p:txBody>
      </p:sp>
    </p:spTree>
    <p:extLst>
      <p:ext uri="{BB962C8B-B14F-4D97-AF65-F5344CB8AC3E}">
        <p14:creationId xmlns:p14="http://schemas.microsoft.com/office/powerpoint/2010/main" val="3704429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5</a:t>
            </a:fld>
            <a:endParaRPr lang="fr-FR" altLang="en-US" sz="1400"/>
          </a:p>
        </p:txBody>
      </p:sp>
      <p:sp>
        <p:nvSpPr>
          <p:cNvPr id="7"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Architecture</a:t>
            </a:r>
            <a:endParaRPr lang="en-US" dirty="0"/>
          </a:p>
        </p:txBody>
      </p:sp>
      <p:grpSp>
        <p:nvGrpSpPr>
          <p:cNvPr id="8" name="Group 7"/>
          <p:cNvGrpSpPr/>
          <p:nvPr/>
        </p:nvGrpSpPr>
        <p:grpSpPr>
          <a:xfrm>
            <a:off x="2571750" y="2395537"/>
            <a:ext cx="7239000" cy="3152775"/>
            <a:chOff x="2314575" y="1938337"/>
            <a:chExt cx="7239000" cy="3152775"/>
          </a:xfrm>
        </p:grpSpPr>
        <p:pic>
          <p:nvPicPr>
            <p:cNvPr id="9" name="Picture 8"/>
            <p:cNvPicPr>
              <a:picLocks noChangeAspect="1"/>
            </p:cNvPicPr>
            <p:nvPr/>
          </p:nvPicPr>
          <p:blipFill>
            <a:blip r:embed="rId3"/>
            <a:stretch>
              <a:fillRect/>
            </a:stretch>
          </p:blipFill>
          <p:spPr>
            <a:xfrm rot="5400000">
              <a:off x="4357687" y="-104775"/>
              <a:ext cx="3152775" cy="7239000"/>
            </a:xfrm>
            <a:prstGeom prst="rect">
              <a:avLst/>
            </a:prstGeom>
          </p:spPr>
        </p:pic>
        <p:sp>
          <p:nvSpPr>
            <p:cNvPr id="10" name="Rectangle 9"/>
            <p:cNvSpPr/>
            <p:nvPr/>
          </p:nvSpPr>
          <p:spPr>
            <a:xfrm>
              <a:off x="6715125" y="3635375"/>
              <a:ext cx="69850" cy="889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27825" y="3095625"/>
              <a:ext cx="69850" cy="889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6648451" y="3690934"/>
              <a:ext cx="15398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7839075" y="2657475"/>
              <a:ext cx="400050" cy="419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Box 3"/>
          <p:cNvSpPr txBox="1">
            <a:spLocks noChangeArrowheads="1"/>
          </p:cNvSpPr>
          <p:nvPr/>
        </p:nvSpPr>
        <p:spPr bwMode="auto">
          <a:xfrm>
            <a:off x="1162049" y="1635443"/>
            <a:ext cx="9544049"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en-US" altLang="en-US" sz="1400" dirty="0" smtClean="0"/>
              <a:t>Buck </a:t>
            </a:r>
            <a:r>
              <a:rPr lang="en-US" altLang="en-US" sz="1400" dirty="0"/>
              <a:t>or down </a:t>
            </a:r>
            <a:r>
              <a:rPr lang="en-US" altLang="en-US" sz="1400" dirty="0" smtClean="0"/>
              <a:t>converter:  </a:t>
            </a:r>
            <a:r>
              <a:rPr lang="en-US" altLang="en-US" sz="1400" dirty="0"/>
              <a:t>output voltage is lower than the battery </a:t>
            </a:r>
            <a:r>
              <a:rPr lang="en-US" altLang="en-US" sz="1400" dirty="0" smtClean="0"/>
              <a:t>voltage.</a:t>
            </a:r>
          </a:p>
          <a:p>
            <a:pPr>
              <a:spcBef>
                <a:spcPct val="0"/>
              </a:spcBef>
              <a:buFontTx/>
              <a:buNone/>
            </a:pPr>
            <a:endParaRPr lang="en-US" altLang="en-US" sz="1400" dirty="0" smtClean="0"/>
          </a:p>
          <a:p>
            <a:pPr>
              <a:spcBef>
                <a:spcPct val="0"/>
              </a:spcBef>
              <a:buFontTx/>
              <a:buNone/>
            </a:pPr>
            <a:r>
              <a:rPr lang="en-US" altLang="en-US" sz="1400" dirty="0" smtClean="0"/>
              <a:t>The following basic blocks combine to form a complete DC/DC converter:</a:t>
            </a:r>
          </a:p>
          <a:p>
            <a:pPr marL="285750" indent="-285750">
              <a:spcBef>
                <a:spcPct val="0"/>
              </a:spcBef>
              <a:buFontTx/>
              <a:buChar char="-"/>
            </a:pPr>
            <a:r>
              <a:rPr lang="en-US" altLang="en-US" sz="1400" dirty="0" smtClean="0"/>
              <a:t>Ramp generator</a:t>
            </a:r>
          </a:p>
          <a:p>
            <a:pPr marL="285750" indent="-285750">
              <a:spcBef>
                <a:spcPct val="0"/>
              </a:spcBef>
              <a:buFontTx/>
              <a:buChar char="-"/>
            </a:pPr>
            <a:r>
              <a:rPr lang="en-US" altLang="en-US" sz="1400" dirty="0" smtClean="0"/>
              <a:t>Error amplifier</a:t>
            </a:r>
          </a:p>
          <a:p>
            <a:pPr marL="285750" indent="-285750">
              <a:spcBef>
                <a:spcPct val="0"/>
              </a:spcBef>
              <a:buFontTx/>
              <a:buChar char="-"/>
            </a:pPr>
            <a:r>
              <a:rPr lang="en-US" altLang="en-US" sz="1400" dirty="0" smtClean="0"/>
              <a:t>Pulse Width Modulator</a:t>
            </a:r>
          </a:p>
          <a:p>
            <a:pPr marL="285750" indent="-285750">
              <a:spcBef>
                <a:spcPct val="0"/>
              </a:spcBef>
              <a:buFontTx/>
              <a:buChar char="-"/>
            </a:pPr>
            <a:r>
              <a:rPr lang="en-US" altLang="en-US" sz="1400" dirty="0" smtClean="0"/>
              <a:t>Control logic</a:t>
            </a:r>
          </a:p>
          <a:p>
            <a:pPr marL="285750" indent="-285750">
              <a:spcBef>
                <a:spcPct val="0"/>
              </a:spcBef>
              <a:buFontTx/>
              <a:buChar char="-"/>
            </a:pPr>
            <a:r>
              <a:rPr lang="en-US" altLang="en-US" sz="1400" dirty="0" smtClean="0"/>
              <a:t>Output filter</a:t>
            </a:r>
            <a:endParaRPr lang="en-US" altLang="en-US" sz="1400" dirty="0"/>
          </a:p>
        </p:txBody>
      </p:sp>
      <p:sp>
        <p:nvSpPr>
          <p:cNvPr id="15" name="Text Box 3"/>
          <p:cNvSpPr txBox="1">
            <a:spLocks noChangeArrowheads="1"/>
          </p:cNvSpPr>
          <p:nvPr/>
        </p:nvSpPr>
        <p:spPr bwMode="auto">
          <a:xfrm>
            <a:off x="1162049" y="5445443"/>
            <a:ext cx="954404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All elements can be integrated except the output filter which is made up of an external inductor (some microH) and capacitors (some microF). A parameter to keep in mind for integration purpose is the thickness of these components which must be compatible with the package.</a:t>
            </a:r>
            <a:endParaRPr lang="en-US" altLang="en-US" sz="1400" dirty="0"/>
          </a:p>
        </p:txBody>
      </p:sp>
      <p:sp>
        <p:nvSpPr>
          <p:cNvPr id="2" name="TextBox 1"/>
          <p:cNvSpPr txBox="1"/>
          <p:nvPr/>
        </p:nvSpPr>
        <p:spPr>
          <a:xfrm>
            <a:off x="7213434" y="3815576"/>
            <a:ext cx="552780" cy="276999"/>
          </a:xfrm>
          <a:prstGeom prst="rect">
            <a:avLst/>
          </a:prstGeom>
          <a:noFill/>
        </p:spPr>
        <p:txBody>
          <a:bodyPr wrap="none" rtlCol="0">
            <a:spAutoFit/>
          </a:bodyPr>
          <a:lstStyle/>
          <a:p>
            <a:r>
              <a:rPr lang="en-US" sz="1200" dirty="0" smtClean="0"/>
              <a:t>Vmod</a:t>
            </a:r>
            <a:endParaRPr lang="en-US" sz="1200" dirty="0"/>
          </a:p>
        </p:txBody>
      </p:sp>
    </p:spTree>
    <p:extLst>
      <p:ext uri="{BB962C8B-B14F-4D97-AF65-F5344CB8AC3E}">
        <p14:creationId xmlns:p14="http://schemas.microsoft.com/office/powerpoint/2010/main" val="836670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6</a:t>
            </a:fld>
            <a:endParaRPr lang="fr-FR" altLang="en-US" sz="1400"/>
          </a:p>
        </p:txBody>
      </p:sp>
      <p:sp>
        <p:nvSpPr>
          <p:cNvPr id="7"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Architecture</a:t>
            </a:r>
            <a:endParaRPr lang="en-US" dirty="0"/>
          </a:p>
        </p:txBody>
      </p:sp>
      <p:sp>
        <p:nvSpPr>
          <p:cNvPr id="8" name="Text Box 3"/>
          <p:cNvSpPr txBox="1">
            <a:spLocks noChangeArrowheads="1"/>
          </p:cNvSpPr>
          <p:nvPr/>
        </p:nvSpPr>
        <p:spPr bwMode="auto">
          <a:xfrm>
            <a:off x="1162049" y="1635443"/>
            <a:ext cx="954404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The error voltage is compared to the ramp voltage to produce a PWM signal which in turns set on or off the output power transistors.</a:t>
            </a:r>
            <a:endParaRPr lang="en-US" altLang="en-US" sz="1400" dirty="0"/>
          </a:p>
        </p:txBody>
      </p:sp>
      <p:sp>
        <p:nvSpPr>
          <p:cNvPr id="9" name="Text Box 3"/>
          <p:cNvSpPr txBox="1">
            <a:spLocks noChangeArrowheads="1"/>
          </p:cNvSpPr>
          <p:nvPr/>
        </p:nvSpPr>
        <p:spPr bwMode="auto">
          <a:xfrm>
            <a:off x="1162049" y="5445443"/>
            <a:ext cx="954404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When the output voltage becomes lower than the reference voltage, the error signal increases so does the duty cycle of the PWM signal. Therefore, the power Pmos transistor is acting more frequently than the Nmos leading to a higher output current.</a:t>
            </a:r>
            <a:endParaRPr lang="en-US" altLang="en-US" sz="1400" dirty="0"/>
          </a:p>
        </p:txBody>
      </p:sp>
      <p:grpSp>
        <p:nvGrpSpPr>
          <p:cNvPr id="10" name="Group 9"/>
          <p:cNvGrpSpPr/>
          <p:nvPr/>
        </p:nvGrpSpPr>
        <p:grpSpPr>
          <a:xfrm>
            <a:off x="3790950" y="2313426"/>
            <a:ext cx="5424487" cy="2625286"/>
            <a:chOff x="3790950" y="2313426"/>
            <a:chExt cx="5424487" cy="2625286"/>
          </a:xfrm>
        </p:grpSpPr>
        <p:pic>
          <p:nvPicPr>
            <p:cNvPr id="11" name="Picture 10"/>
            <p:cNvPicPr>
              <a:picLocks noChangeAspect="1"/>
            </p:cNvPicPr>
            <p:nvPr/>
          </p:nvPicPr>
          <p:blipFill>
            <a:blip r:embed="rId3"/>
            <a:stretch>
              <a:fillRect/>
            </a:stretch>
          </p:blipFill>
          <p:spPr>
            <a:xfrm>
              <a:off x="3790950" y="2313426"/>
              <a:ext cx="5424487" cy="2625286"/>
            </a:xfrm>
            <a:prstGeom prst="rect">
              <a:avLst/>
            </a:prstGeom>
          </p:spPr>
        </p:pic>
        <p:sp>
          <p:nvSpPr>
            <p:cNvPr id="12" name="Rectangle 11"/>
            <p:cNvSpPr/>
            <p:nvPr/>
          </p:nvSpPr>
          <p:spPr>
            <a:xfrm>
              <a:off x="4429125" y="3638550"/>
              <a:ext cx="1047750" cy="4095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75938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7</a:t>
            </a:fld>
            <a:endParaRPr lang="fr-FR" altLang="en-US" sz="1400"/>
          </a:p>
        </p:txBody>
      </p:sp>
      <p:sp>
        <p:nvSpPr>
          <p:cNvPr id="7" name="Title 1"/>
          <p:cNvSpPr>
            <a:spLocks noGrp="1"/>
          </p:cNvSpPr>
          <p:nvPr>
            <p:ph type="title"/>
          </p:nvPr>
        </p:nvSpPr>
        <p:spPr>
          <a:xfrm>
            <a:off x="838200" y="365125"/>
            <a:ext cx="10515600" cy="1325563"/>
          </a:xfrm>
        </p:spPr>
        <p:txBody>
          <a:bodyPr/>
          <a:lstStyle/>
          <a:p>
            <a:pPr algn="ctr"/>
            <a:r>
              <a:rPr lang="en-US" altLang="en-US" dirty="0" smtClean="0">
                <a:effectLst>
                  <a:outerShdw blurRad="38100" dist="38100" dir="2700000" algn="tl">
                    <a:srgbClr val="C0C0C0"/>
                  </a:outerShdw>
                </a:effectLst>
              </a:rPr>
              <a:t>Architecture</a:t>
            </a:r>
            <a:endParaRPr lang="en-US" dirty="0"/>
          </a:p>
        </p:txBody>
      </p:sp>
      <p:sp>
        <p:nvSpPr>
          <p:cNvPr id="8" name="Text Box 3"/>
          <p:cNvSpPr txBox="1">
            <a:spLocks noChangeArrowheads="1"/>
          </p:cNvSpPr>
          <p:nvPr/>
        </p:nvSpPr>
        <p:spPr bwMode="auto">
          <a:xfrm>
            <a:off x="1184882" y="3125045"/>
            <a:ext cx="954404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en-US" altLang="en-US" sz="1400" dirty="0" smtClean="0"/>
              <a:t>The modulator output is a rectangular wave. This rectangle is averaged by the output filter and applied to the load. </a:t>
            </a:r>
          </a:p>
        </p:txBody>
      </p:sp>
      <p:grpSp>
        <p:nvGrpSpPr>
          <p:cNvPr id="14" name="Group 77"/>
          <p:cNvGrpSpPr>
            <a:grpSpLocks/>
          </p:cNvGrpSpPr>
          <p:nvPr/>
        </p:nvGrpSpPr>
        <p:grpSpPr bwMode="auto">
          <a:xfrm>
            <a:off x="3568700" y="2157732"/>
            <a:ext cx="366713" cy="431800"/>
            <a:chOff x="3103" y="1661"/>
            <a:chExt cx="231" cy="272"/>
          </a:xfrm>
        </p:grpSpPr>
        <p:sp>
          <p:nvSpPr>
            <p:cNvPr id="15" name="Line 78"/>
            <p:cNvSpPr>
              <a:spLocks noChangeShapeType="1"/>
            </p:cNvSpPr>
            <p:nvPr/>
          </p:nvSpPr>
          <p:spPr bwMode="auto">
            <a:xfrm>
              <a:off x="3334" y="1661"/>
              <a:ext cx="0" cy="9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79"/>
            <p:cNvSpPr>
              <a:spLocks noChangeShapeType="1"/>
            </p:cNvSpPr>
            <p:nvPr/>
          </p:nvSpPr>
          <p:spPr bwMode="auto">
            <a:xfrm rot="-5400000">
              <a:off x="3294" y="1711"/>
              <a:ext cx="0"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7" name="Group 80"/>
            <p:cNvGrpSpPr>
              <a:grpSpLocks/>
            </p:cNvGrpSpPr>
            <p:nvPr/>
          </p:nvGrpSpPr>
          <p:grpSpPr bwMode="auto">
            <a:xfrm flipV="1">
              <a:off x="3253" y="1843"/>
              <a:ext cx="81" cy="90"/>
              <a:chOff x="2154" y="2160"/>
              <a:chExt cx="182" cy="181"/>
            </a:xfrm>
          </p:grpSpPr>
          <p:sp>
            <p:nvSpPr>
              <p:cNvPr id="22" name="Line 81"/>
              <p:cNvSpPr>
                <a:spLocks noChangeShapeType="1"/>
              </p:cNvSpPr>
              <p:nvPr/>
            </p:nvSpPr>
            <p:spPr bwMode="auto">
              <a:xfrm flipV="1">
                <a:off x="2336" y="216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3" name="Line 82"/>
              <p:cNvSpPr>
                <a:spLocks noChangeShapeType="1"/>
              </p:cNvSpPr>
              <p:nvPr/>
            </p:nvSpPr>
            <p:spPr bwMode="auto">
              <a:xfrm rot="5400000" flipV="1">
                <a:off x="2245" y="225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8" name="Line 83"/>
            <p:cNvSpPr>
              <a:spLocks noChangeShapeType="1"/>
            </p:cNvSpPr>
            <p:nvPr/>
          </p:nvSpPr>
          <p:spPr bwMode="auto">
            <a:xfrm>
              <a:off x="3253" y="175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84"/>
            <p:cNvSpPr>
              <a:spLocks noChangeShapeType="1"/>
            </p:cNvSpPr>
            <p:nvPr/>
          </p:nvSpPr>
          <p:spPr bwMode="auto">
            <a:xfrm>
              <a:off x="3233" y="1752"/>
              <a:ext cx="0" cy="9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85"/>
            <p:cNvSpPr>
              <a:spLocks noChangeShapeType="1"/>
            </p:cNvSpPr>
            <p:nvPr/>
          </p:nvSpPr>
          <p:spPr bwMode="auto">
            <a:xfrm rot="-5400000">
              <a:off x="3144" y="1752"/>
              <a:ext cx="0" cy="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 name="Oval 86"/>
            <p:cNvSpPr>
              <a:spLocks noChangeArrowheads="1"/>
            </p:cNvSpPr>
            <p:nvPr/>
          </p:nvSpPr>
          <p:spPr bwMode="auto">
            <a:xfrm>
              <a:off x="3188" y="1772"/>
              <a:ext cx="46" cy="46"/>
            </a:xfrm>
            <a:prstGeom prst="ellipse">
              <a:avLst/>
            </a:prstGeom>
            <a:noFill/>
            <a:ln w="9525" algn="ctr">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10" name="Picture 9"/>
          <p:cNvPicPr>
            <a:picLocks noChangeAspect="1"/>
          </p:cNvPicPr>
          <p:nvPr/>
        </p:nvPicPr>
        <p:blipFill>
          <a:blip r:embed="rId3"/>
          <a:stretch>
            <a:fillRect/>
          </a:stretch>
        </p:blipFill>
        <p:spPr>
          <a:xfrm>
            <a:off x="4160519" y="2406951"/>
            <a:ext cx="822962" cy="701938"/>
          </a:xfrm>
          <a:prstGeom prst="rect">
            <a:avLst/>
          </a:prstGeom>
        </p:spPr>
      </p:pic>
      <p:cxnSp>
        <p:nvCxnSpPr>
          <p:cNvPr id="33" name="Straight Connector 32"/>
          <p:cNvCxnSpPr/>
          <p:nvPr/>
        </p:nvCxnSpPr>
        <p:spPr>
          <a:xfrm>
            <a:off x="3935060" y="2599057"/>
            <a:ext cx="225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6" name="Group 128"/>
          <p:cNvGrpSpPr>
            <a:grpSpLocks/>
          </p:cNvGrpSpPr>
          <p:nvPr/>
        </p:nvGrpSpPr>
        <p:grpSpPr bwMode="auto">
          <a:xfrm>
            <a:off x="7599824" y="2155214"/>
            <a:ext cx="288925" cy="431800"/>
            <a:chOff x="1791" y="2024"/>
            <a:chExt cx="409" cy="544"/>
          </a:xfrm>
        </p:grpSpPr>
        <p:sp>
          <p:nvSpPr>
            <p:cNvPr id="47" name="Line 129"/>
            <p:cNvSpPr>
              <a:spLocks noChangeShapeType="1"/>
            </p:cNvSpPr>
            <p:nvPr/>
          </p:nvSpPr>
          <p:spPr bwMode="auto">
            <a:xfrm>
              <a:off x="2200" y="202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 name="Line 130"/>
            <p:cNvSpPr>
              <a:spLocks noChangeShapeType="1"/>
            </p:cNvSpPr>
            <p:nvPr/>
          </p:nvSpPr>
          <p:spPr bwMode="auto">
            <a:xfrm rot="-5400000">
              <a:off x="2109" y="2114"/>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49" name="Group 131"/>
            <p:cNvGrpSpPr>
              <a:grpSpLocks/>
            </p:cNvGrpSpPr>
            <p:nvPr/>
          </p:nvGrpSpPr>
          <p:grpSpPr bwMode="auto">
            <a:xfrm flipV="1">
              <a:off x="2018" y="2387"/>
              <a:ext cx="182" cy="181"/>
              <a:chOff x="2154" y="2160"/>
              <a:chExt cx="182" cy="181"/>
            </a:xfrm>
          </p:grpSpPr>
          <p:sp>
            <p:nvSpPr>
              <p:cNvPr id="53" name="Line 132"/>
              <p:cNvSpPr>
                <a:spLocks noChangeShapeType="1"/>
              </p:cNvSpPr>
              <p:nvPr/>
            </p:nvSpPr>
            <p:spPr bwMode="auto">
              <a:xfrm flipV="1">
                <a:off x="2336" y="216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4" name="Line 133"/>
              <p:cNvSpPr>
                <a:spLocks noChangeShapeType="1"/>
              </p:cNvSpPr>
              <p:nvPr/>
            </p:nvSpPr>
            <p:spPr bwMode="auto">
              <a:xfrm rot="5400000" flipV="1">
                <a:off x="2245" y="2250"/>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50" name="Line 134"/>
            <p:cNvSpPr>
              <a:spLocks noChangeShapeType="1"/>
            </p:cNvSpPr>
            <p:nvPr/>
          </p:nvSpPr>
          <p:spPr bwMode="auto">
            <a:xfrm>
              <a:off x="2018" y="2205"/>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 name="Line 135"/>
            <p:cNvSpPr>
              <a:spLocks noChangeShapeType="1"/>
            </p:cNvSpPr>
            <p:nvPr/>
          </p:nvSpPr>
          <p:spPr bwMode="auto">
            <a:xfrm>
              <a:off x="1973" y="2205"/>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2" name="Line 136"/>
            <p:cNvSpPr>
              <a:spLocks noChangeShapeType="1"/>
            </p:cNvSpPr>
            <p:nvPr/>
          </p:nvSpPr>
          <p:spPr bwMode="auto">
            <a:xfrm rot="-5400000">
              <a:off x="1882" y="2205"/>
              <a:ext cx="0" cy="181"/>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5" name="Picture 54"/>
          <p:cNvPicPr>
            <a:picLocks noChangeAspect="1"/>
          </p:cNvPicPr>
          <p:nvPr/>
        </p:nvPicPr>
        <p:blipFill>
          <a:blip r:embed="rId3"/>
          <a:stretch>
            <a:fillRect/>
          </a:stretch>
        </p:blipFill>
        <p:spPr>
          <a:xfrm>
            <a:off x="8113394" y="1949751"/>
            <a:ext cx="822962" cy="701938"/>
          </a:xfrm>
          <a:prstGeom prst="rect">
            <a:avLst/>
          </a:prstGeom>
        </p:spPr>
      </p:pic>
      <p:cxnSp>
        <p:nvCxnSpPr>
          <p:cNvPr id="56" name="Straight Connector 55"/>
          <p:cNvCxnSpPr/>
          <p:nvPr/>
        </p:nvCxnSpPr>
        <p:spPr>
          <a:xfrm>
            <a:off x="7887935" y="2141857"/>
            <a:ext cx="22545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613847" y="1569644"/>
            <a:ext cx="623376" cy="369332"/>
          </a:xfrm>
          <a:prstGeom prst="rect">
            <a:avLst/>
          </a:prstGeom>
          <a:noFill/>
        </p:spPr>
        <p:txBody>
          <a:bodyPr wrap="none" rtlCol="0">
            <a:spAutoFit/>
          </a:bodyPr>
          <a:lstStyle/>
          <a:p>
            <a:r>
              <a:rPr lang="en-US" dirty="0" smtClean="0"/>
              <a:t>Vbat</a:t>
            </a:r>
            <a:endParaRPr lang="en-US" dirty="0"/>
          </a:p>
        </p:txBody>
      </p:sp>
      <p:pic>
        <p:nvPicPr>
          <p:cNvPr id="35" name="Picture 34"/>
          <p:cNvPicPr>
            <a:picLocks noChangeAspect="1"/>
          </p:cNvPicPr>
          <p:nvPr/>
        </p:nvPicPr>
        <p:blipFill>
          <a:blip r:embed="rId4"/>
          <a:stretch>
            <a:fillRect/>
          </a:stretch>
        </p:blipFill>
        <p:spPr>
          <a:xfrm>
            <a:off x="7531894" y="2530561"/>
            <a:ext cx="619125" cy="409575"/>
          </a:xfrm>
          <a:prstGeom prst="rect">
            <a:avLst/>
          </a:prstGeom>
        </p:spPr>
      </p:pic>
      <p:grpSp>
        <p:nvGrpSpPr>
          <p:cNvPr id="4101" name="Group 4100"/>
          <p:cNvGrpSpPr/>
          <p:nvPr/>
        </p:nvGrpSpPr>
        <p:grpSpPr>
          <a:xfrm>
            <a:off x="3968714" y="1937774"/>
            <a:ext cx="831887" cy="594880"/>
            <a:chOff x="8686800" y="3577070"/>
            <a:chExt cx="923925" cy="594880"/>
          </a:xfrm>
        </p:grpSpPr>
        <p:cxnSp>
          <p:nvCxnSpPr>
            <p:cNvPr id="63" name="Straight Connector 62"/>
            <p:cNvCxnSpPr/>
            <p:nvPr/>
          </p:nvCxnSpPr>
          <p:spPr>
            <a:xfrm>
              <a:off x="8686800" y="3577070"/>
              <a:ext cx="0" cy="594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97" name="Straight Arrow Connector 4096"/>
            <p:cNvCxnSpPr/>
            <p:nvPr/>
          </p:nvCxnSpPr>
          <p:spPr>
            <a:xfrm>
              <a:off x="8696325" y="4171950"/>
              <a:ext cx="914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4103" name="Straight Connector 4102"/>
          <p:cNvCxnSpPr>
            <a:stCxn id="15" idx="0"/>
          </p:cNvCxnSpPr>
          <p:nvPr/>
        </p:nvCxnSpPr>
        <p:spPr>
          <a:xfrm flipH="1" flipV="1">
            <a:off x="3934409" y="1901651"/>
            <a:ext cx="1004" cy="25608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flipV="1">
            <a:off x="7931115" y="2056809"/>
            <a:ext cx="831886" cy="594880"/>
            <a:chOff x="8686800" y="3577070"/>
            <a:chExt cx="923925" cy="594880"/>
          </a:xfrm>
        </p:grpSpPr>
        <p:cxnSp>
          <p:nvCxnSpPr>
            <p:cNvPr id="76" name="Straight Connector 75"/>
            <p:cNvCxnSpPr/>
            <p:nvPr/>
          </p:nvCxnSpPr>
          <p:spPr>
            <a:xfrm>
              <a:off x="8686800" y="3577070"/>
              <a:ext cx="0" cy="59488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8696325" y="4171950"/>
              <a:ext cx="914400" cy="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4106" name="TextBox 4105"/>
          <p:cNvSpPr txBox="1"/>
          <p:nvPr/>
        </p:nvSpPr>
        <p:spPr>
          <a:xfrm>
            <a:off x="1987853" y="2036417"/>
            <a:ext cx="1053494" cy="369332"/>
          </a:xfrm>
          <a:prstGeom prst="rect">
            <a:avLst/>
          </a:prstGeom>
          <a:noFill/>
        </p:spPr>
        <p:txBody>
          <a:bodyPr wrap="none" rtlCol="0">
            <a:spAutoFit/>
          </a:bodyPr>
          <a:lstStyle/>
          <a:p>
            <a:r>
              <a:rPr lang="en-US" dirty="0" smtClean="0"/>
              <a:t>Pmos ON</a:t>
            </a:r>
            <a:endParaRPr lang="en-US" dirty="0"/>
          </a:p>
        </p:txBody>
      </p:sp>
      <p:sp>
        <p:nvSpPr>
          <p:cNvPr id="79" name="TextBox 78"/>
          <p:cNvSpPr txBox="1"/>
          <p:nvPr/>
        </p:nvSpPr>
        <p:spPr>
          <a:xfrm>
            <a:off x="5956907" y="2056809"/>
            <a:ext cx="1116011" cy="369332"/>
          </a:xfrm>
          <a:prstGeom prst="rect">
            <a:avLst/>
          </a:prstGeom>
          <a:noFill/>
        </p:spPr>
        <p:txBody>
          <a:bodyPr wrap="none" rtlCol="0">
            <a:spAutoFit/>
          </a:bodyPr>
          <a:lstStyle/>
          <a:p>
            <a:r>
              <a:rPr lang="en-US" dirty="0" smtClean="0"/>
              <a:t>Pmos OFF</a:t>
            </a:r>
            <a:endParaRPr lang="en-US" dirty="0"/>
          </a:p>
        </p:txBody>
      </p:sp>
      <p:cxnSp>
        <p:nvCxnSpPr>
          <p:cNvPr id="4108" name="Straight Arrow Connector 4107"/>
          <p:cNvCxnSpPr/>
          <p:nvPr/>
        </p:nvCxnSpPr>
        <p:spPr>
          <a:xfrm flipV="1">
            <a:off x="3371850" y="3810000"/>
            <a:ext cx="9525" cy="11620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10" name="Straight Arrow Connector 4109"/>
          <p:cNvCxnSpPr/>
          <p:nvPr/>
        </p:nvCxnSpPr>
        <p:spPr>
          <a:xfrm>
            <a:off x="3257550" y="4848225"/>
            <a:ext cx="4673565" cy="2668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13" name="Elbow Connector 4112"/>
          <p:cNvCxnSpPr/>
          <p:nvPr/>
        </p:nvCxnSpPr>
        <p:spPr>
          <a:xfrm>
            <a:off x="3371850" y="4276725"/>
            <a:ext cx="2867025" cy="571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89" name="Elbow Connector 88"/>
          <p:cNvCxnSpPr/>
          <p:nvPr/>
        </p:nvCxnSpPr>
        <p:spPr>
          <a:xfrm flipH="1">
            <a:off x="4248654" y="4276725"/>
            <a:ext cx="2867025" cy="571500"/>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4117" name="Straight Arrow Connector 4116"/>
          <p:cNvCxnSpPr/>
          <p:nvPr/>
        </p:nvCxnSpPr>
        <p:spPr>
          <a:xfrm>
            <a:off x="3419475" y="4562475"/>
            <a:ext cx="1343026"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4829176" y="4562475"/>
            <a:ext cx="817070" cy="0"/>
          </a:xfrm>
          <a:prstGeom prst="straightConnector1">
            <a:avLst/>
          </a:prstGeom>
          <a:ln>
            <a:solidFill>
              <a:schemeClr val="accent6"/>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119" name="TextBox 4118"/>
          <p:cNvSpPr txBox="1"/>
          <p:nvPr/>
        </p:nvSpPr>
        <p:spPr>
          <a:xfrm>
            <a:off x="3775075" y="4286250"/>
            <a:ext cx="520014" cy="369332"/>
          </a:xfrm>
          <a:prstGeom prst="rect">
            <a:avLst/>
          </a:prstGeom>
          <a:noFill/>
        </p:spPr>
        <p:txBody>
          <a:bodyPr wrap="none" rtlCol="0">
            <a:spAutoFit/>
          </a:bodyPr>
          <a:lstStyle/>
          <a:p>
            <a:r>
              <a:rPr lang="en-US" dirty="0" smtClean="0"/>
              <a:t>Ton</a:t>
            </a:r>
            <a:endParaRPr lang="en-US" dirty="0"/>
          </a:p>
        </p:txBody>
      </p:sp>
      <p:sp>
        <p:nvSpPr>
          <p:cNvPr id="4120" name="TextBox 4119"/>
          <p:cNvSpPr txBox="1"/>
          <p:nvPr/>
        </p:nvSpPr>
        <p:spPr>
          <a:xfrm>
            <a:off x="4912311" y="4303406"/>
            <a:ext cx="537006" cy="369332"/>
          </a:xfrm>
          <a:prstGeom prst="rect">
            <a:avLst/>
          </a:prstGeom>
          <a:noFill/>
        </p:spPr>
        <p:txBody>
          <a:bodyPr wrap="none" rtlCol="0">
            <a:spAutoFit/>
          </a:bodyPr>
          <a:lstStyle/>
          <a:p>
            <a:r>
              <a:rPr lang="en-US" dirty="0" smtClean="0"/>
              <a:t>Toff</a:t>
            </a:r>
            <a:endParaRPr lang="en-US" dirty="0"/>
          </a:p>
        </p:txBody>
      </p:sp>
      <p:sp>
        <p:nvSpPr>
          <p:cNvPr id="4121" name="TextBox 4120"/>
          <p:cNvSpPr txBox="1"/>
          <p:nvPr/>
        </p:nvSpPr>
        <p:spPr>
          <a:xfrm>
            <a:off x="3179794" y="3552724"/>
            <a:ext cx="738472" cy="369332"/>
          </a:xfrm>
          <a:prstGeom prst="rect">
            <a:avLst/>
          </a:prstGeom>
          <a:noFill/>
        </p:spPr>
        <p:txBody>
          <a:bodyPr wrap="none" rtlCol="0">
            <a:spAutoFit/>
          </a:bodyPr>
          <a:lstStyle/>
          <a:p>
            <a:r>
              <a:rPr lang="en-US" dirty="0" smtClean="0"/>
              <a:t>Vmod</a:t>
            </a:r>
            <a:endParaRPr lang="en-US" dirty="0"/>
          </a:p>
        </p:txBody>
      </p:sp>
      <p:sp>
        <p:nvSpPr>
          <p:cNvPr id="4122" name="TextBox 4121"/>
          <p:cNvSpPr txBox="1"/>
          <p:nvPr/>
        </p:nvSpPr>
        <p:spPr>
          <a:xfrm>
            <a:off x="7747950" y="4846246"/>
            <a:ext cx="261610" cy="369332"/>
          </a:xfrm>
          <a:prstGeom prst="rect">
            <a:avLst/>
          </a:prstGeom>
          <a:noFill/>
        </p:spPr>
        <p:txBody>
          <a:bodyPr wrap="none" rtlCol="0">
            <a:spAutoFit/>
          </a:bodyPr>
          <a:lstStyle/>
          <a:p>
            <a:r>
              <a:rPr lang="en-US" dirty="0" smtClean="0"/>
              <a:t>t</a:t>
            </a:r>
            <a:endParaRPr lang="en-US" dirty="0"/>
          </a:p>
        </p:txBody>
      </p:sp>
      <p:sp>
        <p:nvSpPr>
          <p:cNvPr id="4124" name="TextBox 4123"/>
          <p:cNvSpPr txBox="1"/>
          <p:nvPr/>
        </p:nvSpPr>
        <p:spPr>
          <a:xfrm>
            <a:off x="2765106" y="4008477"/>
            <a:ext cx="623376" cy="369332"/>
          </a:xfrm>
          <a:prstGeom prst="rect">
            <a:avLst/>
          </a:prstGeom>
          <a:noFill/>
        </p:spPr>
        <p:txBody>
          <a:bodyPr wrap="none" rtlCol="0">
            <a:spAutoFit/>
          </a:bodyPr>
          <a:lstStyle/>
          <a:p>
            <a:r>
              <a:rPr lang="en-US" dirty="0" smtClean="0"/>
              <a:t>Vbat</a:t>
            </a:r>
            <a:endParaRPr lang="en-US" dirty="0"/>
          </a:p>
        </p:txBody>
      </p:sp>
      <p:sp>
        <p:nvSpPr>
          <p:cNvPr id="4125" name="TextBox 4124"/>
          <p:cNvSpPr txBox="1"/>
          <p:nvPr/>
        </p:nvSpPr>
        <p:spPr>
          <a:xfrm>
            <a:off x="1333500" y="5391150"/>
            <a:ext cx="2492990" cy="307777"/>
          </a:xfrm>
          <a:prstGeom prst="rect">
            <a:avLst/>
          </a:prstGeom>
          <a:noFill/>
        </p:spPr>
        <p:txBody>
          <a:bodyPr wrap="none" rtlCol="0">
            <a:spAutoFit/>
          </a:bodyPr>
          <a:lstStyle/>
          <a:p>
            <a:r>
              <a:rPr lang="en-US" sz="1400" dirty="0" smtClean="0">
                <a:latin typeface="Arial" panose="020B0604020202020204" pitchFamily="34" charset="0"/>
                <a:cs typeface="Arial" panose="020B0604020202020204" pitchFamily="34" charset="0"/>
              </a:rPr>
              <a:t>The duty cycle is defined as :</a:t>
            </a:r>
            <a:endParaRPr lang="en-US" sz="14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4126" name="TextBox 4125"/>
              <p:cNvSpPr txBox="1"/>
              <p:nvPr/>
            </p:nvSpPr>
            <p:spPr>
              <a:xfrm>
                <a:off x="4461408" y="5329793"/>
                <a:ext cx="1552605" cy="59663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𝑜𝑛</m:t>
                              </m:r>
                            </m:sub>
                          </m:sSub>
                        </m:num>
                        <m:den>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𝑜𝑛</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𝑜</m:t>
                              </m:r>
                              <m:r>
                                <a:rPr lang="en-US" b="0" i="1" smtClean="0">
                                  <a:latin typeface="Cambria Math" panose="02040503050406030204" pitchFamily="18" charset="0"/>
                                </a:rPr>
                                <m:t>𝑓𝑓</m:t>
                              </m:r>
                            </m:sub>
                          </m:sSub>
                        </m:den>
                      </m:f>
                    </m:oMath>
                  </m:oMathPara>
                </a14:m>
                <a:endParaRPr lang="en-US" dirty="0"/>
              </a:p>
            </p:txBody>
          </p:sp>
        </mc:Choice>
        <mc:Fallback xmlns="">
          <p:sp>
            <p:nvSpPr>
              <p:cNvPr id="4126" name="TextBox 4125"/>
              <p:cNvSpPr txBox="1">
                <a:spLocks noRot="1" noChangeAspect="1" noMove="1" noResize="1" noEditPoints="1" noAdjustHandles="1" noChangeArrowheads="1" noChangeShapeType="1" noTextEdit="1"/>
              </p:cNvSpPr>
              <p:nvPr/>
            </p:nvSpPr>
            <p:spPr>
              <a:xfrm>
                <a:off x="4461408" y="5329793"/>
                <a:ext cx="1552605" cy="596638"/>
              </a:xfrm>
              <a:prstGeom prst="rect">
                <a:avLst/>
              </a:prstGeom>
              <a:blipFill rotWithShape="0">
                <a:blip r:embed="rId5"/>
                <a:stretch>
                  <a:fillRect/>
                </a:stretch>
              </a:blipFill>
            </p:spPr>
            <p:txBody>
              <a:bodyPr/>
              <a:lstStyle/>
              <a:p>
                <a:r>
                  <a:rPr lang="en-US">
                    <a:noFill/>
                  </a:rPr>
                  <a:t> </a:t>
                </a:r>
              </a:p>
            </p:txBody>
          </p:sp>
        </mc:Fallback>
      </mc:AlternateContent>
      <p:cxnSp>
        <p:nvCxnSpPr>
          <p:cNvPr id="64" name="Straight Arrow Connector 63"/>
          <p:cNvCxnSpPr/>
          <p:nvPr/>
        </p:nvCxnSpPr>
        <p:spPr>
          <a:xfrm>
            <a:off x="3429000" y="4657725"/>
            <a:ext cx="2238375"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4465625" y="4569389"/>
            <a:ext cx="296876" cy="369332"/>
          </a:xfrm>
          <a:prstGeom prst="rect">
            <a:avLst/>
          </a:prstGeom>
          <a:noFill/>
        </p:spPr>
        <p:txBody>
          <a:bodyPr wrap="none" rtlCol="0">
            <a:spAutoFit/>
          </a:bodyPr>
          <a:lstStyle/>
          <a:p>
            <a:r>
              <a:rPr lang="en-US" dirty="0" smtClean="0"/>
              <a:t>T</a:t>
            </a:r>
            <a:endParaRPr lang="en-US" dirty="0"/>
          </a:p>
        </p:txBody>
      </p:sp>
    </p:spTree>
    <p:extLst>
      <p:ext uri="{BB962C8B-B14F-4D97-AF65-F5344CB8AC3E}">
        <p14:creationId xmlns:p14="http://schemas.microsoft.com/office/powerpoint/2010/main" val="36368063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8</a:t>
            </a:fld>
            <a:endParaRPr lang="fr-FR" altLang="en-US" sz="1400"/>
          </a:p>
        </p:txBody>
      </p:sp>
      <p:sp>
        <p:nvSpPr>
          <p:cNvPr id="7" name="Title 1"/>
          <p:cNvSpPr>
            <a:spLocks noGrp="1"/>
          </p:cNvSpPr>
          <p:nvPr>
            <p:ph type="title"/>
          </p:nvPr>
        </p:nvSpPr>
        <p:spPr>
          <a:xfrm>
            <a:off x="838200" y="365125"/>
            <a:ext cx="10515600" cy="1325563"/>
          </a:xfrm>
        </p:spPr>
        <p:txBody>
          <a:bodyPr/>
          <a:lstStyle/>
          <a:p>
            <a:pPr algn="ctr"/>
            <a:r>
              <a:rPr lang="en-US" altLang="en-US" dirty="0">
                <a:effectLst>
                  <a:outerShdw blurRad="38100" dist="38100" dir="2700000" algn="tl">
                    <a:srgbClr val="C0C0C0"/>
                  </a:outerShdw>
                </a:effectLst>
              </a:rPr>
              <a:t>Architecture</a:t>
            </a:r>
            <a:endParaRPr lang="en-US" dirty="0"/>
          </a:p>
        </p:txBody>
      </p:sp>
      <p:sp>
        <p:nvSpPr>
          <p:cNvPr id="2" name="TextBox 1"/>
          <p:cNvSpPr txBox="1"/>
          <p:nvPr/>
        </p:nvSpPr>
        <p:spPr>
          <a:xfrm>
            <a:off x="4371975" y="1828800"/>
            <a:ext cx="184731" cy="369332"/>
          </a:xfrm>
          <a:prstGeom prst="rect">
            <a:avLst/>
          </a:prstGeom>
          <a:noFill/>
        </p:spPr>
        <p:txBody>
          <a:bodyPr wrap="none" rtlCol="0">
            <a:spAutoFit/>
          </a:bodyPr>
          <a:lstStyle/>
          <a:p>
            <a:endParaRPr lang="en-US" dirty="0"/>
          </a:p>
        </p:txBody>
      </p:sp>
      <p:sp>
        <p:nvSpPr>
          <p:cNvPr id="3" name="TextBox 2"/>
          <p:cNvSpPr txBox="1"/>
          <p:nvPr/>
        </p:nvSpPr>
        <p:spPr>
          <a:xfrm>
            <a:off x="1751945" y="1828800"/>
            <a:ext cx="8171725" cy="369332"/>
          </a:xfrm>
          <a:prstGeom prst="rect">
            <a:avLst/>
          </a:prstGeom>
          <a:noFill/>
        </p:spPr>
        <p:txBody>
          <a:bodyPr wrap="none" rtlCol="0">
            <a:spAutoFit/>
          </a:bodyPr>
          <a:lstStyle/>
          <a:p>
            <a:pPr algn="ctr"/>
            <a:r>
              <a:rPr lang="en-US" dirty="0" smtClean="0"/>
              <a:t>The output DC voltage is therefore the average of the rectangular pulse waveform, or:</a:t>
            </a:r>
            <a:endParaRPr lang="en-US" dirty="0"/>
          </a:p>
        </p:txBody>
      </p:sp>
      <mc:AlternateContent xmlns:mc="http://schemas.openxmlformats.org/markup-compatibility/2006" xmlns:a14="http://schemas.microsoft.com/office/drawing/2010/main">
        <mc:Choice Requires="a14">
          <p:sp>
            <p:nvSpPr>
              <p:cNvPr id="4" name="TextBox 3"/>
              <p:cNvSpPr txBox="1"/>
              <p:nvPr/>
            </p:nvSpPr>
            <p:spPr>
              <a:xfrm>
                <a:off x="2705100" y="2409825"/>
                <a:ext cx="4945200" cy="899926"/>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𝑉</m:t>
                          </m:r>
                        </m:e>
                        <m:sub>
                          <m:r>
                            <a:rPr lang="en-US" b="0" i="1" smtClean="0">
                              <a:solidFill>
                                <a:schemeClr val="tx1"/>
                              </a:solidFill>
                              <a:latin typeface="Cambria Math" panose="02040503050406030204" pitchFamily="18" charset="0"/>
                            </a:rPr>
                            <m:t>𝑜𝑢𝑡</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𝑇</m:t>
                          </m:r>
                        </m:den>
                      </m:f>
                      <m:nary>
                        <m:naryPr>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0</m:t>
                          </m:r>
                        </m:sub>
                        <m:sup>
                          <m:r>
                            <a:rPr lang="en-US" b="0" i="1" smtClean="0">
                              <a:latin typeface="Cambria Math" panose="02040503050406030204" pitchFamily="18" charset="0"/>
                            </a:rPr>
                            <m:t>𝑇</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𝑚𝑜𝑑</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𝑡</m:t>
                              </m:r>
                            </m:e>
                          </m:d>
                          <m:r>
                            <a:rPr lang="en-US" b="0" i="1" smtClean="0">
                              <a:latin typeface="Cambria Math" panose="02040503050406030204" pitchFamily="18" charset="0"/>
                            </a:rPr>
                            <m:t>𝑑𝑡</m:t>
                          </m:r>
                          <m:r>
                            <a:rPr lang="en-US" b="0" i="1" smtClean="0">
                              <a:latin typeface="Cambria Math" panose="02040503050406030204" pitchFamily="18" charset="0"/>
                            </a:rPr>
                            <m:t>=</m:t>
                          </m:r>
                        </m:e>
                      </m:nary>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𝑇</m:t>
                          </m:r>
                        </m:den>
                      </m:f>
                      <m:nary>
                        <m:naryPr>
                          <m:ctrlPr>
                            <a:rPr lang="en-US" i="1">
                              <a:latin typeface="Cambria Math" panose="02040503050406030204" pitchFamily="18" charset="0"/>
                            </a:rPr>
                          </m:ctrlPr>
                        </m:naryPr>
                        <m:sub>
                          <m:r>
                            <m:rPr>
                              <m:brk m:alnAt="23"/>
                            </m:rPr>
                            <a:rPr lang="en-US" i="1">
                              <a:latin typeface="Cambria Math" panose="02040503050406030204" pitchFamily="18" charset="0"/>
                            </a:rPr>
                            <m:t>0</m:t>
                          </m:r>
                        </m:sub>
                        <m:sup>
                          <m:sSub>
                            <m:sSubPr>
                              <m:ctrlPr>
                                <a:rPr lang="en-US" b="0" i="1" smtClean="0">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𝑜𝑛</m:t>
                              </m:r>
                            </m:sub>
                          </m:sSub>
                        </m:sup>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𝑏𝑎𝑡</m:t>
                              </m:r>
                            </m:sub>
                          </m:sSub>
                          <m:r>
                            <a:rPr lang="en-US" b="0" i="1" smtClean="0">
                              <a:latin typeface="Cambria Math" panose="02040503050406030204" pitchFamily="18" charset="0"/>
                            </a:rPr>
                            <m:t> </m:t>
                          </m:r>
                          <m:r>
                            <a:rPr lang="en-US" i="1">
                              <a:latin typeface="Cambria Math" panose="02040503050406030204" pitchFamily="18" charset="0"/>
                            </a:rPr>
                            <m:t>𝑑𝑡</m:t>
                          </m:r>
                          <m:r>
                            <a:rPr lang="en-US" i="1">
                              <a:latin typeface="Cambria Math" panose="02040503050406030204" pitchFamily="18" charset="0"/>
                            </a:rPr>
                            <m:t>=</m:t>
                          </m:r>
                          <m:f>
                            <m:fPr>
                              <m:ctrlPr>
                                <a:rPr lang="en-US" i="1" smtClean="0">
                                  <a:latin typeface="Cambria Math" panose="02040503050406030204" pitchFamily="18" charset="0"/>
                                </a:rPr>
                              </m:ctrlPr>
                            </m:fPr>
                            <m:num>
                              <m:sSub>
                                <m:sSubPr>
                                  <m:ctrlPr>
                                    <a:rPr lang="en-US" i="1">
                                      <a:latin typeface="Cambria Math" panose="02040503050406030204" pitchFamily="18" charset="0"/>
                                    </a:rPr>
                                  </m:ctrlPr>
                                </m:sSubPr>
                                <m:e>
                                  <m:r>
                                    <a:rPr lang="en-US" b="0" i="1" smtClean="0">
                                      <a:latin typeface="Cambria Math" panose="02040503050406030204" pitchFamily="18" charset="0"/>
                                    </a:rPr>
                                    <m:t>𝑡</m:t>
                                  </m:r>
                                </m:e>
                                <m:sub>
                                  <m:r>
                                    <a:rPr lang="en-US" b="0" i="1" smtClean="0">
                                      <a:latin typeface="Cambria Math" panose="02040503050406030204" pitchFamily="18" charset="0"/>
                                    </a:rPr>
                                    <m:t>𝑜𝑛</m:t>
                                  </m:r>
                                </m:sub>
                              </m:sSub>
                            </m:num>
                            <m:den>
                              <m:r>
                                <a:rPr lang="en-US" b="0" i="1" smtClean="0">
                                  <a:latin typeface="Cambria Math" panose="02040503050406030204" pitchFamily="18" charset="0"/>
                                </a:rPr>
                                <m:t>𝑇</m:t>
                              </m:r>
                            </m:den>
                          </m:f>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smtClean="0">
                                  <a:latin typeface="Cambria Math" panose="02040503050406030204" pitchFamily="18" charset="0"/>
                                </a:rPr>
                                <m:t>𝑏</m:t>
                              </m:r>
                              <m:r>
                                <a:rPr lang="en-US" i="1">
                                  <a:latin typeface="Cambria Math" panose="02040503050406030204" pitchFamily="18" charset="0"/>
                                </a:rPr>
                                <m:t>𝑎𝑡</m:t>
                              </m:r>
                            </m:sub>
                          </m:sSub>
                        </m:e>
                      </m:nary>
                    </m:oMath>
                  </m:oMathPara>
                </a14:m>
                <a:endParaRPr lang="en-US" dirty="0" smtClean="0">
                  <a:solidFill>
                    <a:srgbClr val="FF0000"/>
                  </a:solidFill>
                </a:endParaRPr>
              </a:p>
              <a:p>
                <a:pPr/>
                <a14:m>
                  <m:oMathPara xmlns:m="http://schemas.openxmlformats.org/officeDocument/2006/math">
                    <m:oMathParaPr>
                      <m:jc m:val="centerGroup"/>
                    </m:oMathParaPr>
                    <m:oMath xmlns:m="http://schemas.openxmlformats.org/officeDocument/2006/math">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𝑜𝑢𝑡</m:t>
                          </m:r>
                        </m:sub>
                      </m:sSub>
                      <m:r>
                        <a:rPr lang="en-US" i="1">
                          <a:latin typeface="Cambria Math" panose="02040503050406030204" pitchFamily="18" charset="0"/>
                        </a:rPr>
                        <m:t>=</m:t>
                      </m:r>
                      <m:r>
                        <a:rPr lang="en-US" i="1">
                          <a:solidFill>
                            <a:srgbClr val="FF0000"/>
                          </a:solidFill>
                          <a:latin typeface="Cambria Math" panose="02040503050406030204" pitchFamily="18" charset="0"/>
                        </a:rPr>
                        <m:t>𝐷</m:t>
                      </m:r>
                      <m:sSub>
                        <m:sSubPr>
                          <m:ctrlPr>
                            <a:rPr lang="en-US" i="1">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𝑉</m:t>
                          </m:r>
                        </m:e>
                        <m:sub>
                          <m:r>
                            <a:rPr lang="en-US" i="1">
                              <a:solidFill>
                                <a:srgbClr val="FF0000"/>
                              </a:solidFill>
                              <a:latin typeface="Cambria Math" panose="02040503050406030204" pitchFamily="18" charset="0"/>
                            </a:rPr>
                            <m:t>𝑏𝑎𝑡</m:t>
                          </m:r>
                        </m:sub>
                      </m:sSub>
                    </m:oMath>
                  </m:oMathPara>
                </a14:m>
                <a:endParaRPr lang="en-US" dirty="0" smtClean="0">
                  <a:solidFill>
                    <a:srgbClr val="FF0000"/>
                  </a:solidFill>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2705100" y="2409825"/>
                <a:ext cx="4945200" cy="899926"/>
              </a:xfrm>
              <a:prstGeom prst="rect">
                <a:avLst/>
              </a:prstGeom>
              <a:blipFill rotWithShape="0">
                <a:blip r:embed="rId3"/>
                <a:stretch>
                  <a:fillRect b="-4054"/>
                </a:stretch>
              </a:blipFill>
            </p:spPr>
            <p:txBody>
              <a:bodyPr/>
              <a:lstStyle/>
              <a:p>
                <a:r>
                  <a:rPr lang="en-US">
                    <a:noFill/>
                  </a:rPr>
                  <a:t> </a:t>
                </a:r>
              </a:p>
            </p:txBody>
          </p:sp>
        </mc:Fallback>
      </mc:AlternateContent>
      <p:sp>
        <p:nvSpPr>
          <p:cNvPr id="8" name="TextBox 7"/>
          <p:cNvSpPr txBox="1"/>
          <p:nvPr/>
        </p:nvSpPr>
        <p:spPr>
          <a:xfrm>
            <a:off x="1027528" y="3585131"/>
            <a:ext cx="10471008" cy="1200329"/>
          </a:xfrm>
          <a:prstGeom prst="rect">
            <a:avLst/>
          </a:prstGeom>
          <a:noFill/>
        </p:spPr>
        <p:txBody>
          <a:bodyPr wrap="none" rtlCol="0">
            <a:spAutoFit/>
          </a:bodyPr>
          <a:lstStyle/>
          <a:p>
            <a:r>
              <a:rPr lang="en-US" dirty="0" smtClean="0"/>
              <a:t>Where D is the duty cycle of the output and is defined as the time the output is connected to Vbat divided</a:t>
            </a:r>
          </a:p>
          <a:p>
            <a:r>
              <a:rPr lang="en-US" dirty="0" smtClean="0"/>
              <a:t> by the period of the witching frequency.</a:t>
            </a:r>
          </a:p>
          <a:p>
            <a:r>
              <a:rPr lang="en-US" dirty="0" smtClean="0"/>
              <a:t>Notice that the frequency of the ramp signal determines the </a:t>
            </a:r>
            <a:r>
              <a:rPr lang="en-US" dirty="0"/>
              <a:t>frequency </a:t>
            </a:r>
            <a:r>
              <a:rPr lang="en-US" dirty="0" smtClean="0"/>
              <a:t>of the modulator output, which is the </a:t>
            </a:r>
          </a:p>
          <a:p>
            <a:r>
              <a:rPr lang="en-US" dirty="0"/>
              <a:t>s</a:t>
            </a:r>
            <a:r>
              <a:rPr lang="en-US" dirty="0" smtClean="0"/>
              <a:t>witching </a:t>
            </a:r>
            <a:r>
              <a:rPr lang="en-US" dirty="0"/>
              <a:t>frequency </a:t>
            </a:r>
            <a:r>
              <a:rPr lang="en-US" dirty="0" smtClean="0"/>
              <a:t>of the converter.</a:t>
            </a:r>
            <a:endParaRPr lang="en-US" dirty="0"/>
          </a:p>
        </p:txBody>
      </p:sp>
    </p:spTree>
    <p:extLst>
      <p:ext uri="{BB962C8B-B14F-4D97-AF65-F5344CB8AC3E}">
        <p14:creationId xmlns:p14="http://schemas.microsoft.com/office/powerpoint/2010/main" val="412581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1"/>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fr-FR" altLang="en-US" sz="1400" dirty="0"/>
              <a:t>Marc Sabut - STMicroelectronics</a:t>
            </a:r>
          </a:p>
        </p:txBody>
      </p:sp>
      <p:sp>
        <p:nvSpPr>
          <p:cNvPr id="4099" name="Slide Number Placeholder 4"/>
          <p:cNvSpPr>
            <a:spLocks noGrp="1"/>
          </p:cNvSpPr>
          <p:nvPr>
            <p:ph type="sldNum" sz="quarter" idx="12"/>
          </p:nvPr>
        </p:nvSpPr>
        <p:spPr>
          <a:noFill/>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2C5B995F-5EDF-4825-934E-EDAED6FCDD76}" type="slidenum">
              <a:rPr lang="fr-FR" altLang="en-US" sz="1400"/>
              <a:pPr>
                <a:spcBef>
                  <a:spcPct val="0"/>
                </a:spcBef>
                <a:buFontTx/>
                <a:buNone/>
              </a:pPr>
              <a:t>9</a:t>
            </a:fld>
            <a:endParaRPr lang="fr-FR" altLang="en-US" sz="1400"/>
          </a:p>
        </p:txBody>
      </p:sp>
      <p:sp>
        <p:nvSpPr>
          <p:cNvPr id="4100" name="Rectangle 2"/>
          <p:cNvSpPr>
            <a:spLocks noGrp="1" noChangeArrowheads="1"/>
          </p:cNvSpPr>
          <p:nvPr>
            <p:ph type="title"/>
          </p:nvPr>
        </p:nvSpPr>
        <p:spPr/>
        <p:txBody>
          <a:bodyPr/>
          <a:lstStyle/>
          <a:p>
            <a:pPr algn="ctr" eaLnBrk="1" hangingPunct="1"/>
            <a:r>
              <a:rPr lang="en-US" altLang="en-US" dirty="0" smtClean="0"/>
              <a:t>Switched Mode Power Supply</a:t>
            </a:r>
            <a:br>
              <a:rPr lang="en-US" altLang="en-US" dirty="0" smtClean="0"/>
            </a:br>
            <a:r>
              <a:rPr lang="en-US" altLang="en-US" dirty="0" smtClean="0"/>
              <a:t>(DC/DC buck converter)</a:t>
            </a:r>
          </a:p>
        </p:txBody>
      </p:sp>
      <p:sp>
        <p:nvSpPr>
          <p:cNvPr id="404483" name="Rectangle 3"/>
          <p:cNvSpPr>
            <a:spLocks noChangeArrowheads="1"/>
          </p:cNvSpPr>
          <p:nvPr/>
        </p:nvSpPr>
        <p:spPr bwMode="auto">
          <a:xfrm>
            <a:off x="2108200" y="1807527"/>
            <a:ext cx="77978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a:solidFill>
                  <a:schemeClr val="tx1"/>
                </a:solidFill>
                <a:latin typeface="Arial" panose="020B0604020202020204" pitchFamily="34" charset="0"/>
              </a:defRPr>
            </a:lvl1pPr>
            <a:lvl2pPr marL="800100" indent="-342900">
              <a:defRPr>
                <a:solidFill>
                  <a:schemeClr val="tx1"/>
                </a:solidFill>
                <a:latin typeface="Arial" panose="020B0604020202020204" pitchFamily="34" charset="0"/>
              </a:defRPr>
            </a:lvl2pPr>
            <a:lvl3pPr marL="1257300" indent="-342900">
              <a:defRPr>
                <a:solidFill>
                  <a:schemeClr val="tx1"/>
                </a:solidFill>
                <a:latin typeface="Arial" panose="020B0604020202020204" pitchFamily="34" charset="0"/>
              </a:defRPr>
            </a:lvl3pPr>
            <a:lvl4pPr marL="1714500" indent="-342900">
              <a:defRPr>
                <a:solidFill>
                  <a:schemeClr val="tx1"/>
                </a:solidFill>
                <a:latin typeface="Arial" panose="020B0604020202020204" pitchFamily="34" charset="0"/>
              </a:defRPr>
            </a:lvl4pPr>
            <a:lvl5pPr marL="2171700" indent="-342900">
              <a:defRPr>
                <a:solidFill>
                  <a:schemeClr val="tx1"/>
                </a:solidFill>
                <a:latin typeface="Arial" panose="020B0604020202020204" pitchFamily="34" charset="0"/>
              </a:defRPr>
            </a:lvl5pPr>
            <a:lvl6pPr marL="2628900" indent="-342900" fontAlgn="base">
              <a:spcBef>
                <a:spcPct val="0"/>
              </a:spcBef>
              <a:spcAft>
                <a:spcPct val="0"/>
              </a:spcAft>
              <a:defRPr>
                <a:solidFill>
                  <a:schemeClr val="tx1"/>
                </a:solidFill>
                <a:latin typeface="Arial" panose="020B0604020202020204" pitchFamily="34" charset="0"/>
              </a:defRPr>
            </a:lvl6pPr>
            <a:lvl7pPr marL="3086100" indent="-342900" fontAlgn="base">
              <a:spcBef>
                <a:spcPct val="0"/>
              </a:spcBef>
              <a:spcAft>
                <a:spcPct val="0"/>
              </a:spcAft>
              <a:defRPr>
                <a:solidFill>
                  <a:schemeClr val="tx1"/>
                </a:solidFill>
                <a:latin typeface="Arial" panose="020B0604020202020204" pitchFamily="34" charset="0"/>
              </a:defRPr>
            </a:lvl7pPr>
            <a:lvl8pPr marL="3543300" indent="-342900" fontAlgn="base">
              <a:spcBef>
                <a:spcPct val="0"/>
              </a:spcBef>
              <a:spcAft>
                <a:spcPct val="0"/>
              </a:spcAft>
              <a:defRPr>
                <a:solidFill>
                  <a:schemeClr val="tx1"/>
                </a:solidFill>
                <a:latin typeface="Arial" panose="020B0604020202020204" pitchFamily="34" charset="0"/>
              </a:defRPr>
            </a:lvl8pPr>
            <a:lvl9pPr marL="4000500" indent="-342900" fontAlgn="base">
              <a:spcBef>
                <a:spcPct val="0"/>
              </a:spcBef>
              <a:spcAft>
                <a:spcPct val="0"/>
              </a:spcAft>
              <a:defRPr>
                <a:solidFill>
                  <a:schemeClr val="tx1"/>
                </a:solidFill>
                <a:latin typeface="Arial" panose="020B0604020202020204" pitchFamily="34" charset="0"/>
              </a:defRPr>
            </a:lvl9pPr>
          </a:lstStyle>
          <a:p>
            <a:pPr eaLnBrk="1" hangingPunct="1">
              <a:defRPr/>
            </a:pPr>
            <a:r>
              <a:rPr lang="en-US" altLang="en-US" dirty="0" smtClean="0">
                <a:effectLst>
                  <a:outerShdw blurRad="38100" dist="38100" dir="2700000" algn="tl">
                    <a:srgbClr val="C0C0C0"/>
                  </a:outerShdw>
                </a:effectLst>
              </a:rPr>
              <a:t>1-Why use a DC/DC converter ?</a:t>
            </a:r>
            <a:endParaRPr lang="en-US" altLang="en-US" dirty="0">
              <a:effectLst>
                <a:outerShdw blurRad="38100" dist="38100" dir="2700000" algn="tl">
                  <a:srgbClr val="C0C0C0"/>
                </a:outerShdw>
              </a:effectLst>
            </a:endParaRPr>
          </a:p>
          <a:p>
            <a:pPr>
              <a:defRPr/>
            </a:pPr>
            <a:r>
              <a:rPr lang="en-US" altLang="en-US" dirty="0" smtClean="0">
                <a:effectLst>
                  <a:outerShdw blurRad="38100" dist="38100" dir="2700000" algn="tl">
                    <a:srgbClr val="C0C0C0"/>
                  </a:outerShdw>
                </a:effectLst>
              </a:rPr>
              <a:t>2-Architecture</a:t>
            </a:r>
          </a:p>
          <a:p>
            <a:pPr>
              <a:defRPr/>
            </a:pPr>
            <a:r>
              <a:rPr lang="en-US" altLang="en-US" dirty="0" smtClean="0">
                <a:effectLst>
                  <a:outerShdw blurRad="38100" dist="38100" dir="2700000" algn="tl">
                    <a:srgbClr val="C0C0C0"/>
                  </a:outerShdw>
                </a:effectLst>
              </a:rPr>
              <a:t>3-Conduction modes</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Continuous Conduction Mode </a:t>
            </a:r>
            <a:endParaRPr lang="en-US" altLang="en-US" dirty="0">
              <a:effectLst>
                <a:outerShdw blurRad="38100" dist="38100" dir="2700000" algn="tl">
                  <a:srgbClr val="C0C0C0"/>
                </a:outerShdw>
              </a:effectLst>
            </a:endParaRPr>
          </a:p>
          <a:p>
            <a:pPr lvl="1">
              <a:buFontTx/>
              <a:buChar char="•"/>
              <a:defRPr/>
            </a:pPr>
            <a:r>
              <a:rPr lang="en-US" altLang="en-US" dirty="0" smtClean="0">
                <a:effectLst>
                  <a:outerShdw blurRad="38100" dist="38100" dir="2700000" algn="tl">
                    <a:srgbClr val="C0C0C0"/>
                  </a:outerShdw>
                </a:effectLst>
              </a:rPr>
              <a:t>Discontinuous </a:t>
            </a:r>
            <a:r>
              <a:rPr lang="en-US" altLang="en-US" dirty="0">
                <a:effectLst>
                  <a:outerShdw blurRad="38100" dist="38100" dir="2700000" algn="tl">
                    <a:srgbClr val="C0C0C0"/>
                  </a:outerShdw>
                </a:effectLst>
              </a:rPr>
              <a:t>Conduction </a:t>
            </a:r>
            <a:r>
              <a:rPr lang="en-US" altLang="en-US" dirty="0" smtClean="0">
                <a:effectLst>
                  <a:outerShdw blurRad="38100" dist="38100" dir="2700000" algn="tl">
                    <a:srgbClr val="C0C0C0"/>
                  </a:outerShdw>
                </a:effectLst>
              </a:rPr>
              <a:t>Mode</a:t>
            </a:r>
          </a:p>
          <a:p>
            <a:pPr>
              <a:defRPr/>
            </a:pPr>
            <a:endParaRPr lang="en-US" altLang="en-US" dirty="0">
              <a:effectLst>
                <a:outerShdw blurRad="38100" dist="38100" dir="2700000" algn="tl">
                  <a:srgbClr val="C0C0C0"/>
                </a:outerShdw>
              </a:effectLst>
            </a:endParaRPr>
          </a:p>
        </p:txBody>
      </p:sp>
    </p:spTree>
    <p:extLst>
      <p:ext uri="{BB962C8B-B14F-4D97-AF65-F5344CB8AC3E}">
        <p14:creationId xmlns:p14="http://schemas.microsoft.com/office/powerpoint/2010/main" val="22413368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LINAME" val="ᅣᅼᅑᅺᅯᆁᆁᅷᅴᅷᅳᅲ"/>
  <p:tag name="DATETIME" val="ᄿᄽᄿᄿᄽᅀᄾᄿᅅᄮᄮᄿᅂᅈᅃᅇᅞᅛᄮᄶᅕᅛᅢᄹᄿᅈᄾᄷ"/>
  <p:tag name="DONEBY" val="ᅡᅢᅪᆁᅯᅰᆃᆂᅻ"/>
  <p:tag name="IPADDRESS" val="ᅕᅜᅐᅑᅥᅚᄾᄾᄿᅆ"/>
  <p:tag name="APPVER" val="ᅁᄼᄾ"/>
  <p:tag name="RANDOM" val="14"/>
  <p:tag name="CHECKSUM" val="ᅂᅀᅂᅁ"/>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11531</TotalTime>
  <Words>2135</Words>
  <Application>Microsoft Office PowerPoint</Application>
  <PresentationFormat>Widescreen</PresentationFormat>
  <Paragraphs>583</Paragraphs>
  <Slides>47</Slides>
  <Notes>47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4" baseType="lpstr">
      <vt:lpstr>Arial</vt:lpstr>
      <vt:lpstr>Calibri</vt:lpstr>
      <vt:lpstr>Calibri Light</vt:lpstr>
      <vt:lpstr>Cambria Math</vt:lpstr>
      <vt:lpstr>Times New Roman</vt:lpstr>
      <vt:lpstr>Office Theme</vt:lpstr>
      <vt:lpstr>Equation</vt:lpstr>
      <vt:lpstr>Switched Mode Power Supply (DC/DC buck converter)</vt:lpstr>
      <vt:lpstr>PowerPoint Presentation</vt:lpstr>
      <vt:lpstr>Why use a DC/DC converter ? </vt:lpstr>
      <vt:lpstr>Switched Mode Power Supply (DC/DC buck converter)</vt:lpstr>
      <vt:lpstr>Architecture</vt:lpstr>
      <vt:lpstr>Architecture</vt:lpstr>
      <vt:lpstr>Architecture</vt:lpstr>
      <vt:lpstr>Architecture</vt:lpstr>
      <vt:lpstr>Switched Mode Power Supply (DC/DC buck converter)</vt:lpstr>
      <vt:lpstr>Continuous conduction mode</vt:lpstr>
      <vt:lpstr>Continuous conduction mode</vt:lpstr>
      <vt:lpstr>Continuous conduction mode</vt:lpstr>
      <vt:lpstr>Discontinuous conduction mode</vt:lpstr>
      <vt:lpstr>Discontinuous conduction mode</vt:lpstr>
      <vt:lpstr>Switched Mode Power Supply (DC/DC buck converter)</vt:lpstr>
      <vt:lpstr>Voltage mode regulation</vt:lpstr>
      <vt:lpstr>Current mode regulation</vt:lpstr>
      <vt:lpstr>Modulator transfer function</vt:lpstr>
      <vt:lpstr>Modulator transfer function</vt:lpstr>
      <vt:lpstr>Filter transfer function</vt:lpstr>
      <vt:lpstr>Filter transfer function</vt:lpstr>
      <vt:lpstr>Filter transfer function</vt:lpstr>
      <vt:lpstr>Filter transfer function</vt:lpstr>
      <vt:lpstr>Compensator transfer function</vt:lpstr>
      <vt:lpstr>Compensator transfer function</vt:lpstr>
      <vt:lpstr>Compensator transfer function</vt:lpstr>
      <vt:lpstr>Compensator transfer function</vt:lpstr>
      <vt:lpstr>Compensator transfer function</vt:lpstr>
      <vt:lpstr>Overall transfer function</vt:lpstr>
      <vt:lpstr>Overall transfer function</vt:lpstr>
      <vt:lpstr>Overall transfer function</vt:lpstr>
      <vt:lpstr>Overall transfer function</vt:lpstr>
      <vt:lpstr>Overall transfer function</vt:lpstr>
      <vt:lpstr>Switched Mode Power Supply (DC/DC buck converter)</vt:lpstr>
      <vt:lpstr>Efficiency</vt:lpstr>
      <vt:lpstr>Efficiency</vt:lpstr>
      <vt:lpstr>Efficiency</vt:lpstr>
      <vt:lpstr>Efficiency</vt:lpstr>
      <vt:lpstr>Efficiency</vt:lpstr>
      <vt:lpstr>Switched Mode Power Supply (DC/DC buck converter)</vt:lpstr>
      <vt:lpstr>Characteristics</vt:lpstr>
      <vt:lpstr>Characteristics</vt:lpstr>
      <vt:lpstr>Characteristics</vt:lpstr>
      <vt:lpstr>Characteristics</vt:lpstr>
      <vt:lpstr>Characteristics</vt:lpstr>
      <vt:lpstr>PowerPoint Presentation</vt:lpstr>
      <vt:lpstr>To add</vt:lpstr>
    </vt:vector>
  </TitlesOfParts>
  <Company>STMicroelectronics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 SABUT</dc:creator>
  <cp:lastModifiedBy>Marc SABUT</cp:lastModifiedBy>
  <cp:revision>452</cp:revision>
  <cp:lastPrinted>2017-03-17T11:59:30Z</cp:lastPrinted>
  <dcterms:created xsi:type="dcterms:W3CDTF">2017-01-11T13:58:35Z</dcterms:created>
  <dcterms:modified xsi:type="dcterms:W3CDTF">2017-05-10T16:19:46Z</dcterms:modified>
</cp:coreProperties>
</file>