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7"/>
  </p:notesMasterIdLst>
  <p:handoutMasterIdLst>
    <p:handoutMasterId r:id="rId28"/>
  </p:handoutMasterIdLst>
  <p:sldIdLst>
    <p:sldId id="373" r:id="rId2"/>
    <p:sldId id="370" r:id="rId3"/>
    <p:sldId id="379" r:id="rId4"/>
    <p:sldId id="371" r:id="rId5"/>
    <p:sldId id="378" r:id="rId6"/>
    <p:sldId id="335" r:id="rId7"/>
    <p:sldId id="342" r:id="rId8"/>
    <p:sldId id="346" r:id="rId9"/>
    <p:sldId id="263" r:id="rId10"/>
    <p:sldId id="351" r:id="rId11"/>
    <p:sldId id="353" r:id="rId12"/>
    <p:sldId id="359" r:id="rId13"/>
    <p:sldId id="372" r:id="rId14"/>
    <p:sldId id="361" r:id="rId15"/>
    <p:sldId id="367" r:id="rId16"/>
    <p:sldId id="376" r:id="rId17"/>
    <p:sldId id="374" r:id="rId18"/>
    <p:sldId id="375" r:id="rId19"/>
    <p:sldId id="369" r:id="rId20"/>
    <p:sldId id="366" r:id="rId21"/>
    <p:sldId id="377" r:id="rId22"/>
    <p:sldId id="365" r:id="rId23"/>
    <p:sldId id="282" r:id="rId24"/>
    <p:sldId id="283" r:id="rId25"/>
    <p:sldId id="360" r:id="rId26"/>
  </p:sldIdLst>
  <p:sldSz cx="9144000" cy="6858000" type="screen4x3"/>
  <p:notesSz cx="7099300" cy="1023461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223">
          <p15:clr>
            <a:srgbClr val="A4A3A4"/>
          </p15:clr>
        </p15:guide>
        <p15:guide id="2" pos="223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4B3AC6"/>
    <a:srgbClr val="FFFF99"/>
    <a:srgbClr val="474CB9"/>
    <a:srgbClr val="3333CC"/>
    <a:srgbClr val="6666FF"/>
    <a:srgbClr val="6699FF"/>
    <a:srgbClr val="CCFFCC"/>
    <a:srgbClr val="00FFFF"/>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30" autoAdjust="0"/>
    <p:restoredTop sz="99886" autoAdjust="0"/>
  </p:normalViewPr>
  <p:slideViewPr>
    <p:cSldViewPr>
      <p:cViewPr varScale="1">
        <p:scale>
          <a:sx n="93" d="100"/>
          <a:sy n="93" d="100"/>
        </p:scale>
        <p:origin x="834"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64" d="100"/>
          <a:sy n="64" d="100"/>
        </p:scale>
        <p:origin x="-2310" y="-126"/>
      </p:cViewPr>
      <p:guideLst>
        <p:guide orient="horz" pos="3223"/>
        <p:guide pos="223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4021138" y="0"/>
            <a:ext cx="3076575" cy="511175"/>
          </a:xfrm>
          <a:prstGeom prst="rect">
            <a:avLst/>
          </a:prstGeom>
        </p:spPr>
        <p:txBody>
          <a:bodyPr vert="horz" lIns="91440" tIns="45720" rIns="91440" bIns="45720" rtlCol="0"/>
          <a:lstStyle>
            <a:lvl1pPr algn="r">
              <a:defRPr sz="1200"/>
            </a:lvl1pPr>
          </a:lstStyle>
          <a:p>
            <a:fld id="{6E4997F3-D4CA-4F1A-BB62-E4EFC7641B14}" type="datetimeFigureOut">
              <a:rPr lang="fr-FR" smtClean="0"/>
              <a:pPr/>
              <a:t>11/04/2017</a:t>
            </a:fld>
            <a:endParaRPr lang="fr-FR"/>
          </a:p>
        </p:txBody>
      </p:sp>
      <p:sp>
        <p:nvSpPr>
          <p:cNvPr id="4" name="Espace réservé du pied de page 3"/>
          <p:cNvSpPr>
            <a:spLocks noGrp="1"/>
          </p:cNvSpPr>
          <p:nvPr>
            <p:ph type="ftr" sz="quarter" idx="2"/>
          </p:nvPr>
        </p:nvSpPr>
        <p:spPr>
          <a:xfrm>
            <a:off x="0" y="9721850"/>
            <a:ext cx="3076575" cy="511175"/>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4021138" y="9721850"/>
            <a:ext cx="3076575" cy="511175"/>
          </a:xfrm>
          <a:prstGeom prst="rect">
            <a:avLst/>
          </a:prstGeom>
        </p:spPr>
        <p:txBody>
          <a:bodyPr vert="horz" lIns="91440" tIns="45720" rIns="91440" bIns="45720" rtlCol="0" anchor="b"/>
          <a:lstStyle>
            <a:lvl1pPr algn="r">
              <a:defRPr sz="1200"/>
            </a:lvl1pPr>
          </a:lstStyle>
          <a:p>
            <a:fld id="{BADEE8A9-503B-4A0A-8CDA-B2B2832922CA}" type="slidenum">
              <a:rPr lang="fr-FR" smtClean="0"/>
              <a:pPr/>
              <a:t>‹N°›</a:t>
            </a:fld>
            <a:endParaRPr lang="fr-FR"/>
          </a:p>
        </p:txBody>
      </p:sp>
    </p:spTree>
    <p:extLst>
      <p:ext uri="{BB962C8B-B14F-4D97-AF65-F5344CB8AC3E}">
        <p14:creationId xmlns:p14="http://schemas.microsoft.com/office/powerpoint/2010/main" val="38591343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363" cy="511731"/>
          </a:xfrm>
          <a:prstGeom prst="rect">
            <a:avLst/>
          </a:prstGeom>
        </p:spPr>
        <p:txBody>
          <a:bodyPr vert="horz" lIns="99048" tIns="49524" rIns="99048" bIns="49524" rtlCol="0"/>
          <a:lstStyle>
            <a:lvl1pPr algn="l">
              <a:defRPr sz="1300"/>
            </a:lvl1pPr>
          </a:lstStyle>
          <a:p>
            <a:endParaRPr lang="fr-FR"/>
          </a:p>
        </p:txBody>
      </p:sp>
      <p:sp>
        <p:nvSpPr>
          <p:cNvPr id="3" name="Espace réservé de la date 2"/>
          <p:cNvSpPr>
            <a:spLocks noGrp="1"/>
          </p:cNvSpPr>
          <p:nvPr>
            <p:ph type="dt" idx="1"/>
          </p:nvPr>
        </p:nvSpPr>
        <p:spPr>
          <a:xfrm>
            <a:off x="4021294" y="0"/>
            <a:ext cx="3076363" cy="511731"/>
          </a:xfrm>
          <a:prstGeom prst="rect">
            <a:avLst/>
          </a:prstGeom>
        </p:spPr>
        <p:txBody>
          <a:bodyPr vert="horz" lIns="99048" tIns="49524" rIns="99048" bIns="49524" rtlCol="0"/>
          <a:lstStyle>
            <a:lvl1pPr algn="r">
              <a:defRPr sz="1300"/>
            </a:lvl1pPr>
          </a:lstStyle>
          <a:p>
            <a:fld id="{C7282920-FB1A-4C54-9CD1-5FA9DE70DD0D}" type="datetimeFigureOut">
              <a:rPr lang="fr-FR" smtClean="0"/>
              <a:pPr/>
              <a:t>11/04/2017</a:t>
            </a:fld>
            <a:endParaRPr lang="fr-FR"/>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9048" tIns="49524" rIns="99048" bIns="49524" rtlCol="0" anchor="ctr"/>
          <a:lstStyle/>
          <a:p>
            <a:endParaRPr lang="fr-FR"/>
          </a:p>
        </p:txBody>
      </p:sp>
      <p:sp>
        <p:nvSpPr>
          <p:cNvPr id="5" name="Espace réservé des commentaires 4"/>
          <p:cNvSpPr>
            <a:spLocks noGrp="1"/>
          </p:cNvSpPr>
          <p:nvPr>
            <p:ph type="body" sz="quarter" idx="3"/>
          </p:nvPr>
        </p:nvSpPr>
        <p:spPr>
          <a:xfrm>
            <a:off x="709930" y="4861441"/>
            <a:ext cx="5679440" cy="4605576"/>
          </a:xfrm>
          <a:prstGeom prst="rect">
            <a:avLst/>
          </a:prstGeom>
        </p:spPr>
        <p:txBody>
          <a:bodyPr vert="horz" lIns="99048" tIns="49524" rIns="99048" bIns="49524"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9721106"/>
            <a:ext cx="3076363" cy="511731"/>
          </a:xfrm>
          <a:prstGeom prst="rect">
            <a:avLst/>
          </a:prstGeom>
        </p:spPr>
        <p:txBody>
          <a:bodyPr vert="horz" lIns="99048" tIns="49524" rIns="99048" bIns="49524" rtlCol="0" anchor="b"/>
          <a:lstStyle>
            <a:lvl1pPr algn="l">
              <a:defRPr sz="1300"/>
            </a:lvl1pPr>
          </a:lstStyle>
          <a:p>
            <a:endParaRPr lang="fr-FR"/>
          </a:p>
        </p:txBody>
      </p:sp>
      <p:sp>
        <p:nvSpPr>
          <p:cNvPr id="7" name="Espace réservé du numéro de diapositive 6"/>
          <p:cNvSpPr>
            <a:spLocks noGrp="1"/>
          </p:cNvSpPr>
          <p:nvPr>
            <p:ph type="sldNum" sz="quarter" idx="5"/>
          </p:nvPr>
        </p:nvSpPr>
        <p:spPr>
          <a:xfrm>
            <a:off x="4021294" y="9721106"/>
            <a:ext cx="3076363" cy="511731"/>
          </a:xfrm>
          <a:prstGeom prst="rect">
            <a:avLst/>
          </a:prstGeom>
        </p:spPr>
        <p:txBody>
          <a:bodyPr vert="horz" lIns="99048" tIns="49524" rIns="99048" bIns="49524" rtlCol="0" anchor="b"/>
          <a:lstStyle>
            <a:lvl1pPr algn="r">
              <a:defRPr sz="1300"/>
            </a:lvl1pPr>
          </a:lstStyle>
          <a:p>
            <a:fld id="{447BEDD6-9F9F-401B-83EE-D9B64E3044F4}" type="slidenum">
              <a:rPr lang="fr-FR" smtClean="0"/>
              <a:pPr/>
              <a:t>‹N°›</a:t>
            </a:fld>
            <a:endParaRPr lang="fr-FR"/>
          </a:p>
        </p:txBody>
      </p:sp>
    </p:spTree>
    <p:extLst>
      <p:ext uri="{BB962C8B-B14F-4D97-AF65-F5344CB8AC3E}">
        <p14:creationId xmlns:p14="http://schemas.microsoft.com/office/powerpoint/2010/main" val="40582383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e la date 3"/>
          <p:cNvSpPr>
            <a:spLocks noGrp="1"/>
          </p:cNvSpPr>
          <p:nvPr>
            <p:ph type="dt" idx="10"/>
          </p:nvPr>
        </p:nvSpPr>
        <p:spPr/>
        <p:txBody>
          <a:bodyPr/>
          <a:lstStyle/>
          <a:p>
            <a:pPr>
              <a:defRPr/>
            </a:pPr>
            <a:fld id="{9DBAC2BE-4E1D-44BF-82CE-959ABA7E1D58}" type="datetime1">
              <a:rPr lang="fr-FR" smtClean="0"/>
              <a:t>11/04/2017</a:t>
            </a:fld>
            <a:endParaRPr lang="fr-FR"/>
          </a:p>
        </p:txBody>
      </p:sp>
      <p:sp>
        <p:nvSpPr>
          <p:cNvPr id="5" name="Espace réservé du pied de page 4"/>
          <p:cNvSpPr>
            <a:spLocks noGrp="1"/>
          </p:cNvSpPr>
          <p:nvPr>
            <p:ph type="ftr" sz="quarter" idx="11"/>
          </p:nvPr>
        </p:nvSpPr>
        <p:spPr/>
        <p:txBody>
          <a:bodyPr/>
          <a:lstStyle/>
          <a:p>
            <a:pPr>
              <a:defRPr/>
            </a:pPr>
            <a:r>
              <a:rPr lang="fr-FR" smtClean="0"/>
              <a:t>Entrez votre nom</a:t>
            </a:r>
            <a:endParaRPr lang="fr-FR"/>
          </a:p>
        </p:txBody>
      </p:sp>
      <p:sp>
        <p:nvSpPr>
          <p:cNvPr id="6" name="Espace réservé du numéro de diapositive 5"/>
          <p:cNvSpPr>
            <a:spLocks noGrp="1"/>
          </p:cNvSpPr>
          <p:nvPr>
            <p:ph type="sldNum" sz="quarter" idx="12"/>
          </p:nvPr>
        </p:nvSpPr>
        <p:spPr/>
        <p:txBody>
          <a:bodyPr/>
          <a:lstStyle/>
          <a:p>
            <a:pPr>
              <a:defRPr/>
            </a:pPr>
            <a:fld id="{4343239E-5CFC-4EA3-9F9C-DF60679EE927}" type="slidenum">
              <a:rPr lang="fr-FR" smtClean="0"/>
              <a:pPr>
                <a:defRPr/>
              </a:pPr>
              <a:t>1</a:t>
            </a:fld>
            <a:endParaRPr lang="fr-FR"/>
          </a:p>
        </p:txBody>
      </p:sp>
    </p:spTree>
    <p:extLst>
      <p:ext uri="{BB962C8B-B14F-4D97-AF65-F5344CB8AC3E}">
        <p14:creationId xmlns:p14="http://schemas.microsoft.com/office/powerpoint/2010/main" val="19862307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GB"/>
          </a:p>
        </p:txBody>
      </p:sp>
      <p:sp>
        <p:nvSpPr>
          <p:cNvPr id="4" name="Espace réservé du numéro de diapositive 3"/>
          <p:cNvSpPr>
            <a:spLocks noGrp="1"/>
          </p:cNvSpPr>
          <p:nvPr>
            <p:ph type="sldNum" sz="quarter" idx="10"/>
          </p:nvPr>
        </p:nvSpPr>
        <p:spPr/>
        <p:txBody>
          <a:bodyPr/>
          <a:lstStyle/>
          <a:p>
            <a:fld id="{447BEDD6-9F9F-401B-83EE-D9B64E3044F4}" type="slidenum">
              <a:rPr lang="fr-FR" smtClean="0"/>
              <a:pPr/>
              <a:t>2</a:t>
            </a:fld>
            <a:endParaRPr lang="fr-FR"/>
          </a:p>
        </p:txBody>
      </p:sp>
    </p:spTree>
    <p:extLst>
      <p:ext uri="{BB962C8B-B14F-4D97-AF65-F5344CB8AC3E}">
        <p14:creationId xmlns:p14="http://schemas.microsoft.com/office/powerpoint/2010/main" val="4377116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GB"/>
          </a:p>
        </p:txBody>
      </p:sp>
      <p:sp>
        <p:nvSpPr>
          <p:cNvPr id="4" name="Espace réservé du numéro de diapositive 3"/>
          <p:cNvSpPr>
            <a:spLocks noGrp="1"/>
          </p:cNvSpPr>
          <p:nvPr>
            <p:ph type="sldNum" sz="quarter" idx="10"/>
          </p:nvPr>
        </p:nvSpPr>
        <p:spPr/>
        <p:txBody>
          <a:bodyPr/>
          <a:lstStyle/>
          <a:p>
            <a:fld id="{447BEDD6-9F9F-401B-83EE-D9B64E3044F4}" type="slidenum">
              <a:rPr lang="fr-FR" smtClean="0"/>
              <a:pPr/>
              <a:t>3</a:t>
            </a:fld>
            <a:endParaRPr lang="fr-FR"/>
          </a:p>
        </p:txBody>
      </p:sp>
    </p:spTree>
    <p:extLst>
      <p:ext uri="{BB962C8B-B14F-4D97-AF65-F5344CB8AC3E}">
        <p14:creationId xmlns:p14="http://schemas.microsoft.com/office/powerpoint/2010/main" val="20168281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defTabSz="990478">
              <a:defRPr/>
            </a:pPr>
            <a:r>
              <a:rPr lang="fr-FR" sz="1300" dirty="0" smtClean="0"/>
              <a:t>L’énergie des protons est transformée au moment du choc en une myriade de particules exotiques dont les traces dans les détecteurs sont enregistrées, après filtrage des événements les plus intéressants. Les chercheurs analysent ensuite ces données pour y déceler les signes d’événements extrêmement rares, et notamment le très recherché boson de </a:t>
            </a:r>
            <a:r>
              <a:rPr lang="fr-FR" sz="1300" dirty="0" err="1" smtClean="0"/>
              <a:t>Higgs</a:t>
            </a:r>
            <a:r>
              <a:rPr lang="fr-FR" sz="1300" dirty="0" smtClean="0"/>
              <a:t>. Mais attention : ce ne sont pas directement ces particules, d’une durée de vie infinitésimale, qui sont observées dans les détecteurs, mais seulement celles plus stables issues de leurs désintégrations, telles qu’électrons, muons, photons, etc... C’est donc a une patiente reconstitution que doivent se livrer les physiciens et il faudra sans doute plusieurs années avant d’aboutir a la découverte de nouvelles particules. </a:t>
            </a:r>
          </a:p>
          <a:p>
            <a:endParaRPr lang="fr-FR" dirty="0"/>
          </a:p>
        </p:txBody>
      </p:sp>
      <p:sp>
        <p:nvSpPr>
          <p:cNvPr id="4" name="Espace réservé du numéro de diapositive 3"/>
          <p:cNvSpPr>
            <a:spLocks noGrp="1"/>
          </p:cNvSpPr>
          <p:nvPr>
            <p:ph type="sldNum" sz="quarter" idx="10"/>
          </p:nvPr>
        </p:nvSpPr>
        <p:spPr/>
        <p:txBody>
          <a:bodyPr/>
          <a:lstStyle/>
          <a:p>
            <a:fld id="{447BEDD6-9F9F-401B-83EE-D9B64E3044F4}" type="slidenum">
              <a:rPr lang="fr-FR" smtClean="0"/>
              <a:pPr/>
              <a:t>9</a:t>
            </a:fld>
            <a:endParaRPr lang="fr-FR"/>
          </a:p>
        </p:txBody>
      </p:sp>
    </p:spTree>
    <p:extLst>
      <p:ext uri="{BB962C8B-B14F-4D97-AF65-F5344CB8AC3E}">
        <p14:creationId xmlns:p14="http://schemas.microsoft.com/office/powerpoint/2010/main" val="11974297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sz="1300" dirty="0"/>
              <a:t>Environ 70 chercheurs, expérimentateurs du LAPP ou théoriciens du LAPTH, ainsi qu’une vingtaine de jeunes préparant leur thèse, travaillent ici. Pour concevoir et construire les appareillages indispensables à la conduite de ces recherches, ces chercheurs bénéficient de l'expertise et de la compétence de 80 Ingénieurs, techniciens et personnels administratifs. A noter enfin que notre laboratoire accueille également  de nombreux jeunes stagiaires souhaitant découvrir la recherche.</a:t>
            </a:r>
          </a:p>
          <a:p>
            <a:r>
              <a:rPr lang="fr-FR" sz="1300" dirty="0"/>
              <a:t> </a:t>
            </a:r>
          </a:p>
          <a:p>
            <a:r>
              <a:rPr lang="fr-FR" sz="1300" dirty="0"/>
              <a:t>Tout ceci permet aux chercheurs du LAPP de jouer un rôle actif au sein des grandes collaborations internationales qui se rassemblent pour concevoir, construire et exploiter les grands instruments installés auprès des accélérateurs de particules les plus récents, puisque l’exploration de l’infiniment petit requiert paradoxalement des instruments de plus en plus grands et de plus en plus chers. </a:t>
            </a:r>
            <a:endParaRPr lang="fr-FR" dirty="0"/>
          </a:p>
        </p:txBody>
      </p:sp>
      <p:sp>
        <p:nvSpPr>
          <p:cNvPr id="4" name="Espace réservé du numéro de diapositive 3"/>
          <p:cNvSpPr>
            <a:spLocks noGrp="1"/>
          </p:cNvSpPr>
          <p:nvPr>
            <p:ph type="sldNum" sz="quarter" idx="10"/>
          </p:nvPr>
        </p:nvSpPr>
        <p:spPr/>
        <p:txBody>
          <a:bodyPr/>
          <a:lstStyle/>
          <a:p>
            <a:fld id="{447BEDD6-9F9F-401B-83EE-D9B64E3044F4}" type="slidenum">
              <a:rPr lang="fr-FR" smtClean="0"/>
              <a:pPr/>
              <a:t>21</a:t>
            </a:fld>
            <a:endParaRPr lang="fr-FR"/>
          </a:p>
        </p:txBody>
      </p:sp>
    </p:spTree>
    <p:extLst>
      <p:ext uri="{BB962C8B-B14F-4D97-AF65-F5344CB8AC3E}">
        <p14:creationId xmlns:p14="http://schemas.microsoft.com/office/powerpoint/2010/main" val="5610729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sz="1300" dirty="0" smtClean="0"/>
              <a:t>Le LAPP, laboratoire d’Annecy Le Vieux de Physique des Particules, fut crée en 1976, voici plus de 30 ans, par des physiciens originaires de la faculté d’Orsay qui cherchaient à se rapprocher du CERN. La vocation du LAPP est l’exploration de l’infiniment petit, c'est-à-dire la mise à jour des constituants ultimes de la matière et la compréhension de leurs interactions. A la création du LAPP, la plupart de ses physiciens travaillaient sur des expériences situées au CERN. </a:t>
            </a:r>
            <a:endParaRPr lang="fr-FR" dirty="0"/>
          </a:p>
        </p:txBody>
      </p:sp>
      <p:sp>
        <p:nvSpPr>
          <p:cNvPr id="4" name="Espace réservé du numéro de diapositive 3"/>
          <p:cNvSpPr>
            <a:spLocks noGrp="1"/>
          </p:cNvSpPr>
          <p:nvPr>
            <p:ph type="sldNum" sz="quarter" idx="10"/>
          </p:nvPr>
        </p:nvSpPr>
        <p:spPr/>
        <p:txBody>
          <a:bodyPr/>
          <a:lstStyle/>
          <a:p>
            <a:fld id="{447BEDD6-9F9F-401B-83EE-D9B64E3044F4}" type="slidenum">
              <a:rPr lang="fr-FR" smtClean="0"/>
              <a:pPr/>
              <a:t>23</a:t>
            </a:fld>
            <a:endParaRPr lang="fr-FR" dirty="0"/>
          </a:p>
        </p:txBody>
      </p:sp>
    </p:spTree>
    <p:extLst>
      <p:ext uri="{BB962C8B-B14F-4D97-AF65-F5344CB8AC3E}">
        <p14:creationId xmlns:p14="http://schemas.microsoft.com/office/powerpoint/2010/main" val="26497322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en-US" dirty="0" smtClean="0"/>
              <a:t>En 1991</a:t>
            </a:r>
            <a:r>
              <a:rPr lang="en-US" baseline="0" dirty="0" smtClean="0"/>
              <a:t> le </a:t>
            </a:r>
            <a:r>
              <a:rPr lang="en-US" baseline="0" dirty="0" err="1" smtClean="0"/>
              <a:t>lapp</a:t>
            </a:r>
            <a:r>
              <a:rPr lang="en-US" baseline="0" dirty="0" smtClean="0"/>
              <a:t> </a:t>
            </a:r>
            <a:r>
              <a:rPr lang="en-US" baseline="0" dirty="0" err="1" smtClean="0"/>
              <a:t>s’agrandit</a:t>
            </a:r>
            <a:r>
              <a:rPr lang="en-US" baseline="0" dirty="0" smtClean="0"/>
              <a:t> avec la construction d’un nouveau </a:t>
            </a:r>
            <a:r>
              <a:rPr lang="en-US" baseline="0" dirty="0" err="1" smtClean="0"/>
              <a:t>batiment</a:t>
            </a:r>
            <a:r>
              <a:rPr lang="en-US" baseline="0" dirty="0" smtClean="0"/>
              <a:t>, le </a:t>
            </a:r>
            <a:r>
              <a:rPr lang="en-US" baseline="0" dirty="0" err="1" smtClean="0"/>
              <a:t>batiment</a:t>
            </a:r>
            <a:r>
              <a:rPr lang="en-US" baseline="0" dirty="0" smtClean="0"/>
              <a:t> </a:t>
            </a:r>
            <a:r>
              <a:rPr lang="en-US" baseline="0" dirty="0" err="1" smtClean="0"/>
              <a:t>rond</a:t>
            </a:r>
            <a:r>
              <a:rPr lang="en-US" baseline="0" dirty="0" smtClean="0"/>
              <a:t> </a:t>
            </a:r>
            <a:r>
              <a:rPr lang="en-US" baseline="0" dirty="0" err="1" smtClean="0"/>
              <a:t>dans</a:t>
            </a:r>
            <a:r>
              <a:rPr lang="en-US" baseline="0" dirty="0" smtClean="0"/>
              <a:t> </a:t>
            </a:r>
            <a:r>
              <a:rPr lang="en-US" baseline="0" dirty="0" err="1" smtClean="0"/>
              <a:t>lequel</a:t>
            </a:r>
            <a:r>
              <a:rPr lang="en-US" baseline="0" dirty="0" smtClean="0"/>
              <a:t> nous </a:t>
            </a:r>
            <a:r>
              <a:rPr lang="en-US" baseline="0" dirty="0" err="1" smtClean="0"/>
              <a:t>nous</a:t>
            </a:r>
            <a:r>
              <a:rPr lang="en-US" baseline="0" dirty="0" smtClean="0"/>
              <a:t> </a:t>
            </a:r>
            <a:r>
              <a:rPr lang="en-US" baseline="0" dirty="0" err="1" smtClean="0"/>
              <a:t>trouvons</a:t>
            </a:r>
            <a:r>
              <a:rPr lang="en-US" baseline="0" dirty="0" smtClean="0"/>
              <a:t> et </a:t>
            </a:r>
            <a:r>
              <a:rPr lang="en-US" baseline="0" dirty="0" err="1" smtClean="0"/>
              <a:t>que</a:t>
            </a:r>
            <a:r>
              <a:rPr lang="en-US" baseline="0" dirty="0" smtClean="0"/>
              <a:t> </a:t>
            </a:r>
            <a:r>
              <a:rPr lang="en-US" baseline="0" dirty="0" err="1" smtClean="0"/>
              <a:t>vous</a:t>
            </a:r>
            <a:r>
              <a:rPr lang="en-US" baseline="0" dirty="0" smtClean="0"/>
              <a:t> </a:t>
            </a:r>
            <a:r>
              <a:rPr lang="en-US" baseline="0" dirty="0" err="1" smtClean="0"/>
              <a:t>voyez</a:t>
            </a:r>
            <a:r>
              <a:rPr lang="en-US" baseline="0" dirty="0" smtClean="0"/>
              <a:t> </a:t>
            </a:r>
            <a:r>
              <a:rPr lang="en-US" baseline="0" dirty="0" err="1" smtClean="0"/>
              <a:t>sur</a:t>
            </a:r>
            <a:r>
              <a:rPr lang="en-US" baseline="0" dirty="0" smtClean="0"/>
              <a:t> </a:t>
            </a:r>
            <a:r>
              <a:rPr lang="en-US" baseline="0" dirty="0" err="1" smtClean="0"/>
              <a:t>cette</a:t>
            </a:r>
            <a:r>
              <a:rPr lang="en-US" baseline="0" dirty="0" smtClean="0"/>
              <a:t> photo. En 1995, </a:t>
            </a:r>
            <a:r>
              <a:rPr lang="en-US" baseline="0" dirty="0" err="1" smtClean="0"/>
              <a:t>il</a:t>
            </a:r>
            <a:r>
              <a:rPr lang="en-US" baseline="0" dirty="0" smtClean="0"/>
              <a:t> </a:t>
            </a:r>
            <a:r>
              <a:rPr lang="en-US" baseline="0" dirty="0" err="1" smtClean="0"/>
              <a:t>devient</a:t>
            </a:r>
            <a:r>
              <a:rPr lang="en-US" baseline="0" dirty="0" smtClean="0"/>
              <a:t> unite </a:t>
            </a:r>
            <a:r>
              <a:rPr lang="en-US" baseline="0" dirty="0" err="1" smtClean="0"/>
              <a:t>mixte</a:t>
            </a:r>
            <a:r>
              <a:rPr lang="en-US" baseline="0" dirty="0" smtClean="0"/>
              <a:t> du </a:t>
            </a:r>
            <a:r>
              <a:rPr lang="en-US" baseline="0" dirty="0" err="1" smtClean="0"/>
              <a:t>cnrs</a:t>
            </a:r>
            <a:r>
              <a:rPr lang="en-US" baseline="0" dirty="0" smtClean="0"/>
              <a:t> et de l </a:t>
            </a:r>
            <a:r>
              <a:rPr lang="en-US" baseline="0" dirty="0" err="1" smtClean="0"/>
              <a:t>universite</a:t>
            </a:r>
            <a:r>
              <a:rPr lang="en-US" baseline="0" dirty="0" smtClean="0"/>
              <a:t> de </a:t>
            </a:r>
            <a:r>
              <a:rPr lang="en-US" baseline="0" dirty="0" err="1" smtClean="0"/>
              <a:t>savoie</a:t>
            </a:r>
            <a:r>
              <a:rPr lang="en-US" baseline="0" dirty="0" smtClean="0"/>
              <a:t>. En </a:t>
            </a:r>
            <a:r>
              <a:rPr lang="en-US" baseline="0" dirty="0" err="1" smtClean="0"/>
              <a:t>parallele</a:t>
            </a:r>
            <a:r>
              <a:rPr lang="en-US" baseline="0" dirty="0" smtClean="0"/>
              <a:t>, le </a:t>
            </a:r>
            <a:r>
              <a:rPr lang="en-US" baseline="0" dirty="0" err="1" smtClean="0"/>
              <a:t>laboratoire</a:t>
            </a:r>
            <a:r>
              <a:rPr lang="en-US" baseline="0" dirty="0" smtClean="0"/>
              <a:t> </a:t>
            </a:r>
            <a:r>
              <a:rPr lang="en-US" baseline="0" dirty="0" err="1" smtClean="0"/>
              <a:t>etend</a:t>
            </a:r>
            <a:r>
              <a:rPr lang="en-US" baseline="0" dirty="0" smtClean="0"/>
              <a:t> son champ de </a:t>
            </a:r>
            <a:r>
              <a:rPr lang="en-US" baseline="0" dirty="0" err="1" smtClean="0"/>
              <a:t>recherche</a:t>
            </a:r>
            <a:r>
              <a:rPr lang="en-US" baseline="0" dirty="0" smtClean="0"/>
              <a:t> au </a:t>
            </a:r>
            <a:r>
              <a:rPr lang="en-US" baseline="0" dirty="0" err="1" smtClean="0"/>
              <a:t>domaine</a:t>
            </a:r>
            <a:r>
              <a:rPr lang="en-US" baseline="0" dirty="0" smtClean="0"/>
              <a:t> des </a:t>
            </a:r>
            <a:r>
              <a:rPr lang="en-US" baseline="0" dirty="0" err="1" smtClean="0"/>
              <a:t>astroparticules</a:t>
            </a:r>
            <a:r>
              <a:rPr lang="en-US" baseline="0" dirty="0" smtClean="0"/>
              <a:t>, </a:t>
            </a:r>
            <a:r>
              <a:rPr lang="en-US" baseline="0" dirty="0" err="1" smtClean="0"/>
              <a:t>domaine</a:t>
            </a:r>
            <a:r>
              <a:rPr lang="en-US" baseline="0" dirty="0" smtClean="0"/>
              <a:t> </a:t>
            </a:r>
            <a:r>
              <a:rPr lang="en-US" baseline="0" dirty="0" err="1" smtClean="0"/>
              <a:t>auquel</a:t>
            </a:r>
            <a:r>
              <a:rPr lang="en-US" baseline="0" dirty="0" smtClean="0"/>
              <a:t> </a:t>
            </a:r>
            <a:r>
              <a:rPr lang="en-US" baseline="0" dirty="0" err="1" smtClean="0"/>
              <a:t>l’une</a:t>
            </a:r>
            <a:r>
              <a:rPr lang="en-US" baseline="0" dirty="0" smtClean="0"/>
              <a:t> des </a:t>
            </a:r>
            <a:r>
              <a:rPr lang="en-US" baseline="0" dirty="0" err="1" smtClean="0"/>
              <a:t>visites</a:t>
            </a:r>
            <a:r>
              <a:rPr lang="en-US" baseline="0" dirty="0" smtClean="0"/>
              <a:t> </a:t>
            </a:r>
            <a:r>
              <a:rPr lang="en-US" baseline="0" dirty="0" err="1" smtClean="0"/>
              <a:t>que</a:t>
            </a:r>
            <a:r>
              <a:rPr lang="en-US" baseline="0" dirty="0" smtClean="0"/>
              <a:t> </a:t>
            </a:r>
            <a:r>
              <a:rPr lang="en-US" baseline="0" dirty="0" err="1" smtClean="0"/>
              <a:t>vous</a:t>
            </a:r>
            <a:r>
              <a:rPr lang="en-US" baseline="0" dirty="0" smtClean="0"/>
              <a:t> </a:t>
            </a:r>
            <a:r>
              <a:rPr lang="en-US" baseline="0" dirty="0" err="1" smtClean="0"/>
              <a:t>pourrez</a:t>
            </a:r>
            <a:r>
              <a:rPr lang="en-US" baseline="0" dirty="0" smtClean="0"/>
              <a:t> </a:t>
            </a:r>
            <a:r>
              <a:rPr lang="en-US" baseline="0" dirty="0" err="1" smtClean="0"/>
              <a:t>suivre</a:t>
            </a:r>
            <a:r>
              <a:rPr lang="en-US" baseline="0" dirty="0" smtClean="0"/>
              <a:t> sera </a:t>
            </a:r>
            <a:r>
              <a:rPr lang="en-US" baseline="0" dirty="0" err="1" smtClean="0"/>
              <a:t>consacree</a:t>
            </a:r>
            <a:r>
              <a:rPr lang="en-US" baseline="0" dirty="0" smtClean="0"/>
              <a:t>. [</a:t>
            </a:r>
            <a:r>
              <a:rPr lang="en-US" baseline="0" dirty="0" err="1" smtClean="0"/>
              <a:t>enumerer</a:t>
            </a:r>
            <a:r>
              <a:rPr lang="en-US" baseline="0" dirty="0" smtClean="0"/>
              <a:t>]. </a:t>
            </a:r>
            <a:r>
              <a:rPr lang="en-US" baseline="0" dirty="0" err="1" smtClean="0"/>
              <a:t>Dans</a:t>
            </a:r>
            <a:r>
              <a:rPr lang="en-US" baseline="0" dirty="0" smtClean="0"/>
              <a:t> le meme temps, les experiences du </a:t>
            </a:r>
            <a:r>
              <a:rPr lang="en-US" baseline="0" dirty="0" err="1" smtClean="0"/>
              <a:t>laboratoire</a:t>
            </a:r>
            <a:r>
              <a:rPr lang="en-US" baseline="0" dirty="0" smtClean="0"/>
              <a:t> </a:t>
            </a:r>
            <a:r>
              <a:rPr lang="en-US" baseline="0" dirty="0" err="1" smtClean="0"/>
              <a:t>ont</a:t>
            </a:r>
            <a:r>
              <a:rPr lang="en-US" baseline="0" dirty="0" smtClean="0"/>
              <a:t> </a:t>
            </a:r>
            <a:r>
              <a:rPr lang="en-US" baseline="0" dirty="0" err="1" smtClean="0"/>
              <a:t>maintenant</a:t>
            </a:r>
            <a:r>
              <a:rPr lang="en-US" baseline="0" dirty="0" smtClean="0"/>
              <a:t> lieu non </a:t>
            </a:r>
            <a:r>
              <a:rPr lang="en-US" baseline="0" dirty="0" err="1" smtClean="0"/>
              <a:t>seulement</a:t>
            </a:r>
            <a:r>
              <a:rPr lang="en-US" baseline="0" dirty="0" smtClean="0"/>
              <a:t> au </a:t>
            </a:r>
            <a:r>
              <a:rPr lang="en-US" baseline="0" dirty="0" err="1" smtClean="0"/>
              <a:t>cern</a:t>
            </a:r>
            <a:r>
              <a:rPr lang="en-US" baseline="0" dirty="0" smtClean="0"/>
              <a:t>, </a:t>
            </a:r>
            <a:r>
              <a:rPr lang="en-US" baseline="0" dirty="0" err="1" smtClean="0"/>
              <a:t>mais</a:t>
            </a:r>
            <a:r>
              <a:rPr lang="en-US" baseline="0" dirty="0" smtClean="0"/>
              <a:t> </a:t>
            </a:r>
            <a:r>
              <a:rPr lang="en-US" baseline="0" dirty="0" err="1" smtClean="0"/>
              <a:t>aussi</a:t>
            </a:r>
            <a:r>
              <a:rPr lang="en-US" baseline="0" dirty="0" smtClean="0"/>
              <a:t> </a:t>
            </a:r>
            <a:r>
              <a:rPr lang="en-US" baseline="0" dirty="0" err="1" smtClean="0"/>
              <a:t>sur</a:t>
            </a:r>
            <a:r>
              <a:rPr lang="en-US" baseline="0" dirty="0" smtClean="0"/>
              <a:t> des sites </a:t>
            </a:r>
            <a:r>
              <a:rPr lang="en-US" baseline="0" dirty="0" err="1" smtClean="0"/>
              <a:t>eloignes</a:t>
            </a:r>
            <a:r>
              <a:rPr lang="en-US" baseline="0" dirty="0" smtClean="0"/>
              <a:t> [</a:t>
            </a:r>
            <a:r>
              <a:rPr lang="en-US" baseline="0" dirty="0" err="1" smtClean="0"/>
              <a:t>enumerer</a:t>
            </a:r>
            <a:r>
              <a:rPr lang="en-US" baseline="0" dirty="0" smtClean="0"/>
              <a:t>]  </a:t>
            </a:r>
            <a:endParaRPr lang="fr-FR" dirty="0"/>
          </a:p>
        </p:txBody>
      </p:sp>
      <p:sp>
        <p:nvSpPr>
          <p:cNvPr id="4" name="Espace réservé du numéro de diapositive 3"/>
          <p:cNvSpPr>
            <a:spLocks noGrp="1"/>
          </p:cNvSpPr>
          <p:nvPr>
            <p:ph type="sldNum" sz="quarter" idx="10"/>
          </p:nvPr>
        </p:nvSpPr>
        <p:spPr/>
        <p:txBody>
          <a:bodyPr/>
          <a:lstStyle/>
          <a:p>
            <a:fld id="{447BEDD6-9F9F-401B-83EE-D9B64E3044F4}" type="slidenum">
              <a:rPr lang="fr-FR" smtClean="0"/>
              <a:pPr/>
              <a:t>24</a:t>
            </a:fld>
            <a:endParaRPr lang="fr-FR"/>
          </a:p>
        </p:txBody>
      </p:sp>
    </p:spTree>
    <p:extLst>
      <p:ext uri="{BB962C8B-B14F-4D97-AF65-F5344CB8AC3E}">
        <p14:creationId xmlns:p14="http://schemas.microsoft.com/office/powerpoint/2010/main" val="7568079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BE"/>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BE"/>
          </a:p>
        </p:txBody>
      </p:sp>
      <p:sp>
        <p:nvSpPr>
          <p:cNvPr id="4" name="Espace réservé de la date 3"/>
          <p:cNvSpPr>
            <a:spLocks noGrp="1"/>
          </p:cNvSpPr>
          <p:nvPr>
            <p:ph type="dt" sz="half" idx="10"/>
          </p:nvPr>
        </p:nvSpPr>
        <p:spPr/>
        <p:txBody>
          <a:bodyPr/>
          <a:lstStyle/>
          <a:p>
            <a:r>
              <a:rPr lang="en-US" smtClean="0"/>
              <a:t>Edwige Tournefier</a:t>
            </a:r>
            <a:endParaRPr lang="fr-BE" dirty="0"/>
          </a:p>
        </p:txBody>
      </p:sp>
      <p:sp>
        <p:nvSpPr>
          <p:cNvPr id="5" name="Espace réservé du pied de page 4"/>
          <p:cNvSpPr>
            <a:spLocks noGrp="1"/>
          </p:cNvSpPr>
          <p:nvPr>
            <p:ph type="ftr" sz="quarter" idx="11"/>
          </p:nvPr>
        </p:nvSpPr>
        <p:spPr/>
        <p:txBody>
          <a:bodyPr/>
          <a:lstStyle/>
          <a:p>
            <a:r>
              <a:rPr lang="fr-FR" dirty="0" err="1" smtClean="0"/>
              <a:t>Masterclass</a:t>
            </a:r>
            <a:endParaRPr lang="fr-BE" dirty="0"/>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457200" y="44624"/>
            <a:ext cx="8229600" cy="1143000"/>
          </a:xfrm>
        </p:spPr>
        <p:txBody>
          <a:bodyPr>
            <a:normAutofit/>
          </a:bodyPr>
          <a:lstStyle>
            <a:lvl1pPr>
              <a:defRPr sz="4000">
                <a:solidFill>
                  <a:srgbClr val="C00000"/>
                </a:solidFill>
              </a:defRPr>
            </a:lvl1pPr>
          </a:lstStyle>
          <a:p>
            <a:r>
              <a:rPr lang="fr-FR" dirty="0" smtClean="0"/>
              <a:t>Cliquez pour modifier le style du titre</a:t>
            </a:r>
            <a:endParaRPr lang="fr-BE" dirty="0"/>
          </a:p>
        </p:txBody>
      </p:sp>
      <p:sp>
        <p:nvSpPr>
          <p:cNvPr id="3" name="Espace réservé du contenu 2"/>
          <p:cNvSpPr>
            <a:spLocks noGrp="1"/>
          </p:cNvSpPr>
          <p:nvPr>
            <p:ph idx="1"/>
          </p:nvPr>
        </p:nvSpPr>
        <p:spPr>
          <a:xfrm>
            <a:off x="457200" y="1268760"/>
            <a:ext cx="8229600" cy="4896544"/>
          </a:xfrm>
        </p:spPr>
        <p:txBody>
          <a:bodyPr/>
          <a:lstStyle>
            <a:lvl1pPr>
              <a:defRPr sz="2400"/>
            </a:lvl1pPr>
            <a:lvl2pPr>
              <a:defRPr sz="2200"/>
            </a:lvl2pPr>
            <a:lvl3pPr>
              <a:defRPr sz="2000"/>
            </a:lvl3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BE" dirty="0"/>
          </a:p>
        </p:txBody>
      </p:sp>
      <p:sp>
        <p:nvSpPr>
          <p:cNvPr id="4" name="Espace réservé de la date 3"/>
          <p:cNvSpPr>
            <a:spLocks noGrp="1"/>
          </p:cNvSpPr>
          <p:nvPr>
            <p:ph type="dt" sz="half" idx="10"/>
          </p:nvPr>
        </p:nvSpPr>
        <p:spPr/>
        <p:txBody>
          <a:bodyPr/>
          <a:lstStyle/>
          <a:p>
            <a:r>
              <a:rPr lang="en-US" smtClean="0"/>
              <a:t>Edwige Tournefier</a:t>
            </a:r>
            <a:endParaRPr lang="fr-BE" dirty="0"/>
          </a:p>
        </p:txBody>
      </p:sp>
      <p:sp>
        <p:nvSpPr>
          <p:cNvPr id="5" name="Espace réservé du pied de page 4"/>
          <p:cNvSpPr>
            <a:spLocks noGrp="1"/>
          </p:cNvSpPr>
          <p:nvPr>
            <p:ph type="ftr" sz="quarter" idx="11"/>
          </p:nvPr>
        </p:nvSpPr>
        <p:spPr/>
        <p:txBody>
          <a:bodyPr/>
          <a:lstStyle>
            <a:lvl1pPr>
              <a:defRPr>
                <a:solidFill>
                  <a:schemeClr val="tx1"/>
                </a:solidFill>
              </a:defRPr>
            </a:lvl1pPr>
          </a:lstStyle>
          <a:p>
            <a:r>
              <a:rPr lang="fr-BE" dirty="0" err="1" smtClean="0"/>
              <a:t>Masterclass</a:t>
            </a:r>
            <a:endParaRPr lang="fr-BE" dirty="0" smtClean="0"/>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BE"/>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r>
              <a:rPr lang="en-US" smtClean="0"/>
              <a:t>Edwige Tournefier</a:t>
            </a:r>
            <a:endParaRPr lang="fr-BE"/>
          </a:p>
        </p:txBody>
      </p:sp>
      <p:sp>
        <p:nvSpPr>
          <p:cNvPr id="5" name="Espace réservé du pied de page 4"/>
          <p:cNvSpPr>
            <a:spLocks noGrp="1"/>
          </p:cNvSpPr>
          <p:nvPr>
            <p:ph type="ftr" sz="quarter" idx="11"/>
          </p:nvPr>
        </p:nvSpPr>
        <p:spPr/>
        <p:txBody>
          <a:bodyPr/>
          <a:lstStyle/>
          <a:p>
            <a:r>
              <a:rPr lang="fr-FR" smtClean="0"/>
              <a:t>Masterclass</a:t>
            </a:r>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e la date 4"/>
          <p:cNvSpPr>
            <a:spLocks noGrp="1"/>
          </p:cNvSpPr>
          <p:nvPr>
            <p:ph type="dt" sz="half" idx="10"/>
          </p:nvPr>
        </p:nvSpPr>
        <p:spPr/>
        <p:txBody>
          <a:bodyPr/>
          <a:lstStyle/>
          <a:p>
            <a:r>
              <a:rPr lang="en-US" smtClean="0"/>
              <a:t>Edwige Tournefier</a:t>
            </a:r>
            <a:endParaRPr lang="fr-BE"/>
          </a:p>
        </p:txBody>
      </p:sp>
      <p:sp>
        <p:nvSpPr>
          <p:cNvPr id="6" name="Espace réservé du pied de page 5"/>
          <p:cNvSpPr>
            <a:spLocks noGrp="1"/>
          </p:cNvSpPr>
          <p:nvPr>
            <p:ph type="ftr" sz="quarter" idx="11"/>
          </p:nvPr>
        </p:nvSpPr>
        <p:spPr/>
        <p:txBody>
          <a:bodyPr/>
          <a:lstStyle/>
          <a:p>
            <a:r>
              <a:rPr lang="fr-FR" smtClean="0"/>
              <a:t>Masterclass</a:t>
            </a:r>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BE"/>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7" name="Espace réservé de la date 6"/>
          <p:cNvSpPr>
            <a:spLocks noGrp="1"/>
          </p:cNvSpPr>
          <p:nvPr>
            <p:ph type="dt" sz="half" idx="10"/>
          </p:nvPr>
        </p:nvSpPr>
        <p:spPr/>
        <p:txBody>
          <a:bodyPr/>
          <a:lstStyle/>
          <a:p>
            <a:r>
              <a:rPr lang="en-US" smtClean="0"/>
              <a:t>Edwige Tournefier</a:t>
            </a:r>
            <a:endParaRPr lang="fr-BE"/>
          </a:p>
        </p:txBody>
      </p:sp>
      <p:sp>
        <p:nvSpPr>
          <p:cNvPr id="8" name="Espace réservé du pied de page 7"/>
          <p:cNvSpPr>
            <a:spLocks noGrp="1"/>
          </p:cNvSpPr>
          <p:nvPr>
            <p:ph type="ftr" sz="quarter" idx="11"/>
          </p:nvPr>
        </p:nvSpPr>
        <p:spPr/>
        <p:txBody>
          <a:bodyPr/>
          <a:lstStyle/>
          <a:p>
            <a:r>
              <a:rPr lang="fr-FR" smtClean="0"/>
              <a:t>Masterclass</a:t>
            </a:r>
            <a:endParaRPr lang="fr-BE"/>
          </a:p>
        </p:txBody>
      </p:sp>
      <p:sp>
        <p:nvSpPr>
          <p:cNvPr id="9" name="Espace réservé du numéro de diapositive 8"/>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e la date 2"/>
          <p:cNvSpPr>
            <a:spLocks noGrp="1"/>
          </p:cNvSpPr>
          <p:nvPr>
            <p:ph type="dt" sz="half" idx="10"/>
          </p:nvPr>
        </p:nvSpPr>
        <p:spPr/>
        <p:txBody>
          <a:bodyPr/>
          <a:lstStyle/>
          <a:p>
            <a:r>
              <a:rPr lang="en-US" smtClean="0"/>
              <a:t>Edwige Tournefier</a:t>
            </a:r>
            <a:endParaRPr lang="fr-BE"/>
          </a:p>
        </p:txBody>
      </p:sp>
      <p:sp>
        <p:nvSpPr>
          <p:cNvPr id="4" name="Espace réservé du pied de page 3"/>
          <p:cNvSpPr>
            <a:spLocks noGrp="1"/>
          </p:cNvSpPr>
          <p:nvPr>
            <p:ph type="ftr" sz="quarter" idx="11"/>
          </p:nvPr>
        </p:nvSpPr>
        <p:spPr/>
        <p:txBody>
          <a:bodyPr/>
          <a:lstStyle/>
          <a:p>
            <a:r>
              <a:rPr lang="fr-FR" smtClean="0"/>
              <a:t>Masterclass</a:t>
            </a:r>
            <a:endParaRPr lang="fr-BE" dirty="0"/>
          </a:p>
        </p:txBody>
      </p:sp>
      <p:sp>
        <p:nvSpPr>
          <p:cNvPr id="5" name="Espace réservé du numéro de diapositive 4"/>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r>
              <a:rPr lang="en-US" smtClean="0"/>
              <a:t>Edwige Tournefier</a:t>
            </a:r>
            <a:endParaRPr lang="fr-BE"/>
          </a:p>
        </p:txBody>
      </p:sp>
      <p:sp>
        <p:nvSpPr>
          <p:cNvPr id="3" name="Espace réservé du pied de page 2"/>
          <p:cNvSpPr>
            <a:spLocks noGrp="1"/>
          </p:cNvSpPr>
          <p:nvPr>
            <p:ph type="ftr" sz="quarter" idx="11"/>
          </p:nvPr>
        </p:nvSpPr>
        <p:spPr/>
        <p:txBody>
          <a:bodyPr/>
          <a:lstStyle/>
          <a:p>
            <a:r>
              <a:rPr lang="fr-FR" smtClean="0"/>
              <a:t>Masterclass</a:t>
            </a:r>
            <a:endParaRPr lang="fr-BE" dirty="0"/>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Diapositive de titre">
    <p:spTree>
      <p:nvGrpSpPr>
        <p:cNvPr id="1" name=""/>
        <p:cNvGrpSpPr/>
        <p:nvPr/>
      </p:nvGrpSpPr>
      <p:grpSpPr>
        <a:xfrm>
          <a:off x="0" y="0"/>
          <a:ext cx="0" cy="0"/>
          <a:chOff x="0" y="0"/>
          <a:chExt cx="0" cy="0"/>
        </a:xfrm>
      </p:grpSpPr>
      <p:pic>
        <p:nvPicPr>
          <p:cNvPr id="15" name="Imag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5603" name="Espace réservé du titre 1"/>
          <p:cNvSpPr>
            <a:spLocks noGrp="1"/>
          </p:cNvSpPr>
          <p:nvPr>
            <p:ph type="ctrTitle" hasCustomPrompt="1"/>
          </p:nvPr>
        </p:nvSpPr>
        <p:spPr>
          <a:xfrm>
            <a:off x="2987824" y="3140968"/>
            <a:ext cx="6620272" cy="1470025"/>
          </a:xfrm>
        </p:spPr>
        <p:txBody>
          <a:bodyPr/>
          <a:lstStyle>
            <a:lvl1pPr algn="l">
              <a:defRPr sz="3600" smtClean="0">
                <a:latin typeface="Calibri" charset="0"/>
                <a:ea typeface="Calibri" charset="0"/>
                <a:cs typeface="Calibri" charset="0"/>
              </a:defRPr>
            </a:lvl1pPr>
          </a:lstStyle>
          <a:p>
            <a:r>
              <a:rPr lang="fr-FR" sz="3600" b="1" dirty="0" smtClean="0">
                <a:solidFill>
                  <a:srgbClr val="153449"/>
                </a:solidFill>
              </a:rPr>
              <a:t>Titre de la présentation</a:t>
            </a:r>
            <a:br>
              <a:rPr lang="fr-FR" sz="3600" b="1" dirty="0" smtClean="0">
                <a:solidFill>
                  <a:srgbClr val="153449"/>
                </a:solidFill>
              </a:rPr>
            </a:br>
            <a:r>
              <a:rPr lang="fr-FR" sz="2300" dirty="0" smtClean="0">
                <a:solidFill>
                  <a:srgbClr val="01B2CD"/>
                </a:solidFill>
              </a:rPr>
              <a:t>Sous-titre de la présentation</a:t>
            </a:r>
            <a:br>
              <a:rPr lang="fr-FR" sz="2300" dirty="0" smtClean="0">
                <a:solidFill>
                  <a:srgbClr val="01B2CD"/>
                </a:solidFill>
              </a:rPr>
            </a:br>
            <a:r>
              <a:rPr lang="fr-FR" sz="1800" dirty="0" smtClean="0">
                <a:solidFill>
                  <a:srgbClr val="153449"/>
                </a:solidFill>
              </a:rPr>
              <a:t>7 MARS </a:t>
            </a:r>
            <a:r>
              <a:rPr lang="fr-FR" sz="1800" baseline="0" dirty="0" smtClean="0">
                <a:solidFill>
                  <a:srgbClr val="153449"/>
                </a:solidFill>
              </a:rPr>
              <a:t>2016</a:t>
            </a:r>
            <a:endParaRPr lang="fr-FR" sz="1800" dirty="0">
              <a:solidFill>
                <a:srgbClr val="153449"/>
              </a:solidFill>
            </a:endParaRPr>
          </a:p>
        </p:txBody>
      </p:sp>
    </p:spTree>
    <p:extLst>
      <p:ext uri="{BB962C8B-B14F-4D97-AF65-F5344CB8AC3E}">
        <p14:creationId xmlns:p14="http://schemas.microsoft.com/office/powerpoint/2010/main" val="241637024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dirty="0" smtClean="0"/>
              <a:t>Cliquez pour modifier le style du titre</a:t>
            </a:r>
            <a:endParaRPr lang="fr-BE" dirty="0"/>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BE" dirty="0"/>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Edwige Tournefier</a:t>
            </a:r>
            <a:endParaRPr lang="fr-BE" dirty="0"/>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BE" smtClean="0"/>
              <a:t>Masterclass</a:t>
            </a:r>
            <a:endParaRPr lang="fr-BE" dirty="0"/>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4668DC-857F-487D-BFFA-8C0CA5037977}" type="slidenum">
              <a:rPr lang="fr-BE" smtClean="0"/>
              <a:pPr/>
              <a:t>‹N°›</a:t>
            </a:fld>
            <a:endParaRPr lang="fr-B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hf hdr="0"/>
  <p:txStyles>
    <p:titleStyle>
      <a:lvl1pPr algn="ctr" defTabSz="914400" rtl="0" eaLnBrk="1" latinLnBrk="0" hangingPunct="1">
        <a:spcBef>
          <a:spcPct val="0"/>
        </a:spcBef>
        <a:buNone/>
        <a:defRPr sz="3200" kern="1200">
          <a:solidFill>
            <a:schemeClr val="tx1"/>
          </a:solidFill>
          <a:latin typeface="+mj-lt"/>
          <a:ea typeface="Tahoma" pitchFamily="34" charset="0"/>
          <a:cs typeface="Tahoma"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7" Type="http://schemas.openxmlformats.org/officeDocument/2006/relationships/image" Target="../media/image26.jpeg"/><Relationship Id="rId2" Type="http://schemas.openxmlformats.org/officeDocument/2006/relationships/image" Target="../media/image21.jpeg"/><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image" Target="../media/image24.png"/><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0.jpeg"/><Relationship Id="rId1" Type="http://schemas.openxmlformats.org/officeDocument/2006/relationships/slideLayout" Target="../slideLayouts/slideLayout2.xml"/><Relationship Id="rId5" Type="http://schemas.openxmlformats.org/officeDocument/2006/relationships/image" Target="../media/image32.jpeg"/><Relationship Id="rId4" Type="http://schemas.openxmlformats.org/officeDocument/2006/relationships/image" Target="../media/image31.jpeg"/></Relationships>
</file>

<file path=ppt/slides/_rels/slide1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1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7.jpeg"/><Relationship Id="rId1" Type="http://schemas.openxmlformats.org/officeDocument/2006/relationships/slideLayout" Target="../slideLayouts/slideLayout2.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38.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7.xml"/><Relationship Id="rId5" Type="http://schemas.openxmlformats.org/officeDocument/2006/relationships/image" Target="../media/image44.jpeg"/><Relationship Id="rId4" Type="http://schemas.openxmlformats.org/officeDocument/2006/relationships/image" Target="../media/image43.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50.jpeg"/><Relationship Id="rId5" Type="http://schemas.openxmlformats.org/officeDocument/2006/relationships/image" Target="../media/image49.jpeg"/><Relationship Id="rId4" Type="http://schemas.openxmlformats.org/officeDocument/2006/relationships/image" Target="../media/image48.jpeg"/></Relationships>
</file>

<file path=ppt/slides/_rels/slide24.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53.jpeg"/><Relationship Id="rId4" Type="http://schemas.openxmlformats.org/officeDocument/2006/relationships/image" Target="../media/image52.em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emf"/></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jpeg"/><Relationship Id="rId7" Type="http://schemas.openxmlformats.org/officeDocument/2006/relationships/image" Target="../media/image10.jp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2771800" y="3140968"/>
            <a:ext cx="6620272" cy="1656184"/>
          </a:xfrm>
        </p:spPr>
        <p:txBody>
          <a:bodyPr>
            <a:normAutofit fontScale="90000"/>
          </a:bodyPr>
          <a:lstStyle/>
          <a:p>
            <a:r>
              <a:rPr lang="fr-FR" b="1" dirty="0" smtClean="0">
                <a:solidFill>
                  <a:srgbClr val="153449"/>
                </a:solidFill>
              </a:rPr>
              <a:t>La physique des particules et des </a:t>
            </a:r>
            <a:r>
              <a:rPr lang="fr-FR" b="1" dirty="0" err="1" smtClean="0">
                <a:solidFill>
                  <a:srgbClr val="153449"/>
                </a:solidFill>
              </a:rPr>
              <a:t>astroparticules</a:t>
            </a:r>
            <a:r>
              <a:rPr lang="fr-FR" b="1" dirty="0" smtClean="0">
                <a:solidFill>
                  <a:srgbClr val="153449"/>
                </a:solidFill>
              </a:rPr>
              <a:t> au LAPP</a:t>
            </a:r>
            <a:r>
              <a:rPr lang="fr-FR" sz="4800" b="1" dirty="0">
                <a:solidFill>
                  <a:srgbClr val="153449"/>
                </a:solidFill>
              </a:rPr>
              <a:t/>
            </a:r>
            <a:br>
              <a:rPr lang="fr-FR" sz="4800" b="1" dirty="0">
                <a:solidFill>
                  <a:srgbClr val="153449"/>
                </a:solidFill>
              </a:rPr>
            </a:br>
            <a:r>
              <a:rPr lang="fr-FR" sz="2300" dirty="0" err="1" smtClean="0">
                <a:solidFill>
                  <a:srgbClr val="01B2CD"/>
                </a:solidFill>
              </a:rPr>
              <a:t>Masterclass</a:t>
            </a:r>
            <a:r>
              <a:rPr lang="fr-FR" sz="2300" dirty="0" smtClean="0">
                <a:solidFill>
                  <a:srgbClr val="01B2CD"/>
                </a:solidFill>
              </a:rPr>
              <a:t> lycée </a:t>
            </a:r>
            <a:r>
              <a:rPr lang="fr-FR" sz="2300" dirty="0" smtClean="0">
                <a:solidFill>
                  <a:srgbClr val="01B2CD"/>
                </a:solidFill>
              </a:rPr>
              <a:t>Mont Blanc </a:t>
            </a:r>
            <a:r>
              <a:rPr lang="fr-FR" sz="2300" dirty="0" smtClean="0">
                <a:solidFill>
                  <a:srgbClr val="01B2CD"/>
                </a:solidFill>
              </a:rPr>
              <a:t>et visite Lycée </a:t>
            </a:r>
            <a:r>
              <a:rPr lang="fr-FR" sz="2300" dirty="0" smtClean="0">
                <a:solidFill>
                  <a:srgbClr val="01B2CD"/>
                </a:solidFill>
              </a:rPr>
              <a:t>Baudelaire</a:t>
            </a:r>
            <a:r>
              <a:rPr lang="fr-FR" sz="2300" dirty="0" smtClean="0">
                <a:solidFill>
                  <a:srgbClr val="01B2CD"/>
                </a:solidFill>
              </a:rPr>
              <a:t/>
            </a:r>
            <a:br>
              <a:rPr lang="fr-FR" sz="2300" dirty="0" smtClean="0">
                <a:solidFill>
                  <a:srgbClr val="01B2CD"/>
                </a:solidFill>
              </a:rPr>
            </a:br>
            <a:r>
              <a:rPr lang="fr-FR" sz="2300" dirty="0" smtClean="0">
                <a:solidFill>
                  <a:srgbClr val="01B2CD"/>
                </a:solidFill>
              </a:rPr>
              <a:t/>
            </a:r>
            <a:br>
              <a:rPr lang="fr-FR" sz="2300" dirty="0" smtClean="0">
                <a:solidFill>
                  <a:srgbClr val="01B2CD"/>
                </a:solidFill>
              </a:rPr>
            </a:br>
            <a:r>
              <a:rPr lang="fr-FR" sz="2300" dirty="0" smtClean="0">
                <a:solidFill>
                  <a:srgbClr val="01B2CD"/>
                </a:solidFill>
              </a:rPr>
              <a:t>Edwige Tournefier</a:t>
            </a:r>
            <a:r>
              <a:rPr lang="fr-FR" dirty="0">
                <a:solidFill>
                  <a:srgbClr val="01B2CD"/>
                </a:solidFill>
              </a:rPr>
              <a:t/>
            </a:r>
            <a:br>
              <a:rPr lang="fr-FR" dirty="0">
                <a:solidFill>
                  <a:srgbClr val="01B2CD"/>
                </a:solidFill>
              </a:rPr>
            </a:br>
            <a:r>
              <a:rPr lang="fr-FR" sz="1800" dirty="0" smtClean="0">
                <a:solidFill>
                  <a:srgbClr val="153449"/>
                </a:solidFill>
              </a:rPr>
              <a:t>    </a:t>
            </a:r>
            <a:r>
              <a:rPr lang="fr-FR" sz="1800" dirty="0" smtClean="0">
                <a:solidFill>
                  <a:srgbClr val="153449"/>
                </a:solidFill>
              </a:rPr>
              <a:t>Mar</a:t>
            </a:r>
            <a:r>
              <a:rPr lang="fr-FR" sz="1800" dirty="0" smtClean="0">
                <a:solidFill>
                  <a:srgbClr val="153449"/>
                </a:solidFill>
              </a:rPr>
              <a:t>di 11 </a:t>
            </a:r>
            <a:r>
              <a:rPr lang="fr-FR" sz="1800" dirty="0" smtClean="0">
                <a:solidFill>
                  <a:srgbClr val="153449"/>
                </a:solidFill>
              </a:rPr>
              <a:t>avril 2017</a:t>
            </a:r>
            <a:r>
              <a:rPr lang="fr-FR" sz="2800" dirty="0">
                <a:solidFill>
                  <a:srgbClr val="153449"/>
                </a:solidFill>
              </a:rPr>
              <a:t/>
            </a:r>
            <a:br>
              <a:rPr lang="fr-FR" sz="2800" dirty="0">
                <a:solidFill>
                  <a:srgbClr val="153449"/>
                </a:solidFill>
              </a:rPr>
            </a:br>
            <a:endParaRPr lang="fr-FR" dirty="0"/>
          </a:p>
        </p:txBody>
      </p:sp>
    </p:spTree>
    <p:extLst>
      <p:ext uri="{BB962C8B-B14F-4D97-AF65-F5344CB8AC3E}">
        <p14:creationId xmlns:p14="http://schemas.microsoft.com/office/powerpoint/2010/main" val="6249423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79512" y="103275"/>
            <a:ext cx="8229600" cy="1143000"/>
          </a:xfrm>
        </p:spPr>
        <p:txBody>
          <a:bodyPr/>
          <a:lstStyle/>
          <a:p>
            <a:r>
              <a:rPr lang="fr-FR" dirty="0" smtClean="0"/>
              <a:t>Détecter les particules</a:t>
            </a:r>
            <a:endParaRPr lang="fr-FR" dirty="0"/>
          </a:p>
        </p:txBody>
      </p:sp>
      <p:sp>
        <p:nvSpPr>
          <p:cNvPr id="3" name="Espace réservé du contenu 2"/>
          <p:cNvSpPr>
            <a:spLocks noGrp="1"/>
          </p:cNvSpPr>
          <p:nvPr>
            <p:ph idx="1"/>
          </p:nvPr>
        </p:nvSpPr>
        <p:spPr>
          <a:xfrm>
            <a:off x="179512" y="1268760"/>
            <a:ext cx="8229600" cy="4896544"/>
          </a:xfrm>
        </p:spPr>
        <p:txBody>
          <a:bodyPr>
            <a:normAutofit/>
          </a:bodyPr>
          <a:lstStyle/>
          <a:p>
            <a:endParaRPr lang="fr-FR" dirty="0" smtClean="0"/>
          </a:p>
          <a:p>
            <a:r>
              <a:rPr lang="fr-FR" dirty="0" smtClean="0"/>
              <a:t>Comment va t’on détecter les particules</a:t>
            </a:r>
          </a:p>
          <a:p>
            <a:pPr marL="0" indent="0">
              <a:buNone/>
            </a:pPr>
            <a:r>
              <a:rPr lang="fr-FR" dirty="0"/>
              <a:t>	</a:t>
            </a:r>
            <a:r>
              <a:rPr lang="fr-FR" dirty="0" smtClean="0"/>
              <a:t>de l’état final?</a:t>
            </a:r>
          </a:p>
          <a:p>
            <a:endParaRPr lang="fr-FR" dirty="0" smtClean="0"/>
          </a:p>
          <a:p>
            <a:r>
              <a:rPr lang="fr-FR" dirty="0" smtClean="0">
                <a:solidFill>
                  <a:srgbClr val="0000FF"/>
                </a:solidFill>
              </a:rPr>
              <a:t>Elles interagissent avec la matière!</a:t>
            </a:r>
          </a:p>
          <a:p>
            <a:r>
              <a:rPr lang="fr-FR" dirty="0" smtClean="0">
                <a:solidFill>
                  <a:srgbClr val="0000FF"/>
                </a:solidFill>
              </a:rPr>
              <a:t>Elles interagissent toutes différemment </a:t>
            </a:r>
          </a:p>
          <a:p>
            <a:pPr>
              <a:buNone/>
            </a:pPr>
            <a:r>
              <a:rPr lang="fr-FR" dirty="0" smtClean="0">
                <a:solidFill>
                  <a:srgbClr val="0000FF"/>
                </a:solidFill>
              </a:rPr>
              <a:t>	avec la matière!</a:t>
            </a:r>
          </a:p>
          <a:p>
            <a:endParaRPr lang="fr-FR" dirty="0" smtClean="0"/>
          </a:p>
          <a:p>
            <a:pPr>
              <a:buNone/>
            </a:pPr>
            <a:r>
              <a:rPr lang="fr-FR" dirty="0" smtClean="0">
                <a:solidFill>
                  <a:srgbClr val="C00000"/>
                </a:solidFill>
                <a:sym typeface="Symbol"/>
              </a:rPr>
              <a:t> </a:t>
            </a:r>
            <a:r>
              <a:rPr lang="fr-FR" dirty="0" smtClean="0">
                <a:solidFill>
                  <a:srgbClr val="C00000"/>
                </a:solidFill>
              </a:rPr>
              <a:t>Construction de détecteurs spécifiques pour reconstituer le passage d’une particule et la reconnaitre.</a:t>
            </a:r>
          </a:p>
          <a:p>
            <a:endParaRPr lang="en-US" dirty="0" smtClean="0"/>
          </a:p>
          <a:p>
            <a:endParaRPr lang="fr-FR" dirty="0"/>
          </a:p>
        </p:txBody>
      </p:sp>
      <p:sp>
        <p:nvSpPr>
          <p:cNvPr id="5" name="Espace réservé du pied de page 4"/>
          <p:cNvSpPr>
            <a:spLocks noGrp="1"/>
          </p:cNvSpPr>
          <p:nvPr>
            <p:ph type="ftr" sz="quarter" idx="11"/>
          </p:nvPr>
        </p:nvSpPr>
        <p:spPr/>
        <p:txBody>
          <a:bodyPr/>
          <a:lstStyle/>
          <a:p>
            <a:r>
              <a:rPr lang="fr-BE" smtClean="0"/>
              <a:t>Masterclass</a:t>
            </a:r>
            <a:endParaRPr lang="fr-BE" dirty="0"/>
          </a:p>
        </p:txBody>
      </p:sp>
      <p:pic>
        <p:nvPicPr>
          <p:cNvPr id="3075" name="Picture 3"/>
          <p:cNvPicPr>
            <a:picLocks noChangeAspect="1" noChangeArrowheads="1"/>
          </p:cNvPicPr>
          <p:nvPr/>
        </p:nvPicPr>
        <p:blipFill>
          <a:blip r:embed="rId2" cstate="print"/>
          <a:srcRect/>
          <a:stretch>
            <a:fillRect/>
          </a:stretch>
        </p:blipFill>
        <p:spPr bwMode="auto">
          <a:xfrm>
            <a:off x="5580112" y="1700808"/>
            <a:ext cx="3432381" cy="2808312"/>
          </a:xfrm>
          <a:prstGeom prst="rect">
            <a:avLst/>
          </a:prstGeom>
          <a:noFill/>
          <a:ln w="9525">
            <a:noFill/>
            <a:miter lim="800000"/>
            <a:headEnd/>
            <a:tailEnd/>
          </a:ln>
        </p:spPr>
      </p:pic>
      <p:sp>
        <p:nvSpPr>
          <p:cNvPr id="7" name="Espace réservé du numéro de diapositive 6"/>
          <p:cNvSpPr>
            <a:spLocks noGrp="1"/>
          </p:cNvSpPr>
          <p:nvPr>
            <p:ph type="sldNum" sz="quarter" idx="12"/>
          </p:nvPr>
        </p:nvSpPr>
        <p:spPr/>
        <p:txBody>
          <a:bodyPr/>
          <a:lstStyle/>
          <a:p>
            <a:fld id="{CF4668DC-857F-487D-BFFA-8C0CA5037977}" type="slidenum">
              <a:rPr lang="fr-BE" smtClean="0"/>
              <a:pPr/>
              <a:t>10</a:t>
            </a:fld>
            <a:endParaRPr lang="fr-BE" dirty="0"/>
          </a:p>
        </p:txBody>
      </p:sp>
      <p:sp>
        <p:nvSpPr>
          <p:cNvPr id="8" name="Espace réservé de la date 7"/>
          <p:cNvSpPr>
            <a:spLocks noGrp="1"/>
          </p:cNvSpPr>
          <p:nvPr>
            <p:ph type="dt" sz="half" idx="10"/>
          </p:nvPr>
        </p:nvSpPr>
        <p:spPr/>
        <p:txBody>
          <a:bodyPr/>
          <a:lstStyle/>
          <a:p>
            <a:r>
              <a:rPr lang="en-US" smtClean="0"/>
              <a:t>Edwige Tournefier</a:t>
            </a:r>
            <a:endParaRPr lang="fr-BE" dirty="0"/>
          </a:p>
        </p:txBody>
      </p:sp>
      <p:sp>
        <p:nvSpPr>
          <p:cNvPr id="9" name="ZoneTexte 8"/>
          <p:cNvSpPr txBox="1"/>
          <p:nvPr/>
        </p:nvSpPr>
        <p:spPr>
          <a:xfrm>
            <a:off x="6732240" y="572357"/>
            <a:ext cx="2590799" cy="1107996"/>
          </a:xfrm>
          <a:prstGeom prst="rect">
            <a:avLst/>
          </a:prstGeom>
          <a:noFill/>
          <a:ln w="25400">
            <a:solidFill>
              <a:srgbClr val="0000FF"/>
            </a:solidFill>
          </a:ln>
        </p:spPr>
        <p:txBody>
          <a:bodyPr wrap="square" rtlCol="0">
            <a:spAutoFit/>
          </a:bodyPr>
          <a:lstStyle/>
          <a:p>
            <a:r>
              <a:rPr lang="en-GB" sz="2200" dirty="0" err="1" smtClean="0">
                <a:solidFill>
                  <a:srgbClr val="0000FF"/>
                </a:solidFill>
              </a:rPr>
              <a:t>Voir</a:t>
            </a:r>
            <a:r>
              <a:rPr lang="en-GB" sz="2200" dirty="0" smtClean="0">
                <a:solidFill>
                  <a:srgbClr val="0000FF"/>
                </a:solidFill>
              </a:rPr>
              <a:t> </a:t>
            </a:r>
            <a:r>
              <a:rPr lang="en-GB" sz="2200" dirty="0" err="1" smtClean="0">
                <a:solidFill>
                  <a:srgbClr val="0000FF"/>
                </a:solidFill>
              </a:rPr>
              <a:t>présentation</a:t>
            </a:r>
            <a:r>
              <a:rPr lang="en-GB" sz="2200" dirty="0" smtClean="0">
                <a:solidFill>
                  <a:srgbClr val="0000FF"/>
                </a:solidFill>
              </a:rPr>
              <a:t> de </a:t>
            </a:r>
            <a:r>
              <a:rPr lang="en-GB" sz="2200" dirty="0" err="1" smtClean="0">
                <a:solidFill>
                  <a:srgbClr val="0000FF"/>
                </a:solidFill>
              </a:rPr>
              <a:t>Narei</a:t>
            </a:r>
            <a:r>
              <a:rPr lang="en-GB" sz="2200" dirty="0" smtClean="0">
                <a:solidFill>
                  <a:srgbClr val="0000FF"/>
                </a:solidFill>
              </a:rPr>
              <a:t> Lorenzo Martinez</a:t>
            </a:r>
            <a:endParaRPr lang="en-GB" sz="2200" dirty="0">
              <a:solidFill>
                <a:srgbClr val="0000FF"/>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Afficher l'image d'origine"/>
          <p:cNvPicPr>
            <a:picLocks noChangeAspect="1" noChangeArrowheads="1"/>
          </p:cNvPicPr>
          <p:nvPr/>
        </p:nvPicPr>
        <p:blipFill>
          <a:blip r:embed="rId2" cstate="print"/>
          <a:srcRect/>
          <a:stretch>
            <a:fillRect/>
          </a:stretch>
        </p:blipFill>
        <p:spPr bwMode="auto">
          <a:xfrm>
            <a:off x="7452320" y="4941168"/>
            <a:ext cx="1539255" cy="1539255"/>
          </a:xfrm>
          <a:prstGeom prst="rect">
            <a:avLst/>
          </a:prstGeom>
          <a:noFill/>
        </p:spPr>
      </p:pic>
      <p:sp>
        <p:nvSpPr>
          <p:cNvPr id="2" name="Titre 1"/>
          <p:cNvSpPr>
            <a:spLocks noGrp="1"/>
          </p:cNvSpPr>
          <p:nvPr>
            <p:ph type="title"/>
          </p:nvPr>
        </p:nvSpPr>
        <p:spPr/>
        <p:txBody>
          <a:bodyPr/>
          <a:lstStyle/>
          <a:p>
            <a:r>
              <a:rPr lang="fr-FR" dirty="0" smtClean="0"/>
              <a:t>Exemple: ATLAS au LHC</a:t>
            </a:r>
            <a:endParaRPr lang="fr-FR" dirty="0"/>
          </a:p>
        </p:txBody>
      </p:sp>
      <p:sp>
        <p:nvSpPr>
          <p:cNvPr id="3" name="Espace réservé du contenu 2"/>
          <p:cNvSpPr>
            <a:spLocks noGrp="1"/>
          </p:cNvSpPr>
          <p:nvPr>
            <p:ph idx="1"/>
          </p:nvPr>
        </p:nvSpPr>
        <p:spPr/>
        <p:txBody>
          <a:bodyPr/>
          <a:lstStyle/>
          <a:p>
            <a:endParaRPr lang="fr-FR" dirty="0"/>
          </a:p>
        </p:txBody>
      </p:sp>
      <p:sp>
        <p:nvSpPr>
          <p:cNvPr id="5" name="Espace réservé du pied de page 4"/>
          <p:cNvSpPr>
            <a:spLocks noGrp="1"/>
          </p:cNvSpPr>
          <p:nvPr>
            <p:ph type="ftr" sz="quarter" idx="11"/>
          </p:nvPr>
        </p:nvSpPr>
        <p:spPr/>
        <p:txBody>
          <a:bodyPr/>
          <a:lstStyle/>
          <a:p>
            <a:r>
              <a:rPr lang="fr-BE" smtClean="0"/>
              <a:t>Masterclass</a:t>
            </a:r>
            <a:endParaRPr lang="fr-BE" dirty="0"/>
          </a:p>
        </p:txBody>
      </p:sp>
      <p:pic>
        <p:nvPicPr>
          <p:cNvPr id="7" name="Picture 2" descr="Teste20"/>
          <p:cNvPicPr>
            <a:picLocks noChangeArrowheads="1"/>
          </p:cNvPicPr>
          <p:nvPr/>
        </p:nvPicPr>
        <p:blipFill>
          <a:blip r:embed="rId3" cstate="print"/>
          <a:srcRect/>
          <a:stretch>
            <a:fillRect/>
          </a:stretch>
        </p:blipFill>
        <p:spPr bwMode="auto">
          <a:xfrm>
            <a:off x="357158" y="1500174"/>
            <a:ext cx="7311186" cy="4521114"/>
          </a:xfrm>
          <a:prstGeom prst="rect">
            <a:avLst/>
          </a:prstGeom>
          <a:noFill/>
          <a:ln w="9525">
            <a:noFill/>
            <a:miter lim="800000"/>
            <a:headEnd/>
            <a:tailEnd/>
          </a:ln>
        </p:spPr>
      </p:pic>
      <p:cxnSp>
        <p:nvCxnSpPr>
          <p:cNvPr id="9" name="Connecteur droit avec flèche 8"/>
          <p:cNvCxnSpPr/>
          <p:nvPr/>
        </p:nvCxnSpPr>
        <p:spPr>
          <a:xfrm>
            <a:off x="179512" y="1916832"/>
            <a:ext cx="0" cy="3816424"/>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12" name="Connecteur droit avec flèche 11"/>
          <p:cNvCxnSpPr/>
          <p:nvPr/>
        </p:nvCxnSpPr>
        <p:spPr>
          <a:xfrm flipV="1">
            <a:off x="971600" y="1700808"/>
            <a:ext cx="6120680" cy="72008"/>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13" name="ZoneTexte 12"/>
          <p:cNvSpPr txBox="1"/>
          <p:nvPr/>
        </p:nvSpPr>
        <p:spPr>
          <a:xfrm>
            <a:off x="3563888" y="1700808"/>
            <a:ext cx="655949" cy="369332"/>
          </a:xfrm>
          <a:prstGeom prst="rect">
            <a:avLst/>
          </a:prstGeom>
          <a:noFill/>
        </p:spPr>
        <p:txBody>
          <a:bodyPr wrap="none" rtlCol="0">
            <a:spAutoFit/>
          </a:bodyPr>
          <a:lstStyle/>
          <a:p>
            <a:r>
              <a:rPr lang="fr-FR" dirty="0" smtClean="0"/>
              <a:t>44m </a:t>
            </a:r>
            <a:endParaRPr lang="fr-FR" dirty="0"/>
          </a:p>
        </p:txBody>
      </p:sp>
      <p:sp>
        <p:nvSpPr>
          <p:cNvPr id="14" name="ZoneTexte 13"/>
          <p:cNvSpPr txBox="1"/>
          <p:nvPr/>
        </p:nvSpPr>
        <p:spPr>
          <a:xfrm>
            <a:off x="251520" y="2492896"/>
            <a:ext cx="655949" cy="369332"/>
          </a:xfrm>
          <a:prstGeom prst="rect">
            <a:avLst/>
          </a:prstGeom>
          <a:noFill/>
        </p:spPr>
        <p:txBody>
          <a:bodyPr wrap="none" rtlCol="0">
            <a:spAutoFit/>
          </a:bodyPr>
          <a:lstStyle/>
          <a:p>
            <a:r>
              <a:rPr lang="fr-FR" dirty="0" smtClean="0"/>
              <a:t>22m </a:t>
            </a:r>
            <a:endParaRPr lang="fr-FR" dirty="0"/>
          </a:p>
        </p:txBody>
      </p:sp>
      <p:sp>
        <p:nvSpPr>
          <p:cNvPr id="15" name="ZoneTexte 14"/>
          <p:cNvSpPr txBox="1"/>
          <p:nvPr/>
        </p:nvSpPr>
        <p:spPr>
          <a:xfrm>
            <a:off x="6660232" y="5013176"/>
            <a:ext cx="1351011" cy="369332"/>
          </a:xfrm>
          <a:prstGeom prst="rect">
            <a:avLst/>
          </a:prstGeom>
          <a:noFill/>
        </p:spPr>
        <p:txBody>
          <a:bodyPr wrap="none" rtlCol="0">
            <a:spAutoFit/>
          </a:bodyPr>
          <a:lstStyle/>
          <a:p>
            <a:r>
              <a:rPr lang="fr-FR" dirty="0" smtClean="0"/>
              <a:t>7000 tonnes</a:t>
            </a:r>
            <a:endParaRPr lang="fr-FR" dirty="0"/>
          </a:p>
        </p:txBody>
      </p:sp>
      <p:sp>
        <p:nvSpPr>
          <p:cNvPr id="5122" name="AutoShape 2" descr="Résultat de recherche d'images pour &quot;tour eiffel dessin&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8" name="Espace réservé du numéro de diapositive 7"/>
          <p:cNvSpPr>
            <a:spLocks noGrp="1"/>
          </p:cNvSpPr>
          <p:nvPr>
            <p:ph type="sldNum" sz="quarter" idx="12"/>
          </p:nvPr>
        </p:nvSpPr>
        <p:spPr/>
        <p:txBody>
          <a:bodyPr/>
          <a:lstStyle/>
          <a:p>
            <a:fld id="{CF4668DC-857F-487D-BFFA-8C0CA5037977}" type="slidenum">
              <a:rPr lang="fr-BE" smtClean="0"/>
              <a:pPr/>
              <a:t>11</a:t>
            </a:fld>
            <a:endParaRPr lang="fr-BE" dirty="0"/>
          </a:p>
        </p:txBody>
      </p:sp>
      <p:sp>
        <p:nvSpPr>
          <p:cNvPr id="10" name="Espace réservé de la date 9"/>
          <p:cNvSpPr>
            <a:spLocks noGrp="1"/>
          </p:cNvSpPr>
          <p:nvPr>
            <p:ph type="dt" sz="half" idx="10"/>
          </p:nvPr>
        </p:nvSpPr>
        <p:spPr/>
        <p:txBody>
          <a:bodyPr/>
          <a:lstStyle/>
          <a:p>
            <a:r>
              <a:rPr lang="en-US" smtClean="0"/>
              <a:t>Edwige Tournefier</a:t>
            </a:r>
            <a:endParaRPr lang="fr-BE"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ATLAS au LAPP</a:t>
            </a:r>
            <a:endParaRPr lang="fr-FR" dirty="0"/>
          </a:p>
        </p:txBody>
      </p:sp>
      <p:sp>
        <p:nvSpPr>
          <p:cNvPr id="5" name="Espace réservé du pied de page 4"/>
          <p:cNvSpPr>
            <a:spLocks noGrp="1"/>
          </p:cNvSpPr>
          <p:nvPr>
            <p:ph type="ftr" sz="quarter" idx="11"/>
          </p:nvPr>
        </p:nvSpPr>
        <p:spPr/>
        <p:txBody>
          <a:bodyPr/>
          <a:lstStyle/>
          <a:p>
            <a:r>
              <a:rPr lang="fr-BE" smtClean="0"/>
              <a:t>Masterclass</a:t>
            </a:r>
            <a:endParaRPr lang="fr-BE" dirty="0"/>
          </a:p>
        </p:txBody>
      </p:sp>
      <p:pic>
        <p:nvPicPr>
          <p:cNvPr id="82952" name="Picture 8" descr="http://lappweb.in2p3.fr/archives/30ANS/Dossier_presse/ATLAS%201.jpg"/>
          <p:cNvPicPr>
            <a:picLocks noChangeAspect="1" noChangeArrowheads="1"/>
          </p:cNvPicPr>
          <p:nvPr/>
        </p:nvPicPr>
        <p:blipFill>
          <a:blip r:embed="rId2" cstate="print"/>
          <a:srcRect/>
          <a:stretch>
            <a:fillRect/>
          </a:stretch>
        </p:blipFill>
        <p:spPr bwMode="auto">
          <a:xfrm>
            <a:off x="0" y="3789040"/>
            <a:ext cx="3018850" cy="2808312"/>
          </a:xfrm>
          <a:prstGeom prst="rect">
            <a:avLst/>
          </a:prstGeom>
          <a:noFill/>
        </p:spPr>
      </p:pic>
      <p:pic>
        <p:nvPicPr>
          <p:cNvPr id="11" name="Picture 2" descr="C:\Users\fragnaud\Desktop\twepp\photos\ABBA_Card.jpg"/>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3851920" y="2348880"/>
            <a:ext cx="1853692" cy="1872208"/>
          </a:xfrm>
          <a:prstGeom prst="rect">
            <a:avLst/>
          </a:prstGeom>
          <a:noFill/>
          <a:extLst>
            <a:ext uri="{909E8E84-426E-40DD-AFC4-6F175D3DCCD1}">
              <a14:hiddenFill xmlns:a14="http://schemas.microsoft.com/office/drawing/2010/main">
                <a:solidFill>
                  <a:srgbClr val="FFFFFF"/>
                </a:solidFill>
              </a14:hiddenFill>
            </a:ext>
          </a:extLst>
        </p:spPr>
      </p:pic>
      <p:pic>
        <p:nvPicPr>
          <p:cNvPr id="82955" name="Picture 11"/>
          <p:cNvPicPr>
            <a:picLocks noChangeAspect="1" noChangeArrowheads="1"/>
          </p:cNvPicPr>
          <p:nvPr/>
        </p:nvPicPr>
        <p:blipFill>
          <a:blip r:embed="rId4" cstate="print"/>
          <a:srcRect/>
          <a:stretch>
            <a:fillRect/>
          </a:stretch>
        </p:blipFill>
        <p:spPr bwMode="auto">
          <a:xfrm>
            <a:off x="3131840" y="4437112"/>
            <a:ext cx="2912921" cy="1478271"/>
          </a:xfrm>
          <a:prstGeom prst="rect">
            <a:avLst/>
          </a:prstGeom>
          <a:noFill/>
          <a:ln w="9525">
            <a:noFill/>
            <a:miter lim="800000"/>
            <a:headEnd/>
            <a:tailEnd/>
          </a:ln>
        </p:spPr>
      </p:pic>
      <p:pic>
        <p:nvPicPr>
          <p:cNvPr id="82956" name="Picture 12"/>
          <p:cNvPicPr>
            <a:picLocks noChangeAspect="1" noChangeArrowheads="1"/>
          </p:cNvPicPr>
          <p:nvPr/>
        </p:nvPicPr>
        <p:blipFill>
          <a:blip r:embed="rId5" cstate="print"/>
          <a:srcRect/>
          <a:stretch>
            <a:fillRect/>
          </a:stretch>
        </p:blipFill>
        <p:spPr bwMode="auto">
          <a:xfrm>
            <a:off x="6845230" y="1052737"/>
            <a:ext cx="2298769" cy="4028168"/>
          </a:xfrm>
          <a:prstGeom prst="rect">
            <a:avLst/>
          </a:prstGeom>
          <a:noFill/>
          <a:ln w="9525">
            <a:noFill/>
            <a:miter lim="800000"/>
            <a:headEnd/>
            <a:tailEnd/>
          </a:ln>
        </p:spPr>
      </p:pic>
      <p:pic>
        <p:nvPicPr>
          <p:cNvPr id="18" name="Picture 37" descr="L1999atl0205"/>
          <p:cNvPicPr>
            <a:picLocks noChangeAspect="1" noChangeArrowheads="1"/>
          </p:cNvPicPr>
          <p:nvPr/>
        </p:nvPicPr>
        <p:blipFill>
          <a:blip r:embed="rId6" cstate="print"/>
          <a:srcRect/>
          <a:stretch>
            <a:fillRect/>
          </a:stretch>
        </p:blipFill>
        <p:spPr bwMode="auto">
          <a:xfrm>
            <a:off x="0" y="1484784"/>
            <a:ext cx="3312368" cy="2295337"/>
          </a:xfrm>
          <a:prstGeom prst="rect">
            <a:avLst/>
          </a:prstGeom>
          <a:noFill/>
          <a:ln w="9525">
            <a:noFill/>
            <a:miter lim="800000"/>
            <a:headEnd/>
            <a:tailEnd/>
          </a:ln>
        </p:spPr>
      </p:pic>
      <p:sp>
        <p:nvSpPr>
          <p:cNvPr id="13" name="ZoneTexte 12"/>
          <p:cNvSpPr txBox="1"/>
          <p:nvPr/>
        </p:nvSpPr>
        <p:spPr>
          <a:xfrm>
            <a:off x="0" y="1052736"/>
            <a:ext cx="7850675" cy="430887"/>
          </a:xfrm>
          <a:prstGeom prst="rect">
            <a:avLst/>
          </a:prstGeom>
          <a:solidFill>
            <a:schemeClr val="bg1"/>
          </a:solidFill>
        </p:spPr>
        <p:txBody>
          <a:bodyPr wrap="none" rtlCol="0">
            <a:spAutoFit/>
          </a:bodyPr>
          <a:lstStyle/>
          <a:p>
            <a:r>
              <a:rPr lang="fr-FR" sz="2200" dirty="0" smtClean="0">
                <a:solidFill>
                  <a:srgbClr val="C00000"/>
                </a:solidFill>
              </a:rPr>
              <a:t>De la fabrication des pièces du détecteur à l’analyse des données …</a:t>
            </a:r>
            <a:endParaRPr lang="fr-FR" sz="2200" dirty="0">
              <a:solidFill>
                <a:srgbClr val="C00000"/>
              </a:solidFill>
            </a:endParaRPr>
          </a:p>
        </p:txBody>
      </p:sp>
      <p:sp>
        <p:nvSpPr>
          <p:cNvPr id="3" name="Espace réservé du numéro de diapositive 2"/>
          <p:cNvSpPr>
            <a:spLocks noGrp="1"/>
          </p:cNvSpPr>
          <p:nvPr>
            <p:ph type="sldNum" sz="quarter" idx="12"/>
          </p:nvPr>
        </p:nvSpPr>
        <p:spPr/>
        <p:txBody>
          <a:bodyPr/>
          <a:lstStyle/>
          <a:p>
            <a:fld id="{CF4668DC-857F-487D-BFFA-8C0CA5037977}" type="slidenum">
              <a:rPr lang="fr-BE" smtClean="0"/>
              <a:pPr/>
              <a:t>12</a:t>
            </a:fld>
            <a:endParaRPr lang="fr-BE" dirty="0"/>
          </a:p>
        </p:txBody>
      </p:sp>
      <p:sp>
        <p:nvSpPr>
          <p:cNvPr id="7" name="Espace réservé de la date 6"/>
          <p:cNvSpPr>
            <a:spLocks noGrp="1"/>
          </p:cNvSpPr>
          <p:nvPr>
            <p:ph type="dt" sz="half" idx="10"/>
          </p:nvPr>
        </p:nvSpPr>
        <p:spPr/>
        <p:txBody>
          <a:bodyPr/>
          <a:lstStyle/>
          <a:p>
            <a:r>
              <a:rPr lang="en-US" smtClean="0"/>
              <a:t>Edwige Tournefier</a:t>
            </a:r>
            <a:endParaRPr lang="fr-BE" dirty="0"/>
          </a:p>
        </p:txBody>
      </p:sp>
      <p:pic>
        <p:nvPicPr>
          <p:cNvPr id="1026" name="Picture 2" descr="Nobel Medal. Registered trademark of the Nobel Foundation. © ® The Nobel Foundation. Photo: Lovisa Engblom"/>
          <p:cNvPicPr>
            <a:picLocks noChangeAspect="1" noChangeArrowheads="1"/>
          </p:cNvPicPr>
          <p:nvPr/>
        </p:nvPicPr>
        <p:blipFill rotWithShape="1">
          <a:blip r:embed="rId7">
            <a:extLst>
              <a:ext uri="{28A0092B-C50C-407E-A947-70E740481C1C}">
                <a14:useLocalDpi xmlns:a14="http://schemas.microsoft.com/office/drawing/2010/main" val="0"/>
              </a:ext>
            </a:extLst>
          </a:blip>
          <a:srcRect l="18181" t="3503" r="13637" b="-3503"/>
          <a:stretch/>
        </p:blipFill>
        <p:spPr bwMode="auto">
          <a:xfrm>
            <a:off x="7738719" y="5615268"/>
            <a:ext cx="1080121" cy="923644"/>
          </a:xfrm>
          <a:prstGeom prst="rect">
            <a:avLst/>
          </a:prstGeom>
          <a:noFill/>
          <a:extLst>
            <a:ext uri="{909E8E84-426E-40DD-AFC4-6F175D3DCCD1}">
              <a14:hiddenFill xmlns:a14="http://schemas.microsoft.com/office/drawing/2010/main">
                <a:solidFill>
                  <a:srgbClr val="FFFFFF"/>
                </a:solidFill>
              </a14:hiddenFill>
            </a:ext>
          </a:extLst>
        </p:spPr>
      </p:pic>
      <p:sp>
        <p:nvSpPr>
          <p:cNvPr id="8" name="ZoneTexte 7"/>
          <p:cNvSpPr txBox="1"/>
          <p:nvPr/>
        </p:nvSpPr>
        <p:spPr>
          <a:xfrm>
            <a:off x="6157751" y="5302949"/>
            <a:ext cx="3046283" cy="923330"/>
          </a:xfrm>
          <a:prstGeom prst="rect">
            <a:avLst/>
          </a:prstGeom>
          <a:noFill/>
        </p:spPr>
        <p:txBody>
          <a:bodyPr wrap="none" rtlCol="0">
            <a:spAutoFit/>
          </a:bodyPr>
          <a:lstStyle/>
          <a:p>
            <a:r>
              <a:rPr lang="en-GB" dirty="0" err="1" smtClean="0">
                <a:solidFill>
                  <a:srgbClr val="002060"/>
                </a:solidFill>
              </a:rPr>
              <a:t>Découverte</a:t>
            </a:r>
            <a:r>
              <a:rPr lang="en-GB" dirty="0" smtClean="0">
                <a:solidFill>
                  <a:srgbClr val="002060"/>
                </a:solidFill>
              </a:rPr>
              <a:t> du boson de Higgs</a:t>
            </a:r>
          </a:p>
          <a:p>
            <a:r>
              <a:rPr lang="en-GB" dirty="0" smtClean="0">
                <a:solidFill>
                  <a:srgbClr val="002060"/>
                </a:solidFill>
              </a:rPr>
              <a:t>Prix Nobel 2013</a:t>
            </a:r>
            <a:endParaRPr lang="en-GB" dirty="0" smtClean="0"/>
          </a:p>
          <a:p>
            <a:endParaRPr lang="en-GB"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GB" dirty="0" err="1" smtClean="0"/>
              <a:t>LHCb</a:t>
            </a:r>
            <a:r>
              <a:rPr lang="en-GB" dirty="0" smtClean="0"/>
              <a:t> au LHC</a:t>
            </a:r>
            <a:endParaRPr lang="en-GB" dirty="0"/>
          </a:p>
        </p:txBody>
      </p:sp>
      <p:sp>
        <p:nvSpPr>
          <p:cNvPr id="3" name="Espace réservé du contenu 2"/>
          <p:cNvSpPr>
            <a:spLocks noGrp="1"/>
          </p:cNvSpPr>
          <p:nvPr>
            <p:ph idx="1"/>
          </p:nvPr>
        </p:nvSpPr>
        <p:spPr/>
        <p:txBody>
          <a:bodyPr/>
          <a:lstStyle/>
          <a:p>
            <a:r>
              <a:rPr lang="en-GB" dirty="0" err="1" smtClean="0"/>
              <a:t>Etudier</a:t>
            </a:r>
            <a:r>
              <a:rPr lang="en-GB" dirty="0" smtClean="0"/>
              <a:t> </a:t>
            </a:r>
            <a:r>
              <a:rPr lang="en-GB" dirty="0" err="1" smtClean="0"/>
              <a:t>l’asymétrie</a:t>
            </a:r>
            <a:r>
              <a:rPr lang="en-GB" dirty="0" smtClean="0"/>
              <a:t> entre la </a:t>
            </a:r>
            <a:r>
              <a:rPr lang="en-GB" dirty="0" err="1" smtClean="0"/>
              <a:t>matière</a:t>
            </a:r>
            <a:r>
              <a:rPr lang="en-GB" dirty="0" smtClean="0"/>
              <a:t> et </a:t>
            </a:r>
            <a:r>
              <a:rPr lang="en-GB" dirty="0" err="1" smtClean="0"/>
              <a:t>l’anti-matière</a:t>
            </a:r>
            <a:endParaRPr lang="en-GB" dirty="0"/>
          </a:p>
        </p:txBody>
      </p:sp>
      <p:sp>
        <p:nvSpPr>
          <p:cNvPr id="4" name="Espace réservé de la date 3"/>
          <p:cNvSpPr>
            <a:spLocks noGrp="1"/>
          </p:cNvSpPr>
          <p:nvPr>
            <p:ph type="dt" sz="half" idx="10"/>
          </p:nvPr>
        </p:nvSpPr>
        <p:spPr/>
        <p:txBody>
          <a:bodyPr/>
          <a:lstStyle/>
          <a:p>
            <a:r>
              <a:rPr lang="en-US" smtClean="0"/>
              <a:t>Edwige Tournefier</a:t>
            </a:r>
            <a:endParaRPr lang="fr-BE" dirty="0"/>
          </a:p>
        </p:txBody>
      </p:sp>
      <p:sp>
        <p:nvSpPr>
          <p:cNvPr id="5" name="Espace réservé du pied de page 4"/>
          <p:cNvSpPr>
            <a:spLocks noGrp="1"/>
          </p:cNvSpPr>
          <p:nvPr>
            <p:ph type="ftr" sz="quarter" idx="11"/>
          </p:nvPr>
        </p:nvSpPr>
        <p:spPr/>
        <p:txBody>
          <a:bodyPr/>
          <a:lstStyle/>
          <a:p>
            <a:r>
              <a:rPr lang="fr-BE" smtClean="0"/>
              <a:t>Masterclass</a:t>
            </a:r>
            <a:endParaRPr lang="fr-BE" dirty="0" smtClean="0"/>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13</a:t>
            </a:fld>
            <a:endParaRPr lang="fr-BE" dirty="0"/>
          </a:p>
        </p:txBody>
      </p:sp>
      <p:pic>
        <p:nvPicPr>
          <p:cNvPr id="6148" name="Picture 4" descr="http://cds.cern.ch/record/1463546/files/Detecteur2.jpg?subformat=icon-64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688" y="1988840"/>
            <a:ext cx="6096000" cy="4057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490527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L’étude des neutrinos au LAPP</a:t>
            </a:r>
            <a:endParaRPr lang="fr-FR" dirty="0"/>
          </a:p>
        </p:txBody>
      </p:sp>
      <p:sp>
        <p:nvSpPr>
          <p:cNvPr id="3" name="Espace réservé du contenu 2"/>
          <p:cNvSpPr>
            <a:spLocks noGrp="1"/>
          </p:cNvSpPr>
          <p:nvPr>
            <p:ph idx="1"/>
          </p:nvPr>
        </p:nvSpPr>
        <p:spPr>
          <a:xfrm>
            <a:off x="222573" y="1268760"/>
            <a:ext cx="8921427" cy="4896544"/>
          </a:xfrm>
        </p:spPr>
        <p:txBody>
          <a:bodyPr/>
          <a:lstStyle/>
          <a:p>
            <a:r>
              <a:rPr lang="fr-FR" dirty="0" smtClean="0"/>
              <a:t>Les neutrinos: </a:t>
            </a:r>
            <a:r>
              <a:rPr lang="fr-FR" sz="2000" dirty="0" smtClean="0"/>
              <a:t>particules de très faible masse aux propriétés étonnantes</a:t>
            </a:r>
          </a:p>
          <a:p>
            <a:r>
              <a:rPr lang="fr-FR" dirty="0" smtClean="0"/>
              <a:t>Les neutrinos « oscillent » d’une saveur à une autre</a:t>
            </a:r>
          </a:p>
          <a:p>
            <a:r>
              <a:rPr lang="fr-FR" dirty="0" smtClean="0"/>
              <a:t>Etude des propriétés des neutrinos avec </a:t>
            </a:r>
            <a:r>
              <a:rPr lang="fr-FR" dirty="0" err="1" smtClean="0">
                <a:solidFill>
                  <a:srgbClr val="C00000"/>
                </a:solidFill>
              </a:rPr>
              <a:t>Stereo</a:t>
            </a:r>
            <a:r>
              <a:rPr lang="fr-FR" dirty="0" smtClean="0">
                <a:solidFill>
                  <a:srgbClr val="C00000"/>
                </a:solidFill>
              </a:rPr>
              <a:t>, </a:t>
            </a:r>
            <a:r>
              <a:rPr lang="fr-FR" dirty="0" err="1" smtClean="0">
                <a:solidFill>
                  <a:srgbClr val="C00000"/>
                </a:solidFill>
              </a:rPr>
              <a:t>SuperNEMO</a:t>
            </a:r>
            <a:r>
              <a:rPr lang="fr-FR" dirty="0" smtClean="0">
                <a:solidFill>
                  <a:srgbClr val="C00000"/>
                </a:solidFill>
              </a:rPr>
              <a:t> et DUNE </a:t>
            </a:r>
          </a:p>
        </p:txBody>
      </p:sp>
      <p:sp>
        <p:nvSpPr>
          <p:cNvPr id="5" name="Espace réservé du pied de page 4"/>
          <p:cNvSpPr>
            <a:spLocks noGrp="1"/>
          </p:cNvSpPr>
          <p:nvPr>
            <p:ph type="ftr" sz="quarter" idx="11"/>
          </p:nvPr>
        </p:nvSpPr>
        <p:spPr/>
        <p:txBody>
          <a:bodyPr/>
          <a:lstStyle/>
          <a:p>
            <a:r>
              <a:rPr lang="fr-BE" smtClean="0"/>
              <a:t>Masterclass</a:t>
            </a:r>
            <a:endParaRPr lang="fr-BE" dirty="0"/>
          </a:p>
        </p:txBody>
      </p:sp>
      <p:grpSp>
        <p:nvGrpSpPr>
          <p:cNvPr id="7" name="Group 22"/>
          <p:cNvGrpSpPr>
            <a:grpSpLocks/>
          </p:cNvGrpSpPr>
          <p:nvPr/>
        </p:nvGrpSpPr>
        <p:grpSpPr bwMode="auto">
          <a:xfrm>
            <a:off x="222574" y="3429000"/>
            <a:ext cx="4133402" cy="2448272"/>
            <a:chOff x="1905000" y="914400"/>
            <a:chExt cx="4800600" cy="2578100"/>
          </a:xfrm>
        </p:grpSpPr>
        <p:grpSp>
          <p:nvGrpSpPr>
            <p:cNvPr id="8" name="Group 225"/>
            <p:cNvGrpSpPr>
              <a:grpSpLocks/>
            </p:cNvGrpSpPr>
            <p:nvPr/>
          </p:nvGrpSpPr>
          <p:grpSpPr bwMode="auto">
            <a:xfrm>
              <a:off x="1905000" y="914400"/>
              <a:ext cx="4800600" cy="2578100"/>
              <a:chOff x="96" y="1488"/>
              <a:chExt cx="3024" cy="1624"/>
            </a:xfrm>
          </p:grpSpPr>
          <p:pic>
            <p:nvPicPr>
              <p:cNvPr id="10" name="Picture 226" descr="fig05"/>
              <p:cNvPicPr>
                <a:picLocks noChangeAspect="1" noChangeArrowheads="1"/>
              </p:cNvPicPr>
              <p:nvPr/>
            </p:nvPicPr>
            <p:blipFill>
              <a:blip r:embed="rId2" cstate="print"/>
              <a:srcRect/>
              <a:stretch>
                <a:fillRect/>
              </a:stretch>
            </p:blipFill>
            <p:spPr bwMode="auto">
              <a:xfrm>
                <a:off x="96" y="1488"/>
                <a:ext cx="3024" cy="1624"/>
              </a:xfrm>
              <a:prstGeom prst="rect">
                <a:avLst/>
              </a:prstGeom>
              <a:noFill/>
              <a:ln w="9525">
                <a:noFill/>
                <a:miter lim="800000"/>
                <a:headEnd/>
                <a:tailEnd/>
              </a:ln>
            </p:spPr>
          </p:pic>
          <p:sp>
            <p:nvSpPr>
              <p:cNvPr id="11" name="Text Box 227"/>
              <p:cNvSpPr txBox="1">
                <a:spLocks noChangeArrowheads="1"/>
              </p:cNvSpPr>
              <p:nvPr/>
            </p:nvSpPr>
            <p:spPr bwMode="auto">
              <a:xfrm>
                <a:off x="1678" y="2503"/>
                <a:ext cx="609" cy="116"/>
              </a:xfrm>
              <a:prstGeom prst="rect">
                <a:avLst/>
              </a:prstGeom>
              <a:solidFill>
                <a:srgbClr val="E75112"/>
              </a:solidFill>
              <a:ln w="9525">
                <a:noFill/>
                <a:miter lim="800000"/>
                <a:headEnd/>
                <a:tailEnd/>
              </a:ln>
            </p:spPr>
            <p:txBody>
              <a:bodyPr>
                <a:spAutoFit/>
              </a:bodyPr>
              <a:lstStyle/>
              <a:p>
                <a:r>
                  <a:rPr lang="en-GB" altLang="ja-JP" sz="1200">
                    <a:solidFill>
                      <a:srgbClr val="FFFFFF"/>
                    </a:solidFill>
                    <a:latin typeface="Helvetica"/>
                  </a:rPr>
                  <a:t>L = 730 km</a:t>
                </a:r>
              </a:p>
            </p:txBody>
          </p:sp>
          <p:sp>
            <p:nvSpPr>
              <p:cNvPr id="12" name="Text Box 228"/>
              <p:cNvSpPr txBox="1">
                <a:spLocks noChangeArrowheads="1"/>
              </p:cNvSpPr>
              <p:nvPr/>
            </p:nvSpPr>
            <p:spPr bwMode="auto">
              <a:xfrm>
                <a:off x="173" y="2674"/>
                <a:ext cx="511" cy="178"/>
              </a:xfrm>
              <a:prstGeom prst="rect">
                <a:avLst/>
              </a:prstGeom>
              <a:noFill/>
              <a:ln w="9525">
                <a:noFill/>
                <a:miter lim="800000"/>
                <a:headEnd/>
                <a:tailEnd/>
              </a:ln>
            </p:spPr>
            <p:txBody>
              <a:bodyPr wrap="square">
                <a:spAutoFit/>
              </a:bodyPr>
              <a:lstStyle/>
              <a:p>
                <a:r>
                  <a:rPr lang="en-GB" altLang="ja-JP" sz="1400" dirty="0">
                    <a:solidFill>
                      <a:srgbClr val="FFFFFF"/>
                    </a:solidFill>
                    <a:latin typeface="Helvetica"/>
                  </a:rPr>
                  <a:t>CERN</a:t>
                </a:r>
              </a:p>
            </p:txBody>
          </p:sp>
          <p:sp>
            <p:nvSpPr>
              <p:cNvPr id="13" name="Text Box 229"/>
              <p:cNvSpPr txBox="1">
                <a:spLocks noChangeArrowheads="1"/>
              </p:cNvSpPr>
              <p:nvPr/>
            </p:nvSpPr>
            <p:spPr bwMode="auto">
              <a:xfrm>
                <a:off x="2496" y="2496"/>
                <a:ext cx="624" cy="204"/>
              </a:xfrm>
              <a:prstGeom prst="rect">
                <a:avLst/>
              </a:prstGeom>
              <a:noFill/>
              <a:ln w="9525">
                <a:noFill/>
                <a:miter lim="800000"/>
                <a:headEnd/>
                <a:tailEnd/>
              </a:ln>
            </p:spPr>
            <p:txBody>
              <a:bodyPr wrap="square">
                <a:spAutoFit/>
              </a:bodyPr>
              <a:lstStyle/>
              <a:p>
                <a:r>
                  <a:rPr lang="en-GB" altLang="ja-JP" sz="1400" dirty="0" smtClean="0">
                    <a:solidFill>
                      <a:srgbClr val="FFFFFF"/>
                    </a:solidFill>
                    <a:latin typeface="Helvetica"/>
                  </a:rPr>
                  <a:t>OPERA</a:t>
                </a:r>
                <a:endParaRPr lang="en-GB" altLang="ja-JP" sz="1400" dirty="0">
                  <a:solidFill>
                    <a:srgbClr val="FFFFFF"/>
                  </a:solidFill>
                  <a:latin typeface="Helvetica"/>
                </a:endParaRPr>
              </a:p>
            </p:txBody>
          </p:sp>
        </p:grpSp>
        <p:sp>
          <p:nvSpPr>
            <p:cNvPr id="9" name="Text Box 235"/>
            <p:cNvSpPr txBox="1">
              <a:spLocks noChangeArrowheads="1"/>
            </p:cNvSpPr>
            <p:nvPr/>
          </p:nvSpPr>
          <p:spPr bwMode="auto">
            <a:xfrm>
              <a:off x="3657600" y="3195637"/>
              <a:ext cx="1254125" cy="184742"/>
            </a:xfrm>
            <a:prstGeom prst="rect">
              <a:avLst/>
            </a:prstGeom>
            <a:noFill/>
            <a:ln w="9525">
              <a:noFill/>
              <a:miter lim="800000"/>
              <a:headEnd/>
              <a:tailEnd/>
            </a:ln>
          </p:spPr>
          <p:txBody>
            <a:bodyPr>
              <a:spAutoFit/>
            </a:bodyPr>
            <a:lstStyle/>
            <a:p>
              <a:r>
                <a:rPr lang="en-GB" altLang="ja-JP" sz="1200">
                  <a:solidFill>
                    <a:schemeClr val="bg1"/>
                  </a:solidFill>
                  <a:latin typeface="Helvetica"/>
                </a:rPr>
                <a:t>T</a:t>
              </a:r>
              <a:r>
                <a:rPr lang="en-GB" altLang="ja-JP" sz="1200" baseline="-25000">
                  <a:solidFill>
                    <a:schemeClr val="bg1"/>
                  </a:solidFill>
                  <a:latin typeface="Helvetica"/>
                </a:rPr>
                <a:t>flight</a:t>
              </a:r>
              <a:r>
                <a:rPr lang="en-GB" altLang="ja-JP" sz="1200">
                  <a:solidFill>
                    <a:schemeClr val="bg1"/>
                  </a:solidFill>
                  <a:latin typeface="Helvetica"/>
                </a:rPr>
                <a:t> = 2.44 ms</a:t>
              </a:r>
            </a:p>
          </p:txBody>
        </p:sp>
      </p:grpSp>
      <p:pic>
        <p:nvPicPr>
          <p:cNvPr id="1026" name="Picture 2"/>
          <p:cNvPicPr>
            <a:picLocks noChangeAspect="1" noChangeArrowheads="1"/>
          </p:cNvPicPr>
          <p:nvPr/>
        </p:nvPicPr>
        <p:blipFill>
          <a:blip r:embed="rId3" cstate="print">
            <a:lum bright="2000" contrast="4000"/>
          </a:blip>
          <a:srcRect l="39357"/>
          <a:stretch>
            <a:fillRect/>
          </a:stretch>
        </p:blipFill>
        <p:spPr bwMode="auto">
          <a:xfrm>
            <a:off x="1524000" y="5502973"/>
            <a:ext cx="2294394" cy="583668"/>
          </a:xfrm>
          <a:prstGeom prst="rect">
            <a:avLst/>
          </a:prstGeom>
          <a:noFill/>
          <a:ln w="9525">
            <a:noFill/>
            <a:miter lim="800000"/>
            <a:headEnd/>
            <a:tailEnd/>
          </a:ln>
        </p:spPr>
      </p:pic>
      <p:sp>
        <p:nvSpPr>
          <p:cNvPr id="14" name="Espace réservé du numéro de diapositive 13"/>
          <p:cNvSpPr>
            <a:spLocks noGrp="1"/>
          </p:cNvSpPr>
          <p:nvPr>
            <p:ph type="sldNum" sz="quarter" idx="12"/>
          </p:nvPr>
        </p:nvSpPr>
        <p:spPr/>
        <p:txBody>
          <a:bodyPr/>
          <a:lstStyle/>
          <a:p>
            <a:fld id="{CF4668DC-857F-487D-BFFA-8C0CA5037977}" type="slidenum">
              <a:rPr lang="fr-BE" smtClean="0"/>
              <a:pPr/>
              <a:t>14</a:t>
            </a:fld>
            <a:endParaRPr lang="fr-BE" dirty="0"/>
          </a:p>
        </p:txBody>
      </p:sp>
      <p:sp>
        <p:nvSpPr>
          <p:cNvPr id="16" name="Espace réservé de la date 15"/>
          <p:cNvSpPr>
            <a:spLocks noGrp="1"/>
          </p:cNvSpPr>
          <p:nvPr>
            <p:ph type="dt" sz="half" idx="10"/>
          </p:nvPr>
        </p:nvSpPr>
        <p:spPr/>
        <p:txBody>
          <a:bodyPr/>
          <a:lstStyle/>
          <a:p>
            <a:r>
              <a:rPr lang="en-US" smtClean="0"/>
              <a:t>Edwige Tournefier</a:t>
            </a:r>
            <a:endParaRPr lang="fr-BE" dirty="0"/>
          </a:p>
        </p:txBody>
      </p:sp>
      <p:sp>
        <p:nvSpPr>
          <p:cNvPr id="18" name="ZoneTexte 17"/>
          <p:cNvSpPr txBox="1"/>
          <p:nvPr/>
        </p:nvSpPr>
        <p:spPr>
          <a:xfrm>
            <a:off x="6043939" y="3573016"/>
            <a:ext cx="1871463" cy="769441"/>
          </a:xfrm>
          <a:prstGeom prst="rect">
            <a:avLst/>
          </a:prstGeom>
          <a:noFill/>
          <a:ln w="25400">
            <a:solidFill>
              <a:srgbClr val="0000FF"/>
            </a:solidFill>
          </a:ln>
        </p:spPr>
        <p:txBody>
          <a:bodyPr wrap="square" rtlCol="0">
            <a:spAutoFit/>
          </a:bodyPr>
          <a:lstStyle/>
          <a:p>
            <a:r>
              <a:rPr lang="en-GB" sz="2200" dirty="0" err="1" smtClean="0">
                <a:solidFill>
                  <a:srgbClr val="0000FF"/>
                </a:solidFill>
              </a:rPr>
              <a:t>Voir</a:t>
            </a:r>
            <a:r>
              <a:rPr lang="en-GB" sz="2200" dirty="0" smtClean="0">
                <a:solidFill>
                  <a:srgbClr val="0000FF"/>
                </a:solidFill>
              </a:rPr>
              <a:t> stand Neutrinos</a:t>
            </a:r>
            <a:endParaRPr lang="en-GB" sz="2200" dirty="0">
              <a:solidFill>
                <a:srgbClr val="0000FF"/>
              </a:solidFill>
            </a:endParaRPr>
          </a:p>
        </p:txBody>
      </p:sp>
      <p:pic>
        <p:nvPicPr>
          <p:cNvPr id="17" name="Imag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6799" y="4559244"/>
            <a:ext cx="4650096" cy="1534052"/>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lvl="0"/>
            <a:r>
              <a:rPr lang="fr-FR" dirty="0" smtClean="0"/>
              <a:t>Le LAPP dans l’espace: l'expérience AMS</a:t>
            </a:r>
            <a:endParaRPr lang="fr-FR" dirty="0"/>
          </a:p>
        </p:txBody>
      </p:sp>
      <p:sp>
        <p:nvSpPr>
          <p:cNvPr id="3" name="Espace réservé du contenu 2"/>
          <p:cNvSpPr>
            <a:spLocks noGrp="1"/>
          </p:cNvSpPr>
          <p:nvPr>
            <p:ph idx="1"/>
          </p:nvPr>
        </p:nvSpPr>
        <p:spPr/>
        <p:txBody>
          <a:bodyPr/>
          <a:lstStyle/>
          <a:p>
            <a:endParaRPr lang="fr-FR" dirty="0"/>
          </a:p>
        </p:txBody>
      </p:sp>
      <p:sp>
        <p:nvSpPr>
          <p:cNvPr id="5" name="Espace réservé du pied de page 4"/>
          <p:cNvSpPr>
            <a:spLocks noGrp="1"/>
          </p:cNvSpPr>
          <p:nvPr>
            <p:ph type="ftr" sz="quarter" idx="11"/>
          </p:nvPr>
        </p:nvSpPr>
        <p:spPr/>
        <p:txBody>
          <a:bodyPr/>
          <a:lstStyle/>
          <a:p>
            <a:r>
              <a:rPr lang="fr-BE" smtClean="0"/>
              <a:t>Masterclass</a:t>
            </a:r>
            <a:endParaRPr lang="fr-BE" dirty="0"/>
          </a:p>
        </p:txBody>
      </p:sp>
      <p:grpSp>
        <p:nvGrpSpPr>
          <p:cNvPr id="10" name="Group 4"/>
          <p:cNvGrpSpPr>
            <a:grpSpLocks/>
          </p:cNvGrpSpPr>
          <p:nvPr/>
        </p:nvGrpSpPr>
        <p:grpSpPr bwMode="auto">
          <a:xfrm>
            <a:off x="207963" y="3533229"/>
            <a:ext cx="4044950" cy="2632075"/>
            <a:chOff x="720" y="768"/>
            <a:chExt cx="2352" cy="1658"/>
          </a:xfrm>
        </p:grpSpPr>
        <p:pic>
          <p:nvPicPr>
            <p:cNvPr id="11" name="Picture 5" descr="Dscn1054"/>
            <p:cNvPicPr>
              <a:picLocks noChangeAspect="1" noChangeArrowheads="1"/>
            </p:cNvPicPr>
            <p:nvPr/>
          </p:nvPicPr>
          <p:blipFill>
            <a:blip r:embed="rId2" cstate="print"/>
            <a:srcRect/>
            <a:stretch>
              <a:fillRect/>
            </a:stretch>
          </p:blipFill>
          <p:spPr bwMode="auto">
            <a:xfrm>
              <a:off x="720" y="864"/>
              <a:ext cx="2352" cy="1562"/>
            </a:xfrm>
            <a:prstGeom prst="rect">
              <a:avLst/>
            </a:prstGeom>
            <a:noFill/>
            <a:ln w="28575">
              <a:noFill/>
              <a:miter lim="800000"/>
              <a:headEnd/>
              <a:tailEnd/>
            </a:ln>
          </p:spPr>
        </p:pic>
        <p:sp>
          <p:nvSpPr>
            <p:cNvPr id="12" name="Text Box 6"/>
            <p:cNvSpPr txBox="1">
              <a:spLocks noChangeArrowheads="1"/>
            </p:cNvSpPr>
            <p:nvPr/>
          </p:nvSpPr>
          <p:spPr bwMode="auto">
            <a:xfrm>
              <a:off x="720" y="768"/>
              <a:ext cx="2352" cy="173"/>
            </a:xfrm>
            <a:prstGeom prst="rect">
              <a:avLst/>
            </a:prstGeom>
            <a:solidFill>
              <a:schemeClr val="bg1"/>
            </a:solidFill>
            <a:ln w="19050">
              <a:noFill/>
              <a:miter lim="800000"/>
              <a:headEnd/>
              <a:tailEnd/>
            </a:ln>
          </p:spPr>
          <p:txBody>
            <a:bodyPr>
              <a:spAutoFit/>
            </a:bodyPr>
            <a:lstStyle/>
            <a:p>
              <a:r>
                <a:rPr lang="fr-FR" sz="1200" b="1" i="1">
                  <a:solidFill>
                    <a:srgbClr val="0000FF"/>
                  </a:solidFill>
                  <a:latin typeface="Times New Roman" pitchFamily="18" charset="0"/>
                </a:rPr>
                <a:t>Dedicated tools for assembly in clean room</a:t>
              </a:r>
            </a:p>
          </p:txBody>
        </p:sp>
      </p:grpSp>
      <p:sp>
        <p:nvSpPr>
          <p:cNvPr id="13" name="Rectangle 7"/>
          <p:cNvSpPr>
            <a:spLocks noChangeArrowheads="1"/>
          </p:cNvSpPr>
          <p:nvPr/>
        </p:nvSpPr>
        <p:spPr bwMode="auto">
          <a:xfrm>
            <a:off x="214313" y="3615681"/>
            <a:ext cx="2971800" cy="304800"/>
          </a:xfrm>
          <a:prstGeom prst="rect">
            <a:avLst/>
          </a:prstGeom>
          <a:solidFill>
            <a:schemeClr val="bg1"/>
          </a:solidFill>
          <a:ln w="9525">
            <a:noFill/>
            <a:miter lim="800000"/>
            <a:headEnd/>
            <a:tailEnd/>
          </a:ln>
        </p:spPr>
        <p:txBody>
          <a:bodyPr wrap="none" anchor="ctr">
            <a:spAutoFit/>
          </a:bodyPr>
          <a:lstStyle/>
          <a:p>
            <a:endParaRPr lang="fr-FR">
              <a:latin typeface="Calibri" pitchFamily="34" charset="0"/>
            </a:endParaRPr>
          </a:p>
        </p:txBody>
      </p:sp>
      <p:pic>
        <p:nvPicPr>
          <p:cNvPr id="14" name="Picture 8" descr="s97_10537_small"/>
          <p:cNvPicPr>
            <a:picLocks noChangeAspect="1" noChangeArrowheads="1"/>
          </p:cNvPicPr>
          <p:nvPr/>
        </p:nvPicPr>
        <p:blipFill>
          <a:blip r:embed="rId3" cstate="print"/>
          <a:srcRect b="6038"/>
          <a:stretch>
            <a:fillRect/>
          </a:stretch>
        </p:blipFill>
        <p:spPr bwMode="auto">
          <a:xfrm>
            <a:off x="323528" y="980728"/>
            <a:ext cx="3352800" cy="2371725"/>
          </a:xfrm>
          <a:prstGeom prst="rect">
            <a:avLst/>
          </a:prstGeom>
          <a:noFill/>
          <a:ln w="9525">
            <a:noFill/>
            <a:miter lim="800000"/>
            <a:headEnd/>
            <a:tailEnd/>
          </a:ln>
        </p:spPr>
      </p:pic>
      <p:sp>
        <p:nvSpPr>
          <p:cNvPr id="15" name="Oval 9"/>
          <p:cNvSpPr>
            <a:spLocks noChangeArrowheads="1"/>
          </p:cNvSpPr>
          <p:nvPr/>
        </p:nvSpPr>
        <p:spPr bwMode="auto">
          <a:xfrm>
            <a:off x="1433513" y="1777356"/>
            <a:ext cx="533400" cy="533400"/>
          </a:xfrm>
          <a:prstGeom prst="ellipse">
            <a:avLst/>
          </a:prstGeom>
          <a:noFill/>
          <a:ln w="19050">
            <a:solidFill>
              <a:srgbClr val="EB0D27"/>
            </a:solidFill>
            <a:round/>
            <a:headEnd type="none" w="sm" len="sm"/>
            <a:tailEnd type="none" w="sm" len="sm"/>
          </a:ln>
        </p:spPr>
        <p:txBody>
          <a:bodyPr wrap="none" anchor="ctr"/>
          <a:lstStyle/>
          <a:p>
            <a:pPr algn="ctr"/>
            <a:endParaRPr lang="fr-FR" sz="2400">
              <a:solidFill>
                <a:srgbClr val="EB0D27"/>
              </a:solidFill>
              <a:latin typeface="Times New Roman" pitchFamily="18" charset="0"/>
            </a:endParaRPr>
          </a:p>
        </p:txBody>
      </p:sp>
      <p:sp>
        <p:nvSpPr>
          <p:cNvPr id="16" name="Rectangle 10"/>
          <p:cNvSpPr>
            <a:spLocks noChangeArrowheads="1"/>
          </p:cNvSpPr>
          <p:nvPr/>
        </p:nvSpPr>
        <p:spPr bwMode="auto">
          <a:xfrm>
            <a:off x="505923" y="3356992"/>
            <a:ext cx="2839239" cy="307777"/>
          </a:xfrm>
          <a:prstGeom prst="rect">
            <a:avLst/>
          </a:prstGeom>
          <a:noFill/>
          <a:ln w="9525">
            <a:noFill/>
            <a:miter lim="800000"/>
            <a:headEnd/>
            <a:tailEnd/>
          </a:ln>
        </p:spPr>
        <p:txBody>
          <a:bodyPr wrap="none">
            <a:spAutoFit/>
          </a:bodyPr>
          <a:lstStyle/>
          <a:p>
            <a:pPr algn="ctr"/>
            <a:r>
              <a:rPr lang="fr-FR" sz="1400" b="1" dirty="0" smtClean="0">
                <a:latin typeface="Comic Sans MS" pitchFamily="66" charset="0"/>
              </a:rPr>
              <a:t>Station internationale et </a:t>
            </a:r>
            <a:r>
              <a:rPr lang="fr-FR" sz="1400" b="1" dirty="0">
                <a:latin typeface="Comic Sans MS" pitchFamily="66" charset="0"/>
              </a:rPr>
              <a:t>AMS</a:t>
            </a:r>
          </a:p>
        </p:txBody>
      </p:sp>
      <p:sp>
        <p:nvSpPr>
          <p:cNvPr id="18" name="Rectangle 12"/>
          <p:cNvSpPr>
            <a:spLocks noChangeArrowheads="1"/>
          </p:cNvSpPr>
          <p:nvPr/>
        </p:nvSpPr>
        <p:spPr bwMode="auto">
          <a:xfrm>
            <a:off x="28575" y="6197204"/>
            <a:ext cx="4403725" cy="304800"/>
          </a:xfrm>
          <a:prstGeom prst="rect">
            <a:avLst/>
          </a:prstGeom>
          <a:noFill/>
          <a:ln w="9525">
            <a:noFill/>
            <a:miter lim="800000"/>
            <a:headEnd/>
            <a:tailEnd/>
          </a:ln>
        </p:spPr>
        <p:txBody>
          <a:bodyPr wrap="none">
            <a:spAutoFit/>
          </a:bodyPr>
          <a:lstStyle/>
          <a:p>
            <a:pPr algn="ctr"/>
            <a:r>
              <a:rPr lang="fr-FR" sz="1400" b="1" dirty="0">
                <a:latin typeface="Comic Sans MS" pitchFamily="66" charset="0"/>
              </a:rPr>
              <a:t>Calorimètre Plomb-Scintillateur. Poids: </a:t>
            </a:r>
            <a:r>
              <a:rPr lang="fr-FR" sz="1400" b="1" dirty="0">
                <a:latin typeface="Comic Sans MS" pitchFamily="66" charset="0"/>
                <a:sym typeface="Symbol" pitchFamily="18" charset="2"/>
              </a:rPr>
              <a:t> 630 kg</a:t>
            </a:r>
            <a:endParaRPr lang="fr-FR" sz="1400" b="1" dirty="0">
              <a:latin typeface="Comic Sans MS" pitchFamily="66" charset="0"/>
            </a:endParaRPr>
          </a:p>
        </p:txBody>
      </p:sp>
      <p:pic>
        <p:nvPicPr>
          <p:cNvPr id="21" name="Picture 15" descr="PM4"/>
          <p:cNvPicPr>
            <a:picLocks noChangeAspect="1" noChangeArrowheads="1"/>
          </p:cNvPicPr>
          <p:nvPr/>
        </p:nvPicPr>
        <p:blipFill>
          <a:blip r:embed="rId4" cstate="print"/>
          <a:srcRect/>
          <a:stretch>
            <a:fillRect/>
          </a:stretch>
        </p:blipFill>
        <p:spPr bwMode="auto">
          <a:xfrm>
            <a:off x="4557713" y="4952604"/>
            <a:ext cx="2279650" cy="1397000"/>
          </a:xfrm>
          <a:prstGeom prst="rect">
            <a:avLst/>
          </a:prstGeom>
          <a:noFill/>
          <a:ln w="9525">
            <a:noFill/>
            <a:miter lim="800000"/>
            <a:headEnd/>
            <a:tailEnd/>
          </a:ln>
        </p:spPr>
      </p:pic>
      <p:sp>
        <p:nvSpPr>
          <p:cNvPr id="22" name="Rectangle 16"/>
          <p:cNvSpPr>
            <a:spLocks noChangeArrowheads="1"/>
          </p:cNvSpPr>
          <p:nvPr/>
        </p:nvSpPr>
        <p:spPr bwMode="auto">
          <a:xfrm>
            <a:off x="6948264" y="5805264"/>
            <a:ext cx="1890712" cy="517525"/>
          </a:xfrm>
          <a:prstGeom prst="rect">
            <a:avLst/>
          </a:prstGeom>
          <a:noFill/>
          <a:ln w="9525">
            <a:noFill/>
            <a:miter lim="800000"/>
            <a:headEnd/>
            <a:tailEnd/>
          </a:ln>
        </p:spPr>
        <p:txBody>
          <a:bodyPr wrap="none">
            <a:spAutoFit/>
          </a:bodyPr>
          <a:lstStyle/>
          <a:p>
            <a:pPr algn="ctr"/>
            <a:r>
              <a:rPr lang="fr-FR" sz="1400" b="1" dirty="0">
                <a:latin typeface="Comic Sans MS" pitchFamily="66" charset="0"/>
              </a:rPr>
              <a:t>Boîtier des photo-</a:t>
            </a:r>
          </a:p>
          <a:p>
            <a:pPr algn="ctr"/>
            <a:r>
              <a:rPr lang="fr-FR" sz="1400" b="1" dirty="0">
                <a:latin typeface="Comic Sans MS" pitchFamily="66" charset="0"/>
              </a:rPr>
              <a:t>multiplicateurs (PM)</a:t>
            </a:r>
          </a:p>
        </p:txBody>
      </p:sp>
      <p:pic>
        <p:nvPicPr>
          <p:cNvPr id="23" name="Picture 4"/>
          <p:cNvPicPr>
            <a:picLocks noChangeAspect="1" noChangeArrowheads="1"/>
          </p:cNvPicPr>
          <p:nvPr/>
        </p:nvPicPr>
        <p:blipFill>
          <a:blip r:embed="rId5" cstate="print"/>
          <a:srcRect t="13620" r="58427" b="5447"/>
          <a:stretch>
            <a:fillRect/>
          </a:stretch>
        </p:blipFill>
        <p:spPr bwMode="auto">
          <a:xfrm>
            <a:off x="6109280" y="980728"/>
            <a:ext cx="2980232" cy="4176464"/>
          </a:xfrm>
          <a:prstGeom prst="rect">
            <a:avLst/>
          </a:prstGeom>
          <a:noFill/>
          <a:ln w="9525">
            <a:noFill/>
            <a:miter lim="800000"/>
            <a:headEnd/>
            <a:tailEnd/>
          </a:ln>
        </p:spPr>
      </p:pic>
      <p:sp>
        <p:nvSpPr>
          <p:cNvPr id="24" name="Rectangle 3"/>
          <p:cNvSpPr>
            <a:spLocks noChangeArrowheads="1"/>
          </p:cNvSpPr>
          <p:nvPr/>
        </p:nvSpPr>
        <p:spPr bwMode="auto">
          <a:xfrm>
            <a:off x="3823280" y="1077714"/>
            <a:ext cx="2304256" cy="1938992"/>
          </a:xfrm>
          <a:prstGeom prst="rect">
            <a:avLst/>
          </a:prstGeom>
          <a:solidFill>
            <a:schemeClr val="accent2"/>
          </a:solidFill>
          <a:ln w="9525">
            <a:noFill/>
            <a:miter lim="800000"/>
            <a:headEnd/>
            <a:tailEnd/>
          </a:ln>
        </p:spPr>
        <p:txBody>
          <a:bodyPr wrap="square">
            <a:spAutoFit/>
          </a:bodyPr>
          <a:lstStyle/>
          <a:p>
            <a:pPr>
              <a:spcBef>
                <a:spcPct val="50000"/>
              </a:spcBef>
            </a:pPr>
            <a:r>
              <a:rPr lang="fr-FR" sz="2400" b="1" dirty="0" smtClean="0">
                <a:solidFill>
                  <a:schemeClr val="bg1"/>
                </a:solidFill>
              </a:rPr>
              <a:t>Pour rechercher de l’antimatière et la matière noire dans l’univers…</a:t>
            </a:r>
            <a:endParaRPr lang="fr-FR" sz="2400" b="1" dirty="0">
              <a:solidFill>
                <a:schemeClr val="bg1"/>
              </a:solidFill>
            </a:endParaRPr>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15</a:t>
            </a:fld>
            <a:endParaRPr lang="fr-BE" dirty="0"/>
          </a:p>
        </p:txBody>
      </p:sp>
      <p:sp>
        <p:nvSpPr>
          <p:cNvPr id="8" name="Espace réservé de la date 7"/>
          <p:cNvSpPr>
            <a:spLocks noGrp="1"/>
          </p:cNvSpPr>
          <p:nvPr>
            <p:ph type="dt" sz="half" idx="10"/>
          </p:nvPr>
        </p:nvSpPr>
        <p:spPr/>
        <p:txBody>
          <a:bodyPr/>
          <a:lstStyle/>
          <a:p>
            <a:r>
              <a:rPr lang="en-US" smtClean="0"/>
              <a:t>Edwige Tournefier</a:t>
            </a:r>
            <a:endParaRPr lang="fr-BE"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7504" y="75567"/>
            <a:ext cx="9001000" cy="761145"/>
          </a:xfrm>
        </p:spPr>
        <p:txBody>
          <a:bodyPr>
            <a:normAutofit fontScale="90000"/>
          </a:bodyPr>
          <a:lstStyle/>
          <a:p>
            <a:r>
              <a:rPr lang="fr-FR" dirty="0" smtClean="0"/>
              <a:t>Le LAPP en Namibie avec HESS et bientôt au Chili avec CTA</a:t>
            </a:r>
            <a:endParaRPr lang="fr-FR" dirty="0"/>
          </a:p>
        </p:txBody>
      </p:sp>
      <p:sp>
        <p:nvSpPr>
          <p:cNvPr id="4" name="Espace réservé de la date 3"/>
          <p:cNvSpPr>
            <a:spLocks noGrp="1"/>
          </p:cNvSpPr>
          <p:nvPr>
            <p:ph type="dt" sz="half" idx="10"/>
          </p:nvPr>
        </p:nvSpPr>
        <p:spPr/>
        <p:txBody>
          <a:bodyPr/>
          <a:lstStyle/>
          <a:p>
            <a:r>
              <a:rPr lang="en-US" smtClean="0"/>
              <a:t>Edwige Tournefier</a:t>
            </a:r>
            <a:endParaRPr lang="fr-BE" dirty="0"/>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16</a:t>
            </a:fld>
            <a:endParaRPr lang="fr-BE" dirty="0"/>
          </a:p>
        </p:txBody>
      </p:sp>
      <p:pic>
        <p:nvPicPr>
          <p:cNvPr id="7" name="Image 4" descr="test1.jpg"/>
          <p:cNvPicPr>
            <a:picLocks noChangeAspect="1"/>
          </p:cNvPicPr>
          <p:nvPr/>
        </p:nvPicPr>
        <p:blipFill>
          <a:blip r:embed="rId2" cstate="print"/>
          <a:srcRect/>
          <a:stretch>
            <a:fillRect/>
          </a:stretch>
        </p:blipFill>
        <p:spPr bwMode="auto">
          <a:xfrm>
            <a:off x="5374216" y="924617"/>
            <a:ext cx="3626908" cy="2648399"/>
          </a:xfrm>
          <a:prstGeom prst="rect">
            <a:avLst/>
          </a:prstGeom>
          <a:noFill/>
          <a:ln w="9525">
            <a:noFill/>
            <a:miter lim="800000"/>
            <a:headEnd/>
            <a:tailEnd/>
          </a:ln>
        </p:spPr>
      </p:pic>
      <p:sp>
        <p:nvSpPr>
          <p:cNvPr id="9" name="Rectangle 8"/>
          <p:cNvSpPr/>
          <p:nvPr/>
        </p:nvSpPr>
        <p:spPr>
          <a:xfrm>
            <a:off x="357158" y="1138931"/>
            <a:ext cx="3929090" cy="2985433"/>
          </a:xfrm>
          <a:prstGeom prst="rect">
            <a:avLst/>
          </a:prstGeom>
        </p:spPr>
        <p:txBody>
          <a:bodyPr wrap="square">
            <a:spAutoFit/>
          </a:bodyPr>
          <a:lstStyle/>
          <a:p>
            <a:r>
              <a:rPr lang="fr-FR" sz="2400" dirty="0">
                <a:solidFill>
                  <a:srgbClr val="FF0000"/>
                </a:solidFill>
              </a:rPr>
              <a:t>L</a:t>
            </a:r>
            <a:r>
              <a:rPr lang="fr-FR" sz="2400" dirty="0" smtClean="0">
                <a:solidFill>
                  <a:srgbClr val="FF0000"/>
                </a:solidFill>
              </a:rPr>
              <a:t>'expérience H.E.S.S </a:t>
            </a:r>
            <a:r>
              <a:rPr lang="fr-FR" sz="2000" dirty="0" smtClean="0"/>
              <a:t>est installée en Namibie</a:t>
            </a:r>
            <a:endParaRPr lang="fr-FR" sz="2000" dirty="0">
              <a:solidFill>
                <a:srgbClr val="FF0000"/>
              </a:solidFill>
            </a:endParaRPr>
          </a:p>
          <a:p>
            <a:r>
              <a:rPr lang="fr-FR" sz="2400" dirty="0" smtClean="0">
                <a:solidFill>
                  <a:srgbClr val="FF0000"/>
                </a:solidFill>
              </a:rPr>
              <a:t>CTA </a:t>
            </a:r>
            <a:r>
              <a:rPr lang="fr-FR" sz="2000" dirty="0" smtClean="0"/>
              <a:t>est en construction au Chili et à La Palma</a:t>
            </a:r>
          </a:p>
          <a:p>
            <a:endParaRPr lang="fr-FR" sz="2000" dirty="0" smtClean="0"/>
          </a:p>
          <a:p>
            <a:r>
              <a:rPr lang="fr-FR" sz="2000" dirty="0" smtClean="0">
                <a:solidFill>
                  <a:srgbClr val="C00000"/>
                </a:solidFill>
                <a:sym typeface="Symbol" panose="05050102010706020507" pitchFamily="18" charset="2"/>
              </a:rPr>
              <a:t> Etude de sources de photons cosmiques de haute énergie pour la recherche de matière noire, étude des sources de rayons cosmiques</a:t>
            </a:r>
            <a:endParaRPr lang="fr-FR" sz="2000" dirty="0">
              <a:solidFill>
                <a:srgbClr val="C00000"/>
              </a:solidFill>
            </a:endParaRPr>
          </a:p>
        </p:txBody>
      </p:sp>
      <p:pic>
        <p:nvPicPr>
          <p:cNvPr id="3074" name="Picture 2" descr="https://www.cta-observatory.org/wp-content/themes/ctao/assets/img/CTA001_startseite_paranal_montage_bode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5576" y="4149080"/>
            <a:ext cx="7349770" cy="2117625"/>
          </a:xfrm>
          <a:prstGeom prst="rect">
            <a:avLst/>
          </a:prstGeom>
          <a:noFill/>
          <a:extLst>
            <a:ext uri="{909E8E84-426E-40DD-AFC4-6F175D3DCCD1}">
              <a14:hiddenFill xmlns:a14="http://schemas.microsoft.com/office/drawing/2010/main">
                <a:solidFill>
                  <a:srgbClr val="FFFFFF"/>
                </a:solidFill>
              </a14:hiddenFill>
            </a:ext>
          </a:extLst>
        </p:spPr>
      </p:pic>
      <p:sp>
        <p:nvSpPr>
          <p:cNvPr id="8" name="ZoneTexte 7"/>
          <p:cNvSpPr txBox="1"/>
          <p:nvPr/>
        </p:nvSpPr>
        <p:spPr>
          <a:xfrm>
            <a:off x="5852826" y="3778140"/>
            <a:ext cx="2669688" cy="430887"/>
          </a:xfrm>
          <a:prstGeom prst="rect">
            <a:avLst/>
          </a:prstGeom>
          <a:noFill/>
          <a:ln w="25400">
            <a:solidFill>
              <a:srgbClr val="0000FF"/>
            </a:solidFill>
          </a:ln>
        </p:spPr>
        <p:txBody>
          <a:bodyPr wrap="square" rtlCol="0">
            <a:spAutoFit/>
          </a:bodyPr>
          <a:lstStyle/>
          <a:p>
            <a:r>
              <a:rPr lang="en-GB" sz="2200" dirty="0" err="1" smtClean="0">
                <a:solidFill>
                  <a:srgbClr val="0000FF"/>
                </a:solidFill>
              </a:rPr>
              <a:t>Voir</a:t>
            </a:r>
            <a:r>
              <a:rPr lang="en-GB" sz="2200" dirty="0" smtClean="0">
                <a:solidFill>
                  <a:srgbClr val="0000FF"/>
                </a:solidFill>
              </a:rPr>
              <a:t> stand Astro-Virgo</a:t>
            </a:r>
            <a:endParaRPr lang="en-GB" sz="2200" dirty="0">
              <a:solidFill>
                <a:srgbClr val="0000FF"/>
              </a:solidFill>
            </a:endParaRPr>
          </a:p>
        </p:txBody>
      </p:sp>
      <p:sp>
        <p:nvSpPr>
          <p:cNvPr id="3" name="Espace réservé du pied de page 2"/>
          <p:cNvSpPr>
            <a:spLocks noGrp="1"/>
          </p:cNvSpPr>
          <p:nvPr>
            <p:ph type="ftr" sz="quarter" idx="11"/>
          </p:nvPr>
        </p:nvSpPr>
        <p:spPr/>
        <p:txBody>
          <a:bodyPr/>
          <a:lstStyle/>
          <a:p>
            <a:r>
              <a:rPr lang="fr-BE" smtClean="0"/>
              <a:t>Masterclass</a:t>
            </a:r>
            <a:endParaRPr lang="fr-BE" dirty="0" smtClean="0"/>
          </a:p>
        </p:txBody>
      </p:sp>
    </p:spTree>
    <p:extLst>
      <p:ext uri="{BB962C8B-B14F-4D97-AF65-F5344CB8AC3E}">
        <p14:creationId xmlns:p14="http://schemas.microsoft.com/office/powerpoint/2010/main" val="264761826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71710" y="0"/>
            <a:ext cx="8229600" cy="648072"/>
          </a:xfrm>
        </p:spPr>
        <p:txBody>
          <a:bodyPr>
            <a:normAutofit fontScale="90000"/>
          </a:bodyPr>
          <a:lstStyle/>
          <a:p>
            <a:pPr algn="ctr"/>
            <a:r>
              <a:rPr lang="en-GB" dirty="0" err="1" smtClean="0"/>
              <a:t>En</a:t>
            </a:r>
            <a:r>
              <a:rPr lang="en-GB" dirty="0" smtClean="0"/>
              <a:t> 2016 le LAPP </a:t>
            </a:r>
            <a:r>
              <a:rPr lang="en-GB" dirty="0" err="1" smtClean="0"/>
              <a:t>rejoint</a:t>
            </a:r>
            <a:r>
              <a:rPr lang="en-GB" dirty="0" smtClean="0"/>
              <a:t> LSST</a:t>
            </a:r>
            <a:endParaRPr lang="en-GB" dirty="0"/>
          </a:p>
        </p:txBody>
      </p:sp>
      <p:sp>
        <p:nvSpPr>
          <p:cNvPr id="3" name="Espace réservé du contenu 2"/>
          <p:cNvSpPr>
            <a:spLocks noGrp="1"/>
          </p:cNvSpPr>
          <p:nvPr>
            <p:ph idx="1"/>
          </p:nvPr>
        </p:nvSpPr>
        <p:spPr/>
        <p:txBody>
          <a:bodyPr/>
          <a:lstStyle/>
          <a:p>
            <a:r>
              <a:rPr lang="en-GB" dirty="0" smtClean="0"/>
              <a:t>A </a:t>
            </a:r>
            <a:r>
              <a:rPr lang="en-GB" dirty="0"/>
              <a:t>la </a:t>
            </a:r>
            <a:r>
              <a:rPr lang="en-GB" dirty="0" err="1"/>
              <a:t>recherche</a:t>
            </a:r>
            <a:r>
              <a:rPr lang="en-GB" dirty="0"/>
              <a:t> de </a:t>
            </a:r>
            <a:r>
              <a:rPr lang="en-GB" dirty="0" err="1">
                <a:solidFill>
                  <a:srgbClr val="C00000"/>
                </a:solidFill>
              </a:rPr>
              <a:t>l’énergie</a:t>
            </a:r>
            <a:r>
              <a:rPr lang="en-GB" dirty="0">
                <a:solidFill>
                  <a:srgbClr val="C00000"/>
                </a:solidFill>
              </a:rPr>
              <a:t> noire </a:t>
            </a:r>
            <a:r>
              <a:rPr lang="en-GB" dirty="0"/>
              <a:t>et de </a:t>
            </a:r>
            <a:r>
              <a:rPr lang="en-GB" dirty="0">
                <a:solidFill>
                  <a:srgbClr val="C00000"/>
                </a:solidFill>
              </a:rPr>
              <a:t>la </a:t>
            </a:r>
            <a:r>
              <a:rPr lang="en-GB" dirty="0" err="1">
                <a:solidFill>
                  <a:srgbClr val="C00000"/>
                </a:solidFill>
              </a:rPr>
              <a:t>matière</a:t>
            </a:r>
            <a:r>
              <a:rPr lang="en-GB" dirty="0">
                <a:solidFill>
                  <a:srgbClr val="C00000"/>
                </a:solidFill>
              </a:rPr>
              <a:t> noire</a:t>
            </a:r>
          </a:p>
          <a:p>
            <a:r>
              <a:rPr lang="en-GB" dirty="0" err="1" smtClean="0"/>
              <a:t>Télescope</a:t>
            </a:r>
            <a:r>
              <a:rPr lang="en-GB" dirty="0" smtClean="0"/>
              <a:t> </a:t>
            </a:r>
            <a:r>
              <a:rPr lang="en-GB" dirty="0" err="1" smtClean="0"/>
              <a:t>en</a:t>
            </a:r>
            <a:r>
              <a:rPr lang="en-GB" dirty="0" smtClean="0"/>
              <a:t> construction au Chili (</a:t>
            </a:r>
            <a:r>
              <a:rPr lang="en-GB" dirty="0" err="1" smtClean="0"/>
              <a:t>imagerie</a:t>
            </a:r>
            <a:r>
              <a:rPr lang="en-GB" dirty="0" smtClean="0"/>
              <a:t> </a:t>
            </a:r>
            <a:r>
              <a:rPr lang="en-GB" dirty="0" err="1" smtClean="0"/>
              <a:t>dans</a:t>
            </a:r>
            <a:r>
              <a:rPr lang="en-GB" dirty="0" smtClean="0"/>
              <a:t> le visible)</a:t>
            </a:r>
            <a:endParaRPr lang="en-GB" dirty="0"/>
          </a:p>
        </p:txBody>
      </p:sp>
      <p:sp>
        <p:nvSpPr>
          <p:cNvPr id="4" name="Espace réservé de la date 3"/>
          <p:cNvSpPr>
            <a:spLocks noGrp="1"/>
          </p:cNvSpPr>
          <p:nvPr>
            <p:ph type="dt" sz="half" idx="10"/>
          </p:nvPr>
        </p:nvSpPr>
        <p:spPr/>
        <p:txBody>
          <a:bodyPr/>
          <a:lstStyle/>
          <a:p>
            <a:r>
              <a:rPr lang="en-US" smtClean="0"/>
              <a:t>Edwige Tournefier</a:t>
            </a:r>
            <a:endParaRPr lang="fr-BE" dirty="0"/>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17</a:t>
            </a:fld>
            <a:endParaRPr lang="fr-BE" dirty="0"/>
          </a:p>
        </p:txBody>
      </p:sp>
      <p:pic>
        <p:nvPicPr>
          <p:cNvPr id="1026" name="Picture 2" descr="https://www.lsst.org/sites/default/files/public/slide-1.jpg"/>
          <p:cNvPicPr>
            <a:picLocks noChangeAspect="1" noChangeArrowheads="1"/>
          </p:cNvPicPr>
          <p:nvPr/>
        </p:nvPicPr>
        <p:blipFill rotWithShape="1">
          <a:blip r:embed="rId2">
            <a:extLst>
              <a:ext uri="{28A0092B-C50C-407E-A947-70E740481C1C}">
                <a14:useLocalDpi xmlns:a14="http://schemas.microsoft.com/office/drawing/2010/main" val="0"/>
              </a:ext>
            </a:extLst>
          </a:blip>
          <a:srcRect l="25743" t="526" r="37825" b="-526"/>
          <a:stretch/>
        </p:blipFill>
        <p:spPr bwMode="auto">
          <a:xfrm>
            <a:off x="5195413" y="2996952"/>
            <a:ext cx="3505897" cy="250152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www.lsst.org/sites/default/files/styles/galleryformatter_slide/public/photogallery/Facility_CU_Nite-full.jpg?itok=ow0mopbj"/>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259" y="2469100"/>
            <a:ext cx="4762500" cy="2971801"/>
          </a:xfrm>
          <a:prstGeom prst="rect">
            <a:avLst/>
          </a:prstGeom>
          <a:noFill/>
          <a:extLst>
            <a:ext uri="{909E8E84-426E-40DD-AFC4-6F175D3DCCD1}">
              <a14:hiddenFill xmlns:a14="http://schemas.microsoft.com/office/drawing/2010/main">
                <a:solidFill>
                  <a:srgbClr val="FFFFFF"/>
                </a:solidFill>
              </a14:hiddenFill>
            </a:ext>
          </a:extLst>
        </p:spPr>
      </p:pic>
      <p:sp>
        <p:nvSpPr>
          <p:cNvPr id="5" name="Espace réservé du pied de page 4"/>
          <p:cNvSpPr>
            <a:spLocks noGrp="1"/>
          </p:cNvSpPr>
          <p:nvPr>
            <p:ph type="ftr" sz="quarter" idx="11"/>
          </p:nvPr>
        </p:nvSpPr>
        <p:spPr/>
        <p:txBody>
          <a:bodyPr/>
          <a:lstStyle/>
          <a:p>
            <a:r>
              <a:rPr lang="fr-BE" smtClean="0"/>
              <a:t>Masterclass</a:t>
            </a:r>
            <a:endParaRPr lang="fr-BE" dirty="0" smtClean="0"/>
          </a:p>
        </p:txBody>
      </p:sp>
    </p:spTree>
    <p:extLst>
      <p:ext uri="{BB962C8B-B14F-4D97-AF65-F5344CB8AC3E}">
        <p14:creationId xmlns:p14="http://schemas.microsoft.com/office/powerpoint/2010/main" val="404939377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7" descr="aerial"/>
          <p:cNvPicPr>
            <a:picLocks noChangeAspect="1" noChangeArrowheads="1"/>
          </p:cNvPicPr>
          <p:nvPr/>
        </p:nvPicPr>
        <p:blipFill>
          <a:blip r:embed="rId2" cstate="print"/>
          <a:srcRect/>
          <a:stretch>
            <a:fillRect/>
          </a:stretch>
        </p:blipFill>
        <p:spPr bwMode="auto">
          <a:xfrm>
            <a:off x="179512" y="3813808"/>
            <a:ext cx="8712968" cy="2831715"/>
          </a:xfrm>
          <a:prstGeom prst="rect">
            <a:avLst/>
          </a:prstGeom>
          <a:noFill/>
        </p:spPr>
      </p:pic>
      <p:sp>
        <p:nvSpPr>
          <p:cNvPr id="2" name="Titre 1"/>
          <p:cNvSpPr>
            <a:spLocks noGrp="1"/>
          </p:cNvSpPr>
          <p:nvPr>
            <p:ph type="title"/>
          </p:nvPr>
        </p:nvSpPr>
        <p:spPr/>
        <p:txBody>
          <a:bodyPr>
            <a:normAutofit/>
          </a:bodyPr>
          <a:lstStyle/>
          <a:p>
            <a:r>
              <a:rPr lang="fr-FR" dirty="0" smtClean="0"/>
              <a:t>Recherche des ondes </a:t>
            </a:r>
            <a:r>
              <a:rPr lang="fr-FR" dirty="0" err="1" smtClean="0"/>
              <a:t>gravitationelles</a:t>
            </a:r>
            <a:endParaRPr lang="fr-FR" dirty="0"/>
          </a:p>
        </p:txBody>
      </p:sp>
      <p:sp>
        <p:nvSpPr>
          <p:cNvPr id="3" name="Espace réservé du contenu 2"/>
          <p:cNvSpPr>
            <a:spLocks noGrp="1"/>
          </p:cNvSpPr>
          <p:nvPr>
            <p:ph idx="1"/>
          </p:nvPr>
        </p:nvSpPr>
        <p:spPr>
          <a:xfrm>
            <a:off x="179512" y="1196752"/>
            <a:ext cx="8229600" cy="4896544"/>
          </a:xfrm>
        </p:spPr>
        <p:txBody>
          <a:bodyPr/>
          <a:lstStyle/>
          <a:p>
            <a:pPr marL="0" indent="0">
              <a:buNone/>
            </a:pPr>
            <a:r>
              <a:rPr lang="fr-FR" dirty="0" smtClean="0"/>
              <a:t>Relativité générale: déformation de l’espace-temps lié à la présence  de masse</a:t>
            </a:r>
          </a:p>
          <a:p>
            <a:endParaRPr lang="fr-FR" dirty="0" smtClean="0"/>
          </a:p>
          <a:p>
            <a:endParaRPr lang="fr-FR" dirty="0" smtClean="0"/>
          </a:p>
          <a:p>
            <a:endParaRPr lang="fr-FR" dirty="0" smtClean="0"/>
          </a:p>
          <a:p>
            <a:pPr>
              <a:buNone/>
            </a:pPr>
            <a:endParaRPr lang="fr-FR" dirty="0" smtClean="0"/>
          </a:p>
          <a:p>
            <a:pPr>
              <a:buNone/>
            </a:pPr>
            <a:r>
              <a:rPr lang="fr-FR" dirty="0" smtClean="0">
                <a:sym typeface="Symbol"/>
              </a:rPr>
              <a:t> Les o</a:t>
            </a:r>
            <a:r>
              <a:rPr lang="fr-FR" dirty="0" smtClean="0"/>
              <a:t>ndes gravitationnelles se propagent</a:t>
            </a:r>
          </a:p>
          <a:p>
            <a:pPr>
              <a:buNone/>
            </a:pPr>
            <a:r>
              <a:rPr lang="fr-FR" dirty="0" smtClean="0"/>
              <a:t>Observation sur Terre: le détecteur </a:t>
            </a:r>
            <a:r>
              <a:rPr lang="fr-FR" dirty="0" err="1" smtClean="0"/>
              <a:t>Virgo</a:t>
            </a:r>
            <a:endParaRPr lang="fr-FR" dirty="0"/>
          </a:p>
        </p:txBody>
      </p:sp>
      <p:sp>
        <p:nvSpPr>
          <p:cNvPr id="4" name="Espace réservé de la date 3"/>
          <p:cNvSpPr>
            <a:spLocks noGrp="1"/>
          </p:cNvSpPr>
          <p:nvPr>
            <p:ph type="dt" sz="half" idx="10"/>
          </p:nvPr>
        </p:nvSpPr>
        <p:spPr/>
        <p:txBody>
          <a:bodyPr/>
          <a:lstStyle/>
          <a:p>
            <a:r>
              <a:rPr lang="en-US" smtClean="0"/>
              <a:t>Edwige Tournefier</a:t>
            </a:r>
            <a:endParaRPr lang="fr-BE" dirty="0"/>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18</a:t>
            </a:fld>
            <a:endParaRPr lang="fr-BE" dirty="0"/>
          </a:p>
        </p:txBody>
      </p:sp>
      <p:pic>
        <p:nvPicPr>
          <p:cNvPr id="76802" name="Picture 2"/>
          <p:cNvPicPr>
            <a:picLocks noChangeAspect="1" noChangeArrowheads="1"/>
          </p:cNvPicPr>
          <p:nvPr/>
        </p:nvPicPr>
        <p:blipFill>
          <a:blip r:embed="rId3" cstate="print"/>
          <a:srcRect/>
          <a:stretch>
            <a:fillRect/>
          </a:stretch>
        </p:blipFill>
        <p:spPr bwMode="auto">
          <a:xfrm>
            <a:off x="611560" y="2060848"/>
            <a:ext cx="3240360" cy="1436560"/>
          </a:xfrm>
          <a:prstGeom prst="rect">
            <a:avLst/>
          </a:prstGeom>
          <a:noFill/>
          <a:ln w="9525">
            <a:noFill/>
            <a:miter lim="800000"/>
            <a:headEnd/>
            <a:tailEnd/>
          </a:ln>
        </p:spPr>
      </p:pic>
      <p:pic>
        <p:nvPicPr>
          <p:cNvPr id="76803" name="Picture 3"/>
          <p:cNvPicPr>
            <a:picLocks noChangeAspect="1" noChangeArrowheads="1"/>
          </p:cNvPicPr>
          <p:nvPr/>
        </p:nvPicPr>
        <p:blipFill>
          <a:blip r:embed="rId4" cstate="print"/>
          <a:srcRect/>
          <a:stretch>
            <a:fillRect/>
          </a:stretch>
        </p:blipFill>
        <p:spPr bwMode="auto">
          <a:xfrm>
            <a:off x="5580112" y="2060848"/>
            <a:ext cx="3059832" cy="1656553"/>
          </a:xfrm>
          <a:prstGeom prst="rect">
            <a:avLst/>
          </a:prstGeom>
          <a:noFill/>
          <a:ln w="9525">
            <a:noFill/>
            <a:miter lim="800000"/>
            <a:headEnd/>
            <a:tailEnd/>
          </a:ln>
        </p:spPr>
      </p:pic>
      <p:sp>
        <p:nvSpPr>
          <p:cNvPr id="5" name="Espace réservé du pied de page 4"/>
          <p:cNvSpPr>
            <a:spLocks noGrp="1"/>
          </p:cNvSpPr>
          <p:nvPr>
            <p:ph type="ftr" sz="quarter" idx="11"/>
          </p:nvPr>
        </p:nvSpPr>
        <p:spPr/>
        <p:txBody>
          <a:bodyPr/>
          <a:lstStyle/>
          <a:p>
            <a:r>
              <a:rPr lang="fr-BE" smtClean="0"/>
              <a:t>Masterclass</a:t>
            </a:r>
            <a:endParaRPr lang="fr-BE" dirty="0" smtClean="0"/>
          </a:p>
        </p:txBody>
      </p:sp>
    </p:spTree>
    <p:extLst>
      <p:ext uri="{BB962C8B-B14F-4D97-AF65-F5344CB8AC3E}">
        <p14:creationId xmlns:p14="http://schemas.microsoft.com/office/powerpoint/2010/main" val="66436006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smtClean="0"/>
              <a:t>Virgo</a:t>
            </a:r>
            <a:r>
              <a:rPr lang="fr-FR" dirty="0" smtClean="0"/>
              <a:t> à Pise</a:t>
            </a:r>
            <a:endParaRPr lang="fr-FR" dirty="0"/>
          </a:p>
        </p:txBody>
      </p:sp>
      <p:sp>
        <p:nvSpPr>
          <p:cNvPr id="3" name="Espace réservé du contenu 2"/>
          <p:cNvSpPr>
            <a:spLocks noGrp="1"/>
          </p:cNvSpPr>
          <p:nvPr>
            <p:ph idx="1"/>
          </p:nvPr>
        </p:nvSpPr>
        <p:spPr/>
        <p:txBody>
          <a:bodyPr/>
          <a:lstStyle/>
          <a:p>
            <a:endParaRPr lang="fr-FR"/>
          </a:p>
        </p:txBody>
      </p:sp>
      <p:sp>
        <p:nvSpPr>
          <p:cNvPr id="5" name="Espace réservé du pied de page 4"/>
          <p:cNvSpPr>
            <a:spLocks noGrp="1"/>
          </p:cNvSpPr>
          <p:nvPr>
            <p:ph type="ftr" sz="quarter" idx="11"/>
          </p:nvPr>
        </p:nvSpPr>
        <p:spPr/>
        <p:txBody>
          <a:bodyPr/>
          <a:lstStyle/>
          <a:p>
            <a:r>
              <a:rPr lang="fr-BE" smtClean="0"/>
              <a:t>Masterclass</a:t>
            </a:r>
            <a:endParaRPr lang="fr-BE" dirty="0"/>
          </a:p>
        </p:txBody>
      </p:sp>
      <p:pic>
        <p:nvPicPr>
          <p:cNvPr id="8" name="Picture 8" descr="http://lapp.in2p3.fr/IMG/jpg/imageVirgo.jpg"/>
          <p:cNvPicPr>
            <a:picLocks noChangeAspect="1" noChangeArrowheads="1"/>
          </p:cNvPicPr>
          <p:nvPr/>
        </p:nvPicPr>
        <p:blipFill>
          <a:blip r:embed="rId2" cstate="print"/>
          <a:srcRect r="45552"/>
          <a:stretch>
            <a:fillRect/>
          </a:stretch>
        </p:blipFill>
        <p:spPr bwMode="auto">
          <a:xfrm>
            <a:off x="251520" y="3573016"/>
            <a:ext cx="1872208" cy="2857500"/>
          </a:xfrm>
          <a:prstGeom prst="rect">
            <a:avLst/>
          </a:prstGeom>
          <a:noFill/>
        </p:spPr>
      </p:pic>
      <p:pic>
        <p:nvPicPr>
          <p:cNvPr id="10" name="Picture 17" descr="aerial"/>
          <p:cNvPicPr>
            <a:picLocks noChangeAspect="1" noChangeArrowheads="1"/>
          </p:cNvPicPr>
          <p:nvPr/>
        </p:nvPicPr>
        <p:blipFill>
          <a:blip r:embed="rId3" cstate="print"/>
          <a:srcRect/>
          <a:stretch>
            <a:fillRect/>
          </a:stretch>
        </p:blipFill>
        <p:spPr bwMode="auto">
          <a:xfrm>
            <a:off x="24417" y="885317"/>
            <a:ext cx="9156095" cy="2975731"/>
          </a:xfrm>
          <a:prstGeom prst="rect">
            <a:avLst/>
          </a:prstGeom>
          <a:noFill/>
        </p:spPr>
      </p:pic>
      <p:sp>
        <p:nvSpPr>
          <p:cNvPr id="11" name="ZoneTexte 10"/>
          <p:cNvSpPr txBox="1"/>
          <p:nvPr/>
        </p:nvSpPr>
        <p:spPr>
          <a:xfrm>
            <a:off x="107504" y="1052736"/>
            <a:ext cx="9211176" cy="369332"/>
          </a:xfrm>
          <a:prstGeom prst="rect">
            <a:avLst/>
          </a:prstGeom>
          <a:noFill/>
        </p:spPr>
        <p:txBody>
          <a:bodyPr wrap="none" rtlCol="0">
            <a:spAutoFit/>
          </a:bodyPr>
          <a:lstStyle/>
          <a:p>
            <a:r>
              <a:rPr lang="fr-FR" dirty="0" smtClean="0"/>
              <a:t>Mesurer une variation de longueur équivalente à  la taille d’un atome sur la distance Terre-Soleil!</a:t>
            </a:r>
            <a:endParaRPr lang="fr-FR" dirty="0"/>
          </a:p>
        </p:txBody>
      </p:sp>
      <p:sp>
        <p:nvSpPr>
          <p:cNvPr id="12" name="Espace réservé du numéro de diapositive 11"/>
          <p:cNvSpPr>
            <a:spLocks noGrp="1"/>
          </p:cNvSpPr>
          <p:nvPr>
            <p:ph type="sldNum" sz="quarter" idx="12"/>
          </p:nvPr>
        </p:nvSpPr>
        <p:spPr/>
        <p:txBody>
          <a:bodyPr/>
          <a:lstStyle/>
          <a:p>
            <a:fld id="{CF4668DC-857F-487D-BFFA-8C0CA5037977}" type="slidenum">
              <a:rPr lang="fr-BE" smtClean="0"/>
              <a:pPr/>
              <a:t>19</a:t>
            </a:fld>
            <a:endParaRPr lang="fr-BE" dirty="0"/>
          </a:p>
        </p:txBody>
      </p:sp>
      <p:sp>
        <p:nvSpPr>
          <p:cNvPr id="13" name="Espace réservé de la date 12"/>
          <p:cNvSpPr>
            <a:spLocks noGrp="1"/>
          </p:cNvSpPr>
          <p:nvPr>
            <p:ph type="dt" sz="half" idx="10"/>
          </p:nvPr>
        </p:nvSpPr>
        <p:spPr/>
        <p:txBody>
          <a:bodyPr/>
          <a:lstStyle/>
          <a:p>
            <a:r>
              <a:rPr lang="en-US" smtClean="0"/>
              <a:t>Edwige Tournefier</a:t>
            </a:r>
            <a:endParaRPr lang="fr-BE" dirty="0"/>
          </a:p>
        </p:txBody>
      </p:sp>
      <p:sp>
        <p:nvSpPr>
          <p:cNvPr id="14" name="ZoneTexte 13"/>
          <p:cNvSpPr txBox="1"/>
          <p:nvPr/>
        </p:nvSpPr>
        <p:spPr>
          <a:xfrm>
            <a:off x="769164" y="1503204"/>
            <a:ext cx="7605672" cy="1015663"/>
          </a:xfrm>
          <a:prstGeom prst="rect">
            <a:avLst/>
          </a:prstGeom>
          <a:solidFill>
            <a:schemeClr val="bg1"/>
          </a:solidFill>
        </p:spPr>
        <p:txBody>
          <a:bodyPr wrap="none" rtlCol="0">
            <a:spAutoFit/>
          </a:bodyPr>
          <a:lstStyle/>
          <a:p>
            <a:r>
              <a:rPr lang="en-GB" sz="2400" dirty="0" smtClean="0">
                <a:solidFill>
                  <a:srgbClr val="FF0000"/>
                </a:solidFill>
              </a:rPr>
              <a:t>!! </a:t>
            </a:r>
            <a:r>
              <a:rPr lang="en-GB" sz="2400" dirty="0" err="1" smtClean="0">
                <a:solidFill>
                  <a:srgbClr val="FF0000"/>
                </a:solidFill>
              </a:rPr>
              <a:t>Découverte</a:t>
            </a:r>
            <a:r>
              <a:rPr lang="en-GB" sz="2400" dirty="0" smtClean="0">
                <a:solidFill>
                  <a:srgbClr val="FF0000"/>
                </a:solidFill>
              </a:rPr>
              <a:t> des </a:t>
            </a:r>
            <a:r>
              <a:rPr lang="en-GB" sz="2400" dirty="0" err="1" smtClean="0">
                <a:solidFill>
                  <a:srgbClr val="FF0000"/>
                </a:solidFill>
              </a:rPr>
              <a:t>ondes</a:t>
            </a:r>
            <a:r>
              <a:rPr lang="en-GB" sz="2400" dirty="0" smtClean="0">
                <a:solidFill>
                  <a:srgbClr val="FF0000"/>
                </a:solidFill>
              </a:rPr>
              <a:t> </a:t>
            </a:r>
            <a:r>
              <a:rPr lang="en-GB" sz="2400" dirty="0" err="1" smtClean="0">
                <a:solidFill>
                  <a:srgbClr val="FF0000"/>
                </a:solidFill>
              </a:rPr>
              <a:t>gravitationnelles</a:t>
            </a:r>
            <a:r>
              <a:rPr lang="en-GB" sz="2400" dirty="0" smtClean="0">
                <a:solidFill>
                  <a:srgbClr val="FF0000"/>
                </a:solidFill>
              </a:rPr>
              <a:t> </a:t>
            </a:r>
            <a:r>
              <a:rPr lang="en-GB" sz="2400" dirty="0" err="1" smtClean="0">
                <a:solidFill>
                  <a:srgbClr val="FF0000"/>
                </a:solidFill>
              </a:rPr>
              <a:t>en</a:t>
            </a:r>
            <a:r>
              <a:rPr lang="en-GB" sz="2400" dirty="0" smtClean="0">
                <a:solidFill>
                  <a:srgbClr val="FF0000"/>
                </a:solidFill>
              </a:rPr>
              <a:t> </a:t>
            </a:r>
            <a:r>
              <a:rPr lang="en-GB" sz="2400" dirty="0" err="1" smtClean="0">
                <a:solidFill>
                  <a:srgbClr val="FF0000"/>
                </a:solidFill>
              </a:rPr>
              <a:t>février</a:t>
            </a:r>
            <a:r>
              <a:rPr lang="en-GB" sz="2400" dirty="0" smtClean="0">
                <a:solidFill>
                  <a:srgbClr val="FF0000"/>
                </a:solidFill>
              </a:rPr>
              <a:t> 2016 !!</a:t>
            </a:r>
          </a:p>
          <a:p>
            <a:r>
              <a:rPr lang="en-GB" dirty="0" smtClean="0">
                <a:solidFill>
                  <a:srgbClr val="FF0000"/>
                </a:solidFill>
              </a:rPr>
              <a:t>	   </a:t>
            </a:r>
            <a:endParaRPr lang="en-GB" dirty="0">
              <a:solidFill>
                <a:srgbClr val="FF0000"/>
              </a:solidFill>
            </a:endParaRPr>
          </a:p>
          <a:p>
            <a:r>
              <a:rPr lang="en-GB" dirty="0" smtClean="0">
                <a:solidFill>
                  <a:srgbClr val="FF0000"/>
                </a:solidFill>
              </a:rPr>
              <a:t>	    </a:t>
            </a:r>
          </a:p>
        </p:txBody>
      </p:sp>
      <p:sp>
        <p:nvSpPr>
          <p:cNvPr id="16" name="ZoneTexte 15"/>
          <p:cNvSpPr txBox="1"/>
          <p:nvPr/>
        </p:nvSpPr>
        <p:spPr>
          <a:xfrm>
            <a:off x="3486488" y="1969171"/>
            <a:ext cx="2669688" cy="430887"/>
          </a:xfrm>
          <a:prstGeom prst="rect">
            <a:avLst/>
          </a:prstGeom>
          <a:noFill/>
          <a:ln w="25400">
            <a:solidFill>
              <a:srgbClr val="0000FF"/>
            </a:solidFill>
          </a:ln>
        </p:spPr>
        <p:txBody>
          <a:bodyPr wrap="square" rtlCol="0">
            <a:spAutoFit/>
          </a:bodyPr>
          <a:lstStyle/>
          <a:p>
            <a:r>
              <a:rPr lang="en-GB" sz="2200" dirty="0" err="1" smtClean="0">
                <a:solidFill>
                  <a:srgbClr val="0000FF"/>
                </a:solidFill>
              </a:rPr>
              <a:t>Voir</a:t>
            </a:r>
            <a:r>
              <a:rPr lang="en-GB" sz="2200" dirty="0" smtClean="0">
                <a:solidFill>
                  <a:srgbClr val="0000FF"/>
                </a:solidFill>
              </a:rPr>
              <a:t> stand Astro-Virgo</a:t>
            </a:r>
            <a:endParaRPr lang="en-GB" sz="2200" dirty="0">
              <a:solidFill>
                <a:srgbClr val="0000FF"/>
              </a:solidFill>
            </a:endParaRPr>
          </a:p>
        </p:txBody>
      </p:sp>
      <p:pic>
        <p:nvPicPr>
          <p:cNvPr id="3074" name="Picture 2" descr="http://lapp.in2p3.fr/IMG/jpg/advirgo_bancoptiqu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01083" y="3826333"/>
            <a:ext cx="3877980" cy="2907503"/>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lapp.in2p3.fr/IMG/jpg/advirgo_banc_suspendu.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67744" y="3469017"/>
            <a:ext cx="2437491" cy="3252458"/>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https://lapp-web09.in2p3.fr/IMG/jpg/trousnoirs-small.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60232" y="1908563"/>
            <a:ext cx="1049627" cy="59402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GB" dirty="0" smtClean="0"/>
              <a:t>Masterclass– </a:t>
            </a:r>
            <a:r>
              <a:rPr lang="en-GB" dirty="0" err="1" smtClean="0"/>
              <a:t>lycée</a:t>
            </a:r>
            <a:r>
              <a:rPr lang="en-GB" dirty="0" smtClean="0"/>
              <a:t> </a:t>
            </a:r>
            <a:r>
              <a:rPr lang="en-GB" dirty="0" smtClean="0"/>
              <a:t>Mont Blanc</a:t>
            </a:r>
            <a:endParaRPr lang="en-GB" dirty="0"/>
          </a:p>
        </p:txBody>
      </p:sp>
      <p:sp>
        <p:nvSpPr>
          <p:cNvPr id="3" name="Espace réservé du contenu 2"/>
          <p:cNvSpPr>
            <a:spLocks noGrp="1"/>
          </p:cNvSpPr>
          <p:nvPr>
            <p:ph idx="1"/>
          </p:nvPr>
        </p:nvSpPr>
        <p:spPr>
          <a:xfrm>
            <a:off x="215516" y="1018630"/>
            <a:ext cx="8712968" cy="5337720"/>
          </a:xfrm>
        </p:spPr>
        <p:txBody>
          <a:bodyPr>
            <a:normAutofit lnSpcReduction="10000"/>
          </a:bodyPr>
          <a:lstStyle/>
          <a:p>
            <a:pPr marL="324000">
              <a:lnSpc>
                <a:spcPct val="150000"/>
              </a:lnSpc>
            </a:pPr>
            <a:r>
              <a:rPr lang="en-GB" sz="1800" dirty="0" smtClean="0"/>
              <a:t>9:15-9:35: </a:t>
            </a:r>
            <a:r>
              <a:rPr lang="fr-FR" sz="2000" dirty="0" smtClean="0">
                <a:solidFill>
                  <a:srgbClr val="C00000"/>
                </a:solidFill>
              </a:rPr>
              <a:t>Introduction </a:t>
            </a:r>
            <a:r>
              <a:rPr lang="fr-FR" sz="1800" dirty="0" smtClean="0"/>
              <a:t>(Edwige Tournefier)</a:t>
            </a:r>
          </a:p>
          <a:p>
            <a:pPr marL="324000">
              <a:lnSpc>
                <a:spcPct val="150000"/>
              </a:lnSpc>
            </a:pPr>
            <a:r>
              <a:rPr lang="fr-FR" sz="1800" dirty="0" smtClean="0"/>
              <a:t>9:35-10:05: </a:t>
            </a:r>
            <a:r>
              <a:rPr lang="fr-FR" sz="2000" dirty="0" smtClean="0">
                <a:solidFill>
                  <a:srgbClr val="C00000"/>
                </a:solidFill>
              </a:rPr>
              <a:t>La physique des particules </a:t>
            </a:r>
            <a:r>
              <a:rPr lang="fr-FR" sz="1800" dirty="0" smtClean="0"/>
              <a:t>(</a:t>
            </a:r>
            <a:r>
              <a:rPr lang="fr-FR" sz="1800" dirty="0"/>
              <a:t>V</a:t>
            </a:r>
            <a:r>
              <a:rPr lang="fr-FR" sz="1800" dirty="0" smtClean="0"/>
              <a:t>incent Poireau)</a:t>
            </a:r>
          </a:p>
          <a:p>
            <a:pPr marL="324000">
              <a:lnSpc>
                <a:spcPct val="150000"/>
              </a:lnSpc>
            </a:pPr>
            <a:r>
              <a:rPr lang="fr-FR" sz="1800" dirty="0" smtClean="0"/>
              <a:t>10:05-10:20: </a:t>
            </a:r>
            <a:r>
              <a:rPr lang="fr-FR" sz="2000" dirty="0" smtClean="0">
                <a:solidFill>
                  <a:srgbClr val="C00000"/>
                </a:solidFill>
              </a:rPr>
              <a:t>Les métiers de la recherche </a:t>
            </a:r>
            <a:r>
              <a:rPr lang="fr-FR" sz="1800" dirty="0" smtClean="0"/>
              <a:t>(Chantal Vallée)</a:t>
            </a:r>
          </a:p>
          <a:p>
            <a:pPr marL="324000">
              <a:lnSpc>
                <a:spcPct val="150000"/>
              </a:lnSpc>
            </a:pPr>
            <a:r>
              <a:rPr lang="fr-FR" sz="1800" dirty="0" smtClean="0"/>
              <a:t>10:20-10:35: </a:t>
            </a:r>
            <a:r>
              <a:rPr lang="fr-FR" sz="2000" dirty="0">
                <a:solidFill>
                  <a:srgbClr val="0000FF"/>
                </a:solidFill>
              </a:rPr>
              <a:t>pause </a:t>
            </a:r>
            <a:r>
              <a:rPr lang="fr-FR" sz="2000" dirty="0" smtClean="0">
                <a:solidFill>
                  <a:srgbClr val="0000FF"/>
                </a:solidFill>
              </a:rPr>
              <a:t>café</a:t>
            </a:r>
            <a:endParaRPr lang="fr-FR" sz="2000" dirty="0">
              <a:solidFill>
                <a:srgbClr val="0000FF"/>
              </a:solidFill>
            </a:endParaRPr>
          </a:p>
          <a:p>
            <a:pPr marL="324000">
              <a:lnSpc>
                <a:spcPct val="150000"/>
              </a:lnSpc>
            </a:pPr>
            <a:r>
              <a:rPr lang="fr-FR" sz="1800" dirty="0" smtClean="0"/>
              <a:t>10:35-11h25: </a:t>
            </a:r>
            <a:r>
              <a:rPr lang="fr-FR" sz="2000" dirty="0" smtClean="0">
                <a:solidFill>
                  <a:srgbClr val="C00000"/>
                </a:solidFill>
              </a:rPr>
              <a:t>Visite des stands </a:t>
            </a:r>
            <a:r>
              <a:rPr lang="fr-FR" sz="2000" dirty="0" err="1" smtClean="0">
                <a:solidFill>
                  <a:srgbClr val="C00000"/>
                </a:solidFill>
              </a:rPr>
              <a:t>Astro-Virgo</a:t>
            </a:r>
            <a:r>
              <a:rPr lang="fr-FR" sz="2000" dirty="0" smtClean="0">
                <a:solidFill>
                  <a:srgbClr val="C00000"/>
                </a:solidFill>
              </a:rPr>
              <a:t> et Neutrinos </a:t>
            </a:r>
            <a:r>
              <a:rPr lang="fr-FR" sz="1800" dirty="0" smtClean="0"/>
              <a:t>- 2 groupes</a:t>
            </a:r>
          </a:p>
          <a:p>
            <a:pPr marL="324000">
              <a:lnSpc>
                <a:spcPct val="150000"/>
              </a:lnSpc>
            </a:pPr>
            <a:r>
              <a:rPr lang="fr-FR" sz="1800" dirty="0" smtClean="0"/>
              <a:t>11:30-12:00: </a:t>
            </a:r>
            <a:r>
              <a:rPr lang="fr-FR" sz="2000" dirty="0" smtClean="0">
                <a:solidFill>
                  <a:srgbClr val="C00000"/>
                </a:solidFill>
              </a:rPr>
              <a:t>le LHC et ATLAS </a:t>
            </a:r>
            <a:r>
              <a:rPr lang="fr-FR" sz="1800" dirty="0" smtClean="0"/>
              <a:t>(</a:t>
            </a:r>
            <a:r>
              <a:rPr lang="en-GB" sz="1800" dirty="0" err="1"/>
              <a:t>Narei</a:t>
            </a:r>
            <a:r>
              <a:rPr lang="en-GB" sz="1800" dirty="0"/>
              <a:t> Lorenzo Martinez</a:t>
            </a:r>
            <a:r>
              <a:rPr lang="fr-FR" sz="1800" dirty="0" smtClean="0"/>
              <a:t>)</a:t>
            </a:r>
            <a:endParaRPr lang="fr-FR" sz="1800" dirty="0" smtClean="0"/>
          </a:p>
          <a:p>
            <a:pPr marL="324000">
              <a:lnSpc>
                <a:spcPct val="150000"/>
              </a:lnSpc>
            </a:pPr>
            <a:r>
              <a:rPr lang="fr-FR" sz="1800" dirty="0" smtClean="0"/>
              <a:t>12:00-12:15: </a:t>
            </a:r>
            <a:r>
              <a:rPr lang="fr-FR" sz="1800" dirty="0" smtClean="0">
                <a:solidFill>
                  <a:srgbClr val="C00000"/>
                </a:solidFill>
              </a:rPr>
              <a:t>Film ATLAS</a:t>
            </a:r>
          </a:p>
          <a:p>
            <a:pPr marL="324000">
              <a:lnSpc>
                <a:spcPct val="150000"/>
              </a:lnSpc>
            </a:pPr>
            <a:r>
              <a:rPr lang="fr-FR" sz="1800" dirty="0" smtClean="0"/>
              <a:t>12:15-13:30: </a:t>
            </a:r>
            <a:r>
              <a:rPr lang="fr-FR" sz="2000" dirty="0" smtClean="0">
                <a:solidFill>
                  <a:srgbClr val="0000FF"/>
                </a:solidFill>
              </a:rPr>
              <a:t>déjeuner</a:t>
            </a:r>
            <a:endParaRPr lang="fr-FR" sz="1800" dirty="0" smtClean="0"/>
          </a:p>
          <a:p>
            <a:pPr marL="324000">
              <a:lnSpc>
                <a:spcPct val="150000"/>
              </a:lnSpc>
            </a:pPr>
            <a:r>
              <a:rPr lang="fr-FR" sz="1800" dirty="0" smtClean="0"/>
              <a:t>13:30-16:00: </a:t>
            </a:r>
            <a:r>
              <a:rPr lang="fr-FR" sz="2000" dirty="0" err="1" smtClean="0">
                <a:solidFill>
                  <a:srgbClr val="C00000"/>
                </a:solidFill>
              </a:rPr>
              <a:t>Masterclass</a:t>
            </a:r>
            <a:r>
              <a:rPr lang="fr-FR" sz="1800" dirty="0" smtClean="0"/>
              <a:t> </a:t>
            </a:r>
            <a:r>
              <a:rPr lang="fr-FR" sz="1800" dirty="0" smtClean="0"/>
              <a:t>(</a:t>
            </a:r>
            <a:r>
              <a:rPr lang="en-GB" sz="1800" dirty="0" err="1" smtClean="0"/>
              <a:t>Stéphane</a:t>
            </a:r>
            <a:r>
              <a:rPr lang="en-GB" sz="1800" dirty="0" smtClean="0"/>
              <a:t> </a:t>
            </a:r>
            <a:r>
              <a:rPr lang="en-GB" sz="1800" dirty="0" err="1" smtClean="0"/>
              <a:t>Jezequel</a:t>
            </a:r>
            <a:r>
              <a:rPr lang="en-GB" sz="1800" dirty="0" smtClean="0"/>
              <a:t>, </a:t>
            </a:r>
            <a:r>
              <a:rPr lang="en-GB" sz="1800" dirty="0" err="1"/>
              <a:t>Narei</a:t>
            </a:r>
            <a:r>
              <a:rPr lang="en-GB" sz="1800" dirty="0"/>
              <a:t> Lorenzo </a:t>
            </a:r>
            <a:r>
              <a:rPr lang="en-GB" sz="1800" dirty="0" smtClean="0"/>
              <a:t>Martinez, </a:t>
            </a:r>
            <a:r>
              <a:rPr lang="en-GB" sz="1800" dirty="0" smtClean="0"/>
              <a:t>Edwige Tournefier, </a:t>
            </a:r>
            <a:r>
              <a:rPr lang="en-GB" sz="1800" dirty="0"/>
              <a:t>Jessica Leveque</a:t>
            </a:r>
            <a:r>
              <a:rPr lang="en-GB" sz="1800" dirty="0" smtClean="0"/>
              <a:t>)</a:t>
            </a:r>
          </a:p>
          <a:p>
            <a:pPr marL="324000">
              <a:lnSpc>
                <a:spcPct val="150000"/>
              </a:lnSpc>
            </a:pPr>
            <a:r>
              <a:rPr lang="en-GB" sz="1800" dirty="0" smtClean="0"/>
              <a:t>16:00-17:00</a:t>
            </a:r>
            <a:r>
              <a:rPr lang="en-GB" sz="1800" dirty="0" smtClean="0"/>
              <a:t>: </a:t>
            </a:r>
            <a:r>
              <a:rPr lang="en-GB" sz="2000" dirty="0" err="1" smtClean="0">
                <a:solidFill>
                  <a:srgbClr val="C00000"/>
                </a:solidFill>
              </a:rPr>
              <a:t>Visioconférence</a:t>
            </a:r>
            <a:r>
              <a:rPr lang="en-GB" sz="2000" dirty="0" smtClean="0">
                <a:solidFill>
                  <a:srgbClr val="C00000"/>
                </a:solidFill>
              </a:rPr>
              <a:t> avec les </a:t>
            </a:r>
            <a:r>
              <a:rPr lang="en-GB" sz="2000" dirty="0" err="1" smtClean="0">
                <a:solidFill>
                  <a:srgbClr val="C00000"/>
                </a:solidFill>
              </a:rPr>
              <a:t>autres</a:t>
            </a:r>
            <a:r>
              <a:rPr lang="en-GB" sz="2000" dirty="0" smtClean="0">
                <a:solidFill>
                  <a:srgbClr val="C00000"/>
                </a:solidFill>
              </a:rPr>
              <a:t> classes</a:t>
            </a:r>
            <a:endParaRPr lang="en-GB" sz="2000" dirty="0">
              <a:solidFill>
                <a:srgbClr val="C00000"/>
              </a:solidFill>
            </a:endParaRPr>
          </a:p>
        </p:txBody>
      </p:sp>
      <p:sp>
        <p:nvSpPr>
          <p:cNvPr id="5" name="Espace réservé du pied de page 4"/>
          <p:cNvSpPr>
            <a:spLocks noGrp="1"/>
          </p:cNvSpPr>
          <p:nvPr>
            <p:ph type="ftr" sz="quarter" idx="11"/>
          </p:nvPr>
        </p:nvSpPr>
        <p:spPr/>
        <p:txBody>
          <a:bodyPr/>
          <a:lstStyle/>
          <a:p>
            <a:r>
              <a:rPr lang="fr-BE" smtClean="0"/>
              <a:t>Masterclass</a:t>
            </a:r>
            <a:endParaRPr lang="fr-BE" dirty="0"/>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2</a:t>
            </a:fld>
            <a:endParaRPr lang="fr-BE" dirty="0"/>
          </a:p>
        </p:txBody>
      </p:sp>
      <p:sp>
        <p:nvSpPr>
          <p:cNvPr id="8" name="Espace réservé de la date 7"/>
          <p:cNvSpPr>
            <a:spLocks noGrp="1"/>
          </p:cNvSpPr>
          <p:nvPr>
            <p:ph type="dt" sz="half" idx="10"/>
          </p:nvPr>
        </p:nvSpPr>
        <p:spPr/>
        <p:txBody>
          <a:bodyPr/>
          <a:lstStyle/>
          <a:p>
            <a:r>
              <a:rPr lang="en-US" smtClean="0"/>
              <a:t>Edwige Tournefier</a:t>
            </a:r>
            <a:endParaRPr lang="fr-BE" dirty="0"/>
          </a:p>
        </p:txBody>
      </p:sp>
    </p:spTree>
    <p:extLst>
      <p:ext uri="{BB962C8B-B14F-4D97-AF65-F5344CB8AC3E}">
        <p14:creationId xmlns:p14="http://schemas.microsoft.com/office/powerpoint/2010/main" val="247169276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p:cNvSpPr>
            <a:spLocks noGrp="1"/>
          </p:cNvSpPr>
          <p:nvPr>
            <p:ph type="ftr" sz="quarter" idx="11"/>
          </p:nvPr>
        </p:nvSpPr>
        <p:spPr/>
        <p:txBody>
          <a:bodyPr/>
          <a:lstStyle/>
          <a:p>
            <a:r>
              <a:rPr lang="fr-FR" smtClean="0"/>
              <a:t>Masterclass</a:t>
            </a:r>
            <a:endParaRPr lang="fr-BE"/>
          </a:p>
        </p:txBody>
      </p:sp>
      <p:sp>
        <p:nvSpPr>
          <p:cNvPr id="5" name="Titre 1"/>
          <p:cNvSpPr txBox="1">
            <a:spLocks/>
          </p:cNvSpPr>
          <p:nvPr/>
        </p:nvSpPr>
        <p:spPr>
          <a:xfrm>
            <a:off x="457200" y="0"/>
            <a:ext cx="8229600" cy="1147272"/>
          </a:xfrm>
          <a:prstGeom prst="rect">
            <a:avLst/>
          </a:prstGeom>
        </p:spPr>
        <p:txBody>
          <a:bodyP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err="1" smtClean="0">
                <a:ln>
                  <a:noFill/>
                </a:ln>
                <a:solidFill>
                  <a:srgbClr val="FF0000"/>
                </a:solidFill>
                <a:effectLst/>
                <a:uLnTx/>
                <a:uFillTx/>
                <a:latin typeface="+mj-lt"/>
                <a:ea typeface="Tahoma" pitchFamily="34" charset="0"/>
                <a:cs typeface="Tahoma" pitchFamily="34" charset="0"/>
              </a:rPr>
              <a:t>Construire</a:t>
            </a:r>
            <a:r>
              <a:rPr kumimoji="0" lang="en-US" sz="3200" b="0" i="0" u="none" strike="noStrike" kern="1200" cap="none" spc="0" normalizeH="0" baseline="0" noProof="0" dirty="0" smtClean="0">
                <a:ln>
                  <a:noFill/>
                </a:ln>
                <a:solidFill>
                  <a:srgbClr val="FF0000"/>
                </a:solidFill>
                <a:effectLst/>
                <a:uLnTx/>
                <a:uFillTx/>
                <a:latin typeface="+mj-lt"/>
                <a:ea typeface="Tahoma" pitchFamily="34" charset="0"/>
                <a:cs typeface="Tahoma" pitchFamily="34" charset="0"/>
              </a:rPr>
              <a:t> les </a:t>
            </a:r>
            <a:r>
              <a:rPr kumimoji="0" lang="en-US" sz="3200" b="0" i="0" u="none" strike="noStrike" kern="1200" cap="none" spc="0" normalizeH="0" baseline="0" noProof="0" dirty="0" err="1" smtClean="0">
                <a:ln>
                  <a:noFill/>
                </a:ln>
                <a:solidFill>
                  <a:srgbClr val="FF0000"/>
                </a:solidFill>
                <a:effectLst/>
                <a:uLnTx/>
                <a:uFillTx/>
                <a:latin typeface="+mj-lt"/>
                <a:ea typeface="Tahoma" pitchFamily="34" charset="0"/>
                <a:cs typeface="Tahoma" pitchFamily="34" charset="0"/>
              </a:rPr>
              <a:t>détecteurs</a:t>
            </a:r>
            <a:r>
              <a:rPr kumimoji="0" lang="en-US" sz="3200" b="0" i="0" u="none" strike="noStrike" kern="1200" cap="none" spc="0" normalizeH="0" baseline="0" noProof="0" dirty="0" smtClean="0">
                <a:ln>
                  <a:noFill/>
                </a:ln>
                <a:solidFill>
                  <a:srgbClr val="FF0000"/>
                </a:solidFill>
                <a:effectLst/>
                <a:uLnTx/>
                <a:uFillTx/>
                <a:latin typeface="+mj-lt"/>
                <a:ea typeface="Tahoma" pitchFamily="34" charset="0"/>
                <a:cs typeface="Tahoma" pitchFamily="34" charset="0"/>
              </a:rPr>
              <a:t>: </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smtClean="0">
                <a:ln>
                  <a:noFill/>
                </a:ln>
                <a:solidFill>
                  <a:srgbClr val="FF0000"/>
                </a:solidFill>
                <a:effectLst/>
                <a:uLnTx/>
                <a:uFillTx/>
                <a:latin typeface="+mj-lt"/>
                <a:ea typeface="Tahoma" pitchFamily="34" charset="0"/>
                <a:cs typeface="Tahoma" pitchFamily="34" charset="0"/>
              </a:rPr>
              <a:t>les services techniques au LAPP</a:t>
            </a:r>
            <a:endParaRPr kumimoji="0" lang="fr-FR" sz="3200" b="0" i="0" u="none" strike="noStrike" kern="1200" cap="none" spc="0" normalizeH="0" baseline="0" noProof="0" dirty="0">
              <a:ln>
                <a:noFill/>
              </a:ln>
              <a:solidFill>
                <a:srgbClr val="FF0000"/>
              </a:solidFill>
              <a:effectLst/>
              <a:uLnTx/>
              <a:uFillTx/>
              <a:latin typeface="+mj-lt"/>
              <a:ea typeface="Tahoma" pitchFamily="34" charset="0"/>
              <a:cs typeface="Tahoma" pitchFamily="34" charset="0"/>
            </a:endParaRPr>
          </a:p>
        </p:txBody>
      </p:sp>
      <p:sp>
        <p:nvSpPr>
          <p:cNvPr id="6" name="ZoneTexte 5"/>
          <p:cNvSpPr txBox="1"/>
          <p:nvPr/>
        </p:nvSpPr>
        <p:spPr>
          <a:xfrm>
            <a:off x="611560" y="980728"/>
            <a:ext cx="3500462" cy="2677656"/>
          </a:xfrm>
          <a:prstGeom prst="rect">
            <a:avLst/>
          </a:prstGeom>
          <a:solidFill>
            <a:schemeClr val="accent5">
              <a:lumMod val="20000"/>
              <a:lumOff val="80000"/>
            </a:schemeClr>
          </a:solidFill>
          <a:effectLst>
            <a:innerShdw blurRad="63500" dist="50800" dir="2700000">
              <a:prstClr val="black">
                <a:alpha val="50000"/>
              </a:prstClr>
            </a:innerShdw>
          </a:effectLst>
        </p:spPr>
        <p:txBody>
          <a:bodyPr wrap="square" rtlCol="0">
            <a:spAutoFit/>
          </a:bodyPr>
          <a:lstStyle/>
          <a:p>
            <a:r>
              <a:rPr lang="fr-FR" dirty="0" smtClean="0"/>
              <a:t> </a:t>
            </a:r>
            <a:r>
              <a:rPr lang="fr-FR" sz="2000" dirty="0" smtClean="0"/>
              <a:t>Les services de </a:t>
            </a:r>
          </a:p>
          <a:p>
            <a:pPr marL="342900" indent="-342900">
              <a:buFontTx/>
              <a:buChar char="-"/>
            </a:pPr>
            <a:r>
              <a:rPr lang="fr-FR" sz="2000" b="1" dirty="0"/>
              <a:t>m</a:t>
            </a:r>
            <a:r>
              <a:rPr lang="fr-FR" sz="2000" b="1" dirty="0" smtClean="0"/>
              <a:t>écanique</a:t>
            </a:r>
            <a:endParaRPr lang="fr-FR" sz="2000" dirty="0"/>
          </a:p>
          <a:p>
            <a:pPr marL="342900" indent="-342900">
              <a:buFontTx/>
              <a:buChar char="-"/>
            </a:pPr>
            <a:r>
              <a:rPr lang="fr-FR" sz="2000" b="1" dirty="0" smtClean="0"/>
              <a:t>électronique</a:t>
            </a:r>
            <a:r>
              <a:rPr lang="fr-FR" sz="2000" dirty="0" smtClean="0"/>
              <a:t> </a:t>
            </a:r>
            <a:endParaRPr lang="fr-FR" sz="2000" dirty="0"/>
          </a:p>
          <a:p>
            <a:pPr marL="342900" indent="-342900">
              <a:buFontTx/>
              <a:buChar char="-"/>
            </a:pPr>
            <a:r>
              <a:rPr lang="fr-FR" sz="2000" b="1" dirty="0" smtClean="0"/>
              <a:t>informatique</a:t>
            </a:r>
            <a:r>
              <a:rPr lang="fr-FR" sz="2000" dirty="0" smtClean="0"/>
              <a:t> </a:t>
            </a:r>
          </a:p>
          <a:p>
            <a:r>
              <a:rPr lang="fr-FR" sz="2000" dirty="0" smtClean="0"/>
              <a:t>aident à concevoir et réaliser détecteurs et logiciels à la pointe de la technologie</a:t>
            </a:r>
          </a:p>
          <a:p>
            <a:endParaRPr lang="fr-FR" sz="800" dirty="0" smtClean="0"/>
          </a:p>
          <a:p>
            <a:r>
              <a:rPr lang="fr-FR" sz="2000" dirty="0" smtClean="0">
                <a:solidFill>
                  <a:srgbClr val="0000FF"/>
                </a:solidFill>
              </a:rPr>
              <a:t>~ 80 ingénieurs et techniciens</a:t>
            </a:r>
          </a:p>
        </p:txBody>
      </p:sp>
      <p:pic>
        <p:nvPicPr>
          <p:cNvPr id="8" name="Image 5" descr="brouillon9.jpg"/>
          <p:cNvPicPr>
            <a:picLocks noChangeAspect="1"/>
          </p:cNvPicPr>
          <p:nvPr/>
        </p:nvPicPr>
        <p:blipFill>
          <a:blip r:embed="rId2" cstate="print"/>
          <a:srcRect/>
          <a:stretch>
            <a:fillRect/>
          </a:stretch>
        </p:blipFill>
        <p:spPr bwMode="auto">
          <a:xfrm>
            <a:off x="5010925" y="1290147"/>
            <a:ext cx="3641696" cy="2424941"/>
          </a:xfrm>
          <a:prstGeom prst="rect">
            <a:avLst/>
          </a:prstGeom>
          <a:noFill/>
          <a:ln w="9525">
            <a:noFill/>
            <a:miter lim="800000"/>
            <a:headEnd/>
            <a:tailEnd/>
          </a:ln>
        </p:spPr>
      </p:pic>
      <p:pic>
        <p:nvPicPr>
          <p:cNvPr id="9" name="Image 2" descr="test1.jpg"/>
          <p:cNvPicPr>
            <a:picLocks noChangeAspect="1"/>
          </p:cNvPicPr>
          <p:nvPr/>
        </p:nvPicPr>
        <p:blipFill>
          <a:blip r:embed="rId3" cstate="print"/>
          <a:srcRect/>
          <a:stretch>
            <a:fillRect/>
          </a:stretch>
        </p:blipFill>
        <p:spPr bwMode="auto">
          <a:xfrm>
            <a:off x="443219" y="3573015"/>
            <a:ext cx="2023424" cy="2698263"/>
          </a:xfrm>
          <a:prstGeom prst="rect">
            <a:avLst/>
          </a:prstGeom>
          <a:noFill/>
          <a:ln w="9525">
            <a:noFill/>
            <a:miter lim="800000"/>
            <a:headEnd/>
            <a:tailEnd/>
          </a:ln>
        </p:spPr>
      </p:pic>
      <p:sp>
        <p:nvSpPr>
          <p:cNvPr id="10" name="Espace réservé du numéro de diapositive 9"/>
          <p:cNvSpPr>
            <a:spLocks noGrp="1"/>
          </p:cNvSpPr>
          <p:nvPr>
            <p:ph type="sldNum" sz="quarter" idx="12"/>
          </p:nvPr>
        </p:nvSpPr>
        <p:spPr/>
        <p:txBody>
          <a:bodyPr/>
          <a:lstStyle/>
          <a:p>
            <a:fld id="{CF4668DC-857F-487D-BFFA-8C0CA5037977}" type="slidenum">
              <a:rPr lang="fr-BE" smtClean="0"/>
              <a:pPr/>
              <a:t>20</a:t>
            </a:fld>
            <a:endParaRPr lang="fr-BE"/>
          </a:p>
        </p:txBody>
      </p:sp>
      <p:sp>
        <p:nvSpPr>
          <p:cNvPr id="11" name="Espace réservé de la date 10"/>
          <p:cNvSpPr>
            <a:spLocks noGrp="1"/>
          </p:cNvSpPr>
          <p:nvPr>
            <p:ph type="dt" sz="half" idx="10"/>
          </p:nvPr>
        </p:nvSpPr>
        <p:spPr/>
        <p:txBody>
          <a:bodyPr/>
          <a:lstStyle/>
          <a:p>
            <a:r>
              <a:rPr lang="en-US" smtClean="0"/>
              <a:t>Edwige Tournefier</a:t>
            </a:r>
            <a:endParaRPr lang="fr-BE"/>
          </a:p>
        </p:txBody>
      </p:sp>
      <p:pic>
        <p:nvPicPr>
          <p:cNvPr id="2050" name="Picture 2" descr="http://lapp.in2p3.fr/IMG/jpg/Must_PhotoEnsembl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66875" y="3850742"/>
            <a:ext cx="1702237" cy="2534158"/>
          </a:xfrm>
          <a:prstGeom prst="rect">
            <a:avLst/>
          </a:prstGeom>
          <a:noFill/>
          <a:extLst>
            <a:ext uri="{909E8E84-426E-40DD-AFC4-6F175D3DCCD1}">
              <a14:hiddenFill xmlns:a14="http://schemas.microsoft.com/office/drawing/2010/main">
                <a:solidFill>
                  <a:srgbClr val="FFFFFF"/>
                </a:solidFill>
              </a14:hiddenFill>
            </a:ext>
          </a:extLst>
        </p:spPr>
      </p:pic>
      <p:sp>
        <p:nvSpPr>
          <p:cNvPr id="12" name="ZoneTexte 11"/>
          <p:cNvSpPr txBox="1"/>
          <p:nvPr/>
        </p:nvSpPr>
        <p:spPr>
          <a:xfrm>
            <a:off x="5724128" y="3779748"/>
            <a:ext cx="2111155" cy="369332"/>
          </a:xfrm>
          <a:prstGeom prst="rect">
            <a:avLst/>
          </a:prstGeom>
          <a:noFill/>
        </p:spPr>
        <p:txBody>
          <a:bodyPr wrap="none" rtlCol="0">
            <a:spAutoFit/>
          </a:bodyPr>
          <a:lstStyle/>
          <a:p>
            <a:r>
              <a:rPr lang="en-GB" dirty="0" smtClean="0"/>
              <a:t>Salle de </a:t>
            </a:r>
            <a:r>
              <a:rPr lang="en-GB" dirty="0" err="1" smtClean="0"/>
              <a:t>calcul</a:t>
            </a:r>
            <a:r>
              <a:rPr lang="en-GB" dirty="0" smtClean="0"/>
              <a:t> MUST</a:t>
            </a:r>
            <a:endParaRPr lang="en-GB" dirty="0"/>
          </a:p>
        </p:txBody>
      </p:sp>
      <p:pic>
        <p:nvPicPr>
          <p:cNvPr id="2054" name="Picture 6" descr="Figure 1 : La salle de contrôle ATLA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18511" y="4167268"/>
            <a:ext cx="3096495" cy="190110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ext Box 2"/>
          <p:cNvSpPr txBox="1">
            <a:spLocks noChangeArrowheads="1"/>
          </p:cNvSpPr>
          <p:nvPr/>
        </p:nvSpPr>
        <p:spPr bwMode="auto">
          <a:xfrm>
            <a:off x="2346325" y="452413"/>
            <a:ext cx="184731" cy="369332"/>
          </a:xfrm>
          <a:prstGeom prst="rect">
            <a:avLst/>
          </a:prstGeom>
          <a:noFill/>
          <a:ln w="9525">
            <a:noFill/>
            <a:miter lim="800000"/>
            <a:headEnd/>
            <a:tailEnd/>
          </a:ln>
        </p:spPr>
        <p:txBody>
          <a:bodyPr wrap="none">
            <a:spAutoFit/>
          </a:bodyPr>
          <a:lstStyle/>
          <a:p>
            <a:endParaRPr lang="fr-FR">
              <a:latin typeface="Berlin Sans FB" pitchFamily="34" charset="0"/>
            </a:endParaRPr>
          </a:p>
        </p:txBody>
      </p:sp>
      <p:sp>
        <p:nvSpPr>
          <p:cNvPr id="55299" name="Rectangle 3"/>
          <p:cNvSpPr>
            <a:spLocks noChangeArrowheads="1"/>
          </p:cNvSpPr>
          <p:nvPr/>
        </p:nvSpPr>
        <p:spPr bwMode="auto">
          <a:xfrm>
            <a:off x="399992" y="908720"/>
            <a:ext cx="8286808" cy="3477875"/>
          </a:xfrm>
          <a:prstGeom prst="rect">
            <a:avLst/>
          </a:prstGeom>
          <a:noFill/>
          <a:ln w="9525">
            <a:noFill/>
            <a:miter lim="800000"/>
            <a:headEnd/>
            <a:tailEnd/>
          </a:ln>
        </p:spPr>
        <p:txBody>
          <a:bodyPr wrap="square">
            <a:spAutoFit/>
          </a:bodyPr>
          <a:lstStyle/>
          <a:p>
            <a:pPr>
              <a:spcBef>
                <a:spcPct val="50000"/>
              </a:spcBef>
            </a:pPr>
            <a:r>
              <a:rPr lang="fr-FR" sz="2000" dirty="0" smtClean="0"/>
              <a:t>-Des expérimentateurs </a:t>
            </a:r>
            <a:r>
              <a:rPr lang="fr-FR" sz="2000" dirty="0" smtClean="0">
                <a:solidFill>
                  <a:srgbClr val="0070C0"/>
                </a:solidFill>
              </a:rPr>
              <a:t>(~35) chercheurs et enseignant-chercheurs</a:t>
            </a:r>
            <a:endParaRPr lang="fr-FR" sz="2000" dirty="0">
              <a:solidFill>
                <a:srgbClr val="0070C0"/>
              </a:solidFill>
            </a:endParaRPr>
          </a:p>
          <a:p>
            <a:pPr>
              <a:spcBef>
                <a:spcPct val="50000"/>
              </a:spcBef>
            </a:pPr>
            <a:r>
              <a:rPr lang="fr-FR" sz="2000" dirty="0" smtClean="0">
                <a:solidFill>
                  <a:srgbClr val="0000FF"/>
                </a:solidFill>
              </a:rPr>
              <a:t>Au sein de grandes collaborations internationales , ils </a:t>
            </a:r>
            <a:r>
              <a:rPr lang="fr-FR" sz="2000" dirty="0">
                <a:solidFill>
                  <a:srgbClr val="0000FF"/>
                </a:solidFill>
              </a:rPr>
              <a:t>conçoivent, construisent et interprètent les résultats des </a:t>
            </a:r>
            <a:r>
              <a:rPr lang="fr-FR" sz="2000" dirty="0" smtClean="0">
                <a:solidFill>
                  <a:srgbClr val="0000FF"/>
                </a:solidFill>
              </a:rPr>
              <a:t>expériences</a:t>
            </a:r>
            <a:endParaRPr lang="fr-FR" sz="2000" dirty="0">
              <a:solidFill>
                <a:srgbClr val="0000FF"/>
              </a:solidFill>
            </a:endParaRPr>
          </a:p>
          <a:p>
            <a:pPr>
              <a:spcBef>
                <a:spcPct val="50000"/>
              </a:spcBef>
            </a:pPr>
            <a:r>
              <a:rPr lang="fr-FR" sz="2000" dirty="0" smtClean="0"/>
              <a:t>-Des étudiants (en thèse ou en stage) </a:t>
            </a:r>
            <a:r>
              <a:rPr lang="fr-FR" sz="2000" dirty="0" smtClean="0">
                <a:solidFill>
                  <a:srgbClr val="0070C0"/>
                </a:solidFill>
              </a:rPr>
              <a:t>(~20)</a:t>
            </a:r>
            <a:endParaRPr lang="fr-FR" sz="2000" dirty="0" smtClean="0"/>
          </a:p>
          <a:p>
            <a:pPr>
              <a:spcBef>
                <a:spcPct val="50000"/>
              </a:spcBef>
            </a:pPr>
            <a:r>
              <a:rPr lang="fr-FR" sz="2000" dirty="0" smtClean="0"/>
              <a:t>-Des </a:t>
            </a:r>
            <a:r>
              <a:rPr lang="fr-FR" sz="2000" dirty="0"/>
              <a:t>ingénieurs et techniciens </a:t>
            </a:r>
            <a:r>
              <a:rPr lang="fr-FR" sz="2000" dirty="0" smtClean="0">
                <a:solidFill>
                  <a:srgbClr val="0070C0"/>
                </a:solidFill>
              </a:rPr>
              <a:t>(~70)</a:t>
            </a:r>
            <a:endParaRPr lang="fr-FR" sz="2000" dirty="0"/>
          </a:p>
          <a:p>
            <a:pPr>
              <a:spcBef>
                <a:spcPct val="50000"/>
              </a:spcBef>
            </a:pPr>
            <a:r>
              <a:rPr lang="fr-FR" sz="2000" dirty="0">
                <a:solidFill>
                  <a:srgbClr val="0000FF"/>
                </a:solidFill>
              </a:rPr>
              <a:t>En informatique, électronique et  mécanique : ils réalisent les détecteurs.</a:t>
            </a:r>
          </a:p>
          <a:p>
            <a:pPr>
              <a:spcBef>
                <a:spcPct val="50000"/>
              </a:spcBef>
            </a:pPr>
            <a:r>
              <a:rPr lang="fr-FR" sz="2000" dirty="0" smtClean="0"/>
              <a:t>-Des administratifs </a:t>
            </a:r>
            <a:r>
              <a:rPr lang="fr-FR" sz="2000" dirty="0" smtClean="0">
                <a:solidFill>
                  <a:srgbClr val="0070C0"/>
                </a:solidFill>
              </a:rPr>
              <a:t>(~10)</a:t>
            </a:r>
            <a:endParaRPr lang="fr-FR" sz="2000" dirty="0"/>
          </a:p>
          <a:p>
            <a:pPr>
              <a:spcBef>
                <a:spcPct val="50000"/>
              </a:spcBef>
            </a:pPr>
            <a:r>
              <a:rPr lang="fr-FR" sz="2000" dirty="0">
                <a:solidFill>
                  <a:srgbClr val="0000FF"/>
                </a:solidFill>
              </a:rPr>
              <a:t>Pour effectuer les commandes, gérer  et prévoir</a:t>
            </a:r>
            <a:r>
              <a:rPr lang="fr-FR" sz="2000" dirty="0" smtClean="0">
                <a:solidFill>
                  <a:srgbClr val="0000FF"/>
                </a:solidFill>
              </a:rPr>
              <a:t>…</a:t>
            </a:r>
          </a:p>
        </p:txBody>
      </p:sp>
      <p:sp>
        <p:nvSpPr>
          <p:cNvPr id="9" name="Titre 1"/>
          <p:cNvSpPr txBox="1">
            <a:spLocks/>
          </p:cNvSpPr>
          <p:nvPr/>
        </p:nvSpPr>
        <p:spPr>
          <a:xfrm>
            <a:off x="457200" y="-24"/>
            <a:ext cx="822960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3200" b="0" i="0" u="none" strike="noStrike" kern="1200" cap="none" spc="0" normalizeH="0" baseline="0" dirty="0" smtClean="0">
                <a:ln>
                  <a:noFill/>
                </a:ln>
                <a:solidFill>
                  <a:srgbClr val="FF0000"/>
                </a:solidFill>
                <a:effectLst/>
                <a:uLnTx/>
                <a:uFillTx/>
                <a:ea typeface="+mj-ea"/>
                <a:cs typeface="+mj-cs"/>
              </a:rPr>
              <a:t>Qui travaille au laboratoire?</a:t>
            </a:r>
            <a:endParaRPr kumimoji="0" lang="fr-FR" sz="3200" b="0" i="0" u="none" strike="noStrike" kern="1200" cap="none" spc="0" normalizeH="0" baseline="0" dirty="0">
              <a:ln>
                <a:noFill/>
              </a:ln>
              <a:solidFill>
                <a:srgbClr val="FF0000"/>
              </a:solidFill>
              <a:effectLst/>
              <a:uLnTx/>
              <a:uFillTx/>
              <a:ea typeface="+mj-ea"/>
              <a:cs typeface="+mj-cs"/>
            </a:endParaRPr>
          </a:p>
        </p:txBody>
      </p:sp>
      <p:sp>
        <p:nvSpPr>
          <p:cNvPr id="5" name="Espace réservé de la date 4"/>
          <p:cNvSpPr>
            <a:spLocks noGrp="1"/>
          </p:cNvSpPr>
          <p:nvPr>
            <p:ph type="dt" sz="half" idx="10"/>
          </p:nvPr>
        </p:nvSpPr>
        <p:spPr/>
        <p:txBody>
          <a:bodyPr/>
          <a:lstStyle/>
          <a:p>
            <a:r>
              <a:rPr lang="en-US" smtClean="0"/>
              <a:t>Edwige Tournefier</a:t>
            </a:r>
            <a:endParaRPr lang="fr-BE" dirty="0"/>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21</a:t>
            </a:fld>
            <a:endParaRPr lang="fr-BE"/>
          </a:p>
        </p:txBody>
      </p:sp>
      <p:sp>
        <p:nvSpPr>
          <p:cNvPr id="7" name="ZoneTexte 6"/>
          <p:cNvSpPr txBox="1"/>
          <p:nvPr/>
        </p:nvSpPr>
        <p:spPr>
          <a:xfrm>
            <a:off x="5940152" y="5157192"/>
            <a:ext cx="2669688" cy="1107996"/>
          </a:xfrm>
          <a:prstGeom prst="rect">
            <a:avLst/>
          </a:prstGeom>
          <a:noFill/>
          <a:ln w="25400">
            <a:solidFill>
              <a:srgbClr val="0000FF"/>
            </a:solidFill>
          </a:ln>
        </p:spPr>
        <p:txBody>
          <a:bodyPr wrap="square" rtlCol="0">
            <a:spAutoFit/>
          </a:bodyPr>
          <a:lstStyle/>
          <a:p>
            <a:r>
              <a:rPr lang="en-GB" sz="2200" dirty="0" err="1" smtClean="0"/>
              <a:t>Voir</a:t>
            </a:r>
            <a:r>
              <a:rPr lang="en-GB" sz="2200" dirty="0" smtClean="0"/>
              <a:t> presentation de Chantal “</a:t>
            </a:r>
            <a:r>
              <a:rPr lang="en-GB" sz="2200" i="1" dirty="0" smtClean="0"/>
              <a:t>les </a:t>
            </a:r>
            <a:r>
              <a:rPr lang="en-GB" sz="2200" i="1" dirty="0" err="1" smtClean="0"/>
              <a:t>métiers</a:t>
            </a:r>
            <a:r>
              <a:rPr lang="en-GB" sz="2200" i="1" dirty="0" smtClean="0"/>
              <a:t> de la </a:t>
            </a:r>
            <a:r>
              <a:rPr lang="en-GB" sz="2200" i="1" dirty="0" err="1" smtClean="0"/>
              <a:t>recherche</a:t>
            </a:r>
            <a:r>
              <a:rPr lang="en-GB" sz="2200" i="1" dirty="0" smtClean="0"/>
              <a:t>”</a:t>
            </a:r>
            <a:endParaRPr lang="en-GB" sz="2200" i="1" dirty="0"/>
          </a:p>
        </p:txBody>
      </p:sp>
      <p:sp>
        <p:nvSpPr>
          <p:cNvPr id="2" name="Espace réservé du pied de page 1"/>
          <p:cNvSpPr>
            <a:spLocks noGrp="1"/>
          </p:cNvSpPr>
          <p:nvPr>
            <p:ph type="ftr" sz="quarter" idx="11"/>
          </p:nvPr>
        </p:nvSpPr>
        <p:spPr/>
        <p:txBody>
          <a:bodyPr/>
          <a:lstStyle/>
          <a:p>
            <a:r>
              <a:rPr lang="fr-FR" smtClean="0"/>
              <a:t>Masterclass</a:t>
            </a:r>
            <a:endParaRPr lang="fr-BE" dirty="0"/>
          </a:p>
        </p:txBody>
      </p:sp>
    </p:spTree>
    <p:extLst>
      <p:ext uri="{BB962C8B-B14F-4D97-AF65-F5344CB8AC3E}">
        <p14:creationId xmlns:p14="http://schemas.microsoft.com/office/powerpoint/2010/main" val="26672494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50912" y="44624"/>
            <a:ext cx="8229600" cy="1143000"/>
          </a:xfrm>
        </p:spPr>
        <p:txBody>
          <a:bodyPr/>
          <a:lstStyle/>
          <a:p>
            <a:r>
              <a:rPr lang="en-US" dirty="0" smtClean="0">
                <a:solidFill>
                  <a:srgbClr val="FF0000"/>
                </a:solidFill>
              </a:rPr>
              <a:t>Et </a:t>
            </a:r>
            <a:r>
              <a:rPr lang="en-US" dirty="0" err="1" smtClean="0">
                <a:solidFill>
                  <a:srgbClr val="FF0000"/>
                </a:solidFill>
              </a:rPr>
              <a:t>juste</a:t>
            </a:r>
            <a:r>
              <a:rPr lang="en-US" dirty="0" smtClean="0">
                <a:solidFill>
                  <a:srgbClr val="FF0000"/>
                </a:solidFill>
              </a:rPr>
              <a:t> à </a:t>
            </a:r>
            <a:r>
              <a:rPr lang="en-US" dirty="0" err="1" smtClean="0">
                <a:solidFill>
                  <a:srgbClr val="FF0000"/>
                </a:solidFill>
              </a:rPr>
              <a:t>côté</a:t>
            </a:r>
            <a:r>
              <a:rPr lang="en-US" dirty="0" smtClean="0">
                <a:solidFill>
                  <a:srgbClr val="FF0000"/>
                </a:solidFill>
              </a:rPr>
              <a:t>: des </a:t>
            </a:r>
            <a:r>
              <a:rPr lang="en-US" dirty="0" err="1" smtClean="0">
                <a:solidFill>
                  <a:srgbClr val="FF0000"/>
                </a:solidFill>
              </a:rPr>
              <a:t>théoriciens</a:t>
            </a:r>
            <a:endParaRPr lang="fr-FR" dirty="0"/>
          </a:p>
        </p:txBody>
      </p:sp>
      <p:sp>
        <p:nvSpPr>
          <p:cNvPr id="3" name="Espace réservé du contenu 2"/>
          <p:cNvSpPr>
            <a:spLocks noGrp="1"/>
          </p:cNvSpPr>
          <p:nvPr>
            <p:ph idx="1"/>
          </p:nvPr>
        </p:nvSpPr>
        <p:spPr>
          <a:xfrm>
            <a:off x="457200" y="1268760"/>
            <a:ext cx="4762872" cy="4896544"/>
          </a:xfrm>
        </p:spPr>
        <p:txBody>
          <a:bodyPr/>
          <a:lstStyle/>
          <a:p>
            <a:pPr marL="342900" lvl="1" indent="-342900">
              <a:buNone/>
            </a:pPr>
            <a:r>
              <a:rPr lang="fr-FR" sz="2400" dirty="0" smtClean="0"/>
              <a:t>Le LAPP abrite dans ses murs un important  groupe de physique théorique, le </a:t>
            </a:r>
            <a:r>
              <a:rPr lang="fr-FR" sz="2400" b="1" dirty="0" smtClean="0"/>
              <a:t>LAPTH</a:t>
            </a:r>
            <a:endParaRPr lang="fr-FR" sz="2400" dirty="0" smtClean="0"/>
          </a:p>
          <a:p>
            <a:pPr marL="342900" lvl="1" indent="-342900">
              <a:buFont typeface="Arial" pitchFamily="34" charset="0"/>
              <a:buChar char="•"/>
            </a:pPr>
            <a:r>
              <a:rPr lang="fr-FR" sz="2400" dirty="0" smtClean="0"/>
              <a:t>Les théoriciens prédisent des effets que les expérimentateurs cherchent à mesurer</a:t>
            </a:r>
          </a:p>
          <a:p>
            <a:pPr marL="342900" lvl="1" indent="-342900">
              <a:buFont typeface="Arial" pitchFamily="34" charset="0"/>
              <a:buChar char="•"/>
            </a:pPr>
            <a:r>
              <a:rPr lang="fr-FR" sz="2400" dirty="0" smtClean="0"/>
              <a:t>Parfois c’est le contraire: les théoriciens font des calculs pour interpréter les résultats des expérimentateurs</a:t>
            </a:r>
          </a:p>
          <a:p>
            <a:endParaRPr lang="fr-FR" dirty="0"/>
          </a:p>
        </p:txBody>
      </p:sp>
      <p:sp>
        <p:nvSpPr>
          <p:cNvPr id="5" name="Espace réservé du pied de page 4"/>
          <p:cNvSpPr>
            <a:spLocks noGrp="1"/>
          </p:cNvSpPr>
          <p:nvPr>
            <p:ph type="ftr" sz="quarter" idx="11"/>
          </p:nvPr>
        </p:nvSpPr>
        <p:spPr/>
        <p:txBody>
          <a:bodyPr/>
          <a:lstStyle/>
          <a:p>
            <a:r>
              <a:rPr lang="fr-BE" smtClean="0"/>
              <a:t>Masterclass</a:t>
            </a:r>
            <a:endParaRPr lang="fr-BE" dirty="0"/>
          </a:p>
        </p:txBody>
      </p:sp>
      <p:pic>
        <p:nvPicPr>
          <p:cNvPr id="7" name="Image 6" descr="Equation_01.jpg"/>
          <p:cNvPicPr>
            <a:picLocks noChangeAspect="1"/>
          </p:cNvPicPr>
          <p:nvPr/>
        </p:nvPicPr>
        <p:blipFill>
          <a:blip r:embed="rId2" cstate="print"/>
          <a:stretch>
            <a:fillRect/>
          </a:stretch>
        </p:blipFill>
        <p:spPr>
          <a:xfrm>
            <a:off x="5510784" y="1285860"/>
            <a:ext cx="3219709" cy="4786346"/>
          </a:xfrm>
          <a:prstGeom prst="rect">
            <a:avLst/>
          </a:prstGeom>
        </p:spPr>
      </p:pic>
      <p:sp>
        <p:nvSpPr>
          <p:cNvPr id="9" name="Espace réservé du numéro de diapositive 8"/>
          <p:cNvSpPr>
            <a:spLocks noGrp="1"/>
          </p:cNvSpPr>
          <p:nvPr>
            <p:ph type="sldNum" sz="quarter" idx="12"/>
          </p:nvPr>
        </p:nvSpPr>
        <p:spPr/>
        <p:txBody>
          <a:bodyPr/>
          <a:lstStyle/>
          <a:p>
            <a:fld id="{CF4668DC-857F-487D-BFFA-8C0CA5037977}" type="slidenum">
              <a:rPr lang="fr-BE" smtClean="0"/>
              <a:pPr/>
              <a:t>22</a:t>
            </a:fld>
            <a:endParaRPr lang="fr-BE" dirty="0"/>
          </a:p>
        </p:txBody>
      </p:sp>
      <p:sp>
        <p:nvSpPr>
          <p:cNvPr id="10" name="Espace réservé de la date 9"/>
          <p:cNvSpPr>
            <a:spLocks noGrp="1"/>
          </p:cNvSpPr>
          <p:nvPr>
            <p:ph type="dt" sz="half" idx="10"/>
          </p:nvPr>
        </p:nvSpPr>
        <p:spPr/>
        <p:txBody>
          <a:bodyPr/>
          <a:lstStyle/>
          <a:p>
            <a:r>
              <a:rPr lang="en-US" smtClean="0"/>
              <a:t>Edwige Tournefier</a:t>
            </a:r>
            <a:endParaRPr lang="fr-BE" dirty="0"/>
          </a:p>
        </p:txBody>
      </p:sp>
      <p:pic>
        <p:nvPicPr>
          <p:cNvPr id="4100" name="Picture 4" descr="Logo La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332657"/>
            <a:ext cx="1540392" cy="47396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re 1"/>
          <p:cNvSpPr>
            <a:spLocks noGrp="1"/>
          </p:cNvSpPr>
          <p:nvPr>
            <p:ph type="title"/>
          </p:nvPr>
        </p:nvSpPr>
        <p:spPr>
          <a:xfrm>
            <a:off x="557242" y="-24"/>
            <a:ext cx="8015286" cy="1143000"/>
          </a:xfrm>
        </p:spPr>
        <p:txBody>
          <a:bodyPr/>
          <a:lstStyle/>
          <a:p>
            <a:pPr eaLnBrk="1" hangingPunct="1"/>
            <a:r>
              <a:rPr lang="fr-FR" dirty="0" smtClean="0">
                <a:solidFill>
                  <a:srgbClr val="FF0000"/>
                </a:solidFill>
              </a:rPr>
              <a:t>Historique du LAPP (1)</a:t>
            </a:r>
          </a:p>
        </p:txBody>
      </p:sp>
      <p:pic>
        <p:nvPicPr>
          <p:cNvPr id="6" name="Image 5" descr="Lapp_1.jpg"/>
          <p:cNvPicPr>
            <a:picLocks noChangeAspect="1"/>
          </p:cNvPicPr>
          <p:nvPr/>
        </p:nvPicPr>
        <p:blipFill>
          <a:blip r:embed="rId3" cstate="print"/>
          <a:stretch>
            <a:fillRect/>
          </a:stretch>
        </p:blipFill>
        <p:spPr>
          <a:xfrm>
            <a:off x="6357950" y="1285860"/>
            <a:ext cx="2500317" cy="2039354"/>
          </a:xfrm>
          <a:prstGeom prst="rect">
            <a:avLst/>
          </a:prstGeom>
          <a:ln>
            <a:noFill/>
          </a:ln>
          <a:effectLst>
            <a:outerShdw blurRad="292100" dist="139700" dir="2700000" algn="tl" rotWithShape="0">
              <a:srgbClr val="333333">
                <a:alpha val="65000"/>
              </a:srgbClr>
            </a:outerShdw>
          </a:effectLst>
        </p:spPr>
      </p:pic>
      <p:sp>
        <p:nvSpPr>
          <p:cNvPr id="3079" name="ZoneTexte 7"/>
          <p:cNvSpPr txBox="1">
            <a:spLocks noChangeArrowheads="1"/>
          </p:cNvSpPr>
          <p:nvPr/>
        </p:nvSpPr>
        <p:spPr bwMode="auto">
          <a:xfrm>
            <a:off x="3943308" y="1124744"/>
            <a:ext cx="2428892" cy="1631216"/>
          </a:xfrm>
          <a:prstGeom prst="rect">
            <a:avLst/>
          </a:prstGeom>
          <a:noFill/>
          <a:ln w="9525">
            <a:noFill/>
            <a:miter lim="800000"/>
            <a:headEnd/>
            <a:tailEnd/>
          </a:ln>
        </p:spPr>
        <p:txBody>
          <a:bodyPr wrap="square">
            <a:spAutoFit/>
          </a:bodyPr>
          <a:lstStyle/>
          <a:p>
            <a:r>
              <a:rPr lang="fr-FR" sz="2000" dirty="0" smtClean="0">
                <a:solidFill>
                  <a:srgbClr val="0000FF"/>
                </a:solidFill>
              </a:rPr>
              <a:t>1976:</a:t>
            </a:r>
            <a:r>
              <a:rPr lang="fr-FR" sz="2000" dirty="0" smtClean="0">
                <a:solidFill>
                  <a:srgbClr val="0070C0"/>
                </a:solidFill>
              </a:rPr>
              <a:t> </a:t>
            </a:r>
            <a:r>
              <a:rPr lang="fr-FR" sz="2000" dirty="0" smtClean="0"/>
              <a:t>création du LAPP par des physiciens de Paris désireux de se </a:t>
            </a:r>
            <a:r>
              <a:rPr lang="fr-FR" sz="2000" dirty="0"/>
              <a:t>rapprocher  du CERN.  </a:t>
            </a:r>
          </a:p>
        </p:txBody>
      </p:sp>
      <p:pic>
        <p:nvPicPr>
          <p:cNvPr id="5" name="Espace réservé du contenu 4" descr="Lapp_0.jpg"/>
          <p:cNvPicPr>
            <a:picLocks noGrp="1" noChangeAspect="1"/>
          </p:cNvPicPr>
          <p:nvPr>
            <p:ph idx="1"/>
          </p:nvPr>
        </p:nvPicPr>
        <p:blipFill>
          <a:blip r:embed="rId4" cstate="print"/>
          <a:stretch>
            <a:fillRect/>
          </a:stretch>
        </p:blipFill>
        <p:spPr>
          <a:xfrm>
            <a:off x="857224" y="1071546"/>
            <a:ext cx="2810739" cy="1866330"/>
          </a:xfrm>
          <a:effectLst>
            <a:outerShdw blurRad="292100" dist="139700" dir="2700000" algn="tl" rotWithShape="0">
              <a:srgbClr val="333333">
                <a:alpha val="65000"/>
              </a:srgbClr>
            </a:outerShdw>
          </a:effectLst>
        </p:spPr>
      </p:pic>
      <p:pic>
        <p:nvPicPr>
          <p:cNvPr id="2050" name="Picture 2" descr="http://1.bp.blogspot.com/-kqDtz3hP_d0/ToiJU9YnLAI/AAAAAAAADzc/fKi_vclF808/s1600/nobel.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53165" y="5350387"/>
            <a:ext cx="784696" cy="739279"/>
          </a:xfrm>
          <a:prstGeom prst="rect">
            <a:avLst/>
          </a:prstGeom>
          <a:noFill/>
          <a:extLst>
            <a:ext uri="{909E8E84-426E-40DD-AFC4-6F175D3DCCD1}">
              <a14:hiddenFill xmlns:a14="http://schemas.microsoft.com/office/drawing/2010/main">
                <a:solidFill>
                  <a:srgbClr val="FFFFFF"/>
                </a:solidFill>
              </a14:hiddenFill>
            </a:ext>
          </a:extLst>
        </p:spPr>
      </p:pic>
      <p:pic>
        <p:nvPicPr>
          <p:cNvPr id="15" name="Image 14" descr="UA1.jpg"/>
          <p:cNvPicPr>
            <a:picLocks noChangeAspect="1"/>
          </p:cNvPicPr>
          <p:nvPr/>
        </p:nvPicPr>
        <p:blipFill>
          <a:blip r:embed="rId6" cstate="print"/>
          <a:stretch>
            <a:fillRect/>
          </a:stretch>
        </p:blipFill>
        <p:spPr>
          <a:xfrm>
            <a:off x="6072197" y="3786190"/>
            <a:ext cx="2843383" cy="2029463"/>
          </a:xfrm>
          <a:prstGeom prst="rect">
            <a:avLst/>
          </a:prstGeom>
          <a:ln>
            <a:noFill/>
          </a:ln>
          <a:effectLst>
            <a:outerShdw blurRad="292100" dist="139700" dir="2700000" algn="tl" rotWithShape="0">
              <a:srgbClr val="333333">
                <a:alpha val="65000"/>
              </a:srgbClr>
            </a:outerShdw>
          </a:effectLst>
        </p:spPr>
      </p:pic>
      <p:cxnSp>
        <p:nvCxnSpPr>
          <p:cNvPr id="17" name="Connecteur droit avec flèche 16"/>
          <p:cNvCxnSpPr/>
          <p:nvPr/>
        </p:nvCxnSpPr>
        <p:spPr>
          <a:xfrm>
            <a:off x="5715008" y="4500570"/>
            <a:ext cx="428628"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3081" name="ZoneTexte 9"/>
          <p:cNvSpPr txBox="1">
            <a:spLocks noChangeArrowheads="1"/>
          </p:cNvSpPr>
          <p:nvPr/>
        </p:nvSpPr>
        <p:spPr bwMode="auto">
          <a:xfrm>
            <a:off x="678630" y="3698163"/>
            <a:ext cx="4857784" cy="1631216"/>
          </a:xfrm>
          <a:prstGeom prst="rect">
            <a:avLst/>
          </a:prstGeom>
          <a:solidFill>
            <a:schemeClr val="tx2">
              <a:lumMod val="20000"/>
              <a:lumOff val="80000"/>
            </a:schemeClr>
          </a:solidFill>
          <a:ln w="9525">
            <a:solidFill>
              <a:schemeClr val="tx1"/>
            </a:solidFill>
            <a:miter lim="800000"/>
            <a:headEnd/>
            <a:tailEnd/>
          </a:ln>
          <a:effectLst>
            <a:innerShdw blurRad="63500" dist="50800" dir="2700000">
              <a:prstClr val="black">
                <a:alpha val="50000"/>
              </a:prstClr>
            </a:innerShdw>
          </a:effectLst>
        </p:spPr>
        <p:txBody>
          <a:bodyPr wrap="square">
            <a:spAutoFit/>
          </a:bodyPr>
          <a:lstStyle/>
          <a:p>
            <a:pPr algn="just"/>
            <a:r>
              <a:rPr lang="fr-FR" sz="2000" dirty="0" smtClean="0"/>
              <a:t>Le LAPP participe </a:t>
            </a:r>
            <a:r>
              <a:rPr lang="fr-FR" sz="2000" dirty="0"/>
              <a:t>à </a:t>
            </a:r>
            <a:r>
              <a:rPr lang="fr-FR" sz="2000" dirty="0" smtClean="0"/>
              <a:t>des expériences </a:t>
            </a:r>
            <a:r>
              <a:rPr lang="fr-FR" sz="2000" dirty="0"/>
              <a:t>importantes de l'histoire de la physique des particules, dont </a:t>
            </a:r>
            <a:r>
              <a:rPr lang="fr-FR" sz="2000" dirty="0" smtClean="0"/>
              <a:t>UA1 (</a:t>
            </a:r>
            <a:r>
              <a:rPr lang="fr-FR" sz="2000" dirty="0" err="1" smtClean="0"/>
              <a:t>Cern</a:t>
            </a:r>
            <a:r>
              <a:rPr lang="fr-FR" sz="2000" dirty="0" smtClean="0"/>
              <a:t>), </a:t>
            </a:r>
            <a:r>
              <a:rPr lang="fr-FR" sz="2000" dirty="0"/>
              <a:t>qui </a:t>
            </a:r>
            <a:r>
              <a:rPr lang="fr-FR" sz="2000" dirty="0" smtClean="0"/>
              <a:t>permit </a:t>
            </a:r>
            <a:r>
              <a:rPr lang="fr-FR" sz="2000" dirty="0"/>
              <a:t>en 1983 de découvrir les bosons W et Z  </a:t>
            </a:r>
            <a:r>
              <a:rPr lang="fr-FR" sz="2000" dirty="0" smtClean="0"/>
              <a:t>[Prix Nobel </a:t>
            </a:r>
            <a:r>
              <a:rPr lang="fr-FR" sz="2000" dirty="0"/>
              <a:t>de physique 1984]</a:t>
            </a:r>
          </a:p>
        </p:txBody>
      </p:sp>
      <p:sp>
        <p:nvSpPr>
          <p:cNvPr id="2" name="Espace réservé du numéro de diapositive 1"/>
          <p:cNvSpPr>
            <a:spLocks noGrp="1"/>
          </p:cNvSpPr>
          <p:nvPr>
            <p:ph type="sldNum" sz="quarter" idx="12"/>
          </p:nvPr>
        </p:nvSpPr>
        <p:spPr/>
        <p:txBody>
          <a:bodyPr/>
          <a:lstStyle/>
          <a:p>
            <a:fld id="{CF4668DC-857F-487D-BFFA-8C0CA5037977}" type="slidenum">
              <a:rPr lang="fr-BE" smtClean="0"/>
              <a:pPr/>
              <a:t>23</a:t>
            </a:fld>
            <a:endParaRPr lang="fr-BE" dirty="0"/>
          </a:p>
        </p:txBody>
      </p:sp>
      <p:sp>
        <p:nvSpPr>
          <p:cNvPr id="3" name="Espace réservé de la date 2"/>
          <p:cNvSpPr>
            <a:spLocks noGrp="1"/>
          </p:cNvSpPr>
          <p:nvPr>
            <p:ph type="dt" sz="half" idx="10"/>
          </p:nvPr>
        </p:nvSpPr>
        <p:spPr/>
        <p:txBody>
          <a:bodyPr/>
          <a:lstStyle/>
          <a:p>
            <a:r>
              <a:rPr lang="en-US" smtClean="0"/>
              <a:t>Edwige Tournefier</a:t>
            </a:r>
            <a:endParaRPr lang="fr-BE" dirty="0"/>
          </a:p>
        </p:txBody>
      </p:sp>
      <p:sp>
        <p:nvSpPr>
          <p:cNvPr id="4" name="Espace réservé du pied de page 3"/>
          <p:cNvSpPr>
            <a:spLocks noGrp="1"/>
          </p:cNvSpPr>
          <p:nvPr>
            <p:ph type="ftr" sz="quarter" idx="11"/>
          </p:nvPr>
        </p:nvSpPr>
        <p:spPr/>
        <p:txBody>
          <a:bodyPr/>
          <a:lstStyle/>
          <a:p>
            <a:r>
              <a:rPr lang="fr-BE" smtClean="0"/>
              <a:t>Masterclass</a:t>
            </a:r>
            <a:endParaRPr lang="fr-BE" dirty="0" smtClean="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re 1"/>
          <p:cNvSpPr>
            <a:spLocks noGrp="1"/>
          </p:cNvSpPr>
          <p:nvPr>
            <p:ph type="title"/>
          </p:nvPr>
        </p:nvSpPr>
        <p:spPr>
          <a:xfrm>
            <a:off x="485804" y="-27384"/>
            <a:ext cx="8229600" cy="1143000"/>
          </a:xfrm>
        </p:spPr>
        <p:txBody>
          <a:bodyPr/>
          <a:lstStyle/>
          <a:p>
            <a:pPr eaLnBrk="1" hangingPunct="1"/>
            <a:r>
              <a:rPr lang="en-US" dirty="0" err="1" smtClean="0">
                <a:solidFill>
                  <a:srgbClr val="FF0000"/>
                </a:solidFill>
              </a:rPr>
              <a:t>Historique</a:t>
            </a:r>
            <a:r>
              <a:rPr lang="en-US" dirty="0" smtClean="0">
                <a:solidFill>
                  <a:srgbClr val="FF0000"/>
                </a:solidFill>
              </a:rPr>
              <a:t> du LAPP (2)</a:t>
            </a:r>
            <a:endParaRPr lang="fr-FR" dirty="0" smtClean="0">
              <a:solidFill>
                <a:srgbClr val="FF0000"/>
              </a:solidFill>
            </a:endParaRPr>
          </a:p>
        </p:txBody>
      </p:sp>
      <p:pic>
        <p:nvPicPr>
          <p:cNvPr id="3078" name="Image 6" descr="Lapp_2.jpg"/>
          <p:cNvPicPr>
            <a:picLocks noChangeAspect="1"/>
          </p:cNvPicPr>
          <p:nvPr/>
        </p:nvPicPr>
        <p:blipFill>
          <a:blip r:embed="rId3" cstate="print"/>
          <a:srcRect/>
          <a:stretch>
            <a:fillRect/>
          </a:stretch>
        </p:blipFill>
        <p:spPr bwMode="auto">
          <a:xfrm>
            <a:off x="5286380" y="980728"/>
            <a:ext cx="3650116" cy="2000264"/>
          </a:xfrm>
          <a:prstGeom prst="rect">
            <a:avLst/>
          </a:prstGeom>
          <a:noFill/>
          <a:ln w="9525">
            <a:noFill/>
            <a:miter lim="800000"/>
            <a:headEnd/>
            <a:tailEnd/>
          </a:ln>
        </p:spPr>
      </p:pic>
      <p:sp>
        <p:nvSpPr>
          <p:cNvPr id="3080" name="ZoneTexte 8"/>
          <p:cNvSpPr txBox="1">
            <a:spLocks noChangeArrowheads="1"/>
          </p:cNvSpPr>
          <p:nvPr/>
        </p:nvSpPr>
        <p:spPr bwMode="auto">
          <a:xfrm>
            <a:off x="193066" y="2991205"/>
            <a:ext cx="8001056" cy="1477328"/>
          </a:xfrm>
          <a:prstGeom prst="rect">
            <a:avLst/>
          </a:prstGeom>
          <a:solidFill>
            <a:schemeClr val="tx2">
              <a:lumMod val="20000"/>
              <a:lumOff val="80000"/>
            </a:schemeClr>
          </a:solidFill>
          <a:ln w="9525">
            <a:solidFill>
              <a:schemeClr val="tx1"/>
            </a:solidFill>
            <a:miter lim="800000"/>
            <a:headEnd/>
            <a:tailEnd/>
          </a:ln>
          <a:effectLst>
            <a:innerShdw blurRad="63500" dist="50800" dir="2700000">
              <a:prstClr val="black">
                <a:alpha val="50000"/>
              </a:prstClr>
            </a:innerShdw>
          </a:effectLst>
        </p:spPr>
        <p:txBody>
          <a:bodyPr wrap="square">
            <a:spAutoFit/>
          </a:bodyPr>
          <a:lstStyle/>
          <a:p>
            <a:r>
              <a:rPr lang="fr-FR" dirty="0" smtClean="0">
                <a:solidFill>
                  <a:srgbClr val="0000FF"/>
                </a:solidFill>
                <a:cs typeface="Calibri" pitchFamily="34" charset="0"/>
              </a:rPr>
              <a:t>Nouveau domaine des « </a:t>
            </a:r>
            <a:r>
              <a:rPr lang="fr-FR" dirty="0" err="1" smtClean="0">
                <a:solidFill>
                  <a:srgbClr val="0000FF"/>
                </a:solidFill>
                <a:cs typeface="Calibri" pitchFamily="34" charset="0"/>
              </a:rPr>
              <a:t>astro</a:t>
            </a:r>
            <a:r>
              <a:rPr lang="fr-FR" dirty="0" smtClean="0">
                <a:solidFill>
                  <a:srgbClr val="0000FF"/>
                </a:solidFill>
                <a:cs typeface="Calibri" pitchFamily="34" charset="0"/>
              </a:rPr>
              <a:t>-particules »: </a:t>
            </a:r>
            <a:r>
              <a:rPr lang="fr-FR" dirty="0" smtClean="0"/>
              <a:t>ondes </a:t>
            </a:r>
            <a:r>
              <a:rPr lang="fr-FR" dirty="0"/>
              <a:t>gravitationnelles</a:t>
            </a:r>
            <a:r>
              <a:rPr lang="fr-FR" dirty="0" smtClean="0"/>
              <a:t>, rayons </a:t>
            </a:r>
            <a:r>
              <a:rPr lang="fr-FR" dirty="0"/>
              <a:t>cosmiques de très grande </a:t>
            </a:r>
            <a:r>
              <a:rPr lang="fr-FR" dirty="0" smtClean="0"/>
              <a:t>énergie (photons, neutrinos), matière noire, antimatière </a:t>
            </a:r>
            <a:r>
              <a:rPr lang="fr-FR" dirty="0"/>
              <a:t>dans l'Univers. </a:t>
            </a:r>
            <a:endParaRPr lang="fr-FR" dirty="0" smtClean="0"/>
          </a:p>
          <a:p>
            <a:r>
              <a:rPr lang="fr-FR" dirty="0" smtClean="0">
                <a:solidFill>
                  <a:srgbClr val="0000FF"/>
                </a:solidFill>
              </a:rPr>
              <a:t>Expériences sur des sites éloignés: </a:t>
            </a:r>
            <a:r>
              <a:rPr lang="fr-FR" dirty="0"/>
              <a:t>S</a:t>
            </a:r>
            <a:r>
              <a:rPr lang="fr-FR" dirty="0" smtClean="0"/>
              <a:t>uisse, Italie, Californie, Namibie, Japon, station spatiale internationale ISS</a:t>
            </a:r>
            <a:endParaRPr lang="fr-FR" dirty="0"/>
          </a:p>
        </p:txBody>
      </p:sp>
      <p:sp>
        <p:nvSpPr>
          <p:cNvPr id="16" name="ZoneTexte 8"/>
          <p:cNvSpPr txBox="1">
            <a:spLocks noChangeArrowheads="1"/>
          </p:cNvSpPr>
          <p:nvPr/>
        </p:nvSpPr>
        <p:spPr bwMode="auto">
          <a:xfrm>
            <a:off x="289896" y="1065448"/>
            <a:ext cx="4000528" cy="400110"/>
          </a:xfrm>
          <a:prstGeom prst="rect">
            <a:avLst/>
          </a:prstGeom>
          <a:noFill/>
          <a:ln w="9525">
            <a:noFill/>
            <a:miter lim="800000"/>
            <a:headEnd/>
            <a:tailEnd/>
          </a:ln>
        </p:spPr>
        <p:txBody>
          <a:bodyPr wrap="square">
            <a:spAutoFit/>
          </a:bodyPr>
          <a:lstStyle/>
          <a:p>
            <a:r>
              <a:rPr lang="fr-FR" sz="2000" dirty="0">
                <a:solidFill>
                  <a:srgbClr val="0000FF"/>
                </a:solidFill>
              </a:rPr>
              <a:t>1991: </a:t>
            </a:r>
            <a:r>
              <a:rPr lang="fr-FR" sz="2000" dirty="0"/>
              <a:t>le </a:t>
            </a:r>
            <a:r>
              <a:rPr lang="fr-FR" sz="2000" dirty="0" smtClean="0"/>
              <a:t>LAPP s'agrandit… </a:t>
            </a:r>
            <a:endParaRPr lang="fr-FR" sz="2000" dirty="0"/>
          </a:p>
        </p:txBody>
      </p:sp>
      <p:sp>
        <p:nvSpPr>
          <p:cNvPr id="18" name="ZoneTexte 17"/>
          <p:cNvSpPr txBox="1"/>
          <p:nvPr/>
        </p:nvSpPr>
        <p:spPr>
          <a:xfrm>
            <a:off x="193066" y="1588659"/>
            <a:ext cx="5061001" cy="707886"/>
          </a:xfrm>
          <a:prstGeom prst="rect">
            <a:avLst/>
          </a:prstGeom>
          <a:solidFill>
            <a:schemeClr val="tx2">
              <a:lumMod val="20000"/>
              <a:lumOff val="80000"/>
            </a:schemeClr>
          </a:solidFill>
          <a:ln>
            <a:solidFill>
              <a:schemeClr val="tx1"/>
            </a:solidFill>
          </a:ln>
          <a:effectLst>
            <a:innerShdw blurRad="63500" dist="50800" dir="2700000">
              <a:prstClr val="black">
                <a:alpha val="50000"/>
              </a:prstClr>
            </a:innerShdw>
          </a:effectLst>
        </p:spPr>
        <p:txBody>
          <a:bodyPr wrap="none" rtlCol="0">
            <a:spAutoFit/>
          </a:bodyPr>
          <a:lstStyle/>
          <a:p>
            <a:r>
              <a:rPr lang="fr-FR" dirty="0" smtClean="0"/>
              <a:t>1990-2000: </a:t>
            </a:r>
            <a:r>
              <a:rPr lang="fr-FR" sz="2000" dirty="0" smtClean="0"/>
              <a:t>Expériences au LEP (</a:t>
            </a:r>
            <a:r>
              <a:rPr lang="fr-FR" sz="2000" dirty="0" err="1" smtClean="0"/>
              <a:t>e+e</a:t>
            </a:r>
            <a:r>
              <a:rPr lang="fr-FR" sz="2000" dirty="0" smtClean="0"/>
              <a:t>-) du CERN</a:t>
            </a:r>
          </a:p>
          <a:p>
            <a:r>
              <a:rPr lang="fr-FR" sz="2000" dirty="0" smtClean="0"/>
              <a:t>Le Modèle Standard est testé avec précision</a:t>
            </a:r>
            <a:endParaRPr lang="fr-FR" sz="2000" dirty="0"/>
          </a:p>
        </p:txBody>
      </p:sp>
      <p:sp>
        <p:nvSpPr>
          <p:cNvPr id="15" name="Espace réservé du pied de page 4"/>
          <p:cNvSpPr>
            <a:spLocks noGrp="1"/>
          </p:cNvSpPr>
          <p:nvPr>
            <p:ph type="ftr" sz="quarter" idx="11"/>
          </p:nvPr>
        </p:nvSpPr>
        <p:spPr>
          <a:xfrm>
            <a:off x="2915816" y="6356350"/>
            <a:ext cx="3320008" cy="365125"/>
          </a:xfrm>
        </p:spPr>
        <p:txBody>
          <a:bodyPr/>
          <a:lstStyle/>
          <a:p>
            <a:r>
              <a:rPr lang="fr-FR" b="1" smtClean="0"/>
              <a:t>Masterclass</a:t>
            </a:r>
            <a:endParaRPr lang="fr-BE" b="1" dirty="0"/>
          </a:p>
        </p:txBody>
      </p:sp>
      <p:sp>
        <p:nvSpPr>
          <p:cNvPr id="3" name="Espace réservé du numéro de diapositive 2"/>
          <p:cNvSpPr>
            <a:spLocks noGrp="1"/>
          </p:cNvSpPr>
          <p:nvPr>
            <p:ph type="sldNum" sz="quarter" idx="12"/>
          </p:nvPr>
        </p:nvSpPr>
        <p:spPr/>
        <p:txBody>
          <a:bodyPr/>
          <a:lstStyle/>
          <a:p>
            <a:fld id="{CF4668DC-857F-487D-BFFA-8C0CA5037977}" type="slidenum">
              <a:rPr lang="fr-BE" smtClean="0"/>
              <a:pPr/>
              <a:t>24</a:t>
            </a:fld>
            <a:endParaRPr lang="fr-BE" dirty="0"/>
          </a:p>
        </p:txBody>
      </p:sp>
      <p:sp>
        <p:nvSpPr>
          <p:cNvPr id="4" name="Espace réservé de la date 3"/>
          <p:cNvSpPr>
            <a:spLocks noGrp="1"/>
          </p:cNvSpPr>
          <p:nvPr>
            <p:ph type="dt" sz="half" idx="10"/>
          </p:nvPr>
        </p:nvSpPr>
        <p:spPr/>
        <p:txBody>
          <a:bodyPr/>
          <a:lstStyle/>
          <a:p>
            <a:r>
              <a:rPr lang="en-US" smtClean="0"/>
              <a:t>Edwige Tournefier</a:t>
            </a:r>
            <a:endParaRPr lang="fr-BE" dirty="0"/>
          </a:p>
        </p:txBody>
      </p:sp>
      <p:pic>
        <p:nvPicPr>
          <p:cNvPr id="5" name="Image 4"/>
          <p:cNvPicPr>
            <a:picLocks noChangeAspect="1"/>
          </p:cNvPicPr>
          <p:nvPr/>
        </p:nvPicPr>
        <p:blipFill>
          <a:blip r:embed="rId4"/>
          <a:stretch>
            <a:fillRect/>
          </a:stretch>
        </p:blipFill>
        <p:spPr>
          <a:xfrm>
            <a:off x="6156176" y="4283866"/>
            <a:ext cx="2780320" cy="2102172"/>
          </a:xfrm>
          <a:prstGeom prst="rect">
            <a:avLst/>
          </a:prstGeom>
        </p:spPr>
      </p:pic>
      <p:sp>
        <p:nvSpPr>
          <p:cNvPr id="6" name="ZoneTexte 5"/>
          <p:cNvSpPr txBox="1"/>
          <p:nvPr/>
        </p:nvSpPr>
        <p:spPr>
          <a:xfrm>
            <a:off x="6104099" y="4350612"/>
            <a:ext cx="2635273" cy="646331"/>
          </a:xfrm>
          <a:prstGeom prst="rect">
            <a:avLst/>
          </a:prstGeom>
          <a:noFill/>
        </p:spPr>
        <p:txBody>
          <a:bodyPr wrap="none" rtlCol="0">
            <a:spAutoFit/>
          </a:bodyPr>
          <a:lstStyle/>
          <a:p>
            <a:pPr algn="ctr"/>
            <a:r>
              <a:rPr lang="en-GB" dirty="0" smtClean="0">
                <a:solidFill>
                  <a:schemeClr val="bg1"/>
                </a:solidFill>
              </a:rPr>
              <a:t>2011: </a:t>
            </a:r>
          </a:p>
          <a:p>
            <a:pPr algn="ctr"/>
            <a:r>
              <a:rPr lang="en-GB" dirty="0" smtClean="0">
                <a:solidFill>
                  <a:schemeClr val="bg1"/>
                </a:solidFill>
              </a:rPr>
              <a:t>installation </a:t>
            </a:r>
            <a:r>
              <a:rPr lang="en-GB" dirty="0" err="1" smtClean="0">
                <a:solidFill>
                  <a:schemeClr val="bg1"/>
                </a:solidFill>
              </a:rPr>
              <a:t>d’AMS</a:t>
            </a:r>
            <a:r>
              <a:rPr lang="en-GB" dirty="0" smtClean="0">
                <a:solidFill>
                  <a:schemeClr val="bg1"/>
                </a:solidFill>
              </a:rPr>
              <a:t> </a:t>
            </a:r>
            <a:r>
              <a:rPr lang="en-GB" dirty="0" err="1" smtClean="0">
                <a:solidFill>
                  <a:schemeClr val="bg1"/>
                </a:solidFill>
              </a:rPr>
              <a:t>sur</a:t>
            </a:r>
            <a:r>
              <a:rPr lang="en-GB" dirty="0" smtClean="0">
                <a:solidFill>
                  <a:schemeClr val="bg1"/>
                </a:solidFill>
              </a:rPr>
              <a:t> </a:t>
            </a:r>
            <a:r>
              <a:rPr lang="en-GB" dirty="0" err="1" smtClean="0">
                <a:solidFill>
                  <a:schemeClr val="bg1"/>
                </a:solidFill>
              </a:rPr>
              <a:t>l’ISS</a:t>
            </a:r>
            <a:endParaRPr lang="en-GB" dirty="0">
              <a:solidFill>
                <a:schemeClr val="bg1"/>
              </a:solidFill>
            </a:endParaRPr>
          </a:p>
        </p:txBody>
      </p:sp>
      <p:sp>
        <p:nvSpPr>
          <p:cNvPr id="7" name="ZoneTexte 6"/>
          <p:cNvSpPr txBox="1"/>
          <p:nvPr/>
        </p:nvSpPr>
        <p:spPr>
          <a:xfrm>
            <a:off x="193066" y="4725144"/>
            <a:ext cx="4829207" cy="1508105"/>
          </a:xfrm>
          <a:prstGeom prst="rect">
            <a:avLst/>
          </a:prstGeom>
          <a:solidFill>
            <a:schemeClr val="accent2">
              <a:lumMod val="20000"/>
              <a:lumOff val="80000"/>
            </a:schemeClr>
          </a:solidFill>
          <a:ln>
            <a:solidFill>
              <a:srgbClr val="C00000"/>
            </a:solidFill>
          </a:ln>
        </p:spPr>
        <p:txBody>
          <a:bodyPr wrap="none" rtlCol="0">
            <a:spAutoFit/>
          </a:bodyPr>
          <a:lstStyle/>
          <a:p>
            <a:r>
              <a:rPr lang="en-GB" sz="2000" dirty="0" smtClean="0">
                <a:solidFill>
                  <a:srgbClr val="C00000"/>
                </a:solidFill>
              </a:rPr>
              <a:t>Le LAPP </a:t>
            </a:r>
            <a:r>
              <a:rPr lang="en-GB" sz="2000" dirty="0" err="1" smtClean="0">
                <a:solidFill>
                  <a:srgbClr val="C00000"/>
                </a:solidFill>
              </a:rPr>
              <a:t>associé</a:t>
            </a:r>
            <a:r>
              <a:rPr lang="en-GB" sz="2000" dirty="0" smtClean="0">
                <a:solidFill>
                  <a:srgbClr val="C00000"/>
                </a:solidFill>
              </a:rPr>
              <a:t> à de </a:t>
            </a:r>
            <a:r>
              <a:rPr lang="en-GB" sz="2000" dirty="0" err="1" smtClean="0">
                <a:solidFill>
                  <a:srgbClr val="C00000"/>
                </a:solidFill>
              </a:rPr>
              <a:t>grandes</a:t>
            </a:r>
            <a:r>
              <a:rPr lang="en-GB" sz="2000" dirty="0" smtClean="0">
                <a:solidFill>
                  <a:srgbClr val="C00000"/>
                </a:solidFill>
              </a:rPr>
              <a:t> </a:t>
            </a:r>
            <a:r>
              <a:rPr lang="en-GB" sz="2000" dirty="0" err="1" smtClean="0">
                <a:solidFill>
                  <a:srgbClr val="C00000"/>
                </a:solidFill>
              </a:rPr>
              <a:t>découvertes</a:t>
            </a:r>
            <a:r>
              <a:rPr lang="en-GB" sz="2000" dirty="0" smtClean="0">
                <a:solidFill>
                  <a:srgbClr val="C00000"/>
                </a:solidFill>
              </a:rPr>
              <a:t>:</a:t>
            </a:r>
          </a:p>
          <a:p>
            <a:pPr marL="285750" indent="-285750">
              <a:buFont typeface="Arial" panose="020B0604020202020204" pitchFamily="34" charset="0"/>
              <a:buChar char="•"/>
            </a:pPr>
            <a:r>
              <a:rPr lang="en-GB" dirty="0" err="1"/>
              <a:t>D</a:t>
            </a:r>
            <a:r>
              <a:rPr lang="en-GB" dirty="0" err="1" smtClean="0"/>
              <a:t>écouverte</a:t>
            </a:r>
            <a:r>
              <a:rPr lang="en-GB" dirty="0" smtClean="0"/>
              <a:t> des bosons Z et W (1983)</a:t>
            </a:r>
          </a:p>
          <a:p>
            <a:pPr marL="285750" indent="-285750">
              <a:buFont typeface="Arial" panose="020B0604020202020204" pitchFamily="34" charset="0"/>
              <a:buChar char="•"/>
            </a:pPr>
            <a:r>
              <a:rPr lang="en-GB" dirty="0" err="1"/>
              <a:t>D</a:t>
            </a:r>
            <a:r>
              <a:rPr lang="en-GB" dirty="0" err="1" smtClean="0"/>
              <a:t>écouverte</a:t>
            </a:r>
            <a:r>
              <a:rPr lang="en-GB" dirty="0" smtClean="0"/>
              <a:t> du boson de Higgs  (2012)</a:t>
            </a:r>
          </a:p>
          <a:p>
            <a:pPr marL="285750" indent="-285750">
              <a:buFont typeface="Arial" panose="020B0604020202020204" pitchFamily="34" charset="0"/>
              <a:buChar char="•"/>
            </a:pPr>
            <a:r>
              <a:rPr lang="en-GB" dirty="0"/>
              <a:t>L</a:t>
            </a:r>
            <a:r>
              <a:rPr lang="en-GB" dirty="0" smtClean="0"/>
              <a:t>es neutrinos </a:t>
            </a:r>
            <a:r>
              <a:rPr lang="en-GB" dirty="0" err="1" smtClean="0"/>
              <a:t>oscillent</a:t>
            </a:r>
            <a:r>
              <a:rPr lang="en-GB" dirty="0" smtClean="0"/>
              <a:t> et </a:t>
            </a:r>
            <a:r>
              <a:rPr lang="en-GB" dirty="0" err="1" smtClean="0"/>
              <a:t>ont</a:t>
            </a:r>
            <a:r>
              <a:rPr lang="en-GB" dirty="0" smtClean="0"/>
              <a:t> </a:t>
            </a:r>
            <a:r>
              <a:rPr lang="en-GB" dirty="0" err="1" smtClean="0"/>
              <a:t>une</a:t>
            </a:r>
            <a:r>
              <a:rPr lang="en-GB" dirty="0" smtClean="0"/>
              <a:t> masse</a:t>
            </a:r>
          </a:p>
          <a:p>
            <a:pPr marL="285750" indent="-285750">
              <a:buFont typeface="Arial" panose="020B0604020202020204" pitchFamily="34" charset="0"/>
              <a:buChar char="•"/>
            </a:pPr>
            <a:r>
              <a:rPr lang="en-GB" dirty="0" err="1"/>
              <a:t>D</a:t>
            </a:r>
            <a:r>
              <a:rPr lang="en-GB" dirty="0" err="1" smtClean="0"/>
              <a:t>écouverte</a:t>
            </a:r>
            <a:r>
              <a:rPr lang="en-GB" dirty="0" smtClean="0"/>
              <a:t> des </a:t>
            </a:r>
            <a:r>
              <a:rPr lang="en-GB" dirty="0" err="1" smtClean="0"/>
              <a:t>ondes</a:t>
            </a:r>
            <a:r>
              <a:rPr lang="en-GB" dirty="0" smtClean="0"/>
              <a:t> </a:t>
            </a:r>
            <a:r>
              <a:rPr lang="en-GB" dirty="0" err="1" smtClean="0"/>
              <a:t>gravitationnelles</a:t>
            </a:r>
            <a:r>
              <a:rPr lang="en-GB" dirty="0" smtClean="0"/>
              <a:t> (2016)</a:t>
            </a:r>
          </a:p>
        </p:txBody>
      </p:sp>
      <p:pic>
        <p:nvPicPr>
          <p:cNvPr id="13" name="Picture 2" descr="http://1.bp.blogspot.com/-kqDtz3hP_d0/ToiJU9YnLAI/AAAAAAAADzc/fKi_vclF808/s1600/nobel.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78490" y="5046701"/>
            <a:ext cx="652301" cy="61454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p:cNvSpPr>
            <a:spLocks noGrp="1"/>
          </p:cNvSpPr>
          <p:nvPr>
            <p:ph type="ftr" sz="quarter" idx="11"/>
          </p:nvPr>
        </p:nvSpPr>
        <p:spPr/>
        <p:txBody>
          <a:bodyPr/>
          <a:lstStyle/>
          <a:p>
            <a:r>
              <a:rPr lang="fr-FR" smtClean="0"/>
              <a:t>Masterclass</a:t>
            </a:r>
            <a:endParaRPr lang="fr-BE"/>
          </a:p>
        </p:txBody>
      </p:sp>
      <p:sp>
        <p:nvSpPr>
          <p:cNvPr id="5" name="ZoneTexte 4"/>
          <p:cNvSpPr txBox="1"/>
          <p:nvPr/>
        </p:nvSpPr>
        <p:spPr>
          <a:xfrm>
            <a:off x="2339752" y="2708920"/>
            <a:ext cx="4678012" cy="769441"/>
          </a:xfrm>
          <a:prstGeom prst="rect">
            <a:avLst/>
          </a:prstGeom>
          <a:noFill/>
        </p:spPr>
        <p:txBody>
          <a:bodyPr wrap="none" rtlCol="0">
            <a:spAutoFit/>
          </a:bodyPr>
          <a:lstStyle/>
          <a:p>
            <a:r>
              <a:rPr lang="fr-FR" sz="4400" dirty="0" smtClean="0">
                <a:solidFill>
                  <a:srgbClr val="C00000"/>
                </a:solidFill>
              </a:rPr>
              <a:t>Bonne </a:t>
            </a:r>
            <a:r>
              <a:rPr lang="fr-FR" sz="4400" dirty="0" err="1" smtClean="0">
                <a:solidFill>
                  <a:srgbClr val="C00000"/>
                </a:solidFill>
              </a:rPr>
              <a:t>Masterclass</a:t>
            </a:r>
            <a:r>
              <a:rPr lang="fr-FR" sz="4400" dirty="0" smtClean="0">
                <a:solidFill>
                  <a:srgbClr val="C00000"/>
                </a:solidFill>
              </a:rPr>
              <a:t>!</a:t>
            </a:r>
            <a:endParaRPr lang="fr-FR" sz="4400" dirty="0">
              <a:solidFill>
                <a:srgbClr val="C00000"/>
              </a:solidFill>
            </a:endParaRPr>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25</a:t>
            </a:fld>
            <a:endParaRPr lang="fr-BE"/>
          </a:p>
        </p:txBody>
      </p:sp>
      <p:sp>
        <p:nvSpPr>
          <p:cNvPr id="7" name="Espace réservé de la date 6"/>
          <p:cNvSpPr>
            <a:spLocks noGrp="1"/>
          </p:cNvSpPr>
          <p:nvPr>
            <p:ph type="dt" sz="half" idx="10"/>
          </p:nvPr>
        </p:nvSpPr>
        <p:spPr/>
        <p:txBody>
          <a:bodyPr/>
          <a:lstStyle/>
          <a:p>
            <a:r>
              <a:rPr lang="en-US" smtClean="0"/>
              <a:t>Edwige Tournefier</a:t>
            </a:r>
            <a:endParaRPr lang="fr-BE"/>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GB" dirty="0" smtClean="0"/>
              <a:t>Plan de la </a:t>
            </a:r>
            <a:r>
              <a:rPr lang="en-GB" dirty="0" err="1" smtClean="0"/>
              <a:t>visite</a:t>
            </a:r>
            <a:r>
              <a:rPr lang="en-GB" dirty="0" smtClean="0"/>
              <a:t> – </a:t>
            </a:r>
            <a:r>
              <a:rPr lang="en-GB" dirty="0" err="1" smtClean="0"/>
              <a:t>lycée</a:t>
            </a:r>
            <a:r>
              <a:rPr lang="en-GB" dirty="0" smtClean="0"/>
              <a:t> </a:t>
            </a:r>
            <a:r>
              <a:rPr lang="en-GB" dirty="0" smtClean="0"/>
              <a:t>Baudelaire</a:t>
            </a:r>
            <a:endParaRPr lang="en-GB" dirty="0"/>
          </a:p>
        </p:txBody>
      </p:sp>
      <p:sp>
        <p:nvSpPr>
          <p:cNvPr id="3" name="Espace réservé du contenu 2"/>
          <p:cNvSpPr>
            <a:spLocks noGrp="1"/>
          </p:cNvSpPr>
          <p:nvPr>
            <p:ph idx="1"/>
          </p:nvPr>
        </p:nvSpPr>
        <p:spPr>
          <a:xfrm>
            <a:off x="215516" y="1018630"/>
            <a:ext cx="8712968" cy="5337720"/>
          </a:xfrm>
        </p:spPr>
        <p:txBody>
          <a:bodyPr>
            <a:normAutofit/>
          </a:bodyPr>
          <a:lstStyle/>
          <a:p>
            <a:pPr marL="324000">
              <a:lnSpc>
                <a:spcPct val="150000"/>
              </a:lnSpc>
            </a:pPr>
            <a:r>
              <a:rPr lang="en-GB" sz="1800" dirty="0" smtClean="0"/>
              <a:t>9:15-9:35: </a:t>
            </a:r>
            <a:r>
              <a:rPr lang="fr-FR" sz="2000" dirty="0" smtClean="0">
                <a:solidFill>
                  <a:srgbClr val="C00000"/>
                </a:solidFill>
              </a:rPr>
              <a:t>Introduction </a:t>
            </a:r>
            <a:r>
              <a:rPr lang="fr-FR" sz="1800" dirty="0" smtClean="0"/>
              <a:t>(Edwige Tournefier)</a:t>
            </a:r>
          </a:p>
          <a:p>
            <a:pPr marL="324000">
              <a:lnSpc>
                <a:spcPct val="150000"/>
              </a:lnSpc>
            </a:pPr>
            <a:r>
              <a:rPr lang="fr-FR" sz="1800" dirty="0" smtClean="0"/>
              <a:t>9:35-10:05: </a:t>
            </a:r>
            <a:r>
              <a:rPr lang="fr-FR" sz="2000" dirty="0" smtClean="0">
                <a:solidFill>
                  <a:srgbClr val="C00000"/>
                </a:solidFill>
              </a:rPr>
              <a:t>La physique des particules </a:t>
            </a:r>
            <a:r>
              <a:rPr lang="fr-FR" sz="1800" dirty="0" smtClean="0"/>
              <a:t>(</a:t>
            </a:r>
            <a:r>
              <a:rPr lang="fr-FR" sz="1800" dirty="0"/>
              <a:t>V</a:t>
            </a:r>
            <a:r>
              <a:rPr lang="fr-FR" sz="1800" dirty="0" smtClean="0"/>
              <a:t>incent Poireau)</a:t>
            </a:r>
          </a:p>
          <a:p>
            <a:pPr marL="324000">
              <a:lnSpc>
                <a:spcPct val="150000"/>
              </a:lnSpc>
            </a:pPr>
            <a:r>
              <a:rPr lang="fr-FR" sz="1800" dirty="0" smtClean="0"/>
              <a:t>10:05-10:20: </a:t>
            </a:r>
            <a:r>
              <a:rPr lang="fr-FR" sz="2000" dirty="0" smtClean="0">
                <a:solidFill>
                  <a:srgbClr val="C00000"/>
                </a:solidFill>
              </a:rPr>
              <a:t>Les métiers de la recherche </a:t>
            </a:r>
            <a:r>
              <a:rPr lang="fr-FR" sz="1800" dirty="0" smtClean="0"/>
              <a:t>(Chantal Vallée)</a:t>
            </a:r>
          </a:p>
          <a:p>
            <a:pPr marL="324000">
              <a:lnSpc>
                <a:spcPct val="150000"/>
              </a:lnSpc>
            </a:pPr>
            <a:r>
              <a:rPr lang="fr-FR" sz="1800" dirty="0" smtClean="0"/>
              <a:t>10:20-10:35: </a:t>
            </a:r>
            <a:r>
              <a:rPr lang="fr-FR" sz="2000" dirty="0">
                <a:solidFill>
                  <a:srgbClr val="0000FF"/>
                </a:solidFill>
              </a:rPr>
              <a:t>pause </a:t>
            </a:r>
            <a:r>
              <a:rPr lang="fr-FR" sz="2000" dirty="0" smtClean="0">
                <a:solidFill>
                  <a:srgbClr val="0000FF"/>
                </a:solidFill>
              </a:rPr>
              <a:t>café</a:t>
            </a:r>
            <a:endParaRPr lang="fr-FR" sz="2000" dirty="0">
              <a:solidFill>
                <a:srgbClr val="0000FF"/>
              </a:solidFill>
            </a:endParaRPr>
          </a:p>
          <a:p>
            <a:pPr marL="324000">
              <a:lnSpc>
                <a:spcPct val="150000"/>
              </a:lnSpc>
            </a:pPr>
            <a:r>
              <a:rPr lang="fr-FR" sz="1800" dirty="0" smtClean="0"/>
              <a:t>10:35-11h25: </a:t>
            </a:r>
            <a:r>
              <a:rPr lang="fr-FR" sz="2000" dirty="0">
                <a:solidFill>
                  <a:srgbClr val="C00000"/>
                </a:solidFill>
              </a:rPr>
              <a:t>Visite des stands ATLAS et </a:t>
            </a:r>
            <a:r>
              <a:rPr lang="fr-FR" sz="2000" dirty="0" err="1">
                <a:solidFill>
                  <a:srgbClr val="C00000"/>
                </a:solidFill>
              </a:rPr>
              <a:t>Micromegas</a:t>
            </a:r>
            <a:r>
              <a:rPr lang="fr-FR" sz="2000" dirty="0">
                <a:solidFill>
                  <a:srgbClr val="C00000"/>
                </a:solidFill>
              </a:rPr>
              <a:t> </a:t>
            </a:r>
            <a:r>
              <a:rPr lang="fr-FR" sz="1800" dirty="0" smtClean="0"/>
              <a:t>- 2 </a:t>
            </a:r>
            <a:r>
              <a:rPr lang="fr-FR" sz="1800" dirty="0" smtClean="0"/>
              <a:t>groupes</a:t>
            </a:r>
          </a:p>
          <a:p>
            <a:pPr marL="0" indent="0">
              <a:lnSpc>
                <a:spcPct val="150000"/>
              </a:lnSpc>
              <a:buNone/>
            </a:pPr>
            <a:r>
              <a:rPr lang="fr-FR" sz="1800" dirty="0"/>
              <a:t>	</a:t>
            </a:r>
            <a:r>
              <a:rPr lang="fr-FR" sz="1800" dirty="0" smtClean="0"/>
              <a:t>(</a:t>
            </a:r>
            <a:r>
              <a:rPr lang="en-GB" sz="1800" dirty="0"/>
              <a:t>Laura </a:t>
            </a:r>
            <a:r>
              <a:rPr lang="en-GB" sz="1800" dirty="0" err="1"/>
              <a:t>Zambelli</a:t>
            </a:r>
            <a:r>
              <a:rPr lang="en-GB" sz="1800" dirty="0"/>
              <a:t> </a:t>
            </a:r>
            <a:r>
              <a:rPr lang="en-GB" sz="1800" dirty="0" smtClean="0"/>
              <a:t>, Anne </a:t>
            </a:r>
            <a:r>
              <a:rPr lang="en-GB" sz="1800" dirty="0" err="1" smtClean="0"/>
              <a:t>Chappuis,David</a:t>
            </a:r>
            <a:r>
              <a:rPr lang="en-GB" sz="1800" dirty="0" smtClean="0"/>
              <a:t> Sanchez, </a:t>
            </a:r>
            <a:r>
              <a:rPr lang="en-GB" sz="1800" dirty="0" err="1" smtClean="0"/>
              <a:t>Loïc</a:t>
            </a:r>
            <a:r>
              <a:rPr lang="en-GB" sz="1800" dirty="0" smtClean="0"/>
              <a:t> Rolland, </a:t>
            </a:r>
            <a:r>
              <a:rPr lang="en-GB" sz="1800" dirty="0"/>
              <a:t>Florian </a:t>
            </a:r>
            <a:r>
              <a:rPr lang="en-GB" sz="1800" dirty="0" err="1"/>
              <a:t>Gaté</a:t>
            </a:r>
            <a:r>
              <a:rPr lang="fr-FR" sz="1800" dirty="0" smtClean="0"/>
              <a:t>)</a:t>
            </a:r>
            <a:endParaRPr lang="fr-FR" sz="1800" dirty="0" smtClean="0"/>
          </a:p>
          <a:p>
            <a:pPr marL="324000">
              <a:lnSpc>
                <a:spcPct val="150000"/>
              </a:lnSpc>
            </a:pPr>
            <a:r>
              <a:rPr lang="fr-FR" sz="1800" dirty="0" smtClean="0"/>
              <a:t>11h30-12h20:  </a:t>
            </a:r>
            <a:r>
              <a:rPr lang="fr-FR" sz="1800" dirty="0" smtClean="0">
                <a:solidFill>
                  <a:srgbClr val="C00000"/>
                </a:solidFill>
              </a:rPr>
              <a:t>Visite </a:t>
            </a:r>
            <a:r>
              <a:rPr lang="fr-FR" sz="1800" dirty="0">
                <a:solidFill>
                  <a:srgbClr val="C00000"/>
                </a:solidFill>
              </a:rPr>
              <a:t>des stands </a:t>
            </a:r>
            <a:r>
              <a:rPr lang="fr-FR" sz="1800" dirty="0" err="1">
                <a:solidFill>
                  <a:srgbClr val="C00000"/>
                </a:solidFill>
              </a:rPr>
              <a:t>Astro-Virgo</a:t>
            </a:r>
            <a:r>
              <a:rPr lang="fr-FR" sz="1800" dirty="0">
                <a:solidFill>
                  <a:srgbClr val="C00000"/>
                </a:solidFill>
              </a:rPr>
              <a:t> et Neutrinos</a:t>
            </a:r>
            <a:r>
              <a:rPr lang="fr-FR" sz="1800" dirty="0" smtClean="0"/>
              <a:t>– 2 </a:t>
            </a:r>
            <a:r>
              <a:rPr lang="fr-FR" sz="1800" dirty="0" smtClean="0"/>
              <a:t>groupes</a:t>
            </a:r>
          </a:p>
          <a:p>
            <a:pPr marL="0" indent="0">
              <a:lnSpc>
                <a:spcPct val="150000"/>
              </a:lnSpc>
              <a:buNone/>
            </a:pPr>
            <a:r>
              <a:rPr lang="fr-FR" sz="1800" dirty="0"/>
              <a:t>	</a:t>
            </a:r>
            <a:r>
              <a:rPr lang="fr-FR" sz="1800" dirty="0" smtClean="0"/>
              <a:t>(</a:t>
            </a:r>
            <a:r>
              <a:rPr lang="en-GB" sz="1800" dirty="0" err="1"/>
              <a:t>Maximilien</a:t>
            </a:r>
            <a:r>
              <a:rPr lang="en-GB" sz="1800" dirty="0"/>
              <a:t> </a:t>
            </a:r>
            <a:r>
              <a:rPr lang="en-GB" sz="1800" dirty="0" err="1" smtClean="0"/>
              <a:t>Chefdeville</a:t>
            </a:r>
            <a:r>
              <a:rPr lang="en-GB" sz="1800" dirty="0" smtClean="0"/>
              <a:t>, </a:t>
            </a:r>
            <a:r>
              <a:rPr lang="it-IT" sz="1800" dirty="0"/>
              <a:t>Jessica </a:t>
            </a:r>
            <a:r>
              <a:rPr lang="it-IT" sz="1800" dirty="0" smtClean="0"/>
              <a:t>Leveque, </a:t>
            </a:r>
            <a:r>
              <a:rPr lang="it-IT" sz="1800" dirty="0"/>
              <a:t>Tetiana </a:t>
            </a:r>
            <a:r>
              <a:rPr lang="it-IT" sz="1800" dirty="0" smtClean="0"/>
              <a:t>Hryn'ova)</a:t>
            </a:r>
            <a:endParaRPr lang="fr-FR" sz="1800" dirty="0" smtClean="0"/>
          </a:p>
        </p:txBody>
      </p:sp>
      <p:sp>
        <p:nvSpPr>
          <p:cNvPr id="5" name="Espace réservé du pied de page 4"/>
          <p:cNvSpPr>
            <a:spLocks noGrp="1"/>
          </p:cNvSpPr>
          <p:nvPr>
            <p:ph type="ftr" sz="quarter" idx="11"/>
          </p:nvPr>
        </p:nvSpPr>
        <p:spPr/>
        <p:txBody>
          <a:bodyPr/>
          <a:lstStyle/>
          <a:p>
            <a:r>
              <a:rPr lang="fr-BE" smtClean="0"/>
              <a:t>Masterclass</a:t>
            </a:r>
            <a:endParaRPr lang="fr-BE" dirty="0"/>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3</a:t>
            </a:fld>
            <a:endParaRPr lang="fr-BE" dirty="0"/>
          </a:p>
        </p:txBody>
      </p:sp>
      <p:sp>
        <p:nvSpPr>
          <p:cNvPr id="8" name="Espace réservé de la date 7"/>
          <p:cNvSpPr>
            <a:spLocks noGrp="1"/>
          </p:cNvSpPr>
          <p:nvPr>
            <p:ph type="dt" sz="half" idx="10"/>
          </p:nvPr>
        </p:nvSpPr>
        <p:spPr/>
        <p:txBody>
          <a:bodyPr/>
          <a:lstStyle/>
          <a:p>
            <a:r>
              <a:rPr lang="en-US" smtClean="0"/>
              <a:t>Edwige Tournefier</a:t>
            </a:r>
            <a:endParaRPr lang="fr-BE" dirty="0"/>
          </a:p>
        </p:txBody>
      </p:sp>
    </p:spTree>
    <p:extLst>
      <p:ext uri="{BB962C8B-B14F-4D97-AF65-F5344CB8AC3E}">
        <p14:creationId xmlns:p14="http://schemas.microsoft.com/office/powerpoint/2010/main" val="290607098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GB" dirty="0" smtClean="0"/>
              <a:t>Le LAPP</a:t>
            </a:r>
            <a:endParaRPr lang="en-GB" dirty="0"/>
          </a:p>
        </p:txBody>
      </p:sp>
      <p:sp>
        <p:nvSpPr>
          <p:cNvPr id="3" name="Espace réservé du contenu 2"/>
          <p:cNvSpPr>
            <a:spLocks noGrp="1"/>
          </p:cNvSpPr>
          <p:nvPr>
            <p:ph idx="1"/>
          </p:nvPr>
        </p:nvSpPr>
        <p:spPr/>
        <p:txBody>
          <a:bodyPr/>
          <a:lstStyle/>
          <a:p>
            <a:pPr marL="0" indent="0">
              <a:buNone/>
            </a:pPr>
            <a:r>
              <a:rPr lang="en-GB" dirty="0" smtClean="0">
                <a:solidFill>
                  <a:srgbClr val="C00000"/>
                </a:solidFill>
              </a:rPr>
              <a:t>LAPP</a:t>
            </a:r>
            <a:r>
              <a:rPr lang="en-GB" dirty="0" smtClean="0"/>
              <a:t> = </a:t>
            </a:r>
            <a:r>
              <a:rPr lang="en-GB" dirty="0" err="1" smtClean="0">
                <a:solidFill>
                  <a:srgbClr val="C00000"/>
                </a:solidFill>
              </a:rPr>
              <a:t>L</a:t>
            </a:r>
            <a:r>
              <a:rPr lang="en-GB" dirty="0" err="1" smtClean="0"/>
              <a:t>aboratoire</a:t>
            </a:r>
            <a:r>
              <a:rPr lang="en-GB" dirty="0" smtClean="0"/>
              <a:t> </a:t>
            </a:r>
            <a:r>
              <a:rPr lang="en-GB" dirty="0" err="1" smtClean="0"/>
              <a:t>d’</a:t>
            </a:r>
            <a:r>
              <a:rPr lang="en-GB" dirty="0" err="1" smtClean="0">
                <a:solidFill>
                  <a:srgbClr val="C00000"/>
                </a:solidFill>
              </a:rPr>
              <a:t>A</a:t>
            </a:r>
            <a:r>
              <a:rPr lang="en-GB" dirty="0" err="1" smtClean="0"/>
              <a:t>nnecy</a:t>
            </a:r>
            <a:r>
              <a:rPr lang="en-GB" dirty="0" smtClean="0"/>
              <a:t>-le-Vieux de </a:t>
            </a:r>
            <a:r>
              <a:rPr lang="en-GB" dirty="0" smtClean="0">
                <a:solidFill>
                  <a:srgbClr val="C00000"/>
                </a:solidFill>
              </a:rPr>
              <a:t>P</a:t>
            </a:r>
            <a:r>
              <a:rPr lang="en-GB" dirty="0" smtClean="0"/>
              <a:t>hysique des </a:t>
            </a:r>
            <a:r>
              <a:rPr lang="en-GB" dirty="0" err="1" smtClean="0">
                <a:solidFill>
                  <a:srgbClr val="C00000"/>
                </a:solidFill>
              </a:rPr>
              <a:t>P</a:t>
            </a:r>
            <a:r>
              <a:rPr lang="en-GB" dirty="0" err="1" smtClean="0"/>
              <a:t>articules</a:t>
            </a:r>
            <a:endParaRPr lang="en-GB" dirty="0" smtClean="0"/>
          </a:p>
          <a:p>
            <a:pPr marL="0" indent="0">
              <a:buNone/>
            </a:pPr>
            <a:endParaRPr lang="en-GB" dirty="0"/>
          </a:p>
          <a:p>
            <a:pPr marL="0" indent="0">
              <a:buNone/>
            </a:pPr>
            <a:endParaRPr lang="en-GB" dirty="0" smtClean="0"/>
          </a:p>
          <a:p>
            <a:pPr marL="0" indent="0">
              <a:buNone/>
            </a:pPr>
            <a:endParaRPr lang="en-GB" dirty="0"/>
          </a:p>
          <a:p>
            <a:pPr marL="0" indent="0">
              <a:buNone/>
            </a:pPr>
            <a:endParaRPr lang="en-GB" dirty="0" smtClean="0"/>
          </a:p>
          <a:p>
            <a:pPr marL="0" indent="0">
              <a:buNone/>
            </a:pPr>
            <a:endParaRPr lang="en-GB" dirty="0"/>
          </a:p>
          <a:p>
            <a:pPr marL="0" indent="0">
              <a:buNone/>
            </a:pPr>
            <a:endParaRPr lang="en-GB" dirty="0" smtClean="0"/>
          </a:p>
          <a:p>
            <a:pPr marL="0" indent="0">
              <a:buNone/>
            </a:pPr>
            <a:r>
              <a:rPr lang="en-GB" sz="2000" dirty="0" smtClean="0"/>
              <a:t>Le LAPP </a:t>
            </a:r>
            <a:r>
              <a:rPr lang="en-GB" sz="2000" dirty="0" err="1" smtClean="0"/>
              <a:t>est</a:t>
            </a:r>
            <a:r>
              <a:rPr lang="en-GB" sz="2000" dirty="0" smtClean="0"/>
              <a:t> </a:t>
            </a:r>
            <a:r>
              <a:rPr lang="en-GB" sz="2000" dirty="0" err="1" smtClean="0"/>
              <a:t>une</a:t>
            </a:r>
            <a:r>
              <a:rPr lang="en-GB" sz="2000" dirty="0" smtClean="0"/>
              <a:t> </a:t>
            </a:r>
            <a:r>
              <a:rPr lang="en-GB" sz="2000" dirty="0" err="1"/>
              <a:t>u</a:t>
            </a:r>
            <a:r>
              <a:rPr lang="en-GB" sz="2000" dirty="0" err="1" smtClean="0"/>
              <a:t>nité</a:t>
            </a:r>
            <a:r>
              <a:rPr lang="en-GB" sz="2000" dirty="0" smtClean="0"/>
              <a:t> </a:t>
            </a:r>
            <a:r>
              <a:rPr lang="en-GB" sz="2000" dirty="0" err="1" smtClean="0"/>
              <a:t>mixte</a:t>
            </a:r>
            <a:r>
              <a:rPr lang="en-GB" sz="2000" dirty="0" smtClean="0"/>
              <a:t> du </a:t>
            </a:r>
            <a:r>
              <a:rPr lang="en-GB" sz="2000" dirty="0" smtClean="0">
                <a:solidFill>
                  <a:srgbClr val="002060"/>
                </a:solidFill>
              </a:rPr>
              <a:t>CNRS</a:t>
            </a:r>
            <a:r>
              <a:rPr lang="en-GB" sz="2000" dirty="0" smtClean="0"/>
              <a:t> et de </a:t>
            </a:r>
            <a:r>
              <a:rPr lang="en-GB" sz="2000" dirty="0" err="1" smtClean="0">
                <a:solidFill>
                  <a:srgbClr val="002060"/>
                </a:solidFill>
              </a:rPr>
              <a:t>l’Université</a:t>
            </a:r>
            <a:r>
              <a:rPr lang="en-GB" sz="2000" dirty="0" smtClean="0">
                <a:solidFill>
                  <a:srgbClr val="002060"/>
                </a:solidFill>
              </a:rPr>
              <a:t> </a:t>
            </a:r>
            <a:r>
              <a:rPr lang="en-GB" sz="2000" dirty="0" err="1" smtClean="0">
                <a:solidFill>
                  <a:srgbClr val="002060"/>
                </a:solidFill>
              </a:rPr>
              <a:t>Savoie</a:t>
            </a:r>
            <a:r>
              <a:rPr lang="en-GB" sz="2000" dirty="0" smtClean="0">
                <a:solidFill>
                  <a:srgbClr val="002060"/>
                </a:solidFill>
              </a:rPr>
              <a:t> Mont Blanc</a:t>
            </a:r>
            <a:endParaRPr lang="en-GB" sz="2000" dirty="0">
              <a:solidFill>
                <a:srgbClr val="002060"/>
              </a:solidFill>
            </a:endParaRPr>
          </a:p>
        </p:txBody>
      </p:sp>
      <p:sp>
        <p:nvSpPr>
          <p:cNvPr id="4" name="Espace réservé de la date 3"/>
          <p:cNvSpPr>
            <a:spLocks noGrp="1"/>
          </p:cNvSpPr>
          <p:nvPr>
            <p:ph type="dt" sz="half" idx="10"/>
          </p:nvPr>
        </p:nvSpPr>
        <p:spPr/>
        <p:txBody>
          <a:bodyPr/>
          <a:lstStyle/>
          <a:p>
            <a:r>
              <a:rPr lang="en-US" smtClean="0"/>
              <a:t>Edwige Tournefier</a:t>
            </a:r>
            <a:endParaRPr lang="fr-BE" dirty="0"/>
          </a:p>
        </p:txBody>
      </p:sp>
      <p:sp>
        <p:nvSpPr>
          <p:cNvPr id="5" name="Espace réservé du pied de page 4"/>
          <p:cNvSpPr>
            <a:spLocks noGrp="1"/>
          </p:cNvSpPr>
          <p:nvPr>
            <p:ph type="ftr" sz="quarter" idx="11"/>
          </p:nvPr>
        </p:nvSpPr>
        <p:spPr/>
        <p:txBody>
          <a:bodyPr/>
          <a:lstStyle/>
          <a:p>
            <a:r>
              <a:rPr lang="fr-BE" smtClean="0"/>
              <a:t>Masterclass</a:t>
            </a:r>
            <a:endParaRPr lang="fr-BE" dirty="0" smtClean="0"/>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4</a:t>
            </a:fld>
            <a:endParaRPr lang="fr-BE" dirty="0"/>
          </a:p>
        </p:txBody>
      </p:sp>
      <p:pic>
        <p:nvPicPr>
          <p:cNvPr id="7" name="Image 6" descr="Z:\Isabelle\Qualité\PROCESSUS Entrants Sortants\Livrets d'accueil\DSCN2465.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69299" y="1726362"/>
            <a:ext cx="3776265" cy="2355364"/>
          </a:xfrm>
          <a:prstGeom prst="rect">
            <a:avLst/>
          </a:prstGeom>
          <a:noFill/>
          <a:ln>
            <a:noFill/>
          </a:ln>
        </p:spPr>
      </p:pic>
      <p:pic>
        <p:nvPicPr>
          <p:cNvPr id="9" name="Image 8"/>
          <p:cNvPicPr>
            <a:picLocks noChangeAspect="1"/>
          </p:cNvPicPr>
          <p:nvPr/>
        </p:nvPicPr>
        <p:blipFill>
          <a:blip r:embed="rId3"/>
          <a:stretch>
            <a:fillRect/>
          </a:stretch>
        </p:blipFill>
        <p:spPr>
          <a:xfrm>
            <a:off x="3779912" y="4899160"/>
            <a:ext cx="1217035" cy="676425"/>
          </a:xfrm>
          <a:prstGeom prst="rect">
            <a:avLst/>
          </a:prstGeom>
        </p:spPr>
      </p:pic>
      <p:pic>
        <p:nvPicPr>
          <p:cNvPr id="10" name="Image 9"/>
          <p:cNvPicPr>
            <a:picLocks noChangeAspect="1"/>
          </p:cNvPicPr>
          <p:nvPr/>
        </p:nvPicPr>
        <p:blipFill>
          <a:blip r:embed="rId4"/>
          <a:stretch>
            <a:fillRect/>
          </a:stretch>
        </p:blipFill>
        <p:spPr>
          <a:xfrm>
            <a:off x="6852530" y="4899160"/>
            <a:ext cx="767470" cy="1057691"/>
          </a:xfrm>
          <a:prstGeom prst="rect">
            <a:avLst/>
          </a:prstGeom>
        </p:spPr>
      </p:pic>
    </p:spTree>
    <p:extLst>
      <p:ext uri="{BB962C8B-B14F-4D97-AF65-F5344CB8AC3E}">
        <p14:creationId xmlns:p14="http://schemas.microsoft.com/office/powerpoint/2010/main" val="34956112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Teste20"/>
          <p:cNvPicPr>
            <a:picLocks noChangeArrowheads="1"/>
          </p:cNvPicPr>
          <p:nvPr/>
        </p:nvPicPr>
        <p:blipFill>
          <a:blip r:embed="rId2" cstate="print"/>
          <a:srcRect/>
          <a:stretch>
            <a:fillRect/>
          </a:stretch>
        </p:blipFill>
        <p:spPr bwMode="auto">
          <a:xfrm>
            <a:off x="6660704" y="1412776"/>
            <a:ext cx="2483296" cy="1526975"/>
          </a:xfrm>
          <a:prstGeom prst="rect">
            <a:avLst/>
          </a:prstGeom>
          <a:noFill/>
          <a:ln w="9525">
            <a:noFill/>
            <a:miter lim="800000"/>
            <a:headEnd/>
            <a:tailEnd/>
          </a:ln>
        </p:spPr>
      </p:pic>
      <p:sp>
        <p:nvSpPr>
          <p:cNvPr id="2" name="Titre 1"/>
          <p:cNvSpPr>
            <a:spLocks noGrp="1"/>
          </p:cNvSpPr>
          <p:nvPr>
            <p:ph type="title"/>
          </p:nvPr>
        </p:nvSpPr>
        <p:spPr>
          <a:xfrm>
            <a:off x="924585" y="10274"/>
            <a:ext cx="8229600" cy="987368"/>
          </a:xfrm>
        </p:spPr>
        <p:txBody>
          <a:bodyPr>
            <a:normAutofit fontScale="90000"/>
          </a:bodyPr>
          <a:lstStyle/>
          <a:p>
            <a:r>
              <a:rPr lang="en-GB" dirty="0" smtClean="0"/>
              <a:t>De </a:t>
            </a:r>
            <a:r>
              <a:rPr lang="en-GB" dirty="0" err="1" smtClean="0"/>
              <a:t>l’infiniment</a:t>
            </a:r>
            <a:r>
              <a:rPr lang="en-GB" dirty="0" smtClean="0"/>
              <a:t> petit à </a:t>
            </a:r>
            <a:r>
              <a:rPr lang="en-GB" dirty="0" err="1" smtClean="0"/>
              <a:t>l’infiniment</a:t>
            </a:r>
            <a:r>
              <a:rPr lang="en-GB" dirty="0" smtClean="0"/>
              <a:t> grand</a:t>
            </a:r>
            <a:endParaRPr lang="en-GB" dirty="0"/>
          </a:p>
        </p:txBody>
      </p:sp>
      <p:sp>
        <p:nvSpPr>
          <p:cNvPr id="3" name="Espace réservé du contenu 2"/>
          <p:cNvSpPr>
            <a:spLocks noGrp="1"/>
          </p:cNvSpPr>
          <p:nvPr>
            <p:ph idx="1"/>
          </p:nvPr>
        </p:nvSpPr>
        <p:spPr>
          <a:xfrm>
            <a:off x="457200" y="980728"/>
            <a:ext cx="8507288" cy="4896544"/>
          </a:xfrm>
        </p:spPr>
        <p:txBody>
          <a:bodyPr/>
          <a:lstStyle/>
          <a:p>
            <a:pPr marL="0" indent="0">
              <a:buNone/>
            </a:pPr>
            <a:r>
              <a:rPr lang="en-GB" dirty="0" smtClean="0"/>
              <a:t>Au LAPP on </a:t>
            </a:r>
            <a:r>
              <a:rPr lang="en-GB" dirty="0" err="1" smtClean="0"/>
              <a:t>étudie</a:t>
            </a:r>
            <a:r>
              <a:rPr lang="en-GB" dirty="0" smtClean="0"/>
              <a:t> :</a:t>
            </a:r>
          </a:p>
          <a:p>
            <a:pPr marL="0" indent="0">
              <a:buNone/>
            </a:pPr>
            <a:endParaRPr lang="en-GB" dirty="0" smtClean="0"/>
          </a:p>
          <a:p>
            <a:r>
              <a:rPr lang="en-GB" dirty="0">
                <a:solidFill>
                  <a:srgbClr val="C00000"/>
                </a:solidFill>
              </a:rPr>
              <a:t>l</a:t>
            </a:r>
            <a:r>
              <a:rPr lang="en-GB" dirty="0" smtClean="0">
                <a:solidFill>
                  <a:srgbClr val="C00000"/>
                </a:solidFill>
              </a:rPr>
              <a:t>a physique des </a:t>
            </a:r>
            <a:r>
              <a:rPr lang="en-GB" dirty="0" err="1" smtClean="0">
                <a:solidFill>
                  <a:srgbClr val="C00000"/>
                </a:solidFill>
              </a:rPr>
              <a:t>particules</a:t>
            </a:r>
            <a:r>
              <a:rPr lang="en-GB" dirty="0" smtClean="0">
                <a:solidFill>
                  <a:srgbClr val="C00000"/>
                </a:solidFill>
              </a:rPr>
              <a:t> </a:t>
            </a:r>
            <a:r>
              <a:rPr lang="en-GB" dirty="0" smtClean="0"/>
              <a:t>: </a:t>
            </a:r>
          </a:p>
          <a:p>
            <a:pPr marL="457200" lvl="1" indent="0">
              <a:buNone/>
            </a:pPr>
            <a:r>
              <a:rPr lang="en-GB" dirty="0" err="1" smtClean="0"/>
              <a:t>étude</a:t>
            </a:r>
            <a:r>
              <a:rPr lang="en-GB" dirty="0" smtClean="0"/>
              <a:t> des </a:t>
            </a:r>
            <a:r>
              <a:rPr lang="en-GB" dirty="0" err="1" smtClean="0"/>
              <a:t>constituants</a:t>
            </a:r>
            <a:r>
              <a:rPr lang="en-GB" dirty="0" smtClean="0"/>
              <a:t> </a:t>
            </a:r>
            <a:r>
              <a:rPr lang="en-GB" dirty="0" err="1" smtClean="0"/>
              <a:t>élémentaires</a:t>
            </a:r>
            <a:r>
              <a:rPr lang="en-GB" dirty="0" smtClean="0"/>
              <a:t> de la </a:t>
            </a:r>
            <a:r>
              <a:rPr lang="en-GB" dirty="0" err="1" smtClean="0"/>
              <a:t>matière</a:t>
            </a:r>
            <a:endParaRPr lang="en-GB" dirty="0" smtClean="0"/>
          </a:p>
          <a:p>
            <a:pPr marL="0" indent="0">
              <a:buNone/>
            </a:pPr>
            <a:endParaRPr lang="en-GB" dirty="0"/>
          </a:p>
          <a:p>
            <a:r>
              <a:rPr lang="en-GB" dirty="0">
                <a:solidFill>
                  <a:srgbClr val="C00000"/>
                </a:solidFill>
              </a:rPr>
              <a:t>l</a:t>
            </a:r>
            <a:r>
              <a:rPr lang="en-GB" dirty="0" smtClean="0">
                <a:solidFill>
                  <a:srgbClr val="C00000"/>
                </a:solidFill>
              </a:rPr>
              <a:t>es </a:t>
            </a:r>
            <a:r>
              <a:rPr lang="en-GB" dirty="0" err="1" smtClean="0">
                <a:solidFill>
                  <a:srgbClr val="C00000"/>
                </a:solidFill>
              </a:rPr>
              <a:t>astro-particules</a:t>
            </a:r>
            <a:r>
              <a:rPr lang="en-GB" dirty="0" smtClean="0">
                <a:solidFill>
                  <a:srgbClr val="C00000"/>
                </a:solidFill>
              </a:rPr>
              <a:t>, la </a:t>
            </a:r>
            <a:r>
              <a:rPr lang="en-GB" dirty="0" err="1" smtClean="0">
                <a:solidFill>
                  <a:srgbClr val="C00000"/>
                </a:solidFill>
              </a:rPr>
              <a:t>cosmologie</a:t>
            </a:r>
            <a:r>
              <a:rPr lang="en-GB" dirty="0" smtClean="0">
                <a:solidFill>
                  <a:srgbClr val="C00000"/>
                </a:solidFill>
              </a:rPr>
              <a:t> et les </a:t>
            </a:r>
            <a:r>
              <a:rPr lang="en-GB" dirty="0" err="1" smtClean="0">
                <a:solidFill>
                  <a:srgbClr val="C00000"/>
                </a:solidFill>
              </a:rPr>
              <a:t>ondes</a:t>
            </a:r>
            <a:r>
              <a:rPr lang="en-GB" dirty="0" smtClean="0">
                <a:solidFill>
                  <a:srgbClr val="C00000"/>
                </a:solidFill>
              </a:rPr>
              <a:t> </a:t>
            </a:r>
            <a:r>
              <a:rPr lang="en-GB" dirty="0" err="1" smtClean="0">
                <a:solidFill>
                  <a:srgbClr val="C00000"/>
                </a:solidFill>
              </a:rPr>
              <a:t>gravitationnelles</a:t>
            </a:r>
            <a:r>
              <a:rPr lang="en-GB" dirty="0" smtClean="0"/>
              <a:t>: </a:t>
            </a:r>
            <a:r>
              <a:rPr lang="en-GB" sz="2000" dirty="0" err="1" smtClean="0"/>
              <a:t>signaux</a:t>
            </a:r>
            <a:r>
              <a:rPr lang="en-GB" sz="2000" dirty="0" smtClean="0"/>
              <a:t> nous </a:t>
            </a:r>
            <a:r>
              <a:rPr lang="en-GB" sz="2000" dirty="0" err="1" smtClean="0"/>
              <a:t>venant</a:t>
            </a:r>
            <a:r>
              <a:rPr lang="en-GB" sz="2000" dirty="0" smtClean="0"/>
              <a:t> du cosmos pour la </a:t>
            </a:r>
            <a:r>
              <a:rPr lang="en-GB" sz="2000" dirty="0" err="1" smtClean="0"/>
              <a:t>compréhension</a:t>
            </a:r>
            <a:r>
              <a:rPr lang="en-GB" sz="2000" dirty="0" smtClean="0"/>
              <a:t> de </a:t>
            </a:r>
            <a:r>
              <a:rPr lang="en-GB" sz="2000" dirty="0" err="1" smtClean="0"/>
              <a:t>l’évolution</a:t>
            </a:r>
            <a:r>
              <a:rPr lang="en-GB" sz="2000" dirty="0" smtClean="0"/>
              <a:t> de </a:t>
            </a:r>
            <a:r>
              <a:rPr lang="en-GB" sz="2000" dirty="0" err="1" smtClean="0"/>
              <a:t>l’Univers</a:t>
            </a:r>
            <a:r>
              <a:rPr lang="en-GB" sz="2000" dirty="0" smtClean="0"/>
              <a:t> et de </a:t>
            </a:r>
            <a:r>
              <a:rPr lang="en-GB" sz="2000" dirty="0" err="1" smtClean="0"/>
              <a:t>sa</a:t>
            </a:r>
            <a:r>
              <a:rPr lang="en-GB" sz="2000" dirty="0" smtClean="0"/>
              <a:t> composition</a:t>
            </a:r>
          </a:p>
          <a:p>
            <a:pPr marL="0" indent="0">
              <a:buNone/>
            </a:pPr>
            <a:endParaRPr lang="en-GB" dirty="0"/>
          </a:p>
        </p:txBody>
      </p:sp>
      <p:sp>
        <p:nvSpPr>
          <p:cNvPr id="4" name="Espace réservé de la date 3"/>
          <p:cNvSpPr>
            <a:spLocks noGrp="1"/>
          </p:cNvSpPr>
          <p:nvPr>
            <p:ph type="dt" sz="half" idx="10"/>
          </p:nvPr>
        </p:nvSpPr>
        <p:spPr/>
        <p:txBody>
          <a:bodyPr/>
          <a:lstStyle/>
          <a:p>
            <a:r>
              <a:rPr lang="en-US" smtClean="0"/>
              <a:t>Edwige Tournefier</a:t>
            </a:r>
            <a:endParaRPr lang="fr-BE" dirty="0"/>
          </a:p>
        </p:txBody>
      </p:sp>
      <p:sp>
        <p:nvSpPr>
          <p:cNvPr id="5" name="Espace réservé du pied de page 4"/>
          <p:cNvSpPr>
            <a:spLocks noGrp="1"/>
          </p:cNvSpPr>
          <p:nvPr>
            <p:ph type="ftr" sz="quarter" idx="11"/>
          </p:nvPr>
        </p:nvSpPr>
        <p:spPr/>
        <p:txBody>
          <a:bodyPr/>
          <a:lstStyle/>
          <a:p>
            <a:r>
              <a:rPr lang="fr-BE" smtClean="0"/>
              <a:t>Masterclass</a:t>
            </a:r>
            <a:endParaRPr lang="fr-BE" dirty="0" smtClean="0"/>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5</a:t>
            </a:fld>
            <a:endParaRPr lang="fr-BE" dirty="0"/>
          </a:p>
        </p:txBody>
      </p:sp>
      <p:pic>
        <p:nvPicPr>
          <p:cNvPr id="7" name="Picture 4" descr="https://www.lsst.org/sites/default/files/styles/galleryformatter_slide/public/photogallery/Facility_CU_Nite-full.jpg?itok=ow0mopbj"/>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745" y="4686863"/>
            <a:ext cx="2376509" cy="1482942"/>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4" descr="test1.jpg"/>
          <p:cNvPicPr>
            <a:picLocks noChangeAspect="1"/>
          </p:cNvPicPr>
          <p:nvPr/>
        </p:nvPicPr>
        <p:blipFill>
          <a:blip r:embed="rId4" cstate="print"/>
          <a:srcRect/>
          <a:stretch>
            <a:fillRect/>
          </a:stretch>
        </p:blipFill>
        <p:spPr bwMode="auto">
          <a:xfrm>
            <a:off x="7199660" y="3880568"/>
            <a:ext cx="1836836" cy="1341273"/>
          </a:xfrm>
          <a:prstGeom prst="rect">
            <a:avLst/>
          </a:prstGeom>
          <a:noFill/>
          <a:ln w="9525">
            <a:noFill/>
            <a:miter lim="800000"/>
            <a:headEnd/>
            <a:tailEnd/>
          </a:ln>
        </p:spPr>
      </p:pic>
      <p:pic>
        <p:nvPicPr>
          <p:cNvPr id="10" name="Picture 17" descr="aerial"/>
          <p:cNvPicPr>
            <a:picLocks noChangeAspect="1" noChangeArrowheads="1"/>
          </p:cNvPicPr>
          <p:nvPr/>
        </p:nvPicPr>
        <p:blipFill>
          <a:blip r:embed="rId5" cstate="print"/>
          <a:srcRect/>
          <a:stretch>
            <a:fillRect/>
          </a:stretch>
        </p:blipFill>
        <p:spPr bwMode="auto">
          <a:xfrm>
            <a:off x="4829200" y="5311782"/>
            <a:ext cx="3600400" cy="1170130"/>
          </a:xfrm>
          <a:prstGeom prst="rect">
            <a:avLst/>
          </a:prstGeom>
          <a:noFill/>
        </p:spPr>
      </p:pic>
      <p:pic>
        <p:nvPicPr>
          <p:cNvPr id="11" name="Picture 8" descr="s97_10537_small"/>
          <p:cNvPicPr>
            <a:picLocks noChangeAspect="1" noChangeArrowheads="1"/>
          </p:cNvPicPr>
          <p:nvPr/>
        </p:nvPicPr>
        <p:blipFill>
          <a:blip r:embed="rId6" cstate="print"/>
          <a:srcRect b="6038"/>
          <a:stretch>
            <a:fillRect/>
          </a:stretch>
        </p:blipFill>
        <p:spPr bwMode="auto">
          <a:xfrm>
            <a:off x="3090562" y="4797152"/>
            <a:ext cx="1517492" cy="1073453"/>
          </a:xfrm>
          <a:prstGeom prst="rect">
            <a:avLst/>
          </a:prstGeom>
          <a:noFill/>
          <a:ln w="9525">
            <a:noFill/>
            <a:miter lim="800000"/>
            <a:headEnd/>
            <a:tailEnd/>
          </a:ln>
        </p:spPr>
      </p:pic>
      <p:pic>
        <p:nvPicPr>
          <p:cNvPr id="13" name="Image 1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355976" y="1216981"/>
            <a:ext cx="2441312" cy="805381"/>
          </a:xfrm>
          <a:prstGeom prst="rect">
            <a:avLst/>
          </a:prstGeom>
        </p:spPr>
      </p:pic>
      <p:pic>
        <p:nvPicPr>
          <p:cNvPr id="14" name="Image 1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7419" y="14941"/>
            <a:ext cx="1092375" cy="604448"/>
          </a:xfrm>
          <a:prstGeom prst="rect">
            <a:avLst/>
          </a:prstGeom>
        </p:spPr>
      </p:pic>
    </p:spTree>
    <p:extLst>
      <p:ext uri="{BB962C8B-B14F-4D97-AF65-F5344CB8AC3E}">
        <p14:creationId xmlns:p14="http://schemas.microsoft.com/office/powerpoint/2010/main" val="31223607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solidFill>
                  <a:srgbClr val="FF0000"/>
                </a:solidFill>
              </a:rPr>
              <a:t>La physique des particules, qu’est-ce c’est?</a:t>
            </a:r>
            <a:endParaRPr lang="fr-FR" dirty="0">
              <a:solidFill>
                <a:srgbClr val="FF0000"/>
              </a:solidFill>
            </a:endParaRPr>
          </a:p>
        </p:txBody>
      </p:sp>
      <p:sp>
        <p:nvSpPr>
          <p:cNvPr id="3" name="Espace réservé du contenu 2"/>
          <p:cNvSpPr>
            <a:spLocks noGrp="1"/>
          </p:cNvSpPr>
          <p:nvPr>
            <p:ph idx="1"/>
          </p:nvPr>
        </p:nvSpPr>
        <p:spPr>
          <a:xfrm>
            <a:off x="457200" y="1340768"/>
            <a:ext cx="8229600" cy="2160240"/>
          </a:xfrm>
        </p:spPr>
        <p:txBody>
          <a:bodyPr>
            <a:normAutofit/>
          </a:bodyPr>
          <a:lstStyle/>
          <a:p>
            <a:pPr>
              <a:buNone/>
            </a:pPr>
            <a:r>
              <a:rPr lang="fr-FR" sz="2800" dirty="0" smtClean="0"/>
              <a:t>La </a:t>
            </a:r>
            <a:r>
              <a:rPr lang="fr-FR" sz="2800" dirty="0" smtClean="0">
                <a:solidFill>
                  <a:srgbClr val="4B3AC6"/>
                </a:solidFill>
              </a:rPr>
              <a:t>physique des particules </a:t>
            </a:r>
            <a:r>
              <a:rPr lang="fr-FR" sz="2800" dirty="0" smtClean="0"/>
              <a:t>cherche à déterminer quels sont les </a:t>
            </a:r>
            <a:r>
              <a:rPr lang="fr-FR" sz="2800" dirty="0" smtClean="0">
                <a:solidFill>
                  <a:srgbClr val="C00000"/>
                </a:solidFill>
              </a:rPr>
              <a:t>constituants élémentaires </a:t>
            </a:r>
            <a:r>
              <a:rPr lang="fr-FR" sz="2800" dirty="0" smtClean="0"/>
              <a:t>de la </a:t>
            </a:r>
            <a:r>
              <a:rPr lang="fr-FR" sz="2800" dirty="0" smtClean="0">
                <a:solidFill>
                  <a:srgbClr val="C00000"/>
                </a:solidFill>
              </a:rPr>
              <a:t>matière</a:t>
            </a:r>
            <a:r>
              <a:rPr lang="fr-FR" sz="2800" dirty="0" smtClean="0"/>
              <a:t> ainsi que les </a:t>
            </a:r>
            <a:r>
              <a:rPr lang="fr-FR" sz="2800" dirty="0" smtClean="0">
                <a:solidFill>
                  <a:srgbClr val="C00000"/>
                </a:solidFill>
              </a:rPr>
              <a:t>forces</a:t>
            </a:r>
            <a:r>
              <a:rPr lang="fr-FR" sz="2800" dirty="0" smtClean="0"/>
              <a:t> qui s’exercent entre eux</a:t>
            </a:r>
            <a:endParaRPr lang="fr-FR" sz="2800" dirty="0"/>
          </a:p>
        </p:txBody>
      </p:sp>
      <p:sp>
        <p:nvSpPr>
          <p:cNvPr id="5" name="Espace réservé du pied de page 4"/>
          <p:cNvSpPr>
            <a:spLocks noGrp="1"/>
          </p:cNvSpPr>
          <p:nvPr>
            <p:ph type="ftr" sz="quarter" idx="11"/>
          </p:nvPr>
        </p:nvSpPr>
        <p:spPr/>
        <p:txBody>
          <a:bodyPr/>
          <a:lstStyle/>
          <a:p>
            <a:r>
              <a:rPr lang="fr-BE" smtClean="0"/>
              <a:t>Masterclass</a:t>
            </a:r>
            <a:endParaRPr lang="fr-BE" dirty="0"/>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6</a:t>
            </a:fld>
            <a:endParaRPr lang="fr-BE" dirty="0"/>
          </a:p>
        </p:txBody>
      </p:sp>
      <p:sp>
        <p:nvSpPr>
          <p:cNvPr id="8" name="Espace réservé de la date 7"/>
          <p:cNvSpPr>
            <a:spLocks noGrp="1"/>
          </p:cNvSpPr>
          <p:nvPr>
            <p:ph type="dt" sz="half" idx="10"/>
          </p:nvPr>
        </p:nvSpPr>
        <p:spPr/>
        <p:txBody>
          <a:bodyPr/>
          <a:lstStyle/>
          <a:p>
            <a:r>
              <a:rPr lang="en-US" smtClean="0"/>
              <a:t>Edwige Tournefier</a:t>
            </a:r>
            <a:endParaRPr lang="fr-BE" dirty="0"/>
          </a:p>
        </p:txBody>
      </p:sp>
      <p:pic>
        <p:nvPicPr>
          <p:cNvPr id="9" name="Picture 4" descr="atom_zoom_b"/>
          <p:cNvPicPr>
            <a:picLocks noChangeAspect="1" noChangeArrowheads="1"/>
          </p:cNvPicPr>
          <p:nvPr/>
        </p:nvPicPr>
        <p:blipFill>
          <a:blip r:embed="rId2" cstate="print"/>
          <a:srcRect/>
          <a:stretch>
            <a:fillRect/>
          </a:stretch>
        </p:blipFill>
        <p:spPr bwMode="auto">
          <a:xfrm>
            <a:off x="687871" y="3250878"/>
            <a:ext cx="6354452" cy="2794414"/>
          </a:xfrm>
          <a:prstGeom prst="rect">
            <a:avLst/>
          </a:prstGeom>
          <a:noFill/>
        </p:spPr>
      </p:pic>
      <p:sp>
        <p:nvSpPr>
          <p:cNvPr id="10" name="ZoneTexte 9"/>
          <p:cNvSpPr txBox="1"/>
          <p:nvPr/>
        </p:nvSpPr>
        <p:spPr>
          <a:xfrm>
            <a:off x="7042323" y="5229200"/>
            <a:ext cx="1994173" cy="707886"/>
          </a:xfrm>
          <a:prstGeom prst="rect">
            <a:avLst/>
          </a:prstGeom>
          <a:noFill/>
        </p:spPr>
        <p:txBody>
          <a:bodyPr wrap="square" rtlCol="0">
            <a:spAutoFit/>
          </a:bodyPr>
          <a:lstStyle/>
          <a:p>
            <a:r>
              <a:rPr lang="fr-FR" sz="2000" dirty="0" smtClean="0">
                <a:solidFill>
                  <a:srgbClr val="C00000"/>
                </a:solidFill>
              </a:rPr>
              <a:t>= constituants </a:t>
            </a:r>
          </a:p>
          <a:p>
            <a:r>
              <a:rPr lang="fr-FR" sz="2000" dirty="0" smtClean="0">
                <a:solidFill>
                  <a:srgbClr val="C00000"/>
                </a:solidFill>
              </a:rPr>
              <a:t>élémentaires?</a:t>
            </a:r>
            <a:endParaRPr lang="fr-FR" sz="2000" dirty="0">
              <a:solidFill>
                <a:srgbClr val="C00000"/>
              </a:solidFill>
            </a:endParaRPr>
          </a:p>
        </p:txBody>
      </p:sp>
      <p:sp>
        <p:nvSpPr>
          <p:cNvPr id="11" name="ZoneTexte 10"/>
          <p:cNvSpPr txBox="1"/>
          <p:nvPr/>
        </p:nvSpPr>
        <p:spPr>
          <a:xfrm>
            <a:off x="6545493" y="2731567"/>
            <a:ext cx="2590799" cy="769441"/>
          </a:xfrm>
          <a:prstGeom prst="rect">
            <a:avLst/>
          </a:prstGeom>
          <a:noFill/>
          <a:ln w="25400">
            <a:solidFill>
              <a:srgbClr val="0000FF"/>
            </a:solidFill>
          </a:ln>
        </p:spPr>
        <p:txBody>
          <a:bodyPr wrap="square" rtlCol="0">
            <a:spAutoFit/>
          </a:bodyPr>
          <a:lstStyle/>
          <a:p>
            <a:r>
              <a:rPr lang="en-GB" sz="2200" dirty="0" err="1" smtClean="0">
                <a:solidFill>
                  <a:srgbClr val="0000FF"/>
                </a:solidFill>
              </a:rPr>
              <a:t>Voir</a:t>
            </a:r>
            <a:r>
              <a:rPr lang="en-GB" sz="2200" dirty="0" smtClean="0">
                <a:solidFill>
                  <a:srgbClr val="0000FF"/>
                </a:solidFill>
              </a:rPr>
              <a:t> </a:t>
            </a:r>
            <a:r>
              <a:rPr lang="en-GB" sz="2200" dirty="0" err="1" smtClean="0">
                <a:solidFill>
                  <a:srgbClr val="0000FF"/>
                </a:solidFill>
              </a:rPr>
              <a:t>présentation</a:t>
            </a:r>
            <a:r>
              <a:rPr lang="en-GB" sz="2200" dirty="0" smtClean="0">
                <a:solidFill>
                  <a:srgbClr val="0000FF"/>
                </a:solidFill>
              </a:rPr>
              <a:t> de Vincent </a:t>
            </a:r>
            <a:r>
              <a:rPr lang="en-GB" sz="2200" dirty="0" err="1" smtClean="0">
                <a:solidFill>
                  <a:srgbClr val="0000FF"/>
                </a:solidFill>
              </a:rPr>
              <a:t>Poireau</a:t>
            </a:r>
            <a:endParaRPr lang="en-GB" sz="2200" dirty="0">
              <a:solidFill>
                <a:srgbClr val="0000FF"/>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a:t>P</a:t>
            </a:r>
            <a:r>
              <a:rPr lang="fr-FR" dirty="0" smtClean="0"/>
              <a:t>articules élémentaires et forces: </a:t>
            </a:r>
            <a:br>
              <a:rPr lang="fr-FR" dirty="0" smtClean="0"/>
            </a:br>
            <a:r>
              <a:rPr lang="fr-FR" dirty="0" smtClean="0"/>
              <a:t>le </a:t>
            </a:r>
            <a:r>
              <a:rPr lang="fr-FR" dirty="0"/>
              <a:t>M</a:t>
            </a:r>
            <a:r>
              <a:rPr lang="fr-FR" dirty="0" smtClean="0"/>
              <a:t>odèle Standard</a:t>
            </a:r>
            <a:endParaRPr lang="fr-FR" dirty="0"/>
          </a:p>
        </p:txBody>
      </p:sp>
      <p:sp>
        <p:nvSpPr>
          <p:cNvPr id="5" name="Espace réservé du pied de page 4"/>
          <p:cNvSpPr>
            <a:spLocks noGrp="1"/>
          </p:cNvSpPr>
          <p:nvPr>
            <p:ph type="ftr" sz="quarter" idx="11"/>
          </p:nvPr>
        </p:nvSpPr>
        <p:spPr/>
        <p:txBody>
          <a:bodyPr/>
          <a:lstStyle/>
          <a:p>
            <a:r>
              <a:rPr lang="fr-BE" smtClean="0"/>
              <a:t>Masterclass</a:t>
            </a:r>
            <a:endParaRPr lang="fr-BE" dirty="0"/>
          </a:p>
        </p:txBody>
      </p:sp>
      <p:grpSp>
        <p:nvGrpSpPr>
          <p:cNvPr id="15" name="Groupe 14"/>
          <p:cNvGrpSpPr/>
          <p:nvPr/>
        </p:nvGrpSpPr>
        <p:grpSpPr>
          <a:xfrm>
            <a:off x="792088" y="1844824"/>
            <a:ext cx="8028384" cy="3960440"/>
            <a:chOff x="792088" y="1844824"/>
            <a:chExt cx="7452320" cy="3456384"/>
          </a:xfrm>
        </p:grpSpPr>
        <p:pic>
          <p:nvPicPr>
            <p:cNvPr id="73732" name="Picture 4" descr="constituants-phys-1000"/>
            <p:cNvPicPr>
              <a:picLocks noChangeAspect="1" noChangeArrowheads="1"/>
            </p:cNvPicPr>
            <p:nvPr/>
          </p:nvPicPr>
          <p:blipFill>
            <a:blip r:embed="rId2" cstate="print"/>
            <a:srcRect b="11060"/>
            <a:stretch>
              <a:fillRect/>
            </a:stretch>
          </p:blipFill>
          <p:spPr bwMode="auto">
            <a:xfrm>
              <a:off x="863776" y="1844824"/>
              <a:ext cx="5133975" cy="3456384"/>
            </a:xfrm>
            <a:prstGeom prst="rect">
              <a:avLst/>
            </a:prstGeom>
            <a:noFill/>
          </p:spPr>
        </p:pic>
        <p:sp>
          <p:nvSpPr>
            <p:cNvPr id="9" name="Rectangle 8"/>
            <p:cNvSpPr/>
            <p:nvPr/>
          </p:nvSpPr>
          <p:spPr>
            <a:xfrm>
              <a:off x="792088" y="3042072"/>
              <a:ext cx="7452320" cy="5760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ZoneTexte 9"/>
            <p:cNvSpPr txBox="1"/>
            <p:nvPr/>
          </p:nvSpPr>
          <p:spPr>
            <a:xfrm>
              <a:off x="6209200" y="3164534"/>
              <a:ext cx="1701002" cy="322326"/>
            </a:xfrm>
            <a:prstGeom prst="rect">
              <a:avLst/>
            </a:prstGeom>
            <a:noFill/>
          </p:spPr>
          <p:txBody>
            <a:bodyPr wrap="none" rtlCol="0">
              <a:spAutoFit/>
            </a:bodyPr>
            <a:lstStyle/>
            <a:p>
              <a:r>
                <a:rPr lang="fr-FR" dirty="0" smtClean="0"/>
                <a:t>Matière ordinaire</a:t>
              </a:r>
            </a:p>
          </p:txBody>
        </p:sp>
        <p:sp>
          <p:nvSpPr>
            <p:cNvPr id="11" name="Rectangle 10"/>
            <p:cNvSpPr/>
            <p:nvPr/>
          </p:nvSpPr>
          <p:spPr>
            <a:xfrm>
              <a:off x="792088" y="4653200"/>
              <a:ext cx="7452320" cy="5760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ZoneTexte 12"/>
            <p:cNvSpPr txBox="1"/>
            <p:nvPr/>
          </p:nvSpPr>
          <p:spPr>
            <a:xfrm>
              <a:off x="6048672" y="4727509"/>
              <a:ext cx="2019727" cy="322326"/>
            </a:xfrm>
            <a:prstGeom prst="rect">
              <a:avLst/>
            </a:prstGeom>
            <a:noFill/>
          </p:spPr>
          <p:txBody>
            <a:bodyPr wrap="none" rtlCol="0">
              <a:spAutoFit/>
            </a:bodyPr>
            <a:lstStyle/>
            <a:p>
              <a:r>
                <a:rPr lang="fr-FR" dirty="0" smtClean="0"/>
                <a:t>Messagers des forces</a:t>
              </a:r>
            </a:p>
          </p:txBody>
        </p:sp>
      </p:grpSp>
      <p:sp>
        <p:nvSpPr>
          <p:cNvPr id="14" name="Espace réservé du contenu 13"/>
          <p:cNvSpPr>
            <a:spLocks noGrp="1"/>
          </p:cNvSpPr>
          <p:nvPr>
            <p:ph idx="1"/>
          </p:nvPr>
        </p:nvSpPr>
        <p:spPr>
          <a:xfrm>
            <a:off x="457200" y="1268760"/>
            <a:ext cx="6707088" cy="4896544"/>
          </a:xfrm>
        </p:spPr>
        <p:txBody>
          <a:bodyPr/>
          <a:lstStyle/>
          <a:p>
            <a:pPr>
              <a:buNone/>
            </a:pPr>
            <a:r>
              <a:rPr lang="fr-FR" dirty="0" smtClean="0"/>
              <a:t>Le Modèle Standard de physique des particules</a:t>
            </a:r>
            <a:endParaRPr lang="fr-FR" dirty="0"/>
          </a:p>
        </p:txBody>
      </p:sp>
      <p:sp>
        <p:nvSpPr>
          <p:cNvPr id="3" name="Espace réservé du numéro de diapositive 2"/>
          <p:cNvSpPr>
            <a:spLocks noGrp="1"/>
          </p:cNvSpPr>
          <p:nvPr>
            <p:ph type="sldNum" sz="quarter" idx="12"/>
          </p:nvPr>
        </p:nvSpPr>
        <p:spPr/>
        <p:txBody>
          <a:bodyPr/>
          <a:lstStyle/>
          <a:p>
            <a:fld id="{CF4668DC-857F-487D-BFFA-8C0CA5037977}" type="slidenum">
              <a:rPr lang="fr-BE" smtClean="0"/>
              <a:pPr/>
              <a:t>7</a:t>
            </a:fld>
            <a:endParaRPr lang="fr-BE" dirty="0"/>
          </a:p>
        </p:txBody>
      </p:sp>
      <p:sp>
        <p:nvSpPr>
          <p:cNvPr id="7" name="Espace réservé de la date 6"/>
          <p:cNvSpPr>
            <a:spLocks noGrp="1"/>
          </p:cNvSpPr>
          <p:nvPr>
            <p:ph type="dt" sz="half" idx="10"/>
          </p:nvPr>
        </p:nvSpPr>
        <p:spPr/>
        <p:txBody>
          <a:bodyPr/>
          <a:lstStyle/>
          <a:p>
            <a:r>
              <a:rPr lang="en-US" smtClean="0"/>
              <a:t>Edwige Tournefier</a:t>
            </a:r>
            <a:endParaRPr lang="fr-BE" dirty="0"/>
          </a:p>
        </p:txBody>
      </p:sp>
      <p:sp>
        <p:nvSpPr>
          <p:cNvPr id="8" name="ZoneTexte 7"/>
          <p:cNvSpPr txBox="1"/>
          <p:nvPr/>
        </p:nvSpPr>
        <p:spPr>
          <a:xfrm>
            <a:off x="6553200" y="1494948"/>
            <a:ext cx="2590799" cy="769441"/>
          </a:xfrm>
          <a:prstGeom prst="rect">
            <a:avLst/>
          </a:prstGeom>
          <a:noFill/>
          <a:ln w="25400">
            <a:solidFill>
              <a:srgbClr val="0000FF"/>
            </a:solidFill>
          </a:ln>
        </p:spPr>
        <p:txBody>
          <a:bodyPr wrap="square" rtlCol="0">
            <a:spAutoFit/>
          </a:bodyPr>
          <a:lstStyle/>
          <a:p>
            <a:r>
              <a:rPr lang="en-GB" sz="2200" dirty="0" err="1" smtClean="0">
                <a:solidFill>
                  <a:srgbClr val="0000FF"/>
                </a:solidFill>
              </a:rPr>
              <a:t>Voir</a:t>
            </a:r>
            <a:r>
              <a:rPr lang="en-GB" sz="2200" dirty="0" smtClean="0">
                <a:solidFill>
                  <a:srgbClr val="0000FF"/>
                </a:solidFill>
              </a:rPr>
              <a:t> </a:t>
            </a:r>
            <a:r>
              <a:rPr lang="en-GB" sz="2200" dirty="0" err="1" smtClean="0">
                <a:solidFill>
                  <a:srgbClr val="0000FF"/>
                </a:solidFill>
              </a:rPr>
              <a:t>présentation</a:t>
            </a:r>
            <a:r>
              <a:rPr lang="en-GB" sz="2200" dirty="0" smtClean="0">
                <a:solidFill>
                  <a:srgbClr val="0000FF"/>
                </a:solidFill>
              </a:rPr>
              <a:t> de Vincent </a:t>
            </a:r>
            <a:r>
              <a:rPr lang="en-GB" sz="2200" dirty="0" err="1" smtClean="0">
                <a:solidFill>
                  <a:srgbClr val="0000FF"/>
                </a:solidFill>
              </a:rPr>
              <a:t>Poireau</a:t>
            </a:r>
            <a:endParaRPr lang="en-GB" sz="2200" dirty="0">
              <a:solidFill>
                <a:srgbClr val="0000FF"/>
              </a:solidFill>
            </a:endParaRPr>
          </a:p>
        </p:txBody>
      </p:sp>
      <p:sp>
        <p:nvSpPr>
          <p:cNvPr id="12" name="ZoneTexte 11"/>
          <p:cNvSpPr txBox="1"/>
          <p:nvPr/>
        </p:nvSpPr>
        <p:spPr>
          <a:xfrm>
            <a:off x="869317" y="5805264"/>
            <a:ext cx="3126619" cy="369332"/>
          </a:xfrm>
          <a:prstGeom prst="rect">
            <a:avLst/>
          </a:prstGeom>
          <a:solidFill>
            <a:schemeClr val="accent3">
              <a:lumMod val="50000"/>
            </a:schemeClr>
          </a:solidFill>
        </p:spPr>
        <p:txBody>
          <a:bodyPr wrap="square" rtlCol="0">
            <a:spAutoFit/>
          </a:bodyPr>
          <a:lstStyle/>
          <a:p>
            <a:r>
              <a:rPr lang="en-GB" dirty="0" smtClean="0">
                <a:solidFill>
                  <a:schemeClr val="bg1"/>
                </a:solidFill>
              </a:rPr>
              <a:t>Boson de Higgs </a:t>
            </a:r>
            <a:r>
              <a:rPr lang="en-GB" sz="1600" dirty="0" smtClean="0">
                <a:solidFill>
                  <a:schemeClr val="bg1"/>
                </a:solidFill>
              </a:rPr>
              <a:t>(la masse)  </a:t>
            </a:r>
            <a:endParaRPr lang="en-GB" sz="1600" dirty="0">
              <a:solidFill>
                <a:schemeClr val="bg1"/>
              </a:solidFill>
            </a:endParaRPr>
          </a:p>
        </p:txBody>
      </p:sp>
      <p:sp>
        <p:nvSpPr>
          <p:cNvPr id="16" name="Ellipse 15"/>
          <p:cNvSpPr/>
          <p:nvPr/>
        </p:nvSpPr>
        <p:spPr>
          <a:xfrm>
            <a:off x="3419872" y="5805264"/>
            <a:ext cx="432048" cy="3600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H</a:t>
            </a:r>
            <a:endParaRPr lang="en-GB" dirty="0"/>
          </a:p>
        </p:txBody>
      </p:sp>
      <p:sp>
        <p:nvSpPr>
          <p:cNvPr id="19" name="Rectangle 18"/>
          <p:cNvSpPr/>
          <p:nvPr/>
        </p:nvSpPr>
        <p:spPr>
          <a:xfrm>
            <a:off x="755576" y="5793336"/>
            <a:ext cx="8028384" cy="453104"/>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ZoneTexte 19"/>
          <p:cNvSpPr txBox="1"/>
          <p:nvPr/>
        </p:nvSpPr>
        <p:spPr>
          <a:xfrm>
            <a:off x="6372200" y="5867980"/>
            <a:ext cx="2269596" cy="369332"/>
          </a:xfrm>
          <a:prstGeom prst="rect">
            <a:avLst/>
          </a:prstGeom>
          <a:noFill/>
        </p:spPr>
        <p:txBody>
          <a:bodyPr wrap="none" rtlCol="0">
            <a:spAutoFit/>
          </a:bodyPr>
          <a:lstStyle/>
          <a:p>
            <a:r>
              <a:rPr lang="fr-FR" dirty="0" smtClean="0"/>
              <a:t>Le briseur de symétrie</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cstate="print"/>
          <a:srcRect r="25175"/>
          <a:stretch>
            <a:fillRect/>
          </a:stretch>
        </p:blipFill>
        <p:spPr bwMode="auto">
          <a:xfrm>
            <a:off x="0" y="1737320"/>
            <a:ext cx="2267744" cy="2267744"/>
          </a:xfrm>
          <a:prstGeom prst="rect">
            <a:avLst/>
          </a:prstGeom>
          <a:noFill/>
          <a:ln w="9525">
            <a:noFill/>
            <a:miter lim="800000"/>
            <a:headEnd/>
            <a:tailEnd/>
          </a:ln>
        </p:spPr>
      </p:pic>
      <p:sp>
        <p:nvSpPr>
          <p:cNvPr id="2" name="Titre 1"/>
          <p:cNvSpPr>
            <a:spLocks noGrp="1"/>
          </p:cNvSpPr>
          <p:nvPr>
            <p:ph type="title"/>
          </p:nvPr>
        </p:nvSpPr>
        <p:spPr/>
        <p:txBody>
          <a:bodyPr>
            <a:normAutofit fontScale="90000"/>
          </a:bodyPr>
          <a:lstStyle/>
          <a:p>
            <a:r>
              <a:rPr lang="fr-FR" dirty="0" smtClean="0">
                <a:solidFill>
                  <a:srgbClr val="FF0000"/>
                </a:solidFill>
              </a:rPr>
              <a:t>Créer de nouvelles particules: comment?</a:t>
            </a:r>
            <a:br>
              <a:rPr lang="fr-FR" dirty="0" smtClean="0">
                <a:solidFill>
                  <a:srgbClr val="FF0000"/>
                </a:solidFill>
              </a:rPr>
            </a:br>
            <a:r>
              <a:rPr lang="fr-FR" dirty="0" smtClean="0">
                <a:solidFill>
                  <a:srgbClr val="FF0000"/>
                </a:solidFill>
              </a:rPr>
              <a:t>La fameuse équation E = mc</a:t>
            </a:r>
            <a:r>
              <a:rPr lang="fr-FR" baseline="30000" dirty="0" smtClean="0">
                <a:solidFill>
                  <a:srgbClr val="FF0000"/>
                </a:solidFill>
              </a:rPr>
              <a:t>2</a:t>
            </a:r>
            <a:endParaRPr lang="fr-FR" dirty="0"/>
          </a:p>
        </p:txBody>
      </p:sp>
      <p:sp>
        <p:nvSpPr>
          <p:cNvPr id="5" name="Espace réservé du pied de page 4"/>
          <p:cNvSpPr>
            <a:spLocks noGrp="1"/>
          </p:cNvSpPr>
          <p:nvPr>
            <p:ph type="ftr" sz="quarter" idx="11"/>
          </p:nvPr>
        </p:nvSpPr>
        <p:spPr/>
        <p:txBody>
          <a:bodyPr/>
          <a:lstStyle/>
          <a:p>
            <a:r>
              <a:rPr lang="fr-BE" smtClean="0"/>
              <a:t>Masterclass</a:t>
            </a:r>
            <a:endParaRPr lang="fr-BE" dirty="0"/>
          </a:p>
        </p:txBody>
      </p:sp>
      <p:sp>
        <p:nvSpPr>
          <p:cNvPr id="7" name="Espace réservé du contenu 2"/>
          <p:cNvSpPr txBox="1">
            <a:spLocks/>
          </p:cNvSpPr>
          <p:nvPr/>
        </p:nvSpPr>
        <p:spPr>
          <a:xfrm>
            <a:off x="2232248" y="1268760"/>
            <a:ext cx="6876256" cy="5256584"/>
          </a:xfrm>
          <a:prstGeom prst="rect">
            <a:avLst/>
          </a:prstGeom>
          <a:noFill/>
        </p:spPr>
        <p:style>
          <a:lnRef idx="1">
            <a:schemeClr val="accent6"/>
          </a:lnRef>
          <a:fillRef idx="2">
            <a:schemeClr val="accent6"/>
          </a:fillRef>
          <a:effectRef idx="1">
            <a:schemeClr val="accent6"/>
          </a:effectRef>
          <a:fontRef idx="minor">
            <a:schemeClr val="dk1"/>
          </a:fontRef>
        </p:style>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2400" b="0" i="0" u="none" strike="noStrike" kern="1200" cap="none" spc="0" normalizeH="0" baseline="0" noProof="0" dirty="0" smtClean="0">
                <a:ln>
                  <a:noFill/>
                </a:ln>
                <a:solidFill>
                  <a:schemeClr val="dk1"/>
                </a:solidFill>
                <a:effectLst/>
                <a:uLnTx/>
                <a:uFillTx/>
                <a:latin typeface="+mn-lt"/>
                <a:ea typeface="+mn-ea"/>
                <a:cs typeface="+mn-cs"/>
              </a:rPr>
              <a:t>En 1905, Einstein montre l'équivalence masse-énergie par sa célèbre équation  </a:t>
            </a:r>
            <a:r>
              <a:rPr kumimoji="0" lang="fr-FR" sz="2400" b="1" i="0" u="none" strike="noStrike" kern="1200" cap="none" spc="0" normalizeH="0" baseline="0" noProof="0" dirty="0" smtClean="0">
                <a:ln>
                  <a:noFill/>
                </a:ln>
                <a:solidFill>
                  <a:schemeClr val="dk1"/>
                </a:solidFill>
                <a:effectLst/>
                <a:uLnTx/>
                <a:uFillTx/>
                <a:latin typeface="+mn-lt"/>
                <a:ea typeface="+mn-ea"/>
                <a:cs typeface="+mn-cs"/>
              </a:rPr>
              <a:t>E = mc</a:t>
            </a:r>
            <a:r>
              <a:rPr kumimoji="0" lang="fr-FR" sz="2400" b="1" i="0" u="none" strike="noStrike" kern="1200" cap="none" spc="0" normalizeH="0" baseline="30000" noProof="0" dirty="0" smtClean="0">
                <a:ln>
                  <a:noFill/>
                </a:ln>
                <a:solidFill>
                  <a:schemeClr val="dk1"/>
                </a:solidFill>
                <a:effectLst/>
                <a:uLnTx/>
                <a:uFillTx/>
                <a:latin typeface="+mn-lt"/>
                <a:ea typeface="+mn-ea"/>
                <a:cs typeface="+mn-cs"/>
              </a:rPr>
              <a:t>2</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2400" b="0" i="0" u="none" strike="noStrike" kern="1200" cap="none" spc="0" normalizeH="0" baseline="0" noProof="0" dirty="0" smtClean="0">
                <a:ln>
                  <a:noFill/>
                </a:ln>
                <a:solidFill>
                  <a:schemeClr val="dk1"/>
                </a:solidFill>
                <a:effectLst/>
                <a:uLnTx/>
                <a:uFillTx/>
                <a:latin typeface="+mn-lt"/>
                <a:ea typeface="+mn-ea"/>
                <a:cs typeface="+mn-cs"/>
              </a:rPr>
              <a:t>On peut donc créer de l'énergie à partir de la masse!</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lang="fr-FR" sz="2200" dirty="0" smtClean="0"/>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fr-FR" sz="2200" b="0" i="0" u="none" strike="noStrike" kern="1200" cap="none" spc="0" normalizeH="0" baseline="0" noProof="0" dirty="0" smtClean="0">
              <a:ln>
                <a:noFill/>
              </a:ln>
              <a:solidFill>
                <a:schemeClr val="dk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lang="fr-FR" sz="2200" dirty="0" smtClean="0"/>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lang="fr-FR" sz="2200" dirty="0" smtClean="0"/>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2400" b="0" i="0" u="none" strike="noStrike" kern="1200" cap="none" spc="0" normalizeH="0" baseline="0" noProof="0" dirty="0" smtClean="0">
                <a:ln>
                  <a:noFill/>
                </a:ln>
                <a:solidFill>
                  <a:srgbClr val="C00000"/>
                </a:solidFill>
                <a:effectLst/>
                <a:uLnTx/>
                <a:uFillTx/>
                <a:latin typeface="+mn-lt"/>
                <a:ea typeface="+mn-ea"/>
                <a:cs typeface="+mn-cs"/>
              </a:rPr>
              <a:t>Et de la masse (particules lourdes) à partir d’énergie!</a:t>
            </a:r>
            <a:endParaRPr kumimoji="0" lang="fr-FR" sz="2400" b="0" i="0" u="none" strike="noStrike" kern="1200" cap="none" spc="0" normalizeH="0" baseline="0" noProof="0" dirty="0">
              <a:ln>
                <a:noFill/>
              </a:ln>
              <a:solidFill>
                <a:srgbClr val="C00000"/>
              </a:solidFill>
              <a:effectLst/>
              <a:uLnTx/>
              <a:uFillTx/>
              <a:latin typeface="+mn-lt"/>
              <a:ea typeface="+mn-ea"/>
              <a:cs typeface="+mn-cs"/>
            </a:endParaRPr>
          </a:p>
        </p:txBody>
      </p:sp>
      <p:pic>
        <p:nvPicPr>
          <p:cNvPr id="9" name="Picture 3"/>
          <p:cNvPicPr>
            <a:picLocks noChangeAspect="1" noChangeArrowheads="1"/>
          </p:cNvPicPr>
          <p:nvPr/>
        </p:nvPicPr>
        <p:blipFill>
          <a:blip r:embed="rId3" cstate="print"/>
          <a:srcRect/>
          <a:stretch>
            <a:fillRect/>
          </a:stretch>
        </p:blipFill>
        <p:spPr bwMode="auto">
          <a:xfrm>
            <a:off x="3563888" y="2564905"/>
            <a:ext cx="1512168" cy="1440160"/>
          </a:xfrm>
          <a:prstGeom prst="rect">
            <a:avLst/>
          </a:prstGeom>
          <a:noFill/>
          <a:ln w="9525">
            <a:noFill/>
            <a:miter lim="800000"/>
            <a:headEnd/>
            <a:tailEnd/>
          </a:ln>
        </p:spPr>
      </p:pic>
      <p:pic>
        <p:nvPicPr>
          <p:cNvPr id="10" name="Picture 4"/>
          <p:cNvPicPr>
            <a:picLocks noChangeAspect="1" noChangeArrowheads="1"/>
          </p:cNvPicPr>
          <p:nvPr/>
        </p:nvPicPr>
        <p:blipFill>
          <a:blip r:embed="rId4" cstate="print"/>
          <a:srcRect/>
          <a:stretch>
            <a:fillRect/>
          </a:stretch>
        </p:blipFill>
        <p:spPr bwMode="auto">
          <a:xfrm>
            <a:off x="5724128" y="2492896"/>
            <a:ext cx="2513502" cy="1656184"/>
          </a:xfrm>
          <a:prstGeom prst="rect">
            <a:avLst/>
          </a:prstGeom>
          <a:noFill/>
          <a:ln w="9525">
            <a:noFill/>
            <a:miter lim="800000"/>
            <a:headEnd/>
            <a:tailEnd/>
          </a:ln>
        </p:spPr>
      </p:pic>
      <p:pic>
        <p:nvPicPr>
          <p:cNvPr id="12" name="Picture 13" descr="T35"/>
          <p:cNvPicPr>
            <a:picLocks noChangeAspect="1" noChangeArrowheads="1"/>
          </p:cNvPicPr>
          <p:nvPr/>
        </p:nvPicPr>
        <p:blipFill>
          <a:blip r:embed="rId5" cstate="print"/>
          <a:srcRect l="13422" t="8914"/>
          <a:stretch>
            <a:fillRect/>
          </a:stretch>
        </p:blipFill>
        <p:spPr bwMode="auto">
          <a:xfrm>
            <a:off x="2498876" y="4507192"/>
            <a:ext cx="2016224" cy="2129196"/>
          </a:xfrm>
          <a:prstGeom prst="rect">
            <a:avLst/>
          </a:prstGeom>
          <a:noFill/>
        </p:spPr>
      </p:pic>
      <p:sp>
        <p:nvSpPr>
          <p:cNvPr id="3" name="Espace réservé du numéro de diapositive 2"/>
          <p:cNvSpPr>
            <a:spLocks noGrp="1"/>
          </p:cNvSpPr>
          <p:nvPr>
            <p:ph type="sldNum" sz="quarter" idx="12"/>
          </p:nvPr>
        </p:nvSpPr>
        <p:spPr/>
        <p:txBody>
          <a:bodyPr/>
          <a:lstStyle/>
          <a:p>
            <a:fld id="{CF4668DC-857F-487D-BFFA-8C0CA5037977}" type="slidenum">
              <a:rPr lang="fr-BE" smtClean="0"/>
              <a:pPr/>
              <a:t>8</a:t>
            </a:fld>
            <a:endParaRPr lang="fr-BE" dirty="0"/>
          </a:p>
        </p:txBody>
      </p:sp>
      <p:sp>
        <p:nvSpPr>
          <p:cNvPr id="11" name="Espace réservé de la date 10"/>
          <p:cNvSpPr>
            <a:spLocks noGrp="1"/>
          </p:cNvSpPr>
          <p:nvPr>
            <p:ph type="dt" sz="half" idx="10"/>
          </p:nvPr>
        </p:nvSpPr>
        <p:spPr/>
        <p:txBody>
          <a:bodyPr/>
          <a:lstStyle/>
          <a:p>
            <a:r>
              <a:rPr lang="en-US" smtClean="0"/>
              <a:t>Edwige Tournefier</a:t>
            </a:r>
            <a:endParaRPr lang="fr-BE" dirty="0"/>
          </a:p>
        </p:txBody>
      </p:sp>
      <p:sp>
        <p:nvSpPr>
          <p:cNvPr id="13" name="ZoneTexte 12"/>
          <p:cNvSpPr txBox="1"/>
          <p:nvPr/>
        </p:nvSpPr>
        <p:spPr>
          <a:xfrm>
            <a:off x="5057006" y="5110125"/>
            <a:ext cx="3935565" cy="461665"/>
          </a:xfrm>
          <a:prstGeom prst="rect">
            <a:avLst/>
          </a:prstGeom>
          <a:noFill/>
        </p:spPr>
        <p:txBody>
          <a:bodyPr wrap="none" rtlCol="0">
            <a:spAutoFit/>
          </a:bodyPr>
          <a:lstStyle/>
          <a:p>
            <a:r>
              <a:rPr lang="fr-FR" sz="2400" dirty="0" smtClean="0">
                <a:solidFill>
                  <a:srgbClr val="0000FF"/>
                </a:solidFill>
                <a:sym typeface="Symbol" panose="05050102010706020507" pitchFamily="18" charset="2"/>
              </a:rPr>
              <a:t> </a:t>
            </a:r>
            <a:r>
              <a:rPr lang="fr-FR" sz="2400" dirty="0" smtClean="0">
                <a:solidFill>
                  <a:srgbClr val="0000FF"/>
                </a:solidFill>
              </a:rPr>
              <a:t>Accélérateurs de particules</a:t>
            </a:r>
            <a:endParaRPr lang="fr-FR" sz="2400" dirty="0">
              <a:solidFill>
                <a:srgbClr val="0000FF"/>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1" name="Picture 1027" descr="collision"/>
          <p:cNvPicPr>
            <a:picLocks noChangeAspect="1" noChangeArrowheads="1"/>
          </p:cNvPicPr>
          <p:nvPr/>
        </p:nvPicPr>
        <p:blipFill>
          <a:blip r:embed="rId3" cstate="print"/>
          <a:srcRect/>
          <a:stretch>
            <a:fillRect/>
          </a:stretch>
        </p:blipFill>
        <p:spPr bwMode="auto">
          <a:xfrm>
            <a:off x="153769" y="285728"/>
            <a:ext cx="8990231" cy="6302397"/>
          </a:xfrm>
          <a:prstGeom prst="rect">
            <a:avLst/>
          </a:prstGeom>
          <a:noFill/>
          <a:ln w="9525">
            <a:noFill/>
            <a:miter lim="800000"/>
            <a:headEnd/>
            <a:tailEnd/>
          </a:ln>
        </p:spPr>
      </p:pic>
      <p:sp>
        <p:nvSpPr>
          <p:cNvPr id="4" name="Titre 1"/>
          <p:cNvSpPr txBox="1">
            <a:spLocks/>
          </p:cNvSpPr>
          <p:nvPr/>
        </p:nvSpPr>
        <p:spPr>
          <a:xfrm>
            <a:off x="571440" y="0"/>
            <a:ext cx="8572560" cy="1143000"/>
          </a:xfrm>
          <a:prstGeom prst="rect">
            <a:avLst/>
          </a:prstGeom>
        </p:spPr>
        <p:txBody>
          <a:bodyP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4400" b="0" i="0" u="none" strike="noStrike" kern="1200" cap="none" spc="0" normalizeH="0" baseline="0" noProof="0" dirty="0" smtClean="0">
                <a:ln>
                  <a:noFill/>
                </a:ln>
                <a:solidFill>
                  <a:srgbClr val="FF0000"/>
                </a:solidFill>
                <a:effectLst/>
                <a:uLnTx/>
                <a:uFillTx/>
                <a:latin typeface="+mj-lt"/>
                <a:ea typeface="+mj-ea"/>
                <a:cs typeface="+mj-cs"/>
              </a:rPr>
              <a:t>Comment </a:t>
            </a:r>
            <a:r>
              <a:rPr kumimoji="0" lang="fr-FR" sz="4400" b="0" i="0" u="none" strike="noStrike" kern="1200" cap="none" spc="0" normalizeH="0" baseline="0" dirty="0" smtClean="0">
                <a:ln>
                  <a:noFill/>
                </a:ln>
                <a:solidFill>
                  <a:srgbClr val="FF0000"/>
                </a:solidFill>
                <a:effectLst/>
                <a:uLnTx/>
                <a:uFillTx/>
                <a:latin typeface="+mj-lt"/>
                <a:ea typeface="+mj-ea"/>
                <a:cs typeface="+mj-cs"/>
              </a:rPr>
              <a:t>détecter</a:t>
            </a:r>
            <a:r>
              <a:rPr kumimoji="0" lang="fr-FR" sz="4400" b="0" i="0" u="none" strike="noStrike" kern="1200" cap="none" spc="0" normalizeH="0" baseline="0" noProof="0" dirty="0" smtClean="0">
                <a:ln>
                  <a:noFill/>
                </a:ln>
                <a:solidFill>
                  <a:srgbClr val="FF0000"/>
                </a:solidFill>
                <a:effectLst/>
                <a:uLnTx/>
                <a:uFillTx/>
                <a:latin typeface="+mj-lt"/>
                <a:ea typeface="+mj-ea"/>
                <a:cs typeface="+mj-cs"/>
              </a:rPr>
              <a:t> ces particules?</a:t>
            </a:r>
            <a:endParaRPr kumimoji="0" lang="fr-FR" sz="4400" b="0" i="0" u="none" strike="noStrike" kern="1200" cap="none" spc="0" normalizeH="0" baseline="0" noProof="0" dirty="0">
              <a:ln>
                <a:noFill/>
              </a:ln>
              <a:solidFill>
                <a:srgbClr val="FF0000"/>
              </a:solidFill>
              <a:effectLst/>
              <a:uLnTx/>
              <a:uFillTx/>
              <a:latin typeface="+mj-lt"/>
              <a:ea typeface="+mj-ea"/>
              <a:cs typeface="+mj-cs"/>
            </a:endParaRPr>
          </a:p>
        </p:txBody>
      </p:sp>
      <p:sp>
        <p:nvSpPr>
          <p:cNvPr id="9" name="Ellipse 8"/>
          <p:cNvSpPr/>
          <p:nvPr/>
        </p:nvSpPr>
        <p:spPr>
          <a:xfrm>
            <a:off x="6858016" y="3214686"/>
            <a:ext cx="428628" cy="428628"/>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ZoneTexte 7"/>
          <p:cNvSpPr txBox="1"/>
          <p:nvPr/>
        </p:nvSpPr>
        <p:spPr>
          <a:xfrm>
            <a:off x="6858016" y="3214686"/>
            <a:ext cx="349776" cy="461665"/>
          </a:xfrm>
          <a:prstGeom prst="rect">
            <a:avLst/>
          </a:prstGeom>
          <a:noFill/>
        </p:spPr>
        <p:txBody>
          <a:bodyPr wrap="none" rtlCol="0">
            <a:spAutoFit/>
          </a:bodyPr>
          <a:lstStyle/>
          <a:p>
            <a:r>
              <a:rPr lang="fr-FR" sz="2400" b="1" dirty="0" smtClean="0"/>
              <a:t>p</a:t>
            </a:r>
            <a:endParaRPr lang="fr-FR" sz="2400" b="1" dirty="0"/>
          </a:p>
        </p:txBody>
      </p:sp>
      <p:sp>
        <p:nvSpPr>
          <p:cNvPr id="10" name="Ellipse 9"/>
          <p:cNvSpPr/>
          <p:nvPr/>
        </p:nvSpPr>
        <p:spPr>
          <a:xfrm>
            <a:off x="1571604" y="3214686"/>
            <a:ext cx="428628" cy="428628"/>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ZoneTexte 10"/>
          <p:cNvSpPr txBox="1"/>
          <p:nvPr/>
        </p:nvSpPr>
        <p:spPr>
          <a:xfrm>
            <a:off x="1571604" y="3214686"/>
            <a:ext cx="421214" cy="461665"/>
          </a:xfrm>
          <a:prstGeom prst="rect">
            <a:avLst/>
          </a:prstGeom>
          <a:noFill/>
        </p:spPr>
        <p:txBody>
          <a:bodyPr wrap="square" rtlCol="0">
            <a:spAutoFit/>
          </a:bodyPr>
          <a:lstStyle/>
          <a:p>
            <a:r>
              <a:rPr lang="fr-FR" sz="2400" b="1" dirty="0" smtClean="0"/>
              <a:t>p</a:t>
            </a:r>
            <a:endParaRPr lang="fr-FR" sz="2400" b="1" dirty="0"/>
          </a:p>
        </p:txBody>
      </p:sp>
      <p:sp>
        <p:nvSpPr>
          <p:cNvPr id="12" name="ZoneTexte 11"/>
          <p:cNvSpPr txBox="1"/>
          <p:nvPr/>
        </p:nvSpPr>
        <p:spPr>
          <a:xfrm>
            <a:off x="6429388" y="3786190"/>
            <a:ext cx="1380506" cy="892552"/>
          </a:xfrm>
          <a:prstGeom prst="rect">
            <a:avLst/>
          </a:prstGeom>
          <a:solidFill>
            <a:schemeClr val="bg1">
              <a:lumMod val="85000"/>
            </a:schemeClr>
          </a:solidFill>
        </p:spPr>
        <p:txBody>
          <a:bodyPr wrap="none" rtlCol="0">
            <a:spAutoFit/>
          </a:bodyPr>
          <a:lstStyle/>
          <a:p>
            <a:pPr algn="ctr"/>
            <a:endParaRPr lang="fr-FR" sz="1200" dirty="0" smtClean="0"/>
          </a:p>
          <a:p>
            <a:pPr algn="ctr"/>
            <a:r>
              <a:rPr lang="fr-FR" sz="2800" dirty="0" smtClean="0">
                <a:latin typeface="Berlin Sans FB" pitchFamily="34" charset="0"/>
              </a:rPr>
              <a:t>Proton </a:t>
            </a:r>
            <a:r>
              <a:rPr lang="fr-FR" sz="2800" dirty="0" smtClean="0"/>
              <a:t> </a:t>
            </a:r>
          </a:p>
          <a:p>
            <a:pPr algn="ctr"/>
            <a:endParaRPr lang="fr-FR" sz="1200" dirty="0"/>
          </a:p>
        </p:txBody>
      </p:sp>
      <p:sp>
        <p:nvSpPr>
          <p:cNvPr id="13" name="ZoneTexte 12"/>
          <p:cNvSpPr txBox="1"/>
          <p:nvPr/>
        </p:nvSpPr>
        <p:spPr>
          <a:xfrm>
            <a:off x="1142976" y="3786190"/>
            <a:ext cx="1419299" cy="861774"/>
          </a:xfrm>
          <a:prstGeom prst="rect">
            <a:avLst/>
          </a:prstGeom>
          <a:solidFill>
            <a:schemeClr val="bg1">
              <a:lumMod val="85000"/>
            </a:schemeClr>
          </a:solidFill>
        </p:spPr>
        <p:txBody>
          <a:bodyPr wrap="square" rtlCol="0">
            <a:spAutoFit/>
          </a:bodyPr>
          <a:lstStyle/>
          <a:p>
            <a:pPr algn="ctr"/>
            <a:endParaRPr lang="fr-FR" sz="1000" dirty="0" smtClean="0"/>
          </a:p>
          <a:p>
            <a:pPr algn="ctr"/>
            <a:r>
              <a:rPr lang="fr-FR" sz="2800" dirty="0" smtClean="0">
                <a:latin typeface="Berlin Sans FB" pitchFamily="34" charset="0"/>
              </a:rPr>
              <a:t>Proton  </a:t>
            </a:r>
            <a:r>
              <a:rPr lang="fr-FR" sz="2800" dirty="0" smtClean="0"/>
              <a:t> </a:t>
            </a:r>
          </a:p>
          <a:p>
            <a:pPr algn="ctr"/>
            <a:endParaRPr lang="fr-FR" sz="1000" dirty="0"/>
          </a:p>
        </p:txBody>
      </p:sp>
      <p:grpSp>
        <p:nvGrpSpPr>
          <p:cNvPr id="14" name="Group 4"/>
          <p:cNvGrpSpPr>
            <a:grpSpLocks/>
          </p:cNvGrpSpPr>
          <p:nvPr/>
        </p:nvGrpSpPr>
        <p:grpSpPr bwMode="auto">
          <a:xfrm>
            <a:off x="2318856" y="2928936"/>
            <a:ext cx="4069228" cy="1057056"/>
            <a:chOff x="3659" y="3805"/>
            <a:chExt cx="2107" cy="837"/>
          </a:xfrm>
        </p:grpSpPr>
        <p:grpSp>
          <p:nvGrpSpPr>
            <p:cNvPr id="15" name="Group 5"/>
            <p:cNvGrpSpPr>
              <a:grpSpLocks/>
            </p:cNvGrpSpPr>
            <p:nvPr/>
          </p:nvGrpSpPr>
          <p:grpSpPr bwMode="auto">
            <a:xfrm flipH="1">
              <a:off x="3825" y="4301"/>
              <a:ext cx="809" cy="0"/>
              <a:chOff x="8096" y="4470"/>
              <a:chExt cx="5443" cy="0"/>
            </a:xfrm>
          </p:grpSpPr>
          <p:sp>
            <p:nvSpPr>
              <p:cNvPr id="251" name="Line 6"/>
              <p:cNvSpPr>
                <a:spLocks noChangeShapeType="1"/>
              </p:cNvSpPr>
              <p:nvPr/>
            </p:nvSpPr>
            <p:spPr bwMode="auto">
              <a:xfrm>
                <a:off x="8096" y="4470"/>
                <a:ext cx="1769" cy="0"/>
              </a:xfrm>
              <a:prstGeom prst="line">
                <a:avLst/>
              </a:prstGeom>
              <a:noFill/>
              <a:ln w="28575">
                <a:solidFill>
                  <a:srgbClr val="FF9900"/>
                </a:solidFill>
                <a:round/>
                <a:headEnd/>
                <a:tailEnd/>
              </a:ln>
            </p:spPr>
            <p:txBody>
              <a:bodyPr/>
              <a:lstStyle/>
              <a:p>
                <a:endParaRPr lang="fr-FR"/>
              </a:p>
            </p:txBody>
          </p:sp>
          <p:sp>
            <p:nvSpPr>
              <p:cNvPr id="252" name="Line 7"/>
              <p:cNvSpPr>
                <a:spLocks noChangeShapeType="1"/>
              </p:cNvSpPr>
              <p:nvPr/>
            </p:nvSpPr>
            <p:spPr bwMode="auto">
              <a:xfrm>
                <a:off x="10183" y="4470"/>
                <a:ext cx="1406" cy="0"/>
              </a:xfrm>
              <a:prstGeom prst="line">
                <a:avLst/>
              </a:prstGeom>
              <a:noFill/>
              <a:ln w="28575">
                <a:solidFill>
                  <a:srgbClr val="FF9900"/>
                </a:solidFill>
                <a:round/>
                <a:headEnd/>
                <a:tailEnd/>
              </a:ln>
            </p:spPr>
            <p:txBody>
              <a:bodyPr/>
              <a:lstStyle/>
              <a:p>
                <a:endParaRPr lang="fr-FR"/>
              </a:p>
            </p:txBody>
          </p:sp>
          <p:sp>
            <p:nvSpPr>
              <p:cNvPr id="253" name="Line 8"/>
              <p:cNvSpPr>
                <a:spLocks noChangeShapeType="1"/>
              </p:cNvSpPr>
              <p:nvPr/>
            </p:nvSpPr>
            <p:spPr bwMode="auto">
              <a:xfrm flipH="1">
                <a:off x="11952" y="4470"/>
                <a:ext cx="861" cy="0"/>
              </a:xfrm>
              <a:prstGeom prst="line">
                <a:avLst/>
              </a:prstGeom>
              <a:noFill/>
              <a:ln w="28575">
                <a:solidFill>
                  <a:srgbClr val="FF9900"/>
                </a:solidFill>
                <a:round/>
                <a:headEnd/>
                <a:tailEnd/>
              </a:ln>
            </p:spPr>
            <p:txBody>
              <a:bodyPr/>
              <a:lstStyle/>
              <a:p>
                <a:endParaRPr lang="fr-FR"/>
              </a:p>
            </p:txBody>
          </p:sp>
          <p:sp>
            <p:nvSpPr>
              <p:cNvPr id="254" name="Line 9"/>
              <p:cNvSpPr>
                <a:spLocks noChangeShapeType="1"/>
              </p:cNvSpPr>
              <p:nvPr/>
            </p:nvSpPr>
            <p:spPr bwMode="auto">
              <a:xfrm>
                <a:off x="13040" y="4470"/>
                <a:ext cx="499" cy="0"/>
              </a:xfrm>
              <a:prstGeom prst="line">
                <a:avLst/>
              </a:prstGeom>
              <a:noFill/>
              <a:ln w="28575">
                <a:solidFill>
                  <a:srgbClr val="FF9900"/>
                </a:solidFill>
                <a:round/>
                <a:headEnd/>
                <a:tailEnd/>
              </a:ln>
            </p:spPr>
            <p:txBody>
              <a:bodyPr/>
              <a:lstStyle/>
              <a:p>
                <a:endParaRPr lang="fr-FR"/>
              </a:p>
            </p:txBody>
          </p:sp>
        </p:grpSp>
        <p:grpSp>
          <p:nvGrpSpPr>
            <p:cNvPr id="16" name="Group 10"/>
            <p:cNvGrpSpPr>
              <a:grpSpLocks/>
            </p:cNvGrpSpPr>
            <p:nvPr/>
          </p:nvGrpSpPr>
          <p:grpSpPr bwMode="auto">
            <a:xfrm>
              <a:off x="4797" y="4093"/>
              <a:ext cx="809" cy="0"/>
              <a:chOff x="8096" y="4470"/>
              <a:chExt cx="5443" cy="0"/>
            </a:xfrm>
          </p:grpSpPr>
          <p:sp>
            <p:nvSpPr>
              <p:cNvPr id="247" name="Line 11"/>
              <p:cNvSpPr>
                <a:spLocks noChangeShapeType="1"/>
              </p:cNvSpPr>
              <p:nvPr/>
            </p:nvSpPr>
            <p:spPr bwMode="auto">
              <a:xfrm>
                <a:off x="8096" y="4470"/>
                <a:ext cx="1769" cy="0"/>
              </a:xfrm>
              <a:prstGeom prst="line">
                <a:avLst/>
              </a:prstGeom>
              <a:noFill/>
              <a:ln w="28575">
                <a:solidFill>
                  <a:srgbClr val="FF9900"/>
                </a:solidFill>
                <a:round/>
                <a:headEnd/>
                <a:tailEnd/>
              </a:ln>
            </p:spPr>
            <p:txBody>
              <a:bodyPr/>
              <a:lstStyle/>
              <a:p>
                <a:endParaRPr lang="fr-FR"/>
              </a:p>
            </p:txBody>
          </p:sp>
          <p:sp>
            <p:nvSpPr>
              <p:cNvPr id="248" name="Line 12"/>
              <p:cNvSpPr>
                <a:spLocks noChangeShapeType="1"/>
              </p:cNvSpPr>
              <p:nvPr/>
            </p:nvSpPr>
            <p:spPr bwMode="auto">
              <a:xfrm>
                <a:off x="10183" y="4470"/>
                <a:ext cx="1406" cy="0"/>
              </a:xfrm>
              <a:prstGeom prst="line">
                <a:avLst/>
              </a:prstGeom>
              <a:noFill/>
              <a:ln w="28575">
                <a:solidFill>
                  <a:srgbClr val="FF9900"/>
                </a:solidFill>
                <a:round/>
                <a:headEnd/>
                <a:tailEnd/>
              </a:ln>
            </p:spPr>
            <p:txBody>
              <a:bodyPr/>
              <a:lstStyle/>
              <a:p>
                <a:endParaRPr lang="fr-FR"/>
              </a:p>
            </p:txBody>
          </p:sp>
          <p:sp>
            <p:nvSpPr>
              <p:cNvPr id="249" name="Line 13"/>
              <p:cNvSpPr>
                <a:spLocks noChangeShapeType="1"/>
              </p:cNvSpPr>
              <p:nvPr/>
            </p:nvSpPr>
            <p:spPr bwMode="auto">
              <a:xfrm>
                <a:off x="11952" y="4470"/>
                <a:ext cx="861" cy="0"/>
              </a:xfrm>
              <a:prstGeom prst="line">
                <a:avLst/>
              </a:prstGeom>
              <a:noFill/>
              <a:ln w="28575">
                <a:solidFill>
                  <a:srgbClr val="FF9900"/>
                </a:solidFill>
                <a:round/>
                <a:headEnd/>
                <a:tailEnd/>
              </a:ln>
            </p:spPr>
            <p:txBody>
              <a:bodyPr/>
              <a:lstStyle/>
              <a:p>
                <a:endParaRPr lang="fr-FR"/>
              </a:p>
            </p:txBody>
          </p:sp>
          <p:sp>
            <p:nvSpPr>
              <p:cNvPr id="250" name="Line 14"/>
              <p:cNvSpPr>
                <a:spLocks noChangeShapeType="1"/>
              </p:cNvSpPr>
              <p:nvPr/>
            </p:nvSpPr>
            <p:spPr bwMode="auto">
              <a:xfrm>
                <a:off x="13040" y="4470"/>
                <a:ext cx="499" cy="0"/>
              </a:xfrm>
              <a:prstGeom prst="line">
                <a:avLst/>
              </a:prstGeom>
              <a:noFill/>
              <a:ln w="28575">
                <a:solidFill>
                  <a:srgbClr val="FF9900"/>
                </a:solidFill>
                <a:round/>
                <a:headEnd/>
                <a:tailEnd/>
              </a:ln>
            </p:spPr>
            <p:txBody>
              <a:bodyPr/>
              <a:lstStyle/>
              <a:p>
                <a:endParaRPr lang="fr-FR"/>
              </a:p>
            </p:txBody>
          </p:sp>
        </p:grpSp>
        <p:sp>
          <p:nvSpPr>
            <p:cNvPr id="17" name="Oval 15"/>
            <p:cNvSpPr>
              <a:spLocks noChangeArrowheads="1"/>
            </p:cNvSpPr>
            <p:nvPr/>
          </p:nvSpPr>
          <p:spPr bwMode="auto">
            <a:xfrm>
              <a:off x="4483" y="3805"/>
              <a:ext cx="297" cy="497"/>
            </a:xfrm>
            <a:prstGeom prst="ellipse">
              <a:avLst/>
            </a:prstGeom>
            <a:gradFill rotWithShape="1">
              <a:gsLst>
                <a:gs pos="0">
                  <a:schemeClr val="accent1">
                    <a:gamma/>
                    <a:shade val="46275"/>
                    <a:invGamma/>
                  </a:schemeClr>
                </a:gs>
                <a:gs pos="100000">
                  <a:schemeClr val="accent1"/>
                </a:gs>
              </a:gsLst>
              <a:path path="shape">
                <a:fillToRect l="50000" t="50000" r="50000" b="50000"/>
              </a:path>
            </a:gradFill>
            <a:ln w="9525">
              <a:solidFill>
                <a:schemeClr val="tx1"/>
              </a:solidFill>
              <a:round/>
              <a:headEnd/>
              <a:tailEnd/>
            </a:ln>
            <a:effectLst/>
          </p:spPr>
          <p:txBody>
            <a:bodyPr wrap="none" anchor="ctr"/>
            <a:lstStyle/>
            <a:p>
              <a:pPr>
                <a:defRPr/>
              </a:pPr>
              <a:endParaRPr lang="fr-FR"/>
            </a:p>
          </p:txBody>
        </p:sp>
        <p:grpSp>
          <p:nvGrpSpPr>
            <p:cNvPr id="18" name="Group 16"/>
            <p:cNvGrpSpPr>
              <a:grpSpLocks/>
            </p:cNvGrpSpPr>
            <p:nvPr/>
          </p:nvGrpSpPr>
          <p:grpSpPr bwMode="auto">
            <a:xfrm rot="-681839">
              <a:off x="4587" y="3943"/>
              <a:ext cx="65" cy="51"/>
              <a:chOff x="0" y="6512"/>
              <a:chExt cx="21386" cy="6122"/>
            </a:xfrm>
          </p:grpSpPr>
          <p:grpSp>
            <p:nvGrpSpPr>
              <p:cNvPr id="217" name="Group 17"/>
              <p:cNvGrpSpPr>
                <a:grpSpLocks/>
              </p:cNvGrpSpPr>
              <p:nvPr/>
            </p:nvGrpSpPr>
            <p:grpSpPr bwMode="auto">
              <a:xfrm>
                <a:off x="8595" y="6512"/>
                <a:ext cx="4309" cy="6122"/>
                <a:chOff x="8595" y="6512"/>
                <a:chExt cx="4309" cy="6122"/>
              </a:xfrm>
            </p:grpSpPr>
            <p:sp>
              <p:nvSpPr>
                <p:cNvPr id="242" name="Arc 18"/>
                <p:cNvSpPr>
                  <a:spLocks/>
                </p:cNvSpPr>
                <p:nvPr/>
              </p:nvSpPr>
              <p:spPr bwMode="auto">
                <a:xfrm>
                  <a:off x="8595" y="6512"/>
                  <a:ext cx="2586" cy="3129"/>
                </a:xfrm>
                <a:custGeom>
                  <a:avLst/>
                  <a:gdLst>
                    <a:gd name="T0" fmla="*/ 0 w 21600"/>
                    <a:gd name="T1" fmla="*/ 0 h 21600"/>
                    <a:gd name="T2" fmla="*/ 2586 w 21600"/>
                    <a:gd name="T3" fmla="*/ 3129 h 21600"/>
                    <a:gd name="T4" fmla="*/ 0 w 21600"/>
                    <a:gd name="T5" fmla="*/ 3129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990033"/>
                  </a:solidFill>
                  <a:round/>
                  <a:headEnd/>
                  <a:tailEnd/>
                </a:ln>
              </p:spPr>
              <p:txBody>
                <a:bodyPr wrap="none" anchor="ctr"/>
                <a:lstStyle/>
                <a:p>
                  <a:endParaRPr lang="fr-FR"/>
                </a:p>
              </p:txBody>
            </p:sp>
            <p:sp>
              <p:nvSpPr>
                <p:cNvPr id="243" name="Arc 19"/>
                <p:cNvSpPr>
                  <a:spLocks/>
                </p:cNvSpPr>
                <p:nvPr/>
              </p:nvSpPr>
              <p:spPr bwMode="auto">
                <a:xfrm flipV="1">
                  <a:off x="9729" y="9505"/>
                  <a:ext cx="1452" cy="3129"/>
                </a:xfrm>
                <a:custGeom>
                  <a:avLst/>
                  <a:gdLst>
                    <a:gd name="T0" fmla="*/ 0 w 21600"/>
                    <a:gd name="T1" fmla="*/ 0 h 21600"/>
                    <a:gd name="T2" fmla="*/ 1452 w 21600"/>
                    <a:gd name="T3" fmla="*/ 3129 h 21600"/>
                    <a:gd name="T4" fmla="*/ 0 w 21600"/>
                    <a:gd name="T5" fmla="*/ 3129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990033"/>
                  </a:solidFill>
                  <a:round/>
                  <a:headEnd/>
                  <a:tailEnd/>
                </a:ln>
              </p:spPr>
              <p:txBody>
                <a:bodyPr wrap="none" anchor="ctr"/>
                <a:lstStyle/>
                <a:p>
                  <a:endParaRPr lang="fr-FR"/>
                </a:p>
              </p:txBody>
            </p:sp>
            <p:sp>
              <p:nvSpPr>
                <p:cNvPr id="244" name="Arc 20"/>
                <p:cNvSpPr>
                  <a:spLocks/>
                </p:cNvSpPr>
                <p:nvPr/>
              </p:nvSpPr>
              <p:spPr bwMode="auto">
                <a:xfrm flipH="1" flipV="1">
                  <a:off x="8641" y="9505"/>
                  <a:ext cx="1088" cy="3129"/>
                </a:xfrm>
                <a:custGeom>
                  <a:avLst/>
                  <a:gdLst>
                    <a:gd name="T0" fmla="*/ 0 w 21600"/>
                    <a:gd name="T1" fmla="*/ 0 h 21600"/>
                    <a:gd name="T2" fmla="*/ 1088 w 21600"/>
                    <a:gd name="T3" fmla="*/ 3129 h 21600"/>
                    <a:gd name="T4" fmla="*/ 0 w 21600"/>
                    <a:gd name="T5" fmla="*/ 3129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990033"/>
                  </a:solidFill>
                  <a:round/>
                  <a:headEnd/>
                  <a:tailEnd/>
                </a:ln>
              </p:spPr>
              <p:txBody>
                <a:bodyPr wrap="none" anchor="ctr"/>
                <a:lstStyle/>
                <a:p>
                  <a:endParaRPr lang="fr-FR"/>
                </a:p>
              </p:txBody>
            </p:sp>
            <p:sp>
              <p:nvSpPr>
                <p:cNvPr id="245" name="Arc 21"/>
                <p:cNvSpPr>
                  <a:spLocks/>
                </p:cNvSpPr>
                <p:nvPr/>
              </p:nvSpPr>
              <p:spPr bwMode="auto">
                <a:xfrm flipH="1">
                  <a:off x="8641" y="6512"/>
                  <a:ext cx="1112" cy="2993"/>
                </a:xfrm>
                <a:custGeom>
                  <a:avLst/>
                  <a:gdLst>
                    <a:gd name="T0" fmla="*/ 0 w 22069"/>
                    <a:gd name="T1" fmla="*/ 1 h 21600"/>
                    <a:gd name="T2" fmla="*/ 1112 w 22069"/>
                    <a:gd name="T3" fmla="*/ 2993 h 21600"/>
                    <a:gd name="T4" fmla="*/ 24 w 22069"/>
                    <a:gd name="T5" fmla="*/ 2993 h 21600"/>
                    <a:gd name="T6" fmla="*/ 0 60000 65536"/>
                    <a:gd name="T7" fmla="*/ 0 60000 65536"/>
                    <a:gd name="T8" fmla="*/ 0 60000 65536"/>
                    <a:gd name="T9" fmla="*/ 0 w 22069"/>
                    <a:gd name="T10" fmla="*/ 0 h 21600"/>
                    <a:gd name="T11" fmla="*/ 22069 w 22069"/>
                    <a:gd name="T12" fmla="*/ 21600 h 21600"/>
                  </a:gdLst>
                  <a:ahLst/>
                  <a:cxnLst>
                    <a:cxn ang="T6">
                      <a:pos x="T0" y="T1"/>
                    </a:cxn>
                    <a:cxn ang="T7">
                      <a:pos x="T2" y="T3"/>
                    </a:cxn>
                    <a:cxn ang="T8">
                      <a:pos x="T4" y="T5"/>
                    </a:cxn>
                  </a:cxnLst>
                  <a:rect l="T9" t="T10" r="T11" b="T12"/>
                  <a:pathLst>
                    <a:path w="22069" h="21600" fill="none" extrusionOk="0">
                      <a:moveTo>
                        <a:pt x="0" y="5"/>
                      </a:moveTo>
                      <a:cubicBezTo>
                        <a:pt x="156" y="1"/>
                        <a:pt x="312" y="-1"/>
                        <a:pt x="469" y="0"/>
                      </a:cubicBezTo>
                      <a:cubicBezTo>
                        <a:pt x="12398" y="0"/>
                        <a:pt x="22069" y="9670"/>
                        <a:pt x="22069" y="21600"/>
                      </a:cubicBezTo>
                    </a:path>
                    <a:path w="22069" h="21600" stroke="0" extrusionOk="0">
                      <a:moveTo>
                        <a:pt x="0" y="5"/>
                      </a:moveTo>
                      <a:cubicBezTo>
                        <a:pt x="156" y="1"/>
                        <a:pt x="312" y="-1"/>
                        <a:pt x="469" y="0"/>
                      </a:cubicBezTo>
                      <a:cubicBezTo>
                        <a:pt x="12398" y="0"/>
                        <a:pt x="22069" y="9670"/>
                        <a:pt x="22069" y="21600"/>
                      </a:cubicBezTo>
                      <a:lnTo>
                        <a:pt x="469" y="21600"/>
                      </a:lnTo>
                      <a:close/>
                    </a:path>
                  </a:pathLst>
                </a:custGeom>
                <a:noFill/>
                <a:ln w="9525">
                  <a:solidFill>
                    <a:srgbClr val="990033"/>
                  </a:solidFill>
                  <a:round/>
                  <a:headEnd/>
                  <a:tailEnd/>
                </a:ln>
              </p:spPr>
              <p:txBody>
                <a:bodyPr wrap="none" anchor="ctr"/>
                <a:lstStyle/>
                <a:p>
                  <a:endParaRPr lang="fr-FR"/>
                </a:p>
              </p:txBody>
            </p:sp>
            <p:sp>
              <p:nvSpPr>
                <p:cNvPr id="246" name="Line 22"/>
                <p:cNvSpPr>
                  <a:spLocks noChangeShapeType="1"/>
                </p:cNvSpPr>
                <p:nvPr/>
              </p:nvSpPr>
              <p:spPr bwMode="auto">
                <a:xfrm>
                  <a:off x="9774" y="6512"/>
                  <a:ext cx="3130" cy="0"/>
                </a:xfrm>
                <a:prstGeom prst="line">
                  <a:avLst/>
                </a:prstGeom>
                <a:noFill/>
                <a:ln w="9525">
                  <a:solidFill>
                    <a:srgbClr val="990033"/>
                  </a:solidFill>
                  <a:round/>
                  <a:headEnd/>
                  <a:tailEnd/>
                </a:ln>
              </p:spPr>
              <p:txBody>
                <a:bodyPr/>
                <a:lstStyle/>
                <a:p>
                  <a:endParaRPr lang="fr-FR"/>
                </a:p>
              </p:txBody>
            </p:sp>
          </p:grpSp>
          <p:grpSp>
            <p:nvGrpSpPr>
              <p:cNvPr id="218" name="Group 23"/>
              <p:cNvGrpSpPr>
                <a:grpSpLocks/>
              </p:cNvGrpSpPr>
              <p:nvPr/>
            </p:nvGrpSpPr>
            <p:grpSpPr bwMode="auto">
              <a:xfrm>
                <a:off x="12768" y="6512"/>
                <a:ext cx="4309" cy="6122"/>
                <a:chOff x="8595" y="6512"/>
                <a:chExt cx="4309" cy="6122"/>
              </a:xfrm>
            </p:grpSpPr>
            <p:sp>
              <p:nvSpPr>
                <p:cNvPr id="237" name="Arc 24"/>
                <p:cNvSpPr>
                  <a:spLocks/>
                </p:cNvSpPr>
                <p:nvPr/>
              </p:nvSpPr>
              <p:spPr bwMode="auto">
                <a:xfrm>
                  <a:off x="8595" y="6512"/>
                  <a:ext cx="2586" cy="3129"/>
                </a:xfrm>
                <a:custGeom>
                  <a:avLst/>
                  <a:gdLst>
                    <a:gd name="T0" fmla="*/ 0 w 21600"/>
                    <a:gd name="T1" fmla="*/ 0 h 21600"/>
                    <a:gd name="T2" fmla="*/ 2586 w 21600"/>
                    <a:gd name="T3" fmla="*/ 3129 h 21600"/>
                    <a:gd name="T4" fmla="*/ 0 w 21600"/>
                    <a:gd name="T5" fmla="*/ 3129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990033"/>
                  </a:solidFill>
                  <a:round/>
                  <a:headEnd/>
                  <a:tailEnd/>
                </a:ln>
              </p:spPr>
              <p:txBody>
                <a:bodyPr wrap="none" anchor="ctr"/>
                <a:lstStyle/>
                <a:p>
                  <a:endParaRPr lang="fr-FR"/>
                </a:p>
              </p:txBody>
            </p:sp>
            <p:sp>
              <p:nvSpPr>
                <p:cNvPr id="238" name="Arc 25"/>
                <p:cNvSpPr>
                  <a:spLocks/>
                </p:cNvSpPr>
                <p:nvPr/>
              </p:nvSpPr>
              <p:spPr bwMode="auto">
                <a:xfrm flipV="1">
                  <a:off x="9729" y="9505"/>
                  <a:ext cx="1452" cy="3129"/>
                </a:xfrm>
                <a:custGeom>
                  <a:avLst/>
                  <a:gdLst>
                    <a:gd name="T0" fmla="*/ 0 w 21600"/>
                    <a:gd name="T1" fmla="*/ 0 h 21600"/>
                    <a:gd name="T2" fmla="*/ 1452 w 21600"/>
                    <a:gd name="T3" fmla="*/ 3129 h 21600"/>
                    <a:gd name="T4" fmla="*/ 0 w 21600"/>
                    <a:gd name="T5" fmla="*/ 3129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990033"/>
                  </a:solidFill>
                  <a:round/>
                  <a:headEnd/>
                  <a:tailEnd/>
                </a:ln>
              </p:spPr>
              <p:txBody>
                <a:bodyPr wrap="none" anchor="ctr"/>
                <a:lstStyle/>
                <a:p>
                  <a:endParaRPr lang="fr-FR"/>
                </a:p>
              </p:txBody>
            </p:sp>
            <p:sp>
              <p:nvSpPr>
                <p:cNvPr id="239" name="Arc 26"/>
                <p:cNvSpPr>
                  <a:spLocks/>
                </p:cNvSpPr>
                <p:nvPr/>
              </p:nvSpPr>
              <p:spPr bwMode="auto">
                <a:xfrm flipH="1" flipV="1">
                  <a:off x="8641" y="9505"/>
                  <a:ext cx="1088" cy="3129"/>
                </a:xfrm>
                <a:custGeom>
                  <a:avLst/>
                  <a:gdLst>
                    <a:gd name="T0" fmla="*/ 0 w 21600"/>
                    <a:gd name="T1" fmla="*/ 0 h 21600"/>
                    <a:gd name="T2" fmla="*/ 1088 w 21600"/>
                    <a:gd name="T3" fmla="*/ 3129 h 21600"/>
                    <a:gd name="T4" fmla="*/ 0 w 21600"/>
                    <a:gd name="T5" fmla="*/ 3129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990033"/>
                  </a:solidFill>
                  <a:round/>
                  <a:headEnd/>
                  <a:tailEnd/>
                </a:ln>
              </p:spPr>
              <p:txBody>
                <a:bodyPr wrap="none" anchor="ctr"/>
                <a:lstStyle/>
                <a:p>
                  <a:endParaRPr lang="fr-FR"/>
                </a:p>
              </p:txBody>
            </p:sp>
            <p:sp>
              <p:nvSpPr>
                <p:cNvPr id="240" name="Arc 27"/>
                <p:cNvSpPr>
                  <a:spLocks/>
                </p:cNvSpPr>
                <p:nvPr/>
              </p:nvSpPr>
              <p:spPr bwMode="auto">
                <a:xfrm flipH="1">
                  <a:off x="8641" y="6512"/>
                  <a:ext cx="1112" cy="2993"/>
                </a:xfrm>
                <a:custGeom>
                  <a:avLst/>
                  <a:gdLst>
                    <a:gd name="T0" fmla="*/ 0 w 22069"/>
                    <a:gd name="T1" fmla="*/ 1 h 21600"/>
                    <a:gd name="T2" fmla="*/ 1112 w 22069"/>
                    <a:gd name="T3" fmla="*/ 2993 h 21600"/>
                    <a:gd name="T4" fmla="*/ 24 w 22069"/>
                    <a:gd name="T5" fmla="*/ 2993 h 21600"/>
                    <a:gd name="T6" fmla="*/ 0 60000 65536"/>
                    <a:gd name="T7" fmla="*/ 0 60000 65536"/>
                    <a:gd name="T8" fmla="*/ 0 60000 65536"/>
                    <a:gd name="T9" fmla="*/ 0 w 22069"/>
                    <a:gd name="T10" fmla="*/ 0 h 21600"/>
                    <a:gd name="T11" fmla="*/ 22069 w 22069"/>
                    <a:gd name="T12" fmla="*/ 21600 h 21600"/>
                  </a:gdLst>
                  <a:ahLst/>
                  <a:cxnLst>
                    <a:cxn ang="T6">
                      <a:pos x="T0" y="T1"/>
                    </a:cxn>
                    <a:cxn ang="T7">
                      <a:pos x="T2" y="T3"/>
                    </a:cxn>
                    <a:cxn ang="T8">
                      <a:pos x="T4" y="T5"/>
                    </a:cxn>
                  </a:cxnLst>
                  <a:rect l="T9" t="T10" r="T11" b="T12"/>
                  <a:pathLst>
                    <a:path w="22069" h="21600" fill="none" extrusionOk="0">
                      <a:moveTo>
                        <a:pt x="0" y="5"/>
                      </a:moveTo>
                      <a:cubicBezTo>
                        <a:pt x="156" y="1"/>
                        <a:pt x="312" y="-1"/>
                        <a:pt x="469" y="0"/>
                      </a:cubicBezTo>
                      <a:cubicBezTo>
                        <a:pt x="12398" y="0"/>
                        <a:pt x="22069" y="9670"/>
                        <a:pt x="22069" y="21600"/>
                      </a:cubicBezTo>
                    </a:path>
                    <a:path w="22069" h="21600" stroke="0" extrusionOk="0">
                      <a:moveTo>
                        <a:pt x="0" y="5"/>
                      </a:moveTo>
                      <a:cubicBezTo>
                        <a:pt x="156" y="1"/>
                        <a:pt x="312" y="-1"/>
                        <a:pt x="469" y="0"/>
                      </a:cubicBezTo>
                      <a:cubicBezTo>
                        <a:pt x="12398" y="0"/>
                        <a:pt x="22069" y="9670"/>
                        <a:pt x="22069" y="21600"/>
                      </a:cubicBezTo>
                      <a:lnTo>
                        <a:pt x="469" y="21600"/>
                      </a:lnTo>
                      <a:close/>
                    </a:path>
                  </a:pathLst>
                </a:custGeom>
                <a:noFill/>
                <a:ln w="9525">
                  <a:solidFill>
                    <a:srgbClr val="990033"/>
                  </a:solidFill>
                  <a:round/>
                  <a:headEnd/>
                  <a:tailEnd/>
                </a:ln>
              </p:spPr>
              <p:txBody>
                <a:bodyPr wrap="none" anchor="ctr"/>
                <a:lstStyle/>
                <a:p>
                  <a:endParaRPr lang="fr-FR"/>
                </a:p>
              </p:txBody>
            </p:sp>
            <p:sp>
              <p:nvSpPr>
                <p:cNvPr id="241" name="Line 28"/>
                <p:cNvSpPr>
                  <a:spLocks noChangeShapeType="1"/>
                </p:cNvSpPr>
                <p:nvPr/>
              </p:nvSpPr>
              <p:spPr bwMode="auto">
                <a:xfrm>
                  <a:off x="9774" y="6512"/>
                  <a:ext cx="3130" cy="0"/>
                </a:xfrm>
                <a:prstGeom prst="line">
                  <a:avLst/>
                </a:prstGeom>
                <a:noFill/>
                <a:ln w="9525">
                  <a:solidFill>
                    <a:srgbClr val="990033"/>
                  </a:solidFill>
                  <a:round/>
                  <a:headEnd/>
                  <a:tailEnd/>
                </a:ln>
              </p:spPr>
              <p:txBody>
                <a:bodyPr/>
                <a:lstStyle/>
                <a:p>
                  <a:endParaRPr lang="fr-FR"/>
                </a:p>
              </p:txBody>
            </p:sp>
          </p:grpSp>
          <p:grpSp>
            <p:nvGrpSpPr>
              <p:cNvPr id="219" name="Group 29"/>
              <p:cNvGrpSpPr>
                <a:grpSpLocks/>
              </p:cNvGrpSpPr>
              <p:nvPr/>
            </p:nvGrpSpPr>
            <p:grpSpPr bwMode="auto">
              <a:xfrm>
                <a:off x="4377" y="6512"/>
                <a:ext cx="4309" cy="6122"/>
                <a:chOff x="8595" y="6512"/>
                <a:chExt cx="4309" cy="6122"/>
              </a:xfrm>
            </p:grpSpPr>
            <p:sp>
              <p:nvSpPr>
                <p:cNvPr id="232" name="Arc 30"/>
                <p:cNvSpPr>
                  <a:spLocks/>
                </p:cNvSpPr>
                <p:nvPr/>
              </p:nvSpPr>
              <p:spPr bwMode="auto">
                <a:xfrm>
                  <a:off x="8595" y="6512"/>
                  <a:ext cx="2586" cy="3129"/>
                </a:xfrm>
                <a:custGeom>
                  <a:avLst/>
                  <a:gdLst>
                    <a:gd name="T0" fmla="*/ 0 w 21600"/>
                    <a:gd name="T1" fmla="*/ 0 h 21600"/>
                    <a:gd name="T2" fmla="*/ 2586 w 21600"/>
                    <a:gd name="T3" fmla="*/ 3129 h 21600"/>
                    <a:gd name="T4" fmla="*/ 0 w 21600"/>
                    <a:gd name="T5" fmla="*/ 3129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990033"/>
                  </a:solidFill>
                  <a:round/>
                  <a:headEnd/>
                  <a:tailEnd/>
                </a:ln>
              </p:spPr>
              <p:txBody>
                <a:bodyPr wrap="none" anchor="ctr"/>
                <a:lstStyle/>
                <a:p>
                  <a:endParaRPr lang="fr-FR"/>
                </a:p>
              </p:txBody>
            </p:sp>
            <p:sp>
              <p:nvSpPr>
                <p:cNvPr id="233" name="Arc 31"/>
                <p:cNvSpPr>
                  <a:spLocks/>
                </p:cNvSpPr>
                <p:nvPr/>
              </p:nvSpPr>
              <p:spPr bwMode="auto">
                <a:xfrm flipV="1">
                  <a:off x="9729" y="9505"/>
                  <a:ext cx="1452" cy="3129"/>
                </a:xfrm>
                <a:custGeom>
                  <a:avLst/>
                  <a:gdLst>
                    <a:gd name="T0" fmla="*/ 0 w 21600"/>
                    <a:gd name="T1" fmla="*/ 0 h 21600"/>
                    <a:gd name="T2" fmla="*/ 1452 w 21600"/>
                    <a:gd name="T3" fmla="*/ 3129 h 21600"/>
                    <a:gd name="T4" fmla="*/ 0 w 21600"/>
                    <a:gd name="T5" fmla="*/ 3129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990033"/>
                  </a:solidFill>
                  <a:round/>
                  <a:headEnd/>
                  <a:tailEnd/>
                </a:ln>
              </p:spPr>
              <p:txBody>
                <a:bodyPr wrap="none" anchor="ctr"/>
                <a:lstStyle/>
                <a:p>
                  <a:endParaRPr lang="fr-FR"/>
                </a:p>
              </p:txBody>
            </p:sp>
            <p:sp>
              <p:nvSpPr>
                <p:cNvPr id="234" name="Arc 32"/>
                <p:cNvSpPr>
                  <a:spLocks/>
                </p:cNvSpPr>
                <p:nvPr/>
              </p:nvSpPr>
              <p:spPr bwMode="auto">
                <a:xfrm flipH="1" flipV="1">
                  <a:off x="8641" y="9505"/>
                  <a:ext cx="1088" cy="3129"/>
                </a:xfrm>
                <a:custGeom>
                  <a:avLst/>
                  <a:gdLst>
                    <a:gd name="T0" fmla="*/ 0 w 21600"/>
                    <a:gd name="T1" fmla="*/ 0 h 21600"/>
                    <a:gd name="T2" fmla="*/ 1088 w 21600"/>
                    <a:gd name="T3" fmla="*/ 3129 h 21600"/>
                    <a:gd name="T4" fmla="*/ 0 w 21600"/>
                    <a:gd name="T5" fmla="*/ 3129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990033"/>
                  </a:solidFill>
                  <a:round/>
                  <a:headEnd/>
                  <a:tailEnd/>
                </a:ln>
              </p:spPr>
              <p:txBody>
                <a:bodyPr wrap="none" anchor="ctr"/>
                <a:lstStyle/>
                <a:p>
                  <a:endParaRPr lang="fr-FR"/>
                </a:p>
              </p:txBody>
            </p:sp>
            <p:sp>
              <p:nvSpPr>
                <p:cNvPr id="235" name="Arc 33"/>
                <p:cNvSpPr>
                  <a:spLocks/>
                </p:cNvSpPr>
                <p:nvPr/>
              </p:nvSpPr>
              <p:spPr bwMode="auto">
                <a:xfrm flipH="1">
                  <a:off x="8641" y="6512"/>
                  <a:ext cx="1112" cy="2993"/>
                </a:xfrm>
                <a:custGeom>
                  <a:avLst/>
                  <a:gdLst>
                    <a:gd name="T0" fmla="*/ 0 w 22069"/>
                    <a:gd name="T1" fmla="*/ 1 h 21600"/>
                    <a:gd name="T2" fmla="*/ 1112 w 22069"/>
                    <a:gd name="T3" fmla="*/ 2993 h 21600"/>
                    <a:gd name="T4" fmla="*/ 24 w 22069"/>
                    <a:gd name="T5" fmla="*/ 2993 h 21600"/>
                    <a:gd name="T6" fmla="*/ 0 60000 65536"/>
                    <a:gd name="T7" fmla="*/ 0 60000 65536"/>
                    <a:gd name="T8" fmla="*/ 0 60000 65536"/>
                    <a:gd name="T9" fmla="*/ 0 w 22069"/>
                    <a:gd name="T10" fmla="*/ 0 h 21600"/>
                    <a:gd name="T11" fmla="*/ 22069 w 22069"/>
                    <a:gd name="T12" fmla="*/ 21600 h 21600"/>
                  </a:gdLst>
                  <a:ahLst/>
                  <a:cxnLst>
                    <a:cxn ang="T6">
                      <a:pos x="T0" y="T1"/>
                    </a:cxn>
                    <a:cxn ang="T7">
                      <a:pos x="T2" y="T3"/>
                    </a:cxn>
                    <a:cxn ang="T8">
                      <a:pos x="T4" y="T5"/>
                    </a:cxn>
                  </a:cxnLst>
                  <a:rect l="T9" t="T10" r="T11" b="T12"/>
                  <a:pathLst>
                    <a:path w="22069" h="21600" fill="none" extrusionOk="0">
                      <a:moveTo>
                        <a:pt x="0" y="5"/>
                      </a:moveTo>
                      <a:cubicBezTo>
                        <a:pt x="156" y="1"/>
                        <a:pt x="312" y="-1"/>
                        <a:pt x="469" y="0"/>
                      </a:cubicBezTo>
                      <a:cubicBezTo>
                        <a:pt x="12398" y="0"/>
                        <a:pt x="22069" y="9670"/>
                        <a:pt x="22069" y="21600"/>
                      </a:cubicBezTo>
                    </a:path>
                    <a:path w="22069" h="21600" stroke="0" extrusionOk="0">
                      <a:moveTo>
                        <a:pt x="0" y="5"/>
                      </a:moveTo>
                      <a:cubicBezTo>
                        <a:pt x="156" y="1"/>
                        <a:pt x="312" y="-1"/>
                        <a:pt x="469" y="0"/>
                      </a:cubicBezTo>
                      <a:cubicBezTo>
                        <a:pt x="12398" y="0"/>
                        <a:pt x="22069" y="9670"/>
                        <a:pt x="22069" y="21600"/>
                      </a:cubicBezTo>
                      <a:lnTo>
                        <a:pt x="469" y="21600"/>
                      </a:lnTo>
                      <a:close/>
                    </a:path>
                  </a:pathLst>
                </a:custGeom>
                <a:noFill/>
                <a:ln w="9525">
                  <a:solidFill>
                    <a:srgbClr val="990033"/>
                  </a:solidFill>
                  <a:round/>
                  <a:headEnd/>
                  <a:tailEnd/>
                </a:ln>
              </p:spPr>
              <p:txBody>
                <a:bodyPr wrap="none" anchor="ctr"/>
                <a:lstStyle/>
                <a:p>
                  <a:endParaRPr lang="fr-FR"/>
                </a:p>
              </p:txBody>
            </p:sp>
            <p:sp>
              <p:nvSpPr>
                <p:cNvPr id="236" name="Line 34"/>
                <p:cNvSpPr>
                  <a:spLocks noChangeShapeType="1"/>
                </p:cNvSpPr>
                <p:nvPr/>
              </p:nvSpPr>
              <p:spPr bwMode="auto">
                <a:xfrm>
                  <a:off x="9774" y="6512"/>
                  <a:ext cx="3130" cy="0"/>
                </a:xfrm>
                <a:prstGeom prst="line">
                  <a:avLst/>
                </a:prstGeom>
                <a:noFill/>
                <a:ln w="9525">
                  <a:solidFill>
                    <a:srgbClr val="990033"/>
                  </a:solidFill>
                  <a:round/>
                  <a:headEnd/>
                  <a:tailEnd/>
                </a:ln>
              </p:spPr>
              <p:txBody>
                <a:bodyPr/>
                <a:lstStyle/>
                <a:p>
                  <a:endParaRPr lang="fr-FR"/>
                </a:p>
              </p:txBody>
            </p:sp>
          </p:grpSp>
          <p:grpSp>
            <p:nvGrpSpPr>
              <p:cNvPr id="220" name="Group 35"/>
              <p:cNvGrpSpPr>
                <a:grpSpLocks/>
              </p:cNvGrpSpPr>
              <p:nvPr/>
            </p:nvGrpSpPr>
            <p:grpSpPr bwMode="auto">
              <a:xfrm>
                <a:off x="0" y="6512"/>
                <a:ext cx="4309" cy="6122"/>
                <a:chOff x="8595" y="6512"/>
                <a:chExt cx="4309" cy="6122"/>
              </a:xfrm>
            </p:grpSpPr>
            <p:sp>
              <p:nvSpPr>
                <p:cNvPr id="227" name="Arc 36"/>
                <p:cNvSpPr>
                  <a:spLocks/>
                </p:cNvSpPr>
                <p:nvPr/>
              </p:nvSpPr>
              <p:spPr bwMode="auto">
                <a:xfrm>
                  <a:off x="8595" y="6512"/>
                  <a:ext cx="2586" cy="3129"/>
                </a:xfrm>
                <a:custGeom>
                  <a:avLst/>
                  <a:gdLst>
                    <a:gd name="T0" fmla="*/ 0 w 21600"/>
                    <a:gd name="T1" fmla="*/ 0 h 21600"/>
                    <a:gd name="T2" fmla="*/ 2586 w 21600"/>
                    <a:gd name="T3" fmla="*/ 3129 h 21600"/>
                    <a:gd name="T4" fmla="*/ 0 w 21600"/>
                    <a:gd name="T5" fmla="*/ 3129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990033"/>
                  </a:solidFill>
                  <a:round/>
                  <a:headEnd/>
                  <a:tailEnd/>
                </a:ln>
              </p:spPr>
              <p:txBody>
                <a:bodyPr wrap="none" anchor="ctr"/>
                <a:lstStyle/>
                <a:p>
                  <a:endParaRPr lang="fr-FR"/>
                </a:p>
              </p:txBody>
            </p:sp>
            <p:sp>
              <p:nvSpPr>
                <p:cNvPr id="228" name="Arc 37"/>
                <p:cNvSpPr>
                  <a:spLocks/>
                </p:cNvSpPr>
                <p:nvPr/>
              </p:nvSpPr>
              <p:spPr bwMode="auto">
                <a:xfrm flipV="1">
                  <a:off x="9729" y="9505"/>
                  <a:ext cx="1452" cy="3129"/>
                </a:xfrm>
                <a:custGeom>
                  <a:avLst/>
                  <a:gdLst>
                    <a:gd name="T0" fmla="*/ 0 w 21600"/>
                    <a:gd name="T1" fmla="*/ 0 h 21600"/>
                    <a:gd name="T2" fmla="*/ 1452 w 21600"/>
                    <a:gd name="T3" fmla="*/ 3129 h 21600"/>
                    <a:gd name="T4" fmla="*/ 0 w 21600"/>
                    <a:gd name="T5" fmla="*/ 3129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990033"/>
                  </a:solidFill>
                  <a:round/>
                  <a:headEnd/>
                  <a:tailEnd/>
                </a:ln>
              </p:spPr>
              <p:txBody>
                <a:bodyPr wrap="none" anchor="ctr"/>
                <a:lstStyle/>
                <a:p>
                  <a:endParaRPr lang="fr-FR"/>
                </a:p>
              </p:txBody>
            </p:sp>
            <p:sp>
              <p:nvSpPr>
                <p:cNvPr id="229" name="Arc 38"/>
                <p:cNvSpPr>
                  <a:spLocks/>
                </p:cNvSpPr>
                <p:nvPr/>
              </p:nvSpPr>
              <p:spPr bwMode="auto">
                <a:xfrm flipH="1" flipV="1">
                  <a:off x="8641" y="9505"/>
                  <a:ext cx="1088" cy="3129"/>
                </a:xfrm>
                <a:custGeom>
                  <a:avLst/>
                  <a:gdLst>
                    <a:gd name="T0" fmla="*/ 0 w 21600"/>
                    <a:gd name="T1" fmla="*/ 0 h 21600"/>
                    <a:gd name="T2" fmla="*/ 1088 w 21600"/>
                    <a:gd name="T3" fmla="*/ 3129 h 21600"/>
                    <a:gd name="T4" fmla="*/ 0 w 21600"/>
                    <a:gd name="T5" fmla="*/ 3129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990033"/>
                  </a:solidFill>
                  <a:round/>
                  <a:headEnd/>
                  <a:tailEnd/>
                </a:ln>
              </p:spPr>
              <p:txBody>
                <a:bodyPr wrap="none" anchor="ctr"/>
                <a:lstStyle/>
                <a:p>
                  <a:endParaRPr lang="fr-FR"/>
                </a:p>
              </p:txBody>
            </p:sp>
            <p:sp>
              <p:nvSpPr>
                <p:cNvPr id="230" name="Arc 39"/>
                <p:cNvSpPr>
                  <a:spLocks/>
                </p:cNvSpPr>
                <p:nvPr/>
              </p:nvSpPr>
              <p:spPr bwMode="auto">
                <a:xfrm flipH="1">
                  <a:off x="8641" y="6512"/>
                  <a:ext cx="1112" cy="2993"/>
                </a:xfrm>
                <a:custGeom>
                  <a:avLst/>
                  <a:gdLst>
                    <a:gd name="T0" fmla="*/ 0 w 22069"/>
                    <a:gd name="T1" fmla="*/ 1 h 21600"/>
                    <a:gd name="T2" fmla="*/ 1112 w 22069"/>
                    <a:gd name="T3" fmla="*/ 2993 h 21600"/>
                    <a:gd name="T4" fmla="*/ 24 w 22069"/>
                    <a:gd name="T5" fmla="*/ 2993 h 21600"/>
                    <a:gd name="T6" fmla="*/ 0 60000 65536"/>
                    <a:gd name="T7" fmla="*/ 0 60000 65536"/>
                    <a:gd name="T8" fmla="*/ 0 60000 65536"/>
                    <a:gd name="T9" fmla="*/ 0 w 22069"/>
                    <a:gd name="T10" fmla="*/ 0 h 21600"/>
                    <a:gd name="T11" fmla="*/ 22069 w 22069"/>
                    <a:gd name="T12" fmla="*/ 21600 h 21600"/>
                  </a:gdLst>
                  <a:ahLst/>
                  <a:cxnLst>
                    <a:cxn ang="T6">
                      <a:pos x="T0" y="T1"/>
                    </a:cxn>
                    <a:cxn ang="T7">
                      <a:pos x="T2" y="T3"/>
                    </a:cxn>
                    <a:cxn ang="T8">
                      <a:pos x="T4" y="T5"/>
                    </a:cxn>
                  </a:cxnLst>
                  <a:rect l="T9" t="T10" r="T11" b="T12"/>
                  <a:pathLst>
                    <a:path w="22069" h="21600" fill="none" extrusionOk="0">
                      <a:moveTo>
                        <a:pt x="0" y="5"/>
                      </a:moveTo>
                      <a:cubicBezTo>
                        <a:pt x="156" y="1"/>
                        <a:pt x="312" y="-1"/>
                        <a:pt x="469" y="0"/>
                      </a:cubicBezTo>
                      <a:cubicBezTo>
                        <a:pt x="12398" y="0"/>
                        <a:pt x="22069" y="9670"/>
                        <a:pt x="22069" y="21600"/>
                      </a:cubicBezTo>
                    </a:path>
                    <a:path w="22069" h="21600" stroke="0" extrusionOk="0">
                      <a:moveTo>
                        <a:pt x="0" y="5"/>
                      </a:moveTo>
                      <a:cubicBezTo>
                        <a:pt x="156" y="1"/>
                        <a:pt x="312" y="-1"/>
                        <a:pt x="469" y="0"/>
                      </a:cubicBezTo>
                      <a:cubicBezTo>
                        <a:pt x="12398" y="0"/>
                        <a:pt x="22069" y="9670"/>
                        <a:pt x="22069" y="21600"/>
                      </a:cubicBezTo>
                      <a:lnTo>
                        <a:pt x="469" y="21600"/>
                      </a:lnTo>
                      <a:close/>
                    </a:path>
                  </a:pathLst>
                </a:custGeom>
                <a:noFill/>
                <a:ln w="9525">
                  <a:solidFill>
                    <a:srgbClr val="990033"/>
                  </a:solidFill>
                  <a:round/>
                  <a:headEnd/>
                  <a:tailEnd/>
                </a:ln>
              </p:spPr>
              <p:txBody>
                <a:bodyPr wrap="none" anchor="ctr"/>
                <a:lstStyle/>
                <a:p>
                  <a:endParaRPr lang="fr-FR"/>
                </a:p>
              </p:txBody>
            </p:sp>
            <p:sp>
              <p:nvSpPr>
                <p:cNvPr id="231" name="Line 40"/>
                <p:cNvSpPr>
                  <a:spLocks noChangeShapeType="1"/>
                </p:cNvSpPr>
                <p:nvPr/>
              </p:nvSpPr>
              <p:spPr bwMode="auto">
                <a:xfrm>
                  <a:off x="9774" y="6512"/>
                  <a:ext cx="3130" cy="0"/>
                </a:xfrm>
                <a:prstGeom prst="line">
                  <a:avLst/>
                </a:prstGeom>
                <a:noFill/>
                <a:ln w="9525">
                  <a:solidFill>
                    <a:srgbClr val="990033"/>
                  </a:solidFill>
                  <a:round/>
                  <a:headEnd/>
                  <a:tailEnd/>
                </a:ln>
              </p:spPr>
              <p:txBody>
                <a:bodyPr/>
                <a:lstStyle/>
                <a:p>
                  <a:endParaRPr lang="fr-FR"/>
                </a:p>
              </p:txBody>
            </p:sp>
          </p:grpSp>
          <p:grpSp>
            <p:nvGrpSpPr>
              <p:cNvPr id="221" name="Group 41"/>
              <p:cNvGrpSpPr>
                <a:grpSpLocks/>
              </p:cNvGrpSpPr>
              <p:nvPr/>
            </p:nvGrpSpPr>
            <p:grpSpPr bwMode="auto">
              <a:xfrm>
                <a:off x="17077" y="6512"/>
                <a:ext cx="4309" cy="6122"/>
                <a:chOff x="8595" y="6512"/>
                <a:chExt cx="4309" cy="6122"/>
              </a:xfrm>
            </p:grpSpPr>
            <p:sp>
              <p:nvSpPr>
                <p:cNvPr id="222" name="Arc 42"/>
                <p:cNvSpPr>
                  <a:spLocks/>
                </p:cNvSpPr>
                <p:nvPr/>
              </p:nvSpPr>
              <p:spPr bwMode="auto">
                <a:xfrm>
                  <a:off x="8595" y="6512"/>
                  <a:ext cx="2586" cy="3129"/>
                </a:xfrm>
                <a:custGeom>
                  <a:avLst/>
                  <a:gdLst>
                    <a:gd name="T0" fmla="*/ 0 w 21600"/>
                    <a:gd name="T1" fmla="*/ 0 h 21600"/>
                    <a:gd name="T2" fmla="*/ 2586 w 21600"/>
                    <a:gd name="T3" fmla="*/ 3129 h 21600"/>
                    <a:gd name="T4" fmla="*/ 0 w 21600"/>
                    <a:gd name="T5" fmla="*/ 3129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990033"/>
                  </a:solidFill>
                  <a:round/>
                  <a:headEnd/>
                  <a:tailEnd/>
                </a:ln>
              </p:spPr>
              <p:txBody>
                <a:bodyPr wrap="none" anchor="ctr"/>
                <a:lstStyle/>
                <a:p>
                  <a:endParaRPr lang="fr-FR"/>
                </a:p>
              </p:txBody>
            </p:sp>
            <p:sp>
              <p:nvSpPr>
                <p:cNvPr id="223" name="Arc 43"/>
                <p:cNvSpPr>
                  <a:spLocks/>
                </p:cNvSpPr>
                <p:nvPr/>
              </p:nvSpPr>
              <p:spPr bwMode="auto">
                <a:xfrm flipV="1">
                  <a:off x="9729" y="9505"/>
                  <a:ext cx="1452" cy="3129"/>
                </a:xfrm>
                <a:custGeom>
                  <a:avLst/>
                  <a:gdLst>
                    <a:gd name="T0" fmla="*/ 0 w 21600"/>
                    <a:gd name="T1" fmla="*/ 0 h 21600"/>
                    <a:gd name="T2" fmla="*/ 1452 w 21600"/>
                    <a:gd name="T3" fmla="*/ 3129 h 21600"/>
                    <a:gd name="T4" fmla="*/ 0 w 21600"/>
                    <a:gd name="T5" fmla="*/ 3129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990033"/>
                  </a:solidFill>
                  <a:round/>
                  <a:headEnd/>
                  <a:tailEnd/>
                </a:ln>
              </p:spPr>
              <p:txBody>
                <a:bodyPr wrap="none" anchor="ctr"/>
                <a:lstStyle/>
                <a:p>
                  <a:endParaRPr lang="fr-FR"/>
                </a:p>
              </p:txBody>
            </p:sp>
            <p:sp>
              <p:nvSpPr>
                <p:cNvPr id="224" name="Arc 44"/>
                <p:cNvSpPr>
                  <a:spLocks/>
                </p:cNvSpPr>
                <p:nvPr/>
              </p:nvSpPr>
              <p:spPr bwMode="auto">
                <a:xfrm flipH="1" flipV="1">
                  <a:off x="8641" y="9505"/>
                  <a:ext cx="1088" cy="3129"/>
                </a:xfrm>
                <a:custGeom>
                  <a:avLst/>
                  <a:gdLst>
                    <a:gd name="T0" fmla="*/ 0 w 21600"/>
                    <a:gd name="T1" fmla="*/ 0 h 21600"/>
                    <a:gd name="T2" fmla="*/ 1088 w 21600"/>
                    <a:gd name="T3" fmla="*/ 3129 h 21600"/>
                    <a:gd name="T4" fmla="*/ 0 w 21600"/>
                    <a:gd name="T5" fmla="*/ 3129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990033"/>
                  </a:solidFill>
                  <a:round/>
                  <a:headEnd/>
                  <a:tailEnd/>
                </a:ln>
              </p:spPr>
              <p:txBody>
                <a:bodyPr wrap="none" anchor="ctr"/>
                <a:lstStyle/>
                <a:p>
                  <a:endParaRPr lang="fr-FR"/>
                </a:p>
              </p:txBody>
            </p:sp>
            <p:sp>
              <p:nvSpPr>
                <p:cNvPr id="225" name="Arc 45"/>
                <p:cNvSpPr>
                  <a:spLocks/>
                </p:cNvSpPr>
                <p:nvPr/>
              </p:nvSpPr>
              <p:spPr bwMode="auto">
                <a:xfrm flipH="1">
                  <a:off x="8641" y="6512"/>
                  <a:ext cx="1112" cy="2993"/>
                </a:xfrm>
                <a:custGeom>
                  <a:avLst/>
                  <a:gdLst>
                    <a:gd name="T0" fmla="*/ 0 w 22069"/>
                    <a:gd name="T1" fmla="*/ 1 h 21600"/>
                    <a:gd name="T2" fmla="*/ 1112 w 22069"/>
                    <a:gd name="T3" fmla="*/ 2993 h 21600"/>
                    <a:gd name="T4" fmla="*/ 24 w 22069"/>
                    <a:gd name="T5" fmla="*/ 2993 h 21600"/>
                    <a:gd name="T6" fmla="*/ 0 60000 65536"/>
                    <a:gd name="T7" fmla="*/ 0 60000 65536"/>
                    <a:gd name="T8" fmla="*/ 0 60000 65536"/>
                    <a:gd name="T9" fmla="*/ 0 w 22069"/>
                    <a:gd name="T10" fmla="*/ 0 h 21600"/>
                    <a:gd name="T11" fmla="*/ 22069 w 22069"/>
                    <a:gd name="T12" fmla="*/ 21600 h 21600"/>
                  </a:gdLst>
                  <a:ahLst/>
                  <a:cxnLst>
                    <a:cxn ang="T6">
                      <a:pos x="T0" y="T1"/>
                    </a:cxn>
                    <a:cxn ang="T7">
                      <a:pos x="T2" y="T3"/>
                    </a:cxn>
                    <a:cxn ang="T8">
                      <a:pos x="T4" y="T5"/>
                    </a:cxn>
                  </a:cxnLst>
                  <a:rect l="T9" t="T10" r="T11" b="T12"/>
                  <a:pathLst>
                    <a:path w="22069" h="21600" fill="none" extrusionOk="0">
                      <a:moveTo>
                        <a:pt x="0" y="5"/>
                      </a:moveTo>
                      <a:cubicBezTo>
                        <a:pt x="156" y="1"/>
                        <a:pt x="312" y="-1"/>
                        <a:pt x="469" y="0"/>
                      </a:cubicBezTo>
                      <a:cubicBezTo>
                        <a:pt x="12398" y="0"/>
                        <a:pt x="22069" y="9670"/>
                        <a:pt x="22069" y="21600"/>
                      </a:cubicBezTo>
                    </a:path>
                    <a:path w="22069" h="21600" stroke="0" extrusionOk="0">
                      <a:moveTo>
                        <a:pt x="0" y="5"/>
                      </a:moveTo>
                      <a:cubicBezTo>
                        <a:pt x="156" y="1"/>
                        <a:pt x="312" y="-1"/>
                        <a:pt x="469" y="0"/>
                      </a:cubicBezTo>
                      <a:cubicBezTo>
                        <a:pt x="12398" y="0"/>
                        <a:pt x="22069" y="9670"/>
                        <a:pt x="22069" y="21600"/>
                      </a:cubicBezTo>
                      <a:lnTo>
                        <a:pt x="469" y="21600"/>
                      </a:lnTo>
                      <a:close/>
                    </a:path>
                  </a:pathLst>
                </a:custGeom>
                <a:noFill/>
                <a:ln w="9525">
                  <a:solidFill>
                    <a:srgbClr val="990033"/>
                  </a:solidFill>
                  <a:round/>
                  <a:headEnd/>
                  <a:tailEnd/>
                </a:ln>
              </p:spPr>
              <p:txBody>
                <a:bodyPr wrap="none" anchor="ctr"/>
                <a:lstStyle/>
                <a:p>
                  <a:endParaRPr lang="fr-FR"/>
                </a:p>
              </p:txBody>
            </p:sp>
            <p:sp>
              <p:nvSpPr>
                <p:cNvPr id="226" name="Line 46"/>
                <p:cNvSpPr>
                  <a:spLocks noChangeShapeType="1"/>
                </p:cNvSpPr>
                <p:nvPr/>
              </p:nvSpPr>
              <p:spPr bwMode="auto">
                <a:xfrm>
                  <a:off x="9774" y="6512"/>
                  <a:ext cx="3130" cy="0"/>
                </a:xfrm>
                <a:prstGeom prst="line">
                  <a:avLst/>
                </a:prstGeom>
                <a:noFill/>
                <a:ln w="9525">
                  <a:solidFill>
                    <a:srgbClr val="990033"/>
                  </a:solidFill>
                  <a:round/>
                  <a:headEnd/>
                  <a:tailEnd/>
                </a:ln>
              </p:spPr>
              <p:txBody>
                <a:bodyPr/>
                <a:lstStyle/>
                <a:p>
                  <a:endParaRPr lang="fr-FR"/>
                </a:p>
              </p:txBody>
            </p:sp>
          </p:grpSp>
        </p:grpSp>
        <p:grpSp>
          <p:nvGrpSpPr>
            <p:cNvPr id="19" name="Group 47"/>
            <p:cNvGrpSpPr>
              <a:grpSpLocks/>
            </p:cNvGrpSpPr>
            <p:nvPr/>
          </p:nvGrpSpPr>
          <p:grpSpPr bwMode="auto">
            <a:xfrm rot="-4434957">
              <a:off x="4639" y="4045"/>
              <a:ext cx="108" cy="31"/>
              <a:chOff x="0" y="6512"/>
              <a:chExt cx="21386" cy="6122"/>
            </a:xfrm>
          </p:grpSpPr>
          <p:grpSp>
            <p:nvGrpSpPr>
              <p:cNvPr id="187" name="Group 48"/>
              <p:cNvGrpSpPr>
                <a:grpSpLocks/>
              </p:cNvGrpSpPr>
              <p:nvPr/>
            </p:nvGrpSpPr>
            <p:grpSpPr bwMode="auto">
              <a:xfrm>
                <a:off x="8595" y="6512"/>
                <a:ext cx="4309" cy="6122"/>
                <a:chOff x="8595" y="6512"/>
                <a:chExt cx="4309" cy="6122"/>
              </a:xfrm>
            </p:grpSpPr>
            <p:sp>
              <p:nvSpPr>
                <p:cNvPr id="212" name="Arc 49"/>
                <p:cNvSpPr>
                  <a:spLocks/>
                </p:cNvSpPr>
                <p:nvPr/>
              </p:nvSpPr>
              <p:spPr bwMode="auto">
                <a:xfrm>
                  <a:off x="8595" y="6512"/>
                  <a:ext cx="2586" cy="3129"/>
                </a:xfrm>
                <a:custGeom>
                  <a:avLst/>
                  <a:gdLst>
                    <a:gd name="T0" fmla="*/ 0 w 21600"/>
                    <a:gd name="T1" fmla="*/ 0 h 21600"/>
                    <a:gd name="T2" fmla="*/ 2586 w 21600"/>
                    <a:gd name="T3" fmla="*/ 3129 h 21600"/>
                    <a:gd name="T4" fmla="*/ 0 w 21600"/>
                    <a:gd name="T5" fmla="*/ 3129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990033"/>
                  </a:solidFill>
                  <a:round/>
                  <a:headEnd/>
                  <a:tailEnd/>
                </a:ln>
              </p:spPr>
              <p:txBody>
                <a:bodyPr wrap="none" anchor="ctr"/>
                <a:lstStyle/>
                <a:p>
                  <a:endParaRPr lang="fr-FR"/>
                </a:p>
              </p:txBody>
            </p:sp>
            <p:sp>
              <p:nvSpPr>
                <p:cNvPr id="213" name="Arc 50"/>
                <p:cNvSpPr>
                  <a:spLocks/>
                </p:cNvSpPr>
                <p:nvPr/>
              </p:nvSpPr>
              <p:spPr bwMode="auto">
                <a:xfrm flipV="1">
                  <a:off x="9729" y="9505"/>
                  <a:ext cx="1452" cy="3129"/>
                </a:xfrm>
                <a:custGeom>
                  <a:avLst/>
                  <a:gdLst>
                    <a:gd name="T0" fmla="*/ 0 w 21600"/>
                    <a:gd name="T1" fmla="*/ 0 h 21600"/>
                    <a:gd name="T2" fmla="*/ 1452 w 21600"/>
                    <a:gd name="T3" fmla="*/ 3129 h 21600"/>
                    <a:gd name="T4" fmla="*/ 0 w 21600"/>
                    <a:gd name="T5" fmla="*/ 3129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990033"/>
                  </a:solidFill>
                  <a:round/>
                  <a:headEnd/>
                  <a:tailEnd/>
                </a:ln>
              </p:spPr>
              <p:txBody>
                <a:bodyPr wrap="none" anchor="ctr"/>
                <a:lstStyle/>
                <a:p>
                  <a:endParaRPr lang="fr-FR"/>
                </a:p>
              </p:txBody>
            </p:sp>
            <p:sp>
              <p:nvSpPr>
                <p:cNvPr id="214" name="Arc 51"/>
                <p:cNvSpPr>
                  <a:spLocks/>
                </p:cNvSpPr>
                <p:nvPr/>
              </p:nvSpPr>
              <p:spPr bwMode="auto">
                <a:xfrm flipH="1" flipV="1">
                  <a:off x="8641" y="9505"/>
                  <a:ext cx="1088" cy="3129"/>
                </a:xfrm>
                <a:custGeom>
                  <a:avLst/>
                  <a:gdLst>
                    <a:gd name="T0" fmla="*/ 0 w 21600"/>
                    <a:gd name="T1" fmla="*/ 0 h 21600"/>
                    <a:gd name="T2" fmla="*/ 1088 w 21600"/>
                    <a:gd name="T3" fmla="*/ 3129 h 21600"/>
                    <a:gd name="T4" fmla="*/ 0 w 21600"/>
                    <a:gd name="T5" fmla="*/ 3129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990033"/>
                  </a:solidFill>
                  <a:round/>
                  <a:headEnd/>
                  <a:tailEnd/>
                </a:ln>
              </p:spPr>
              <p:txBody>
                <a:bodyPr wrap="none" anchor="ctr"/>
                <a:lstStyle/>
                <a:p>
                  <a:endParaRPr lang="fr-FR"/>
                </a:p>
              </p:txBody>
            </p:sp>
            <p:sp>
              <p:nvSpPr>
                <p:cNvPr id="215" name="Arc 52"/>
                <p:cNvSpPr>
                  <a:spLocks/>
                </p:cNvSpPr>
                <p:nvPr/>
              </p:nvSpPr>
              <p:spPr bwMode="auto">
                <a:xfrm flipH="1">
                  <a:off x="8641" y="6512"/>
                  <a:ext cx="1112" cy="2993"/>
                </a:xfrm>
                <a:custGeom>
                  <a:avLst/>
                  <a:gdLst>
                    <a:gd name="T0" fmla="*/ 0 w 22069"/>
                    <a:gd name="T1" fmla="*/ 1 h 21600"/>
                    <a:gd name="T2" fmla="*/ 1112 w 22069"/>
                    <a:gd name="T3" fmla="*/ 2993 h 21600"/>
                    <a:gd name="T4" fmla="*/ 24 w 22069"/>
                    <a:gd name="T5" fmla="*/ 2993 h 21600"/>
                    <a:gd name="T6" fmla="*/ 0 60000 65536"/>
                    <a:gd name="T7" fmla="*/ 0 60000 65536"/>
                    <a:gd name="T8" fmla="*/ 0 60000 65536"/>
                    <a:gd name="T9" fmla="*/ 0 w 22069"/>
                    <a:gd name="T10" fmla="*/ 0 h 21600"/>
                    <a:gd name="T11" fmla="*/ 22069 w 22069"/>
                    <a:gd name="T12" fmla="*/ 21600 h 21600"/>
                  </a:gdLst>
                  <a:ahLst/>
                  <a:cxnLst>
                    <a:cxn ang="T6">
                      <a:pos x="T0" y="T1"/>
                    </a:cxn>
                    <a:cxn ang="T7">
                      <a:pos x="T2" y="T3"/>
                    </a:cxn>
                    <a:cxn ang="T8">
                      <a:pos x="T4" y="T5"/>
                    </a:cxn>
                  </a:cxnLst>
                  <a:rect l="T9" t="T10" r="T11" b="T12"/>
                  <a:pathLst>
                    <a:path w="22069" h="21600" fill="none" extrusionOk="0">
                      <a:moveTo>
                        <a:pt x="0" y="5"/>
                      </a:moveTo>
                      <a:cubicBezTo>
                        <a:pt x="156" y="1"/>
                        <a:pt x="312" y="-1"/>
                        <a:pt x="469" y="0"/>
                      </a:cubicBezTo>
                      <a:cubicBezTo>
                        <a:pt x="12398" y="0"/>
                        <a:pt x="22069" y="9670"/>
                        <a:pt x="22069" y="21600"/>
                      </a:cubicBezTo>
                    </a:path>
                    <a:path w="22069" h="21600" stroke="0" extrusionOk="0">
                      <a:moveTo>
                        <a:pt x="0" y="5"/>
                      </a:moveTo>
                      <a:cubicBezTo>
                        <a:pt x="156" y="1"/>
                        <a:pt x="312" y="-1"/>
                        <a:pt x="469" y="0"/>
                      </a:cubicBezTo>
                      <a:cubicBezTo>
                        <a:pt x="12398" y="0"/>
                        <a:pt x="22069" y="9670"/>
                        <a:pt x="22069" y="21600"/>
                      </a:cubicBezTo>
                      <a:lnTo>
                        <a:pt x="469" y="21600"/>
                      </a:lnTo>
                      <a:close/>
                    </a:path>
                  </a:pathLst>
                </a:custGeom>
                <a:noFill/>
                <a:ln w="9525">
                  <a:solidFill>
                    <a:srgbClr val="990033"/>
                  </a:solidFill>
                  <a:round/>
                  <a:headEnd/>
                  <a:tailEnd/>
                </a:ln>
              </p:spPr>
              <p:txBody>
                <a:bodyPr wrap="none" anchor="ctr"/>
                <a:lstStyle/>
                <a:p>
                  <a:endParaRPr lang="fr-FR"/>
                </a:p>
              </p:txBody>
            </p:sp>
            <p:sp>
              <p:nvSpPr>
                <p:cNvPr id="216" name="Line 53"/>
                <p:cNvSpPr>
                  <a:spLocks noChangeShapeType="1"/>
                </p:cNvSpPr>
                <p:nvPr/>
              </p:nvSpPr>
              <p:spPr bwMode="auto">
                <a:xfrm>
                  <a:off x="9774" y="6512"/>
                  <a:ext cx="3130" cy="0"/>
                </a:xfrm>
                <a:prstGeom prst="line">
                  <a:avLst/>
                </a:prstGeom>
                <a:noFill/>
                <a:ln w="9525">
                  <a:solidFill>
                    <a:srgbClr val="990033"/>
                  </a:solidFill>
                  <a:round/>
                  <a:headEnd/>
                  <a:tailEnd/>
                </a:ln>
              </p:spPr>
              <p:txBody>
                <a:bodyPr/>
                <a:lstStyle/>
                <a:p>
                  <a:endParaRPr lang="fr-FR"/>
                </a:p>
              </p:txBody>
            </p:sp>
          </p:grpSp>
          <p:grpSp>
            <p:nvGrpSpPr>
              <p:cNvPr id="188" name="Group 54"/>
              <p:cNvGrpSpPr>
                <a:grpSpLocks/>
              </p:cNvGrpSpPr>
              <p:nvPr/>
            </p:nvGrpSpPr>
            <p:grpSpPr bwMode="auto">
              <a:xfrm>
                <a:off x="12768" y="6512"/>
                <a:ext cx="4309" cy="6122"/>
                <a:chOff x="8595" y="6512"/>
                <a:chExt cx="4309" cy="6122"/>
              </a:xfrm>
            </p:grpSpPr>
            <p:sp>
              <p:nvSpPr>
                <p:cNvPr id="207" name="Arc 55"/>
                <p:cNvSpPr>
                  <a:spLocks/>
                </p:cNvSpPr>
                <p:nvPr/>
              </p:nvSpPr>
              <p:spPr bwMode="auto">
                <a:xfrm>
                  <a:off x="8595" y="6512"/>
                  <a:ext cx="2586" cy="3129"/>
                </a:xfrm>
                <a:custGeom>
                  <a:avLst/>
                  <a:gdLst>
                    <a:gd name="T0" fmla="*/ 0 w 21600"/>
                    <a:gd name="T1" fmla="*/ 0 h 21600"/>
                    <a:gd name="T2" fmla="*/ 2586 w 21600"/>
                    <a:gd name="T3" fmla="*/ 3129 h 21600"/>
                    <a:gd name="T4" fmla="*/ 0 w 21600"/>
                    <a:gd name="T5" fmla="*/ 3129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990033"/>
                  </a:solidFill>
                  <a:round/>
                  <a:headEnd/>
                  <a:tailEnd/>
                </a:ln>
              </p:spPr>
              <p:txBody>
                <a:bodyPr wrap="none" anchor="ctr"/>
                <a:lstStyle/>
                <a:p>
                  <a:endParaRPr lang="fr-FR"/>
                </a:p>
              </p:txBody>
            </p:sp>
            <p:sp>
              <p:nvSpPr>
                <p:cNvPr id="208" name="Arc 56"/>
                <p:cNvSpPr>
                  <a:spLocks/>
                </p:cNvSpPr>
                <p:nvPr/>
              </p:nvSpPr>
              <p:spPr bwMode="auto">
                <a:xfrm flipV="1">
                  <a:off x="9729" y="9505"/>
                  <a:ext cx="1452" cy="3129"/>
                </a:xfrm>
                <a:custGeom>
                  <a:avLst/>
                  <a:gdLst>
                    <a:gd name="T0" fmla="*/ 0 w 21600"/>
                    <a:gd name="T1" fmla="*/ 0 h 21600"/>
                    <a:gd name="T2" fmla="*/ 1452 w 21600"/>
                    <a:gd name="T3" fmla="*/ 3129 h 21600"/>
                    <a:gd name="T4" fmla="*/ 0 w 21600"/>
                    <a:gd name="T5" fmla="*/ 3129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990033"/>
                  </a:solidFill>
                  <a:round/>
                  <a:headEnd/>
                  <a:tailEnd/>
                </a:ln>
              </p:spPr>
              <p:txBody>
                <a:bodyPr wrap="none" anchor="ctr"/>
                <a:lstStyle/>
                <a:p>
                  <a:endParaRPr lang="fr-FR"/>
                </a:p>
              </p:txBody>
            </p:sp>
            <p:sp>
              <p:nvSpPr>
                <p:cNvPr id="209" name="Arc 57"/>
                <p:cNvSpPr>
                  <a:spLocks/>
                </p:cNvSpPr>
                <p:nvPr/>
              </p:nvSpPr>
              <p:spPr bwMode="auto">
                <a:xfrm flipH="1" flipV="1">
                  <a:off x="8641" y="9505"/>
                  <a:ext cx="1088" cy="3129"/>
                </a:xfrm>
                <a:custGeom>
                  <a:avLst/>
                  <a:gdLst>
                    <a:gd name="T0" fmla="*/ 0 w 21600"/>
                    <a:gd name="T1" fmla="*/ 0 h 21600"/>
                    <a:gd name="T2" fmla="*/ 1088 w 21600"/>
                    <a:gd name="T3" fmla="*/ 3129 h 21600"/>
                    <a:gd name="T4" fmla="*/ 0 w 21600"/>
                    <a:gd name="T5" fmla="*/ 3129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990033"/>
                  </a:solidFill>
                  <a:round/>
                  <a:headEnd/>
                  <a:tailEnd/>
                </a:ln>
              </p:spPr>
              <p:txBody>
                <a:bodyPr wrap="none" anchor="ctr"/>
                <a:lstStyle/>
                <a:p>
                  <a:endParaRPr lang="fr-FR"/>
                </a:p>
              </p:txBody>
            </p:sp>
            <p:sp>
              <p:nvSpPr>
                <p:cNvPr id="210" name="Arc 58"/>
                <p:cNvSpPr>
                  <a:spLocks/>
                </p:cNvSpPr>
                <p:nvPr/>
              </p:nvSpPr>
              <p:spPr bwMode="auto">
                <a:xfrm flipH="1">
                  <a:off x="8641" y="6512"/>
                  <a:ext cx="1112" cy="2993"/>
                </a:xfrm>
                <a:custGeom>
                  <a:avLst/>
                  <a:gdLst>
                    <a:gd name="T0" fmla="*/ 0 w 22069"/>
                    <a:gd name="T1" fmla="*/ 1 h 21600"/>
                    <a:gd name="T2" fmla="*/ 1112 w 22069"/>
                    <a:gd name="T3" fmla="*/ 2993 h 21600"/>
                    <a:gd name="T4" fmla="*/ 24 w 22069"/>
                    <a:gd name="T5" fmla="*/ 2993 h 21600"/>
                    <a:gd name="T6" fmla="*/ 0 60000 65536"/>
                    <a:gd name="T7" fmla="*/ 0 60000 65536"/>
                    <a:gd name="T8" fmla="*/ 0 60000 65536"/>
                    <a:gd name="T9" fmla="*/ 0 w 22069"/>
                    <a:gd name="T10" fmla="*/ 0 h 21600"/>
                    <a:gd name="T11" fmla="*/ 22069 w 22069"/>
                    <a:gd name="T12" fmla="*/ 21600 h 21600"/>
                  </a:gdLst>
                  <a:ahLst/>
                  <a:cxnLst>
                    <a:cxn ang="T6">
                      <a:pos x="T0" y="T1"/>
                    </a:cxn>
                    <a:cxn ang="T7">
                      <a:pos x="T2" y="T3"/>
                    </a:cxn>
                    <a:cxn ang="T8">
                      <a:pos x="T4" y="T5"/>
                    </a:cxn>
                  </a:cxnLst>
                  <a:rect l="T9" t="T10" r="T11" b="T12"/>
                  <a:pathLst>
                    <a:path w="22069" h="21600" fill="none" extrusionOk="0">
                      <a:moveTo>
                        <a:pt x="0" y="5"/>
                      </a:moveTo>
                      <a:cubicBezTo>
                        <a:pt x="156" y="1"/>
                        <a:pt x="312" y="-1"/>
                        <a:pt x="469" y="0"/>
                      </a:cubicBezTo>
                      <a:cubicBezTo>
                        <a:pt x="12398" y="0"/>
                        <a:pt x="22069" y="9670"/>
                        <a:pt x="22069" y="21600"/>
                      </a:cubicBezTo>
                    </a:path>
                    <a:path w="22069" h="21600" stroke="0" extrusionOk="0">
                      <a:moveTo>
                        <a:pt x="0" y="5"/>
                      </a:moveTo>
                      <a:cubicBezTo>
                        <a:pt x="156" y="1"/>
                        <a:pt x="312" y="-1"/>
                        <a:pt x="469" y="0"/>
                      </a:cubicBezTo>
                      <a:cubicBezTo>
                        <a:pt x="12398" y="0"/>
                        <a:pt x="22069" y="9670"/>
                        <a:pt x="22069" y="21600"/>
                      </a:cubicBezTo>
                      <a:lnTo>
                        <a:pt x="469" y="21600"/>
                      </a:lnTo>
                      <a:close/>
                    </a:path>
                  </a:pathLst>
                </a:custGeom>
                <a:noFill/>
                <a:ln w="9525">
                  <a:solidFill>
                    <a:srgbClr val="990033"/>
                  </a:solidFill>
                  <a:round/>
                  <a:headEnd/>
                  <a:tailEnd/>
                </a:ln>
              </p:spPr>
              <p:txBody>
                <a:bodyPr wrap="none" anchor="ctr"/>
                <a:lstStyle/>
                <a:p>
                  <a:endParaRPr lang="fr-FR"/>
                </a:p>
              </p:txBody>
            </p:sp>
            <p:sp>
              <p:nvSpPr>
                <p:cNvPr id="211" name="Line 59"/>
                <p:cNvSpPr>
                  <a:spLocks noChangeShapeType="1"/>
                </p:cNvSpPr>
                <p:nvPr/>
              </p:nvSpPr>
              <p:spPr bwMode="auto">
                <a:xfrm>
                  <a:off x="9774" y="6512"/>
                  <a:ext cx="3130" cy="0"/>
                </a:xfrm>
                <a:prstGeom prst="line">
                  <a:avLst/>
                </a:prstGeom>
                <a:noFill/>
                <a:ln w="9525">
                  <a:solidFill>
                    <a:srgbClr val="990033"/>
                  </a:solidFill>
                  <a:round/>
                  <a:headEnd/>
                  <a:tailEnd/>
                </a:ln>
              </p:spPr>
              <p:txBody>
                <a:bodyPr/>
                <a:lstStyle/>
                <a:p>
                  <a:endParaRPr lang="fr-FR"/>
                </a:p>
              </p:txBody>
            </p:sp>
          </p:grpSp>
          <p:grpSp>
            <p:nvGrpSpPr>
              <p:cNvPr id="189" name="Group 60"/>
              <p:cNvGrpSpPr>
                <a:grpSpLocks/>
              </p:cNvGrpSpPr>
              <p:nvPr/>
            </p:nvGrpSpPr>
            <p:grpSpPr bwMode="auto">
              <a:xfrm>
                <a:off x="4377" y="6512"/>
                <a:ext cx="4309" cy="6122"/>
                <a:chOff x="8595" y="6512"/>
                <a:chExt cx="4309" cy="6122"/>
              </a:xfrm>
            </p:grpSpPr>
            <p:sp>
              <p:nvSpPr>
                <p:cNvPr id="202" name="Arc 61"/>
                <p:cNvSpPr>
                  <a:spLocks/>
                </p:cNvSpPr>
                <p:nvPr/>
              </p:nvSpPr>
              <p:spPr bwMode="auto">
                <a:xfrm>
                  <a:off x="8595" y="6512"/>
                  <a:ext cx="2586" cy="3129"/>
                </a:xfrm>
                <a:custGeom>
                  <a:avLst/>
                  <a:gdLst>
                    <a:gd name="T0" fmla="*/ 0 w 21600"/>
                    <a:gd name="T1" fmla="*/ 0 h 21600"/>
                    <a:gd name="T2" fmla="*/ 2586 w 21600"/>
                    <a:gd name="T3" fmla="*/ 3129 h 21600"/>
                    <a:gd name="T4" fmla="*/ 0 w 21600"/>
                    <a:gd name="T5" fmla="*/ 3129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990033"/>
                  </a:solidFill>
                  <a:round/>
                  <a:headEnd/>
                  <a:tailEnd/>
                </a:ln>
              </p:spPr>
              <p:txBody>
                <a:bodyPr wrap="none" anchor="ctr"/>
                <a:lstStyle/>
                <a:p>
                  <a:endParaRPr lang="fr-FR"/>
                </a:p>
              </p:txBody>
            </p:sp>
            <p:sp>
              <p:nvSpPr>
                <p:cNvPr id="203" name="Arc 62"/>
                <p:cNvSpPr>
                  <a:spLocks/>
                </p:cNvSpPr>
                <p:nvPr/>
              </p:nvSpPr>
              <p:spPr bwMode="auto">
                <a:xfrm flipV="1">
                  <a:off x="9729" y="9505"/>
                  <a:ext cx="1452" cy="3129"/>
                </a:xfrm>
                <a:custGeom>
                  <a:avLst/>
                  <a:gdLst>
                    <a:gd name="T0" fmla="*/ 0 w 21600"/>
                    <a:gd name="T1" fmla="*/ 0 h 21600"/>
                    <a:gd name="T2" fmla="*/ 1452 w 21600"/>
                    <a:gd name="T3" fmla="*/ 3129 h 21600"/>
                    <a:gd name="T4" fmla="*/ 0 w 21600"/>
                    <a:gd name="T5" fmla="*/ 3129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990033"/>
                  </a:solidFill>
                  <a:round/>
                  <a:headEnd/>
                  <a:tailEnd/>
                </a:ln>
              </p:spPr>
              <p:txBody>
                <a:bodyPr wrap="none" anchor="ctr"/>
                <a:lstStyle/>
                <a:p>
                  <a:endParaRPr lang="fr-FR"/>
                </a:p>
              </p:txBody>
            </p:sp>
            <p:sp>
              <p:nvSpPr>
                <p:cNvPr id="204" name="Arc 63"/>
                <p:cNvSpPr>
                  <a:spLocks/>
                </p:cNvSpPr>
                <p:nvPr/>
              </p:nvSpPr>
              <p:spPr bwMode="auto">
                <a:xfrm flipH="1" flipV="1">
                  <a:off x="8641" y="9505"/>
                  <a:ext cx="1088" cy="3129"/>
                </a:xfrm>
                <a:custGeom>
                  <a:avLst/>
                  <a:gdLst>
                    <a:gd name="T0" fmla="*/ 0 w 21600"/>
                    <a:gd name="T1" fmla="*/ 0 h 21600"/>
                    <a:gd name="T2" fmla="*/ 1088 w 21600"/>
                    <a:gd name="T3" fmla="*/ 3129 h 21600"/>
                    <a:gd name="T4" fmla="*/ 0 w 21600"/>
                    <a:gd name="T5" fmla="*/ 3129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990033"/>
                  </a:solidFill>
                  <a:round/>
                  <a:headEnd/>
                  <a:tailEnd/>
                </a:ln>
              </p:spPr>
              <p:txBody>
                <a:bodyPr wrap="none" anchor="ctr"/>
                <a:lstStyle/>
                <a:p>
                  <a:endParaRPr lang="fr-FR"/>
                </a:p>
              </p:txBody>
            </p:sp>
            <p:sp>
              <p:nvSpPr>
                <p:cNvPr id="205" name="Arc 64"/>
                <p:cNvSpPr>
                  <a:spLocks/>
                </p:cNvSpPr>
                <p:nvPr/>
              </p:nvSpPr>
              <p:spPr bwMode="auto">
                <a:xfrm flipH="1">
                  <a:off x="8641" y="6512"/>
                  <a:ext cx="1112" cy="2993"/>
                </a:xfrm>
                <a:custGeom>
                  <a:avLst/>
                  <a:gdLst>
                    <a:gd name="T0" fmla="*/ 0 w 22069"/>
                    <a:gd name="T1" fmla="*/ 1 h 21600"/>
                    <a:gd name="T2" fmla="*/ 1112 w 22069"/>
                    <a:gd name="T3" fmla="*/ 2993 h 21600"/>
                    <a:gd name="T4" fmla="*/ 24 w 22069"/>
                    <a:gd name="T5" fmla="*/ 2993 h 21600"/>
                    <a:gd name="T6" fmla="*/ 0 60000 65536"/>
                    <a:gd name="T7" fmla="*/ 0 60000 65536"/>
                    <a:gd name="T8" fmla="*/ 0 60000 65536"/>
                    <a:gd name="T9" fmla="*/ 0 w 22069"/>
                    <a:gd name="T10" fmla="*/ 0 h 21600"/>
                    <a:gd name="T11" fmla="*/ 22069 w 22069"/>
                    <a:gd name="T12" fmla="*/ 21600 h 21600"/>
                  </a:gdLst>
                  <a:ahLst/>
                  <a:cxnLst>
                    <a:cxn ang="T6">
                      <a:pos x="T0" y="T1"/>
                    </a:cxn>
                    <a:cxn ang="T7">
                      <a:pos x="T2" y="T3"/>
                    </a:cxn>
                    <a:cxn ang="T8">
                      <a:pos x="T4" y="T5"/>
                    </a:cxn>
                  </a:cxnLst>
                  <a:rect l="T9" t="T10" r="T11" b="T12"/>
                  <a:pathLst>
                    <a:path w="22069" h="21600" fill="none" extrusionOk="0">
                      <a:moveTo>
                        <a:pt x="0" y="5"/>
                      </a:moveTo>
                      <a:cubicBezTo>
                        <a:pt x="156" y="1"/>
                        <a:pt x="312" y="-1"/>
                        <a:pt x="469" y="0"/>
                      </a:cubicBezTo>
                      <a:cubicBezTo>
                        <a:pt x="12398" y="0"/>
                        <a:pt x="22069" y="9670"/>
                        <a:pt x="22069" y="21600"/>
                      </a:cubicBezTo>
                    </a:path>
                    <a:path w="22069" h="21600" stroke="0" extrusionOk="0">
                      <a:moveTo>
                        <a:pt x="0" y="5"/>
                      </a:moveTo>
                      <a:cubicBezTo>
                        <a:pt x="156" y="1"/>
                        <a:pt x="312" y="-1"/>
                        <a:pt x="469" y="0"/>
                      </a:cubicBezTo>
                      <a:cubicBezTo>
                        <a:pt x="12398" y="0"/>
                        <a:pt x="22069" y="9670"/>
                        <a:pt x="22069" y="21600"/>
                      </a:cubicBezTo>
                      <a:lnTo>
                        <a:pt x="469" y="21600"/>
                      </a:lnTo>
                      <a:close/>
                    </a:path>
                  </a:pathLst>
                </a:custGeom>
                <a:noFill/>
                <a:ln w="9525">
                  <a:solidFill>
                    <a:srgbClr val="990033"/>
                  </a:solidFill>
                  <a:round/>
                  <a:headEnd/>
                  <a:tailEnd/>
                </a:ln>
              </p:spPr>
              <p:txBody>
                <a:bodyPr wrap="none" anchor="ctr"/>
                <a:lstStyle/>
                <a:p>
                  <a:endParaRPr lang="fr-FR"/>
                </a:p>
              </p:txBody>
            </p:sp>
            <p:sp>
              <p:nvSpPr>
                <p:cNvPr id="206" name="Line 65"/>
                <p:cNvSpPr>
                  <a:spLocks noChangeShapeType="1"/>
                </p:cNvSpPr>
                <p:nvPr/>
              </p:nvSpPr>
              <p:spPr bwMode="auto">
                <a:xfrm>
                  <a:off x="9774" y="6512"/>
                  <a:ext cx="3130" cy="0"/>
                </a:xfrm>
                <a:prstGeom prst="line">
                  <a:avLst/>
                </a:prstGeom>
                <a:noFill/>
                <a:ln w="9525">
                  <a:solidFill>
                    <a:srgbClr val="990033"/>
                  </a:solidFill>
                  <a:round/>
                  <a:headEnd/>
                  <a:tailEnd/>
                </a:ln>
              </p:spPr>
              <p:txBody>
                <a:bodyPr/>
                <a:lstStyle/>
                <a:p>
                  <a:endParaRPr lang="fr-FR"/>
                </a:p>
              </p:txBody>
            </p:sp>
          </p:grpSp>
          <p:grpSp>
            <p:nvGrpSpPr>
              <p:cNvPr id="190" name="Group 66"/>
              <p:cNvGrpSpPr>
                <a:grpSpLocks/>
              </p:cNvGrpSpPr>
              <p:nvPr/>
            </p:nvGrpSpPr>
            <p:grpSpPr bwMode="auto">
              <a:xfrm>
                <a:off x="0" y="6512"/>
                <a:ext cx="4309" cy="6122"/>
                <a:chOff x="8595" y="6512"/>
                <a:chExt cx="4309" cy="6122"/>
              </a:xfrm>
            </p:grpSpPr>
            <p:sp>
              <p:nvSpPr>
                <p:cNvPr id="197" name="Arc 67"/>
                <p:cNvSpPr>
                  <a:spLocks/>
                </p:cNvSpPr>
                <p:nvPr/>
              </p:nvSpPr>
              <p:spPr bwMode="auto">
                <a:xfrm>
                  <a:off x="8595" y="6512"/>
                  <a:ext cx="2586" cy="3129"/>
                </a:xfrm>
                <a:custGeom>
                  <a:avLst/>
                  <a:gdLst>
                    <a:gd name="T0" fmla="*/ 0 w 21600"/>
                    <a:gd name="T1" fmla="*/ 0 h 21600"/>
                    <a:gd name="T2" fmla="*/ 2586 w 21600"/>
                    <a:gd name="T3" fmla="*/ 3129 h 21600"/>
                    <a:gd name="T4" fmla="*/ 0 w 21600"/>
                    <a:gd name="T5" fmla="*/ 3129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990033"/>
                  </a:solidFill>
                  <a:round/>
                  <a:headEnd/>
                  <a:tailEnd/>
                </a:ln>
              </p:spPr>
              <p:txBody>
                <a:bodyPr wrap="none" anchor="ctr"/>
                <a:lstStyle/>
                <a:p>
                  <a:endParaRPr lang="fr-FR"/>
                </a:p>
              </p:txBody>
            </p:sp>
            <p:sp>
              <p:nvSpPr>
                <p:cNvPr id="198" name="Arc 68"/>
                <p:cNvSpPr>
                  <a:spLocks/>
                </p:cNvSpPr>
                <p:nvPr/>
              </p:nvSpPr>
              <p:spPr bwMode="auto">
                <a:xfrm flipV="1">
                  <a:off x="9729" y="9505"/>
                  <a:ext cx="1452" cy="3129"/>
                </a:xfrm>
                <a:custGeom>
                  <a:avLst/>
                  <a:gdLst>
                    <a:gd name="T0" fmla="*/ 0 w 21600"/>
                    <a:gd name="T1" fmla="*/ 0 h 21600"/>
                    <a:gd name="T2" fmla="*/ 1452 w 21600"/>
                    <a:gd name="T3" fmla="*/ 3129 h 21600"/>
                    <a:gd name="T4" fmla="*/ 0 w 21600"/>
                    <a:gd name="T5" fmla="*/ 3129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990033"/>
                  </a:solidFill>
                  <a:round/>
                  <a:headEnd/>
                  <a:tailEnd/>
                </a:ln>
              </p:spPr>
              <p:txBody>
                <a:bodyPr wrap="none" anchor="ctr"/>
                <a:lstStyle/>
                <a:p>
                  <a:endParaRPr lang="fr-FR"/>
                </a:p>
              </p:txBody>
            </p:sp>
            <p:sp>
              <p:nvSpPr>
                <p:cNvPr id="199" name="Arc 69"/>
                <p:cNvSpPr>
                  <a:spLocks/>
                </p:cNvSpPr>
                <p:nvPr/>
              </p:nvSpPr>
              <p:spPr bwMode="auto">
                <a:xfrm flipH="1" flipV="1">
                  <a:off x="8641" y="9505"/>
                  <a:ext cx="1088" cy="3129"/>
                </a:xfrm>
                <a:custGeom>
                  <a:avLst/>
                  <a:gdLst>
                    <a:gd name="T0" fmla="*/ 0 w 21600"/>
                    <a:gd name="T1" fmla="*/ 0 h 21600"/>
                    <a:gd name="T2" fmla="*/ 1088 w 21600"/>
                    <a:gd name="T3" fmla="*/ 3129 h 21600"/>
                    <a:gd name="T4" fmla="*/ 0 w 21600"/>
                    <a:gd name="T5" fmla="*/ 3129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990033"/>
                  </a:solidFill>
                  <a:round/>
                  <a:headEnd/>
                  <a:tailEnd/>
                </a:ln>
              </p:spPr>
              <p:txBody>
                <a:bodyPr wrap="none" anchor="ctr"/>
                <a:lstStyle/>
                <a:p>
                  <a:endParaRPr lang="fr-FR"/>
                </a:p>
              </p:txBody>
            </p:sp>
            <p:sp>
              <p:nvSpPr>
                <p:cNvPr id="200" name="Arc 70"/>
                <p:cNvSpPr>
                  <a:spLocks/>
                </p:cNvSpPr>
                <p:nvPr/>
              </p:nvSpPr>
              <p:spPr bwMode="auto">
                <a:xfrm flipH="1">
                  <a:off x="8641" y="6512"/>
                  <a:ext cx="1112" cy="2993"/>
                </a:xfrm>
                <a:custGeom>
                  <a:avLst/>
                  <a:gdLst>
                    <a:gd name="T0" fmla="*/ 0 w 22069"/>
                    <a:gd name="T1" fmla="*/ 1 h 21600"/>
                    <a:gd name="T2" fmla="*/ 1112 w 22069"/>
                    <a:gd name="T3" fmla="*/ 2993 h 21600"/>
                    <a:gd name="T4" fmla="*/ 24 w 22069"/>
                    <a:gd name="T5" fmla="*/ 2993 h 21600"/>
                    <a:gd name="T6" fmla="*/ 0 60000 65536"/>
                    <a:gd name="T7" fmla="*/ 0 60000 65536"/>
                    <a:gd name="T8" fmla="*/ 0 60000 65536"/>
                    <a:gd name="T9" fmla="*/ 0 w 22069"/>
                    <a:gd name="T10" fmla="*/ 0 h 21600"/>
                    <a:gd name="T11" fmla="*/ 22069 w 22069"/>
                    <a:gd name="T12" fmla="*/ 21600 h 21600"/>
                  </a:gdLst>
                  <a:ahLst/>
                  <a:cxnLst>
                    <a:cxn ang="T6">
                      <a:pos x="T0" y="T1"/>
                    </a:cxn>
                    <a:cxn ang="T7">
                      <a:pos x="T2" y="T3"/>
                    </a:cxn>
                    <a:cxn ang="T8">
                      <a:pos x="T4" y="T5"/>
                    </a:cxn>
                  </a:cxnLst>
                  <a:rect l="T9" t="T10" r="T11" b="T12"/>
                  <a:pathLst>
                    <a:path w="22069" h="21600" fill="none" extrusionOk="0">
                      <a:moveTo>
                        <a:pt x="0" y="5"/>
                      </a:moveTo>
                      <a:cubicBezTo>
                        <a:pt x="156" y="1"/>
                        <a:pt x="312" y="-1"/>
                        <a:pt x="469" y="0"/>
                      </a:cubicBezTo>
                      <a:cubicBezTo>
                        <a:pt x="12398" y="0"/>
                        <a:pt x="22069" y="9670"/>
                        <a:pt x="22069" y="21600"/>
                      </a:cubicBezTo>
                    </a:path>
                    <a:path w="22069" h="21600" stroke="0" extrusionOk="0">
                      <a:moveTo>
                        <a:pt x="0" y="5"/>
                      </a:moveTo>
                      <a:cubicBezTo>
                        <a:pt x="156" y="1"/>
                        <a:pt x="312" y="-1"/>
                        <a:pt x="469" y="0"/>
                      </a:cubicBezTo>
                      <a:cubicBezTo>
                        <a:pt x="12398" y="0"/>
                        <a:pt x="22069" y="9670"/>
                        <a:pt x="22069" y="21600"/>
                      </a:cubicBezTo>
                      <a:lnTo>
                        <a:pt x="469" y="21600"/>
                      </a:lnTo>
                      <a:close/>
                    </a:path>
                  </a:pathLst>
                </a:custGeom>
                <a:noFill/>
                <a:ln w="9525">
                  <a:solidFill>
                    <a:srgbClr val="990033"/>
                  </a:solidFill>
                  <a:round/>
                  <a:headEnd/>
                  <a:tailEnd/>
                </a:ln>
              </p:spPr>
              <p:txBody>
                <a:bodyPr wrap="none" anchor="ctr"/>
                <a:lstStyle/>
                <a:p>
                  <a:endParaRPr lang="fr-FR"/>
                </a:p>
              </p:txBody>
            </p:sp>
            <p:sp>
              <p:nvSpPr>
                <p:cNvPr id="201" name="Line 71"/>
                <p:cNvSpPr>
                  <a:spLocks noChangeShapeType="1"/>
                </p:cNvSpPr>
                <p:nvPr/>
              </p:nvSpPr>
              <p:spPr bwMode="auto">
                <a:xfrm>
                  <a:off x="9774" y="6512"/>
                  <a:ext cx="3130" cy="0"/>
                </a:xfrm>
                <a:prstGeom prst="line">
                  <a:avLst/>
                </a:prstGeom>
                <a:noFill/>
                <a:ln w="9525">
                  <a:solidFill>
                    <a:srgbClr val="990033"/>
                  </a:solidFill>
                  <a:round/>
                  <a:headEnd/>
                  <a:tailEnd/>
                </a:ln>
              </p:spPr>
              <p:txBody>
                <a:bodyPr/>
                <a:lstStyle/>
                <a:p>
                  <a:endParaRPr lang="fr-FR"/>
                </a:p>
              </p:txBody>
            </p:sp>
          </p:grpSp>
          <p:grpSp>
            <p:nvGrpSpPr>
              <p:cNvPr id="191" name="Group 72"/>
              <p:cNvGrpSpPr>
                <a:grpSpLocks/>
              </p:cNvGrpSpPr>
              <p:nvPr/>
            </p:nvGrpSpPr>
            <p:grpSpPr bwMode="auto">
              <a:xfrm>
                <a:off x="17077" y="6512"/>
                <a:ext cx="4309" cy="6122"/>
                <a:chOff x="8595" y="6512"/>
                <a:chExt cx="4309" cy="6122"/>
              </a:xfrm>
            </p:grpSpPr>
            <p:sp>
              <p:nvSpPr>
                <p:cNvPr id="192" name="Arc 73"/>
                <p:cNvSpPr>
                  <a:spLocks/>
                </p:cNvSpPr>
                <p:nvPr/>
              </p:nvSpPr>
              <p:spPr bwMode="auto">
                <a:xfrm>
                  <a:off x="8595" y="6512"/>
                  <a:ext cx="2586" cy="3129"/>
                </a:xfrm>
                <a:custGeom>
                  <a:avLst/>
                  <a:gdLst>
                    <a:gd name="T0" fmla="*/ 0 w 21600"/>
                    <a:gd name="T1" fmla="*/ 0 h 21600"/>
                    <a:gd name="T2" fmla="*/ 2586 w 21600"/>
                    <a:gd name="T3" fmla="*/ 3129 h 21600"/>
                    <a:gd name="T4" fmla="*/ 0 w 21600"/>
                    <a:gd name="T5" fmla="*/ 3129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990033"/>
                  </a:solidFill>
                  <a:round/>
                  <a:headEnd/>
                  <a:tailEnd/>
                </a:ln>
              </p:spPr>
              <p:txBody>
                <a:bodyPr wrap="none" anchor="ctr"/>
                <a:lstStyle/>
                <a:p>
                  <a:endParaRPr lang="fr-FR"/>
                </a:p>
              </p:txBody>
            </p:sp>
            <p:sp>
              <p:nvSpPr>
                <p:cNvPr id="193" name="Arc 74"/>
                <p:cNvSpPr>
                  <a:spLocks/>
                </p:cNvSpPr>
                <p:nvPr/>
              </p:nvSpPr>
              <p:spPr bwMode="auto">
                <a:xfrm flipV="1">
                  <a:off x="9729" y="9505"/>
                  <a:ext cx="1452" cy="3129"/>
                </a:xfrm>
                <a:custGeom>
                  <a:avLst/>
                  <a:gdLst>
                    <a:gd name="T0" fmla="*/ 0 w 21600"/>
                    <a:gd name="T1" fmla="*/ 0 h 21600"/>
                    <a:gd name="T2" fmla="*/ 1452 w 21600"/>
                    <a:gd name="T3" fmla="*/ 3129 h 21600"/>
                    <a:gd name="T4" fmla="*/ 0 w 21600"/>
                    <a:gd name="T5" fmla="*/ 3129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990033"/>
                  </a:solidFill>
                  <a:round/>
                  <a:headEnd/>
                  <a:tailEnd/>
                </a:ln>
              </p:spPr>
              <p:txBody>
                <a:bodyPr wrap="none" anchor="ctr"/>
                <a:lstStyle/>
                <a:p>
                  <a:endParaRPr lang="fr-FR"/>
                </a:p>
              </p:txBody>
            </p:sp>
            <p:sp>
              <p:nvSpPr>
                <p:cNvPr id="194" name="Arc 75"/>
                <p:cNvSpPr>
                  <a:spLocks/>
                </p:cNvSpPr>
                <p:nvPr/>
              </p:nvSpPr>
              <p:spPr bwMode="auto">
                <a:xfrm flipH="1" flipV="1">
                  <a:off x="8641" y="9505"/>
                  <a:ext cx="1088" cy="3129"/>
                </a:xfrm>
                <a:custGeom>
                  <a:avLst/>
                  <a:gdLst>
                    <a:gd name="T0" fmla="*/ 0 w 21600"/>
                    <a:gd name="T1" fmla="*/ 0 h 21600"/>
                    <a:gd name="T2" fmla="*/ 1088 w 21600"/>
                    <a:gd name="T3" fmla="*/ 3129 h 21600"/>
                    <a:gd name="T4" fmla="*/ 0 w 21600"/>
                    <a:gd name="T5" fmla="*/ 3129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990033"/>
                  </a:solidFill>
                  <a:round/>
                  <a:headEnd/>
                  <a:tailEnd/>
                </a:ln>
              </p:spPr>
              <p:txBody>
                <a:bodyPr wrap="none" anchor="ctr"/>
                <a:lstStyle/>
                <a:p>
                  <a:endParaRPr lang="fr-FR"/>
                </a:p>
              </p:txBody>
            </p:sp>
            <p:sp>
              <p:nvSpPr>
                <p:cNvPr id="195" name="Arc 76"/>
                <p:cNvSpPr>
                  <a:spLocks/>
                </p:cNvSpPr>
                <p:nvPr/>
              </p:nvSpPr>
              <p:spPr bwMode="auto">
                <a:xfrm flipH="1">
                  <a:off x="8641" y="6512"/>
                  <a:ext cx="1112" cy="2993"/>
                </a:xfrm>
                <a:custGeom>
                  <a:avLst/>
                  <a:gdLst>
                    <a:gd name="T0" fmla="*/ 0 w 22069"/>
                    <a:gd name="T1" fmla="*/ 1 h 21600"/>
                    <a:gd name="T2" fmla="*/ 1112 w 22069"/>
                    <a:gd name="T3" fmla="*/ 2993 h 21600"/>
                    <a:gd name="T4" fmla="*/ 24 w 22069"/>
                    <a:gd name="T5" fmla="*/ 2993 h 21600"/>
                    <a:gd name="T6" fmla="*/ 0 60000 65536"/>
                    <a:gd name="T7" fmla="*/ 0 60000 65536"/>
                    <a:gd name="T8" fmla="*/ 0 60000 65536"/>
                    <a:gd name="T9" fmla="*/ 0 w 22069"/>
                    <a:gd name="T10" fmla="*/ 0 h 21600"/>
                    <a:gd name="T11" fmla="*/ 22069 w 22069"/>
                    <a:gd name="T12" fmla="*/ 21600 h 21600"/>
                  </a:gdLst>
                  <a:ahLst/>
                  <a:cxnLst>
                    <a:cxn ang="T6">
                      <a:pos x="T0" y="T1"/>
                    </a:cxn>
                    <a:cxn ang="T7">
                      <a:pos x="T2" y="T3"/>
                    </a:cxn>
                    <a:cxn ang="T8">
                      <a:pos x="T4" y="T5"/>
                    </a:cxn>
                  </a:cxnLst>
                  <a:rect l="T9" t="T10" r="T11" b="T12"/>
                  <a:pathLst>
                    <a:path w="22069" h="21600" fill="none" extrusionOk="0">
                      <a:moveTo>
                        <a:pt x="0" y="5"/>
                      </a:moveTo>
                      <a:cubicBezTo>
                        <a:pt x="156" y="1"/>
                        <a:pt x="312" y="-1"/>
                        <a:pt x="469" y="0"/>
                      </a:cubicBezTo>
                      <a:cubicBezTo>
                        <a:pt x="12398" y="0"/>
                        <a:pt x="22069" y="9670"/>
                        <a:pt x="22069" y="21600"/>
                      </a:cubicBezTo>
                    </a:path>
                    <a:path w="22069" h="21600" stroke="0" extrusionOk="0">
                      <a:moveTo>
                        <a:pt x="0" y="5"/>
                      </a:moveTo>
                      <a:cubicBezTo>
                        <a:pt x="156" y="1"/>
                        <a:pt x="312" y="-1"/>
                        <a:pt x="469" y="0"/>
                      </a:cubicBezTo>
                      <a:cubicBezTo>
                        <a:pt x="12398" y="0"/>
                        <a:pt x="22069" y="9670"/>
                        <a:pt x="22069" y="21600"/>
                      </a:cubicBezTo>
                      <a:lnTo>
                        <a:pt x="469" y="21600"/>
                      </a:lnTo>
                      <a:close/>
                    </a:path>
                  </a:pathLst>
                </a:custGeom>
                <a:noFill/>
                <a:ln w="9525">
                  <a:solidFill>
                    <a:srgbClr val="990033"/>
                  </a:solidFill>
                  <a:round/>
                  <a:headEnd/>
                  <a:tailEnd/>
                </a:ln>
              </p:spPr>
              <p:txBody>
                <a:bodyPr wrap="none" anchor="ctr"/>
                <a:lstStyle/>
                <a:p>
                  <a:endParaRPr lang="fr-FR"/>
                </a:p>
              </p:txBody>
            </p:sp>
            <p:sp>
              <p:nvSpPr>
                <p:cNvPr id="196" name="Line 77"/>
                <p:cNvSpPr>
                  <a:spLocks noChangeShapeType="1"/>
                </p:cNvSpPr>
                <p:nvPr/>
              </p:nvSpPr>
              <p:spPr bwMode="auto">
                <a:xfrm>
                  <a:off x="9774" y="6512"/>
                  <a:ext cx="3130" cy="0"/>
                </a:xfrm>
                <a:prstGeom prst="line">
                  <a:avLst/>
                </a:prstGeom>
                <a:noFill/>
                <a:ln w="9525">
                  <a:solidFill>
                    <a:srgbClr val="990033"/>
                  </a:solidFill>
                  <a:round/>
                  <a:headEnd/>
                  <a:tailEnd/>
                </a:ln>
              </p:spPr>
              <p:txBody>
                <a:bodyPr/>
                <a:lstStyle/>
                <a:p>
                  <a:endParaRPr lang="fr-FR"/>
                </a:p>
              </p:txBody>
            </p:sp>
          </p:grpSp>
        </p:grpSp>
        <p:grpSp>
          <p:nvGrpSpPr>
            <p:cNvPr id="20" name="Group 78"/>
            <p:cNvGrpSpPr>
              <a:grpSpLocks/>
            </p:cNvGrpSpPr>
            <p:nvPr/>
          </p:nvGrpSpPr>
          <p:grpSpPr bwMode="auto">
            <a:xfrm rot="3858794">
              <a:off x="4530" y="4087"/>
              <a:ext cx="108" cy="48"/>
              <a:chOff x="0" y="6512"/>
              <a:chExt cx="21386" cy="6122"/>
            </a:xfrm>
          </p:grpSpPr>
          <p:grpSp>
            <p:nvGrpSpPr>
              <p:cNvPr id="157" name="Group 79"/>
              <p:cNvGrpSpPr>
                <a:grpSpLocks/>
              </p:cNvGrpSpPr>
              <p:nvPr/>
            </p:nvGrpSpPr>
            <p:grpSpPr bwMode="auto">
              <a:xfrm>
                <a:off x="8595" y="6512"/>
                <a:ext cx="4309" cy="6122"/>
                <a:chOff x="8595" y="6512"/>
                <a:chExt cx="4309" cy="6122"/>
              </a:xfrm>
            </p:grpSpPr>
            <p:sp>
              <p:nvSpPr>
                <p:cNvPr id="182" name="Arc 80"/>
                <p:cNvSpPr>
                  <a:spLocks/>
                </p:cNvSpPr>
                <p:nvPr/>
              </p:nvSpPr>
              <p:spPr bwMode="auto">
                <a:xfrm>
                  <a:off x="8595" y="6512"/>
                  <a:ext cx="2586" cy="3129"/>
                </a:xfrm>
                <a:custGeom>
                  <a:avLst/>
                  <a:gdLst>
                    <a:gd name="T0" fmla="*/ 0 w 21600"/>
                    <a:gd name="T1" fmla="*/ 0 h 21600"/>
                    <a:gd name="T2" fmla="*/ 2586 w 21600"/>
                    <a:gd name="T3" fmla="*/ 3129 h 21600"/>
                    <a:gd name="T4" fmla="*/ 0 w 21600"/>
                    <a:gd name="T5" fmla="*/ 3129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990033"/>
                  </a:solidFill>
                  <a:round/>
                  <a:headEnd/>
                  <a:tailEnd/>
                </a:ln>
              </p:spPr>
              <p:txBody>
                <a:bodyPr wrap="none" anchor="ctr"/>
                <a:lstStyle/>
                <a:p>
                  <a:endParaRPr lang="fr-FR"/>
                </a:p>
              </p:txBody>
            </p:sp>
            <p:sp>
              <p:nvSpPr>
                <p:cNvPr id="183" name="Arc 81"/>
                <p:cNvSpPr>
                  <a:spLocks/>
                </p:cNvSpPr>
                <p:nvPr/>
              </p:nvSpPr>
              <p:spPr bwMode="auto">
                <a:xfrm flipV="1">
                  <a:off x="9729" y="9505"/>
                  <a:ext cx="1452" cy="3129"/>
                </a:xfrm>
                <a:custGeom>
                  <a:avLst/>
                  <a:gdLst>
                    <a:gd name="T0" fmla="*/ 0 w 21600"/>
                    <a:gd name="T1" fmla="*/ 0 h 21600"/>
                    <a:gd name="T2" fmla="*/ 1452 w 21600"/>
                    <a:gd name="T3" fmla="*/ 3129 h 21600"/>
                    <a:gd name="T4" fmla="*/ 0 w 21600"/>
                    <a:gd name="T5" fmla="*/ 3129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990033"/>
                  </a:solidFill>
                  <a:round/>
                  <a:headEnd/>
                  <a:tailEnd/>
                </a:ln>
              </p:spPr>
              <p:txBody>
                <a:bodyPr wrap="none" anchor="ctr"/>
                <a:lstStyle/>
                <a:p>
                  <a:endParaRPr lang="fr-FR"/>
                </a:p>
              </p:txBody>
            </p:sp>
            <p:sp>
              <p:nvSpPr>
                <p:cNvPr id="184" name="Arc 82"/>
                <p:cNvSpPr>
                  <a:spLocks/>
                </p:cNvSpPr>
                <p:nvPr/>
              </p:nvSpPr>
              <p:spPr bwMode="auto">
                <a:xfrm flipH="1" flipV="1">
                  <a:off x="8641" y="9505"/>
                  <a:ext cx="1088" cy="3129"/>
                </a:xfrm>
                <a:custGeom>
                  <a:avLst/>
                  <a:gdLst>
                    <a:gd name="T0" fmla="*/ 0 w 21600"/>
                    <a:gd name="T1" fmla="*/ 0 h 21600"/>
                    <a:gd name="T2" fmla="*/ 1088 w 21600"/>
                    <a:gd name="T3" fmla="*/ 3129 h 21600"/>
                    <a:gd name="T4" fmla="*/ 0 w 21600"/>
                    <a:gd name="T5" fmla="*/ 3129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990033"/>
                  </a:solidFill>
                  <a:round/>
                  <a:headEnd/>
                  <a:tailEnd/>
                </a:ln>
              </p:spPr>
              <p:txBody>
                <a:bodyPr wrap="none" anchor="ctr"/>
                <a:lstStyle/>
                <a:p>
                  <a:endParaRPr lang="fr-FR"/>
                </a:p>
              </p:txBody>
            </p:sp>
            <p:sp>
              <p:nvSpPr>
                <p:cNvPr id="185" name="Arc 83"/>
                <p:cNvSpPr>
                  <a:spLocks/>
                </p:cNvSpPr>
                <p:nvPr/>
              </p:nvSpPr>
              <p:spPr bwMode="auto">
                <a:xfrm flipH="1">
                  <a:off x="8641" y="6512"/>
                  <a:ext cx="1112" cy="2993"/>
                </a:xfrm>
                <a:custGeom>
                  <a:avLst/>
                  <a:gdLst>
                    <a:gd name="T0" fmla="*/ 0 w 22069"/>
                    <a:gd name="T1" fmla="*/ 1 h 21600"/>
                    <a:gd name="T2" fmla="*/ 1112 w 22069"/>
                    <a:gd name="T3" fmla="*/ 2993 h 21600"/>
                    <a:gd name="T4" fmla="*/ 24 w 22069"/>
                    <a:gd name="T5" fmla="*/ 2993 h 21600"/>
                    <a:gd name="T6" fmla="*/ 0 60000 65536"/>
                    <a:gd name="T7" fmla="*/ 0 60000 65536"/>
                    <a:gd name="T8" fmla="*/ 0 60000 65536"/>
                    <a:gd name="T9" fmla="*/ 0 w 22069"/>
                    <a:gd name="T10" fmla="*/ 0 h 21600"/>
                    <a:gd name="T11" fmla="*/ 22069 w 22069"/>
                    <a:gd name="T12" fmla="*/ 21600 h 21600"/>
                  </a:gdLst>
                  <a:ahLst/>
                  <a:cxnLst>
                    <a:cxn ang="T6">
                      <a:pos x="T0" y="T1"/>
                    </a:cxn>
                    <a:cxn ang="T7">
                      <a:pos x="T2" y="T3"/>
                    </a:cxn>
                    <a:cxn ang="T8">
                      <a:pos x="T4" y="T5"/>
                    </a:cxn>
                  </a:cxnLst>
                  <a:rect l="T9" t="T10" r="T11" b="T12"/>
                  <a:pathLst>
                    <a:path w="22069" h="21600" fill="none" extrusionOk="0">
                      <a:moveTo>
                        <a:pt x="0" y="5"/>
                      </a:moveTo>
                      <a:cubicBezTo>
                        <a:pt x="156" y="1"/>
                        <a:pt x="312" y="-1"/>
                        <a:pt x="469" y="0"/>
                      </a:cubicBezTo>
                      <a:cubicBezTo>
                        <a:pt x="12398" y="0"/>
                        <a:pt x="22069" y="9670"/>
                        <a:pt x="22069" y="21600"/>
                      </a:cubicBezTo>
                    </a:path>
                    <a:path w="22069" h="21600" stroke="0" extrusionOk="0">
                      <a:moveTo>
                        <a:pt x="0" y="5"/>
                      </a:moveTo>
                      <a:cubicBezTo>
                        <a:pt x="156" y="1"/>
                        <a:pt x="312" y="-1"/>
                        <a:pt x="469" y="0"/>
                      </a:cubicBezTo>
                      <a:cubicBezTo>
                        <a:pt x="12398" y="0"/>
                        <a:pt x="22069" y="9670"/>
                        <a:pt x="22069" y="21600"/>
                      </a:cubicBezTo>
                      <a:lnTo>
                        <a:pt x="469" y="21600"/>
                      </a:lnTo>
                      <a:close/>
                    </a:path>
                  </a:pathLst>
                </a:custGeom>
                <a:noFill/>
                <a:ln w="9525">
                  <a:solidFill>
                    <a:srgbClr val="990033"/>
                  </a:solidFill>
                  <a:round/>
                  <a:headEnd/>
                  <a:tailEnd/>
                </a:ln>
              </p:spPr>
              <p:txBody>
                <a:bodyPr wrap="none" anchor="ctr"/>
                <a:lstStyle/>
                <a:p>
                  <a:endParaRPr lang="fr-FR"/>
                </a:p>
              </p:txBody>
            </p:sp>
            <p:sp>
              <p:nvSpPr>
                <p:cNvPr id="186" name="Line 84"/>
                <p:cNvSpPr>
                  <a:spLocks noChangeShapeType="1"/>
                </p:cNvSpPr>
                <p:nvPr/>
              </p:nvSpPr>
              <p:spPr bwMode="auto">
                <a:xfrm>
                  <a:off x="9774" y="6512"/>
                  <a:ext cx="3130" cy="0"/>
                </a:xfrm>
                <a:prstGeom prst="line">
                  <a:avLst/>
                </a:prstGeom>
                <a:noFill/>
                <a:ln w="9525">
                  <a:solidFill>
                    <a:srgbClr val="990033"/>
                  </a:solidFill>
                  <a:round/>
                  <a:headEnd/>
                  <a:tailEnd/>
                </a:ln>
              </p:spPr>
              <p:txBody>
                <a:bodyPr/>
                <a:lstStyle/>
                <a:p>
                  <a:endParaRPr lang="fr-FR"/>
                </a:p>
              </p:txBody>
            </p:sp>
          </p:grpSp>
          <p:grpSp>
            <p:nvGrpSpPr>
              <p:cNvPr id="158" name="Group 85"/>
              <p:cNvGrpSpPr>
                <a:grpSpLocks/>
              </p:cNvGrpSpPr>
              <p:nvPr/>
            </p:nvGrpSpPr>
            <p:grpSpPr bwMode="auto">
              <a:xfrm>
                <a:off x="12768" y="6512"/>
                <a:ext cx="4309" cy="6122"/>
                <a:chOff x="8595" y="6512"/>
                <a:chExt cx="4309" cy="6122"/>
              </a:xfrm>
            </p:grpSpPr>
            <p:sp>
              <p:nvSpPr>
                <p:cNvPr id="177" name="Arc 86"/>
                <p:cNvSpPr>
                  <a:spLocks/>
                </p:cNvSpPr>
                <p:nvPr/>
              </p:nvSpPr>
              <p:spPr bwMode="auto">
                <a:xfrm>
                  <a:off x="8595" y="6512"/>
                  <a:ext cx="2586" cy="3129"/>
                </a:xfrm>
                <a:custGeom>
                  <a:avLst/>
                  <a:gdLst>
                    <a:gd name="T0" fmla="*/ 0 w 21600"/>
                    <a:gd name="T1" fmla="*/ 0 h 21600"/>
                    <a:gd name="T2" fmla="*/ 2586 w 21600"/>
                    <a:gd name="T3" fmla="*/ 3129 h 21600"/>
                    <a:gd name="T4" fmla="*/ 0 w 21600"/>
                    <a:gd name="T5" fmla="*/ 3129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990033"/>
                  </a:solidFill>
                  <a:round/>
                  <a:headEnd/>
                  <a:tailEnd/>
                </a:ln>
              </p:spPr>
              <p:txBody>
                <a:bodyPr wrap="none" anchor="ctr"/>
                <a:lstStyle/>
                <a:p>
                  <a:endParaRPr lang="fr-FR"/>
                </a:p>
              </p:txBody>
            </p:sp>
            <p:sp>
              <p:nvSpPr>
                <p:cNvPr id="178" name="Arc 87"/>
                <p:cNvSpPr>
                  <a:spLocks/>
                </p:cNvSpPr>
                <p:nvPr/>
              </p:nvSpPr>
              <p:spPr bwMode="auto">
                <a:xfrm flipV="1">
                  <a:off x="9729" y="9505"/>
                  <a:ext cx="1452" cy="3129"/>
                </a:xfrm>
                <a:custGeom>
                  <a:avLst/>
                  <a:gdLst>
                    <a:gd name="T0" fmla="*/ 0 w 21600"/>
                    <a:gd name="T1" fmla="*/ 0 h 21600"/>
                    <a:gd name="T2" fmla="*/ 1452 w 21600"/>
                    <a:gd name="T3" fmla="*/ 3129 h 21600"/>
                    <a:gd name="T4" fmla="*/ 0 w 21600"/>
                    <a:gd name="T5" fmla="*/ 3129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990033"/>
                  </a:solidFill>
                  <a:round/>
                  <a:headEnd/>
                  <a:tailEnd/>
                </a:ln>
              </p:spPr>
              <p:txBody>
                <a:bodyPr wrap="none" anchor="ctr"/>
                <a:lstStyle/>
                <a:p>
                  <a:endParaRPr lang="fr-FR"/>
                </a:p>
              </p:txBody>
            </p:sp>
            <p:sp>
              <p:nvSpPr>
                <p:cNvPr id="179" name="Arc 88"/>
                <p:cNvSpPr>
                  <a:spLocks/>
                </p:cNvSpPr>
                <p:nvPr/>
              </p:nvSpPr>
              <p:spPr bwMode="auto">
                <a:xfrm flipH="1" flipV="1">
                  <a:off x="8641" y="9505"/>
                  <a:ext cx="1088" cy="3129"/>
                </a:xfrm>
                <a:custGeom>
                  <a:avLst/>
                  <a:gdLst>
                    <a:gd name="T0" fmla="*/ 0 w 21600"/>
                    <a:gd name="T1" fmla="*/ 0 h 21600"/>
                    <a:gd name="T2" fmla="*/ 1088 w 21600"/>
                    <a:gd name="T3" fmla="*/ 3129 h 21600"/>
                    <a:gd name="T4" fmla="*/ 0 w 21600"/>
                    <a:gd name="T5" fmla="*/ 3129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990033"/>
                  </a:solidFill>
                  <a:round/>
                  <a:headEnd/>
                  <a:tailEnd/>
                </a:ln>
              </p:spPr>
              <p:txBody>
                <a:bodyPr wrap="none" anchor="ctr"/>
                <a:lstStyle/>
                <a:p>
                  <a:endParaRPr lang="fr-FR"/>
                </a:p>
              </p:txBody>
            </p:sp>
            <p:sp>
              <p:nvSpPr>
                <p:cNvPr id="180" name="Arc 89"/>
                <p:cNvSpPr>
                  <a:spLocks/>
                </p:cNvSpPr>
                <p:nvPr/>
              </p:nvSpPr>
              <p:spPr bwMode="auto">
                <a:xfrm flipH="1">
                  <a:off x="8641" y="6512"/>
                  <a:ext cx="1112" cy="2993"/>
                </a:xfrm>
                <a:custGeom>
                  <a:avLst/>
                  <a:gdLst>
                    <a:gd name="T0" fmla="*/ 0 w 22069"/>
                    <a:gd name="T1" fmla="*/ 1 h 21600"/>
                    <a:gd name="T2" fmla="*/ 1112 w 22069"/>
                    <a:gd name="T3" fmla="*/ 2993 h 21600"/>
                    <a:gd name="T4" fmla="*/ 24 w 22069"/>
                    <a:gd name="T5" fmla="*/ 2993 h 21600"/>
                    <a:gd name="T6" fmla="*/ 0 60000 65536"/>
                    <a:gd name="T7" fmla="*/ 0 60000 65536"/>
                    <a:gd name="T8" fmla="*/ 0 60000 65536"/>
                    <a:gd name="T9" fmla="*/ 0 w 22069"/>
                    <a:gd name="T10" fmla="*/ 0 h 21600"/>
                    <a:gd name="T11" fmla="*/ 22069 w 22069"/>
                    <a:gd name="T12" fmla="*/ 21600 h 21600"/>
                  </a:gdLst>
                  <a:ahLst/>
                  <a:cxnLst>
                    <a:cxn ang="T6">
                      <a:pos x="T0" y="T1"/>
                    </a:cxn>
                    <a:cxn ang="T7">
                      <a:pos x="T2" y="T3"/>
                    </a:cxn>
                    <a:cxn ang="T8">
                      <a:pos x="T4" y="T5"/>
                    </a:cxn>
                  </a:cxnLst>
                  <a:rect l="T9" t="T10" r="T11" b="T12"/>
                  <a:pathLst>
                    <a:path w="22069" h="21600" fill="none" extrusionOk="0">
                      <a:moveTo>
                        <a:pt x="0" y="5"/>
                      </a:moveTo>
                      <a:cubicBezTo>
                        <a:pt x="156" y="1"/>
                        <a:pt x="312" y="-1"/>
                        <a:pt x="469" y="0"/>
                      </a:cubicBezTo>
                      <a:cubicBezTo>
                        <a:pt x="12398" y="0"/>
                        <a:pt x="22069" y="9670"/>
                        <a:pt x="22069" y="21600"/>
                      </a:cubicBezTo>
                    </a:path>
                    <a:path w="22069" h="21600" stroke="0" extrusionOk="0">
                      <a:moveTo>
                        <a:pt x="0" y="5"/>
                      </a:moveTo>
                      <a:cubicBezTo>
                        <a:pt x="156" y="1"/>
                        <a:pt x="312" y="-1"/>
                        <a:pt x="469" y="0"/>
                      </a:cubicBezTo>
                      <a:cubicBezTo>
                        <a:pt x="12398" y="0"/>
                        <a:pt x="22069" y="9670"/>
                        <a:pt x="22069" y="21600"/>
                      </a:cubicBezTo>
                      <a:lnTo>
                        <a:pt x="469" y="21600"/>
                      </a:lnTo>
                      <a:close/>
                    </a:path>
                  </a:pathLst>
                </a:custGeom>
                <a:noFill/>
                <a:ln w="9525">
                  <a:solidFill>
                    <a:srgbClr val="990033"/>
                  </a:solidFill>
                  <a:round/>
                  <a:headEnd/>
                  <a:tailEnd/>
                </a:ln>
              </p:spPr>
              <p:txBody>
                <a:bodyPr wrap="none" anchor="ctr"/>
                <a:lstStyle/>
                <a:p>
                  <a:endParaRPr lang="fr-FR"/>
                </a:p>
              </p:txBody>
            </p:sp>
            <p:sp>
              <p:nvSpPr>
                <p:cNvPr id="181" name="Line 90"/>
                <p:cNvSpPr>
                  <a:spLocks noChangeShapeType="1"/>
                </p:cNvSpPr>
                <p:nvPr/>
              </p:nvSpPr>
              <p:spPr bwMode="auto">
                <a:xfrm>
                  <a:off x="9774" y="6512"/>
                  <a:ext cx="3130" cy="0"/>
                </a:xfrm>
                <a:prstGeom prst="line">
                  <a:avLst/>
                </a:prstGeom>
                <a:noFill/>
                <a:ln w="9525">
                  <a:solidFill>
                    <a:srgbClr val="990033"/>
                  </a:solidFill>
                  <a:round/>
                  <a:headEnd/>
                  <a:tailEnd/>
                </a:ln>
              </p:spPr>
              <p:txBody>
                <a:bodyPr/>
                <a:lstStyle/>
                <a:p>
                  <a:endParaRPr lang="fr-FR"/>
                </a:p>
              </p:txBody>
            </p:sp>
          </p:grpSp>
          <p:grpSp>
            <p:nvGrpSpPr>
              <p:cNvPr id="159" name="Group 91"/>
              <p:cNvGrpSpPr>
                <a:grpSpLocks/>
              </p:cNvGrpSpPr>
              <p:nvPr/>
            </p:nvGrpSpPr>
            <p:grpSpPr bwMode="auto">
              <a:xfrm>
                <a:off x="4377" y="6512"/>
                <a:ext cx="4309" cy="6122"/>
                <a:chOff x="8595" y="6512"/>
                <a:chExt cx="4309" cy="6122"/>
              </a:xfrm>
            </p:grpSpPr>
            <p:sp>
              <p:nvSpPr>
                <p:cNvPr id="172" name="Arc 92"/>
                <p:cNvSpPr>
                  <a:spLocks/>
                </p:cNvSpPr>
                <p:nvPr/>
              </p:nvSpPr>
              <p:spPr bwMode="auto">
                <a:xfrm>
                  <a:off x="8595" y="6512"/>
                  <a:ext cx="2586" cy="3129"/>
                </a:xfrm>
                <a:custGeom>
                  <a:avLst/>
                  <a:gdLst>
                    <a:gd name="T0" fmla="*/ 0 w 21600"/>
                    <a:gd name="T1" fmla="*/ 0 h 21600"/>
                    <a:gd name="T2" fmla="*/ 2586 w 21600"/>
                    <a:gd name="T3" fmla="*/ 3129 h 21600"/>
                    <a:gd name="T4" fmla="*/ 0 w 21600"/>
                    <a:gd name="T5" fmla="*/ 3129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990033"/>
                  </a:solidFill>
                  <a:round/>
                  <a:headEnd/>
                  <a:tailEnd/>
                </a:ln>
              </p:spPr>
              <p:txBody>
                <a:bodyPr wrap="none" anchor="ctr"/>
                <a:lstStyle/>
                <a:p>
                  <a:endParaRPr lang="fr-FR"/>
                </a:p>
              </p:txBody>
            </p:sp>
            <p:sp>
              <p:nvSpPr>
                <p:cNvPr id="173" name="Arc 93"/>
                <p:cNvSpPr>
                  <a:spLocks/>
                </p:cNvSpPr>
                <p:nvPr/>
              </p:nvSpPr>
              <p:spPr bwMode="auto">
                <a:xfrm flipV="1">
                  <a:off x="9729" y="9505"/>
                  <a:ext cx="1452" cy="3129"/>
                </a:xfrm>
                <a:custGeom>
                  <a:avLst/>
                  <a:gdLst>
                    <a:gd name="T0" fmla="*/ 0 w 21600"/>
                    <a:gd name="T1" fmla="*/ 0 h 21600"/>
                    <a:gd name="T2" fmla="*/ 1452 w 21600"/>
                    <a:gd name="T3" fmla="*/ 3129 h 21600"/>
                    <a:gd name="T4" fmla="*/ 0 w 21600"/>
                    <a:gd name="T5" fmla="*/ 3129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990033"/>
                  </a:solidFill>
                  <a:round/>
                  <a:headEnd/>
                  <a:tailEnd/>
                </a:ln>
              </p:spPr>
              <p:txBody>
                <a:bodyPr wrap="none" anchor="ctr"/>
                <a:lstStyle/>
                <a:p>
                  <a:endParaRPr lang="fr-FR"/>
                </a:p>
              </p:txBody>
            </p:sp>
            <p:sp>
              <p:nvSpPr>
                <p:cNvPr id="174" name="Arc 94"/>
                <p:cNvSpPr>
                  <a:spLocks/>
                </p:cNvSpPr>
                <p:nvPr/>
              </p:nvSpPr>
              <p:spPr bwMode="auto">
                <a:xfrm flipH="1" flipV="1">
                  <a:off x="8641" y="9505"/>
                  <a:ext cx="1088" cy="3129"/>
                </a:xfrm>
                <a:custGeom>
                  <a:avLst/>
                  <a:gdLst>
                    <a:gd name="T0" fmla="*/ 0 w 21600"/>
                    <a:gd name="T1" fmla="*/ 0 h 21600"/>
                    <a:gd name="T2" fmla="*/ 1088 w 21600"/>
                    <a:gd name="T3" fmla="*/ 3129 h 21600"/>
                    <a:gd name="T4" fmla="*/ 0 w 21600"/>
                    <a:gd name="T5" fmla="*/ 3129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990033"/>
                  </a:solidFill>
                  <a:round/>
                  <a:headEnd/>
                  <a:tailEnd/>
                </a:ln>
              </p:spPr>
              <p:txBody>
                <a:bodyPr wrap="none" anchor="ctr"/>
                <a:lstStyle/>
                <a:p>
                  <a:endParaRPr lang="fr-FR"/>
                </a:p>
              </p:txBody>
            </p:sp>
            <p:sp>
              <p:nvSpPr>
                <p:cNvPr id="175" name="Arc 95"/>
                <p:cNvSpPr>
                  <a:spLocks/>
                </p:cNvSpPr>
                <p:nvPr/>
              </p:nvSpPr>
              <p:spPr bwMode="auto">
                <a:xfrm flipH="1">
                  <a:off x="8641" y="6512"/>
                  <a:ext cx="1112" cy="2993"/>
                </a:xfrm>
                <a:custGeom>
                  <a:avLst/>
                  <a:gdLst>
                    <a:gd name="T0" fmla="*/ 0 w 22069"/>
                    <a:gd name="T1" fmla="*/ 1 h 21600"/>
                    <a:gd name="T2" fmla="*/ 1112 w 22069"/>
                    <a:gd name="T3" fmla="*/ 2993 h 21600"/>
                    <a:gd name="T4" fmla="*/ 24 w 22069"/>
                    <a:gd name="T5" fmla="*/ 2993 h 21600"/>
                    <a:gd name="T6" fmla="*/ 0 60000 65536"/>
                    <a:gd name="T7" fmla="*/ 0 60000 65536"/>
                    <a:gd name="T8" fmla="*/ 0 60000 65536"/>
                    <a:gd name="T9" fmla="*/ 0 w 22069"/>
                    <a:gd name="T10" fmla="*/ 0 h 21600"/>
                    <a:gd name="T11" fmla="*/ 22069 w 22069"/>
                    <a:gd name="T12" fmla="*/ 21600 h 21600"/>
                  </a:gdLst>
                  <a:ahLst/>
                  <a:cxnLst>
                    <a:cxn ang="T6">
                      <a:pos x="T0" y="T1"/>
                    </a:cxn>
                    <a:cxn ang="T7">
                      <a:pos x="T2" y="T3"/>
                    </a:cxn>
                    <a:cxn ang="T8">
                      <a:pos x="T4" y="T5"/>
                    </a:cxn>
                  </a:cxnLst>
                  <a:rect l="T9" t="T10" r="T11" b="T12"/>
                  <a:pathLst>
                    <a:path w="22069" h="21600" fill="none" extrusionOk="0">
                      <a:moveTo>
                        <a:pt x="0" y="5"/>
                      </a:moveTo>
                      <a:cubicBezTo>
                        <a:pt x="156" y="1"/>
                        <a:pt x="312" y="-1"/>
                        <a:pt x="469" y="0"/>
                      </a:cubicBezTo>
                      <a:cubicBezTo>
                        <a:pt x="12398" y="0"/>
                        <a:pt x="22069" y="9670"/>
                        <a:pt x="22069" y="21600"/>
                      </a:cubicBezTo>
                    </a:path>
                    <a:path w="22069" h="21600" stroke="0" extrusionOk="0">
                      <a:moveTo>
                        <a:pt x="0" y="5"/>
                      </a:moveTo>
                      <a:cubicBezTo>
                        <a:pt x="156" y="1"/>
                        <a:pt x="312" y="-1"/>
                        <a:pt x="469" y="0"/>
                      </a:cubicBezTo>
                      <a:cubicBezTo>
                        <a:pt x="12398" y="0"/>
                        <a:pt x="22069" y="9670"/>
                        <a:pt x="22069" y="21600"/>
                      </a:cubicBezTo>
                      <a:lnTo>
                        <a:pt x="469" y="21600"/>
                      </a:lnTo>
                      <a:close/>
                    </a:path>
                  </a:pathLst>
                </a:custGeom>
                <a:noFill/>
                <a:ln w="9525">
                  <a:solidFill>
                    <a:srgbClr val="990033"/>
                  </a:solidFill>
                  <a:round/>
                  <a:headEnd/>
                  <a:tailEnd/>
                </a:ln>
              </p:spPr>
              <p:txBody>
                <a:bodyPr wrap="none" anchor="ctr"/>
                <a:lstStyle/>
                <a:p>
                  <a:endParaRPr lang="fr-FR"/>
                </a:p>
              </p:txBody>
            </p:sp>
            <p:sp>
              <p:nvSpPr>
                <p:cNvPr id="176" name="Line 96"/>
                <p:cNvSpPr>
                  <a:spLocks noChangeShapeType="1"/>
                </p:cNvSpPr>
                <p:nvPr/>
              </p:nvSpPr>
              <p:spPr bwMode="auto">
                <a:xfrm>
                  <a:off x="9774" y="6512"/>
                  <a:ext cx="3130" cy="0"/>
                </a:xfrm>
                <a:prstGeom prst="line">
                  <a:avLst/>
                </a:prstGeom>
                <a:noFill/>
                <a:ln w="9525">
                  <a:solidFill>
                    <a:srgbClr val="990033"/>
                  </a:solidFill>
                  <a:round/>
                  <a:headEnd/>
                  <a:tailEnd/>
                </a:ln>
              </p:spPr>
              <p:txBody>
                <a:bodyPr/>
                <a:lstStyle/>
                <a:p>
                  <a:endParaRPr lang="fr-FR"/>
                </a:p>
              </p:txBody>
            </p:sp>
          </p:grpSp>
          <p:grpSp>
            <p:nvGrpSpPr>
              <p:cNvPr id="160" name="Group 97"/>
              <p:cNvGrpSpPr>
                <a:grpSpLocks/>
              </p:cNvGrpSpPr>
              <p:nvPr/>
            </p:nvGrpSpPr>
            <p:grpSpPr bwMode="auto">
              <a:xfrm>
                <a:off x="0" y="6512"/>
                <a:ext cx="4309" cy="6122"/>
                <a:chOff x="8595" y="6512"/>
                <a:chExt cx="4309" cy="6122"/>
              </a:xfrm>
            </p:grpSpPr>
            <p:sp>
              <p:nvSpPr>
                <p:cNvPr id="167" name="Arc 98"/>
                <p:cNvSpPr>
                  <a:spLocks/>
                </p:cNvSpPr>
                <p:nvPr/>
              </p:nvSpPr>
              <p:spPr bwMode="auto">
                <a:xfrm>
                  <a:off x="8595" y="6512"/>
                  <a:ext cx="2586" cy="3129"/>
                </a:xfrm>
                <a:custGeom>
                  <a:avLst/>
                  <a:gdLst>
                    <a:gd name="T0" fmla="*/ 0 w 21600"/>
                    <a:gd name="T1" fmla="*/ 0 h 21600"/>
                    <a:gd name="T2" fmla="*/ 2586 w 21600"/>
                    <a:gd name="T3" fmla="*/ 3129 h 21600"/>
                    <a:gd name="T4" fmla="*/ 0 w 21600"/>
                    <a:gd name="T5" fmla="*/ 3129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990033"/>
                  </a:solidFill>
                  <a:round/>
                  <a:headEnd/>
                  <a:tailEnd/>
                </a:ln>
              </p:spPr>
              <p:txBody>
                <a:bodyPr wrap="none" anchor="ctr"/>
                <a:lstStyle/>
                <a:p>
                  <a:endParaRPr lang="fr-FR"/>
                </a:p>
              </p:txBody>
            </p:sp>
            <p:sp>
              <p:nvSpPr>
                <p:cNvPr id="168" name="Arc 99"/>
                <p:cNvSpPr>
                  <a:spLocks/>
                </p:cNvSpPr>
                <p:nvPr/>
              </p:nvSpPr>
              <p:spPr bwMode="auto">
                <a:xfrm flipV="1">
                  <a:off x="9729" y="9505"/>
                  <a:ext cx="1452" cy="3129"/>
                </a:xfrm>
                <a:custGeom>
                  <a:avLst/>
                  <a:gdLst>
                    <a:gd name="T0" fmla="*/ 0 w 21600"/>
                    <a:gd name="T1" fmla="*/ 0 h 21600"/>
                    <a:gd name="T2" fmla="*/ 1452 w 21600"/>
                    <a:gd name="T3" fmla="*/ 3129 h 21600"/>
                    <a:gd name="T4" fmla="*/ 0 w 21600"/>
                    <a:gd name="T5" fmla="*/ 3129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990033"/>
                  </a:solidFill>
                  <a:round/>
                  <a:headEnd/>
                  <a:tailEnd/>
                </a:ln>
              </p:spPr>
              <p:txBody>
                <a:bodyPr wrap="none" anchor="ctr"/>
                <a:lstStyle/>
                <a:p>
                  <a:endParaRPr lang="fr-FR"/>
                </a:p>
              </p:txBody>
            </p:sp>
            <p:sp>
              <p:nvSpPr>
                <p:cNvPr id="169" name="Arc 100"/>
                <p:cNvSpPr>
                  <a:spLocks/>
                </p:cNvSpPr>
                <p:nvPr/>
              </p:nvSpPr>
              <p:spPr bwMode="auto">
                <a:xfrm flipH="1" flipV="1">
                  <a:off x="8641" y="9505"/>
                  <a:ext cx="1088" cy="3129"/>
                </a:xfrm>
                <a:custGeom>
                  <a:avLst/>
                  <a:gdLst>
                    <a:gd name="T0" fmla="*/ 0 w 21600"/>
                    <a:gd name="T1" fmla="*/ 0 h 21600"/>
                    <a:gd name="T2" fmla="*/ 1088 w 21600"/>
                    <a:gd name="T3" fmla="*/ 3129 h 21600"/>
                    <a:gd name="T4" fmla="*/ 0 w 21600"/>
                    <a:gd name="T5" fmla="*/ 3129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990033"/>
                  </a:solidFill>
                  <a:round/>
                  <a:headEnd/>
                  <a:tailEnd/>
                </a:ln>
              </p:spPr>
              <p:txBody>
                <a:bodyPr wrap="none" anchor="ctr"/>
                <a:lstStyle/>
                <a:p>
                  <a:endParaRPr lang="fr-FR"/>
                </a:p>
              </p:txBody>
            </p:sp>
            <p:sp>
              <p:nvSpPr>
                <p:cNvPr id="170" name="Arc 101"/>
                <p:cNvSpPr>
                  <a:spLocks/>
                </p:cNvSpPr>
                <p:nvPr/>
              </p:nvSpPr>
              <p:spPr bwMode="auto">
                <a:xfrm flipH="1">
                  <a:off x="8641" y="6512"/>
                  <a:ext cx="1112" cy="2993"/>
                </a:xfrm>
                <a:custGeom>
                  <a:avLst/>
                  <a:gdLst>
                    <a:gd name="T0" fmla="*/ 0 w 22069"/>
                    <a:gd name="T1" fmla="*/ 1 h 21600"/>
                    <a:gd name="T2" fmla="*/ 1112 w 22069"/>
                    <a:gd name="T3" fmla="*/ 2993 h 21600"/>
                    <a:gd name="T4" fmla="*/ 24 w 22069"/>
                    <a:gd name="T5" fmla="*/ 2993 h 21600"/>
                    <a:gd name="T6" fmla="*/ 0 60000 65536"/>
                    <a:gd name="T7" fmla="*/ 0 60000 65536"/>
                    <a:gd name="T8" fmla="*/ 0 60000 65536"/>
                    <a:gd name="T9" fmla="*/ 0 w 22069"/>
                    <a:gd name="T10" fmla="*/ 0 h 21600"/>
                    <a:gd name="T11" fmla="*/ 22069 w 22069"/>
                    <a:gd name="T12" fmla="*/ 21600 h 21600"/>
                  </a:gdLst>
                  <a:ahLst/>
                  <a:cxnLst>
                    <a:cxn ang="T6">
                      <a:pos x="T0" y="T1"/>
                    </a:cxn>
                    <a:cxn ang="T7">
                      <a:pos x="T2" y="T3"/>
                    </a:cxn>
                    <a:cxn ang="T8">
                      <a:pos x="T4" y="T5"/>
                    </a:cxn>
                  </a:cxnLst>
                  <a:rect l="T9" t="T10" r="T11" b="T12"/>
                  <a:pathLst>
                    <a:path w="22069" h="21600" fill="none" extrusionOk="0">
                      <a:moveTo>
                        <a:pt x="0" y="5"/>
                      </a:moveTo>
                      <a:cubicBezTo>
                        <a:pt x="156" y="1"/>
                        <a:pt x="312" y="-1"/>
                        <a:pt x="469" y="0"/>
                      </a:cubicBezTo>
                      <a:cubicBezTo>
                        <a:pt x="12398" y="0"/>
                        <a:pt x="22069" y="9670"/>
                        <a:pt x="22069" y="21600"/>
                      </a:cubicBezTo>
                    </a:path>
                    <a:path w="22069" h="21600" stroke="0" extrusionOk="0">
                      <a:moveTo>
                        <a:pt x="0" y="5"/>
                      </a:moveTo>
                      <a:cubicBezTo>
                        <a:pt x="156" y="1"/>
                        <a:pt x="312" y="-1"/>
                        <a:pt x="469" y="0"/>
                      </a:cubicBezTo>
                      <a:cubicBezTo>
                        <a:pt x="12398" y="0"/>
                        <a:pt x="22069" y="9670"/>
                        <a:pt x="22069" y="21600"/>
                      </a:cubicBezTo>
                      <a:lnTo>
                        <a:pt x="469" y="21600"/>
                      </a:lnTo>
                      <a:close/>
                    </a:path>
                  </a:pathLst>
                </a:custGeom>
                <a:noFill/>
                <a:ln w="9525">
                  <a:solidFill>
                    <a:srgbClr val="990033"/>
                  </a:solidFill>
                  <a:round/>
                  <a:headEnd/>
                  <a:tailEnd/>
                </a:ln>
              </p:spPr>
              <p:txBody>
                <a:bodyPr wrap="none" anchor="ctr"/>
                <a:lstStyle/>
                <a:p>
                  <a:endParaRPr lang="fr-FR"/>
                </a:p>
              </p:txBody>
            </p:sp>
            <p:sp>
              <p:nvSpPr>
                <p:cNvPr id="171" name="Line 102"/>
                <p:cNvSpPr>
                  <a:spLocks noChangeShapeType="1"/>
                </p:cNvSpPr>
                <p:nvPr/>
              </p:nvSpPr>
              <p:spPr bwMode="auto">
                <a:xfrm>
                  <a:off x="9774" y="6512"/>
                  <a:ext cx="3130" cy="0"/>
                </a:xfrm>
                <a:prstGeom prst="line">
                  <a:avLst/>
                </a:prstGeom>
                <a:noFill/>
                <a:ln w="9525">
                  <a:solidFill>
                    <a:srgbClr val="990033"/>
                  </a:solidFill>
                  <a:round/>
                  <a:headEnd/>
                  <a:tailEnd/>
                </a:ln>
              </p:spPr>
              <p:txBody>
                <a:bodyPr/>
                <a:lstStyle/>
                <a:p>
                  <a:endParaRPr lang="fr-FR"/>
                </a:p>
              </p:txBody>
            </p:sp>
          </p:grpSp>
          <p:grpSp>
            <p:nvGrpSpPr>
              <p:cNvPr id="161" name="Group 103"/>
              <p:cNvGrpSpPr>
                <a:grpSpLocks/>
              </p:cNvGrpSpPr>
              <p:nvPr/>
            </p:nvGrpSpPr>
            <p:grpSpPr bwMode="auto">
              <a:xfrm>
                <a:off x="17077" y="6512"/>
                <a:ext cx="4309" cy="6122"/>
                <a:chOff x="8595" y="6512"/>
                <a:chExt cx="4309" cy="6122"/>
              </a:xfrm>
            </p:grpSpPr>
            <p:sp>
              <p:nvSpPr>
                <p:cNvPr id="162" name="Arc 104"/>
                <p:cNvSpPr>
                  <a:spLocks/>
                </p:cNvSpPr>
                <p:nvPr/>
              </p:nvSpPr>
              <p:spPr bwMode="auto">
                <a:xfrm>
                  <a:off x="8595" y="6512"/>
                  <a:ext cx="2586" cy="3129"/>
                </a:xfrm>
                <a:custGeom>
                  <a:avLst/>
                  <a:gdLst>
                    <a:gd name="T0" fmla="*/ 0 w 21600"/>
                    <a:gd name="T1" fmla="*/ 0 h 21600"/>
                    <a:gd name="T2" fmla="*/ 2586 w 21600"/>
                    <a:gd name="T3" fmla="*/ 3129 h 21600"/>
                    <a:gd name="T4" fmla="*/ 0 w 21600"/>
                    <a:gd name="T5" fmla="*/ 3129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990033"/>
                  </a:solidFill>
                  <a:round/>
                  <a:headEnd/>
                  <a:tailEnd/>
                </a:ln>
              </p:spPr>
              <p:txBody>
                <a:bodyPr wrap="none" anchor="ctr"/>
                <a:lstStyle/>
                <a:p>
                  <a:endParaRPr lang="fr-FR"/>
                </a:p>
              </p:txBody>
            </p:sp>
            <p:sp>
              <p:nvSpPr>
                <p:cNvPr id="163" name="Arc 105"/>
                <p:cNvSpPr>
                  <a:spLocks/>
                </p:cNvSpPr>
                <p:nvPr/>
              </p:nvSpPr>
              <p:spPr bwMode="auto">
                <a:xfrm flipV="1">
                  <a:off x="9729" y="9505"/>
                  <a:ext cx="1452" cy="3129"/>
                </a:xfrm>
                <a:custGeom>
                  <a:avLst/>
                  <a:gdLst>
                    <a:gd name="T0" fmla="*/ 0 w 21600"/>
                    <a:gd name="T1" fmla="*/ 0 h 21600"/>
                    <a:gd name="T2" fmla="*/ 1452 w 21600"/>
                    <a:gd name="T3" fmla="*/ 3129 h 21600"/>
                    <a:gd name="T4" fmla="*/ 0 w 21600"/>
                    <a:gd name="T5" fmla="*/ 3129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990033"/>
                  </a:solidFill>
                  <a:round/>
                  <a:headEnd/>
                  <a:tailEnd/>
                </a:ln>
              </p:spPr>
              <p:txBody>
                <a:bodyPr wrap="none" anchor="ctr"/>
                <a:lstStyle/>
                <a:p>
                  <a:endParaRPr lang="fr-FR"/>
                </a:p>
              </p:txBody>
            </p:sp>
            <p:sp>
              <p:nvSpPr>
                <p:cNvPr id="164" name="Arc 106"/>
                <p:cNvSpPr>
                  <a:spLocks/>
                </p:cNvSpPr>
                <p:nvPr/>
              </p:nvSpPr>
              <p:spPr bwMode="auto">
                <a:xfrm flipH="1" flipV="1">
                  <a:off x="8641" y="9505"/>
                  <a:ext cx="1088" cy="3129"/>
                </a:xfrm>
                <a:custGeom>
                  <a:avLst/>
                  <a:gdLst>
                    <a:gd name="T0" fmla="*/ 0 w 21600"/>
                    <a:gd name="T1" fmla="*/ 0 h 21600"/>
                    <a:gd name="T2" fmla="*/ 1088 w 21600"/>
                    <a:gd name="T3" fmla="*/ 3129 h 21600"/>
                    <a:gd name="T4" fmla="*/ 0 w 21600"/>
                    <a:gd name="T5" fmla="*/ 3129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990033"/>
                  </a:solidFill>
                  <a:round/>
                  <a:headEnd/>
                  <a:tailEnd/>
                </a:ln>
              </p:spPr>
              <p:txBody>
                <a:bodyPr wrap="none" anchor="ctr"/>
                <a:lstStyle/>
                <a:p>
                  <a:endParaRPr lang="fr-FR"/>
                </a:p>
              </p:txBody>
            </p:sp>
            <p:sp>
              <p:nvSpPr>
                <p:cNvPr id="165" name="Arc 107"/>
                <p:cNvSpPr>
                  <a:spLocks/>
                </p:cNvSpPr>
                <p:nvPr/>
              </p:nvSpPr>
              <p:spPr bwMode="auto">
                <a:xfrm flipH="1">
                  <a:off x="8641" y="6512"/>
                  <a:ext cx="1112" cy="2993"/>
                </a:xfrm>
                <a:custGeom>
                  <a:avLst/>
                  <a:gdLst>
                    <a:gd name="T0" fmla="*/ 0 w 22069"/>
                    <a:gd name="T1" fmla="*/ 1 h 21600"/>
                    <a:gd name="T2" fmla="*/ 1112 w 22069"/>
                    <a:gd name="T3" fmla="*/ 2993 h 21600"/>
                    <a:gd name="T4" fmla="*/ 24 w 22069"/>
                    <a:gd name="T5" fmla="*/ 2993 h 21600"/>
                    <a:gd name="T6" fmla="*/ 0 60000 65536"/>
                    <a:gd name="T7" fmla="*/ 0 60000 65536"/>
                    <a:gd name="T8" fmla="*/ 0 60000 65536"/>
                    <a:gd name="T9" fmla="*/ 0 w 22069"/>
                    <a:gd name="T10" fmla="*/ 0 h 21600"/>
                    <a:gd name="T11" fmla="*/ 22069 w 22069"/>
                    <a:gd name="T12" fmla="*/ 21600 h 21600"/>
                  </a:gdLst>
                  <a:ahLst/>
                  <a:cxnLst>
                    <a:cxn ang="T6">
                      <a:pos x="T0" y="T1"/>
                    </a:cxn>
                    <a:cxn ang="T7">
                      <a:pos x="T2" y="T3"/>
                    </a:cxn>
                    <a:cxn ang="T8">
                      <a:pos x="T4" y="T5"/>
                    </a:cxn>
                  </a:cxnLst>
                  <a:rect l="T9" t="T10" r="T11" b="T12"/>
                  <a:pathLst>
                    <a:path w="22069" h="21600" fill="none" extrusionOk="0">
                      <a:moveTo>
                        <a:pt x="0" y="5"/>
                      </a:moveTo>
                      <a:cubicBezTo>
                        <a:pt x="156" y="1"/>
                        <a:pt x="312" y="-1"/>
                        <a:pt x="469" y="0"/>
                      </a:cubicBezTo>
                      <a:cubicBezTo>
                        <a:pt x="12398" y="0"/>
                        <a:pt x="22069" y="9670"/>
                        <a:pt x="22069" y="21600"/>
                      </a:cubicBezTo>
                    </a:path>
                    <a:path w="22069" h="21600" stroke="0" extrusionOk="0">
                      <a:moveTo>
                        <a:pt x="0" y="5"/>
                      </a:moveTo>
                      <a:cubicBezTo>
                        <a:pt x="156" y="1"/>
                        <a:pt x="312" y="-1"/>
                        <a:pt x="469" y="0"/>
                      </a:cubicBezTo>
                      <a:cubicBezTo>
                        <a:pt x="12398" y="0"/>
                        <a:pt x="22069" y="9670"/>
                        <a:pt x="22069" y="21600"/>
                      </a:cubicBezTo>
                      <a:lnTo>
                        <a:pt x="469" y="21600"/>
                      </a:lnTo>
                      <a:close/>
                    </a:path>
                  </a:pathLst>
                </a:custGeom>
                <a:noFill/>
                <a:ln w="9525">
                  <a:solidFill>
                    <a:srgbClr val="990033"/>
                  </a:solidFill>
                  <a:round/>
                  <a:headEnd/>
                  <a:tailEnd/>
                </a:ln>
              </p:spPr>
              <p:txBody>
                <a:bodyPr wrap="none" anchor="ctr"/>
                <a:lstStyle/>
                <a:p>
                  <a:endParaRPr lang="fr-FR"/>
                </a:p>
              </p:txBody>
            </p:sp>
            <p:sp>
              <p:nvSpPr>
                <p:cNvPr id="166" name="Line 108"/>
                <p:cNvSpPr>
                  <a:spLocks noChangeShapeType="1"/>
                </p:cNvSpPr>
                <p:nvPr/>
              </p:nvSpPr>
              <p:spPr bwMode="auto">
                <a:xfrm>
                  <a:off x="9774" y="6512"/>
                  <a:ext cx="3130" cy="0"/>
                </a:xfrm>
                <a:prstGeom prst="line">
                  <a:avLst/>
                </a:prstGeom>
                <a:noFill/>
                <a:ln w="9525">
                  <a:solidFill>
                    <a:srgbClr val="990033"/>
                  </a:solidFill>
                  <a:round/>
                  <a:headEnd/>
                  <a:tailEnd/>
                </a:ln>
              </p:spPr>
              <p:txBody>
                <a:bodyPr/>
                <a:lstStyle/>
                <a:p>
                  <a:endParaRPr lang="fr-FR"/>
                </a:p>
              </p:txBody>
            </p:sp>
          </p:grpSp>
        </p:grpSp>
        <p:sp>
          <p:nvSpPr>
            <p:cNvPr id="21" name="Oval 109"/>
            <p:cNvSpPr>
              <a:spLocks noChangeArrowheads="1"/>
            </p:cNvSpPr>
            <p:nvPr/>
          </p:nvSpPr>
          <p:spPr bwMode="auto">
            <a:xfrm>
              <a:off x="4652" y="4093"/>
              <a:ext cx="297" cy="497"/>
            </a:xfrm>
            <a:prstGeom prst="ellipse">
              <a:avLst/>
            </a:prstGeom>
            <a:gradFill rotWithShape="1">
              <a:gsLst>
                <a:gs pos="0">
                  <a:schemeClr val="accent1">
                    <a:gamma/>
                    <a:shade val="46275"/>
                    <a:invGamma/>
                  </a:schemeClr>
                </a:gs>
                <a:gs pos="100000">
                  <a:schemeClr val="accent1"/>
                </a:gs>
              </a:gsLst>
              <a:path path="shape">
                <a:fillToRect l="50000" t="50000" r="50000" b="50000"/>
              </a:path>
            </a:gradFill>
            <a:ln w="9525">
              <a:solidFill>
                <a:schemeClr val="tx1"/>
              </a:solidFill>
              <a:round/>
              <a:headEnd/>
              <a:tailEnd/>
            </a:ln>
            <a:effectLst/>
          </p:spPr>
          <p:txBody>
            <a:bodyPr wrap="none" anchor="ctr"/>
            <a:lstStyle/>
            <a:p>
              <a:pPr>
                <a:defRPr/>
              </a:pPr>
              <a:endParaRPr lang="fr-FR"/>
            </a:p>
          </p:txBody>
        </p:sp>
        <p:grpSp>
          <p:nvGrpSpPr>
            <p:cNvPr id="22" name="Group 110"/>
            <p:cNvGrpSpPr>
              <a:grpSpLocks/>
            </p:cNvGrpSpPr>
            <p:nvPr/>
          </p:nvGrpSpPr>
          <p:grpSpPr bwMode="auto">
            <a:xfrm rot="-681839">
              <a:off x="4756" y="4231"/>
              <a:ext cx="65" cy="51"/>
              <a:chOff x="0" y="6512"/>
              <a:chExt cx="21386" cy="6122"/>
            </a:xfrm>
          </p:grpSpPr>
          <p:grpSp>
            <p:nvGrpSpPr>
              <p:cNvPr id="127" name="Group 111"/>
              <p:cNvGrpSpPr>
                <a:grpSpLocks/>
              </p:cNvGrpSpPr>
              <p:nvPr/>
            </p:nvGrpSpPr>
            <p:grpSpPr bwMode="auto">
              <a:xfrm>
                <a:off x="8595" y="6512"/>
                <a:ext cx="4309" cy="6122"/>
                <a:chOff x="8595" y="6512"/>
                <a:chExt cx="4309" cy="6122"/>
              </a:xfrm>
            </p:grpSpPr>
            <p:sp>
              <p:nvSpPr>
                <p:cNvPr id="152" name="Arc 112"/>
                <p:cNvSpPr>
                  <a:spLocks/>
                </p:cNvSpPr>
                <p:nvPr/>
              </p:nvSpPr>
              <p:spPr bwMode="auto">
                <a:xfrm>
                  <a:off x="8595" y="6512"/>
                  <a:ext cx="2586" cy="3129"/>
                </a:xfrm>
                <a:custGeom>
                  <a:avLst/>
                  <a:gdLst>
                    <a:gd name="T0" fmla="*/ 0 w 21600"/>
                    <a:gd name="T1" fmla="*/ 0 h 21600"/>
                    <a:gd name="T2" fmla="*/ 2586 w 21600"/>
                    <a:gd name="T3" fmla="*/ 3129 h 21600"/>
                    <a:gd name="T4" fmla="*/ 0 w 21600"/>
                    <a:gd name="T5" fmla="*/ 3129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990033"/>
                  </a:solidFill>
                  <a:round/>
                  <a:headEnd/>
                  <a:tailEnd/>
                </a:ln>
              </p:spPr>
              <p:txBody>
                <a:bodyPr wrap="none" anchor="ctr"/>
                <a:lstStyle/>
                <a:p>
                  <a:endParaRPr lang="fr-FR"/>
                </a:p>
              </p:txBody>
            </p:sp>
            <p:sp>
              <p:nvSpPr>
                <p:cNvPr id="153" name="Arc 113"/>
                <p:cNvSpPr>
                  <a:spLocks/>
                </p:cNvSpPr>
                <p:nvPr/>
              </p:nvSpPr>
              <p:spPr bwMode="auto">
                <a:xfrm flipV="1">
                  <a:off x="9729" y="9505"/>
                  <a:ext cx="1452" cy="3129"/>
                </a:xfrm>
                <a:custGeom>
                  <a:avLst/>
                  <a:gdLst>
                    <a:gd name="T0" fmla="*/ 0 w 21600"/>
                    <a:gd name="T1" fmla="*/ 0 h 21600"/>
                    <a:gd name="T2" fmla="*/ 1452 w 21600"/>
                    <a:gd name="T3" fmla="*/ 3129 h 21600"/>
                    <a:gd name="T4" fmla="*/ 0 w 21600"/>
                    <a:gd name="T5" fmla="*/ 3129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990033"/>
                  </a:solidFill>
                  <a:round/>
                  <a:headEnd/>
                  <a:tailEnd/>
                </a:ln>
              </p:spPr>
              <p:txBody>
                <a:bodyPr wrap="none" anchor="ctr"/>
                <a:lstStyle/>
                <a:p>
                  <a:endParaRPr lang="fr-FR"/>
                </a:p>
              </p:txBody>
            </p:sp>
            <p:sp>
              <p:nvSpPr>
                <p:cNvPr id="154" name="Arc 114"/>
                <p:cNvSpPr>
                  <a:spLocks/>
                </p:cNvSpPr>
                <p:nvPr/>
              </p:nvSpPr>
              <p:spPr bwMode="auto">
                <a:xfrm flipH="1" flipV="1">
                  <a:off x="8641" y="9505"/>
                  <a:ext cx="1088" cy="3129"/>
                </a:xfrm>
                <a:custGeom>
                  <a:avLst/>
                  <a:gdLst>
                    <a:gd name="T0" fmla="*/ 0 w 21600"/>
                    <a:gd name="T1" fmla="*/ 0 h 21600"/>
                    <a:gd name="T2" fmla="*/ 1088 w 21600"/>
                    <a:gd name="T3" fmla="*/ 3129 h 21600"/>
                    <a:gd name="T4" fmla="*/ 0 w 21600"/>
                    <a:gd name="T5" fmla="*/ 3129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990033"/>
                  </a:solidFill>
                  <a:round/>
                  <a:headEnd/>
                  <a:tailEnd/>
                </a:ln>
              </p:spPr>
              <p:txBody>
                <a:bodyPr wrap="none" anchor="ctr"/>
                <a:lstStyle/>
                <a:p>
                  <a:endParaRPr lang="fr-FR"/>
                </a:p>
              </p:txBody>
            </p:sp>
            <p:sp>
              <p:nvSpPr>
                <p:cNvPr id="155" name="Arc 115"/>
                <p:cNvSpPr>
                  <a:spLocks/>
                </p:cNvSpPr>
                <p:nvPr/>
              </p:nvSpPr>
              <p:spPr bwMode="auto">
                <a:xfrm flipH="1">
                  <a:off x="8641" y="6512"/>
                  <a:ext cx="1112" cy="2993"/>
                </a:xfrm>
                <a:custGeom>
                  <a:avLst/>
                  <a:gdLst>
                    <a:gd name="T0" fmla="*/ 0 w 22069"/>
                    <a:gd name="T1" fmla="*/ 1 h 21600"/>
                    <a:gd name="T2" fmla="*/ 1112 w 22069"/>
                    <a:gd name="T3" fmla="*/ 2993 h 21600"/>
                    <a:gd name="T4" fmla="*/ 24 w 22069"/>
                    <a:gd name="T5" fmla="*/ 2993 h 21600"/>
                    <a:gd name="T6" fmla="*/ 0 60000 65536"/>
                    <a:gd name="T7" fmla="*/ 0 60000 65536"/>
                    <a:gd name="T8" fmla="*/ 0 60000 65536"/>
                    <a:gd name="T9" fmla="*/ 0 w 22069"/>
                    <a:gd name="T10" fmla="*/ 0 h 21600"/>
                    <a:gd name="T11" fmla="*/ 22069 w 22069"/>
                    <a:gd name="T12" fmla="*/ 21600 h 21600"/>
                  </a:gdLst>
                  <a:ahLst/>
                  <a:cxnLst>
                    <a:cxn ang="T6">
                      <a:pos x="T0" y="T1"/>
                    </a:cxn>
                    <a:cxn ang="T7">
                      <a:pos x="T2" y="T3"/>
                    </a:cxn>
                    <a:cxn ang="T8">
                      <a:pos x="T4" y="T5"/>
                    </a:cxn>
                  </a:cxnLst>
                  <a:rect l="T9" t="T10" r="T11" b="T12"/>
                  <a:pathLst>
                    <a:path w="22069" h="21600" fill="none" extrusionOk="0">
                      <a:moveTo>
                        <a:pt x="0" y="5"/>
                      </a:moveTo>
                      <a:cubicBezTo>
                        <a:pt x="156" y="1"/>
                        <a:pt x="312" y="-1"/>
                        <a:pt x="469" y="0"/>
                      </a:cubicBezTo>
                      <a:cubicBezTo>
                        <a:pt x="12398" y="0"/>
                        <a:pt x="22069" y="9670"/>
                        <a:pt x="22069" y="21600"/>
                      </a:cubicBezTo>
                    </a:path>
                    <a:path w="22069" h="21600" stroke="0" extrusionOk="0">
                      <a:moveTo>
                        <a:pt x="0" y="5"/>
                      </a:moveTo>
                      <a:cubicBezTo>
                        <a:pt x="156" y="1"/>
                        <a:pt x="312" y="-1"/>
                        <a:pt x="469" y="0"/>
                      </a:cubicBezTo>
                      <a:cubicBezTo>
                        <a:pt x="12398" y="0"/>
                        <a:pt x="22069" y="9670"/>
                        <a:pt x="22069" y="21600"/>
                      </a:cubicBezTo>
                      <a:lnTo>
                        <a:pt x="469" y="21600"/>
                      </a:lnTo>
                      <a:close/>
                    </a:path>
                  </a:pathLst>
                </a:custGeom>
                <a:noFill/>
                <a:ln w="9525">
                  <a:solidFill>
                    <a:srgbClr val="990033"/>
                  </a:solidFill>
                  <a:round/>
                  <a:headEnd/>
                  <a:tailEnd/>
                </a:ln>
              </p:spPr>
              <p:txBody>
                <a:bodyPr wrap="none" anchor="ctr"/>
                <a:lstStyle/>
                <a:p>
                  <a:endParaRPr lang="fr-FR"/>
                </a:p>
              </p:txBody>
            </p:sp>
            <p:sp>
              <p:nvSpPr>
                <p:cNvPr id="156" name="Line 116"/>
                <p:cNvSpPr>
                  <a:spLocks noChangeShapeType="1"/>
                </p:cNvSpPr>
                <p:nvPr/>
              </p:nvSpPr>
              <p:spPr bwMode="auto">
                <a:xfrm>
                  <a:off x="9774" y="6512"/>
                  <a:ext cx="3130" cy="0"/>
                </a:xfrm>
                <a:prstGeom prst="line">
                  <a:avLst/>
                </a:prstGeom>
                <a:noFill/>
                <a:ln w="9525">
                  <a:solidFill>
                    <a:srgbClr val="990033"/>
                  </a:solidFill>
                  <a:round/>
                  <a:headEnd/>
                  <a:tailEnd/>
                </a:ln>
              </p:spPr>
              <p:txBody>
                <a:bodyPr/>
                <a:lstStyle/>
                <a:p>
                  <a:endParaRPr lang="fr-FR"/>
                </a:p>
              </p:txBody>
            </p:sp>
          </p:grpSp>
          <p:grpSp>
            <p:nvGrpSpPr>
              <p:cNvPr id="128" name="Group 117"/>
              <p:cNvGrpSpPr>
                <a:grpSpLocks/>
              </p:cNvGrpSpPr>
              <p:nvPr/>
            </p:nvGrpSpPr>
            <p:grpSpPr bwMode="auto">
              <a:xfrm>
                <a:off x="12768" y="6512"/>
                <a:ext cx="4309" cy="6122"/>
                <a:chOff x="8595" y="6512"/>
                <a:chExt cx="4309" cy="6122"/>
              </a:xfrm>
            </p:grpSpPr>
            <p:sp>
              <p:nvSpPr>
                <p:cNvPr id="147" name="Arc 118"/>
                <p:cNvSpPr>
                  <a:spLocks/>
                </p:cNvSpPr>
                <p:nvPr/>
              </p:nvSpPr>
              <p:spPr bwMode="auto">
                <a:xfrm>
                  <a:off x="8595" y="6512"/>
                  <a:ext cx="2586" cy="3129"/>
                </a:xfrm>
                <a:custGeom>
                  <a:avLst/>
                  <a:gdLst>
                    <a:gd name="T0" fmla="*/ 0 w 21600"/>
                    <a:gd name="T1" fmla="*/ 0 h 21600"/>
                    <a:gd name="T2" fmla="*/ 2586 w 21600"/>
                    <a:gd name="T3" fmla="*/ 3129 h 21600"/>
                    <a:gd name="T4" fmla="*/ 0 w 21600"/>
                    <a:gd name="T5" fmla="*/ 3129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990033"/>
                  </a:solidFill>
                  <a:round/>
                  <a:headEnd/>
                  <a:tailEnd/>
                </a:ln>
              </p:spPr>
              <p:txBody>
                <a:bodyPr wrap="none" anchor="ctr"/>
                <a:lstStyle/>
                <a:p>
                  <a:endParaRPr lang="fr-FR"/>
                </a:p>
              </p:txBody>
            </p:sp>
            <p:sp>
              <p:nvSpPr>
                <p:cNvPr id="148" name="Arc 119"/>
                <p:cNvSpPr>
                  <a:spLocks/>
                </p:cNvSpPr>
                <p:nvPr/>
              </p:nvSpPr>
              <p:spPr bwMode="auto">
                <a:xfrm flipV="1">
                  <a:off x="9729" y="9505"/>
                  <a:ext cx="1452" cy="3129"/>
                </a:xfrm>
                <a:custGeom>
                  <a:avLst/>
                  <a:gdLst>
                    <a:gd name="T0" fmla="*/ 0 w 21600"/>
                    <a:gd name="T1" fmla="*/ 0 h 21600"/>
                    <a:gd name="T2" fmla="*/ 1452 w 21600"/>
                    <a:gd name="T3" fmla="*/ 3129 h 21600"/>
                    <a:gd name="T4" fmla="*/ 0 w 21600"/>
                    <a:gd name="T5" fmla="*/ 3129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990033"/>
                  </a:solidFill>
                  <a:round/>
                  <a:headEnd/>
                  <a:tailEnd/>
                </a:ln>
              </p:spPr>
              <p:txBody>
                <a:bodyPr wrap="none" anchor="ctr"/>
                <a:lstStyle/>
                <a:p>
                  <a:endParaRPr lang="fr-FR"/>
                </a:p>
              </p:txBody>
            </p:sp>
            <p:sp>
              <p:nvSpPr>
                <p:cNvPr id="149" name="Arc 120"/>
                <p:cNvSpPr>
                  <a:spLocks/>
                </p:cNvSpPr>
                <p:nvPr/>
              </p:nvSpPr>
              <p:spPr bwMode="auto">
                <a:xfrm flipH="1" flipV="1">
                  <a:off x="8641" y="9505"/>
                  <a:ext cx="1088" cy="3129"/>
                </a:xfrm>
                <a:custGeom>
                  <a:avLst/>
                  <a:gdLst>
                    <a:gd name="T0" fmla="*/ 0 w 21600"/>
                    <a:gd name="T1" fmla="*/ 0 h 21600"/>
                    <a:gd name="T2" fmla="*/ 1088 w 21600"/>
                    <a:gd name="T3" fmla="*/ 3129 h 21600"/>
                    <a:gd name="T4" fmla="*/ 0 w 21600"/>
                    <a:gd name="T5" fmla="*/ 3129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990033"/>
                  </a:solidFill>
                  <a:round/>
                  <a:headEnd/>
                  <a:tailEnd/>
                </a:ln>
              </p:spPr>
              <p:txBody>
                <a:bodyPr wrap="none" anchor="ctr"/>
                <a:lstStyle/>
                <a:p>
                  <a:endParaRPr lang="fr-FR"/>
                </a:p>
              </p:txBody>
            </p:sp>
            <p:sp>
              <p:nvSpPr>
                <p:cNvPr id="150" name="Arc 121"/>
                <p:cNvSpPr>
                  <a:spLocks/>
                </p:cNvSpPr>
                <p:nvPr/>
              </p:nvSpPr>
              <p:spPr bwMode="auto">
                <a:xfrm flipH="1">
                  <a:off x="8641" y="6512"/>
                  <a:ext cx="1112" cy="2993"/>
                </a:xfrm>
                <a:custGeom>
                  <a:avLst/>
                  <a:gdLst>
                    <a:gd name="T0" fmla="*/ 0 w 22069"/>
                    <a:gd name="T1" fmla="*/ 1 h 21600"/>
                    <a:gd name="T2" fmla="*/ 1112 w 22069"/>
                    <a:gd name="T3" fmla="*/ 2993 h 21600"/>
                    <a:gd name="T4" fmla="*/ 24 w 22069"/>
                    <a:gd name="T5" fmla="*/ 2993 h 21600"/>
                    <a:gd name="T6" fmla="*/ 0 60000 65536"/>
                    <a:gd name="T7" fmla="*/ 0 60000 65536"/>
                    <a:gd name="T8" fmla="*/ 0 60000 65536"/>
                    <a:gd name="T9" fmla="*/ 0 w 22069"/>
                    <a:gd name="T10" fmla="*/ 0 h 21600"/>
                    <a:gd name="T11" fmla="*/ 22069 w 22069"/>
                    <a:gd name="T12" fmla="*/ 21600 h 21600"/>
                  </a:gdLst>
                  <a:ahLst/>
                  <a:cxnLst>
                    <a:cxn ang="T6">
                      <a:pos x="T0" y="T1"/>
                    </a:cxn>
                    <a:cxn ang="T7">
                      <a:pos x="T2" y="T3"/>
                    </a:cxn>
                    <a:cxn ang="T8">
                      <a:pos x="T4" y="T5"/>
                    </a:cxn>
                  </a:cxnLst>
                  <a:rect l="T9" t="T10" r="T11" b="T12"/>
                  <a:pathLst>
                    <a:path w="22069" h="21600" fill="none" extrusionOk="0">
                      <a:moveTo>
                        <a:pt x="0" y="5"/>
                      </a:moveTo>
                      <a:cubicBezTo>
                        <a:pt x="156" y="1"/>
                        <a:pt x="312" y="-1"/>
                        <a:pt x="469" y="0"/>
                      </a:cubicBezTo>
                      <a:cubicBezTo>
                        <a:pt x="12398" y="0"/>
                        <a:pt x="22069" y="9670"/>
                        <a:pt x="22069" y="21600"/>
                      </a:cubicBezTo>
                    </a:path>
                    <a:path w="22069" h="21600" stroke="0" extrusionOk="0">
                      <a:moveTo>
                        <a:pt x="0" y="5"/>
                      </a:moveTo>
                      <a:cubicBezTo>
                        <a:pt x="156" y="1"/>
                        <a:pt x="312" y="-1"/>
                        <a:pt x="469" y="0"/>
                      </a:cubicBezTo>
                      <a:cubicBezTo>
                        <a:pt x="12398" y="0"/>
                        <a:pt x="22069" y="9670"/>
                        <a:pt x="22069" y="21600"/>
                      </a:cubicBezTo>
                      <a:lnTo>
                        <a:pt x="469" y="21600"/>
                      </a:lnTo>
                      <a:close/>
                    </a:path>
                  </a:pathLst>
                </a:custGeom>
                <a:noFill/>
                <a:ln w="9525">
                  <a:solidFill>
                    <a:srgbClr val="990033"/>
                  </a:solidFill>
                  <a:round/>
                  <a:headEnd/>
                  <a:tailEnd/>
                </a:ln>
              </p:spPr>
              <p:txBody>
                <a:bodyPr wrap="none" anchor="ctr"/>
                <a:lstStyle/>
                <a:p>
                  <a:endParaRPr lang="fr-FR"/>
                </a:p>
              </p:txBody>
            </p:sp>
            <p:sp>
              <p:nvSpPr>
                <p:cNvPr id="151" name="Line 122"/>
                <p:cNvSpPr>
                  <a:spLocks noChangeShapeType="1"/>
                </p:cNvSpPr>
                <p:nvPr/>
              </p:nvSpPr>
              <p:spPr bwMode="auto">
                <a:xfrm>
                  <a:off x="9774" y="6512"/>
                  <a:ext cx="3130" cy="0"/>
                </a:xfrm>
                <a:prstGeom prst="line">
                  <a:avLst/>
                </a:prstGeom>
                <a:noFill/>
                <a:ln w="9525">
                  <a:solidFill>
                    <a:srgbClr val="990033"/>
                  </a:solidFill>
                  <a:round/>
                  <a:headEnd/>
                  <a:tailEnd/>
                </a:ln>
              </p:spPr>
              <p:txBody>
                <a:bodyPr/>
                <a:lstStyle/>
                <a:p>
                  <a:endParaRPr lang="fr-FR"/>
                </a:p>
              </p:txBody>
            </p:sp>
          </p:grpSp>
          <p:grpSp>
            <p:nvGrpSpPr>
              <p:cNvPr id="129" name="Group 123"/>
              <p:cNvGrpSpPr>
                <a:grpSpLocks/>
              </p:cNvGrpSpPr>
              <p:nvPr/>
            </p:nvGrpSpPr>
            <p:grpSpPr bwMode="auto">
              <a:xfrm>
                <a:off x="4377" y="6512"/>
                <a:ext cx="4309" cy="6122"/>
                <a:chOff x="8595" y="6512"/>
                <a:chExt cx="4309" cy="6122"/>
              </a:xfrm>
            </p:grpSpPr>
            <p:sp>
              <p:nvSpPr>
                <p:cNvPr id="142" name="Arc 124"/>
                <p:cNvSpPr>
                  <a:spLocks/>
                </p:cNvSpPr>
                <p:nvPr/>
              </p:nvSpPr>
              <p:spPr bwMode="auto">
                <a:xfrm>
                  <a:off x="8595" y="6512"/>
                  <a:ext cx="2586" cy="3129"/>
                </a:xfrm>
                <a:custGeom>
                  <a:avLst/>
                  <a:gdLst>
                    <a:gd name="T0" fmla="*/ 0 w 21600"/>
                    <a:gd name="T1" fmla="*/ 0 h 21600"/>
                    <a:gd name="T2" fmla="*/ 2586 w 21600"/>
                    <a:gd name="T3" fmla="*/ 3129 h 21600"/>
                    <a:gd name="T4" fmla="*/ 0 w 21600"/>
                    <a:gd name="T5" fmla="*/ 3129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990033"/>
                  </a:solidFill>
                  <a:round/>
                  <a:headEnd/>
                  <a:tailEnd/>
                </a:ln>
              </p:spPr>
              <p:txBody>
                <a:bodyPr wrap="none" anchor="ctr"/>
                <a:lstStyle/>
                <a:p>
                  <a:endParaRPr lang="fr-FR"/>
                </a:p>
              </p:txBody>
            </p:sp>
            <p:sp>
              <p:nvSpPr>
                <p:cNvPr id="143" name="Arc 125"/>
                <p:cNvSpPr>
                  <a:spLocks/>
                </p:cNvSpPr>
                <p:nvPr/>
              </p:nvSpPr>
              <p:spPr bwMode="auto">
                <a:xfrm flipV="1">
                  <a:off x="9729" y="9505"/>
                  <a:ext cx="1452" cy="3129"/>
                </a:xfrm>
                <a:custGeom>
                  <a:avLst/>
                  <a:gdLst>
                    <a:gd name="T0" fmla="*/ 0 w 21600"/>
                    <a:gd name="T1" fmla="*/ 0 h 21600"/>
                    <a:gd name="T2" fmla="*/ 1452 w 21600"/>
                    <a:gd name="T3" fmla="*/ 3129 h 21600"/>
                    <a:gd name="T4" fmla="*/ 0 w 21600"/>
                    <a:gd name="T5" fmla="*/ 3129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990033"/>
                  </a:solidFill>
                  <a:round/>
                  <a:headEnd/>
                  <a:tailEnd/>
                </a:ln>
              </p:spPr>
              <p:txBody>
                <a:bodyPr wrap="none" anchor="ctr"/>
                <a:lstStyle/>
                <a:p>
                  <a:endParaRPr lang="fr-FR"/>
                </a:p>
              </p:txBody>
            </p:sp>
            <p:sp>
              <p:nvSpPr>
                <p:cNvPr id="144" name="Arc 126"/>
                <p:cNvSpPr>
                  <a:spLocks/>
                </p:cNvSpPr>
                <p:nvPr/>
              </p:nvSpPr>
              <p:spPr bwMode="auto">
                <a:xfrm flipH="1" flipV="1">
                  <a:off x="8641" y="9505"/>
                  <a:ext cx="1088" cy="3129"/>
                </a:xfrm>
                <a:custGeom>
                  <a:avLst/>
                  <a:gdLst>
                    <a:gd name="T0" fmla="*/ 0 w 21600"/>
                    <a:gd name="T1" fmla="*/ 0 h 21600"/>
                    <a:gd name="T2" fmla="*/ 1088 w 21600"/>
                    <a:gd name="T3" fmla="*/ 3129 h 21600"/>
                    <a:gd name="T4" fmla="*/ 0 w 21600"/>
                    <a:gd name="T5" fmla="*/ 3129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990033"/>
                  </a:solidFill>
                  <a:round/>
                  <a:headEnd/>
                  <a:tailEnd/>
                </a:ln>
              </p:spPr>
              <p:txBody>
                <a:bodyPr wrap="none" anchor="ctr"/>
                <a:lstStyle/>
                <a:p>
                  <a:endParaRPr lang="fr-FR"/>
                </a:p>
              </p:txBody>
            </p:sp>
            <p:sp>
              <p:nvSpPr>
                <p:cNvPr id="145" name="Arc 127"/>
                <p:cNvSpPr>
                  <a:spLocks/>
                </p:cNvSpPr>
                <p:nvPr/>
              </p:nvSpPr>
              <p:spPr bwMode="auto">
                <a:xfrm flipH="1">
                  <a:off x="8641" y="6512"/>
                  <a:ext cx="1112" cy="2993"/>
                </a:xfrm>
                <a:custGeom>
                  <a:avLst/>
                  <a:gdLst>
                    <a:gd name="T0" fmla="*/ 0 w 22069"/>
                    <a:gd name="T1" fmla="*/ 1 h 21600"/>
                    <a:gd name="T2" fmla="*/ 1112 w 22069"/>
                    <a:gd name="T3" fmla="*/ 2993 h 21600"/>
                    <a:gd name="T4" fmla="*/ 24 w 22069"/>
                    <a:gd name="T5" fmla="*/ 2993 h 21600"/>
                    <a:gd name="T6" fmla="*/ 0 60000 65536"/>
                    <a:gd name="T7" fmla="*/ 0 60000 65536"/>
                    <a:gd name="T8" fmla="*/ 0 60000 65536"/>
                    <a:gd name="T9" fmla="*/ 0 w 22069"/>
                    <a:gd name="T10" fmla="*/ 0 h 21600"/>
                    <a:gd name="T11" fmla="*/ 22069 w 22069"/>
                    <a:gd name="T12" fmla="*/ 21600 h 21600"/>
                  </a:gdLst>
                  <a:ahLst/>
                  <a:cxnLst>
                    <a:cxn ang="T6">
                      <a:pos x="T0" y="T1"/>
                    </a:cxn>
                    <a:cxn ang="T7">
                      <a:pos x="T2" y="T3"/>
                    </a:cxn>
                    <a:cxn ang="T8">
                      <a:pos x="T4" y="T5"/>
                    </a:cxn>
                  </a:cxnLst>
                  <a:rect l="T9" t="T10" r="T11" b="T12"/>
                  <a:pathLst>
                    <a:path w="22069" h="21600" fill="none" extrusionOk="0">
                      <a:moveTo>
                        <a:pt x="0" y="5"/>
                      </a:moveTo>
                      <a:cubicBezTo>
                        <a:pt x="156" y="1"/>
                        <a:pt x="312" y="-1"/>
                        <a:pt x="469" y="0"/>
                      </a:cubicBezTo>
                      <a:cubicBezTo>
                        <a:pt x="12398" y="0"/>
                        <a:pt x="22069" y="9670"/>
                        <a:pt x="22069" y="21600"/>
                      </a:cubicBezTo>
                    </a:path>
                    <a:path w="22069" h="21600" stroke="0" extrusionOk="0">
                      <a:moveTo>
                        <a:pt x="0" y="5"/>
                      </a:moveTo>
                      <a:cubicBezTo>
                        <a:pt x="156" y="1"/>
                        <a:pt x="312" y="-1"/>
                        <a:pt x="469" y="0"/>
                      </a:cubicBezTo>
                      <a:cubicBezTo>
                        <a:pt x="12398" y="0"/>
                        <a:pt x="22069" y="9670"/>
                        <a:pt x="22069" y="21600"/>
                      </a:cubicBezTo>
                      <a:lnTo>
                        <a:pt x="469" y="21600"/>
                      </a:lnTo>
                      <a:close/>
                    </a:path>
                  </a:pathLst>
                </a:custGeom>
                <a:noFill/>
                <a:ln w="9525">
                  <a:solidFill>
                    <a:srgbClr val="990033"/>
                  </a:solidFill>
                  <a:round/>
                  <a:headEnd/>
                  <a:tailEnd/>
                </a:ln>
              </p:spPr>
              <p:txBody>
                <a:bodyPr wrap="none" anchor="ctr"/>
                <a:lstStyle/>
                <a:p>
                  <a:endParaRPr lang="fr-FR"/>
                </a:p>
              </p:txBody>
            </p:sp>
            <p:sp>
              <p:nvSpPr>
                <p:cNvPr id="146" name="Line 128"/>
                <p:cNvSpPr>
                  <a:spLocks noChangeShapeType="1"/>
                </p:cNvSpPr>
                <p:nvPr/>
              </p:nvSpPr>
              <p:spPr bwMode="auto">
                <a:xfrm>
                  <a:off x="9774" y="6512"/>
                  <a:ext cx="3130" cy="0"/>
                </a:xfrm>
                <a:prstGeom prst="line">
                  <a:avLst/>
                </a:prstGeom>
                <a:noFill/>
                <a:ln w="9525">
                  <a:solidFill>
                    <a:srgbClr val="990033"/>
                  </a:solidFill>
                  <a:round/>
                  <a:headEnd/>
                  <a:tailEnd/>
                </a:ln>
              </p:spPr>
              <p:txBody>
                <a:bodyPr/>
                <a:lstStyle/>
                <a:p>
                  <a:endParaRPr lang="fr-FR"/>
                </a:p>
              </p:txBody>
            </p:sp>
          </p:grpSp>
          <p:grpSp>
            <p:nvGrpSpPr>
              <p:cNvPr id="130" name="Group 129"/>
              <p:cNvGrpSpPr>
                <a:grpSpLocks/>
              </p:cNvGrpSpPr>
              <p:nvPr/>
            </p:nvGrpSpPr>
            <p:grpSpPr bwMode="auto">
              <a:xfrm>
                <a:off x="0" y="6512"/>
                <a:ext cx="4309" cy="6122"/>
                <a:chOff x="8595" y="6512"/>
                <a:chExt cx="4309" cy="6122"/>
              </a:xfrm>
            </p:grpSpPr>
            <p:sp>
              <p:nvSpPr>
                <p:cNvPr id="137" name="Arc 130"/>
                <p:cNvSpPr>
                  <a:spLocks/>
                </p:cNvSpPr>
                <p:nvPr/>
              </p:nvSpPr>
              <p:spPr bwMode="auto">
                <a:xfrm>
                  <a:off x="8595" y="6512"/>
                  <a:ext cx="2586" cy="3129"/>
                </a:xfrm>
                <a:custGeom>
                  <a:avLst/>
                  <a:gdLst>
                    <a:gd name="T0" fmla="*/ 0 w 21600"/>
                    <a:gd name="T1" fmla="*/ 0 h 21600"/>
                    <a:gd name="T2" fmla="*/ 2586 w 21600"/>
                    <a:gd name="T3" fmla="*/ 3129 h 21600"/>
                    <a:gd name="T4" fmla="*/ 0 w 21600"/>
                    <a:gd name="T5" fmla="*/ 3129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990033"/>
                  </a:solidFill>
                  <a:round/>
                  <a:headEnd/>
                  <a:tailEnd/>
                </a:ln>
              </p:spPr>
              <p:txBody>
                <a:bodyPr wrap="none" anchor="ctr"/>
                <a:lstStyle/>
                <a:p>
                  <a:endParaRPr lang="fr-FR"/>
                </a:p>
              </p:txBody>
            </p:sp>
            <p:sp>
              <p:nvSpPr>
                <p:cNvPr id="138" name="Arc 131"/>
                <p:cNvSpPr>
                  <a:spLocks/>
                </p:cNvSpPr>
                <p:nvPr/>
              </p:nvSpPr>
              <p:spPr bwMode="auto">
                <a:xfrm flipV="1">
                  <a:off x="9729" y="9505"/>
                  <a:ext cx="1452" cy="3129"/>
                </a:xfrm>
                <a:custGeom>
                  <a:avLst/>
                  <a:gdLst>
                    <a:gd name="T0" fmla="*/ 0 w 21600"/>
                    <a:gd name="T1" fmla="*/ 0 h 21600"/>
                    <a:gd name="T2" fmla="*/ 1452 w 21600"/>
                    <a:gd name="T3" fmla="*/ 3129 h 21600"/>
                    <a:gd name="T4" fmla="*/ 0 w 21600"/>
                    <a:gd name="T5" fmla="*/ 3129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990033"/>
                  </a:solidFill>
                  <a:round/>
                  <a:headEnd/>
                  <a:tailEnd/>
                </a:ln>
              </p:spPr>
              <p:txBody>
                <a:bodyPr wrap="none" anchor="ctr"/>
                <a:lstStyle/>
                <a:p>
                  <a:endParaRPr lang="fr-FR"/>
                </a:p>
              </p:txBody>
            </p:sp>
            <p:sp>
              <p:nvSpPr>
                <p:cNvPr id="139" name="Arc 132"/>
                <p:cNvSpPr>
                  <a:spLocks/>
                </p:cNvSpPr>
                <p:nvPr/>
              </p:nvSpPr>
              <p:spPr bwMode="auto">
                <a:xfrm flipH="1" flipV="1">
                  <a:off x="8641" y="9505"/>
                  <a:ext cx="1088" cy="3129"/>
                </a:xfrm>
                <a:custGeom>
                  <a:avLst/>
                  <a:gdLst>
                    <a:gd name="T0" fmla="*/ 0 w 21600"/>
                    <a:gd name="T1" fmla="*/ 0 h 21600"/>
                    <a:gd name="T2" fmla="*/ 1088 w 21600"/>
                    <a:gd name="T3" fmla="*/ 3129 h 21600"/>
                    <a:gd name="T4" fmla="*/ 0 w 21600"/>
                    <a:gd name="T5" fmla="*/ 3129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990033"/>
                  </a:solidFill>
                  <a:round/>
                  <a:headEnd/>
                  <a:tailEnd/>
                </a:ln>
              </p:spPr>
              <p:txBody>
                <a:bodyPr wrap="none" anchor="ctr"/>
                <a:lstStyle/>
                <a:p>
                  <a:endParaRPr lang="fr-FR"/>
                </a:p>
              </p:txBody>
            </p:sp>
            <p:sp>
              <p:nvSpPr>
                <p:cNvPr id="140" name="Arc 133"/>
                <p:cNvSpPr>
                  <a:spLocks/>
                </p:cNvSpPr>
                <p:nvPr/>
              </p:nvSpPr>
              <p:spPr bwMode="auto">
                <a:xfrm flipH="1">
                  <a:off x="8641" y="6512"/>
                  <a:ext cx="1112" cy="2993"/>
                </a:xfrm>
                <a:custGeom>
                  <a:avLst/>
                  <a:gdLst>
                    <a:gd name="T0" fmla="*/ 0 w 22069"/>
                    <a:gd name="T1" fmla="*/ 1 h 21600"/>
                    <a:gd name="T2" fmla="*/ 1112 w 22069"/>
                    <a:gd name="T3" fmla="*/ 2993 h 21600"/>
                    <a:gd name="T4" fmla="*/ 24 w 22069"/>
                    <a:gd name="T5" fmla="*/ 2993 h 21600"/>
                    <a:gd name="T6" fmla="*/ 0 60000 65536"/>
                    <a:gd name="T7" fmla="*/ 0 60000 65536"/>
                    <a:gd name="T8" fmla="*/ 0 60000 65536"/>
                    <a:gd name="T9" fmla="*/ 0 w 22069"/>
                    <a:gd name="T10" fmla="*/ 0 h 21600"/>
                    <a:gd name="T11" fmla="*/ 22069 w 22069"/>
                    <a:gd name="T12" fmla="*/ 21600 h 21600"/>
                  </a:gdLst>
                  <a:ahLst/>
                  <a:cxnLst>
                    <a:cxn ang="T6">
                      <a:pos x="T0" y="T1"/>
                    </a:cxn>
                    <a:cxn ang="T7">
                      <a:pos x="T2" y="T3"/>
                    </a:cxn>
                    <a:cxn ang="T8">
                      <a:pos x="T4" y="T5"/>
                    </a:cxn>
                  </a:cxnLst>
                  <a:rect l="T9" t="T10" r="T11" b="T12"/>
                  <a:pathLst>
                    <a:path w="22069" h="21600" fill="none" extrusionOk="0">
                      <a:moveTo>
                        <a:pt x="0" y="5"/>
                      </a:moveTo>
                      <a:cubicBezTo>
                        <a:pt x="156" y="1"/>
                        <a:pt x="312" y="-1"/>
                        <a:pt x="469" y="0"/>
                      </a:cubicBezTo>
                      <a:cubicBezTo>
                        <a:pt x="12398" y="0"/>
                        <a:pt x="22069" y="9670"/>
                        <a:pt x="22069" y="21600"/>
                      </a:cubicBezTo>
                    </a:path>
                    <a:path w="22069" h="21600" stroke="0" extrusionOk="0">
                      <a:moveTo>
                        <a:pt x="0" y="5"/>
                      </a:moveTo>
                      <a:cubicBezTo>
                        <a:pt x="156" y="1"/>
                        <a:pt x="312" y="-1"/>
                        <a:pt x="469" y="0"/>
                      </a:cubicBezTo>
                      <a:cubicBezTo>
                        <a:pt x="12398" y="0"/>
                        <a:pt x="22069" y="9670"/>
                        <a:pt x="22069" y="21600"/>
                      </a:cubicBezTo>
                      <a:lnTo>
                        <a:pt x="469" y="21600"/>
                      </a:lnTo>
                      <a:close/>
                    </a:path>
                  </a:pathLst>
                </a:custGeom>
                <a:noFill/>
                <a:ln w="9525">
                  <a:solidFill>
                    <a:srgbClr val="990033"/>
                  </a:solidFill>
                  <a:round/>
                  <a:headEnd/>
                  <a:tailEnd/>
                </a:ln>
              </p:spPr>
              <p:txBody>
                <a:bodyPr wrap="none" anchor="ctr"/>
                <a:lstStyle/>
                <a:p>
                  <a:endParaRPr lang="fr-FR"/>
                </a:p>
              </p:txBody>
            </p:sp>
            <p:sp>
              <p:nvSpPr>
                <p:cNvPr id="141" name="Line 134"/>
                <p:cNvSpPr>
                  <a:spLocks noChangeShapeType="1"/>
                </p:cNvSpPr>
                <p:nvPr/>
              </p:nvSpPr>
              <p:spPr bwMode="auto">
                <a:xfrm>
                  <a:off x="9774" y="6512"/>
                  <a:ext cx="3130" cy="0"/>
                </a:xfrm>
                <a:prstGeom prst="line">
                  <a:avLst/>
                </a:prstGeom>
                <a:noFill/>
                <a:ln w="9525">
                  <a:solidFill>
                    <a:srgbClr val="990033"/>
                  </a:solidFill>
                  <a:round/>
                  <a:headEnd/>
                  <a:tailEnd/>
                </a:ln>
              </p:spPr>
              <p:txBody>
                <a:bodyPr/>
                <a:lstStyle/>
                <a:p>
                  <a:endParaRPr lang="fr-FR"/>
                </a:p>
              </p:txBody>
            </p:sp>
          </p:grpSp>
          <p:grpSp>
            <p:nvGrpSpPr>
              <p:cNvPr id="131" name="Group 135"/>
              <p:cNvGrpSpPr>
                <a:grpSpLocks/>
              </p:cNvGrpSpPr>
              <p:nvPr/>
            </p:nvGrpSpPr>
            <p:grpSpPr bwMode="auto">
              <a:xfrm>
                <a:off x="17077" y="6512"/>
                <a:ext cx="4309" cy="6122"/>
                <a:chOff x="8595" y="6512"/>
                <a:chExt cx="4309" cy="6122"/>
              </a:xfrm>
            </p:grpSpPr>
            <p:sp>
              <p:nvSpPr>
                <p:cNvPr id="132" name="Arc 136"/>
                <p:cNvSpPr>
                  <a:spLocks/>
                </p:cNvSpPr>
                <p:nvPr/>
              </p:nvSpPr>
              <p:spPr bwMode="auto">
                <a:xfrm>
                  <a:off x="8595" y="6512"/>
                  <a:ext cx="2586" cy="3129"/>
                </a:xfrm>
                <a:custGeom>
                  <a:avLst/>
                  <a:gdLst>
                    <a:gd name="T0" fmla="*/ 0 w 21600"/>
                    <a:gd name="T1" fmla="*/ 0 h 21600"/>
                    <a:gd name="T2" fmla="*/ 2586 w 21600"/>
                    <a:gd name="T3" fmla="*/ 3129 h 21600"/>
                    <a:gd name="T4" fmla="*/ 0 w 21600"/>
                    <a:gd name="T5" fmla="*/ 3129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990033"/>
                  </a:solidFill>
                  <a:round/>
                  <a:headEnd/>
                  <a:tailEnd/>
                </a:ln>
              </p:spPr>
              <p:txBody>
                <a:bodyPr wrap="none" anchor="ctr"/>
                <a:lstStyle/>
                <a:p>
                  <a:endParaRPr lang="fr-FR"/>
                </a:p>
              </p:txBody>
            </p:sp>
            <p:sp>
              <p:nvSpPr>
                <p:cNvPr id="133" name="Arc 137"/>
                <p:cNvSpPr>
                  <a:spLocks/>
                </p:cNvSpPr>
                <p:nvPr/>
              </p:nvSpPr>
              <p:spPr bwMode="auto">
                <a:xfrm flipV="1">
                  <a:off x="9729" y="9505"/>
                  <a:ext cx="1452" cy="3129"/>
                </a:xfrm>
                <a:custGeom>
                  <a:avLst/>
                  <a:gdLst>
                    <a:gd name="T0" fmla="*/ 0 w 21600"/>
                    <a:gd name="T1" fmla="*/ 0 h 21600"/>
                    <a:gd name="T2" fmla="*/ 1452 w 21600"/>
                    <a:gd name="T3" fmla="*/ 3129 h 21600"/>
                    <a:gd name="T4" fmla="*/ 0 w 21600"/>
                    <a:gd name="T5" fmla="*/ 3129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990033"/>
                  </a:solidFill>
                  <a:round/>
                  <a:headEnd/>
                  <a:tailEnd/>
                </a:ln>
              </p:spPr>
              <p:txBody>
                <a:bodyPr wrap="none" anchor="ctr"/>
                <a:lstStyle/>
                <a:p>
                  <a:endParaRPr lang="fr-FR"/>
                </a:p>
              </p:txBody>
            </p:sp>
            <p:sp>
              <p:nvSpPr>
                <p:cNvPr id="134" name="Arc 138"/>
                <p:cNvSpPr>
                  <a:spLocks/>
                </p:cNvSpPr>
                <p:nvPr/>
              </p:nvSpPr>
              <p:spPr bwMode="auto">
                <a:xfrm flipH="1" flipV="1">
                  <a:off x="8641" y="9505"/>
                  <a:ext cx="1088" cy="3129"/>
                </a:xfrm>
                <a:custGeom>
                  <a:avLst/>
                  <a:gdLst>
                    <a:gd name="T0" fmla="*/ 0 w 21600"/>
                    <a:gd name="T1" fmla="*/ 0 h 21600"/>
                    <a:gd name="T2" fmla="*/ 1088 w 21600"/>
                    <a:gd name="T3" fmla="*/ 3129 h 21600"/>
                    <a:gd name="T4" fmla="*/ 0 w 21600"/>
                    <a:gd name="T5" fmla="*/ 3129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990033"/>
                  </a:solidFill>
                  <a:round/>
                  <a:headEnd/>
                  <a:tailEnd/>
                </a:ln>
              </p:spPr>
              <p:txBody>
                <a:bodyPr wrap="none" anchor="ctr"/>
                <a:lstStyle/>
                <a:p>
                  <a:endParaRPr lang="fr-FR"/>
                </a:p>
              </p:txBody>
            </p:sp>
            <p:sp>
              <p:nvSpPr>
                <p:cNvPr id="135" name="Arc 139"/>
                <p:cNvSpPr>
                  <a:spLocks/>
                </p:cNvSpPr>
                <p:nvPr/>
              </p:nvSpPr>
              <p:spPr bwMode="auto">
                <a:xfrm flipH="1">
                  <a:off x="8641" y="6512"/>
                  <a:ext cx="1112" cy="2993"/>
                </a:xfrm>
                <a:custGeom>
                  <a:avLst/>
                  <a:gdLst>
                    <a:gd name="T0" fmla="*/ 0 w 22069"/>
                    <a:gd name="T1" fmla="*/ 1 h 21600"/>
                    <a:gd name="T2" fmla="*/ 1112 w 22069"/>
                    <a:gd name="T3" fmla="*/ 2993 h 21600"/>
                    <a:gd name="T4" fmla="*/ 24 w 22069"/>
                    <a:gd name="T5" fmla="*/ 2993 h 21600"/>
                    <a:gd name="T6" fmla="*/ 0 60000 65536"/>
                    <a:gd name="T7" fmla="*/ 0 60000 65536"/>
                    <a:gd name="T8" fmla="*/ 0 60000 65536"/>
                    <a:gd name="T9" fmla="*/ 0 w 22069"/>
                    <a:gd name="T10" fmla="*/ 0 h 21600"/>
                    <a:gd name="T11" fmla="*/ 22069 w 22069"/>
                    <a:gd name="T12" fmla="*/ 21600 h 21600"/>
                  </a:gdLst>
                  <a:ahLst/>
                  <a:cxnLst>
                    <a:cxn ang="T6">
                      <a:pos x="T0" y="T1"/>
                    </a:cxn>
                    <a:cxn ang="T7">
                      <a:pos x="T2" y="T3"/>
                    </a:cxn>
                    <a:cxn ang="T8">
                      <a:pos x="T4" y="T5"/>
                    </a:cxn>
                  </a:cxnLst>
                  <a:rect l="T9" t="T10" r="T11" b="T12"/>
                  <a:pathLst>
                    <a:path w="22069" h="21600" fill="none" extrusionOk="0">
                      <a:moveTo>
                        <a:pt x="0" y="5"/>
                      </a:moveTo>
                      <a:cubicBezTo>
                        <a:pt x="156" y="1"/>
                        <a:pt x="312" y="-1"/>
                        <a:pt x="469" y="0"/>
                      </a:cubicBezTo>
                      <a:cubicBezTo>
                        <a:pt x="12398" y="0"/>
                        <a:pt x="22069" y="9670"/>
                        <a:pt x="22069" y="21600"/>
                      </a:cubicBezTo>
                    </a:path>
                    <a:path w="22069" h="21600" stroke="0" extrusionOk="0">
                      <a:moveTo>
                        <a:pt x="0" y="5"/>
                      </a:moveTo>
                      <a:cubicBezTo>
                        <a:pt x="156" y="1"/>
                        <a:pt x="312" y="-1"/>
                        <a:pt x="469" y="0"/>
                      </a:cubicBezTo>
                      <a:cubicBezTo>
                        <a:pt x="12398" y="0"/>
                        <a:pt x="22069" y="9670"/>
                        <a:pt x="22069" y="21600"/>
                      </a:cubicBezTo>
                      <a:lnTo>
                        <a:pt x="469" y="21600"/>
                      </a:lnTo>
                      <a:close/>
                    </a:path>
                  </a:pathLst>
                </a:custGeom>
                <a:noFill/>
                <a:ln w="9525">
                  <a:solidFill>
                    <a:srgbClr val="990033"/>
                  </a:solidFill>
                  <a:round/>
                  <a:headEnd/>
                  <a:tailEnd/>
                </a:ln>
              </p:spPr>
              <p:txBody>
                <a:bodyPr wrap="none" anchor="ctr"/>
                <a:lstStyle/>
                <a:p>
                  <a:endParaRPr lang="fr-FR"/>
                </a:p>
              </p:txBody>
            </p:sp>
            <p:sp>
              <p:nvSpPr>
                <p:cNvPr id="136" name="Line 140"/>
                <p:cNvSpPr>
                  <a:spLocks noChangeShapeType="1"/>
                </p:cNvSpPr>
                <p:nvPr/>
              </p:nvSpPr>
              <p:spPr bwMode="auto">
                <a:xfrm>
                  <a:off x="9774" y="6512"/>
                  <a:ext cx="3130" cy="0"/>
                </a:xfrm>
                <a:prstGeom prst="line">
                  <a:avLst/>
                </a:prstGeom>
                <a:noFill/>
                <a:ln w="9525">
                  <a:solidFill>
                    <a:srgbClr val="990033"/>
                  </a:solidFill>
                  <a:round/>
                  <a:headEnd/>
                  <a:tailEnd/>
                </a:ln>
              </p:spPr>
              <p:txBody>
                <a:bodyPr/>
                <a:lstStyle/>
                <a:p>
                  <a:endParaRPr lang="fr-FR"/>
                </a:p>
              </p:txBody>
            </p:sp>
          </p:grpSp>
        </p:grpSp>
        <p:grpSp>
          <p:nvGrpSpPr>
            <p:cNvPr id="23" name="Group 141"/>
            <p:cNvGrpSpPr>
              <a:grpSpLocks/>
            </p:cNvGrpSpPr>
            <p:nvPr/>
          </p:nvGrpSpPr>
          <p:grpSpPr bwMode="auto">
            <a:xfrm rot="-4434957">
              <a:off x="4808" y="4333"/>
              <a:ext cx="108" cy="31"/>
              <a:chOff x="0" y="6512"/>
              <a:chExt cx="21386" cy="6122"/>
            </a:xfrm>
          </p:grpSpPr>
          <p:grpSp>
            <p:nvGrpSpPr>
              <p:cNvPr id="97" name="Group 142"/>
              <p:cNvGrpSpPr>
                <a:grpSpLocks/>
              </p:cNvGrpSpPr>
              <p:nvPr/>
            </p:nvGrpSpPr>
            <p:grpSpPr bwMode="auto">
              <a:xfrm>
                <a:off x="8595" y="6512"/>
                <a:ext cx="4309" cy="6122"/>
                <a:chOff x="8595" y="6512"/>
                <a:chExt cx="4309" cy="6122"/>
              </a:xfrm>
            </p:grpSpPr>
            <p:sp>
              <p:nvSpPr>
                <p:cNvPr id="122" name="Arc 143"/>
                <p:cNvSpPr>
                  <a:spLocks/>
                </p:cNvSpPr>
                <p:nvPr/>
              </p:nvSpPr>
              <p:spPr bwMode="auto">
                <a:xfrm>
                  <a:off x="8595" y="6512"/>
                  <a:ext cx="2586" cy="3129"/>
                </a:xfrm>
                <a:custGeom>
                  <a:avLst/>
                  <a:gdLst>
                    <a:gd name="T0" fmla="*/ 0 w 21600"/>
                    <a:gd name="T1" fmla="*/ 0 h 21600"/>
                    <a:gd name="T2" fmla="*/ 2586 w 21600"/>
                    <a:gd name="T3" fmla="*/ 3129 h 21600"/>
                    <a:gd name="T4" fmla="*/ 0 w 21600"/>
                    <a:gd name="T5" fmla="*/ 3129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990033"/>
                  </a:solidFill>
                  <a:round/>
                  <a:headEnd/>
                  <a:tailEnd/>
                </a:ln>
              </p:spPr>
              <p:txBody>
                <a:bodyPr wrap="none" anchor="ctr"/>
                <a:lstStyle/>
                <a:p>
                  <a:endParaRPr lang="fr-FR"/>
                </a:p>
              </p:txBody>
            </p:sp>
            <p:sp>
              <p:nvSpPr>
                <p:cNvPr id="123" name="Arc 144"/>
                <p:cNvSpPr>
                  <a:spLocks/>
                </p:cNvSpPr>
                <p:nvPr/>
              </p:nvSpPr>
              <p:spPr bwMode="auto">
                <a:xfrm flipV="1">
                  <a:off x="9729" y="9505"/>
                  <a:ext cx="1452" cy="3129"/>
                </a:xfrm>
                <a:custGeom>
                  <a:avLst/>
                  <a:gdLst>
                    <a:gd name="T0" fmla="*/ 0 w 21600"/>
                    <a:gd name="T1" fmla="*/ 0 h 21600"/>
                    <a:gd name="T2" fmla="*/ 1452 w 21600"/>
                    <a:gd name="T3" fmla="*/ 3129 h 21600"/>
                    <a:gd name="T4" fmla="*/ 0 w 21600"/>
                    <a:gd name="T5" fmla="*/ 3129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990033"/>
                  </a:solidFill>
                  <a:round/>
                  <a:headEnd/>
                  <a:tailEnd/>
                </a:ln>
              </p:spPr>
              <p:txBody>
                <a:bodyPr wrap="none" anchor="ctr"/>
                <a:lstStyle/>
                <a:p>
                  <a:endParaRPr lang="fr-FR"/>
                </a:p>
              </p:txBody>
            </p:sp>
            <p:sp>
              <p:nvSpPr>
                <p:cNvPr id="124" name="Arc 145"/>
                <p:cNvSpPr>
                  <a:spLocks/>
                </p:cNvSpPr>
                <p:nvPr/>
              </p:nvSpPr>
              <p:spPr bwMode="auto">
                <a:xfrm flipH="1" flipV="1">
                  <a:off x="8641" y="9505"/>
                  <a:ext cx="1088" cy="3129"/>
                </a:xfrm>
                <a:custGeom>
                  <a:avLst/>
                  <a:gdLst>
                    <a:gd name="T0" fmla="*/ 0 w 21600"/>
                    <a:gd name="T1" fmla="*/ 0 h 21600"/>
                    <a:gd name="T2" fmla="*/ 1088 w 21600"/>
                    <a:gd name="T3" fmla="*/ 3129 h 21600"/>
                    <a:gd name="T4" fmla="*/ 0 w 21600"/>
                    <a:gd name="T5" fmla="*/ 3129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990033"/>
                  </a:solidFill>
                  <a:round/>
                  <a:headEnd/>
                  <a:tailEnd/>
                </a:ln>
              </p:spPr>
              <p:txBody>
                <a:bodyPr wrap="none" anchor="ctr"/>
                <a:lstStyle/>
                <a:p>
                  <a:endParaRPr lang="fr-FR"/>
                </a:p>
              </p:txBody>
            </p:sp>
            <p:sp>
              <p:nvSpPr>
                <p:cNvPr id="125" name="Arc 146"/>
                <p:cNvSpPr>
                  <a:spLocks/>
                </p:cNvSpPr>
                <p:nvPr/>
              </p:nvSpPr>
              <p:spPr bwMode="auto">
                <a:xfrm flipH="1">
                  <a:off x="8641" y="6512"/>
                  <a:ext cx="1112" cy="2993"/>
                </a:xfrm>
                <a:custGeom>
                  <a:avLst/>
                  <a:gdLst>
                    <a:gd name="T0" fmla="*/ 0 w 22069"/>
                    <a:gd name="T1" fmla="*/ 1 h 21600"/>
                    <a:gd name="T2" fmla="*/ 1112 w 22069"/>
                    <a:gd name="T3" fmla="*/ 2993 h 21600"/>
                    <a:gd name="T4" fmla="*/ 24 w 22069"/>
                    <a:gd name="T5" fmla="*/ 2993 h 21600"/>
                    <a:gd name="T6" fmla="*/ 0 60000 65536"/>
                    <a:gd name="T7" fmla="*/ 0 60000 65536"/>
                    <a:gd name="T8" fmla="*/ 0 60000 65536"/>
                    <a:gd name="T9" fmla="*/ 0 w 22069"/>
                    <a:gd name="T10" fmla="*/ 0 h 21600"/>
                    <a:gd name="T11" fmla="*/ 22069 w 22069"/>
                    <a:gd name="T12" fmla="*/ 21600 h 21600"/>
                  </a:gdLst>
                  <a:ahLst/>
                  <a:cxnLst>
                    <a:cxn ang="T6">
                      <a:pos x="T0" y="T1"/>
                    </a:cxn>
                    <a:cxn ang="T7">
                      <a:pos x="T2" y="T3"/>
                    </a:cxn>
                    <a:cxn ang="T8">
                      <a:pos x="T4" y="T5"/>
                    </a:cxn>
                  </a:cxnLst>
                  <a:rect l="T9" t="T10" r="T11" b="T12"/>
                  <a:pathLst>
                    <a:path w="22069" h="21600" fill="none" extrusionOk="0">
                      <a:moveTo>
                        <a:pt x="0" y="5"/>
                      </a:moveTo>
                      <a:cubicBezTo>
                        <a:pt x="156" y="1"/>
                        <a:pt x="312" y="-1"/>
                        <a:pt x="469" y="0"/>
                      </a:cubicBezTo>
                      <a:cubicBezTo>
                        <a:pt x="12398" y="0"/>
                        <a:pt x="22069" y="9670"/>
                        <a:pt x="22069" y="21600"/>
                      </a:cubicBezTo>
                    </a:path>
                    <a:path w="22069" h="21600" stroke="0" extrusionOk="0">
                      <a:moveTo>
                        <a:pt x="0" y="5"/>
                      </a:moveTo>
                      <a:cubicBezTo>
                        <a:pt x="156" y="1"/>
                        <a:pt x="312" y="-1"/>
                        <a:pt x="469" y="0"/>
                      </a:cubicBezTo>
                      <a:cubicBezTo>
                        <a:pt x="12398" y="0"/>
                        <a:pt x="22069" y="9670"/>
                        <a:pt x="22069" y="21600"/>
                      </a:cubicBezTo>
                      <a:lnTo>
                        <a:pt x="469" y="21600"/>
                      </a:lnTo>
                      <a:close/>
                    </a:path>
                  </a:pathLst>
                </a:custGeom>
                <a:noFill/>
                <a:ln w="9525">
                  <a:solidFill>
                    <a:srgbClr val="990033"/>
                  </a:solidFill>
                  <a:round/>
                  <a:headEnd/>
                  <a:tailEnd/>
                </a:ln>
              </p:spPr>
              <p:txBody>
                <a:bodyPr wrap="none" anchor="ctr"/>
                <a:lstStyle/>
                <a:p>
                  <a:endParaRPr lang="fr-FR"/>
                </a:p>
              </p:txBody>
            </p:sp>
            <p:sp>
              <p:nvSpPr>
                <p:cNvPr id="126" name="Line 147"/>
                <p:cNvSpPr>
                  <a:spLocks noChangeShapeType="1"/>
                </p:cNvSpPr>
                <p:nvPr/>
              </p:nvSpPr>
              <p:spPr bwMode="auto">
                <a:xfrm>
                  <a:off x="9774" y="6512"/>
                  <a:ext cx="3130" cy="0"/>
                </a:xfrm>
                <a:prstGeom prst="line">
                  <a:avLst/>
                </a:prstGeom>
                <a:noFill/>
                <a:ln w="9525">
                  <a:solidFill>
                    <a:srgbClr val="990033"/>
                  </a:solidFill>
                  <a:round/>
                  <a:headEnd/>
                  <a:tailEnd/>
                </a:ln>
              </p:spPr>
              <p:txBody>
                <a:bodyPr/>
                <a:lstStyle/>
                <a:p>
                  <a:endParaRPr lang="fr-FR"/>
                </a:p>
              </p:txBody>
            </p:sp>
          </p:grpSp>
          <p:grpSp>
            <p:nvGrpSpPr>
              <p:cNvPr id="98" name="Group 148"/>
              <p:cNvGrpSpPr>
                <a:grpSpLocks/>
              </p:cNvGrpSpPr>
              <p:nvPr/>
            </p:nvGrpSpPr>
            <p:grpSpPr bwMode="auto">
              <a:xfrm>
                <a:off x="12768" y="6512"/>
                <a:ext cx="4309" cy="6122"/>
                <a:chOff x="8595" y="6512"/>
                <a:chExt cx="4309" cy="6122"/>
              </a:xfrm>
            </p:grpSpPr>
            <p:sp>
              <p:nvSpPr>
                <p:cNvPr id="117" name="Arc 149"/>
                <p:cNvSpPr>
                  <a:spLocks/>
                </p:cNvSpPr>
                <p:nvPr/>
              </p:nvSpPr>
              <p:spPr bwMode="auto">
                <a:xfrm>
                  <a:off x="8595" y="6512"/>
                  <a:ext cx="2586" cy="3129"/>
                </a:xfrm>
                <a:custGeom>
                  <a:avLst/>
                  <a:gdLst>
                    <a:gd name="T0" fmla="*/ 0 w 21600"/>
                    <a:gd name="T1" fmla="*/ 0 h 21600"/>
                    <a:gd name="T2" fmla="*/ 2586 w 21600"/>
                    <a:gd name="T3" fmla="*/ 3129 h 21600"/>
                    <a:gd name="T4" fmla="*/ 0 w 21600"/>
                    <a:gd name="T5" fmla="*/ 3129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990033"/>
                  </a:solidFill>
                  <a:round/>
                  <a:headEnd/>
                  <a:tailEnd/>
                </a:ln>
              </p:spPr>
              <p:txBody>
                <a:bodyPr wrap="none" anchor="ctr"/>
                <a:lstStyle/>
                <a:p>
                  <a:endParaRPr lang="fr-FR"/>
                </a:p>
              </p:txBody>
            </p:sp>
            <p:sp>
              <p:nvSpPr>
                <p:cNvPr id="118" name="Arc 150"/>
                <p:cNvSpPr>
                  <a:spLocks/>
                </p:cNvSpPr>
                <p:nvPr/>
              </p:nvSpPr>
              <p:spPr bwMode="auto">
                <a:xfrm flipV="1">
                  <a:off x="9729" y="9505"/>
                  <a:ext cx="1452" cy="3129"/>
                </a:xfrm>
                <a:custGeom>
                  <a:avLst/>
                  <a:gdLst>
                    <a:gd name="T0" fmla="*/ 0 w 21600"/>
                    <a:gd name="T1" fmla="*/ 0 h 21600"/>
                    <a:gd name="T2" fmla="*/ 1452 w 21600"/>
                    <a:gd name="T3" fmla="*/ 3129 h 21600"/>
                    <a:gd name="T4" fmla="*/ 0 w 21600"/>
                    <a:gd name="T5" fmla="*/ 3129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990033"/>
                  </a:solidFill>
                  <a:round/>
                  <a:headEnd/>
                  <a:tailEnd/>
                </a:ln>
              </p:spPr>
              <p:txBody>
                <a:bodyPr wrap="none" anchor="ctr"/>
                <a:lstStyle/>
                <a:p>
                  <a:endParaRPr lang="fr-FR"/>
                </a:p>
              </p:txBody>
            </p:sp>
            <p:sp>
              <p:nvSpPr>
                <p:cNvPr id="119" name="Arc 151"/>
                <p:cNvSpPr>
                  <a:spLocks/>
                </p:cNvSpPr>
                <p:nvPr/>
              </p:nvSpPr>
              <p:spPr bwMode="auto">
                <a:xfrm flipH="1" flipV="1">
                  <a:off x="8641" y="9505"/>
                  <a:ext cx="1088" cy="3129"/>
                </a:xfrm>
                <a:custGeom>
                  <a:avLst/>
                  <a:gdLst>
                    <a:gd name="T0" fmla="*/ 0 w 21600"/>
                    <a:gd name="T1" fmla="*/ 0 h 21600"/>
                    <a:gd name="T2" fmla="*/ 1088 w 21600"/>
                    <a:gd name="T3" fmla="*/ 3129 h 21600"/>
                    <a:gd name="T4" fmla="*/ 0 w 21600"/>
                    <a:gd name="T5" fmla="*/ 3129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990033"/>
                  </a:solidFill>
                  <a:round/>
                  <a:headEnd/>
                  <a:tailEnd/>
                </a:ln>
              </p:spPr>
              <p:txBody>
                <a:bodyPr wrap="none" anchor="ctr"/>
                <a:lstStyle/>
                <a:p>
                  <a:endParaRPr lang="fr-FR"/>
                </a:p>
              </p:txBody>
            </p:sp>
            <p:sp>
              <p:nvSpPr>
                <p:cNvPr id="120" name="Arc 152"/>
                <p:cNvSpPr>
                  <a:spLocks/>
                </p:cNvSpPr>
                <p:nvPr/>
              </p:nvSpPr>
              <p:spPr bwMode="auto">
                <a:xfrm flipH="1">
                  <a:off x="8641" y="6512"/>
                  <a:ext cx="1112" cy="2993"/>
                </a:xfrm>
                <a:custGeom>
                  <a:avLst/>
                  <a:gdLst>
                    <a:gd name="T0" fmla="*/ 0 w 22069"/>
                    <a:gd name="T1" fmla="*/ 1 h 21600"/>
                    <a:gd name="T2" fmla="*/ 1112 w 22069"/>
                    <a:gd name="T3" fmla="*/ 2993 h 21600"/>
                    <a:gd name="T4" fmla="*/ 24 w 22069"/>
                    <a:gd name="T5" fmla="*/ 2993 h 21600"/>
                    <a:gd name="T6" fmla="*/ 0 60000 65536"/>
                    <a:gd name="T7" fmla="*/ 0 60000 65536"/>
                    <a:gd name="T8" fmla="*/ 0 60000 65536"/>
                    <a:gd name="T9" fmla="*/ 0 w 22069"/>
                    <a:gd name="T10" fmla="*/ 0 h 21600"/>
                    <a:gd name="T11" fmla="*/ 22069 w 22069"/>
                    <a:gd name="T12" fmla="*/ 21600 h 21600"/>
                  </a:gdLst>
                  <a:ahLst/>
                  <a:cxnLst>
                    <a:cxn ang="T6">
                      <a:pos x="T0" y="T1"/>
                    </a:cxn>
                    <a:cxn ang="T7">
                      <a:pos x="T2" y="T3"/>
                    </a:cxn>
                    <a:cxn ang="T8">
                      <a:pos x="T4" y="T5"/>
                    </a:cxn>
                  </a:cxnLst>
                  <a:rect l="T9" t="T10" r="T11" b="T12"/>
                  <a:pathLst>
                    <a:path w="22069" h="21600" fill="none" extrusionOk="0">
                      <a:moveTo>
                        <a:pt x="0" y="5"/>
                      </a:moveTo>
                      <a:cubicBezTo>
                        <a:pt x="156" y="1"/>
                        <a:pt x="312" y="-1"/>
                        <a:pt x="469" y="0"/>
                      </a:cubicBezTo>
                      <a:cubicBezTo>
                        <a:pt x="12398" y="0"/>
                        <a:pt x="22069" y="9670"/>
                        <a:pt x="22069" y="21600"/>
                      </a:cubicBezTo>
                    </a:path>
                    <a:path w="22069" h="21600" stroke="0" extrusionOk="0">
                      <a:moveTo>
                        <a:pt x="0" y="5"/>
                      </a:moveTo>
                      <a:cubicBezTo>
                        <a:pt x="156" y="1"/>
                        <a:pt x="312" y="-1"/>
                        <a:pt x="469" y="0"/>
                      </a:cubicBezTo>
                      <a:cubicBezTo>
                        <a:pt x="12398" y="0"/>
                        <a:pt x="22069" y="9670"/>
                        <a:pt x="22069" y="21600"/>
                      </a:cubicBezTo>
                      <a:lnTo>
                        <a:pt x="469" y="21600"/>
                      </a:lnTo>
                      <a:close/>
                    </a:path>
                  </a:pathLst>
                </a:custGeom>
                <a:noFill/>
                <a:ln w="9525">
                  <a:solidFill>
                    <a:srgbClr val="990033"/>
                  </a:solidFill>
                  <a:round/>
                  <a:headEnd/>
                  <a:tailEnd/>
                </a:ln>
              </p:spPr>
              <p:txBody>
                <a:bodyPr wrap="none" anchor="ctr"/>
                <a:lstStyle/>
                <a:p>
                  <a:endParaRPr lang="fr-FR"/>
                </a:p>
              </p:txBody>
            </p:sp>
            <p:sp>
              <p:nvSpPr>
                <p:cNvPr id="121" name="Line 153"/>
                <p:cNvSpPr>
                  <a:spLocks noChangeShapeType="1"/>
                </p:cNvSpPr>
                <p:nvPr/>
              </p:nvSpPr>
              <p:spPr bwMode="auto">
                <a:xfrm>
                  <a:off x="9774" y="6512"/>
                  <a:ext cx="3130" cy="0"/>
                </a:xfrm>
                <a:prstGeom prst="line">
                  <a:avLst/>
                </a:prstGeom>
                <a:noFill/>
                <a:ln w="9525">
                  <a:solidFill>
                    <a:srgbClr val="990033"/>
                  </a:solidFill>
                  <a:round/>
                  <a:headEnd/>
                  <a:tailEnd/>
                </a:ln>
              </p:spPr>
              <p:txBody>
                <a:bodyPr/>
                <a:lstStyle/>
                <a:p>
                  <a:endParaRPr lang="fr-FR"/>
                </a:p>
              </p:txBody>
            </p:sp>
          </p:grpSp>
          <p:grpSp>
            <p:nvGrpSpPr>
              <p:cNvPr id="99" name="Group 154"/>
              <p:cNvGrpSpPr>
                <a:grpSpLocks/>
              </p:cNvGrpSpPr>
              <p:nvPr/>
            </p:nvGrpSpPr>
            <p:grpSpPr bwMode="auto">
              <a:xfrm>
                <a:off x="4377" y="6512"/>
                <a:ext cx="4309" cy="6122"/>
                <a:chOff x="8595" y="6512"/>
                <a:chExt cx="4309" cy="6122"/>
              </a:xfrm>
            </p:grpSpPr>
            <p:sp>
              <p:nvSpPr>
                <p:cNvPr id="112" name="Arc 155"/>
                <p:cNvSpPr>
                  <a:spLocks/>
                </p:cNvSpPr>
                <p:nvPr/>
              </p:nvSpPr>
              <p:spPr bwMode="auto">
                <a:xfrm>
                  <a:off x="8595" y="6512"/>
                  <a:ext cx="2586" cy="3129"/>
                </a:xfrm>
                <a:custGeom>
                  <a:avLst/>
                  <a:gdLst>
                    <a:gd name="T0" fmla="*/ 0 w 21600"/>
                    <a:gd name="T1" fmla="*/ 0 h 21600"/>
                    <a:gd name="T2" fmla="*/ 2586 w 21600"/>
                    <a:gd name="T3" fmla="*/ 3129 h 21600"/>
                    <a:gd name="T4" fmla="*/ 0 w 21600"/>
                    <a:gd name="T5" fmla="*/ 3129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990033"/>
                  </a:solidFill>
                  <a:round/>
                  <a:headEnd/>
                  <a:tailEnd/>
                </a:ln>
              </p:spPr>
              <p:txBody>
                <a:bodyPr wrap="none" anchor="ctr"/>
                <a:lstStyle/>
                <a:p>
                  <a:endParaRPr lang="fr-FR"/>
                </a:p>
              </p:txBody>
            </p:sp>
            <p:sp>
              <p:nvSpPr>
                <p:cNvPr id="113" name="Arc 156"/>
                <p:cNvSpPr>
                  <a:spLocks/>
                </p:cNvSpPr>
                <p:nvPr/>
              </p:nvSpPr>
              <p:spPr bwMode="auto">
                <a:xfrm flipV="1">
                  <a:off x="9729" y="9505"/>
                  <a:ext cx="1452" cy="3129"/>
                </a:xfrm>
                <a:custGeom>
                  <a:avLst/>
                  <a:gdLst>
                    <a:gd name="T0" fmla="*/ 0 w 21600"/>
                    <a:gd name="T1" fmla="*/ 0 h 21600"/>
                    <a:gd name="T2" fmla="*/ 1452 w 21600"/>
                    <a:gd name="T3" fmla="*/ 3129 h 21600"/>
                    <a:gd name="T4" fmla="*/ 0 w 21600"/>
                    <a:gd name="T5" fmla="*/ 3129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990033"/>
                  </a:solidFill>
                  <a:round/>
                  <a:headEnd/>
                  <a:tailEnd/>
                </a:ln>
              </p:spPr>
              <p:txBody>
                <a:bodyPr wrap="none" anchor="ctr"/>
                <a:lstStyle/>
                <a:p>
                  <a:endParaRPr lang="fr-FR"/>
                </a:p>
              </p:txBody>
            </p:sp>
            <p:sp>
              <p:nvSpPr>
                <p:cNvPr id="114" name="Arc 157"/>
                <p:cNvSpPr>
                  <a:spLocks/>
                </p:cNvSpPr>
                <p:nvPr/>
              </p:nvSpPr>
              <p:spPr bwMode="auto">
                <a:xfrm flipH="1" flipV="1">
                  <a:off x="8641" y="9505"/>
                  <a:ext cx="1088" cy="3129"/>
                </a:xfrm>
                <a:custGeom>
                  <a:avLst/>
                  <a:gdLst>
                    <a:gd name="T0" fmla="*/ 0 w 21600"/>
                    <a:gd name="T1" fmla="*/ 0 h 21600"/>
                    <a:gd name="T2" fmla="*/ 1088 w 21600"/>
                    <a:gd name="T3" fmla="*/ 3129 h 21600"/>
                    <a:gd name="T4" fmla="*/ 0 w 21600"/>
                    <a:gd name="T5" fmla="*/ 3129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990033"/>
                  </a:solidFill>
                  <a:round/>
                  <a:headEnd/>
                  <a:tailEnd/>
                </a:ln>
              </p:spPr>
              <p:txBody>
                <a:bodyPr wrap="none" anchor="ctr"/>
                <a:lstStyle/>
                <a:p>
                  <a:endParaRPr lang="fr-FR"/>
                </a:p>
              </p:txBody>
            </p:sp>
            <p:sp>
              <p:nvSpPr>
                <p:cNvPr id="115" name="Arc 158"/>
                <p:cNvSpPr>
                  <a:spLocks/>
                </p:cNvSpPr>
                <p:nvPr/>
              </p:nvSpPr>
              <p:spPr bwMode="auto">
                <a:xfrm flipH="1">
                  <a:off x="8641" y="6512"/>
                  <a:ext cx="1112" cy="2993"/>
                </a:xfrm>
                <a:custGeom>
                  <a:avLst/>
                  <a:gdLst>
                    <a:gd name="T0" fmla="*/ 0 w 22069"/>
                    <a:gd name="T1" fmla="*/ 1 h 21600"/>
                    <a:gd name="T2" fmla="*/ 1112 w 22069"/>
                    <a:gd name="T3" fmla="*/ 2993 h 21600"/>
                    <a:gd name="T4" fmla="*/ 24 w 22069"/>
                    <a:gd name="T5" fmla="*/ 2993 h 21600"/>
                    <a:gd name="T6" fmla="*/ 0 60000 65536"/>
                    <a:gd name="T7" fmla="*/ 0 60000 65536"/>
                    <a:gd name="T8" fmla="*/ 0 60000 65536"/>
                    <a:gd name="T9" fmla="*/ 0 w 22069"/>
                    <a:gd name="T10" fmla="*/ 0 h 21600"/>
                    <a:gd name="T11" fmla="*/ 22069 w 22069"/>
                    <a:gd name="T12" fmla="*/ 21600 h 21600"/>
                  </a:gdLst>
                  <a:ahLst/>
                  <a:cxnLst>
                    <a:cxn ang="T6">
                      <a:pos x="T0" y="T1"/>
                    </a:cxn>
                    <a:cxn ang="T7">
                      <a:pos x="T2" y="T3"/>
                    </a:cxn>
                    <a:cxn ang="T8">
                      <a:pos x="T4" y="T5"/>
                    </a:cxn>
                  </a:cxnLst>
                  <a:rect l="T9" t="T10" r="T11" b="T12"/>
                  <a:pathLst>
                    <a:path w="22069" h="21600" fill="none" extrusionOk="0">
                      <a:moveTo>
                        <a:pt x="0" y="5"/>
                      </a:moveTo>
                      <a:cubicBezTo>
                        <a:pt x="156" y="1"/>
                        <a:pt x="312" y="-1"/>
                        <a:pt x="469" y="0"/>
                      </a:cubicBezTo>
                      <a:cubicBezTo>
                        <a:pt x="12398" y="0"/>
                        <a:pt x="22069" y="9670"/>
                        <a:pt x="22069" y="21600"/>
                      </a:cubicBezTo>
                    </a:path>
                    <a:path w="22069" h="21600" stroke="0" extrusionOk="0">
                      <a:moveTo>
                        <a:pt x="0" y="5"/>
                      </a:moveTo>
                      <a:cubicBezTo>
                        <a:pt x="156" y="1"/>
                        <a:pt x="312" y="-1"/>
                        <a:pt x="469" y="0"/>
                      </a:cubicBezTo>
                      <a:cubicBezTo>
                        <a:pt x="12398" y="0"/>
                        <a:pt x="22069" y="9670"/>
                        <a:pt x="22069" y="21600"/>
                      </a:cubicBezTo>
                      <a:lnTo>
                        <a:pt x="469" y="21600"/>
                      </a:lnTo>
                      <a:close/>
                    </a:path>
                  </a:pathLst>
                </a:custGeom>
                <a:noFill/>
                <a:ln w="9525">
                  <a:solidFill>
                    <a:srgbClr val="990033"/>
                  </a:solidFill>
                  <a:round/>
                  <a:headEnd/>
                  <a:tailEnd/>
                </a:ln>
              </p:spPr>
              <p:txBody>
                <a:bodyPr wrap="none" anchor="ctr"/>
                <a:lstStyle/>
                <a:p>
                  <a:endParaRPr lang="fr-FR"/>
                </a:p>
              </p:txBody>
            </p:sp>
            <p:sp>
              <p:nvSpPr>
                <p:cNvPr id="116" name="Line 159"/>
                <p:cNvSpPr>
                  <a:spLocks noChangeShapeType="1"/>
                </p:cNvSpPr>
                <p:nvPr/>
              </p:nvSpPr>
              <p:spPr bwMode="auto">
                <a:xfrm>
                  <a:off x="9774" y="6512"/>
                  <a:ext cx="3130" cy="0"/>
                </a:xfrm>
                <a:prstGeom prst="line">
                  <a:avLst/>
                </a:prstGeom>
                <a:noFill/>
                <a:ln w="9525">
                  <a:solidFill>
                    <a:srgbClr val="990033"/>
                  </a:solidFill>
                  <a:round/>
                  <a:headEnd/>
                  <a:tailEnd/>
                </a:ln>
              </p:spPr>
              <p:txBody>
                <a:bodyPr/>
                <a:lstStyle/>
                <a:p>
                  <a:endParaRPr lang="fr-FR"/>
                </a:p>
              </p:txBody>
            </p:sp>
          </p:grpSp>
          <p:grpSp>
            <p:nvGrpSpPr>
              <p:cNvPr id="100" name="Group 160"/>
              <p:cNvGrpSpPr>
                <a:grpSpLocks/>
              </p:cNvGrpSpPr>
              <p:nvPr/>
            </p:nvGrpSpPr>
            <p:grpSpPr bwMode="auto">
              <a:xfrm>
                <a:off x="0" y="6512"/>
                <a:ext cx="4309" cy="6122"/>
                <a:chOff x="8595" y="6512"/>
                <a:chExt cx="4309" cy="6122"/>
              </a:xfrm>
            </p:grpSpPr>
            <p:sp>
              <p:nvSpPr>
                <p:cNvPr id="107" name="Arc 161"/>
                <p:cNvSpPr>
                  <a:spLocks/>
                </p:cNvSpPr>
                <p:nvPr/>
              </p:nvSpPr>
              <p:spPr bwMode="auto">
                <a:xfrm>
                  <a:off x="8595" y="6512"/>
                  <a:ext cx="2586" cy="3129"/>
                </a:xfrm>
                <a:custGeom>
                  <a:avLst/>
                  <a:gdLst>
                    <a:gd name="T0" fmla="*/ 0 w 21600"/>
                    <a:gd name="T1" fmla="*/ 0 h 21600"/>
                    <a:gd name="T2" fmla="*/ 2586 w 21600"/>
                    <a:gd name="T3" fmla="*/ 3129 h 21600"/>
                    <a:gd name="T4" fmla="*/ 0 w 21600"/>
                    <a:gd name="T5" fmla="*/ 3129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990033"/>
                  </a:solidFill>
                  <a:round/>
                  <a:headEnd/>
                  <a:tailEnd/>
                </a:ln>
              </p:spPr>
              <p:txBody>
                <a:bodyPr wrap="none" anchor="ctr"/>
                <a:lstStyle/>
                <a:p>
                  <a:endParaRPr lang="fr-FR"/>
                </a:p>
              </p:txBody>
            </p:sp>
            <p:sp>
              <p:nvSpPr>
                <p:cNvPr id="108" name="Arc 162"/>
                <p:cNvSpPr>
                  <a:spLocks/>
                </p:cNvSpPr>
                <p:nvPr/>
              </p:nvSpPr>
              <p:spPr bwMode="auto">
                <a:xfrm flipV="1">
                  <a:off x="9729" y="9505"/>
                  <a:ext cx="1452" cy="3129"/>
                </a:xfrm>
                <a:custGeom>
                  <a:avLst/>
                  <a:gdLst>
                    <a:gd name="T0" fmla="*/ 0 w 21600"/>
                    <a:gd name="T1" fmla="*/ 0 h 21600"/>
                    <a:gd name="T2" fmla="*/ 1452 w 21600"/>
                    <a:gd name="T3" fmla="*/ 3129 h 21600"/>
                    <a:gd name="T4" fmla="*/ 0 w 21600"/>
                    <a:gd name="T5" fmla="*/ 3129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990033"/>
                  </a:solidFill>
                  <a:round/>
                  <a:headEnd/>
                  <a:tailEnd/>
                </a:ln>
              </p:spPr>
              <p:txBody>
                <a:bodyPr wrap="none" anchor="ctr"/>
                <a:lstStyle/>
                <a:p>
                  <a:endParaRPr lang="fr-FR"/>
                </a:p>
              </p:txBody>
            </p:sp>
            <p:sp>
              <p:nvSpPr>
                <p:cNvPr id="109" name="Arc 163"/>
                <p:cNvSpPr>
                  <a:spLocks/>
                </p:cNvSpPr>
                <p:nvPr/>
              </p:nvSpPr>
              <p:spPr bwMode="auto">
                <a:xfrm flipH="1" flipV="1">
                  <a:off x="8641" y="9505"/>
                  <a:ext cx="1088" cy="3129"/>
                </a:xfrm>
                <a:custGeom>
                  <a:avLst/>
                  <a:gdLst>
                    <a:gd name="T0" fmla="*/ 0 w 21600"/>
                    <a:gd name="T1" fmla="*/ 0 h 21600"/>
                    <a:gd name="T2" fmla="*/ 1088 w 21600"/>
                    <a:gd name="T3" fmla="*/ 3129 h 21600"/>
                    <a:gd name="T4" fmla="*/ 0 w 21600"/>
                    <a:gd name="T5" fmla="*/ 3129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990033"/>
                  </a:solidFill>
                  <a:round/>
                  <a:headEnd/>
                  <a:tailEnd/>
                </a:ln>
              </p:spPr>
              <p:txBody>
                <a:bodyPr wrap="none" anchor="ctr"/>
                <a:lstStyle/>
                <a:p>
                  <a:endParaRPr lang="fr-FR"/>
                </a:p>
              </p:txBody>
            </p:sp>
            <p:sp>
              <p:nvSpPr>
                <p:cNvPr id="110" name="Arc 164"/>
                <p:cNvSpPr>
                  <a:spLocks/>
                </p:cNvSpPr>
                <p:nvPr/>
              </p:nvSpPr>
              <p:spPr bwMode="auto">
                <a:xfrm flipH="1">
                  <a:off x="8641" y="6512"/>
                  <a:ext cx="1112" cy="2993"/>
                </a:xfrm>
                <a:custGeom>
                  <a:avLst/>
                  <a:gdLst>
                    <a:gd name="T0" fmla="*/ 0 w 22069"/>
                    <a:gd name="T1" fmla="*/ 1 h 21600"/>
                    <a:gd name="T2" fmla="*/ 1112 w 22069"/>
                    <a:gd name="T3" fmla="*/ 2993 h 21600"/>
                    <a:gd name="T4" fmla="*/ 24 w 22069"/>
                    <a:gd name="T5" fmla="*/ 2993 h 21600"/>
                    <a:gd name="T6" fmla="*/ 0 60000 65536"/>
                    <a:gd name="T7" fmla="*/ 0 60000 65536"/>
                    <a:gd name="T8" fmla="*/ 0 60000 65536"/>
                    <a:gd name="T9" fmla="*/ 0 w 22069"/>
                    <a:gd name="T10" fmla="*/ 0 h 21600"/>
                    <a:gd name="T11" fmla="*/ 22069 w 22069"/>
                    <a:gd name="T12" fmla="*/ 21600 h 21600"/>
                  </a:gdLst>
                  <a:ahLst/>
                  <a:cxnLst>
                    <a:cxn ang="T6">
                      <a:pos x="T0" y="T1"/>
                    </a:cxn>
                    <a:cxn ang="T7">
                      <a:pos x="T2" y="T3"/>
                    </a:cxn>
                    <a:cxn ang="T8">
                      <a:pos x="T4" y="T5"/>
                    </a:cxn>
                  </a:cxnLst>
                  <a:rect l="T9" t="T10" r="T11" b="T12"/>
                  <a:pathLst>
                    <a:path w="22069" h="21600" fill="none" extrusionOk="0">
                      <a:moveTo>
                        <a:pt x="0" y="5"/>
                      </a:moveTo>
                      <a:cubicBezTo>
                        <a:pt x="156" y="1"/>
                        <a:pt x="312" y="-1"/>
                        <a:pt x="469" y="0"/>
                      </a:cubicBezTo>
                      <a:cubicBezTo>
                        <a:pt x="12398" y="0"/>
                        <a:pt x="22069" y="9670"/>
                        <a:pt x="22069" y="21600"/>
                      </a:cubicBezTo>
                    </a:path>
                    <a:path w="22069" h="21600" stroke="0" extrusionOk="0">
                      <a:moveTo>
                        <a:pt x="0" y="5"/>
                      </a:moveTo>
                      <a:cubicBezTo>
                        <a:pt x="156" y="1"/>
                        <a:pt x="312" y="-1"/>
                        <a:pt x="469" y="0"/>
                      </a:cubicBezTo>
                      <a:cubicBezTo>
                        <a:pt x="12398" y="0"/>
                        <a:pt x="22069" y="9670"/>
                        <a:pt x="22069" y="21600"/>
                      </a:cubicBezTo>
                      <a:lnTo>
                        <a:pt x="469" y="21600"/>
                      </a:lnTo>
                      <a:close/>
                    </a:path>
                  </a:pathLst>
                </a:custGeom>
                <a:noFill/>
                <a:ln w="9525">
                  <a:solidFill>
                    <a:srgbClr val="990033"/>
                  </a:solidFill>
                  <a:round/>
                  <a:headEnd/>
                  <a:tailEnd/>
                </a:ln>
              </p:spPr>
              <p:txBody>
                <a:bodyPr wrap="none" anchor="ctr"/>
                <a:lstStyle/>
                <a:p>
                  <a:endParaRPr lang="fr-FR"/>
                </a:p>
              </p:txBody>
            </p:sp>
            <p:sp>
              <p:nvSpPr>
                <p:cNvPr id="111" name="Line 165"/>
                <p:cNvSpPr>
                  <a:spLocks noChangeShapeType="1"/>
                </p:cNvSpPr>
                <p:nvPr/>
              </p:nvSpPr>
              <p:spPr bwMode="auto">
                <a:xfrm>
                  <a:off x="9774" y="6512"/>
                  <a:ext cx="3130" cy="0"/>
                </a:xfrm>
                <a:prstGeom prst="line">
                  <a:avLst/>
                </a:prstGeom>
                <a:noFill/>
                <a:ln w="9525">
                  <a:solidFill>
                    <a:srgbClr val="990033"/>
                  </a:solidFill>
                  <a:round/>
                  <a:headEnd/>
                  <a:tailEnd/>
                </a:ln>
              </p:spPr>
              <p:txBody>
                <a:bodyPr/>
                <a:lstStyle/>
                <a:p>
                  <a:endParaRPr lang="fr-FR"/>
                </a:p>
              </p:txBody>
            </p:sp>
          </p:grpSp>
          <p:grpSp>
            <p:nvGrpSpPr>
              <p:cNvPr id="101" name="Group 166"/>
              <p:cNvGrpSpPr>
                <a:grpSpLocks/>
              </p:cNvGrpSpPr>
              <p:nvPr/>
            </p:nvGrpSpPr>
            <p:grpSpPr bwMode="auto">
              <a:xfrm>
                <a:off x="17077" y="6512"/>
                <a:ext cx="4309" cy="6122"/>
                <a:chOff x="8595" y="6512"/>
                <a:chExt cx="4309" cy="6122"/>
              </a:xfrm>
            </p:grpSpPr>
            <p:sp>
              <p:nvSpPr>
                <p:cNvPr id="102" name="Arc 167"/>
                <p:cNvSpPr>
                  <a:spLocks/>
                </p:cNvSpPr>
                <p:nvPr/>
              </p:nvSpPr>
              <p:spPr bwMode="auto">
                <a:xfrm>
                  <a:off x="8595" y="6512"/>
                  <a:ext cx="2586" cy="3129"/>
                </a:xfrm>
                <a:custGeom>
                  <a:avLst/>
                  <a:gdLst>
                    <a:gd name="T0" fmla="*/ 0 w 21600"/>
                    <a:gd name="T1" fmla="*/ 0 h 21600"/>
                    <a:gd name="T2" fmla="*/ 2586 w 21600"/>
                    <a:gd name="T3" fmla="*/ 3129 h 21600"/>
                    <a:gd name="T4" fmla="*/ 0 w 21600"/>
                    <a:gd name="T5" fmla="*/ 3129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990033"/>
                  </a:solidFill>
                  <a:round/>
                  <a:headEnd/>
                  <a:tailEnd/>
                </a:ln>
              </p:spPr>
              <p:txBody>
                <a:bodyPr wrap="none" anchor="ctr"/>
                <a:lstStyle/>
                <a:p>
                  <a:endParaRPr lang="fr-FR"/>
                </a:p>
              </p:txBody>
            </p:sp>
            <p:sp>
              <p:nvSpPr>
                <p:cNvPr id="103" name="Arc 168"/>
                <p:cNvSpPr>
                  <a:spLocks/>
                </p:cNvSpPr>
                <p:nvPr/>
              </p:nvSpPr>
              <p:spPr bwMode="auto">
                <a:xfrm flipV="1">
                  <a:off x="9729" y="9505"/>
                  <a:ext cx="1452" cy="3129"/>
                </a:xfrm>
                <a:custGeom>
                  <a:avLst/>
                  <a:gdLst>
                    <a:gd name="T0" fmla="*/ 0 w 21600"/>
                    <a:gd name="T1" fmla="*/ 0 h 21600"/>
                    <a:gd name="T2" fmla="*/ 1452 w 21600"/>
                    <a:gd name="T3" fmla="*/ 3129 h 21600"/>
                    <a:gd name="T4" fmla="*/ 0 w 21600"/>
                    <a:gd name="T5" fmla="*/ 3129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990033"/>
                  </a:solidFill>
                  <a:round/>
                  <a:headEnd/>
                  <a:tailEnd/>
                </a:ln>
              </p:spPr>
              <p:txBody>
                <a:bodyPr wrap="none" anchor="ctr"/>
                <a:lstStyle/>
                <a:p>
                  <a:endParaRPr lang="fr-FR"/>
                </a:p>
              </p:txBody>
            </p:sp>
            <p:sp>
              <p:nvSpPr>
                <p:cNvPr id="104" name="Arc 169"/>
                <p:cNvSpPr>
                  <a:spLocks/>
                </p:cNvSpPr>
                <p:nvPr/>
              </p:nvSpPr>
              <p:spPr bwMode="auto">
                <a:xfrm flipH="1" flipV="1">
                  <a:off x="8641" y="9505"/>
                  <a:ext cx="1088" cy="3129"/>
                </a:xfrm>
                <a:custGeom>
                  <a:avLst/>
                  <a:gdLst>
                    <a:gd name="T0" fmla="*/ 0 w 21600"/>
                    <a:gd name="T1" fmla="*/ 0 h 21600"/>
                    <a:gd name="T2" fmla="*/ 1088 w 21600"/>
                    <a:gd name="T3" fmla="*/ 3129 h 21600"/>
                    <a:gd name="T4" fmla="*/ 0 w 21600"/>
                    <a:gd name="T5" fmla="*/ 3129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990033"/>
                  </a:solidFill>
                  <a:round/>
                  <a:headEnd/>
                  <a:tailEnd/>
                </a:ln>
              </p:spPr>
              <p:txBody>
                <a:bodyPr wrap="none" anchor="ctr"/>
                <a:lstStyle/>
                <a:p>
                  <a:endParaRPr lang="fr-FR"/>
                </a:p>
              </p:txBody>
            </p:sp>
            <p:sp>
              <p:nvSpPr>
                <p:cNvPr id="105" name="Arc 170"/>
                <p:cNvSpPr>
                  <a:spLocks/>
                </p:cNvSpPr>
                <p:nvPr/>
              </p:nvSpPr>
              <p:spPr bwMode="auto">
                <a:xfrm flipH="1">
                  <a:off x="8641" y="6512"/>
                  <a:ext cx="1112" cy="2993"/>
                </a:xfrm>
                <a:custGeom>
                  <a:avLst/>
                  <a:gdLst>
                    <a:gd name="T0" fmla="*/ 0 w 22069"/>
                    <a:gd name="T1" fmla="*/ 1 h 21600"/>
                    <a:gd name="T2" fmla="*/ 1112 w 22069"/>
                    <a:gd name="T3" fmla="*/ 2993 h 21600"/>
                    <a:gd name="T4" fmla="*/ 24 w 22069"/>
                    <a:gd name="T5" fmla="*/ 2993 h 21600"/>
                    <a:gd name="T6" fmla="*/ 0 60000 65536"/>
                    <a:gd name="T7" fmla="*/ 0 60000 65536"/>
                    <a:gd name="T8" fmla="*/ 0 60000 65536"/>
                    <a:gd name="T9" fmla="*/ 0 w 22069"/>
                    <a:gd name="T10" fmla="*/ 0 h 21600"/>
                    <a:gd name="T11" fmla="*/ 22069 w 22069"/>
                    <a:gd name="T12" fmla="*/ 21600 h 21600"/>
                  </a:gdLst>
                  <a:ahLst/>
                  <a:cxnLst>
                    <a:cxn ang="T6">
                      <a:pos x="T0" y="T1"/>
                    </a:cxn>
                    <a:cxn ang="T7">
                      <a:pos x="T2" y="T3"/>
                    </a:cxn>
                    <a:cxn ang="T8">
                      <a:pos x="T4" y="T5"/>
                    </a:cxn>
                  </a:cxnLst>
                  <a:rect l="T9" t="T10" r="T11" b="T12"/>
                  <a:pathLst>
                    <a:path w="22069" h="21600" fill="none" extrusionOk="0">
                      <a:moveTo>
                        <a:pt x="0" y="5"/>
                      </a:moveTo>
                      <a:cubicBezTo>
                        <a:pt x="156" y="1"/>
                        <a:pt x="312" y="-1"/>
                        <a:pt x="469" y="0"/>
                      </a:cubicBezTo>
                      <a:cubicBezTo>
                        <a:pt x="12398" y="0"/>
                        <a:pt x="22069" y="9670"/>
                        <a:pt x="22069" y="21600"/>
                      </a:cubicBezTo>
                    </a:path>
                    <a:path w="22069" h="21600" stroke="0" extrusionOk="0">
                      <a:moveTo>
                        <a:pt x="0" y="5"/>
                      </a:moveTo>
                      <a:cubicBezTo>
                        <a:pt x="156" y="1"/>
                        <a:pt x="312" y="-1"/>
                        <a:pt x="469" y="0"/>
                      </a:cubicBezTo>
                      <a:cubicBezTo>
                        <a:pt x="12398" y="0"/>
                        <a:pt x="22069" y="9670"/>
                        <a:pt x="22069" y="21600"/>
                      </a:cubicBezTo>
                      <a:lnTo>
                        <a:pt x="469" y="21600"/>
                      </a:lnTo>
                      <a:close/>
                    </a:path>
                  </a:pathLst>
                </a:custGeom>
                <a:noFill/>
                <a:ln w="9525">
                  <a:solidFill>
                    <a:srgbClr val="990033"/>
                  </a:solidFill>
                  <a:round/>
                  <a:headEnd/>
                  <a:tailEnd/>
                </a:ln>
              </p:spPr>
              <p:txBody>
                <a:bodyPr wrap="none" anchor="ctr"/>
                <a:lstStyle/>
                <a:p>
                  <a:endParaRPr lang="fr-FR"/>
                </a:p>
              </p:txBody>
            </p:sp>
            <p:sp>
              <p:nvSpPr>
                <p:cNvPr id="106" name="Line 171"/>
                <p:cNvSpPr>
                  <a:spLocks noChangeShapeType="1"/>
                </p:cNvSpPr>
                <p:nvPr/>
              </p:nvSpPr>
              <p:spPr bwMode="auto">
                <a:xfrm>
                  <a:off x="9774" y="6512"/>
                  <a:ext cx="3130" cy="0"/>
                </a:xfrm>
                <a:prstGeom prst="line">
                  <a:avLst/>
                </a:prstGeom>
                <a:noFill/>
                <a:ln w="9525">
                  <a:solidFill>
                    <a:srgbClr val="990033"/>
                  </a:solidFill>
                  <a:round/>
                  <a:headEnd/>
                  <a:tailEnd/>
                </a:ln>
              </p:spPr>
              <p:txBody>
                <a:bodyPr/>
                <a:lstStyle/>
                <a:p>
                  <a:endParaRPr lang="fr-FR"/>
                </a:p>
              </p:txBody>
            </p:sp>
          </p:grpSp>
        </p:grpSp>
        <p:grpSp>
          <p:nvGrpSpPr>
            <p:cNvPr id="24" name="Group 172"/>
            <p:cNvGrpSpPr>
              <a:grpSpLocks/>
            </p:cNvGrpSpPr>
            <p:nvPr/>
          </p:nvGrpSpPr>
          <p:grpSpPr bwMode="auto">
            <a:xfrm rot="3858794">
              <a:off x="4704" y="4370"/>
              <a:ext cx="94" cy="48"/>
              <a:chOff x="0" y="6512"/>
              <a:chExt cx="21386" cy="6122"/>
            </a:xfrm>
          </p:grpSpPr>
          <p:grpSp>
            <p:nvGrpSpPr>
              <p:cNvPr id="67" name="Group 173"/>
              <p:cNvGrpSpPr>
                <a:grpSpLocks/>
              </p:cNvGrpSpPr>
              <p:nvPr/>
            </p:nvGrpSpPr>
            <p:grpSpPr bwMode="auto">
              <a:xfrm>
                <a:off x="8595" y="6512"/>
                <a:ext cx="4309" cy="6122"/>
                <a:chOff x="8595" y="6512"/>
                <a:chExt cx="4309" cy="6122"/>
              </a:xfrm>
            </p:grpSpPr>
            <p:sp>
              <p:nvSpPr>
                <p:cNvPr id="92" name="Arc 174"/>
                <p:cNvSpPr>
                  <a:spLocks/>
                </p:cNvSpPr>
                <p:nvPr/>
              </p:nvSpPr>
              <p:spPr bwMode="auto">
                <a:xfrm>
                  <a:off x="8595" y="6512"/>
                  <a:ext cx="2586" cy="3129"/>
                </a:xfrm>
                <a:custGeom>
                  <a:avLst/>
                  <a:gdLst>
                    <a:gd name="T0" fmla="*/ 0 w 21600"/>
                    <a:gd name="T1" fmla="*/ 0 h 21600"/>
                    <a:gd name="T2" fmla="*/ 2586 w 21600"/>
                    <a:gd name="T3" fmla="*/ 3129 h 21600"/>
                    <a:gd name="T4" fmla="*/ 0 w 21600"/>
                    <a:gd name="T5" fmla="*/ 3129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990033"/>
                  </a:solidFill>
                  <a:round/>
                  <a:headEnd/>
                  <a:tailEnd/>
                </a:ln>
              </p:spPr>
              <p:txBody>
                <a:bodyPr wrap="none" anchor="ctr"/>
                <a:lstStyle/>
                <a:p>
                  <a:endParaRPr lang="fr-FR"/>
                </a:p>
              </p:txBody>
            </p:sp>
            <p:sp>
              <p:nvSpPr>
                <p:cNvPr id="93" name="Arc 175"/>
                <p:cNvSpPr>
                  <a:spLocks/>
                </p:cNvSpPr>
                <p:nvPr/>
              </p:nvSpPr>
              <p:spPr bwMode="auto">
                <a:xfrm flipV="1">
                  <a:off x="9729" y="9505"/>
                  <a:ext cx="1452" cy="3129"/>
                </a:xfrm>
                <a:custGeom>
                  <a:avLst/>
                  <a:gdLst>
                    <a:gd name="T0" fmla="*/ 0 w 21600"/>
                    <a:gd name="T1" fmla="*/ 0 h 21600"/>
                    <a:gd name="T2" fmla="*/ 1452 w 21600"/>
                    <a:gd name="T3" fmla="*/ 3129 h 21600"/>
                    <a:gd name="T4" fmla="*/ 0 w 21600"/>
                    <a:gd name="T5" fmla="*/ 3129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990033"/>
                  </a:solidFill>
                  <a:round/>
                  <a:headEnd/>
                  <a:tailEnd/>
                </a:ln>
              </p:spPr>
              <p:txBody>
                <a:bodyPr wrap="none" anchor="ctr"/>
                <a:lstStyle/>
                <a:p>
                  <a:endParaRPr lang="fr-FR"/>
                </a:p>
              </p:txBody>
            </p:sp>
            <p:sp>
              <p:nvSpPr>
                <p:cNvPr id="94" name="Arc 176"/>
                <p:cNvSpPr>
                  <a:spLocks/>
                </p:cNvSpPr>
                <p:nvPr/>
              </p:nvSpPr>
              <p:spPr bwMode="auto">
                <a:xfrm flipH="1" flipV="1">
                  <a:off x="8641" y="9505"/>
                  <a:ext cx="1088" cy="3129"/>
                </a:xfrm>
                <a:custGeom>
                  <a:avLst/>
                  <a:gdLst>
                    <a:gd name="T0" fmla="*/ 0 w 21600"/>
                    <a:gd name="T1" fmla="*/ 0 h 21600"/>
                    <a:gd name="T2" fmla="*/ 1088 w 21600"/>
                    <a:gd name="T3" fmla="*/ 3129 h 21600"/>
                    <a:gd name="T4" fmla="*/ 0 w 21600"/>
                    <a:gd name="T5" fmla="*/ 3129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990033"/>
                  </a:solidFill>
                  <a:round/>
                  <a:headEnd/>
                  <a:tailEnd/>
                </a:ln>
              </p:spPr>
              <p:txBody>
                <a:bodyPr wrap="none" anchor="ctr"/>
                <a:lstStyle/>
                <a:p>
                  <a:endParaRPr lang="fr-FR"/>
                </a:p>
              </p:txBody>
            </p:sp>
            <p:sp>
              <p:nvSpPr>
                <p:cNvPr id="95" name="Arc 177"/>
                <p:cNvSpPr>
                  <a:spLocks/>
                </p:cNvSpPr>
                <p:nvPr/>
              </p:nvSpPr>
              <p:spPr bwMode="auto">
                <a:xfrm flipH="1">
                  <a:off x="8641" y="6512"/>
                  <a:ext cx="1112" cy="2993"/>
                </a:xfrm>
                <a:custGeom>
                  <a:avLst/>
                  <a:gdLst>
                    <a:gd name="T0" fmla="*/ 0 w 22069"/>
                    <a:gd name="T1" fmla="*/ 1 h 21600"/>
                    <a:gd name="T2" fmla="*/ 1112 w 22069"/>
                    <a:gd name="T3" fmla="*/ 2993 h 21600"/>
                    <a:gd name="T4" fmla="*/ 24 w 22069"/>
                    <a:gd name="T5" fmla="*/ 2993 h 21600"/>
                    <a:gd name="T6" fmla="*/ 0 60000 65536"/>
                    <a:gd name="T7" fmla="*/ 0 60000 65536"/>
                    <a:gd name="T8" fmla="*/ 0 60000 65536"/>
                    <a:gd name="T9" fmla="*/ 0 w 22069"/>
                    <a:gd name="T10" fmla="*/ 0 h 21600"/>
                    <a:gd name="T11" fmla="*/ 22069 w 22069"/>
                    <a:gd name="T12" fmla="*/ 21600 h 21600"/>
                  </a:gdLst>
                  <a:ahLst/>
                  <a:cxnLst>
                    <a:cxn ang="T6">
                      <a:pos x="T0" y="T1"/>
                    </a:cxn>
                    <a:cxn ang="T7">
                      <a:pos x="T2" y="T3"/>
                    </a:cxn>
                    <a:cxn ang="T8">
                      <a:pos x="T4" y="T5"/>
                    </a:cxn>
                  </a:cxnLst>
                  <a:rect l="T9" t="T10" r="T11" b="T12"/>
                  <a:pathLst>
                    <a:path w="22069" h="21600" fill="none" extrusionOk="0">
                      <a:moveTo>
                        <a:pt x="0" y="5"/>
                      </a:moveTo>
                      <a:cubicBezTo>
                        <a:pt x="156" y="1"/>
                        <a:pt x="312" y="-1"/>
                        <a:pt x="469" y="0"/>
                      </a:cubicBezTo>
                      <a:cubicBezTo>
                        <a:pt x="12398" y="0"/>
                        <a:pt x="22069" y="9670"/>
                        <a:pt x="22069" y="21600"/>
                      </a:cubicBezTo>
                    </a:path>
                    <a:path w="22069" h="21600" stroke="0" extrusionOk="0">
                      <a:moveTo>
                        <a:pt x="0" y="5"/>
                      </a:moveTo>
                      <a:cubicBezTo>
                        <a:pt x="156" y="1"/>
                        <a:pt x="312" y="-1"/>
                        <a:pt x="469" y="0"/>
                      </a:cubicBezTo>
                      <a:cubicBezTo>
                        <a:pt x="12398" y="0"/>
                        <a:pt x="22069" y="9670"/>
                        <a:pt x="22069" y="21600"/>
                      </a:cubicBezTo>
                      <a:lnTo>
                        <a:pt x="469" y="21600"/>
                      </a:lnTo>
                      <a:close/>
                    </a:path>
                  </a:pathLst>
                </a:custGeom>
                <a:noFill/>
                <a:ln w="9525">
                  <a:solidFill>
                    <a:srgbClr val="990033"/>
                  </a:solidFill>
                  <a:round/>
                  <a:headEnd/>
                  <a:tailEnd/>
                </a:ln>
              </p:spPr>
              <p:txBody>
                <a:bodyPr wrap="none" anchor="ctr"/>
                <a:lstStyle/>
                <a:p>
                  <a:endParaRPr lang="fr-FR"/>
                </a:p>
              </p:txBody>
            </p:sp>
            <p:sp>
              <p:nvSpPr>
                <p:cNvPr id="96" name="Line 178"/>
                <p:cNvSpPr>
                  <a:spLocks noChangeShapeType="1"/>
                </p:cNvSpPr>
                <p:nvPr/>
              </p:nvSpPr>
              <p:spPr bwMode="auto">
                <a:xfrm>
                  <a:off x="9774" y="6512"/>
                  <a:ext cx="3130" cy="0"/>
                </a:xfrm>
                <a:prstGeom prst="line">
                  <a:avLst/>
                </a:prstGeom>
                <a:noFill/>
                <a:ln w="9525">
                  <a:solidFill>
                    <a:srgbClr val="990033"/>
                  </a:solidFill>
                  <a:round/>
                  <a:headEnd/>
                  <a:tailEnd/>
                </a:ln>
              </p:spPr>
              <p:txBody>
                <a:bodyPr/>
                <a:lstStyle/>
                <a:p>
                  <a:endParaRPr lang="fr-FR"/>
                </a:p>
              </p:txBody>
            </p:sp>
          </p:grpSp>
          <p:grpSp>
            <p:nvGrpSpPr>
              <p:cNvPr id="68" name="Group 179"/>
              <p:cNvGrpSpPr>
                <a:grpSpLocks/>
              </p:cNvGrpSpPr>
              <p:nvPr/>
            </p:nvGrpSpPr>
            <p:grpSpPr bwMode="auto">
              <a:xfrm>
                <a:off x="12768" y="6512"/>
                <a:ext cx="4309" cy="6122"/>
                <a:chOff x="8595" y="6512"/>
                <a:chExt cx="4309" cy="6122"/>
              </a:xfrm>
            </p:grpSpPr>
            <p:sp>
              <p:nvSpPr>
                <p:cNvPr id="87" name="Arc 180"/>
                <p:cNvSpPr>
                  <a:spLocks/>
                </p:cNvSpPr>
                <p:nvPr/>
              </p:nvSpPr>
              <p:spPr bwMode="auto">
                <a:xfrm>
                  <a:off x="8595" y="6512"/>
                  <a:ext cx="2586" cy="3129"/>
                </a:xfrm>
                <a:custGeom>
                  <a:avLst/>
                  <a:gdLst>
                    <a:gd name="T0" fmla="*/ 0 w 21600"/>
                    <a:gd name="T1" fmla="*/ 0 h 21600"/>
                    <a:gd name="T2" fmla="*/ 2586 w 21600"/>
                    <a:gd name="T3" fmla="*/ 3129 h 21600"/>
                    <a:gd name="T4" fmla="*/ 0 w 21600"/>
                    <a:gd name="T5" fmla="*/ 3129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990033"/>
                  </a:solidFill>
                  <a:round/>
                  <a:headEnd/>
                  <a:tailEnd/>
                </a:ln>
              </p:spPr>
              <p:txBody>
                <a:bodyPr wrap="none" anchor="ctr"/>
                <a:lstStyle/>
                <a:p>
                  <a:endParaRPr lang="fr-FR"/>
                </a:p>
              </p:txBody>
            </p:sp>
            <p:sp>
              <p:nvSpPr>
                <p:cNvPr id="88" name="Arc 181"/>
                <p:cNvSpPr>
                  <a:spLocks/>
                </p:cNvSpPr>
                <p:nvPr/>
              </p:nvSpPr>
              <p:spPr bwMode="auto">
                <a:xfrm flipV="1">
                  <a:off x="9729" y="9505"/>
                  <a:ext cx="1452" cy="3129"/>
                </a:xfrm>
                <a:custGeom>
                  <a:avLst/>
                  <a:gdLst>
                    <a:gd name="T0" fmla="*/ 0 w 21600"/>
                    <a:gd name="T1" fmla="*/ 0 h 21600"/>
                    <a:gd name="T2" fmla="*/ 1452 w 21600"/>
                    <a:gd name="T3" fmla="*/ 3129 h 21600"/>
                    <a:gd name="T4" fmla="*/ 0 w 21600"/>
                    <a:gd name="T5" fmla="*/ 3129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990033"/>
                  </a:solidFill>
                  <a:round/>
                  <a:headEnd/>
                  <a:tailEnd/>
                </a:ln>
              </p:spPr>
              <p:txBody>
                <a:bodyPr wrap="none" anchor="ctr"/>
                <a:lstStyle/>
                <a:p>
                  <a:endParaRPr lang="fr-FR"/>
                </a:p>
              </p:txBody>
            </p:sp>
            <p:sp>
              <p:nvSpPr>
                <p:cNvPr id="89" name="Arc 182"/>
                <p:cNvSpPr>
                  <a:spLocks/>
                </p:cNvSpPr>
                <p:nvPr/>
              </p:nvSpPr>
              <p:spPr bwMode="auto">
                <a:xfrm flipH="1" flipV="1">
                  <a:off x="8641" y="9505"/>
                  <a:ext cx="1088" cy="3129"/>
                </a:xfrm>
                <a:custGeom>
                  <a:avLst/>
                  <a:gdLst>
                    <a:gd name="T0" fmla="*/ 0 w 21600"/>
                    <a:gd name="T1" fmla="*/ 0 h 21600"/>
                    <a:gd name="T2" fmla="*/ 1088 w 21600"/>
                    <a:gd name="T3" fmla="*/ 3129 h 21600"/>
                    <a:gd name="T4" fmla="*/ 0 w 21600"/>
                    <a:gd name="T5" fmla="*/ 3129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990033"/>
                  </a:solidFill>
                  <a:round/>
                  <a:headEnd/>
                  <a:tailEnd/>
                </a:ln>
              </p:spPr>
              <p:txBody>
                <a:bodyPr wrap="none" anchor="ctr"/>
                <a:lstStyle/>
                <a:p>
                  <a:endParaRPr lang="fr-FR"/>
                </a:p>
              </p:txBody>
            </p:sp>
            <p:sp>
              <p:nvSpPr>
                <p:cNvPr id="90" name="Arc 183"/>
                <p:cNvSpPr>
                  <a:spLocks/>
                </p:cNvSpPr>
                <p:nvPr/>
              </p:nvSpPr>
              <p:spPr bwMode="auto">
                <a:xfrm flipH="1">
                  <a:off x="8641" y="6512"/>
                  <a:ext cx="1112" cy="2993"/>
                </a:xfrm>
                <a:custGeom>
                  <a:avLst/>
                  <a:gdLst>
                    <a:gd name="T0" fmla="*/ 0 w 22069"/>
                    <a:gd name="T1" fmla="*/ 1 h 21600"/>
                    <a:gd name="T2" fmla="*/ 1112 w 22069"/>
                    <a:gd name="T3" fmla="*/ 2993 h 21600"/>
                    <a:gd name="T4" fmla="*/ 24 w 22069"/>
                    <a:gd name="T5" fmla="*/ 2993 h 21600"/>
                    <a:gd name="T6" fmla="*/ 0 60000 65536"/>
                    <a:gd name="T7" fmla="*/ 0 60000 65536"/>
                    <a:gd name="T8" fmla="*/ 0 60000 65536"/>
                    <a:gd name="T9" fmla="*/ 0 w 22069"/>
                    <a:gd name="T10" fmla="*/ 0 h 21600"/>
                    <a:gd name="T11" fmla="*/ 22069 w 22069"/>
                    <a:gd name="T12" fmla="*/ 21600 h 21600"/>
                  </a:gdLst>
                  <a:ahLst/>
                  <a:cxnLst>
                    <a:cxn ang="T6">
                      <a:pos x="T0" y="T1"/>
                    </a:cxn>
                    <a:cxn ang="T7">
                      <a:pos x="T2" y="T3"/>
                    </a:cxn>
                    <a:cxn ang="T8">
                      <a:pos x="T4" y="T5"/>
                    </a:cxn>
                  </a:cxnLst>
                  <a:rect l="T9" t="T10" r="T11" b="T12"/>
                  <a:pathLst>
                    <a:path w="22069" h="21600" fill="none" extrusionOk="0">
                      <a:moveTo>
                        <a:pt x="0" y="5"/>
                      </a:moveTo>
                      <a:cubicBezTo>
                        <a:pt x="156" y="1"/>
                        <a:pt x="312" y="-1"/>
                        <a:pt x="469" y="0"/>
                      </a:cubicBezTo>
                      <a:cubicBezTo>
                        <a:pt x="12398" y="0"/>
                        <a:pt x="22069" y="9670"/>
                        <a:pt x="22069" y="21600"/>
                      </a:cubicBezTo>
                    </a:path>
                    <a:path w="22069" h="21600" stroke="0" extrusionOk="0">
                      <a:moveTo>
                        <a:pt x="0" y="5"/>
                      </a:moveTo>
                      <a:cubicBezTo>
                        <a:pt x="156" y="1"/>
                        <a:pt x="312" y="-1"/>
                        <a:pt x="469" y="0"/>
                      </a:cubicBezTo>
                      <a:cubicBezTo>
                        <a:pt x="12398" y="0"/>
                        <a:pt x="22069" y="9670"/>
                        <a:pt x="22069" y="21600"/>
                      </a:cubicBezTo>
                      <a:lnTo>
                        <a:pt x="469" y="21600"/>
                      </a:lnTo>
                      <a:close/>
                    </a:path>
                  </a:pathLst>
                </a:custGeom>
                <a:noFill/>
                <a:ln w="9525">
                  <a:solidFill>
                    <a:srgbClr val="990033"/>
                  </a:solidFill>
                  <a:round/>
                  <a:headEnd/>
                  <a:tailEnd/>
                </a:ln>
              </p:spPr>
              <p:txBody>
                <a:bodyPr wrap="none" anchor="ctr"/>
                <a:lstStyle/>
                <a:p>
                  <a:endParaRPr lang="fr-FR"/>
                </a:p>
              </p:txBody>
            </p:sp>
            <p:sp>
              <p:nvSpPr>
                <p:cNvPr id="91" name="Line 184"/>
                <p:cNvSpPr>
                  <a:spLocks noChangeShapeType="1"/>
                </p:cNvSpPr>
                <p:nvPr/>
              </p:nvSpPr>
              <p:spPr bwMode="auto">
                <a:xfrm>
                  <a:off x="9774" y="6512"/>
                  <a:ext cx="3130" cy="0"/>
                </a:xfrm>
                <a:prstGeom prst="line">
                  <a:avLst/>
                </a:prstGeom>
                <a:noFill/>
                <a:ln w="9525">
                  <a:solidFill>
                    <a:srgbClr val="990033"/>
                  </a:solidFill>
                  <a:round/>
                  <a:headEnd/>
                  <a:tailEnd/>
                </a:ln>
              </p:spPr>
              <p:txBody>
                <a:bodyPr/>
                <a:lstStyle/>
                <a:p>
                  <a:endParaRPr lang="fr-FR"/>
                </a:p>
              </p:txBody>
            </p:sp>
          </p:grpSp>
          <p:grpSp>
            <p:nvGrpSpPr>
              <p:cNvPr id="69" name="Group 185"/>
              <p:cNvGrpSpPr>
                <a:grpSpLocks/>
              </p:cNvGrpSpPr>
              <p:nvPr/>
            </p:nvGrpSpPr>
            <p:grpSpPr bwMode="auto">
              <a:xfrm>
                <a:off x="4377" y="6512"/>
                <a:ext cx="4309" cy="6122"/>
                <a:chOff x="8595" y="6512"/>
                <a:chExt cx="4309" cy="6122"/>
              </a:xfrm>
            </p:grpSpPr>
            <p:sp>
              <p:nvSpPr>
                <p:cNvPr id="82" name="Arc 186"/>
                <p:cNvSpPr>
                  <a:spLocks/>
                </p:cNvSpPr>
                <p:nvPr/>
              </p:nvSpPr>
              <p:spPr bwMode="auto">
                <a:xfrm>
                  <a:off x="8595" y="6512"/>
                  <a:ext cx="2586" cy="3129"/>
                </a:xfrm>
                <a:custGeom>
                  <a:avLst/>
                  <a:gdLst>
                    <a:gd name="T0" fmla="*/ 0 w 21600"/>
                    <a:gd name="T1" fmla="*/ 0 h 21600"/>
                    <a:gd name="T2" fmla="*/ 2586 w 21600"/>
                    <a:gd name="T3" fmla="*/ 3129 h 21600"/>
                    <a:gd name="T4" fmla="*/ 0 w 21600"/>
                    <a:gd name="T5" fmla="*/ 3129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990033"/>
                  </a:solidFill>
                  <a:round/>
                  <a:headEnd/>
                  <a:tailEnd/>
                </a:ln>
              </p:spPr>
              <p:txBody>
                <a:bodyPr wrap="none" anchor="ctr"/>
                <a:lstStyle/>
                <a:p>
                  <a:endParaRPr lang="fr-FR"/>
                </a:p>
              </p:txBody>
            </p:sp>
            <p:sp>
              <p:nvSpPr>
                <p:cNvPr id="83" name="Arc 187"/>
                <p:cNvSpPr>
                  <a:spLocks/>
                </p:cNvSpPr>
                <p:nvPr/>
              </p:nvSpPr>
              <p:spPr bwMode="auto">
                <a:xfrm flipV="1">
                  <a:off x="9729" y="9505"/>
                  <a:ext cx="1452" cy="3129"/>
                </a:xfrm>
                <a:custGeom>
                  <a:avLst/>
                  <a:gdLst>
                    <a:gd name="T0" fmla="*/ 0 w 21600"/>
                    <a:gd name="T1" fmla="*/ 0 h 21600"/>
                    <a:gd name="T2" fmla="*/ 1452 w 21600"/>
                    <a:gd name="T3" fmla="*/ 3129 h 21600"/>
                    <a:gd name="T4" fmla="*/ 0 w 21600"/>
                    <a:gd name="T5" fmla="*/ 3129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990033"/>
                  </a:solidFill>
                  <a:round/>
                  <a:headEnd/>
                  <a:tailEnd/>
                </a:ln>
              </p:spPr>
              <p:txBody>
                <a:bodyPr wrap="none" anchor="ctr"/>
                <a:lstStyle/>
                <a:p>
                  <a:endParaRPr lang="fr-FR"/>
                </a:p>
              </p:txBody>
            </p:sp>
            <p:sp>
              <p:nvSpPr>
                <p:cNvPr id="84" name="Arc 188"/>
                <p:cNvSpPr>
                  <a:spLocks/>
                </p:cNvSpPr>
                <p:nvPr/>
              </p:nvSpPr>
              <p:spPr bwMode="auto">
                <a:xfrm flipH="1" flipV="1">
                  <a:off x="8641" y="9505"/>
                  <a:ext cx="1088" cy="3129"/>
                </a:xfrm>
                <a:custGeom>
                  <a:avLst/>
                  <a:gdLst>
                    <a:gd name="T0" fmla="*/ 0 w 21600"/>
                    <a:gd name="T1" fmla="*/ 0 h 21600"/>
                    <a:gd name="T2" fmla="*/ 1088 w 21600"/>
                    <a:gd name="T3" fmla="*/ 3129 h 21600"/>
                    <a:gd name="T4" fmla="*/ 0 w 21600"/>
                    <a:gd name="T5" fmla="*/ 3129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990033"/>
                  </a:solidFill>
                  <a:round/>
                  <a:headEnd/>
                  <a:tailEnd/>
                </a:ln>
              </p:spPr>
              <p:txBody>
                <a:bodyPr wrap="none" anchor="ctr"/>
                <a:lstStyle/>
                <a:p>
                  <a:endParaRPr lang="fr-FR"/>
                </a:p>
              </p:txBody>
            </p:sp>
            <p:sp>
              <p:nvSpPr>
                <p:cNvPr id="85" name="Arc 189"/>
                <p:cNvSpPr>
                  <a:spLocks/>
                </p:cNvSpPr>
                <p:nvPr/>
              </p:nvSpPr>
              <p:spPr bwMode="auto">
                <a:xfrm flipH="1">
                  <a:off x="8641" y="6512"/>
                  <a:ext cx="1112" cy="2993"/>
                </a:xfrm>
                <a:custGeom>
                  <a:avLst/>
                  <a:gdLst>
                    <a:gd name="T0" fmla="*/ 0 w 22069"/>
                    <a:gd name="T1" fmla="*/ 1 h 21600"/>
                    <a:gd name="T2" fmla="*/ 1112 w 22069"/>
                    <a:gd name="T3" fmla="*/ 2993 h 21600"/>
                    <a:gd name="T4" fmla="*/ 24 w 22069"/>
                    <a:gd name="T5" fmla="*/ 2993 h 21600"/>
                    <a:gd name="T6" fmla="*/ 0 60000 65536"/>
                    <a:gd name="T7" fmla="*/ 0 60000 65536"/>
                    <a:gd name="T8" fmla="*/ 0 60000 65536"/>
                    <a:gd name="T9" fmla="*/ 0 w 22069"/>
                    <a:gd name="T10" fmla="*/ 0 h 21600"/>
                    <a:gd name="T11" fmla="*/ 22069 w 22069"/>
                    <a:gd name="T12" fmla="*/ 21600 h 21600"/>
                  </a:gdLst>
                  <a:ahLst/>
                  <a:cxnLst>
                    <a:cxn ang="T6">
                      <a:pos x="T0" y="T1"/>
                    </a:cxn>
                    <a:cxn ang="T7">
                      <a:pos x="T2" y="T3"/>
                    </a:cxn>
                    <a:cxn ang="T8">
                      <a:pos x="T4" y="T5"/>
                    </a:cxn>
                  </a:cxnLst>
                  <a:rect l="T9" t="T10" r="T11" b="T12"/>
                  <a:pathLst>
                    <a:path w="22069" h="21600" fill="none" extrusionOk="0">
                      <a:moveTo>
                        <a:pt x="0" y="5"/>
                      </a:moveTo>
                      <a:cubicBezTo>
                        <a:pt x="156" y="1"/>
                        <a:pt x="312" y="-1"/>
                        <a:pt x="469" y="0"/>
                      </a:cubicBezTo>
                      <a:cubicBezTo>
                        <a:pt x="12398" y="0"/>
                        <a:pt x="22069" y="9670"/>
                        <a:pt x="22069" y="21600"/>
                      </a:cubicBezTo>
                    </a:path>
                    <a:path w="22069" h="21600" stroke="0" extrusionOk="0">
                      <a:moveTo>
                        <a:pt x="0" y="5"/>
                      </a:moveTo>
                      <a:cubicBezTo>
                        <a:pt x="156" y="1"/>
                        <a:pt x="312" y="-1"/>
                        <a:pt x="469" y="0"/>
                      </a:cubicBezTo>
                      <a:cubicBezTo>
                        <a:pt x="12398" y="0"/>
                        <a:pt x="22069" y="9670"/>
                        <a:pt x="22069" y="21600"/>
                      </a:cubicBezTo>
                      <a:lnTo>
                        <a:pt x="469" y="21600"/>
                      </a:lnTo>
                      <a:close/>
                    </a:path>
                  </a:pathLst>
                </a:custGeom>
                <a:noFill/>
                <a:ln w="9525">
                  <a:solidFill>
                    <a:srgbClr val="990033"/>
                  </a:solidFill>
                  <a:round/>
                  <a:headEnd/>
                  <a:tailEnd/>
                </a:ln>
              </p:spPr>
              <p:txBody>
                <a:bodyPr wrap="none" anchor="ctr"/>
                <a:lstStyle/>
                <a:p>
                  <a:endParaRPr lang="fr-FR"/>
                </a:p>
              </p:txBody>
            </p:sp>
            <p:sp>
              <p:nvSpPr>
                <p:cNvPr id="86" name="Line 190"/>
                <p:cNvSpPr>
                  <a:spLocks noChangeShapeType="1"/>
                </p:cNvSpPr>
                <p:nvPr/>
              </p:nvSpPr>
              <p:spPr bwMode="auto">
                <a:xfrm>
                  <a:off x="9774" y="6512"/>
                  <a:ext cx="3130" cy="0"/>
                </a:xfrm>
                <a:prstGeom prst="line">
                  <a:avLst/>
                </a:prstGeom>
                <a:noFill/>
                <a:ln w="9525">
                  <a:solidFill>
                    <a:srgbClr val="990033"/>
                  </a:solidFill>
                  <a:round/>
                  <a:headEnd/>
                  <a:tailEnd/>
                </a:ln>
              </p:spPr>
              <p:txBody>
                <a:bodyPr/>
                <a:lstStyle/>
                <a:p>
                  <a:endParaRPr lang="fr-FR"/>
                </a:p>
              </p:txBody>
            </p:sp>
          </p:grpSp>
          <p:grpSp>
            <p:nvGrpSpPr>
              <p:cNvPr id="70" name="Group 191"/>
              <p:cNvGrpSpPr>
                <a:grpSpLocks/>
              </p:cNvGrpSpPr>
              <p:nvPr/>
            </p:nvGrpSpPr>
            <p:grpSpPr bwMode="auto">
              <a:xfrm>
                <a:off x="0" y="6512"/>
                <a:ext cx="4309" cy="6122"/>
                <a:chOff x="8595" y="6512"/>
                <a:chExt cx="4309" cy="6122"/>
              </a:xfrm>
            </p:grpSpPr>
            <p:sp>
              <p:nvSpPr>
                <p:cNvPr id="77" name="Arc 192"/>
                <p:cNvSpPr>
                  <a:spLocks/>
                </p:cNvSpPr>
                <p:nvPr/>
              </p:nvSpPr>
              <p:spPr bwMode="auto">
                <a:xfrm>
                  <a:off x="8595" y="6512"/>
                  <a:ext cx="2586" cy="3129"/>
                </a:xfrm>
                <a:custGeom>
                  <a:avLst/>
                  <a:gdLst>
                    <a:gd name="T0" fmla="*/ 0 w 21600"/>
                    <a:gd name="T1" fmla="*/ 0 h 21600"/>
                    <a:gd name="T2" fmla="*/ 2586 w 21600"/>
                    <a:gd name="T3" fmla="*/ 3129 h 21600"/>
                    <a:gd name="T4" fmla="*/ 0 w 21600"/>
                    <a:gd name="T5" fmla="*/ 3129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990033"/>
                  </a:solidFill>
                  <a:round/>
                  <a:headEnd/>
                  <a:tailEnd/>
                </a:ln>
              </p:spPr>
              <p:txBody>
                <a:bodyPr wrap="none" anchor="ctr"/>
                <a:lstStyle/>
                <a:p>
                  <a:endParaRPr lang="fr-FR"/>
                </a:p>
              </p:txBody>
            </p:sp>
            <p:sp>
              <p:nvSpPr>
                <p:cNvPr id="78" name="Arc 193"/>
                <p:cNvSpPr>
                  <a:spLocks/>
                </p:cNvSpPr>
                <p:nvPr/>
              </p:nvSpPr>
              <p:spPr bwMode="auto">
                <a:xfrm flipV="1">
                  <a:off x="9729" y="9505"/>
                  <a:ext cx="1452" cy="3129"/>
                </a:xfrm>
                <a:custGeom>
                  <a:avLst/>
                  <a:gdLst>
                    <a:gd name="T0" fmla="*/ 0 w 21600"/>
                    <a:gd name="T1" fmla="*/ 0 h 21600"/>
                    <a:gd name="T2" fmla="*/ 1452 w 21600"/>
                    <a:gd name="T3" fmla="*/ 3129 h 21600"/>
                    <a:gd name="T4" fmla="*/ 0 w 21600"/>
                    <a:gd name="T5" fmla="*/ 3129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990033"/>
                  </a:solidFill>
                  <a:round/>
                  <a:headEnd/>
                  <a:tailEnd/>
                </a:ln>
              </p:spPr>
              <p:txBody>
                <a:bodyPr wrap="none" anchor="ctr"/>
                <a:lstStyle/>
                <a:p>
                  <a:endParaRPr lang="fr-FR"/>
                </a:p>
              </p:txBody>
            </p:sp>
            <p:sp>
              <p:nvSpPr>
                <p:cNvPr id="79" name="Arc 194"/>
                <p:cNvSpPr>
                  <a:spLocks/>
                </p:cNvSpPr>
                <p:nvPr/>
              </p:nvSpPr>
              <p:spPr bwMode="auto">
                <a:xfrm flipH="1" flipV="1">
                  <a:off x="8641" y="9505"/>
                  <a:ext cx="1088" cy="3129"/>
                </a:xfrm>
                <a:custGeom>
                  <a:avLst/>
                  <a:gdLst>
                    <a:gd name="T0" fmla="*/ 0 w 21600"/>
                    <a:gd name="T1" fmla="*/ 0 h 21600"/>
                    <a:gd name="T2" fmla="*/ 1088 w 21600"/>
                    <a:gd name="T3" fmla="*/ 3129 h 21600"/>
                    <a:gd name="T4" fmla="*/ 0 w 21600"/>
                    <a:gd name="T5" fmla="*/ 3129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990033"/>
                  </a:solidFill>
                  <a:round/>
                  <a:headEnd/>
                  <a:tailEnd/>
                </a:ln>
              </p:spPr>
              <p:txBody>
                <a:bodyPr wrap="none" anchor="ctr"/>
                <a:lstStyle/>
                <a:p>
                  <a:endParaRPr lang="fr-FR"/>
                </a:p>
              </p:txBody>
            </p:sp>
            <p:sp>
              <p:nvSpPr>
                <p:cNvPr id="80" name="Arc 195"/>
                <p:cNvSpPr>
                  <a:spLocks/>
                </p:cNvSpPr>
                <p:nvPr/>
              </p:nvSpPr>
              <p:spPr bwMode="auto">
                <a:xfrm flipH="1">
                  <a:off x="8641" y="6512"/>
                  <a:ext cx="1112" cy="2993"/>
                </a:xfrm>
                <a:custGeom>
                  <a:avLst/>
                  <a:gdLst>
                    <a:gd name="T0" fmla="*/ 0 w 22069"/>
                    <a:gd name="T1" fmla="*/ 1 h 21600"/>
                    <a:gd name="T2" fmla="*/ 1112 w 22069"/>
                    <a:gd name="T3" fmla="*/ 2993 h 21600"/>
                    <a:gd name="T4" fmla="*/ 24 w 22069"/>
                    <a:gd name="T5" fmla="*/ 2993 h 21600"/>
                    <a:gd name="T6" fmla="*/ 0 60000 65536"/>
                    <a:gd name="T7" fmla="*/ 0 60000 65536"/>
                    <a:gd name="T8" fmla="*/ 0 60000 65536"/>
                    <a:gd name="T9" fmla="*/ 0 w 22069"/>
                    <a:gd name="T10" fmla="*/ 0 h 21600"/>
                    <a:gd name="T11" fmla="*/ 22069 w 22069"/>
                    <a:gd name="T12" fmla="*/ 21600 h 21600"/>
                  </a:gdLst>
                  <a:ahLst/>
                  <a:cxnLst>
                    <a:cxn ang="T6">
                      <a:pos x="T0" y="T1"/>
                    </a:cxn>
                    <a:cxn ang="T7">
                      <a:pos x="T2" y="T3"/>
                    </a:cxn>
                    <a:cxn ang="T8">
                      <a:pos x="T4" y="T5"/>
                    </a:cxn>
                  </a:cxnLst>
                  <a:rect l="T9" t="T10" r="T11" b="T12"/>
                  <a:pathLst>
                    <a:path w="22069" h="21600" fill="none" extrusionOk="0">
                      <a:moveTo>
                        <a:pt x="0" y="5"/>
                      </a:moveTo>
                      <a:cubicBezTo>
                        <a:pt x="156" y="1"/>
                        <a:pt x="312" y="-1"/>
                        <a:pt x="469" y="0"/>
                      </a:cubicBezTo>
                      <a:cubicBezTo>
                        <a:pt x="12398" y="0"/>
                        <a:pt x="22069" y="9670"/>
                        <a:pt x="22069" y="21600"/>
                      </a:cubicBezTo>
                    </a:path>
                    <a:path w="22069" h="21600" stroke="0" extrusionOk="0">
                      <a:moveTo>
                        <a:pt x="0" y="5"/>
                      </a:moveTo>
                      <a:cubicBezTo>
                        <a:pt x="156" y="1"/>
                        <a:pt x="312" y="-1"/>
                        <a:pt x="469" y="0"/>
                      </a:cubicBezTo>
                      <a:cubicBezTo>
                        <a:pt x="12398" y="0"/>
                        <a:pt x="22069" y="9670"/>
                        <a:pt x="22069" y="21600"/>
                      </a:cubicBezTo>
                      <a:lnTo>
                        <a:pt x="469" y="21600"/>
                      </a:lnTo>
                      <a:close/>
                    </a:path>
                  </a:pathLst>
                </a:custGeom>
                <a:noFill/>
                <a:ln w="9525">
                  <a:solidFill>
                    <a:srgbClr val="990033"/>
                  </a:solidFill>
                  <a:round/>
                  <a:headEnd/>
                  <a:tailEnd/>
                </a:ln>
              </p:spPr>
              <p:txBody>
                <a:bodyPr wrap="none" anchor="ctr"/>
                <a:lstStyle/>
                <a:p>
                  <a:endParaRPr lang="fr-FR"/>
                </a:p>
              </p:txBody>
            </p:sp>
            <p:sp>
              <p:nvSpPr>
                <p:cNvPr id="81" name="Line 196"/>
                <p:cNvSpPr>
                  <a:spLocks noChangeShapeType="1"/>
                </p:cNvSpPr>
                <p:nvPr/>
              </p:nvSpPr>
              <p:spPr bwMode="auto">
                <a:xfrm>
                  <a:off x="9774" y="6512"/>
                  <a:ext cx="3130" cy="0"/>
                </a:xfrm>
                <a:prstGeom prst="line">
                  <a:avLst/>
                </a:prstGeom>
                <a:noFill/>
                <a:ln w="9525">
                  <a:solidFill>
                    <a:srgbClr val="990033"/>
                  </a:solidFill>
                  <a:round/>
                  <a:headEnd/>
                  <a:tailEnd/>
                </a:ln>
              </p:spPr>
              <p:txBody>
                <a:bodyPr/>
                <a:lstStyle/>
                <a:p>
                  <a:endParaRPr lang="fr-FR"/>
                </a:p>
              </p:txBody>
            </p:sp>
          </p:grpSp>
          <p:grpSp>
            <p:nvGrpSpPr>
              <p:cNvPr id="71" name="Group 197"/>
              <p:cNvGrpSpPr>
                <a:grpSpLocks/>
              </p:cNvGrpSpPr>
              <p:nvPr/>
            </p:nvGrpSpPr>
            <p:grpSpPr bwMode="auto">
              <a:xfrm>
                <a:off x="17077" y="6512"/>
                <a:ext cx="4309" cy="6122"/>
                <a:chOff x="8595" y="6512"/>
                <a:chExt cx="4309" cy="6122"/>
              </a:xfrm>
            </p:grpSpPr>
            <p:sp>
              <p:nvSpPr>
                <p:cNvPr id="72" name="Arc 198"/>
                <p:cNvSpPr>
                  <a:spLocks/>
                </p:cNvSpPr>
                <p:nvPr/>
              </p:nvSpPr>
              <p:spPr bwMode="auto">
                <a:xfrm>
                  <a:off x="8595" y="6512"/>
                  <a:ext cx="2586" cy="3129"/>
                </a:xfrm>
                <a:custGeom>
                  <a:avLst/>
                  <a:gdLst>
                    <a:gd name="T0" fmla="*/ 0 w 21600"/>
                    <a:gd name="T1" fmla="*/ 0 h 21600"/>
                    <a:gd name="T2" fmla="*/ 2586 w 21600"/>
                    <a:gd name="T3" fmla="*/ 3129 h 21600"/>
                    <a:gd name="T4" fmla="*/ 0 w 21600"/>
                    <a:gd name="T5" fmla="*/ 3129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990033"/>
                  </a:solidFill>
                  <a:round/>
                  <a:headEnd/>
                  <a:tailEnd/>
                </a:ln>
              </p:spPr>
              <p:txBody>
                <a:bodyPr wrap="none" anchor="ctr"/>
                <a:lstStyle/>
                <a:p>
                  <a:endParaRPr lang="fr-FR"/>
                </a:p>
              </p:txBody>
            </p:sp>
            <p:sp>
              <p:nvSpPr>
                <p:cNvPr id="73" name="Arc 199"/>
                <p:cNvSpPr>
                  <a:spLocks/>
                </p:cNvSpPr>
                <p:nvPr/>
              </p:nvSpPr>
              <p:spPr bwMode="auto">
                <a:xfrm flipV="1">
                  <a:off x="9729" y="9505"/>
                  <a:ext cx="1452" cy="3129"/>
                </a:xfrm>
                <a:custGeom>
                  <a:avLst/>
                  <a:gdLst>
                    <a:gd name="T0" fmla="*/ 0 w 21600"/>
                    <a:gd name="T1" fmla="*/ 0 h 21600"/>
                    <a:gd name="T2" fmla="*/ 1452 w 21600"/>
                    <a:gd name="T3" fmla="*/ 3129 h 21600"/>
                    <a:gd name="T4" fmla="*/ 0 w 21600"/>
                    <a:gd name="T5" fmla="*/ 3129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990033"/>
                  </a:solidFill>
                  <a:round/>
                  <a:headEnd/>
                  <a:tailEnd/>
                </a:ln>
              </p:spPr>
              <p:txBody>
                <a:bodyPr wrap="none" anchor="ctr"/>
                <a:lstStyle/>
                <a:p>
                  <a:endParaRPr lang="fr-FR"/>
                </a:p>
              </p:txBody>
            </p:sp>
            <p:sp>
              <p:nvSpPr>
                <p:cNvPr id="74" name="Arc 200"/>
                <p:cNvSpPr>
                  <a:spLocks/>
                </p:cNvSpPr>
                <p:nvPr/>
              </p:nvSpPr>
              <p:spPr bwMode="auto">
                <a:xfrm flipH="1" flipV="1">
                  <a:off x="8641" y="9505"/>
                  <a:ext cx="1088" cy="3129"/>
                </a:xfrm>
                <a:custGeom>
                  <a:avLst/>
                  <a:gdLst>
                    <a:gd name="T0" fmla="*/ 0 w 21600"/>
                    <a:gd name="T1" fmla="*/ 0 h 21600"/>
                    <a:gd name="T2" fmla="*/ 1088 w 21600"/>
                    <a:gd name="T3" fmla="*/ 3129 h 21600"/>
                    <a:gd name="T4" fmla="*/ 0 w 21600"/>
                    <a:gd name="T5" fmla="*/ 3129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990033"/>
                  </a:solidFill>
                  <a:round/>
                  <a:headEnd/>
                  <a:tailEnd/>
                </a:ln>
              </p:spPr>
              <p:txBody>
                <a:bodyPr wrap="none" anchor="ctr"/>
                <a:lstStyle/>
                <a:p>
                  <a:endParaRPr lang="fr-FR"/>
                </a:p>
              </p:txBody>
            </p:sp>
            <p:sp>
              <p:nvSpPr>
                <p:cNvPr id="75" name="Arc 201"/>
                <p:cNvSpPr>
                  <a:spLocks/>
                </p:cNvSpPr>
                <p:nvPr/>
              </p:nvSpPr>
              <p:spPr bwMode="auto">
                <a:xfrm flipH="1">
                  <a:off x="8641" y="6512"/>
                  <a:ext cx="1112" cy="2993"/>
                </a:xfrm>
                <a:custGeom>
                  <a:avLst/>
                  <a:gdLst>
                    <a:gd name="T0" fmla="*/ 0 w 22069"/>
                    <a:gd name="T1" fmla="*/ 1 h 21600"/>
                    <a:gd name="T2" fmla="*/ 1112 w 22069"/>
                    <a:gd name="T3" fmla="*/ 2993 h 21600"/>
                    <a:gd name="T4" fmla="*/ 24 w 22069"/>
                    <a:gd name="T5" fmla="*/ 2993 h 21600"/>
                    <a:gd name="T6" fmla="*/ 0 60000 65536"/>
                    <a:gd name="T7" fmla="*/ 0 60000 65536"/>
                    <a:gd name="T8" fmla="*/ 0 60000 65536"/>
                    <a:gd name="T9" fmla="*/ 0 w 22069"/>
                    <a:gd name="T10" fmla="*/ 0 h 21600"/>
                    <a:gd name="T11" fmla="*/ 22069 w 22069"/>
                    <a:gd name="T12" fmla="*/ 21600 h 21600"/>
                  </a:gdLst>
                  <a:ahLst/>
                  <a:cxnLst>
                    <a:cxn ang="T6">
                      <a:pos x="T0" y="T1"/>
                    </a:cxn>
                    <a:cxn ang="T7">
                      <a:pos x="T2" y="T3"/>
                    </a:cxn>
                    <a:cxn ang="T8">
                      <a:pos x="T4" y="T5"/>
                    </a:cxn>
                  </a:cxnLst>
                  <a:rect l="T9" t="T10" r="T11" b="T12"/>
                  <a:pathLst>
                    <a:path w="22069" h="21600" fill="none" extrusionOk="0">
                      <a:moveTo>
                        <a:pt x="0" y="5"/>
                      </a:moveTo>
                      <a:cubicBezTo>
                        <a:pt x="156" y="1"/>
                        <a:pt x="312" y="-1"/>
                        <a:pt x="469" y="0"/>
                      </a:cubicBezTo>
                      <a:cubicBezTo>
                        <a:pt x="12398" y="0"/>
                        <a:pt x="22069" y="9670"/>
                        <a:pt x="22069" y="21600"/>
                      </a:cubicBezTo>
                    </a:path>
                    <a:path w="22069" h="21600" stroke="0" extrusionOk="0">
                      <a:moveTo>
                        <a:pt x="0" y="5"/>
                      </a:moveTo>
                      <a:cubicBezTo>
                        <a:pt x="156" y="1"/>
                        <a:pt x="312" y="-1"/>
                        <a:pt x="469" y="0"/>
                      </a:cubicBezTo>
                      <a:cubicBezTo>
                        <a:pt x="12398" y="0"/>
                        <a:pt x="22069" y="9670"/>
                        <a:pt x="22069" y="21600"/>
                      </a:cubicBezTo>
                      <a:lnTo>
                        <a:pt x="469" y="21600"/>
                      </a:lnTo>
                      <a:close/>
                    </a:path>
                  </a:pathLst>
                </a:custGeom>
                <a:noFill/>
                <a:ln w="9525">
                  <a:solidFill>
                    <a:srgbClr val="990033"/>
                  </a:solidFill>
                  <a:round/>
                  <a:headEnd/>
                  <a:tailEnd/>
                </a:ln>
              </p:spPr>
              <p:txBody>
                <a:bodyPr wrap="none" anchor="ctr"/>
                <a:lstStyle/>
                <a:p>
                  <a:endParaRPr lang="fr-FR"/>
                </a:p>
              </p:txBody>
            </p:sp>
            <p:sp>
              <p:nvSpPr>
                <p:cNvPr id="76" name="Line 202"/>
                <p:cNvSpPr>
                  <a:spLocks noChangeShapeType="1"/>
                </p:cNvSpPr>
                <p:nvPr/>
              </p:nvSpPr>
              <p:spPr bwMode="auto">
                <a:xfrm>
                  <a:off x="9774" y="6512"/>
                  <a:ext cx="3130" cy="0"/>
                </a:xfrm>
                <a:prstGeom prst="line">
                  <a:avLst/>
                </a:prstGeom>
                <a:noFill/>
                <a:ln w="9525">
                  <a:solidFill>
                    <a:srgbClr val="990033"/>
                  </a:solidFill>
                  <a:round/>
                  <a:headEnd/>
                  <a:tailEnd/>
                </a:ln>
              </p:spPr>
              <p:txBody>
                <a:bodyPr/>
                <a:lstStyle/>
                <a:p>
                  <a:endParaRPr lang="fr-FR"/>
                </a:p>
              </p:txBody>
            </p:sp>
          </p:grpSp>
        </p:grpSp>
        <p:sp>
          <p:nvSpPr>
            <p:cNvPr id="25" name="AutoShape 203"/>
            <p:cNvSpPr>
              <a:spLocks noChangeArrowheads="1"/>
            </p:cNvSpPr>
            <p:nvPr/>
          </p:nvSpPr>
          <p:spPr bwMode="auto">
            <a:xfrm>
              <a:off x="3659" y="4022"/>
              <a:ext cx="783" cy="58"/>
            </a:xfrm>
            <a:custGeom>
              <a:avLst/>
              <a:gdLst>
                <a:gd name="T0" fmla="*/ 587 w 21600"/>
                <a:gd name="T1" fmla="*/ 0 h 21600"/>
                <a:gd name="T2" fmla="*/ 0 w 21600"/>
                <a:gd name="T3" fmla="*/ 29 h 21600"/>
                <a:gd name="T4" fmla="*/ 587 w 21600"/>
                <a:gd name="T5" fmla="*/ 58 h 21600"/>
                <a:gd name="T6" fmla="*/ 783 w 21600"/>
                <a:gd name="T7" fmla="*/ 29 h 21600"/>
                <a:gd name="T8" fmla="*/ 17694720 60000 65536"/>
                <a:gd name="T9" fmla="*/ 11796480 60000 65536"/>
                <a:gd name="T10" fmla="*/ 5898240 60000 65536"/>
                <a:gd name="T11" fmla="*/ 0 60000 65536"/>
                <a:gd name="T12" fmla="*/ 3366 w 21600"/>
                <a:gd name="T13" fmla="*/ 5586 h 21600"/>
                <a:gd name="T14" fmla="*/ 18897 w 21600"/>
                <a:gd name="T15" fmla="*/ 16014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9900"/>
            </a:solidFill>
            <a:ln w="9525">
              <a:solidFill>
                <a:schemeClr val="tx1"/>
              </a:solidFill>
              <a:miter lim="800000"/>
              <a:headEnd/>
              <a:tailEnd/>
            </a:ln>
          </p:spPr>
          <p:txBody>
            <a:bodyPr wrap="none" anchor="ctr"/>
            <a:lstStyle/>
            <a:p>
              <a:endParaRPr lang="fr-FR"/>
            </a:p>
          </p:txBody>
        </p:sp>
        <p:sp>
          <p:nvSpPr>
            <p:cNvPr id="26" name="AutoShape 204"/>
            <p:cNvSpPr>
              <a:spLocks noChangeArrowheads="1"/>
            </p:cNvSpPr>
            <p:nvPr/>
          </p:nvSpPr>
          <p:spPr bwMode="auto">
            <a:xfrm flipH="1" flipV="1">
              <a:off x="4983" y="4313"/>
              <a:ext cx="783" cy="59"/>
            </a:xfrm>
            <a:custGeom>
              <a:avLst/>
              <a:gdLst>
                <a:gd name="T0" fmla="*/ 587 w 21600"/>
                <a:gd name="T1" fmla="*/ 0 h 21600"/>
                <a:gd name="T2" fmla="*/ 0 w 21600"/>
                <a:gd name="T3" fmla="*/ 30 h 21600"/>
                <a:gd name="T4" fmla="*/ 587 w 21600"/>
                <a:gd name="T5" fmla="*/ 59 h 21600"/>
                <a:gd name="T6" fmla="*/ 783 w 21600"/>
                <a:gd name="T7" fmla="*/ 30 h 21600"/>
                <a:gd name="T8" fmla="*/ 17694720 60000 65536"/>
                <a:gd name="T9" fmla="*/ 11796480 60000 65536"/>
                <a:gd name="T10" fmla="*/ 5898240 60000 65536"/>
                <a:gd name="T11" fmla="*/ 0 60000 65536"/>
                <a:gd name="T12" fmla="*/ 3366 w 21600"/>
                <a:gd name="T13" fmla="*/ 5492 h 21600"/>
                <a:gd name="T14" fmla="*/ 18897 w 21600"/>
                <a:gd name="T15" fmla="*/ 16108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9900"/>
            </a:solidFill>
            <a:ln w="9525">
              <a:solidFill>
                <a:schemeClr val="tx1"/>
              </a:solidFill>
              <a:miter lim="800000"/>
              <a:headEnd/>
              <a:tailEnd/>
            </a:ln>
          </p:spPr>
          <p:txBody>
            <a:bodyPr wrap="none" anchor="ctr"/>
            <a:lstStyle/>
            <a:p>
              <a:endParaRPr lang="fr-FR"/>
            </a:p>
          </p:txBody>
        </p:sp>
        <p:sp>
          <p:nvSpPr>
            <p:cNvPr id="27" name="AutoShape 205"/>
            <p:cNvSpPr>
              <a:spLocks noChangeArrowheads="1"/>
            </p:cNvSpPr>
            <p:nvPr/>
          </p:nvSpPr>
          <p:spPr bwMode="auto">
            <a:xfrm rot="-3245949">
              <a:off x="4670" y="3908"/>
              <a:ext cx="375" cy="169"/>
            </a:xfrm>
            <a:prstGeom prst="notchedRightArrow">
              <a:avLst>
                <a:gd name="adj1" fmla="val 50000"/>
                <a:gd name="adj2" fmla="val 55473"/>
              </a:avLst>
            </a:prstGeom>
            <a:solidFill>
              <a:srgbClr val="FF0000"/>
            </a:solidFill>
            <a:ln w="9525">
              <a:solidFill>
                <a:schemeClr val="tx1"/>
              </a:solidFill>
              <a:miter lim="800000"/>
              <a:headEnd/>
              <a:tailEnd/>
            </a:ln>
          </p:spPr>
          <p:txBody>
            <a:bodyPr wrap="none" anchor="ctr"/>
            <a:lstStyle/>
            <a:p>
              <a:endParaRPr lang="fr-FR"/>
            </a:p>
          </p:txBody>
        </p:sp>
        <p:sp>
          <p:nvSpPr>
            <p:cNvPr id="28" name="AutoShape 206"/>
            <p:cNvSpPr>
              <a:spLocks noChangeArrowheads="1"/>
            </p:cNvSpPr>
            <p:nvPr/>
          </p:nvSpPr>
          <p:spPr bwMode="auto">
            <a:xfrm rot="-3179212" flipH="1" flipV="1">
              <a:off x="4331" y="4370"/>
              <a:ext cx="375" cy="169"/>
            </a:xfrm>
            <a:prstGeom prst="notchedRightArrow">
              <a:avLst>
                <a:gd name="adj1" fmla="val 50000"/>
                <a:gd name="adj2" fmla="val 55473"/>
              </a:avLst>
            </a:prstGeom>
            <a:solidFill>
              <a:srgbClr val="FF0000"/>
            </a:solidFill>
            <a:ln w="9525">
              <a:solidFill>
                <a:schemeClr val="tx1"/>
              </a:solidFill>
              <a:miter lim="800000"/>
              <a:headEnd/>
              <a:tailEnd/>
            </a:ln>
          </p:spPr>
          <p:txBody>
            <a:bodyPr wrap="none" anchor="ctr"/>
            <a:lstStyle/>
            <a:p>
              <a:endParaRPr lang="fr-FR"/>
            </a:p>
          </p:txBody>
        </p:sp>
        <p:grpSp>
          <p:nvGrpSpPr>
            <p:cNvPr id="29" name="Group 207"/>
            <p:cNvGrpSpPr>
              <a:grpSpLocks/>
            </p:cNvGrpSpPr>
            <p:nvPr/>
          </p:nvGrpSpPr>
          <p:grpSpPr bwMode="auto">
            <a:xfrm>
              <a:off x="4804" y="4589"/>
              <a:ext cx="809" cy="0"/>
              <a:chOff x="8232" y="4606"/>
              <a:chExt cx="5443" cy="0"/>
            </a:xfrm>
          </p:grpSpPr>
          <p:sp>
            <p:nvSpPr>
              <p:cNvPr id="63" name="Line 208"/>
              <p:cNvSpPr>
                <a:spLocks noChangeShapeType="1"/>
              </p:cNvSpPr>
              <p:nvPr/>
            </p:nvSpPr>
            <p:spPr bwMode="auto">
              <a:xfrm>
                <a:off x="8232" y="4606"/>
                <a:ext cx="1769" cy="0"/>
              </a:xfrm>
              <a:prstGeom prst="line">
                <a:avLst/>
              </a:prstGeom>
              <a:noFill/>
              <a:ln w="28575">
                <a:solidFill>
                  <a:srgbClr val="FF9900"/>
                </a:solidFill>
                <a:round/>
                <a:headEnd/>
                <a:tailEnd/>
              </a:ln>
            </p:spPr>
            <p:txBody>
              <a:bodyPr/>
              <a:lstStyle/>
              <a:p>
                <a:endParaRPr lang="fr-FR"/>
              </a:p>
            </p:txBody>
          </p:sp>
          <p:sp>
            <p:nvSpPr>
              <p:cNvPr id="64" name="Line 209"/>
              <p:cNvSpPr>
                <a:spLocks noChangeShapeType="1"/>
              </p:cNvSpPr>
              <p:nvPr/>
            </p:nvSpPr>
            <p:spPr bwMode="auto">
              <a:xfrm>
                <a:off x="10319" y="4606"/>
                <a:ext cx="1406" cy="0"/>
              </a:xfrm>
              <a:prstGeom prst="line">
                <a:avLst/>
              </a:prstGeom>
              <a:noFill/>
              <a:ln w="28575">
                <a:solidFill>
                  <a:srgbClr val="FF9900"/>
                </a:solidFill>
                <a:round/>
                <a:headEnd/>
                <a:tailEnd/>
              </a:ln>
            </p:spPr>
            <p:txBody>
              <a:bodyPr/>
              <a:lstStyle/>
              <a:p>
                <a:endParaRPr lang="fr-FR"/>
              </a:p>
            </p:txBody>
          </p:sp>
          <p:sp>
            <p:nvSpPr>
              <p:cNvPr id="65" name="Line 210"/>
              <p:cNvSpPr>
                <a:spLocks noChangeShapeType="1"/>
              </p:cNvSpPr>
              <p:nvPr/>
            </p:nvSpPr>
            <p:spPr bwMode="auto">
              <a:xfrm>
                <a:off x="12088" y="4606"/>
                <a:ext cx="861" cy="0"/>
              </a:xfrm>
              <a:prstGeom prst="line">
                <a:avLst/>
              </a:prstGeom>
              <a:noFill/>
              <a:ln w="28575">
                <a:solidFill>
                  <a:srgbClr val="FF9900"/>
                </a:solidFill>
                <a:round/>
                <a:headEnd/>
                <a:tailEnd/>
              </a:ln>
            </p:spPr>
            <p:txBody>
              <a:bodyPr/>
              <a:lstStyle/>
              <a:p>
                <a:endParaRPr lang="fr-FR"/>
              </a:p>
            </p:txBody>
          </p:sp>
          <p:sp>
            <p:nvSpPr>
              <p:cNvPr id="66" name="Line 211"/>
              <p:cNvSpPr>
                <a:spLocks noChangeShapeType="1"/>
              </p:cNvSpPr>
              <p:nvPr/>
            </p:nvSpPr>
            <p:spPr bwMode="auto">
              <a:xfrm>
                <a:off x="13176" y="4606"/>
                <a:ext cx="499" cy="0"/>
              </a:xfrm>
              <a:prstGeom prst="line">
                <a:avLst/>
              </a:prstGeom>
              <a:noFill/>
              <a:ln w="28575">
                <a:solidFill>
                  <a:srgbClr val="FF9900"/>
                </a:solidFill>
                <a:round/>
                <a:headEnd/>
                <a:tailEnd/>
              </a:ln>
            </p:spPr>
            <p:txBody>
              <a:bodyPr/>
              <a:lstStyle/>
              <a:p>
                <a:endParaRPr lang="fr-FR"/>
              </a:p>
            </p:txBody>
          </p:sp>
        </p:grpSp>
        <p:grpSp>
          <p:nvGrpSpPr>
            <p:cNvPr id="30" name="Group 212"/>
            <p:cNvGrpSpPr>
              <a:grpSpLocks/>
            </p:cNvGrpSpPr>
            <p:nvPr/>
          </p:nvGrpSpPr>
          <p:grpSpPr bwMode="auto">
            <a:xfrm>
              <a:off x="4946" y="4438"/>
              <a:ext cx="809" cy="0"/>
              <a:chOff x="8232" y="4606"/>
              <a:chExt cx="5443" cy="0"/>
            </a:xfrm>
          </p:grpSpPr>
          <p:sp>
            <p:nvSpPr>
              <p:cNvPr id="59" name="Line 213"/>
              <p:cNvSpPr>
                <a:spLocks noChangeShapeType="1"/>
              </p:cNvSpPr>
              <p:nvPr/>
            </p:nvSpPr>
            <p:spPr bwMode="auto">
              <a:xfrm>
                <a:off x="8232" y="4606"/>
                <a:ext cx="1769" cy="0"/>
              </a:xfrm>
              <a:prstGeom prst="line">
                <a:avLst/>
              </a:prstGeom>
              <a:noFill/>
              <a:ln w="28575">
                <a:solidFill>
                  <a:srgbClr val="FF9900"/>
                </a:solidFill>
                <a:round/>
                <a:headEnd/>
                <a:tailEnd/>
              </a:ln>
            </p:spPr>
            <p:txBody>
              <a:bodyPr/>
              <a:lstStyle/>
              <a:p>
                <a:endParaRPr lang="fr-FR"/>
              </a:p>
            </p:txBody>
          </p:sp>
          <p:sp>
            <p:nvSpPr>
              <p:cNvPr id="60" name="Line 214"/>
              <p:cNvSpPr>
                <a:spLocks noChangeShapeType="1"/>
              </p:cNvSpPr>
              <p:nvPr/>
            </p:nvSpPr>
            <p:spPr bwMode="auto">
              <a:xfrm>
                <a:off x="10319" y="4606"/>
                <a:ext cx="1406" cy="0"/>
              </a:xfrm>
              <a:prstGeom prst="line">
                <a:avLst/>
              </a:prstGeom>
              <a:noFill/>
              <a:ln w="28575">
                <a:solidFill>
                  <a:srgbClr val="FF9900"/>
                </a:solidFill>
                <a:round/>
                <a:headEnd/>
                <a:tailEnd/>
              </a:ln>
            </p:spPr>
            <p:txBody>
              <a:bodyPr/>
              <a:lstStyle/>
              <a:p>
                <a:endParaRPr lang="fr-FR"/>
              </a:p>
            </p:txBody>
          </p:sp>
          <p:sp>
            <p:nvSpPr>
              <p:cNvPr id="61" name="Line 215"/>
              <p:cNvSpPr>
                <a:spLocks noChangeShapeType="1"/>
              </p:cNvSpPr>
              <p:nvPr/>
            </p:nvSpPr>
            <p:spPr bwMode="auto">
              <a:xfrm>
                <a:off x="12088" y="4606"/>
                <a:ext cx="861" cy="0"/>
              </a:xfrm>
              <a:prstGeom prst="line">
                <a:avLst/>
              </a:prstGeom>
              <a:noFill/>
              <a:ln w="28575">
                <a:solidFill>
                  <a:srgbClr val="FF9900"/>
                </a:solidFill>
                <a:round/>
                <a:headEnd/>
                <a:tailEnd/>
              </a:ln>
            </p:spPr>
            <p:txBody>
              <a:bodyPr/>
              <a:lstStyle/>
              <a:p>
                <a:endParaRPr lang="fr-FR"/>
              </a:p>
            </p:txBody>
          </p:sp>
          <p:sp>
            <p:nvSpPr>
              <p:cNvPr id="62" name="Line 216"/>
              <p:cNvSpPr>
                <a:spLocks noChangeShapeType="1"/>
              </p:cNvSpPr>
              <p:nvPr/>
            </p:nvSpPr>
            <p:spPr bwMode="auto">
              <a:xfrm>
                <a:off x="13176" y="4606"/>
                <a:ext cx="499" cy="0"/>
              </a:xfrm>
              <a:prstGeom prst="line">
                <a:avLst/>
              </a:prstGeom>
              <a:noFill/>
              <a:ln w="28575">
                <a:solidFill>
                  <a:srgbClr val="FF9900"/>
                </a:solidFill>
                <a:round/>
                <a:headEnd/>
                <a:tailEnd/>
              </a:ln>
            </p:spPr>
            <p:txBody>
              <a:bodyPr/>
              <a:lstStyle/>
              <a:p>
                <a:endParaRPr lang="fr-FR"/>
              </a:p>
            </p:txBody>
          </p:sp>
        </p:grpSp>
        <p:grpSp>
          <p:nvGrpSpPr>
            <p:cNvPr id="31" name="Group 217"/>
            <p:cNvGrpSpPr>
              <a:grpSpLocks/>
            </p:cNvGrpSpPr>
            <p:nvPr/>
          </p:nvGrpSpPr>
          <p:grpSpPr bwMode="auto">
            <a:xfrm>
              <a:off x="4946" y="4243"/>
              <a:ext cx="809" cy="0"/>
              <a:chOff x="8232" y="4606"/>
              <a:chExt cx="5443" cy="0"/>
            </a:xfrm>
          </p:grpSpPr>
          <p:sp>
            <p:nvSpPr>
              <p:cNvPr id="55" name="Line 218"/>
              <p:cNvSpPr>
                <a:spLocks noChangeShapeType="1"/>
              </p:cNvSpPr>
              <p:nvPr/>
            </p:nvSpPr>
            <p:spPr bwMode="auto">
              <a:xfrm>
                <a:off x="8232" y="4606"/>
                <a:ext cx="1769" cy="0"/>
              </a:xfrm>
              <a:prstGeom prst="line">
                <a:avLst/>
              </a:prstGeom>
              <a:noFill/>
              <a:ln w="28575">
                <a:solidFill>
                  <a:srgbClr val="FF9900"/>
                </a:solidFill>
                <a:round/>
                <a:headEnd/>
                <a:tailEnd/>
              </a:ln>
            </p:spPr>
            <p:txBody>
              <a:bodyPr/>
              <a:lstStyle/>
              <a:p>
                <a:endParaRPr lang="fr-FR"/>
              </a:p>
            </p:txBody>
          </p:sp>
          <p:sp>
            <p:nvSpPr>
              <p:cNvPr id="56" name="Line 219"/>
              <p:cNvSpPr>
                <a:spLocks noChangeShapeType="1"/>
              </p:cNvSpPr>
              <p:nvPr/>
            </p:nvSpPr>
            <p:spPr bwMode="auto">
              <a:xfrm>
                <a:off x="10319" y="4606"/>
                <a:ext cx="1406" cy="0"/>
              </a:xfrm>
              <a:prstGeom prst="line">
                <a:avLst/>
              </a:prstGeom>
              <a:noFill/>
              <a:ln w="28575">
                <a:solidFill>
                  <a:srgbClr val="FF9900"/>
                </a:solidFill>
                <a:round/>
                <a:headEnd/>
                <a:tailEnd/>
              </a:ln>
            </p:spPr>
            <p:txBody>
              <a:bodyPr/>
              <a:lstStyle/>
              <a:p>
                <a:endParaRPr lang="fr-FR"/>
              </a:p>
            </p:txBody>
          </p:sp>
          <p:sp>
            <p:nvSpPr>
              <p:cNvPr id="57" name="Line 220"/>
              <p:cNvSpPr>
                <a:spLocks noChangeShapeType="1"/>
              </p:cNvSpPr>
              <p:nvPr/>
            </p:nvSpPr>
            <p:spPr bwMode="auto">
              <a:xfrm>
                <a:off x="12088" y="4606"/>
                <a:ext cx="861" cy="0"/>
              </a:xfrm>
              <a:prstGeom prst="line">
                <a:avLst/>
              </a:prstGeom>
              <a:noFill/>
              <a:ln w="28575">
                <a:solidFill>
                  <a:srgbClr val="FF9900"/>
                </a:solidFill>
                <a:round/>
                <a:headEnd/>
                <a:tailEnd/>
              </a:ln>
            </p:spPr>
            <p:txBody>
              <a:bodyPr/>
              <a:lstStyle/>
              <a:p>
                <a:endParaRPr lang="fr-FR"/>
              </a:p>
            </p:txBody>
          </p:sp>
          <p:sp>
            <p:nvSpPr>
              <p:cNvPr id="58" name="Line 221"/>
              <p:cNvSpPr>
                <a:spLocks noChangeShapeType="1"/>
              </p:cNvSpPr>
              <p:nvPr/>
            </p:nvSpPr>
            <p:spPr bwMode="auto">
              <a:xfrm>
                <a:off x="13176" y="4606"/>
                <a:ext cx="499" cy="0"/>
              </a:xfrm>
              <a:prstGeom prst="line">
                <a:avLst/>
              </a:prstGeom>
              <a:noFill/>
              <a:ln w="28575">
                <a:solidFill>
                  <a:srgbClr val="FF9900"/>
                </a:solidFill>
                <a:round/>
                <a:headEnd/>
                <a:tailEnd/>
              </a:ln>
            </p:spPr>
            <p:txBody>
              <a:bodyPr/>
              <a:lstStyle/>
              <a:p>
                <a:endParaRPr lang="fr-FR"/>
              </a:p>
            </p:txBody>
          </p:sp>
        </p:grpSp>
        <p:grpSp>
          <p:nvGrpSpPr>
            <p:cNvPr id="32" name="Group 222"/>
            <p:cNvGrpSpPr>
              <a:grpSpLocks/>
            </p:cNvGrpSpPr>
            <p:nvPr/>
          </p:nvGrpSpPr>
          <p:grpSpPr bwMode="auto">
            <a:xfrm flipH="1">
              <a:off x="3812" y="3805"/>
              <a:ext cx="809" cy="0"/>
              <a:chOff x="8096" y="4470"/>
              <a:chExt cx="5443" cy="0"/>
            </a:xfrm>
          </p:grpSpPr>
          <p:sp>
            <p:nvSpPr>
              <p:cNvPr id="51" name="Line 223"/>
              <p:cNvSpPr>
                <a:spLocks noChangeShapeType="1"/>
              </p:cNvSpPr>
              <p:nvPr/>
            </p:nvSpPr>
            <p:spPr bwMode="auto">
              <a:xfrm>
                <a:off x="8096" y="4470"/>
                <a:ext cx="1769" cy="0"/>
              </a:xfrm>
              <a:prstGeom prst="line">
                <a:avLst/>
              </a:prstGeom>
              <a:noFill/>
              <a:ln w="28575">
                <a:solidFill>
                  <a:srgbClr val="FF9900"/>
                </a:solidFill>
                <a:round/>
                <a:headEnd/>
                <a:tailEnd/>
              </a:ln>
            </p:spPr>
            <p:txBody>
              <a:bodyPr/>
              <a:lstStyle/>
              <a:p>
                <a:endParaRPr lang="fr-FR"/>
              </a:p>
            </p:txBody>
          </p:sp>
          <p:sp>
            <p:nvSpPr>
              <p:cNvPr id="52" name="Line 224"/>
              <p:cNvSpPr>
                <a:spLocks noChangeShapeType="1"/>
              </p:cNvSpPr>
              <p:nvPr/>
            </p:nvSpPr>
            <p:spPr bwMode="auto">
              <a:xfrm>
                <a:off x="10183" y="4470"/>
                <a:ext cx="1406" cy="0"/>
              </a:xfrm>
              <a:prstGeom prst="line">
                <a:avLst/>
              </a:prstGeom>
              <a:noFill/>
              <a:ln w="28575">
                <a:solidFill>
                  <a:srgbClr val="FF9900"/>
                </a:solidFill>
                <a:round/>
                <a:headEnd/>
                <a:tailEnd/>
              </a:ln>
            </p:spPr>
            <p:txBody>
              <a:bodyPr/>
              <a:lstStyle/>
              <a:p>
                <a:endParaRPr lang="fr-FR"/>
              </a:p>
            </p:txBody>
          </p:sp>
          <p:sp>
            <p:nvSpPr>
              <p:cNvPr id="53" name="Line 225"/>
              <p:cNvSpPr>
                <a:spLocks noChangeShapeType="1"/>
              </p:cNvSpPr>
              <p:nvPr/>
            </p:nvSpPr>
            <p:spPr bwMode="auto">
              <a:xfrm flipH="1">
                <a:off x="11952" y="4470"/>
                <a:ext cx="861" cy="0"/>
              </a:xfrm>
              <a:prstGeom prst="line">
                <a:avLst/>
              </a:prstGeom>
              <a:noFill/>
              <a:ln w="28575">
                <a:solidFill>
                  <a:srgbClr val="FF9900"/>
                </a:solidFill>
                <a:round/>
                <a:headEnd/>
                <a:tailEnd/>
              </a:ln>
            </p:spPr>
            <p:txBody>
              <a:bodyPr/>
              <a:lstStyle/>
              <a:p>
                <a:endParaRPr lang="fr-FR"/>
              </a:p>
            </p:txBody>
          </p:sp>
          <p:sp>
            <p:nvSpPr>
              <p:cNvPr id="54" name="Line 226"/>
              <p:cNvSpPr>
                <a:spLocks noChangeShapeType="1"/>
              </p:cNvSpPr>
              <p:nvPr/>
            </p:nvSpPr>
            <p:spPr bwMode="auto">
              <a:xfrm>
                <a:off x="13040" y="4470"/>
                <a:ext cx="499" cy="0"/>
              </a:xfrm>
              <a:prstGeom prst="line">
                <a:avLst/>
              </a:prstGeom>
              <a:noFill/>
              <a:ln w="28575">
                <a:solidFill>
                  <a:srgbClr val="FF9900"/>
                </a:solidFill>
                <a:round/>
                <a:headEnd/>
                <a:tailEnd/>
              </a:ln>
            </p:spPr>
            <p:txBody>
              <a:bodyPr/>
              <a:lstStyle/>
              <a:p>
                <a:endParaRPr lang="fr-FR"/>
              </a:p>
            </p:txBody>
          </p:sp>
        </p:grpSp>
        <p:grpSp>
          <p:nvGrpSpPr>
            <p:cNvPr id="33" name="Group 227"/>
            <p:cNvGrpSpPr>
              <a:grpSpLocks/>
            </p:cNvGrpSpPr>
            <p:nvPr/>
          </p:nvGrpSpPr>
          <p:grpSpPr bwMode="auto">
            <a:xfrm flipH="1">
              <a:off x="3678" y="3955"/>
              <a:ext cx="812" cy="0"/>
              <a:chOff x="8096" y="4470"/>
              <a:chExt cx="5443" cy="0"/>
            </a:xfrm>
          </p:grpSpPr>
          <p:sp>
            <p:nvSpPr>
              <p:cNvPr id="47" name="Line 228"/>
              <p:cNvSpPr>
                <a:spLocks noChangeShapeType="1"/>
              </p:cNvSpPr>
              <p:nvPr/>
            </p:nvSpPr>
            <p:spPr bwMode="auto">
              <a:xfrm>
                <a:off x="8096" y="4470"/>
                <a:ext cx="1769" cy="0"/>
              </a:xfrm>
              <a:prstGeom prst="line">
                <a:avLst/>
              </a:prstGeom>
              <a:noFill/>
              <a:ln w="28575">
                <a:solidFill>
                  <a:srgbClr val="FF9900"/>
                </a:solidFill>
                <a:round/>
                <a:headEnd/>
                <a:tailEnd/>
              </a:ln>
            </p:spPr>
            <p:txBody>
              <a:bodyPr/>
              <a:lstStyle/>
              <a:p>
                <a:endParaRPr lang="fr-FR"/>
              </a:p>
            </p:txBody>
          </p:sp>
          <p:sp>
            <p:nvSpPr>
              <p:cNvPr id="48" name="Line 229"/>
              <p:cNvSpPr>
                <a:spLocks noChangeShapeType="1"/>
              </p:cNvSpPr>
              <p:nvPr/>
            </p:nvSpPr>
            <p:spPr bwMode="auto">
              <a:xfrm>
                <a:off x="10183" y="4470"/>
                <a:ext cx="1406" cy="0"/>
              </a:xfrm>
              <a:prstGeom prst="line">
                <a:avLst/>
              </a:prstGeom>
              <a:noFill/>
              <a:ln w="28575">
                <a:solidFill>
                  <a:srgbClr val="FF9900"/>
                </a:solidFill>
                <a:round/>
                <a:headEnd/>
                <a:tailEnd/>
              </a:ln>
            </p:spPr>
            <p:txBody>
              <a:bodyPr/>
              <a:lstStyle/>
              <a:p>
                <a:endParaRPr lang="fr-FR"/>
              </a:p>
            </p:txBody>
          </p:sp>
          <p:sp>
            <p:nvSpPr>
              <p:cNvPr id="49" name="Line 230"/>
              <p:cNvSpPr>
                <a:spLocks noChangeShapeType="1"/>
              </p:cNvSpPr>
              <p:nvPr/>
            </p:nvSpPr>
            <p:spPr bwMode="auto">
              <a:xfrm flipH="1">
                <a:off x="11952" y="4470"/>
                <a:ext cx="861" cy="0"/>
              </a:xfrm>
              <a:prstGeom prst="line">
                <a:avLst/>
              </a:prstGeom>
              <a:noFill/>
              <a:ln w="28575">
                <a:solidFill>
                  <a:srgbClr val="FF9900"/>
                </a:solidFill>
                <a:round/>
                <a:headEnd/>
                <a:tailEnd/>
              </a:ln>
            </p:spPr>
            <p:txBody>
              <a:bodyPr/>
              <a:lstStyle/>
              <a:p>
                <a:endParaRPr lang="fr-FR"/>
              </a:p>
            </p:txBody>
          </p:sp>
          <p:sp>
            <p:nvSpPr>
              <p:cNvPr id="50" name="Line 231"/>
              <p:cNvSpPr>
                <a:spLocks noChangeShapeType="1"/>
              </p:cNvSpPr>
              <p:nvPr/>
            </p:nvSpPr>
            <p:spPr bwMode="auto">
              <a:xfrm>
                <a:off x="13040" y="4470"/>
                <a:ext cx="499" cy="0"/>
              </a:xfrm>
              <a:prstGeom prst="line">
                <a:avLst/>
              </a:prstGeom>
              <a:noFill/>
              <a:ln w="28575">
                <a:solidFill>
                  <a:srgbClr val="FF9900"/>
                </a:solidFill>
                <a:round/>
                <a:headEnd/>
                <a:tailEnd/>
              </a:ln>
            </p:spPr>
            <p:txBody>
              <a:bodyPr/>
              <a:lstStyle/>
              <a:p>
                <a:endParaRPr lang="fr-FR"/>
              </a:p>
            </p:txBody>
          </p:sp>
        </p:grpSp>
        <p:grpSp>
          <p:nvGrpSpPr>
            <p:cNvPr id="34" name="Group 232"/>
            <p:cNvGrpSpPr>
              <a:grpSpLocks/>
            </p:cNvGrpSpPr>
            <p:nvPr/>
          </p:nvGrpSpPr>
          <p:grpSpPr bwMode="auto">
            <a:xfrm flipH="1">
              <a:off x="3671" y="4143"/>
              <a:ext cx="812" cy="0"/>
              <a:chOff x="8096" y="4470"/>
              <a:chExt cx="5443" cy="0"/>
            </a:xfrm>
          </p:grpSpPr>
          <p:sp>
            <p:nvSpPr>
              <p:cNvPr id="43" name="Line 233"/>
              <p:cNvSpPr>
                <a:spLocks noChangeShapeType="1"/>
              </p:cNvSpPr>
              <p:nvPr/>
            </p:nvSpPr>
            <p:spPr bwMode="auto">
              <a:xfrm>
                <a:off x="8096" y="4470"/>
                <a:ext cx="1769" cy="0"/>
              </a:xfrm>
              <a:prstGeom prst="line">
                <a:avLst/>
              </a:prstGeom>
              <a:noFill/>
              <a:ln w="28575">
                <a:solidFill>
                  <a:srgbClr val="FF9900"/>
                </a:solidFill>
                <a:round/>
                <a:headEnd/>
                <a:tailEnd/>
              </a:ln>
            </p:spPr>
            <p:txBody>
              <a:bodyPr/>
              <a:lstStyle/>
              <a:p>
                <a:endParaRPr lang="fr-FR"/>
              </a:p>
            </p:txBody>
          </p:sp>
          <p:sp>
            <p:nvSpPr>
              <p:cNvPr id="44" name="Line 234"/>
              <p:cNvSpPr>
                <a:spLocks noChangeShapeType="1"/>
              </p:cNvSpPr>
              <p:nvPr/>
            </p:nvSpPr>
            <p:spPr bwMode="auto">
              <a:xfrm>
                <a:off x="10183" y="4470"/>
                <a:ext cx="1406" cy="0"/>
              </a:xfrm>
              <a:prstGeom prst="line">
                <a:avLst/>
              </a:prstGeom>
              <a:noFill/>
              <a:ln w="28575">
                <a:solidFill>
                  <a:srgbClr val="FF9900"/>
                </a:solidFill>
                <a:round/>
                <a:headEnd/>
                <a:tailEnd/>
              </a:ln>
            </p:spPr>
            <p:txBody>
              <a:bodyPr/>
              <a:lstStyle/>
              <a:p>
                <a:endParaRPr lang="fr-FR"/>
              </a:p>
            </p:txBody>
          </p:sp>
          <p:sp>
            <p:nvSpPr>
              <p:cNvPr id="45" name="Line 235"/>
              <p:cNvSpPr>
                <a:spLocks noChangeShapeType="1"/>
              </p:cNvSpPr>
              <p:nvPr/>
            </p:nvSpPr>
            <p:spPr bwMode="auto">
              <a:xfrm flipH="1">
                <a:off x="11952" y="4470"/>
                <a:ext cx="861" cy="0"/>
              </a:xfrm>
              <a:prstGeom prst="line">
                <a:avLst/>
              </a:prstGeom>
              <a:noFill/>
              <a:ln w="28575">
                <a:solidFill>
                  <a:srgbClr val="FF9900"/>
                </a:solidFill>
                <a:round/>
                <a:headEnd/>
                <a:tailEnd/>
              </a:ln>
            </p:spPr>
            <p:txBody>
              <a:bodyPr/>
              <a:lstStyle/>
              <a:p>
                <a:endParaRPr lang="fr-FR"/>
              </a:p>
            </p:txBody>
          </p:sp>
          <p:sp>
            <p:nvSpPr>
              <p:cNvPr id="46" name="Line 236"/>
              <p:cNvSpPr>
                <a:spLocks noChangeShapeType="1"/>
              </p:cNvSpPr>
              <p:nvPr/>
            </p:nvSpPr>
            <p:spPr bwMode="auto">
              <a:xfrm>
                <a:off x="13040" y="4470"/>
                <a:ext cx="499" cy="0"/>
              </a:xfrm>
              <a:prstGeom prst="line">
                <a:avLst/>
              </a:prstGeom>
              <a:noFill/>
              <a:ln w="28575">
                <a:solidFill>
                  <a:srgbClr val="FF9900"/>
                </a:solidFill>
                <a:round/>
                <a:headEnd/>
                <a:tailEnd/>
              </a:ln>
            </p:spPr>
            <p:txBody>
              <a:bodyPr/>
              <a:lstStyle/>
              <a:p>
                <a:endParaRPr lang="fr-FR"/>
              </a:p>
            </p:txBody>
          </p:sp>
        </p:grpSp>
        <p:sp>
          <p:nvSpPr>
            <p:cNvPr id="36" name="Oval 238"/>
            <p:cNvSpPr>
              <a:spLocks noChangeArrowheads="1"/>
            </p:cNvSpPr>
            <p:nvPr/>
          </p:nvSpPr>
          <p:spPr bwMode="auto">
            <a:xfrm>
              <a:off x="4502" y="3917"/>
              <a:ext cx="89" cy="148"/>
            </a:xfrm>
            <a:prstGeom prst="ellipse">
              <a:avLst/>
            </a:prstGeom>
            <a:gradFill rotWithShape="1">
              <a:gsLst>
                <a:gs pos="0">
                  <a:srgbClr val="00FF00"/>
                </a:gs>
                <a:gs pos="100000">
                  <a:srgbClr val="007600"/>
                </a:gs>
              </a:gsLst>
              <a:path path="shape">
                <a:fillToRect l="50000" t="50000" r="50000" b="50000"/>
              </a:path>
            </a:gradFill>
            <a:ln w="9525">
              <a:solidFill>
                <a:schemeClr val="tx1"/>
              </a:solidFill>
              <a:round/>
              <a:headEnd/>
              <a:tailEnd/>
            </a:ln>
          </p:spPr>
          <p:txBody>
            <a:bodyPr wrap="none" anchor="ctr"/>
            <a:lstStyle/>
            <a:p>
              <a:endParaRPr lang="fr-FR"/>
            </a:p>
          </p:txBody>
        </p:sp>
        <p:sp>
          <p:nvSpPr>
            <p:cNvPr id="37" name="Oval 239"/>
            <p:cNvSpPr>
              <a:spLocks noChangeArrowheads="1"/>
            </p:cNvSpPr>
            <p:nvPr/>
          </p:nvSpPr>
          <p:spPr bwMode="auto">
            <a:xfrm>
              <a:off x="4645" y="3872"/>
              <a:ext cx="88" cy="148"/>
            </a:xfrm>
            <a:prstGeom prst="ellipse">
              <a:avLst/>
            </a:prstGeom>
            <a:gradFill rotWithShape="1">
              <a:gsLst>
                <a:gs pos="0">
                  <a:srgbClr val="D60093"/>
                </a:gs>
                <a:gs pos="100000">
                  <a:srgbClr val="630044"/>
                </a:gs>
              </a:gsLst>
              <a:path path="shape">
                <a:fillToRect l="50000" t="50000" r="50000" b="50000"/>
              </a:path>
            </a:gradFill>
            <a:ln w="9525">
              <a:solidFill>
                <a:schemeClr val="tx1"/>
              </a:solidFill>
              <a:round/>
              <a:headEnd/>
              <a:tailEnd/>
            </a:ln>
          </p:spPr>
          <p:txBody>
            <a:bodyPr wrap="none" anchor="ctr"/>
            <a:lstStyle/>
            <a:p>
              <a:endParaRPr lang="fr-FR"/>
            </a:p>
          </p:txBody>
        </p:sp>
        <p:sp>
          <p:nvSpPr>
            <p:cNvPr id="38" name="Oval 240"/>
            <p:cNvSpPr>
              <a:spLocks noChangeArrowheads="1"/>
            </p:cNvSpPr>
            <p:nvPr/>
          </p:nvSpPr>
          <p:spPr bwMode="auto">
            <a:xfrm>
              <a:off x="4814" y="4160"/>
              <a:ext cx="89" cy="148"/>
            </a:xfrm>
            <a:prstGeom prst="ellipse">
              <a:avLst/>
            </a:prstGeom>
            <a:gradFill rotWithShape="1">
              <a:gsLst>
                <a:gs pos="0">
                  <a:srgbClr val="D60093"/>
                </a:gs>
                <a:gs pos="100000">
                  <a:srgbClr val="630044"/>
                </a:gs>
              </a:gsLst>
              <a:path path="shape">
                <a:fillToRect l="50000" t="50000" r="50000" b="50000"/>
              </a:path>
            </a:gradFill>
            <a:ln w="9525">
              <a:solidFill>
                <a:schemeClr val="tx1"/>
              </a:solidFill>
              <a:round/>
              <a:headEnd/>
              <a:tailEnd/>
            </a:ln>
          </p:spPr>
          <p:txBody>
            <a:bodyPr wrap="none" anchor="ctr"/>
            <a:lstStyle/>
            <a:p>
              <a:endParaRPr lang="fr-FR"/>
            </a:p>
          </p:txBody>
        </p:sp>
        <p:sp>
          <p:nvSpPr>
            <p:cNvPr id="39" name="Oval 241"/>
            <p:cNvSpPr>
              <a:spLocks noChangeArrowheads="1"/>
            </p:cNvSpPr>
            <p:nvPr/>
          </p:nvSpPr>
          <p:spPr bwMode="auto">
            <a:xfrm>
              <a:off x="4672" y="4201"/>
              <a:ext cx="89" cy="148"/>
            </a:xfrm>
            <a:prstGeom prst="ellipse">
              <a:avLst/>
            </a:prstGeom>
            <a:gradFill rotWithShape="1">
              <a:gsLst>
                <a:gs pos="0">
                  <a:srgbClr val="D60093"/>
                </a:gs>
                <a:gs pos="100000">
                  <a:srgbClr val="630044"/>
                </a:gs>
              </a:gsLst>
              <a:path path="shape">
                <a:fillToRect l="50000" t="50000" r="50000" b="50000"/>
              </a:path>
            </a:gradFill>
            <a:ln w="9525">
              <a:solidFill>
                <a:schemeClr val="tx1"/>
              </a:solidFill>
              <a:round/>
              <a:headEnd/>
              <a:tailEnd/>
            </a:ln>
          </p:spPr>
          <p:txBody>
            <a:bodyPr wrap="none" anchor="ctr"/>
            <a:lstStyle/>
            <a:p>
              <a:endParaRPr lang="fr-FR"/>
            </a:p>
          </p:txBody>
        </p:sp>
        <p:sp>
          <p:nvSpPr>
            <p:cNvPr id="40" name="Oval 242"/>
            <p:cNvSpPr>
              <a:spLocks noChangeArrowheads="1"/>
            </p:cNvSpPr>
            <p:nvPr/>
          </p:nvSpPr>
          <p:spPr bwMode="auto">
            <a:xfrm>
              <a:off x="4780" y="4393"/>
              <a:ext cx="89" cy="148"/>
            </a:xfrm>
            <a:prstGeom prst="ellipse">
              <a:avLst/>
            </a:prstGeom>
            <a:gradFill rotWithShape="1">
              <a:gsLst>
                <a:gs pos="0">
                  <a:srgbClr val="00FF00"/>
                </a:gs>
                <a:gs pos="100000">
                  <a:srgbClr val="007600"/>
                </a:gs>
              </a:gsLst>
              <a:path path="shape">
                <a:fillToRect l="50000" t="50000" r="50000" b="50000"/>
              </a:path>
            </a:gradFill>
            <a:ln w="9525">
              <a:solidFill>
                <a:schemeClr val="tx1"/>
              </a:solidFill>
              <a:round/>
              <a:headEnd/>
              <a:tailEnd/>
            </a:ln>
          </p:spPr>
          <p:txBody>
            <a:bodyPr wrap="none" anchor="ctr"/>
            <a:lstStyle/>
            <a:p>
              <a:endParaRPr lang="fr-FR"/>
            </a:p>
          </p:txBody>
        </p:sp>
        <p:sp>
          <p:nvSpPr>
            <p:cNvPr id="41" name="Oval 243"/>
            <p:cNvSpPr>
              <a:spLocks noChangeArrowheads="1"/>
            </p:cNvSpPr>
            <p:nvPr/>
          </p:nvSpPr>
          <p:spPr bwMode="auto">
            <a:xfrm>
              <a:off x="4603" y="4110"/>
              <a:ext cx="88" cy="148"/>
            </a:xfrm>
            <a:prstGeom prst="ellipse">
              <a:avLst/>
            </a:prstGeom>
            <a:gradFill rotWithShape="1">
              <a:gsLst>
                <a:gs pos="0">
                  <a:srgbClr val="D60093"/>
                </a:gs>
                <a:gs pos="100000">
                  <a:srgbClr val="630044"/>
                </a:gs>
              </a:gsLst>
              <a:path path="shape">
                <a:fillToRect l="50000" t="50000" r="50000" b="50000"/>
              </a:path>
            </a:gradFill>
            <a:ln w="9525">
              <a:solidFill>
                <a:schemeClr val="tx1"/>
              </a:solidFill>
              <a:round/>
              <a:headEnd/>
              <a:tailEnd/>
            </a:ln>
          </p:spPr>
          <p:txBody>
            <a:bodyPr wrap="none" anchor="ctr"/>
            <a:lstStyle/>
            <a:p>
              <a:endParaRPr lang="fr-FR"/>
            </a:p>
          </p:txBody>
        </p:sp>
        <p:sp>
          <p:nvSpPr>
            <p:cNvPr id="42" name="AutoShape 244"/>
            <p:cNvSpPr>
              <a:spLocks noChangeArrowheads="1"/>
            </p:cNvSpPr>
            <p:nvPr/>
          </p:nvSpPr>
          <p:spPr bwMode="auto">
            <a:xfrm rot="-4075102">
              <a:off x="4616" y="4196"/>
              <a:ext cx="126" cy="68"/>
            </a:xfrm>
            <a:prstGeom prst="irregularSeal1">
              <a:avLst/>
            </a:prstGeom>
            <a:solidFill>
              <a:srgbClr val="FFFF00"/>
            </a:solidFill>
            <a:ln w="9525">
              <a:solidFill>
                <a:schemeClr val="tx1"/>
              </a:solidFill>
              <a:miter lim="800000"/>
              <a:headEnd/>
              <a:tailEnd/>
            </a:ln>
          </p:spPr>
          <p:txBody>
            <a:bodyPr wrap="none" anchor="ctr"/>
            <a:lstStyle/>
            <a:p>
              <a:endParaRPr lang="fr-FR"/>
            </a:p>
          </p:txBody>
        </p:sp>
      </p:grpSp>
      <p:sp>
        <p:nvSpPr>
          <p:cNvPr id="255" name="ZoneTexte 254"/>
          <p:cNvSpPr txBox="1"/>
          <p:nvPr/>
        </p:nvSpPr>
        <p:spPr>
          <a:xfrm>
            <a:off x="1643042" y="1000108"/>
            <a:ext cx="639919" cy="584775"/>
          </a:xfrm>
          <a:prstGeom prst="rect">
            <a:avLst/>
          </a:prstGeom>
          <a:noFill/>
        </p:spPr>
        <p:txBody>
          <a:bodyPr wrap="none" rtlCol="0">
            <a:spAutoFit/>
          </a:bodyPr>
          <a:lstStyle/>
          <a:p>
            <a:r>
              <a:rPr lang="fr-FR" sz="3200" b="1" dirty="0" smtClean="0">
                <a:latin typeface="Symbol" pitchFamily="18" charset="2"/>
              </a:rPr>
              <a:t>p</a:t>
            </a:r>
            <a:r>
              <a:rPr lang="fr-FR" sz="3200" b="1" baseline="30000" dirty="0" smtClean="0"/>
              <a:t>+</a:t>
            </a:r>
            <a:r>
              <a:rPr lang="fr-FR" sz="3200" dirty="0" smtClean="0"/>
              <a:t> </a:t>
            </a:r>
            <a:endParaRPr lang="fr-FR" sz="3200" dirty="0"/>
          </a:p>
        </p:txBody>
      </p:sp>
      <p:sp>
        <p:nvSpPr>
          <p:cNvPr id="256" name="ZoneTexte 255"/>
          <p:cNvSpPr txBox="1"/>
          <p:nvPr/>
        </p:nvSpPr>
        <p:spPr>
          <a:xfrm>
            <a:off x="2643174" y="5857892"/>
            <a:ext cx="657552" cy="584775"/>
          </a:xfrm>
          <a:prstGeom prst="rect">
            <a:avLst/>
          </a:prstGeom>
          <a:noFill/>
        </p:spPr>
        <p:txBody>
          <a:bodyPr wrap="none" rtlCol="0">
            <a:spAutoFit/>
          </a:bodyPr>
          <a:lstStyle/>
          <a:p>
            <a:r>
              <a:rPr lang="fr-FR" sz="3200" b="1" dirty="0" smtClean="0">
                <a:latin typeface="Symbol" pitchFamily="18" charset="2"/>
              </a:rPr>
              <a:t>K</a:t>
            </a:r>
            <a:r>
              <a:rPr lang="fr-FR" sz="3200" b="1" baseline="30000" dirty="0" smtClean="0"/>
              <a:t>-</a:t>
            </a:r>
            <a:r>
              <a:rPr lang="fr-FR" sz="3200" dirty="0" smtClean="0"/>
              <a:t> </a:t>
            </a:r>
            <a:endParaRPr lang="fr-FR" sz="3200" dirty="0"/>
          </a:p>
        </p:txBody>
      </p:sp>
      <p:sp>
        <p:nvSpPr>
          <p:cNvPr id="257" name="ZoneTexte 256"/>
          <p:cNvSpPr txBox="1"/>
          <p:nvPr/>
        </p:nvSpPr>
        <p:spPr>
          <a:xfrm>
            <a:off x="7072330" y="5500702"/>
            <a:ext cx="567784" cy="584775"/>
          </a:xfrm>
          <a:prstGeom prst="rect">
            <a:avLst/>
          </a:prstGeom>
          <a:noFill/>
        </p:spPr>
        <p:txBody>
          <a:bodyPr wrap="none" rtlCol="0">
            <a:spAutoFit/>
          </a:bodyPr>
          <a:lstStyle/>
          <a:p>
            <a:r>
              <a:rPr lang="fr-FR" sz="3200" b="1" dirty="0" smtClean="0">
                <a:latin typeface="+mj-lt"/>
              </a:rPr>
              <a:t>e</a:t>
            </a:r>
            <a:r>
              <a:rPr lang="fr-FR" sz="3200" b="1" baseline="30000" dirty="0" smtClean="0"/>
              <a:t>-</a:t>
            </a:r>
            <a:r>
              <a:rPr lang="fr-FR" sz="3200" dirty="0" smtClean="0"/>
              <a:t> </a:t>
            </a:r>
            <a:endParaRPr lang="fr-FR" sz="3200" dirty="0"/>
          </a:p>
        </p:txBody>
      </p:sp>
      <p:sp>
        <p:nvSpPr>
          <p:cNvPr id="258" name="ZoneTexte 257"/>
          <p:cNvSpPr txBox="1"/>
          <p:nvPr/>
        </p:nvSpPr>
        <p:spPr>
          <a:xfrm>
            <a:off x="4214810" y="5786454"/>
            <a:ext cx="404278" cy="584775"/>
          </a:xfrm>
          <a:prstGeom prst="rect">
            <a:avLst/>
          </a:prstGeom>
          <a:noFill/>
        </p:spPr>
        <p:txBody>
          <a:bodyPr wrap="none" rtlCol="0">
            <a:spAutoFit/>
          </a:bodyPr>
          <a:lstStyle/>
          <a:p>
            <a:r>
              <a:rPr lang="fr-FR" sz="3200" b="1" dirty="0" smtClean="0">
                <a:latin typeface="+mj-lt"/>
              </a:rPr>
              <a:t>p</a:t>
            </a:r>
            <a:endParaRPr lang="fr-FR" sz="3200" dirty="0"/>
          </a:p>
        </p:txBody>
      </p:sp>
      <p:sp>
        <p:nvSpPr>
          <p:cNvPr id="259" name="ZoneTexte 258"/>
          <p:cNvSpPr txBox="1"/>
          <p:nvPr/>
        </p:nvSpPr>
        <p:spPr>
          <a:xfrm>
            <a:off x="6357950" y="785794"/>
            <a:ext cx="651140" cy="584775"/>
          </a:xfrm>
          <a:prstGeom prst="rect">
            <a:avLst/>
          </a:prstGeom>
          <a:noFill/>
        </p:spPr>
        <p:txBody>
          <a:bodyPr wrap="none" rtlCol="0">
            <a:spAutoFit/>
          </a:bodyPr>
          <a:lstStyle/>
          <a:p>
            <a:r>
              <a:rPr lang="fr-FR" sz="3200" b="1" dirty="0" smtClean="0">
                <a:latin typeface="Symbol" pitchFamily="18" charset="2"/>
              </a:rPr>
              <a:t>m</a:t>
            </a:r>
            <a:r>
              <a:rPr lang="fr-FR" sz="3200" b="1" baseline="30000" dirty="0" smtClean="0"/>
              <a:t>+</a:t>
            </a:r>
            <a:r>
              <a:rPr lang="fr-FR" sz="3200" dirty="0" smtClean="0"/>
              <a:t> </a:t>
            </a:r>
            <a:endParaRPr lang="fr-FR" sz="3200" dirty="0"/>
          </a:p>
        </p:txBody>
      </p:sp>
      <p:sp>
        <p:nvSpPr>
          <p:cNvPr id="263" name="Espace réservé du pied de page 262"/>
          <p:cNvSpPr>
            <a:spLocks noGrp="1"/>
          </p:cNvSpPr>
          <p:nvPr>
            <p:ph type="ftr" sz="quarter" idx="11"/>
          </p:nvPr>
        </p:nvSpPr>
        <p:spPr/>
        <p:txBody>
          <a:bodyPr/>
          <a:lstStyle/>
          <a:p>
            <a:r>
              <a:rPr lang="fr-FR" smtClean="0"/>
              <a:t>Masterclass</a:t>
            </a:r>
            <a:endParaRPr lang="fr-BE" dirty="0"/>
          </a:p>
        </p:txBody>
      </p:sp>
      <p:sp>
        <p:nvSpPr>
          <p:cNvPr id="2" name="Espace réservé du numéro de diapositive 1"/>
          <p:cNvSpPr>
            <a:spLocks noGrp="1"/>
          </p:cNvSpPr>
          <p:nvPr>
            <p:ph type="sldNum" sz="quarter" idx="12"/>
          </p:nvPr>
        </p:nvSpPr>
        <p:spPr/>
        <p:txBody>
          <a:bodyPr/>
          <a:lstStyle/>
          <a:p>
            <a:fld id="{CF4668DC-857F-487D-BFFA-8C0CA5037977}" type="slidenum">
              <a:rPr lang="fr-BE" smtClean="0"/>
              <a:pPr/>
              <a:t>9</a:t>
            </a:fld>
            <a:endParaRPr lang="fr-BE"/>
          </a:p>
        </p:txBody>
      </p:sp>
      <p:sp>
        <p:nvSpPr>
          <p:cNvPr id="3" name="Espace réservé de la date 2"/>
          <p:cNvSpPr>
            <a:spLocks noGrp="1"/>
          </p:cNvSpPr>
          <p:nvPr>
            <p:ph type="dt" sz="half" idx="10"/>
          </p:nvPr>
        </p:nvSpPr>
        <p:spPr/>
        <p:txBody>
          <a:bodyPr/>
          <a:lstStyle/>
          <a:p>
            <a:r>
              <a:rPr lang="en-US" smtClean="0"/>
              <a:t>Edwige Tournefier</a:t>
            </a:r>
            <a:endParaRPr lang="fr-BE"/>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10516</TotalTime>
  <Words>1380</Words>
  <Application>Microsoft Office PowerPoint</Application>
  <PresentationFormat>Affichage à l'écran (4:3)</PresentationFormat>
  <Paragraphs>258</Paragraphs>
  <Slides>25</Slides>
  <Notes>7</Notes>
  <HiddenSlides>0</HiddenSlides>
  <MMClips>0</MMClips>
  <ScaleCrop>false</ScaleCrop>
  <HeadingPairs>
    <vt:vector size="6" baseType="variant">
      <vt:variant>
        <vt:lpstr>Polices utilisées</vt:lpstr>
      </vt:variant>
      <vt:variant>
        <vt:i4>9</vt:i4>
      </vt:variant>
      <vt:variant>
        <vt:lpstr>Thème</vt:lpstr>
      </vt:variant>
      <vt:variant>
        <vt:i4>1</vt:i4>
      </vt:variant>
      <vt:variant>
        <vt:lpstr>Titres des diapositives</vt:lpstr>
      </vt:variant>
      <vt:variant>
        <vt:i4>25</vt:i4>
      </vt:variant>
    </vt:vector>
  </HeadingPairs>
  <TitlesOfParts>
    <vt:vector size="35" baseType="lpstr">
      <vt:lpstr>ＭＳ Ｐゴシック</vt:lpstr>
      <vt:lpstr>Arial</vt:lpstr>
      <vt:lpstr>Berlin Sans FB</vt:lpstr>
      <vt:lpstr>Calibri</vt:lpstr>
      <vt:lpstr>Comic Sans MS</vt:lpstr>
      <vt:lpstr>Helvetica</vt:lpstr>
      <vt:lpstr>Symbol</vt:lpstr>
      <vt:lpstr>Tahoma</vt:lpstr>
      <vt:lpstr>Times New Roman</vt:lpstr>
      <vt:lpstr>Thème Office</vt:lpstr>
      <vt:lpstr>La physique des particules et des astroparticules au LAPP Masterclass lycée Mont Blanc et visite Lycée Baudelaire  Edwige Tournefier     Mardi 11 avril 2017 </vt:lpstr>
      <vt:lpstr>Masterclass– lycée Mont Blanc</vt:lpstr>
      <vt:lpstr>Plan de la visite – lycée Baudelaire</vt:lpstr>
      <vt:lpstr>Le LAPP</vt:lpstr>
      <vt:lpstr>De l’infiniment petit à l’infiniment grand</vt:lpstr>
      <vt:lpstr>La physique des particules, qu’est-ce c’est?</vt:lpstr>
      <vt:lpstr>Particules élémentaires et forces:  le Modèle Standard</vt:lpstr>
      <vt:lpstr>Créer de nouvelles particules: comment? La fameuse équation E = mc2</vt:lpstr>
      <vt:lpstr>Présentation PowerPoint</vt:lpstr>
      <vt:lpstr>Détecter les particules</vt:lpstr>
      <vt:lpstr>Exemple: ATLAS au LHC</vt:lpstr>
      <vt:lpstr>ATLAS au LAPP</vt:lpstr>
      <vt:lpstr>LHCb au LHC</vt:lpstr>
      <vt:lpstr>L’étude des neutrinos au LAPP</vt:lpstr>
      <vt:lpstr>Le LAPP dans l’espace: l'expérience AMS</vt:lpstr>
      <vt:lpstr>Le LAPP en Namibie avec HESS et bientôt au Chili avec CTA</vt:lpstr>
      <vt:lpstr>En 2016 le LAPP rejoint LSST</vt:lpstr>
      <vt:lpstr>Recherche des ondes gravitationelles</vt:lpstr>
      <vt:lpstr>Virgo à Pise</vt:lpstr>
      <vt:lpstr>Présentation PowerPoint</vt:lpstr>
      <vt:lpstr>Présentation PowerPoint</vt:lpstr>
      <vt:lpstr>Et juste à côté: des théoriciens</vt:lpstr>
      <vt:lpstr>Historique du LAPP (1)</vt:lpstr>
      <vt:lpstr>Historique du LAPP (2)</vt:lpstr>
      <vt:lpstr>Présentation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du LAPP</dc:title>
  <dc:creator>Edwige Tournefier</dc:creator>
  <cp:lastModifiedBy>Edwige Tournefier</cp:lastModifiedBy>
  <cp:revision>659</cp:revision>
  <dcterms:modified xsi:type="dcterms:W3CDTF">2017-04-11T06:51:42Z</dcterms:modified>
</cp:coreProperties>
</file>