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73" r:id="rId2"/>
    <p:sldId id="370" r:id="rId3"/>
    <p:sldId id="379" r:id="rId4"/>
    <p:sldId id="371" r:id="rId5"/>
    <p:sldId id="378" r:id="rId6"/>
    <p:sldId id="335" r:id="rId7"/>
    <p:sldId id="342" r:id="rId8"/>
    <p:sldId id="346" r:id="rId9"/>
    <p:sldId id="263" r:id="rId10"/>
    <p:sldId id="351" r:id="rId11"/>
    <p:sldId id="353" r:id="rId12"/>
    <p:sldId id="359" r:id="rId13"/>
    <p:sldId id="372" r:id="rId14"/>
    <p:sldId id="361" r:id="rId15"/>
    <p:sldId id="367" r:id="rId16"/>
    <p:sldId id="376" r:id="rId17"/>
    <p:sldId id="374" r:id="rId18"/>
    <p:sldId id="375" r:id="rId19"/>
    <p:sldId id="369" r:id="rId20"/>
    <p:sldId id="366" r:id="rId21"/>
    <p:sldId id="377" r:id="rId22"/>
    <p:sldId id="365" r:id="rId23"/>
    <p:sldId id="282" r:id="rId24"/>
    <p:sldId id="283" r:id="rId25"/>
    <p:sldId id="360" r:id="rId26"/>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B3AC6"/>
    <a:srgbClr val="FFFF99"/>
    <a:srgbClr val="474CB9"/>
    <a:srgbClr val="3333CC"/>
    <a:srgbClr val="6666FF"/>
    <a:srgbClr val="6699FF"/>
    <a:srgbClr val="CCFFCC"/>
    <a:srgbClr val="00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autoAdjust="0"/>
    <p:restoredTop sz="99886" autoAdjust="0"/>
  </p:normalViewPr>
  <p:slideViewPr>
    <p:cSldViewPr>
      <p:cViewPr varScale="1">
        <p:scale>
          <a:sx n="118" d="100"/>
          <a:sy n="118" d="100"/>
        </p:scale>
        <p:origin x="10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310" y="-12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6E4997F3-D4CA-4F1A-BB62-E4EFC7641B14}" type="datetimeFigureOut">
              <a:rPr lang="fr-FR" smtClean="0"/>
              <a:pPr/>
              <a:t>10/04/2017</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ADEE8A9-503B-4A0A-8CDA-B2B2832922CA}" type="slidenum">
              <a:rPr lang="fr-FR" smtClean="0"/>
              <a:pPr/>
              <a:t>‹N°›</a:t>
            </a:fld>
            <a:endParaRPr lang="fr-FR"/>
          </a:p>
        </p:txBody>
      </p:sp>
    </p:spTree>
    <p:extLst>
      <p:ext uri="{BB962C8B-B14F-4D97-AF65-F5344CB8AC3E}">
        <p14:creationId xmlns:p14="http://schemas.microsoft.com/office/powerpoint/2010/main" val="3859134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7282920-FB1A-4C54-9CD1-5FA9DE70DD0D}" type="datetimeFigureOut">
              <a:rPr lang="fr-FR" smtClean="0"/>
              <a:pPr/>
              <a:t>10/04/2017</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47BEDD6-9F9F-401B-83EE-D9B64E3044F4}" type="slidenum">
              <a:rPr lang="fr-FR" smtClean="0"/>
              <a:pPr/>
              <a:t>‹N°›</a:t>
            </a:fld>
            <a:endParaRPr lang="fr-FR"/>
          </a:p>
        </p:txBody>
      </p:sp>
    </p:spTree>
    <p:extLst>
      <p:ext uri="{BB962C8B-B14F-4D97-AF65-F5344CB8AC3E}">
        <p14:creationId xmlns:p14="http://schemas.microsoft.com/office/powerpoint/2010/main" val="405823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a date 3"/>
          <p:cNvSpPr>
            <a:spLocks noGrp="1"/>
          </p:cNvSpPr>
          <p:nvPr>
            <p:ph type="dt" idx="10"/>
          </p:nvPr>
        </p:nvSpPr>
        <p:spPr/>
        <p:txBody>
          <a:bodyPr/>
          <a:lstStyle/>
          <a:p>
            <a:pPr>
              <a:defRPr/>
            </a:pPr>
            <a:fld id="{9DBAC2BE-4E1D-44BF-82CE-959ABA7E1D58}" type="datetime1">
              <a:rPr lang="fr-FR" smtClean="0"/>
              <a:t>10/04/2017</a:t>
            </a:fld>
            <a:endParaRPr lang="fr-FR"/>
          </a:p>
        </p:txBody>
      </p:sp>
      <p:sp>
        <p:nvSpPr>
          <p:cNvPr id="5" name="Espace réservé du pied de page 4"/>
          <p:cNvSpPr>
            <a:spLocks noGrp="1"/>
          </p:cNvSpPr>
          <p:nvPr>
            <p:ph type="ftr" sz="quarter" idx="11"/>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12"/>
          </p:nvPr>
        </p:nvSpPr>
        <p:spPr/>
        <p:txBody>
          <a:bodyPr/>
          <a:lstStyle/>
          <a:p>
            <a:pPr>
              <a:defRPr/>
            </a:pPr>
            <a:fld id="{4343239E-5CFC-4EA3-9F9C-DF60679EE927}" type="slidenum">
              <a:rPr lang="fr-FR" smtClean="0"/>
              <a:pPr>
                <a:defRPr/>
              </a:pPr>
              <a:t>1</a:t>
            </a:fld>
            <a:endParaRPr lang="fr-FR"/>
          </a:p>
        </p:txBody>
      </p:sp>
    </p:spTree>
    <p:extLst>
      <p:ext uri="{BB962C8B-B14F-4D97-AF65-F5344CB8AC3E}">
        <p14:creationId xmlns:p14="http://schemas.microsoft.com/office/powerpoint/2010/main" val="198623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a:t>
            </a:fld>
            <a:endParaRPr lang="fr-FR"/>
          </a:p>
        </p:txBody>
      </p:sp>
    </p:spTree>
    <p:extLst>
      <p:ext uri="{BB962C8B-B14F-4D97-AF65-F5344CB8AC3E}">
        <p14:creationId xmlns:p14="http://schemas.microsoft.com/office/powerpoint/2010/main" val="43771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3</a:t>
            </a:fld>
            <a:endParaRPr lang="fr-FR"/>
          </a:p>
        </p:txBody>
      </p:sp>
    </p:spTree>
    <p:extLst>
      <p:ext uri="{BB962C8B-B14F-4D97-AF65-F5344CB8AC3E}">
        <p14:creationId xmlns:p14="http://schemas.microsoft.com/office/powerpoint/2010/main" val="201682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90478">
              <a:defRPr/>
            </a:pPr>
            <a:r>
              <a:rPr lang="fr-FR" sz="1300" dirty="0" smtClean="0"/>
              <a:t>L’énergie des protons est transformée au moment du choc en une myriade de particules exotiques dont les traces dans les détecteurs sont enregistrées, après filtrage des événements les plus intéressants. Les chercheurs analysent ensuite ces données pour y déceler les signes d’événements extrêmement rares, et notamment le très recherché boson de </a:t>
            </a:r>
            <a:r>
              <a:rPr lang="fr-FR" sz="1300" dirty="0" err="1" smtClean="0"/>
              <a:t>Higgs</a:t>
            </a:r>
            <a:r>
              <a:rPr lang="fr-FR" sz="1300" dirty="0" smtClean="0"/>
              <a:t>. Mais attention : ce ne sont pas directement ces particules, d’une durée de vie infinitésimale, qui sont observées dans les détecteurs, mais seulement celles plus stables issues de leurs désintégrations, telles qu’électrons, muons, photons, etc... C’est donc a une patiente reconstitution que doivent se livrer les physiciens et il faudra sans doute plusieurs années avant d’aboutir a la découverte de nouvelles particules. </a:t>
            </a:r>
          </a:p>
          <a:p>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9</a:t>
            </a:fld>
            <a:endParaRPr lang="fr-FR"/>
          </a:p>
        </p:txBody>
      </p:sp>
    </p:spTree>
    <p:extLst>
      <p:ext uri="{BB962C8B-B14F-4D97-AF65-F5344CB8AC3E}">
        <p14:creationId xmlns:p14="http://schemas.microsoft.com/office/powerpoint/2010/main" val="119742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a:t>Environ 70 chercheurs, expérimentateurs du LAPP ou théoriciens du LAPTH, ainsi qu’une vingtaine de jeunes préparant leur thèse, travaillent ici. Pour concevoir et construire les appareillages indispensables à la conduite de ces recherches, ces chercheurs bénéficient de l'expertise et de la compétence de 80 Ingénieurs, techniciens et personnels administratifs. A noter enfin que notre laboratoire accueille également  de nombreux jeunes stagiaires souhaitant découvrir la recherche.</a:t>
            </a:r>
          </a:p>
          <a:p>
            <a:r>
              <a:rPr lang="fr-FR" sz="1300" dirty="0"/>
              <a:t> </a:t>
            </a:r>
          </a:p>
          <a:p>
            <a:r>
              <a:rPr lang="fr-FR" sz="1300" dirty="0"/>
              <a:t>Tout ceci permet aux chercheurs du LAPP de jouer un rôle actif au sein des grandes collaborations internationales qui se rassemblent pour concevoir, construire et exploiter les grands instruments installés auprès des accélérateurs de particules les plus récents, puisque l’exploration de l’infiniment petit requiert paradoxalement des instruments de plus en plus grands et de plus en plus chers.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21</a:t>
            </a:fld>
            <a:endParaRPr lang="fr-FR"/>
          </a:p>
        </p:txBody>
      </p:sp>
    </p:spTree>
    <p:extLst>
      <p:ext uri="{BB962C8B-B14F-4D97-AF65-F5344CB8AC3E}">
        <p14:creationId xmlns:p14="http://schemas.microsoft.com/office/powerpoint/2010/main" val="56107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300" dirty="0" smtClean="0"/>
              <a:t>Le LAPP, laboratoire d’Annecy Le Vieux de Physique des Particules, fut crée en 1976, voici plus de 30 ans, par des physiciens originaires de la faculté d’Orsay qui cherchaient à se rapprocher du CERN. La vocation du LAPP est l’exploration de l’infiniment petit, c'est-à-dire la mise à jour des constituants ultimes de la matière et la compréhension de leurs interactions. A la création du LAPP, la plupart de ses physiciens travaillaient sur des expériences situées au CERN.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23</a:t>
            </a:fld>
            <a:endParaRPr lang="fr-FR" dirty="0"/>
          </a:p>
        </p:txBody>
      </p:sp>
    </p:spTree>
    <p:extLst>
      <p:ext uri="{BB962C8B-B14F-4D97-AF65-F5344CB8AC3E}">
        <p14:creationId xmlns:p14="http://schemas.microsoft.com/office/powerpoint/2010/main" val="264973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En 1991</a:t>
            </a:r>
            <a:r>
              <a:rPr lang="en-US" baseline="0" dirty="0" smtClean="0"/>
              <a:t> le </a:t>
            </a:r>
            <a:r>
              <a:rPr lang="en-US" baseline="0" dirty="0" err="1" smtClean="0"/>
              <a:t>lapp</a:t>
            </a:r>
            <a:r>
              <a:rPr lang="en-US" baseline="0" dirty="0" smtClean="0"/>
              <a:t> </a:t>
            </a:r>
            <a:r>
              <a:rPr lang="en-US" baseline="0" dirty="0" err="1" smtClean="0"/>
              <a:t>s’agrandit</a:t>
            </a:r>
            <a:r>
              <a:rPr lang="en-US" baseline="0" dirty="0" smtClean="0"/>
              <a:t> avec la construction d’un nouveau </a:t>
            </a:r>
            <a:r>
              <a:rPr lang="en-US" baseline="0" dirty="0" err="1" smtClean="0"/>
              <a:t>batiment</a:t>
            </a:r>
            <a:r>
              <a:rPr lang="en-US" baseline="0" dirty="0" smtClean="0"/>
              <a:t>, le </a:t>
            </a:r>
            <a:r>
              <a:rPr lang="en-US" baseline="0" dirty="0" err="1" smtClean="0"/>
              <a:t>batiment</a:t>
            </a:r>
            <a:r>
              <a:rPr lang="en-US" baseline="0" dirty="0" smtClean="0"/>
              <a:t> </a:t>
            </a:r>
            <a:r>
              <a:rPr lang="en-US" baseline="0" dirty="0" err="1" smtClean="0"/>
              <a:t>rond</a:t>
            </a:r>
            <a:r>
              <a:rPr lang="en-US" baseline="0" dirty="0" smtClean="0"/>
              <a:t> </a:t>
            </a:r>
            <a:r>
              <a:rPr lang="en-US" baseline="0" dirty="0" err="1" smtClean="0"/>
              <a:t>dans</a:t>
            </a:r>
            <a:r>
              <a:rPr lang="en-US" baseline="0" dirty="0" smtClean="0"/>
              <a:t> </a:t>
            </a:r>
            <a:r>
              <a:rPr lang="en-US" baseline="0" dirty="0" err="1" smtClean="0"/>
              <a:t>lequel</a:t>
            </a:r>
            <a:r>
              <a:rPr lang="en-US" baseline="0" dirty="0" smtClean="0"/>
              <a:t> nous </a:t>
            </a:r>
            <a:r>
              <a:rPr lang="en-US" baseline="0" dirty="0" err="1" smtClean="0"/>
              <a:t>nous</a:t>
            </a:r>
            <a:r>
              <a:rPr lang="en-US" baseline="0" dirty="0" smtClean="0"/>
              <a:t> </a:t>
            </a:r>
            <a:r>
              <a:rPr lang="en-US" baseline="0" dirty="0" err="1" smtClean="0"/>
              <a:t>trouvons</a:t>
            </a:r>
            <a:r>
              <a:rPr lang="en-US" baseline="0" dirty="0" smtClean="0"/>
              <a:t> et </a:t>
            </a:r>
            <a:r>
              <a:rPr lang="en-US" baseline="0" dirty="0" err="1" smtClean="0"/>
              <a:t>que</a:t>
            </a:r>
            <a:r>
              <a:rPr lang="en-US" baseline="0" dirty="0" smtClean="0"/>
              <a:t> </a:t>
            </a:r>
            <a:r>
              <a:rPr lang="en-US" baseline="0" dirty="0" err="1" smtClean="0"/>
              <a:t>vous</a:t>
            </a:r>
            <a:r>
              <a:rPr lang="en-US" baseline="0" dirty="0" smtClean="0"/>
              <a:t> </a:t>
            </a:r>
            <a:r>
              <a:rPr lang="en-US" baseline="0" dirty="0" err="1" smtClean="0"/>
              <a:t>voyez</a:t>
            </a:r>
            <a:r>
              <a:rPr lang="en-US" baseline="0" dirty="0" smtClean="0"/>
              <a:t> </a:t>
            </a:r>
            <a:r>
              <a:rPr lang="en-US" baseline="0" dirty="0" err="1" smtClean="0"/>
              <a:t>sur</a:t>
            </a:r>
            <a:r>
              <a:rPr lang="en-US" baseline="0" dirty="0" smtClean="0"/>
              <a:t> </a:t>
            </a:r>
            <a:r>
              <a:rPr lang="en-US" baseline="0" dirty="0" err="1" smtClean="0"/>
              <a:t>cette</a:t>
            </a:r>
            <a:r>
              <a:rPr lang="en-US" baseline="0" dirty="0" smtClean="0"/>
              <a:t> photo. En 1995, </a:t>
            </a:r>
            <a:r>
              <a:rPr lang="en-US" baseline="0" dirty="0" err="1" smtClean="0"/>
              <a:t>il</a:t>
            </a:r>
            <a:r>
              <a:rPr lang="en-US" baseline="0" dirty="0" smtClean="0"/>
              <a:t> </a:t>
            </a:r>
            <a:r>
              <a:rPr lang="en-US" baseline="0" dirty="0" err="1" smtClean="0"/>
              <a:t>devient</a:t>
            </a:r>
            <a:r>
              <a:rPr lang="en-US" baseline="0" dirty="0" smtClean="0"/>
              <a:t> unite </a:t>
            </a:r>
            <a:r>
              <a:rPr lang="en-US" baseline="0" dirty="0" err="1" smtClean="0"/>
              <a:t>mixte</a:t>
            </a:r>
            <a:r>
              <a:rPr lang="en-US" baseline="0" dirty="0" smtClean="0"/>
              <a:t> du </a:t>
            </a:r>
            <a:r>
              <a:rPr lang="en-US" baseline="0" dirty="0" err="1" smtClean="0"/>
              <a:t>cnrs</a:t>
            </a:r>
            <a:r>
              <a:rPr lang="en-US" baseline="0" dirty="0" smtClean="0"/>
              <a:t> et de l </a:t>
            </a:r>
            <a:r>
              <a:rPr lang="en-US" baseline="0" dirty="0" err="1" smtClean="0"/>
              <a:t>universite</a:t>
            </a:r>
            <a:r>
              <a:rPr lang="en-US" baseline="0" dirty="0" smtClean="0"/>
              <a:t> de </a:t>
            </a:r>
            <a:r>
              <a:rPr lang="en-US" baseline="0" dirty="0" err="1" smtClean="0"/>
              <a:t>savoie</a:t>
            </a:r>
            <a:r>
              <a:rPr lang="en-US" baseline="0" dirty="0" smtClean="0"/>
              <a:t>. En </a:t>
            </a:r>
            <a:r>
              <a:rPr lang="en-US" baseline="0" dirty="0" err="1" smtClean="0"/>
              <a:t>parallele</a:t>
            </a:r>
            <a:r>
              <a:rPr lang="en-US" baseline="0" dirty="0" smtClean="0"/>
              <a:t>, le </a:t>
            </a:r>
            <a:r>
              <a:rPr lang="en-US" baseline="0" dirty="0" err="1" smtClean="0"/>
              <a:t>laboratoire</a:t>
            </a:r>
            <a:r>
              <a:rPr lang="en-US" baseline="0" dirty="0" smtClean="0"/>
              <a:t> </a:t>
            </a:r>
            <a:r>
              <a:rPr lang="en-US" baseline="0" dirty="0" err="1" smtClean="0"/>
              <a:t>etend</a:t>
            </a:r>
            <a:r>
              <a:rPr lang="en-US" baseline="0" dirty="0" smtClean="0"/>
              <a:t> son champ de </a:t>
            </a:r>
            <a:r>
              <a:rPr lang="en-US" baseline="0" dirty="0" err="1" smtClean="0"/>
              <a:t>recherche</a:t>
            </a:r>
            <a:r>
              <a:rPr lang="en-US" baseline="0" dirty="0" smtClean="0"/>
              <a:t> au </a:t>
            </a:r>
            <a:r>
              <a:rPr lang="en-US" baseline="0" dirty="0" err="1" smtClean="0"/>
              <a:t>domaine</a:t>
            </a:r>
            <a:r>
              <a:rPr lang="en-US" baseline="0" dirty="0" smtClean="0"/>
              <a:t> des </a:t>
            </a:r>
            <a:r>
              <a:rPr lang="en-US" baseline="0" dirty="0" err="1" smtClean="0"/>
              <a:t>astroparticules</a:t>
            </a:r>
            <a:r>
              <a:rPr lang="en-US" baseline="0" dirty="0" smtClean="0"/>
              <a:t>, </a:t>
            </a:r>
            <a:r>
              <a:rPr lang="en-US" baseline="0" dirty="0" err="1" smtClean="0"/>
              <a:t>domaine</a:t>
            </a:r>
            <a:r>
              <a:rPr lang="en-US" baseline="0" dirty="0" smtClean="0"/>
              <a:t> </a:t>
            </a:r>
            <a:r>
              <a:rPr lang="en-US" baseline="0" dirty="0" err="1" smtClean="0"/>
              <a:t>auquel</a:t>
            </a:r>
            <a:r>
              <a:rPr lang="en-US" baseline="0" dirty="0" smtClean="0"/>
              <a:t> </a:t>
            </a:r>
            <a:r>
              <a:rPr lang="en-US" baseline="0" dirty="0" err="1" smtClean="0"/>
              <a:t>l’une</a:t>
            </a:r>
            <a:r>
              <a:rPr lang="en-US" baseline="0" dirty="0" smtClean="0"/>
              <a:t> des </a:t>
            </a:r>
            <a:r>
              <a:rPr lang="en-US" baseline="0" dirty="0" err="1" smtClean="0"/>
              <a:t>visites</a:t>
            </a:r>
            <a:r>
              <a:rPr lang="en-US" baseline="0" dirty="0" smtClean="0"/>
              <a:t> </a:t>
            </a:r>
            <a:r>
              <a:rPr lang="en-US" baseline="0" dirty="0" err="1" smtClean="0"/>
              <a:t>que</a:t>
            </a:r>
            <a:r>
              <a:rPr lang="en-US" baseline="0" dirty="0" smtClean="0"/>
              <a:t> </a:t>
            </a:r>
            <a:r>
              <a:rPr lang="en-US" baseline="0" dirty="0" err="1" smtClean="0"/>
              <a:t>vous</a:t>
            </a:r>
            <a:r>
              <a:rPr lang="en-US" baseline="0" dirty="0" smtClean="0"/>
              <a:t> </a:t>
            </a:r>
            <a:r>
              <a:rPr lang="en-US" baseline="0" dirty="0" err="1" smtClean="0"/>
              <a:t>pourrez</a:t>
            </a:r>
            <a:r>
              <a:rPr lang="en-US" baseline="0" dirty="0" smtClean="0"/>
              <a:t> </a:t>
            </a:r>
            <a:r>
              <a:rPr lang="en-US" baseline="0" dirty="0" err="1" smtClean="0"/>
              <a:t>suivre</a:t>
            </a:r>
            <a:r>
              <a:rPr lang="en-US" baseline="0" dirty="0" smtClean="0"/>
              <a:t> sera </a:t>
            </a:r>
            <a:r>
              <a:rPr lang="en-US" baseline="0" dirty="0" err="1" smtClean="0"/>
              <a:t>consacree</a:t>
            </a:r>
            <a:r>
              <a:rPr lang="en-US" baseline="0" dirty="0" smtClean="0"/>
              <a:t>. [</a:t>
            </a:r>
            <a:r>
              <a:rPr lang="en-US" baseline="0" dirty="0" err="1" smtClean="0"/>
              <a:t>enumerer</a:t>
            </a:r>
            <a:r>
              <a:rPr lang="en-US" baseline="0" dirty="0" smtClean="0"/>
              <a:t>]. </a:t>
            </a:r>
            <a:r>
              <a:rPr lang="en-US" baseline="0" dirty="0" err="1" smtClean="0"/>
              <a:t>Dans</a:t>
            </a:r>
            <a:r>
              <a:rPr lang="en-US" baseline="0" dirty="0" smtClean="0"/>
              <a:t> le meme temps, les experiences du </a:t>
            </a:r>
            <a:r>
              <a:rPr lang="en-US" baseline="0" dirty="0" err="1" smtClean="0"/>
              <a:t>laboratoire</a:t>
            </a:r>
            <a:r>
              <a:rPr lang="en-US" baseline="0" dirty="0" smtClean="0"/>
              <a:t> </a:t>
            </a:r>
            <a:r>
              <a:rPr lang="en-US" baseline="0" dirty="0" err="1" smtClean="0"/>
              <a:t>ont</a:t>
            </a:r>
            <a:r>
              <a:rPr lang="en-US" baseline="0" dirty="0" smtClean="0"/>
              <a:t> </a:t>
            </a:r>
            <a:r>
              <a:rPr lang="en-US" baseline="0" dirty="0" err="1" smtClean="0"/>
              <a:t>maintenant</a:t>
            </a:r>
            <a:r>
              <a:rPr lang="en-US" baseline="0" dirty="0" smtClean="0"/>
              <a:t> lieu non </a:t>
            </a:r>
            <a:r>
              <a:rPr lang="en-US" baseline="0" dirty="0" err="1" smtClean="0"/>
              <a:t>seulement</a:t>
            </a:r>
            <a:r>
              <a:rPr lang="en-US" baseline="0" dirty="0" smtClean="0"/>
              <a:t> au </a:t>
            </a:r>
            <a:r>
              <a:rPr lang="en-US" baseline="0" dirty="0" err="1" smtClean="0"/>
              <a:t>cern</a:t>
            </a:r>
            <a:r>
              <a:rPr lang="en-US" baseline="0" dirty="0" smtClean="0"/>
              <a:t>, </a:t>
            </a:r>
            <a:r>
              <a:rPr lang="en-US" baseline="0" dirty="0" err="1" smtClean="0"/>
              <a:t>mais</a:t>
            </a:r>
            <a:r>
              <a:rPr lang="en-US" baseline="0" dirty="0" smtClean="0"/>
              <a:t> </a:t>
            </a:r>
            <a:r>
              <a:rPr lang="en-US" baseline="0" dirty="0" err="1" smtClean="0"/>
              <a:t>aussi</a:t>
            </a:r>
            <a:r>
              <a:rPr lang="en-US" baseline="0" dirty="0" smtClean="0"/>
              <a:t> </a:t>
            </a:r>
            <a:r>
              <a:rPr lang="en-US" baseline="0" dirty="0" err="1" smtClean="0"/>
              <a:t>sur</a:t>
            </a:r>
            <a:r>
              <a:rPr lang="en-US" baseline="0" dirty="0" smtClean="0"/>
              <a:t> des sites </a:t>
            </a:r>
            <a:r>
              <a:rPr lang="en-US" baseline="0" dirty="0" err="1" smtClean="0"/>
              <a:t>eloignes</a:t>
            </a:r>
            <a:r>
              <a:rPr lang="en-US" baseline="0" dirty="0" smtClean="0"/>
              <a:t> [</a:t>
            </a:r>
            <a:r>
              <a:rPr lang="en-US" baseline="0" dirty="0" err="1" smtClean="0"/>
              <a:t>enumerer</a:t>
            </a:r>
            <a:r>
              <a:rPr lang="en-US" baseline="0" dirty="0" smtClean="0"/>
              <a:t>]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24</a:t>
            </a:fld>
            <a:endParaRPr lang="fr-FR"/>
          </a:p>
        </p:txBody>
      </p:sp>
    </p:spTree>
    <p:extLst>
      <p:ext uri="{BB962C8B-B14F-4D97-AF65-F5344CB8AC3E}">
        <p14:creationId xmlns:p14="http://schemas.microsoft.com/office/powerpoint/2010/main" val="756807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5" name="Espace réservé du pied de page 4"/>
          <p:cNvSpPr>
            <a:spLocks noGrp="1"/>
          </p:cNvSpPr>
          <p:nvPr>
            <p:ph type="ftr" sz="quarter" idx="11"/>
          </p:nvPr>
        </p:nvSpPr>
        <p:spPr/>
        <p:txBody>
          <a:bodyPr/>
          <a:lstStyle/>
          <a:p>
            <a:r>
              <a:rPr lang="fr-FR" dirty="0" err="1" smtClean="0"/>
              <a:t>Masterclass</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lvl1pPr>
              <a:defRPr sz="4000">
                <a:solidFill>
                  <a:srgbClr val="C00000"/>
                </a:solidFill>
              </a:defRPr>
            </a:lvl1pPr>
          </a:lstStyle>
          <a:p>
            <a:r>
              <a:rPr lang="fr-FR" dirty="0" smtClean="0"/>
              <a:t>Cliquez pour modifier le style du titre</a:t>
            </a:r>
            <a:endParaRPr lang="fr-BE" dirty="0"/>
          </a:p>
        </p:txBody>
      </p:sp>
      <p:sp>
        <p:nvSpPr>
          <p:cNvPr id="3" name="Espace réservé du contenu 2"/>
          <p:cNvSpPr>
            <a:spLocks noGrp="1"/>
          </p:cNvSpPr>
          <p:nvPr>
            <p:ph idx="1"/>
          </p:nvPr>
        </p:nvSpPr>
        <p:spPr>
          <a:xfrm>
            <a:off x="457200" y="1268760"/>
            <a:ext cx="8229600" cy="4896544"/>
          </a:xfrm>
        </p:spPr>
        <p:txBody>
          <a:bodyPr/>
          <a:lstStyle>
            <a:lvl1pPr>
              <a:defRPr sz="2400"/>
            </a:lvl1pPr>
            <a:lvl2pPr>
              <a:defRPr sz="2200"/>
            </a:lvl2pPr>
            <a:lvl3pPr>
              <a:defRPr sz="2000"/>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r>
              <a:rPr lang="fr-BE" dirty="0" err="1" smtClean="0"/>
              <a:t>Masterclass</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en-US" smtClean="0"/>
              <a:t>Edwige Tournefier</a:t>
            </a:r>
            <a:endParaRPr lang="fr-BE"/>
          </a:p>
        </p:txBody>
      </p:sp>
      <p:sp>
        <p:nvSpPr>
          <p:cNvPr id="5" name="Espace réservé du pied de page 4"/>
          <p:cNvSpPr>
            <a:spLocks noGrp="1"/>
          </p:cNvSpPr>
          <p:nvPr>
            <p:ph type="ftr" sz="quarter" idx="11"/>
          </p:nvPr>
        </p:nvSpPr>
        <p:spPr/>
        <p:txBody>
          <a:bodyPr/>
          <a:lstStyle/>
          <a:p>
            <a:r>
              <a:rPr lang="fr-FR" smtClean="0"/>
              <a:t>Masterclass</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r>
              <a:rPr lang="en-US" smtClean="0"/>
              <a:t>Edwige Tournefier</a:t>
            </a:r>
            <a:endParaRPr lang="fr-BE"/>
          </a:p>
        </p:txBody>
      </p:sp>
      <p:sp>
        <p:nvSpPr>
          <p:cNvPr id="6" name="Espace réservé du pied de page 5"/>
          <p:cNvSpPr>
            <a:spLocks noGrp="1"/>
          </p:cNvSpPr>
          <p:nvPr>
            <p:ph type="ftr" sz="quarter" idx="11"/>
          </p:nvPr>
        </p:nvSpPr>
        <p:spPr/>
        <p:txBody>
          <a:bodyPr/>
          <a:lstStyle/>
          <a:p>
            <a:r>
              <a:rPr lang="fr-FR" smtClean="0"/>
              <a:t>Masterclass</a:t>
            </a:r>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r>
              <a:rPr lang="en-US" smtClean="0"/>
              <a:t>Edwige Tournefier</a:t>
            </a:r>
            <a:endParaRPr lang="fr-BE"/>
          </a:p>
        </p:txBody>
      </p:sp>
      <p:sp>
        <p:nvSpPr>
          <p:cNvPr id="8" name="Espace réservé du pied de page 7"/>
          <p:cNvSpPr>
            <a:spLocks noGrp="1"/>
          </p:cNvSpPr>
          <p:nvPr>
            <p:ph type="ftr" sz="quarter" idx="11"/>
          </p:nvPr>
        </p:nvSpPr>
        <p:spPr/>
        <p:txBody>
          <a:bodyPr/>
          <a:lstStyle/>
          <a:p>
            <a:r>
              <a:rPr lang="fr-FR" smtClean="0"/>
              <a:t>Masterclass</a:t>
            </a:r>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r>
              <a:rPr lang="en-US" smtClean="0"/>
              <a:t>Edwige Tournefier</a:t>
            </a:r>
            <a:endParaRPr lang="fr-BE"/>
          </a:p>
        </p:txBody>
      </p:sp>
      <p:sp>
        <p:nvSpPr>
          <p:cNvPr id="4" name="Espace réservé du pied de page 3"/>
          <p:cNvSpPr>
            <a:spLocks noGrp="1"/>
          </p:cNvSpPr>
          <p:nvPr>
            <p:ph type="ftr" sz="quarter" idx="11"/>
          </p:nvPr>
        </p:nvSpPr>
        <p:spPr/>
        <p:txBody>
          <a:bodyPr/>
          <a:lstStyle/>
          <a:p>
            <a:r>
              <a:rPr lang="fr-FR" smtClean="0"/>
              <a:t>Masterclass</a:t>
            </a:r>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US" smtClean="0"/>
              <a:t>Edwige Tournefier</a:t>
            </a:r>
            <a:endParaRPr lang="fr-BE"/>
          </a:p>
        </p:txBody>
      </p:sp>
      <p:sp>
        <p:nvSpPr>
          <p:cNvPr id="3" name="Espace réservé du pied de page 2"/>
          <p:cNvSpPr>
            <a:spLocks noGrp="1"/>
          </p:cNvSpPr>
          <p:nvPr>
            <p:ph type="ftr" sz="quarter" idx="11"/>
          </p:nvPr>
        </p:nvSpPr>
        <p:spPr/>
        <p:txBody>
          <a:bodyPr/>
          <a:lstStyle/>
          <a:p>
            <a:r>
              <a:rPr lang="fr-FR" smtClean="0"/>
              <a:t>Masterclass</a:t>
            </a:r>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603" name="Espace réservé du titre 1"/>
          <p:cNvSpPr>
            <a:spLocks noGrp="1"/>
          </p:cNvSpPr>
          <p:nvPr>
            <p:ph type="ctrTitle" hasCustomPrompt="1"/>
          </p:nvPr>
        </p:nvSpPr>
        <p:spPr>
          <a:xfrm>
            <a:off x="2987824" y="3140968"/>
            <a:ext cx="6620272" cy="1470025"/>
          </a:xfrm>
        </p:spPr>
        <p:txBody>
          <a:bodyPr/>
          <a:lstStyle>
            <a:lvl1pPr algn="l">
              <a:defRPr sz="3600" smtClean="0">
                <a:latin typeface="Calibri" charset="0"/>
                <a:ea typeface="Calibri" charset="0"/>
                <a:cs typeface="Calibri" charset="0"/>
              </a:defRPr>
            </a:lvl1pPr>
          </a:lstStyle>
          <a:p>
            <a:r>
              <a:rPr lang="fr-FR" sz="3600" b="1" dirty="0" smtClean="0">
                <a:solidFill>
                  <a:srgbClr val="153449"/>
                </a:solidFill>
              </a:rPr>
              <a:t>Titre de la présentation</a:t>
            </a:r>
            <a:br>
              <a:rPr lang="fr-FR" sz="3600" b="1" dirty="0" smtClean="0">
                <a:solidFill>
                  <a:srgbClr val="153449"/>
                </a:solidFill>
              </a:rPr>
            </a:br>
            <a:r>
              <a:rPr lang="fr-FR" sz="2300" dirty="0" smtClean="0">
                <a:solidFill>
                  <a:srgbClr val="01B2CD"/>
                </a:solidFill>
              </a:rPr>
              <a:t>Sous-titre de la présentation</a:t>
            </a:r>
            <a:br>
              <a:rPr lang="fr-FR" sz="2300" dirty="0" smtClean="0">
                <a:solidFill>
                  <a:srgbClr val="01B2CD"/>
                </a:solidFill>
              </a:rPr>
            </a:br>
            <a:r>
              <a:rPr lang="fr-FR" sz="1800" dirty="0" smtClean="0">
                <a:solidFill>
                  <a:srgbClr val="153449"/>
                </a:solidFill>
              </a:rPr>
              <a:t>7 MARS </a:t>
            </a:r>
            <a:r>
              <a:rPr lang="fr-FR" sz="1800" baseline="0" dirty="0" smtClean="0">
                <a:solidFill>
                  <a:srgbClr val="153449"/>
                </a:solidFill>
              </a:rPr>
              <a:t>2016</a:t>
            </a:r>
            <a:endParaRPr lang="fr-FR" sz="1800" dirty="0">
              <a:solidFill>
                <a:srgbClr val="153449"/>
              </a:solidFill>
            </a:endParaRPr>
          </a:p>
        </p:txBody>
      </p:sp>
    </p:spTree>
    <p:extLst>
      <p:ext uri="{BB962C8B-B14F-4D97-AF65-F5344CB8AC3E}">
        <p14:creationId xmlns:p14="http://schemas.microsoft.com/office/powerpoint/2010/main" val="24163702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Edwige Tournefier</a:t>
            </a:r>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Masterclass</a:t>
            </a:r>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defTabSz="914400" rtl="0" eaLnBrk="1" latinLnBrk="0" hangingPunct="1">
        <a:spcBef>
          <a:spcPct val="0"/>
        </a:spcBef>
        <a:buNone/>
        <a:defRPr sz="3200" kern="1200">
          <a:solidFill>
            <a:schemeClr val="tx1"/>
          </a:solidFill>
          <a:latin typeface="+mj-lt"/>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71800" y="3140968"/>
            <a:ext cx="6620272" cy="1656184"/>
          </a:xfrm>
        </p:spPr>
        <p:txBody>
          <a:bodyPr>
            <a:normAutofit fontScale="90000"/>
          </a:bodyPr>
          <a:lstStyle/>
          <a:p>
            <a:r>
              <a:rPr lang="fr-FR" b="1" dirty="0" smtClean="0">
                <a:solidFill>
                  <a:srgbClr val="153449"/>
                </a:solidFill>
              </a:rPr>
              <a:t>La physique des particules et des </a:t>
            </a:r>
            <a:r>
              <a:rPr lang="fr-FR" b="1" dirty="0" err="1" smtClean="0">
                <a:solidFill>
                  <a:srgbClr val="153449"/>
                </a:solidFill>
              </a:rPr>
              <a:t>astroparticules</a:t>
            </a:r>
            <a:r>
              <a:rPr lang="fr-FR" b="1" dirty="0" smtClean="0">
                <a:solidFill>
                  <a:srgbClr val="153449"/>
                </a:solidFill>
              </a:rPr>
              <a:t> au LAPP</a:t>
            </a:r>
            <a:r>
              <a:rPr lang="fr-FR" sz="4800" b="1" dirty="0">
                <a:solidFill>
                  <a:srgbClr val="153449"/>
                </a:solidFill>
              </a:rPr>
              <a:t/>
            </a:r>
            <a:br>
              <a:rPr lang="fr-FR" sz="4800" b="1" dirty="0">
                <a:solidFill>
                  <a:srgbClr val="153449"/>
                </a:solidFill>
              </a:rPr>
            </a:br>
            <a:r>
              <a:rPr lang="fr-FR" sz="2300" dirty="0" err="1" smtClean="0">
                <a:solidFill>
                  <a:srgbClr val="01B2CD"/>
                </a:solidFill>
              </a:rPr>
              <a:t>Masterclass</a:t>
            </a:r>
            <a:r>
              <a:rPr lang="fr-FR" sz="2300" dirty="0" smtClean="0">
                <a:solidFill>
                  <a:srgbClr val="01B2CD"/>
                </a:solidFill>
              </a:rPr>
              <a:t> lycée </a:t>
            </a:r>
            <a:r>
              <a:rPr lang="fr-FR" sz="2300" dirty="0" smtClean="0">
                <a:solidFill>
                  <a:srgbClr val="01B2CD"/>
                </a:solidFill>
              </a:rPr>
              <a:t>Pravaz et </a:t>
            </a:r>
            <a:r>
              <a:rPr lang="fr-FR" sz="2300" dirty="0" smtClean="0">
                <a:solidFill>
                  <a:srgbClr val="01B2CD"/>
                </a:solidFill>
              </a:rPr>
              <a:t>visite Lycée Berthollet</a:t>
            </a:r>
            <a:r>
              <a:rPr lang="fr-FR" sz="2300" dirty="0" smtClean="0">
                <a:solidFill>
                  <a:srgbClr val="01B2CD"/>
                </a:solidFill>
              </a:rPr>
              <a:t/>
            </a:r>
            <a:br>
              <a:rPr lang="fr-FR" sz="2300" dirty="0" smtClean="0">
                <a:solidFill>
                  <a:srgbClr val="01B2CD"/>
                </a:solidFill>
              </a:rPr>
            </a:br>
            <a:r>
              <a:rPr lang="fr-FR" sz="2300" dirty="0" smtClean="0">
                <a:solidFill>
                  <a:srgbClr val="01B2CD"/>
                </a:solidFill>
              </a:rPr>
              <a:t/>
            </a:r>
            <a:br>
              <a:rPr lang="fr-FR" sz="2300" dirty="0" smtClean="0">
                <a:solidFill>
                  <a:srgbClr val="01B2CD"/>
                </a:solidFill>
              </a:rPr>
            </a:br>
            <a:r>
              <a:rPr lang="fr-FR" sz="2300" dirty="0" smtClean="0">
                <a:solidFill>
                  <a:srgbClr val="01B2CD"/>
                </a:solidFill>
              </a:rPr>
              <a:t>Edwige Tournefier</a:t>
            </a:r>
            <a:r>
              <a:rPr lang="fr-FR" dirty="0">
                <a:solidFill>
                  <a:srgbClr val="01B2CD"/>
                </a:solidFill>
              </a:rPr>
              <a:t/>
            </a:r>
            <a:br>
              <a:rPr lang="fr-FR" dirty="0">
                <a:solidFill>
                  <a:srgbClr val="01B2CD"/>
                </a:solidFill>
              </a:rPr>
            </a:br>
            <a:r>
              <a:rPr lang="fr-FR" sz="1800" dirty="0" smtClean="0">
                <a:solidFill>
                  <a:srgbClr val="153449"/>
                </a:solidFill>
              </a:rPr>
              <a:t>    Lundi </a:t>
            </a:r>
            <a:r>
              <a:rPr lang="fr-FR" sz="1800" dirty="0" smtClean="0">
                <a:solidFill>
                  <a:srgbClr val="153449"/>
                </a:solidFill>
              </a:rPr>
              <a:t>10 avril 2017</a:t>
            </a:r>
            <a:r>
              <a:rPr lang="fr-FR" sz="2800" dirty="0">
                <a:solidFill>
                  <a:srgbClr val="153449"/>
                </a:solidFill>
              </a:rPr>
              <a:t/>
            </a:r>
            <a:br>
              <a:rPr lang="fr-FR" sz="2800" dirty="0">
                <a:solidFill>
                  <a:srgbClr val="153449"/>
                </a:solidFill>
              </a:rPr>
            </a:br>
            <a:endParaRPr lang="fr-FR" dirty="0"/>
          </a:p>
        </p:txBody>
      </p:sp>
    </p:spTree>
    <p:extLst>
      <p:ext uri="{BB962C8B-B14F-4D97-AF65-F5344CB8AC3E}">
        <p14:creationId xmlns:p14="http://schemas.microsoft.com/office/powerpoint/2010/main" val="624942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03275"/>
            <a:ext cx="8229600" cy="1143000"/>
          </a:xfrm>
        </p:spPr>
        <p:txBody>
          <a:bodyPr/>
          <a:lstStyle/>
          <a:p>
            <a:r>
              <a:rPr lang="fr-FR" dirty="0" smtClean="0"/>
              <a:t>Détecter les particules</a:t>
            </a:r>
            <a:endParaRPr lang="fr-FR" dirty="0"/>
          </a:p>
        </p:txBody>
      </p:sp>
      <p:sp>
        <p:nvSpPr>
          <p:cNvPr id="3" name="Espace réservé du contenu 2"/>
          <p:cNvSpPr>
            <a:spLocks noGrp="1"/>
          </p:cNvSpPr>
          <p:nvPr>
            <p:ph idx="1"/>
          </p:nvPr>
        </p:nvSpPr>
        <p:spPr>
          <a:xfrm>
            <a:off x="179512" y="1268760"/>
            <a:ext cx="8229600" cy="4896544"/>
          </a:xfrm>
        </p:spPr>
        <p:txBody>
          <a:bodyPr>
            <a:normAutofit/>
          </a:bodyPr>
          <a:lstStyle/>
          <a:p>
            <a:endParaRPr lang="fr-FR" dirty="0" smtClean="0"/>
          </a:p>
          <a:p>
            <a:r>
              <a:rPr lang="fr-FR" dirty="0" smtClean="0"/>
              <a:t>Comment va t’on </a:t>
            </a:r>
            <a:r>
              <a:rPr lang="fr-FR" dirty="0" smtClean="0"/>
              <a:t>détecter les particules</a:t>
            </a:r>
          </a:p>
          <a:p>
            <a:pPr marL="0" indent="0">
              <a:buNone/>
            </a:pPr>
            <a:r>
              <a:rPr lang="fr-FR" dirty="0"/>
              <a:t>	</a:t>
            </a:r>
            <a:r>
              <a:rPr lang="fr-FR" dirty="0" smtClean="0"/>
              <a:t>de l’état final</a:t>
            </a:r>
            <a:r>
              <a:rPr lang="fr-FR" dirty="0" smtClean="0"/>
              <a:t>?</a:t>
            </a:r>
            <a:endParaRPr lang="fr-FR" dirty="0" smtClean="0"/>
          </a:p>
          <a:p>
            <a:endParaRPr lang="fr-FR" dirty="0" smtClean="0"/>
          </a:p>
          <a:p>
            <a:r>
              <a:rPr lang="fr-FR" dirty="0" smtClean="0">
                <a:solidFill>
                  <a:srgbClr val="0000FF"/>
                </a:solidFill>
              </a:rPr>
              <a:t>Elles interagissent avec la matière!</a:t>
            </a:r>
          </a:p>
          <a:p>
            <a:r>
              <a:rPr lang="fr-FR" dirty="0" smtClean="0">
                <a:solidFill>
                  <a:srgbClr val="0000FF"/>
                </a:solidFill>
              </a:rPr>
              <a:t>Elles interagissent toutes différemment </a:t>
            </a:r>
          </a:p>
          <a:p>
            <a:pPr>
              <a:buNone/>
            </a:pPr>
            <a:r>
              <a:rPr lang="fr-FR" dirty="0" smtClean="0">
                <a:solidFill>
                  <a:srgbClr val="0000FF"/>
                </a:solidFill>
              </a:rPr>
              <a:t>	avec la matière!</a:t>
            </a:r>
          </a:p>
          <a:p>
            <a:endParaRPr lang="fr-FR" dirty="0" smtClean="0"/>
          </a:p>
          <a:p>
            <a:pPr>
              <a:buNone/>
            </a:pPr>
            <a:r>
              <a:rPr lang="fr-FR" dirty="0" smtClean="0">
                <a:solidFill>
                  <a:srgbClr val="C00000"/>
                </a:solidFill>
                <a:sym typeface="Symbol"/>
              </a:rPr>
              <a:t> </a:t>
            </a:r>
            <a:r>
              <a:rPr lang="fr-FR" dirty="0" smtClean="0">
                <a:solidFill>
                  <a:srgbClr val="C00000"/>
                </a:solidFill>
              </a:rPr>
              <a:t>Construction de détecteurs spécifiques pour reconstituer le passage d’une particule et la reconnaitre.</a:t>
            </a:r>
          </a:p>
          <a:p>
            <a:endParaRPr lang="en-US" dirty="0" smtClean="0"/>
          </a:p>
          <a:p>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pic>
        <p:nvPicPr>
          <p:cNvPr id="3075" name="Picture 3"/>
          <p:cNvPicPr>
            <a:picLocks noChangeAspect="1" noChangeArrowheads="1"/>
          </p:cNvPicPr>
          <p:nvPr/>
        </p:nvPicPr>
        <p:blipFill>
          <a:blip r:embed="rId2" cstate="print"/>
          <a:srcRect/>
          <a:stretch>
            <a:fillRect/>
          </a:stretch>
        </p:blipFill>
        <p:spPr bwMode="auto">
          <a:xfrm>
            <a:off x="5580112" y="1700808"/>
            <a:ext cx="3432381" cy="2808312"/>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10</a:t>
            </a:fld>
            <a:endParaRPr lang="fr-BE" dirty="0"/>
          </a:p>
        </p:txBody>
      </p:sp>
      <p:sp>
        <p:nvSpPr>
          <p:cNvPr id="8" name="Espace réservé de la date 7"/>
          <p:cNvSpPr>
            <a:spLocks noGrp="1"/>
          </p:cNvSpPr>
          <p:nvPr>
            <p:ph type="dt" sz="half" idx="10"/>
          </p:nvPr>
        </p:nvSpPr>
        <p:spPr/>
        <p:txBody>
          <a:bodyPr/>
          <a:lstStyle/>
          <a:p>
            <a:r>
              <a:rPr lang="en-US" smtClean="0"/>
              <a:t>Edwige Tournefier</a:t>
            </a:r>
            <a:endParaRPr lang="fr-BE" dirty="0"/>
          </a:p>
        </p:txBody>
      </p:sp>
      <p:sp>
        <p:nvSpPr>
          <p:cNvPr id="9" name="ZoneTexte 8"/>
          <p:cNvSpPr txBox="1"/>
          <p:nvPr/>
        </p:nvSpPr>
        <p:spPr>
          <a:xfrm>
            <a:off x="6732240" y="572357"/>
            <a:ext cx="2590799"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a:t>
            </a:r>
            <a:r>
              <a:rPr lang="en-GB" sz="2200" dirty="0" err="1" smtClean="0">
                <a:solidFill>
                  <a:srgbClr val="0000FF"/>
                </a:solidFill>
              </a:rPr>
              <a:t>présentation</a:t>
            </a:r>
            <a:r>
              <a:rPr lang="en-GB" sz="2200" dirty="0" smtClean="0">
                <a:solidFill>
                  <a:srgbClr val="0000FF"/>
                </a:solidFill>
              </a:rPr>
              <a:t> de </a:t>
            </a:r>
            <a:r>
              <a:rPr lang="en-GB" sz="2200" dirty="0" smtClean="0">
                <a:solidFill>
                  <a:srgbClr val="0000FF"/>
                </a:solidFill>
              </a:rPr>
              <a:t>Jessica Leveque</a:t>
            </a:r>
            <a:endParaRPr lang="en-GB" sz="2200" dirty="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fficher l'image d'origine"/>
          <p:cNvPicPr>
            <a:picLocks noChangeAspect="1" noChangeArrowheads="1"/>
          </p:cNvPicPr>
          <p:nvPr/>
        </p:nvPicPr>
        <p:blipFill>
          <a:blip r:embed="rId2" cstate="print"/>
          <a:srcRect/>
          <a:stretch>
            <a:fillRect/>
          </a:stretch>
        </p:blipFill>
        <p:spPr bwMode="auto">
          <a:xfrm>
            <a:off x="7452320" y="4941168"/>
            <a:ext cx="1539255" cy="1539255"/>
          </a:xfrm>
          <a:prstGeom prst="rect">
            <a:avLst/>
          </a:prstGeom>
          <a:noFill/>
        </p:spPr>
      </p:pic>
      <p:sp>
        <p:nvSpPr>
          <p:cNvPr id="2" name="Titre 1"/>
          <p:cNvSpPr>
            <a:spLocks noGrp="1"/>
          </p:cNvSpPr>
          <p:nvPr>
            <p:ph type="title"/>
          </p:nvPr>
        </p:nvSpPr>
        <p:spPr/>
        <p:txBody>
          <a:bodyPr/>
          <a:lstStyle/>
          <a:p>
            <a:r>
              <a:rPr lang="fr-FR" dirty="0" smtClean="0"/>
              <a:t>Exemple: ATLAS au LHC</a:t>
            </a:r>
            <a:endParaRPr lang="fr-FR" dirty="0"/>
          </a:p>
        </p:txBody>
      </p:sp>
      <p:sp>
        <p:nvSpPr>
          <p:cNvPr id="3" name="Espace réservé du contenu 2"/>
          <p:cNvSpPr>
            <a:spLocks noGrp="1"/>
          </p:cNvSpPr>
          <p:nvPr>
            <p:ph idx="1"/>
          </p:nvPr>
        </p:nvSpPr>
        <p:spPr/>
        <p:txBody>
          <a:bodyPr/>
          <a:lstStyle/>
          <a:p>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pic>
        <p:nvPicPr>
          <p:cNvPr id="7" name="Picture 2" descr="Teste20"/>
          <p:cNvPicPr>
            <a:picLocks noChangeArrowheads="1"/>
          </p:cNvPicPr>
          <p:nvPr/>
        </p:nvPicPr>
        <p:blipFill>
          <a:blip r:embed="rId3" cstate="print"/>
          <a:srcRect/>
          <a:stretch>
            <a:fillRect/>
          </a:stretch>
        </p:blipFill>
        <p:spPr bwMode="auto">
          <a:xfrm>
            <a:off x="357158" y="1500174"/>
            <a:ext cx="7311186" cy="4521114"/>
          </a:xfrm>
          <a:prstGeom prst="rect">
            <a:avLst/>
          </a:prstGeom>
          <a:noFill/>
          <a:ln w="9525">
            <a:noFill/>
            <a:miter lim="800000"/>
            <a:headEnd/>
            <a:tailEnd/>
          </a:ln>
        </p:spPr>
      </p:pic>
      <p:cxnSp>
        <p:nvCxnSpPr>
          <p:cNvPr id="9" name="Connecteur droit avec flèche 8"/>
          <p:cNvCxnSpPr/>
          <p:nvPr/>
        </p:nvCxnSpPr>
        <p:spPr>
          <a:xfrm>
            <a:off x="179512" y="1916832"/>
            <a:ext cx="0" cy="38164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971600" y="1700808"/>
            <a:ext cx="6120680" cy="720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563888" y="1700808"/>
            <a:ext cx="655949" cy="369332"/>
          </a:xfrm>
          <a:prstGeom prst="rect">
            <a:avLst/>
          </a:prstGeom>
          <a:noFill/>
        </p:spPr>
        <p:txBody>
          <a:bodyPr wrap="none" rtlCol="0">
            <a:spAutoFit/>
          </a:bodyPr>
          <a:lstStyle/>
          <a:p>
            <a:r>
              <a:rPr lang="fr-FR" dirty="0" smtClean="0"/>
              <a:t>44m </a:t>
            </a:r>
            <a:endParaRPr lang="fr-FR" dirty="0"/>
          </a:p>
        </p:txBody>
      </p:sp>
      <p:sp>
        <p:nvSpPr>
          <p:cNvPr id="14" name="ZoneTexte 13"/>
          <p:cNvSpPr txBox="1"/>
          <p:nvPr/>
        </p:nvSpPr>
        <p:spPr>
          <a:xfrm>
            <a:off x="251520" y="2492896"/>
            <a:ext cx="655949" cy="369332"/>
          </a:xfrm>
          <a:prstGeom prst="rect">
            <a:avLst/>
          </a:prstGeom>
          <a:noFill/>
        </p:spPr>
        <p:txBody>
          <a:bodyPr wrap="none" rtlCol="0">
            <a:spAutoFit/>
          </a:bodyPr>
          <a:lstStyle/>
          <a:p>
            <a:r>
              <a:rPr lang="fr-FR" dirty="0" smtClean="0"/>
              <a:t>22m </a:t>
            </a:r>
            <a:endParaRPr lang="fr-FR" dirty="0"/>
          </a:p>
        </p:txBody>
      </p:sp>
      <p:sp>
        <p:nvSpPr>
          <p:cNvPr id="15" name="ZoneTexte 14"/>
          <p:cNvSpPr txBox="1"/>
          <p:nvPr/>
        </p:nvSpPr>
        <p:spPr>
          <a:xfrm>
            <a:off x="6660232" y="5013176"/>
            <a:ext cx="1351011" cy="369332"/>
          </a:xfrm>
          <a:prstGeom prst="rect">
            <a:avLst/>
          </a:prstGeom>
          <a:noFill/>
        </p:spPr>
        <p:txBody>
          <a:bodyPr wrap="none" rtlCol="0">
            <a:spAutoFit/>
          </a:bodyPr>
          <a:lstStyle/>
          <a:p>
            <a:r>
              <a:rPr lang="fr-FR" dirty="0" smtClean="0"/>
              <a:t>7000 tonnes</a:t>
            </a:r>
            <a:endParaRPr lang="fr-FR" dirty="0"/>
          </a:p>
        </p:txBody>
      </p:sp>
      <p:sp>
        <p:nvSpPr>
          <p:cNvPr id="5122" name="AutoShape 2" descr="Résultat de recherche d'images pour &quot;tour eiffel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11</a:t>
            </a:fld>
            <a:endParaRPr lang="fr-BE" dirty="0"/>
          </a:p>
        </p:txBody>
      </p:sp>
      <p:sp>
        <p:nvSpPr>
          <p:cNvPr id="10" name="Espace réservé de la date 9"/>
          <p:cNvSpPr>
            <a:spLocks noGrp="1"/>
          </p:cNvSpPr>
          <p:nvPr>
            <p:ph type="dt" sz="half" idx="10"/>
          </p:nvPr>
        </p:nvSpPr>
        <p:spPr/>
        <p:txBody>
          <a:bodyPr/>
          <a:lstStyle/>
          <a:p>
            <a:r>
              <a:rPr lang="en-US" smtClean="0"/>
              <a:t>Edwige Tournefier</a:t>
            </a:r>
            <a:endParaRPr lang="fr-BE" dirty="0"/>
          </a:p>
        </p:txBody>
      </p:sp>
      <p:sp>
        <p:nvSpPr>
          <p:cNvPr id="16" name="ZoneTexte 15"/>
          <p:cNvSpPr txBox="1"/>
          <p:nvPr/>
        </p:nvSpPr>
        <p:spPr>
          <a:xfrm>
            <a:off x="6517705" y="931367"/>
            <a:ext cx="2590799"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a:t>
            </a:r>
            <a:r>
              <a:rPr lang="en-GB" sz="2200" dirty="0" err="1" smtClean="0">
                <a:solidFill>
                  <a:srgbClr val="0000FF"/>
                </a:solidFill>
              </a:rPr>
              <a:t>présentation</a:t>
            </a:r>
            <a:r>
              <a:rPr lang="en-GB" sz="2200" dirty="0" smtClean="0">
                <a:solidFill>
                  <a:srgbClr val="0000FF"/>
                </a:solidFill>
              </a:rPr>
              <a:t> de </a:t>
            </a:r>
            <a:r>
              <a:rPr lang="en-GB" sz="2200" dirty="0">
                <a:solidFill>
                  <a:srgbClr val="0000FF"/>
                </a:solidFill>
              </a:rPr>
              <a:t>Jessica </a:t>
            </a:r>
            <a:r>
              <a:rPr lang="en-GB" sz="2200" dirty="0" smtClean="0">
                <a:solidFill>
                  <a:srgbClr val="0000FF"/>
                </a:solidFill>
              </a:rPr>
              <a:t>Leveque</a:t>
            </a:r>
            <a:endParaRPr lang="en-GB" sz="2200"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ATLAS au LAPP</a:t>
            </a:r>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pic>
        <p:nvPicPr>
          <p:cNvPr id="82952" name="Picture 8" descr="http://lappweb.in2p3.fr/archives/30ANS/Dossier_presse/ATLAS%201.jpg"/>
          <p:cNvPicPr>
            <a:picLocks noChangeAspect="1" noChangeArrowheads="1"/>
          </p:cNvPicPr>
          <p:nvPr/>
        </p:nvPicPr>
        <p:blipFill>
          <a:blip r:embed="rId2" cstate="print"/>
          <a:srcRect/>
          <a:stretch>
            <a:fillRect/>
          </a:stretch>
        </p:blipFill>
        <p:spPr bwMode="auto">
          <a:xfrm>
            <a:off x="0" y="3789040"/>
            <a:ext cx="3018850" cy="2808312"/>
          </a:xfrm>
          <a:prstGeom prst="rect">
            <a:avLst/>
          </a:prstGeom>
          <a:noFill/>
        </p:spPr>
      </p:pic>
      <p:pic>
        <p:nvPicPr>
          <p:cNvPr id="11" name="Picture 2" descr="C:\Users\fragnaud\Desktop\twepp\photos\ABBA_Card.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348880"/>
            <a:ext cx="1853692" cy="1872208"/>
          </a:xfrm>
          <a:prstGeom prst="rect">
            <a:avLst/>
          </a:prstGeom>
          <a:noFill/>
          <a:extLst>
            <a:ext uri="{909E8E84-426E-40DD-AFC4-6F175D3DCCD1}">
              <a14:hiddenFill xmlns:a14="http://schemas.microsoft.com/office/drawing/2010/main">
                <a:solidFill>
                  <a:srgbClr val="FFFFFF"/>
                </a:solidFill>
              </a14:hiddenFill>
            </a:ext>
          </a:extLst>
        </p:spPr>
      </p:pic>
      <p:pic>
        <p:nvPicPr>
          <p:cNvPr id="82955" name="Picture 11"/>
          <p:cNvPicPr>
            <a:picLocks noChangeAspect="1" noChangeArrowheads="1"/>
          </p:cNvPicPr>
          <p:nvPr/>
        </p:nvPicPr>
        <p:blipFill>
          <a:blip r:embed="rId4" cstate="print"/>
          <a:srcRect/>
          <a:stretch>
            <a:fillRect/>
          </a:stretch>
        </p:blipFill>
        <p:spPr bwMode="auto">
          <a:xfrm>
            <a:off x="3131840" y="4437112"/>
            <a:ext cx="2912921" cy="1478271"/>
          </a:xfrm>
          <a:prstGeom prst="rect">
            <a:avLst/>
          </a:prstGeom>
          <a:noFill/>
          <a:ln w="9525">
            <a:noFill/>
            <a:miter lim="800000"/>
            <a:headEnd/>
            <a:tailEnd/>
          </a:ln>
        </p:spPr>
      </p:pic>
      <p:pic>
        <p:nvPicPr>
          <p:cNvPr id="82956" name="Picture 12"/>
          <p:cNvPicPr>
            <a:picLocks noChangeAspect="1" noChangeArrowheads="1"/>
          </p:cNvPicPr>
          <p:nvPr/>
        </p:nvPicPr>
        <p:blipFill>
          <a:blip r:embed="rId5" cstate="print"/>
          <a:srcRect/>
          <a:stretch>
            <a:fillRect/>
          </a:stretch>
        </p:blipFill>
        <p:spPr bwMode="auto">
          <a:xfrm>
            <a:off x="6845230" y="1052737"/>
            <a:ext cx="2298769" cy="4028168"/>
          </a:xfrm>
          <a:prstGeom prst="rect">
            <a:avLst/>
          </a:prstGeom>
          <a:noFill/>
          <a:ln w="9525">
            <a:noFill/>
            <a:miter lim="800000"/>
            <a:headEnd/>
            <a:tailEnd/>
          </a:ln>
        </p:spPr>
      </p:pic>
      <p:pic>
        <p:nvPicPr>
          <p:cNvPr id="18" name="Picture 37" descr="L1999atl0205"/>
          <p:cNvPicPr>
            <a:picLocks noChangeAspect="1" noChangeArrowheads="1"/>
          </p:cNvPicPr>
          <p:nvPr/>
        </p:nvPicPr>
        <p:blipFill>
          <a:blip r:embed="rId6" cstate="print"/>
          <a:srcRect/>
          <a:stretch>
            <a:fillRect/>
          </a:stretch>
        </p:blipFill>
        <p:spPr bwMode="auto">
          <a:xfrm>
            <a:off x="0" y="1484784"/>
            <a:ext cx="3312368" cy="2295337"/>
          </a:xfrm>
          <a:prstGeom prst="rect">
            <a:avLst/>
          </a:prstGeom>
          <a:noFill/>
          <a:ln w="9525">
            <a:noFill/>
            <a:miter lim="800000"/>
            <a:headEnd/>
            <a:tailEnd/>
          </a:ln>
        </p:spPr>
      </p:pic>
      <p:sp>
        <p:nvSpPr>
          <p:cNvPr id="13" name="ZoneTexte 12"/>
          <p:cNvSpPr txBox="1"/>
          <p:nvPr/>
        </p:nvSpPr>
        <p:spPr>
          <a:xfrm>
            <a:off x="0" y="1052736"/>
            <a:ext cx="7850675" cy="430887"/>
          </a:xfrm>
          <a:prstGeom prst="rect">
            <a:avLst/>
          </a:prstGeom>
          <a:solidFill>
            <a:schemeClr val="bg1"/>
          </a:solidFill>
        </p:spPr>
        <p:txBody>
          <a:bodyPr wrap="none" rtlCol="0">
            <a:spAutoFit/>
          </a:bodyPr>
          <a:lstStyle/>
          <a:p>
            <a:r>
              <a:rPr lang="fr-FR" sz="2200" dirty="0" smtClean="0">
                <a:solidFill>
                  <a:srgbClr val="C00000"/>
                </a:solidFill>
              </a:rPr>
              <a:t>De la fabrication des pièces du détecteur à l’analyse des données …</a:t>
            </a:r>
            <a:endParaRPr lang="fr-FR" sz="2200" dirty="0">
              <a:solidFill>
                <a:srgbClr val="C00000"/>
              </a:solidFill>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12</a:t>
            </a:fld>
            <a:endParaRPr lang="fr-BE" dirty="0"/>
          </a:p>
        </p:txBody>
      </p:sp>
      <p:sp>
        <p:nvSpPr>
          <p:cNvPr id="7" name="Espace réservé de la date 6"/>
          <p:cNvSpPr>
            <a:spLocks noGrp="1"/>
          </p:cNvSpPr>
          <p:nvPr>
            <p:ph type="dt" sz="half" idx="10"/>
          </p:nvPr>
        </p:nvSpPr>
        <p:spPr/>
        <p:txBody>
          <a:bodyPr/>
          <a:lstStyle/>
          <a:p>
            <a:r>
              <a:rPr lang="en-US" smtClean="0"/>
              <a:t>Edwige Tournefier</a:t>
            </a:r>
            <a:endParaRPr lang="fr-BE" dirty="0"/>
          </a:p>
        </p:txBody>
      </p:sp>
      <p:pic>
        <p:nvPicPr>
          <p:cNvPr id="1026" name="Picture 2" descr="Nobel Medal. Registered trademark of the Nobel Foundation. © ® The Nobel Foundation. Photo: Lovisa Engblom"/>
          <p:cNvPicPr>
            <a:picLocks noChangeAspect="1" noChangeArrowheads="1"/>
          </p:cNvPicPr>
          <p:nvPr/>
        </p:nvPicPr>
        <p:blipFill rotWithShape="1">
          <a:blip r:embed="rId7">
            <a:extLst>
              <a:ext uri="{28A0092B-C50C-407E-A947-70E740481C1C}">
                <a14:useLocalDpi xmlns:a14="http://schemas.microsoft.com/office/drawing/2010/main" val="0"/>
              </a:ext>
            </a:extLst>
          </a:blip>
          <a:srcRect l="18181" t="3503" r="13637" b="-3503"/>
          <a:stretch/>
        </p:blipFill>
        <p:spPr bwMode="auto">
          <a:xfrm>
            <a:off x="7738719" y="5615268"/>
            <a:ext cx="1080121" cy="92364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157751" y="5302949"/>
            <a:ext cx="3046283" cy="923330"/>
          </a:xfrm>
          <a:prstGeom prst="rect">
            <a:avLst/>
          </a:prstGeom>
          <a:noFill/>
        </p:spPr>
        <p:txBody>
          <a:bodyPr wrap="none" rtlCol="0">
            <a:spAutoFit/>
          </a:bodyPr>
          <a:lstStyle/>
          <a:p>
            <a:r>
              <a:rPr lang="en-GB" dirty="0" err="1" smtClean="0">
                <a:solidFill>
                  <a:srgbClr val="002060"/>
                </a:solidFill>
              </a:rPr>
              <a:t>Découverte</a:t>
            </a:r>
            <a:r>
              <a:rPr lang="en-GB" dirty="0" smtClean="0">
                <a:solidFill>
                  <a:srgbClr val="002060"/>
                </a:solidFill>
              </a:rPr>
              <a:t> du boson de Higgs</a:t>
            </a:r>
          </a:p>
          <a:p>
            <a:r>
              <a:rPr lang="en-GB" dirty="0" smtClean="0">
                <a:solidFill>
                  <a:srgbClr val="002060"/>
                </a:solidFill>
              </a:rPr>
              <a:t>Prix Nobel 2013</a:t>
            </a:r>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LHCb</a:t>
            </a:r>
            <a:r>
              <a:rPr lang="en-GB" dirty="0" smtClean="0"/>
              <a:t> au LHC</a:t>
            </a:r>
            <a:endParaRPr lang="en-GB" dirty="0"/>
          </a:p>
        </p:txBody>
      </p:sp>
      <p:sp>
        <p:nvSpPr>
          <p:cNvPr id="3" name="Espace réservé du contenu 2"/>
          <p:cNvSpPr>
            <a:spLocks noGrp="1"/>
          </p:cNvSpPr>
          <p:nvPr>
            <p:ph idx="1"/>
          </p:nvPr>
        </p:nvSpPr>
        <p:spPr/>
        <p:txBody>
          <a:bodyPr/>
          <a:lstStyle/>
          <a:p>
            <a:r>
              <a:rPr lang="en-GB" dirty="0" err="1" smtClean="0"/>
              <a:t>Etudier</a:t>
            </a:r>
            <a:r>
              <a:rPr lang="en-GB" dirty="0" smtClean="0"/>
              <a:t> </a:t>
            </a:r>
            <a:r>
              <a:rPr lang="en-GB" dirty="0" err="1" smtClean="0"/>
              <a:t>l’asymétrie</a:t>
            </a:r>
            <a:r>
              <a:rPr lang="en-GB" dirty="0" smtClean="0"/>
              <a:t> entre la </a:t>
            </a:r>
            <a:r>
              <a:rPr lang="en-GB" dirty="0" err="1" smtClean="0"/>
              <a:t>matière</a:t>
            </a:r>
            <a:r>
              <a:rPr lang="en-GB" dirty="0" smtClean="0"/>
              <a:t> et </a:t>
            </a:r>
            <a:r>
              <a:rPr lang="en-GB" dirty="0" err="1" smtClean="0"/>
              <a:t>l’anti-matière</a:t>
            </a:r>
            <a:endParaRPr lang="en-GB"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5" name="Espace réservé du pied de page 4"/>
          <p:cNvSpPr>
            <a:spLocks noGrp="1"/>
          </p:cNvSpPr>
          <p:nvPr>
            <p:ph type="ftr" sz="quarter" idx="11"/>
          </p:nvPr>
        </p:nvSpPr>
        <p:spPr/>
        <p:txBody>
          <a:bodyPr/>
          <a:lstStyle/>
          <a:p>
            <a:r>
              <a:rPr lang="fr-BE" smtClean="0"/>
              <a:t>Masterclass</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13</a:t>
            </a:fld>
            <a:endParaRPr lang="fr-BE" dirty="0"/>
          </a:p>
        </p:txBody>
      </p:sp>
      <p:pic>
        <p:nvPicPr>
          <p:cNvPr id="6148" name="Picture 4" descr="http://cds.cern.ch/record/1463546/files/Detecteur2.jpg?subformat=icon-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88840"/>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05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L’étude des neutrinos au LAPP</a:t>
            </a:r>
            <a:endParaRPr lang="fr-FR" dirty="0"/>
          </a:p>
        </p:txBody>
      </p:sp>
      <p:sp>
        <p:nvSpPr>
          <p:cNvPr id="3" name="Espace réservé du contenu 2"/>
          <p:cNvSpPr>
            <a:spLocks noGrp="1"/>
          </p:cNvSpPr>
          <p:nvPr>
            <p:ph idx="1"/>
          </p:nvPr>
        </p:nvSpPr>
        <p:spPr>
          <a:xfrm>
            <a:off x="222573" y="1268760"/>
            <a:ext cx="8921427" cy="4896544"/>
          </a:xfrm>
        </p:spPr>
        <p:txBody>
          <a:bodyPr/>
          <a:lstStyle/>
          <a:p>
            <a:r>
              <a:rPr lang="fr-FR" dirty="0" smtClean="0"/>
              <a:t>Les neutrinos: </a:t>
            </a:r>
            <a:r>
              <a:rPr lang="fr-FR" sz="2000" dirty="0" smtClean="0"/>
              <a:t>particules de très faible masse aux propriétés étonnantes</a:t>
            </a:r>
          </a:p>
          <a:p>
            <a:r>
              <a:rPr lang="fr-FR" dirty="0" smtClean="0"/>
              <a:t>Les neutrinos « oscillent » d’une saveur à une autre</a:t>
            </a:r>
          </a:p>
          <a:p>
            <a:r>
              <a:rPr lang="fr-FR" dirty="0" smtClean="0"/>
              <a:t>Etude des propriétés des neutrinos avec </a:t>
            </a:r>
            <a:r>
              <a:rPr lang="fr-FR" dirty="0" err="1" smtClean="0">
                <a:solidFill>
                  <a:srgbClr val="C00000"/>
                </a:solidFill>
              </a:rPr>
              <a:t>Stereo</a:t>
            </a:r>
            <a:r>
              <a:rPr lang="fr-FR" dirty="0" smtClean="0">
                <a:solidFill>
                  <a:srgbClr val="C00000"/>
                </a:solidFill>
              </a:rPr>
              <a:t>, </a:t>
            </a:r>
            <a:r>
              <a:rPr lang="fr-FR" dirty="0" err="1" smtClean="0">
                <a:solidFill>
                  <a:srgbClr val="C00000"/>
                </a:solidFill>
              </a:rPr>
              <a:t>SuperNEMO</a:t>
            </a:r>
            <a:r>
              <a:rPr lang="fr-FR" dirty="0" smtClean="0">
                <a:solidFill>
                  <a:srgbClr val="C00000"/>
                </a:solidFill>
              </a:rPr>
              <a:t> et DUNE </a:t>
            </a:r>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grpSp>
        <p:nvGrpSpPr>
          <p:cNvPr id="7" name="Group 22"/>
          <p:cNvGrpSpPr>
            <a:grpSpLocks/>
          </p:cNvGrpSpPr>
          <p:nvPr/>
        </p:nvGrpSpPr>
        <p:grpSpPr bwMode="auto">
          <a:xfrm>
            <a:off x="222574" y="3429000"/>
            <a:ext cx="4133402" cy="2448272"/>
            <a:chOff x="1905000" y="914400"/>
            <a:chExt cx="4800600" cy="2578100"/>
          </a:xfrm>
        </p:grpSpPr>
        <p:grpSp>
          <p:nvGrpSpPr>
            <p:cNvPr id="8" name="Group 225"/>
            <p:cNvGrpSpPr>
              <a:grpSpLocks/>
            </p:cNvGrpSpPr>
            <p:nvPr/>
          </p:nvGrpSpPr>
          <p:grpSpPr bwMode="auto">
            <a:xfrm>
              <a:off x="1905000" y="914400"/>
              <a:ext cx="4800600" cy="2578100"/>
              <a:chOff x="96" y="1488"/>
              <a:chExt cx="3024" cy="1624"/>
            </a:xfrm>
          </p:grpSpPr>
          <p:pic>
            <p:nvPicPr>
              <p:cNvPr id="10" name="Picture 226" descr="fig05"/>
              <p:cNvPicPr>
                <a:picLocks noChangeAspect="1" noChangeArrowheads="1"/>
              </p:cNvPicPr>
              <p:nvPr/>
            </p:nvPicPr>
            <p:blipFill>
              <a:blip r:embed="rId2" cstate="print"/>
              <a:srcRect/>
              <a:stretch>
                <a:fillRect/>
              </a:stretch>
            </p:blipFill>
            <p:spPr bwMode="auto">
              <a:xfrm>
                <a:off x="96" y="1488"/>
                <a:ext cx="3024" cy="1624"/>
              </a:xfrm>
              <a:prstGeom prst="rect">
                <a:avLst/>
              </a:prstGeom>
              <a:noFill/>
              <a:ln w="9525">
                <a:noFill/>
                <a:miter lim="800000"/>
                <a:headEnd/>
                <a:tailEnd/>
              </a:ln>
            </p:spPr>
          </p:pic>
          <p:sp>
            <p:nvSpPr>
              <p:cNvPr id="11" name="Text Box 227"/>
              <p:cNvSpPr txBox="1">
                <a:spLocks noChangeArrowheads="1"/>
              </p:cNvSpPr>
              <p:nvPr/>
            </p:nvSpPr>
            <p:spPr bwMode="auto">
              <a:xfrm>
                <a:off x="1678" y="2503"/>
                <a:ext cx="609" cy="116"/>
              </a:xfrm>
              <a:prstGeom prst="rect">
                <a:avLst/>
              </a:prstGeom>
              <a:solidFill>
                <a:srgbClr val="E75112"/>
              </a:solidFill>
              <a:ln w="9525">
                <a:noFill/>
                <a:miter lim="800000"/>
                <a:headEnd/>
                <a:tailEnd/>
              </a:ln>
            </p:spPr>
            <p:txBody>
              <a:bodyPr>
                <a:spAutoFit/>
              </a:bodyPr>
              <a:lstStyle/>
              <a:p>
                <a:r>
                  <a:rPr lang="en-GB" altLang="ja-JP" sz="1200">
                    <a:solidFill>
                      <a:srgbClr val="FFFFFF"/>
                    </a:solidFill>
                    <a:latin typeface="Helvetica"/>
                  </a:rPr>
                  <a:t>L = 730 km</a:t>
                </a:r>
              </a:p>
            </p:txBody>
          </p:sp>
          <p:sp>
            <p:nvSpPr>
              <p:cNvPr id="12" name="Text Box 228"/>
              <p:cNvSpPr txBox="1">
                <a:spLocks noChangeArrowheads="1"/>
              </p:cNvSpPr>
              <p:nvPr/>
            </p:nvSpPr>
            <p:spPr bwMode="auto">
              <a:xfrm>
                <a:off x="173" y="2674"/>
                <a:ext cx="511" cy="178"/>
              </a:xfrm>
              <a:prstGeom prst="rect">
                <a:avLst/>
              </a:prstGeom>
              <a:noFill/>
              <a:ln w="9525">
                <a:noFill/>
                <a:miter lim="800000"/>
                <a:headEnd/>
                <a:tailEnd/>
              </a:ln>
            </p:spPr>
            <p:txBody>
              <a:bodyPr wrap="square">
                <a:spAutoFit/>
              </a:bodyPr>
              <a:lstStyle/>
              <a:p>
                <a:r>
                  <a:rPr lang="en-GB" altLang="ja-JP" sz="1400" dirty="0">
                    <a:solidFill>
                      <a:srgbClr val="FFFFFF"/>
                    </a:solidFill>
                    <a:latin typeface="Helvetica"/>
                  </a:rPr>
                  <a:t>CERN</a:t>
                </a:r>
              </a:p>
            </p:txBody>
          </p:sp>
          <p:sp>
            <p:nvSpPr>
              <p:cNvPr id="13" name="Text Box 229"/>
              <p:cNvSpPr txBox="1">
                <a:spLocks noChangeArrowheads="1"/>
              </p:cNvSpPr>
              <p:nvPr/>
            </p:nvSpPr>
            <p:spPr bwMode="auto">
              <a:xfrm>
                <a:off x="2496" y="2496"/>
                <a:ext cx="624" cy="204"/>
              </a:xfrm>
              <a:prstGeom prst="rect">
                <a:avLst/>
              </a:prstGeom>
              <a:noFill/>
              <a:ln w="9525">
                <a:noFill/>
                <a:miter lim="800000"/>
                <a:headEnd/>
                <a:tailEnd/>
              </a:ln>
            </p:spPr>
            <p:txBody>
              <a:bodyPr wrap="square">
                <a:spAutoFit/>
              </a:bodyPr>
              <a:lstStyle/>
              <a:p>
                <a:r>
                  <a:rPr lang="en-GB" altLang="ja-JP" sz="1400" dirty="0" smtClean="0">
                    <a:solidFill>
                      <a:srgbClr val="FFFFFF"/>
                    </a:solidFill>
                    <a:latin typeface="Helvetica"/>
                  </a:rPr>
                  <a:t>OPERA</a:t>
                </a:r>
                <a:endParaRPr lang="en-GB" altLang="ja-JP" sz="1400" dirty="0">
                  <a:solidFill>
                    <a:srgbClr val="FFFFFF"/>
                  </a:solidFill>
                  <a:latin typeface="Helvetica"/>
                </a:endParaRPr>
              </a:p>
            </p:txBody>
          </p:sp>
        </p:grpSp>
        <p:sp>
          <p:nvSpPr>
            <p:cNvPr id="9" name="Text Box 235"/>
            <p:cNvSpPr txBox="1">
              <a:spLocks noChangeArrowheads="1"/>
            </p:cNvSpPr>
            <p:nvPr/>
          </p:nvSpPr>
          <p:spPr bwMode="auto">
            <a:xfrm>
              <a:off x="3657600" y="3195637"/>
              <a:ext cx="1254125" cy="184742"/>
            </a:xfrm>
            <a:prstGeom prst="rect">
              <a:avLst/>
            </a:prstGeom>
            <a:noFill/>
            <a:ln w="9525">
              <a:noFill/>
              <a:miter lim="800000"/>
              <a:headEnd/>
              <a:tailEnd/>
            </a:ln>
          </p:spPr>
          <p:txBody>
            <a:bodyPr>
              <a:spAutoFit/>
            </a:bodyPr>
            <a:lstStyle/>
            <a:p>
              <a:r>
                <a:rPr lang="en-GB" altLang="ja-JP" sz="1200">
                  <a:solidFill>
                    <a:schemeClr val="bg1"/>
                  </a:solidFill>
                  <a:latin typeface="Helvetica"/>
                </a:rPr>
                <a:t>T</a:t>
              </a:r>
              <a:r>
                <a:rPr lang="en-GB" altLang="ja-JP" sz="1200" baseline="-25000">
                  <a:solidFill>
                    <a:schemeClr val="bg1"/>
                  </a:solidFill>
                  <a:latin typeface="Helvetica"/>
                </a:rPr>
                <a:t>flight</a:t>
              </a:r>
              <a:r>
                <a:rPr lang="en-GB" altLang="ja-JP" sz="1200">
                  <a:solidFill>
                    <a:schemeClr val="bg1"/>
                  </a:solidFill>
                  <a:latin typeface="Helvetica"/>
                </a:rPr>
                <a:t> = 2.44 ms</a:t>
              </a:r>
            </a:p>
          </p:txBody>
        </p:sp>
      </p:grpSp>
      <p:pic>
        <p:nvPicPr>
          <p:cNvPr id="1026" name="Picture 2"/>
          <p:cNvPicPr>
            <a:picLocks noChangeAspect="1" noChangeArrowheads="1"/>
          </p:cNvPicPr>
          <p:nvPr/>
        </p:nvPicPr>
        <p:blipFill>
          <a:blip r:embed="rId3" cstate="print">
            <a:lum bright="2000" contrast="4000"/>
          </a:blip>
          <a:srcRect l="39357"/>
          <a:stretch>
            <a:fillRect/>
          </a:stretch>
        </p:blipFill>
        <p:spPr bwMode="auto">
          <a:xfrm>
            <a:off x="1524000" y="5502973"/>
            <a:ext cx="2294394" cy="583668"/>
          </a:xfrm>
          <a:prstGeom prst="rect">
            <a:avLst/>
          </a:prstGeom>
          <a:noFill/>
          <a:ln w="9525">
            <a:noFill/>
            <a:miter lim="800000"/>
            <a:headEnd/>
            <a:tailEnd/>
          </a:ln>
        </p:spPr>
      </p:pic>
      <p:sp>
        <p:nvSpPr>
          <p:cNvPr id="14" name="Espace réservé du numéro de diapositive 13"/>
          <p:cNvSpPr>
            <a:spLocks noGrp="1"/>
          </p:cNvSpPr>
          <p:nvPr>
            <p:ph type="sldNum" sz="quarter" idx="12"/>
          </p:nvPr>
        </p:nvSpPr>
        <p:spPr/>
        <p:txBody>
          <a:bodyPr/>
          <a:lstStyle/>
          <a:p>
            <a:fld id="{CF4668DC-857F-487D-BFFA-8C0CA5037977}" type="slidenum">
              <a:rPr lang="fr-BE" smtClean="0"/>
              <a:pPr/>
              <a:t>14</a:t>
            </a:fld>
            <a:endParaRPr lang="fr-BE" dirty="0"/>
          </a:p>
        </p:txBody>
      </p:sp>
      <p:sp>
        <p:nvSpPr>
          <p:cNvPr id="16" name="Espace réservé de la date 15"/>
          <p:cNvSpPr>
            <a:spLocks noGrp="1"/>
          </p:cNvSpPr>
          <p:nvPr>
            <p:ph type="dt" sz="half" idx="10"/>
          </p:nvPr>
        </p:nvSpPr>
        <p:spPr/>
        <p:txBody>
          <a:bodyPr/>
          <a:lstStyle/>
          <a:p>
            <a:r>
              <a:rPr lang="en-US" smtClean="0"/>
              <a:t>Edwige Tournefier</a:t>
            </a:r>
            <a:endParaRPr lang="fr-BE" dirty="0"/>
          </a:p>
        </p:txBody>
      </p:sp>
      <p:sp>
        <p:nvSpPr>
          <p:cNvPr id="18" name="ZoneTexte 17"/>
          <p:cNvSpPr txBox="1"/>
          <p:nvPr/>
        </p:nvSpPr>
        <p:spPr>
          <a:xfrm>
            <a:off x="6043939" y="3573016"/>
            <a:ext cx="1871463"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Neutrinos</a:t>
            </a:r>
            <a:endParaRPr lang="en-GB" sz="2200" dirty="0">
              <a:solidFill>
                <a:srgbClr val="0000FF"/>
              </a:solidFill>
            </a:endParaRPr>
          </a:p>
        </p:txBody>
      </p:sp>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799" y="4559244"/>
            <a:ext cx="4650096" cy="15340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Le LAPP dans l’espace: l'expérience AMS</a:t>
            </a:r>
            <a:endParaRPr lang="fr-FR" dirty="0"/>
          </a:p>
        </p:txBody>
      </p:sp>
      <p:sp>
        <p:nvSpPr>
          <p:cNvPr id="3" name="Espace réservé du contenu 2"/>
          <p:cNvSpPr>
            <a:spLocks noGrp="1"/>
          </p:cNvSpPr>
          <p:nvPr>
            <p:ph idx="1"/>
          </p:nvPr>
        </p:nvSpPr>
        <p:spPr/>
        <p:txBody>
          <a:bodyPr/>
          <a:lstStyle/>
          <a:p>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grpSp>
        <p:nvGrpSpPr>
          <p:cNvPr id="10" name="Group 4"/>
          <p:cNvGrpSpPr>
            <a:grpSpLocks/>
          </p:cNvGrpSpPr>
          <p:nvPr/>
        </p:nvGrpSpPr>
        <p:grpSpPr bwMode="auto">
          <a:xfrm>
            <a:off x="207963" y="3533229"/>
            <a:ext cx="4044950" cy="2632075"/>
            <a:chOff x="720" y="768"/>
            <a:chExt cx="2352" cy="1658"/>
          </a:xfrm>
        </p:grpSpPr>
        <p:pic>
          <p:nvPicPr>
            <p:cNvPr id="11" name="Picture 5" descr="Dscn1054"/>
            <p:cNvPicPr>
              <a:picLocks noChangeAspect="1" noChangeArrowheads="1"/>
            </p:cNvPicPr>
            <p:nvPr/>
          </p:nvPicPr>
          <p:blipFill>
            <a:blip r:embed="rId2" cstate="print"/>
            <a:srcRect/>
            <a:stretch>
              <a:fillRect/>
            </a:stretch>
          </p:blipFill>
          <p:spPr bwMode="auto">
            <a:xfrm>
              <a:off x="720" y="864"/>
              <a:ext cx="2352" cy="1562"/>
            </a:xfrm>
            <a:prstGeom prst="rect">
              <a:avLst/>
            </a:prstGeom>
            <a:noFill/>
            <a:ln w="28575">
              <a:noFill/>
              <a:miter lim="800000"/>
              <a:headEnd/>
              <a:tailEnd/>
            </a:ln>
          </p:spPr>
        </p:pic>
        <p:sp>
          <p:nvSpPr>
            <p:cNvPr id="12" name="Text Box 6"/>
            <p:cNvSpPr txBox="1">
              <a:spLocks noChangeArrowheads="1"/>
            </p:cNvSpPr>
            <p:nvPr/>
          </p:nvSpPr>
          <p:spPr bwMode="auto">
            <a:xfrm>
              <a:off x="720" y="768"/>
              <a:ext cx="2352" cy="173"/>
            </a:xfrm>
            <a:prstGeom prst="rect">
              <a:avLst/>
            </a:prstGeom>
            <a:solidFill>
              <a:schemeClr val="bg1"/>
            </a:solidFill>
            <a:ln w="19050">
              <a:noFill/>
              <a:miter lim="800000"/>
              <a:headEnd/>
              <a:tailEnd/>
            </a:ln>
          </p:spPr>
          <p:txBody>
            <a:bodyPr>
              <a:spAutoFit/>
            </a:bodyPr>
            <a:lstStyle/>
            <a:p>
              <a:r>
                <a:rPr lang="fr-FR" sz="1200" b="1" i="1">
                  <a:solidFill>
                    <a:srgbClr val="0000FF"/>
                  </a:solidFill>
                  <a:latin typeface="Times New Roman" pitchFamily="18" charset="0"/>
                </a:rPr>
                <a:t>Dedicated tools for assembly in clean room</a:t>
              </a:r>
            </a:p>
          </p:txBody>
        </p:sp>
      </p:grpSp>
      <p:sp>
        <p:nvSpPr>
          <p:cNvPr id="13" name="Rectangle 7"/>
          <p:cNvSpPr>
            <a:spLocks noChangeArrowheads="1"/>
          </p:cNvSpPr>
          <p:nvPr/>
        </p:nvSpPr>
        <p:spPr bwMode="auto">
          <a:xfrm>
            <a:off x="214313" y="3615681"/>
            <a:ext cx="2971800" cy="304800"/>
          </a:xfrm>
          <a:prstGeom prst="rect">
            <a:avLst/>
          </a:prstGeom>
          <a:solidFill>
            <a:schemeClr val="bg1"/>
          </a:solidFill>
          <a:ln w="9525">
            <a:noFill/>
            <a:miter lim="800000"/>
            <a:headEnd/>
            <a:tailEnd/>
          </a:ln>
        </p:spPr>
        <p:txBody>
          <a:bodyPr wrap="none" anchor="ctr">
            <a:spAutoFit/>
          </a:bodyPr>
          <a:lstStyle/>
          <a:p>
            <a:endParaRPr lang="fr-FR">
              <a:latin typeface="Calibri" pitchFamily="34" charset="0"/>
            </a:endParaRPr>
          </a:p>
        </p:txBody>
      </p:sp>
      <p:pic>
        <p:nvPicPr>
          <p:cNvPr id="14" name="Picture 8" descr="s97_10537_small"/>
          <p:cNvPicPr>
            <a:picLocks noChangeAspect="1" noChangeArrowheads="1"/>
          </p:cNvPicPr>
          <p:nvPr/>
        </p:nvPicPr>
        <p:blipFill>
          <a:blip r:embed="rId3" cstate="print"/>
          <a:srcRect b="6038"/>
          <a:stretch>
            <a:fillRect/>
          </a:stretch>
        </p:blipFill>
        <p:spPr bwMode="auto">
          <a:xfrm>
            <a:off x="323528" y="980728"/>
            <a:ext cx="3352800" cy="2371725"/>
          </a:xfrm>
          <a:prstGeom prst="rect">
            <a:avLst/>
          </a:prstGeom>
          <a:noFill/>
          <a:ln w="9525">
            <a:noFill/>
            <a:miter lim="800000"/>
            <a:headEnd/>
            <a:tailEnd/>
          </a:ln>
        </p:spPr>
      </p:pic>
      <p:sp>
        <p:nvSpPr>
          <p:cNvPr id="15" name="Oval 9"/>
          <p:cNvSpPr>
            <a:spLocks noChangeArrowheads="1"/>
          </p:cNvSpPr>
          <p:nvPr/>
        </p:nvSpPr>
        <p:spPr bwMode="auto">
          <a:xfrm>
            <a:off x="1433513" y="1777356"/>
            <a:ext cx="533400" cy="533400"/>
          </a:xfrm>
          <a:prstGeom prst="ellipse">
            <a:avLst/>
          </a:prstGeom>
          <a:noFill/>
          <a:ln w="19050">
            <a:solidFill>
              <a:srgbClr val="EB0D27"/>
            </a:solidFill>
            <a:round/>
            <a:headEnd type="none" w="sm" len="sm"/>
            <a:tailEnd type="none" w="sm" len="sm"/>
          </a:ln>
        </p:spPr>
        <p:txBody>
          <a:bodyPr wrap="none" anchor="ctr"/>
          <a:lstStyle/>
          <a:p>
            <a:pPr algn="ctr"/>
            <a:endParaRPr lang="fr-FR" sz="2400">
              <a:solidFill>
                <a:srgbClr val="EB0D27"/>
              </a:solidFill>
              <a:latin typeface="Times New Roman" pitchFamily="18" charset="0"/>
            </a:endParaRPr>
          </a:p>
        </p:txBody>
      </p:sp>
      <p:sp>
        <p:nvSpPr>
          <p:cNvPr id="16" name="Rectangle 10"/>
          <p:cNvSpPr>
            <a:spLocks noChangeArrowheads="1"/>
          </p:cNvSpPr>
          <p:nvPr/>
        </p:nvSpPr>
        <p:spPr bwMode="auto">
          <a:xfrm>
            <a:off x="505923" y="3356992"/>
            <a:ext cx="2839239" cy="307777"/>
          </a:xfrm>
          <a:prstGeom prst="rect">
            <a:avLst/>
          </a:prstGeom>
          <a:noFill/>
          <a:ln w="9525">
            <a:noFill/>
            <a:miter lim="800000"/>
            <a:headEnd/>
            <a:tailEnd/>
          </a:ln>
        </p:spPr>
        <p:txBody>
          <a:bodyPr wrap="none">
            <a:spAutoFit/>
          </a:bodyPr>
          <a:lstStyle/>
          <a:p>
            <a:pPr algn="ctr"/>
            <a:r>
              <a:rPr lang="fr-FR" sz="1400" b="1" dirty="0" smtClean="0">
                <a:latin typeface="Comic Sans MS" pitchFamily="66" charset="0"/>
              </a:rPr>
              <a:t>Station internationale et </a:t>
            </a:r>
            <a:r>
              <a:rPr lang="fr-FR" sz="1400" b="1" dirty="0">
                <a:latin typeface="Comic Sans MS" pitchFamily="66" charset="0"/>
              </a:rPr>
              <a:t>AMS</a:t>
            </a:r>
          </a:p>
        </p:txBody>
      </p:sp>
      <p:sp>
        <p:nvSpPr>
          <p:cNvPr id="18" name="Rectangle 12"/>
          <p:cNvSpPr>
            <a:spLocks noChangeArrowheads="1"/>
          </p:cNvSpPr>
          <p:nvPr/>
        </p:nvSpPr>
        <p:spPr bwMode="auto">
          <a:xfrm>
            <a:off x="28575" y="6197204"/>
            <a:ext cx="4403725" cy="304800"/>
          </a:xfrm>
          <a:prstGeom prst="rect">
            <a:avLst/>
          </a:prstGeom>
          <a:noFill/>
          <a:ln w="9525">
            <a:noFill/>
            <a:miter lim="800000"/>
            <a:headEnd/>
            <a:tailEnd/>
          </a:ln>
        </p:spPr>
        <p:txBody>
          <a:bodyPr wrap="none">
            <a:spAutoFit/>
          </a:bodyPr>
          <a:lstStyle/>
          <a:p>
            <a:pPr algn="ctr"/>
            <a:r>
              <a:rPr lang="fr-FR" sz="1400" b="1" dirty="0">
                <a:latin typeface="Comic Sans MS" pitchFamily="66" charset="0"/>
              </a:rPr>
              <a:t>Calorimètre Plomb-Scintillateur. Poids: </a:t>
            </a:r>
            <a:r>
              <a:rPr lang="fr-FR" sz="1400" b="1" dirty="0">
                <a:latin typeface="Comic Sans MS" pitchFamily="66" charset="0"/>
                <a:sym typeface="Symbol" pitchFamily="18" charset="2"/>
              </a:rPr>
              <a:t> 630 kg</a:t>
            </a:r>
            <a:endParaRPr lang="fr-FR" sz="1400" b="1" dirty="0">
              <a:latin typeface="Comic Sans MS" pitchFamily="66" charset="0"/>
            </a:endParaRPr>
          </a:p>
        </p:txBody>
      </p:sp>
      <p:pic>
        <p:nvPicPr>
          <p:cNvPr id="21" name="Picture 15" descr="PM4"/>
          <p:cNvPicPr>
            <a:picLocks noChangeAspect="1" noChangeArrowheads="1"/>
          </p:cNvPicPr>
          <p:nvPr/>
        </p:nvPicPr>
        <p:blipFill>
          <a:blip r:embed="rId4" cstate="print"/>
          <a:srcRect/>
          <a:stretch>
            <a:fillRect/>
          </a:stretch>
        </p:blipFill>
        <p:spPr bwMode="auto">
          <a:xfrm>
            <a:off x="4557713" y="4952604"/>
            <a:ext cx="2279650" cy="1397000"/>
          </a:xfrm>
          <a:prstGeom prst="rect">
            <a:avLst/>
          </a:prstGeom>
          <a:noFill/>
          <a:ln w="9525">
            <a:noFill/>
            <a:miter lim="800000"/>
            <a:headEnd/>
            <a:tailEnd/>
          </a:ln>
        </p:spPr>
      </p:pic>
      <p:sp>
        <p:nvSpPr>
          <p:cNvPr id="22" name="Rectangle 16"/>
          <p:cNvSpPr>
            <a:spLocks noChangeArrowheads="1"/>
          </p:cNvSpPr>
          <p:nvPr/>
        </p:nvSpPr>
        <p:spPr bwMode="auto">
          <a:xfrm>
            <a:off x="6948264" y="5805264"/>
            <a:ext cx="1890712" cy="517525"/>
          </a:xfrm>
          <a:prstGeom prst="rect">
            <a:avLst/>
          </a:prstGeom>
          <a:noFill/>
          <a:ln w="9525">
            <a:noFill/>
            <a:miter lim="800000"/>
            <a:headEnd/>
            <a:tailEnd/>
          </a:ln>
        </p:spPr>
        <p:txBody>
          <a:bodyPr wrap="none">
            <a:spAutoFit/>
          </a:bodyPr>
          <a:lstStyle/>
          <a:p>
            <a:pPr algn="ctr"/>
            <a:r>
              <a:rPr lang="fr-FR" sz="1400" b="1" dirty="0">
                <a:latin typeface="Comic Sans MS" pitchFamily="66" charset="0"/>
              </a:rPr>
              <a:t>Boîtier des photo-</a:t>
            </a:r>
          </a:p>
          <a:p>
            <a:pPr algn="ctr"/>
            <a:r>
              <a:rPr lang="fr-FR" sz="1400" b="1" dirty="0">
                <a:latin typeface="Comic Sans MS" pitchFamily="66" charset="0"/>
              </a:rPr>
              <a:t>multiplicateurs (PM)</a:t>
            </a:r>
          </a:p>
        </p:txBody>
      </p:sp>
      <p:pic>
        <p:nvPicPr>
          <p:cNvPr id="23" name="Picture 4"/>
          <p:cNvPicPr>
            <a:picLocks noChangeAspect="1" noChangeArrowheads="1"/>
          </p:cNvPicPr>
          <p:nvPr/>
        </p:nvPicPr>
        <p:blipFill>
          <a:blip r:embed="rId5" cstate="print"/>
          <a:srcRect t="13620" r="58427" b="5447"/>
          <a:stretch>
            <a:fillRect/>
          </a:stretch>
        </p:blipFill>
        <p:spPr bwMode="auto">
          <a:xfrm>
            <a:off x="6109280" y="980728"/>
            <a:ext cx="2980232" cy="4176464"/>
          </a:xfrm>
          <a:prstGeom prst="rect">
            <a:avLst/>
          </a:prstGeom>
          <a:noFill/>
          <a:ln w="9525">
            <a:noFill/>
            <a:miter lim="800000"/>
            <a:headEnd/>
            <a:tailEnd/>
          </a:ln>
        </p:spPr>
      </p:pic>
      <p:sp>
        <p:nvSpPr>
          <p:cNvPr id="24" name="Rectangle 3"/>
          <p:cNvSpPr>
            <a:spLocks noChangeArrowheads="1"/>
          </p:cNvSpPr>
          <p:nvPr/>
        </p:nvSpPr>
        <p:spPr bwMode="auto">
          <a:xfrm>
            <a:off x="3823280" y="1077714"/>
            <a:ext cx="2304256" cy="1938992"/>
          </a:xfrm>
          <a:prstGeom prst="rect">
            <a:avLst/>
          </a:prstGeom>
          <a:solidFill>
            <a:schemeClr val="accent2"/>
          </a:solidFill>
          <a:ln w="9525">
            <a:noFill/>
            <a:miter lim="800000"/>
            <a:headEnd/>
            <a:tailEnd/>
          </a:ln>
        </p:spPr>
        <p:txBody>
          <a:bodyPr wrap="square">
            <a:spAutoFit/>
          </a:bodyPr>
          <a:lstStyle/>
          <a:p>
            <a:pPr>
              <a:spcBef>
                <a:spcPct val="50000"/>
              </a:spcBef>
            </a:pPr>
            <a:r>
              <a:rPr lang="fr-FR" sz="2400" b="1" dirty="0" smtClean="0">
                <a:solidFill>
                  <a:schemeClr val="bg1"/>
                </a:solidFill>
              </a:rPr>
              <a:t>Pour rechercher de l’antimatière et la matière noire dans l’univers…</a:t>
            </a:r>
            <a:endParaRPr lang="fr-FR" sz="2400" b="1" dirty="0">
              <a:solidFill>
                <a:schemeClr val="bg1"/>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15</a:t>
            </a:fld>
            <a:endParaRPr lang="fr-BE" dirty="0"/>
          </a:p>
        </p:txBody>
      </p:sp>
      <p:sp>
        <p:nvSpPr>
          <p:cNvPr id="8" name="Espace réservé de la date 7"/>
          <p:cNvSpPr>
            <a:spLocks noGrp="1"/>
          </p:cNvSpPr>
          <p:nvPr>
            <p:ph type="dt" sz="half" idx="10"/>
          </p:nvPr>
        </p:nvSpPr>
        <p:spPr/>
        <p:txBody>
          <a:bodyPr/>
          <a:lstStyle/>
          <a:p>
            <a:r>
              <a:rPr lang="en-US" smtClean="0"/>
              <a:t>Edwige Tournefier</a:t>
            </a:r>
            <a:endParaRPr lang="fr-B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75567"/>
            <a:ext cx="9001000" cy="761145"/>
          </a:xfrm>
        </p:spPr>
        <p:txBody>
          <a:bodyPr>
            <a:normAutofit fontScale="90000"/>
          </a:bodyPr>
          <a:lstStyle/>
          <a:p>
            <a:r>
              <a:rPr lang="fr-FR" dirty="0" smtClean="0"/>
              <a:t>Le LAPP en Namibie avec HESS et bientôt au Chili avec CTA</a:t>
            </a:r>
            <a:endParaRPr lang="fr-FR"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16</a:t>
            </a:fld>
            <a:endParaRPr lang="fr-BE" dirty="0"/>
          </a:p>
        </p:txBody>
      </p:sp>
      <p:pic>
        <p:nvPicPr>
          <p:cNvPr id="7" name="Image 4" descr="test1.jpg"/>
          <p:cNvPicPr>
            <a:picLocks noChangeAspect="1"/>
          </p:cNvPicPr>
          <p:nvPr/>
        </p:nvPicPr>
        <p:blipFill>
          <a:blip r:embed="rId2" cstate="print"/>
          <a:srcRect/>
          <a:stretch>
            <a:fillRect/>
          </a:stretch>
        </p:blipFill>
        <p:spPr bwMode="auto">
          <a:xfrm>
            <a:off x="5374216" y="924617"/>
            <a:ext cx="3626908" cy="2648399"/>
          </a:xfrm>
          <a:prstGeom prst="rect">
            <a:avLst/>
          </a:prstGeom>
          <a:noFill/>
          <a:ln w="9525">
            <a:noFill/>
            <a:miter lim="800000"/>
            <a:headEnd/>
            <a:tailEnd/>
          </a:ln>
        </p:spPr>
      </p:pic>
      <p:sp>
        <p:nvSpPr>
          <p:cNvPr id="9" name="Rectangle 8"/>
          <p:cNvSpPr/>
          <p:nvPr/>
        </p:nvSpPr>
        <p:spPr>
          <a:xfrm>
            <a:off x="357158" y="1138931"/>
            <a:ext cx="3929090" cy="2985433"/>
          </a:xfrm>
          <a:prstGeom prst="rect">
            <a:avLst/>
          </a:prstGeom>
        </p:spPr>
        <p:txBody>
          <a:bodyPr wrap="square">
            <a:spAutoFit/>
          </a:bodyPr>
          <a:lstStyle/>
          <a:p>
            <a:r>
              <a:rPr lang="fr-FR" sz="2400" dirty="0">
                <a:solidFill>
                  <a:srgbClr val="FF0000"/>
                </a:solidFill>
              </a:rPr>
              <a:t>L</a:t>
            </a:r>
            <a:r>
              <a:rPr lang="fr-FR" sz="2400" dirty="0" smtClean="0">
                <a:solidFill>
                  <a:srgbClr val="FF0000"/>
                </a:solidFill>
              </a:rPr>
              <a:t>'expérience H.E.S.S </a:t>
            </a:r>
            <a:r>
              <a:rPr lang="fr-FR" sz="2000" dirty="0" smtClean="0"/>
              <a:t>est installée en Namibie</a:t>
            </a:r>
            <a:endParaRPr lang="fr-FR" sz="2000" dirty="0">
              <a:solidFill>
                <a:srgbClr val="FF0000"/>
              </a:solidFill>
            </a:endParaRPr>
          </a:p>
          <a:p>
            <a:r>
              <a:rPr lang="fr-FR" sz="2400" dirty="0" smtClean="0">
                <a:solidFill>
                  <a:srgbClr val="FF0000"/>
                </a:solidFill>
              </a:rPr>
              <a:t>CTA </a:t>
            </a:r>
            <a:r>
              <a:rPr lang="fr-FR" sz="2000" dirty="0" smtClean="0"/>
              <a:t>est en construction au Chili et à La Palma</a:t>
            </a:r>
          </a:p>
          <a:p>
            <a:endParaRPr lang="fr-FR" sz="2000" dirty="0" smtClean="0"/>
          </a:p>
          <a:p>
            <a:r>
              <a:rPr lang="fr-FR" sz="2000" dirty="0" smtClean="0">
                <a:solidFill>
                  <a:srgbClr val="C00000"/>
                </a:solidFill>
                <a:sym typeface="Symbol" panose="05050102010706020507" pitchFamily="18" charset="2"/>
              </a:rPr>
              <a:t> Etude de sources de photons cosmiques de haute énergie pour la recherche de matière noire, étude des sources de rayons cosmiques</a:t>
            </a:r>
            <a:endParaRPr lang="fr-FR" sz="2000" dirty="0">
              <a:solidFill>
                <a:srgbClr val="C00000"/>
              </a:solidFill>
            </a:endParaRPr>
          </a:p>
        </p:txBody>
      </p:sp>
      <p:pic>
        <p:nvPicPr>
          <p:cNvPr id="3074" name="Picture 2" descr="https://www.cta-observatory.org/wp-content/themes/ctao/assets/img/CTA001_startseite_paranal_montage_bod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149080"/>
            <a:ext cx="7349770" cy="211762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852826" y="3778140"/>
            <a:ext cx="2669688" cy="430887"/>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Astro-Virgo</a:t>
            </a:r>
            <a:endParaRPr lang="en-GB" sz="2200" dirty="0">
              <a:solidFill>
                <a:srgbClr val="0000FF"/>
              </a:solidFill>
            </a:endParaRPr>
          </a:p>
        </p:txBody>
      </p:sp>
      <p:sp>
        <p:nvSpPr>
          <p:cNvPr id="3" name="Espace réservé du pied de page 2"/>
          <p:cNvSpPr>
            <a:spLocks noGrp="1"/>
          </p:cNvSpPr>
          <p:nvPr>
            <p:ph type="ftr" sz="quarter" idx="11"/>
          </p:nvPr>
        </p:nvSpPr>
        <p:spPr/>
        <p:txBody>
          <a:bodyPr/>
          <a:lstStyle/>
          <a:p>
            <a:r>
              <a:rPr lang="fr-BE" smtClean="0"/>
              <a:t>Masterclass</a:t>
            </a:r>
            <a:endParaRPr lang="fr-BE" dirty="0" smtClean="0"/>
          </a:p>
        </p:txBody>
      </p:sp>
    </p:spTree>
    <p:extLst>
      <p:ext uri="{BB962C8B-B14F-4D97-AF65-F5344CB8AC3E}">
        <p14:creationId xmlns:p14="http://schemas.microsoft.com/office/powerpoint/2010/main" val="2647618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710" y="0"/>
            <a:ext cx="8229600" cy="648072"/>
          </a:xfrm>
        </p:spPr>
        <p:txBody>
          <a:bodyPr>
            <a:normAutofit fontScale="90000"/>
          </a:bodyPr>
          <a:lstStyle/>
          <a:p>
            <a:pPr algn="ctr"/>
            <a:r>
              <a:rPr lang="en-GB" dirty="0" err="1" smtClean="0"/>
              <a:t>En</a:t>
            </a:r>
            <a:r>
              <a:rPr lang="en-GB" dirty="0" smtClean="0"/>
              <a:t> 2016 le LAPP </a:t>
            </a:r>
            <a:r>
              <a:rPr lang="en-GB" dirty="0" err="1" smtClean="0"/>
              <a:t>rejoint</a:t>
            </a:r>
            <a:r>
              <a:rPr lang="en-GB" dirty="0" smtClean="0"/>
              <a:t> LSST</a:t>
            </a:r>
            <a:endParaRPr lang="en-GB" dirty="0"/>
          </a:p>
        </p:txBody>
      </p:sp>
      <p:sp>
        <p:nvSpPr>
          <p:cNvPr id="3" name="Espace réservé du contenu 2"/>
          <p:cNvSpPr>
            <a:spLocks noGrp="1"/>
          </p:cNvSpPr>
          <p:nvPr>
            <p:ph idx="1"/>
          </p:nvPr>
        </p:nvSpPr>
        <p:spPr/>
        <p:txBody>
          <a:bodyPr/>
          <a:lstStyle/>
          <a:p>
            <a:r>
              <a:rPr lang="en-GB" dirty="0" smtClean="0"/>
              <a:t>A </a:t>
            </a:r>
            <a:r>
              <a:rPr lang="en-GB" dirty="0"/>
              <a:t>la </a:t>
            </a:r>
            <a:r>
              <a:rPr lang="en-GB" dirty="0" err="1"/>
              <a:t>recherche</a:t>
            </a:r>
            <a:r>
              <a:rPr lang="en-GB" dirty="0"/>
              <a:t> de </a:t>
            </a:r>
            <a:r>
              <a:rPr lang="en-GB" dirty="0" err="1">
                <a:solidFill>
                  <a:srgbClr val="C00000"/>
                </a:solidFill>
              </a:rPr>
              <a:t>l’énergie</a:t>
            </a:r>
            <a:r>
              <a:rPr lang="en-GB" dirty="0">
                <a:solidFill>
                  <a:srgbClr val="C00000"/>
                </a:solidFill>
              </a:rPr>
              <a:t> noire </a:t>
            </a:r>
            <a:r>
              <a:rPr lang="en-GB" dirty="0"/>
              <a:t>et de </a:t>
            </a:r>
            <a:r>
              <a:rPr lang="en-GB" dirty="0">
                <a:solidFill>
                  <a:srgbClr val="C00000"/>
                </a:solidFill>
              </a:rPr>
              <a:t>la </a:t>
            </a:r>
            <a:r>
              <a:rPr lang="en-GB" dirty="0" err="1">
                <a:solidFill>
                  <a:srgbClr val="C00000"/>
                </a:solidFill>
              </a:rPr>
              <a:t>matière</a:t>
            </a:r>
            <a:r>
              <a:rPr lang="en-GB" dirty="0">
                <a:solidFill>
                  <a:srgbClr val="C00000"/>
                </a:solidFill>
              </a:rPr>
              <a:t> noire</a:t>
            </a:r>
          </a:p>
          <a:p>
            <a:r>
              <a:rPr lang="en-GB" dirty="0" err="1" smtClean="0"/>
              <a:t>Télescope</a:t>
            </a:r>
            <a:r>
              <a:rPr lang="en-GB" dirty="0" smtClean="0"/>
              <a:t> </a:t>
            </a:r>
            <a:r>
              <a:rPr lang="en-GB" dirty="0" err="1" smtClean="0"/>
              <a:t>en</a:t>
            </a:r>
            <a:r>
              <a:rPr lang="en-GB" dirty="0" smtClean="0"/>
              <a:t> construction au Chili (</a:t>
            </a:r>
            <a:r>
              <a:rPr lang="en-GB" dirty="0" err="1" smtClean="0"/>
              <a:t>imagerie</a:t>
            </a:r>
            <a:r>
              <a:rPr lang="en-GB" dirty="0" smtClean="0"/>
              <a:t> </a:t>
            </a:r>
            <a:r>
              <a:rPr lang="en-GB" dirty="0" err="1" smtClean="0"/>
              <a:t>dans</a:t>
            </a:r>
            <a:r>
              <a:rPr lang="en-GB" dirty="0" smtClean="0"/>
              <a:t> le visible)</a:t>
            </a:r>
            <a:endParaRPr lang="en-GB"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17</a:t>
            </a:fld>
            <a:endParaRPr lang="fr-BE" dirty="0"/>
          </a:p>
        </p:txBody>
      </p:sp>
      <p:pic>
        <p:nvPicPr>
          <p:cNvPr id="1026" name="Picture 2" descr="https://www.lsst.org/sites/default/files/public/slide-1.jpg"/>
          <p:cNvPicPr>
            <a:picLocks noChangeAspect="1" noChangeArrowheads="1"/>
          </p:cNvPicPr>
          <p:nvPr/>
        </p:nvPicPr>
        <p:blipFill rotWithShape="1">
          <a:blip r:embed="rId2">
            <a:extLst>
              <a:ext uri="{28A0092B-C50C-407E-A947-70E740481C1C}">
                <a14:useLocalDpi xmlns:a14="http://schemas.microsoft.com/office/drawing/2010/main" val="0"/>
              </a:ext>
            </a:extLst>
          </a:blip>
          <a:srcRect l="25743" t="526" r="37825" b="-526"/>
          <a:stretch/>
        </p:blipFill>
        <p:spPr bwMode="auto">
          <a:xfrm>
            <a:off x="5195413" y="2996952"/>
            <a:ext cx="3505897" cy="2501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lsst.org/sites/default/files/styles/galleryformatter_slide/public/photogallery/Facility_CU_Nite-full.jpg?itok=ow0mopb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59" y="2469100"/>
            <a:ext cx="4762500" cy="2971801"/>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pied de page 4"/>
          <p:cNvSpPr>
            <a:spLocks noGrp="1"/>
          </p:cNvSpPr>
          <p:nvPr>
            <p:ph type="ftr" sz="quarter" idx="11"/>
          </p:nvPr>
        </p:nvSpPr>
        <p:spPr/>
        <p:txBody>
          <a:bodyPr/>
          <a:lstStyle/>
          <a:p>
            <a:r>
              <a:rPr lang="fr-BE" smtClean="0"/>
              <a:t>Masterclass</a:t>
            </a:r>
            <a:endParaRPr lang="fr-BE" dirty="0" smtClean="0"/>
          </a:p>
        </p:txBody>
      </p:sp>
    </p:spTree>
    <p:extLst>
      <p:ext uri="{BB962C8B-B14F-4D97-AF65-F5344CB8AC3E}">
        <p14:creationId xmlns:p14="http://schemas.microsoft.com/office/powerpoint/2010/main" val="4049393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7" descr="aerial"/>
          <p:cNvPicPr>
            <a:picLocks noChangeAspect="1" noChangeArrowheads="1"/>
          </p:cNvPicPr>
          <p:nvPr/>
        </p:nvPicPr>
        <p:blipFill>
          <a:blip r:embed="rId2" cstate="print"/>
          <a:srcRect/>
          <a:stretch>
            <a:fillRect/>
          </a:stretch>
        </p:blipFill>
        <p:spPr bwMode="auto">
          <a:xfrm>
            <a:off x="179512" y="3813808"/>
            <a:ext cx="8712968" cy="2831715"/>
          </a:xfrm>
          <a:prstGeom prst="rect">
            <a:avLst/>
          </a:prstGeom>
          <a:noFill/>
        </p:spPr>
      </p:pic>
      <p:sp>
        <p:nvSpPr>
          <p:cNvPr id="2" name="Titre 1"/>
          <p:cNvSpPr>
            <a:spLocks noGrp="1"/>
          </p:cNvSpPr>
          <p:nvPr>
            <p:ph type="title"/>
          </p:nvPr>
        </p:nvSpPr>
        <p:spPr/>
        <p:txBody>
          <a:bodyPr>
            <a:normAutofit/>
          </a:bodyPr>
          <a:lstStyle/>
          <a:p>
            <a:r>
              <a:rPr lang="fr-FR" dirty="0" smtClean="0"/>
              <a:t>Recherche des ondes </a:t>
            </a:r>
            <a:r>
              <a:rPr lang="fr-FR" dirty="0" err="1" smtClean="0"/>
              <a:t>gravitationelles</a:t>
            </a:r>
            <a:endParaRPr lang="fr-FR" dirty="0"/>
          </a:p>
        </p:txBody>
      </p:sp>
      <p:sp>
        <p:nvSpPr>
          <p:cNvPr id="3" name="Espace réservé du contenu 2"/>
          <p:cNvSpPr>
            <a:spLocks noGrp="1"/>
          </p:cNvSpPr>
          <p:nvPr>
            <p:ph idx="1"/>
          </p:nvPr>
        </p:nvSpPr>
        <p:spPr>
          <a:xfrm>
            <a:off x="179512" y="1196752"/>
            <a:ext cx="8229600" cy="4896544"/>
          </a:xfrm>
        </p:spPr>
        <p:txBody>
          <a:bodyPr/>
          <a:lstStyle/>
          <a:p>
            <a:pPr marL="0" indent="0">
              <a:buNone/>
            </a:pPr>
            <a:r>
              <a:rPr lang="fr-FR" dirty="0" smtClean="0"/>
              <a:t>Relativité générale: déformation de l’espace-temps lié à la présence  de masse</a:t>
            </a:r>
          </a:p>
          <a:p>
            <a:endParaRPr lang="fr-FR" dirty="0" smtClean="0"/>
          </a:p>
          <a:p>
            <a:endParaRPr lang="fr-FR" dirty="0" smtClean="0"/>
          </a:p>
          <a:p>
            <a:endParaRPr lang="fr-FR" dirty="0" smtClean="0"/>
          </a:p>
          <a:p>
            <a:pPr>
              <a:buNone/>
            </a:pPr>
            <a:endParaRPr lang="fr-FR" dirty="0" smtClean="0"/>
          </a:p>
          <a:p>
            <a:pPr>
              <a:buNone/>
            </a:pPr>
            <a:r>
              <a:rPr lang="fr-FR" dirty="0" smtClean="0">
                <a:sym typeface="Symbol"/>
              </a:rPr>
              <a:t> Les o</a:t>
            </a:r>
            <a:r>
              <a:rPr lang="fr-FR" dirty="0" smtClean="0"/>
              <a:t>ndes </a:t>
            </a:r>
            <a:r>
              <a:rPr lang="fr-FR" dirty="0" smtClean="0"/>
              <a:t>gravitationnelles </a:t>
            </a:r>
            <a:r>
              <a:rPr lang="fr-FR" dirty="0" smtClean="0"/>
              <a:t>se propagent</a:t>
            </a:r>
          </a:p>
          <a:p>
            <a:pPr>
              <a:buNone/>
            </a:pPr>
            <a:r>
              <a:rPr lang="fr-FR" dirty="0" smtClean="0"/>
              <a:t>Observation sur Terre: le détecteur </a:t>
            </a:r>
            <a:r>
              <a:rPr lang="fr-FR" dirty="0" err="1" smtClean="0"/>
              <a:t>Virgo</a:t>
            </a:r>
            <a:endParaRPr lang="fr-FR"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18</a:t>
            </a:fld>
            <a:endParaRPr lang="fr-BE" dirty="0"/>
          </a:p>
        </p:txBody>
      </p:sp>
      <p:pic>
        <p:nvPicPr>
          <p:cNvPr id="76802" name="Picture 2"/>
          <p:cNvPicPr>
            <a:picLocks noChangeAspect="1" noChangeArrowheads="1"/>
          </p:cNvPicPr>
          <p:nvPr/>
        </p:nvPicPr>
        <p:blipFill>
          <a:blip r:embed="rId3" cstate="print"/>
          <a:srcRect/>
          <a:stretch>
            <a:fillRect/>
          </a:stretch>
        </p:blipFill>
        <p:spPr bwMode="auto">
          <a:xfrm>
            <a:off x="611560" y="2060848"/>
            <a:ext cx="3240360" cy="1436560"/>
          </a:xfrm>
          <a:prstGeom prst="rect">
            <a:avLst/>
          </a:prstGeom>
          <a:noFill/>
          <a:ln w="9525">
            <a:noFill/>
            <a:miter lim="800000"/>
            <a:headEnd/>
            <a:tailEnd/>
          </a:ln>
        </p:spPr>
      </p:pic>
      <p:pic>
        <p:nvPicPr>
          <p:cNvPr id="76803" name="Picture 3"/>
          <p:cNvPicPr>
            <a:picLocks noChangeAspect="1" noChangeArrowheads="1"/>
          </p:cNvPicPr>
          <p:nvPr/>
        </p:nvPicPr>
        <p:blipFill>
          <a:blip r:embed="rId4" cstate="print"/>
          <a:srcRect/>
          <a:stretch>
            <a:fillRect/>
          </a:stretch>
        </p:blipFill>
        <p:spPr bwMode="auto">
          <a:xfrm>
            <a:off x="5580112" y="2060848"/>
            <a:ext cx="3059832" cy="1656553"/>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r>
              <a:rPr lang="fr-BE" smtClean="0"/>
              <a:t>Masterclass</a:t>
            </a:r>
            <a:endParaRPr lang="fr-BE" dirty="0" smtClean="0"/>
          </a:p>
        </p:txBody>
      </p:sp>
    </p:spTree>
    <p:extLst>
      <p:ext uri="{BB962C8B-B14F-4D97-AF65-F5344CB8AC3E}">
        <p14:creationId xmlns:p14="http://schemas.microsoft.com/office/powerpoint/2010/main" val="664360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Virgo</a:t>
            </a:r>
            <a:r>
              <a:rPr lang="fr-FR" dirty="0" smtClean="0"/>
              <a:t> à Pise</a:t>
            </a:r>
            <a:endParaRPr lang="fr-FR" dirty="0"/>
          </a:p>
        </p:txBody>
      </p:sp>
      <p:sp>
        <p:nvSpPr>
          <p:cNvPr id="3" name="Espace réservé du contenu 2"/>
          <p:cNvSpPr>
            <a:spLocks noGrp="1"/>
          </p:cNvSpPr>
          <p:nvPr>
            <p:ph idx="1"/>
          </p:nvPr>
        </p:nvSpPr>
        <p:spPr/>
        <p:txBody>
          <a:bodyPr/>
          <a:lstStyle/>
          <a:p>
            <a:endParaRPr lang="fr-FR"/>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pic>
        <p:nvPicPr>
          <p:cNvPr id="8" name="Picture 8" descr="http://lapp.in2p3.fr/IMG/jpg/imageVirgo.jpg"/>
          <p:cNvPicPr>
            <a:picLocks noChangeAspect="1" noChangeArrowheads="1"/>
          </p:cNvPicPr>
          <p:nvPr/>
        </p:nvPicPr>
        <p:blipFill>
          <a:blip r:embed="rId2" cstate="print"/>
          <a:srcRect r="45552"/>
          <a:stretch>
            <a:fillRect/>
          </a:stretch>
        </p:blipFill>
        <p:spPr bwMode="auto">
          <a:xfrm>
            <a:off x="251520" y="3573016"/>
            <a:ext cx="1872208" cy="2857500"/>
          </a:xfrm>
          <a:prstGeom prst="rect">
            <a:avLst/>
          </a:prstGeom>
          <a:noFill/>
        </p:spPr>
      </p:pic>
      <p:pic>
        <p:nvPicPr>
          <p:cNvPr id="10" name="Picture 17" descr="aerial"/>
          <p:cNvPicPr>
            <a:picLocks noChangeAspect="1" noChangeArrowheads="1"/>
          </p:cNvPicPr>
          <p:nvPr/>
        </p:nvPicPr>
        <p:blipFill>
          <a:blip r:embed="rId3" cstate="print"/>
          <a:srcRect/>
          <a:stretch>
            <a:fillRect/>
          </a:stretch>
        </p:blipFill>
        <p:spPr bwMode="auto">
          <a:xfrm>
            <a:off x="24417" y="885317"/>
            <a:ext cx="9156095" cy="2975731"/>
          </a:xfrm>
          <a:prstGeom prst="rect">
            <a:avLst/>
          </a:prstGeom>
          <a:noFill/>
        </p:spPr>
      </p:pic>
      <p:sp>
        <p:nvSpPr>
          <p:cNvPr id="11" name="ZoneTexte 10"/>
          <p:cNvSpPr txBox="1"/>
          <p:nvPr/>
        </p:nvSpPr>
        <p:spPr>
          <a:xfrm>
            <a:off x="107504" y="1052736"/>
            <a:ext cx="9211176" cy="369332"/>
          </a:xfrm>
          <a:prstGeom prst="rect">
            <a:avLst/>
          </a:prstGeom>
          <a:noFill/>
        </p:spPr>
        <p:txBody>
          <a:bodyPr wrap="none" rtlCol="0">
            <a:spAutoFit/>
          </a:bodyPr>
          <a:lstStyle/>
          <a:p>
            <a:r>
              <a:rPr lang="fr-FR" dirty="0" smtClean="0"/>
              <a:t>Mesurer une variation de longueur équivalente à  la taille d’un atome sur la distance Terre-Soleil!</a:t>
            </a:r>
            <a:endParaRPr lang="fr-FR" dirty="0"/>
          </a:p>
        </p:txBody>
      </p:sp>
      <p:sp>
        <p:nvSpPr>
          <p:cNvPr id="12" name="Espace réservé du numéro de diapositive 11"/>
          <p:cNvSpPr>
            <a:spLocks noGrp="1"/>
          </p:cNvSpPr>
          <p:nvPr>
            <p:ph type="sldNum" sz="quarter" idx="12"/>
          </p:nvPr>
        </p:nvSpPr>
        <p:spPr/>
        <p:txBody>
          <a:bodyPr/>
          <a:lstStyle/>
          <a:p>
            <a:fld id="{CF4668DC-857F-487D-BFFA-8C0CA5037977}" type="slidenum">
              <a:rPr lang="fr-BE" smtClean="0"/>
              <a:pPr/>
              <a:t>19</a:t>
            </a:fld>
            <a:endParaRPr lang="fr-BE" dirty="0"/>
          </a:p>
        </p:txBody>
      </p:sp>
      <p:sp>
        <p:nvSpPr>
          <p:cNvPr id="13" name="Espace réservé de la date 12"/>
          <p:cNvSpPr>
            <a:spLocks noGrp="1"/>
          </p:cNvSpPr>
          <p:nvPr>
            <p:ph type="dt" sz="half" idx="10"/>
          </p:nvPr>
        </p:nvSpPr>
        <p:spPr/>
        <p:txBody>
          <a:bodyPr/>
          <a:lstStyle/>
          <a:p>
            <a:r>
              <a:rPr lang="en-US" smtClean="0"/>
              <a:t>Edwige Tournefier</a:t>
            </a:r>
            <a:endParaRPr lang="fr-BE" dirty="0"/>
          </a:p>
        </p:txBody>
      </p:sp>
      <p:sp>
        <p:nvSpPr>
          <p:cNvPr id="14" name="ZoneTexte 13"/>
          <p:cNvSpPr txBox="1"/>
          <p:nvPr/>
        </p:nvSpPr>
        <p:spPr>
          <a:xfrm>
            <a:off x="769164" y="1503204"/>
            <a:ext cx="7605672" cy="1015663"/>
          </a:xfrm>
          <a:prstGeom prst="rect">
            <a:avLst/>
          </a:prstGeom>
          <a:solidFill>
            <a:schemeClr val="bg1"/>
          </a:solidFill>
        </p:spPr>
        <p:txBody>
          <a:bodyPr wrap="none" rtlCol="0">
            <a:spAutoFit/>
          </a:bodyPr>
          <a:lstStyle/>
          <a:p>
            <a:r>
              <a:rPr lang="en-GB" sz="2400" dirty="0" smtClean="0">
                <a:solidFill>
                  <a:srgbClr val="FF0000"/>
                </a:solidFill>
              </a:rPr>
              <a:t>!! </a:t>
            </a:r>
            <a:r>
              <a:rPr lang="en-GB" sz="2400" dirty="0" err="1" smtClean="0">
                <a:solidFill>
                  <a:srgbClr val="FF0000"/>
                </a:solidFill>
              </a:rPr>
              <a:t>Découverte</a:t>
            </a:r>
            <a:r>
              <a:rPr lang="en-GB" sz="2400" dirty="0" smtClean="0">
                <a:solidFill>
                  <a:srgbClr val="FF0000"/>
                </a:solidFill>
              </a:rPr>
              <a:t> des </a:t>
            </a:r>
            <a:r>
              <a:rPr lang="en-GB" sz="2400" dirty="0" err="1" smtClean="0">
                <a:solidFill>
                  <a:srgbClr val="FF0000"/>
                </a:solidFill>
              </a:rPr>
              <a:t>ondes</a:t>
            </a:r>
            <a:r>
              <a:rPr lang="en-GB" sz="2400" dirty="0" smtClean="0">
                <a:solidFill>
                  <a:srgbClr val="FF0000"/>
                </a:solidFill>
              </a:rPr>
              <a:t> </a:t>
            </a:r>
            <a:r>
              <a:rPr lang="en-GB" sz="2400" dirty="0" err="1" smtClean="0">
                <a:solidFill>
                  <a:srgbClr val="FF0000"/>
                </a:solidFill>
              </a:rPr>
              <a:t>gravitationnelles</a:t>
            </a:r>
            <a:r>
              <a:rPr lang="en-GB" sz="2400" dirty="0" smtClean="0">
                <a:solidFill>
                  <a:srgbClr val="FF0000"/>
                </a:solidFill>
              </a:rPr>
              <a:t> </a:t>
            </a:r>
            <a:r>
              <a:rPr lang="en-GB" sz="2400" dirty="0" err="1" smtClean="0">
                <a:solidFill>
                  <a:srgbClr val="FF0000"/>
                </a:solidFill>
              </a:rPr>
              <a:t>en</a:t>
            </a:r>
            <a:r>
              <a:rPr lang="en-GB" sz="2400" dirty="0" smtClean="0">
                <a:solidFill>
                  <a:srgbClr val="FF0000"/>
                </a:solidFill>
              </a:rPr>
              <a:t> </a:t>
            </a:r>
            <a:r>
              <a:rPr lang="en-GB" sz="2400" dirty="0" err="1" smtClean="0">
                <a:solidFill>
                  <a:srgbClr val="FF0000"/>
                </a:solidFill>
              </a:rPr>
              <a:t>février</a:t>
            </a:r>
            <a:r>
              <a:rPr lang="en-GB" sz="2400" dirty="0" smtClean="0">
                <a:solidFill>
                  <a:srgbClr val="FF0000"/>
                </a:solidFill>
              </a:rPr>
              <a:t> 2016 !!</a:t>
            </a:r>
          </a:p>
          <a:p>
            <a:r>
              <a:rPr lang="en-GB" dirty="0" smtClean="0">
                <a:solidFill>
                  <a:srgbClr val="FF0000"/>
                </a:solidFill>
              </a:rPr>
              <a:t>	   </a:t>
            </a:r>
            <a:endParaRPr lang="en-GB" dirty="0">
              <a:solidFill>
                <a:srgbClr val="FF0000"/>
              </a:solidFill>
            </a:endParaRPr>
          </a:p>
          <a:p>
            <a:r>
              <a:rPr lang="en-GB" dirty="0" smtClean="0">
                <a:solidFill>
                  <a:srgbClr val="FF0000"/>
                </a:solidFill>
              </a:rPr>
              <a:t>	    </a:t>
            </a:r>
          </a:p>
        </p:txBody>
      </p:sp>
      <p:sp>
        <p:nvSpPr>
          <p:cNvPr id="16" name="ZoneTexte 15"/>
          <p:cNvSpPr txBox="1"/>
          <p:nvPr/>
        </p:nvSpPr>
        <p:spPr>
          <a:xfrm>
            <a:off x="3486488" y="1969171"/>
            <a:ext cx="2669688" cy="430887"/>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stand Astro-Virgo</a:t>
            </a:r>
            <a:endParaRPr lang="en-GB" sz="2200" dirty="0">
              <a:solidFill>
                <a:srgbClr val="0000FF"/>
              </a:solidFill>
            </a:endParaRPr>
          </a:p>
        </p:txBody>
      </p:sp>
      <p:pic>
        <p:nvPicPr>
          <p:cNvPr id="3074" name="Picture 2" descr="http://lapp.in2p3.fr/IMG/jpg/advirgo_bancoptiq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1083" y="3826333"/>
            <a:ext cx="3877980" cy="29075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lapp.in2p3.fr/IMG/jpg/advirgo_banc_suspend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3469017"/>
            <a:ext cx="2437491" cy="32524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lapp-web09.in2p3.fr/IMG/jpg/trousnoirs-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1908563"/>
            <a:ext cx="1049627" cy="5940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Plan de la </a:t>
            </a:r>
            <a:r>
              <a:rPr lang="en-GB" dirty="0" err="1" smtClean="0"/>
              <a:t>journée</a:t>
            </a:r>
            <a:r>
              <a:rPr lang="en-GB" dirty="0" smtClean="0"/>
              <a:t> – </a:t>
            </a:r>
            <a:r>
              <a:rPr lang="en-GB" dirty="0" err="1" smtClean="0"/>
              <a:t>lycée</a:t>
            </a:r>
            <a:r>
              <a:rPr lang="en-GB" dirty="0" smtClean="0"/>
              <a:t> </a:t>
            </a:r>
            <a:r>
              <a:rPr lang="en-GB" dirty="0" err="1" smtClean="0"/>
              <a:t>Pravaz</a:t>
            </a:r>
            <a:endParaRPr lang="en-GB" dirty="0"/>
          </a:p>
        </p:txBody>
      </p:sp>
      <p:sp>
        <p:nvSpPr>
          <p:cNvPr id="3" name="Espace réservé du contenu 2"/>
          <p:cNvSpPr>
            <a:spLocks noGrp="1"/>
          </p:cNvSpPr>
          <p:nvPr>
            <p:ph idx="1"/>
          </p:nvPr>
        </p:nvSpPr>
        <p:spPr>
          <a:xfrm>
            <a:off x="215516" y="1018630"/>
            <a:ext cx="8712968" cy="5337720"/>
          </a:xfrm>
        </p:spPr>
        <p:txBody>
          <a:bodyPr>
            <a:normAutofit lnSpcReduction="10000"/>
          </a:bodyPr>
          <a:lstStyle/>
          <a:p>
            <a:pPr marL="324000">
              <a:lnSpc>
                <a:spcPct val="150000"/>
              </a:lnSpc>
            </a:pPr>
            <a:r>
              <a:rPr lang="en-GB" sz="1800" dirty="0" smtClean="0"/>
              <a:t>9:15-9:35: </a:t>
            </a:r>
            <a:r>
              <a:rPr lang="fr-FR" sz="2000" dirty="0" smtClean="0">
                <a:solidFill>
                  <a:srgbClr val="C00000"/>
                </a:solidFill>
              </a:rPr>
              <a:t>Introduction </a:t>
            </a:r>
            <a:r>
              <a:rPr lang="fr-FR" sz="1800" dirty="0" smtClean="0"/>
              <a:t>(Edwige Tournefier)</a:t>
            </a:r>
          </a:p>
          <a:p>
            <a:pPr marL="324000">
              <a:lnSpc>
                <a:spcPct val="150000"/>
              </a:lnSpc>
            </a:pPr>
            <a:r>
              <a:rPr lang="fr-FR" sz="1800" dirty="0" smtClean="0"/>
              <a:t>9:35-10:05: </a:t>
            </a:r>
            <a:r>
              <a:rPr lang="fr-FR" sz="2000" dirty="0" smtClean="0">
                <a:solidFill>
                  <a:srgbClr val="C00000"/>
                </a:solidFill>
              </a:rPr>
              <a:t>La physique des particules </a:t>
            </a:r>
            <a:r>
              <a:rPr lang="fr-FR" sz="1800" dirty="0" smtClean="0"/>
              <a:t>(</a:t>
            </a:r>
            <a:r>
              <a:rPr lang="fr-FR" sz="1800" dirty="0"/>
              <a:t>V</a:t>
            </a:r>
            <a:r>
              <a:rPr lang="fr-FR" sz="1800" dirty="0" smtClean="0"/>
              <a:t>incent </a:t>
            </a:r>
            <a:r>
              <a:rPr lang="fr-FR" sz="1800" dirty="0" smtClean="0"/>
              <a:t>Poireau)</a:t>
            </a:r>
            <a:endParaRPr lang="fr-FR" sz="1800" dirty="0" smtClean="0"/>
          </a:p>
          <a:p>
            <a:pPr marL="324000">
              <a:lnSpc>
                <a:spcPct val="150000"/>
              </a:lnSpc>
            </a:pPr>
            <a:r>
              <a:rPr lang="fr-FR" sz="1800" dirty="0" smtClean="0"/>
              <a:t>10:05-10:20: </a:t>
            </a:r>
            <a:r>
              <a:rPr lang="fr-FR" sz="2000" dirty="0" smtClean="0">
                <a:solidFill>
                  <a:srgbClr val="C00000"/>
                </a:solidFill>
              </a:rPr>
              <a:t>Les métiers de la recherche </a:t>
            </a:r>
            <a:r>
              <a:rPr lang="fr-FR" sz="1800" dirty="0" smtClean="0"/>
              <a:t>(Chantal Vallée)</a:t>
            </a:r>
          </a:p>
          <a:p>
            <a:pPr marL="324000">
              <a:lnSpc>
                <a:spcPct val="150000"/>
              </a:lnSpc>
            </a:pPr>
            <a:r>
              <a:rPr lang="fr-FR" sz="1800" dirty="0" smtClean="0"/>
              <a:t>10:20-10:35: </a:t>
            </a:r>
            <a:r>
              <a:rPr lang="fr-FR" sz="2000" dirty="0">
                <a:solidFill>
                  <a:srgbClr val="0000FF"/>
                </a:solidFill>
              </a:rPr>
              <a:t>pause </a:t>
            </a:r>
            <a:r>
              <a:rPr lang="fr-FR" sz="2000" dirty="0" smtClean="0">
                <a:solidFill>
                  <a:srgbClr val="0000FF"/>
                </a:solidFill>
              </a:rPr>
              <a:t>café</a:t>
            </a:r>
            <a:endParaRPr lang="fr-FR" sz="2000" dirty="0">
              <a:solidFill>
                <a:srgbClr val="0000FF"/>
              </a:solidFill>
            </a:endParaRPr>
          </a:p>
          <a:p>
            <a:pPr marL="324000">
              <a:lnSpc>
                <a:spcPct val="150000"/>
              </a:lnSpc>
            </a:pPr>
            <a:r>
              <a:rPr lang="fr-FR" sz="1800" dirty="0" smtClean="0"/>
              <a:t>10:35-11h25: </a:t>
            </a:r>
            <a:r>
              <a:rPr lang="fr-FR" sz="2000" dirty="0" smtClean="0">
                <a:solidFill>
                  <a:srgbClr val="C00000"/>
                </a:solidFill>
              </a:rPr>
              <a:t>Visite des stands </a:t>
            </a:r>
            <a:r>
              <a:rPr lang="fr-FR" sz="2000" dirty="0" err="1" smtClean="0">
                <a:solidFill>
                  <a:srgbClr val="C00000"/>
                </a:solidFill>
              </a:rPr>
              <a:t>Astro-Virgo</a:t>
            </a:r>
            <a:r>
              <a:rPr lang="fr-FR" sz="2000" dirty="0" smtClean="0">
                <a:solidFill>
                  <a:srgbClr val="C00000"/>
                </a:solidFill>
              </a:rPr>
              <a:t> et Neutrinos </a:t>
            </a:r>
            <a:r>
              <a:rPr lang="fr-FR" sz="1800" dirty="0" smtClean="0"/>
              <a:t>- 2 groupes</a:t>
            </a:r>
          </a:p>
          <a:p>
            <a:pPr marL="324000">
              <a:lnSpc>
                <a:spcPct val="150000"/>
              </a:lnSpc>
            </a:pPr>
            <a:r>
              <a:rPr lang="fr-FR" sz="1800" dirty="0" smtClean="0"/>
              <a:t>11:30-12:00: </a:t>
            </a:r>
            <a:r>
              <a:rPr lang="fr-FR" sz="2000" dirty="0" smtClean="0">
                <a:solidFill>
                  <a:srgbClr val="C00000"/>
                </a:solidFill>
              </a:rPr>
              <a:t>le LHC et ATLAS </a:t>
            </a:r>
            <a:r>
              <a:rPr lang="fr-FR" sz="1800" dirty="0"/>
              <a:t>(Jessica </a:t>
            </a:r>
            <a:r>
              <a:rPr lang="fr-FR" sz="1800" dirty="0" err="1" smtClean="0"/>
              <a:t>Leveque</a:t>
            </a:r>
            <a:r>
              <a:rPr lang="fr-FR" sz="1800" dirty="0"/>
              <a:t>)</a:t>
            </a:r>
            <a:endParaRPr lang="fr-FR" sz="1800" dirty="0" smtClean="0"/>
          </a:p>
          <a:p>
            <a:pPr marL="324000">
              <a:lnSpc>
                <a:spcPct val="150000"/>
              </a:lnSpc>
            </a:pPr>
            <a:r>
              <a:rPr lang="fr-FR" sz="1800" dirty="0" smtClean="0"/>
              <a:t>12:00-12:15: </a:t>
            </a:r>
            <a:r>
              <a:rPr lang="fr-FR" sz="1800" dirty="0" smtClean="0">
                <a:solidFill>
                  <a:srgbClr val="C00000"/>
                </a:solidFill>
              </a:rPr>
              <a:t>Film ATLAS</a:t>
            </a:r>
          </a:p>
          <a:p>
            <a:pPr marL="324000">
              <a:lnSpc>
                <a:spcPct val="150000"/>
              </a:lnSpc>
            </a:pPr>
            <a:r>
              <a:rPr lang="fr-FR" sz="1800" dirty="0" smtClean="0"/>
              <a:t>12:15-13:30: </a:t>
            </a:r>
            <a:r>
              <a:rPr lang="fr-FR" sz="2000" dirty="0" smtClean="0">
                <a:solidFill>
                  <a:srgbClr val="0000FF"/>
                </a:solidFill>
              </a:rPr>
              <a:t>déjeuner</a:t>
            </a:r>
            <a:endParaRPr lang="fr-FR" sz="1800" dirty="0" smtClean="0"/>
          </a:p>
          <a:p>
            <a:pPr marL="324000">
              <a:lnSpc>
                <a:spcPct val="150000"/>
              </a:lnSpc>
            </a:pPr>
            <a:r>
              <a:rPr lang="fr-FR" sz="1800" dirty="0" smtClean="0"/>
              <a:t>13:30-16:00: </a:t>
            </a:r>
            <a:r>
              <a:rPr lang="fr-FR" sz="2000" dirty="0" err="1" smtClean="0">
                <a:solidFill>
                  <a:srgbClr val="C00000"/>
                </a:solidFill>
              </a:rPr>
              <a:t>Masterclass</a:t>
            </a:r>
            <a:r>
              <a:rPr lang="fr-FR" sz="1800" dirty="0" smtClean="0"/>
              <a:t> (</a:t>
            </a:r>
            <a:r>
              <a:rPr lang="en-GB" sz="1800" dirty="0" smtClean="0"/>
              <a:t>Jean-François </a:t>
            </a:r>
            <a:r>
              <a:rPr lang="en-GB" sz="1800" dirty="0" err="1" smtClean="0"/>
              <a:t>Marchand</a:t>
            </a:r>
            <a:r>
              <a:rPr lang="en-GB" sz="1800" dirty="0" smtClean="0"/>
              <a:t>, </a:t>
            </a:r>
            <a:r>
              <a:rPr lang="en-GB" sz="1800" dirty="0" err="1" smtClean="0"/>
              <a:t>Stéphane</a:t>
            </a:r>
            <a:r>
              <a:rPr lang="en-GB" sz="1800" dirty="0" smtClean="0"/>
              <a:t> </a:t>
            </a:r>
            <a:r>
              <a:rPr lang="en-GB" sz="1800" dirty="0" err="1" smtClean="0"/>
              <a:t>Jezequel</a:t>
            </a:r>
            <a:r>
              <a:rPr lang="en-GB" sz="1800" dirty="0" smtClean="0"/>
              <a:t>, </a:t>
            </a:r>
            <a:r>
              <a:rPr lang="en-GB" sz="1800" dirty="0" err="1"/>
              <a:t>Narei</a:t>
            </a:r>
            <a:r>
              <a:rPr lang="en-GB" sz="1800" dirty="0"/>
              <a:t> Lorenzo </a:t>
            </a:r>
            <a:r>
              <a:rPr lang="en-GB" sz="1800" dirty="0" smtClean="0"/>
              <a:t>Martinez, Alexis </a:t>
            </a:r>
            <a:r>
              <a:rPr lang="en-GB" sz="1800" dirty="0"/>
              <a:t>VALLIER</a:t>
            </a:r>
            <a:r>
              <a:rPr lang="en-GB" sz="1800" dirty="0" smtClean="0"/>
              <a:t>, </a:t>
            </a:r>
            <a:r>
              <a:rPr lang="en-GB" sz="1800" dirty="0" err="1" smtClean="0"/>
              <a:t>Sarka</a:t>
            </a:r>
            <a:r>
              <a:rPr lang="en-GB" sz="1800" dirty="0" smtClean="0"/>
              <a:t> </a:t>
            </a:r>
            <a:r>
              <a:rPr lang="en-GB" sz="1800" dirty="0" smtClean="0"/>
              <a:t>Todorova,</a:t>
            </a:r>
            <a:r>
              <a:rPr lang="fr-FR" sz="1800" dirty="0"/>
              <a:t> Jessica </a:t>
            </a:r>
            <a:r>
              <a:rPr lang="fr-FR" sz="1800" dirty="0" err="1" smtClean="0"/>
              <a:t>Leveque</a:t>
            </a:r>
            <a:endParaRPr lang="en-GB" sz="1800" dirty="0" smtClean="0"/>
          </a:p>
          <a:p>
            <a:pPr marL="324000">
              <a:lnSpc>
                <a:spcPct val="150000"/>
              </a:lnSpc>
            </a:pPr>
            <a:r>
              <a:rPr lang="en-GB" sz="1800" dirty="0" smtClean="0"/>
              <a:t>16:00-17:00</a:t>
            </a:r>
            <a:r>
              <a:rPr lang="en-GB" sz="1800" dirty="0" smtClean="0"/>
              <a:t>: </a:t>
            </a:r>
            <a:r>
              <a:rPr lang="en-GB" sz="2000" dirty="0" err="1" smtClean="0">
                <a:solidFill>
                  <a:srgbClr val="C00000"/>
                </a:solidFill>
              </a:rPr>
              <a:t>Visioconférence</a:t>
            </a:r>
            <a:r>
              <a:rPr lang="en-GB" sz="2000" dirty="0" smtClean="0">
                <a:solidFill>
                  <a:srgbClr val="C00000"/>
                </a:solidFill>
              </a:rPr>
              <a:t> avec les </a:t>
            </a:r>
            <a:r>
              <a:rPr lang="en-GB" sz="2000" dirty="0" err="1" smtClean="0">
                <a:solidFill>
                  <a:srgbClr val="C00000"/>
                </a:solidFill>
              </a:rPr>
              <a:t>autres</a:t>
            </a:r>
            <a:r>
              <a:rPr lang="en-GB" sz="2000" dirty="0" smtClean="0">
                <a:solidFill>
                  <a:srgbClr val="C00000"/>
                </a:solidFill>
              </a:rPr>
              <a:t> classes</a:t>
            </a:r>
            <a:endParaRPr lang="en-GB" sz="2000" dirty="0">
              <a:solidFill>
                <a:srgbClr val="C00000"/>
              </a:solidFill>
            </a:endParaRPr>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2</a:t>
            </a:fld>
            <a:endParaRPr lang="fr-BE" dirty="0"/>
          </a:p>
        </p:txBody>
      </p:sp>
      <p:sp>
        <p:nvSpPr>
          <p:cNvPr id="8" name="Espace réservé de la date 7"/>
          <p:cNvSpPr>
            <a:spLocks noGrp="1"/>
          </p:cNvSpPr>
          <p:nvPr>
            <p:ph type="dt" sz="half" idx="10"/>
          </p:nvPr>
        </p:nvSpPr>
        <p:spPr/>
        <p:txBody>
          <a:bodyPr/>
          <a:lstStyle/>
          <a:p>
            <a:r>
              <a:rPr lang="en-US" smtClean="0"/>
              <a:t>Edwige Tournefier</a:t>
            </a:r>
            <a:endParaRPr lang="fr-BE" dirty="0"/>
          </a:p>
        </p:txBody>
      </p:sp>
    </p:spTree>
    <p:extLst>
      <p:ext uri="{BB962C8B-B14F-4D97-AF65-F5344CB8AC3E}">
        <p14:creationId xmlns:p14="http://schemas.microsoft.com/office/powerpoint/2010/main" val="2471692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Masterclass</a:t>
            </a:r>
            <a:endParaRPr lang="fr-BE"/>
          </a:p>
        </p:txBody>
      </p:sp>
      <p:sp>
        <p:nvSpPr>
          <p:cNvPr id="5" name="Titre 1"/>
          <p:cNvSpPr txBox="1">
            <a:spLocks/>
          </p:cNvSpPr>
          <p:nvPr/>
        </p:nvSpPr>
        <p:spPr>
          <a:xfrm>
            <a:off x="457200" y="0"/>
            <a:ext cx="8229600" cy="1147272"/>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err="1" smtClean="0">
                <a:ln>
                  <a:noFill/>
                </a:ln>
                <a:solidFill>
                  <a:srgbClr val="FF0000"/>
                </a:solidFill>
                <a:effectLst/>
                <a:uLnTx/>
                <a:uFillTx/>
                <a:latin typeface="+mj-lt"/>
                <a:ea typeface="Tahoma" pitchFamily="34" charset="0"/>
                <a:cs typeface="Tahoma" pitchFamily="34" charset="0"/>
              </a:rPr>
              <a:t>Construire</a:t>
            </a:r>
            <a:r>
              <a:rPr kumimoji="0" lang="en-US" sz="3200" b="0" i="0" u="none" strike="noStrike" kern="1200" cap="none" spc="0" normalizeH="0" baseline="0" noProof="0" dirty="0" smtClean="0">
                <a:ln>
                  <a:noFill/>
                </a:ln>
                <a:solidFill>
                  <a:srgbClr val="FF0000"/>
                </a:solidFill>
                <a:effectLst/>
                <a:uLnTx/>
                <a:uFillTx/>
                <a:latin typeface="+mj-lt"/>
                <a:ea typeface="Tahoma" pitchFamily="34" charset="0"/>
                <a:cs typeface="Tahoma" pitchFamily="34" charset="0"/>
              </a:rPr>
              <a:t> les </a:t>
            </a:r>
            <a:r>
              <a:rPr kumimoji="0" lang="en-US" sz="3200" b="0" i="0" u="none" strike="noStrike" kern="1200" cap="none" spc="0" normalizeH="0" baseline="0" noProof="0" dirty="0" err="1" smtClean="0">
                <a:ln>
                  <a:noFill/>
                </a:ln>
                <a:solidFill>
                  <a:srgbClr val="FF0000"/>
                </a:solidFill>
                <a:effectLst/>
                <a:uLnTx/>
                <a:uFillTx/>
                <a:latin typeface="+mj-lt"/>
                <a:ea typeface="Tahoma" pitchFamily="34" charset="0"/>
                <a:cs typeface="Tahoma" pitchFamily="34" charset="0"/>
              </a:rPr>
              <a:t>détecteurs</a:t>
            </a:r>
            <a:r>
              <a:rPr kumimoji="0" lang="en-US" sz="3200" b="0" i="0" u="none" strike="noStrike" kern="1200" cap="none" spc="0" normalizeH="0" baseline="0" noProof="0" dirty="0" smtClean="0">
                <a:ln>
                  <a:noFill/>
                </a:ln>
                <a:solidFill>
                  <a:srgbClr val="FF0000"/>
                </a:solidFill>
                <a:effectLst/>
                <a:uLnTx/>
                <a:uFillTx/>
                <a:latin typeface="+mj-lt"/>
                <a:ea typeface="Tahoma" pitchFamily="34" charset="0"/>
                <a:cs typeface="Tahoma"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mj-lt"/>
                <a:ea typeface="Tahoma" pitchFamily="34" charset="0"/>
                <a:cs typeface="Tahoma" pitchFamily="34" charset="0"/>
              </a:rPr>
              <a:t>les services techniques au LAPP</a:t>
            </a:r>
            <a:endParaRPr kumimoji="0" lang="fr-FR" sz="3200" b="0" i="0" u="none" strike="noStrike" kern="120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6" name="ZoneTexte 5"/>
          <p:cNvSpPr txBox="1"/>
          <p:nvPr/>
        </p:nvSpPr>
        <p:spPr>
          <a:xfrm>
            <a:off x="611560" y="980728"/>
            <a:ext cx="3500462" cy="2677656"/>
          </a:xfrm>
          <a:prstGeom prst="rect">
            <a:avLst/>
          </a:prstGeom>
          <a:solidFill>
            <a:schemeClr val="accent5">
              <a:lumMod val="20000"/>
              <a:lumOff val="80000"/>
            </a:schemeClr>
          </a:solidFill>
          <a:effectLst>
            <a:innerShdw blurRad="63500" dist="50800" dir="2700000">
              <a:prstClr val="black">
                <a:alpha val="50000"/>
              </a:prstClr>
            </a:innerShdw>
          </a:effectLst>
        </p:spPr>
        <p:txBody>
          <a:bodyPr wrap="square" rtlCol="0">
            <a:spAutoFit/>
          </a:bodyPr>
          <a:lstStyle/>
          <a:p>
            <a:r>
              <a:rPr lang="fr-FR" dirty="0" smtClean="0"/>
              <a:t> </a:t>
            </a:r>
            <a:r>
              <a:rPr lang="fr-FR" sz="2000" dirty="0" smtClean="0"/>
              <a:t>Les services de </a:t>
            </a:r>
          </a:p>
          <a:p>
            <a:pPr marL="342900" indent="-342900">
              <a:buFontTx/>
              <a:buChar char="-"/>
            </a:pPr>
            <a:r>
              <a:rPr lang="fr-FR" sz="2000" b="1" dirty="0"/>
              <a:t>m</a:t>
            </a:r>
            <a:r>
              <a:rPr lang="fr-FR" sz="2000" b="1" dirty="0" smtClean="0"/>
              <a:t>écanique</a:t>
            </a:r>
            <a:endParaRPr lang="fr-FR" sz="2000" dirty="0"/>
          </a:p>
          <a:p>
            <a:pPr marL="342900" indent="-342900">
              <a:buFontTx/>
              <a:buChar char="-"/>
            </a:pPr>
            <a:r>
              <a:rPr lang="fr-FR" sz="2000" b="1" dirty="0" smtClean="0"/>
              <a:t>électronique</a:t>
            </a:r>
            <a:r>
              <a:rPr lang="fr-FR" sz="2000" dirty="0" smtClean="0"/>
              <a:t> </a:t>
            </a:r>
            <a:endParaRPr lang="fr-FR" sz="2000" dirty="0"/>
          </a:p>
          <a:p>
            <a:pPr marL="342900" indent="-342900">
              <a:buFontTx/>
              <a:buChar char="-"/>
            </a:pPr>
            <a:r>
              <a:rPr lang="fr-FR" sz="2000" b="1" dirty="0" smtClean="0"/>
              <a:t>informatique</a:t>
            </a:r>
            <a:r>
              <a:rPr lang="fr-FR" sz="2000" dirty="0" smtClean="0"/>
              <a:t> </a:t>
            </a:r>
          </a:p>
          <a:p>
            <a:r>
              <a:rPr lang="fr-FR" sz="2000" dirty="0" smtClean="0"/>
              <a:t>aident à concevoir et réaliser détecteurs et logiciels </a:t>
            </a:r>
            <a:r>
              <a:rPr lang="fr-FR" sz="2000" dirty="0" smtClean="0"/>
              <a:t>à la pointe de la technologie</a:t>
            </a:r>
            <a:endParaRPr lang="fr-FR" sz="2000" dirty="0" smtClean="0"/>
          </a:p>
          <a:p>
            <a:endParaRPr lang="fr-FR" sz="800" dirty="0" smtClean="0"/>
          </a:p>
          <a:p>
            <a:r>
              <a:rPr lang="fr-FR" sz="2000" dirty="0" smtClean="0">
                <a:solidFill>
                  <a:srgbClr val="0000FF"/>
                </a:solidFill>
              </a:rPr>
              <a:t>~ 80 ingénieurs et techniciens</a:t>
            </a:r>
          </a:p>
        </p:txBody>
      </p:sp>
      <p:pic>
        <p:nvPicPr>
          <p:cNvPr id="8" name="Image 5" descr="brouillon9.jpg"/>
          <p:cNvPicPr>
            <a:picLocks noChangeAspect="1"/>
          </p:cNvPicPr>
          <p:nvPr/>
        </p:nvPicPr>
        <p:blipFill>
          <a:blip r:embed="rId2" cstate="print"/>
          <a:srcRect/>
          <a:stretch>
            <a:fillRect/>
          </a:stretch>
        </p:blipFill>
        <p:spPr bwMode="auto">
          <a:xfrm>
            <a:off x="5010925" y="1290147"/>
            <a:ext cx="3641696" cy="2424941"/>
          </a:xfrm>
          <a:prstGeom prst="rect">
            <a:avLst/>
          </a:prstGeom>
          <a:noFill/>
          <a:ln w="9525">
            <a:noFill/>
            <a:miter lim="800000"/>
            <a:headEnd/>
            <a:tailEnd/>
          </a:ln>
        </p:spPr>
      </p:pic>
      <p:pic>
        <p:nvPicPr>
          <p:cNvPr id="9" name="Image 2" descr="test1.jpg"/>
          <p:cNvPicPr>
            <a:picLocks noChangeAspect="1"/>
          </p:cNvPicPr>
          <p:nvPr/>
        </p:nvPicPr>
        <p:blipFill>
          <a:blip r:embed="rId3" cstate="print"/>
          <a:srcRect/>
          <a:stretch>
            <a:fillRect/>
          </a:stretch>
        </p:blipFill>
        <p:spPr bwMode="auto">
          <a:xfrm>
            <a:off x="443219" y="3573015"/>
            <a:ext cx="2023424" cy="2698263"/>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fld id="{CF4668DC-857F-487D-BFFA-8C0CA5037977}" type="slidenum">
              <a:rPr lang="fr-BE" smtClean="0"/>
              <a:pPr/>
              <a:t>20</a:t>
            </a:fld>
            <a:endParaRPr lang="fr-BE"/>
          </a:p>
        </p:txBody>
      </p:sp>
      <p:sp>
        <p:nvSpPr>
          <p:cNvPr id="11" name="Espace réservé de la date 10"/>
          <p:cNvSpPr>
            <a:spLocks noGrp="1"/>
          </p:cNvSpPr>
          <p:nvPr>
            <p:ph type="dt" sz="half" idx="10"/>
          </p:nvPr>
        </p:nvSpPr>
        <p:spPr/>
        <p:txBody>
          <a:bodyPr/>
          <a:lstStyle/>
          <a:p>
            <a:r>
              <a:rPr lang="en-US" smtClean="0"/>
              <a:t>Edwige Tournefier</a:t>
            </a:r>
            <a:endParaRPr lang="fr-BE"/>
          </a:p>
        </p:txBody>
      </p:sp>
      <p:pic>
        <p:nvPicPr>
          <p:cNvPr id="2050" name="Picture 2" descr="http://lapp.in2p3.fr/IMG/jpg/Must_PhotoEnsem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75" y="3850742"/>
            <a:ext cx="1702237" cy="253415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5724128" y="3779748"/>
            <a:ext cx="2111155" cy="369332"/>
          </a:xfrm>
          <a:prstGeom prst="rect">
            <a:avLst/>
          </a:prstGeom>
          <a:noFill/>
        </p:spPr>
        <p:txBody>
          <a:bodyPr wrap="none" rtlCol="0">
            <a:spAutoFit/>
          </a:bodyPr>
          <a:lstStyle/>
          <a:p>
            <a:r>
              <a:rPr lang="en-GB" dirty="0" smtClean="0"/>
              <a:t>Salle de </a:t>
            </a:r>
            <a:r>
              <a:rPr lang="en-GB" dirty="0" err="1" smtClean="0"/>
              <a:t>calcul</a:t>
            </a:r>
            <a:r>
              <a:rPr lang="en-GB" dirty="0" smtClean="0"/>
              <a:t> MUST</a:t>
            </a:r>
            <a:endParaRPr lang="en-GB" dirty="0"/>
          </a:p>
        </p:txBody>
      </p:sp>
      <p:pic>
        <p:nvPicPr>
          <p:cNvPr id="2054" name="Picture 6" descr="Figure 1 : La salle de contrôle AT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511" y="4167268"/>
            <a:ext cx="3096495" cy="1901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46325" y="452413"/>
            <a:ext cx="184731" cy="369332"/>
          </a:xfrm>
          <a:prstGeom prst="rect">
            <a:avLst/>
          </a:prstGeom>
          <a:noFill/>
          <a:ln w="9525">
            <a:noFill/>
            <a:miter lim="800000"/>
            <a:headEnd/>
            <a:tailEnd/>
          </a:ln>
        </p:spPr>
        <p:txBody>
          <a:bodyPr wrap="none">
            <a:spAutoFit/>
          </a:bodyPr>
          <a:lstStyle/>
          <a:p>
            <a:endParaRPr lang="fr-FR">
              <a:latin typeface="Berlin Sans FB" pitchFamily="34" charset="0"/>
            </a:endParaRPr>
          </a:p>
        </p:txBody>
      </p:sp>
      <p:sp>
        <p:nvSpPr>
          <p:cNvPr id="55299" name="Rectangle 3"/>
          <p:cNvSpPr>
            <a:spLocks noChangeArrowheads="1"/>
          </p:cNvSpPr>
          <p:nvPr/>
        </p:nvSpPr>
        <p:spPr bwMode="auto">
          <a:xfrm>
            <a:off x="399992" y="908720"/>
            <a:ext cx="8286808" cy="3477875"/>
          </a:xfrm>
          <a:prstGeom prst="rect">
            <a:avLst/>
          </a:prstGeom>
          <a:noFill/>
          <a:ln w="9525">
            <a:noFill/>
            <a:miter lim="800000"/>
            <a:headEnd/>
            <a:tailEnd/>
          </a:ln>
        </p:spPr>
        <p:txBody>
          <a:bodyPr wrap="square">
            <a:spAutoFit/>
          </a:bodyPr>
          <a:lstStyle/>
          <a:p>
            <a:pPr>
              <a:spcBef>
                <a:spcPct val="50000"/>
              </a:spcBef>
            </a:pPr>
            <a:r>
              <a:rPr lang="fr-FR" sz="2000" dirty="0" smtClean="0"/>
              <a:t>-Des expérimentateurs </a:t>
            </a:r>
            <a:r>
              <a:rPr lang="fr-FR" sz="2000" dirty="0" smtClean="0">
                <a:solidFill>
                  <a:srgbClr val="0070C0"/>
                </a:solidFill>
              </a:rPr>
              <a:t>(~35) chercheurs et enseignant-chercheurs</a:t>
            </a:r>
            <a:endParaRPr lang="fr-FR" sz="2000" dirty="0">
              <a:solidFill>
                <a:srgbClr val="0070C0"/>
              </a:solidFill>
            </a:endParaRPr>
          </a:p>
          <a:p>
            <a:pPr>
              <a:spcBef>
                <a:spcPct val="50000"/>
              </a:spcBef>
            </a:pPr>
            <a:r>
              <a:rPr lang="fr-FR" sz="2000" dirty="0" smtClean="0">
                <a:solidFill>
                  <a:srgbClr val="0000FF"/>
                </a:solidFill>
              </a:rPr>
              <a:t>Au sein de grandes collaborations internationales , ils </a:t>
            </a:r>
            <a:r>
              <a:rPr lang="fr-FR" sz="2000" dirty="0">
                <a:solidFill>
                  <a:srgbClr val="0000FF"/>
                </a:solidFill>
              </a:rPr>
              <a:t>conçoivent, construisent et interprètent les résultats des </a:t>
            </a:r>
            <a:r>
              <a:rPr lang="fr-FR" sz="2000" dirty="0" smtClean="0">
                <a:solidFill>
                  <a:srgbClr val="0000FF"/>
                </a:solidFill>
              </a:rPr>
              <a:t>expériences</a:t>
            </a:r>
            <a:endParaRPr lang="fr-FR" sz="2000" dirty="0">
              <a:solidFill>
                <a:srgbClr val="0000FF"/>
              </a:solidFill>
            </a:endParaRPr>
          </a:p>
          <a:p>
            <a:pPr>
              <a:spcBef>
                <a:spcPct val="50000"/>
              </a:spcBef>
            </a:pPr>
            <a:r>
              <a:rPr lang="fr-FR" sz="2000" dirty="0" smtClean="0"/>
              <a:t>-Des étudiants (en thèse ou en stage) </a:t>
            </a:r>
            <a:r>
              <a:rPr lang="fr-FR" sz="2000" dirty="0" smtClean="0">
                <a:solidFill>
                  <a:srgbClr val="0070C0"/>
                </a:solidFill>
              </a:rPr>
              <a:t>(~</a:t>
            </a:r>
            <a:r>
              <a:rPr lang="fr-FR" sz="2000" dirty="0" smtClean="0">
                <a:solidFill>
                  <a:srgbClr val="0070C0"/>
                </a:solidFill>
              </a:rPr>
              <a:t>20)</a:t>
            </a:r>
            <a:endParaRPr lang="fr-FR" sz="2000" dirty="0" smtClean="0"/>
          </a:p>
          <a:p>
            <a:pPr>
              <a:spcBef>
                <a:spcPct val="50000"/>
              </a:spcBef>
            </a:pPr>
            <a:r>
              <a:rPr lang="fr-FR" sz="2000" dirty="0" smtClean="0"/>
              <a:t>-Des </a:t>
            </a:r>
            <a:r>
              <a:rPr lang="fr-FR" sz="2000" dirty="0"/>
              <a:t>ingénieurs et techniciens </a:t>
            </a:r>
            <a:r>
              <a:rPr lang="fr-FR" sz="2000" dirty="0" smtClean="0">
                <a:solidFill>
                  <a:srgbClr val="0070C0"/>
                </a:solidFill>
              </a:rPr>
              <a:t>(~</a:t>
            </a:r>
            <a:r>
              <a:rPr lang="fr-FR" sz="2000" dirty="0" smtClean="0">
                <a:solidFill>
                  <a:srgbClr val="0070C0"/>
                </a:solidFill>
              </a:rPr>
              <a:t>70)</a:t>
            </a:r>
            <a:endParaRPr lang="fr-FR" sz="2000" dirty="0"/>
          </a:p>
          <a:p>
            <a:pPr>
              <a:spcBef>
                <a:spcPct val="50000"/>
              </a:spcBef>
            </a:pPr>
            <a:r>
              <a:rPr lang="fr-FR" sz="2000" dirty="0">
                <a:solidFill>
                  <a:srgbClr val="0000FF"/>
                </a:solidFill>
              </a:rPr>
              <a:t>En informatique, électronique et  mécanique : ils réalisent les détecteurs.</a:t>
            </a:r>
          </a:p>
          <a:p>
            <a:pPr>
              <a:spcBef>
                <a:spcPct val="50000"/>
              </a:spcBef>
            </a:pPr>
            <a:r>
              <a:rPr lang="fr-FR" sz="2000" dirty="0" smtClean="0"/>
              <a:t>-Des administratifs </a:t>
            </a:r>
            <a:r>
              <a:rPr lang="fr-FR" sz="2000" dirty="0" smtClean="0">
                <a:solidFill>
                  <a:srgbClr val="0070C0"/>
                </a:solidFill>
              </a:rPr>
              <a:t>(~</a:t>
            </a:r>
            <a:r>
              <a:rPr lang="fr-FR" sz="2000" dirty="0" smtClean="0">
                <a:solidFill>
                  <a:srgbClr val="0070C0"/>
                </a:solidFill>
              </a:rPr>
              <a:t>10)</a:t>
            </a:r>
            <a:endParaRPr lang="fr-FR" sz="2000" dirty="0"/>
          </a:p>
          <a:p>
            <a:pPr>
              <a:spcBef>
                <a:spcPct val="50000"/>
              </a:spcBef>
            </a:pPr>
            <a:r>
              <a:rPr lang="fr-FR" sz="2000" dirty="0">
                <a:solidFill>
                  <a:srgbClr val="0000FF"/>
                </a:solidFill>
              </a:rPr>
              <a:t>Pour effectuer les commandes, gérer  et prévoir</a:t>
            </a:r>
            <a:r>
              <a:rPr lang="fr-FR" sz="2000" dirty="0" smtClean="0">
                <a:solidFill>
                  <a:srgbClr val="0000FF"/>
                </a:solidFill>
              </a:rPr>
              <a:t>…</a:t>
            </a:r>
          </a:p>
        </p:txBody>
      </p:sp>
      <p:sp>
        <p:nvSpPr>
          <p:cNvPr id="9" name="Titre 1"/>
          <p:cNvSpPr txBox="1">
            <a:spLocks/>
          </p:cNvSpPr>
          <p:nvPr/>
        </p:nvSpPr>
        <p:spPr>
          <a:xfrm>
            <a:off x="457200" y="-24"/>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dirty="0" smtClean="0">
                <a:ln>
                  <a:noFill/>
                </a:ln>
                <a:solidFill>
                  <a:srgbClr val="FF0000"/>
                </a:solidFill>
                <a:effectLst/>
                <a:uLnTx/>
                <a:uFillTx/>
                <a:ea typeface="+mj-ea"/>
                <a:cs typeface="+mj-cs"/>
              </a:rPr>
              <a:t>Qui travaille au laboratoire?</a:t>
            </a:r>
            <a:endParaRPr kumimoji="0" lang="fr-FR" sz="3200" b="0" i="0" u="none" strike="noStrike" kern="1200" cap="none" spc="0" normalizeH="0" baseline="0" dirty="0">
              <a:ln>
                <a:noFill/>
              </a:ln>
              <a:solidFill>
                <a:srgbClr val="FF0000"/>
              </a:solidFill>
              <a:effectLst/>
              <a:uLnTx/>
              <a:uFillTx/>
              <a:ea typeface="+mj-ea"/>
              <a:cs typeface="+mj-cs"/>
            </a:endParaRPr>
          </a:p>
        </p:txBody>
      </p:sp>
      <p:sp>
        <p:nvSpPr>
          <p:cNvPr id="5" name="Espace réservé de la date 4"/>
          <p:cNvSpPr>
            <a:spLocks noGrp="1"/>
          </p:cNvSpPr>
          <p:nvPr>
            <p:ph type="dt" sz="half" idx="10"/>
          </p:nvPr>
        </p:nvSpPr>
        <p:spPr/>
        <p:txBody>
          <a:bodyPr/>
          <a:lstStyle/>
          <a:p>
            <a:r>
              <a:rPr lang="en-US" smtClean="0"/>
              <a:t>Edwige Tournefier</a:t>
            </a:r>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21</a:t>
            </a:fld>
            <a:endParaRPr lang="fr-BE"/>
          </a:p>
        </p:txBody>
      </p:sp>
      <p:sp>
        <p:nvSpPr>
          <p:cNvPr id="7" name="ZoneTexte 6"/>
          <p:cNvSpPr txBox="1"/>
          <p:nvPr/>
        </p:nvSpPr>
        <p:spPr>
          <a:xfrm>
            <a:off x="5940152" y="5157192"/>
            <a:ext cx="2669688" cy="1107996"/>
          </a:xfrm>
          <a:prstGeom prst="rect">
            <a:avLst/>
          </a:prstGeom>
          <a:noFill/>
          <a:ln w="25400">
            <a:solidFill>
              <a:srgbClr val="0000FF"/>
            </a:solidFill>
          </a:ln>
        </p:spPr>
        <p:txBody>
          <a:bodyPr wrap="square" rtlCol="0">
            <a:spAutoFit/>
          </a:bodyPr>
          <a:lstStyle/>
          <a:p>
            <a:r>
              <a:rPr lang="en-GB" sz="2200" dirty="0" err="1" smtClean="0"/>
              <a:t>Voir</a:t>
            </a:r>
            <a:r>
              <a:rPr lang="en-GB" sz="2200" dirty="0" smtClean="0"/>
              <a:t> presentation de Chantal “</a:t>
            </a:r>
            <a:r>
              <a:rPr lang="en-GB" sz="2200" i="1" dirty="0" smtClean="0"/>
              <a:t>les </a:t>
            </a:r>
            <a:r>
              <a:rPr lang="en-GB" sz="2200" i="1" dirty="0" err="1" smtClean="0"/>
              <a:t>métiers</a:t>
            </a:r>
            <a:r>
              <a:rPr lang="en-GB" sz="2200" i="1" dirty="0" smtClean="0"/>
              <a:t> de la </a:t>
            </a:r>
            <a:r>
              <a:rPr lang="en-GB" sz="2200" i="1" dirty="0" err="1" smtClean="0"/>
              <a:t>recherche</a:t>
            </a:r>
            <a:r>
              <a:rPr lang="en-GB" sz="2200" i="1" dirty="0" smtClean="0"/>
              <a:t>”</a:t>
            </a:r>
            <a:endParaRPr lang="en-GB" sz="2200" i="1" dirty="0"/>
          </a:p>
        </p:txBody>
      </p:sp>
      <p:sp>
        <p:nvSpPr>
          <p:cNvPr id="2" name="Espace réservé du pied de page 1"/>
          <p:cNvSpPr>
            <a:spLocks noGrp="1"/>
          </p:cNvSpPr>
          <p:nvPr>
            <p:ph type="ftr" sz="quarter" idx="11"/>
          </p:nvPr>
        </p:nvSpPr>
        <p:spPr/>
        <p:txBody>
          <a:bodyPr/>
          <a:lstStyle/>
          <a:p>
            <a:r>
              <a:rPr lang="fr-FR" smtClean="0"/>
              <a:t>Masterclass</a:t>
            </a:r>
            <a:endParaRPr lang="fr-BE" dirty="0"/>
          </a:p>
        </p:txBody>
      </p:sp>
    </p:spTree>
    <p:extLst>
      <p:ext uri="{BB962C8B-B14F-4D97-AF65-F5344CB8AC3E}">
        <p14:creationId xmlns:p14="http://schemas.microsoft.com/office/powerpoint/2010/main" val="266724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44624"/>
            <a:ext cx="8229600" cy="1143000"/>
          </a:xfrm>
        </p:spPr>
        <p:txBody>
          <a:bodyPr/>
          <a:lstStyle/>
          <a:p>
            <a:r>
              <a:rPr lang="en-US" dirty="0" smtClean="0">
                <a:solidFill>
                  <a:srgbClr val="FF0000"/>
                </a:solidFill>
              </a:rPr>
              <a:t>Et </a:t>
            </a:r>
            <a:r>
              <a:rPr lang="en-US" dirty="0" err="1" smtClean="0">
                <a:solidFill>
                  <a:srgbClr val="FF0000"/>
                </a:solidFill>
              </a:rPr>
              <a:t>juste</a:t>
            </a:r>
            <a:r>
              <a:rPr lang="en-US" dirty="0" smtClean="0">
                <a:solidFill>
                  <a:srgbClr val="FF0000"/>
                </a:solidFill>
              </a:rPr>
              <a:t> à </a:t>
            </a:r>
            <a:r>
              <a:rPr lang="en-US" dirty="0" err="1" smtClean="0">
                <a:solidFill>
                  <a:srgbClr val="FF0000"/>
                </a:solidFill>
              </a:rPr>
              <a:t>côté</a:t>
            </a:r>
            <a:r>
              <a:rPr lang="en-US" dirty="0" smtClean="0">
                <a:solidFill>
                  <a:srgbClr val="FF0000"/>
                </a:solidFill>
              </a:rPr>
              <a:t>: des </a:t>
            </a:r>
            <a:r>
              <a:rPr lang="en-US" dirty="0" err="1" smtClean="0">
                <a:solidFill>
                  <a:srgbClr val="FF0000"/>
                </a:solidFill>
              </a:rPr>
              <a:t>théoriciens</a:t>
            </a:r>
            <a:endParaRPr lang="fr-FR" dirty="0"/>
          </a:p>
        </p:txBody>
      </p:sp>
      <p:sp>
        <p:nvSpPr>
          <p:cNvPr id="3" name="Espace réservé du contenu 2"/>
          <p:cNvSpPr>
            <a:spLocks noGrp="1"/>
          </p:cNvSpPr>
          <p:nvPr>
            <p:ph idx="1"/>
          </p:nvPr>
        </p:nvSpPr>
        <p:spPr>
          <a:xfrm>
            <a:off x="457200" y="1268760"/>
            <a:ext cx="4762872" cy="4896544"/>
          </a:xfrm>
        </p:spPr>
        <p:txBody>
          <a:bodyPr/>
          <a:lstStyle/>
          <a:p>
            <a:pPr marL="342900" lvl="1" indent="-342900">
              <a:buNone/>
            </a:pPr>
            <a:r>
              <a:rPr lang="fr-FR" sz="2400" dirty="0" smtClean="0"/>
              <a:t>Le LAPP abrite dans ses murs un important  groupe de physique théorique, le </a:t>
            </a:r>
            <a:r>
              <a:rPr lang="fr-FR" sz="2400" b="1" dirty="0" smtClean="0"/>
              <a:t>LAPTH</a:t>
            </a:r>
            <a:endParaRPr lang="fr-FR" sz="2400" dirty="0" smtClean="0"/>
          </a:p>
          <a:p>
            <a:pPr marL="342900" lvl="1" indent="-342900">
              <a:buFont typeface="Arial" pitchFamily="34" charset="0"/>
              <a:buChar char="•"/>
            </a:pPr>
            <a:r>
              <a:rPr lang="fr-FR" sz="2400" dirty="0" smtClean="0"/>
              <a:t>Les théoriciens prédisent des effets que les expérimentateurs cherchent à mesurer</a:t>
            </a:r>
          </a:p>
          <a:p>
            <a:pPr marL="342900" lvl="1" indent="-342900">
              <a:buFont typeface="Arial" pitchFamily="34" charset="0"/>
              <a:buChar char="•"/>
            </a:pPr>
            <a:r>
              <a:rPr lang="fr-FR" sz="2400" dirty="0" smtClean="0"/>
              <a:t>Parfois c’est le contraire: les théoriciens font des calculs pour interpréter les résultats des expérimentateurs</a:t>
            </a:r>
          </a:p>
          <a:p>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pic>
        <p:nvPicPr>
          <p:cNvPr id="7" name="Image 6" descr="Equation_01.jpg"/>
          <p:cNvPicPr>
            <a:picLocks noChangeAspect="1"/>
          </p:cNvPicPr>
          <p:nvPr/>
        </p:nvPicPr>
        <p:blipFill>
          <a:blip r:embed="rId2" cstate="print"/>
          <a:stretch>
            <a:fillRect/>
          </a:stretch>
        </p:blipFill>
        <p:spPr>
          <a:xfrm>
            <a:off x="5510784" y="1285860"/>
            <a:ext cx="3219709" cy="4786346"/>
          </a:xfrm>
          <a:prstGeom prst="rect">
            <a:avLst/>
          </a:prstGeom>
        </p:spPr>
      </p:pic>
      <p:sp>
        <p:nvSpPr>
          <p:cNvPr id="9" name="Espace réservé du numéro de diapositive 8"/>
          <p:cNvSpPr>
            <a:spLocks noGrp="1"/>
          </p:cNvSpPr>
          <p:nvPr>
            <p:ph type="sldNum" sz="quarter" idx="12"/>
          </p:nvPr>
        </p:nvSpPr>
        <p:spPr/>
        <p:txBody>
          <a:bodyPr/>
          <a:lstStyle/>
          <a:p>
            <a:fld id="{CF4668DC-857F-487D-BFFA-8C0CA5037977}" type="slidenum">
              <a:rPr lang="fr-BE" smtClean="0"/>
              <a:pPr/>
              <a:t>22</a:t>
            </a:fld>
            <a:endParaRPr lang="fr-BE" dirty="0"/>
          </a:p>
        </p:txBody>
      </p:sp>
      <p:sp>
        <p:nvSpPr>
          <p:cNvPr id="10" name="Espace réservé de la date 9"/>
          <p:cNvSpPr>
            <a:spLocks noGrp="1"/>
          </p:cNvSpPr>
          <p:nvPr>
            <p:ph type="dt" sz="half" idx="10"/>
          </p:nvPr>
        </p:nvSpPr>
        <p:spPr/>
        <p:txBody>
          <a:bodyPr/>
          <a:lstStyle/>
          <a:p>
            <a:r>
              <a:rPr lang="en-US" smtClean="0"/>
              <a:t>Edwige Tournefier</a:t>
            </a:r>
            <a:endParaRPr lang="fr-BE" dirty="0"/>
          </a:p>
        </p:txBody>
      </p:sp>
      <p:pic>
        <p:nvPicPr>
          <p:cNvPr id="4100" name="Picture 4" descr="Logo 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2657"/>
            <a:ext cx="1540392" cy="473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557242" y="-24"/>
            <a:ext cx="8015286" cy="1143000"/>
          </a:xfrm>
        </p:spPr>
        <p:txBody>
          <a:bodyPr/>
          <a:lstStyle/>
          <a:p>
            <a:pPr eaLnBrk="1" hangingPunct="1"/>
            <a:r>
              <a:rPr lang="fr-FR" dirty="0" smtClean="0">
                <a:solidFill>
                  <a:srgbClr val="FF0000"/>
                </a:solidFill>
              </a:rPr>
              <a:t>Historique du LAPP (1)</a:t>
            </a:r>
          </a:p>
        </p:txBody>
      </p:sp>
      <p:pic>
        <p:nvPicPr>
          <p:cNvPr id="6" name="Image 5" descr="Lapp_1.jpg"/>
          <p:cNvPicPr>
            <a:picLocks noChangeAspect="1"/>
          </p:cNvPicPr>
          <p:nvPr/>
        </p:nvPicPr>
        <p:blipFill>
          <a:blip r:embed="rId3" cstate="print"/>
          <a:stretch>
            <a:fillRect/>
          </a:stretch>
        </p:blipFill>
        <p:spPr>
          <a:xfrm>
            <a:off x="6357950" y="1285860"/>
            <a:ext cx="2500317" cy="2039354"/>
          </a:xfrm>
          <a:prstGeom prst="rect">
            <a:avLst/>
          </a:prstGeom>
          <a:ln>
            <a:noFill/>
          </a:ln>
          <a:effectLst>
            <a:outerShdw blurRad="292100" dist="139700" dir="2700000" algn="tl" rotWithShape="0">
              <a:srgbClr val="333333">
                <a:alpha val="65000"/>
              </a:srgbClr>
            </a:outerShdw>
          </a:effectLst>
        </p:spPr>
      </p:pic>
      <p:sp>
        <p:nvSpPr>
          <p:cNvPr id="3079" name="ZoneTexte 7"/>
          <p:cNvSpPr txBox="1">
            <a:spLocks noChangeArrowheads="1"/>
          </p:cNvSpPr>
          <p:nvPr/>
        </p:nvSpPr>
        <p:spPr bwMode="auto">
          <a:xfrm>
            <a:off x="3943308" y="1124744"/>
            <a:ext cx="2428892" cy="1631216"/>
          </a:xfrm>
          <a:prstGeom prst="rect">
            <a:avLst/>
          </a:prstGeom>
          <a:noFill/>
          <a:ln w="9525">
            <a:noFill/>
            <a:miter lim="800000"/>
            <a:headEnd/>
            <a:tailEnd/>
          </a:ln>
        </p:spPr>
        <p:txBody>
          <a:bodyPr wrap="square">
            <a:spAutoFit/>
          </a:bodyPr>
          <a:lstStyle/>
          <a:p>
            <a:r>
              <a:rPr lang="fr-FR" sz="2000" dirty="0" smtClean="0">
                <a:solidFill>
                  <a:srgbClr val="0000FF"/>
                </a:solidFill>
              </a:rPr>
              <a:t>1976:</a:t>
            </a:r>
            <a:r>
              <a:rPr lang="fr-FR" sz="2000" dirty="0" smtClean="0">
                <a:solidFill>
                  <a:srgbClr val="0070C0"/>
                </a:solidFill>
              </a:rPr>
              <a:t> </a:t>
            </a:r>
            <a:r>
              <a:rPr lang="fr-FR" sz="2000" dirty="0" smtClean="0"/>
              <a:t>création du LAPP par des physiciens de Paris désireux de se </a:t>
            </a:r>
            <a:r>
              <a:rPr lang="fr-FR" sz="2000" dirty="0"/>
              <a:t>rapprocher  du CERN.  </a:t>
            </a:r>
          </a:p>
        </p:txBody>
      </p:sp>
      <p:pic>
        <p:nvPicPr>
          <p:cNvPr id="5" name="Espace réservé du contenu 4" descr="Lapp_0.jpg"/>
          <p:cNvPicPr>
            <a:picLocks noGrp="1" noChangeAspect="1"/>
          </p:cNvPicPr>
          <p:nvPr>
            <p:ph idx="1"/>
          </p:nvPr>
        </p:nvPicPr>
        <p:blipFill>
          <a:blip r:embed="rId4" cstate="print"/>
          <a:stretch>
            <a:fillRect/>
          </a:stretch>
        </p:blipFill>
        <p:spPr>
          <a:xfrm>
            <a:off x="857224" y="1071546"/>
            <a:ext cx="2810739" cy="1866330"/>
          </a:xfrm>
          <a:effectLst>
            <a:outerShdw blurRad="292100" dist="139700" dir="2700000" algn="tl" rotWithShape="0">
              <a:srgbClr val="333333">
                <a:alpha val="65000"/>
              </a:srgbClr>
            </a:outerShdw>
          </a:effectLst>
        </p:spPr>
      </p:pic>
      <p:pic>
        <p:nvPicPr>
          <p:cNvPr id="2050" name="Picture 2" descr="http://1.bp.blogspot.com/-kqDtz3hP_d0/ToiJU9YnLAI/AAAAAAAADzc/fKi_vclF808/s1600/no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3165" y="5350387"/>
            <a:ext cx="784696" cy="73927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descr="UA1.jpg"/>
          <p:cNvPicPr>
            <a:picLocks noChangeAspect="1"/>
          </p:cNvPicPr>
          <p:nvPr/>
        </p:nvPicPr>
        <p:blipFill>
          <a:blip r:embed="rId6" cstate="print"/>
          <a:stretch>
            <a:fillRect/>
          </a:stretch>
        </p:blipFill>
        <p:spPr>
          <a:xfrm>
            <a:off x="6072197" y="3786190"/>
            <a:ext cx="2843383" cy="2029463"/>
          </a:xfrm>
          <a:prstGeom prst="rect">
            <a:avLst/>
          </a:prstGeom>
          <a:ln>
            <a:noFill/>
          </a:ln>
          <a:effectLst>
            <a:outerShdw blurRad="292100" dist="139700" dir="2700000" algn="tl" rotWithShape="0">
              <a:srgbClr val="333333">
                <a:alpha val="65000"/>
              </a:srgbClr>
            </a:outerShdw>
          </a:effectLst>
        </p:spPr>
      </p:pic>
      <p:cxnSp>
        <p:nvCxnSpPr>
          <p:cNvPr id="17" name="Connecteur droit avec flèche 16"/>
          <p:cNvCxnSpPr/>
          <p:nvPr/>
        </p:nvCxnSpPr>
        <p:spPr>
          <a:xfrm>
            <a:off x="5715008" y="4500570"/>
            <a:ext cx="428628"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81" name="ZoneTexte 9"/>
          <p:cNvSpPr txBox="1">
            <a:spLocks noChangeArrowheads="1"/>
          </p:cNvSpPr>
          <p:nvPr/>
        </p:nvSpPr>
        <p:spPr bwMode="auto">
          <a:xfrm>
            <a:off x="678630" y="3698163"/>
            <a:ext cx="4857784" cy="1631216"/>
          </a:xfrm>
          <a:prstGeom prst="rect">
            <a:avLst/>
          </a:prstGeom>
          <a:solidFill>
            <a:schemeClr val="tx2">
              <a:lumMod val="20000"/>
              <a:lumOff val="80000"/>
            </a:schemeClr>
          </a:solidFill>
          <a:ln w="9525">
            <a:solidFill>
              <a:schemeClr val="tx1"/>
            </a:solidFill>
            <a:miter lim="800000"/>
            <a:headEnd/>
            <a:tailEnd/>
          </a:ln>
          <a:effectLst>
            <a:innerShdw blurRad="63500" dist="50800" dir="2700000">
              <a:prstClr val="black">
                <a:alpha val="50000"/>
              </a:prstClr>
            </a:innerShdw>
          </a:effectLst>
        </p:spPr>
        <p:txBody>
          <a:bodyPr wrap="square">
            <a:spAutoFit/>
          </a:bodyPr>
          <a:lstStyle/>
          <a:p>
            <a:pPr algn="just"/>
            <a:r>
              <a:rPr lang="fr-FR" sz="2000" dirty="0" smtClean="0"/>
              <a:t>Le LAPP participe </a:t>
            </a:r>
            <a:r>
              <a:rPr lang="fr-FR" sz="2000" dirty="0"/>
              <a:t>à </a:t>
            </a:r>
            <a:r>
              <a:rPr lang="fr-FR" sz="2000" dirty="0" smtClean="0"/>
              <a:t>des expériences </a:t>
            </a:r>
            <a:r>
              <a:rPr lang="fr-FR" sz="2000" dirty="0"/>
              <a:t>importantes de l'histoire de la physique des particules, dont </a:t>
            </a:r>
            <a:r>
              <a:rPr lang="fr-FR" sz="2000" dirty="0" smtClean="0"/>
              <a:t>UA1 (</a:t>
            </a:r>
            <a:r>
              <a:rPr lang="fr-FR" sz="2000" dirty="0" err="1" smtClean="0"/>
              <a:t>Cern</a:t>
            </a:r>
            <a:r>
              <a:rPr lang="fr-FR" sz="2000" dirty="0" smtClean="0"/>
              <a:t>), </a:t>
            </a:r>
            <a:r>
              <a:rPr lang="fr-FR" sz="2000" dirty="0"/>
              <a:t>qui </a:t>
            </a:r>
            <a:r>
              <a:rPr lang="fr-FR" sz="2000" dirty="0" smtClean="0"/>
              <a:t>permit </a:t>
            </a:r>
            <a:r>
              <a:rPr lang="fr-FR" sz="2000" dirty="0"/>
              <a:t>en 1983 de découvrir les bosons W et Z  </a:t>
            </a:r>
            <a:r>
              <a:rPr lang="fr-FR" sz="2000" dirty="0" smtClean="0"/>
              <a:t>[Prix Nobel </a:t>
            </a:r>
            <a:r>
              <a:rPr lang="fr-FR" sz="2000" dirty="0"/>
              <a:t>de physique 1984]</a:t>
            </a:r>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23</a:t>
            </a:fld>
            <a:endParaRPr lang="fr-BE" dirty="0"/>
          </a:p>
        </p:txBody>
      </p:sp>
      <p:sp>
        <p:nvSpPr>
          <p:cNvPr id="3" name="Espace réservé de la date 2"/>
          <p:cNvSpPr>
            <a:spLocks noGrp="1"/>
          </p:cNvSpPr>
          <p:nvPr>
            <p:ph type="dt" sz="half" idx="10"/>
          </p:nvPr>
        </p:nvSpPr>
        <p:spPr/>
        <p:txBody>
          <a:bodyPr/>
          <a:lstStyle/>
          <a:p>
            <a:r>
              <a:rPr lang="en-US" smtClean="0"/>
              <a:t>Edwige Tournefier</a:t>
            </a:r>
            <a:endParaRPr lang="fr-BE" dirty="0"/>
          </a:p>
        </p:txBody>
      </p:sp>
      <p:sp>
        <p:nvSpPr>
          <p:cNvPr id="4" name="Espace réservé du pied de page 3"/>
          <p:cNvSpPr>
            <a:spLocks noGrp="1"/>
          </p:cNvSpPr>
          <p:nvPr>
            <p:ph type="ftr" sz="quarter" idx="11"/>
          </p:nvPr>
        </p:nvSpPr>
        <p:spPr/>
        <p:txBody>
          <a:bodyPr/>
          <a:lstStyle/>
          <a:p>
            <a:r>
              <a:rPr lang="fr-BE" smtClean="0"/>
              <a:t>Masterclass</a:t>
            </a:r>
            <a:endParaRPr lang="fr-BE"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85804" y="-27384"/>
            <a:ext cx="8229600" cy="1143000"/>
          </a:xfrm>
        </p:spPr>
        <p:txBody>
          <a:bodyPr/>
          <a:lstStyle/>
          <a:p>
            <a:pPr eaLnBrk="1" hangingPunct="1"/>
            <a:r>
              <a:rPr lang="en-US" dirty="0" err="1" smtClean="0">
                <a:solidFill>
                  <a:srgbClr val="FF0000"/>
                </a:solidFill>
              </a:rPr>
              <a:t>Historique</a:t>
            </a:r>
            <a:r>
              <a:rPr lang="en-US" dirty="0" smtClean="0">
                <a:solidFill>
                  <a:srgbClr val="FF0000"/>
                </a:solidFill>
              </a:rPr>
              <a:t> du LAPP (2)</a:t>
            </a:r>
            <a:endParaRPr lang="fr-FR" dirty="0" smtClean="0">
              <a:solidFill>
                <a:srgbClr val="FF0000"/>
              </a:solidFill>
            </a:endParaRPr>
          </a:p>
        </p:txBody>
      </p:sp>
      <p:pic>
        <p:nvPicPr>
          <p:cNvPr id="3078" name="Image 6" descr="Lapp_2.jpg"/>
          <p:cNvPicPr>
            <a:picLocks noChangeAspect="1"/>
          </p:cNvPicPr>
          <p:nvPr/>
        </p:nvPicPr>
        <p:blipFill>
          <a:blip r:embed="rId3" cstate="print"/>
          <a:srcRect/>
          <a:stretch>
            <a:fillRect/>
          </a:stretch>
        </p:blipFill>
        <p:spPr bwMode="auto">
          <a:xfrm>
            <a:off x="5286380" y="980728"/>
            <a:ext cx="3650116" cy="2000264"/>
          </a:xfrm>
          <a:prstGeom prst="rect">
            <a:avLst/>
          </a:prstGeom>
          <a:noFill/>
          <a:ln w="9525">
            <a:noFill/>
            <a:miter lim="800000"/>
            <a:headEnd/>
            <a:tailEnd/>
          </a:ln>
        </p:spPr>
      </p:pic>
      <p:sp>
        <p:nvSpPr>
          <p:cNvPr id="3080" name="ZoneTexte 8"/>
          <p:cNvSpPr txBox="1">
            <a:spLocks noChangeArrowheads="1"/>
          </p:cNvSpPr>
          <p:nvPr/>
        </p:nvSpPr>
        <p:spPr bwMode="auto">
          <a:xfrm>
            <a:off x="193066" y="2991205"/>
            <a:ext cx="8001056" cy="1477328"/>
          </a:xfrm>
          <a:prstGeom prst="rect">
            <a:avLst/>
          </a:prstGeom>
          <a:solidFill>
            <a:schemeClr val="tx2">
              <a:lumMod val="20000"/>
              <a:lumOff val="80000"/>
            </a:schemeClr>
          </a:solidFill>
          <a:ln w="9525">
            <a:solidFill>
              <a:schemeClr val="tx1"/>
            </a:solidFill>
            <a:miter lim="800000"/>
            <a:headEnd/>
            <a:tailEnd/>
          </a:ln>
          <a:effectLst>
            <a:innerShdw blurRad="63500" dist="50800" dir="2700000">
              <a:prstClr val="black">
                <a:alpha val="50000"/>
              </a:prstClr>
            </a:innerShdw>
          </a:effectLst>
        </p:spPr>
        <p:txBody>
          <a:bodyPr wrap="square">
            <a:spAutoFit/>
          </a:bodyPr>
          <a:lstStyle/>
          <a:p>
            <a:r>
              <a:rPr lang="fr-FR" dirty="0" smtClean="0">
                <a:solidFill>
                  <a:srgbClr val="0000FF"/>
                </a:solidFill>
                <a:cs typeface="Calibri" pitchFamily="34" charset="0"/>
              </a:rPr>
              <a:t>Nouveau domaine des « </a:t>
            </a:r>
            <a:r>
              <a:rPr lang="fr-FR" dirty="0" err="1" smtClean="0">
                <a:solidFill>
                  <a:srgbClr val="0000FF"/>
                </a:solidFill>
                <a:cs typeface="Calibri" pitchFamily="34" charset="0"/>
              </a:rPr>
              <a:t>astro</a:t>
            </a:r>
            <a:r>
              <a:rPr lang="fr-FR" dirty="0" smtClean="0">
                <a:solidFill>
                  <a:srgbClr val="0000FF"/>
                </a:solidFill>
                <a:cs typeface="Calibri" pitchFamily="34" charset="0"/>
              </a:rPr>
              <a:t>-particules »: </a:t>
            </a:r>
            <a:r>
              <a:rPr lang="fr-FR" dirty="0" smtClean="0"/>
              <a:t>ondes </a:t>
            </a:r>
            <a:r>
              <a:rPr lang="fr-FR" dirty="0"/>
              <a:t>gravitationnelles</a:t>
            </a:r>
            <a:r>
              <a:rPr lang="fr-FR" dirty="0" smtClean="0"/>
              <a:t>, rayons </a:t>
            </a:r>
            <a:r>
              <a:rPr lang="fr-FR" dirty="0"/>
              <a:t>cosmiques de très grande </a:t>
            </a:r>
            <a:r>
              <a:rPr lang="fr-FR" dirty="0" smtClean="0"/>
              <a:t>énergie (photons, neutrinos), matière noire, antimatière </a:t>
            </a:r>
            <a:r>
              <a:rPr lang="fr-FR" dirty="0"/>
              <a:t>dans l'Univers. </a:t>
            </a:r>
            <a:endParaRPr lang="fr-FR" dirty="0" smtClean="0"/>
          </a:p>
          <a:p>
            <a:r>
              <a:rPr lang="fr-FR" dirty="0" smtClean="0">
                <a:solidFill>
                  <a:srgbClr val="0000FF"/>
                </a:solidFill>
              </a:rPr>
              <a:t>Expériences sur des sites éloignés: </a:t>
            </a:r>
            <a:r>
              <a:rPr lang="fr-FR" dirty="0"/>
              <a:t>S</a:t>
            </a:r>
            <a:r>
              <a:rPr lang="fr-FR" dirty="0" smtClean="0"/>
              <a:t>uisse, Italie, Californie, Namibie, Japon, station spatiale internationale ISS</a:t>
            </a:r>
            <a:endParaRPr lang="fr-FR" dirty="0"/>
          </a:p>
        </p:txBody>
      </p:sp>
      <p:sp>
        <p:nvSpPr>
          <p:cNvPr id="16" name="ZoneTexte 8"/>
          <p:cNvSpPr txBox="1">
            <a:spLocks noChangeArrowheads="1"/>
          </p:cNvSpPr>
          <p:nvPr/>
        </p:nvSpPr>
        <p:spPr bwMode="auto">
          <a:xfrm>
            <a:off x="289896" y="1065448"/>
            <a:ext cx="4000528" cy="400110"/>
          </a:xfrm>
          <a:prstGeom prst="rect">
            <a:avLst/>
          </a:prstGeom>
          <a:noFill/>
          <a:ln w="9525">
            <a:noFill/>
            <a:miter lim="800000"/>
            <a:headEnd/>
            <a:tailEnd/>
          </a:ln>
        </p:spPr>
        <p:txBody>
          <a:bodyPr wrap="square">
            <a:spAutoFit/>
          </a:bodyPr>
          <a:lstStyle/>
          <a:p>
            <a:r>
              <a:rPr lang="fr-FR" sz="2000" dirty="0">
                <a:solidFill>
                  <a:srgbClr val="0000FF"/>
                </a:solidFill>
              </a:rPr>
              <a:t>1991: </a:t>
            </a:r>
            <a:r>
              <a:rPr lang="fr-FR" sz="2000" dirty="0"/>
              <a:t>le </a:t>
            </a:r>
            <a:r>
              <a:rPr lang="fr-FR" sz="2000" dirty="0" smtClean="0"/>
              <a:t>LAPP s'agrandit… </a:t>
            </a:r>
            <a:endParaRPr lang="fr-FR" sz="2000" dirty="0"/>
          </a:p>
        </p:txBody>
      </p:sp>
      <p:sp>
        <p:nvSpPr>
          <p:cNvPr id="18" name="ZoneTexte 17"/>
          <p:cNvSpPr txBox="1"/>
          <p:nvPr/>
        </p:nvSpPr>
        <p:spPr>
          <a:xfrm>
            <a:off x="193066" y="1588659"/>
            <a:ext cx="5061001" cy="707886"/>
          </a:xfrm>
          <a:prstGeom prst="rect">
            <a:avLst/>
          </a:prstGeom>
          <a:solidFill>
            <a:schemeClr val="tx2">
              <a:lumMod val="20000"/>
              <a:lumOff val="80000"/>
            </a:schemeClr>
          </a:solidFill>
          <a:ln>
            <a:solidFill>
              <a:schemeClr val="tx1"/>
            </a:solidFill>
          </a:ln>
          <a:effectLst>
            <a:innerShdw blurRad="63500" dist="50800" dir="2700000">
              <a:prstClr val="black">
                <a:alpha val="50000"/>
              </a:prstClr>
            </a:innerShdw>
          </a:effectLst>
        </p:spPr>
        <p:txBody>
          <a:bodyPr wrap="none" rtlCol="0">
            <a:spAutoFit/>
          </a:bodyPr>
          <a:lstStyle/>
          <a:p>
            <a:r>
              <a:rPr lang="fr-FR" dirty="0" smtClean="0"/>
              <a:t>1990-2000: </a:t>
            </a:r>
            <a:r>
              <a:rPr lang="fr-FR" sz="2000" dirty="0" smtClean="0"/>
              <a:t>Expériences au LEP (</a:t>
            </a:r>
            <a:r>
              <a:rPr lang="fr-FR" sz="2000" dirty="0" err="1" smtClean="0"/>
              <a:t>e+e</a:t>
            </a:r>
            <a:r>
              <a:rPr lang="fr-FR" sz="2000" dirty="0" smtClean="0"/>
              <a:t>-) du CERN</a:t>
            </a:r>
          </a:p>
          <a:p>
            <a:r>
              <a:rPr lang="fr-FR" sz="2000" dirty="0" smtClean="0"/>
              <a:t>Le Modèle Standard est testé avec précision</a:t>
            </a:r>
            <a:endParaRPr lang="fr-FR" sz="2000" dirty="0"/>
          </a:p>
        </p:txBody>
      </p:sp>
      <p:sp>
        <p:nvSpPr>
          <p:cNvPr id="15" name="Espace réservé du pied de page 4"/>
          <p:cNvSpPr>
            <a:spLocks noGrp="1"/>
          </p:cNvSpPr>
          <p:nvPr>
            <p:ph type="ftr" sz="quarter" idx="11"/>
          </p:nvPr>
        </p:nvSpPr>
        <p:spPr>
          <a:xfrm>
            <a:off x="2915816" y="6356350"/>
            <a:ext cx="3320008" cy="365125"/>
          </a:xfrm>
        </p:spPr>
        <p:txBody>
          <a:bodyPr/>
          <a:lstStyle/>
          <a:p>
            <a:r>
              <a:rPr lang="fr-FR" b="1" smtClean="0"/>
              <a:t>Masterclass</a:t>
            </a:r>
            <a:endParaRPr lang="fr-BE" b="1"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24</a:t>
            </a:fld>
            <a:endParaRPr lang="fr-BE"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pic>
        <p:nvPicPr>
          <p:cNvPr id="5" name="Image 4"/>
          <p:cNvPicPr>
            <a:picLocks noChangeAspect="1"/>
          </p:cNvPicPr>
          <p:nvPr/>
        </p:nvPicPr>
        <p:blipFill>
          <a:blip r:embed="rId4"/>
          <a:stretch>
            <a:fillRect/>
          </a:stretch>
        </p:blipFill>
        <p:spPr>
          <a:xfrm>
            <a:off x="6156176" y="4283866"/>
            <a:ext cx="2780320" cy="2102172"/>
          </a:xfrm>
          <a:prstGeom prst="rect">
            <a:avLst/>
          </a:prstGeom>
        </p:spPr>
      </p:pic>
      <p:sp>
        <p:nvSpPr>
          <p:cNvPr id="6" name="ZoneTexte 5"/>
          <p:cNvSpPr txBox="1"/>
          <p:nvPr/>
        </p:nvSpPr>
        <p:spPr>
          <a:xfrm>
            <a:off x="6104099" y="4350612"/>
            <a:ext cx="2635273" cy="646331"/>
          </a:xfrm>
          <a:prstGeom prst="rect">
            <a:avLst/>
          </a:prstGeom>
          <a:noFill/>
        </p:spPr>
        <p:txBody>
          <a:bodyPr wrap="none" rtlCol="0">
            <a:spAutoFit/>
          </a:bodyPr>
          <a:lstStyle/>
          <a:p>
            <a:pPr algn="ctr"/>
            <a:r>
              <a:rPr lang="en-GB" dirty="0" smtClean="0">
                <a:solidFill>
                  <a:schemeClr val="bg1"/>
                </a:solidFill>
              </a:rPr>
              <a:t>2011: </a:t>
            </a:r>
          </a:p>
          <a:p>
            <a:pPr algn="ctr"/>
            <a:r>
              <a:rPr lang="en-GB" dirty="0" smtClean="0">
                <a:solidFill>
                  <a:schemeClr val="bg1"/>
                </a:solidFill>
              </a:rPr>
              <a:t>installation </a:t>
            </a:r>
            <a:r>
              <a:rPr lang="en-GB" dirty="0" err="1" smtClean="0">
                <a:solidFill>
                  <a:schemeClr val="bg1"/>
                </a:solidFill>
              </a:rPr>
              <a:t>d’AMS</a:t>
            </a:r>
            <a:r>
              <a:rPr lang="en-GB" dirty="0" smtClean="0">
                <a:solidFill>
                  <a:schemeClr val="bg1"/>
                </a:solidFill>
              </a:rPr>
              <a:t> </a:t>
            </a:r>
            <a:r>
              <a:rPr lang="en-GB" dirty="0" err="1" smtClean="0">
                <a:solidFill>
                  <a:schemeClr val="bg1"/>
                </a:solidFill>
              </a:rPr>
              <a:t>sur</a:t>
            </a:r>
            <a:r>
              <a:rPr lang="en-GB" dirty="0" smtClean="0">
                <a:solidFill>
                  <a:schemeClr val="bg1"/>
                </a:solidFill>
              </a:rPr>
              <a:t> </a:t>
            </a:r>
            <a:r>
              <a:rPr lang="en-GB" dirty="0" err="1" smtClean="0">
                <a:solidFill>
                  <a:schemeClr val="bg1"/>
                </a:solidFill>
              </a:rPr>
              <a:t>l’ISS</a:t>
            </a:r>
            <a:endParaRPr lang="en-GB" dirty="0">
              <a:solidFill>
                <a:schemeClr val="bg1"/>
              </a:solidFill>
            </a:endParaRPr>
          </a:p>
        </p:txBody>
      </p:sp>
      <p:sp>
        <p:nvSpPr>
          <p:cNvPr id="7" name="ZoneTexte 6"/>
          <p:cNvSpPr txBox="1"/>
          <p:nvPr/>
        </p:nvSpPr>
        <p:spPr>
          <a:xfrm>
            <a:off x="193066" y="4725144"/>
            <a:ext cx="4829207" cy="1508105"/>
          </a:xfrm>
          <a:prstGeom prst="rect">
            <a:avLst/>
          </a:prstGeom>
          <a:solidFill>
            <a:schemeClr val="accent2">
              <a:lumMod val="20000"/>
              <a:lumOff val="80000"/>
            </a:schemeClr>
          </a:solidFill>
          <a:ln>
            <a:solidFill>
              <a:srgbClr val="C00000"/>
            </a:solidFill>
          </a:ln>
        </p:spPr>
        <p:txBody>
          <a:bodyPr wrap="none" rtlCol="0">
            <a:spAutoFit/>
          </a:bodyPr>
          <a:lstStyle/>
          <a:p>
            <a:r>
              <a:rPr lang="en-GB" sz="2000" dirty="0" smtClean="0">
                <a:solidFill>
                  <a:srgbClr val="C00000"/>
                </a:solidFill>
              </a:rPr>
              <a:t>Le LAPP </a:t>
            </a:r>
            <a:r>
              <a:rPr lang="en-GB" sz="2000" dirty="0" err="1" smtClean="0">
                <a:solidFill>
                  <a:srgbClr val="C00000"/>
                </a:solidFill>
              </a:rPr>
              <a:t>associé</a:t>
            </a:r>
            <a:r>
              <a:rPr lang="en-GB" sz="2000" dirty="0" smtClean="0">
                <a:solidFill>
                  <a:srgbClr val="C00000"/>
                </a:solidFill>
              </a:rPr>
              <a:t> à de </a:t>
            </a:r>
            <a:r>
              <a:rPr lang="en-GB" sz="2000" dirty="0" err="1" smtClean="0">
                <a:solidFill>
                  <a:srgbClr val="C00000"/>
                </a:solidFill>
              </a:rPr>
              <a:t>grandes</a:t>
            </a:r>
            <a:r>
              <a:rPr lang="en-GB" sz="2000" dirty="0" smtClean="0">
                <a:solidFill>
                  <a:srgbClr val="C00000"/>
                </a:solidFill>
              </a:rPr>
              <a:t> </a:t>
            </a:r>
            <a:r>
              <a:rPr lang="en-GB" sz="2000" dirty="0" err="1" smtClean="0">
                <a:solidFill>
                  <a:srgbClr val="C00000"/>
                </a:solidFill>
              </a:rPr>
              <a:t>découvertes</a:t>
            </a:r>
            <a:r>
              <a:rPr lang="en-GB" sz="2000" dirty="0" smtClean="0">
                <a:solidFill>
                  <a:srgbClr val="C00000"/>
                </a:solidFill>
              </a:rPr>
              <a:t>:</a:t>
            </a:r>
          </a:p>
          <a:p>
            <a:pPr marL="285750" indent="-285750">
              <a:buFont typeface="Arial" panose="020B0604020202020204" pitchFamily="34" charset="0"/>
              <a:buChar char="•"/>
            </a:pPr>
            <a:r>
              <a:rPr lang="en-GB" dirty="0" err="1"/>
              <a:t>D</a:t>
            </a:r>
            <a:r>
              <a:rPr lang="en-GB" dirty="0" err="1" smtClean="0"/>
              <a:t>écouverte</a:t>
            </a:r>
            <a:r>
              <a:rPr lang="en-GB" dirty="0" smtClean="0"/>
              <a:t> des bosons Z et W (1983)</a:t>
            </a:r>
          </a:p>
          <a:p>
            <a:pPr marL="285750" indent="-285750">
              <a:buFont typeface="Arial" panose="020B0604020202020204" pitchFamily="34" charset="0"/>
              <a:buChar char="•"/>
            </a:pPr>
            <a:r>
              <a:rPr lang="en-GB" dirty="0" err="1"/>
              <a:t>D</a:t>
            </a:r>
            <a:r>
              <a:rPr lang="en-GB" dirty="0" err="1" smtClean="0"/>
              <a:t>écouverte</a:t>
            </a:r>
            <a:r>
              <a:rPr lang="en-GB" dirty="0" smtClean="0"/>
              <a:t> du boson de Higgs  (2012)</a:t>
            </a:r>
          </a:p>
          <a:p>
            <a:pPr marL="285750" indent="-285750">
              <a:buFont typeface="Arial" panose="020B0604020202020204" pitchFamily="34" charset="0"/>
              <a:buChar char="•"/>
            </a:pPr>
            <a:r>
              <a:rPr lang="en-GB" dirty="0"/>
              <a:t>L</a:t>
            </a:r>
            <a:r>
              <a:rPr lang="en-GB" dirty="0" smtClean="0"/>
              <a:t>es neutrinos </a:t>
            </a:r>
            <a:r>
              <a:rPr lang="en-GB" dirty="0" err="1" smtClean="0"/>
              <a:t>oscillent</a:t>
            </a:r>
            <a:r>
              <a:rPr lang="en-GB" dirty="0" smtClean="0"/>
              <a:t> et </a:t>
            </a:r>
            <a:r>
              <a:rPr lang="en-GB" dirty="0" err="1" smtClean="0"/>
              <a:t>ont</a:t>
            </a:r>
            <a:r>
              <a:rPr lang="en-GB" dirty="0" smtClean="0"/>
              <a:t> </a:t>
            </a:r>
            <a:r>
              <a:rPr lang="en-GB" dirty="0" err="1" smtClean="0"/>
              <a:t>une</a:t>
            </a:r>
            <a:r>
              <a:rPr lang="en-GB" dirty="0" smtClean="0"/>
              <a:t> masse</a:t>
            </a:r>
          </a:p>
          <a:p>
            <a:pPr marL="285750" indent="-285750">
              <a:buFont typeface="Arial" panose="020B0604020202020204" pitchFamily="34" charset="0"/>
              <a:buChar char="•"/>
            </a:pPr>
            <a:r>
              <a:rPr lang="en-GB" dirty="0" err="1"/>
              <a:t>D</a:t>
            </a:r>
            <a:r>
              <a:rPr lang="en-GB" dirty="0" err="1" smtClean="0"/>
              <a:t>écouverte</a:t>
            </a:r>
            <a:r>
              <a:rPr lang="en-GB" dirty="0" smtClean="0"/>
              <a:t> des </a:t>
            </a:r>
            <a:r>
              <a:rPr lang="en-GB" dirty="0" err="1" smtClean="0"/>
              <a:t>ondes</a:t>
            </a:r>
            <a:r>
              <a:rPr lang="en-GB" dirty="0" smtClean="0"/>
              <a:t> </a:t>
            </a:r>
            <a:r>
              <a:rPr lang="en-GB" dirty="0" err="1" smtClean="0"/>
              <a:t>gravitationnelles</a:t>
            </a:r>
            <a:r>
              <a:rPr lang="en-GB" dirty="0" smtClean="0"/>
              <a:t> (2016)</a:t>
            </a:r>
          </a:p>
        </p:txBody>
      </p:sp>
      <p:pic>
        <p:nvPicPr>
          <p:cNvPr id="13" name="Picture 2" descr="http://1.bp.blogspot.com/-kqDtz3hP_d0/ToiJU9YnLAI/AAAAAAAADzc/fKi_vclF808/s1600/nob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8490" y="5046701"/>
            <a:ext cx="652301" cy="614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Masterclass</a:t>
            </a:r>
            <a:endParaRPr lang="fr-BE"/>
          </a:p>
        </p:txBody>
      </p:sp>
      <p:sp>
        <p:nvSpPr>
          <p:cNvPr id="5" name="ZoneTexte 4"/>
          <p:cNvSpPr txBox="1"/>
          <p:nvPr/>
        </p:nvSpPr>
        <p:spPr>
          <a:xfrm>
            <a:off x="2339752" y="2708920"/>
            <a:ext cx="4678012" cy="769441"/>
          </a:xfrm>
          <a:prstGeom prst="rect">
            <a:avLst/>
          </a:prstGeom>
          <a:noFill/>
        </p:spPr>
        <p:txBody>
          <a:bodyPr wrap="none" rtlCol="0">
            <a:spAutoFit/>
          </a:bodyPr>
          <a:lstStyle/>
          <a:p>
            <a:r>
              <a:rPr lang="fr-FR" sz="4400" dirty="0" smtClean="0">
                <a:solidFill>
                  <a:srgbClr val="C00000"/>
                </a:solidFill>
              </a:rPr>
              <a:t>Bonne </a:t>
            </a:r>
            <a:r>
              <a:rPr lang="fr-FR" sz="4400" dirty="0" err="1" smtClean="0">
                <a:solidFill>
                  <a:srgbClr val="C00000"/>
                </a:solidFill>
              </a:rPr>
              <a:t>Masterclass</a:t>
            </a:r>
            <a:r>
              <a:rPr lang="fr-FR" sz="4400" dirty="0" smtClean="0">
                <a:solidFill>
                  <a:srgbClr val="C00000"/>
                </a:solidFill>
              </a:rPr>
              <a:t>!</a:t>
            </a:r>
            <a:endParaRPr lang="fr-FR" sz="4400" dirty="0">
              <a:solidFill>
                <a:srgbClr val="C00000"/>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25</a:t>
            </a:fld>
            <a:endParaRPr lang="fr-BE"/>
          </a:p>
        </p:txBody>
      </p:sp>
      <p:sp>
        <p:nvSpPr>
          <p:cNvPr id="7" name="Espace réservé de la date 6"/>
          <p:cNvSpPr>
            <a:spLocks noGrp="1"/>
          </p:cNvSpPr>
          <p:nvPr>
            <p:ph type="dt" sz="half" idx="10"/>
          </p:nvPr>
        </p:nvSpPr>
        <p:spPr/>
        <p:txBody>
          <a:bodyPr/>
          <a:lstStyle/>
          <a:p>
            <a:r>
              <a:rPr lang="en-US" smtClean="0"/>
              <a:t>Edwige Tournefier</a:t>
            </a:r>
            <a:endParaRPr lang="fr-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Plan de la </a:t>
            </a:r>
            <a:r>
              <a:rPr lang="en-GB" dirty="0" err="1" smtClean="0"/>
              <a:t>visite</a:t>
            </a:r>
            <a:r>
              <a:rPr lang="en-GB" dirty="0" smtClean="0"/>
              <a:t> – </a:t>
            </a:r>
            <a:r>
              <a:rPr lang="en-GB" dirty="0" err="1" smtClean="0"/>
              <a:t>lycée</a:t>
            </a:r>
            <a:r>
              <a:rPr lang="en-GB" dirty="0" smtClean="0"/>
              <a:t> </a:t>
            </a:r>
            <a:r>
              <a:rPr lang="en-GB" dirty="0" err="1" smtClean="0"/>
              <a:t>Berthollet</a:t>
            </a:r>
            <a:endParaRPr lang="en-GB" dirty="0"/>
          </a:p>
        </p:txBody>
      </p:sp>
      <p:sp>
        <p:nvSpPr>
          <p:cNvPr id="3" name="Espace réservé du contenu 2"/>
          <p:cNvSpPr>
            <a:spLocks noGrp="1"/>
          </p:cNvSpPr>
          <p:nvPr>
            <p:ph idx="1"/>
          </p:nvPr>
        </p:nvSpPr>
        <p:spPr>
          <a:xfrm>
            <a:off x="215516" y="1018630"/>
            <a:ext cx="8712968" cy="5337720"/>
          </a:xfrm>
        </p:spPr>
        <p:txBody>
          <a:bodyPr>
            <a:normAutofit/>
          </a:bodyPr>
          <a:lstStyle/>
          <a:p>
            <a:pPr marL="324000">
              <a:lnSpc>
                <a:spcPct val="150000"/>
              </a:lnSpc>
            </a:pPr>
            <a:r>
              <a:rPr lang="en-GB" sz="1800" dirty="0" smtClean="0"/>
              <a:t>9:15-9:35: </a:t>
            </a:r>
            <a:r>
              <a:rPr lang="fr-FR" sz="2000" dirty="0" smtClean="0">
                <a:solidFill>
                  <a:srgbClr val="C00000"/>
                </a:solidFill>
              </a:rPr>
              <a:t>Introduction </a:t>
            </a:r>
            <a:r>
              <a:rPr lang="fr-FR" sz="1800" dirty="0" smtClean="0"/>
              <a:t>(Edwige Tournefier)</a:t>
            </a:r>
          </a:p>
          <a:p>
            <a:pPr marL="324000">
              <a:lnSpc>
                <a:spcPct val="150000"/>
              </a:lnSpc>
            </a:pPr>
            <a:r>
              <a:rPr lang="fr-FR" sz="1800" dirty="0" smtClean="0"/>
              <a:t>9:35-10:05: </a:t>
            </a:r>
            <a:r>
              <a:rPr lang="fr-FR" sz="2000" dirty="0" smtClean="0">
                <a:solidFill>
                  <a:srgbClr val="C00000"/>
                </a:solidFill>
              </a:rPr>
              <a:t>La physique des particules </a:t>
            </a:r>
            <a:r>
              <a:rPr lang="fr-FR" sz="1800" dirty="0" smtClean="0"/>
              <a:t>(</a:t>
            </a:r>
            <a:r>
              <a:rPr lang="fr-FR" sz="1800" dirty="0"/>
              <a:t>V</a:t>
            </a:r>
            <a:r>
              <a:rPr lang="fr-FR" sz="1800" dirty="0" smtClean="0"/>
              <a:t>incent </a:t>
            </a:r>
            <a:r>
              <a:rPr lang="fr-FR" sz="1800" dirty="0" smtClean="0"/>
              <a:t>Poireau)</a:t>
            </a:r>
            <a:endParaRPr lang="fr-FR" sz="1800" dirty="0" smtClean="0"/>
          </a:p>
          <a:p>
            <a:pPr marL="324000">
              <a:lnSpc>
                <a:spcPct val="150000"/>
              </a:lnSpc>
            </a:pPr>
            <a:r>
              <a:rPr lang="fr-FR" sz="1800" dirty="0" smtClean="0"/>
              <a:t>10:05-10:20: </a:t>
            </a:r>
            <a:r>
              <a:rPr lang="fr-FR" sz="2000" dirty="0" smtClean="0">
                <a:solidFill>
                  <a:srgbClr val="C00000"/>
                </a:solidFill>
              </a:rPr>
              <a:t>Les métiers de la recherche </a:t>
            </a:r>
            <a:r>
              <a:rPr lang="fr-FR" sz="1800" dirty="0" smtClean="0"/>
              <a:t>(Chantal Vallée)</a:t>
            </a:r>
          </a:p>
          <a:p>
            <a:pPr marL="324000">
              <a:lnSpc>
                <a:spcPct val="150000"/>
              </a:lnSpc>
            </a:pPr>
            <a:r>
              <a:rPr lang="fr-FR" sz="1800" dirty="0" smtClean="0"/>
              <a:t>10:20-10:35: </a:t>
            </a:r>
            <a:r>
              <a:rPr lang="fr-FR" sz="2000" dirty="0">
                <a:solidFill>
                  <a:srgbClr val="0000FF"/>
                </a:solidFill>
              </a:rPr>
              <a:t>pause </a:t>
            </a:r>
            <a:r>
              <a:rPr lang="fr-FR" sz="2000" dirty="0" smtClean="0">
                <a:solidFill>
                  <a:srgbClr val="0000FF"/>
                </a:solidFill>
              </a:rPr>
              <a:t>café</a:t>
            </a:r>
            <a:endParaRPr lang="fr-FR" sz="2000" dirty="0">
              <a:solidFill>
                <a:srgbClr val="0000FF"/>
              </a:solidFill>
            </a:endParaRPr>
          </a:p>
          <a:p>
            <a:pPr marL="324000">
              <a:lnSpc>
                <a:spcPct val="150000"/>
              </a:lnSpc>
            </a:pPr>
            <a:r>
              <a:rPr lang="fr-FR" sz="1800" dirty="0" smtClean="0"/>
              <a:t>10:35-11h25: </a:t>
            </a:r>
            <a:r>
              <a:rPr lang="fr-FR" sz="2000" dirty="0">
                <a:solidFill>
                  <a:srgbClr val="C00000"/>
                </a:solidFill>
              </a:rPr>
              <a:t>Visite des stands ATLAS et </a:t>
            </a:r>
            <a:r>
              <a:rPr lang="fr-FR" sz="2000" dirty="0" err="1">
                <a:solidFill>
                  <a:srgbClr val="C00000"/>
                </a:solidFill>
              </a:rPr>
              <a:t>Micromegas</a:t>
            </a:r>
            <a:r>
              <a:rPr lang="fr-FR" sz="2000" dirty="0">
                <a:solidFill>
                  <a:srgbClr val="C00000"/>
                </a:solidFill>
              </a:rPr>
              <a:t> </a:t>
            </a:r>
            <a:r>
              <a:rPr lang="fr-FR" sz="1800" dirty="0" smtClean="0"/>
              <a:t>- </a:t>
            </a:r>
            <a:r>
              <a:rPr lang="fr-FR" sz="1800" dirty="0" smtClean="0"/>
              <a:t>2 </a:t>
            </a:r>
            <a:r>
              <a:rPr lang="fr-FR" sz="1800" dirty="0" smtClean="0"/>
              <a:t>groupes</a:t>
            </a:r>
          </a:p>
          <a:p>
            <a:pPr marL="324000">
              <a:lnSpc>
                <a:spcPct val="150000"/>
              </a:lnSpc>
            </a:pPr>
            <a:r>
              <a:rPr lang="fr-FR" sz="1800" dirty="0" smtClean="0"/>
              <a:t>11h30-12h20:  </a:t>
            </a:r>
            <a:r>
              <a:rPr lang="fr-FR" sz="1800" dirty="0" smtClean="0">
                <a:solidFill>
                  <a:srgbClr val="C00000"/>
                </a:solidFill>
              </a:rPr>
              <a:t>Visite </a:t>
            </a:r>
            <a:r>
              <a:rPr lang="fr-FR" sz="1800" dirty="0">
                <a:solidFill>
                  <a:srgbClr val="C00000"/>
                </a:solidFill>
              </a:rPr>
              <a:t>des stands </a:t>
            </a:r>
            <a:r>
              <a:rPr lang="fr-FR" sz="1800" dirty="0" err="1">
                <a:solidFill>
                  <a:srgbClr val="C00000"/>
                </a:solidFill>
              </a:rPr>
              <a:t>Astro-Virgo</a:t>
            </a:r>
            <a:r>
              <a:rPr lang="fr-FR" sz="1800" dirty="0">
                <a:solidFill>
                  <a:srgbClr val="C00000"/>
                </a:solidFill>
              </a:rPr>
              <a:t> et Neutrinos</a:t>
            </a:r>
            <a:r>
              <a:rPr lang="fr-FR" sz="1800" dirty="0" smtClean="0"/>
              <a:t>– 2 groupes</a:t>
            </a:r>
            <a:endParaRPr lang="fr-FR" sz="1800" dirty="0" smtClean="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3</a:t>
            </a:fld>
            <a:endParaRPr lang="fr-BE" dirty="0"/>
          </a:p>
        </p:txBody>
      </p:sp>
      <p:sp>
        <p:nvSpPr>
          <p:cNvPr id="8" name="Espace réservé de la date 7"/>
          <p:cNvSpPr>
            <a:spLocks noGrp="1"/>
          </p:cNvSpPr>
          <p:nvPr>
            <p:ph type="dt" sz="half" idx="10"/>
          </p:nvPr>
        </p:nvSpPr>
        <p:spPr/>
        <p:txBody>
          <a:bodyPr/>
          <a:lstStyle/>
          <a:p>
            <a:r>
              <a:rPr lang="en-US" smtClean="0"/>
              <a:t>Edwige Tournefier</a:t>
            </a:r>
            <a:endParaRPr lang="fr-BE" dirty="0"/>
          </a:p>
        </p:txBody>
      </p:sp>
    </p:spTree>
    <p:extLst>
      <p:ext uri="{BB962C8B-B14F-4D97-AF65-F5344CB8AC3E}">
        <p14:creationId xmlns:p14="http://schemas.microsoft.com/office/powerpoint/2010/main" val="2906070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Le LAPP</a:t>
            </a:r>
            <a:endParaRPr lang="en-GB" dirty="0"/>
          </a:p>
        </p:txBody>
      </p:sp>
      <p:sp>
        <p:nvSpPr>
          <p:cNvPr id="3" name="Espace réservé du contenu 2"/>
          <p:cNvSpPr>
            <a:spLocks noGrp="1"/>
          </p:cNvSpPr>
          <p:nvPr>
            <p:ph idx="1"/>
          </p:nvPr>
        </p:nvSpPr>
        <p:spPr/>
        <p:txBody>
          <a:bodyPr/>
          <a:lstStyle/>
          <a:p>
            <a:pPr marL="0" indent="0">
              <a:buNone/>
            </a:pPr>
            <a:r>
              <a:rPr lang="en-GB" dirty="0" smtClean="0">
                <a:solidFill>
                  <a:srgbClr val="C00000"/>
                </a:solidFill>
              </a:rPr>
              <a:t>LAPP</a:t>
            </a:r>
            <a:r>
              <a:rPr lang="en-GB" dirty="0" smtClean="0"/>
              <a:t> = </a:t>
            </a:r>
            <a:r>
              <a:rPr lang="en-GB" dirty="0" err="1" smtClean="0">
                <a:solidFill>
                  <a:srgbClr val="C00000"/>
                </a:solidFill>
              </a:rPr>
              <a:t>L</a:t>
            </a:r>
            <a:r>
              <a:rPr lang="en-GB" dirty="0" err="1" smtClean="0"/>
              <a:t>aboratoire</a:t>
            </a:r>
            <a:r>
              <a:rPr lang="en-GB" dirty="0" smtClean="0"/>
              <a:t> </a:t>
            </a:r>
            <a:r>
              <a:rPr lang="en-GB" dirty="0" err="1" smtClean="0"/>
              <a:t>d’</a:t>
            </a:r>
            <a:r>
              <a:rPr lang="en-GB" dirty="0" err="1" smtClean="0">
                <a:solidFill>
                  <a:srgbClr val="C00000"/>
                </a:solidFill>
              </a:rPr>
              <a:t>A</a:t>
            </a:r>
            <a:r>
              <a:rPr lang="en-GB" dirty="0" err="1" smtClean="0"/>
              <a:t>nnecy</a:t>
            </a:r>
            <a:r>
              <a:rPr lang="en-GB" dirty="0" smtClean="0"/>
              <a:t>-le-Vieux de </a:t>
            </a:r>
            <a:r>
              <a:rPr lang="en-GB" dirty="0" smtClean="0">
                <a:solidFill>
                  <a:srgbClr val="C00000"/>
                </a:solidFill>
              </a:rPr>
              <a:t>P</a:t>
            </a:r>
            <a:r>
              <a:rPr lang="en-GB" dirty="0" smtClean="0"/>
              <a:t>hysique des </a:t>
            </a:r>
            <a:r>
              <a:rPr lang="en-GB" dirty="0" err="1" smtClean="0">
                <a:solidFill>
                  <a:srgbClr val="C00000"/>
                </a:solidFill>
              </a:rPr>
              <a:t>P</a:t>
            </a:r>
            <a:r>
              <a:rPr lang="en-GB" dirty="0" err="1" smtClean="0"/>
              <a:t>articules</a:t>
            </a: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sz="2000" dirty="0" smtClean="0"/>
              <a:t>Le LAPP </a:t>
            </a:r>
            <a:r>
              <a:rPr lang="en-GB" sz="2000" dirty="0" err="1" smtClean="0"/>
              <a:t>est</a:t>
            </a:r>
            <a:r>
              <a:rPr lang="en-GB" sz="2000" dirty="0" smtClean="0"/>
              <a:t> </a:t>
            </a:r>
            <a:r>
              <a:rPr lang="en-GB" sz="2000" dirty="0" err="1" smtClean="0"/>
              <a:t>une</a:t>
            </a:r>
            <a:r>
              <a:rPr lang="en-GB" sz="2000" dirty="0" smtClean="0"/>
              <a:t> </a:t>
            </a:r>
            <a:r>
              <a:rPr lang="en-GB" sz="2000" dirty="0" err="1"/>
              <a:t>u</a:t>
            </a:r>
            <a:r>
              <a:rPr lang="en-GB" sz="2000" dirty="0" err="1" smtClean="0"/>
              <a:t>nité</a:t>
            </a:r>
            <a:r>
              <a:rPr lang="en-GB" sz="2000" dirty="0" smtClean="0"/>
              <a:t> </a:t>
            </a:r>
            <a:r>
              <a:rPr lang="en-GB" sz="2000" dirty="0" err="1" smtClean="0"/>
              <a:t>mixte</a:t>
            </a:r>
            <a:r>
              <a:rPr lang="en-GB" sz="2000" dirty="0" smtClean="0"/>
              <a:t> du </a:t>
            </a:r>
            <a:r>
              <a:rPr lang="en-GB" sz="2000" dirty="0" smtClean="0">
                <a:solidFill>
                  <a:srgbClr val="002060"/>
                </a:solidFill>
              </a:rPr>
              <a:t>CNRS</a:t>
            </a:r>
            <a:r>
              <a:rPr lang="en-GB" sz="2000" dirty="0" smtClean="0"/>
              <a:t> et de </a:t>
            </a:r>
            <a:r>
              <a:rPr lang="en-GB" sz="2000" dirty="0" err="1" smtClean="0">
                <a:solidFill>
                  <a:srgbClr val="002060"/>
                </a:solidFill>
              </a:rPr>
              <a:t>l’Université</a:t>
            </a:r>
            <a:r>
              <a:rPr lang="en-GB" sz="2000" dirty="0" smtClean="0">
                <a:solidFill>
                  <a:srgbClr val="002060"/>
                </a:solidFill>
              </a:rPr>
              <a:t> </a:t>
            </a:r>
            <a:r>
              <a:rPr lang="en-GB" sz="2000" dirty="0" err="1" smtClean="0">
                <a:solidFill>
                  <a:srgbClr val="002060"/>
                </a:solidFill>
              </a:rPr>
              <a:t>Savoie</a:t>
            </a:r>
            <a:r>
              <a:rPr lang="en-GB" sz="2000" dirty="0" smtClean="0">
                <a:solidFill>
                  <a:srgbClr val="002060"/>
                </a:solidFill>
              </a:rPr>
              <a:t> Mont Blanc</a:t>
            </a:r>
            <a:endParaRPr lang="en-GB" sz="2000" dirty="0">
              <a:solidFill>
                <a:srgbClr val="002060"/>
              </a:solidFill>
            </a:endParaRPr>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5" name="Espace réservé du pied de page 4"/>
          <p:cNvSpPr>
            <a:spLocks noGrp="1"/>
          </p:cNvSpPr>
          <p:nvPr>
            <p:ph type="ftr" sz="quarter" idx="11"/>
          </p:nvPr>
        </p:nvSpPr>
        <p:spPr/>
        <p:txBody>
          <a:bodyPr/>
          <a:lstStyle/>
          <a:p>
            <a:r>
              <a:rPr lang="fr-BE" smtClean="0"/>
              <a:t>Masterclass</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4</a:t>
            </a:fld>
            <a:endParaRPr lang="fr-BE" dirty="0"/>
          </a:p>
        </p:txBody>
      </p:sp>
      <p:pic>
        <p:nvPicPr>
          <p:cNvPr id="7" name="Image 6" descr="Z:\Isabelle\Qualité\PROCESSUS Entrants Sortants\Livrets d'accueil\DSCN246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9299" y="1726362"/>
            <a:ext cx="3776265" cy="2355364"/>
          </a:xfrm>
          <a:prstGeom prst="rect">
            <a:avLst/>
          </a:prstGeom>
          <a:noFill/>
          <a:ln>
            <a:noFill/>
          </a:ln>
        </p:spPr>
      </p:pic>
      <p:pic>
        <p:nvPicPr>
          <p:cNvPr id="9" name="Image 8"/>
          <p:cNvPicPr>
            <a:picLocks noChangeAspect="1"/>
          </p:cNvPicPr>
          <p:nvPr/>
        </p:nvPicPr>
        <p:blipFill>
          <a:blip r:embed="rId3"/>
          <a:stretch>
            <a:fillRect/>
          </a:stretch>
        </p:blipFill>
        <p:spPr>
          <a:xfrm>
            <a:off x="3779912" y="4899160"/>
            <a:ext cx="1217035" cy="676425"/>
          </a:xfrm>
          <a:prstGeom prst="rect">
            <a:avLst/>
          </a:prstGeom>
        </p:spPr>
      </p:pic>
      <p:pic>
        <p:nvPicPr>
          <p:cNvPr id="10" name="Image 9"/>
          <p:cNvPicPr>
            <a:picLocks noChangeAspect="1"/>
          </p:cNvPicPr>
          <p:nvPr/>
        </p:nvPicPr>
        <p:blipFill>
          <a:blip r:embed="rId4"/>
          <a:stretch>
            <a:fillRect/>
          </a:stretch>
        </p:blipFill>
        <p:spPr>
          <a:xfrm>
            <a:off x="6852530" y="4899160"/>
            <a:ext cx="767470" cy="1057691"/>
          </a:xfrm>
          <a:prstGeom prst="rect">
            <a:avLst/>
          </a:prstGeom>
        </p:spPr>
      </p:pic>
    </p:spTree>
    <p:extLst>
      <p:ext uri="{BB962C8B-B14F-4D97-AF65-F5344CB8AC3E}">
        <p14:creationId xmlns:p14="http://schemas.microsoft.com/office/powerpoint/2010/main" val="3495611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este20"/>
          <p:cNvPicPr>
            <a:picLocks noChangeArrowheads="1"/>
          </p:cNvPicPr>
          <p:nvPr/>
        </p:nvPicPr>
        <p:blipFill>
          <a:blip r:embed="rId2" cstate="print"/>
          <a:srcRect/>
          <a:stretch>
            <a:fillRect/>
          </a:stretch>
        </p:blipFill>
        <p:spPr bwMode="auto">
          <a:xfrm>
            <a:off x="6660704" y="1412776"/>
            <a:ext cx="2483296" cy="1526975"/>
          </a:xfrm>
          <a:prstGeom prst="rect">
            <a:avLst/>
          </a:prstGeom>
          <a:noFill/>
          <a:ln w="9525">
            <a:noFill/>
            <a:miter lim="800000"/>
            <a:headEnd/>
            <a:tailEnd/>
          </a:ln>
        </p:spPr>
      </p:pic>
      <p:sp>
        <p:nvSpPr>
          <p:cNvPr id="2" name="Titre 1"/>
          <p:cNvSpPr>
            <a:spLocks noGrp="1"/>
          </p:cNvSpPr>
          <p:nvPr>
            <p:ph type="title"/>
          </p:nvPr>
        </p:nvSpPr>
        <p:spPr>
          <a:xfrm>
            <a:off x="924585" y="10274"/>
            <a:ext cx="8229600" cy="987368"/>
          </a:xfrm>
        </p:spPr>
        <p:txBody>
          <a:bodyPr>
            <a:normAutofit fontScale="90000"/>
          </a:bodyPr>
          <a:lstStyle/>
          <a:p>
            <a:r>
              <a:rPr lang="en-GB" dirty="0" smtClean="0"/>
              <a:t>De </a:t>
            </a:r>
            <a:r>
              <a:rPr lang="en-GB" dirty="0" err="1" smtClean="0"/>
              <a:t>l’infiniment</a:t>
            </a:r>
            <a:r>
              <a:rPr lang="en-GB" dirty="0" smtClean="0"/>
              <a:t> petit à </a:t>
            </a:r>
            <a:r>
              <a:rPr lang="en-GB" dirty="0" err="1" smtClean="0"/>
              <a:t>l’infiniment</a:t>
            </a:r>
            <a:r>
              <a:rPr lang="en-GB" dirty="0" smtClean="0"/>
              <a:t> grand</a:t>
            </a:r>
            <a:endParaRPr lang="en-GB" dirty="0"/>
          </a:p>
        </p:txBody>
      </p:sp>
      <p:sp>
        <p:nvSpPr>
          <p:cNvPr id="3" name="Espace réservé du contenu 2"/>
          <p:cNvSpPr>
            <a:spLocks noGrp="1"/>
          </p:cNvSpPr>
          <p:nvPr>
            <p:ph idx="1"/>
          </p:nvPr>
        </p:nvSpPr>
        <p:spPr>
          <a:xfrm>
            <a:off x="457200" y="980728"/>
            <a:ext cx="8507288" cy="4896544"/>
          </a:xfrm>
        </p:spPr>
        <p:txBody>
          <a:bodyPr/>
          <a:lstStyle/>
          <a:p>
            <a:pPr marL="0" indent="0">
              <a:buNone/>
            </a:pPr>
            <a:r>
              <a:rPr lang="en-GB" dirty="0" smtClean="0"/>
              <a:t>Au LAPP on </a:t>
            </a:r>
            <a:r>
              <a:rPr lang="en-GB" dirty="0" err="1" smtClean="0"/>
              <a:t>étudie</a:t>
            </a:r>
            <a:r>
              <a:rPr lang="en-GB" dirty="0" smtClean="0"/>
              <a:t> :</a:t>
            </a:r>
          </a:p>
          <a:p>
            <a:pPr marL="0" indent="0">
              <a:buNone/>
            </a:pPr>
            <a:endParaRPr lang="en-GB" dirty="0" smtClean="0"/>
          </a:p>
          <a:p>
            <a:r>
              <a:rPr lang="en-GB" dirty="0">
                <a:solidFill>
                  <a:srgbClr val="C00000"/>
                </a:solidFill>
              </a:rPr>
              <a:t>l</a:t>
            </a:r>
            <a:r>
              <a:rPr lang="en-GB" dirty="0" smtClean="0">
                <a:solidFill>
                  <a:srgbClr val="C00000"/>
                </a:solidFill>
              </a:rPr>
              <a:t>a physique des </a:t>
            </a:r>
            <a:r>
              <a:rPr lang="en-GB" dirty="0" err="1" smtClean="0">
                <a:solidFill>
                  <a:srgbClr val="C00000"/>
                </a:solidFill>
              </a:rPr>
              <a:t>particules</a:t>
            </a:r>
            <a:r>
              <a:rPr lang="en-GB" dirty="0" smtClean="0">
                <a:solidFill>
                  <a:srgbClr val="C00000"/>
                </a:solidFill>
              </a:rPr>
              <a:t> </a:t>
            </a:r>
            <a:r>
              <a:rPr lang="en-GB" dirty="0" smtClean="0"/>
              <a:t>: </a:t>
            </a:r>
          </a:p>
          <a:p>
            <a:pPr marL="457200" lvl="1" indent="0">
              <a:buNone/>
            </a:pPr>
            <a:r>
              <a:rPr lang="en-GB" dirty="0" err="1" smtClean="0"/>
              <a:t>étude</a:t>
            </a:r>
            <a:r>
              <a:rPr lang="en-GB" dirty="0" smtClean="0"/>
              <a:t> des </a:t>
            </a:r>
            <a:r>
              <a:rPr lang="en-GB" dirty="0" err="1" smtClean="0"/>
              <a:t>constituants</a:t>
            </a:r>
            <a:r>
              <a:rPr lang="en-GB" dirty="0" smtClean="0"/>
              <a:t> </a:t>
            </a:r>
            <a:r>
              <a:rPr lang="en-GB" dirty="0" err="1" smtClean="0"/>
              <a:t>élémentaires</a:t>
            </a:r>
            <a:r>
              <a:rPr lang="en-GB" dirty="0" smtClean="0"/>
              <a:t> de la </a:t>
            </a:r>
            <a:r>
              <a:rPr lang="en-GB" dirty="0" err="1" smtClean="0"/>
              <a:t>matière</a:t>
            </a:r>
            <a:endParaRPr lang="en-GB" dirty="0" smtClean="0"/>
          </a:p>
          <a:p>
            <a:pPr marL="0" indent="0">
              <a:buNone/>
            </a:pPr>
            <a:endParaRPr lang="en-GB" dirty="0"/>
          </a:p>
          <a:p>
            <a:r>
              <a:rPr lang="en-GB" dirty="0">
                <a:solidFill>
                  <a:srgbClr val="C00000"/>
                </a:solidFill>
              </a:rPr>
              <a:t>l</a:t>
            </a:r>
            <a:r>
              <a:rPr lang="en-GB" dirty="0" smtClean="0">
                <a:solidFill>
                  <a:srgbClr val="C00000"/>
                </a:solidFill>
              </a:rPr>
              <a:t>es </a:t>
            </a:r>
            <a:r>
              <a:rPr lang="en-GB" dirty="0" err="1" smtClean="0">
                <a:solidFill>
                  <a:srgbClr val="C00000"/>
                </a:solidFill>
              </a:rPr>
              <a:t>astro-particules</a:t>
            </a:r>
            <a:r>
              <a:rPr lang="en-GB" dirty="0" smtClean="0">
                <a:solidFill>
                  <a:srgbClr val="C00000"/>
                </a:solidFill>
              </a:rPr>
              <a:t>, la </a:t>
            </a:r>
            <a:r>
              <a:rPr lang="en-GB" dirty="0" err="1" smtClean="0">
                <a:solidFill>
                  <a:srgbClr val="C00000"/>
                </a:solidFill>
              </a:rPr>
              <a:t>cosmologie</a:t>
            </a:r>
            <a:r>
              <a:rPr lang="en-GB" dirty="0" smtClean="0">
                <a:solidFill>
                  <a:srgbClr val="C00000"/>
                </a:solidFill>
              </a:rPr>
              <a:t> et les </a:t>
            </a:r>
            <a:r>
              <a:rPr lang="en-GB" dirty="0" err="1" smtClean="0">
                <a:solidFill>
                  <a:srgbClr val="C00000"/>
                </a:solidFill>
              </a:rPr>
              <a:t>ondes</a:t>
            </a:r>
            <a:r>
              <a:rPr lang="en-GB" dirty="0" smtClean="0">
                <a:solidFill>
                  <a:srgbClr val="C00000"/>
                </a:solidFill>
              </a:rPr>
              <a:t> </a:t>
            </a:r>
            <a:r>
              <a:rPr lang="en-GB" dirty="0" err="1" smtClean="0">
                <a:solidFill>
                  <a:srgbClr val="C00000"/>
                </a:solidFill>
              </a:rPr>
              <a:t>gravitationnelles</a:t>
            </a:r>
            <a:r>
              <a:rPr lang="en-GB" dirty="0" smtClean="0"/>
              <a:t>: </a:t>
            </a:r>
            <a:r>
              <a:rPr lang="en-GB" sz="2000" dirty="0" err="1" smtClean="0"/>
              <a:t>signaux</a:t>
            </a:r>
            <a:r>
              <a:rPr lang="en-GB" sz="2000" dirty="0" smtClean="0"/>
              <a:t> nous </a:t>
            </a:r>
            <a:r>
              <a:rPr lang="en-GB" sz="2000" dirty="0" err="1" smtClean="0"/>
              <a:t>venant</a:t>
            </a:r>
            <a:r>
              <a:rPr lang="en-GB" sz="2000" dirty="0" smtClean="0"/>
              <a:t> du cosmos pour la </a:t>
            </a:r>
            <a:r>
              <a:rPr lang="en-GB" sz="2000" dirty="0" err="1" smtClean="0"/>
              <a:t>compréhension</a:t>
            </a:r>
            <a:r>
              <a:rPr lang="en-GB" sz="2000" dirty="0" smtClean="0"/>
              <a:t> de </a:t>
            </a:r>
            <a:r>
              <a:rPr lang="en-GB" sz="2000" dirty="0" err="1" smtClean="0"/>
              <a:t>l’évolution</a:t>
            </a:r>
            <a:r>
              <a:rPr lang="en-GB" sz="2000" dirty="0" smtClean="0"/>
              <a:t> de </a:t>
            </a:r>
            <a:r>
              <a:rPr lang="en-GB" sz="2000" dirty="0" err="1" smtClean="0"/>
              <a:t>l’Univers</a:t>
            </a:r>
            <a:r>
              <a:rPr lang="en-GB" sz="2000" dirty="0" smtClean="0"/>
              <a:t> et de </a:t>
            </a:r>
            <a:r>
              <a:rPr lang="en-GB" sz="2000" dirty="0" err="1" smtClean="0"/>
              <a:t>sa</a:t>
            </a:r>
            <a:r>
              <a:rPr lang="en-GB" sz="2000" dirty="0" smtClean="0"/>
              <a:t> composition</a:t>
            </a:r>
          </a:p>
          <a:p>
            <a:pPr marL="0" indent="0">
              <a:buNone/>
            </a:pPr>
            <a:endParaRPr lang="en-GB" dirty="0"/>
          </a:p>
        </p:txBody>
      </p:sp>
      <p:sp>
        <p:nvSpPr>
          <p:cNvPr id="4" name="Espace réservé de la date 3"/>
          <p:cNvSpPr>
            <a:spLocks noGrp="1"/>
          </p:cNvSpPr>
          <p:nvPr>
            <p:ph type="dt" sz="half" idx="10"/>
          </p:nvPr>
        </p:nvSpPr>
        <p:spPr/>
        <p:txBody>
          <a:bodyPr/>
          <a:lstStyle/>
          <a:p>
            <a:r>
              <a:rPr lang="en-US" smtClean="0"/>
              <a:t>Edwige Tournefier</a:t>
            </a:r>
            <a:endParaRPr lang="fr-BE" dirty="0"/>
          </a:p>
        </p:txBody>
      </p:sp>
      <p:sp>
        <p:nvSpPr>
          <p:cNvPr id="5" name="Espace réservé du pied de page 4"/>
          <p:cNvSpPr>
            <a:spLocks noGrp="1"/>
          </p:cNvSpPr>
          <p:nvPr>
            <p:ph type="ftr" sz="quarter" idx="11"/>
          </p:nvPr>
        </p:nvSpPr>
        <p:spPr/>
        <p:txBody>
          <a:bodyPr/>
          <a:lstStyle/>
          <a:p>
            <a:r>
              <a:rPr lang="fr-BE" smtClean="0"/>
              <a:t>Masterclass</a:t>
            </a:r>
            <a:endParaRPr lang="fr-BE" dirty="0" smtClean="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5</a:t>
            </a:fld>
            <a:endParaRPr lang="fr-BE" dirty="0"/>
          </a:p>
        </p:txBody>
      </p:sp>
      <p:pic>
        <p:nvPicPr>
          <p:cNvPr id="7" name="Picture 4" descr="https://www.lsst.org/sites/default/files/styles/galleryformatter_slide/public/photogallery/Facility_CU_Nite-full.jpg?itok=ow0mopb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5" y="4686863"/>
            <a:ext cx="2376509" cy="148294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4" descr="test1.jpg"/>
          <p:cNvPicPr>
            <a:picLocks noChangeAspect="1"/>
          </p:cNvPicPr>
          <p:nvPr/>
        </p:nvPicPr>
        <p:blipFill>
          <a:blip r:embed="rId4" cstate="print"/>
          <a:srcRect/>
          <a:stretch>
            <a:fillRect/>
          </a:stretch>
        </p:blipFill>
        <p:spPr bwMode="auto">
          <a:xfrm>
            <a:off x="7199660" y="3880568"/>
            <a:ext cx="1836836" cy="1341273"/>
          </a:xfrm>
          <a:prstGeom prst="rect">
            <a:avLst/>
          </a:prstGeom>
          <a:noFill/>
          <a:ln w="9525">
            <a:noFill/>
            <a:miter lim="800000"/>
            <a:headEnd/>
            <a:tailEnd/>
          </a:ln>
        </p:spPr>
      </p:pic>
      <p:pic>
        <p:nvPicPr>
          <p:cNvPr id="10" name="Picture 17" descr="aerial"/>
          <p:cNvPicPr>
            <a:picLocks noChangeAspect="1" noChangeArrowheads="1"/>
          </p:cNvPicPr>
          <p:nvPr/>
        </p:nvPicPr>
        <p:blipFill>
          <a:blip r:embed="rId5" cstate="print"/>
          <a:srcRect/>
          <a:stretch>
            <a:fillRect/>
          </a:stretch>
        </p:blipFill>
        <p:spPr bwMode="auto">
          <a:xfrm>
            <a:off x="4829200" y="5311782"/>
            <a:ext cx="3600400" cy="1170130"/>
          </a:xfrm>
          <a:prstGeom prst="rect">
            <a:avLst/>
          </a:prstGeom>
          <a:noFill/>
        </p:spPr>
      </p:pic>
      <p:pic>
        <p:nvPicPr>
          <p:cNvPr id="11" name="Picture 8" descr="s97_10537_small"/>
          <p:cNvPicPr>
            <a:picLocks noChangeAspect="1" noChangeArrowheads="1"/>
          </p:cNvPicPr>
          <p:nvPr/>
        </p:nvPicPr>
        <p:blipFill>
          <a:blip r:embed="rId6" cstate="print"/>
          <a:srcRect b="6038"/>
          <a:stretch>
            <a:fillRect/>
          </a:stretch>
        </p:blipFill>
        <p:spPr bwMode="auto">
          <a:xfrm>
            <a:off x="3090562" y="4797152"/>
            <a:ext cx="1517492" cy="1073453"/>
          </a:xfrm>
          <a:prstGeom prst="rect">
            <a:avLst/>
          </a:prstGeom>
          <a:noFill/>
          <a:ln w="9525">
            <a:noFill/>
            <a:miter lim="800000"/>
            <a:headEnd/>
            <a:tailEnd/>
          </a:ln>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976" y="1216981"/>
            <a:ext cx="2441312" cy="805381"/>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19" y="14941"/>
            <a:ext cx="1092375" cy="604448"/>
          </a:xfrm>
          <a:prstGeom prst="rect">
            <a:avLst/>
          </a:prstGeom>
        </p:spPr>
      </p:pic>
    </p:spTree>
    <p:extLst>
      <p:ext uri="{BB962C8B-B14F-4D97-AF65-F5344CB8AC3E}">
        <p14:creationId xmlns:p14="http://schemas.microsoft.com/office/powerpoint/2010/main" val="312236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0000"/>
                </a:solidFill>
              </a:rPr>
              <a:t>La physique des particules, qu’est-ce c’est?</a:t>
            </a:r>
            <a:endParaRPr lang="fr-FR" dirty="0">
              <a:solidFill>
                <a:srgbClr val="FF0000"/>
              </a:solidFill>
            </a:endParaRPr>
          </a:p>
        </p:txBody>
      </p:sp>
      <p:sp>
        <p:nvSpPr>
          <p:cNvPr id="3" name="Espace réservé du contenu 2"/>
          <p:cNvSpPr>
            <a:spLocks noGrp="1"/>
          </p:cNvSpPr>
          <p:nvPr>
            <p:ph idx="1"/>
          </p:nvPr>
        </p:nvSpPr>
        <p:spPr>
          <a:xfrm>
            <a:off x="457200" y="1340768"/>
            <a:ext cx="8229600" cy="2160240"/>
          </a:xfrm>
        </p:spPr>
        <p:txBody>
          <a:bodyPr>
            <a:normAutofit/>
          </a:bodyPr>
          <a:lstStyle/>
          <a:p>
            <a:pPr>
              <a:buNone/>
            </a:pPr>
            <a:r>
              <a:rPr lang="fr-FR" sz="2800" dirty="0" smtClean="0"/>
              <a:t>La </a:t>
            </a:r>
            <a:r>
              <a:rPr lang="fr-FR" sz="2800" dirty="0" smtClean="0">
                <a:solidFill>
                  <a:srgbClr val="4B3AC6"/>
                </a:solidFill>
              </a:rPr>
              <a:t>physique des particules </a:t>
            </a:r>
            <a:r>
              <a:rPr lang="fr-FR" sz="2800" dirty="0" smtClean="0"/>
              <a:t>cherche à déterminer quels sont les </a:t>
            </a:r>
            <a:r>
              <a:rPr lang="fr-FR" sz="2800" dirty="0" smtClean="0">
                <a:solidFill>
                  <a:srgbClr val="C00000"/>
                </a:solidFill>
              </a:rPr>
              <a:t>constituants élémentaires </a:t>
            </a:r>
            <a:r>
              <a:rPr lang="fr-FR" sz="2800" dirty="0" smtClean="0"/>
              <a:t>de la </a:t>
            </a:r>
            <a:r>
              <a:rPr lang="fr-FR" sz="2800" dirty="0" smtClean="0">
                <a:solidFill>
                  <a:srgbClr val="C00000"/>
                </a:solidFill>
              </a:rPr>
              <a:t>matière</a:t>
            </a:r>
            <a:r>
              <a:rPr lang="fr-FR" sz="2800" dirty="0" smtClean="0"/>
              <a:t> ainsi que les </a:t>
            </a:r>
            <a:r>
              <a:rPr lang="fr-FR" sz="2800" dirty="0" smtClean="0">
                <a:solidFill>
                  <a:srgbClr val="C00000"/>
                </a:solidFill>
              </a:rPr>
              <a:t>forces</a:t>
            </a:r>
            <a:r>
              <a:rPr lang="fr-FR" sz="2800" dirty="0" smtClean="0"/>
              <a:t> qui s’exercent entre eux</a:t>
            </a:r>
            <a:endParaRPr lang="fr-FR" sz="2800"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6</a:t>
            </a:fld>
            <a:endParaRPr lang="fr-BE" dirty="0"/>
          </a:p>
        </p:txBody>
      </p:sp>
      <p:sp>
        <p:nvSpPr>
          <p:cNvPr id="8" name="Espace réservé de la date 7"/>
          <p:cNvSpPr>
            <a:spLocks noGrp="1"/>
          </p:cNvSpPr>
          <p:nvPr>
            <p:ph type="dt" sz="half" idx="10"/>
          </p:nvPr>
        </p:nvSpPr>
        <p:spPr/>
        <p:txBody>
          <a:bodyPr/>
          <a:lstStyle/>
          <a:p>
            <a:r>
              <a:rPr lang="en-US" smtClean="0"/>
              <a:t>Edwige Tournefier</a:t>
            </a:r>
            <a:endParaRPr lang="fr-BE" dirty="0"/>
          </a:p>
        </p:txBody>
      </p:sp>
      <p:pic>
        <p:nvPicPr>
          <p:cNvPr id="9" name="Picture 4" descr="atom_zoom_b"/>
          <p:cNvPicPr>
            <a:picLocks noChangeAspect="1" noChangeArrowheads="1"/>
          </p:cNvPicPr>
          <p:nvPr/>
        </p:nvPicPr>
        <p:blipFill>
          <a:blip r:embed="rId2" cstate="print"/>
          <a:srcRect/>
          <a:stretch>
            <a:fillRect/>
          </a:stretch>
        </p:blipFill>
        <p:spPr bwMode="auto">
          <a:xfrm>
            <a:off x="687871" y="3250878"/>
            <a:ext cx="6354452" cy="2794414"/>
          </a:xfrm>
          <a:prstGeom prst="rect">
            <a:avLst/>
          </a:prstGeom>
          <a:noFill/>
        </p:spPr>
      </p:pic>
      <p:sp>
        <p:nvSpPr>
          <p:cNvPr id="10" name="ZoneTexte 9"/>
          <p:cNvSpPr txBox="1"/>
          <p:nvPr/>
        </p:nvSpPr>
        <p:spPr>
          <a:xfrm>
            <a:off x="7042323" y="5229200"/>
            <a:ext cx="1994173" cy="707886"/>
          </a:xfrm>
          <a:prstGeom prst="rect">
            <a:avLst/>
          </a:prstGeom>
          <a:noFill/>
        </p:spPr>
        <p:txBody>
          <a:bodyPr wrap="square" rtlCol="0">
            <a:spAutoFit/>
          </a:bodyPr>
          <a:lstStyle/>
          <a:p>
            <a:r>
              <a:rPr lang="fr-FR" sz="2000" dirty="0" smtClean="0">
                <a:solidFill>
                  <a:srgbClr val="C00000"/>
                </a:solidFill>
              </a:rPr>
              <a:t>= constituants </a:t>
            </a:r>
          </a:p>
          <a:p>
            <a:r>
              <a:rPr lang="fr-FR" sz="2000" dirty="0" smtClean="0">
                <a:solidFill>
                  <a:srgbClr val="C00000"/>
                </a:solidFill>
              </a:rPr>
              <a:t>élémentaires?</a:t>
            </a:r>
            <a:endParaRPr lang="fr-FR" sz="2000" dirty="0">
              <a:solidFill>
                <a:srgbClr val="C00000"/>
              </a:solidFill>
            </a:endParaRPr>
          </a:p>
        </p:txBody>
      </p:sp>
      <p:sp>
        <p:nvSpPr>
          <p:cNvPr id="11" name="ZoneTexte 10"/>
          <p:cNvSpPr txBox="1"/>
          <p:nvPr/>
        </p:nvSpPr>
        <p:spPr>
          <a:xfrm>
            <a:off x="6545493" y="2731567"/>
            <a:ext cx="2590799"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a:t>
            </a:r>
            <a:r>
              <a:rPr lang="en-GB" sz="2200" dirty="0" err="1" smtClean="0">
                <a:solidFill>
                  <a:srgbClr val="0000FF"/>
                </a:solidFill>
              </a:rPr>
              <a:t>présentation</a:t>
            </a:r>
            <a:r>
              <a:rPr lang="en-GB" sz="2200" dirty="0" smtClean="0">
                <a:solidFill>
                  <a:srgbClr val="0000FF"/>
                </a:solidFill>
              </a:rPr>
              <a:t> de Vincent </a:t>
            </a:r>
            <a:r>
              <a:rPr lang="en-GB" sz="2200" dirty="0" err="1" smtClean="0">
                <a:solidFill>
                  <a:srgbClr val="0000FF"/>
                </a:solidFill>
              </a:rPr>
              <a:t>Poireau</a:t>
            </a:r>
            <a:endParaRPr lang="en-GB" sz="2200"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a:t>
            </a:r>
            <a:r>
              <a:rPr lang="fr-FR" dirty="0" smtClean="0"/>
              <a:t>articules élémentaires et forces: </a:t>
            </a:r>
            <a:br>
              <a:rPr lang="fr-FR" dirty="0" smtClean="0"/>
            </a:br>
            <a:r>
              <a:rPr lang="fr-FR" dirty="0" smtClean="0"/>
              <a:t>le </a:t>
            </a:r>
            <a:r>
              <a:rPr lang="fr-FR" dirty="0"/>
              <a:t>M</a:t>
            </a:r>
            <a:r>
              <a:rPr lang="fr-FR" dirty="0" smtClean="0"/>
              <a:t>odèle Standard</a:t>
            </a:r>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grpSp>
        <p:nvGrpSpPr>
          <p:cNvPr id="15" name="Groupe 14"/>
          <p:cNvGrpSpPr/>
          <p:nvPr/>
        </p:nvGrpSpPr>
        <p:grpSpPr>
          <a:xfrm>
            <a:off x="792088" y="1844824"/>
            <a:ext cx="8028384" cy="3960440"/>
            <a:chOff x="792088" y="1844824"/>
            <a:chExt cx="7452320" cy="3456384"/>
          </a:xfrm>
        </p:grpSpPr>
        <p:pic>
          <p:nvPicPr>
            <p:cNvPr id="73732" name="Picture 4" descr="constituants-phys-1000"/>
            <p:cNvPicPr>
              <a:picLocks noChangeAspect="1" noChangeArrowheads="1"/>
            </p:cNvPicPr>
            <p:nvPr/>
          </p:nvPicPr>
          <p:blipFill>
            <a:blip r:embed="rId2" cstate="print"/>
            <a:srcRect b="11060"/>
            <a:stretch>
              <a:fillRect/>
            </a:stretch>
          </p:blipFill>
          <p:spPr bwMode="auto">
            <a:xfrm>
              <a:off x="863776" y="1844824"/>
              <a:ext cx="5133975" cy="3456384"/>
            </a:xfrm>
            <a:prstGeom prst="rect">
              <a:avLst/>
            </a:prstGeom>
            <a:noFill/>
          </p:spPr>
        </p:pic>
        <p:sp>
          <p:nvSpPr>
            <p:cNvPr id="9" name="Rectangle 8"/>
            <p:cNvSpPr/>
            <p:nvPr/>
          </p:nvSpPr>
          <p:spPr>
            <a:xfrm>
              <a:off x="792088" y="3042072"/>
              <a:ext cx="7452320" cy="57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209200" y="3164534"/>
              <a:ext cx="1701002" cy="322326"/>
            </a:xfrm>
            <a:prstGeom prst="rect">
              <a:avLst/>
            </a:prstGeom>
            <a:noFill/>
          </p:spPr>
          <p:txBody>
            <a:bodyPr wrap="none" rtlCol="0">
              <a:spAutoFit/>
            </a:bodyPr>
            <a:lstStyle/>
            <a:p>
              <a:r>
                <a:rPr lang="fr-FR" dirty="0" smtClean="0"/>
                <a:t>Matière ordinaire</a:t>
              </a:r>
            </a:p>
          </p:txBody>
        </p:sp>
        <p:sp>
          <p:nvSpPr>
            <p:cNvPr id="11" name="Rectangle 10"/>
            <p:cNvSpPr/>
            <p:nvPr/>
          </p:nvSpPr>
          <p:spPr>
            <a:xfrm>
              <a:off x="792088" y="4653200"/>
              <a:ext cx="7452320" cy="576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048672" y="4727509"/>
              <a:ext cx="2019727" cy="322326"/>
            </a:xfrm>
            <a:prstGeom prst="rect">
              <a:avLst/>
            </a:prstGeom>
            <a:noFill/>
          </p:spPr>
          <p:txBody>
            <a:bodyPr wrap="none" rtlCol="0">
              <a:spAutoFit/>
            </a:bodyPr>
            <a:lstStyle/>
            <a:p>
              <a:r>
                <a:rPr lang="fr-FR" dirty="0" smtClean="0"/>
                <a:t>Messagers des forces</a:t>
              </a:r>
            </a:p>
          </p:txBody>
        </p:sp>
      </p:grpSp>
      <p:sp>
        <p:nvSpPr>
          <p:cNvPr id="14" name="Espace réservé du contenu 13"/>
          <p:cNvSpPr>
            <a:spLocks noGrp="1"/>
          </p:cNvSpPr>
          <p:nvPr>
            <p:ph idx="1"/>
          </p:nvPr>
        </p:nvSpPr>
        <p:spPr>
          <a:xfrm>
            <a:off x="457200" y="1268760"/>
            <a:ext cx="6707088" cy="4896544"/>
          </a:xfrm>
        </p:spPr>
        <p:txBody>
          <a:bodyPr/>
          <a:lstStyle/>
          <a:p>
            <a:pPr>
              <a:buNone/>
            </a:pPr>
            <a:r>
              <a:rPr lang="fr-FR" dirty="0" smtClean="0"/>
              <a:t>Le Modèle Standard de physique des particules</a:t>
            </a:r>
            <a:endParaRPr lang="fr-FR" dirty="0"/>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7</a:t>
            </a:fld>
            <a:endParaRPr lang="fr-BE" dirty="0"/>
          </a:p>
        </p:txBody>
      </p:sp>
      <p:sp>
        <p:nvSpPr>
          <p:cNvPr id="7" name="Espace réservé de la date 6"/>
          <p:cNvSpPr>
            <a:spLocks noGrp="1"/>
          </p:cNvSpPr>
          <p:nvPr>
            <p:ph type="dt" sz="half" idx="10"/>
          </p:nvPr>
        </p:nvSpPr>
        <p:spPr/>
        <p:txBody>
          <a:bodyPr/>
          <a:lstStyle/>
          <a:p>
            <a:r>
              <a:rPr lang="en-US" smtClean="0"/>
              <a:t>Edwige Tournefier</a:t>
            </a:r>
            <a:endParaRPr lang="fr-BE" dirty="0"/>
          </a:p>
        </p:txBody>
      </p:sp>
      <p:sp>
        <p:nvSpPr>
          <p:cNvPr id="8" name="ZoneTexte 7"/>
          <p:cNvSpPr txBox="1"/>
          <p:nvPr/>
        </p:nvSpPr>
        <p:spPr>
          <a:xfrm>
            <a:off x="6553200" y="1494948"/>
            <a:ext cx="2590799" cy="769441"/>
          </a:xfrm>
          <a:prstGeom prst="rect">
            <a:avLst/>
          </a:prstGeom>
          <a:noFill/>
          <a:ln w="25400">
            <a:solidFill>
              <a:srgbClr val="0000FF"/>
            </a:solidFill>
          </a:ln>
        </p:spPr>
        <p:txBody>
          <a:bodyPr wrap="square" rtlCol="0">
            <a:spAutoFit/>
          </a:bodyPr>
          <a:lstStyle/>
          <a:p>
            <a:r>
              <a:rPr lang="en-GB" sz="2200" dirty="0" err="1" smtClean="0">
                <a:solidFill>
                  <a:srgbClr val="0000FF"/>
                </a:solidFill>
              </a:rPr>
              <a:t>Voir</a:t>
            </a:r>
            <a:r>
              <a:rPr lang="en-GB" sz="2200" dirty="0" smtClean="0">
                <a:solidFill>
                  <a:srgbClr val="0000FF"/>
                </a:solidFill>
              </a:rPr>
              <a:t> </a:t>
            </a:r>
            <a:r>
              <a:rPr lang="en-GB" sz="2200" dirty="0" err="1" smtClean="0">
                <a:solidFill>
                  <a:srgbClr val="0000FF"/>
                </a:solidFill>
              </a:rPr>
              <a:t>présentation</a:t>
            </a:r>
            <a:r>
              <a:rPr lang="en-GB" sz="2200" dirty="0" smtClean="0">
                <a:solidFill>
                  <a:srgbClr val="0000FF"/>
                </a:solidFill>
              </a:rPr>
              <a:t> de Vincent </a:t>
            </a:r>
            <a:r>
              <a:rPr lang="en-GB" sz="2200" dirty="0" err="1" smtClean="0">
                <a:solidFill>
                  <a:srgbClr val="0000FF"/>
                </a:solidFill>
              </a:rPr>
              <a:t>Poireau</a:t>
            </a:r>
            <a:endParaRPr lang="en-GB" sz="2200" dirty="0">
              <a:solidFill>
                <a:srgbClr val="0000FF"/>
              </a:solidFill>
            </a:endParaRPr>
          </a:p>
        </p:txBody>
      </p:sp>
      <p:sp>
        <p:nvSpPr>
          <p:cNvPr id="12" name="ZoneTexte 11"/>
          <p:cNvSpPr txBox="1"/>
          <p:nvPr/>
        </p:nvSpPr>
        <p:spPr>
          <a:xfrm>
            <a:off x="869317" y="5805264"/>
            <a:ext cx="3126619" cy="369332"/>
          </a:xfrm>
          <a:prstGeom prst="rect">
            <a:avLst/>
          </a:prstGeom>
          <a:solidFill>
            <a:schemeClr val="accent3">
              <a:lumMod val="50000"/>
            </a:schemeClr>
          </a:solidFill>
        </p:spPr>
        <p:txBody>
          <a:bodyPr wrap="square" rtlCol="0">
            <a:spAutoFit/>
          </a:bodyPr>
          <a:lstStyle/>
          <a:p>
            <a:r>
              <a:rPr lang="en-GB" dirty="0" smtClean="0">
                <a:solidFill>
                  <a:schemeClr val="bg1"/>
                </a:solidFill>
              </a:rPr>
              <a:t>Boson de Higgs </a:t>
            </a:r>
            <a:r>
              <a:rPr lang="en-GB" sz="1600" dirty="0" smtClean="0">
                <a:solidFill>
                  <a:schemeClr val="bg1"/>
                </a:solidFill>
              </a:rPr>
              <a:t>(la masse)  </a:t>
            </a:r>
            <a:endParaRPr lang="en-GB" sz="1600" dirty="0">
              <a:solidFill>
                <a:schemeClr val="bg1"/>
              </a:solidFill>
            </a:endParaRPr>
          </a:p>
        </p:txBody>
      </p:sp>
      <p:sp>
        <p:nvSpPr>
          <p:cNvPr id="16" name="Ellipse 15"/>
          <p:cNvSpPr/>
          <p:nvPr/>
        </p:nvSpPr>
        <p:spPr>
          <a:xfrm>
            <a:off x="3419872" y="5805264"/>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a:t>
            </a:r>
            <a:endParaRPr lang="en-GB" dirty="0"/>
          </a:p>
        </p:txBody>
      </p:sp>
      <p:sp>
        <p:nvSpPr>
          <p:cNvPr id="19" name="Rectangle 18"/>
          <p:cNvSpPr/>
          <p:nvPr/>
        </p:nvSpPr>
        <p:spPr>
          <a:xfrm>
            <a:off x="755576" y="5793336"/>
            <a:ext cx="8028384" cy="453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6372200" y="5867980"/>
            <a:ext cx="2269596" cy="369332"/>
          </a:xfrm>
          <a:prstGeom prst="rect">
            <a:avLst/>
          </a:prstGeom>
          <a:noFill/>
        </p:spPr>
        <p:txBody>
          <a:bodyPr wrap="none" rtlCol="0">
            <a:spAutoFit/>
          </a:bodyPr>
          <a:lstStyle/>
          <a:p>
            <a:r>
              <a:rPr lang="fr-FR" dirty="0" smtClean="0"/>
              <a:t>Le briseur de symétrie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r="25175"/>
          <a:stretch>
            <a:fillRect/>
          </a:stretch>
        </p:blipFill>
        <p:spPr bwMode="auto">
          <a:xfrm>
            <a:off x="0" y="1737320"/>
            <a:ext cx="2267744" cy="2267744"/>
          </a:xfrm>
          <a:prstGeom prst="rect">
            <a:avLst/>
          </a:prstGeom>
          <a:noFill/>
          <a:ln w="9525">
            <a:noFill/>
            <a:miter lim="800000"/>
            <a:headEnd/>
            <a:tailEnd/>
          </a:ln>
        </p:spPr>
      </p:pic>
      <p:sp>
        <p:nvSpPr>
          <p:cNvPr id="2" name="Titre 1"/>
          <p:cNvSpPr>
            <a:spLocks noGrp="1"/>
          </p:cNvSpPr>
          <p:nvPr>
            <p:ph type="title"/>
          </p:nvPr>
        </p:nvSpPr>
        <p:spPr/>
        <p:txBody>
          <a:bodyPr>
            <a:normAutofit fontScale="90000"/>
          </a:bodyPr>
          <a:lstStyle/>
          <a:p>
            <a:r>
              <a:rPr lang="fr-FR" dirty="0" smtClean="0">
                <a:solidFill>
                  <a:srgbClr val="FF0000"/>
                </a:solidFill>
              </a:rPr>
              <a:t>Créer de nouvelles particules: comment?</a:t>
            </a:r>
            <a:br>
              <a:rPr lang="fr-FR" dirty="0" smtClean="0">
                <a:solidFill>
                  <a:srgbClr val="FF0000"/>
                </a:solidFill>
              </a:rPr>
            </a:br>
            <a:r>
              <a:rPr lang="fr-FR" dirty="0" smtClean="0">
                <a:solidFill>
                  <a:srgbClr val="FF0000"/>
                </a:solidFill>
              </a:rPr>
              <a:t>La fameuse équation E = mc</a:t>
            </a:r>
            <a:r>
              <a:rPr lang="fr-FR" baseline="30000" dirty="0" smtClean="0">
                <a:solidFill>
                  <a:srgbClr val="FF0000"/>
                </a:solidFill>
              </a:rPr>
              <a:t>2</a:t>
            </a:r>
            <a:endParaRPr lang="fr-FR" dirty="0"/>
          </a:p>
        </p:txBody>
      </p:sp>
      <p:sp>
        <p:nvSpPr>
          <p:cNvPr id="5" name="Espace réservé du pied de page 4"/>
          <p:cNvSpPr>
            <a:spLocks noGrp="1"/>
          </p:cNvSpPr>
          <p:nvPr>
            <p:ph type="ftr" sz="quarter" idx="11"/>
          </p:nvPr>
        </p:nvSpPr>
        <p:spPr/>
        <p:txBody>
          <a:bodyPr/>
          <a:lstStyle/>
          <a:p>
            <a:r>
              <a:rPr lang="fr-BE" smtClean="0"/>
              <a:t>Masterclass</a:t>
            </a:r>
            <a:endParaRPr lang="fr-BE" dirty="0"/>
          </a:p>
        </p:txBody>
      </p:sp>
      <p:sp>
        <p:nvSpPr>
          <p:cNvPr id="7" name="Espace réservé du contenu 2"/>
          <p:cNvSpPr txBox="1">
            <a:spLocks/>
          </p:cNvSpPr>
          <p:nvPr/>
        </p:nvSpPr>
        <p:spPr>
          <a:xfrm>
            <a:off x="2232248" y="1268760"/>
            <a:ext cx="6876256" cy="5256584"/>
          </a:xfrm>
          <a:prstGeom prst="rect">
            <a:avLst/>
          </a:prstGeom>
          <a:no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dirty="0" smtClean="0">
                <a:ln>
                  <a:noFill/>
                </a:ln>
                <a:solidFill>
                  <a:schemeClr val="dk1"/>
                </a:solidFill>
                <a:effectLst/>
                <a:uLnTx/>
                <a:uFillTx/>
                <a:latin typeface="+mn-lt"/>
                <a:ea typeface="+mn-ea"/>
                <a:cs typeface="+mn-cs"/>
              </a:rPr>
              <a:t>En 1905, Einstein montre l'équivalence masse-énergie par sa célèbre équation  </a:t>
            </a:r>
            <a:r>
              <a:rPr kumimoji="0" lang="fr-FR" sz="2400" b="1" i="0" u="none" strike="noStrike" kern="1200" cap="none" spc="0" normalizeH="0" baseline="0" noProof="0" dirty="0" smtClean="0">
                <a:ln>
                  <a:noFill/>
                </a:ln>
                <a:solidFill>
                  <a:schemeClr val="dk1"/>
                </a:solidFill>
                <a:effectLst/>
                <a:uLnTx/>
                <a:uFillTx/>
                <a:latin typeface="+mn-lt"/>
                <a:ea typeface="+mn-ea"/>
                <a:cs typeface="+mn-cs"/>
              </a:rPr>
              <a:t>E = mc</a:t>
            </a:r>
            <a:r>
              <a:rPr kumimoji="0" lang="fr-FR" sz="2400" b="1" i="0" u="none" strike="noStrike" kern="1200" cap="none" spc="0" normalizeH="0" baseline="30000" noProof="0" dirty="0" smtClean="0">
                <a:ln>
                  <a:noFill/>
                </a:ln>
                <a:solidFill>
                  <a:schemeClr val="dk1"/>
                </a:solidFill>
                <a:effectLst/>
                <a:uLnTx/>
                <a:uFillTx/>
                <a:latin typeface="+mn-lt"/>
                <a:ea typeface="+mn-ea"/>
                <a:cs typeface="+mn-cs"/>
              </a:rPr>
              <a:t>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dirty="0" smtClean="0">
                <a:ln>
                  <a:noFill/>
                </a:ln>
                <a:solidFill>
                  <a:schemeClr val="dk1"/>
                </a:solidFill>
                <a:effectLst/>
                <a:uLnTx/>
                <a:uFillTx/>
                <a:latin typeface="+mn-lt"/>
                <a:ea typeface="+mn-ea"/>
                <a:cs typeface="+mn-cs"/>
              </a:rPr>
              <a:t>On peut donc créer de l'énergie à partir de la masse!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2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sz="2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0" i="0" u="none" strike="noStrike" kern="1200" cap="none" spc="0" normalizeH="0" baseline="0" noProof="0" dirty="0" smtClean="0">
                <a:ln>
                  <a:noFill/>
                </a:ln>
                <a:solidFill>
                  <a:srgbClr val="C00000"/>
                </a:solidFill>
                <a:effectLst/>
                <a:uLnTx/>
                <a:uFillTx/>
                <a:latin typeface="+mn-lt"/>
                <a:ea typeface="+mn-ea"/>
                <a:cs typeface="+mn-cs"/>
              </a:rPr>
              <a:t>Et de la masse (particules lourdes) à partir d’énergie!</a:t>
            </a:r>
            <a:endParaRPr kumimoji="0" lang="fr-FR" sz="2400" b="0" i="0" u="none" strike="noStrike" kern="1200" cap="none" spc="0" normalizeH="0" baseline="0" noProof="0" dirty="0">
              <a:ln>
                <a:noFill/>
              </a:ln>
              <a:solidFill>
                <a:srgbClr val="C00000"/>
              </a:solidFill>
              <a:effectLst/>
              <a:uLnTx/>
              <a:uFillTx/>
              <a:latin typeface="+mn-lt"/>
              <a:ea typeface="+mn-ea"/>
              <a:cs typeface="+mn-cs"/>
            </a:endParaRPr>
          </a:p>
        </p:txBody>
      </p:sp>
      <p:pic>
        <p:nvPicPr>
          <p:cNvPr id="9" name="Picture 3"/>
          <p:cNvPicPr>
            <a:picLocks noChangeAspect="1" noChangeArrowheads="1"/>
          </p:cNvPicPr>
          <p:nvPr/>
        </p:nvPicPr>
        <p:blipFill>
          <a:blip r:embed="rId3" cstate="print"/>
          <a:srcRect/>
          <a:stretch>
            <a:fillRect/>
          </a:stretch>
        </p:blipFill>
        <p:spPr bwMode="auto">
          <a:xfrm>
            <a:off x="3563888" y="2564905"/>
            <a:ext cx="1512168" cy="1440160"/>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5724128" y="2492896"/>
            <a:ext cx="2513502" cy="1656184"/>
          </a:xfrm>
          <a:prstGeom prst="rect">
            <a:avLst/>
          </a:prstGeom>
          <a:noFill/>
          <a:ln w="9525">
            <a:noFill/>
            <a:miter lim="800000"/>
            <a:headEnd/>
            <a:tailEnd/>
          </a:ln>
        </p:spPr>
      </p:pic>
      <p:pic>
        <p:nvPicPr>
          <p:cNvPr id="12" name="Picture 13" descr="T35"/>
          <p:cNvPicPr>
            <a:picLocks noChangeAspect="1" noChangeArrowheads="1"/>
          </p:cNvPicPr>
          <p:nvPr/>
        </p:nvPicPr>
        <p:blipFill>
          <a:blip r:embed="rId5" cstate="print"/>
          <a:srcRect l="13422" t="8914"/>
          <a:stretch>
            <a:fillRect/>
          </a:stretch>
        </p:blipFill>
        <p:spPr bwMode="auto">
          <a:xfrm>
            <a:off x="2498876" y="4507192"/>
            <a:ext cx="2016224" cy="2129196"/>
          </a:xfrm>
          <a:prstGeom prst="rect">
            <a:avLst/>
          </a:prstGeom>
          <a:noFill/>
        </p:spPr>
      </p:pic>
      <p:sp>
        <p:nvSpPr>
          <p:cNvPr id="3" name="Espace réservé du numéro de diapositive 2"/>
          <p:cNvSpPr>
            <a:spLocks noGrp="1"/>
          </p:cNvSpPr>
          <p:nvPr>
            <p:ph type="sldNum" sz="quarter" idx="12"/>
          </p:nvPr>
        </p:nvSpPr>
        <p:spPr/>
        <p:txBody>
          <a:bodyPr/>
          <a:lstStyle/>
          <a:p>
            <a:fld id="{CF4668DC-857F-487D-BFFA-8C0CA5037977}" type="slidenum">
              <a:rPr lang="fr-BE" smtClean="0"/>
              <a:pPr/>
              <a:t>8</a:t>
            </a:fld>
            <a:endParaRPr lang="fr-BE" dirty="0"/>
          </a:p>
        </p:txBody>
      </p:sp>
      <p:sp>
        <p:nvSpPr>
          <p:cNvPr id="11" name="Espace réservé de la date 10"/>
          <p:cNvSpPr>
            <a:spLocks noGrp="1"/>
          </p:cNvSpPr>
          <p:nvPr>
            <p:ph type="dt" sz="half" idx="10"/>
          </p:nvPr>
        </p:nvSpPr>
        <p:spPr/>
        <p:txBody>
          <a:bodyPr/>
          <a:lstStyle/>
          <a:p>
            <a:r>
              <a:rPr lang="en-US" smtClean="0"/>
              <a:t>Edwige Tournefier</a:t>
            </a:r>
            <a:endParaRPr lang="fr-BE" dirty="0"/>
          </a:p>
        </p:txBody>
      </p:sp>
      <p:sp>
        <p:nvSpPr>
          <p:cNvPr id="13" name="ZoneTexte 12"/>
          <p:cNvSpPr txBox="1"/>
          <p:nvPr/>
        </p:nvSpPr>
        <p:spPr>
          <a:xfrm>
            <a:off x="5057006" y="5110125"/>
            <a:ext cx="3935565" cy="461665"/>
          </a:xfrm>
          <a:prstGeom prst="rect">
            <a:avLst/>
          </a:prstGeom>
          <a:noFill/>
        </p:spPr>
        <p:txBody>
          <a:bodyPr wrap="none" rtlCol="0">
            <a:spAutoFit/>
          </a:bodyPr>
          <a:lstStyle/>
          <a:p>
            <a:r>
              <a:rPr lang="fr-FR" sz="2400" dirty="0" smtClean="0">
                <a:solidFill>
                  <a:srgbClr val="0000FF"/>
                </a:solidFill>
                <a:sym typeface="Symbol" panose="05050102010706020507" pitchFamily="18" charset="2"/>
              </a:rPr>
              <a:t> </a:t>
            </a:r>
            <a:r>
              <a:rPr lang="fr-FR" sz="2400" dirty="0" smtClean="0">
                <a:solidFill>
                  <a:srgbClr val="0000FF"/>
                </a:solidFill>
              </a:rPr>
              <a:t>Accélérateurs de particules</a:t>
            </a:r>
            <a:endParaRPr lang="fr-FR" sz="2400" dirty="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1027" descr="collision"/>
          <p:cNvPicPr>
            <a:picLocks noChangeAspect="1" noChangeArrowheads="1"/>
          </p:cNvPicPr>
          <p:nvPr/>
        </p:nvPicPr>
        <p:blipFill>
          <a:blip r:embed="rId3" cstate="print"/>
          <a:srcRect/>
          <a:stretch>
            <a:fillRect/>
          </a:stretch>
        </p:blipFill>
        <p:spPr bwMode="auto">
          <a:xfrm>
            <a:off x="153769" y="285728"/>
            <a:ext cx="8990231" cy="6302397"/>
          </a:xfrm>
          <a:prstGeom prst="rect">
            <a:avLst/>
          </a:prstGeom>
          <a:noFill/>
          <a:ln w="9525">
            <a:noFill/>
            <a:miter lim="800000"/>
            <a:headEnd/>
            <a:tailEnd/>
          </a:ln>
        </p:spPr>
      </p:pic>
      <p:sp>
        <p:nvSpPr>
          <p:cNvPr id="4" name="Titre 1"/>
          <p:cNvSpPr txBox="1">
            <a:spLocks/>
          </p:cNvSpPr>
          <p:nvPr/>
        </p:nvSpPr>
        <p:spPr>
          <a:xfrm>
            <a:off x="571440" y="0"/>
            <a:ext cx="857256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rgbClr val="FF0000"/>
                </a:solidFill>
                <a:effectLst/>
                <a:uLnTx/>
                <a:uFillTx/>
                <a:latin typeface="+mj-lt"/>
                <a:ea typeface="+mj-ea"/>
                <a:cs typeface="+mj-cs"/>
              </a:rPr>
              <a:t>Comment </a:t>
            </a:r>
            <a:r>
              <a:rPr kumimoji="0" lang="fr-FR" sz="4400" b="0" i="0" u="none" strike="noStrike" kern="1200" cap="none" spc="0" normalizeH="0" baseline="0" dirty="0" smtClean="0">
                <a:ln>
                  <a:noFill/>
                </a:ln>
                <a:solidFill>
                  <a:srgbClr val="FF0000"/>
                </a:solidFill>
                <a:effectLst/>
                <a:uLnTx/>
                <a:uFillTx/>
                <a:latin typeface="+mj-lt"/>
                <a:ea typeface="+mj-ea"/>
                <a:cs typeface="+mj-cs"/>
              </a:rPr>
              <a:t>détecter</a:t>
            </a:r>
            <a:r>
              <a:rPr kumimoji="0" lang="fr-FR" sz="4400" b="0" i="0" u="none" strike="noStrike" kern="1200" cap="none" spc="0" normalizeH="0" baseline="0" noProof="0" dirty="0" smtClean="0">
                <a:ln>
                  <a:noFill/>
                </a:ln>
                <a:solidFill>
                  <a:srgbClr val="FF0000"/>
                </a:solidFill>
                <a:effectLst/>
                <a:uLnTx/>
                <a:uFillTx/>
                <a:latin typeface="+mj-lt"/>
                <a:ea typeface="+mj-ea"/>
                <a:cs typeface="+mj-cs"/>
              </a:rPr>
              <a:t> ces particules?</a:t>
            </a:r>
            <a:endParaRPr kumimoji="0" lang="fr-FR"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9" name="Ellipse 8"/>
          <p:cNvSpPr/>
          <p:nvPr/>
        </p:nvSpPr>
        <p:spPr>
          <a:xfrm>
            <a:off x="6858016" y="3214686"/>
            <a:ext cx="428628" cy="42862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858016" y="3214686"/>
            <a:ext cx="349776" cy="461665"/>
          </a:xfrm>
          <a:prstGeom prst="rect">
            <a:avLst/>
          </a:prstGeom>
          <a:noFill/>
        </p:spPr>
        <p:txBody>
          <a:bodyPr wrap="none" rtlCol="0">
            <a:spAutoFit/>
          </a:bodyPr>
          <a:lstStyle/>
          <a:p>
            <a:r>
              <a:rPr lang="fr-FR" sz="2400" b="1" dirty="0" smtClean="0"/>
              <a:t>p</a:t>
            </a:r>
            <a:endParaRPr lang="fr-FR" sz="2400" b="1" dirty="0"/>
          </a:p>
        </p:txBody>
      </p:sp>
      <p:sp>
        <p:nvSpPr>
          <p:cNvPr id="10" name="Ellipse 9"/>
          <p:cNvSpPr/>
          <p:nvPr/>
        </p:nvSpPr>
        <p:spPr>
          <a:xfrm>
            <a:off x="1571604" y="3214686"/>
            <a:ext cx="428628" cy="42862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571604" y="3214686"/>
            <a:ext cx="421214" cy="461665"/>
          </a:xfrm>
          <a:prstGeom prst="rect">
            <a:avLst/>
          </a:prstGeom>
          <a:noFill/>
        </p:spPr>
        <p:txBody>
          <a:bodyPr wrap="square" rtlCol="0">
            <a:spAutoFit/>
          </a:bodyPr>
          <a:lstStyle/>
          <a:p>
            <a:r>
              <a:rPr lang="fr-FR" sz="2400" b="1" dirty="0" smtClean="0"/>
              <a:t>p</a:t>
            </a:r>
            <a:endParaRPr lang="fr-FR" sz="2400" b="1" dirty="0"/>
          </a:p>
        </p:txBody>
      </p:sp>
      <p:sp>
        <p:nvSpPr>
          <p:cNvPr id="12" name="ZoneTexte 11"/>
          <p:cNvSpPr txBox="1"/>
          <p:nvPr/>
        </p:nvSpPr>
        <p:spPr>
          <a:xfrm>
            <a:off x="6429388" y="3786190"/>
            <a:ext cx="1380506" cy="892552"/>
          </a:xfrm>
          <a:prstGeom prst="rect">
            <a:avLst/>
          </a:prstGeom>
          <a:solidFill>
            <a:schemeClr val="bg1">
              <a:lumMod val="85000"/>
            </a:schemeClr>
          </a:solidFill>
        </p:spPr>
        <p:txBody>
          <a:bodyPr wrap="none" rtlCol="0">
            <a:spAutoFit/>
          </a:bodyPr>
          <a:lstStyle/>
          <a:p>
            <a:pPr algn="ctr"/>
            <a:endParaRPr lang="fr-FR" sz="1200" dirty="0" smtClean="0"/>
          </a:p>
          <a:p>
            <a:pPr algn="ctr"/>
            <a:r>
              <a:rPr lang="fr-FR" sz="2800" dirty="0" smtClean="0">
                <a:latin typeface="Berlin Sans FB" pitchFamily="34" charset="0"/>
              </a:rPr>
              <a:t>Proton </a:t>
            </a:r>
            <a:r>
              <a:rPr lang="fr-FR" sz="2800" dirty="0" smtClean="0"/>
              <a:t> </a:t>
            </a:r>
          </a:p>
          <a:p>
            <a:pPr algn="ctr"/>
            <a:endParaRPr lang="fr-FR" sz="1200" dirty="0"/>
          </a:p>
        </p:txBody>
      </p:sp>
      <p:sp>
        <p:nvSpPr>
          <p:cNvPr id="13" name="ZoneTexte 12"/>
          <p:cNvSpPr txBox="1"/>
          <p:nvPr/>
        </p:nvSpPr>
        <p:spPr>
          <a:xfrm>
            <a:off x="1142976" y="3786190"/>
            <a:ext cx="1419299" cy="861774"/>
          </a:xfrm>
          <a:prstGeom prst="rect">
            <a:avLst/>
          </a:prstGeom>
          <a:solidFill>
            <a:schemeClr val="bg1">
              <a:lumMod val="85000"/>
            </a:schemeClr>
          </a:solidFill>
        </p:spPr>
        <p:txBody>
          <a:bodyPr wrap="square" rtlCol="0">
            <a:spAutoFit/>
          </a:bodyPr>
          <a:lstStyle/>
          <a:p>
            <a:pPr algn="ctr"/>
            <a:endParaRPr lang="fr-FR" sz="1000" dirty="0" smtClean="0"/>
          </a:p>
          <a:p>
            <a:pPr algn="ctr"/>
            <a:r>
              <a:rPr lang="fr-FR" sz="2800" dirty="0" smtClean="0">
                <a:latin typeface="Berlin Sans FB" pitchFamily="34" charset="0"/>
              </a:rPr>
              <a:t>Proton  </a:t>
            </a:r>
            <a:r>
              <a:rPr lang="fr-FR" sz="2800" dirty="0" smtClean="0"/>
              <a:t> </a:t>
            </a:r>
          </a:p>
          <a:p>
            <a:pPr algn="ctr"/>
            <a:endParaRPr lang="fr-FR" sz="1000" dirty="0"/>
          </a:p>
        </p:txBody>
      </p:sp>
      <p:grpSp>
        <p:nvGrpSpPr>
          <p:cNvPr id="14" name="Group 4"/>
          <p:cNvGrpSpPr>
            <a:grpSpLocks/>
          </p:cNvGrpSpPr>
          <p:nvPr/>
        </p:nvGrpSpPr>
        <p:grpSpPr bwMode="auto">
          <a:xfrm>
            <a:off x="2318856" y="2928936"/>
            <a:ext cx="4069228" cy="1057056"/>
            <a:chOff x="3659" y="3805"/>
            <a:chExt cx="2107" cy="837"/>
          </a:xfrm>
        </p:grpSpPr>
        <p:grpSp>
          <p:nvGrpSpPr>
            <p:cNvPr id="15" name="Group 5"/>
            <p:cNvGrpSpPr>
              <a:grpSpLocks/>
            </p:cNvGrpSpPr>
            <p:nvPr/>
          </p:nvGrpSpPr>
          <p:grpSpPr bwMode="auto">
            <a:xfrm flipH="1">
              <a:off x="3825" y="4301"/>
              <a:ext cx="809" cy="0"/>
              <a:chOff x="8096" y="4470"/>
              <a:chExt cx="5443" cy="0"/>
            </a:xfrm>
          </p:grpSpPr>
          <p:sp>
            <p:nvSpPr>
              <p:cNvPr id="251" name="Line 6"/>
              <p:cNvSpPr>
                <a:spLocks noChangeShapeType="1"/>
              </p:cNvSpPr>
              <p:nvPr/>
            </p:nvSpPr>
            <p:spPr bwMode="auto">
              <a:xfrm>
                <a:off x="8096" y="4470"/>
                <a:ext cx="1769" cy="0"/>
              </a:xfrm>
              <a:prstGeom prst="line">
                <a:avLst/>
              </a:prstGeom>
              <a:noFill/>
              <a:ln w="28575">
                <a:solidFill>
                  <a:srgbClr val="FF9900"/>
                </a:solidFill>
                <a:round/>
                <a:headEnd/>
                <a:tailEnd/>
              </a:ln>
            </p:spPr>
            <p:txBody>
              <a:bodyPr/>
              <a:lstStyle/>
              <a:p>
                <a:endParaRPr lang="fr-FR"/>
              </a:p>
            </p:txBody>
          </p:sp>
          <p:sp>
            <p:nvSpPr>
              <p:cNvPr id="252" name="Line 7"/>
              <p:cNvSpPr>
                <a:spLocks noChangeShapeType="1"/>
              </p:cNvSpPr>
              <p:nvPr/>
            </p:nvSpPr>
            <p:spPr bwMode="auto">
              <a:xfrm>
                <a:off x="10183" y="4470"/>
                <a:ext cx="1406" cy="0"/>
              </a:xfrm>
              <a:prstGeom prst="line">
                <a:avLst/>
              </a:prstGeom>
              <a:noFill/>
              <a:ln w="28575">
                <a:solidFill>
                  <a:srgbClr val="FF9900"/>
                </a:solidFill>
                <a:round/>
                <a:headEnd/>
                <a:tailEnd/>
              </a:ln>
            </p:spPr>
            <p:txBody>
              <a:bodyPr/>
              <a:lstStyle/>
              <a:p>
                <a:endParaRPr lang="fr-FR"/>
              </a:p>
            </p:txBody>
          </p:sp>
          <p:sp>
            <p:nvSpPr>
              <p:cNvPr id="253" name="Line 8"/>
              <p:cNvSpPr>
                <a:spLocks noChangeShapeType="1"/>
              </p:cNvSpPr>
              <p:nvPr/>
            </p:nvSpPr>
            <p:spPr bwMode="auto">
              <a:xfrm flipH="1">
                <a:off x="11952" y="4470"/>
                <a:ext cx="861" cy="0"/>
              </a:xfrm>
              <a:prstGeom prst="line">
                <a:avLst/>
              </a:prstGeom>
              <a:noFill/>
              <a:ln w="28575">
                <a:solidFill>
                  <a:srgbClr val="FF9900"/>
                </a:solidFill>
                <a:round/>
                <a:headEnd/>
                <a:tailEnd/>
              </a:ln>
            </p:spPr>
            <p:txBody>
              <a:bodyPr/>
              <a:lstStyle/>
              <a:p>
                <a:endParaRPr lang="fr-FR"/>
              </a:p>
            </p:txBody>
          </p:sp>
          <p:sp>
            <p:nvSpPr>
              <p:cNvPr id="254" name="Line 9"/>
              <p:cNvSpPr>
                <a:spLocks noChangeShapeType="1"/>
              </p:cNvSpPr>
              <p:nvPr/>
            </p:nvSpPr>
            <p:spPr bwMode="auto">
              <a:xfrm>
                <a:off x="13040" y="4470"/>
                <a:ext cx="499" cy="0"/>
              </a:xfrm>
              <a:prstGeom prst="line">
                <a:avLst/>
              </a:prstGeom>
              <a:noFill/>
              <a:ln w="28575">
                <a:solidFill>
                  <a:srgbClr val="FF9900"/>
                </a:solidFill>
                <a:round/>
                <a:headEnd/>
                <a:tailEnd/>
              </a:ln>
            </p:spPr>
            <p:txBody>
              <a:bodyPr/>
              <a:lstStyle/>
              <a:p>
                <a:endParaRPr lang="fr-FR"/>
              </a:p>
            </p:txBody>
          </p:sp>
        </p:grpSp>
        <p:grpSp>
          <p:nvGrpSpPr>
            <p:cNvPr id="16" name="Group 10"/>
            <p:cNvGrpSpPr>
              <a:grpSpLocks/>
            </p:cNvGrpSpPr>
            <p:nvPr/>
          </p:nvGrpSpPr>
          <p:grpSpPr bwMode="auto">
            <a:xfrm>
              <a:off x="4797" y="4093"/>
              <a:ext cx="809" cy="0"/>
              <a:chOff x="8096" y="4470"/>
              <a:chExt cx="5443" cy="0"/>
            </a:xfrm>
          </p:grpSpPr>
          <p:sp>
            <p:nvSpPr>
              <p:cNvPr id="247" name="Line 11"/>
              <p:cNvSpPr>
                <a:spLocks noChangeShapeType="1"/>
              </p:cNvSpPr>
              <p:nvPr/>
            </p:nvSpPr>
            <p:spPr bwMode="auto">
              <a:xfrm>
                <a:off x="8096" y="4470"/>
                <a:ext cx="1769" cy="0"/>
              </a:xfrm>
              <a:prstGeom prst="line">
                <a:avLst/>
              </a:prstGeom>
              <a:noFill/>
              <a:ln w="28575">
                <a:solidFill>
                  <a:srgbClr val="FF9900"/>
                </a:solidFill>
                <a:round/>
                <a:headEnd/>
                <a:tailEnd/>
              </a:ln>
            </p:spPr>
            <p:txBody>
              <a:bodyPr/>
              <a:lstStyle/>
              <a:p>
                <a:endParaRPr lang="fr-FR"/>
              </a:p>
            </p:txBody>
          </p:sp>
          <p:sp>
            <p:nvSpPr>
              <p:cNvPr id="248" name="Line 12"/>
              <p:cNvSpPr>
                <a:spLocks noChangeShapeType="1"/>
              </p:cNvSpPr>
              <p:nvPr/>
            </p:nvSpPr>
            <p:spPr bwMode="auto">
              <a:xfrm>
                <a:off x="10183" y="4470"/>
                <a:ext cx="1406" cy="0"/>
              </a:xfrm>
              <a:prstGeom prst="line">
                <a:avLst/>
              </a:prstGeom>
              <a:noFill/>
              <a:ln w="28575">
                <a:solidFill>
                  <a:srgbClr val="FF9900"/>
                </a:solidFill>
                <a:round/>
                <a:headEnd/>
                <a:tailEnd/>
              </a:ln>
            </p:spPr>
            <p:txBody>
              <a:bodyPr/>
              <a:lstStyle/>
              <a:p>
                <a:endParaRPr lang="fr-FR"/>
              </a:p>
            </p:txBody>
          </p:sp>
          <p:sp>
            <p:nvSpPr>
              <p:cNvPr id="249" name="Line 13"/>
              <p:cNvSpPr>
                <a:spLocks noChangeShapeType="1"/>
              </p:cNvSpPr>
              <p:nvPr/>
            </p:nvSpPr>
            <p:spPr bwMode="auto">
              <a:xfrm>
                <a:off x="11952" y="4470"/>
                <a:ext cx="861" cy="0"/>
              </a:xfrm>
              <a:prstGeom prst="line">
                <a:avLst/>
              </a:prstGeom>
              <a:noFill/>
              <a:ln w="28575">
                <a:solidFill>
                  <a:srgbClr val="FF9900"/>
                </a:solidFill>
                <a:round/>
                <a:headEnd/>
                <a:tailEnd/>
              </a:ln>
            </p:spPr>
            <p:txBody>
              <a:bodyPr/>
              <a:lstStyle/>
              <a:p>
                <a:endParaRPr lang="fr-FR"/>
              </a:p>
            </p:txBody>
          </p:sp>
          <p:sp>
            <p:nvSpPr>
              <p:cNvPr id="250" name="Line 14"/>
              <p:cNvSpPr>
                <a:spLocks noChangeShapeType="1"/>
              </p:cNvSpPr>
              <p:nvPr/>
            </p:nvSpPr>
            <p:spPr bwMode="auto">
              <a:xfrm>
                <a:off x="13040" y="4470"/>
                <a:ext cx="499" cy="0"/>
              </a:xfrm>
              <a:prstGeom prst="line">
                <a:avLst/>
              </a:prstGeom>
              <a:noFill/>
              <a:ln w="28575">
                <a:solidFill>
                  <a:srgbClr val="FF9900"/>
                </a:solidFill>
                <a:round/>
                <a:headEnd/>
                <a:tailEnd/>
              </a:ln>
            </p:spPr>
            <p:txBody>
              <a:bodyPr/>
              <a:lstStyle/>
              <a:p>
                <a:endParaRPr lang="fr-FR"/>
              </a:p>
            </p:txBody>
          </p:sp>
        </p:grpSp>
        <p:sp>
          <p:nvSpPr>
            <p:cNvPr id="17" name="Oval 15"/>
            <p:cNvSpPr>
              <a:spLocks noChangeArrowheads="1"/>
            </p:cNvSpPr>
            <p:nvPr/>
          </p:nvSpPr>
          <p:spPr bwMode="auto">
            <a:xfrm>
              <a:off x="4483" y="3805"/>
              <a:ext cx="297" cy="497"/>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fr-FR"/>
            </a:p>
          </p:txBody>
        </p:sp>
        <p:grpSp>
          <p:nvGrpSpPr>
            <p:cNvPr id="18" name="Group 16"/>
            <p:cNvGrpSpPr>
              <a:grpSpLocks/>
            </p:cNvGrpSpPr>
            <p:nvPr/>
          </p:nvGrpSpPr>
          <p:grpSpPr bwMode="auto">
            <a:xfrm rot="-681839">
              <a:off x="4587" y="3943"/>
              <a:ext cx="65" cy="51"/>
              <a:chOff x="0" y="6512"/>
              <a:chExt cx="21386" cy="6122"/>
            </a:xfrm>
          </p:grpSpPr>
          <p:grpSp>
            <p:nvGrpSpPr>
              <p:cNvPr id="217" name="Group 17"/>
              <p:cNvGrpSpPr>
                <a:grpSpLocks/>
              </p:cNvGrpSpPr>
              <p:nvPr/>
            </p:nvGrpSpPr>
            <p:grpSpPr bwMode="auto">
              <a:xfrm>
                <a:off x="8595" y="6512"/>
                <a:ext cx="4309" cy="6122"/>
                <a:chOff x="8595" y="6512"/>
                <a:chExt cx="4309" cy="6122"/>
              </a:xfrm>
            </p:grpSpPr>
            <p:sp>
              <p:nvSpPr>
                <p:cNvPr id="242" name="Arc 1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3" name="Arc 1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4" name="Arc 2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5" name="Arc 2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46" name="Line 2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18" name="Group 23"/>
              <p:cNvGrpSpPr>
                <a:grpSpLocks/>
              </p:cNvGrpSpPr>
              <p:nvPr/>
            </p:nvGrpSpPr>
            <p:grpSpPr bwMode="auto">
              <a:xfrm>
                <a:off x="12768" y="6512"/>
                <a:ext cx="4309" cy="6122"/>
                <a:chOff x="8595" y="6512"/>
                <a:chExt cx="4309" cy="6122"/>
              </a:xfrm>
            </p:grpSpPr>
            <p:sp>
              <p:nvSpPr>
                <p:cNvPr id="237" name="Arc 2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8" name="Arc 2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9" name="Arc 2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0" name="Arc 2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41" name="Line 2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19" name="Group 29"/>
              <p:cNvGrpSpPr>
                <a:grpSpLocks/>
              </p:cNvGrpSpPr>
              <p:nvPr/>
            </p:nvGrpSpPr>
            <p:grpSpPr bwMode="auto">
              <a:xfrm>
                <a:off x="4377" y="6512"/>
                <a:ext cx="4309" cy="6122"/>
                <a:chOff x="8595" y="6512"/>
                <a:chExt cx="4309" cy="6122"/>
              </a:xfrm>
            </p:grpSpPr>
            <p:sp>
              <p:nvSpPr>
                <p:cNvPr id="232" name="Arc 3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3" name="Arc 3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4" name="Arc 3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5" name="Arc 3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36" name="Line 3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20" name="Group 35"/>
              <p:cNvGrpSpPr>
                <a:grpSpLocks/>
              </p:cNvGrpSpPr>
              <p:nvPr/>
            </p:nvGrpSpPr>
            <p:grpSpPr bwMode="auto">
              <a:xfrm>
                <a:off x="0" y="6512"/>
                <a:ext cx="4309" cy="6122"/>
                <a:chOff x="8595" y="6512"/>
                <a:chExt cx="4309" cy="6122"/>
              </a:xfrm>
            </p:grpSpPr>
            <p:sp>
              <p:nvSpPr>
                <p:cNvPr id="227" name="Arc 3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8" name="Arc 3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9" name="Arc 3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0" name="Arc 3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31" name="Line 4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21" name="Group 41"/>
              <p:cNvGrpSpPr>
                <a:grpSpLocks/>
              </p:cNvGrpSpPr>
              <p:nvPr/>
            </p:nvGrpSpPr>
            <p:grpSpPr bwMode="auto">
              <a:xfrm>
                <a:off x="17077" y="6512"/>
                <a:ext cx="4309" cy="6122"/>
                <a:chOff x="8595" y="6512"/>
                <a:chExt cx="4309" cy="6122"/>
              </a:xfrm>
            </p:grpSpPr>
            <p:sp>
              <p:nvSpPr>
                <p:cNvPr id="222" name="Arc 4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3" name="Arc 4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4" name="Arc 4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5" name="Arc 4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26" name="Line 4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19" name="Group 47"/>
            <p:cNvGrpSpPr>
              <a:grpSpLocks/>
            </p:cNvGrpSpPr>
            <p:nvPr/>
          </p:nvGrpSpPr>
          <p:grpSpPr bwMode="auto">
            <a:xfrm rot="-4434957">
              <a:off x="4639" y="4045"/>
              <a:ext cx="108" cy="31"/>
              <a:chOff x="0" y="6512"/>
              <a:chExt cx="21386" cy="6122"/>
            </a:xfrm>
          </p:grpSpPr>
          <p:grpSp>
            <p:nvGrpSpPr>
              <p:cNvPr id="187" name="Group 48"/>
              <p:cNvGrpSpPr>
                <a:grpSpLocks/>
              </p:cNvGrpSpPr>
              <p:nvPr/>
            </p:nvGrpSpPr>
            <p:grpSpPr bwMode="auto">
              <a:xfrm>
                <a:off x="8595" y="6512"/>
                <a:ext cx="4309" cy="6122"/>
                <a:chOff x="8595" y="6512"/>
                <a:chExt cx="4309" cy="6122"/>
              </a:xfrm>
            </p:grpSpPr>
            <p:sp>
              <p:nvSpPr>
                <p:cNvPr id="212" name="Arc 49"/>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13" name="Arc 50"/>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14" name="Arc 51"/>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15" name="Arc 52"/>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16" name="Line 53"/>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88" name="Group 54"/>
              <p:cNvGrpSpPr>
                <a:grpSpLocks/>
              </p:cNvGrpSpPr>
              <p:nvPr/>
            </p:nvGrpSpPr>
            <p:grpSpPr bwMode="auto">
              <a:xfrm>
                <a:off x="12768" y="6512"/>
                <a:ext cx="4309" cy="6122"/>
                <a:chOff x="8595" y="6512"/>
                <a:chExt cx="4309" cy="6122"/>
              </a:xfrm>
            </p:grpSpPr>
            <p:sp>
              <p:nvSpPr>
                <p:cNvPr id="207" name="Arc 55"/>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08" name="Arc 56"/>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09" name="Arc 57"/>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10" name="Arc 58"/>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11" name="Line 59"/>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89" name="Group 60"/>
              <p:cNvGrpSpPr>
                <a:grpSpLocks/>
              </p:cNvGrpSpPr>
              <p:nvPr/>
            </p:nvGrpSpPr>
            <p:grpSpPr bwMode="auto">
              <a:xfrm>
                <a:off x="4377" y="6512"/>
                <a:ext cx="4309" cy="6122"/>
                <a:chOff x="8595" y="6512"/>
                <a:chExt cx="4309" cy="6122"/>
              </a:xfrm>
            </p:grpSpPr>
            <p:sp>
              <p:nvSpPr>
                <p:cNvPr id="202" name="Arc 61"/>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03" name="Arc 62"/>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04" name="Arc 63"/>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05" name="Arc 64"/>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06" name="Line 65"/>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90" name="Group 66"/>
              <p:cNvGrpSpPr>
                <a:grpSpLocks/>
              </p:cNvGrpSpPr>
              <p:nvPr/>
            </p:nvGrpSpPr>
            <p:grpSpPr bwMode="auto">
              <a:xfrm>
                <a:off x="0" y="6512"/>
                <a:ext cx="4309" cy="6122"/>
                <a:chOff x="8595" y="6512"/>
                <a:chExt cx="4309" cy="6122"/>
              </a:xfrm>
            </p:grpSpPr>
            <p:sp>
              <p:nvSpPr>
                <p:cNvPr id="197" name="Arc 67"/>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98" name="Arc 68"/>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99" name="Arc 69"/>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00" name="Arc 70"/>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01" name="Line 71"/>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91" name="Group 72"/>
              <p:cNvGrpSpPr>
                <a:grpSpLocks/>
              </p:cNvGrpSpPr>
              <p:nvPr/>
            </p:nvGrpSpPr>
            <p:grpSpPr bwMode="auto">
              <a:xfrm>
                <a:off x="17077" y="6512"/>
                <a:ext cx="4309" cy="6122"/>
                <a:chOff x="8595" y="6512"/>
                <a:chExt cx="4309" cy="6122"/>
              </a:xfrm>
            </p:grpSpPr>
            <p:sp>
              <p:nvSpPr>
                <p:cNvPr id="192" name="Arc 73"/>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93" name="Arc 74"/>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94" name="Arc 75"/>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95" name="Arc 76"/>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96" name="Line 77"/>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20" name="Group 78"/>
            <p:cNvGrpSpPr>
              <a:grpSpLocks/>
            </p:cNvGrpSpPr>
            <p:nvPr/>
          </p:nvGrpSpPr>
          <p:grpSpPr bwMode="auto">
            <a:xfrm rot="3858794">
              <a:off x="4530" y="4087"/>
              <a:ext cx="108" cy="48"/>
              <a:chOff x="0" y="6512"/>
              <a:chExt cx="21386" cy="6122"/>
            </a:xfrm>
          </p:grpSpPr>
          <p:grpSp>
            <p:nvGrpSpPr>
              <p:cNvPr id="157" name="Group 79"/>
              <p:cNvGrpSpPr>
                <a:grpSpLocks/>
              </p:cNvGrpSpPr>
              <p:nvPr/>
            </p:nvGrpSpPr>
            <p:grpSpPr bwMode="auto">
              <a:xfrm>
                <a:off x="8595" y="6512"/>
                <a:ext cx="4309" cy="6122"/>
                <a:chOff x="8595" y="6512"/>
                <a:chExt cx="4309" cy="6122"/>
              </a:xfrm>
            </p:grpSpPr>
            <p:sp>
              <p:nvSpPr>
                <p:cNvPr id="182" name="Arc 8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83" name="Arc 8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84" name="Arc 8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85" name="Arc 8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86" name="Line 8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58" name="Group 85"/>
              <p:cNvGrpSpPr>
                <a:grpSpLocks/>
              </p:cNvGrpSpPr>
              <p:nvPr/>
            </p:nvGrpSpPr>
            <p:grpSpPr bwMode="auto">
              <a:xfrm>
                <a:off x="12768" y="6512"/>
                <a:ext cx="4309" cy="6122"/>
                <a:chOff x="8595" y="6512"/>
                <a:chExt cx="4309" cy="6122"/>
              </a:xfrm>
            </p:grpSpPr>
            <p:sp>
              <p:nvSpPr>
                <p:cNvPr id="177" name="Arc 8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78" name="Arc 8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79" name="Arc 8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80" name="Arc 8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81" name="Line 9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59" name="Group 91"/>
              <p:cNvGrpSpPr>
                <a:grpSpLocks/>
              </p:cNvGrpSpPr>
              <p:nvPr/>
            </p:nvGrpSpPr>
            <p:grpSpPr bwMode="auto">
              <a:xfrm>
                <a:off x="4377" y="6512"/>
                <a:ext cx="4309" cy="6122"/>
                <a:chOff x="8595" y="6512"/>
                <a:chExt cx="4309" cy="6122"/>
              </a:xfrm>
            </p:grpSpPr>
            <p:sp>
              <p:nvSpPr>
                <p:cNvPr id="172" name="Arc 9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73" name="Arc 9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74" name="Arc 9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75" name="Arc 9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76" name="Line 9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60" name="Group 97"/>
              <p:cNvGrpSpPr>
                <a:grpSpLocks/>
              </p:cNvGrpSpPr>
              <p:nvPr/>
            </p:nvGrpSpPr>
            <p:grpSpPr bwMode="auto">
              <a:xfrm>
                <a:off x="0" y="6512"/>
                <a:ext cx="4309" cy="6122"/>
                <a:chOff x="8595" y="6512"/>
                <a:chExt cx="4309" cy="6122"/>
              </a:xfrm>
            </p:grpSpPr>
            <p:sp>
              <p:nvSpPr>
                <p:cNvPr id="167" name="Arc 9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68" name="Arc 9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69" name="Arc 10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70" name="Arc 10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71" name="Line 10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61" name="Group 103"/>
              <p:cNvGrpSpPr>
                <a:grpSpLocks/>
              </p:cNvGrpSpPr>
              <p:nvPr/>
            </p:nvGrpSpPr>
            <p:grpSpPr bwMode="auto">
              <a:xfrm>
                <a:off x="17077" y="6512"/>
                <a:ext cx="4309" cy="6122"/>
                <a:chOff x="8595" y="6512"/>
                <a:chExt cx="4309" cy="6122"/>
              </a:xfrm>
            </p:grpSpPr>
            <p:sp>
              <p:nvSpPr>
                <p:cNvPr id="162" name="Arc 10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63" name="Arc 10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64" name="Arc 10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65" name="Arc 10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66" name="Line 10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sp>
          <p:nvSpPr>
            <p:cNvPr id="21" name="Oval 109"/>
            <p:cNvSpPr>
              <a:spLocks noChangeArrowheads="1"/>
            </p:cNvSpPr>
            <p:nvPr/>
          </p:nvSpPr>
          <p:spPr bwMode="auto">
            <a:xfrm>
              <a:off x="4652" y="4093"/>
              <a:ext cx="297" cy="497"/>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fr-FR"/>
            </a:p>
          </p:txBody>
        </p:sp>
        <p:grpSp>
          <p:nvGrpSpPr>
            <p:cNvPr id="22" name="Group 110"/>
            <p:cNvGrpSpPr>
              <a:grpSpLocks/>
            </p:cNvGrpSpPr>
            <p:nvPr/>
          </p:nvGrpSpPr>
          <p:grpSpPr bwMode="auto">
            <a:xfrm rot="-681839">
              <a:off x="4756" y="4231"/>
              <a:ext cx="65" cy="51"/>
              <a:chOff x="0" y="6512"/>
              <a:chExt cx="21386" cy="6122"/>
            </a:xfrm>
          </p:grpSpPr>
          <p:grpSp>
            <p:nvGrpSpPr>
              <p:cNvPr id="127" name="Group 111"/>
              <p:cNvGrpSpPr>
                <a:grpSpLocks/>
              </p:cNvGrpSpPr>
              <p:nvPr/>
            </p:nvGrpSpPr>
            <p:grpSpPr bwMode="auto">
              <a:xfrm>
                <a:off x="8595" y="6512"/>
                <a:ext cx="4309" cy="6122"/>
                <a:chOff x="8595" y="6512"/>
                <a:chExt cx="4309" cy="6122"/>
              </a:xfrm>
            </p:grpSpPr>
            <p:sp>
              <p:nvSpPr>
                <p:cNvPr id="152" name="Arc 11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53" name="Arc 11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54" name="Arc 11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55" name="Arc 11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56" name="Line 11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28" name="Group 117"/>
              <p:cNvGrpSpPr>
                <a:grpSpLocks/>
              </p:cNvGrpSpPr>
              <p:nvPr/>
            </p:nvGrpSpPr>
            <p:grpSpPr bwMode="auto">
              <a:xfrm>
                <a:off x="12768" y="6512"/>
                <a:ext cx="4309" cy="6122"/>
                <a:chOff x="8595" y="6512"/>
                <a:chExt cx="4309" cy="6122"/>
              </a:xfrm>
            </p:grpSpPr>
            <p:sp>
              <p:nvSpPr>
                <p:cNvPr id="147" name="Arc 11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48" name="Arc 11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49" name="Arc 12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50" name="Arc 12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51" name="Line 12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29" name="Group 123"/>
              <p:cNvGrpSpPr>
                <a:grpSpLocks/>
              </p:cNvGrpSpPr>
              <p:nvPr/>
            </p:nvGrpSpPr>
            <p:grpSpPr bwMode="auto">
              <a:xfrm>
                <a:off x="4377" y="6512"/>
                <a:ext cx="4309" cy="6122"/>
                <a:chOff x="8595" y="6512"/>
                <a:chExt cx="4309" cy="6122"/>
              </a:xfrm>
            </p:grpSpPr>
            <p:sp>
              <p:nvSpPr>
                <p:cNvPr id="142" name="Arc 12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43" name="Arc 12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44" name="Arc 12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45" name="Arc 12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46" name="Line 12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30" name="Group 129"/>
              <p:cNvGrpSpPr>
                <a:grpSpLocks/>
              </p:cNvGrpSpPr>
              <p:nvPr/>
            </p:nvGrpSpPr>
            <p:grpSpPr bwMode="auto">
              <a:xfrm>
                <a:off x="0" y="6512"/>
                <a:ext cx="4309" cy="6122"/>
                <a:chOff x="8595" y="6512"/>
                <a:chExt cx="4309" cy="6122"/>
              </a:xfrm>
            </p:grpSpPr>
            <p:sp>
              <p:nvSpPr>
                <p:cNvPr id="137" name="Arc 13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38" name="Arc 13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39" name="Arc 13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40" name="Arc 13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41" name="Line 13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31" name="Group 135"/>
              <p:cNvGrpSpPr>
                <a:grpSpLocks/>
              </p:cNvGrpSpPr>
              <p:nvPr/>
            </p:nvGrpSpPr>
            <p:grpSpPr bwMode="auto">
              <a:xfrm>
                <a:off x="17077" y="6512"/>
                <a:ext cx="4309" cy="6122"/>
                <a:chOff x="8595" y="6512"/>
                <a:chExt cx="4309" cy="6122"/>
              </a:xfrm>
            </p:grpSpPr>
            <p:sp>
              <p:nvSpPr>
                <p:cNvPr id="132" name="Arc 13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33" name="Arc 13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34" name="Arc 13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35" name="Arc 13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36" name="Line 14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23" name="Group 141"/>
            <p:cNvGrpSpPr>
              <a:grpSpLocks/>
            </p:cNvGrpSpPr>
            <p:nvPr/>
          </p:nvGrpSpPr>
          <p:grpSpPr bwMode="auto">
            <a:xfrm rot="-4434957">
              <a:off x="4808" y="4333"/>
              <a:ext cx="108" cy="31"/>
              <a:chOff x="0" y="6512"/>
              <a:chExt cx="21386" cy="6122"/>
            </a:xfrm>
          </p:grpSpPr>
          <p:grpSp>
            <p:nvGrpSpPr>
              <p:cNvPr id="97" name="Group 142"/>
              <p:cNvGrpSpPr>
                <a:grpSpLocks/>
              </p:cNvGrpSpPr>
              <p:nvPr/>
            </p:nvGrpSpPr>
            <p:grpSpPr bwMode="auto">
              <a:xfrm>
                <a:off x="8595" y="6512"/>
                <a:ext cx="4309" cy="6122"/>
                <a:chOff x="8595" y="6512"/>
                <a:chExt cx="4309" cy="6122"/>
              </a:xfrm>
            </p:grpSpPr>
            <p:sp>
              <p:nvSpPr>
                <p:cNvPr id="122" name="Arc 143"/>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23" name="Arc 144"/>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24" name="Arc 145"/>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25" name="Arc 146"/>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26" name="Line 147"/>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98" name="Group 148"/>
              <p:cNvGrpSpPr>
                <a:grpSpLocks/>
              </p:cNvGrpSpPr>
              <p:nvPr/>
            </p:nvGrpSpPr>
            <p:grpSpPr bwMode="auto">
              <a:xfrm>
                <a:off x="12768" y="6512"/>
                <a:ext cx="4309" cy="6122"/>
                <a:chOff x="8595" y="6512"/>
                <a:chExt cx="4309" cy="6122"/>
              </a:xfrm>
            </p:grpSpPr>
            <p:sp>
              <p:nvSpPr>
                <p:cNvPr id="117" name="Arc 149"/>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18" name="Arc 150"/>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19" name="Arc 151"/>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20" name="Arc 152"/>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21" name="Line 153"/>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99" name="Group 154"/>
              <p:cNvGrpSpPr>
                <a:grpSpLocks/>
              </p:cNvGrpSpPr>
              <p:nvPr/>
            </p:nvGrpSpPr>
            <p:grpSpPr bwMode="auto">
              <a:xfrm>
                <a:off x="4377" y="6512"/>
                <a:ext cx="4309" cy="6122"/>
                <a:chOff x="8595" y="6512"/>
                <a:chExt cx="4309" cy="6122"/>
              </a:xfrm>
            </p:grpSpPr>
            <p:sp>
              <p:nvSpPr>
                <p:cNvPr id="112" name="Arc 155"/>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13" name="Arc 156"/>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14" name="Arc 157"/>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15" name="Arc 158"/>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16" name="Line 159"/>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00" name="Group 160"/>
              <p:cNvGrpSpPr>
                <a:grpSpLocks/>
              </p:cNvGrpSpPr>
              <p:nvPr/>
            </p:nvGrpSpPr>
            <p:grpSpPr bwMode="auto">
              <a:xfrm>
                <a:off x="0" y="6512"/>
                <a:ext cx="4309" cy="6122"/>
                <a:chOff x="8595" y="6512"/>
                <a:chExt cx="4309" cy="6122"/>
              </a:xfrm>
            </p:grpSpPr>
            <p:sp>
              <p:nvSpPr>
                <p:cNvPr id="107" name="Arc 161"/>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08" name="Arc 162"/>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09" name="Arc 163"/>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10" name="Arc 164"/>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11" name="Line 165"/>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01" name="Group 166"/>
              <p:cNvGrpSpPr>
                <a:grpSpLocks/>
              </p:cNvGrpSpPr>
              <p:nvPr/>
            </p:nvGrpSpPr>
            <p:grpSpPr bwMode="auto">
              <a:xfrm>
                <a:off x="17077" y="6512"/>
                <a:ext cx="4309" cy="6122"/>
                <a:chOff x="8595" y="6512"/>
                <a:chExt cx="4309" cy="6122"/>
              </a:xfrm>
            </p:grpSpPr>
            <p:sp>
              <p:nvSpPr>
                <p:cNvPr id="102" name="Arc 167"/>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03" name="Arc 168"/>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04" name="Arc 169"/>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105" name="Arc 170"/>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106" name="Line 171"/>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24" name="Group 172"/>
            <p:cNvGrpSpPr>
              <a:grpSpLocks/>
            </p:cNvGrpSpPr>
            <p:nvPr/>
          </p:nvGrpSpPr>
          <p:grpSpPr bwMode="auto">
            <a:xfrm rot="3858794">
              <a:off x="4704" y="4370"/>
              <a:ext cx="94" cy="48"/>
              <a:chOff x="0" y="6512"/>
              <a:chExt cx="21386" cy="6122"/>
            </a:xfrm>
          </p:grpSpPr>
          <p:grpSp>
            <p:nvGrpSpPr>
              <p:cNvPr id="67" name="Group 173"/>
              <p:cNvGrpSpPr>
                <a:grpSpLocks/>
              </p:cNvGrpSpPr>
              <p:nvPr/>
            </p:nvGrpSpPr>
            <p:grpSpPr bwMode="auto">
              <a:xfrm>
                <a:off x="8595" y="6512"/>
                <a:ext cx="4309" cy="6122"/>
                <a:chOff x="8595" y="6512"/>
                <a:chExt cx="4309" cy="6122"/>
              </a:xfrm>
            </p:grpSpPr>
            <p:sp>
              <p:nvSpPr>
                <p:cNvPr id="92" name="Arc 17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93" name="Arc 17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94" name="Arc 17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95" name="Arc 17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96" name="Line 17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68" name="Group 179"/>
              <p:cNvGrpSpPr>
                <a:grpSpLocks/>
              </p:cNvGrpSpPr>
              <p:nvPr/>
            </p:nvGrpSpPr>
            <p:grpSpPr bwMode="auto">
              <a:xfrm>
                <a:off x="12768" y="6512"/>
                <a:ext cx="4309" cy="6122"/>
                <a:chOff x="8595" y="6512"/>
                <a:chExt cx="4309" cy="6122"/>
              </a:xfrm>
            </p:grpSpPr>
            <p:sp>
              <p:nvSpPr>
                <p:cNvPr id="87" name="Arc 18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88" name="Arc 18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89" name="Arc 18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90" name="Arc 18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91" name="Line 18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69" name="Group 185"/>
              <p:cNvGrpSpPr>
                <a:grpSpLocks/>
              </p:cNvGrpSpPr>
              <p:nvPr/>
            </p:nvGrpSpPr>
            <p:grpSpPr bwMode="auto">
              <a:xfrm>
                <a:off x="4377" y="6512"/>
                <a:ext cx="4309" cy="6122"/>
                <a:chOff x="8595" y="6512"/>
                <a:chExt cx="4309" cy="6122"/>
              </a:xfrm>
            </p:grpSpPr>
            <p:sp>
              <p:nvSpPr>
                <p:cNvPr id="82" name="Arc 18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83" name="Arc 18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84" name="Arc 18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85" name="Arc 18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86" name="Line 19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70" name="Group 191"/>
              <p:cNvGrpSpPr>
                <a:grpSpLocks/>
              </p:cNvGrpSpPr>
              <p:nvPr/>
            </p:nvGrpSpPr>
            <p:grpSpPr bwMode="auto">
              <a:xfrm>
                <a:off x="0" y="6512"/>
                <a:ext cx="4309" cy="6122"/>
                <a:chOff x="8595" y="6512"/>
                <a:chExt cx="4309" cy="6122"/>
              </a:xfrm>
            </p:grpSpPr>
            <p:sp>
              <p:nvSpPr>
                <p:cNvPr id="77" name="Arc 19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78" name="Arc 19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79" name="Arc 19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80" name="Arc 19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81" name="Line 19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71" name="Group 197"/>
              <p:cNvGrpSpPr>
                <a:grpSpLocks/>
              </p:cNvGrpSpPr>
              <p:nvPr/>
            </p:nvGrpSpPr>
            <p:grpSpPr bwMode="auto">
              <a:xfrm>
                <a:off x="17077" y="6512"/>
                <a:ext cx="4309" cy="6122"/>
                <a:chOff x="8595" y="6512"/>
                <a:chExt cx="4309" cy="6122"/>
              </a:xfrm>
            </p:grpSpPr>
            <p:sp>
              <p:nvSpPr>
                <p:cNvPr id="72" name="Arc 19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73" name="Arc 19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74" name="Arc 20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75" name="Arc 20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76" name="Line 20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sp>
          <p:nvSpPr>
            <p:cNvPr id="25" name="AutoShape 203"/>
            <p:cNvSpPr>
              <a:spLocks noChangeArrowheads="1"/>
            </p:cNvSpPr>
            <p:nvPr/>
          </p:nvSpPr>
          <p:spPr bwMode="auto">
            <a:xfrm>
              <a:off x="3659" y="4022"/>
              <a:ext cx="783" cy="58"/>
            </a:xfrm>
            <a:custGeom>
              <a:avLst/>
              <a:gdLst>
                <a:gd name="T0" fmla="*/ 587 w 21600"/>
                <a:gd name="T1" fmla="*/ 0 h 21600"/>
                <a:gd name="T2" fmla="*/ 0 w 21600"/>
                <a:gd name="T3" fmla="*/ 29 h 21600"/>
                <a:gd name="T4" fmla="*/ 587 w 21600"/>
                <a:gd name="T5" fmla="*/ 58 h 21600"/>
                <a:gd name="T6" fmla="*/ 783 w 21600"/>
                <a:gd name="T7" fmla="*/ 29 h 21600"/>
                <a:gd name="T8" fmla="*/ 17694720 60000 65536"/>
                <a:gd name="T9" fmla="*/ 11796480 60000 65536"/>
                <a:gd name="T10" fmla="*/ 5898240 60000 65536"/>
                <a:gd name="T11" fmla="*/ 0 60000 65536"/>
                <a:gd name="T12" fmla="*/ 3366 w 21600"/>
                <a:gd name="T13" fmla="*/ 5586 h 21600"/>
                <a:gd name="T14" fmla="*/ 18897 w 21600"/>
                <a:gd name="T15" fmla="*/ 16014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a:solidFill>
                <a:schemeClr val="tx1"/>
              </a:solidFill>
              <a:miter lim="800000"/>
              <a:headEnd/>
              <a:tailEnd/>
            </a:ln>
          </p:spPr>
          <p:txBody>
            <a:bodyPr wrap="none" anchor="ctr"/>
            <a:lstStyle/>
            <a:p>
              <a:endParaRPr lang="fr-FR"/>
            </a:p>
          </p:txBody>
        </p:sp>
        <p:sp>
          <p:nvSpPr>
            <p:cNvPr id="26" name="AutoShape 204"/>
            <p:cNvSpPr>
              <a:spLocks noChangeArrowheads="1"/>
            </p:cNvSpPr>
            <p:nvPr/>
          </p:nvSpPr>
          <p:spPr bwMode="auto">
            <a:xfrm flipH="1" flipV="1">
              <a:off x="4983" y="4313"/>
              <a:ext cx="783" cy="59"/>
            </a:xfrm>
            <a:custGeom>
              <a:avLst/>
              <a:gdLst>
                <a:gd name="T0" fmla="*/ 587 w 21600"/>
                <a:gd name="T1" fmla="*/ 0 h 21600"/>
                <a:gd name="T2" fmla="*/ 0 w 21600"/>
                <a:gd name="T3" fmla="*/ 30 h 21600"/>
                <a:gd name="T4" fmla="*/ 587 w 21600"/>
                <a:gd name="T5" fmla="*/ 59 h 21600"/>
                <a:gd name="T6" fmla="*/ 783 w 21600"/>
                <a:gd name="T7" fmla="*/ 30 h 21600"/>
                <a:gd name="T8" fmla="*/ 17694720 60000 65536"/>
                <a:gd name="T9" fmla="*/ 11796480 60000 65536"/>
                <a:gd name="T10" fmla="*/ 5898240 60000 65536"/>
                <a:gd name="T11" fmla="*/ 0 60000 65536"/>
                <a:gd name="T12" fmla="*/ 3366 w 21600"/>
                <a:gd name="T13" fmla="*/ 5492 h 21600"/>
                <a:gd name="T14" fmla="*/ 18897 w 21600"/>
                <a:gd name="T15" fmla="*/ 1610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a:solidFill>
                <a:schemeClr val="tx1"/>
              </a:solidFill>
              <a:miter lim="800000"/>
              <a:headEnd/>
              <a:tailEnd/>
            </a:ln>
          </p:spPr>
          <p:txBody>
            <a:bodyPr wrap="none" anchor="ctr"/>
            <a:lstStyle/>
            <a:p>
              <a:endParaRPr lang="fr-FR"/>
            </a:p>
          </p:txBody>
        </p:sp>
        <p:sp>
          <p:nvSpPr>
            <p:cNvPr id="27" name="AutoShape 205"/>
            <p:cNvSpPr>
              <a:spLocks noChangeArrowheads="1"/>
            </p:cNvSpPr>
            <p:nvPr/>
          </p:nvSpPr>
          <p:spPr bwMode="auto">
            <a:xfrm rot="-3245949">
              <a:off x="4670" y="3908"/>
              <a:ext cx="375" cy="169"/>
            </a:xfrm>
            <a:prstGeom prst="notchedRightArrow">
              <a:avLst>
                <a:gd name="adj1" fmla="val 50000"/>
                <a:gd name="adj2" fmla="val 55473"/>
              </a:avLst>
            </a:prstGeom>
            <a:solidFill>
              <a:srgbClr val="FF0000"/>
            </a:solidFill>
            <a:ln w="9525">
              <a:solidFill>
                <a:schemeClr val="tx1"/>
              </a:solidFill>
              <a:miter lim="800000"/>
              <a:headEnd/>
              <a:tailEnd/>
            </a:ln>
          </p:spPr>
          <p:txBody>
            <a:bodyPr wrap="none" anchor="ctr"/>
            <a:lstStyle/>
            <a:p>
              <a:endParaRPr lang="fr-FR"/>
            </a:p>
          </p:txBody>
        </p:sp>
        <p:sp>
          <p:nvSpPr>
            <p:cNvPr id="28" name="AutoShape 206"/>
            <p:cNvSpPr>
              <a:spLocks noChangeArrowheads="1"/>
            </p:cNvSpPr>
            <p:nvPr/>
          </p:nvSpPr>
          <p:spPr bwMode="auto">
            <a:xfrm rot="-3179212" flipH="1" flipV="1">
              <a:off x="4331" y="4370"/>
              <a:ext cx="375" cy="169"/>
            </a:xfrm>
            <a:prstGeom prst="notchedRightArrow">
              <a:avLst>
                <a:gd name="adj1" fmla="val 50000"/>
                <a:gd name="adj2" fmla="val 55473"/>
              </a:avLst>
            </a:prstGeom>
            <a:solidFill>
              <a:srgbClr val="FF0000"/>
            </a:solidFill>
            <a:ln w="9525">
              <a:solidFill>
                <a:schemeClr val="tx1"/>
              </a:solidFill>
              <a:miter lim="800000"/>
              <a:headEnd/>
              <a:tailEnd/>
            </a:ln>
          </p:spPr>
          <p:txBody>
            <a:bodyPr wrap="none" anchor="ctr"/>
            <a:lstStyle/>
            <a:p>
              <a:endParaRPr lang="fr-FR"/>
            </a:p>
          </p:txBody>
        </p:sp>
        <p:grpSp>
          <p:nvGrpSpPr>
            <p:cNvPr id="29" name="Group 207"/>
            <p:cNvGrpSpPr>
              <a:grpSpLocks/>
            </p:cNvGrpSpPr>
            <p:nvPr/>
          </p:nvGrpSpPr>
          <p:grpSpPr bwMode="auto">
            <a:xfrm>
              <a:off x="4804" y="4589"/>
              <a:ext cx="809" cy="0"/>
              <a:chOff x="8232" y="4606"/>
              <a:chExt cx="5443" cy="0"/>
            </a:xfrm>
          </p:grpSpPr>
          <p:sp>
            <p:nvSpPr>
              <p:cNvPr id="63" name="Line 208"/>
              <p:cNvSpPr>
                <a:spLocks noChangeShapeType="1"/>
              </p:cNvSpPr>
              <p:nvPr/>
            </p:nvSpPr>
            <p:spPr bwMode="auto">
              <a:xfrm>
                <a:off x="8232" y="4606"/>
                <a:ext cx="1769" cy="0"/>
              </a:xfrm>
              <a:prstGeom prst="line">
                <a:avLst/>
              </a:prstGeom>
              <a:noFill/>
              <a:ln w="28575">
                <a:solidFill>
                  <a:srgbClr val="FF9900"/>
                </a:solidFill>
                <a:round/>
                <a:headEnd/>
                <a:tailEnd/>
              </a:ln>
            </p:spPr>
            <p:txBody>
              <a:bodyPr/>
              <a:lstStyle/>
              <a:p>
                <a:endParaRPr lang="fr-FR"/>
              </a:p>
            </p:txBody>
          </p:sp>
          <p:sp>
            <p:nvSpPr>
              <p:cNvPr id="64" name="Line 209"/>
              <p:cNvSpPr>
                <a:spLocks noChangeShapeType="1"/>
              </p:cNvSpPr>
              <p:nvPr/>
            </p:nvSpPr>
            <p:spPr bwMode="auto">
              <a:xfrm>
                <a:off x="10319" y="4606"/>
                <a:ext cx="1406" cy="0"/>
              </a:xfrm>
              <a:prstGeom prst="line">
                <a:avLst/>
              </a:prstGeom>
              <a:noFill/>
              <a:ln w="28575">
                <a:solidFill>
                  <a:srgbClr val="FF9900"/>
                </a:solidFill>
                <a:round/>
                <a:headEnd/>
                <a:tailEnd/>
              </a:ln>
            </p:spPr>
            <p:txBody>
              <a:bodyPr/>
              <a:lstStyle/>
              <a:p>
                <a:endParaRPr lang="fr-FR"/>
              </a:p>
            </p:txBody>
          </p:sp>
          <p:sp>
            <p:nvSpPr>
              <p:cNvPr id="65" name="Line 210"/>
              <p:cNvSpPr>
                <a:spLocks noChangeShapeType="1"/>
              </p:cNvSpPr>
              <p:nvPr/>
            </p:nvSpPr>
            <p:spPr bwMode="auto">
              <a:xfrm>
                <a:off x="12088" y="4606"/>
                <a:ext cx="861" cy="0"/>
              </a:xfrm>
              <a:prstGeom prst="line">
                <a:avLst/>
              </a:prstGeom>
              <a:noFill/>
              <a:ln w="28575">
                <a:solidFill>
                  <a:srgbClr val="FF9900"/>
                </a:solidFill>
                <a:round/>
                <a:headEnd/>
                <a:tailEnd/>
              </a:ln>
            </p:spPr>
            <p:txBody>
              <a:bodyPr/>
              <a:lstStyle/>
              <a:p>
                <a:endParaRPr lang="fr-FR"/>
              </a:p>
            </p:txBody>
          </p:sp>
          <p:sp>
            <p:nvSpPr>
              <p:cNvPr id="66" name="Line 211"/>
              <p:cNvSpPr>
                <a:spLocks noChangeShapeType="1"/>
              </p:cNvSpPr>
              <p:nvPr/>
            </p:nvSpPr>
            <p:spPr bwMode="auto">
              <a:xfrm>
                <a:off x="13176" y="4606"/>
                <a:ext cx="499" cy="0"/>
              </a:xfrm>
              <a:prstGeom prst="line">
                <a:avLst/>
              </a:prstGeom>
              <a:noFill/>
              <a:ln w="28575">
                <a:solidFill>
                  <a:srgbClr val="FF9900"/>
                </a:solidFill>
                <a:round/>
                <a:headEnd/>
                <a:tailEnd/>
              </a:ln>
            </p:spPr>
            <p:txBody>
              <a:bodyPr/>
              <a:lstStyle/>
              <a:p>
                <a:endParaRPr lang="fr-FR"/>
              </a:p>
            </p:txBody>
          </p:sp>
        </p:grpSp>
        <p:grpSp>
          <p:nvGrpSpPr>
            <p:cNvPr id="30" name="Group 212"/>
            <p:cNvGrpSpPr>
              <a:grpSpLocks/>
            </p:cNvGrpSpPr>
            <p:nvPr/>
          </p:nvGrpSpPr>
          <p:grpSpPr bwMode="auto">
            <a:xfrm>
              <a:off x="4946" y="4438"/>
              <a:ext cx="809" cy="0"/>
              <a:chOff x="8232" y="4606"/>
              <a:chExt cx="5443" cy="0"/>
            </a:xfrm>
          </p:grpSpPr>
          <p:sp>
            <p:nvSpPr>
              <p:cNvPr id="59" name="Line 213"/>
              <p:cNvSpPr>
                <a:spLocks noChangeShapeType="1"/>
              </p:cNvSpPr>
              <p:nvPr/>
            </p:nvSpPr>
            <p:spPr bwMode="auto">
              <a:xfrm>
                <a:off x="8232" y="4606"/>
                <a:ext cx="1769" cy="0"/>
              </a:xfrm>
              <a:prstGeom prst="line">
                <a:avLst/>
              </a:prstGeom>
              <a:noFill/>
              <a:ln w="28575">
                <a:solidFill>
                  <a:srgbClr val="FF9900"/>
                </a:solidFill>
                <a:round/>
                <a:headEnd/>
                <a:tailEnd/>
              </a:ln>
            </p:spPr>
            <p:txBody>
              <a:bodyPr/>
              <a:lstStyle/>
              <a:p>
                <a:endParaRPr lang="fr-FR"/>
              </a:p>
            </p:txBody>
          </p:sp>
          <p:sp>
            <p:nvSpPr>
              <p:cNvPr id="60" name="Line 214"/>
              <p:cNvSpPr>
                <a:spLocks noChangeShapeType="1"/>
              </p:cNvSpPr>
              <p:nvPr/>
            </p:nvSpPr>
            <p:spPr bwMode="auto">
              <a:xfrm>
                <a:off x="10319" y="4606"/>
                <a:ext cx="1406" cy="0"/>
              </a:xfrm>
              <a:prstGeom prst="line">
                <a:avLst/>
              </a:prstGeom>
              <a:noFill/>
              <a:ln w="28575">
                <a:solidFill>
                  <a:srgbClr val="FF9900"/>
                </a:solidFill>
                <a:round/>
                <a:headEnd/>
                <a:tailEnd/>
              </a:ln>
            </p:spPr>
            <p:txBody>
              <a:bodyPr/>
              <a:lstStyle/>
              <a:p>
                <a:endParaRPr lang="fr-FR"/>
              </a:p>
            </p:txBody>
          </p:sp>
          <p:sp>
            <p:nvSpPr>
              <p:cNvPr id="61" name="Line 215"/>
              <p:cNvSpPr>
                <a:spLocks noChangeShapeType="1"/>
              </p:cNvSpPr>
              <p:nvPr/>
            </p:nvSpPr>
            <p:spPr bwMode="auto">
              <a:xfrm>
                <a:off x="12088" y="4606"/>
                <a:ext cx="861" cy="0"/>
              </a:xfrm>
              <a:prstGeom prst="line">
                <a:avLst/>
              </a:prstGeom>
              <a:noFill/>
              <a:ln w="28575">
                <a:solidFill>
                  <a:srgbClr val="FF9900"/>
                </a:solidFill>
                <a:round/>
                <a:headEnd/>
                <a:tailEnd/>
              </a:ln>
            </p:spPr>
            <p:txBody>
              <a:bodyPr/>
              <a:lstStyle/>
              <a:p>
                <a:endParaRPr lang="fr-FR"/>
              </a:p>
            </p:txBody>
          </p:sp>
          <p:sp>
            <p:nvSpPr>
              <p:cNvPr id="62" name="Line 216"/>
              <p:cNvSpPr>
                <a:spLocks noChangeShapeType="1"/>
              </p:cNvSpPr>
              <p:nvPr/>
            </p:nvSpPr>
            <p:spPr bwMode="auto">
              <a:xfrm>
                <a:off x="13176" y="4606"/>
                <a:ext cx="499" cy="0"/>
              </a:xfrm>
              <a:prstGeom prst="line">
                <a:avLst/>
              </a:prstGeom>
              <a:noFill/>
              <a:ln w="28575">
                <a:solidFill>
                  <a:srgbClr val="FF9900"/>
                </a:solidFill>
                <a:round/>
                <a:headEnd/>
                <a:tailEnd/>
              </a:ln>
            </p:spPr>
            <p:txBody>
              <a:bodyPr/>
              <a:lstStyle/>
              <a:p>
                <a:endParaRPr lang="fr-FR"/>
              </a:p>
            </p:txBody>
          </p:sp>
        </p:grpSp>
        <p:grpSp>
          <p:nvGrpSpPr>
            <p:cNvPr id="31" name="Group 217"/>
            <p:cNvGrpSpPr>
              <a:grpSpLocks/>
            </p:cNvGrpSpPr>
            <p:nvPr/>
          </p:nvGrpSpPr>
          <p:grpSpPr bwMode="auto">
            <a:xfrm>
              <a:off x="4946" y="4243"/>
              <a:ext cx="809" cy="0"/>
              <a:chOff x="8232" y="4606"/>
              <a:chExt cx="5443" cy="0"/>
            </a:xfrm>
          </p:grpSpPr>
          <p:sp>
            <p:nvSpPr>
              <p:cNvPr id="55" name="Line 218"/>
              <p:cNvSpPr>
                <a:spLocks noChangeShapeType="1"/>
              </p:cNvSpPr>
              <p:nvPr/>
            </p:nvSpPr>
            <p:spPr bwMode="auto">
              <a:xfrm>
                <a:off x="8232" y="4606"/>
                <a:ext cx="1769" cy="0"/>
              </a:xfrm>
              <a:prstGeom prst="line">
                <a:avLst/>
              </a:prstGeom>
              <a:noFill/>
              <a:ln w="28575">
                <a:solidFill>
                  <a:srgbClr val="FF9900"/>
                </a:solidFill>
                <a:round/>
                <a:headEnd/>
                <a:tailEnd/>
              </a:ln>
            </p:spPr>
            <p:txBody>
              <a:bodyPr/>
              <a:lstStyle/>
              <a:p>
                <a:endParaRPr lang="fr-FR"/>
              </a:p>
            </p:txBody>
          </p:sp>
          <p:sp>
            <p:nvSpPr>
              <p:cNvPr id="56" name="Line 219"/>
              <p:cNvSpPr>
                <a:spLocks noChangeShapeType="1"/>
              </p:cNvSpPr>
              <p:nvPr/>
            </p:nvSpPr>
            <p:spPr bwMode="auto">
              <a:xfrm>
                <a:off x="10319" y="4606"/>
                <a:ext cx="1406" cy="0"/>
              </a:xfrm>
              <a:prstGeom prst="line">
                <a:avLst/>
              </a:prstGeom>
              <a:noFill/>
              <a:ln w="28575">
                <a:solidFill>
                  <a:srgbClr val="FF9900"/>
                </a:solidFill>
                <a:round/>
                <a:headEnd/>
                <a:tailEnd/>
              </a:ln>
            </p:spPr>
            <p:txBody>
              <a:bodyPr/>
              <a:lstStyle/>
              <a:p>
                <a:endParaRPr lang="fr-FR"/>
              </a:p>
            </p:txBody>
          </p:sp>
          <p:sp>
            <p:nvSpPr>
              <p:cNvPr id="57" name="Line 220"/>
              <p:cNvSpPr>
                <a:spLocks noChangeShapeType="1"/>
              </p:cNvSpPr>
              <p:nvPr/>
            </p:nvSpPr>
            <p:spPr bwMode="auto">
              <a:xfrm>
                <a:off x="12088" y="4606"/>
                <a:ext cx="861" cy="0"/>
              </a:xfrm>
              <a:prstGeom prst="line">
                <a:avLst/>
              </a:prstGeom>
              <a:noFill/>
              <a:ln w="28575">
                <a:solidFill>
                  <a:srgbClr val="FF9900"/>
                </a:solidFill>
                <a:round/>
                <a:headEnd/>
                <a:tailEnd/>
              </a:ln>
            </p:spPr>
            <p:txBody>
              <a:bodyPr/>
              <a:lstStyle/>
              <a:p>
                <a:endParaRPr lang="fr-FR"/>
              </a:p>
            </p:txBody>
          </p:sp>
          <p:sp>
            <p:nvSpPr>
              <p:cNvPr id="58" name="Line 221"/>
              <p:cNvSpPr>
                <a:spLocks noChangeShapeType="1"/>
              </p:cNvSpPr>
              <p:nvPr/>
            </p:nvSpPr>
            <p:spPr bwMode="auto">
              <a:xfrm>
                <a:off x="13176" y="4606"/>
                <a:ext cx="499" cy="0"/>
              </a:xfrm>
              <a:prstGeom prst="line">
                <a:avLst/>
              </a:prstGeom>
              <a:noFill/>
              <a:ln w="28575">
                <a:solidFill>
                  <a:srgbClr val="FF9900"/>
                </a:solidFill>
                <a:round/>
                <a:headEnd/>
                <a:tailEnd/>
              </a:ln>
            </p:spPr>
            <p:txBody>
              <a:bodyPr/>
              <a:lstStyle/>
              <a:p>
                <a:endParaRPr lang="fr-FR"/>
              </a:p>
            </p:txBody>
          </p:sp>
        </p:grpSp>
        <p:grpSp>
          <p:nvGrpSpPr>
            <p:cNvPr id="32" name="Group 222"/>
            <p:cNvGrpSpPr>
              <a:grpSpLocks/>
            </p:cNvGrpSpPr>
            <p:nvPr/>
          </p:nvGrpSpPr>
          <p:grpSpPr bwMode="auto">
            <a:xfrm flipH="1">
              <a:off x="3812" y="3805"/>
              <a:ext cx="809" cy="0"/>
              <a:chOff x="8096" y="4470"/>
              <a:chExt cx="5443" cy="0"/>
            </a:xfrm>
          </p:grpSpPr>
          <p:sp>
            <p:nvSpPr>
              <p:cNvPr id="51" name="Line 223"/>
              <p:cNvSpPr>
                <a:spLocks noChangeShapeType="1"/>
              </p:cNvSpPr>
              <p:nvPr/>
            </p:nvSpPr>
            <p:spPr bwMode="auto">
              <a:xfrm>
                <a:off x="8096" y="4470"/>
                <a:ext cx="1769" cy="0"/>
              </a:xfrm>
              <a:prstGeom prst="line">
                <a:avLst/>
              </a:prstGeom>
              <a:noFill/>
              <a:ln w="28575">
                <a:solidFill>
                  <a:srgbClr val="FF9900"/>
                </a:solidFill>
                <a:round/>
                <a:headEnd/>
                <a:tailEnd/>
              </a:ln>
            </p:spPr>
            <p:txBody>
              <a:bodyPr/>
              <a:lstStyle/>
              <a:p>
                <a:endParaRPr lang="fr-FR"/>
              </a:p>
            </p:txBody>
          </p:sp>
          <p:sp>
            <p:nvSpPr>
              <p:cNvPr id="52" name="Line 224"/>
              <p:cNvSpPr>
                <a:spLocks noChangeShapeType="1"/>
              </p:cNvSpPr>
              <p:nvPr/>
            </p:nvSpPr>
            <p:spPr bwMode="auto">
              <a:xfrm>
                <a:off x="10183" y="4470"/>
                <a:ext cx="1406" cy="0"/>
              </a:xfrm>
              <a:prstGeom prst="line">
                <a:avLst/>
              </a:prstGeom>
              <a:noFill/>
              <a:ln w="28575">
                <a:solidFill>
                  <a:srgbClr val="FF9900"/>
                </a:solidFill>
                <a:round/>
                <a:headEnd/>
                <a:tailEnd/>
              </a:ln>
            </p:spPr>
            <p:txBody>
              <a:bodyPr/>
              <a:lstStyle/>
              <a:p>
                <a:endParaRPr lang="fr-FR"/>
              </a:p>
            </p:txBody>
          </p:sp>
          <p:sp>
            <p:nvSpPr>
              <p:cNvPr id="53" name="Line 225"/>
              <p:cNvSpPr>
                <a:spLocks noChangeShapeType="1"/>
              </p:cNvSpPr>
              <p:nvPr/>
            </p:nvSpPr>
            <p:spPr bwMode="auto">
              <a:xfrm flipH="1">
                <a:off x="11952" y="4470"/>
                <a:ext cx="861" cy="0"/>
              </a:xfrm>
              <a:prstGeom prst="line">
                <a:avLst/>
              </a:prstGeom>
              <a:noFill/>
              <a:ln w="28575">
                <a:solidFill>
                  <a:srgbClr val="FF9900"/>
                </a:solidFill>
                <a:round/>
                <a:headEnd/>
                <a:tailEnd/>
              </a:ln>
            </p:spPr>
            <p:txBody>
              <a:bodyPr/>
              <a:lstStyle/>
              <a:p>
                <a:endParaRPr lang="fr-FR"/>
              </a:p>
            </p:txBody>
          </p:sp>
          <p:sp>
            <p:nvSpPr>
              <p:cNvPr id="54" name="Line 226"/>
              <p:cNvSpPr>
                <a:spLocks noChangeShapeType="1"/>
              </p:cNvSpPr>
              <p:nvPr/>
            </p:nvSpPr>
            <p:spPr bwMode="auto">
              <a:xfrm>
                <a:off x="13040" y="4470"/>
                <a:ext cx="499" cy="0"/>
              </a:xfrm>
              <a:prstGeom prst="line">
                <a:avLst/>
              </a:prstGeom>
              <a:noFill/>
              <a:ln w="28575">
                <a:solidFill>
                  <a:srgbClr val="FF9900"/>
                </a:solidFill>
                <a:round/>
                <a:headEnd/>
                <a:tailEnd/>
              </a:ln>
            </p:spPr>
            <p:txBody>
              <a:bodyPr/>
              <a:lstStyle/>
              <a:p>
                <a:endParaRPr lang="fr-FR"/>
              </a:p>
            </p:txBody>
          </p:sp>
        </p:grpSp>
        <p:grpSp>
          <p:nvGrpSpPr>
            <p:cNvPr id="33" name="Group 227"/>
            <p:cNvGrpSpPr>
              <a:grpSpLocks/>
            </p:cNvGrpSpPr>
            <p:nvPr/>
          </p:nvGrpSpPr>
          <p:grpSpPr bwMode="auto">
            <a:xfrm flipH="1">
              <a:off x="3678" y="3955"/>
              <a:ext cx="812" cy="0"/>
              <a:chOff x="8096" y="4470"/>
              <a:chExt cx="5443" cy="0"/>
            </a:xfrm>
          </p:grpSpPr>
          <p:sp>
            <p:nvSpPr>
              <p:cNvPr id="47" name="Line 228"/>
              <p:cNvSpPr>
                <a:spLocks noChangeShapeType="1"/>
              </p:cNvSpPr>
              <p:nvPr/>
            </p:nvSpPr>
            <p:spPr bwMode="auto">
              <a:xfrm>
                <a:off x="8096" y="4470"/>
                <a:ext cx="1769" cy="0"/>
              </a:xfrm>
              <a:prstGeom prst="line">
                <a:avLst/>
              </a:prstGeom>
              <a:noFill/>
              <a:ln w="28575">
                <a:solidFill>
                  <a:srgbClr val="FF9900"/>
                </a:solidFill>
                <a:round/>
                <a:headEnd/>
                <a:tailEnd/>
              </a:ln>
            </p:spPr>
            <p:txBody>
              <a:bodyPr/>
              <a:lstStyle/>
              <a:p>
                <a:endParaRPr lang="fr-FR"/>
              </a:p>
            </p:txBody>
          </p:sp>
          <p:sp>
            <p:nvSpPr>
              <p:cNvPr id="48" name="Line 229"/>
              <p:cNvSpPr>
                <a:spLocks noChangeShapeType="1"/>
              </p:cNvSpPr>
              <p:nvPr/>
            </p:nvSpPr>
            <p:spPr bwMode="auto">
              <a:xfrm>
                <a:off x="10183" y="4470"/>
                <a:ext cx="1406" cy="0"/>
              </a:xfrm>
              <a:prstGeom prst="line">
                <a:avLst/>
              </a:prstGeom>
              <a:noFill/>
              <a:ln w="28575">
                <a:solidFill>
                  <a:srgbClr val="FF9900"/>
                </a:solidFill>
                <a:round/>
                <a:headEnd/>
                <a:tailEnd/>
              </a:ln>
            </p:spPr>
            <p:txBody>
              <a:bodyPr/>
              <a:lstStyle/>
              <a:p>
                <a:endParaRPr lang="fr-FR"/>
              </a:p>
            </p:txBody>
          </p:sp>
          <p:sp>
            <p:nvSpPr>
              <p:cNvPr id="49" name="Line 230"/>
              <p:cNvSpPr>
                <a:spLocks noChangeShapeType="1"/>
              </p:cNvSpPr>
              <p:nvPr/>
            </p:nvSpPr>
            <p:spPr bwMode="auto">
              <a:xfrm flipH="1">
                <a:off x="11952" y="4470"/>
                <a:ext cx="861" cy="0"/>
              </a:xfrm>
              <a:prstGeom prst="line">
                <a:avLst/>
              </a:prstGeom>
              <a:noFill/>
              <a:ln w="28575">
                <a:solidFill>
                  <a:srgbClr val="FF9900"/>
                </a:solidFill>
                <a:round/>
                <a:headEnd/>
                <a:tailEnd/>
              </a:ln>
            </p:spPr>
            <p:txBody>
              <a:bodyPr/>
              <a:lstStyle/>
              <a:p>
                <a:endParaRPr lang="fr-FR"/>
              </a:p>
            </p:txBody>
          </p:sp>
          <p:sp>
            <p:nvSpPr>
              <p:cNvPr id="50" name="Line 231"/>
              <p:cNvSpPr>
                <a:spLocks noChangeShapeType="1"/>
              </p:cNvSpPr>
              <p:nvPr/>
            </p:nvSpPr>
            <p:spPr bwMode="auto">
              <a:xfrm>
                <a:off x="13040" y="4470"/>
                <a:ext cx="499" cy="0"/>
              </a:xfrm>
              <a:prstGeom prst="line">
                <a:avLst/>
              </a:prstGeom>
              <a:noFill/>
              <a:ln w="28575">
                <a:solidFill>
                  <a:srgbClr val="FF9900"/>
                </a:solidFill>
                <a:round/>
                <a:headEnd/>
                <a:tailEnd/>
              </a:ln>
            </p:spPr>
            <p:txBody>
              <a:bodyPr/>
              <a:lstStyle/>
              <a:p>
                <a:endParaRPr lang="fr-FR"/>
              </a:p>
            </p:txBody>
          </p:sp>
        </p:grpSp>
        <p:grpSp>
          <p:nvGrpSpPr>
            <p:cNvPr id="34" name="Group 232"/>
            <p:cNvGrpSpPr>
              <a:grpSpLocks/>
            </p:cNvGrpSpPr>
            <p:nvPr/>
          </p:nvGrpSpPr>
          <p:grpSpPr bwMode="auto">
            <a:xfrm flipH="1">
              <a:off x="3671" y="4143"/>
              <a:ext cx="812" cy="0"/>
              <a:chOff x="8096" y="4470"/>
              <a:chExt cx="5443" cy="0"/>
            </a:xfrm>
          </p:grpSpPr>
          <p:sp>
            <p:nvSpPr>
              <p:cNvPr id="43" name="Line 233"/>
              <p:cNvSpPr>
                <a:spLocks noChangeShapeType="1"/>
              </p:cNvSpPr>
              <p:nvPr/>
            </p:nvSpPr>
            <p:spPr bwMode="auto">
              <a:xfrm>
                <a:off x="8096" y="4470"/>
                <a:ext cx="1769" cy="0"/>
              </a:xfrm>
              <a:prstGeom prst="line">
                <a:avLst/>
              </a:prstGeom>
              <a:noFill/>
              <a:ln w="28575">
                <a:solidFill>
                  <a:srgbClr val="FF9900"/>
                </a:solidFill>
                <a:round/>
                <a:headEnd/>
                <a:tailEnd/>
              </a:ln>
            </p:spPr>
            <p:txBody>
              <a:bodyPr/>
              <a:lstStyle/>
              <a:p>
                <a:endParaRPr lang="fr-FR"/>
              </a:p>
            </p:txBody>
          </p:sp>
          <p:sp>
            <p:nvSpPr>
              <p:cNvPr id="44" name="Line 234"/>
              <p:cNvSpPr>
                <a:spLocks noChangeShapeType="1"/>
              </p:cNvSpPr>
              <p:nvPr/>
            </p:nvSpPr>
            <p:spPr bwMode="auto">
              <a:xfrm>
                <a:off x="10183" y="4470"/>
                <a:ext cx="1406" cy="0"/>
              </a:xfrm>
              <a:prstGeom prst="line">
                <a:avLst/>
              </a:prstGeom>
              <a:noFill/>
              <a:ln w="28575">
                <a:solidFill>
                  <a:srgbClr val="FF9900"/>
                </a:solidFill>
                <a:round/>
                <a:headEnd/>
                <a:tailEnd/>
              </a:ln>
            </p:spPr>
            <p:txBody>
              <a:bodyPr/>
              <a:lstStyle/>
              <a:p>
                <a:endParaRPr lang="fr-FR"/>
              </a:p>
            </p:txBody>
          </p:sp>
          <p:sp>
            <p:nvSpPr>
              <p:cNvPr id="45" name="Line 235"/>
              <p:cNvSpPr>
                <a:spLocks noChangeShapeType="1"/>
              </p:cNvSpPr>
              <p:nvPr/>
            </p:nvSpPr>
            <p:spPr bwMode="auto">
              <a:xfrm flipH="1">
                <a:off x="11952" y="4470"/>
                <a:ext cx="861" cy="0"/>
              </a:xfrm>
              <a:prstGeom prst="line">
                <a:avLst/>
              </a:prstGeom>
              <a:noFill/>
              <a:ln w="28575">
                <a:solidFill>
                  <a:srgbClr val="FF9900"/>
                </a:solidFill>
                <a:round/>
                <a:headEnd/>
                <a:tailEnd/>
              </a:ln>
            </p:spPr>
            <p:txBody>
              <a:bodyPr/>
              <a:lstStyle/>
              <a:p>
                <a:endParaRPr lang="fr-FR"/>
              </a:p>
            </p:txBody>
          </p:sp>
          <p:sp>
            <p:nvSpPr>
              <p:cNvPr id="46" name="Line 236"/>
              <p:cNvSpPr>
                <a:spLocks noChangeShapeType="1"/>
              </p:cNvSpPr>
              <p:nvPr/>
            </p:nvSpPr>
            <p:spPr bwMode="auto">
              <a:xfrm>
                <a:off x="13040" y="4470"/>
                <a:ext cx="499" cy="0"/>
              </a:xfrm>
              <a:prstGeom prst="line">
                <a:avLst/>
              </a:prstGeom>
              <a:noFill/>
              <a:ln w="28575">
                <a:solidFill>
                  <a:srgbClr val="FF9900"/>
                </a:solidFill>
                <a:round/>
                <a:headEnd/>
                <a:tailEnd/>
              </a:ln>
            </p:spPr>
            <p:txBody>
              <a:bodyPr/>
              <a:lstStyle/>
              <a:p>
                <a:endParaRPr lang="fr-FR"/>
              </a:p>
            </p:txBody>
          </p:sp>
        </p:grpSp>
        <p:sp>
          <p:nvSpPr>
            <p:cNvPr id="36" name="Oval 238"/>
            <p:cNvSpPr>
              <a:spLocks noChangeArrowheads="1"/>
            </p:cNvSpPr>
            <p:nvPr/>
          </p:nvSpPr>
          <p:spPr bwMode="auto">
            <a:xfrm>
              <a:off x="4502" y="3917"/>
              <a:ext cx="89" cy="148"/>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p>
              <a:endParaRPr lang="fr-FR"/>
            </a:p>
          </p:txBody>
        </p:sp>
        <p:sp>
          <p:nvSpPr>
            <p:cNvPr id="37" name="Oval 239"/>
            <p:cNvSpPr>
              <a:spLocks noChangeArrowheads="1"/>
            </p:cNvSpPr>
            <p:nvPr/>
          </p:nvSpPr>
          <p:spPr bwMode="auto">
            <a:xfrm>
              <a:off x="4645" y="3872"/>
              <a:ext cx="88" cy="14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38" name="Oval 240"/>
            <p:cNvSpPr>
              <a:spLocks noChangeArrowheads="1"/>
            </p:cNvSpPr>
            <p:nvPr/>
          </p:nvSpPr>
          <p:spPr bwMode="auto">
            <a:xfrm>
              <a:off x="4814" y="4160"/>
              <a:ext cx="89" cy="14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39" name="Oval 241"/>
            <p:cNvSpPr>
              <a:spLocks noChangeArrowheads="1"/>
            </p:cNvSpPr>
            <p:nvPr/>
          </p:nvSpPr>
          <p:spPr bwMode="auto">
            <a:xfrm>
              <a:off x="4672" y="4201"/>
              <a:ext cx="89" cy="14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40" name="Oval 242"/>
            <p:cNvSpPr>
              <a:spLocks noChangeArrowheads="1"/>
            </p:cNvSpPr>
            <p:nvPr/>
          </p:nvSpPr>
          <p:spPr bwMode="auto">
            <a:xfrm>
              <a:off x="4780" y="4393"/>
              <a:ext cx="89" cy="148"/>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p>
              <a:endParaRPr lang="fr-FR"/>
            </a:p>
          </p:txBody>
        </p:sp>
        <p:sp>
          <p:nvSpPr>
            <p:cNvPr id="41" name="Oval 243"/>
            <p:cNvSpPr>
              <a:spLocks noChangeArrowheads="1"/>
            </p:cNvSpPr>
            <p:nvPr/>
          </p:nvSpPr>
          <p:spPr bwMode="auto">
            <a:xfrm>
              <a:off x="4603" y="4110"/>
              <a:ext cx="88" cy="148"/>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42" name="AutoShape 244"/>
            <p:cNvSpPr>
              <a:spLocks noChangeArrowheads="1"/>
            </p:cNvSpPr>
            <p:nvPr/>
          </p:nvSpPr>
          <p:spPr bwMode="auto">
            <a:xfrm rot="-4075102">
              <a:off x="4616" y="4196"/>
              <a:ext cx="126" cy="68"/>
            </a:xfrm>
            <a:prstGeom prst="irregularSeal1">
              <a:avLst/>
            </a:prstGeom>
            <a:solidFill>
              <a:srgbClr val="FFFF00"/>
            </a:solidFill>
            <a:ln w="9525">
              <a:solidFill>
                <a:schemeClr val="tx1"/>
              </a:solidFill>
              <a:miter lim="800000"/>
              <a:headEnd/>
              <a:tailEnd/>
            </a:ln>
          </p:spPr>
          <p:txBody>
            <a:bodyPr wrap="none" anchor="ctr"/>
            <a:lstStyle/>
            <a:p>
              <a:endParaRPr lang="fr-FR"/>
            </a:p>
          </p:txBody>
        </p:sp>
      </p:grpSp>
      <p:sp>
        <p:nvSpPr>
          <p:cNvPr id="255" name="ZoneTexte 254"/>
          <p:cNvSpPr txBox="1"/>
          <p:nvPr/>
        </p:nvSpPr>
        <p:spPr>
          <a:xfrm>
            <a:off x="1643042" y="1000108"/>
            <a:ext cx="639919" cy="584775"/>
          </a:xfrm>
          <a:prstGeom prst="rect">
            <a:avLst/>
          </a:prstGeom>
          <a:noFill/>
        </p:spPr>
        <p:txBody>
          <a:bodyPr wrap="none" rtlCol="0">
            <a:spAutoFit/>
          </a:bodyPr>
          <a:lstStyle/>
          <a:p>
            <a:r>
              <a:rPr lang="fr-FR" sz="3200" b="1" dirty="0" smtClean="0">
                <a:latin typeface="Symbol" pitchFamily="18" charset="2"/>
              </a:rPr>
              <a:t>p</a:t>
            </a:r>
            <a:r>
              <a:rPr lang="fr-FR" sz="3200" b="1" baseline="30000" dirty="0" smtClean="0"/>
              <a:t>+</a:t>
            </a:r>
            <a:r>
              <a:rPr lang="fr-FR" sz="3200" dirty="0" smtClean="0"/>
              <a:t> </a:t>
            </a:r>
            <a:endParaRPr lang="fr-FR" sz="3200" dirty="0"/>
          </a:p>
        </p:txBody>
      </p:sp>
      <p:sp>
        <p:nvSpPr>
          <p:cNvPr id="256" name="ZoneTexte 255"/>
          <p:cNvSpPr txBox="1"/>
          <p:nvPr/>
        </p:nvSpPr>
        <p:spPr>
          <a:xfrm>
            <a:off x="2643174" y="5857892"/>
            <a:ext cx="657552" cy="584775"/>
          </a:xfrm>
          <a:prstGeom prst="rect">
            <a:avLst/>
          </a:prstGeom>
          <a:noFill/>
        </p:spPr>
        <p:txBody>
          <a:bodyPr wrap="none" rtlCol="0">
            <a:spAutoFit/>
          </a:bodyPr>
          <a:lstStyle/>
          <a:p>
            <a:r>
              <a:rPr lang="fr-FR" sz="3200" b="1" dirty="0" smtClean="0">
                <a:latin typeface="Symbol" pitchFamily="18" charset="2"/>
              </a:rPr>
              <a:t>K</a:t>
            </a:r>
            <a:r>
              <a:rPr lang="fr-FR" sz="3200" b="1" baseline="30000" dirty="0" smtClean="0"/>
              <a:t>-</a:t>
            </a:r>
            <a:r>
              <a:rPr lang="fr-FR" sz="3200" dirty="0" smtClean="0"/>
              <a:t> </a:t>
            </a:r>
            <a:endParaRPr lang="fr-FR" sz="3200" dirty="0"/>
          </a:p>
        </p:txBody>
      </p:sp>
      <p:sp>
        <p:nvSpPr>
          <p:cNvPr id="257" name="ZoneTexte 256"/>
          <p:cNvSpPr txBox="1"/>
          <p:nvPr/>
        </p:nvSpPr>
        <p:spPr>
          <a:xfrm>
            <a:off x="7072330" y="5500702"/>
            <a:ext cx="567784" cy="584775"/>
          </a:xfrm>
          <a:prstGeom prst="rect">
            <a:avLst/>
          </a:prstGeom>
          <a:noFill/>
        </p:spPr>
        <p:txBody>
          <a:bodyPr wrap="none" rtlCol="0">
            <a:spAutoFit/>
          </a:bodyPr>
          <a:lstStyle/>
          <a:p>
            <a:r>
              <a:rPr lang="fr-FR" sz="3200" b="1" dirty="0" smtClean="0">
                <a:latin typeface="+mj-lt"/>
              </a:rPr>
              <a:t>e</a:t>
            </a:r>
            <a:r>
              <a:rPr lang="fr-FR" sz="3200" b="1" baseline="30000" dirty="0" smtClean="0"/>
              <a:t>-</a:t>
            </a:r>
            <a:r>
              <a:rPr lang="fr-FR" sz="3200" dirty="0" smtClean="0"/>
              <a:t> </a:t>
            </a:r>
            <a:endParaRPr lang="fr-FR" sz="3200" dirty="0"/>
          </a:p>
        </p:txBody>
      </p:sp>
      <p:sp>
        <p:nvSpPr>
          <p:cNvPr id="258" name="ZoneTexte 257"/>
          <p:cNvSpPr txBox="1"/>
          <p:nvPr/>
        </p:nvSpPr>
        <p:spPr>
          <a:xfrm>
            <a:off x="4214810" y="5786454"/>
            <a:ext cx="404278" cy="584775"/>
          </a:xfrm>
          <a:prstGeom prst="rect">
            <a:avLst/>
          </a:prstGeom>
          <a:noFill/>
        </p:spPr>
        <p:txBody>
          <a:bodyPr wrap="none" rtlCol="0">
            <a:spAutoFit/>
          </a:bodyPr>
          <a:lstStyle/>
          <a:p>
            <a:r>
              <a:rPr lang="fr-FR" sz="3200" b="1" dirty="0" smtClean="0">
                <a:latin typeface="+mj-lt"/>
              </a:rPr>
              <a:t>p</a:t>
            </a:r>
            <a:endParaRPr lang="fr-FR" sz="3200" dirty="0"/>
          </a:p>
        </p:txBody>
      </p:sp>
      <p:sp>
        <p:nvSpPr>
          <p:cNvPr id="259" name="ZoneTexte 258"/>
          <p:cNvSpPr txBox="1"/>
          <p:nvPr/>
        </p:nvSpPr>
        <p:spPr>
          <a:xfrm>
            <a:off x="6357950" y="785794"/>
            <a:ext cx="651140" cy="584775"/>
          </a:xfrm>
          <a:prstGeom prst="rect">
            <a:avLst/>
          </a:prstGeom>
          <a:noFill/>
        </p:spPr>
        <p:txBody>
          <a:bodyPr wrap="none" rtlCol="0">
            <a:spAutoFit/>
          </a:bodyPr>
          <a:lstStyle/>
          <a:p>
            <a:r>
              <a:rPr lang="fr-FR" sz="3200" b="1" dirty="0" smtClean="0">
                <a:latin typeface="Symbol" pitchFamily="18" charset="2"/>
              </a:rPr>
              <a:t>m</a:t>
            </a:r>
            <a:r>
              <a:rPr lang="fr-FR" sz="3200" b="1" baseline="30000" dirty="0" smtClean="0"/>
              <a:t>+</a:t>
            </a:r>
            <a:r>
              <a:rPr lang="fr-FR" sz="3200" dirty="0" smtClean="0"/>
              <a:t> </a:t>
            </a:r>
            <a:endParaRPr lang="fr-FR" sz="3200" dirty="0"/>
          </a:p>
        </p:txBody>
      </p:sp>
      <p:sp>
        <p:nvSpPr>
          <p:cNvPr id="263" name="Espace réservé du pied de page 262"/>
          <p:cNvSpPr>
            <a:spLocks noGrp="1"/>
          </p:cNvSpPr>
          <p:nvPr>
            <p:ph type="ftr" sz="quarter" idx="11"/>
          </p:nvPr>
        </p:nvSpPr>
        <p:spPr/>
        <p:txBody>
          <a:bodyPr/>
          <a:lstStyle/>
          <a:p>
            <a:r>
              <a:rPr lang="fr-FR" smtClean="0"/>
              <a:t>Masterclass</a:t>
            </a:r>
            <a:endParaRPr lang="fr-BE" dirty="0"/>
          </a:p>
        </p:txBody>
      </p:sp>
      <p:sp>
        <p:nvSpPr>
          <p:cNvPr id="2" name="Espace réservé du numéro de diapositive 1"/>
          <p:cNvSpPr>
            <a:spLocks noGrp="1"/>
          </p:cNvSpPr>
          <p:nvPr>
            <p:ph type="sldNum" sz="quarter" idx="12"/>
          </p:nvPr>
        </p:nvSpPr>
        <p:spPr/>
        <p:txBody>
          <a:bodyPr/>
          <a:lstStyle/>
          <a:p>
            <a:fld id="{CF4668DC-857F-487D-BFFA-8C0CA5037977}" type="slidenum">
              <a:rPr lang="fr-BE" smtClean="0"/>
              <a:pPr/>
              <a:t>9</a:t>
            </a:fld>
            <a:endParaRPr lang="fr-BE"/>
          </a:p>
        </p:txBody>
      </p:sp>
      <p:sp>
        <p:nvSpPr>
          <p:cNvPr id="3" name="Espace réservé de la date 2"/>
          <p:cNvSpPr>
            <a:spLocks noGrp="1"/>
          </p:cNvSpPr>
          <p:nvPr>
            <p:ph type="dt" sz="half" idx="10"/>
          </p:nvPr>
        </p:nvSpPr>
        <p:spPr/>
        <p:txBody>
          <a:bodyPr/>
          <a:lstStyle/>
          <a:p>
            <a:r>
              <a:rPr lang="en-US" smtClean="0"/>
              <a:t>Edwige Tournefier</a:t>
            </a:r>
            <a:endParaRPr lang="fr-BE"/>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10507</TotalTime>
  <Words>1401</Words>
  <Application>Microsoft Office PowerPoint</Application>
  <PresentationFormat>Affichage à l'écran (4:3)</PresentationFormat>
  <Paragraphs>257</Paragraphs>
  <Slides>25</Slides>
  <Notes>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25</vt:i4>
      </vt:variant>
    </vt:vector>
  </HeadingPairs>
  <TitlesOfParts>
    <vt:vector size="35" baseType="lpstr">
      <vt:lpstr>ＭＳ Ｐゴシック</vt:lpstr>
      <vt:lpstr>Arial</vt:lpstr>
      <vt:lpstr>Berlin Sans FB</vt:lpstr>
      <vt:lpstr>Calibri</vt:lpstr>
      <vt:lpstr>Comic Sans MS</vt:lpstr>
      <vt:lpstr>Helvetica</vt:lpstr>
      <vt:lpstr>Symbol</vt:lpstr>
      <vt:lpstr>Tahoma</vt:lpstr>
      <vt:lpstr>Times New Roman</vt:lpstr>
      <vt:lpstr>Thème Office</vt:lpstr>
      <vt:lpstr>La physique des particules et des astroparticules au LAPP Masterclass lycée Pravaz et visite Lycée Berthollet  Edwige Tournefier     Lundi 10 avril 2017 </vt:lpstr>
      <vt:lpstr>Plan de la journée – lycée Pravaz</vt:lpstr>
      <vt:lpstr>Plan de la visite – lycée Berthollet</vt:lpstr>
      <vt:lpstr>Le LAPP</vt:lpstr>
      <vt:lpstr>De l’infiniment petit à l’infiniment grand</vt:lpstr>
      <vt:lpstr>La physique des particules, qu’est-ce c’est?</vt:lpstr>
      <vt:lpstr>Particules élémentaires et forces:  le Modèle Standard</vt:lpstr>
      <vt:lpstr>Créer de nouvelles particules: comment? La fameuse équation E = mc2</vt:lpstr>
      <vt:lpstr>Présentation PowerPoint</vt:lpstr>
      <vt:lpstr>Détecter les particules</vt:lpstr>
      <vt:lpstr>Exemple: ATLAS au LHC</vt:lpstr>
      <vt:lpstr>ATLAS au LAPP</vt:lpstr>
      <vt:lpstr>LHCb au LHC</vt:lpstr>
      <vt:lpstr>L’étude des neutrinos au LAPP</vt:lpstr>
      <vt:lpstr>Le LAPP dans l’espace: l'expérience AMS</vt:lpstr>
      <vt:lpstr>Le LAPP en Namibie avec HESS et bientôt au Chili avec CTA</vt:lpstr>
      <vt:lpstr>En 2016 le LAPP rejoint LSST</vt:lpstr>
      <vt:lpstr>Recherche des ondes gravitationelles</vt:lpstr>
      <vt:lpstr>Virgo à Pise</vt:lpstr>
      <vt:lpstr>Présentation PowerPoint</vt:lpstr>
      <vt:lpstr>Présentation PowerPoint</vt:lpstr>
      <vt:lpstr>Et juste à côté: des théoriciens</vt:lpstr>
      <vt:lpstr>Historique du LAPP (1)</vt:lpstr>
      <vt:lpstr>Historique du LAPP (2)</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LAPP</dc:title>
  <dc:creator>Edwige Tournefier</dc:creator>
  <cp:lastModifiedBy>Edwige Tournefier</cp:lastModifiedBy>
  <cp:revision>655</cp:revision>
  <dcterms:modified xsi:type="dcterms:W3CDTF">2017-04-10T07:03:50Z</dcterms:modified>
</cp:coreProperties>
</file>