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373" r:id="rId2"/>
    <p:sldId id="370" r:id="rId3"/>
    <p:sldId id="371" r:id="rId4"/>
    <p:sldId id="335" r:id="rId5"/>
    <p:sldId id="342" r:id="rId6"/>
    <p:sldId id="378" r:id="rId7"/>
    <p:sldId id="346" r:id="rId8"/>
    <p:sldId id="263" r:id="rId9"/>
    <p:sldId id="351" r:id="rId10"/>
    <p:sldId id="353" r:id="rId11"/>
    <p:sldId id="359" r:id="rId12"/>
    <p:sldId id="372" r:id="rId13"/>
    <p:sldId id="361" r:id="rId14"/>
    <p:sldId id="367" r:id="rId15"/>
    <p:sldId id="376" r:id="rId16"/>
    <p:sldId id="375" r:id="rId17"/>
    <p:sldId id="369" r:id="rId18"/>
    <p:sldId id="374" r:id="rId19"/>
    <p:sldId id="366" r:id="rId20"/>
    <p:sldId id="377" r:id="rId21"/>
    <p:sldId id="365" r:id="rId22"/>
    <p:sldId id="282" r:id="rId23"/>
    <p:sldId id="283" r:id="rId24"/>
    <p:sldId id="360" r:id="rId25"/>
    <p:sldId id="333" r:id="rId26"/>
    <p:sldId id="355" r:id="rId27"/>
    <p:sldId id="334" r:id="rId28"/>
    <p:sldId id="362" r:id="rId29"/>
    <p:sldId id="363" r:id="rId30"/>
    <p:sldId id="293" r:id="rId31"/>
    <p:sldId id="331" r:id="rId32"/>
    <p:sldId id="313" r:id="rId33"/>
    <p:sldId id="332" r:id="rId34"/>
    <p:sldId id="314" r:id="rId35"/>
    <p:sldId id="319" r:id="rId36"/>
    <p:sldId id="325" r:id="rId37"/>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B3AC6"/>
    <a:srgbClr val="FFFF99"/>
    <a:srgbClr val="474CB9"/>
    <a:srgbClr val="3333CC"/>
    <a:srgbClr val="6666FF"/>
    <a:srgbClr val="6699FF"/>
    <a:srgbClr val="CCFFCC"/>
    <a:srgbClr val="00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9886" autoAdjust="0"/>
  </p:normalViewPr>
  <p:slideViewPr>
    <p:cSldViewPr>
      <p:cViewPr varScale="1">
        <p:scale>
          <a:sx n="124" d="100"/>
          <a:sy n="124" d="100"/>
        </p:scale>
        <p:origin x="8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310" y="-12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6E4997F3-D4CA-4F1A-BB62-E4EFC7641B14}" type="datetimeFigureOut">
              <a:rPr lang="fr-FR" smtClean="0"/>
              <a:pPr/>
              <a:t>05/03/2017</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ADEE8A9-503B-4A0A-8CDA-B2B2832922CA}" type="slidenum">
              <a:rPr lang="fr-FR" smtClean="0"/>
              <a:pPr/>
              <a:t>‹N°›</a:t>
            </a:fld>
            <a:endParaRPr lang="fr-FR"/>
          </a:p>
        </p:txBody>
      </p:sp>
    </p:spTree>
    <p:extLst>
      <p:ext uri="{BB962C8B-B14F-4D97-AF65-F5344CB8AC3E}">
        <p14:creationId xmlns:p14="http://schemas.microsoft.com/office/powerpoint/2010/main" val="3859134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7282920-FB1A-4C54-9CD1-5FA9DE70DD0D}" type="datetimeFigureOut">
              <a:rPr lang="fr-FR" smtClean="0"/>
              <a:pPr/>
              <a:t>05/03/2017</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47BEDD6-9F9F-401B-83EE-D9B64E3044F4}" type="slidenum">
              <a:rPr lang="fr-FR" smtClean="0"/>
              <a:pPr/>
              <a:t>‹N°›</a:t>
            </a:fld>
            <a:endParaRPr lang="fr-FR"/>
          </a:p>
        </p:txBody>
      </p:sp>
    </p:spTree>
    <p:extLst>
      <p:ext uri="{BB962C8B-B14F-4D97-AF65-F5344CB8AC3E}">
        <p14:creationId xmlns:p14="http://schemas.microsoft.com/office/powerpoint/2010/main" val="405823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a date 3"/>
          <p:cNvSpPr>
            <a:spLocks noGrp="1"/>
          </p:cNvSpPr>
          <p:nvPr>
            <p:ph type="dt" idx="10"/>
          </p:nvPr>
        </p:nvSpPr>
        <p:spPr/>
        <p:txBody>
          <a:bodyPr/>
          <a:lstStyle/>
          <a:p>
            <a:pPr>
              <a:defRPr/>
            </a:pPr>
            <a:fld id="{9DBAC2BE-4E1D-44BF-82CE-959ABA7E1D58}" type="datetime1">
              <a:rPr lang="fr-FR" smtClean="0"/>
              <a:t>05/03/2017</a:t>
            </a:fld>
            <a:endParaRPr lang="fr-FR"/>
          </a:p>
        </p:txBody>
      </p:sp>
      <p:sp>
        <p:nvSpPr>
          <p:cNvPr id="5" name="Espace réservé du pied de page 4"/>
          <p:cNvSpPr>
            <a:spLocks noGrp="1"/>
          </p:cNvSpPr>
          <p:nvPr>
            <p:ph type="ftr" sz="quarter" idx="11"/>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a:t>
            </a:fld>
            <a:endParaRPr lang="fr-FR"/>
          </a:p>
        </p:txBody>
      </p:sp>
    </p:spTree>
    <p:extLst>
      <p:ext uri="{BB962C8B-B14F-4D97-AF65-F5344CB8AC3E}">
        <p14:creationId xmlns:p14="http://schemas.microsoft.com/office/powerpoint/2010/main" val="198623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a:t>
            </a:fld>
            <a:endParaRPr lang="fr-FR"/>
          </a:p>
        </p:txBody>
      </p:sp>
    </p:spTree>
    <p:extLst>
      <p:ext uri="{BB962C8B-B14F-4D97-AF65-F5344CB8AC3E}">
        <p14:creationId xmlns:p14="http://schemas.microsoft.com/office/powerpoint/2010/main" val="43771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90478">
              <a:defRPr/>
            </a:pPr>
            <a:r>
              <a:rPr lang="fr-FR" sz="1300" dirty="0"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sz="1300" dirty="0" err="1" smtClean="0"/>
              <a:t>Higgs</a:t>
            </a:r>
            <a:r>
              <a:rPr lang="fr-FR" sz="1300" dirty="0" smtClean="0"/>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8</a:t>
            </a:fld>
            <a:endParaRPr lang="fr-FR"/>
          </a:p>
        </p:txBody>
      </p:sp>
    </p:spTree>
    <p:extLst>
      <p:ext uri="{BB962C8B-B14F-4D97-AF65-F5344CB8AC3E}">
        <p14:creationId xmlns:p14="http://schemas.microsoft.com/office/powerpoint/2010/main" val="119742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a:t>Environ 70 chercheurs, expérimentateurs du LAPP ou théoriciens du LAPTH, ainsi qu’une vingtaine de jeunes préparant leur thèse, travaillent ici. Pour concevoir et construire les appareillages indispensables à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300" dirty="0"/>
              <a:t> </a:t>
            </a:r>
          </a:p>
          <a:p>
            <a:r>
              <a:rPr lang="fr-FR" sz="1300" dirty="0"/>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20</a:t>
            </a:fld>
            <a:endParaRPr lang="fr-FR"/>
          </a:p>
        </p:txBody>
      </p:sp>
    </p:spTree>
    <p:extLst>
      <p:ext uri="{BB962C8B-B14F-4D97-AF65-F5344CB8AC3E}">
        <p14:creationId xmlns:p14="http://schemas.microsoft.com/office/powerpoint/2010/main" val="56107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 création du LAPP, la plupart de ses physiciens travaillaient sur des expériences situées au CERN.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22</a:t>
            </a:fld>
            <a:endParaRPr lang="fr-FR" dirty="0"/>
          </a:p>
        </p:txBody>
      </p:sp>
    </p:spTree>
    <p:extLst>
      <p:ext uri="{BB962C8B-B14F-4D97-AF65-F5344CB8AC3E}">
        <p14:creationId xmlns:p14="http://schemas.microsoft.com/office/powerpoint/2010/main" val="264973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23</a:t>
            </a:fld>
            <a:endParaRPr lang="fr-FR"/>
          </a:p>
        </p:txBody>
      </p:sp>
    </p:spTree>
    <p:extLst>
      <p:ext uri="{BB962C8B-B14F-4D97-AF65-F5344CB8AC3E}">
        <p14:creationId xmlns:p14="http://schemas.microsoft.com/office/powerpoint/2010/main" val="75680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Et pour ceux qui desirent en savoir plus sachez que le lapp, situe a annecy le vieux juste au dessus de l iut, ouvrira ses portes les 23 et 24 octobre, a l occasion de la fete de la science.</a:t>
            </a:r>
          </a:p>
        </p:txBody>
      </p:sp>
      <p:sp>
        <p:nvSpPr>
          <p:cNvPr id="4" name="Espace réservé de la date 3"/>
          <p:cNvSpPr>
            <a:spLocks noGrp="1"/>
          </p:cNvSpPr>
          <p:nvPr>
            <p:ph type="dt" sz="quarter" idx="1"/>
          </p:nvPr>
        </p:nvSpPr>
        <p:spPr/>
        <p:txBody>
          <a:bodyPr/>
          <a:lstStyle/>
          <a:p>
            <a:pPr>
              <a:defRPr/>
            </a:pPr>
            <a:fld id="{F073CCE4-A5B3-41AF-90FC-0BD573A97967}" type="datetime1">
              <a:rPr lang="fr-FR" smtClean="0"/>
              <a:pPr>
                <a:defRPr/>
              </a:pPr>
              <a:t>05/03/2017</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F889E87D-CA16-4446-9103-7AA25968A039}" type="slidenum">
              <a:rPr lang="fr-FR" smtClean="0"/>
              <a:pPr>
                <a:defRPr/>
              </a:pPr>
              <a:t>25</a:t>
            </a:fld>
            <a:endParaRPr lang="fr-FR"/>
          </a:p>
        </p:txBody>
      </p:sp>
    </p:spTree>
    <p:extLst>
      <p:ext uri="{BB962C8B-B14F-4D97-AF65-F5344CB8AC3E}">
        <p14:creationId xmlns:p14="http://schemas.microsoft.com/office/powerpoint/2010/main" val="63927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AD22328-3F17-4C55-B915-E8A3788AD8F5}" type="slidenum">
              <a:rPr lang="fr-FR"/>
              <a:pPr/>
              <a:t>35</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359060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576D5C3-14C2-4FD7-AC24-34ACA6EF0B46}" type="slidenum">
              <a:rPr lang="fr-FR"/>
              <a:pPr/>
              <a:t>36</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333151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5" name="Espace réservé du pied de page 4"/>
          <p:cNvSpPr>
            <a:spLocks noGrp="1"/>
          </p:cNvSpPr>
          <p:nvPr>
            <p:ph type="ftr" sz="quarter" idx="11"/>
          </p:nvPr>
        </p:nvSpPr>
        <p:spPr/>
        <p:txBody>
          <a:bodyPr/>
          <a:lstStyle/>
          <a:p>
            <a:r>
              <a:rPr lang="fr-FR" dirty="0" err="1" smtClean="0"/>
              <a:t>Masterclass</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8229600" cy="1143000"/>
          </a:xfrm>
        </p:spPr>
        <p:txBody>
          <a:bodyPr>
            <a:normAutofit/>
          </a:bodyPr>
          <a:lstStyle>
            <a:lvl1pPr>
              <a:defRPr sz="4000">
                <a:solidFill>
                  <a:srgbClr val="C00000"/>
                </a:solidFill>
              </a:defRPr>
            </a:lvl1pPr>
          </a:lstStyle>
          <a:p>
            <a:r>
              <a:rPr lang="fr-FR" dirty="0" smtClean="0"/>
              <a:t>Cliquez pour modifier le style du titre</a:t>
            </a:r>
            <a:endParaRPr lang="fr-BE" dirty="0"/>
          </a:p>
        </p:txBody>
      </p:sp>
      <p:sp>
        <p:nvSpPr>
          <p:cNvPr id="3" name="Espace réservé du contenu 2"/>
          <p:cNvSpPr>
            <a:spLocks noGrp="1"/>
          </p:cNvSpPr>
          <p:nvPr>
            <p:ph idx="1"/>
          </p:nvPr>
        </p:nvSpPr>
        <p:spPr>
          <a:xfrm>
            <a:off x="457200" y="1268760"/>
            <a:ext cx="8229600" cy="4896544"/>
          </a:xfrm>
        </p:spPr>
        <p:txBody>
          <a:bodyPr/>
          <a:lstStyle>
            <a:lvl1pPr>
              <a:defRPr sz="2400"/>
            </a:lvl1pPr>
            <a:lvl2pPr>
              <a:defRPr sz="2200"/>
            </a:lvl2pPr>
            <a:lvl3pPr>
              <a:defRPr sz="2000"/>
            </a:lvl3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r>
              <a:rPr lang="fr-BE" dirty="0" err="1" smtClean="0"/>
              <a:t>Masterclass</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en-US" smtClean="0"/>
              <a:t>Edwige Tournefier</a:t>
            </a:r>
            <a:endParaRPr lang="fr-BE"/>
          </a:p>
        </p:txBody>
      </p:sp>
      <p:sp>
        <p:nvSpPr>
          <p:cNvPr id="5" name="Espace réservé du pied de page 4"/>
          <p:cNvSpPr>
            <a:spLocks noGrp="1"/>
          </p:cNvSpPr>
          <p:nvPr>
            <p:ph type="ftr" sz="quarter" idx="11"/>
          </p:nvPr>
        </p:nvSpPr>
        <p:spPr/>
        <p:txBody>
          <a:bodyPr/>
          <a:lstStyle/>
          <a:p>
            <a:r>
              <a:rPr lang="fr-FR" smtClean="0"/>
              <a:t>Masterclass</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en-US" smtClean="0"/>
              <a:t>Edwige Tournefier</a:t>
            </a:r>
            <a:endParaRPr lang="fr-BE"/>
          </a:p>
        </p:txBody>
      </p:sp>
      <p:sp>
        <p:nvSpPr>
          <p:cNvPr id="6" name="Espace réservé du pied de page 5"/>
          <p:cNvSpPr>
            <a:spLocks noGrp="1"/>
          </p:cNvSpPr>
          <p:nvPr>
            <p:ph type="ftr" sz="quarter" idx="11"/>
          </p:nvPr>
        </p:nvSpPr>
        <p:spPr/>
        <p:txBody>
          <a:bodyPr/>
          <a:lstStyle/>
          <a:p>
            <a:r>
              <a:rPr lang="fr-FR" smtClean="0"/>
              <a:t>Masterclass</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en-US" smtClean="0"/>
              <a:t>Edwige Tournefier</a:t>
            </a:r>
            <a:endParaRPr lang="fr-BE"/>
          </a:p>
        </p:txBody>
      </p:sp>
      <p:sp>
        <p:nvSpPr>
          <p:cNvPr id="8" name="Espace réservé du pied de page 7"/>
          <p:cNvSpPr>
            <a:spLocks noGrp="1"/>
          </p:cNvSpPr>
          <p:nvPr>
            <p:ph type="ftr" sz="quarter" idx="11"/>
          </p:nvPr>
        </p:nvSpPr>
        <p:spPr/>
        <p:txBody>
          <a:bodyPr/>
          <a:lstStyle/>
          <a:p>
            <a:r>
              <a:rPr lang="fr-FR" smtClean="0"/>
              <a:t>Masterclass</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r>
              <a:rPr lang="en-US" smtClean="0"/>
              <a:t>Edwige Tournefier</a:t>
            </a:r>
            <a:endParaRPr lang="fr-BE"/>
          </a:p>
        </p:txBody>
      </p:sp>
      <p:sp>
        <p:nvSpPr>
          <p:cNvPr id="4" name="Espace réservé du pied de page 3"/>
          <p:cNvSpPr>
            <a:spLocks noGrp="1"/>
          </p:cNvSpPr>
          <p:nvPr>
            <p:ph type="ftr" sz="quarter" idx="11"/>
          </p:nvPr>
        </p:nvSpPr>
        <p:spPr/>
        <p:txBody>
          <a:bodyPr/>
          <a:lstStyle/>
          <a:p>
            <a:r>
              <a:rPr lang="fr-FR" smtClean="0"/>
              <a:t>Masterclass</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smtClean="0"/>
              <a:t>Edwige Tournefier</a:t>
            </a:r>
            <a:endParaRPr lang="fr-BE"/>
          </a:p>
        </p:txBody>
      </p:sp>
      <p:sp>
        <p:nvSpPr>
          <p:cNvPr id="3" name="Espace réservé du pied de page 2"/>
          <p:cNvSpPr>
            <a:spLocks noGrp="1"/>
          </p:cNvSpPr>
          <p:nvPr>
            <p:ph type="ftr" sz="quarter" idx="11"/>
          </p:nvPr>
        </p:nvSpPr>
        <p:spPr/>
        <p:txBody>
          <a:bodyPr/>
          <a:lstStyle/>
          <a:p>
            <a:r>
              <a:rPr lang="fr-FR" smtClean="0"/>
              <a:t>Masterclass</a:t>
            </a:r>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603" name="Espace réservé du titre 1"/>
          <p:cNvSpPr>
            <a:spLocks noGrp="1"/>
          </p:cNvSpPr>
          <p:nvPr>
            <p:ph type="ctrTitle" hasCustomPrompt="1"/>
          </p:nvPr>
        </p:nvSpPr>
        <p:spPr>
          <a:xfrm>
            <a:off x="2987824" y="3140968"/>
            <a:ext cx="6620272" cy="1470025"/>
          </a:xfrm>
        </p:spPr>
        <p:txBody>
          <a:bodyPr/>
          <a:lstStyle>
            <a:lvl1pPr algn="l">
              <a:defRPr sz="3600" smtClean="0">
                <a:latin typeface="Calibri" charset="0"/>
                <a:ea typeface="Calibri" charset="0"/>
                <a:cs typeface="Calibri" charset="0"/>
              </a:defRPr>
            </a:lvl1pPr>
          </a:lstStyle>
          <a:p>
            <a:r>
              <a:rPr lang="fr-FR" sz="3600" b="1" dirty="0" smtClean="0">
                <a:solidFill>
                  <a:srgbClr val="153449"/>
                </a:solidFill>
              </a:rPr>
              <a:t>Titre de la présentation</a:t>
            </a:r>
            <a:br>
              <a:rPr lang="fr-FR" sz="3600" b="1" dirty="0" smtClean="0">
                <a:solidFill>
                  <a:srgbClr val="153449"/>
                </a:solidFill>
              </a:rPr>
            </a:br>
            <a:r>
              <a:rPr lang="fr-FR" sz="2300" dirty="0" smtClean="0">
                <a:solidFill>
                  <a:srgbClr val="01B2CD"/>
                </a:solidFill>
              </a:rPr>
              <a:t>Sous-titre de la présentation</a:t>
            </a:r>
            <a:br>
              <a:rPr lang="fr-FR" sz="2300" dirty="0" smtClean="0">
                <a:solidFill>
                  <a:srgbClr val="01B2CD"/>
                </a:solidFill>
              </a:rPr>
            </a:br>
            <a:r>
              <a:rPr lang="fr-FR" sz="1800" dirty="0" smtClean="0">
                <a:solidFill>
                  <a:srgbClr val="153449"/>
                </a:solidFill>
              </a:rPr>
              <a:t>7 MARS </a:t>
            </a:r>
            <a:r>
              <a:rPr lang="fr-FR" sz="1800" baseline="0" dirty="0" smtClean="0">
                <a:solidFill>
                  <a:srgbClr val="153449"/>
                </a:solidFill>
              </a:rPr>
              <a:t>2016</a:t>
            </a:r>
            <a:endParaRPr lang="fr-FR" sz="1800" dirty="0">
              <a:solidFill>
                <a:srgbClr val="153449"/>
              </a:solidFill>
            </a:endParaRPr>
          </a:p>
        </p:txBody>
      </p:sp>
    </p:spTree>
    <p:extLst>
      <p:ext uri="{BB962C8B-B14F-4D97-AF65-F5344CB8AC3E}">
        <p14:creationId xmlns:p14="http://schemas.microsoft.com/office/powerpoint/2010/main" val="24163702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Edwige Tournefier</a:t>
            </a:r>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smtClean="0"/>
              <a:t>Masterclass</a:t>
            </a:r>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ctr" defTabSz="914400" rtl="0" eaLnBrk="1" latinLnBrk="0" hangingPunct="1">
        <a:spcBef>
          <a:spcPct val="0"/>
        </a:spcBef>
        <a:buNone/>
        <a:defRPr sz="3200" kern="1200">
          <a:solidFill>
            <a:schemeClr val="tx1"/>
          </a:solidFill>
          <a:latin typeface="+mj-lt"/>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lapp.in2p3.fr/"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wmf"/><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6"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wmf"/><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www.in2p3.fr/" TargetMode="External"/><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79.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771800" y="3140968"/>
            <a:ext cx="6620272" cy="1656184"/>
          </a:xfrm>
        </p:spPr>
        <p:txBody>
          <a:bodyPr>
            <a:normAutofit fontScale="90000"/>
          </a:bodyPr>
          <a:lstStyle/>
          <a:p>
            <a:r>
              <a:rPr lang="fr-FR" b="1" dirty="0" smtClean="0">
                <a:solidFill>
                  <a:srgbClr val="153449"/>
                </a:solidFill>
              </a:rPr>
              <a:t>La </a:t>
            </a:r>
            <a:r>
              <a:rPr lang="fr-FR" b="1" dirty="0" smtClean="0">
                <a:solidFill>
                  <a:srgbClr val="153449"/>
                </a:solidFill>
              </a:rPr>
              <a:t>physique des </a:t>
            </a:r>
            <a:r>
              <a:rPr lang="fr-FR" b="1" dirty="0" smtClean="0">
                <a:solidFill>
                  <a:srgbClr val="153449"/>
                </a:solidFill>
              </a:rPr>
              <a:t>particules et des </a:t>
            </a:r>
            <a:r>
              <a:rPr lang="fr-FR" b="1" dirty="0" err="1" smtClean="0">
                <a:solidFill>
                  <a:srgbClr val="153449"/>
                </a:solidFill>
              </a:rPr>
              <a:t>astroparticules</a:t>
            </a:r>
            <a:r>
              <a:rPr lang="fr-FR" b="1" dirty="0" smtClean="0">
                <a:solidFill>
                  <a:srgbClr val="153449"/>
                </a:solidFill>
              </a:rPr>
              <a:t> au LAPP</a:t>
            </a:r>
            <a:r>
              <a:rPr lang="fr-FR" sz="4800" b="1" dirty="0">
                <a:solidFill>
                  <a:srgbClr val="153449"/>
                </a:solidFill>
              </a:rPr>
              <a:t/>
            </a:r>
            <a:br>
              <a:rPr lang="fr-FR" sz="4800" b="1" dirty="0">
                <a:solidFill>
                  <a:srgbClr val="153449"/>
                </a:solidFill>
              </a:rPr>
            </a:br>
            <a:r>
              <a:rPr lang="fr-FR" sz="2300" dirty="0" err="1" smtClean="0">
                <a:solidFill>
                  <a:srgbClr val="01B2CD"/>
                </a:solidFill>
              </a:rPr>
              <a:t>Masterclass</a:t>
            </a:r>
            <a:r>
              <a:rPr lang="fr-FR" sz="2300" dirty="0" smtClean="0">
                <a:solidFill>
                  <a:srgbClr val="01B2CD"/>
                </a:solidFill>
              </a:rPr>
              <a:t> lycée </a:t>
            </a:r>
            <a:r>
              <a:rPr lang="fr-FR" sz="2300" dirty="0" smtClean="0">
                <a:solidFill>
                  <a:srgbClr val="01B2CD"/>
                </a:solidFill>
              </a:rPr>
              <a:t>Guillaume Fichet </a:t>
            </a:r>
            <a:r>
              <a:rPr lang="fr-FR" sz="2300" dirty="0" smtClean="0">
                <a:solidFill>
                  <a:srgbClr val="01B2CD"/>
                </a:solidFill>
              </a:rPr>
              <a:t/>
            </a:r>
            <a:br>
              <a:rPr lang="fr-FR" sz="2300" dirty="0" smtClean="0">
                <a:solidFill>
                  <a:srgbClr val="01B2CD"/>
                </a:solidFill>
              </a:rPr>
            </a:br>
            <a:r>
              <a:rPr lang="fr-FR" sz="2300" dirty="0" smtClean="0">
                <a:solidFill>
                  <a:srgbClr val="01B2CD"/>
                </a:solidFill>
              </a:rPr>
              <a:t/>
            </a:r>
            <a:br>
              <a:rPr lang="fr-FR" sz="2300" dirty="0" smtClean="0">
                <a:solidFill>
                  <a:srgbClr val="01B2CD"/>
                </a:solidFill>
              </a:rPr>
            </a:br>
            <a:r>
              <a:rPr lang="fr-FR" sz="2300" dirty="0" smtClean="0">
                <a:solidFill>
                  <a:srgbClr val="01B2CD"/>
                </a:solidFill>
              </a:rPr>
              <a:t>Edwige Tournefier</a:t>
            </a:r>
            <a:r>
              <a:rPr lang="fr-FR" dirty="0">
                <a:solidFill>
                  <a:srgbClr val="01B2CD"/>
                </a:solidFill>
              </a:rPr>
              <a:t/>
            </a:r>
            <a:br>
              <a:rPr lang="fr-FR" dirty="0">
                <a:solidFill>
                  <a:srgbClr val="01B2CD"/>
                </a:solidFill>
              </a:rPr>
            </a:br>
            <a:r>
              <a:rPr lang="fr-FR" sz="1800" dirty="0" smtClean="0">
                <a:solidFill>
                  <a:srgbClr val="153449"/>
                </a:solidFill>
              </a:rPr>
              <a:t>    Lundi </a:t>
            </a:r>
            <a:r>
              <a:rPr lang="fr-FR" sz="1800" dirty="0" smtClean="0">
                <a:solidFill>
                  <a:srgbClr val="153449"/>
                </a:solidFill>
              </a:rPr>
              <a:t>6 mars 2017</a:t>
            </a:r>
            <a:r>
              <a:rPr lang="fr-FR" sz="2800" dirty="0">
                <a:solidFill>
                  <a:srgbClr val="153449"/>
                </a:solidFill>
              </a:rPr>
              <a:t/>
            </a:r>
            <a:br>
              <a:rPr lang="fr-FR" sz="2800" dirty="0">
                <a:solidFill>
                  <a:srgbClr val="153449"/>
                </a:solidFill>
              </a:rPr>
            </a:br>
            <a:endParaRPr lang="fr-FR" dirty="0"/>
          </a:p>
        </p:txBody>
      </p:sp>
    </p:spTree>
    <p:extLst>
      <p:ext uri="{BB962C8B-B14F-4D97-AF65-F5344CB8AC3E}">
        <p14:creationId xmlns:p14="http://schemas.microsoft.com/office/powerpoint/2010/main" val="624942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fficher l'image d'origine"/>
          <p:cNvPicPr>
            <a:picLocks noChangeAspect="1" noChangeArrowheads="1"/>
          </p:cNvPicPr>
          <p:nvPr/>
        </p:nvPicPr>
        <p:blipFill>
          <a:blip r:embed="rId2" cstate="print"/>
          <a:srcRect/>
          <a:stretch>
            <a:fillRect/>
          </a:stretch>
        </p:blipFill>
        <p:spPr bwMode="auto">
          <a:xfrm>
            <a:off x="7452320" y="4941168"/>
            <a:ext cx="1539255" cy="1539255"/>
          </a:xfrm>
          <a:prstGeom prst="rect">
            <a:avLst/>
          </a:prstGeom>
          <a:noFill/>
        </p:spPr>
      </p:pic>
      <p:sp>
        <p:nvSpPr>
          <p:cNvPr id="2" name="Titre 1"/>
          <p:cNvSpPr>
            <a:spLocks noGrp="1"/>
          </p:cNvSpPr>
          <p:nvPr>
            <p:ph type="title"/>
          </p:nvPr>
        </p:nvSpPr>
        <p:spPr/>
        <p:txBody>
          <a:bodyPr/>
          <a:lstStyle/>
          <a:p>
            <a:r>
              <a:rPr lang="fr-FR" dirty="0" smtClean="0"/>
              <a:t>Exemple: ATLAS au LHC</a:t>
            </a:r>
            <a:endParaRPr lang="fr-FR" dirty="0"/>
          </a:p>
        </p:txBody>
      </p:sp>
      <p:sp>
        <p:nvSpPr>
          <p:cNvPr id="3" name="Espace réservé du contenu 2"/>
          <p:cNvSpPr>
            <a:spLocks noGrp="1"/>
          </p:cNvSpPr>
          <p:nvPr>
            <p:ph idx="1"/>
          </p:nvPr>
        </p:nvSpPr>
        <p:spPr/>
        <p:txBody>
          <a:bodyPr/>
          <a:lstStyle/>
          <a:p>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7" name="Picture 2" descr="Teste20"/>
          <p:cNvPicPr>
            <a:picLocks noChangeArrowheads="1"/>
          </p:cNvPicPr>
          <p:nvPr/>
        </p:nvPicPr>
        <p:blipFill>
          <a:blip r:embed="rId3" cstate="print"/>
          <a:srcRect/>
          <a:stretch>
            <a:fillRect/>
          </a:stretch>
        </p:blipFill>
        <p:spPr bwMode="auto">
          <a:xfrm>
            <a:off x="357158" y="1500174"/>
            <a:ext cx="7311186" cy="4521114"/>
          </a:xfrm>
          <a:prstGeom prst="rect">
            <a:avLst/>
          </a:prstGeom>
          <a:noFill/>
          <a:ln w="9525">
            <a:noFill/>
            <a:miter lim="800000"/>
            <a:headEnd/>
            <a:tailEnd/>
          </a:ln>
        </p:spPr>
      </p:pic>
      <p:cxnSp>
        <p:nvCxnSpPr>
          <p:cNvPr id="9" name="Connecteur droit avec flèche 8"/>
          <p:cNvCxnSpPr/>
          <p:nvPr/>
        </p:nvCxnSpPr>
        <p:spPr>
          <a:xfrm>
            <a:off x="179512" y="1916832"/>
            <a:ext cx="0" cy="381642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971600" y="1700808"/>
            <a:ext cx="6120680" cy="7200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563888" y="1700808"/>
            <a:ext cx="655949" cy="369332"/>
          </a:xfrm>
          <a:prstGeom prst="rect">
            <a:avLst/>
          </a:prstGeom>
          <a:noFill/>
        </p:spPr>
        <p:txBody>
          <a:bodyPr wrap="none" rtlCol="0">
            <a:spAutoFit/>
          </a:bodyPr>
          <a:lstStyle/>
          <a:p>
            <a:r>
              <a:rPr lang="fr-FR" dirty="0" smtClean="0"/>
              <a:t>44m </a:t>
            </a:r>
            <a:endParaRPr lang="fr-FR" dirty="0"/>
          </a:p>
        </p:txBody>
      </p:sp>
      <p:sp>
        <p:nvSpPr>
          <p:cNvPr id="14" name="ZoneTexte 13"/>
          <p:cNvSpPr txBox="1"/>
          <p:nvPr/>
        </p:nvSpPr>
        <p:spPr>
          <a:xfrm>
            <a:off x="251520" y="2492896"/>
            <a:ext cx="655949" cy="369332"/>
          </a:xfrm>
          <a:prstGeom prst="rect">
            <a:avLst/>
          </a:prstGeom>
          <a:noFill/>
        </p:spPr>
        <p:txBody>
          <a:bodyPr wrap="none" rtlCol="0">
            <a:spAutoFit/>
          </a:bodyPr>
          <a:lstStyle/>
          <a:p>
            <a:r>
              <a:rPr lang="fr-FR" dirty="0" smtClean="0"/>
              <a:t>22m </a:t>
            </a:r>
            <a:endParaRPr lang="fr-FR" dirty="0"/>
          </a:p>
        </p:txBody>
      </p:sp>
      <p:sp>
        <p:nvSpPr>
          <p:cNvPr id="15" name="ZoneTexte 14"/>
          <p:cNvSpPr txBox="1"/>
          <p:nvPr/>
        </p:nvSpPr>
        <p:spPr>
          <a:xfrm>
            <a:off x="6660232" y="5013176"/>
            <a:ext cx="1351011" cy="369332"/>
          </a:xfrm>
          <a:prstGeom prst="rect">
            <a:avLst/>
          </a:prstGeom>
          <a:noFill/>
        </p:spPr>
        <p:txBody>
          <a:bodyPr wrap="none" rtlCol="0">
            <a:spAutoFit/>
          </a:bodyPr>
          <a:lstStyle/>
          <a:p>
            <a:r>
              <a:rPr lang="fr-FR" dirty="0" smtClean="0"/>
              <a:t>7000 tonnes</a:t>
            </a:r>
            <a:endParaRPr lang="fr-FR" dirty="0"/>
          </a:p>
        </p:txBody>
      </p:sp>
      <p:sp>
        <p:nvSpPr>
          <p:cNvPr id="5122" name="AutoShape 2" descr="Résultat de recherche d'images pour &quot;tour eiffel dess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10</a:t>
            </a:fld>
            <a:endParaRPr lang="fr-BE" dirty="0"/>
          </a:p>
        </p:txBody>
      </p:sp>
      <p:sp>
        <p:nvSpPr>
          <p:cNvPr id="10" name="Espace réservé de la date 9"/>
          <p:cNvSpPr>
            <a:spLocks noGrp="1"/>
          </p:cNvSpPr>
          <p:nvPr>
            <p:ph type="dt" sz="half" idx="10"/>
          </p:nvPr>
        </p:nvSpPr>
        <p:spPr/>
        <p:txBody>
          <a:bodyPr/>
          <a:lstStyle/>
          <a:p>
            <a:r>
              <a:rPr lang="en-US" smtClean="0"/>
              <a:t>Edwige Tournefier</a:t>
            </a:r>
            <a:endParaRPr lang="fr-BE" dirty="0"/>
          </a:p>
        </p:txBody>
      </p:sp>
      <p:sp>
        <p:nvSpPr>
          <p:cNvPr id="16" name="ZoneTexte 15"/>
          <p:cNvSpPr txBox="1"/>
          <p:nvPr/>
        </p:nvSpPr>
        <p:spPr>
          <a:xfrm>
            <a:off x="6517705" y="931367"/>
            <a:ext cx="2590799" cy="769441"/>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a:t>
            </a:r>
            <a:r>
              <a:rPr lang="en-GB" sz="2200" dirty="0" err="1" smtClean="0">
                <a:solidFill>
                  <a:srgbClr val="0000FF"/>
                </a:solidFill>
              </a:rPr>
              <a:t>présentation</a:t>
            </a:r>
            <a:r>
              <a:rPr lang="en-GB" sz="2200" dirty="0" smtClean="0">
                <a:solidFill>
                  <a:srgbClr val="0000FF"/>
                </a:solidFill>
              </a:rPr>
              <a:t> de </a:t>
            </a:r>
            <a:r>
              <a:rPr lang="en-GB" sz="2200" dirty="0" err="1" smtClean="0">
                <a:solidFill>
                  <a:srgbClr val="0000FF"/>
                </a:solidFill>
              </a:rPr>
              <a:t>Stéphane</a:t>
            </a:r>
            <a:r>
              <a:rPr lang="en-GB" sz="2200" dirty="0" smtClean="0">
                <a:solidFill>
                  <a:srgbClr val="0000FF"/>
                </a:solidFill>
              </a:rPr>
              <a:t> </a:t>
            </a:r>
            <a:r>
              <a:rPr lang="en-GB" sz="2200" dirty="0" err="1" smtClean="0">
                <a:solidFill>
                  <a:srgbClr val="0000FF"/>
                </a:solidFill>
              </a:rPr>
              <a:t>Jezequel</a:t>
            </a:r>
            <a:endParaRPr lang="en-GB" sz="2200"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ATLAS au LAPP</a:t>
            </a:r>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82952" name="Picture 8" descr="http://lappweb.in2p3.fr/archives/30ANS/Dossier_presse/ATLAS%201.jpg"/>
          <p:cNvPicPr>
            <a:picLocks noChangeAspect="1" noChangeArrowheads="1"/>
          </p:cNvPicPr>
          <p:nvPr/>
        </p:nvPicPr>
        <p:blipFill>
          <a:blip r:embed="rId2" cstate="print"/>
          <a:srcRect/>
          <a:stretch>
            <a:fillRect/>
          </a:stretch>
        </p:blipFill>
        <p:spPr bwMode="auto">
          <a:xfrm>
            <a:off x="0" y="3789040"/>
            <a:ext cx="3018850" cy="2808312"/>
          </a:xfrm>
          <a:prstGeom prst="rect">
            <a:avLst/>
          </a:prstGeom>
          <a:noFill/>
        </p:spPr>
      </p:pic>
      <p:pic>
        <p:nvPicPr>
          <p:cNvPr id="11" name="Picture 2" descr="C:\Users\fragnaud\Desktop\twepp\photos\ABBA_Car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2348880"/>
            <a:ext cx="185369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82955" name="Picture 11"/>
          <p:cNvPicPr>
            <a:picLocks noChangeAspect="1" noChangeArrowheads="1"/>
          </p:cNvPicPr>
          <p:nvPr/>
        </p:nvPicPr>
        <p:blipFill>
          <a:blip r:embed="rId4" cstate="print"/>
          <a:srcRect/>
          <a:stretch>
            <a:fillRect/>
          </a:stretch>
        </p:blipFill>
        <p:spPr bwMode="auto">
          <a:xfrm>
            <a:off x="3131840" y="4437112"/>
            <a:ext cx="2912921" cy="1478271"/>
          </a:xfrm>
          <a:prstGeom prst="rect">
            <a:avLst/>
          </a:prstGeom>
          <a:noFill/>
          <a:ln w="9525">
            <a:noFill/>
            <a:miter lim="800000"/>
            <a:headEnd/>
            <a:tailEnd/>
          </a:ln>
        </p:spPr>
      </p:pic>
      <p:pic>
        <p:nvPicPr>
          <p:cNvPr id="82956" name="Picture 12"/>
          <p:cNvPicPr>
            <a:picLocks noChangeAspect="1" noChangeArrowheads="1"/>
          </p:cNvPicPr>
          <p:nvPr/>
        </p:nvPicPr>
        <p:blipFill>
          <a:blip r:embed="rId5" cstate="print"/>
          <a:srcRect/>
          <a:stretch>
            <a:fillRect/>
          </a:stretch>
        </p:blipFill>
        <p:spPr bwMode="auto">
          <a:xfrm>
            <a:off x="6845230" y="1052737"/>
            <a:ext cx="2298769" cy="4028168"/>
          </a:xfrm>
          <a:prstGeom prst="rect">
            <a:avLst/>
          </a:prstGeom>
          <a:noFill/>
          <a:ln w="9525">
            <a:noFill/>
            <a:miter lim="800000"/>
            <a:headEnd/>
            <a:tailEnd/>
          </a:ln>
        </p:spPr>
      </p:pic>
      <p:pic>
        <p:nvPicPr>
          <p:cNvPr id="18" name="Picture 37" descr="L1999atl0205"/>
          <p:cNvPicPr>
            <a:picLocks noChangeAspect="1" noChangeArrowheads="1"/>
          </p:cNvPicPr>
          <p:nvPr/>
        </p:nvPicPr>
        <p:blipFill>
          <a:blip r:embed="rId6" cstate="print"/>
          <a:srcRect/>
          <a:stretch>
            <a:fillRect/>
          </a:stretch>
        </p:blipFill>
        <p:spPr bwMode="auto">
          <a:xfrm>
            <a:off x="0" y="1484784"/>
            <a:ext cx="3312368" cy="2295337"/>
          </a:xfrm>
          <a:prstGeom prst="rect">
            <a:avLst/>
          </a:prstGeom>
          <a:noFill/>
          <a:ln w="9525">
            <a:noFill/>
            <a:miter lim="800000"/>
            <a:headEnd/>
            <a:tailEnd/>
          </a:ln>
        </p:spPr>
      </p:pic>
      <p:sp>
        <p:nvSpPr>
          <p:cNvPr id="13" name="ZoneTexte 12"/>
          <p:cNvSpPr txBox="1"/>
          <p:nvPr/>
        </p:nvSpPr>
        <p:spPr>
          <a:xfrm>
            <a:off x="0" y="1052736"/>
            <a:ext cx="7850675" cy="430887"/>
          </a:xfrm>
          <a:prstGeom prst="rect">
            <a:avLst/>
          </a:prstGeom>
          <a:solidFill>
            <a:schemeClr val="bg1"/>
          </a:solidFill>
        </p:spPr>
        <p:txBody>
          <a:bodyPr wrap="none" rtlCol="0">
            <a:spAutoFit/>
          </a:bodyPr>
          <a:lstStyle/>
          <a:p>
            <a:r>
              <a:rPr lang="fr-FR" sz="2200" dirty="0" smtClean="0">
                <a:solidFill>
                  <a:srgbClr val="C00000"/>
                </a:solidFill>
              </a:rPr>
              <a:t>De la fabrication des pièces du détecteur à l’analyse des données …</a:t>
            </a:r>
            <a:endParaRPr lang="fr-FR" sz="2200" dirty="0">
              <a:solidFill>
                <a:srgbClr val="C00000"/>
              </a:solidFill>
            </a:endParaRP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11</a:t>
            </a:fld>
            <a:endParaRPr lang="fr-BE" dirty="0"/>
          </a:p>
        </p:txBody>
      </p:sp>
      <p:sp>
        <p:nvSpPr>
          <p:cNvPr id="7" name="Espace réservé de la date 6"/>
          <p:cNvSpPr>
            <a:spLocks noGrp="1"/>
          </p:cNvSpPr>
          <p:nvPr>
            <p:ph type="dt" sz="half" idx="10"/>
          </p:nvPr>
        </p:nvSpPr>
        <p:spPr/>
        <p:txBody>
          <a:bodyPr/>
          <a:lstStyle/>
          <a:p>
            <a:r>
              <a:rPr lang="en-US" smtClean="0"/>
              <a:t>Edwige Tournefier</a:t>
            </a:r>
            <a:endParaRPr lang="fr-BE" dirty="0"/>
          </a:p>
        </p:txBody>
      </p:sp>
      <p:pic>
        <p:nvPicPr>
          <p:cNvPr id="1026" name="Picture 2" descr="Nobel Medal. Registered trademark of the Nobel Foundation. © ® The Nobel Foundation. Photo: Lovisa Engblom"/>
          <p:cNvPicPr>
            <a:picLocks noChangeAspect="1" noChangeArrowheads="1"/>
          </p:cNvPicPr>
          <p:nvPr/>
        </p:nvPicPr>
        <p:blipFill rotWithShape="1">
          <a:blip r:embed="rId7">
            <a:extLst>
              <a:ext uri="{28A0092B-C50C-407E-A947-70E740481C1C}">
                <a14:useLocalDpi xmlns:a14="http://schemas.microsoft.com/office/drawing/2010/main" val="0"/>
              </a:ext>
            </a:extLst>
          </a:blip>
          <a:srcRect l="18181" t="3503" r="13637" b="-3503"/>
          <a:stretch/>
        </p:blipFill>
        <p:spPr bwMode="auto">
          <a:xfrm>
            <a:off x="7738719" y="5615268"/>
            <a:ext cx="1080121" cy="92364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6157751" y="5302949"/>
            <a:ext cx="3046283" cy="923330"/>
          </a:xfrm>
          <a:prstGeom prst="rect">
            <a:avLst/>
          </a:prstGeom>
          <a:noFill/>
        </p:spPr>
        <p:txBody>
          <a:bodyPr wrap="none" rtlCol="0">
            <a:spAutoFit/>
          </a:bodyPr>
          <a:lstStyle/>
          <a:p>
            <a:r>
              <a:rPr lang="en-GB" dirty="0" err="1" smtClean="0">
                <a:solidFill>
                  <a:srgbClr val="002060"/>
                </a:solidFill>
              </a:rPr>
              <a:t>Découverte</a:t>
            </a:r>
            <a:r>
              <a:rPr lang="en-GB" dirty="0" smtClean="0">
                <a:solidFill>
                  <a:srgbClr val="002060"/>
                </a:solidFill>
              </a:rPr>
              <a:t> du boson de Higgs</a:t>
            </a:r>
          </a:p>
          <a:p>
            <a:r>
              <a:rPr lang="en-GB" dirty="0" smtClean="0">
                <a:solidFill>
                  <a:srgbClr val="002060"/>
                </a:solidFill>
              </a:rPr>
              <a:t>Prix Nobel 2013</a:t>
            </a:r>
            <a:endParaRPr lang="en-GB" dirty="0" smtClean="0"/>
          </a:p>
          <a:p>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smtClean="0"/>
              <a:t>LHCb</a:t>
            </a:r>
            <a:r>
              <a:rPr lang="en-GB" dirty="0" smtClean="0"/>
              <a:t> au LHC</a:t>
            </a:r>
            <a:endParaRPr lang="en-GB" dirty="0"/>
          </a:p>
        </p:txBody>
      </p:sp>
      <p:sp>
        <p:nvSpPr>
          <p:cNvPr id="3" name="Espace réservé du contenu 2"/>
          <p:cNvSpPr>
            <a:spLocks noGrp="1"/>
          </p:cNvSpPr>
          <p:nvPr>
            <p:ph idx="1"/>
          </p:nvPr>
        </p:nvSpPr>
        <p:spPr/>
        <p:txBody>
          <a:bodyPr/>
          <a:lstStyle/>
          <a:p>
            <a:r>
              <a:rPr lang="en-GB" dirty="0" err="1" smtClean="0"/>
              <a:t>Etudier</a:t>
            </a:r>
            <a:r>
              <a:rPr lang="en-GB" dirty="0" smtClean="0"/>
              <a:t> </a:t>
            </a:r>
            <a:r>
              <a:rPr lang="en-GB" dirty="0" err="1" smtClean="0"/>
              <a:t>l’asymétrie</a:t>
            </a:r>
            <a:r>
              <a:rPr lang="en-GB" dirty="0" smtClean="0"/>
              <a:t> entre la </a:t>
            </a:r>
            <a:r>
              <a:rPr lang="en-GB" dirty="0" err="1" smtClean="0"/>
              <a:t>matière</a:t>
            </a:r>
            <a:r>
              <a:rPr lang="en-GB" dirty="0" smtClean="0"/>
              <a:t> et </a:t>
            </a:r>
            <a:r>
              <a:rPr lang="en-GB" dirty="0" err="1" smtClean="0"/>
              <a:t>l’anti-matière</a:t>
            </a:r>
            <a:endParaRPr lang="en-GB"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5" name="Espace réservé du pied de page 4"/>
          <p:cNvSpPr>
            <a:spLocks noGrp="1"/>
          </p:cNvSpPr>
          <p:nvPr>
            <p:ph type="ftr" sz="quarter" idx="11"/>
          </p:nvPr>
        </p:nvSpPr>
        <p:spPr/>
        <p:txBody>
          <a:bodyPr/>
          <a:lstStyle/>
          <a:p>
            <a:r>
              <a:rPr lang="fr-BE" smtClean="0"/>
              <a:t>Masterclass</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12</a:t>
            </a:fld>
            <a:endParaRPr lang="fr-BE" dirty="0"/>
          </a:p>
        </p:txBody>
      </p:sp>
      <p:pic>
        <p:nvPicPr>
          <p:cNvPr id="6148" name="Picture 4" descr="http://cds.cern.ch/record/1463546/files/Detecteur2.jpg?subformat=icon-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05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L’étude des neutrinos au LAPP</a:t>
            </a:r>
            <a:endParaRPr lang="fr-FR" dirty="0"/>
          </a:p>
        </p:txBody>
      </p:sp>
      <p:sp>
        <p:nvSpPr>
          <p:cNvPr id="3" name="Espace réservé du contenu 2"/>
          <p:cNvSpPr>
            <a:spLocks noGrp="1"/>
          </p:cNvSpPr>
          <p:nvPr>
            <p:ph idx="1"/>
          </p:nvPr>
        </p:nvSpPr>
        <p:spPr>
          <a:xfrm>
            <a:off x="222573" y="1268760"/>
            <a:ext cx="8921427" cy="4896544"/>
          </a:xfrm>
        </p:spPr>
        <p:txBody>
          <a:bodyPr/>
          <a:lstStyle/>
          <a:p>
            <a:r>
              <a:rPr lang="fr-FR" dirty="0" smtClean="0"/>
              <a:t>Les neutrinos: </a:t>
            </a:r>
            <a:r>
              <a:rPr lang="fr-FR" sz="2000" dirty="0" smtClean="0"/>
              <a:t>particules de très faible masse aux propriétés étonnantes</a:t>
            </a:r>
          </a:p>
          <a:p>
            <a:r>
              <a:rPr lang="fr-FR" dirty="0" smtClean="0"/>
              <a:t>Les neutrinos « oscillent » d’une saveur à une autre</a:t>
            </a:r>
          </a:p>
          <a:p>
            <a:r>
              <a:rPr lang="fr-FR" dirty="0" smtClean="0"/>
              <a:t>Etude des propriétés des neutrinos avec </a:t>
            </a:r>
            <a:r>
              <a:rPr lang="fr-FR" dirty="0" err="1" smtClean="0">
                <a:solidFill>
                  <a:srgbClr val="C00000"/>
                </a:solidFill>
              </a:rPr>
              <a:t>Stereo</a:t>
            </a:r>
            <a:r>
              <a:rPr lang="fr-FR" dirty="0" smtClean="0">
                <a:solidFill>
                  <a:srgbClr val="C00000"/>
                </a:solidFill>
              </a:rPr>
              <a:t>, </a:t>
            </a:r>
            <a:r>
              <a:rPr lang="fr-FR" dirty="0" err="1" smtClean="0">
                <a:solidFill>
                  <a:srgbClr val="C00000"/>
                </a:solidFill>
              </a:rPr>
              <a:t>SuperNEMO</a:t>
            </a:r>
            <a:r>
              <a:rPr lang="fr-FR" dirty="0" smtClean="0">
                <a:solidFill>
                  <a:srgbClr val="C00000"/>
                </a:solidFill>
              </a:rPr>
              <a:t> et DUNE </a:t>
            </a:r>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grpSp>
        <p:nvGrpSpPr>
          <p:cNvPr id="7" name="Group 22"/>
          <p:cNvGrpSpPr>
            <a:grpSpLocks/>
          </p:cNvGrpSpPr>
          <p:nvPr/>
        </p:nvGrpSpPr>
        <p:grpSpPr bwMode="auto">
          <a:xfrm>
            <a:off x="222574" y="3429000"/>
            <a:ext cx="4133402" cy="2448272"/>
            <a:chOff x="1905000" y="914400"/>
            <a:chExt cx="4800600" cy="2578100"/>
          </a:xfrm>
        </p:grpSpPr>
        <p:grpSp>
          <p:nvGrpSpPr>
            <p:cNvPr id="8" name="Group 225"/>
            <p:cNvGrpSpPr>
              <a:grpSpLocks/>
            </p:cNvGrpSpPr>
            <p:nvPr/>
          </p:nvGrpSpPr>
          <p:grpSpPr bwMode="auto">
            <a:xfrm>
              <a:off x="1905000" y="914400"/>
              <a:ext cx="4800600" cy="2578100"/>
              <a:chOff x="96" y="1488"/>
              <a:chExt cx="3024" cy="1624"/>
            </a:xfrm>
          </p:grpSpPr>
          <p:pic>
            <p:nvPicPr>
              <p:cNvPr id="10" name="Picture 226" descr="fig05"/>
              <p:cNvPicPr>
                <a:picLocks noChangeAspect="1" noChangeArrowheads="1"/>
              </p:cNvPicPr>
              <p:nvPr/>
            </p:nvPicPr>
            <p:blipFill>
              <a:blip r:embed="rId2" cstate="print"/>
              <a:srcRect/>
              <a:stretch>
                <a:fillRect/>
              </a:stretch>
            </p:blipFill>
            <p:spPr bwMode="auto">
              <a:xfrm>
                <a:off x="96" y="1488"/>
                <a:ext cx="3024" cy="1624"/>
              </a:xfrm>
              <a:prstGeom prst="rect">
                <a:avLst/>
              </a:prstGeom>
              <a:noFill/>
              <a:ln w="9525">
                <a:noFill/>
                <a:miter lim="800000"/>
                <a:headEnd/>
                <a:tailEnd/>
              </a:ln>
            </p:spPr>
          </p:pic>
          <p:sp>
            <p:nvSpPr>
              <p:cNvPr id="11" name="Text Box 227"/>
              <p:cNvSpPr txBox="1">
                <a:spLocks noChangeArrowheads="1"/>
              </p:cNvSpPr>
              <p:nvPr/>
            </p:nvSpPr>
            <p:spPr bwMode="auto">
              <a:xfrm>
                <a:off x="1678" y="2503"/>
                <a:ext cx="609" cy="116"/>
              </a:xfrm>
              <a:prstGeom prst="rect">
                <a:avLst/>
              </a:prstGeom>
              <a:solidFill>
                <a:srgbClr val="E75112"/>
              </a:solidFill>
              <a:ln w="9525">
                <a:noFill/>
                <a:miter lim="800000"/>
                <a:headEnd/>
                <a:tailEnd/>
              </a:ln>
            </p:spPr>
            <p:txBody>
              <a:bodyPr>
                <a:spAutoFit/>
              </a:bodyPr>
              <a:lstStyle/>
              <a:p>
                <a:r>
                  <a:rPr lang="en-GB" altLang="ja-JP" sz="1200">
                    <a:solidFill>
                      <a:srgbClr val="FFFFFF"/>
                    </a:solidFill>
                    <a:latin typeface="Helvetica"/>
                  </a:rPr>
                  <a:t>L = 730 km</a:t>
                </a:r>
              </a:p>
            </p:txBody>
          </p:sp>
          <p:sp>
            <p:nvSpPr>
              <p:cNvPr id="12" name="Text Box 228"/>
              <p:cNvSpPr txBox="1">
                <a:spLocks noChangeArrowheads="1"/>
              </p:cNvSpPr>
              <p:nvPr/>
            </p:nvSpPr>
            <p:spPr bwMode="auto">
              <a:xfrm>
                <a:off x="173" y="2674"/>
                <a:ext cx="511" cy="178"/>
              </a:xfrm>
              <a:prstGeom prst="rect">
                <a:avLst/>
              </a:prstGeom>
              <a:noFill/>
              <a:ln w="9525">
                <a:noFill/>
                <a:miter lim="800000"/>
                <a:headEnd/>
                <a:tailEnd/>
              </a:ln>
            </p:spPr>
            <p:txBody>
              <a:bodyPr wrap="square">
                <a:spAutoFit/>
              </a:bodyPr>
              <a:lstStyle/>
              <a:p>
                <a:r>
                  <a:rPr lang="en-GB" altLang="ja-JP" sz="1400" dirty="0">
                    <a:solidFill>
                      <a:srgbClr val="FFFFFF"/>
                    </a:solidFill>
                    <a:latin typeface="Helvetica"/>
                  </a:rPr>
                  <a:t>CERN</a:t>
                </a:r>
              </a:p>
            </p:txBody>
          </p:sp>
          <p:sp>
            <p:nvSpPr>
              <p:cNvPr id="13" name="Text Box 229"/>
              <p:cNvSpPr txBox="1">
                <a:spLocks noChangeArrowheads="1"/>
              </p:cNvSpPr>
              <p:nvPr/>
            </p:nvSpPr>
            <p:spPr bwMode="auto">
              <a:xfrm>
                <a:off x="2496" y="2496"/>
                <a:ext cx="624" cy="204"/>
              </a:xfrm>
              <a:prstGeom prst="rect">
                <a:avLst/>
              </a:prstGeom>
              <a:noFill/>
              <a:ln w="9525">
                <a:noFill/>
                <a:miter lim="800000"/>
                <a:headEnd/>
                <a:tailEnd/>
              </a:ln>
            </p:spPr>
            <p:txBody>
              <a:bodyPr wrap="square">
                <a:spAutoFit/>
              </a:bodyPr>
              <a:lstStyle/>
              <a:p>
                <a:r>
                  <a:rPr lang="en-GB" altLang="ja-JP" sz="1400" dirty="0" smtClean="0">
                    <a:solidFill>
                      <a:srgbClr val="FFFFFF"/>
                    </a:solidFill>
                    <a:latin typeface="Helvetica"/>
                  </a:rPr>
                  <a:t>OPERA</a:t>
                </a:r>
                <a:endParaRPr lang="en-GB" altLang="ja-JP" sz="1400" dirty="0">
                  <a:solidFill>
                    <a:srgbClr val="FFFFFF"/>
                  </a:solidFill>
                  <a:latin typeface="Helvetica"/>
                </a:endParaRPr>
              </a:p>
            </p:txBody>
          </p:sp>
        </p:grpSp>
        <p:sp>
          <p:nvSpPr>
            <p:cNvPr id="9" name="Text Box 235"/>
            <p:cNvSpPr txBox="1">
              <a:spLocks noChangeArrowheads="1"/>
            </p:cNvSpPr>
            <p:nvPr/>
          </p:nvSpPr>
          <p:spPr bwMode="auto">
            <a:xfrm>
              <a:off x="3657600" y="3195637"/>
              <a:ext cx="1254125" cy="184742"/>
            </a:xfrm>
            <a:prstGeom prst="rect">
              <a:avLst/>
            </a:prstGeom>
            <a:noFill/>
            <a:ln w="9525">
              <a:noFill/>
              <a:miter lim="800000"/>
              <a:headEnd/>
              <a:tailEnd/>
            </a:ln>
          </p:spPr>
          <p:txBody>
            <a:bodyPr>
              <a:spAutoFit/>
            </a:bodyPr>
            <a:lstStyle/>
            <a:p>
              <a:r>
                <a:rPr lang="en-GB" altLang="ja-JP" sz="1200">
                  <a:solidFill>
                    <a:schemeClr val="bg1"/>
                  </a:solidFill>
                  <a:latin typeface="Helvetica"/>
                </a:rPr>
                <a:t>T</a:t>
              </a:r>
              <a:r>
                <a:rPr lang="en-GB" altLang="ja-JP" sz="1200" baseline="-25000">
                  <a:solidFill>
                    <a:schemeClr val="bg1"/>
                  </a:solidFill>
                  <a:latin typeface="Helvetica"/>
                </a:rPr>
                <a:t>flight</a:t>
              </a:r>
              <a:r>
                <a:rPr lang="en-GB" altLang="ja-JP" sz="1200">
                  <a:solidFill>
                    <a:schemeClr val="bg1"/>
                  </a:solidFill>
                  <a:latin typeface="Helvetica"/>
                </a:rPr>
                <a:t> = 2.44 ms</a:t>
              </a:r>
            </a:p>
          </p:txBody>
        </p:sp>
      </p:grpSp>
      <p:pic>
        <p:nvPicPr>
          <p:cNvPr id="1026" name="Picture 2"/>
          <p:cNvPicPr>
            <a:picLocks noChangeAspect="1" noChangeArrowheads="1"/>
          </p:cNvPicPr>
          <p:nvPr/>
        </p:nvPicPr>
        <p:blipFill>
          <a:blip r:embed="rId3" cstate="print">
            <a:lum bright="2000" contrast="4000"/>
          </a:blip>
          <a:srcRect l="39357"/>
          <a:stretch>
            <a:fillRect/>
          </a:stretch>
        </p:blipFill>
        <p:spPr bwMode="auto">
          <a:xfrm>
            <a:off x="1524000" y="5502973"/>
            <a:ext cx="2294394" cy="583668"/>
          </a:xfrm>
          <a:prstGeom prst="rect">
            <a:avLst/>
          </a:prstGeom>
          <a:noFill/>
          <a:ln w="9525">
            <a:noFill/>
            <a:miter lim="800000"/>
            <a:headEnd/>
            <a:tailEnd/>
          </a:ln>
        </p:spPr>
      </p:pic>
      <p:sp>
        <p:nvSpPr>
          <p:cNvPr id="14" name="Espace réservé du numéro de diapositive 13"/>
          <p:cNvSpPr>
            <a:spLocks noGrp="1"/>
          </p:cNvSpPr>
          <p:nvPr>
            <p:ph type="sldNum" sz="quarter" idx="12"/>
          </p:nvPr>
        </p:nvSpPr>
        <p:spPr/>
        <p:txBody>
          <a:bodyPr/>
          <a:lstStyle/>
          <a:p>
            <a:fld id="{CF4668DC-857F-487D-BFFA-8C0CA5037977}" type="slidenum">
              <a:rPr lang="fr-BE" smtClean="0"/>
              <a:pPr/>
              <a:t>13</a:t>
            </a:fld>
            <a:endParaRPr lang="fr-BE" dirty="0"/>
          </a:p>
        </p:txBody>
      </p:sp>
      <p:sp>
        <p:nvSpPr>
          <p:cNvPr id="16" name="Espace réservé de la date 15"/>
          <p:cNvSpPr>
            <a:spLocks noGrp="1"/>
          </p:cNvSpPr>
          <p:nvPr>
            <p:ph type="dt" sz="half" idx="10"/>
          </p:nvPr>
        </p:nvSpPr>
        <p:spPr/>
        <p:txBody>
          <a:bodyPr/>
          <a:lstStyle/>
          <a:p>
            <a:r>
              <a:rPr lang="en-US" smtClean="0"/>
              <a:t>Edwige Tournefier</a:t>
            </a:r>
            <a:endParaRPr lang="fr-BE" dirty="0"/>
          </a:p>
        </p:txBody>
      </p:sp>
      <p:sp>
        <p:nvSpPr>
          <p:cNvPr id="18" name="ZoneTexte 17"/>
          <p:cNvSpPr txBox="1"/>
          <p:nvPr/>
        </p:nvSpPr>
        <p:spPr>
          <a:xfrm>
            <a:off x="6043939" y="3573016"/>
            <a:ext cx="1871463" cy="769441"/>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stand </a:t>
            </a:r>
            <a:r>
              <a:rPr lang="en-GB" sz="2200" dirty="0" smtClean="0">
                <a:solidFill>
                  <a:srgbClr val="0000FF"/>
                </a:solidFill>
              </a:rPr>
              <a:t>Neutrinos</a:t>
            </a:r>
            <a:endParaRPr lang="en-GB" sz="2200" dirty="0">
              <a:solidFill>
                <a:srgbClr val="0000FF"/>
              </a:solidFill>
            </a:endParaRPr>
          </a:p>
        </p:txBody>
      </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799" y="4559244"/>
            <a:ext cx="4650096" cy="153405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dirty="0" smtClean="0"/>
              <a:t>Le LAPP dans l’espace: l'expérience AMS</a:t>
            </a:r>
            <a:endParaRPr lang="fr-FR" dirty="0"/>
          </a:p>
        </p:txBody>
      </p:sp>
      <p:sp>
        <p:nvSpPr>
          <p:cNvPr id="3" name="Espace réservé du contenu 2"/>
          <p:cNvSpPr>
            <a:spLocks noGrp="1"/>
          </p:cNvSpPr>
          <p:nvPr>
            <p:ph idx="1"/>
          </p:nvPr>
        </p:nvSpPr>
        <p:spPr/>
        <p:txBody>
          <a:bodyPr/>
          <a:lstStyle/>
          <a:p>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grpSp>
        <p:nvGrpSpPr>
          <p:cNvPr id="10" name="Group 4"/>
          <p:cNvGrpSpPr>
            <a:grpSpLocks/>
          </p:cNvGrpSpPr>
          <p:nvPr/>
        </p:nvGrpSpPr>
        <p:grpSpPr bwMode="auto">
          <a:xfrm>
            <a:off x="207963" y="3533229"/>
            <a:ext cx="4044950" cy="2632075"/>
            <a:chOff x="720" y="768"/>
            <a:chExt cx="2352" cy="1658"/>
          </a:xfrm>
        </p:grpSpPr>
        <p:pic>
          <p:nvPicPr>
            <p:cNvPr id="11"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2"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 name="Rectangle 7"/>
          <p:cNvSpPr>
            <a:spLocks noChangeArrowheads="1"/>
          </p:cNvSpPr>
          <p:nvPr/>
        </p:nvSpPr>
        <p:spPr bwMode="auto">
          <a:xfrm>
            <a:off x="214313" y="3615681"/>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4" name="Picture 8" descr="s97_10537_small"/>
          <p:cNvPicPr>
            <a:picLocks noChangeAspect="1" noChangeArrowheads="1"/>
          </p:cNvPicPr>
          <p:nvPr/>
        </p:nvPicPr>
        <p:blipFill>
          <a:blip r:embed="rId3" cstate="print"/>
          <a:srcRect b="6038"/>
          <a:stretch>
            <a:fillRect/>
          </a:stretch>
        </p:blipFill>
        <p:spPr bwMode="auto">
          <a:xfrm>
            <a:off x="323528" y="980728"/>
            <a:ext cx="3352800" cy="2371725"/>
          </a:xfrm>
          <a:prstGeom prst="rect">
            <a:avLst/>
          </a:prstGeom>
          <a:noFill/>
          <a:ln w="9525">
            <a:noFill/>
            <a:miter lim="800000"/>
            <a:headEnd/>
            <a:tailEnd/>
          </a:ln>
        </p:spPr>
      </p:pic>
      <p:sp>
        <p:nvSpPr>
          <p:cNvPr id="15" name="Oval 9"/>
          <p:cNvSpPr>
            <a:spLocks noChangeArrowheads="1"/>
          </p:cNvSpPr>
          <p:nvPr/>
        </p:nvSpPr>
        <p:spPr bwMode="auto">
          <a:xfrm>
            <a:off x="1433513" y="1777356"/>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6" name="Rectangle 10"/>
          <p:cNvSpPr>
            <a:spLocks noChangeArrowheads="1"/>
          </p:cNvSpPr>
          <p:nvPr/>
        </p:nvSpPr>
        <p:spPr bwMode="auto">
          <a:xfrm>
            <a:off x="505923" y="3356992"/>
            <a:ext cx="2839239" cy="307777"/>
          </a:xfrm>
          <a:prstGeom prst="rect">
            <a:avLst/>
          </a:prstGeom>
          <a:noFill/>
          <a:ln w="9525">
            <a:noFill/>
            <a:miter lim="800000"/>
            <a:headEnd/>
            <a:tailEnd/>
          </a:ln>
        </p:spPr>
        <p:txBody>
          <a:bodyPr wrap="none">
            <a:spAutoFit/>
          </a:bodyPr>
          <a:lstStyle/>
          <a:p>
            <a:pPr algn="ctr"/>
            <a:r>
              <a:rPr lang="fr-FR" sz="1400" b="1" dirty="0" smtClean="0">
                <a:latin typeface="Comic Sans MS" pitchFamily="66" charset="0"/>
              </a:rPr>
              <a:t>Station internationale et </a:t>
            </a:r>
            <a:r>
              <a:rPr lang="fr-FR" sz="1400" b="1" dirty="0">
                <a:latin typeface="Comic Sans MS" pitchFamily="66" charset="0"/>
              </a:rPr>
              <a:t>AMS</a:t>
            </a:r>
          </a:p>
        </p:txBody>
      </p:sp>
      <p:sp>
        <p:nvSpPr>
          <p:cNvPr id="18" name="Rectangle 12"/>
          <p:cNvSpPr>
            <a:spLocks noChangeArrowheads="1"/>
          </p:cNvSpPr>
          <p:nvPr/>
        </p:nvSpPr>
        <p:spPr bwMode="auto">
          <a:xfrm>
            <a:off x="28575" y="6197204"/>
            <a:ext cx="4403725" cy="304800"/>
          </a:xfrm>
          <a:prstGeom prst="rect">
            <a:avLst/>
          </a:prstGeom>
          <a:noFill/>
          <a:ln w="9525">
            <a:noFill/>
            <a:miter lim="800000"/>
            <a:headEnd/>
            <a:tailEnd/>
          </a:ln>
        </p:spPr>
        <p:txBody>
          <a:bodyPr wrap="none">
            <a:spAutoFit/>
          </a:bodyPr>
          <a:lstStyle/>
          <a:p>
            <a:pPr algn="ctr"/>
            <a:r>
              <a:rPr lang="fr-FR" sz="1400" b="1" dirty="0">
                <a:latin typeface="Comic Sans MS" pitchFamily="66" charset="0"/>
              </a:rPr>
              <a:t>Calorimètre Plomb-Scintillateur. Poids: </a:t>
            </a:r>
            <a:r>
              <a:rPr lang="fr-FR" sz="1400" b="1" dirty="0">
                <a:latin typeface="Comic Sans MS" pitchFamily="66" charset="0"/>
                <a:sym typeface="Symbol" pitchFamily="18" charset="2"/>
              </a:rPr>
              <a:t> 630 kg</a:t>
            </a:r>
            <a:endParaRPr lang="fr-FR" sz="1400" b="1" dirty="0">
              <a:latin typeface="Comic Sans MS" pitchFamily="66" charset="0"/>
            </a:endParaRPr>
          </a:p>
        </p:txBody>
      </p:sp>
      <p:pic>
        <p:nvPicPr>
          <p:cNvPr id="21" name="Picture 15" descr="PM4"/>
          <p:cNvPicPr>
            <a:picLocks noChangeAspect="1" noChangeArrowheads="1"/>
          </p:cNvPicPr>
          <p:nvPr/>
        </p:nvPicPr>
        <p:blipFill>
          <a:blip r:embed="rId4" cstate="print"/>
          <a:srcRect/>
          <a:stretch>
            <a:fillRect/>
          </a:stretch>
        </p:blipFill>
        <p:spPr bwMode="auto">
          <a:xfrm>
            <a:off x="4557713" y="4952604"/>
            <a:ext cx="2279650" cy="1397000"/>
          </a:xfrm>
          <a:prstGeom prst="rect">
            <a:avLst/>
          </a:prstGeom>
          <a:noFill/>
          <a:ln w="9525">
            <a:noFill/>
            <a:miter lim="800000"/>
            <a:headEnd/>
            <a:tailEnd/>
          </a:ln>
        </p:spPr>
      </p:pic>
      <p:sp>
        <p:nvSpPr>
          <p:cNvPr id="22" name="Rectangle 16"/>
          <p:cNvSpPr>
            <a:spLocks noChangeArrowheads="1"/>
          </p:cNvSpPr>
          <p:nvPr/>
        </p:nvSpPr>
        <p:spPr bwMode="auto">
          <a:xfrm>
            <a:off x="6948264" y="5805264"/>
            <a:ext cx="1890712" cy="517525"/>
          </a:xfrm>
          <a:prstGeom prst="rect">
            <a:avLst/>
          </a:prstGeom>
          <a:noFill/>
          <a:ln w="9525">
            <a:noFill/>
            <a:miter lim="800000"/>
            <a:headEnd/>
            <a:tailEnd/>
          </a:ln>
        </p:spPr>
        <p:txBody>
          <a:bodyPr wrap="none">
            <a:spAutoFit/>
          </a:bodyPr>
          <a:lstStyle/>
          <a:p>
            <a:pPr algn="ctr"/>
            <a:r>
              <a:rPr lang="fr-FR" sz="1400" b="1" dirty="0">
                <a:latin typeface="Comic Sans MS" pitchFamily="66" charset="0"/>
              </a:rPr>
              <a:t>Boîtier des photo-</a:t>
            </a:r>
          </a:p>
          <a:p>
            <a:pPr algn="ctr"/>
            <a:r>
              <a:rPr lang="fr-FR" sz="1400" b="1" dirty="0">
                <a:latin typeface="Comic Sans MS" pitchFamily="66" charset="0"/>
              </a:rPr>
              <a:t>multiplicateurs (PM)</a:t>
            </a:r>
          </a:p>
        </p:txBody>
      </p:sp>
      <p:pic>
        <p:nvPicPr>
          <p:cNvPr id="23" name="Picture 4"/>
          <p:cNvPicPr>
            <a:picLocks noChangeAspect="1" noChangeArrowheads="1"/>
          </p:cNvPicPr>
          <p:nvPr/>
        </p:nvPicPr>
        <p:blipFill>
          <a:blip r:embed="rId5" cstate="print"/>
          <a:srcRect t="13620" r="58427" b="5447"/>
          <a:stretch>
            <a:fillRect/>
          </a:stretch>
        </p:blipFill>
        <p:spPr bwMode="auto">
          <a:xfrm>
            <a:off x="6109280" y="980728"/>
            <a:ext cx="2980232" cy="4176464"/>
          </a:xfrm>
          <a:prstGeom prst="rect">
            <a:avLst/>
          </a:prstGeom>
          <a:noFill/>
          <a:ln w="9525">
            <a:noFill/>
            <a:miter lim="800000"/>
            <a:headEnd/>
            <a:tailEnd/>
          </a:ln>
        </p:spPr>
      </p:pic>
      <p:sp>
        <p:nvSpPr>
          <p:cNvPr id="24" name="Rectangle 3"/>
          <p:cNvSpPr>
            <a:spLocks noChangeArrowheads="1"/>
          </p:cNvSpPr>
          <p:nvPr/>
        </p:nvSpPr>
        <p:spPr bwMode="auto">
          <a:xfrm>
            <a:off x="3823280" y="1077714"/>
            <a:ext cx="2304256"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400" b="1" dirty="0" smtClean="0">
                <a:solidFill>
                  <a:schemeClr val="bg1"/>
                </a:solidFill>
              </a:rPr>
              <a:t>Pour rechercher de l’antimatière et la matière noire dans </a:t>
            </a:r>
            <a:r>
              <a:rPr lang="fr-FR" sz="2400" b="1" dirty="0" smtClean="0">
                <a:solidFill>
                  <a:schemeClr val="bg1"/>
                </a:solidFill>
              </a:rPr>
              <a:t>l’univers…</a:t>
            </a:r>
            <a:endParaRPr lang="fr-FR" sz="2400" b="1" dirty="0">
              <a:solidFill>
                <a:schemeClr val="bg1"/>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14</a:t>
            </a:fld>
            <a:endParaRPr lang="fr-BE" dirty="0"/>
          </a:p>
        </p:txBody>
      </p:sp>
      <p:sp>
        <p:nvSpPr>
          <p:cNvPr id="8" name="Espace réservé de la date 7"/>
          <p:cNvSpPr>
            <a:spLocks noGrp="1"/>
          </p:cNvSpPr>
          <p:nvPr>
            <p:ph type="dt" sz="half" idx="10"/>
          </p:nvPr>
        </p:nvSpPr>
        <p:spPr/>
        <p:txBody>
          <a:bodyPr/>
          <a:lstStyle/>
          <a:p>
            <a:r>
              <a:rPr lang="en-US" smtClean="0"/>
              <a:t>Edwige Tournefier</a:t>
            </a:r>
            <a:endParaRPr lang="fr-BE"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75567"/>
            <a:ext cx="9001000" cy="761145"/>
          </a:xfrm>
        </p:spPr>
        <p:txBody>
          <a:bodyPr>
            <a:normAutofit fontScale="90000"/>
          </a:bodyPr>
          <a:lstStyle/>
          <a:p>
            <a:r>
              <a:rPr lang="fr-FR" dirty="0" smtClean="0"/>
              <a:t>Le LAPP en Namibie avec HESS et bientôt au Chili avec CTA</a:t>
            </a:r>
            <a:endParaRPr lang="fr-FR"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15</a:t>
            </a:fld>
            <a:endParaRPr lang="fr-BE" dirty="0"/>
          </a:p>
        </p:txBody>
      </p:sp>
      <p:pic>
        <p:nvPicPr>
          <p:cNvPr id="7" name="Image 4" descr="test1.jpg"/>
          <p:cNvPicPr>
            <a:picLocks noChangeAspect="1"/>
          </p:cNvPicPr>
          <p:nvPr/>
        </p:nvPicPr>
        <p:blipFill>
          <a:blip r:embed="rId2" cstate="print"/>
          <a:srcRect/>
          <a:stretch>
            <a:fillRect/>
          </a:stretch>
        </p:blipFill>
        <p:spPr bwMode="auto">
          <a:xfrm>
            <a:off x="5374216" y="924617"/>
            <a:ext cx="3626908" cy="2648399"/>
          </a:xfrm>
          <a:prstGeom prst="rect">
            <a:avLst/>
          </a:prstGeom>
          <a:noFill/>
          <a:ln w="9525">
            <a:noFill/>
            <a:miter lim="800000"/>
            <a:headEnd/>
            <a:tailEnd/>
          </a:ln>
        </p:spPr>
      </p:pic>
      <p:sp>
        <p:nvSpPr>
          <p:cNvPr id="9" name="Rectangle 8"/>
          <p:cNvSpPr/>
          <p:nvPr/>
        </p:nvSpPr>
        <p:spPr>
          <a:xfrm>
            <a:off x="357158" y="1138931"/>
            <a:ext cx="3929090" cy="2985433"/>
          </a:xfrm>
          <a:prstGeom prst="rect">
            <a:avLst/>
          </a:prstGeom>
        </p:spPr>
        <p:txBody>
          <a:bodyPr wrap="square">
            <a:spAutoFit/>
          </a:bodyPr>
          <a:lstStyle/>
          <a:p>
            <a:r>
              <a:rPr lang="fr-FR" sz="2400" dirty="0">
                <a:solidFill>
                  <a:srgbClr val="FF0000"/>
                </a:solidFill>
              </a:rPr>
              <a:t>L</a:t>
            </a:r>
            <a:r>
              <a:rPr lang="fr-FR" sz="2400" dirty="0" smtClean="0">
                <a:solidFill>
                  <a:srgbClr val="FF0000"/>
                </a:solidFill>
              </a:rPr>
              <a:t>'expérience H.E.S.S </a:t>
            </a:r>
            <a:r>
              <a:rPr lang="fr-FR" sz="2000" dirty="0" smtClean="0"/>
              <a:t>est installée en Namibie</a:t>
            </a:r>
            <a:endParaRPr lang="fr-FR" sz="2000" dirty="0">
              <a:solidFill>
                <a:srgbClr val="FF0000"/>
              </a:solidFill>
            </a:endParaRPr>
          </a:p>
          <a:p>
            <a:r>
              <a:rPr lang="fr-FR" sz="2400" dirty="0" smtClean="0">
                <a:solidFill>
                  <a:srgbClr val="FF0000"/>
                </a:solidFill>
              </a:rPr>
              <a:t>CTA </a:t>
            </a:r>
            <a:r>
              <a:rPr lang="fr-FR" sz="2000" dirty="0" smtClean="0"/>
              <a:t>est en construction au Chili et à La Palma</a:t>
            </a:r>
          </a:p>
          <a:p>
            <a:endParaRPr lang="fr-FR" sz="2000" dirty="0" smtClean="0"/>
          </a:p>
          <a:p>
            <a:r>
              <a:rPr lang="fr-FR" sz="2000" dirty="0" smtClean="0">
                <a:solidFill>
                  <a:srgbClr val="C00000"/>
                </a:solidFill>
                <a:sym typeface="Symbol" panose="05050102010706020507" pitchFamily="18" charset="2"/>
              </a:rPr>
              <a:t> Etude de sources de photons cosmiques de haute énergie pour la recherche de matière noire, étude des sources de rayons cosmiques</a:t>
            </a:r>
            <a:endParaRPr lang="fr-FR" sz="2000" dirty="0">
              <a:solidFill>
                <a:srgbClr val="C00000"/>
              </a:solidFill>
            </a:endParaRPr>
          </a:p>
        </p:txBody>
      </p:sp>
      <p:pic>
        <p:nvPicPr>
          <p:cNvPr id="3074" name="Picture 2" descr="https://www.cta-observatory.org/wp-content/themes/ctao/assets/img/CTA001_startseite_paranal_montage_bod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149080"/>
            <a:ext cx="7349770" cy="211762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852826" y="3778140"/>
            <a:ext cx="2669688" cy="430887"/>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stand Astro-Virgo</a:t>
            </a:r>
            <a:endParaRPr lang="en-GB" sz="2200" dirty="0">
              <a:solidFill>
                <a:srgbClr val="0000FF"/>
              </a:solidFill>
            </a:endParaRPr>
          </a:p>
        </p:txBody>
      </p:sp>
      <p:sp>
        <p:nvSpPr>
          <p:cNvPr id="3" name="Espace réservé du pied de page 2"/>
          <p:cNvSpPr>
            <a:spLocks noGrp="1"/>
          </p:cNvSpPr>
          <p:nvPr>
            <p:ph type="ftr" sz="quarter" idx="11"/>
          </p:nvPr>
        </p:nvSpPr>
        <p:spPr/>
        <p:txBody>
          <a:bodyPr/>
          <a:lstStyle/>
          <a:p>
            <a:r>
              <a:rPr lang="fr-BE" smtClean="0"/>
              <a:t>Masterclass</a:t>
            </a:r>
            <a:endParaRPr lang="fr-BE" dirty="0" smtClean="0"/>
          </a:p>
        </p:txBody>
      </p:sp>
    </p:spTree>
    <p:extLst>
      <p:ext uri="{BB962C8B-B14F-4D97-AF65-F5344CB8AC3E}">
        <p14:creationId xmlns:p14="http://schemas.microsoft.com/office/powerpoint/2010/main" val="2647618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7" descr="aerial"/>
          <p:cNvPicPr>
            <a:picLocks noChangeAspect="1" noChangeArrowheads="1"/>
          </p:cNvPicPr>
          <p:nvPr/>
        </p:nvPicPr>
        <p:blipFill>
          <a:blip r:embed="rId2" cstate="print"/>
          <a:srcRect/>
          <a:stretch>
            <a:fillRect/>
          </a:stretch>
        </p:blipFill>
        <p:spPr bwMode="auto">
          <a:xfrm>
            <a:off x="179512" y="3813808"/>
            <a:ext cx="8712968" cy="2831715"/>
          </a:xfrm>
          <a:prstGeom prst="rect">
            <a:avLst/>
          </a:prstGeom>
          <a:noFill/>
        </p:spPr>
      </p:pic>
      <p:sp>
        <p:nvSpPr>
          <p:cNvPr id="2" name="Titre 1"/>
          <p:cNvSpPr>
            <a:spLocks noGrp="1"/>
          </p:cNvSpPr>
          <p:nvPr>
            <p:ph type="title"/>
          </p:nvPr>
        </p:nvSpPr>
        <p:spPr/>
        <p:txBody>
          <a:bodyPr>
            <a:normAutofit/>
          </a:bodyPr>
          <a:lstStyle/>
          <a:p>
            <a:r>
              <a:rPr lang="fr-FR" dirty="0" smtClean="0"/>
              <a:t>Recherche des ondes </a:t>
            </a:r>
            <a:r>
              <a:rPr lang="fr-FR" dirty="0" err="1" smtClean="0"/>
              <a:t>gravitationelles</a:t>
            </a:r>
            <a:endParaRPr lang="fr-FR" dirty="0"/>
          </a:p>
        </p:txBody>
      </p:sp>
      <p:sp>
        <p:nvSpPr>
          <p:cNvPr id="3" name="Espace réservé du contenu 2"/>
          <p:cNvSpPr>
            <a:spLocks noGrp="1"/>
          </p:cNvSpPr>
          <p:nvPr>
            <p:ph idx="1"/>
          </p:nvPr>
        </p:nvSpPr>
        <p:spPr>
          <a:xfrm>
            <a:off x="179512" y="1196752"/>
            <a:ext cx="8229600" cy="4896544"/>
          </a:xfrm>
        </p:spPr>
        <p:txBody>
          <a:bodyPr/>
          <a:lstStyle/>
          <a:p>
            <a:pPr marL="0" indent="0">
              <a:buNone/>
            </a:pPr>
            <a:r>
              <a:rPr lang="fr-FR" dirty="0" smtClean="0"/>
              <a:t>Relativité générale: déformation de l’espace-temps lié à la présence  de masse</a:t>
            </a:r>
          </a:p>
          <a:p>
            <a:endParaRPr lang="fr-FR" dirty="0" smtClean="0"/>
          </a:p>
          <a:p>
            <a:endParaRPr lang="fr-FR" dirty="0" smtClean="0"/>
          </a:p>
          <a:p>
            <a:endParaRPr lang="fr-FR" dirty="0" smtClean="0"/>
          </a:p>
          <a:p>
            <a:pPr>
              <a:buNone/>
            </a:pPr>
            <a:endParaRPr lang="fr-FR" dirty="0" smtClean="0"/>
          </a:p>
          <a:p>
            <a:pPr>
              <a:buNone/>
            </a:pPr>
            <a:r>
              <a:rPr lang="fr-FR" dirty="0" smtClean="0">
                <a:sym typeface="Symbol"/>
              </a:rPr>
              <a:t> Les o</a:t>
            </a:r>
            <a:r>
              <a:rPr lang="fr-FR" dirty="0" smtClean="0"/>
              <a:t>ndes </a:t>
            </a:r>
            <a:r>
              <a:rPr lang="fr-FR" dirty="0" err="1" smtClean="0"/>
              <a:t>gravitationelles</a:t>
            </a:r>
            <a:r>
              <a:rPr lang="fr-FR" dirty="0" smtClean="0"/>
              <a:t> se propagent</a:t>
            </a:r>
          </a:p>
          <a:p>
            <a:pPr>
              <a:buNone/>
            </a:pPr>
            <a:r>
              <a:rPr lang="fr-FR" dirty="0" smtClean="0"/>
              <a:t>Observation sur Terre: le détecteur </a:t>
            </a:r>
            <a:r>
              <a:rPr lang="fr-FR" dirty="0" err="1" smtClean="0"/>
              <a:t>Virgo</a:t>
            </a:r>
            <a:endParaRPr lang="fr-FR"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16</a:t>
            </a:fld>
            <a:endParaRPr lang="fr-BE" dirty="0"/>
          </a:p>
        </p:txBody>
      </p:sp>
      <p:pic>
        <p:nvPicPr>
          <p:cNvPr id="76802" name="Picture 2"/>
          <p:cNvPicPr>
            <a:picLocks noChangeAspect="1" noChangeArrowheads="1"/>
          </p:cNvPicPr>
          <p:nvPr/>
        </p:nvPicPr>
        <p:blipFill>
          <a:blip r:embed="rId3" cstate="print"/>
          <a:srcRect/>
          <a:stretch>
            <a:fillRect/>
          </a:stretch>
        </p:blipFill>
        <p:spPr bwMode="auto">
          <a:xfrm>
            <a:off x="611560" y="2060848"/>
            <a:ext cx="3240360" cy="1436560"/>
          </a:xfrm>
          <a:prstGeom prst="rect">
            <a:avLst/>
          </a:prstGeom>
          <a:noFill/>
          <a:ln w="9525">
            <a:noFill/>
            <a:miter lim="800000"/>
            <a:headEnd/>
            <a:tailEnd/>
          </a:ln>
        </p:spPr>
      </p:pic>
      <p:pic>
        <p:nvPicPr>
          <p:cNvPr id="76803" name="Picture 3"/>
          <p:cNvPicPr>
            <a:picLocks noChangeAspect="1" noChangeArrowheads="1"/>
          </p:cNvPicPr>
          <p:nvPr/>
        </p:nvPicPr>
        <p:blipFill>
          <a:blip r:embed="rId4" cstate="print"/>
          <a:srcRect/>
          <a:stretch>
            <a:fillRect/>
          </a:stretch>
        </p:blipFill>
        <p:spPr bwMode="auto">
          <a:xfrm>
            <a:off x="5580112" y="2060848"/>
            <a:ext cx="3059832" cy="1656553"/>
          </a:xfrm>
          <a:prstGeom prst="rect">
            <a:avLst/>
          </a:prstGeom>
          <a:noFill/>
          <a:ln w="9525">
            <a:noFill/>
            <a:miter lim="800000"/>
            <a:headEnd/>
            <a:tailEnd/>
          </a:ln>
        </p:spPr>
      </p:pic>
      <p:sp>
        <p:nvSpPr>
          <p:cNvPr id="5" name="Espace réservé du pied de page 4"/>
          <p:cNvSpPr>
            <a:spLocks noGrp="1"/>
          </p:cNvSpPr>
          <p:nvPr>
            <p:ph type="ftr" sz="quarter" idx="11"/>
          </p:nvPr>
        </p:nvSpPr>
        <p:spPr/>
        <p:txBody>
          <a:bodyPr/>
          <a:lstStyle/>
          <a:p>
            <a:r>
              <a:rPr lang="fr-BE" smtClean="0"/>
              <a:t>Masterclass</a:t>
            </a:r>
            <a:endParaRPr lang="fr-BE" dirty="0" smtClean="0"/>
          </a:p>
        </p:txBody>
      </p:sp>
    </p:spTree>
    <p:extLst>
      <p:ext uri="{BB962C8B-B14F-4D97-AF65-F5344CB8AC3E}">
        <p14:creationId xmlns:p14="http://schemas.microsoft.com/office/powerpoint/2010/main" val="664360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Virgo</a:t>
            </a:r>
            <a:r>
              <a:rPr lang="fr-FR" dirty="0" smtClean="0"/>
              <a:t> à Pise</a:t>
            </a:r>
            <a:endParaRPr lang="fr-FR" dirty="0"/>
          </a:p>
        </p:txBody>
      </p:sp>
      <p:sp>
        <p:nvSpPr>
          <p:cNvPr id="3" name="Espace réservé du contenu 2"/>
          <p:cNvSpPr>
            <a:spLocks noGrp="1"/>
          </p:cNvSpPr>
          <p:nvPr>
            <p:ph idx="1"/>
          </p:nvPr>
        </p:nvSpPr>
        <p:spPr/>
        <p:txBody>
          <a:bodyPr/>
          <a:lstStyle/>
          <a:p>
            <a:endParaRPr lang="fr-FR"/>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8" name="Picture 8" descr="http://lapp.in2p3.fr/IMG/jpg/imageVirgo.jpg"/>
          <p:cNvPicPr>
            <a:picLocks noChangeAspect="1" noChangeArrowheads="1"/>
          </p:cNvPicPr>
          <p:nvPr/>
        </p:nvPicPr>
        <p:blipFill>
          <a:blip r:embed="rId2" cstate="print"/>
          <a:srcRect r="45552"/>
          <a:stretch>
            <a:fillRect/>
          </a:stretch>
        </p:blipFill>
        <p:spPr bwMode="auto">
          <a:xfrm>
            <a:off x="251520" y="3573016"/>
            <a:ext cx="1872208" cy="2857500"/>
          </a:xfrm>
          <a:prstGeom prst="rect">
            <a:avLst/>
          </a:prstGeom>
          <a:noFill/>
        </p:spPr>
      </p:pic>
      <p:pic>
        <p:nvPicPr>
          <p:cNvPr id="10" name="Picture 17" descr="aerial"/>
          <p:cNvPicPr>
            <a:picLocks noChangeAspect="1" noChangeArrowheads="1"/>
          </p:cNvPicPr>
          <p:nvPr/>
        </p:nvPicPr>
        <p:blipFill>
          <a:blip r:embed="rId3" cstate="print"/>
          <a:srcRect/>
          <a:stretch>
            <a:fillRect/>
          </a:stretch>
        </p:blipFill>
        <p:spPr bwMode="auto">
          <a:xfrm>
            <a:off x="24417" y="885317"/>
            <a:ext cx="9156095" cy="2975731"/>
          </a:xfrm>
          <a:prstGeom prst="rect">
            <a:avLst/>
          </a:prstGeom>
          <a:noFill/>
        </p:spPr>
      </p:pic>
      <p:sp>
        <p:nvSpPr>
          <p:cNvPr id="11" name="ZoneTexte 10"/>
          <p:cNvSpPr txBox="1"/>
          <p:nvPr/>
        </p:nvSpPr>
        <p:spPr>
          <a:xfrm>
            <a:off x="107504" y="1052736"/>
            <a:ext cx="9211176" cy="369332"/>
          </a:xfrm>
          <a:prstGeom prst="rect">
            <a:avLst/>
          </a:prstGeom>
          <a:noFill/>
        </p:spPr>
        <p:txBody>
          <a:bodyPr wrap="none" rtlCol="0">
            <a:spAutoFit/>
          </a:bodyPr>
          <a:lstStyle/>
          <a:p>
            <a:r>
              <a:rPr lang="fr-FR" dirty="0" smtClean="0"/>
              <a:t>Mesurer une variation de longueur équivalente à  la taille d’un atome sur la distance Terre-Soleil!</a:t>
            </a:r>
            <a:endParaRPr lang="fr-FR" dirty="0"/>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17</a:t>
            </a:fld>
            <a:endParaRPr lang="fr-BE" dirty="0"/>
          </a:p>
        </p:txBody>
      </p:sp>
      <p:sp>
        <p:nvSpPr>
          <p:cNvPr id="13" name="Espace réservé de la date 12"/>
          <p:cNvSpPr>
            <a:spLocks noGrp="1"/>
          </p:cNvSpPr>
          <p:nvPr>
            <p:ph type="dt" sz="half" idx="10"/>
          </p:nvPr>
        </p:nvSpPr>
        <p:spPr/>
        <p:txBody>
          <a:bodyPr/>
          <a:lstStyle/>
          <a:p>
            <a:r>
              <a:rPr lang="en-US" smtClean="0"/>
              <a:t>Edwige Tournefier</a:t>
            </a:r>
            <a:endParaRPr lang="fr-BE" dirty="0"/>
          </a:p>
        </p:txBody>
      </p:sp>
      <p:sp>
        <p:nvSpPr>
          <p:cNvPr id="14" name="ZoneTexte 13"/>
          <p:cNvSpPr txBox="1"/>
          <p:nvPr/>
        </p:nvSpPr>
        <p:spPr>
          <a:xfrm>
            <a:off x="769164" y="1503204"/>
            <a:ext cx="7605672" cy="1015663"/>
          </a:xfrm>
          <a:prstGeom prst="rect">
            <a:avLst/>
          </a:prstGeom>
          <a:solidFill>
            <a:schemeClr val="bg1"/>
          </a:solidFill>
        </p:spPr>
        <p:txBody>
          <a:bodyPr wrap="none" rtlCol="0">
            <a:spAutoFit/>
          </a:bodyPr>
          <a:lstStyle/>
          <a:p>
            <a:r>
              <a:rPr lang="en-GB" sz="2400" dirty="0" smtClean="0">
                <a:solidFill>
                  <a:srgbClr val="FF0000"/>
                </a:solidFill>
              </a:rPr>
              <a:t>!! </a:t>
            </a:r>
            <a:r>
              <a:rPr lang="en-GB" sz="2400" dirty="0" err="1" smtClean="0">
                <a:solidFill>
                  <a:srgbClr val="FF0000"/>
                </a:solidFill>
              </a:rPr>
              <a:t>Découverte</a:t>
            </a:r>
            <a:r>
              <a:rPr lang="en-GB" sz="2400" dirty="0" smtClean="0">
                <a:solidFill>
                  <a:srgbClr val="FF0000"/>
                </a:solidFill>
              </a:rPr>
              <a:t> des </a:t>
            </a:r>
            <a:r>
              <a:rPr lang="en-GB" sz="2400" dirty="0" err="1" smtClean="0">
                <a:solidFill>
                  <a:srgbClr val="FF0000"/>
                </a:solidFill>
              </a:rPr>
              <a:t>ondes</a:t>
            </a:r>
            <a:r>
              <a:rPr lang="en-GB" sz="2400" dirty="0" smtClean="0">
                <a:solidFill>
                  <a:srgbClr val="FF0000"/>
                </a:solidFill>
              </a:rPr>
              <a:t> </a:t>
            </a:r>
            <a:r>
              <a:rPr lang="en-GB" sz="2400" dirty="0" err="1" smtClean="0">
                <a:solidFill>
                  <a:srgbClr val="FF0000"/>
                </a:solidFill>
              </a:rPr>
              <a:t>gravitationnelles</a:t>
            </a:r>
            <a:r>
              <a:rPr lang="en-GB" sz="2400" dirty="0" smtClean="0">
                <a:solidFill>
                  <a:srgbClr val="FF0000"/>
                </a:solidFill>
              </a:rPr>
              <a:t> </a:t>
            </a:r>
            <a:r>
              <a:rPr lang="en-GB" sz="2400" dirty="0" err="1" smtClean="0">
                <a:solidFill>
                  <a:srgbClr val="FF0000"/>
                </a:solidFill>
              </a:rPr>
              <a:t>en</a:t>
            </a:r>
            <a:r>
              <a:rPr lang="en-GB" sz="2400" dirty="0" smtClean="0">
                <a:solidFill>
                  <a:srgbClr val="FF0000"/>
                </a:solidFill>
              </a:rPr>
              <a:t> </a:t>
            </a:r>
            <a:r>
              <a:rPr lang="en-GB" sz="2400" dirty="0" err="1" smtClean="0">
                <a:solidFill>
                  <a:srgbClr val="FF0000"/>
                </a:solidFill>
              </a:rPr>
              <a:t>février</a:t>
            </a:r>
            <a:r>
              <a:rPr lang="en-GB" sz="2400" dirty="0" smtClean="0">
                <a:solidFill>
                  <a:srgbClr val="FF0000"/>
                </a:solidFill>
              </a:rPr>
              <a:t> 2016 !!</a:t>
            </a:r>
          </a:p>
          <a:p>
            <a:r>
              <a:rPr lang="en-GB" dirty="0" smtClean="0">
                <a:solidFill>
                  <a:srgbClr val="FF0000"/>
                </a:solidFill>
              </a:rPr>
              <a:t>	   </a:t>
            </a:r>
            <a:endParaRPr lang="en-GB" dirty="0">
              <a:solidFill>
                <a:srgbClr val="FF0000"/>
              </a:solidFill>
            </a:endParaRPr>
          </a:p>
          <a:p>
            <a:r>
              <a:rPr lang="en-GB" dirty="0" smtClean="0">
                <a:solidFill>
                  <a:srgbClr val="FF0000"/>
                </a:solidFill>
              </a:rPr>
              <a:t>	    </a:t>
            </a:r>
          </a:p>
        </p:txBody>
      </p:sp>
      <p:sp>
        <p:nvSpPr>
          <p:cNvPr id="16" name="ZoneTexte 15"/>
          <p:cNvSpPr txBox="1"/>
          <p:nvPr/>
        </p:nvSpPr>
        <p:spPr>
          <a:xfrm>
            <a:off x="3486488" y="1969171"/>
            <a:ext cx="2669688" cy="430887"/>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stand Astro-Virgo</a:t>
            </a:r>
            <a:endParaRPr lang="en-GB" sz="2200" dirty="0">
              <a:solidFill>
                <a:srgbClr val="0000FF"/>
              </a:solidFill>
            </a:endParaRPr>
          </a:p>
        </p:txBody>
      </p:sp>
      <p:pic>
        <p:nvPicPr>
          <p:cNvPr id="3074" name="Picture 2" descr="http://lapp.in2p3.fr/IMG/jpg/advirgo_bancoptiqu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1083" y="3826333"/>
            <a:ext cx="3877980" cy="29075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app.in2p3.fr/IMG/jpg/advirgo_banc_suspend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3469017"/>
            <a:ext cx="2437491" cy="32524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395536" y="2642075"/>
            <a:ext cx="8536738" cy="1015663"/>
            <a:chOff x="395536" y="2642075"/>
            <a:chExt cx="8536738" cy="1015663"/>
          </a:xfrm>
        </p:grpSpPr>
        <p:sp>
          <p:nvSpPr>
            <p:cNvPr id="4" name="ZoneTexte 3"/>
            <p:cNvSpPr txBox="1"/>
            <p:nvPr/>
          </p:nvSpPr>
          <p:spPr>
            <a:xfrm>
              <a:off x="395536" y="2642075"/>
              <a:ext cx="8536738" cy="1015663"/>
            </a:xfrm>
            <a:prstGeom prst="rect">
              <a:avLst/>
            </a:prstGeom>
            <a:solidFill>
              <a:schemeClr val="bg1"/>
            </a:solidFill>
          </p:spPr>
          <p:txBody>
            <a:bodyPr wrap="square" rtlCol="0">
              <a:spAutoFit/>
            </a:bodyPr>
            <a:lstStyle/>
            <a:p>
              <a:r>
                <a:rPr lang="en-GB" sz="2000" dirty="0"/>
                <a:t>A ne pas </a:t>
              </a:r>
              <a:r>
                <a:rPr lang="en-GB" sz="2000" dirty="0" err="1" smtClean="0"/>
                <a:t>manquer</a:t>
              </a:r>
              <a:r>
                <a:rPr lang="en-GB" sz="2000" dirty="0" smtClean="0"/>
                <a:t>:</a:t>
              </a:r>
              <a:r>
                <a:rPr lang="en-GB" sz="2400" dirty="0" smtClean="0">
                  <a:solidFill>
                    <a:srgbClr val="C00000"/>
                  </a:solidFill>
                </a:rPr>
                <a:t> la </a:t>
              </a:r>
              <a:r>
                <a:rPr lang="en-GB" sz="2400" dirty="0" err="1" smtClean="0">
                  <a:solidFill>
                    <a:srgbClr val="C00000"/>
                  </a:solidFill>
                </a:rPr>
                <a:t>nuit</a:t>
              </a:r>
              <a:r>
                <a:rPr lang="en-GB" sz="2400" dirty="0" smtClean="0">
                  <a:solidFill>
                    <a:srgbClr val="C00000"/>
                  </a:solidFill>
                </a:rPr>
                <a:t> </a:t>
              </a:r>
              <a:r>
                <a:rPr lang="en-GB" sz="2400" dirty="0">
                  <a:solidFill>
                    <a:srgbClr val="C00000"/>
                  </a:solidFill>
                </a:rPr>
                <a:t>des </a:t>
              </a:r>
              <a:r>
                <a:rPr lang="en-GB" sz="2400" dirty="0" err="1">
                  <a:solidFill>
                    <a:srgbClr val="C00000"/>
                  </a:solidFill>
                </a:rPr>
                <a:t>ondes</a:t>
              </a:r>
              <a:r>
                <a:rPr lang="en-GB" sz="2400" dirty="0">
                  <a:solidFill>
                    <a:srgbClr val="C00000"/>
                  </a:solidFill>
                </a:rPr>
                <a:t> </a:t>
              </a:r>
              <a:r>
                <a:rPr lang="en-GB" sz="2400" dirty="0" err="1">
                  <a:solidFill>
                    <a:srgbClr val="C00000"/>
                  </a:solidFill>
                </a:rPr>
                <a:t>gravitationnelles</a:t>
              </a:r>
              <a:r>
                <a:rPr lang="en-GB" sz="2400" dirty="0">
                  <a:solidFill>
                    <a:srgbClr val="C00000"/>
                  </a:solidFill>
                </a:rPr>
                <a:t> </a:t>
              </a:r>
              <a:endParaRPr lang="en-GB" sz="2400" dirty="0" smtClean="0">
                <a:solidFill>
                  <a:srgbClr val="C00000"/>
                </a:solidFill>
              </a:endParaRPr>
            </a:p>
            <a:p>
              <a:r>
                <a:rPr lang="en-GB" dirty="0" smtClean="0"/>
                <a:t>le </a:t>
              </a:r>
              <a:r>
                <a:rPr lang="en-GB" dirty="0"/>
                <a:t>20 mars à </a:t>
              </a:r>
              <a:r>
                <a:rPr lang="en-GB" dirty="0" err="1"/>
                <a:t>l’hotel</a:t>
              </a:r>
              <a:r>
                <a:rPr lang="en-GB" dirty="0"/>
                <a:t> Imperial </a:t>
              </a:r>
              <a:r>
                <a:rPr lang="en-GB" dirty="0" err="1"/>
                <a:t>d’Annecy</a:t>
              </a:r>
              <a:r>
                <a:rPr lang="en-GB" dirty="0"/>
                <a:t> </a:t>
              </a:r>
              <a:r>
                <a:rPr lang="en-GB" sz="1200" dirty="0"/>
                <a:t>http://www.cnrs.fr/nuit-des-ondes-gravitationnelles/</a:t>
              </a:r>
            </a:p>
            <a:p>
              <a:endParaRPr lang="en-GB" dirty="0"/>
            </a:p>
          </p:txBody>
        </p:sp>
        <p:pic>
          <p:nvPicPr>
            <p:cNvPr id="15" name="Picture 2" descr="https://lapp-web09.in2p3.fr/IMG/jpg/trousnoirs-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2785557"/>
              <a:ext cx="1424778" cy="80633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1710" y="0"/>
            <a:ext cx="8229600" cy="648072"/>
          </a:xfrm>
        </p:spPr>
        <p:txBody>
          <a:bodyPr>
            <a:normAutofit fontScale="90000"/>
          </a:bodyPr>
          <a:lstStyle/>
          <a:p>
            <a:pPr algn="ctr"/>
            <a:r>
              <a:rPr lang="en-GB" dirty="0" err="1" smtClean="0"/>
              <a:t>En</a:t>
            </a:r>
            <a:r>
              <a:rPr lang="en-GB" dirty="0" smtClean="0"/>
              <a:t> 2016 le LAPP </a:t>
            </a:r>
            <a:r>
              <a:rPr lang="en-GB" dirty="0" err="1" smtClean="0"/>
              <a:t>rejoint</a:t>
            </a:r>
            <a:r>
              <a:rPr lang="en-GB" dirty="0" smtClean="0"/>
              <a:t> LSST</a:t>
            </a:r>
            <a:endParaRPr lang="en-GB" dirty="0"/>
          </a:p>
        </p:txBody>
      </p:sp>
      <p:sp>
        <p:nvSpPr>
          <p:cNvPr id="3" name="Espace réservé du contenu 2"/>
          <p:cNvSpPr>
            <a:spLocks noGrp="1"/>
          </p:cNvSpPr>
          <p:nvPr>
            <p:ph idx="1"/>
          </p:nvPr>
        </p:nvSpPr>
        <p:spPr/>
        <p:txBody>
          <a:bodyPr/>
          <a:lstStyle/>
          <a:p>
            <a:r>
              <a:rPr lang="en-GB" dirty="0" smtClean="0"/>
              <a:t>A </a:t>
            </a:r>
            <a:r>
              <a:rPr lang="en-GB" dirty="0"/>
              <a:t>la </a:t>
            </a:r>
            <a:r>
              <a:rPr lang="en-GB" dirty="0" err="1"/>
              <a:t>recherche</a:t>
            </a:r>
            <a:r>
              <a:rPr lang="en-GB" dirty="0"/>
              <a:t> de </a:t>
            </a:r>
            <a:r>
              <a:rPr lang="en-GB" dirty="0" err="1">
                <a:solidFill>
                  <a:srgbClr val="C00000"/>
                </a:solidFill>
              </a:rPr>
              <a:t>l’énergie</a:t>
            </a:r>
            <a:r>
              <a:rPr lang="en-GB" dirty="0">
                <a:solidFill>
                  <a:srgbClr val="C00000"/>
                </a:solidFill>
              </a:rPr>
              <a:t> noire </a:t>
            </a:r>
            <a:r>
              <a:rPr lang="en-GB" dirty="0"/>
              <a:t>et de </a:t>
            </a:r>
            <a:r>
              <a:rPr lang="en-GB" dirty="0">
                <a:solidFill>
                  <a:srgbClr val="C00000"/>
                </a:solidFill>
              </a:rPr>
              <a:t>la </a:t>
            </a:r>
            <a:r>
              <a:rPr lang="en-GB" dirty="0" err="1">
                <a:solidFill>
                  <a:srgbClr val="C00000"/>
                </a:solidFill>
              </a:rPr>
              <a:t>matière</a:t>
            </a:r>
            <a:r>
              <a:rPr lang="en-GB" dirty="0">
                <a:solidFill>
                  <a:srgbClr val="C00000"/>
                </a:solidFill>
              </a:rPr>
              <a:t> noire</a:t>
            </a:r>
          </a:p>
          <a:p>
            <a:r>
              <a:rPr lang="en-GB" dirty="0" err="1" smtClean="0"/>
              <a:t>Télescope</a:t>
            </a:r>
            <a:r>
              <a:rPr lang="en-GB" dirty="0" smtClean="0"/>
              <a:t> </a:t>
            </a:r>
            <a:r>
              <a:rPr lang="en-GB" dirty="0" err="1" smtClean="0"/>
              <a:t>en</a:t>
            </a:r>
            <a:r>
              <a:rPr lang="en-GB" dirty="0" smtClean="0"/>
              <a:t> construction au </a:t>
            </a:r>
            <a:r>
              <a:rPr lang="en-GB" dirty="0" smtClean="0"/>
              <a:t>Chili (</a:t>
            </a:r>
            <a:r>
              <a:rPr lang="en-GB" dirty="0" err="1" smtClean="0"/>
              <a:t>imagerie</a:t>
            </a:r>
            <a:r>
              <a:rPr lang="en-GB" dirty="0" smtClean="0"/>
              <a:t> </a:t>
            </a:r>
            <a:r>
              <a:rPr lang="en-GB" dirty="0" err="1" smtClean="0"/>
              <a:t>dans</a:t>
            </a:r>
            <a:r>
              <a:rPr lang="en-GB" dirty="0" smtClean="0"/>
              <a:t> le visible)</a:t>
            </a:r>
            <a:endParaRPr lang="en-GB"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18</a:t>
            </a:fld>
            <a:endParaRPr lang="fr-BE" dirty="0"/>
          </a:p>
        </p:txBody>
      </p:sp>
      <p:pic>
        <p:nvPicPr>
          <p:cNvPr id="1026" name="Picture 2" descr="https://www.lsst.org/sites/default/files/public/slide-1.jpg"/>
          <p:cNvPicPr>
            <a:picLocks noChangeAspect="1" noChangeArrowheads="1"/>
          </p:cNvPicPr>
          <p:nvPr/>
        </p:nvPicPr>
        <p:blipFill rotWithShape="1">
          <a:blip r:embed="rId2">
            <a:extLst>
              <a:ext uri="{28A0092B-C50C-407E-A947-70E740481C1C}">
                <a14:useLocalDpi xmlns:a14="http://schemas.microsoft.com/office/drawing/2010/main" val="0"/>
              </a:ext>
            </a:extLst>
          </a:blip>
          <a:srcRect l="25743" t="526" r="37825" b="-526"/>
          <a:stretch/>
        </p:blipFill>
        <p:spPr bwMode="auto">
          <a:xfrm>
            <a:off x="5195413" y="2996952"/>
            <a:ext cx="3505897" cy="2501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lsst.org/sites/default/files/styles/galleryformatter_slide/public/photogallery/Facility_CU_Nite-full.jpg?itok=ow0mopb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59" y="2469100"/>
            <a:ext cx="4762500" cy="297180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pied de page 4"/>
          <p:cNvSpPr>
            <a:spLocks noGrp="1"/>
          </p:cNvSpPr>
          <p:nvPr>
            <p:ph type="ftr" sz="quarter" idx="11"/>
          </p:nvPr>
        </p:nvSpPr>
        <p:spPr/>
        <p:txBody>
          <a:bodyPr/>
          <a:lstStyle/>
          <a:p>
            <a:r>
              <a:rPr lang="fr-BE" smtClean="0"/>
              <a:t>Masterclass</a:t>
            </a:r>
            <a:endParaRPr lang="fr-BE" dirty="0" smtClean="0"/>
          </a:p>
        </p:txBody>
      </p:sp>
    </p:spTree>
    <p:extLst>
      <p:ext uri="{BB962C8B-B14F-4D97-AF65-F5344CB8AC3E}">
        <p14:creationId xmlns:p14="http://schemas.microsoft.com/office/powerpoint/2010/main" val="4049393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Masterclass</a:t>
            </a:r>
            <a:endParaRPr lang="fr-BE"/>
          </a:p>
        </p:txBody>
      </p:sp>
      <p:sp>
        <p:nvSpPr>
          <p:cNvPr id="5" name="Titre 1"/>
          <p:cNvSpPr txBox="1">
            <a:spLocks/>
          </p:cNvSpPr>
          <p:nvPr/>
        </p:nvSpPr>
        <p:spPr>
          <a:xfrm>
            <a:off x="457200" y="0"/>
            <a:ext cx="8229600" cy="1147272"/>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mj-lt"/>
                <a:ea typeface="Tahoma" pitchFamily="34" charset="0"/>
                <a:cs typeface="Tahoma" pitchFamily="34" charset="0"/>
              </a:rPr>
              <a:t>Construire</a:t>
            </a:r>
            <a:r>
              <a:rPr kumimoji="0" lang="en-US" sz="3200" b="0" i="0" u="none" strike="noStrike" kern="1200" cap="none" spc="0" normalizeH="0" baseline="0" noProof="0" dirty="0" smtClean="0">
                <a:ln>
                  <a:noFill/>
                </a:ln>
                <a:solidFill>
                  <a:srgbClr val="FF0000"/>
                </a:solidFill>
                <a:effectLst/>
                <a:uLnTx/>
                <a:uFillTx/>
                <a:latin typeface="+mj-lt"/>
                <a:ea typeface="Tahoma" pitchFamily="34" charset="0"/>
                <a:cs typeface="Tahoma" pitchFamily="34" charset="0"/>
              </a:rPr>
              <a:t> les </a:t>
            </a:r>
            <a:r>
              <a:rPr kumimoji="0" lang="en-US" sz="3200" b="0" i="0" u="none" strike="noStrike" kern="1200" cap="none" spc="0" normalizeH="0" baseline="0" noProof="0" dirty="0" err="1" smtClean="0">
                <a:ln>
                  <a:noFill/>
                </a:ln>
                <a:solidFill>
                  <a:srgbClr val="FF0000"/>
                </a:solidFill>
                <a:effectLst/>
                <a:uLnTx/>
                <a:uFillTx/>
                <a:latin typeface="+mj-lt"/>
                <a:ea typeface="Tahoma" pitchFamily="34" charset="0"/>
                <a:cs typeface="Tahoma" pitchFamily="34" charset="0"/>
              </a:rPr>
              <a:t>détecteurs</a:t>
            </a:r>
            <a:r>
              <a:rPr kumimoji="0" lang="en-US" sz="3200" b="0" i="0" u="none" strike="noStrike" kern="1200" cap="none" spc="0" normalizeH="0" baseline="0" noProof="0" dirty="0" smtClean="0">
                <a:ln>
                  <a:noFill/>
                </a:ln>
                <a:solidFill>
                  <a:srgbClr val="FF0000"/>
                </a:solidFill>
                <a:effectLst/>
                <a:uLnTx/>
                <a:uFillTx/>
                <a:latin typeface="+mj-lt"/>
                <a:ea typeface="Tahoma" pitchFamily="34" charset="0"/>
                <a:cs typeface="Tahoma"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mj-lt"/>
                <a:ea typeface="Tahoma" pitchFamily="34" charset="0"/>
                <a:cs typeface="Tahoma" pitchFamily="34" charset="0"/>
              </a:rPr>
              <a:t>les services techniques au LAPP</a:t>
            </a:r>
            <a:endParaRPr kumimoji="0" lang="fr-FR" sz="3200" b="0" i="0" u="none" strike="noStrike" kern="1200" cap="none" spc="0" normalizeH="0" baseline="0" noProof="0" dirty="0">
              <a:ln>
                <a:noFill/>
              </a:ln>
              <a:solidFill>
                <a:srgbClr val="FF0000"/>
              </a:solidFill>
              <a:effectLst/>
              <a:uLnTx/>
              <a:uFillTx/>
              <a:latin typeface="+mj-lt"/>
              <a:ea typeface="Tahoma" pitchFamily="34" charset="0"/>
              <a:cs typeface="Tahoma" pitchFamily="34" charset="0"/>
            </a:endParaRPr>
          </a:p>
        </p:txBody>
      </p:sp>
      <p:sp>
        <p:nvSpPr>
          <p:cNvPr id="6" name="ZoneTexte 5"/>
          <p:cNvSpPr txBox="1"/>
          <p:nvPr/>
        </p:nvSpPr>
        <p:spPr>
          <a:xfrm>
            <a:off x="611560" y="980728"/>
            <a:ext cx="3500462" cy="2369880"/>
          </a:xfrm>
          <a:prstGeom prst="rect">
            <a:avLst/>
          </a:prstGeom>
          <a:solidFill>
            <a:schemeClr val="accent5">
              <a:lumMod val="20000"/>
              <a:lumOff val="80000"/>
            </a:schemeClr>
          </a:solidFill>
          <a:effectLst>
            <a:innerShdw blurRad="63500" dist="50800" dir="2700000">
              <a:prstClr val="black">
                <a:alpha val="50000"/>
              </a:prstClr>
            </a:innerShdw>
          </a:effectLst>
        </p:spPr>
        <p:txBody>
          <a:bodyPr wrap="square" rtlCol="0">
            <a:spAutoFit/>
          </a:bodyPr>
          <a:lstStyle/>
          <a:p>
            <a:r>
              <a:rPr lang="fr-FR" dirty="0" smtClean="0"/>
              <a:t> </a:t>
            </a:r>
            <a:r>
              <a:rPr lang="fr-FR" sz="2000" dirty="0" smtClean="0"/>
              <a:t>Les services de </a:t>
            </a:r>
          </a:p>
          <a:p>
            <a:pPr marL="342900" indent="-342900">
              <a:buFontTx/>
              <a:buChar char="-"/>
            </a:pPr>
            <a:r>
              <a:rPr lang="fr-FR" sz="2000" b="1" dirty="0"/>
              <a:t>m</a:t>
            </a:r>
            <a:r>
              <a:rPr lang="fr-FR" sz="2000" b="1" dirty="0" smtClean="0"/>
              <a:t>écanique</a:t>
            </a:r>
            <a:endParaRPr lang="fr-FR" sz="2000" dirty="0"/>
          </a:p>
          <a:p>
            <a:pPr marL="342900" indent="-342900">
              <a:buFontTx/>
              <a:buChar char="-"/>
            </a:pPr>
            <a:r>
              <a:rPr lang="fr-FR" sz="2000" b="1" dirty="0" smtClean="0"/>
              <a:t>électronique</a:t>
            </a:r>
            <a:r>
              <a:rPr lang="fr-FR" sz="2000" dirty="0" smtClean="0"/>
              <a:t> </a:t>
            </a:r>
            <a:endParaRPr lang="fr-FR" sz="2000" dirty="0"/>
          </a:p>
          <a:p>
            <a:pPr marL="342900" indent="-342900">
              <a:buFontTx/>
              <a:buChar char="-"/>
            </a:pPr>
            <a:r>
              <a:rPr lang="fr-FR" sz="2000" b="1" dirty="0" smtClean="0"/>
              <a:t>informatique</a:t>
            </a:r>
            <a:r>
              <a:rPr lang="fr-FR" sz="2000" dirty="0" smtClean="0"/>
              <a:t> </a:t>
            </a:r>
          </a:p>
          <a:p>
            <a:r>
              <a:rPr lang="fr-FR" sz="2000" dirty="0" smtClean="0"/>
              <a:t>aident à concevoir et réaliser détecteurs et logiciels </a:t>
            </a:r>
          </a:p>
          <a:p>
            <a:endParaRPr lang="fr-FR" sz="800" dirty="0" smtClean="0"/>
          </a:p>
          <a:p>
            <a:r>
              <a:rPr lang="fr-FR" sz="2000" dirty="0" smtClean="0">
                <a:solidFill>
                  <a:srgbClr val="0000FF"/>
                </a:solidFill>
              </a:rPr>
              <a:t>~ 80 ingénieurs et techniciens</a:t>
            </a:r>
          </a:p>
        </p:txBody>
      </p:sp>
      <p:pic>
        <p:nvPicPr>
          <p:cNvPr id="8" name="Image 5" descr="brouillon9.jpg"/>
          <p:cNvPicPr>
            <a:picLocks noChangeAspect="1"/>
          </p:cNvPicPr>
          <p:nvPr/>
        </p:nvPicPr>
        <p:blipFill>
          <a:blip r:embed="rId2" cstate="print"/>
          <a:srcRect/>
          <a:stretch>
            <a:fillRect/>
          </a:stretch>
        </p:blipFill>
        <p:spPr bwMode="auto">
          <a:xfrm>
            <a:off x="5010925" y="1290147"/>
            <a:ext cx="3641696" cy="2424941"/>
          </a:xfrm>
          <a:prstGeom prst="rect">
            <a:avLst/>
          </a:prstGeom>
          <a:noFill/>
          <a:ln w="9525">
            <a:noFill/>
            <a:miter lim="800000"/>
            <a:headEnd/>
            <a:tailEnd/>
          </a:ln>
        </p:spPr>
      </p:pic>
      <p:pic>
        <p:nvPicPr>
          <p:cNvPr id="9" name="Image 2" descr="test1.jpg"/>
          <p:cNvPicPr>
            <a:picLocks noChangeAspect="1"/>
          </p:cNvPicPr>
          <p:nvPr/>
        </p:nvPicPr>
        <p:blipFill>
          <a:blip r:embed="rId3" cstate="print"/>
          <a:srcRect/>
          <a:stretch>
            <a:fillRect/>
          </a:stretch>
        </p:blipFill>
        <p:spPr bwMode="auto">
          <a:xfrm>
            <a:off x="443219" y="3573015"/>
            <a:ext cx="2023424" cy="2698263"/>
          </a:xfrm>
          <a:prstGeom prst="rect">
            <a:avLst/>
          </a:prstGeom>
          <a:noFill/>
          <a:ln w="9525">
            <a:noFill/>
            <a:miter lim="800000"/>
            <a:headEnd/>
            <a:tailEnd/>
          </a:ln>
        </p:spPr>
      </p:pic>
      <p:sp>
        <p:nvSpPr>
          <p:cNvPr id="10" name="Espace réservé du numéro de diapositive 9"/>
          <p:cNvSpPr>
            <a:spLocks noGrp="1"/>
          </p:cNvSpPr>
          <p:nvPr>
            <p:ph type="sldNum" sz="quarter" idx="12"/>
          </p:nvPr>
        </p:nvSpPr>
        <p:spPr/>
        <p:txBody>
          <a:bodyPr/>
          <a:lstStyle/>
          <a:p>
            <a:fld id="{CF4668DC-857F-487D-BFFA-8C0CA5037977}" type="slidenum">
              <a:rPr lang="fr-BE" smtClean="0"/>
              <a:pPr/>
              <a:t>19</a:t>
            </a:fld>
            <a:endParaRPr lang="fr-BE"/>
          </a:p>
        </p:txBody>
      </p:sp>
      <p:sp>
        <p:nvSpPr>
          <p:cNvPr id="11" name="Espace réservé de la date 10"/>
          <p:cNvSpPr>
            <a:spLocks noGrp="1"/>
          </p:cNvSpPr>
          <p:nvPr>
            <p:ph type="dt" sz="half" idx="10"/>
          </p:nvPr>
        </p:nvSpPr>
        <p:spPr/>
        <p:txBody>
          <a:bodyPr/>
          <a:lstStyle/>
          <a:p>
            <a:r>
              <a:rPr lang="en-US" smtClean="0"/>
              <a:t>Edwige Tournefier</a:t>
            </a:r>
            <a:endParaRPr lang="fr-BE"/>
          </a:p>
        </p:txBody>
      </p:sp>
      <p:pic>
        <p:nvPicPr>
          <p:cNvPr id="2050" name="Picture 2" descr="http://lapp.in2p3.fr/IMG/jpg/Must_PhotoEnsem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875" y="3850742"/>
            <a:ext cx="1702237" cy="253415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5724128" y="3779748"/>
            <a:ext cx="2111155" cy="369332"/>
          </a:xfrm>
          <a:prstGeom prst="rect">
            <a:avLst/>
          </a:prstGeom>
          <a:noFill/>
        </p:spPr>
        <p:txBody>
          <a:bodyPr wrap="none" rtlCol="0">
            <a:spAutoFit/>
          </a:bodyPr>
          <a:lstStyle/>
          <a:p>
            <a:r>
              <a:rPr lang="en-GB" dirty="0" smtClean="0"/>
              <a:t>Salle de </a:t>
            </a:r>
            <a:r>
              <a:rPr lang="en-GB" dirty="0" err="1" smtClean="0"/>
              <a:t>calcul</a:t>
            </a:r>
            <a:r>
              <a:rPr lang="en-GB" dirty="0" smtClean="0"/>
              <a:t> MUST</a:t>
            </a:r>
            <a:endParaRPr lang="en-GB" dirty="0"/>
          </a:p>
        </p:txBody>
      </p:sp>
      <p:pic>
        <p:nvPicPr>
          <p:cNvPr id="2054" name="Picture 6" descr="Figure 1 : La salle de contrôle AT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511" y="4167268"/>
            <a:ext cx="3096495" cy="1901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Plan de la </a:t>
            </a:r>
            <a:r>
              <a:rPr lang="en-GB" dirty="0" err="1" smtClean="0"/>
              <a:t>journée</a:t>
            </a:r>
            <a:endParaRPr lang="en-GB" dirty="0"/>
          </a:p>
        </p:txBody>
      </p:sp>
      <p:sp>
        <p:nvSpPr>
          <p:cNvPr id="3" name="Espace réservé du contenu 2"/>
          <p:cNvSpPr>
            <a:spLocks noGrp="1"/>
          </p:cNvSpPr>
          <p:nvPr>
            <p:ph idx="1"/>
          </p:nvPr>
        </p:nvSpPr>
        <p:spPr>
          <a:xfrm>
            <a:off x="215516" y="1018630"/>
            <a:ext cx="8712968" cy="5337720"/>
          </a:xfrm>
        </p:spPr>
        <p:txBody>
          <a:bodyPr>
            <a:normAutofit lnSpcReduction="10000"/>
          </a:bodyPr>
          <a:lstStyle/>
          <a:p>
            <a:pPr marL="324000">
              <a:lnSpc>
                <a:spcPct val="150000"/>
              </a:lnSpc>
            </a:pPr>
            <a:r>
              <a:rPr lang="en-GB" sz="1800" dirty="0" smtClean="0"/>
              <a:t>9:15-9:35: </a:t>
            </a:r>
            <a:r>
              <a:rPr lang="fr-FR" sz="2000" dirty="0" smtClean="0">
                <a:solidFill>
                  <a:srgbClr val="C00000"/>
                </a:solidFill>
              </a:rPr>
              <a:t>Introduction </a:t>
            </a:r>
            <a:r>
              <a:rPr lang="fr-FR" sz="1800" dirty="0" smtClean="0"/>
              <a:t>(Edwige </a:t>
            </a:r>
            <a:r>
              <a:rPr lang="fr-FR" sz="1800" dirty="0" smtClean="0"/>
              <a:t>Tournefier)</a:t>
            </a:r>
          </a:p>
          <a:p>
            <a:pPr marL="324000">
              <a:lnSpc>
                <a:spcPct val="150000"/>
              </a:lnSpc>
            </a:pPr>
            <a:r>
              <a:rPr lang="fr-FR" sz="1800" dirty="0" smtClean="0"/>
              <a:t>9:35-10:05: </a:t>
            </a:r>
            <a:r>
              <a:rPr lang="fr-FR" sz="2000" dirty="0" smtClean="0">
                <a:solidFill>
                  <a:srgbClr val="C00000"/>
                </a:solidFill>
              </a:rPr>
              <a:t>La physique des particules </a:t>
            </a:r>
            <a:r>
              <a:rPr lang="fr-FR" sz="1800" dirty="0" smtClean="0"/>
              <a:t>(</a:t>
            </a:r>
            <a:r>
              <a:rPr lang="fr-FR" sz="1800" dirty="0"/>
              <a:t>V</a:t>
            </a:r>
            <a:r>
              <a:rPr lang="fr-FR" sz="1800" dirty="0" smtClean="0"/>
              <a:t>incent Tisserand)</a:t>
            </a:r>
          </a:p>
          <a:p>
            <a:pPr marL="324000">
              <a:lnSpc>
                <a:spcPct val="150000"/>
              </a:lnSpc>
            </a:pPr>
            <a:r>
              <a:rPr lang="fr-FR" sz="1800" dirty="0" smtClean="0"/>
              <a:t>10:05-10:20: </a:t>
            </a:r>
            <a:r>
              <a:rPr lang="fr-FR" sz="2000" dirty="0" smtClean="0">
                <a:solidFill>
                  <a:srgbClr val="C00000"/>
                </a:solidFill>
              </a:rPr>
              <a:t>Les métiers de la recherche </a:t>
            </a:r>
            <a:r>
              <a:rPr lang="fr-FR" sz="1800" dirty="0" smtClean="0"/>
              <a:t>(Chantal Vallée)</a:t>
            </a:r>
          </a:p>
          <a:p>
            <a:pPr marL="324000">
              <a:lnSpc>
                <a:spcPct val="150000"/>
              </a:lnSpc>
            </a:pPr>
            <a:r>
              <a:rPr lang="fr-FR" sz="1800" dirty="0" smtClean="0"/>
              <a:t>10:20-10:35: </a:t>
            </a:r>
            <a:r>
              <a:rPr lang="fr-FR" sz="2000" dirty="0">
                <a:solidFill>
                  <a:srgbClr val="0000FF"/>
                </a:solidFill>
              </a:rPr>
              <a:t>pause </a:t>
            </a:r>
            <a:r>
              <a:rPr lang="fr-FR" sz="2000" dirty="0" smtClean="0">
                <a:solidFill>
                  <a:srgbClr val="0000FF"/>
                </a:solidFill>
              </a:rPr>
              <a:t>café</a:t>
            </a:r>
            <a:endParaRPr lang="fr-FR" sz="2000" dirty="0">
              <a:solidFill>
                <a:srgbClr val="0000FF"/>
              </a:solidFill>
            </a:endParaRPr>
          </a:p>
          <a:p>
            <a:pPr marL="324000">
              <a:lnSpc>
                <a:spcPct val="150000"/>
              </a:lnSpc>
            </a:pPr>
            <a:r>
              <a:rPr lang="fr-FR" sz="1800" dirty="0" smtClean="0"/>
              <a:t>10:35-11h25: </a:t>
            </a:r>
            <a:r>
              <a:rPr lang="fr-FR" sz="2000" dirty="0" smtClean="0">
                <a:solidFill>
                  <a:srgbClr val="C00000"/>
                </a:solidFill>
              </a:rPr>
              <a:t>Visite des stands </a:t>
            </a:r>
            <a:r>
              <a:rPr lang="fr-FR" sz="2000" dirty="0" err="1" smtClean="0">
                <a:solidFill>
                  <a:srgbClr val="C00000"/>
                </a:solidFill>
              </a:rPr>
              <a:t>Astro-Virgo</a:t>
            </a:r>
            <a:r>
              <a:rPr lang="fr-FR" sz="2000" dirty="0" smtClean="0">
                <a:solidFill>
                  <a:srgbClr val="C00000"/>
                </a:solidFill>
              </a:rPr>
              <a:t> et Neutrinos </a:t>
            </a:r>
            <a:r>
              <a:rPr lang="fr-FR" sz="1800" dirty="0" smtClean="0"/>
              <a:t>- 2 groupes</a:t>
            </a:r>
          </a:p>
          <a:p>
            <a:pPr marL="324000">
              <a:lnSpc>
                <a:spcPct val="150000"/>
              </a:lnSpc>
            </a:pPr>
            <a:r>
              <a:rPr lang="fr-FR" sz="1800" dirty="0" smtClean="0"/>
              <a:t>11:30-12:00: </a:t>
            </a:r>
            <a:r>
              <a:rPr lang="fr-FR" sz="2000" dirty="0" smtClean="0">
                <a:solidFill>
                  <a:srgbClr val="C00000"/>
                </a:solidFill>
              </a:rPr>
              <a:t>le LHC et ATLAS </a:t>
            </a:r>
            <a:r>
              <a:rPr lang="fr-FR" sz="1800" dirty="0" smtClean="0"/>
              <a:t>(Stéphane Jezequel)</a:t>
            </a:r>
          </a:p>
          <a:p>
            <a:pPr marL="324000">
              <a:lnSpc>
                <a:spcPct val="150000"/>
              </a:lnSpc>
            </a:pPr>
            <a:r>
              <a:rPr lang="fr-FR" sz="1800" dirty="0" smtClean="0"/>
              <a:t>12:00-12:15: </a:t>
            </a:r>
            <a:r>
              <a:rPr lang="fr-FR" sz="1800" dirty="0" smtClean="0">
                <a:solidFill>
                  <a:srgbClr val="C00000"/>
                </a:solidFill>
              </a:rPr>
              <a:t>Film ATLAS</a:t>
            </a:r>
          </a:p>
          <a:p>
            <a:pPr marL="324000">
              <a:lnSpc>
                <a:spcPct val="150000"/>
              </a:lnSpc>
            </a:pPr>
            <a:r>
              <a:rPr lang="fr-FR" sz="1800" dirty="0" smtClean="0"/>
              <a:t>12:15-13:30: </a:t>
            </a:r>
            <a:r>
              <a:rPr lang="fr-FR" sz="2000" dirty="0" smtClean="0">
                <a:solidFill>
                  <a:srgbClr val="0000FF"/>
                </a:solidFill>
              </a:rPr>
              <a:t>déjeuner</a:t>
            </a:r>
            <a:endParaRPr lang="fr-FR" sz="1800" dirty="0" smtClean="0"/>
          </a:p>
          <a:p>
            <a:pPr marL="324000">
              <a:lnSpc>
                <a:spcPct val="150000"/>
              </a:lnSpc>
            </a:pPr>
            <a:r>
              <a:rPr lang="fr-FR" sz="1800" dirty="0" smtClean="0"/>
              <a:t>13:30-16:00: </a:t>
            </a:r>
            <a:r>
              <a:rPr lang="fr-FR" sz="2000" dirty="0" err="1" smtClean="0">
                <a:solidFill>
                  <a:srgbClr val="C00000"/>
                </a:solidFill>
              </a:rPr>
              <a:t>Masterclass</a:t>
            </a:r>
            <a:r>
              <a:rPr lang="fr-FR" sz="1800" dirty="0" smtClean="0"/>
              <a:t> (</a:t>
            </a:r>
            <a:r>
              <a:rPr lang="en-GB" sz="1800" dirty="0" smtClean="0"/>
              <a:t>Jean-François </a:t>
            </a:r>
            <a:r>
              <a:rPr lang="en-GB" sz="1800" dirty="0" err="1" smtClean="0"/>
              <a:t>Marchand</a:t>
            </a:r>
            <a:r>
              <a:rPr lang="en-GB" sz="1800" dirty="0" smtClean="0"/>
              <a:t>, </a:t>
            </a:r>
            <a:r>
              <a:rPr lang="en-GB" sz="1800" dirty="0" err="1" smtClean="0"/>
              <a:t>Stéphane</a:t>
            </a:r>
            <a:r>
              <a:rPr lang="en-GB" sz="1800" dirty="0" smtClean="0"/>
              <a:t> </a:t>
            </a:r>
            <a:r>
              <a:rPr lang="en-GB" sz="1800" dirty="0" err="1" smtClean="0"/>
              <a:t>Jezequel</a:t>
            </a:r>
            <a:r>
              <a:rPr lang="en-GB" sz="1800" dirty="0" smtClean="0"/>
              <a:t>, </a:t>
            </a:r>
            <a:r>
              <a:rPr lang="en-GB" sz="1800" dirty="0"/>
              <a:t>Saskia </a:t>
            </a:r>
            <a:r>
              <a:rPr lang="en-GB" sz="1800" dirty="0" err="1" smtClean="0"/>
              <a:t>Falke</a:t>
            </a:r>
            <a:r>
              <a:rPr lang="en-GB" sz="1800" dirty="0" smtClean="0"/>
              <a:t>, </a:t>
            </a:r>
            <a:r>
              <a:rPr lang="en-GB" sz="1800" dirty="0" err="1" smtClean="0"/>
              <a:t>Sarka</a:t>
            </a:r>
            <a:r>
              <a:rPr lang="en-GB" sz="1800" dirty="0" smtClean="0"/>
              <a:t> </a:t>
            </a:r>
            <a:r>
              <a:rPr lang="en-GB" sz="1800" dirty="0" smtClean="0"/>
              <a:t>Todorova, Edwige Tournefier)</a:t>
            </a:r>
            <a:endParaRPr lang="en-GB" sz="1800" dirty="0" smtClean="0"/>
          </a:p>
          <a:p>
            <a:pPr marL="324000">
              <a:lnSpc>
                <a:spcPct val="150000"/>
              </a:lnSpc>
            </a:pPr>
            <a:r>
              <a:rPr lang="en-GB" sz="1800" dirty="0" smtClean="0"/>
              <a:t>16:00-17:00: </a:t>
            </a:r>
            <a:r>
              <a:rPr lang="en-GB" sz="2000" dirty="0" err="1" smtClean="0">
                <a:solidFill>
                  <a:srgbClr val="C00000"/>
                </a:solidFill>
              </a:rPr>
              <a:t>Visioconférence</a:t>
            </a:r>
            <a:r>
              <a:rPr lang="en-GB" sz="2000" dirty="0" smtClean="0">
                <a:solidFill>
                  <a:srgbClr val="C00000"/>
                </a:solidFill>
              </a:rPr>
              <a:t> avec les </a:t>
            </a:r>
            <a:r>
              <a:rPr lang="en-GB" sz="2000" dirty="0" err="1" smtClean="0">
                <a:solidFill>
                  <a:srgbClr val="C00000"/>
                </a:solidFill>
              </a:rPr>
              <a:t>autres</a:t>
            </a:r>
            <a:r>
              <a:rPr lang="en-GB" sz="2000" dirty="0" smtClean="0">
                <a:solidFill>
                  <a:srgbClr val="C00000"/>
                </a:solidFill>
              </a:rPr>
              <a:t> classes</a:t>
            </a:r>
            <a:endParaRPr lang="en-GB" sz="2000" dirty="0">
              <a:solidFill>
                <a:srgbClr val="C00000"/>
              </a:solidFill>
            </a:endParaRPr>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2</a:t>
            </a:fld>
            <a:endParaRPr lang="fr-BE" dirty="0"/>
          </a:p>
        </p:txBody>
      </p:sp>
      <p:sp>
        <p:nvSpPr>
          <p:cNvPr id="8" name="Espace réservé de la date 7"/>
          <p:cNvSpPr>
            <a:spLocks noGrp="1"/>
          </p:cNvSpPr>
          <p:nvPr>
            <p:ph type="dt" sz="half" idx="10"/>
          </p:nvPr>
        </p:nvSpPr>
        <p:spPr/>
        <p:txBody>
          <a:bodyPr/>
          <a:lstStyle/>
          <a:p>
            <a:r>
              <a:rPr lang="en-US" smtClean="0"/>
              <a:t>Edwige Tournefier</a:t>
            </a:r>
            <a:endParaRPr lang="fr-BE" dirty="0"/>
          </a:p>
        </p:txBody>
      </p:sp>
    </p:spTree>
    <p:extLst>
      <p:ext uri="{BB962C8B-B14F-4D97-AF65-F5344CB8AC3E}">
        <p14:creationId xmlns:p14="http://schemas.microsoft.com/office/powerpoint/2010/main" val="2471692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452413"/>
            <a:ext cx="184731" cy="369332"/>
          </a:xfrm>
          <a:prstGeom prst="rect">
            <a:avLst/>
          </a:prstGeom>
          <a:noFill/>
          <a:ln w="9525">
            <a:noFill/>
            <a:miter lim="800000"/>
            <a:headEnd/>
            <a:tailEnd/>
          </a:ln>
        </p:spPr>
        <p:txBody>
          <a:bodyPr wrap="none">
            <a:spAutoFit/>
          </a:bodyPr>
          <a:lstStyle/>
          <a:p>
            <a:endParaRPr lang="fr-FR">
              <a:latin typeface="Berlin Sans FB" pitchFamily="34" charset="0"/>
            </a:endParaRPr>
          </a:p>
        </p:txBody>
      </p:sp>
      <p:sp>
        <p:nvSpPr>
          <p:cNvPr id="55299" name="Rectangle 3"/>
          <p:cNvSpPr>
            <a:spLocks noChangeArrowheads="1"/>
          </p:cNvSpPr>
          <p:nvPr/>
        </p:nvSpPr>
        <p:spPr bwMode="auto">
          <a:xfrm>
            <a:off x="399992" y="908720"/>
            <a:ext cx="8286808" cy="3477875"/>
          </a:xfrm>
          <a:prstGeom prst="rect">
            <a:avLst/>
          </a:prstGeom>
          <a:noFill/>
          <a:ln w="9525">
            <a:noFill/>
            <a:miter lim="800000"/>
            <a:headEnd/>
            <a:tailEnd/>
          </a:ln>
        </p:spPr>
        <p:txBody>
          <a:bodyPr wrap="square">
            <a:spAutoFit/>
          </a:bodyPr>
          <a:lstStyle/>
          <a:p>
            <a:pPr>
              <a:spcBef>
                <a:spcPct val="50000"/>
              </a:spcBef>
            </a:pPr>
            <a:r>
              <a:rPr lang="fr-FR" sz="2000" dirty="0" smtClean="0"/>
              <a:t>-Des expérimentateurs </a:t>
            </a:r>
            <a:r>
              <a:rPr lang="fr-FR" sz="2000" dirty="0" smtClean="0">
                <a:solidFill>
                  <a:srgbClr val="0070C0"/>
                </a:solidFill>
              </a:rPr>
              <a:t>(~35) chercheurs et enseignant-chercheurs</a:t>
            </a:r>
            <a:endParaRPr lang="fr-FR" sz="2000" dirty="0">
              <a:solidFill>
                <a:srgbClr val="0070C0"/>
              </a:solidFill>
            </a:endParaRPr>
          </a:p>
          <a:p>
            <a:pPr>
              <a:spcBef>
                <a:spcPct val="50000"/>
              </a:spcBef>
            </a:pPr>
            <a:r>
              <a:rPr lang="fr-FR" sz="2000" dirty="0" smtClean="0">
                <a:solidFill>
                  <a:srgbClr val="0000FF"/>
                </a:solidFill>
              </a:rPr>
              <a:t>Au sein de grandes collaborations internationales , ils </a:t>
            </a:r>
            <a:r>
              <a:rPr lang="fr-FR" sz="2000" dirty="0">
                <a:solidFill>
                  <a:srgbClr val="0000FF"/>
                </a:solidFill>
              </a:rPr>
              <a:t>conçoivent, construisent et interprètent les résultats des </a:t>
            </a:r>
            <a:r>
              <a:rPr lang="fr-FR" sz="2000" dirty="0" smtClean="0">
                <a:solidFill>
                  <a:srgbClr val="0000FF"/>
                </a:solidFill>
              </a:rPr>
              <a:t>expériences</a:t>
            </a:r>
            <a:endParaRPr lang="fr-FR" sz="2000" dirty="0">
              <a:solidFill>
                <a:srgbClr val="0000FF"/>
              </a:solidFill>
            </a:endParaRPr>
          </a:p>
          <a:p>
            <a:pPr>
              <a:spcBef>
                <a:spcPct val="50000"/>
              </a:spcBef>
            </a:pPr>
            <a:r>
              <a:rPr lang="fr-FR" sz="2000" dirty="0" smtClean="0"/>
              <a:t>-</a:t>
            </a:r>
            <a:r>
              <a:rPr lang="fr-FR" sz="2000" dirty="0" smtClean="0"/>
              <a:t>Des étudiants (en thèse ou en stage) [LAPP, LAPTH]</a:t>
            </a:r>
            <a:r>
              <a:rPr lang="fr-FR" sz="2000" dirty="0" smtClean="0">
                <a:solidFill>
                  <a:srgbClr val="0070C0"/>
                </a:solidFill>
              </a:rPr>
              <a:t> (~20)</a:t>
            </a:r>
            <a:endParaRPr lang="fr-FR" sz="2000" dirty="0" smtClean="0"/>
          </a:p>
          <a:p>
            <a:pPr>
              <a:spcBef>
                <a:spcPct val="50000"/>
              </a:spcBef>
            </a:pPr>
            <a:r>
              <a:rPr lang="fr-FR" sz="2000" dirty="0" smtClean="0"/>
              <a:t>-Des </a:t>
            </a:r>
            <a:r>
              <a:rPr lang="fr-FR" sz="2000" dirty="0"/>
              <a:t>ingénieurs et techniciens </a:t>
            </a:r>
            <a:r>
              <a:rPr lang="fr-FR" sz="2000" dirty="0" smtClean="0"/>
              <a:t>[LAPP]</a:t>
            </a:r>
            <a:r>
              <a:rPr lang="fr-FR" sz="2000" dirty="0" smtClean="0">
                <a:solidFill>
                  <a:srgbClr val="0070C0"/>
                </a:solidFill>
              </a:rPr>
              <a:t> (~70)</a:t>
            </a:r>
            <a:endParaRPr lang="fr-FR" sz="2000" dirty="0"/>
          </a:p>
          <a:p>
            <a:pPr>
              <a:spcBef>
                <a:spcPct val="50000"/>
              </a:spcBef>
            </a:pPr>
            <a:r>
              <a:rPr lang="fr-FR" sz="2000" dirty="0">
                <a:solidFill>
                  <a:srgbClr val="0000FF"/>
                </a:solidFill>
              </a:rPr>
              <a:t>En informatique, électronique et  mécanique : ils réalisent les détecteurs.</a:t>
            </a:r>
          </a:p>
          <a:p>
            <a:pPr>
              <a:spcBef>
                <a:spcPct val="50000"/>
              </a:spcBef>
            </a:pPr>
            <a:r>
              <a:rPr lang="fr-FR" sz="2000" dirty="0" smtClean="0"/>
              <a:t>-Des administratifs [LAPP,LAPTH]</a:t>
            </a:r>
            <a:r>
              <a:rPr lang="fr-FR" sz="2000" dirty="0" smtClean="0">
                <a:solidFill>
                  <a:srgbClr val="0070C0"/>
                </a:solidFill>
              </a:rPr>
              <a:t> (~10)</a:t>
            </a:r>
            <a:endParaRPr lang="fr-FR" sz="2000" dirty="0"/>
          </a:p>
          <a:p>
            <a:pPr>
              <a:spcBef>
                <a:spcPct val="50000"/>
              </a:spcBef>
            </a:pPr>
            <a:r>
              <a:rPr lang="fr-FR" sz="2000" dirty="0">
                <a:solidFill>
                  <a:srgbClr val="0000FF"/>
                </a:solidFill>
              </a:rPr>
              <a:t>Pour effectuer les commandes, gérer  et prévoir</a:t>
            </a:r>
            <a:r>
              <a:rPr lang="fr-FR" sz="2000" dirty="0" smtClean="0">
                <a:solidFill>
                  <a:srgbClr val="0000FF"/>
                </a:solidFill>
              </a:rPr>
              <a:t>…</a:t>
            </a:r>
          </a:p>
        </p:txBody>
      </p:sp>
      <p:sp>
        <p:nvSpPr>
          <p:cNvPr id="9" name="Titre 1"/>
          <p:cNvSpPr txBox="1">
            <a:spLocks/>
          </p:cNvSpPr>
          <p:nvPr/>
        </p:nvSpPr>
        <p:spPr>
          <a:xfrm>
            <a:off x="457200" y="-24"/>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dirty="0" smtClean="0">
                <a:ln>
                  <a:noFill/>
                </a:ln>
                <a:solidFill>
                  <a:srgbClr val="FF0000"/>
                </a:solidFill>
                <a:effectLst/>
                <a:uLnTx/>
                <a:uFillTx/>
                <a:ea typeface="+mj-ea"/>
                <a:cs typeface="+mj-cs"/>
              </a:rPr>
              <a:t>Qui travaille au laboratoire?</a:t>
            </a:r>
            <a:endParaRPr kumimoji="0" lang="fr-FR" sz="3200" b="0" i="0" u="none" strike="noStrike" kern="1200" cap="none" spc="0" normalizeH="0" baseline="0" dirty="0">
              <a:ln>
                <a:noFill/>
              </a:ln>
              <a:solidFill>
                <a:srgbClr val="FF0000"/>
              </a:solidFill>
              <a:effectLst/>
              <a:uLnTx/>
              <a:uFillTx/>
              <a:ea typeface="+mj-ea"/>
              <a:cs typeface="+mj-cs"/>
            </a:endParaRPr>
          </a:p>
        </p:txBody>
      </p:sp>
      <p:sp>
        <p:nvSpPr>
          <p:cNvPr id="5" name="Espace réservé de la date 4"/>
          <p:cNvSpPr>
            <a:spLocks noGrp="1"/>
          </p:cNvSpPr>
          <p:nvPr>
            <p:ph type="dt" sz="half" idx="10"/>
          </p:nvPr>
        </p:nvSpPr>
        <p:spPr/>
        <p:txBody>
          <a:bodyPr/>
          <a:lstStyle/>
          <a:p>
            <a:r>
              <a:rPr lang="en-US" smtClean="0"/>
              <a:t>Edwige Tournefier</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20</a:t>
            </a:fld>
            <a:endParaRPr lang="fr-BE"/>
          </a:p>
        </p:txBody>
      </p:sp>
      <p:sp>
        <p:nvSpPr>
          <p:cNvPr id="7" name="ZoneTexte 6"/>
          <p:cNvSpPr txBox="1"/>
          <p:nvPr/>
        </p:nvSpPr>
        <p:spPr>
          <a:xfrm>
            <a:off x="5940152" y="5157192"/>
            <a:ext cx="2669688" cy="1107996"/>
          </a:xfrm>
          <a:prstGeom prst="rect">
            <a:avLst/>
          </a:prstGeom>
          <a:noFill/>
          <a:ln w="25400">
            <a:solidFill>
              <a:srgbClr val="0000FF"/>
            </a:solidFill>
          </a:ln>
        </p:spPr>
        <p:txBody>
          <a:bodyPr wrap="square" rtlCol="0">
            <a:spAutoFit/>
          </a:bodyPr>
          <a:lstStyle/>
          <a:p>
            <a:r>
              <a:rPr lang="en-GB" sz="2200" dirty="0" err="1" smtClean="0"/>
              <a:t>Voir</a:t>
            </a:r>
            <a:r>
              <a:rPr lang="en-GB" sz="2200" dirty="0" smtClean="0"/>
              <a:t> presentation de Chantal “</a:t>
            </a:r>
            <a:r>
              <a:rPr lang="en-GB" sz="2200" i="1" dirty="0" smtClean="0"/>
              <a:t>les </a:t>
            </a:r>
            <a:r>
              <a:rPr lang="en-GB" sz="2200" i="1" dirty="0" err="1" smtClean="0"/>
              <a:t>métiers</a:t>
            </a:r>
            <a:r>
              <a:rPr lang="en-GB" sz="2200" i="1" dirty="0" smtClean="0"/>
              <a:t> de la </a:t>
            </a:r>
            <a:r>
              <a:rPr lang="en-GB" sz="2200" i="1" dirty="0" err="1" smtClean="0"/>
              <a:t>recherche</a:t>
            </a:r>
            <a:r>
              <a:rPr lang="en-GB" sz="2200" i="1" dirty="0" smtClean="0"/>
              <a:t>”</a:t>
            </a:r>
            <a:endParaRPr lang="en-GB" sz="2200" i="1" dirty="0"/>
          </a:p>
        </p:txBody>
      </p:sp>
      <p:sp>
        <p:nvSpPr>
          <p:cNvPr id="2" name="Espace réservé du pied de page 1"/>
          <p:cNvSpPr>
            <a:spLocks noGrp="1"/>
          </p:cNvSpPr>
          <p:nvPr>
            <p:ph type="ftr" sz="quarter" idx="11"/>
          </p:nvPr>
        </p:nvSpPr>
        <p:spPr/>
        <p:txBody>
          <a:bodyPr/>
          <a:lstStyle/>
          <a:p>
            <a:r>
              <a:rPr lang="fr-FR" smtClean="0"/>
              <a:t>Masterclass</a:t>
            </a:r>
            <a:endParaRPr lang="fr-BE" dirty="0"/>
          </a:p>
        </p:txBody>
      </p:sp>
    </p:spTree>
    <p:extLst>
      <p:ext uri="{BB962C8B-B14F-4D97-AF65-F5344CB8AC3E}">
        <p14:creationId xmlns:p14="http://schemas.microsoft.com/office/powerpoint/2010/main" val="266724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0912" y="44624"/>
            <a:ext cx="8229600" cy="1143000"/>
          </a:xfrm>
        </p:spPr>
        <p:txBody>
          <a:bodyPr/>
          <a:lstStyle/>
          <a:p>
            <a:r>
              <a:rPr lang="en-US" dirty="0" smtClean="0">
                <a:solidFill>
                  <a:srgbClr val="FF0000"/>
                </a:solidFill>
              </a:rPr>
              <a:t>Et </a:t>
            </a:r>
            <a:r>
              <a:rPr lang="en-US" dirty="0" err="1" smtClean="0">
                <a:solidFill>
                  <a:srgbClr val="FF0000"/>
                </a:solidFill>
              </a:rPr>
              <a:t>juste</a:t>
            </a:r>
            <a:r>
              <a:rPr lang="en-US" dirty="0" smtClean="0">
                <a:solidFill>
                  <a:srgbClr val="FF0000"/>
                </a:solidFill>
              </a:rPr>
              <a:t> à </a:t>
            </a:r>
            <a:r>
              <a:rPr lang="en-US" dirty="0" err="1" smtClean="0">
                <a:solidFill>
                  <a:srgbClr val="FF0000"/>
                </a:solidFill>
              </a:rPr>
              <a:t>côté</a:t>
            </a:r>
            <a:r>
              <a:rPr lang="en-US" dirty="0" smtClean="0">
                <a:solidFill>
                  <a:srgbClr val="FF0000"/>
                </a:solidFill>
              </a:rPr>
              <a:t>: des </a:t>
            </a:r>
            <a:r>
              <a:rPr lang="en-US" dirty="0" err="1" smtClean="0">
                <a:solidFill>
                  <a:srgbClr val="FF0000"/>
                </a:solidFill>
              </a:rPr>
              <a:t>théoriciens</a:t>
            </a:r>
            <a:endParaRPr lang="fr-FR" dirty="0"/>
          </a:p>
        </p:txBody>
      </p:sp>
      <p:sp>
        <p:nvSpPr>
          <p:cNvPr id="3" name="Espace réservé du contenu 2"/>
          <p:cNvSpPr>
            <a:spLocks noGrp="1"/>
          </p:cNvSpPr>
          <p:nvPr>
            <p:ph idx="1"/>
          </p:nvPr>
        </p:nvSpPr>
        <p:spPr>
          <a:xfrm>
            <a:off x="457200" y="1268760"/>
            <a:ext cx="4762872" cy="4896544"/>
          </a:xfrm>
        </p:spPr>
        <p:txBody>
          <a:bodyPr/>
          <a:lstStyle/>
          <a:p>
            <a:pPr marL="342900" lvl="1" indent="-342900">
              <a:buNone/>
            </a:pPr>
            <a:r>
              <a:rPr lang="fr-FR" sz="2400" dirty="0" smtClean="0"/>
              <a:t>Le LAPP abrite dans ses murs un important  groupe de physique théorique, le </a:t>
            </a:r>
            <a:r>
              <a:rPr lang="fr-FR" sz="2400" b="1" dirty="0" smtClean="0"/>
              <a:t>LAPTH</a:t>
            </a:r>
            <a:endParaRPr lang="fr-FR" sz="2400" dirty="0" smtClean="0"/>
          </a:p>
          <a:p>
            <a:pPr marL="342900" lvl="1" indent="-342900">
              <a:buFont typeface="Arial" pitchFamily="34" charset="0"/>
              <a:buChar char="•"/>
            </a:pPr>
            <a:r>
              <a:rPr lang="fr-FR" sz="2400" dirty="0" smtClean="0"/>
              <a:t>Les théoriciens prédisent des effets que les expérimentateurs cherchent à mesurer</a:t>
            </a:r>
          </a:p>
          <a:p>
            <a:pPr marL="342900" lvl="1" indent="-342900">
              <a:buFont typeface="Arial" pitchFamily="34" charset="0"/>
              <a:buChar char="•"/>
            </a:pPr>
            <a:r>
              <a:rPr lang="fr-FR" sz="2400" dirty="0" smtClean="0"/>
              <a:t>Parfois c’est le contraire: les théoriciens font des calculs pour interpréter les résultats des expérimentateurs</a:t>
            </a:r>
          </a:p>
          <a:p>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7" name="Image 6" descr="Equation_01.jpg"/>
          <p:cNvPicPr>
            <a:picLocks noChangeAspect="1"/>
          </p:cNvPicPr>
          <p:nvPr/>
        </p:nvPicPr>
        <p:blipFill>
          <a:blip r:embed="rId2" cstate="print"/>
          <a:stretch>
            <a:fillRect/>
          </a:stretch>
        </p:blipFill>
        <p:spPr>
          <a:xfrm>
            <a:off x="5510784" y="1285860"/>
            <a:ext cx="3219709" cy="4786346"/>
          </a:xfrm>
          <a:prstGeom prst="rect">
            <a:avLst/>
          </a:prstGeom>
        </p:spPr>
      </p:pic>
      <p:sp>
        <p:nvSpPr>
          <p:cNvPr id="9" name="Espace réservé du numéro de diapositive 8"/>
          <p:cNvSpPr>
            <a:spLocks noGrp="1"/>
          </p:cNvSpPr>
          <p:nvPr>
            <p:ph type="sldNum" sz="quarter" idx="12"/>
          </p:nvPr>
        </p:nvSpPr>
        <p:spPr/>
        <p:txBody>
          <a:bodyPr/>
          <a:lstStyle/>
          <a:p>
            <a:fld id="{CF4668DC-857F-487D-BFFA-8C0CA5037977}" type="slidenum">
              <a:rPr lang="fr-BE" smtClean="0"/>
              <a:pPr/>
              <a:t>21</a:t>
            </a:fld>
            <a:endParaRPr lang="fr-BE" dirty="0"/>
          </a:p>
        </p:txBody>
      </p:sp>
      <p:sp>
        <p:nvSpPr>
          <p:cNvPr id="10" name="Espace réservé de la date 9"/>
          <p:cNvSpPr>
            <a:spLocks noGrp="1"/>
          </p:cNvSpPr>
          <p:nvPr>
            <p:ph type="dt" sz="half" idx="10"/>
          </p:nvPr>
        </p:nvSpPr>
        <p:spPr/>
        <p:txBody>
          <a:bodyPr/>
          <a:lstStyle/>
          <a:p>
            <a:r>
              <a:rPr lang="en-US" smtClean="0"/>
              <a:t>Edwige Tournefier</a:t>
            </a:r>
            <a:endParaRPr lang="fr-BE" dirty="0"/>
          </a:p>
        </p:txBody>
      </p:sp>
      <p:pic>
        <p:nvPicPr>
          <p:cNvPr id="4100" name="Picture 4" descr="Logo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2657"/>
            <a:ext cx="1540392" cy="4739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557242" y="-24"/>
            <a:ext cx="8015286" cy="1143000"/>
          </a:xfrm>
        </p:spPr>
        <p:txBody>
          <a:bodyPr/>
          <a:lstStyle/>
          <a:p>
            <a:pPr eaLnBrk="1" hangingPunct="1"/>
            <a:r>
              <a:rPr lang="fr-FR" dirty="0" smtClean="0">
                <a:solidFill>
                  <a:srgbClr val="FF0000"/>
                </a:solidFill>
              </a:rPr>
              <a:t>Historique du LAPP (1)</a:t>
            </a:r>
          </a:p>
        </p:txBody>
      </p:sp>
      <p:pic>
        <p:nvPicPr>
          <p:cNvPr id="6" name="Image 5" descr="Lapp_1.jpg"/>
          <p:cNvPicPr>
            <a:picLocks noChangeAspect="1"/>
          </p:cNvPicPr>
          <p:nvPr/>
        </p:nvPicPr>
        <p:blipFill>
          <a:blip r:embed="rId3"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943308" y="1124744"/>
            <a:ext cx="2428892" cy="1631216"/>
          </a:xfrm>
          <a:prstGeom prst="rect">
            <a:avLst/>
          </a:prstGeom>
          <a:noFill/>
          <a:ln w="9525">
            <a:noFill/>
            <a:miter lim="800000"/>
            <a:headEnd/>
            <a:tailEnd/>
          </a:ln>
        </p:spPr>
        <p:txBody>
          <a:bodyPr wrap="square">
            <a:spAutoFit/>
          </a:bodyPr>
          <a:lstStyle/>
          <a:p>
            <a:r>
              <a:rPr lang="fr-FR" sz="2000" dirty="0" smtClean="0">
                <a:solidFill>
                  <a:srgbClr val="0000FF"/>
                </a:solidFill>
              </a:rPr>
              <a:t>1976:</a:t>
            </a:r>
            <a:r>
              <a:rPr lang="fr-FR" sz="2000" dirty="0" smtClean="0">
                <a:solidFill>
                  <a:srgbClr val="0070C0"/>
                </a:solidFill>
              </a:rPr>
              <a:t> </a:t>
            </a:r>
            <a:r>
              <a:rPr lang="fr-FR" sz="2000" dirty="0" smtClean="0"/>
              <a:t>création du LAPP par des physiciens de Paris désireux de se </a:t>
            </a:r>
            <a:r>
              <a:rPr lang="fr-FR" sz="2000" dirty="0"/>
              <a:t>rapprocher  du CERN.  </a:t>
            </a:r>
          </a:p>
        </p:txBody>
      </p:sp>
      <p:pic>
        <p:nvPicPr>
          <p:cNvPr id="5" name="Espace réservé du contenu 4" descr="Lapp_0.jpg"/>
          <p:cNvPicPr>
            <a:picLocks noGrp="1" noChangeAspect="1"/>
          </p:cNvPicPr>
          <p:nvPr>
            <p:ph idx="1"/>
          </p:nvPr>
        </p:nvPicPr>
        <p:blipFill>
          <a:blip r:embed="rId4" cstate="print"/>
          <a:stretch>
            <a:fillRect/>
          </a:stretch>
        </p:blipFill>
        <p:spPr>
          <a:xfrm>
            <a:off x="857224" y="1071546"/>
            <a:ext cx="2810739" cy="1866330"/>
          </a:xfrm>
          <a:effectLst>
            <a:outerShdw blurRad="292100" dist="139700" dir="2700000" algn="tl" rotWithShape="0">
              <a:srgbClr val="333333">
                <a:alpha val="65000"/>
              </a:srgbClr>
            </a:outerShdw>
          </a:effectLst>
        </p:spPr>
      </p:pic>
      <p:pic>
        <p:nvPicPr>
          <p:cNvPr id="2050" name="Picture 2" descr="http://1.bp.blogspot.com/-kqDtz3hP_d0/ToiJU9YnLAI/AAAAAAAADzc/fKi_vclF808/s1600/nob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3165" y="5350387"/>
            <a:ext cx="784696" cy="73927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UA1.jpg"/>
          <p:cNvPicPr>
            <a:picLocks noChangeAspect="1"/>
          </p:cNvPicPr>
          <p:nvPr/>
        </p:nvPicPr>
        <p:blipFill>
          <a:blip r:embed="rId6"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500570"/>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81" name="ZoneTexte 9"/>
          <p:cNvSpPr txBox="1">
            <a:spLocks noChangeArrowheads="1"/>
          </p:cNvSpPr>
          <p:nvPr/>
        </p:nvSpPr>
        <p:spPr bwMode="auto">
          <a:xfrm>
            <a:off x="678630" y="3698163"/>
            <a:ext cx="4857784" cy="1631216"/>
          </a:xfrm>
          <a:prstGeom prst="rect">
            <a:avLst/>
          </a:prstGeom>
          <a:solidFill>
            <a:schemeClr val="tx2">
              <a:lumMod val="20000"/>
              <a:lumOff val="80000"/>
            </a:schemeClr>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t>Le LAPP participe </a:t>
            </a:r>
            <a:r>
              <a:rPr lang="fr-FR" sz="2000" dirty="0"/>
              <a:t>à </a:t>
            </a:r>
            <a:r>
              <a:rPr lang="fr-FR" sz="2000" dirty="0" smtClean="0"/>
              <a:t>des expériences </a:t>
            </a:r>
            <a:r>
              <a:rPr lang="fr-FR" sz="2000" dirty="0"/>
              <a:t>importantes de l'histoire de la physique des particules, dont </a:t>
            </a:r>
            <a:r>
              <a:rPr lang="fr-FR" sz="2000" dirty="0" smtClean="0"/>
              <a:t>UA1 (</a:t>
            </a:r>
            <a:r>
              <a:rPr lang="fr-FR" sz="2000" dirty="0" err="1" smtClean="0"/>
              <a:t>Cern</a:t>
            </a:r>
            <a:r>
              <a:rPr lang="fr-FR" sz="2000" dirty="0" smtClean="0"/>
              <a:t>), </a:t>
            </a:r>
            <a:r>
              <a:rPr lang="fr-FR" sz="2000" dirty="0"/>
              <a:t>qui </a:t>
            </a:r>
            <a:r>
              <a:rPr lang="fr-FR" sz="2000" dirty="0" smtClean="0"/>
              <a:t>permit </a:t>
            </a:r>
            <a:r>
              <a:rPr lang="fr-FR" sz="2000" dirty="0"/>
              <a:t>en 1983 de découvrir les bosons W et Z  </a:t>
            </a:r>
            <a:r>
              <a:rPr lang="fr-FR" sz="2000" dirty="0" smtClean="0"/>
              <a:t>[Prix Nobel </a:t>
            </a:r>
            <a:r>
              <a:rPr lang="fr-FR" sz="2000" dirty="0"/>
              <a:t>de physique 1984]</a:t>
            </a:r>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22</a:t>
            </a:fld>
            <a:endParaRPr lang="fr-BE" dirty="0"/>
          </a:p>
        </p:txBody>
      </p:sp>
      <p:sp>
        <p:nvSpPr>
          <p:cNvPr id="3" name="Espace réservé de la date 2"/>
          <p:cNvSpPr>
            <a:spLocks noGrp="1"/>
          </p:cNvSpPr>
          <p:nvPr>
            <p:ph type="dt" sz="half" idx="10"/>
          </p:nvPr>
        </p:nvSpPr>
        <p:spPr/>
        <p:txBody>
          <a:bodyPr/>
          <a:lstStyle/>
          <a:p>
            <a:r>
              <a:rPr lang="en-US" smtClean="0"/>
              <a:t>Edwige Tournefier</a:t>
            </a:r>
            <a:endParaRPr lang="fr-BE" dirty="0"/>
          </a:p>
        </p:txBody>
      </p:sp>
      <p:sp>
        <p:nvSpPr>
          <p:cNvPr id="4" name="Espace réservé du pied de page 3"/>
          <p:cNvSpPr>
            <a:spLocks noGrp="1"/>
          </p:cNvSpPr>
          <p:nvPr>
            <p:ph type="ftr" sz="quarter" idx="11"/>
          </p:nvPr>
        </p:nvSpPr>
        <p:spPr/>
        <p:txBody>
          <a:bodyPr/>
          <a:lstStyle/>
          <a:p>
            <a:r>
              <a:rPr lang="fr-BE" smtClean="0"/>
              <a:t>Masterclass</a:t>
            </a:r>
            <a:endParaRPr lang="fr-BE"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485804" y="-27384"/>
            <a:ext cx="8229600" cy="1143000"/>
          </a:xfrm>
        </p:spPr>
        <p:txBody>
          <a:bodyPr/>
          <a:lstStyle/>
          <a:p>
            <a:pPr eaLnBrk="1" hangingPunct="1"/>
            <a:r>
              <a:rPr lang="en-US" dirty="0" err="1" smtClean="0">
                <a:solidFill>
                  <a:srgbClr val="FF0000"/>
                </a:solidFill>
              </a:rPr>
              <a:t>Historique</a:t>
            </a:r>
            <a:r>
              <a:rPr lang="en-US" dirty="0" smtClean="0">
                <a:solidFill>
                  <a:srgbClr val="FF0000"/>
                </a:solidFill>
              </a:rPr>
              <a:t> du LAPP (2)</a:t>
            </a:r>
            <a:endParaRPr lang="fr-FR" dirty="0" smtClean="0">
              <a:solidFill>
                <a:srgbClr val="FF0000"/>
              </a:solidFill>
            </a:endParaRPr>
          </a:p>
        </p:txBody>
      </p:sp>
      <p:pic>
        <p:nvPicPr>
          <p:cNvPr id="3078" name="Image 6" descr="Lapp_2.jpg"/>
          <p:cNvPicPr>
            <a:picLocks noChangeAspect="1"/>
          </p:cNvPicPr>
          <p:nvPr/>
        </p:nvPicPr>
        <p:blipFill>
          <a:blip r:embed="rId3" cstate="print"/>
          <a:srcRect/>
          <a:stretch>
            <a:fillRect/>
          </a:stretch>
        </p:blipFill>
        <p:spPr bwMode="auto">
          <a:xfrm>
            <a:off x="5286380" y="980728"/>
            <a:ext cx="3650116" cy="2000264"/>
          </a:xfrm>
          <a:prstGeom prst="rect">
            <a:avLst/>
          </a:prstGeom>
          <a:noFill/>
          <a:ln w="9525">
            <a:noFill/>
            <a:miter lim="800000"/>
            <a:headEnd/>
            <a:tailEnd/>
          </a:ln>
        </p:spPr>
      </p:pic>
      <p:sp>
        <p:nvSpPr>
          <p:cNvPr id="3080" name="ZoneTexte 8"/>
          <p:cNvSpPr txBox="1">
            <a:spLocks noChangeArrowheads="1"/>
          </p:cNvSpPr>
          <p:nvPr/>
        </p:nvSpPr>
        <p:spPr bwMode="auto">
          <a:xfrm>
            <a:off x="193066" y="2991205"/>
            <a:ext cx="8001056" cy="1477328"/>
          </a:xfrm>
          <a:prstGeom prst="rect">
            <a:avLst/>
          </a:prstGeom>
          <a:solidFill>
            <a:schemeClr val="tx2">
              <a:lumMod val="20000"/>
              <a:lumOff val="80000"/>
            </a:schemeClr>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r>
              <a:rPr lang="fr-FR" dirty="0" smtClean="0">
                <a:solidFill>
                  <a:srgbClr val="0000FF"/>
                </a:solidFill>
                <a:cs typeface="Calibri" pitchFamily="34" charset="0"/>
              </a:rPr>
              <a:t>Nouveau domaine des « </a:t>
            </a:r>
            <a:r>
              <a:rPr lang="fr-FR" dirty="0" err="1" smtClean="0">
                <a:solidFill>
                  <a:srgbClr val="0000FF"/>
                </a:solidFill>
                <a:cs typeface="Calibri" pitchFamily="34" charset="0"/>
              </a:rPr>
              <a:t>astro</a:t>
            </a:r>
            <a:r>
              <a:rPr lang="fr-FR" dirty="0" smtClean="0">
                <a:solidFill>
                  <a:srgbClr val="0000FF"/>
                </a:solidFill>
                <a:cs typeface="Calibri" pitchFamily="34" charset="0"/>
              </a:rPr>
              <a:t>-particules »: </a:t>
            </a:r>
            <a:r>
              <a:rPr lang="fr-FR" dirty="0" smtClean="0"/>
              <a:t>ondes </a:t>
            </a:r>
            <a:r>
              <a:rPr lang="fr-FR" dirty="0"/>
              <a:t>gravitationnelles</a:t>
            </a:r>
            <a:r>
              <a:rPr lang="fr-FR" dirty="0" smtClean="0"/>
              <a:t>, rayons </a:t>
            </a:r>
            <a:r>
              <a:rPr lang="fr-FR" dirty="0"/>
              <a:t>cosmiques de très grande </a:t>
            </a:r>
            <a:r>
              <a:rPr lang="fr-FR" dirty="0" smtClean="0"/>
              <a:t>énergie (photons, neutrinos), matière noire, antimatière </a:t>
            </a:r>
            <a:r>
              <a:rPr lang="fr-FR" dirty="0"/>
              <a:t>dans l'Univers. </a:t>
            </a:r>
            <a:endParaRPr lang="fr-FR" dirty="0" smtClean="0"/>
          </a:p>
          <a:p>
            <a:r>
              <a:rPr lang="fr-FR" dirty="0" smtClean="0">
                <a:solidFill>
                  <a:srgbClr val="0000FF"/>
                </a:solidFill>
              </a:rPr>
              <a:t>Expériences sur des sites éloignés: </a:t>
            </a:r>
            <a:r>
              <a:rPr lang="fr-FR" dirty="0"/>
              <a:t>S</a:t>
            </a:r>
            <a:r>
              <a:rPr lang="fr-FR" dirty="0" smtClean="0"/>
              <a:t>uisse, Italie, Californie, Namibie, Japon, station spatiale internationale ISS</a:t>
            </a:r>
            <a:endParaRPr lang="fr-FR" dirty="0"/>
          </a:p>
        </p:txBody>
      </p:sp>
      <p:sp>
        <p:nvSpPr>
          <p:cNvPr id="16" name="ZoneTexte 8"/>
          <p:cNvSpPr txBox="1">
            <a:spLocks noChangeArrowheads="1"/>
          </p:cNvSpPr>
          <p:nvPr/>
        </p:nvSpPr>
        <p:spPr bwMode="auto">
          <a:xfrm>
            <a:off x="289896" y="1065448"/>
            <a:ext cx="4000528" cy="400110"/>
          </a:xfrm>
          <a:prstGeom prst="rect">
            <a:avLst/>
          </a:prstGeom>
          <a:noFill/>
          <a:ln w="9525">
            <a:noFill/>
            <a:miter lim="800000"/>
            <a:headEnd/>
            <a:tailEnd/>
          </a:ln>
        </p:spPr>
        <p:txBody>
          <a:bodyPr wrap="square">
            <a:spAutoFit/>
          </a:bodyPr>
          <a:lstStyle/>
          <a:p>
            <a:r>
              <a:rPr lang="fr-FR" sz="2000" dirty="0">
                <a:solidFill>
                  <a:srgbClr val="0000FF"/>
                </a:solidFill>
              </a:rPr>
              <a:t>1991: </a:t>
            </a:r>
            <a:r>
              <a:rPr lang="fr-FR" sz="2000" dirty="0"/>
              <a:t>le </a:t>
            </a:r>
            <a:r>
              <a:rPr lang="fr-FR" sz="2000" dirty="0" smtClean="0"/>
              <a:t>LAPP s'agrandit… </a:t>
            </a:r>
            <a:endParaRPr lang="fr-FR" sz="2000" dirty="0"/>
          </a:p>
        </p:txBody>
      </p:sp>
      <p:sp>
        <p:nvSpPr>
          <p:cNvPr id="18" name="ZoneTexte 17"/>
          <p:cNvSpPr txBox="1"/>
          <p:nvPr/>
        </p:nvSpPr>
        <p:spPr>
          <a:xfrm>
            <a:off x="193066" y="1588659"/>
            <a:ext cx="5061001" cy="707886"/>
          </a:xfrm>
          <a:prstGeom prst="rect">
            <a:avLst/>
          </a:prstGeom>
          <a:solidFill>
            <a:schemeClr val="tx2">
              <a:lumMod val="20000"/>
              <a:lumOff val="80000"/>
            </a:schemeClr>
          </a:solidFill>
          <a:ln>
            <a:solidFill>
              <a:schemeClr val="tx1"/>
            </a:solidFill>
          </a:ln>
          <a:effectLst>
            <a:innerShdw blurRad="63500" dist="50800" dir="2700000">
              <a:prstClr val="black">
                <a:alpha val="50000"/>
              </a:prstClr>
            </a:innerShdw>
          </a:effectLst>
        </p:spPr>
        <p:txBody>
          <a:bodyPr wrap="none" rtlCol="0">
            <a:spAutoFit/>
          </a:bodyPr>
          <a:lstStyle/>
          <a:p>
            <a:r>
              <a:rPr lang="fr-FR" dirty="0" smtClean="0"/>
              <a:t>1990-2000: </a:t>
            </a:r>
            <a:r>
              <a:rPr lang="fr-FR" sz="2000" dirty="0" smtClean="0"/>
              <a:t>Expériences au LEP (</a:t>
            </a:r>
            <a:r>
              <a:rPr lang="fr-FR" sz="2000" dirty="0" err="1" smtClean="0"/>
              <a:t>e+e</a:t>
            </a:r>
            <a:r>
              <a:rPr lang="fr-FR" sz="2000" dirty="0" smtClean="0"/>
              <a:t>-) du CERN</a:t>
            </a:r>
          </a:p>
          <a:p>
            <a:r>
              <a:rPr lang="fr-FR" sz="2000" dirty="0" smtClean="0"/>
              <a:t>Le Modèle Standard est testé avec précision</a:t>
            </a:r>
            <a:endParaRPr lang="fr-FR" sz="2000" dirty="0"/>
          </a:p>
        </p:txBody>
      </p:sp>
      <p:sp>
        <p:nvSpPr>
          <p:cNvPr id="15" name="Espace réservé du pied de page 4"/>
          <p:cNvSpPr>
            <a:spLocks noGrp="1"/>
          </p:cNvSpPr>
          <p:nvPr>
            <p:ph type="ftr" sz="quarter" idx="11"/>
          </p:nvPr>
        </p:nvSpPr>
        <p:spPr>
          <a:xfrm>
            <a:off x="2915816" y="6356350"/>
            <a:ext cx="3320008" cy="365125"/>
          </a:xfrm>
        </p:spPr>
        <p:txBody>
          <a:bodyPr/>
          <a:lstStyle/>
          <a:p>
            <a:r>
              <a:rPr lang="fr-FR" b="1" smtClean="0"/>
              <a:t>Masterclass</a:t>
            </a:r>
            <a:endParaRPr lang="fr-BE" b="1"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23</a:t>
            </a:fld>
            <a:endParaRPr lang="fr-BE"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pic>
        <p:nvPicPr>
          <p:cNvPr id="5" name="Image 4"/>
          <p:cNvPicPr>
            <a:picLocks noChangeAspect="1"/>
          </p:cNvPicPr>
          <p:nvPr/>
        </p:nvPicPr>
        <p:blipFill>
          <a:blip r:embed="rId4"/>
          <a:stretch>
            <a:fillRect/>
          </a:stretch>
        </p:blipFill>
        <p:spPr>
          <a:xfrm>
            <a:off x="6156176" y="4283866"/>
            <a:ext cx="2780320" cy="2102172"/>
          </a:xfrm>
          <a:prstGeom prst="rect">
            <a:avLst/>
          </a:prstGeom>
        </p:spPr>
      </p:pic>
      <p:sp>
        <p:nvSpPr>
          <p:cNvPr id="6" name="ZoneTexte 5"/>
          <p:cNvSpPr txBox="1"/>
          <p:nvPr/>
        </p:nvSpPr>
        <p:spPr>
          <a:xfrm>
            <a:off x="6104099" y="4350612"/>
            <a:ext cx="2635273" cy="646331"/>
          </a:xfrm>
          <a:prstGeom prst="rect">
            <a:avLst/>
          </a:prstGeom>
          <a:noFill/>
        </p:spPr>
        <p:txBody>
          <a:bodyPr wrap="none" rtlCol="0">
            <a:spAutoFit/>
          </a:bodyPr>
          <a:lstStyle/>
          <a:p>
            <a:pPr algn="ctr"/>
            <a:r>
              <a:rPr lang="en-GB" dirty="0" smtClean="0">
                <a:solidFill>
                  <a:schemeClr val="bg1"/>
                </a:solidFill>
              </a:rPr>
              <a:t>2011: </a:t>
            </a:r>
          </a:p>
          <a:p>
            <a:pPr algn="ctr"/>
            <a:r>
              <a:rPr lang="en-GB" dirty="0" smtClean="0">
                <a:solidFill>
                  <a:schemeClr val="bg1"/>
                </a:solidFill>
              </a:rPr>
              <a:t>installation </a:t>
            </a:r>
            <a:r>
              <a:rPr lang="en-GB" dirty="0" err="1" smtClean="0">
                <a:solidFill>
                  <a:schemeClr val="bg1"/>
                </a:solidFill>
              </a:rPr>
              <a:t>d’AMS</a:t>
            </a:r>
            <a:r>
              <a:rPr lang="en-GB" dirty="0" smtClean="0">
                <a:solidFill>
                  <a:schemeClr val="bg1"/>
                </a:solidFill>
              </a:rPr>
              <a:t> </a:t>
            </a:r>
            <a:r>
              <a:rPr lang="en-GB" dirty="0" err="1" smtClean="0">
                <a:solidFill>
                  <a:schemeClr val="bg1"/>
                </a:solidFill>
              </a:rPr>
              <a:t>sur</a:t>
            </a:r>
            <a:r>
              <a:rPr lang="en-GB" dirty="0" smtClean="0">
                <a:solidFill>
                  <a:schemeClr val="bg1"/>
                </a:solidFill>
              </a:rPr>
              <a:t> </a:t>
            </a:r>
            <a:r>
              <a:rPr lang="en-GB" dirty="0" err="1" smtClean="0">
                <a:solidFill>
                  <a:schemeClr val="bg1"/>
                </a:solidFill>
              </a:rPr>
              <a:t>l’ISS</a:t>
            </a:r>
            <a:endParaRPr lang="en-GB" dirty="0">
              <a:solidFill>
                <a:schemeClr val="bg1"/>
              </a:solidFill>
            </a:endParaRPr>
          </a:p>
        </p:txBody>
      </p:sp>
      <p:sp>
        <p:nvSpPr>
          <p:cNvPr id="7" name="ZoneTexte 6"/>
          <p:cNvSpPr txBox="1"/>
          <p:nvPr/>
        </p:nvSpPr>
        <p:spPr>
          <a:xfrm>
            <a:off x="193066" y="4725144"/>
            <a:ext cx="4829207" cy="1508105"/>
          </a:xfrm>
          <a:prstGeom prst="rect">
            <a:avLst/>
          </a:prstGeom>
          <a:solidFill>
            <a:schemeClr val="accent2">
              <a:lumMod val="20000"/>
              <a:lumOff val="80000"/>
            </a:schemeClr>
          </a:solidFill>
          <a:ln>
            <a:solidFill>
              <a:srgbClr val="C00000"/>
            </a:solidFill>
          </a:ln>
        </p:spPr>
        <p:txBody>
          <a:bodyPr wrap="none" rtlCol="0">
            <a:spAutoFit/>
          </a:bodyPr>
          <a:lstStyle/>
          <a:p>
            <a:r>
              <a:rPr lang="en-GB" sz="2000" dirty="0" smtClean="0">
                <a:solidFill>
                  <a:srgbClr val="C00000"/>
                </a:solidFill>
              </a:rPr>
              <a:t>Le LAPP </a:t>
            </a:r>
            <a:r>
              <a:rPr lang="en-GB" sz="2000" dirty="0" err="1" smtClean="0">
                <a:solidFill>
                  <a:srgbClr val="C00000"/>
                </a:solidFill>
              </a:rPr>
              <a:t>associé</a:t>
            </a:r>
            <a:r>
              <a:rPr lang="en-GB" sz="2000" dirty="0" smtClean="0">
                <a:solidFill>
                  <a:srgbClr val="C00000"/>
                </a:solidFill>
              </a:rPr>
              <a:t> à de </a:t>
            </a:r>
            <a:r>
              <a:rPr lang="en-GB" sz="2000" dirty="0" err="1" smtClean="0">
                <a:solidFill>
                  <a:srgbClr val="C00000"/>
                </a:solidFill>
              </a:rPr>
              <a:t>grandes</a:t>
            </a:r>
            <a:r>
              <a:rPr lang="en-GB" sz="2000" dirty="0" smtClean="0">
                <a:solidFill>
                  <a:srgbClr val="C00000"/>
                </a:solidFill>
              </a:rPr>
              <a:t> </a:t>
            </a:r>
            <a:r>
              <a:rPr lang="en-GB" sz="2000" dirty="0" err="1" smtClean="0">
                <a:solidFill>
                  <a:srgbClr val="C00000"/>
                </a:solidFill>
              </a:rPr>
              <a:t>découvertes</a:t>
            </a:r>
            <a:r>
              <a:rPr lang="en-GB" sz="2000" dirty="0" smtClean="0">
                <a:solidFill>
                  <a:srgbClr val="C00000"/>
                </a:solidFill>
              </a:rPr>
              <a:t>:</a:t>
            </a:r>
          </a:p>
          <a:p>
            <a:pPr marL="285750" indent="-285750">
              <a:buFont typeface="Arial" panose="020B0604020202020204" pitchFamily="34" charset="0"/>
              <a:buChar char="•"/>
            </a:pPr>
            <a:r>
              <a:rPr lang="en-GB" dirty="0" err="1"/>
              <a:t>D</a:t>
            </a:r>
            <a:r>
              <a:rPr lang="en-GB" dirty="0" err="1" smtClean="0"/>
              <a:t>écouverte</a:t>
            </a:r>
            <a:r>
              <a:rPr lang="en-GB" dirty="0" smtClean="0"/>
              <a:t> des bosons Z et W (1983)</a:t>
            </a:r>
          </a:p>
          <a:p>
            <a:pPr marL="285750" indent="-285750">
              <a:buFont typeface="Arial" panose="020B0604020202020204" pitchFamily="34" charset="0"/>
              <a:buChar char="•"/>
            </a:pPr>
            <a:r>
              <a:rPr lang="en-GB" dirty="0" err="1"/>
              <a:t>D</a:t>
            </a:r>
            <a:r>
              <a:rPr lang="en-GB" dirty="0" err="1" smtClean="0"/>
              <a:t>écouverte</a:t>
            </a:r>
            <a:r>
              <a:rPr lang="en-GB" dirty="0" smtClean="0"/>
              <a:t> du boson de Higgs  (2012)</a:t>
            </a:r>
          </a:p>
          <a:p>
            <a:pPr marL="285750" indent="-285750">
              <a:buFont typeface="Arial" panose="020B0604020202020204" pitchFamily="34" charset="0"/>
              <a:buChar char="•"/>
            </a:pPr>
            <a:r>
              <a:rPr lang="en-GB" dirty="0"/>
              <a:t>L</a:t>
            </a:r>
            <a:r>
              <a:rPr lang="en-GB" dirty="0" smtClean="0"/>
              <a:t>es neutrinos </a:t>
            </a:r>
            <a:r>
              <a:rPr lang="en-GB" dirty="0" err="1" smtClean="0"/>
              <a:t>oscillent</a:t>
            </a:r>
            <a:r>
              <a:rPr lang="en-GB" dirty="0" smtClean="0"/>
              <a:t> et </a:t>
            </a:r>
            <a:r>
              <a:rPr lang="en-GB" dirty="0" err="1" smtClean="0"/>
              <a:t>ont</a:t>
            </a:r>
            <a:r>
              <a:rPr lang="en-GB" dirty="0" smtClean="0"/>
              <a:t> </a:t>
            </a:r>
            <a:r>
              <a:rPr lang="en-GB" dirty="0" err="1" smtClean="0"/>
              <a:t>une</a:t>
            </a:r>
            <a:r>
              <a:rPr lang="en-GB" dirty="0" smtClean="0"/>
              <a:t> masse</a:t>
            </a:r>
          </a:p>
          <a:p>
            <a:pPr marL="285750" indent="-285750">
              <a:buFont typeface="Arial" panose="020B0604020202020204" pitchFamily="34" charset="0"/>
              <a:buChar char="•"/>
            </a:pPr>
            <a:r>
              <a:rPr lang="en-GB" dirty="0" err="1"/>
              <a:t>D</a:t>
            </a:r>
            <a:r>
              <a:rPr lang="en-GB" dirty="0" err="1" smtClean="0"/>
              <a:t>écouverte</a:t>
            </a:r>
            <a:r>
              <a:rPr lang="en-GB" dirty="0" smtClean="0"/>
              <a:t> des </a:t>
            </a:r>
            <a:r>
              <a:rPr lang="en-GB" dirty="0" err="1" smtClean="0"/>
              <a:t>ondes</a:t>
            </a:r>
            <a:r>
              <a:rPr lang="en-GB" dirty="0" smtClean="0"/>
              <a:t> </a:t>
            </a:r>
            <a:r>
              <a:rPr lang="en-GB" dirty="0" err="1" smtClean="0"/>
              <a:t>gravitationnelles</a:t>
            </a:r>
            <a:r>
              <a:rPr lang="en-GB" dirty="0" smtClean="0"/>
              <a:t> (2016)</a:t>
            </a:r>
          </a:p>
        </p:txBody>
      </p:sp>
      <p:pic>
        <p:nvPicPr>
          <p:cNvPr id="13" name="Picture 2" descr="http://1.bp.blogspot.com/-kqDtz3hP_d0/ToiJU9YnLAI/AAAAAAAADzc/fKi_vclF808/s1600/nob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8490" y="5046701"/>
            <a:ext cx="652301" cy="6145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Masterclass</a:t>
            </a:r>
            <a:endParaRPr lang="fr-BE"/>
          </a:p>
        </p:txBody>
      </p:sp>
      <p:sp>
        <p:nvSpPr>
          <p:cNvPr id="5" name="ZoneTexte 4"/>
          <p:cNvSpPr txBox="1"/>
          <p:nvPr/>
        </p:nvSpPr>
        <p:spPr>
          <a:xfrm>
            <a:off x="2339752" y="2708920"/>
            <a:ext cx="4678012" cy="769441"/>
          </a:xfrm>
          <a:prstGeom prst="rect">
            <a:avLst/>
          </a:prstGeom>
          <a:noFill/>
        </p:spPr>
        <p:txBody>
          <a:bodyPr wrap="none" rtlCol="0">
            <a:spAutoFit/>
          </a:bodyPr>
          <a:lstStyle/>
          <a:p>
            <a:r>
              <a:rPr lang="fr-FR" sz="4400" dirty="0" smtClean="0">
                <a:solidFill>
                  <a:srgbClr val="C00000"/>
                </a:solidFill>
              </a:rPr>
              <a:t>Bonne </a:t>
            </a:r>
            <a:r>
              <a:rPr lang="fr-FR" sz="4400" dirty="0" err="1" smtClean="0">
                <a:solidFill>
                  <a:srgbClr val="C00000"/>
                </a:solidFill>
              </a:rPr>
              <a:t>Masterclass</a:t>
            </a:r>
            <a:r>
              <a:rPr lang="fr-FR" sz="4400" dirty="0" smtClean="0">
                <a:solidFill>
                  <a:srgbClr val="C00000"/>
                </a:solidFill>
              </a:rPr>
              <a:t>!</a:t>
            </a:r>
            <a:endParaRPr lang="fr-FR" sz="4400" dirty="0">
              <a:solidFill>
                <a:srgbClr val="C00000"/>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24</a:t>
            </a:fld>
            <a:endParaRPr lang="fr-BE"/>
          </a:p>
        </p:txBody>
      </p:sp>
      <p:sp>
        <p:nvSpPr>
          <p:cNvPr id="7" name="Espace réservé de la date 6"/>
          <p:cNvSpPr>
            <a:spLocks noGrp="1"/>
          </p:cNvSpPr>
          <p:nvPr>
            <p:ph type="dt" sz="half" idx="10"/>
          </p:nvPr>
        </p:nvSpPr>
        <p:spPr/>
        <p:txBody>
          <a:bodyPr/>
          <a:lstStyle/>
          <a:p>
            <a:r>
              <a:rPr lang="en-US" smtClean="0"/>
              <a:t>Edwige Tournefier</a:t>
            </a:r>
            <a:endParaRPr lang="fr-BE"/>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Masterclass</a:t>
            </a:r>
            <a:endParaRPr lang="fr-FR"/>
          </a:p>
        </p:txBody>
      </p:sp>
      <p:sp>
        <p:nvSpPr>
          <p:cNvPr id="5" name="Rectangle 2"/>
          <p:cNvSpPr txBox="1">
            <a:spLocks noRot="1" noChangeArrowheads="1"/>
          </p:cNvSpPr>
          <p:nvPr/>
        </p:nvSpPr>
        <p:spPr>
          <a:xfrm>
            <a:off x="2195513" y="549275"/>
            <a:ext cx="5429250" cy="846138"/>
          </a:xfrm>
          <a:prstGeom prst="rect">
            <a:avLst/>
          </a:prstGeom>
          <a:noFill/>
        </p:spPr>
        <p:txBody>
          <a:bodyPr/>
          <a:lstStyle/>
          <a:p>
            <a:pPr algn="ctr">
              <a:defRPr/>
            </a:pPr>
            <a:r>
              <a:rPr lang="en-US" sz="4400" dirty="0">
                <a:solidFill>
                  <a:schemeClr val="accent1"/>
                </a:solidFill>
                <a:latin typeface="Arial Narrow" pitchFamily="34" charset="0"/>
                <a:ea typeface="+mj-ea"/>
                <a:cs typeface="+mj-cs"/>
              </a:rPr>
              <a:t>Pour en savoir plus…</a:t>
            </a:r>
          </a:p>
        </p:txBody>
      </p:sp>
      <p:sp>
        <p:nvSpPr>
          <p:cNvPr id="19462" name="ZoneTexte 5"/>
          <p:cNvSpPr txBox="1">
            <a:spLocks noChangeArrowheads="1"/>
          </p:cNvSpPr>
          <p:nvPr/>
        </p:nvSpPr>
        <p:spPr bwMode="auto">
          <a:xfrm>
            <a:off x="1547664" y="2924944"/>
            <a:ext cx="6265863" cy="1877437"/>
          </a:xfrm>
          <a:prstGeom prst="rect">
            <a:avLst/>
          </a:prstGeom>
          <a:noFill/>
          <a:ln w="9525">
            <a:noFill/>
            <a:miter lim="800000"/>
            <a:headEnd/>
            <a:tailEnd/>
          </a:ln>
        </p:spPr>
        <p:txBody>
          <a:bodyPr>
            <a:spAutoFit/>
          </a:bodyPr>
          <a:lstStyle/>
          <a:p>
            <a:pPr algn="ctr"/>
            <a:r>
              <a:rPr lang="fr-FR" sz="6000" dirty="0" smtClean="0">
                <a:solidFill>
                  <a:srgbClr val="0070C0"/>
                </a:solidFill>
                <a:latin typeface="Arial Narrow" pitchFamily="34" charset="0"/>
                <a:hlinkClick r:id="rId3"/>
              </a:rPr>
              <a:t>http</a:t>
            </a:r>
            <a:r>
              <a:rPr lang="fr-FR" sz="6000" dirty="0">
                <a:solidFill>
                  <a:srgbClr val="0070C0"/>
                </a:solidFill>
                <a:latin typeface="Arial Narrow" pitchFamily="34" charset="0"/>
                <a:hlinkClick r:id="rId3"/>
              </a:rPr>
              <a:t>://lapp.in2p3.fr/</a:t>
            </a:r>
            <a:endParaRPr lang="fr-FR" sz="6000" dirty="0">
              <a:solidFill>
                <a:srgbClr val="0070C0"/>
              </a:solidFill>
              <a:latin typeface="Arial Narrow" pitchFamily="34" charset="0"/>
            </a:endParaRPr>
          </a:p>
          <a:p>
            <a:endParaRPr lang="fr-FR" sz="2800" dirty="0">
              <a:solidFill>
                <a:srgbClr val="0070C0"/>
              </a:solidFill>
              <a:latin typeface="Arial Narrow" pitchFamily="34" charset="0"/>
            </a:endParaRPr>
          </a:p>
          <a:p>
            <a:endParaRPr lang="fr-FR" sz="2800" dirty="0">
              <a:solidFill>
                <a:srgbClr val="0070C0"/>
              </a:solidFill>
              <a:latin typeface="Arial Narrow" pitchFamily="34" charset="0"/>
            </a:endParaRPr>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25</a:t>
            </a:fld>
            <a:endParaRPr lang="fr-BE"/>
          </a:p>
        </p:txBody>
      </p:sp>
      <p:sp>
        <p:nvSpPr>
          <p:cNvPr id="7" name="Espace réservé de la date 6"/>
          <p:cNvSpPr>
            <a:spLocks noGrp="1"/>
          </p:cNvSpPr>
          <p:nvPr>
            <p:ph type="dt" sz="half" idx="10"/>
          </p:nvPr>
        </p:nvSpPr>
        <p:spPr/>
        <p:txBody>
          <a:bodyPr/>
          <a:lstStyle/>
          <a:p>
            <a:r>
              <a:rPr lang="en-US" smtClean="0"/>
              <a:t>Edwige Tournefier</a:t>
            </a:r>
            <a:endParaRPr lang="fr-BE"/>
          </a:p>
        </p:txBody>
      </p:sp>
    </p:spTree>
    <p:extLst>
      <p:ext uri="{BB962C8B-B14F-4D97-AF65-F5344CB8AC3E}">
        <p14:creationId xmlns:p14="http://schemas.microsoft.com/office/powerpoint/2010/main" val="70960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quoi ca ressemble?</a:t>
            </a:r>
            <a:endParaRPr lang="fr-FR" dirty="0"/>
          </a:p>
        </p:txBody>
      </p:sp>
      <p:sp>
        <p:nvSpPr>
          <p:cNvPr id="3" name="Espace réservé du contenu 2"/>
          <p:cNvSpPr>
            <a:spLocks noGrp="1"/>
          </p:cNvSpPr>
          <p:nvPr>
            <p:ph idx="1"/>
          </p:nvPr>
        </p:nvSpPr>
        <p:spPr/>
        <p:txBody>
          <a:bodyPr/>
          <a:lstStyle/>
          <a:p>
            <a:endParaRPr lang="fr-FR"/>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78852" name="Picture 4" descr="Afficher l'image d'origine"/>
          <p:cNvPicPr>
            <a:picLocks noChangeAspect="1" noChangeArrowheads="1"/>
          </p:cNvPicPr>
          <p:nvPr/>
        </p:nvPicPr>
        <p:blipFill>
          <a:blip r:embed="rId2" cstate="print"/>
          <a:srcRect/>
          <a:stretch>
            <a:fillRect/>
          </a:stretch>
        </p:blipFill>
        <p:spPr bwMode="auto">
          <a:xfrm>
            <a:off x="1043608" y="1268760"/>
            <a:ext cx="6792708" cy="4511799"/>
          </a:xfrm>
          <a:prstGeom prst="rect">
            <a:avLst/>
          </a:prstGeom>
          <a:noFill/>
        </p:spPr>
      </p:pic>
      <p:sp>
        <p:nvSpPr>
          <p:cNvPr id="7" name="Espace réservé du numéro de diapositive 6"/>
          <p:cNvSpPr>
            <a:spLocks noGrp="1"/>
          </p:cNvSpPr>
          <p:nvPr>
            <p:ph type="sldNum" sz="quarter" idx="12"/>
          </p:nvPr>
        </p:nvSpPr>
        <p:spPr/>
        <p:txBody>
          <a:bodyPr/>
          <a:lstStyle/>
          <a:p>
            <a:fld id="{CF4668DC-857F-487D-BFFA-8C0CA5037977}" type="slidenum">
              <a:rPr lang="fr-BE" smtClean="0"/>
              <a:pPr/>
              <a:t>26</a:t>
            </a:fld>
            <a:endParaRPr lang="fr-BE" dirty="0"/>
          </a:p>
        </p:txBody>
      </p:sp>
      <p:sp>
        <p:nvSpPr>
          <p:cNvPr id="8" name="Espace réservé de la date 7"/>
          <p:cNvSpPr>
            <a:spLocks noGrp="1"/>
          </p:cNvSpPr>
          <p:nvPr>
            <p:ph type="dt" sz="half" idx="10"/>
          </p:nvPr>
        </p:nvSpPr>
        <p:spPr/>
        <p:txBody>
          <a:bodyPr/>
          <a:lstStyle/>
          <a:p>
            <a:r>
              <a:rPr lang="en-US" smtClean="0"/>
              <a:t>Edwige Tournefier</a:t>
            </a:r>
            <a:endParaRPr lang="fr-B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2428875" y="3998595"/>
            <a:ext cx="3063893" cy="490538"/>
          </a:xfrm>
          <a:prstGeom prst="rect">
            <a:avLst/>
          </a:prstGeom>
          <a:solidFill>
            <a:srgbClr val="FFFF00"/>
          </a:solidFill>
          <a:ln w="28575">
            <a:solidFill>
              <a:srgbClr val="FF0000"/>
            </a:solidFill>
          </a:ln>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FF0000"/>
                </a:solidFill>
                <a:latin typeface="+mn-lt"/>
              </a:rPr>
              <a:t>L’ infiniment grand</a:t>
            </a:r>
            <a:endParaRPr lang="fr-FR" sz="3200" b="1" dirty="0">
              <a:solidFill>
                <a:srgbClr val="FF0000"/>
              </a:solidFill>
              <a:latin typeface="+mn-lt"/>
            </a:endParaRPr>
          </a:p>
        </p:txBody>
      </p:sp>
      <p:sp>
        <p:nvSpPr>
          <p:cNvPr id="6"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7" name="Groupe 61"/>
          <p:cNvGrpSpPr>
            <a:grpSpLocks/>
          </p:cNvGrpSpPr>
          <p:nvPr/>
        </p:nvGrpSpPr>
        <p:grpSpPr bwMode="auto">
          <a:xfrm>
            <a:off x="200026" y="1071563"/>
            <a:ext cx="2300288" cy="1143001"/>
            <a:chOff x="708833" y="1086879"/>
            <a:chExt cx="2515536" cy="1341989"/>
          </a:xfrm>
        </p:grpSpPr>
        <p:sp>
          <p:nvSpPr>
            <p:cNvPr id="8"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9"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0"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1"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2"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3"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4"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5"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6"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17"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18"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19" name="Picture 81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20" name="Picture 81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21" name="Picture 81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22" name="Picture 81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23" name="Picture 8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24" name="Picture 81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25"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cs typeface="Times New Roman" pitchFamily="18" charset="0"/>
                </a:rPr>
                <a:t>Annihilation</a:t>
              </a:r>
            </a:p>
          </p:txBody>
        </p:sp>
        <p:sp>
          <p:nvSpPr>
            <p:cNvPr id="26" name="WordArt 820"/>
            <p:cNvSpPr>
              <a:spLocks noChangeArrowheads="1" noChangeShapeType="1" noTextEdit="1"/>
            </p:cNvSpPr>
            <p:nvPr/>
          </p:nvSpPr>
          <p:spPr bwMode="auto">
            <a:xfrm rot="21048655">
              <a:off x="708833" y="1086879"/>
              <a:ext cx="1484439" cy="335497"/>
            </a:xfrm>
            <a:prstGeom prst="rect">
              <a:avLst/>
            </a:prstGeom>
          </p:spPr>
          <p:txBody>
            <a:bodyPr spcFirstLastPara="1" wrap="none" fromWordArt="1">
              <a:prstTxWarp prst="textArchUp">
                <a:avLst>
                  <a:gd name="adj" fmla="val 10800004"/>
                </a:avLst>
              </a:prstTxWarp>
            </a:bodyPr>
            <a:lstStyle/>
            <a:p>
              <a:r>
                <a:rPr lang="fr-FR" sz="1000" kern="10" dirty="0" err="1">
                  <a:ln w="6350">
                    <a:solidFill>
                      <a:srgbClr val="000000"/>
                    </a:solidFill>
                    <a:round/>
                    <a:headEnd/>
                    <a:tailEnd/>
                  </a:ln>
                  <a:solidFill>
                    <a:srgbClr val="000000"/>
                  </a:solidFill>
                </a:rPr>
                <a:t>Matiere</a:t>
              </a:r>
              <a:r>
                <a:rPr lang="fr-FR" sz="1000" kern="10" dirty="0">
                  <a:ln w="6350">
                    <a:solidFill>
                      <a:srgbClr val="000000"/>
                    </a:solidFill>
                    <a:round/>
                    <a:headEnd/>
                    <a:tailEnd/>
                  </a:ln>
                  <a:solidFill>
                    <a:srgbClr val="000000"/>
                  </a:solidFill>
                </a:rPr>
                <a:t> noire </a:t>
              </a:r>
            </a:p>
          </p:txBody>
        </p:sp>
      </p:grpSp>
      <p:pic>
        <p:nvPicPr>
          <p:cNvPr id="27" name="Picture 825" descr="terre-europe"/>
          <p:cNvPicPr>
            <a:picLocks noChangeAspect="1" noChangeArrowheads="1"/>
          </p:cNvPicPr>
          <p:nvPr/>
        </p:nvPicPr>
        <p:blipFill>
          <a:blip r:embed="rId8"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28" name="Picture 826" descr="0304AMSsmall"/>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29" name="Groupe 78"/>
          <p:cNvGrpSpPr>
            <a:grpSpLocks/>
          </p:cNvGrpSpPr>
          <p:nvPr/>
        </p:nvGrpSpPr>
        <p:grpSpPr bwMode="auto">
          <a:xfrm>
            <a:off x="2428875" y="1143000"/>
            <a:ext cx="4695825" cy="3714750"/>
            <a:chOff x="2126666" y="1413911"/>
            <a:chExt cx="4673528" cy="3571792"/>
          </a:xfrm>
        </p:grpSpPr>
        <p:sp>
          <p:nvSpPr>
            <p:cNvPr id="30"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31"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32" name="Text Box 828"/>
            <p:cNvSpPr txBox="1">
              <a:spLocks noChangeArrowheads="1"/>
            </p:cNvSpPr>
            <p:nvPr/>
          </p:nvSpPr>
          <p:spPr bwMode="auto">
            <a:xfrm>
              <a:off x="2731761" y="1570614"/>
              <a:ext cx="1599520" cy="828604"/>
            </a:xfrm>
            <a:prstGeom prst="rect">
              <a:avLst/>
            </a:prstGeom>
            <a:noFill/>
            <a:ln w="9525">
              <a:noFill/>
              <a:miter lim="800000"/>
              <a:headEnd/>
              <a:tailEnd/>
            </a:ln>
          </p:spPr>
          <p:txBody>
            <a:bodyPr>
              <a:spAutoFit/>
            </a:bodyPr>
            <a:lstStyle/>
            <a:p>
              <a:pPr>
                <a:spcBef>
                  <a:spcPct val="50000"/>
                </a:spcBef>
              </a:pPr>
              <a:r>
                <a:rPr lang="en-US" sz="2000" dirty="0">
                  <a:latin typeface="Times" pitchFamily="18" charset="0"/>
                </a:rPr>
                <a:t>e</a:t>
              </a:r>
              <a:r>
                <a:rPr lang="en-US" sz="2000" baseline="30000" dirty="0">
                  <a:latin typeface="Times" pitchFamily="18" charset="0"/>
                </a:rPr>
                <a:t>-</a:t>
              </a:r>
              <a:r>
                <a:rPr lang="en-US" sz="2000" dirty="0">
                  <a:latin typeface="Times" pitchFamily="18" charset="0"/>
                </a:rPr>
                <a:t>, p</a:t>
              </a:r>
              <a:r>
                <a:rPr lang="en-US" sz="2000" baseline="30000" dirty="0">
                  <a:latin typeface="Times" pitchFamily="18" charset="0"/>
                </a:rPr>
                <a:t>+</a:t>
              </a:r>
              <a:r>
                <a:rPr lang="en-US" sz="2000" dirty="0">
                  <a:latin typeface="Times" pitchFamily="18" charset="0"/>
                </a:rPr>
                <a:t>, .., Fe</a:t>
              </a:r>
            </a:p>
            <a:p>
              <a:pPr>
                <a:spcBef>
                  <a:spcPct val="50000"/>
                </a:spcBef>
              </a:pPr>
              <a:r>
                <a:rPr lang="en-US" sz="2000" dirty="0">
                  <a:latin typeface="Times" pitchFamily="18" charset="0"/>
                </a:rPr>
                <a:t>e</a:t>
              </a:r>
              <a:r>
                <a:rPr lang="en-US" sz="2000" baseline="30000" dirty="0">
                  <a:latin typeface="Arial Unicode MS" pitchFamily="34" charset="-128"/>
                  <a:ea typeface="Arial Unicode MS" pitchFamily="34" charset="-128"/>
                  <a:cs typeface="Arial Unicode MS" pitchFamily="34" charset="-128"/>
                </a:rPr>
                <a:t>+</a:t>
              </a:r>
              <a:r>
                <a:rPr lang="en-US" sz="2000" dirty="0">
                  <a:latin typeface="Times" pitchFamily="18" charset="0"/>
                </a:rPr>
                <a:t>, </a:t>
              </a:r>
              <a:r>
                <a:rPr lang="en-US" sz="2000" dirty="0">
                  <a:latin typeface="Times New Roman Bar"/>
                </a:rPr>
                <a:t>p</a:t>
              </a:r>
              <a:r>
                <a:rPr lang="en-US" sz="2000" dirty="0"/>
                <a:t>, </a:t>
              </a:r>
              <a:r>
                <a:rPr lang="en-US" sz="2000" dirty="0">
                  <a:latin typeface="Times New Roman Bar"/>
                </a:rPr>
                <a:t>D</a:t>
              </a:r>
            </a:p>
          </p:txBody>
        </p:sp>
        <p:sp>
          <p:nvSpPr>
            <p:cNvPr id="33" name="Text Box 829"/>
            <p:cNvSpPr txBox="1">
              <a:spLocks noChangeArrowheads="1"/>
            </p:cNvSpPr>
            <p:nvPr/>
          </p:nvSpPr>
          <p:spPr bwMode="auto">
            <a:xfrm>
              <a:off x="2894528" y="2039546"/>
              <a:ext cx="443374" cy="400110"/>
            </a:xfrm>
            <a:prstGeom prst="rect">
              <a:avLst/>
            </a:prstGeom>
            <a:noFill/>
            <a:ln w="9525">
              <a:noFill/>
              <a:miter lim="800000"/>
              <a:headEnd/>
              <a:tailEnd/>
            </a:ln>
          </p:spPr>
          <p:txBody>
            <a:bodyPr>
              <a:spAutoFit/>
            </a:bodyPr>
            <a:lstStyle/>
            <a:p>
              <a:pPr>
                <a:spcBef>
                  <a:spcPct val="50000"/>
                </a:spcBef>
              </a:pPr>
              <a:r>
                <a:rPr lang="en-US" sz="2000" dirty="0">
                  <a:cs typeface="Times New Roman" pitchFamily="18" charset="0"/>
                </a:rPr>
                <a:t>¯</a:t>
              </a:r>
            </a:p>
          </p:txBody>
        </p:sp>
        <p:sp>
          <p:nvSpPr>
            <p:cNvPr id="34" name="Text Box 830"/>
            <p:cNvSpPr txBox="1">
              <a:spLocks noChangeArrowheads="1"/>
            </p:cNvSpPr>
            <p:nvPr/>
          </p:nvSpPr>
          <p:spPr bwMode="auto">
            <a:xfrm>
              <a:off x="3133698" y="2001228"/>
              <a:ext cx="443374" cy="784830"/>
            </a:xfrm>
            <a:prstGeom prst="rect">
              <a:avLst/>
            </a:prstGeom>
            <a:noFill/>
            <a:ln w="28575">
              <a:noFill/>
              <a:miter lim="800000"/>
              <a:headEnd/>
              <a:tailEnd/>
            </a:ln>
          </p:spPr>
          <p:txBody>
            <a:bodyPr>
              <a:spAutoFit/>
            </a:bodyPr>
            <a:lstStyle/>
            <a:p>
              <a:pPr>
                <a:spcBef>
                  <a:spcPct val="50000"/>
                </a:spcBef>
              </a:pPr>
              <a:r>
                <a:rPr lang="en-US" dirty="0"/>
                <a:t>¯</a:t>
              </a:r>
            </a:p>
            <a:p>
              <a:pPr>
                <a:spcBef>
                  <a:spcPct val="50000"/>
                </a:spcBef>
              </a:pPr>
              <a:endParaRPr lang="en-US" dirty="0">
                <a:solidFill>
                  <a:srgbClr val="0000FF"/>
                </a:solidFill>
                <a:cs typeface="Times New Roman" pitchFamily="18" charset="0"/>
              </a:endParaRPr>
            </a:p>
          </p:txBody>
        </p:sp>
        <p:sp>
          <p:nvSpPr>
            <p:cNvPr id="35" name="Text Box 822"/>
            <p:cNvSpPr txBox="1">
              <a:spLocks noChangeArrowheads="1"/>
            </p:cNvSpPr>
            <p:nvPr/>
          </p:nvSpPr>
          <p:spPr bwMode="auto">
            <a:xfrm>
              <a:off x="5996283" y="4298820"/>
              <a:ext cx="699978" cy="461665"/>
            </a:xfrm>
            <a:prstGeom prst="rect">
              <a:avLst/>
            </a:prstGeom>
            <a:noFill/>
            <a:ln w="9525">
              <a:noFill/>
              <a:miter lim="800000"/>
              <a:headEnd/>
              <a:tailEnd/>
            </a:ln>
          </p:spPr>
          <p:txBody>
            <a:bodyPr>
              <a:spAutoFit/>
            </a:bodyPr>
            <a:lstStyle/>
            <a:p>
              <a:pPr>
                <a:spcBef>
                  <a:spcPct val="50000"/>
                </a:spcBef>
              </a:pPr>
              <a:r>
                <a:rPr lang="en-US" sz="2400" dirty="0">
                  <a:solidFill>
                    <a:srgbClr val="FF0000"/>
                  </a:solidFill>
                  <a:latin typeface="Times" pitchFamily="18" charset="0"/>
                </a:rPr>
                <a:t>γ</a:t>
              </a:r>
              <a:endParaRPr lang="en-US" sz="2400" dirty="0">
                <a:solidFill>
                  <a:srgbClr val="FF0000"/>
                </a:solidFill>
                <a:cs typeface="Times New Roman" pitchFamily="18" charset="0"/>
              </a:endParaRPr>
            </a:p>
          </p:txBody>
        </p:sp>
        <p:sp>
          <p:nvSpPr>
            <p:cNvPr id="36"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37"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38"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39" name="Picture 18" descr="0052_xray_widefield.jpg                                        001F4348Macintosh HD                   B746CC0A:"/>
          <p:cNvPicPr>
            <a:picLocks noChangeAspect="1" noChangeArrowheads="1"/>
          </p:cNvPicPr>
          <p:nvPr/>
        </p:nvPicPr>
        <p:blipFill>
          <a:blip r:embed="rId10" cstate="print"/>
          <a:srcRect/>
          <a:stretch>
            <a:fillRect/>
          </a:stretch>
        </p:blipFill>
        <p:spPr bwMode="auto">
          <a:xfrm>
            <a:off x="714375" y="4333875"/>
            <a:ext cx="1071563" cy="1071563"/>
          </a:xfrm>
          <a:prstGeom prst="rect">
            <a:avLst/>
          </a:prstGeom>
          <a:noFill/>
          <a:ln w="9525">
            <a:noFill/>
            <a:miter lim="800000"/>
            <a:headEnd/>
            <a:tailEnd/>
          </a:ln>
        </p:spPr>
      </p:pic>
      <p:sp>
        <p:nvSpPr>
          <p:cNvPr id="40"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fr-FR" sz="1400" b="1" dirty="0" smtClean="0"/>
              <a:t>Nébuleuses de pulsar</a:t>
            </a:r>
            <a:endParaRPr lang="fr-FR" sz="1400" b="1" dirty="0"/>
          </a:p>
        </p:txBody>
      </p:sp>
      <p:sp>
        <p:nvSpPr>
          <p:cNvPr id="41"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fr-FR" b="1" smtClean="0"/>
              <a:t> </a:t>
            </a:r>
            <a:r>
              <a:rPr lang="fr-FR" sz="1400" b="1" smtClean="0"/>
              <a:t>Restes de Supernovae</a:t>
            </a:r>
            <a:endParaRPr lang="fr-FR" sz="1400" b="1"/>
          </a:p>
        </p:txBody>
      </p:sp>
      <p:pic>
        <p:nvPicPr>
          <p:cNvPr id="42" name="Picture 4" descr="&#10;sn1006.jpg                                                     001F4348Macintosh HD                   B746CC0A:"/>
          <p:cNvPicPr>
            <a:picLocks noChangeAspect="1" noChangeArrowheads="1"/>
          </p:cNvPicPr>
          <p:nvPr/>
        </p:nvPicPr>
        <p:blipFill>
          <a:blip r:embed="rId11" cstate="print"/>
          <a:srcRect/>
          <a:stretch>
            <a:fillRect/>
          </a:stretch>
        </p:blipFill>
        <p:spPr bwMode="auto">
          <a:xfrm>
            <a:off x="766763" y="2928938"/>
            <a:ext cx="1019175" cy="1019175"/>
          </a:xfrm>
          <a:prstGeom prst="rect">
            <a:avLst/>
          </a:prstGeom>
          <a:noFill/>
          <a:ln w="9525">
            <a:noFill/>
            <a:miter lim="800000"/>
            <a:headEnd/>
            <a:tailEnd/>
          </a:ln>
        </p:spPr>
      </p:pic>
      <p:pic>
        <p:nvPicPr>
          <p:cNvPr id="44" name="Picture 3"/>
          <p:cNvPicPr>
            <a:picLocks noChangeAspect="1" noChangeArrowheads="1"/>
          </p:cNvPicPr>
          <p:nvPr/>
        </p:nvPicPr>
        <p:blipFill>
          <a:blip r:embed="rId12" cstate="print"/>
          <a:srcRect/>
          <a:stretch>
            <a:fillRect/>
          </a:stretch>
        </p:blipFill>
        <p:spPr bwMode="auto">
          <a:xfrm>
            <a:off x="7286625" y="2714625"/>
            <a:ext cx="1428750" cy="1071563"/>
          </a:xfrm>
          <a:prstGeom prst="rect">
            <a:avLst/>
          </a:prstGeom>
          <a:noFill/>
          <a:ln w="9525">
            <a:noFill/>
            <a:miter lim="800000"/>
            <a:headEnd/>
            <a:tailEnd/>
          </a:ln>
        </p:spPr>
      </p:pic>
      <p:sp>
        <p:nvSpPr>
          <p:cNvPr id="46"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b="1" i="1" dirty="0" err="1"/>
              <a:t>Antares:Telescope</a:t>
            </a:r>
            <a:r>
              <a:rPr lang="en-US" sz="1400" b="1" i="1" dirty="0"/>
              <a:t> neutrinos </a:t>
            </a:r>
          </a:p>
        </p:txBody>
      </p:sp>
      <p:pic>
        <p:nvPicPr>
          <p:cNvPr id="47" name="Picture 5"/>
          <p:cNvPicPr>
            <a:picLocks noChangeAspect="1" noChangeArrowheads="1"/>
          </p:cNvPicPr>
          <p:nvPr/>
        </p:nvPicPr>
        <p:blipFill>
          <a:blip r:embed="rId13" cstate="print"/>
          <a:srcRect/>
          <a:stretch>
            <a:fillRect/>
          </a:stretch>
        </p:blipFill>
        <p:spPr bwMode="auto">
          <a:xfrm>
            <a:off x="714375" y="5715000"/>
            <a:ext cx="1214438" cy="1000125"/>
          </a:xfrm>
          <a:prstGeom prst="rect">
            <a:avLst/>
          </a:prstGeom>
          <a:noFill/>
          <a:ln w="9525">
            <a:noFill/>
            <a:miter lim="800000"/>
            <a:headEnd/>
            <a:tailEnd/>
          </a:ln>
        </p:spPr>
      </p:pic>
      <p:sp>
        <p:nvSpPr>
          <p:cNvPr id="48"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b="1" i="1" dirty="0"/>
              <a:t>HESS: Telescope  </a:t>
            </a:r>
            <a:r>
              <a:rPr lang="en-US" sz="1400" b="1" i="1" dirty="0" smtClean="0"/>
              <a:t>Gamma (LAPP) </a:t>
            </a:r>
            <a:endParaRPr lang="en-US" sz="1400" b="1" i="1" dirty="0"/>
          </a:p>
        </p:txBody>
      </p:sp>
      <p:sp>
        <p:nvSpPr>
          <p:cNvPr id="49" name="Text Box 827"/>
          <p:cNvSpPr txBox="1">
            <a:spLocks noChangeArrowheads="1"/>
          </p:cNvSpPr>
          <p:nvPr/>
        </p:nvSpPr>
        <p:spPr bwMode="auto">
          <a:xfrm>
            <a:off x="5652120" y="5373216"/>
            <a:ext cx="3643312" cy="630237"/>
          </a:xfrm>
          <a:prstGeom prst="rect">
            <a:avLst/>
          </a:prstGeom>
          <a:noFill/>
          <a:ln w="9525">
            <a:noFill/>
            <a:miter lim="800000"/>
            <a:headEnd/>
            <a:tailEnd/>
          </a:ln>
        </p:spPr>
        <p:txBody>
          <a:bodyPr>
            <a:spAutoFit/>
          </a:bodyPr>
          <a:lstStyle/>
          <a:p>
            <a:pPr algn="l">
              <a:spcBef>
                <a:spcPct val="50000"/>
              </a:spcBef>
            </a:pPr>
            <a:r>
              <a:rPr lang="en-US" sz="1400" b="1" i="1" dirty="0"/>
              <a:t>Virgo:  detection des </a:t>
            </a:r>
            <a:r>
              <a:rPr lang="en-US" sz="1400" b="1" i="1" dirty="0" err="1"/>
              <a:t>ondes</a:t>
            </a:r>
            <a:r>
              <a:rPr lang="en-US" sz="1400" b="1" i="1" dirty="0"/>
              <a:t> </a:t>
            </a:r>
            <a:r>
              <a:rPr lang="en-US" sz="1400" b="1" i="1" dirty="0" err="1"/>
              <a:t>gravitationnelles</a:t>
            </a:r>
            <a:endParaRPr lang="en-US" sz="1400" b="1" i="1" dirty="0"/>
          </a:p>
          <a:p>
            <a:pPr>
              <a:spcBef>
                <a:spcPct val="50000"/>
              </a:spcBef>
            </a:pPr>
            <a:r>
              <a:rPr lang="en-US" sz="1400" b="1" dirty="0" smtClean="0"/>
              <a:t>(LAPP)</a:t>
            </a:r>
            <a:endParaRPr lang="en-US" sz="1400" b="1" dirty="0"/>
          </a:p>
        </p:txBody>
      </p:sp>
      <p:pic>
        <p:nvPicPr>
          <p:cNvPr id="50" name="Picture 4"/>
          <p:cNvPicPr>
            <a:picLocks noChangeAspect="1" noChangeArrowheads="1"/>
          </p:cNvPicPr>
          <p:nvPr/>
        </p:nvPicPr>
        <p:blipFill>
          <a:blip r:embed="rId14" cstate="print"/>
          <a:srcRect/>
          <a:stretch>
            <a:fillRect/>
          </a:stretch>
        </p:blipFill>
        <p:spPr bwMode="auto">
          <a:xfrm>
            <a:off x="6929438" y="5643563"/>
            <a:ext cx="1841500" cy="1214437"/>
          </a:xfrm>
          <a:prstGeom prst="rect">
            <a:avLst/>
          </a:prstGeom>
          <a:noFill/>
          <a:ln w="9525">
            <a:noFill/>
            <a:miter lim="800000"/>
            <a:headEnd/>
            <a:tailEnd/>
          </a:ln>
        </p:spPr>
      </p:pic>
      <p:pic>
        <p:nvPicPr>
          <p:cNvPr id="51" name="Picture 5"/>
          <p:cNvPicPr>
            <a:picLocks noChangeAspect="1" noChangeArrowheads="1"/>
          </p:cNvPicPr>
          <p:nvPr/>
        </p:nvPicPr>
        <p:blipFill>
          <a:blip r:embed="rId15" cstate="print"/>
          <a:srcRect/>
          <a:stretch>
            <a:fillRect/>
          </a:stretch>
        </p:blipFill>
        <p:spPr bwMode="auto">
          <a:xfrm>
            <a:off x="3595688" y="5500688"/>
            <a:ext cx="1190625" cy="1182687"/>
          </a:xfrm>
          <a:prstGeom prst="rect">
            <a:avLst/>
          </a:prstGeom>
          <a:noFill/>
          <a:ln w="9525">
            <a:noFill/>
            <a:miter lim="800000"/>
            <a:headEnd/>
            <a:tailEnd/>
          </a:ln>
        </p:spPr>
      </p:pic>
      <p:sp>
        <p:nvSpPr>
          <p:cNvPr id="52" name="ZoneTexte 93"/>
          <p:cNvSpPr txBox="1">
            <a:spLocks noChangeArrowheads="1"/>
          </p:cNvSpPr>
          <p:nvPr/>
        </p:nvSpPr>
        <p:spPr bwMode="auto">
          <a:xfrm>
            <a:off x="285750" y="5407025"/>
            <a:ext cx="2071688" cy="307777"/>
          </a:xfrm>
          <a:prstGeom prst="rect">
            <a:avLst/>
          </a:prstGeom>
          <a:noFill/>
          <a:ln w="9525">
            <a:noFill/>
            <a:miter lim="800000"/>
            <a:headEnd/>
            <a:tailEnd/>
          </a:ln>
        </p:spPr>
        <p:txBody>
          <a:bodyPr>
            <a:spAutoFit/>
          </a:bodyPr>
          <a:lstStyle/>
          <a:p>
            <a:r>
              <a:rPr lang="fr-FR" sz="1400" b="1" dirty="0"/>
              <a:t>Sursaut </a:t>
            </a:r>
            <a:r>
              <a:rPr lang="fr-FR" sz="1400" b="1" dirty="0" smtClean="0"/>
              <a:t>Gamma associé        </a:t>
            </a:r>
            <a:endParaRPr lang="fr-FR" sz="1400" b="1" dirty="0"/>
          </a:p>
        </p:txBody>
      </p:sp>
      <p:sp>
        <p:nvSpPr>
          <p:cNvPr id="53"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b="1"/>
              <a:t>Ondes gravitationnelles</a:t>
            </a:r>
            <a:r>
              <a:rPr lang="en-US" sz="1400" b="1"/>
              <a:t> </a:t>
            </a:r>
            <a:r>
              <a:rPr lang="fr-FR" sz="1400" b="1"/>
              <a:t> </a:t>
            </a:r>
            <a:r>
              <a:rPr lang="en-US" sz="1400" b="1"/>
              <a:t>   </a:t>
            </a:r>
          </a:p>
        </p:txBody>
      </p:sp>
      <p:sp>
        <p:nvSpPr>
          <p:cNvPr id="4" name="Espace réservé du contenu 3"/>
          <p:cNvSpPr txBox="1">
            <a:spLocks/>
          </p:cNvSpPr>
          <p:nvPr/>
        </p:nvSpPr>
        <p:spPr>
          <a:xfrm>
            <a:off x="6300192" y="-5680"/>
            <a:ext cx="2819400" cy="914400"/>
          </a:xfrm>
          <a:prstGeom prst="rect">
            <a:avLst/>
          </a:prstGeom>
          <a:solidFill>
            <a:srgbClr val="CCFFCC"/>
          </a:solidFill>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rPr>
              <a:t>Identification et mesure de l</a:t>
            </a:r>
            <a:r>
              <a:rPr lang="en-US" b="1" dirty="0" smtClean="0">
                <a:solidFill>
                  <a:srgbClr val="0000FF"/>
                </a:solidFill>
              </a:rPr>
              <a:t>’</a:t>
            </a:r>
            <a:r>
              <a:rPr lang="fr-FR" b="1" dirty="0" smtClean="0">
                <a:solidFill>
                  <a:srgbClr val="0000FF"/>
                </a:solidFill>
              </a:rPr>
              <a:t>énergie des rayons cosmiques  </a:t>
            </a:r>
            <a:endParaRPr lang="fr-FR" b="1" dirty="0">
              <a:solidFill>
                <a:srgbClr val="0000FF"/>
              </a:solidFill>
            </a:endParaRPr>
          </a:p>
        </p:txBody>
      </p:sp>
      <p:sp>
        <p:nvSpPr>
          <p:cNvPr id="5" name="Espace réservé du contenu 3"/>
          <p:cNvSpPr txBox="1">
            <a:spLocks/>
          </p:cNvSpPr>
          <p:nvPr/>
        </p:nvSpPr>
        <p:spPr>
          <a:xfrm>
            <a:off x="2987824" y="0"/>
            <a:ext cx="3261113" cy="914400"/>
          </a:xfrm>
          <a:prstGeom prst="rect">
            <a:avLst/>
          </a:prstGeom>
          <a:solidFill>
            <a:srgbClr val="CCFFCC"/>
          </a:solidFill>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rPr>
              <a:t>messagers cosmiques:</a:t>
            </a:r>
          </a:p>
          <a:p>
            <a:r>
              <a:rPr lang="fr-FR" b="1" dirty="0" smtClean="0">
                <a:solidFill>
                  <a:srgbClr val="0000FF"/>
                </a:solidFill>
              </a:rPr>
              <a:t>Particules chargées, neutres et ondes gravitationnelles</a:t>
            </a:r>
            <a:endParaRPr lang="fr-FR" b="1" dirty="0">
              <a:solidFill>
                <a:srgbClr val="0000FF"/>
              </a:solidFill>
            </a:endParaRPr>
          </a:p>
        </p:txBody>
      </p:sp>
      <p:sp>
        <p:nvSpPr>
          <p:cNvPr id="45" name="Text Box 827"/>
          <p:cNvSpPr txBox="1">
            <a:spLocks noChangeArrowheads="1"/>
          </p:cNvSpPr>
          <p:nvPr/>
        </p:nvSpPr>
        <p:spPr bwMode="auto">
          <a:xfrm>
            <a:off x="6964362" y="1071563"/>
            <a:ext cx="1570038" cy="307777"/>
          </a:xfrm>
          <a:prstGeom prst="rect">
            <a:avLst/>
          </a:prstGeom>
          <a:noFill/>
          <a:ln w="9525">
            <a:noFill/>
            <a:miter lim="800000"/>
            <a:headEnd/>
            <a:tailEnd/>
          </a:ln>
        </p:spPr>
        <p:txBody>
          <a:bodyPr wrap="square">
            <a:spAutoFit/>
          </a:bodyPr>
          <a:lstStyle/>
          <a:p>
            <a:pPr>
              <a:spcBef>
                <a:spcPct val="50000"/>
              </a:spcBef>
            </a:pPr>
            <a:r>
              <a:rPr lang="en-US" sz="1400" b="1" i="1" dirty="0" smtClean="0"/>
              <a:t>AMS02 </a:t>
            </a:r>
            <a:r>
              <a:rPr lang="en-US" sz="1400" b="1" dirty="0" smtClean="0"/>
              <a:t>( LAPP)</a:t>
            </a:r>
            <a:endParaRPr lang="en-US" sz="1400" b="1" dirty="0"/>
          </a:p>
        </p:txBody>
      </p:sp>
      <p:sp>
        <p:nvSpPr>
          <p:cNvPr id="54" name="Espace réservé du contenu 3"/>
          <p:cNvSpPr txBox="1">
            <a:spLocks/>
          </p:cNvSpPr>
          <p:nvPr/>
        </p:nvSpPr>
        <p:spPr>
          <a:xfrm>
            <a:off x="35496" y="0"/>
            <a:ext cx="2819400" cy="914400"/>
          </a:xfrm>
          <a:prstGeom prst="rect">
            <a:avLst/>
          </a:prstGeom>
          <a:solidFill>
            <a:srgbClr val="CCFFCC"/>
          </a:solidFill>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rPr>
              <a:t>Sources des rayons cosmiques galactiques et extra galactiques  </a:t>
            </a:r>
            <a:endParaRPr lang="fr-FR" b="1" dirty="0">
              <a:solidFill>
                <a:srgbClr val="0000FF"/>
              </a:solidFill>
            </a:endParaRPr>
          </a:p>
        </p:txBody>
      </p:sp>
      <p:pic>
        <p:nvPicPr>
          <p:cNvPr id="56" name="Image 5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85447" y="4045649"/>
            <a:ext cx="2088232" cy="1392154"/>
          </a:xfrm>
          <a:prstGeom prst="rect">
            <a:avLst/>
          </a:prstGeom>
        </p:spPr>
      </p:pic>
      <p:sp>
        <p:nvSpPr>
          <p:cNvPr id="58" name="Espace réservé du pied de page 57"/>
          <p:cNvSpPr>
            <a:spLocks noGrp="1"/>
          </p:cNvSpPr>
          <p:nvPr>
            <p:ph type="ftr" sz="quarter" idx="11"/>
          </p:nvPr>
        </p:nvSpPr>
        <p:spPr/>
        <p:txBody>
          <a:bodyPr/>
          <a:lstStyle/>
          <a:p>
            <a:r>
              <a:rPr lang="fr-FR" smtClean="0"/>
              <a:t>Masterclass</a:t>
            </a:r>
            <a:endParaRPr lang="fr-BE"/>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27</a:t>
            </a:fld>
            <a:endParaRPr lang="fr-BE"/>
          </a:p>
        </p:txBody>
      </p:sp>
      <p:sp>
        <p:nvSpPr>
          <p:cNvPr id="43" name="Espace réservé de la date 42"/>
          <p:cNvSpPr>
            <a:spLocks noGrp="1"/>
          </p:cNvSpPr>
          <p:nvPr>
            <p:ph type="dt" sz="half" idx="10"/>
          </p:nvPr>
        </p:nvSpPr>
        <p:spPr/>
        <p:txBody>
          <a:bodyPr/>
          <a:lstStyle/>
          <a:p>
            <a:r>
              <a:rPr lang="en-US" smtClean="0"/>
              <a:t>Edwige Tournefier</a:t>
            </a:r>
            <a:endParaRPr lang="fr-BE"/>
          </a:p>
        </p:txBody>
      </p:sp>
    </p:spTree>
    <p:extLst>
      <p:ext uri="{BB962C8B-B14F-4D97-AF65-F5344CB8AC3E}">
        <p14:creationId xmlns:p14="http://schemas.microsoft.com/office/powerpoint/2010/main" val="2833220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L’oscillation des neutrinos</a:t>
            </a:r>
            <a:endParaRPr lang="fr-FR" dirty="0"/>
          </a:p>
        </p:txBody>
      </p:sp>
      <p:sp>
        <p:nvSpPr>
          <p:cNvPr id="3" name="Espace réservé du contenu 2"/>
          <p:cNvSpPr>
            <a:spLocks noGrp="1"/>
          </p:cNvSpPr>
          <p:nvPr>
            <p:ph idx="1"/>
          </p:nvPr>
        </p:nvSpPr>
        <p:spPr>
          <a:xfrm>
            <a:off x="14808" y="1268760"/>
            <a:ext cx="8229600" cy="4896544"/>
          </a:xfrm>
        </p:spPr>
        <p:txBody>
          <a:bodyPr/>
          <a:lstStyle/>
          <a:p>
            <a:r>
              <a:rPr lang="fr-FR" dirty="0" smtClean="0"/>
              <a:t>Les neutrinos interagissent très peu avec la matière</a:t>
            </a:r>
          </a:p>
          <a:p>
            <a:pPr>
              <a:buNone/>
            </a:pPr>
            <a:r>
              <a:rPr lang="fr-FR" dirty="0" smtClean="0">
                <a:sym typeface="Symbol"/>
              </a:rPr>
              <a:t>	 il faut un gros détecteur!</a:t>
            </a:r>
            <a:endParaRPr lang="fr-FR" dirty="0" smtClean="0"/>
          </a:p>
          <a:p>
            <a:r>
              <a:rPr lang="fr-FR" dirty="0" smtClean="0"/>
              <a:t>4000 tonnes</a:t>
            </a:r>
          </a:p>
          <a:p>
            <a:r>
              <a:rPr lang="fr-FR" dirty="0" smtClean="0"/>
              <a:t>9 millions de plaques photographiques</a:t>
            </a:r>
          </a:p>
          <a:p>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8" name="Picture 5" descr="DSCN4350"/>
          <p:cNvPicPr>
            <a:picLocks noChangeAspect="1" noChangeArrowheads="1"/>
          </p:cNvPicPr>
          <p:nvPr/>
        </p:nvPicPr>
        <p:blipFill>
          <a:blip r:embed="rId2" cstate="print"/>
          <a:srcRect/>
          <a:stretch>
            <a:fillRect/>
          </a:stretch>
        </p:blipFill>
        <p:spPr bwMode="auto">
          <a:xfrm>
            <a:off x="5314950" y="1844824"/>
            <a:ext cx="3829050" cy="2863850"/>
          </a:xfrm>
          <a:prstGeom prst="rect">
            <a:avLst/>
          </a:prstGeom>
          <a:noFill/>
          <a:ln w="9525">
            <a:noFill/>
            <a:miter lim="800000"/>
            <a:headEnd/>
            <a:tailEnd/>
          </a:ln>
        </p:spPr>
      </p:pic>
      <p:pic>
        <p:nvPicPr>
          <p:cNvPr id="9" name="Picture 8"/>
          <p:cNvPicPr>
            <a:picLocks noChangeAspect="1" noChangeArrowheads="1"/>
          </p:cNvPicPr>
          <p:nvPr/>
        </p:nvPicPr>
        <p:blipFill>
          <a:blip r:embed="rId3" cstate="print"/>
          <a:srcRect/>
          <a:stretch>
            <a:fillRect/>
          </a:stretch>
        </p:blipFill>
        <p:spPr bwMode="auto">
          <a:xfrm>
            <a:off x="251520" y="3933056"/>
            <a:ext cx="2228850" cy="2257425"/>
          </a:xfrm>
          <a:prstGeom prst="rect">
            <a:avLst/>
          </a:prstGeom>
          <a:noFill/>
          <a:ln w="50800" algn="ctr">
            <a:noFill/>
            <a:miter lim="800000"/>
            <a:headEnd/>
            <a:tailEnd/>
          </a:ln>
        </p:spPr>
      </p:pic>
      <p:sp>
        <p:nvSpPr>
          <p:cNvPr id="10" name="ZoneTexte 1"/>
          <p:cNvSpPr txBox="1">
            <a:spLocks noChangeArrowheads="1"/>
          </p:cNvSpPr>
          <p:nvPr/>
        </p:nvSpPr>
        <p:spPr bwMode="auto">
          <a:xfrm>
            <a:off x="2555776" y="3501008"/>
            <a:ext cx="2828925" cy="1200150"/>
          </a:xfrm>
          <a:prstGeom prst="rect">
            <a:avLst/>
          </a:prstGeom>
          <a:noFill/>
          <a:ln w="28575">
            <a:solidFill>
              <a:srgbClr val="C00000"/>
            </a:solidFill>
            <a:miter lim="800000"/>
            <a:headEnd/>
            <a:tailEnd/>
          </a:ln>
        </p:spPr>
        <p:txBody>
          <a:bodyPr>
            <a:spAutoFit/>
          </a:bodyPr>
          <a:lstStyle/>
          <a:p>
            <a:r>
              <a:rPr lang="fr-FR" altLang="fr-FR" dirty="0"/>
              <a:t>Brique= Sandwich de 56 feuilles de Plomb de 1 mm avec 57 émulsions </a:t>
            </a:r>
            <a:r>
              <a:rPr lang="fr-FR" altLang="fr-FR" dirty="0" smtClean="0"/>
              <a:t>photographiques de </a:t>
            </a:r>
            <a:r>
              <a:rPr lang="fr-FR" altLang="fr-FR" dirty="0"/>
              <a:t>300 </a:t>
            </a:r>
            <a:r>
              <a:rPr lang="fr-FR" altLang="fr-FR" dirty="0">
                <a:latin typeface="Symbol" pitchFamily="18" charset="2"/>
              </a:rPr>
              <a:t>m</a:t>
            </a:r>
            <a:r>
              <a:rPr lang="fr-FR" altLang="fr-FR" dirty="0"/>
              <a:t>m</a:t>
            </a:r>
          </a:p>
        </p:txBody>
      </p:sp>
      <p:pic>
        <p:nvPicPr>
          <p:cNvPr id="11" name="Picture 14"/>
          <p:cNvPicPr>
            <a:picLocks noChangeAspect="1" noChangeArrowheads="1"/>
          </p:cNvPicPr>
          <p:nvPr/>
        </p:nvPicPr>
        <p:blipFill>
          <a:blip r:embed="rId4" cstate="print"/>
          <a:srcRect/>
          <a:stretch>
            <a:fillRect/>
          </a:stretch>
        </p:blipFill>
        <p:spPr bwMode="auto">
          <a:xfrm>
            <a:off x="2555776" y="4797152"/>
            <a:ext cx="1584325" cy="1400175"/>
          </a:xfrm>
          <a:prstGeom prst="rect">
            <a:avLst/>
          </a:prstGeom>
          <a:noFill/>
          <a:ln w="50800" algn="ctr">
            <a:noFill/>
            <a:miter lim="800000"/>
            <a:headEnd/>
            <a:tailEnd/>
          </a:ln>
        </p:spPr>
      </p:pic>
      <p:pic>
        <p:nvPicPr>
          <p:cNvPr id="12" name="Picture 11"/>
          <p:cNvPicPr>
            <a:picLocks noChangeArrowheads="1"/>
          </p:cNvPicPr>
          <p:nvPr/>
        </p:nvPicPr>
        <p:blipFill>
          <a:blip r:embed="rId5" cstate="print"/>
          <a:srcRect/>
          <a:stretch>
            <a:fillRect/>
          </a:stretch>
        </p:blipFill>
        <p:spPr bwMode="auto">
          <a:xfrm>
            <a:off x="1588" y="-14288"/>
            <a:ext cx="1296987" cy="1041401"/>
          </a:xfrm>
          <a:prstGeom prst="rect">
            <a:avLst/>
          </a:prstGeom>
          <a:noFill/>
          <a:ln w="9525">
            <a:noFill/>
            <a:miter lim="800000"/>
            <a:headEnd/>
            <a:tailEnd/>
          </a:ln>
          <a:effectLst/>
        </p:spPr>
      </p:pic>
      <p:sp>
        <p:nvSpPr>
          <p:cNvPr id="13" name="ZoneTexte 12"/>
          <p:cNvSpPr txBox="1"/>
          <p:nvPr/>
        </p:nvSpPr>
        <p:spPr>
          <a:xfrm>
            <a:off x="5580112" y="5085184"/>
            <a:ext cx="3436390" cy="400110"/>
          </a:xfrm>
          <a:prstGeom prst="rect">
            <a:avLst/>
          </a:prstGeom>
          <a:noFill/>
        </p:spPr>
        <p:txBody>
          <a:bodyPr wrap="none" rtlCol="0">
            <a:spAutoFit/>
          </a:bodyPr>
          <a:lstStyle/>
          <a:p>
            <a:r>
              <a:rPr lang="fr-FR" sz="2000" dirty="0" smtClean="0"/>
              <a:t>Robot manipulateur de briques</a:t>
            </a:r>
            <a:endParaRPr lang="fr-FR" sz="2000" dirty="0"/>
          </a:p>
        </p:txBody>
      </p:sp>
      <p:cxnSp>
        <p:nvCxnSpPr>
          <p:cNvPr id="15" name="Connecteur droit avec flèche 14"/>
          <p:cNvCxnSpPr/>
          <p:nvPr/>
        </p:nvCxnSpPr>
        <p:spPr>
          <a:xfrm flipV="1">
            <a:off x="6228184" y="4365104"/>
            <a:ext cx="1224136"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6"/>
          <p:cNvSpPr>
            <a:spLocks noGrp="1"/>
          </p:cNvSpPr>
          <p:nvPr>
            <p:ph type="sldNum" sz="quarter" idx="12"/>
          </p:nvPr>
        </p:nvSpPr>
        <p:spPr/>
        <p:txBody>
          <a:bodyPr/>
          <a:lstStyle/>
          <a:p>
            <a:fld id="{CF4668DC-857F-487D-BFFA-8C0CA5037977}" type="slidenum">
              <a:rPr lang="fr-BE" smtClean="0"/>
              <a:pPr/>
              <a:t>28</a:t>
            </a:fld>
            <a:endParaRPr lang="fr-BE" dirty="0"/>
          </a:p>
        </p:txBody>
      </p:sp>
      <p:sp>
        <p:nvSpPr>
          <p:cNvPr id="14" name="Espace réservé de la date 13"/>
          <p:cNvSpPr>
            <a:spLocks noGrp="1"/>
          </p:cNvSpPr>
          <p:nvPr>
            <p:ph type="dt" sz="half" idx="10"/>
          </p:nvPr>
        </p:nvSpPr>
        <p:spPr/>
        <p:txBody>
          <a:bodyPr/>
          <a:lstStyle/>
          <a:p>
            <a:r>
              <a:rPr lang="en-US" smtClean="0"/>
              <a:t>Edwige Tournefier</a:t>
            </a:r>
            <a:endParaRPr lang="fr-BE"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L’oscillation des neutrinos</a:t>
            </a:r>
            <a:endParaRPr lang="fr-FR" dirty="0"/>
          </a:p>
        </p:txBody>
      </p:sp>
      <p:sp>
        <p:nvSpPr>
          <p:cNvPr id="3" name="Espace réservé du contenu 2"/>
          <p:cNvSpPr>
            <a:spLocks noGrp="1"/>
          </p:cNvSpPr>
          <p:nvPr>
            <p:ph idx="1"/>
          </p:nvPr>
        </p:nvSpPr>
        <p:spPr>
          <a:xfrm>
            <a:off x="179512" y="1124744"/>
            <a:ext cx="7704856" cy="5112568"/>
          </a:xfrm>
        </p:spPr>
        <p:txBody>
          <a:bodyPr>
            <a:normAutofit/>
          </a:bodyPr>
          <a:lstStyle/>
          <a:p>
            <a:endParaRPr lang="fr-FR" dirty="0" smtClean="0"/>
          </a:p>
          <a:p>
            <a:r>
              <a:rPr lang="fr-FR" dirty="0" smtClean="0"/>
              <a:t>Au départ du CERN on n’a que des </a:t>
            </a:r>
            <a:r>
              <a:rPr lang="fr-FR" dirty="0" smtClean="0">
                <a:sym typeface="Symbol"/>
              </a:rPr>
              <a:t></a:t>
            </a:r>
            <a:r>
              <a:rPr lang="fr-FR" baseline="-25000" dirty="0" smtClean="0">
                <a:sym typeface="Symbol"/>
              </a:rPr>
              <a:t></a:t>
            </a:r>
            <a:endParaRPr lang="fr-FR" dirty="0" smtClean="0"/>
          </a:p>
          <a:p>
            <a:r>
              <a:rPr lang="fr-FR" dirty="0" smtClean="0"/>
              <a:t>Au Grand </a:t>
            </a:r>
            <a:r>
              <a:rPr lang="fr-FR" dirty="0" err="1" smtClean="0"/>
              <a:t>Sasso</a:t>
            </a:r>
            <a:r>
              <a:rPr lang="fr-FR" dirty="0" smtClean="0"/>
              <a:t> on détecte des </a:t>
            </a:r>
            <a:r>
              <a:rPr lang="fr-FR" dirty="0" smtClean="0">
                <a:sym typeface="Symbol"/>
              </a:rPr>
              <a:t></a:t>
            </a:r>
            <a:r>
              <a:rPr lang="fr-FR" baseline="-25000" dirty="0" smtClean="0">
                <a:sym typeface="Symbol"/>
              </a:rPr>
              <a:t> </a:t>
            </a:r>
            <a:r>
              <a:rPr lang="fr-FR" dirty="0" smtClean="0"/>
              <a:t>mais aussi des neutrinos tau (</a:t>
            </a:r>
            <a:r>
              <a:rPr lang="fr-FR" dirty="0" smtClean="0">
                <a:sym typeface="Symbol"/>
              </a:rPr>
              <a:t></a:t>
            </a:r>
            <a:r>
              <a:rPr lang="fr-FR" baseline="-25000" dirty="0" smtClean="0">
                <a:sym typeface="Symbol"/>
              </a:rPr>
              <a:t></a:t>
            </a:r>
            <a:r>
              <a:rPr lang="fr-FR" dirty="0" smtClean="0"/>
              <a:t>)!</a:t>
            </a:r>
          </a:p>
          <a:p>
            <a:pPr>
              <a:buFont typeface="Symbol" pitchFamily="18" charset="2"/>
              <a:buChar char="Þ"/>
            </a:pPr>
            <a:r>
              <a:rPr lang="fr-FR" dirty="0" smtClean="0">
                <a:solidFill>
                  <a:srgbClr val="C00000"/>
                </a:solidFill>
              </a:rPr>
              <a:t>Le neutrino oscille </a:t>
            </a:r>
            <a:r>
              <a:rPr lang="fr-FR" dirty="0" smtClean="0"/>
              <a:t>(</a:t>
            </a:r>
            <a:r>
              <a:rPr lang="fr-FR" dirty="0" smtClean="0">
                <a:sym typeface="Symbol"/>
              </a:rPr>
              <a:t></a:t>
            </a:r>
            <a:r>
              <a:rPr lang="fr-FR" baseline="-25000" dirty="0" smtClean="0">
                <a:sym typeface="Symbol"/>
              </a:rPr>
              <a:t></a:t>
            </a:r>
            <a:r>
              <a:rPr lang="fr-FR" dirty="0" smtClean="0">
                <a:sym typeface="Symbol"/>
              </a:rPr>
              <a:t></a:t>
            </a:r>
            <a:r>
              <a:rPr lang="fr-FR" baseline="-25000" dirty="0" smtClean="0">
                <a:sym typeface="Symbol"/>
              </a:rPr>
              <a:t></a:t>
            </a:r>
            <a:r>
              <a:rPr lang="fr-FR" dirty="0" smtClean="0">
                <a:sym typeface="Symbol"/>
              </a:rPr>
              <a:t>)</a:t>
            </a:r>
            <a:r>
              <a:rPr lang="fr-FR" dirty="0" smtClean="0">
                <a:solidFill>
                  <a:srgbClr val="C00000"/>
                </a:solidFill>
              </a:rPr>
              <a:t>!</a:t>
            </a:r>
          </a:p>
          <a:p>
            <a:pPr>
              <a:buFont typeface="Symbol" pitchFamily="18" charset="2"/>
              <a:buChar char="Þ"/>
            </a:pPr>
            <a:r>
              <a:rPr lang="fr-FR" dirty="0" smtClean="0">
                <a:solidFill>
                  <a:srgbClr val="C00000"/>
                </a:solidFill>
              </a:rPr>
              <a:t>Il a une masse !</a:t>
            </a:r>
          </a:p>
          <a:p>
            <a:pPr>
              <a:buNone/>
            </a:pPr>
            <a:endParaRPr lang="fr-FR" dirty="0" smtClean="0">
              <a:solidFill>
                <a:srgbClr val="C00000"/>
              </a:solidFill>
            </a:endParaRPr>
          </a:p>
          <a:p>
            <a:pPr>
              <a:buNone/>
            </a:pPr>
            <a:r>
              <a:rPr lang="fr-FR" dirty="0" smtClean="0">
                <a:solidFill>
                  <a:srgbClr val="C00000"/>
                </a:solidFill>
              </a:rPr>
              <a:t>Prix Nobel de physique 2015 attribué à </a:t>
            </a:r>
          </a:p>
          <a:p>
            <a:pPr>
              <a:buNone/>
            </a:pPr>
            <a:r>
              <a:rPr lang="fr-FR" dirty="0" err="1" smtClean="0"/>
              <a:t>Takaaki</a:t>
            </a:r>
            <a:r>
              <a:rPr lang="fr-FR" dirty="0" smtClean="0"/>
              <a:t> </a:t>
            </a:r>
            <a:r>
              <a:rPr lang="fr-FR" dirty="0" err="1" smtClean="0"/>
              <a:t>Kajita</a:t>
            </a:r>
            <a:r>
              <a:rPr lang="fr-FR" dirty="0" smtClean="0"/>
              <a:t> (Japon) et Arthur B. McDonald (Canada) pour la première découverte des oscillations de neutrinos avec les expériences </a:t>
            </a:r>
            <a:r>
              <a:rPr lang="fr-FR" dirty="0" err="1" smtClean="0"/>
              <a:t>SuperKamiokande</a:t>
            </a:r>
            <a:r>
              <a:rPr lang="fr-FR" dirty="0" smtClean="0"/>
              <a:t> et SNO (</a:t>
            </a:r>
            <a:r>
              <a:rPr lang="fr-FR" dirty="0" smtClean="0">
                <a:sym typeface="Symbol"/>
              </a:rPr>
              <a:t></a:t>
            </a:r>
            <a:r>
              <a:rPr lang="fr-FR" baseline="-25000" dirty="0" smtClean="0">
                <a:sym typeface="Symbol"/>
              </a:rPr>
              <a:t>e</a:t>
            </a:r>
            <a:r>
              <a:rPr lang="fr-FR" dirty="0" smtClean="0">
                <a:sym typeface="Symbol"/>
              </a:rPr>
              <a:t></a:t>
            </a:r>
            <a:r>
              <a:rPr lang="fr-FR" baseline="-25000" dirty="0" smtClean="0">
                <a:sym typeface="Symbol"/>
              </a:rPr>
              <a:t></a:t>
            </a:r>
            <a:r>
              <a:rPr lang="fr-FR" dirty="0" smtClean="0">
                <a:sym typeface="Symbol"/>
              </a:rPr>
              <a:t>)</a:t>
            </a:r>
            <a:endParaRPr lang="fr-FR" dirty="0" smtClean="0">
              <a:solidFill>
                <a:srgbClr val="C00000"/>
              </a:solidFill>
            </a:endParaRPr>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8" name="Picture 2" descr="http://lapp.in2p3.fr/IMG/png/5eme_tau.png"/>
          <p:cNvPicPr>
            <a:picLocks noChangeAspect="1" noChangeArrowheads="1"/>
          </p:cNvPicPr>
          <p:nvPr/>
        </p:nvPicPr>
        <p:blipFill>
          <a:blip r:embed="rId2" cstate="print"/>
          <a:srcRect/>
          <a:stretch>
            <a:fillRect/>
          </a:stretch>
        </p:blipFill>
        <p:spPr bwMode="auto">
          <a:xfrm>
            <a:off x="6012160" y="2492896"/>
            <a:ext cx="2699792" cy="1686669"/>
          </a:xfrm>
          <a:prstGeom prst="rect">
            <a:avLst/>
          </a:prstGeom>
          <a:noFill/>
        </p:spPr>
      </p:pic>
      <p:grpSp>
        <p:nvGrpSpPr>
          <p:cNvPr id="12" name="Group 225"/>
          <p:cNvGrpSpPr>
            <a:grpSpLocks/>
          </p:cNvGrpSpPr>
          <p:nvPr/>
        </p:nvGrpSpPr>
        <p:grpSpPr bwMode="auto">
          <a:xfrm>
            <a:off x="6012160" y="0"/>
            <a:ext cx="3131840" cy="1916832"/>
            <a:chOff x="96" y="1488"/>
            <a:chExt cx="3024" cy="1624"/>
          </a:xfrm>
        </p:grpSpPr>
        <p:pic>
          <p:nvPicPr>
            <p:cNvPr id="14" name="Picture 226" descr="fig05"/>
            <p:cNvPicPr>
              <a:picLocks noChangeAspect="1" noChangeArrowheads="1"/>
            </p:cNvPicPr>
            <p:nvPr/>
          </p:nvPicPr>
          <p:blipFill>
            <a:blip r:embed="rId3" cstate="print"/>
            <a:srcRect/>
            <a:stretch>
              <a:fillRect/>
            </a:stretch>
          </p:blipFill>
          <p:spPr bwMode="auto">
            <a:xfrm>
              <a:off x="96" y="1488"/>
              <a:ext cx="3024" cy="1624"/>
            </a:xfrm>
            <a:prstGeom prst="rect">
              <a:avLst/>
            </a:prstGeom>
            <a:noFill/>
            <a:ln w="9525">
              <a:noFill/>
              <a:miter lim="800000"/>
              <a:headEnd/>
              <a:tailEnd/>
            </a:ln>
          </p:spPr>
        </p:pic>
        <p:sp>
          <p:nvSpPr>
            <p:cNvPr id="16" name="Text Box 228"/>
            <p:cNvSpPr txBox="1">
              <a:spLocks noChangeArrowheads="1"/>
            </p:cNvSpPr>
            <p:nvPr/>
          </p:nvSpPr>
          <p:spPr bwMode="auto">
            <a:xfrm>
              <a:off x="238" y="2592"/>
              <a:ext cx="831" cy="196"/>
            </a:xfrm>
            <a:prstGeom prst="rect">
              <a:avLst/>
            </a:prstGeom>
            <a:noFill/>
            <a:ln w="9525">
              <a:noFill/>
              <a:miter lim="800000"/>
              <a:headEnd/>
              <a:tailEnd/>
            </a:ln>
          </p:spPr>
          <p:txBody>
            <a:bodyPr wrap="square">
              <a:spAutoFit/>
            </a:bodyPr>
            <a:lstStyle/>
            <a:p>
              <a:r>
                <a:rPr lang="en-GB" altLang="ja-JP" sz="900" dirty="0">
                  <a:solidFill>
                    <a:srgbClr val="FFFFFF"/>
                  </a:solidFill>
                  <a:latin typeface="Helvetica"/>
                </a:rPr>
                <a:t>CERN</a:t>
              </a:r>
            </a:p>
          </p:txBody>
        </p:sp>
        <p:sp>
          <p:nvSpPr>
            <p:cNvPr id="17" name="Text Box 229"/>
            <p:cNvSpPr txBox="1">
              <a:spLocks noChangeArrowheads="1"/>
            </p:cNvSpPr>
            <p:nvPr/>
          </p:nvSpPr>
          <p:spPr bwMode="auto">
            <a:xfrm>
              <a:off x="2496" y="2496"/>
              <a:ext cx="624" cy="196"/>
            </a:xfrm>
            <a:prstGeom prst="rect">
              <a:avLst/>
            </a:prstGeom>
            <a:noFill/>
            <a:ln w="9525">
              <a:noFill/>
              <a:miter lim="800000"/>
              <a:headEnd/>
              <a:tailEnd/>
            </a:ln>
          </p:spPr>
          <p:txBody>
            <a:bodyPr wrap="square">
              <a:spAutoFit/>
            </a:bodyPr>
            <a:lstStyle/>
            <a:p>
              <a:r>
                <a:rPr lang="en-GB" altLang="ja-JP" sz="900" dirty="0" smtClean="0">
                  <a:solidFill>
                    <a:srgbClr val="FFFFFF"/>
                  </a:solidFill>
                  <a:latin typeface="Helvetica"/>
                </a:rPr>
                <a:t>OPERA</a:t>
              </a:r>
              <a:endParaRPr lang="en-GB" altLang="ja-JP" sz="900" dirty="0">
                <a:solidFill>
                  <a:srgbClr val="FFFFFF"/>
                </a:solidFill>
                <a:latin typeface="Helvetica"/>
              </a:endParaRPr>
            </a:p>
          </p:txBody>
        </p:sp>
      </p:grpSp>
      <p:sp>
        <p:nvSpPr>
          <p:cNvPr id="18" name="Rectangle 17"/>
          <p:cNvSpPr/>
          <p:nvPr/>
        </p:nvSpPr>
        <p:spPr>
          <a:xfrm>
            <a:off x="179512" y="4149080"/>
            <a:ext cx="7704856" cy="1656184"/>
          </a:xfrm>
          <a:prstGeom prst="rect">
            <a:avLst/>
          </a:prstGeom>
          <a:solidFill>
            <a:schemeClr val="accent6">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5780" name="Picture 4" descr="http://www.nobelprize.org/images/right-column/2015-nobel-laureates.jpg"/>
          <p:cNvPicPr>
            <a:picLocks noChangeAspect="1" noChangeArrowheads="1"/>
          </p:cNvPicPr>
          <p:nvPr/>
        </p:nvPicPr>
        <p:blipFill>
          <a:blip r:embed="rId4" cstate="print"/>
          <a:srcRect/>
          <a:stretch>
            <a:fillRect/>
          </a:stretch>
        </p:blipFill>
        <p:spPr bwMode="auto">
          <a:xfrm>
            <a:off x="7020272" y="5344243"/>
            <a:ext cx="2085975" cy="1181101"/>
          </a:xfrm>
          <a:prstGeom prst="rect">
            <a:avLst/>
          </a:prstGeom>
          <a:noFill/>
        </p:spPr>
      </p:pic>
      <p:sp>
        <p:nvSpPr>
          <p:cNvPr id="7" name="Espace réservé du numéro de diapositive 6"/>
          <p:cNvSpPr>
            <a:spLocks noGrp="1"/>
          </p:cNvSpPr>
          <p:nvPr>
            <p:ph type="sldNum" sz="quarter" idx="12"/>
          </p:nvPr>
        </p:nvSpPr>
        <p:spPr/>
        <p:txBody>
          <a:bodyPr/>
          <a:lstStyle/>
          <a:p>
            <a:fld id="{CF4668DC-857F-487D-BFFA-8C0CA5037977}" type="slidenum">
              <a:rPr lang="fr-BE" smtClean="0"/>
              <a:pPr/>
              <a:t>29</a:t>
            </a:fld>
            <a:endParaRPr lang="fr-BE" dirty="0"/>
          </a:p>
        </p:txBody>
      </p:sp>
      <p:sp>
        <p:nvSpPr>
          <p:cNvPr id="9" name="Espace réservé de la date 8"/>
          <p:cNvSpPr>
            <a:spLocks noGrp="1"/>
          </p:cNvSpPr>
          <p:nvPr>
            <p:ph type="dt" sz="half" idx="10"/>
          </p:nvPr>
        </p:nvSpPr>
        <p:spPr/>
        <p:txBody>
          <a:bodyPr/>
          <a:lstStyle/>
          <a:p>
            <a:r>
              <a:rPr lang="en-US" smtClean="0"/>
              <a:t>Edwige Tournefier</a:t>
            </a:r>
            <a:endParaRPr lang="fr-B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Le LAPP</a:t>
            </a:r>
            <a:endParaRPr lang="en-GB" dirty="0"/>
          </a:p>
        </p:txBody>
      </p:sp>
      <p:sp>
        <p:nvSpPr>
          <p:cNvPr id="3" name="Espace réservé du contenu 2"/>
          <p:cNvSpPr>
            <a:spLocks noGrp="1"/>
          </p:cNvSpPr>
          <p:nvPr>
            <p:ph idx="1"/>
          </p:nvPr>
        </p:nvSpPr>
        <p:spPr/>
        <p:txBody>
          <a:bodyPr/>
          <a:lstStyle/>
          <a:p>
            <a:pPr marL="0" indent="0">
              <a:buNone/>
            </a:pPr>
            <a:r>
              <a:rPr lang="en-GB" dirty="0" smtClean="0">
                <a:solidFill>
                  <a:srgbClr val="C00000"/>
                </a:solidFill>
              </a:rPr>
              <a:t>LAPP</a:t>
            </a:r>
            <a:r>
              <a:rPr lang="en-GB" dirty="0" smtClean="0"/>
              <a:t> = </a:t>
            </a:r>
            <a:r>
              <a:rPr lang="en-GB" dirty="0" err="1" smtClean="0">
                <a:solidFill>
                  <a:srgbClr val="C00000"/>
                </a:solidFill>
              </a:rPr>
              <a:t>L</a:t>
            </a:r>
            <a:r>
              <a:rPr lang="en-GB" dirty="0" err="1" smtClean="0"/>
              <a:t>aboratoire</a:t>
            </a:r>
            <a:r>
              <a:rPr lang="en-GB" dirty="0" smtClean="0"/>
              <a:t> </a:t>
            </a:r>
            <a:r>
              <a:rPr lang="en-GB" dirty="0" err="1" smtClean="0"/>
              <a:t>d’</a:t>
            </a:r>
            <a:r>
              <a:rPr lang="en-GB" dirty="0" err="1" smtClean="0">
                <a:solidFill>
                  <a:srgbClr val="C00000"/>
                </a:solidFill>
              </a:rPr>
              <a:t>A</a:t>
            </a:r>
            <a:r>
              <a:rPr lang="en-GB" dirty="0" err="1" smtClean="0"/>
              <a:t>nnecy</a:t>
            </a:r>
            <a:r>
              <a:rPr lang="en-GB" dirty="0" smtClean="0"/>
              <a:t>-le-Vieux de </a:t>
            </a:r>
            <a:r>
              <a:rPr lang="en-GB" dirty="0" smtClean="0">
                <a:solidFill>
                  <a:srgbClr val="C00000"/>
                </a:solidFill>
              </a:rPr>
              <a:t>P</a:t>
            </a:r>
            <a:r>
              <a:rPr lang="en-GB" dirty="0" smtClean="0"/>
              <a:t>hysique des </a:t>
            </a:r>
            <a:r>
              <a:rPr lang="en-GB" dirty="0" err="1" smtClean="0">
                <a:solidFill>
                  <a:srgbClr val="C00000"/>
                </a:solidFill>
              </a:rPr>
              <a:t>P</a:t>
            </a:r>
            <a:r>
              <a:rPr lang="en-GB" dirty="0" err="1" smtClean="0"/>
              <a:t>articules</a:t>
            </a: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r>
              <a:rPr lang="en-GB" sz="2000" dirty="0" smtClean="0"/>
              <a:t>Le LAPP </a:t>
            </a:r>
            <a:r>
              <a:rPr lang="en-GB" sz="2000" dirty="0" err="1" smtClean="0"/>
              <a:t>est</a:t>
            </a:r>
            <a:r>
              <a:rPr lang="en-GB" sz="2000" dirty="0" smtClean="0"/>
              <a:t> </a:t>
            </a:r>
            <a:r>
              <a:rPr lang="en-GB" sz="2000" dirty="0" err="1" smtClean="0"/>
              <a:t>une</a:t>
            </a:r>
            <a:r>
              <a:rPr lang="en-GB" sz="2000" dirty="0" smtClean="0"/>
              <a:t> </a:t>
            </a:r>
            <a:r>
              <a:rPr lang="en-GB" sz="2000" dirty="0" err="1"/>
              <a:t>u</a:t>
            </a:r>
            <a:r>
              <a:rPr lang="en-GB" sz="2000" dirty="0" err="1" smtClean="0"/>
              <a:t>nité</a:t>
            </a:r>
            <a:r>
              <a:rPr lang="en-GB" sz="2000" dirty="0" smtClean="0"/>
              <a:t> </a:t>
            </a:r>
            <a:r>
              <a:rPr lang="en-GB" sz="2000" dirty="0" err="1" smtClean="0"/>
              <a:t>mixte</a:t>
            </a:r>
            <a:r>
              <a:rPr lang="en-GB" sz="2000" dirty="0" smtClean="0"/>
              <a:t> du </a:t>
            </a:r>
            <a:r>
              <a:rPr lang="en-GB" sz="2000" dirty="0" smtClean="0">
                <a:solidFill>
                  <a:srgbClr val="002060"/>
                </a:solidFill>
              </a:rPr>
              <a:t>CNRS</a:t>
            </a:r>
            <a:r>
              <a:rPr lang="en-GB" sz="2000" dirty="0" smtClean="0"/>
              <a:t> et de </a:t>
            </a:r>
            <a:r>
              <a:rPr lang="en-GB" sz="2000" dirty="0" err="1" smtClean="0">
                <a:solidFill>
                  <a:srgbClr val="002060"/>
                </a:solidFill>
              </a:rPr>
              <a:t>l’Université</a:t>
            </a:r>
            <a:r>
              <a:rPr lang="en-GB" sz="2000" dirty="0" smtClean="0">
                <a:solidFill>
                  <a:srgbClr val="002060"/>
                </a:solidFill>
              </a:rPr>
              <a:t> </a:t>
            </a:r>
            <a:r>
              <a:rPr lang="en-GB" sz="2000" dirty="0" err="1" smtClean="0">
                <a:solidFill>
                  <a:srgbClr val="002060"/>
                </a:solidFill>
              </a:rPr>
              <a:t>Savoie</a:t>
            </a:r>
            <a:r>
              <a:rPr lang="en-GB" sz="2000" dirty="0" smtClean="0">
                <a:solidFill>
                  <a:srgbClr val="002060"/>
                </a:solidFill>
              </a:rPr>
              <a:t> Mont Blanc</a:t>
            </a:r>
            <a:endParaRPr lang="en-GB" sz="2000" dirty="0">
              <a:solidFill>
                <a:srgbClr val="002060"/>
              </a:solidFill>
            </a:endParaRPr>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5" name="Espace réservé du pied de page 4"/>
          <p:cNvSpPr>
            <a:spLocks noGrp="1"/>
          </p:cNvSpPr>
          <p:nvPr>
            <p:ph type="ftr" sz="quarter" idx="11"/>
          </p:nvPr>
        </p:nvSpPr>
        <p:spPr/>
        <p:txBody>
          <a:bodyPr/>
          <a:lstStyle/>
          <a:p>
            <a:r>
              <a:rPr lang="fr-BE" smtClean="0"/>
              <a:t>Masterclass</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3</a:t>
            </a:fld>
            <a:endParaRPr lang="fr-BE" dirty="0"/>
          </a:p>
        </p:txBody>
      </p:sp>
      <p:pic>
        <p:nvPicPr>
          <p:cNvPr id="7" name="Image 6" descr="Z:\Isabelle\Qualité\PROCESSUS Entrants Sortants\Livrets d'accueil\DSCN246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299" y="1726362"/>
            <a:ext cx="3776265" cy="2355364"/>
          </a:xfrm>
          <a:prstGeom prst="rect">
            <a:avLst/>
          </a:prstGeom>
          <a:noFill/>
          <a:ln>
            <a:noFill/>
          </a:ln>
        </p:spPr>
      </p:pic>
      <p:pic>
        <p:nvPicPr>
          <p:cNvPr id="9" name="Image 8"/>
          <p:cNvPicPr>
            <a:picLocks noChangeAspect="1"/>
          </p:cNvPicPr>
          <p:nvPr/>
        </p:nvPicPr>
        <p:blipFill>
          <a:blip r:embed="rId3"/>
          <a:stretch>
            <a:fillRect/>
          </a:stretch>
        </p:blipFill>
        <p:spPr>
          <a:xfrm>
            <a:off x="3779912" y="4899160"/>
            <a:ext cx="1217035" cy="676425"/>
          </a:xfrm>
          <a:prstGeom prst="rect">
            <a:avLst/>
          </a:prstGeom>
        </p:spPr>
      </p:pic>
      <p:pic>
        <p:nvPicPr>
          <p:cNvPr id="10" name="Image 9"/>
          <p:cNvPicPr>
            <a:picLocks noChangeAspect="1"/>
          </p:cNvPicPr>
          <p:nvPr/>
        </p:nvPicPr>
        <p:blipFill>
          <a:blip r:embed="rId4"/>
          <a:stretch>
            <a:fillRect/>
          </a:stretch>
        </p:blipFill>
        <p:spPr>
          <a:xfrm>
            <a:off x="6852530" y="4899160"/>
            <a:ext cx="767470" cy="1057691"/>
          </a:xfrm>
          <a:prstGeom prst="rect">
            <a:avLst/>
          </a:prstGeom>
        </p:spPr>
      </p:pic>
    </p:spTree>
    <p:extLst>
      <p:ext uri="{BB962C8B-B14F-4D97-AF65-F5344CB8AC3E}">
        <p14:creationId xmlns:p14="http://schemas.microsoft.com/office/powerpoint/2010/main" val="3495611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latin typeface="Berlin Sans FB" pitchFamily="34" charset="0"/>
              </a:rPr>
              <a:t>Quarks et hadrons </a:t>
            </a:r>
            <a:endParaRPr lang="fr-FR" dirty="0">
              <a:solidFill>
                <a:srgbClr val="FF0000"/>
              </a:solidFill>
              <a:latin typeface="Berlin Sans FB" pitchFamily="34" charset="0"/>
            </a:endParaRPr>
          </a:p>
        </p:txBody>
      </p:sp>
      <p:pic>
        <p:nvPicPr>
          <p:cNvPr id="3075" name="Picture 3"/>
          <p:cNvPicPr>
            <a:picLocks noChangeAspect="1" noChangeArrowheads="1"/>
          </p:cNvPicPr>
          <p:nvPr/>
        </p:nvPicPr>
        <p:blipFill>
          <a:blip r:embed="rId2" cstate="print"/>
          <a:srcRect/>
          <a:stretch>
            <a:fillRect/>
          </a:stretch>
        </p:blipFill>
        <p:spPr bwMode="auto">
          <a:xfrm>
            <a:off x="5286380" y="1521849"/>
            <a:ext cx="3357586" cy="4407481"/>
          </a:xfrm>
          <a:prstGeom prst="rect">
            <a:avLst/>
          </a:prstGeom>
          <a:noFill/>
          <a:ln w="9525">
            <a:noFill/>
            <a:miter lim="800000"/>
            <a:headEnd/>
            <a:tailEnd/>
          </a:ln>
          <a:effectLst/>
        </p:spPr>
      </p:pic>
      <p:sp>
        <p:nvSpPr>
          <p:cNvPr id="6"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grpSp>
        <p:nvGrpSpPr>
          <p:cNvPr id="3" name="Groupe 2"/>
          <p:cNvGrpSpPr/>
          <p:nvPr/>
        </p:nvGrpSpPr>
        <p:grpSpPr>
          <a:xfrm>
            <a:off x="259904" y="1703675"/>
            <a:ext cx="4055919" cy="1941349"/>
            <a:chOff x="259904" y="1703675"/>
            <a:chExt cx="4055919" cy="1941349"/>
          </a:xfrm>
        </p:grpSpPr>
        <p:sp>
          <p:nvSpPr>
            <p:cNvPr id="8" name="ZoneTexte 7"/>
            <p:cNvSpPr txBox="1"/>
            <p:nvPr/>
          </p:nvSpPr>
          <p:spPr>
            <a:xfrm>
              <a:off x="640904" y="1703675"/>
              <a:ext cx="2590800" cy="830997"/>
            </a:xfrm>
            <a:prstGeom prst="rect">
              <a:avLst/>
            </a:prstGeom>
            <a:solidFill>
              <a:schemeClr val="bg1">
                <a:lumMod val="50000"/>
              </a:schemeClr>
            </a:solidFill>
          </p:spPr>
          <p:txBody>
            <a:bodyPr wrap="square" rtlCol="0">
              <a:spAutoFit/>
            </a:bodyPr>
            <a:lstStyle/>
            <a:p>
              <a:r>
                <a:rPr lang="fr-FR" sz="2400" b="1" dirty="0" smtClean="0">
                  <a:solidFill>
                    <a:srgbClr val="5FE3FD"/>
                  </a:solidFill>
                  <a:latin typeface="Arial" pitchFamily="34" charset="0"/>
                  <a:cs typeface="Arial" pitchFamily="34" charset="0"/>
                </a:rPr>
                <a:t>trois</a:t>
              </a:r>
              <a:r>
                <a:rPr lang="fr-FR" sz="2400" b="1" dirty="0" smtClean="0">
                  <a:latin typeface="Arial" pitchFamily="34" charset="0"/>
                  <a:cs typeface="Arial" pitchFamily="34" charset="0"/>
                </a:rPr>
                <a:t> </a:t>
              </a:r>
              <a:r>
                <a:rPr lang="fr-FR" sz="2400" b="1" dirty="0" smtClean="0">
                  <a:solidFill>
                    <a:srgbClr val="5FE3FD"/>
                  </a:solidFill>
                  <a:latin typeface="Arial" pitchFamily="34" charset="0"/>
                  <a:cs typeface="Arial" pitchFamily="34" charset="0"/>
                </a:rPr>
                <a:t>quarks</a:t>
              </a:r>
              <a:r>
                <a:rPr lang="fr-FR" sz="2400" b="1" dirty="0" smtClean="0">
                  <a:solidFill>
                    <a:srgbClr val="00B0F0"/>
                  </a:solidFill>
                  <a:latin typeface="Arial" pitchFamily="34" charset="0"/>
                  <a:cs typeface="Arial" pitchFamily="34" charset="0"/>
                </a:rPr>
                <a:t> </a:t>
              </a:r>
              <a:r>
                <a:rPr lang="fr-FR" sz="2400" b="1" dirty="0" smtClean="0">
                  <a:solidFill>
                    <a:schemeClr val="bg1"/>
                  </a:solidFill>
                  <a:latin typeface="Arial" pitchFamily="34" charset="0"/>
                  <a:cs typeface="Arial" pitchFamily="34" charset="0"/>
                </a:rPr>
                <a:t>= </a:t>
              </a:r>
              <a:r>
                <a:rPr lang="fr-FR" sz="2400" b="1" dirty="0" smtClean="0">
                  <a:solidFill>
                    <a:srgbClr val="FFC000"/>
                  </a:solidFill>
                  <a:latin typeface="Arial" pitchFamily="34" charset="0"/>
                  <a:cs typeface="Arial" pitchFamily="34" charset="0"/>
                </a:rPr>
                <a:t>les baryons</a:t>
              </a:r>
            </a:p>
          </p:txBody>
        </p:sp>
        <p:sp>
          <p:nvSpPr>
            <p:cNvPr id="9" name="Rectangle 8"/>
            <p:cNvSpPr/>
            <p:nvPr/>
          </p:nvSpPr>
          <p:spPr>
            <a:xfrm>
              <a:off x="259904" y="2814027"/>
              <a:ext cx="4055919" cy="830997"/>
            </a:xfrm>
            <a:prstGeom prst="rect">
              <a:avLst/>
            </a:prstGeom>
            <a:solidFill>
              <a:schemeClr val="bg1">
                <a:lumMod val="50000"/>
              </a:schemeClr>
            </a:solidFill>
          </p:spPr>
          <p:txBody>
            <a:bodyPr wrap="none">
              <a:spAutoFit/>
            </a:bodyPr>
            <a:lstStyle/>
            <a:p>
              <a:r>
                <a:rPr lang="fr-FR" sz="2400" b="1" dirty="0" smtClean="0">
                  <a:solidFill>
                    <a:srgbClr val="5FE3FD"/>
                  </a:solidFill>
                  <a:latin typeface="Arial" pitchFamily="34" charset="0"/>
                  <a:cs typeface="Arial" pitchFamily="34" charset="0"/>
                </a:rPr>
                <a:t>un quark </a:t>
              </a:r>
              <a:r>
                <a:rPr lang="fr-FR" sz="2400" b="1" dirty="0" smtClean="0">
                  <a:latin typeface="Arial" pitchFamily="34" charset="0"/>
                  <a:cs typeface="Arial" pitchFamily="34" charset="0"/>
                </a:rPr>
                <a:t> </a:t>
              </a:r>
              <a:r>
                <a:rPr lang="fr-FR" sz="2400" b="1" dirty="0" smtClean="0">
                  <a:solidFill>
                    <a:schemeClr val="bg1"/>
                  </a:solidFill>
                  <a:latin typeface="Arial" pitchFamily="34" charset="0"/>
                  <a:cs typeface="Arial" pitchFamily="34" charset="0"/>
                </a:rPr>
                <a:t>+</a:t>
              </a:r>
            </a:p>
            <a:p>
              <a:r>
                <a:rPr lang="fr-FR" sz="2400" b="1" dirty="0" smtClean="0">
                  <a:solidFill>
                    <a:srgbClr val="5FE3FD"/>
                  </a:solidFill>
                  <a:latin typeface="Arial" pitchFamily="34" charset="0"/>
                  <a:cs typeface="Arial" pitchFamily="34" charset="0"/>
                </a:rPr>
                <a:t>un</a:t>
              </a:r>
              <a:r>
                <a:rPr lang="fr-FR" sz="2400" b="1" dirty="0" smtClean="0">
                  <a:latin typeface="Arial" pitchFamily="34" charset="0"/>
                  <a:cs typeface="Arial" pitchFamily="34" charset="0"/>
                </a:rPr>
                <a:t> </a:t>
              </a:r>
              <a:r>
                <a:rPr lang="fr-FR" sz="2400" b="1" dirty="0" smtClean="0">
                  <a:solidFill>
                    <a:srgbClr val="5FE3FD"/>
                  </a:solidFill>
                  <a:latin typeface="Arial" pitchFamily="34" charset="0"/>
                  <a:cs typeface="Arial" pitchFamily="34" charset="0"/>
                </a:rPr>
                <a:t>antiquark</a:t>
              </a:r>
              <a:r>
                <a:rPr lang="fr-FR" sz="2400" b="1" dirty="0" smtClean="0">
                  <a:latin typeface="Arial" pitchFamily="34" charset="0"/>
                  <a:cs typeface="Arial" pitchFamily="34" charset="0"/>
                </a:rPr>
                <a:t> </a:t>
              </a:r>
              <a:r>
                <a:rPr lang="fr-FR" sz="2400" b="1" dirty="0" smtClean="0">
                  <a:solidFill>
                    <a:schemeClr val="bg1"/>
                  </a:solidFill>
                  <a:latin typeface="Arial" pitchFamily="34" charset="0"/>
                  <a:cs typeface="Arial" pitchFamily="34" charset="0"/>
                </a:rPr>
                <a:t>=</a:t>
              </a:r>
              <a:r>
                <a:rPr lang="fr-FR" sz="2400" b="1" dirty="0" smtClean="0">
                  <a:latin typeface="Arial" pitchFamily="34" charset="0"/>
                  <a:cs typeface="Arial" pitchFamily="34" charset="0"/>
                </a:rPr>
                <a:t> </a:t>
              </a:r>
              <a:r>
                <a:rPr lang="fr-FR" sz="2400" b="1" dirty="0" smtClean="0">
                  <a:solidFill>
                    <a:srgbClr val="FFC000"/>
                  </a:solidFill>
                  <a:latin typeface="Arial" pitchFamily="34" charset="0"/>
                  <a:cs typeface="Arial" pitchFamily="34" charset="0"/>
                </a:rPr>
                <a:t>les mésons</a:t>
              </a:r>
              <a:endParaRPr lang="fr-FR" sz="2400" b="1" dirty="0"/>
            </a:p>
          </p:txBody>
        </p:sp>
      </p:grpSp>
      <p:sp>
        <p:nvSpPr>
          <p:cNvPr id="11" name="Rectangle 10"/>
          <p:cNvSpPr/>
          <p:nvPr/>
        </p:nvSpPr>
        <p:spPr>
          <a:xfrm>
            <a:off x="107504" y="4221088"/>
            <a:ext cx="4572000" cy="2062103"/>
          </a:xfrm>
          <a:prstGeom prst="rect">
            <a:avLst/>
          </a:prstGeom>
          <a:solidFill>
            <a:schemeClr val="bg1">
              <a:lumMod val="50000"/>
            </a:schemeClr>
          </a:solidFill>
        </p:spPr>
        <p:txBody>
          <a:bodyPr>
            <a:spAutoFit/>
          </a:bodyPr>
          <a:lstStyle/>
          <a:p>
            <a:r>
              <a:rPr lang="fr-FR" sz="3200" b="1" dirty="0" smtClean="0">
                <a:solidFill>
                  <a:srgbClr val="FFC000"/>
                </a:solidFill>
                <a:latin typeface="Arial" pitchFamily="34" charset="0"/>
                <a:cs typeface="Arial" pitchFamily="34" charset="0"/>
              </a:rPr>
              <a:t>BARYONS+MESONS=HADRONS</a:t>
            </a:r>
            <a:r>
              <a:rPr lang="fr-FR" sz="3200" b="1" dirty="0" smtClean="0">
                <a:latin typeface="Arial" pitchFamily="34" charset="0"/>
                <a:cs typeface="Arial" pitchFamily="34" charset="0"/>
              </a:rPr>
              <a:t> </a:t>
            </a:r>
            <a:r>
              <a:rPr lang="fr-FR" sz="3200" b="1" dirty="0" smtClean="0">
                <a:solidFill>
                  <a:schemeClr val="bg1"/>
                </a:solidFill>
                <a:latin typeface="Arial" pitchFamily="34" charset="0"/>
                <a:cs typeface="Arial" pitchFamily="34" charset="0"/>
                <a:sym typeface="Wingdings" pitchFamily="2" charset="2"/>
              </a:rPr>
              <a:t></a:t>
            </a:r>
            <a:r>
              <a:rPr lang="fr-FR" sz="3200" b="1" dirty="0" smtClean="0">
                <a:latin typeface="Arial" pitchFamily="34" charset="0"/>
                <a:cs typeface="Arial" pitchFamily="34" charset="0"/>
                <a:sym typeface="Wingdings" pitchFamily="2" charset="2"/>
              </a:rPr>
              <a:t> </a:t>
            </a:r>
            <a:r>
              <a:rPr lang="fr-FR" sz="3200" b="1" dirty="0" smtClean="0">
                <a:solidFill>
                  <a:schemeClr val="bg1"/>
                </a:solidFill>
                <a:latin typeface="Arial" pitchFamily="34" charset="0"/>
                <a:cs typeface="Arial" pitchFamily="34" charset="0"/>
              </a:rPr>
              <a:t>les particules sensibles à  l’interaction forte </a:t>
            </a:r>
            <a:endParaRPr lang="en-US" sz="3200" b="1" dirty="0" smtClean="0">
              <a:solidFill>
                <a:schemeClr val="bg1"/>
              </a:solidFill>
              <a:latin typeface="Arial" pitchFamily="34" charset="0"/>
              <a:cs typeface="Arial" pitchFamily="34" charset="0"/>
            </a:endParaRPr>
          </a:p>
        </p:txBody>
      </p:sp>
      <p:sp>
        <p:nvSpPr>
          <p:cNvPr id="13" name="Espace réservé du pied de page 12"/>
          <p:cNvSpPr>
            <a:spLocks noGrp="1"/>
          </p:cNvSpPr>
          <p:nvPr>
            <p:ph type="ftr" sz="quarter" idx="11"/>
          </p:nvPr>
        </p:nvSpPr>
        <p:spPr/>
        <p:txBody>
          <a:bodyPr/>
          <a:lstStyle/>
          <a:p>
            <a:r>
              <a:rPr lang="fr-BE" smtClean="0"/>
              <a:t>Masterclass</a:t>
            </a:r>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30</a:t>
            </a:fld>
            <a:endParaRPr lang="fr-BE" dirty="0"/>
          </a:p>
        </p:txBody>
      </p:sp>
      <p:sp>
        <p:nvSpPr>
          <p:cNvPr id="5" name="Espace réservé de la date 4"/>
          <p:cNvSpPr>
            <a:spLocks noGrp="1"/>
          </p:cNvSpPr>
          <p:nvPr>
            <p:ph type="dt" sz="half" idx="10"/>
          </p:nvPr>
        </p:nvSpPr>
        <p:spPr/>
        <p:txBody>
          <a:bodyPr/>
          <a:lstStyle/>
          <a:p>
            <a:r>
              <a:rPr lang="en-US" smtClean="0"/>
              <a:t>Edwige Tournefier</a:t>
            </a:r>
            <a:endParaRPr lang="fr-BE"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normAutofit fontScale="92500"/>
          </a:bodyPr>
          <a:lstStyle/>
          <a:p>
            <a:pPr algn="ctr"/>
            <a:r>
              <a:rPr lang="en-US" sz="6000" dirty="0" smtClean="0">
                <a:solidFill>
                  <a:srgbClr val="3703C9"/>
                </a:solidFill>
                <a:latin typeface="Arial Narrow" pitchFamily="34" charset="0"/>
              </a:rPr>
              <a:t>Les métiers de la </a:t>
            </a:r>
            <a:r>
              <a:rPr lang="en-US" sz="6000" dirty="0" err="1" smtClean="0">
                <a:solidFill>
                  <a:srgbClr val="3703C9"/>
                </a:solidFill>
                <a:latin typeface="Arial Narrow" pitchFamily="34" charset="0"/>
              </a:rPr>
              <a:t>recherche</a:t>
            </a:r>
            <a:endParaRPr lang="en-US" sz="6000" dirty="0" smtClean="0">
              <a:solidFill>
                <a:srgbClr val="3703C9"/>
              </a:solidFill>
              <a:latin typeface="Arial Narrow" pitchFamily="34" charset="0"/>
            </a:endParaRPr>
          </a:p>
          <a:p>
            <a:endParaRPr lang="fr-FR" dirty="0"/>
          </a:p>
        </p:txBody>
      </p:sp>
      <p:sp>
        <p:nvSpPr>
          <p:cNvPr id="4" name="Espace réservé du pied de page 3"/>
          <p:cNvSpPr>
            <a:spLocks noGrp="1"/>
          </p:cNvSpPr>
          <p:nvPr>
            <p:ph type="ftr" sz="quarter" idx="11"/>
          </p:nvPr>
        </p:nvSpPr>
        <p:spPr/>
        <p:txBody>
          <a:bodyPr/>
          <a:lstStyle/>
          <a:p>
            <a:r>
              <a:rPr lang="fr-FR" smtClean="0">
                <a:solidFill>
                  <a:srgbClr val="FF0000"/>
                </a:solidFill>
              </a:rPr>
              <a:t>Masterclass</a:t>
            </a:r>
            <a:endParaRPr lang="fr-BE" dirty="0">
              <a:solidFill>
                <a:srgbClr val="FF0000"/>
              </a:solidFill>
            </a:endParaRPr>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31</a:t>
            </a:fld>
            <a:endParaRPr lang="fr-BE"/>
          </a:p>
        </p:txBody>
      </p:sp>
      <p:sp>
        <p:nvSpPr>
          <p:cNvPr id="7" name="Espace réservé de la date 6"/>
          <p:cNvSpPr>
            <a:spLocks noGrp="1"/>
          </p:cNvSpPr>
          <p:nvPr>
            <p:ph type="dt" sz="half" idx="10"/>
          </p:nvPr>
        </p:nvSpPr>
        <p:spPr/>
        <p:txBody>
          <a:bodyPr/>
          <a:lstStyle/>
          <a:p>
            <a:r>
              <a:rPr lang="en-US" smtClean="0"/>
              <a:t>Edwige Tournefier</a:t>
            </a:r>
            <a:endParaRPr lang="fr-BE"/>
          </a:p>
        </p:txBody>
      </p:sp>
    </p:spTree>
    <p:extLst>
      <p:ext uri="{BB962C8B-B14F-4D97-AF65-F5344CB8AC3E}">
        <p14:creationId xmlns:p14="http://schemas.microsoft.com/office/powerpoint/2010/main" val="2307454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357422" y="1904466"/>
            <a:ext cx="4406265" cy="4006215"/>
          </a:xfrm>
          <a:prstGeom prst="rect">
            <a:avLst/>
          </a:prstGeom>
          <a:noFill/>
          <a:ln w="9525">
            <a:noFill/>
            <a:miter lim="800000"/>
            <a:headEnd/>
            <a:tailEnd/>
          </a:ln>
          <a:effectLst/>
        </p:spPr>
      </p:pic>
      <p:sp>
        <p:nvSpPr>
          <p:cNvPr id="8194" name="Rectangle 2"/>
          <p:cNvSpPr>
            <a:spLocks noGrp="1" noChangeArrowheads="1"/>
          </p:cNvSpPr>
          <p:nvPr>
            <p:ph type="title"/>
          </p:nvPr>
        </p:nvSpPr>
        <p:spPr>
          <a:xfrm>
            <a:off x="1835696" y="171450"/>
            <a:ext cx="5357010" cy="666750"/>
          </a:xfrm>
          <a:solidFill>
            <a:srgbClr val="FFFF99"/>
          </a:solidFill>
          <a:ln>
            <a:solidFill>
              <a:srgbClr val="FF0000"/>
            </a:solidFill>
          </a:ln>
        </p:spPr>
        <p:txBody>
          <a:bodyPr>
            <a:normAutofit/>
          </a:bodyPr>
          <a:lstStyle/>
          <a:p>
            <a:r>
              <a:rPr lang="fr-FR" altLang="fr-FR" sz="3200" b="1" dirty="0">
                <a:solidFill>
                  <a:srgbClr val="FF0000"/>
                </a:solidFill>
              </a:rPr>
              <a:t>Les laboratoires de </a:t>
            </a:r>
            <a:r>
              <a:rPr lang="fr-FR" altLang="fr-FR" sz="3200" b="1" dirty="0" smtClean="0">
                <a:solidFill>
                  <a:srgbClr val="FF0000"/>
                </a:solidFill>
              </a:rPr>
              <a:t>l’IN2P3</a:t>
            </a:r>
            <a:endParaRPr lang="fr-FR" altLang="fr-FR" dirty="0"/>
          </a:p>
        </p:txBody>
      </p:sp>
      <p:sp>
        <p:nvSpPr>
          <p:cNvPr id="8197" name="Line 5"/>
          <p:cNvSpPr>
            <a:spLocks noChangeShapeType="1"/>
          </p:cNvSpPr>
          <p:nvPr/>
        </p:nvSpPr>
        <p:spPr bwMode="auto">
          <a:xfrm>
            <a:off x="4499529" y="1721910"/>
            <a:ext cx="163983" cy="1254125"/>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198" name="Text Box 6"/>
          <p:cNvSpPr txBox="1">
            <a:spLocks noChangeArrowheads="1"/>
          </p:cNvSpPr>
          <p:nvPr/>
        </p:nvSpPr>
        <p:spPr bwMode="auto">
          <a:xfrm>
            <a:off x="1187624" y="1412776"/>
            <a:ext cx="7310437" cy="338554"/>
          </a:xfrm>
          <a:prstGeom prst="rect">
            <a:avLst/>
          </a:prstGeom>
          <a:noFill/>
          <a:ln w="9525">
            <a:noFill/>
            <a:miter lim="800000"/>
            <a:headEnd/>
            <a:tailEnd/>
          </a:ln>
          <a:effectLst/>
        </p:spPr>
        <p:txBody>
          <a:bodyPr>
            <a:spAutoFit/>
          </a:bodyPr>
          <a:lstStyle/>
          <a:p>
            <a:r>
              <a:rPr lang="fr-FR" altLang="fr-FR" sz="1600" dirty="0">
                <a:solidFill>
                  <a:srgbClr val="0000FF"/>
                </a:solidFill>
                <a:latin typeface="Berlin Sans FB" pitchFamily="34" charset="0"/>
              </a:rPr>
              <a:t>Région Parisienne : </a:t>
            </a:r>
            <a:r>
              <a:rPr lang="fr-FR" altLang="fr-FR" sz="1600" dirty="0">
                <a:solidFill>
                  <a:srgbClr val="FF0000"/>
                </a:solidFill>
                <a:latin typeface="Berlin Sans FB" pitchFamily="34" charset="0"/>
              </a:rPr>
              <a:t>IPNO, LAL, </a:t>
            </a:r>
            <a:r>
              <a:rPr lang="fr-FR" altLang="fr-FR" sz="1600" dirty="0" smtClean="0">
                <a:solidFill>
                  <a:srgbClr val="FF0000"/>
                </a:solidFill>
                <a:latin typeface="Berlin Sans FB" pitchFamily="34" charset="0"/>
              </a:rPr>
              <a:t>CSNSM, IMNC, LLR, APC, Siège IN2P3</a:t>
            </a:r>
            <a:endParaRPr lang="fr-FR" altLang="fr-FR" dirty="0">
              <a:latin typeface="Berlin Sans FB" pitchFamily="34" charset="0"/>
            </a:endParaRPr>
          </a:p>
        </p:txBody>
      </p:sp>
      <p:sp>
        <p:nvSpPr>
          <p:cNvPr id="8200" name="Line 8"/>
          <p:cNvSpPr>
            <a:spLocks noChangeShapeType="1"/>
          </p:cNvSpPr>
          <p:nvPr/>
        </p:nvSpPr>
        <p:spPr bwMode="auto">
          <a:xfrm>
            <a:off x="1198596" y="2366435"/>
            <a:ext cx="2587586" cy="395287"/>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1" name="Line 9"/>
          <p:cNvSpPr>
            <a:spLocks noChangeShapeType="1"/>
          </p:cNvSpPr>
          <p:nvPr/>
        </p:nvSpPr>
        <p:spPr bwMode="auto">
          <a:xfrm>
            <a:off x="1198596" y="4589974"/>
            <a:ext cx="2516148" cy="172012"/>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3" name="Line 11"/>
          <p:cNvSpPr>
            <a:spLocks noChangeShapeType="1"/>
          </p:cNvSpPr>
          <p:nvPr/>
        </p:nvSpPr>
        <p:spPr bwMode="auto">
          <a:xfrm flipH="1">
            <a:off x="6286512" y="2623610"/>
            <a:ext cx="1041602" cy="35242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5" name="Text Box 13"/>
          <p:cNvSpPr txBox="1">
            <a:spLocks noChangeArrowheads="1"/>
          </p:cNvSpPr>
          <p:nvPr/>
        </p:nvSpPr>
        <p:spPr bwMode="auto">
          <a:xfrm>
            <a:off x="214346" y="2188635"/>
            <a:ext cx="1900238" cy="2554545"/>
          </a:xfrm>
          <a:prstGeom prst="rect">
            <a:avLst/>
          </a:prstGeom>
          <a:noFill/>
          <a:ln w="9525">
            <a:noFill/>
            <a:miter lim="800000"/>
            <a:headEnd/>
            <a:tailEnd/>
          </a:ln>
          <a:effectLst/>
        </p:spPr>
        <p:txBody>
          <a:bodyPr>
            <a:spAutoFit/>
          </a:bodyPr>
          <a:lstStyle/>
          <a:p>
            <a:r>
              <a:rPr lang="fr-FR" altLang="fr-FR" sz="1600" dirty="0">
                <a:solidFill>
                  <a:srgbClr val="FF0000"/>
                </a:solidFill>
                <a:latin typeface="Berlin Sans FB" pitchFamily="34" charset="0"/>
              </a:rPr>
              <a:t>LPC Caen</a:t>
            </a:r>
          </a:p>
          <a:p>
            <a:endParaRPr lang="fr-FR" altLang="fr-FR" sz="1600" dirty="0" smtClean="0">
              <a:solidFill>
                <a:srgbClr val="FF0000"/>
              </a:solidFill>
              <a:latin typeface="Berlin Sans FB" pitchFamily="34" charset="0"/>
            </a:endParaRPr>
          </a:p>
          <a:p>
            <a:endParaRPr lang="fr-FR" altLang="fr-FR" sz="1600" dirty="0">
              <a:solidFill>
                <a:srgbClr val="FF0000"/>
              </a:solidFill>
              <a:latin typeface="Berlin Sans FB" pitchFamily="34" charset="0"/>
            </a:endParaRPr>
          </a:p>
          <a:p>
            <a:r>
              <a:rPr lang="fr-FR" altLang="fr-FR" sz="1600" dirty="0">
                <a:solidFill>
                  <a:srgbClr val="FF0000"/>
                </a:solidFill>
                <a:latin typeface="Berlin Sans FB" pitchFamily="34" charset="0"/>
              </a:rPr>
              <a:t>SUBATECH</a:t>
            </a:r>
          </a:p>
          <a:p>
            <a:r>
              <a:rPr lang="fr-FR" altLang="fr-FR" sz="1600" dirty="0">
                <a:solidFill>
                  <a:srgbClr val="0000FF"/>
                </a:solidFill>
                <a:latin typeface="Berlin Sans FB" pitchFamily="34" charset="0"/>
              </a:rPr>
              <a:t>Pays de Loire</a:t>
            </a:r>
          </a:p>
          <a:p>
            <a:endParaRPr lang="fr-FR" altLang="fr-FR" sz="1600" dirty="0">
              <a:solidFill>
                <a:srgbClr val="FF0000"/>
              </a:solidFill>
              <a:latin typeface="Berlin Sans FB" pitchFamily="34" charset="0"/>
            </a:endParaRPr>
          </a:p>
          <a:p>
            <a:r>
              <a:rPr lang="fr-FR" altLang="fr-FR" sz="1600" dirty="0">
                <a:solidFill>
                  <a:srgbClr val="FF0000"/>
                </a:solidFill>
                <a:latin typeface="Berlin Sans FB" pitchFamily="34" charset="0"/>
              </a:rPr>
              <a:t>LPC </a:t>
            </a:r>
            <a:r>
              <a:rPr lang="fr-FR" altLang="fr-FR" sz="1600" dirty="0" smtClean="0">
                <a:solidFill>
                  <a:srgbClr val="FF0000"/>
                </a:solidFill>
                <a:latin typeface="Berlin Sans FB" pitchFamily="34" charset="0"/>
              </a:rPr>
              <a:t>Clermont </a:t>
            </a:r>
          </a:p>
          <a:p>
            <a:r>
              <a:rPr lang="fr-FR" altLang="fr-FR" sz="1600" dirty="0" smtClean="0">
                <a:solidFill>
                  <a:srgbClr val="FF0000"/>
                </a:solidFill>
                <a:latin typeface="Berlin Sans FB" pitchFamily="34" charset="0"/>
              </a:rPr>
              <a:t>Ferrand </a:t>
            </a:r>
            <a:r>
              <a:rPr lang="fr-FR" altLang="fr-FR" sz="1600" dirty="0" smtClean="0">
                <a:solidFill>
                  <a:srgbClr val="0000FF"/>
                </a:solidFill>
                <a:latin typeface="Berlin Sans FB" pitchFamily="34" charset="0"/>
              </a:rPr>
              <a:t>Auvergne </a:t>
            </a:r>
            <a:endParaRPr lang="fr-FR" altLang="fr-FR" dirty="0">
              <a:solidFill>
                <a:srgbClr val="FF0000"/>
              </a:solidFill>
              <a:latin typeface="Berlin Sans FB" pitchFamily="34" charset="0"/>
            </a:endParaRPr>
          </a:p>
          <a:p>
            <a:endParaRPr lang="fr-FR" altLang="fr-FR" sz="1600" dirty="0" smtClean="0">
              <a:solidFill>
                <a:srgbClr val="FF0000"/>
              </a:solidFill>
              <a:latin typeface="Berlin Sans FB" pitchFamily="34" charset="0"/>
            </a:endParaRPr>
          </a:p>
          <a:p>
            <a:r>
              <a:rPr lang="fr-FR" altLang="fr-FR" sz="1600" dirty="0" smtClean="0">
                <a:solidFill>
                  <a:srgbClr val="FF0000"/>
                </a:solidFill>
                <a:latin typeface="Berlin Sans FB" pitchFamily="34" charset="0"/>
              </a:rPr>
              <a:t>CENBG</a:t>
            </a:r>
            <a:endParaRPr lang="fr-FR" altLang="fr-FR" dirty="0">
              <a:solidFill>
                <a:srgbClr val="FF0000"/>
              </a:solidFill>
              <a:latin typeface="Berlin Sans FB" pitchFamily="34" charset="0"/>
            </a:endParaRPr>
          </a:p>
        </p:txBody>
      </p:sp>
      <p:sp>
        <p:nvSpPr>
          <p:cNvPr id="8206" name="Text Box 14"/>
          <p:cNvSpPr txBox="1">
            <a:spLocks noChangeArrowheads="1"/>
          </p:cNvSpPr>
          <p:nvPr/>
        </p:nvSpPr>
        <p:spPr bwMode="auto">
          <a:xfrm>
            <a:off x="7283484" y="2397896"/>
            <a:ext cx="1525587" cy="584775"/>
          </a:xfrm>
          <a:prstGeom prst="rect">
            <a:avLst/>
          </a:prstGeom>
          <a:noFill/>
          <a:ln w="9525">
            <a:noFill/>
            <a:miter lim="800000"/>
            <a:headEnd/>
            <a:tailEnd/>
          </a:ln>
          <a:effectLst/>
        </p:spPr>
        <p:txBody>
          <a:bodyPr>
            <a:spAutoFit/>
          </a:bodyPr>
          <a:lstStyle/>
          <a:p>
            <a:r>
              <a:rPr lang="fr-FR" altLang="fr-FR" sz="1600" dirty="0" smtClean="0">
                <a:solidFill>
                  <a:srgbClr val="FF0000"/>
                </a:solidFill>
                <a:latin typeface="Berlin Sans FB" pitchFamily="34" charset="0"/>
              </a:rPr>
              <a:t>IPHC</a:t>
            </a:r>
            <a:endParaRPr lang="fr-FR" altLang="fr-FR" sz="1600" dirty="0">
              <a:solidFill>
                <a:srgbClr val="FF0000"/>
              </a:solidFill>
              <a:latin typeface="Berlin Sans FB" pitchFamily="34" charset="0"/>
            </a:endParaRPr>
          </a:p>
          <a:p>
            <a:endParaRPr lang="fr-FR" altLang="fr-FR" sz="1600" dirty="0">
              <a:solidFill>
                <a:srgbClr val="FF0000"/>
              </a:solidFill>
              <a:latin typeface="Berlin Sans FB" pitchFamily="34" charset="0"/>
            </a:endParaRPr>
          </a:p>
        </p:txBody>
      </p:sp>
      <p:sp>
        <p:nvSpPr>
          <p:cNvPr id="8207" name="Line 15"/>
          <p:cNvSpPr>
            <a:spLocks noChangeShapeType="1"/>
          </p:cNvSpPr>
          <p:nvPr/>
        </p:nvSpPr>
        <p:spPr bwMode="auto">
          <a:xfrm>
            <a:off x="1498634" y="3911876"/>
            <a:ext cx="3359118" cy="421482"/>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8" name="Line 16"/>
          <p:cNvSpPr>
            <a:spLocks noChangeShapeType="1"/>
          </p:cNvSpPr>
          <p:nvPr/>
        </p:nvSpPr>
        <p:spPr bwMode="auto">
          <a:xfrm flipH="1" flipV="1">
            <a:off x="5643568" y="5476366"/>
            <a:ext cx="1583943" cy="14287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9" name="Text Box 17"/>
          <p:cNvSpPr txBox="1">
            <a:spLocks noChangeArrowheads="1"/>
          </p:cNvSpPr>
          <p:nvPr/>
        </p:nvSpPr>
        <p:spPr bwMode="auto">
          <a:xfrm>
            <a:off x="6927246" y="5877272"/>
            <a:ext cx="1465262" cy="584775"/>
          </a:xfrm>
          <a:prstGeom prst="rect">
            <a:avLst/>
          </a:prstGeom>
          <a:noFill/>
          <a:ln w="9525">
            <a:noFill/>
            <a:miter lim="800000"/>
            <a:headEnd/>
            <a:tailEnd/>
          </a:ln>
          <a:effectLst/>
        </p:spPr>
        <p:txBody>
          <a:bodyPr>
            <a:spAutoFit/>
          </a:bodyPr>
          <a:lstStyle/>
          <a:p>
            <a:r>
              <a:rPr lang="fr-FR" altLang="fr-FR" sz="1600" dirty="0" smtClean="0">
                <a:solidFill>
                  <a:srgbClr val="0000FF"/>
                </a:solidFill>
                <a:latin typeface="Berlin Sans FB" pitchFamily="34" charset="0"/>
              </a:rPr>
              <a:t>Provence, Languedoc</a:t>
            </a:r>
            <a:endParaRPr lang="fr-FR" altLang="fr-FR" sz="1600" dirty="0">
              <a:solidFill>
                <a:srgbClr val="0000FF"/>
              </a:solidFill>
              <a:latin typeface="Berlin Sans FB" pitchFamily="34" charset="0"/>
            </a:endParaRPr>
          </a:p>
        </p:txBody>
      </p:sp>
      <p:sp>
        <p:nvSpPr>
          <p:cNvPr id="8211" name="Text Box 19"/>
          <p:cNvSpPr txBox="1">
            <a:spLocks noChangeArrowheads="1"/>
          </p:cNvSpPr>
          <p:nvPr/>
        </p:nvSpPr>
        <p:spPr bwMode="auto">
          <a:xfrm>
            <a:off x="3929058" y="5619242"/>
            <a:ext cx="1276350" cy="366712"/>
          </a:xfrm>
          <a:prstGeom prst="rect">
            <a:avLst/>
          </a:prstGeom>
          <a:noFill/>
          <a:ln w="9525">
            <a:noFill/>
            <a:miter lim="800000"/>
            <a:headEnd/>
            <a:tailEnd/>
          </a:ln>
          <a:effectLst/>
        </p:spPr>
        <p:txBody>
          <a:bodyPr>
            <a:spAutoFit/>
          </a:bodyPr>
          <a:lstStyle/>
          <a:p>
            <a:r>
              <a:rPr lang="fr-FR" altLang="fr-FR" sz="1800" dirty="0">
                <a:latin typeface="Berlin Sans FB" pitchFamily="34" charset="0"/>
              </a:rPr>
              <a:t>THEMIS</a:t>
            </a:r>
            <a:endParaRPr lang="fr-FR" altLang="fr-FR" sz="1600" dirty="0">
              <a:latin typeface="Berlin Sans FB" pitchFamily="34" charset="0"/>
            </a:endParaRPr>
          </a:p>
        </p:txBody>
      </p:sp>
      <p:sp>
        <p:nvSpPr>
          <p:cNvPr id="8212" name="Text Box 20"/>
          <p:cNvSpPr txBox="1">
            <a:spLocks noChangeArrowheads="1"/>
          </p:cNvSpPr>
          <p:nvPr/>
        </p:nvSpPr>
        <p:spPr bwMode="auto">
          <a:xfrm>
            <a:off x="134189" y="4624660"/>
            <a:ext cx="1506538" cy="338554"/>
          </a:xfrm>
          <a:prstGeom prst="rect">
            <a:avLst/>
          </a:prstGeom>
          <a:noFill/>
          <a:ln w="9525">
            <a:noFill/>
            <a:miter lim="800000"/>
            <a:headEnd/>
            <a:tailEnd/>
          </a:ln>
          <a:effectLst/>
        </p:spPr>
        <p:txBody>
          <a:bodyPr>
            <a:spAutoFit/>
          </a:bodyPr>
          <a:lstStyle/>
          <a:p>
            <a:r>
              <a:rPr lang="fr-FR" altLang="fr-FR" sz="1600" dirty="0" smtClean="0">
                <a:solidFill>
                  <a:srgbClr val="0000FF"/>
                </a:solidFill>
                <a:latin typeface="Berlin Sans FB" pitchFamily="34" charset="0"/>
              </a:rPr>
              <a:t>Aquitaine</a:t>
            </a:r>
            <a:endParaRPr lang="fr-FR" altLang="fr-FR" sz="1600" dirty="0">
              <a:solidFill>
                <a:srgbClr val="0000FF"/>
              </a:solidFill>
              <a:latin typeface="Berlin Sans FB" pitchFamily="34" charset="0"/>
            </a:endParaRPr>
          </a:p>
        </p:txBody>
      </p:sp>
      <p:sp>
        <p:nvSpPr>
          <p:cNvPr id="8213" name="Line 21"/>
          <p:cNvSpPr>
            <a:spLocks noChangeShapeType="1"/>
          </p:cNvSpPr>
          <p:nvPr/>
        </p:nvSpPr>
        <p:spPr bwMode="auto">
          <a:xfrm flipH="1" flipV="1">
            <a:off x="5715008" y="4547672"/>
            <a:ext cx="945224" cy="15397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15" name="Text Box 23"/>
          <p:cNvSpPr txBox="1">
            <a:spLocks noChangeArrowheads="1"/>
          </p:cNvSpPr>
          <p:nvPr/>
        </p:nvSpPr>
        <p:spPr bwMode="auto">
          <a:xfrm>
            <a:off x="5975384" y="3010960"/>
            <a:ext cx="184150" cy="366713"/>
          </a:xfrm>
          <a:prstGeom prst="rect">
            <a:avLst/>
          </a:prstGeom>
          <a:noFill/>
          <a:ln w="9525">
            <a:noFill/>
            <a:miter lim="800000"/>
            <a:headEnd/>
            <a:tailEnd/>
          </a:ln>
          <a:effectLst/>
        </p:spPr>
        <p:txBody>
          <a:bodyPr wrap="none">
            <a:spAutoFit/>
          </a:bodyPr>
          <a:lstStyle/>
          <a:p>
            <a:endParaRPr lang="fr-FR" sz="1800">
              <a:latin typeface="Berlin Sans FB" pitchFamily="34" charset="0"/>
            </a:endParaRPr>
          </a:p>
        </p:txBody>
      </p:sp>
      <p:sp>
        <p:nvSpPr>
          <p:cNvPr id="8217" name="Text Box 25"/>
          <p:cNvSpPr txBox="1">
            <a:spLocks noChangeArrowheads="1"/>
          </p:cNvSpPr>
          <p:nvPr/>
        </p:nvSpPr>
        <p:spPr bwMode="auto">
          <a:xfrm>
            <a:off x="7217605" y="2138438"/>
            <a:ext cx="1046158" cy="338554"/>
          </a:xfrm>
          <a:prstGeom prst="rect">
            <a:avLst/>
          </a:prstGeom>
          <a:noFill/>
          <a:ln w="9525">
            <a:noFill/>
            <a:miter lim="800000"/>
            <a:headEnd/>
            <a:tailEnd/>
          </a:ln>
          <a:effectLst/>
        </p:spPr>
        <p:txBody>
          <a:bodyPr wrap="square">
            <a:spAutoFit/>
          </a:bodyPr>
          <a:lstStyle/>
          <a:p>
            <a:r>
              <a:rPr lang="fr-FR" altLang="fr-FR" sz="1600" dirty="0">
                <a:solidFill>
                  <a:srgbClr val="0000FF"/>
                </a:solidFill>
                <a:latin typeface="Berlin Sans FB" pitchFamily="34" charset="0"/>
              </a:rPr>
              <a:t>Alsace</a:t>
            </a:r>
          </a:p>
        </p:txBody>
      </p:sp>
      <p:sp>
        <p:nvSpPr>
          <p:cNvPr id="8219" name="Line 27"/>
          <p:cNvSpPr>
            <a:spLocks noChangeShapeType="1"/>
          </p:cNvSpPr>
          <p:nvPr/>
        </p:nvSpPr>
        <p:spPr bwMode="auto">
          <a:xfrm>
            <a:off x="1428728" y="3118912"/>
            <a:ext cx="1928826" cy="50006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29" name="Rectangle 28"/>
          <p:cNvSpPr/>
          <p:nvPr/>
        </p:nvSpPr>
        <p:spPr>
          <a:xfrm>
            <a:off x="3571900" y="928670"/>
            <a:ext cx="2183226" cy="646331"/>
          </a:xfrm>
          <a:prstGeom prst="rect">
            <a:avLst/>
          </a:prstGeom>
        </p:spPr>
        <p:txBody>
          <a:bodyPr wrap="none">
            <a:spAutoFit/>
          </a:bodyPr>
          <a:lstStyle/>
          <a:p>
            <a:r>
              <a:rPr lang="en-US" dirty="0" smtClean="0">
                <a:latin typeface="Berlin Sans FB" pitchFamily="34" charset="0"/>
                <a:hlinkClick r:id="rId3"/>
              </a:rPr>
              <a:t>http://www.in2p3.fr/</a:t>
            </a:r>
            <a:endParaRPr lang="en-US" dirty="0" smtClean="0">
              <a:latin typeface="Berlin Sans FB" pitchFamily="34" charset="0"/>
            </a:endParaRPr>
          </a:p>
          <a:p>
            <a:endParaRPr lang="en-US" dirty="0">
              <a:latin typeface="Berlin Sans FB" pitchFamily="34" charset="0"/>
            </a:endParaRPr>
          </a:p>
        </p:txBody>
      </p:sp>
      <p:sp>
        <p:nvSpPr>
          <p:cNvPr id="30" name="Rectangle 29"/>
          <p:cNvSpPr/>
          <p:nvPr/>
        </p:nvSpPr>
        <p:spPr>
          <a:xfrm>
            <a:off x="6910555" y="3564639"/>
            <a:ext cx="1693893" cy="646331"/>
          </a:xfrm>
          <a:prstGeom prst="rect">
            <a:avLst/>
          </a:prstGeom>
        </p:spPr>
        <p:txBody>
          <a:bodyPr wrap="square">
            <a:spAutoFit/>
          </a:bodyPr>
          <a:lstStyle/>
          <a:p>
            <a:r>
              <a:rPr lang="fr-FR" altLang="fr-FR" dirty="0" smtClean="0">
                <a:solidFill>
                  <a:srgbClr val="FF0000"/>
                </a:solidFill>
                <a:latin typeface="Berlin Sans FB" pitchFamily="34" charset="0"/>
              </a:rPr>
              <a:t>IPNL, LMA,</a:t>
            </a:r>
          </a:p>
          <a:p>
            <a:r>
              <a:rPr lang="fr-FR" altLang="fr-FR" dirty="0" smtClean="0">
                <a:solidFill>
                  <a:srgbClr val="FF0000"/>
                </a:solidFill>
                <a:latin typeface="Berlin Sans FB" pitchFamily="34" charset="0"/>
              </a:rPr>
              <a:t>CCIN2P3</a:t>
            </a:r>
            <a:endParaRPr lang="fr-FR" altLang="fr-FR" dirty="0">
              <a:solidFill>
                <a:srgbClr val="FF0000"/>
              </a:solidFill>
              <a:latin typeface="Berlin Sans FB" pitchFamily="34" charset="0"/>
            </a:endParaRPr>
          </a:p>
        </p:txBody>
      </p:sp>
      <p:sp>
        <p:nvSpPr>
          <p:cNvPr id="31" name="Rectangle 30"/>
          <p:cNvSpPr/>
          <p:nvPr/>
        </p:nvSpPr>
        <p:spPr>
          <a:xfrm>
            <a:off x="7263775" y="5539947"/>
            <a:ext cx="792205" cy="369332"/>
          </a:xfrm>
          <a:prstGeom prst="rect">
            <a:avLst/>
          </a:prstGeom>
        </p:spPr>
        <p:txBody>
          <a:bodyPr wrap="none">
            <a:spAutoFit/>
          </a:bodyPr>
          <a:lstStyle/>
          <a:p>
            <a:r>
              <a:rPr lang="fr-FR" altLang="fr-FR" dirty="0" smtClean="0">
                <a:solidFill>
                  <a:srgbClr val="FF0000"/>
                </a:solidFill>
                <a:latin typeface="Berlin Sans FB" pitchFamily="34" charset="0"/>
              </a:rPr>
              <a:t>CPPM</a:t>
            </a:r>
            <a:endParaRPr lang="fr-FR" altLang="fr-FR" dirty="0">
              <a:solidFill>
                <a:srgbClr val="FF0000"/>
              </a:solidFill>
              <a:latin typeface="Berlin Sans FB" pitchFamily="34" charset="0"/>
            </a:endParaRPr>
          </a:p>
        </p:txBody>
      </p:sp>
      <p:sp>
        <p:nvSpPr>
          <p:cNvPr id="33" name="Rectangle 32"/>
          <p:cNvSpPr/>
          <p:nvPr/>
        </p:nvSpPr>
        <p:spPr>
          <a:xfrm>
            <a:off x="6636899" y="4516982"/>
            <a:ext cx="691215" cy="369332"/>
          </a:xfrm>
          <a:prstGeom prst="rect">
            <a:avLst/>
          </a:prstGeom>
        </p:spPr>
        <p:txBody>
          <a:bodyPr wrap="none">
            <a:spAutoFit/>
          </a:bodyPr>
          <a:lstStyle/>
          <a:p>
            <a:r>
              <a:rPr lang="fr-FR" altLang="fr-FR" dirty="0" smtClean="0">
                <a:solidFill>
                  <a:srgbClr val="FF0000"/>
                </a:solidFill>
                <a:latin typeface="Berlin Sans FB" pitchFamily="34" charset="0"/>
              </a:rPr>
              <a:t>LPSC</a:t>
            </a:r>
            <a:endParaRPr lang="en-US" dirty="0"/>
          </a:p>
        </p:txBody>
      </p:sp>
      <p:sp>
        <p:nvSpPr>
          <p:cNvPr id="34" name="Rectangle 33"/>
          <p:cNvSpPr/>
          <p:nvPr/>
        </p:nvSpPr>
        <p:spPr>
          <a:xfrm>
            <a:off x="7524328" y="3117686"/>
            <a:ext cx="795411" cy="369332"/>
          </a:xfrm>
          <a:prstGeom prst="rect">
            <a:avLst/>
          </a:prstGeom>
        </p:spPr>
        <p:txBody>
          <a:bodyPr wrap="none">
            <a:spAutoFit/>
          </a:bodyPr>
          <a:lstStyle/>
          <a:p>
            <a:r>
              <a:rPr lang="fr-FR" altLang="fr-FR" dirty="0" smtClean="0">
                <a:solidFill>
                  <a:srgbClr val="FF0000"/>
                </a:solidFill>
                <a:latin typeface="Berlin Sans FB" pitchFamily="34" charset="0"/>
              </a:rPr>
              <a:t>, </a:t>
            </a:r>
            <a:r>
              <a:rPr lang="fr-FR" altLang="fr-FR" dirty="0" err="1" smtClean="0">
                <a:solidFill>
                  <a:srgbClr val="FF0000"/>
                </a:solidFill>
                <a:latin typeface="Berlin Sans FB" pitchFamily="34" charset="0"/>
              </a:rPr>
              <a:t>Ulisse</a:t>
            </a:r>
            <a:endParaRPr lang="fr-FR" altLang="fr-FR" dirty="0" smtClean="0">
              <a:solidFill>
                <a:srgbClr val="FF0000"/>
              </a:solidFill>
              <a:latin typeface="Berlin Sans FB" pitchFamily="34" charset="0"/>
            </a:endParaRPr>
          </a:p>
        </p:txBody>
      </p:sp>
      <p:sp>
        <p:nvSpPr>
          <p:cNvPr id="35" name="Line 22"/>
          <p:cNvSpPr>
            <a:spLocks noChangeShapeType="1"/>
          </p:cNvSpPr>
          <p:nvPr/>
        </p:nvSpPr>
        <p:spPr bwMode="auto">
          <a:xfrm flipH="1" flipV="1">
            <a:off x="5143502" y="5333490"/>
            <a:ext cx="857257" cy="85725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36" name="Rectangle 35"/>
          <p:cNvSpPr/>
          <p:nvPr/>
        </p:nvSpPr>
        <p:spPr>
          <a:xfrm>
            <a:off x="6072198" y="5991497"/>
            <a:ext cx="718466" cy="369332"/>
          </a:xfrm>
          <a:prstGeom prst="rect">
            <a:avLst/>
          </a:prstGeom>
        </p:spPr>
        <p:txBody>
          <a:bodyPr wrap="none">
            <a:spAutoFit/>
          </a:bodyPr>
          <a:lstStyle/>
          <a:p>
            <a:r>
              <a:rPr lang="fr-FR" altLang="fr-FR" dirty="0" smtClean="0">
                <a:solidFill>
                  <a:srgbClr val="FF0000"/>
                </a:solidFill>
                <a:latin typeface="Berlin Sans FB" pitchFamily="34" charset="0"/>
              </a:rPr>
              <a:t>LPTA</a:t>
            </a:r>
            <a:endParaRPr lang="en-US" dirty="0"/>
          </a:p>
        </p:txBody>
      </p:sp>
      <p:sp>
        <p:nvSpPr>
          <p:cNvPr id="37"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pic>
        <p:nvPicPr>
          <p:cNvPr id="32" name="Image 31" descr="IN2P3-Q_SignV copie.jpg"/>
          <p:cNvPicPr>
            <a:picLocks noChangeAspect="1"/>
          </p:cNvPicPr>
          <p:nvPr/>
        </p:nvPicPr>
        <p:blipFill>
          <a:blip r:embed="rId4" cstate="print"/>
          <a:stretch>
            <a:fillRect/>
          </a:stretch>
        </p:blipFill>
        <p:spPr>
          <a:xfrm>
            <a:off x="214346" y="5035963"/>
            <a:ext cx="1813516" cy="1277630"/>
          </a:xfrm>
          <a:prstGeom prst="rect">
            <a:avLst/>
          </a:prstGeom>
        </p:spPr>
      </p:pic>
      <p:sp>
        <p:nvSpPr>
          <p:cNvPr id="38" name="Text Box 19"/>
          <p:cNvSpPr txBox="1">
            <a:spLocks noChangeArrowheads="1"/>
          </p:cNvSpPr>
          <p:nvPr/>
        </p:nvSpPr>
        <p:spPr bwMode="auto">
          <a:xfrm>
            <a:off x="5233200" y="2307715"/>
            <a:ext cx="1276350" cy="369332"/>
          </a:xfrm>
          <a:prstGeom prst="rect">
            <a:avLst/>
          </a:prstGeom>
          <a:noFill/>
          <a:ln w="9525">
            <a:noFill/>
            <a:miter lim="800000"/>
            <a:headEnd/>
            <a:tailEnd/>
          </a:ln>
          <a:effectLst/>
        </p:spPr>
        <p:txBody>
          <a:bodyPr>
            <a:spAutoFit/>
          </a:bodyPr>
          <a:lstStyle/>
          <a:p>
            <a:r>
              <a:rPr lang="fr-FR" altLang="fr-FR" sz="1800" dirty="0" smtClean="0">
                <a:latin typeface="Berlin Sans FB" pitchFamily="34" charset="0"/>
              </a:rPr>
              <a:t>LCNA</a:t>
            </a:r>
            <a:endParaRPr lang="fr-FR" altLang="fr-FR" sz="1600" dirty="0">
              <a:latin typeface="Berlin Sans FB" pitchFamily="34" charset="0"/>
            </a:endParaRPr>
          </a:p>
        </p:txBody>
      </p:sp>
      <p:pic>
        <p:nvPicPr>
          <p:cNvPr id="39" name="Image 38" descr="logolapp.JPG"/>
          <p:cNvPicPr>
            <a:picLocks noChangeAspect="1"/>
          </p:cNvPicPr>
          <p:nvPr/>
        </p:nvPicPr>
        <p:blipFill>
          <a:blip r:embed="rId5" cstate="print"/>
          <a:stretch>
            <a:fillRect/>
          </a:stretch>
        </p:blipFill>
        <p:spPr>
          <a:xfrm>
            <a:off x="6872297" y="3080012"/>
            <a:ext cx="710431" cy="420996"/>
          </a:xfrm>
          <a:prstGeom prst="rect">
            <a:avLst/>
          </a:prstGeom>
        </p:spPr>
      </p:pic>
      <p:pic>
        <p:nvPicPr>
          <p:cNvPr id="40" name="Picture 22" descr="200px-CERN_logo_400x400"/>
          <p:cNvPicPr>
            <a:picLocks noChangeAspect="1" noChangeArrowheads="1"/>
          </p:cNvPicPr>
          <p:nvPr/>
        </p:nvPicPr>
        <p:blipFill>
          <a:blip r:embed="rId6" cstate="print"/>
          <a:srcRect/>
          <a:stretch>
            <a:fillRect/>
          </a:stretch>
        </p:blipFill>
        <p:spPr bwMode="auto">
          <a:xfrm>
            <a:off x="5643569" y="3645464"/>
            <a:ext cx="484683" cy="484683"/>
          </a:xfrm>
          <a:prstGeom prst="rect">
            <a:avLst/>
          </a:prstGeom>
          <a:noFill/>
          <a:ln w="9525">
            <a:noFill/>
            <a:miter lim="800000"/>
            <a:headEnd/>
            <a:tailEnd/>
          </a:ln>
        </p:spPr>
      </p:pic>
      <p:sp>
        <p:nvSpPr>
          <p:cNvPr id="8204" name="Line 12"/>
          <p:cNvSpPr>
            <a:spLocks noChangeShapeType="1"/>
          </p:cNvSpPr>
          <p:nvPr/>
        </p:nvSpPr>
        <p:spPr bwMode="auto">
          <a:xfrm flipH="1">
            <a:off x="5429256" y="3476102"/>
            <a:ext cx="1500198" cy="871549"/>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14" name="Line 22"/>
          <p:cNvSpPr>
            <a:spLocks noChangeShapeType="1"/>
          </p:cNvSpPr>
          <p:nvPr/>
        </p:nvSpPr>
        <p:spPr bwMode="auto">
          <a:xfrm flipH="1">
            <a:off x="5857884" y="3904730"/>
            <a:ext cx="1014413" cy="315912"/>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41" name="Text Box 19"/>
          <p:cNvSpPr txBox="1">
            <a:spLocks noChangeArrowheads="1"/>
          </p:cNvSpPr>
          <p:nvPr/>
        </p:nvSpPr>
        <p:spPr bwMode="auto">
          <a:xfrm>
            <a:off x="5871375" y="4220642"/>
            <a:ext cx="1276350" cy="369332"/>
          </a:xfrm>
          <a:prstGeom prst="rect">
            <a:avLst/>
          </a:prstGeom>
          <a:noFill/>
          <a:ln w="9525">
            <a:noFill/>
            <a:miter lim="800000"/>
            <a:headEnd/>
            <a:tailEnd/>
          </a:ln>
          <a:effectLst/>
        </p:spPr>
        <p:txBody>
          <a:bodyPr>
            <a:spAutoFit/>
          </a:bodyPr>
          <a:lstStyle/>
          <a:p>
            <a:r>
              <a:rPr lang="fr-FR" altLang="fr-FR" sz="1800" dirty="0" smtClean="0">
                <a:latin typeface="Berlin Sans FB" pitchFamily="34" charset="0"/>
              </a:rPr>
              <a:t>Modane</a:t>
            </a:r>
            <a:endParaRPr lang="fr-FR" altLang="fr-FR" sz="1600" dirty="0">
              <a:latin typeface="Berlin Sans FB" pitchFamily="34" charset="0"/>
            </a:endParaRPr>
          </a:p>
        </p:txBody>
      </p:sp>
      <p:sp>
        <p:nvSpPr>
          <p:cNvPr id="2" name="Rectangle 1"/>
          <p:cNvSpPr/>
          <p:nvPr/>
        </p:nvSpPr>
        <p:spPr>
          <a:xfrm>
            <a:off x="7452320" y="4162985"/>
            <a:ext cx="1309974" cy="338554"/>
          </a:xfrm>
          <a:prstGeom prst="rect">
            <a:avLst/>
          </a:prstGeom>
        </p:spPr>
        <p:txBody>
          <a:bodyPr wrap="none">
            <a:spAutoFit/>
          </a:bodyPr>
          <a:lstStyle/>
          <a:p>
            <a:r>
              <a:rPr lang="fr-FR" altLang="fr-FR" sz="1600" dirty="0">
                <a:solidFill>
                  <a:srgbClr val="0000FF"/>
                </a:solidFill>
                <a:latin typeface="Berlin Sans FB" pitchFamily="34" charset="0"/>
              </a:rPr>
              <a:t>Rhône-Alpes </a:t>
            </a:r>
            <a:endParaRPr lang="fr-FR" sz="1600" dirty="0"/>
          </a:p>
        </p:txBody>
      </p:sp>
      <p:sp>
        <p:nvSpPr>
          <p:cNvPr id="3" name="Rectangle 2"/>
          <p:cNvSpPr/>
          <p:nvPr/>
        </p:nvSpPr>
        <p:spPr>
          <a:xfrm>
            <a:off x="214346" y="1931517"/>
            <a:ext cx="1156086" cy="338554"/>
          </a:xfrm>
          <a:prstGeom prst="rect">
            <a:avLst/>
          </a:prstGeom>
        </p:spPr>
        <p:txBody>
          <a:bodyPr wrap="none">
            <a:spAutoFit/>
          </a:bodyPr>
          <a:lstStyle/>
          <a:p>
            <a:r>
              <a:rPr lang="fr-FR" altLang="fr-FR" sz="1600" dirty="0">
                <a:solidFill>
                  <a:srgbClr val="0000FF"/>
                </a:solidFill>
                <a:latin typeface="Berlin Sans FB" pitchFamily="34" charset="0"/>
              </a:rPr>
              <a:t>Normandie</a:t>
            </a:r>
          </a:p>
        </p:txBody>
      </p:sp>
      <p:sp>
        <p:nvSpPr>
          <p:cNvPr id="4" name="Rectangle 3"/>
          <p:cNvSpPr/>
          <p:nvPr/>
        </p:nvSpPr>
        <p:spPr>
          <a:xfrm>
            <a:off x="3370843" y="2384969"/>
            <a:ext cx="830677" cy="369332"/>
          </a:xfrm>
          <a:prstGeom prst="rect">
            <a:avLst/>
          </a:prstGeom>
        </p:spPr>
        <p:txBody>
          <a:bodyPr wrap="none">
            <a:spAutoFit/>
          </a:bodyPr>
          <a:lstStyle/>
          <a:p>
            <a:r>
              <a:rPr lang="fr-FR" altLang="fr-FR" dirty="0">
                <a:latin typeface="Berlin Sans FB" pitchFamily="34" charset="0"/>
              </a:rPr>
              <a:t>GANIL</a:t>
            </a:r>
            <a:endParaRPr lang="fr-FR" altLang="fr-FR" dirty="0">
              <a:solidFill>
                <a:srgbClr val="FF0000"/>
              </a:solidFill>
              <a:latin typeface="Berlin Sans FB" pitchFamily="34" charset="0"/>
            </a:endParaRPr>
          </a:p>
        </p:txBody>
      </p:sp>
      <p:sp>
        <p:nvSpPr>
          <p:cNvPr id="44" name="Espace réservé du pied de page 43"/>
          <p:cNvSpPr>
            <a:spLocks noGrp="1"/>
          </p:cNvSpPr>
          <p:nvPr>
            <p:ph type="ftr" sz="quarter" idx="11"/>
          </p:nvPr>
        </p:nvSpPr>
        <p:spPr/>
        <p:txBody>
          <a:bodyPr/>
          <a:lstStyle/>
          <a:p>
            <a:r>
              <a:rPr lang="fr-FR" smtClean="0"/>
              <a:t>Masterclass</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32</a:t>
            </a:fld>
            <a:endParaRPr lang="fr-BE"/>
          </a:p>
        </p:txBody>
      </p:sp>
      <p:sp>
        <p:nvSpPr>
          <p:cNvPr id="6" name="Espace réservé de la date 5"/>
          <p:cNvSpPr>
            <a:spLocks noGrp="1"/>
          </p:cNvSpPr>
          <p:nvPr>
            <p:ph type="dt" sz="half" idx="10"/>
          </p:nvPr>
        </p:nvSpPr>
        <p:spPr/>
        <p:txBody>
          <a:bodyPr/>
          <a:lstStyle/>
          <a:p>
            <a:r>
              <a:rPr lang="en-US" smtClean="0"/>
              <a:t>Edwige Tournefier</a:t>
            </a:r>
            <a:endParaRPr lang="fr-BE"/>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2" name="Rectangle 1033"/>
          <p:cNvSpPr>
            <a:spLocks noChangeArrowheads="1"/>
          </p:cNvSpPr>
          <p:nvPr/>
        </p:nvSpPr>
        <p:spPr bwMode="auto">
          <a:xfrm>
            <a:off x="6324600" y="1295400"/>
            <a:ext cx="2135832" cy="5029200"/>
          </a:xfrm>
          <a:prstGeom prst="rect">
            <a:avLst/>
          </a:prstGeom>
          <a:solidFill>
            <a:srgbClr val="FFFF99"/>
          </a:solidFill>
          <a:ln w="9525">
            <a:solidFill>
              <a:schemeClr val="tx1"/>
            </a:solidFill>
            <a:miter lim="800000"/>
            <a:headEnd/>
            <a:tailEnd/>
          </a:ln>
        </p:spPr>
        <p:txBody>
          <a:bodyPr wrap="none" anchor="ctr"/>
          <a:lstStyle/>
          <a:p>
            <a:pPr algn="ctr"/>
            <a:endParaRPr lang="fr-FR" b="1"/>
          </a:p>
        </p:txBody>
      </p:sp>
      <p:sp>
        <p:nvSpPr>
          <p:cNvPr id="56354" name="Line 1058"/>
          <p:cNvSpPr>
            <a:spLocks noChangeShapeType="1"/>
          </p:cNvSpPr>
          <p:nvPr/>
        </p:nvSpPr>
        <p:spPr bwMode="auto">
          <a:xfrm flipV="1">
            <a:off x="4713288" y="4221086"/>
            <a:ext cx="1763712" cy="325514"/>
          </a:xfrm>
          <a:prstGeom prst="line">
            <a:avLst/>
          </a:prstGeom>
          <a:noFill/>
          <a:ln w="76200">
            <a:solidFill>
              <a:srgbClr val="00B0F0"/>
            </a:solidFill>
            <a:round/>
            <a:headEnd/>
            <a:tailEnd type="triangle" w="med" len="med"/>
          </a:ln>
        </p:spPr>
        <p:txBody>
          <a:bodyPr wrap="none" anchor="ctr"/>
          <a:lstStyle/>
          <a:p>
            <a:endParaRPr lang="fr-FR">
              <a:solidFill>
                <a:srgbClr val="00B0F0"/>
              </a:solidFill>
            </a:endParaRPr>
          </a:p>
        </p:txBody>
      </p:sp>
      <p:sp>
        <p:nvSpPr>
          <p:cNvPr id="56351" name="Line 1055"/>
          <p:cNvSpPr>
            <a:spLocks noChangeShapeType="1"/>
          </p:cNvSpPr>
          <p:nvPr/>
        </p:nvSpPr>
        <p:spPr bwMode="auto">
          <a:xfrm flipV="1">
            <a:off x="4260850" y="2514599"/>
            <a:ext cx="2139950"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flipV="1">
            <a:off x="4299744" y="3263899"/>
            <a:ext cx="2240756" cy="377824"/>
          </a:xfrm>
          <a:prstGeom prst="line">
            <a:avLst/>
          </a:prstGeom>
          <a:noFill/>
          <a:ln w="76200">
            <a:solidFill>
              <a:schemeClr val="accent2"/>
            </a:solidFill>
            <a:round/>
            <a:headEnd/>
            <a:tailEnd type="triangle" w="med" len="med"/>
          </a:ln>
        </p:spPr>
        <p:txBody>
          <a:bodyPr wrap="none" anchor="ctr"/>
          <a:lstStyle/>
          <a:p>
            <a:endParaRPr lang="fr-FR"/>
          </a:p>
        </p:txBody>
      </p:sp>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b="1"/>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b="1"/>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b="1"/>
              <a:t>IUT</a:t>
            </a:r>
          </a:p>
          <a:p>
            <a:pPr algn="ctr"/>
            <a:r>
              <a:rPr lang="fr-FR" b="1"/>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b="1"/>
              <a:t>Ecoles</a:t>
            </a:r>
          </a:p>
          <a:p>
            <a:pPr algn="ctr"/>
            <a:r>
              <a:rPr lang="fr-FR" b="1"/>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b="1"/>
              <a:t>Master 1</a:t>
            </a:r>
          </a:p>
          <a:p>
            <a:pPr algn="ctr"/>
            <a:endParaRPr lang="fr-FR" b="1"/>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b="1"/>
              <a:t>Master 2</a:t>
            </a:r>
          </a:p>
        </p:txBody>
      </p:sp>
      <p:sp>
        <p:nvSpPr>
          <p:cNvPr id="56330" name="Oval 1035"/>
          <p:cNvSpPr>
            <a:spLocks noChangeArrowheads="1"/>
          </p:cNvSpPr>
          <p:nvPr/>
        </p:nvSpPr>
        <p:spPr bwMode="auto">
          <a:xfrm>
            <a:off x="1985963" y="1600200"/>
            <a:ext cx="2357437" cy="727075"/>
          </a:xfrm>
          <a:prstGeom prst="ellipse">
            <a:avLst/>
          </a:prstGeom>
          <a:solidFill>
            <a:srgbClr val="0000FF"/>
          </a:solidFill>
          <a:ln w="9525">
            <a:solidFill>
              <a:schemeClr val="tx1"/>
            </a:solidFill>
            <a:round/>
            <a:headEnd/>
            <a:tailEnd/>
          </a:ln>
        </p:spPr>
        <p:txBody>
          <a:bodyPr wrap="none" anchor="ctr"/>
          <a:lstStyle/>
          <a:p>
            <a:pPr algn="ctr"/>
            <a:r>
              <a:rPr lang="fr-FR" b="1" dirty="0">
                <a:solidFill>
                  <a:schemeClr val="bg1"/>
                </a:solidFill>
              </a:rPr>
              <a:t>Thèses/ Doctorat</a:t>
            </a:r>
          </a:p>
        </p:txBody>
      </p:sp>
      <p:sp>
        <p:nvSpPr>
          <p:cNvPr id="56339" name="Line 1043"/>
          <p:cNvSpPr>
            <a:spLocks noChangeShapeType="1"/>
          </p:cNvSpPr>
          <p:nvPr/>
        </p:nvSpPr>
        <p:spPr bwMode="auto">
          <a:xfrm flipV="1">
            <a:off x="1475656" y="2204864"/>
            <a:ext cx="898649" cy="360040"/>
          </a:xfrm>
          <a:prstGeom prst="line">
            <a:avLst/>
          </a:prstGeom>
          <a:noFill/>
          <a:ln w="57150">
            <a:solidFill>
              <a:schemeClr val="tx1"/>
            </a:solidFill>
            <a:round/>
            <a:headEnd/>
            <a:tailEnd type="triangle" w="med" len="med"/>
          </a:ln>
        </p:spPr>
        <p:txBody>
          <a:bodyPr wrap="none" anchor="ctr"/>
          <a:lstStyle/>
          <a:p>
            <a:endParaRPr lang="fr-FR" b="1"/>
          </a:p>
        </p:txBody>
      </p:sp>
      <p:sp>
        <p:nvSpPr>
          <p:cNvPr id="56340" name="Line 1044"/>
          <p:cNvSpPr>
            <a:spLocks noChangeShapeType="1"/>
          </p:cNvSpPr>
          <p:nvPr/>
        </p:nvSpPr>
        <p:spPr bwMode="auto">
          <a:xfrm flipH="1" flipV="1">
            <a:off x="1752600" y="5029199"/>
            <a:ext cx="609600" cy="473075"/>
          </a:xfrm>
          <a:prstGeom prst="line">
            <a:avLst/>
          </a:prstGeom>
          <a:noFill/>
          <a:ln w="38100">
            <a:solidFill>
              <a:schemeClr val="tx1"/>
            </a:solidFill>
            <a:round/>
            <a:headEnd/>
            <a:tailEnd type="triangle" w="med" len="med"/>
          </a:ln>
        </p:spPr>
        <p:txBody>
          <a:bodyPr wrap="none" anchor="ctr"/>
          <a:lstStyle/>
          <a:p>
            <a:endParaRPr lang="fr-FR" b="1"/>
          </a:p>
        </p:txBody>
      </p:sp>
      <p:sp>
        <p:nvSpPr>
          <p:cNvPr id="56341" name="Line 1045"/>
          <p:cNvSpPr>
            <a:spLocks noChangeShapeType="1"/>
          </p:cNvSpPr>
          <p:nvPr/>
        </p:nvSpPr>
        <p:spPr bwMode="auto">
          <a:xfrm flipV="1">
            <a:off x="2987824" y="5065711"/>
            <a:ext cx="22076" cy="307504"/>
          </a:xfrm>
          <a:prstGeom prst="line">
            <a:avLst/>
          </a:prstGeom>
          <a:noFill/>
          <a:ln w="38100">
            <a:solidFill>
              <a:schemeClr val="tx1"/>
            </a:solidFill>
            <a:round/>
            <a:headEnd/>
            <a:tailEnd type="triangle" w="med" len="med"/>
          </a:ln>
        </p:spPr>
        <p:txBody>
          <a:bodyPr wrap="none" anchor="ctr"/>
          <a:lstStyle/>
          <a:p>
            <a:endParaRPr lang="fr-FR" b="1"/>
          </a:p>
        </p:txBody>
      </p:sp>
      <p:sp>
        <p:nvSpPr>
          <p:cNvPr id="56342" name="Line 1046"/>
          <p:cNvSpPr>
            <a:spLocks noChangeShapeType="1"/>
          </p:cNvSpPr>
          <p:nvPr/>
        </p:nvSpPr>
        <p:spPr bwMode="auto">
          <a:xfrm flipV="1">
            <a:off x="3505200" y="5029199"/>
            <a:ext cx="866775" cy="473075"/>
          </a:xfrm>
          <a:prstGeom prst="line">
            <a:avLst/>
          </a:prstGeom>
          <a:noFill/>
          <a:ln w="38100">
            <a:solidFill>
              <a:schemeClr val="tx1"/>
            </a:solidFill>
            <a:round/>
            <a:headEnd/>
            <a:tailEnd type="triangle" w="med" len="med"/>
          </a:ln>
        </p:spPr>
        <p:txBody>
          <a:bodyPr wrap="none" anchor="ctr"/>
          <a:lstStyle/>
          <a:p>
            <a:endParaRPr lang="fr-FR" b="1"/>
          </a:p>
        </p:txBody>
      </p:sp>
      <p:sp>
        <p:nvSpPr>
          <p:cNvPr id="56343" name="Line 1047"/>
          <p:cNvSpPr>
            <a:spLocks noChangeShapeType="1"/>
          </p:cNvSpPr>
          <p:nvPr/>
        </p:nvSpPr>
        <p:spPr bwMode="auto">
          <a:xfrm flipH="1" flipV="1">
            <a:off x="3131840" y="4149080"/>
            <a:ext cx="7640" cy="385936"/>
          </a:xfrm>
          <a:prstGeom prst="line">
            <a:avLst/>
          </a:prstGeom>
          <a:noFill/>
          <a:ln w="57150">
            <a:solidFill>
              <a:schemeClr val="tx1"/>
            </a:solidFill>
            <a:round/>
            <a:headEnd/>
            <a:tailEnd type="triangle" w="med" len="med"/>
          </a:ln>
        </p:spPr>
        <p:txBody>
          <a:bodyPr wrap="none" anchor="ctr"/>
          <a:lstStyle/>
          <a:p>
            <a:endParaRPr lang="fr-FR" b="1"/>
          </a:p>
        </p:txBody>
      </p:sp>
      <p:sp>
        <p:nvSpPr>
          <p:cNvPr id="56344" name="Line 1048"/>
          <p:cNvSpPr>
            <a:spLocks noChangeShapeType="1"/>
          </p:cNvSpPr>
          <p:nvPr/>
        </p:nvSpPr>
        <p:spPr bwMode="auto">
          <a:xfrm flipH="1" flipV="1">
            <a:off x="3491880" y="4293095"/>
            <a:ext cx="864096" cy="216024"/>
          </a:xfrm>
          <a:prstGeom prst="line">
            <a:avLst/>
          </a:prstGeom>
          <a:noFill/>
          <a:ln w="38100">
            <a:solidFill>
              <a:schemeClr val="tx1"/>
            </a:solidFill>
            <a:prstDash val="sysDash"/>
            <a:round/>
            <a:headEnd/>
            <a:tailEnd type="triangle" w="med" len="med"/>
          </a:ln>
        </p:spPr>
        <p:txBody>
          <a:bodyPr wrap="none" anchor="ctr"/>
          <a:lstStyle/>
          <a:p>
            <a:endParaRPr lang="fr-FR" b="1"/>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prstDash val="sysDash"/>
            <a:round/>
            <a:headEnd/>
            <a:tailEnd type="triangle" w="med" len="med"/>
          </a:ln>
        </p:spPr>
        <p:txBody>
          <a:bodyPr wrap="none" anchor="ctr"/>
          <a:lstStyle/>
          <a:p>
            <a:endParaRPr lang="fr-FR" b="1"/>
          </a:p>
        </p:txBody>
      </p:sp>
      <p:sp>
        <p:nvSpPr>
          <p:cNvPr id="56346" name="Line 1050"/>
          <p:cNvSpPr>
            <a:spLocks noChangeShapeType="1"/>
          </p:cNvSpPr>
          <p:nvPr/>
        </p:nvSpPr>
        <p:spPr bwMode="auto">
          <a:xfrm flipV="1">
            <a:off x="1468438" y="4077072"/>
            <a:ext cx="7218" cy="452066"/>
          </a:xfrm>
          <a:prstGeom prst="line">
            <a:avLst/>
          </a:prstGeom>
          <a:noFill/>
          <a:ln w="57150">
            <a:solidFill>
              <a:schemeClr val="tx1"/>
            </a:solidFill>
            <a:round/>
            <a:headEnd/>
            <a:tailEnd type="triangle" w="med" len="med"/>
          </a:ln>
        </p:spPr>
        <p:txBody>
          <a:bodyPr wrap="none" anchor="ctr"/>
          <a:lstStyle/>
          <a:p>
            <a:endParaRPr lang="fr-FR" b="1"/>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prstDash val="sysDash"/>
            <a:round/>
            <a:headEnd/>
            <a:tailEnd type="triangle" w="med" len="med"/>
          </a:ln>
        </p:spPr>
        <p:txBody>
          <a:bodyPr wrap="none" anchor="ctr"/>
          <a:lstStyle/>
          <a:p>
            <a:endParaRPr lang="fr-FR" b="1"/>
          </a:p>
        </p:txBody>
      </p:sp>
      <p:sp>
        <p:nvSpPr>
          <p:cNvPr id="56348" name="Line 1052"/>
          <p:cNvSpPr>
            <a:spLocks noChangeShapeType="1"/>
          </p:cNvSpPr>
          <p:nvPr/>
        </p:nvSpPr>
        <p:spPr bwMode="auto">
          <a:xfrm flipV="1">
            <a:off x="1475656" y="2852936"/>
            <a:ext cx="0" cy="432048"/>
          </a:xfrm>
          <a:prstGeom prst="line">
            <a:avLst/>
          </a:prstGeom>
          <a:noFill/>
          <a:ln w="57150">
            <a:solidFill>
              <a:schemeClr val="tx1"/>
            </a:solidFill>
            <a:round/>
            <a:headEnd/>
            <a:tailEnd type="triangle" w="med" len="med"/>
          </a:ln>
        </p:spPr>
        <p:txBody>
          <a:bodyPr wrap="none" anchor="ctr"/>
          <a:lstStyle/>
          <a:p>
            <a:endParaRPr lang="fr-FR" b="1"/>
          </a:p>
        </p:txBody>
      </p:sp>
      <p:sp>
        <p:nvSpPr>
          <p:cNvPr id="56349" name="Line 1053"/>
          <p:cNvSpPr>
            <a:spLocks noChangeShapeType="1"/>
          </p:cNvSpPr>
          <p:nvPr/>
        </p:nvSpPr>
        <p:spPr bwMode="auto">
          <a:xfrm flipV="1">
            <a:off x="4114800" y="1752600"/>
            <a:ext cx="2209800" cy="120650"/>
          </a:xfrm>
          <a:prstGeom prst="line">
            <a:avLst/>
          </a:prstGeom>
          <a:noFill/>
          <a:ln w="76200">
            <a:solidFill>
              <a:srgbClr val="0000FF"/>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6999"/>
            <a:ext cx="4406900" cy="461963"/>
          </a:xfrm>
          <a:prstGeom prst="line">
            <a:avLst/>
          </a:prstGeom>
          <a:noFill/>
          <a:ln w="76200">
            <a:solidFill>
              <a:schemeClr val="accent2"/>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343400" y="5867400"/>
            <a:ext cx="19050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01686" cy="369332"/>
          </a:xfrm>
          <a:prstGeom prst="rect">
            <a:avLst/>
          </a:prstGeom>
          <a:noFill/>
          <a:ln w="9525">
            <a:noFill/>
            <a:miter lim="800000"/>
            <a:headEnd/>
            <a:tailEnd/>
          </a:ln>
        </p:spPr>
        <p:txBody>
          <a:bodyPr wrap="none">
            <a:spAutoFit/>
          </a:bodyPr>
          <a:lstStyle/>
          <a:p>
            <a:r>
              <a:rPr lang="fr-FR" b="1">
                <a:solidFill>
                  <a:srgbClr val="CC0066"/>
                </a:solidFill>
              </a:rPr>
              <a:t>0</a:t>
            </a:r>
            <a:endParaRPr lang="fr-FR" b="1"/>
          </a:p>
        </p:txBody>
      </p:sp>
      <p:sp>
        <p:nvSpPr>
          <p:cNvPr id="56358" name="Text Box 1062"/>
          <p:cNvSpPr txBox="1">
            <a:spLocks noChangeArrowheads="1"/>
          </p:cNvSpPr>
          <p:nvPr/>
        </p:nvSpPr>
        <p:spPr bwMode="auto">
          <a:xfrm>
            <a:off x="5105400" y="3962400"/>
            <a:ext cx="1143000" cy="369332"/>
          </a:xfrm>
          <a:prstGeom prst="rect">
            <a:avLst/>
          </a:prstGeom>
          <a:noFill/>
          <a:ln w="9525">
            <a:noFill/>
            <a:miter lim="800000"/>
            <a:headEnd/>
            <a:tailEnd/>
          </a:ln>
        </p:spPr>
        <p:txBody>
          <a:bodyPr>
            <a:spAutoFit/>
          </a:bodyPr>
          <a:lstStyle/>
          <a:p>
            <a:r>
              <a:rPr lang="fr-FR">
                <a:solidFill>
                  <a:srgbClr val="00B0F0"/>
                </a:solidFill>
              </a:rPr>
              <a:t>+2(+3)</a:t>
            </a: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11560" y="4149080"/>
            <a:ext cx="762000" cy="369332"/>
          </a:xfrm>
          <a:prstGeom prst="rect">
            <a:avLst/>
          </a:prstGeom>
          <a:noFill/>
          <a:ln w="9525">
            <a:noFill/>
            <a:miter lim="800000"/>
            <a:headEnd/>
            <a:tailEnd/>
          </a:ln>
        </p:spPr>
        <p:txBody>
          <a:bodyPr>
            <a:spAutoFit/>
          </a:bodyPr>
          <a:lstStyle/>
          <a:p>
            <a:r>
              <a:rPr lang="fr-FR" b="1" dirty="0">
                <a:solidFill>
                  <a:schemeClr val="accent2"/>
                </a:solidFill>
              </a:rPr>
              <a:t>(+3)</a:t>
            </a:r>
          </a:p>
        </p:txBody>
      </p:sp>
      <p:sp>
        <p:nvSpPr>
          <p:cNvPr id="56363" name="Text Box 1069"/>
          <p:cNvSpPr txBox="1">
            <a:spLocks noChangeArrowheads="1"/>
          </p:cNvSpPr>
          <p:nvPr/>
        </p:nvSpPr>
        <p:spPr bwMode="auto">
          <a:xfrm>
            <a:off x="2123728" y="4437112"/>
            <a:ext cx="762000" cy="369332"/>
          </a:xfrm>
          <a:prstGeom prst="rect">
            <a:avLst/>
          </a:prstGeom>
          <a:noFill/>
          <a:ln w="9525">
            <a:noFill/>
            <a:miter lim="800000"/>
            <a:headEnd/>
            <a:tailEnd/>
          </a:ln>
        </p:spPr>
        <p:txBody>
          <a:bodyPr>
            <a:spAutoFit/>
          </a:bodyPr>
          <a:lstStyle/>
          <a:p>
            <a:r>
              <a:rPr lang="fr-FR" b="1" dirty="0">
                <a:solidFill>
                  <a:schemeClr val="accent2"/>
                </a:solidFill>
              </a:rPr>
              <a:t>(+2)</a:t>
            </a:r>
          </a:p>
        </p:txBody>
      </p:sp>
      <p:sp>
        <p:nvSpPr>
          <p:cNvPr id="56364" name="Text Box 1070"/>
          <p:cNvSpPr txBox="1">
            <a:spLocks noChangeArrowheads="1"/>
          </p:cNvSpPr>
          <p:nvPr/>
        </p:nvSpPr>
        <p:spPr bwMode="auto">
          <a:xfrm>
            <a:off x="3505200" y="3124200"/>
            <a:ext cx="762000" cy="369332"/>
          </a:xfrm>
          <a:prstGeom prst="rect">
            <a:avLst/>
          </a:prstGeom>
          <a:noFill/>
          <a:ln w="9525">
            <a:noFill/>
            <a:miter lim="800000"/>
            <a:headEnd/>
            <a:tailEnd/>
          </a:ln>
        </p:spPr>
        <p:txBody>
          <a:bodyPr>
            <a:spAutoFit/>
          </a:bodyPr>
          <a:lstStyle/>
          <a:p>
            <a:r>
              <a:rPr lang="fr-FR" b="1" dirty="0"/>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8" name="Espace réservé du pied de page 47"/>
          <p:cNvSpPr>
            <a:spLocks noGrp="1"/>
          </p:cNvSpPr>
          <p:nvPr>
            <p:ph type="ftr" sz="quarter" idx="11"/>
          </p:nvPr>
        </p:nvSpPr>
        <p:spPr/>
        <p:txBody>
          <a:bodyPr/>
          <a:lstStyle/>
          <a:p>
            <a:r>
              <a:rPr lang="fr-FR" smtClean="0"/>
              <a:t>Masterclass</a:t>
            </a:r>
            <a:endParaRPr lang="fr-BE"/>
          </a:p>
        </p:txBody>
      </p:sp>
      <p:sp>
        <p:nvSpPr>
          <p:cNvPr id="49" name="Line 1047"/>
          <p:cNvSpPr>
            <a:spLocks noChangeShapeType="1"/>
          </p:cNvSpPr>
          <p:nvPr/>
        </p:nvSpPr>
        <p:spPr bwMode="auto">
          <a:xfrm flipH="1" flipV="1">
            <a:off x="1547662" y="4221086"/>
            <a:ext cx="1512169" cy="288033"/>
          </a:xfrm>
          <a:prstGeom prst="line">
            <a:avLst/>
          </a:prstGeom>
          <a:noFill/>
          <a:ln w="38100">
            <a:solidFill>
              <a:schemeClr val="tx1"/>
            </a:solidFill>
            <a:prstDash val="sysDash"/>
            <a:round/>
            <a:headEnd/>
            <a:tailEnd type="triangle" w="med" len="med"/>
          </a:ln>
        </p:spPr>
        <p:txBody>
          <a:bodyPr wrap="none" anchor="ctr"/>
          <a:lstStyle/>
          <a:p>
            <a:endParaRPr lang="fr-FR" b="1"/>
          </a:p>
        </p:txBody>
      </p:sp>
      <p:sp>
        <p:nvSpPr>
          <p:cNvPr id="56323" name="Rectangle 1027"/>
          <p:cNvSpPr>
            <a:spLocks noChangeArrowheads="1"/>
          </p:cNvSpPr>
          <p:nvPr/>
        </p:nvSpPr>
        <p:spPr bwMode="auto">
          <a:xfrm>
            <a:off x="1371600" y="5638800"/>
            <a:ext cx="3068638" cy="598512"/>
          </a:xfrm>
          <a:prstGeom prst="rect">
            <a:avLst/>
          </a:prstGeom>
          <a:solidFill>
            <a:srgbClr val="FF99CC"/>
          </a:solidFill>
          <a:ln w="9525">
            <a:solidFill>
              <a:schemeClr val="tx1"/>
            </a:solidFill>
            <a:miter lim="800000"/>
            <a:headEnd/>
            <a:tailEnd/>
          </a:ln>
        </p:spPr>
        <p:txBody>
          <a:bodyPr wrap="none" anchor="ctr"/>
          <a:lstStyle/>
          <a:p>
            <a:pPr algn="ctr"/>
            <a:endParaRPr lang="fr-FR" sz="2800" b="1" dirty="0">
              <a:solidFill>
                <a:srgbClr val="CC0066"/>
              </a:solidFill>
            </a:endParaRPr>
          </a:p>
          <a:p>
            <a:pPr algn="ctr"/>
            <a:r>
              <a:rPr lang="fr-FR" sz="2800" b="1" dirty="0" smtClean="0">
                <a:solidFill>
                  <a:srgbClr val="CC0066"/>
                </a:solidFill>
              </a:rPr>
              <a:t>Lycées</a:t>
            </a:r>
            <a:endParaRPr lang="fr-FR" sz="2800" b="1" dirty="0">
              <a:solidFill>
                <a:srgbClr val="CC0066"/>
              </a:solidFill>
            </a:endParaRPr>
          </a:p>
          <a:p>
            <a:pPr algn="ctr"/>
            <a:endParaRPr lang="fr-FR" dirty="0">
              <a:solidFill>
                <a:srgbClr val="CC0066"/>
              </a:solidFill>
            </a:endParaRP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solidFill>
              <a:schemeClr val="tx1"/>
            </a:solidFill>
            <a:miter lim="800000"/>
            <a:headEnd/>
            <a:tailEnd/>
          </a:ln>
        </p:spPr>
        <p:txBody>
          <a:bodyPr>
            <a:spAutoFit/>
          </a:bodyPr>
          <a:lstStyle/>
          <a:p>
            <a:r>
              <a:rPr lang="fr-FR" sz="1600" b="1"/>
              <a:t>Baccalauréat</a:t>
            </a:r>
          </a:p>
        </p:txBody>
      </p:sp>
      <p:sp>
        <p:nvSpPr>
          <p:cNvPr id="56333" name="Text Box 1037"/>
          <p:cNvSpPr txBox="1">
            <a:spLocks noChangeArrowheads="1"/>
          </p:cNvSpPr>
          <p:nvPr/>
        </p:nvSpPr>
        <p:spPr bwMode="auto">
          <a:xfrm>
            <a:off x="6646863" y="5299075"/>
            <a:ext cx="1463286" cy="830997"/>
          </a:xfrm>
          <a:prstGeom prst="rect">
            <a:avLst/>
          </a:prstGeom>
          <a:noFill/>
          <a:ln w="9525">
            <a:noFill/>
            <a:miter lim="800000"/>
            <a:headEnd/>
            <a:tailEnd/>
          </a:ln>
        </p:spPr>
        <p:txBody>
          <a:bodyPr wrap="none">
            <a:spAutoFit/>
          </a:bodyPr>
          <a:lstStyle/>
          <a:p>
            <a:r>
              <a:rPr lang="fr-FR" sz="2400" b="1" dirty="0"/>
              <a:t>Agent </a:t>
            </a:r>
          </a:p>
          <a:p>
            <a:r>
              <a:rPr lang="fr-FR" sz="2400" b="1" dirty="0"/>
              <a:t>technique</a:t>
            </a:r>
          </a:p>
        </p:txBody>
      </p:sp>
      <p:sp>
        <p:nvSpPr>
          <p:cNvPr id="56334" name="Text Box 1038"/>
          <p:cNvSpPr txBox="1">
            <a:spLocks noChangeArrowheads="1"/>
          </p:cNvSpPr>
          <p:nvPr/>
        </p:nvSpPr>
        <p:spPr bwMode="auto">
          <a:xfrm>
            <a:off x="6562725" y="4827588"/>
            <a:ext cx="1523815" cy="461665"/>
          </a:xfrm>
          <a:prstGeom prst="rect">
            <a:avLst/>
          </a:prstGeom>
          <a:noFill/>
          <a:ln w="9525">
            <a:noFill/>
            <a:miter lim="800000"/>
            <a:headEnd/>
            <a:tailEnd/>
          </a:ln>
        </p:spPr>
        <p:txBody>
          <a:bodyPr wrap="none">
            <a:spAutoFit/>
          </a:bodyPr>
          <a:lstStyle/>
          <a:p>
            <a:r>
              <a:rPr lang="fr-FR" sz="2400" b="1">
                <a:solidFill>
                  <a:srgbClr val="CC0066"/>
                </a:solidFill>
              </a:rPr>
              <a:t>Technicien</a:t>
            </a:r>
            <a:endParaRPr lang="fr-FR" sz="2400" b="1"/>
          </a:p>
        </p:txBody>
      </p:sp>
      <p:sp>
        <p:nvSpPr>
          <p:cNvPr id="56335" name="Text Box 1039"/>
          <p:cNvSpPr txBox="1">
            <a:spLocks noChangeArrowheads="1"/>
          </p:cNvSpPr>
          <p:nvPr/>
        </p:nvSpPr>
        <p:spPr bwMode="auto">
          <a:xfrm>
            <a:off x="6553200" y="3810000"/>
            <a:ext cx="1393202" cy="830997"/>
          </a:xfrm>
          <a:prstGeom prst="rect">
            <a:avLst/>
          </a:prstGeom>
          <a:noFill/>
          <a:ln w="9525">
            <a:noFill/>
            <a:miter lim="800000"/>
            <a:headEnd/>
            <a:tailEnd/>
          </a:ln>
        </p:spPr>
        <p:txBody>
          <a:bodyPr wrap="none">
            <a:spAutoFit/>
          </a:bodyPr>
          <a:lstStyle/>
          <a:p>
            <a:r>
              <a:rPr lang="fr-FR" sz="2400" b="1">
                <a:solidFill>
                  <a:srgbClr val="00B0F0"/>
                </a:solidFill>
              </a:rPr>
              <a:t>Assistant</a:t>
            </a:r>
          </a:p>
          <a:p>
            <a:r>
              <a:rPr lang="fr-FR" sz="2400" b="1">
                <a:solidFill>
                  <a:srgbClr val="00B0F0"/>
                </a:solidFill>
              </a:rPr>
              <a:t>ingénieur</a:t>
            </a:r>
          </a:p>
        </p:txBody>
      </p:sp>
      <p:sp>
        <p:nvSpPr>
          <p:cNvPr id="56336" name="Text Box 1040"/>
          <p:cNvSpPr txBox="1">
            <a:spLocks noChangeArrowheads="1"/>
          </p:cNvSpPr>
          <p:nvPr/>
        </p:nvSpPr>
        <p:spPr bwMode="auto">
          <a:xfrm>
            <a:off x="6616700" y="2819400"/>
            <a:ext cx="1468544" cy="830997"/>
          </a:xfrm>
          <a:prstGeom prst="rect">
            <a:avLst/>
          </a:prstGeom>
          <a:noFill/>
          <a:ln w="9525">
            <a:noFill/>
            <a:miter lim="800000"/>
            <a:headEnd/>
            <a:tailEnd/>
          </a:ln>
        </p:spPr>
        <p:txBody>
          <a:bodyPr wrap="none">
            <a:spAutoFit/>
          </a:bodyPr>
          <a:lstStyle/>
          <a:p>
            <a:r>
              <a:rPr lang="fr-FR" sz="2400" b="1">
                <a:solidFill>
                  <a:schemeClr val="accent2"/>
                </a:solidFill>
              </a:rPr>
              <a:t>Ingénieur</a:t>
            </a:r>
            <a:r>
              <a:rPr lang="fr-FR" sz="2400" b="1"/>
              <a:t> </a:t>
            </a:r>
          </a:p>
          <a:p>
            <a:r>
              <a:rPr lang="fr-FR" sz="2400" b="1">
                <a:solidFill>
                  <a:schemeClr val="accent2"/>
                </a:solidFill>
              </a:rPr>
              <a:t>d ’études</a:t>
            </a:r>
            <a:endParaRPr lang="fr-FR" sz="2400" b="1"/>
          </a:p>
        </p:txBody>
      </p:sp>
      <p:sp>
        <p:nvSpPr>
          <p:cNvPr id="56337" name="Text Box 1041"/>
          <p:cNvSpPr txBox="1">
            <a:spLocks noChangeArrowheads="1"/>
          </p:cNvSpPr>
          <p:nvPr/>
        </p:nvSpPr>
        <p:spPr bwMode="auto">
          <a:xfrm>
            <a:off x="6540500" y="1447800"/>
            <a:ext cx="1616020" cy="461665"/>
          </a:xfrm>
          <a:prstGeom prst="rect">
            <a:avLst/>
          </a:prstGeom>
          <a:noFill/>
          <a:ln w="9525">
            <a:noFill/>
            <a:miter lim="800000"/>
            <a:headEnd/>
            <a:tailEnd/>
          </a:ln>
        </p:spPr>
        <p:txBody>
          <a:bodyPr wrap="none">
            <a:spAutoFit/>
          </a:bodyPr>
          <a:lstStyle/>
          <a:p>
            <a:r>
              <a:rPr lang="fr-FR" sz="2400" b="1" dirty="0">
                <a:solidFill>
                  <a:srgbClr val="0000FF"/>
                </a:solidFill>
              </a:rPr>
              <a:t>Chercheurs</a:t>
            </a:r>
          </a:p>
        </p:txBody>
      </p:sp>
      <p:sp>
        <p:nvSpPr>
          <p:cNvPr id="56338" name="Text Box 1042"/>
          <p:cNvSpPr txBox="1">
            <a:spLocks noChangeArrowheads="1"/>
          </p:cNvSpPr>
          <p:nvPr/>
        </p:nvSpPr>
        <p:spPr bwMode="auto">
          <a:xfrm>
            <a:off x="6540500" y="1981200"/>
            <a:ext cx="1837554" cy="830997"/>
          </a:xfrm>
          <a:prstGeom prst="rect">
            <a:avLst/>
          </a:prstGeom>
          <a:noFill/>
          <a:ln w="9525">
            <a:noFill/>
            <a:miter lim="800000"/>
            <a:headEnd/>
            <a:tailEnd/>
          </a:ln>
        </p:spPr>
        <p:txBody>
          <a:bodyPr wrap="none">
            <a:spAutoFit/>
          </a:bodyPr>
          <a:lstStyle/>
          <a:p>
            <a:r>
              <a:rPr lang="fr-FR" sz="2400" b="1">
                <a:solidFill>
                  <a:srgbClr val="FF0066"/>
                </a:solidFill>
              </a:rPr>
              <a:t>Ingénieurs</a:t>
            </a:r>
          </a:p>
          <a:p>
            <a:r>
              <a:rPr lang="fr-FR" sz="2400" b="1">
                <a:solidFill>
                  <a:srgbClr val="FF0066"/>
                </a:solidFill>
              </a:rPr>
              <a:t>de recherche</a:t>
            </a:r>
            <a:endParaRPr lang="fr-FR" sz="2400" b="1"/>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33</a:t>
            </a:fld>
            <a:endParaRPr lang="fr-BE"/>
          </a:p>
        </p:txBody>
      </p:sp>
      <p:sp>
        <p:nvSpPr>
          <p:cNvPr id="3" name="Espace réservé de la date 2"/>
          <p:cNvSpPr>
            <a:spLocks noGrp="1"/>
          </p:cNvSpPr>
          <p:nvPr>
            <p:ph type="dt" sz="half" idx="10"/>
          </p:nvPr>
        </p:nvSpPr>
        <p:spPr/>
        <p:txBody>
          <a:bodyPr/>
          <a:lstStyle/>
          <a:p>
            <a:r>
              <a:rPr lang="en-US" smtClean="0"/>
              <a:t>Edwige Tournefier</a:t>
            </a:r>
            <a:endParaRPr lang="fr-BE"/>
          </a:p>
        </p:txBody>
      </p:sp>
    </p:spTree>
    <p:extLst>
      <p:ext uri="{BB962C8B-B14F-4D97-AF65-F5344CB8AC3E}">
        <p14:creationId xmlns:p14="http://schemas.microsoft.com/office/powerpoint/2010/main" val="2207471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85852" y="171450"/>
            <a:ext cx="6481778" cy="342900"/>
          </a:xfrm>
          <a:solidFill>
            <a:srgbClr val="FFFF99"/>
          </a:solidFill>
          <a:ln>
            <a:solidFill>
              <a:srgbClr val="FF0000"/>
            </a:solidFill>
          </a:ln>
        </p:spPr>
        <p:txBody>
          <a:bodyPr>
            <a:normAutofit fontScale="90000"/>
          </a:bodyPr>
          <a:lstStyle/>
          <a:p>
            <a:r>
              <a:rPr lang="fr-FR" altLang="fr-FR" sz="3200" dirty="0">
                <a:solidFill>
                  <a:srgbClr val="FF0000"/>
                </a:solidFill>
                <a:latin typeface="Berlin Sans FB" pitchFamily="34" charset="0"/>
              </a:rPr>
              <a:t>Les </a:t>
            </a:r>
            <a:r>
              <a:rPr lang="fr-FR" altLang="fr-FR" sz="3200" dirty="0" smtClean="0">
                <a:solidFill>
                  <a:srgbClr val="FF0000"/>
                </a:solidFill>
                <a:latin typeface="Berlin Sans FB" pitchFamily="34" charset="0"/>
              </a:rPr>
              <a:t>expériences dans le monde et l’espace</a:t>
            </a:r>
            <a:endParaRPr lang="fr-FR" altLang="fr-FR" dirty="0">
              <a:latin typeface="Berlin Sans FB" pitchFamily="34" charset="0"/>
            </a:endParaRPr>
          </a:p>
        </p:txBody>
      </p:sp>
      <p:pic>
        <p:nvPicPr>
          <p:cNvPr id="10243" name="Picture 3"/>
          <p:cNvPicPr>
            <a:picLocks noChangeAspect="1" noChangeArrowheads="1"/>
          </p:cNvPicPr>
          <p:nvPr/>
        </p:nvPicPr>
        <p:blipFill>
          <a:blip r:embed="rId2" cstate="print"/>
          <a:srcRect/>
          <a:stretch>
            <a:fillRect/>
          </a:stretch>
        </p:blipFill>
        <p:spPr bwMode="auto">
          <a:xfrm>
            <a:off x="0" y="1846263"/>
            <a:ext cx="9144000" cy="3052762"/>
          </a:xfrm>
          <a:prstGeom prst="rect">
            <a:avLst/>
          </a:prstGeom>
          <a:noFill/>
        </p:spPr>
      </p:pic>
      <p:sp>
        <p:nvSpPr>
          <p:cNvPr id="10244" name="Line 4"/>
          <p:cNvSpPr>
            <a:spLocks noChangeShapeType="1"/>
          </p:cNvSpPr>
          <p:nvPr/>
        </p:nvSpPr>
        <p:spPr bwMode="auto">
          <a:xfrm>
            <a:off x="506943" y="1174750"/>
            <a:ext cx="527050" cy="1609725"/>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45" name="Text Box 5"/>
          <p:cNvSpPr txBox="1">
            <a:spLocks noChangeArrowheads="1"/>
          </p:cNvSpPr>
          <p:nvPr/>
        </p:nvSpPr>
        <p:spPr bwMode="auto">
          <a:xfrm>
            <a:off x="228600" y="941388"/>
            <a:ext cx="600614" cy="338554"/>
          </a:xfrm>
          <a:prstGeom prst="rect">
            <a:avLst/>
          </a:prstGeom>
          <a:noFill/>
          <a:ln w="9525">
            <a:noFill/>
            <a:miter lim="800000"/>
            <a:headEnd/>
            <a:tailEnd/>
          </a:ln>
          <a:effectLst/>
        </p:spPr>
        <p:txBody>
          <a:bodyPr wrap="none">
            <a:spAutoFit/>
          </a:bodyPr>
          <a:lstStyle/>
          <a:p>
            <a:r>
              <a:rPr lang="fr-FR" altLang="fr-FR" sz="1600" b="1" dirty="0">
                <a:solidFill>
                  <a:srgbClr val="0000FF"/>
                </a:solidFill>
              </a:rPr>
              <a:t>SLAC</a:t>
            </a:r>
            <a:endParaRPr lang="fr-FR" altLang="fr-FR" b="1" dirty="0">
              <a:solidFill>
                <a:srgbClr val="0000FF"/>
              </a:solidFill>
            </a:endParaRPr>
          </a:p>
        </p:txBody>
      </p:sp>
      <p:sp>
        <p:nvSpPr>
          <p:cNvPr id="10246" name="Line 6"/>
          <p:cNvSpPr>
            <a:spLocks noChangeShapeType="1"/>
          </p:cNvSpPr>
          <p:nvPr/>
        </p:nvSpPr>
        <p:spPr bwMode="auto">
          <a:xfrm>
            <a:off x="1673755" y="1409700"/>
            <a:ext cx="395288" cy="1212850"/>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47" name="Text Box 7"/>
          <p:cNvSpPr txBox="1">
            <a:spLocks noChangeArrowheads="1"/>
          </p:cNvSpPr>
          <p:nvPr/>
        </p:nvSpPr>
        <p:spPr bwMode="auto">
          <a:xfrm>
            <a:off x="1373188" y="1150938"/>
            <a:ext cx="1055097" cy="338554"/>
          </a:xfrm>
          <a:prstGeom prst="rect">
            <a:avLst/>
          </a:prstGeom>
          <a:noFill/>
          <a:ln w="9525">
            <a:noFill/>
            <a:miter lim="800000"/>
            <a:headEnd/>
            <a:tailEnd/>
          </a:ln>
          <a:effectLst/>
        </p:spPr>
        <p:txBody>
          <a:bodyPr wrap="none">
            <a:spAutoFit/>
          </a:bodyPr>
          <a:lstStyle/>
          <a:p>
            <a:r>
              <a:rPr lang="fr-FR" altLang="fr-FR" sz="1600" b="1">
                <a:solidFill>
                  <a:srgbClr val="0000FF"/>
                </a:solidFill>
              </a:rPr>
              <a:t>FERMILAB</a:t>
            </a:r>
            <a:endParaRPr lang="fr-FR" altLang="fr-FR" b="1">
              <a:solidFill>
                <a:srgbClr val="0000FF"/>
              </a:solidFill>
            </a:endParaRPr>
          </a:p>
        </p:txBody>
      </p:sp>
      <p:sp>
        <p:nvSpPr>
          <p:cNvPr id="10248" name="Line 8"/>
          <p:cNvSpPr>
            <a:spLocks noChangeShapeType="1"/>
          </p:cNvSpPr>
          <p:nvPr/>
        </p:nvSpPr>
        <p:spPr bwMode="auto">
          <a:xfrm>
            <a:off x="2002368" y="1620838"/>
            <a:ext cx="374650" cy="1125537"/>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49" name="Text Box 9"/>
          <p:cNvSpPr txBox="1">
            <a:spLocks noChangeArrowheads="1"/>
          </p:cNvSpPr>
          <p:nvPr/>
        </p:nvSpPr>
        <p:spPr bwMode="auto">
          <a:xfrm>
            <a:off x="1746250" y="1460500"/>
            <a:ext cx="1405898" cy="584775"/>
          </a:xfrm>
          <a:prstGeom prst="rect">
            <a:avLst/>
          </a:prstGeom>
          <a:noFill/>
          <a:ln w="9525">
            <a:noFill/>
            <a:miter lim="800000"/>
            <a:headEnd/>
            <a:tailEnd/>
          </a:ln>
          <a:effectLst/>
        </p:spPr>
        <p:txBody>
          <a:bodyPr wrap="none">
            <a:spAutoFit/>
          </a:bodyPr>
          <a:lstStyle/>
          <a:p>
            <a:r>
              <a:rPr lang="fr-FR" altLang="fr-FR" sz="1600" b="1" dirty="0">
                <a:solidFill>
                  <a:srgbClr val="0000FF"/>
                </a:solidFill>
              </a:rPr>
              <a:t>BROOKHAVEN</a:t>
            </a:r>
          </a:p>
          <a:p>
            <a:r>
              <a:rPr lang="fr-FR" altLang="fr-FR" sz="1600" b="1" dirty="0">
                <a:solidFill>
                  <a:srgbClr val="0000FF"/>
                </a:solidFill>
              </a:rPr>
              <a:t>    CEBAF, MSU</a:t>
            </a:r>
          </a:p>
        </p:txBody>
      </p:sp>
      <p:sp>
        <p:nvSpPr>
          <p:cNvPr id="10250" name="Text Box 10"/>
          <p:cNvSpPr txBox="1">
            <a:spLocks noChangeArrowheads="1"/>
          </p:cNvSpPr>
          <p:nvPr/>
        </p:nvSpPr>
        <p:spPr bwMode="auto">
          <a:xfrm>
            <a:off x="3765550" y="817563"/>
            <a:ext cx="1911350" cy="581025"/>
          </a:xfrm>
          <a:prstGeom prst="rect">
            <a:avLst/>
          </a:prstGeom>
          <a:noFill/>
          <a:ln w="9525">
            <a:noFill/>
            <a:miter lim="800000"/>
            <a:headEnd/>
            <a:tailEnd/>
          </a:ln>
          <a:effectLst/>
        </p:spPr>
        <p:txBody>
          <a:bodyPr>
            <a:spAutoFit/>
          </a:bodyPr>
          <a:lstStyle/>
          <a:p>
            <a:r>
              <a:rPr lang="fr-FR" altLang="fr-FR" sz="1600" b="1">
                <a:solidFill>
                  <a:srgbClr val="0000FF"/>
                </a:solidFill>
              </a:rPr>
              <a:t>VIVITRON</a:t>
            </a:r>
          </a:p>
          <a:p>
            <a:r>
              <a:rPr lang="fr-FR" altLang="fr-FR" sz="1600" b="1">
                <a:solidFill>
                  <a:srgbClr val="0000FF"/>
                </a:solidFill>
              </a:rPr>
              <a:t>CERN</a:t>
            </a:r>
          </a:p>
        </p:txBody>
      </p:sp>
      <p:sp>
        <p:nvSpPr>
          <p:cNvPr id="10251" name="Line 11"/>
          <p:cNvSpPr>
            <a:spLocks noChangeShapeType="1"/>
          </p:cNvSpPr>
          <p:nvPr/>
        </p:nvSpPr>
        <p:spPr bwMode="auto">
          <a:xfrm>
            <a:off x="4310593" y="1225550"/>
            <a:ext cx="419100" cy="1347788"/>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52" name="Line 12"/>
          <p:cNvSpPr>
            <a:spLocks noChangeShapeType="1"/>
          </p:cNvSpPr>
          <p:nvPr/>
        </p:nvSpPr>
        <p:spPr bwMode="auto">
          <a:xfrm>
            <a:off x="4685243" y="1793875"/>
            <a:ext cx="131762" cy="666750"/>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53" name="Text Box 13"/>
          <p:cNvSpPr txBox="1">
            <a:spLocks noChangeArrowheads="1"/>
          </p:cNvSpPr>
          <p:nvPr/>
        </p:nvSpPr>
        <p:spPr bwMode="auto">
          <a:xfrm>
            <a:off x="4297363" y="1201738"/>
            <a:ext cx="1036637" cy="825500"/>
          </a:xfrm>
          <a:prstGeom prst="rect">
            <a:avLst/>
          </a:prstGeom>
          <a:noFill/>
          <a:ln w="9525">
            <a:noFill/>
            <a:miter lim="800000"/>
            <a:headEnd/>
            <a:tailEnd/>
          </a:ln>
          <a:effectLst/>
        </p:spPr>
        <p:txBody>
          <a:bodyPr>
            <a:spAutoFit/>
          </a:bodyPr>
          <a:lstStyle/>
          <a:p>
            <a:r>
              <a:rPr lang="fr-FR" altLang="fr-FR" sz="1600" b="1">
                <a:solidFill>
                  <a:srgbClr val="0000FF"/>
                </a:solidFill>
              </a:rPr>
              <a:t>DESY</a:t>
            </a:r>
          </a:p>
          <a:p>
            <a:r>
              <a:rPr lang="fr-FR" altLang="fr-FR" sz="1600" b="1">
                <a:solidFill>
                  <a:srgbClr val="0000FF"/>
                </a:solidFill>
              </a:rPr>
              <a:t>GSI</a:t>
            </a:r>
          </a:p>
          <a:p>
            <a:r>
              <a:rPr lang="fr-FR" altLang="fr-FR" sz="1600" b="1">
                <a:solidFill>
                  <a:srgbClr val="0000FF"/>
                </a:solidFill>
              </a:rPr>
              <a:t>AGOR</a:t>
            </a:r>
          </a:p>
        </p:txBody>
      </p:sp>
      <p:sp>
        <p:nvSpPr>
          <p:cNvPr id="10254" name="Line 14"/>
          <p:cNvSpPr>
            <a:spLocks noChangeShapeType="1"/>
          </p:cNvSpPr>
          <p:nvPr/>
        </p:nvSpPr>
        <p:spPr bwMode="auto">
          <a:xfrm>
            <a:off x="5828243" y="1620838"/>
            <a:ext cx="0" cy="681037"/>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55" name="Text Box 15"/>
          <p:cNvSpPr txBox="1">
            <a:spLocks noChangeArrowheads="1"/>
          </p:cNvSpPr>
          <p:nvPr/>
        </p:nvSpPr>
        <p:spPr bwMode="auto">
          <a:xfrm>
            <a:off x="5353050" y="1360488"/>
            <a:ext cx="2393950" cy="336550"/>
          </a:xfrm>
          <a:prstGeom prst="rect">
            <a:avLst/>
          </a:prstGeom>
          <a:noFill/>
          <a:ln w="9525">
            <a:noFill/>
            <a:miter lim="800000"/>
            <a:headEnd/>
            <a:tailEnd/>
          </a:ln>
          <a:effectLst/>
        </p:spPr>
        <p:txBody>
          <a:bodyPr>
            <a:spAutoFit/>
          </a:bodyPr>
          <a:lstStyle/>
          <a:p>
            <a:r>
              <a:rPr lang="fr-FR" altLang="fr-FR" sz="1600" b="1">
                <a:solidFill>
                  <a:srgbClr val="0000FF"/>
                </a:solidFill>
              </a:rPr>
              <a:t>DUBNA SERPOUKHOV</a:t>
            </a:r>
          </a:p>
        </p:txBody>
      </p:sp>
      <p:sp>
        <p:nvSpPr>
          <p:cNvPr id="10256" name="Line 16"/>
          <p:cNvSpPr>
            <a:spLocks noChangeShapeType="1"/>
          </p:cNvSpPr>
          <p:nvPr/>
        </p:nvSpPr>
        <p:spPr bwMode="auto">
          <a:xfrm>
            <a:off x="6577013" y="1127125"/>
            <a:ext cx="0" cy="1309688"/>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57" name="Text Box 17"/>
          <p:cNvSpPr txBox="1">
            <a:spLocks noChangeArrowheads="1"/>
          </p:cNvSpPr>
          <p:nvPr/>
        </p:nvSpPr>
        <p:spPr bwMode="auto">
          <a:xfrm>
            <a:off x="5353050" y="903288"/>
            <a:ext cx="1358129" cy="338554"/>
          </a:xfrm>
          <a:prstGeom prst="rect">
            <a:avLst/>
          </a:prstGeom>
          <a:noFill/>
          <a:ln w="9525">
            <a:noFill/>
            <a:miter lim="800000"/>
            <a:headEnd/>
            <a:tailEnd/>
          </a:ln>
          <a:effectLst/>
        </p:spPr>
        <p:txBody>
          <a:bodyPr wrap="none">
            <a:spAutoFit/>
          </a:bodyPr>
          <a:lstStyle/>
          <a:p>
            <a:r>
              <a:rPr lang="fr-FR" altLang="fr-FR" sz="1600" b="1" dirty="0" smtClean="0">
                <a:solidFill>
                  <a:srgbClr val="0000FF"/>
                </a:solidFill>
              </a:rPr>
              <a:t>NOVOSIBIRSK</a:t>
            </a:r>
            <a:endParaRPr lang="fr-FR" altLang="fr-FR" sz="1600" b="1" dirty="0">
              <a:solidFill>
                <a:srgbClr val="0000FF"/>
              </a:solidFill>
            </a:endParaRPr>
          </a:p>
        </p:txBody>
      </p:sp>
      <p:sp>
        <p:nvSpPr>
          <p:cNvPr id="10258" name="Line 18"/>
          <p:cNvSpPr>
            <a:spLocks noChangeShapeType="1"/>
          </p:cNvSpPr>
          <p:nvPr/>
        </p:nvSpPr>
        <p:spPr bwMode="auto">
          <a:xfrm>
            <a:off x="7697788" y="1373188"/>
            <a:ext cx="834652" cy="1411287"/>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59" name="Text Box 19"/>
          <p:cNvSpPr txBox="1">
            <a:spLocks noChangeArrowheads="1"/>
          </p:cNvSpPr>
          <p:nvPr/>
        </p:nvSpPr>
        <p:spPr bwMode="auto">
          <a:xfrm>
            <a:off x="7510463" y="980728"/>
            <a:ext cx="1223412" cy="584775"/>
          </a:xfrm>
          <a:prstGeom prst="rect">
            <a:avLst/>
          </a:prstGeom>
          <a:noFill/>
          <a:ln w="9525">
            <a:noFill/>
            <a:miter lim="800000"/>
            <a:headEnd/>
            <a:tailEnd/>
          </a:ln>
          <a:effectLst/>
        </p:spPr>
        <p:txBody>
          <a:bodyPr wrap="none">
            <a:spAutoFit/>
          </a:bodyPr>
          <a:lstStyle/>
          <a:p>
            <a:r>
              <a:rPr lang="fr-FR" altLang="fr-FR" sz="1600" b="1" dirty="0">
                <a:solidFill>
                  <a:srgbClr val="0000FF"/>
                </a:solidFill>
              </a:rPr>
              <a:t>KEK, </a:t>
            </a:r>
            <a:r>
              <a:rPr lang="fr-FR" altLang="fr-FR" sz="1600" b="1" dirty="0" smtClean="0">
                <a:solidFill>
                  <a:srgbClr val="0000FF"/>
                </a:solidFill>
              </a:rPr>
              <a:t>RIKEN, </a:t>
            </a:r>
          </a:p>
          <a:p>
            <a:r>
              <a:rPr lang="fr-FR" altLang="fr-FR" sz="1600" b="1" dirty="0" smtClean="0">
                <a:solidFill>
                  <a:srgbClr val="0000FF"/>
                </a:solidFill>
              </a:rPr>
              <a:t>J-PARC</a:t>
            </a:r>
            <a:endParaRPr lang="fr-FR" altLang="fr-FR" sz="1600" b="1" dirty="0">
              <a:solidFill>
                <a:srgbClr val="0000FF"/>
              </a:solidFill>
            </a:endParaRPr>
          </a:p>
        </p:txBody>
      </p:sp>
      <p:sp>
        <p:nvSpPr>
          <p:cNvPr id="10260" name="Line 20"/>
          <p:cNvSpPr>
            <a:spLocks noChangeShapeType="1"/>
          </p:cNvSpPr>
          <p:nvPr/>
        </p:nvSpPr>
        <p:spPr bwMode="auto">
          <a:xfrm flipH="1" flipV="1">
            <a:off x="2484438" y="4478338"/>
            <a:ext cx="23812" cy="730250"/>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1" name="Text Box 21"/>
          <p:cNvSpPr txBox="1">
            <a:spLocks noChangeArrowheads="1"/>
          </p:cNvSpPr>
          <p:nvPr/>
        </p:nvSpPr>
        <p:spPr bwMode="auto">
          <a:xfrm>
            <a:off x="2012950" y="5270500"/>
            <a:ext cx="1766888" cy="336550"/>
          </a:xfrm>
          <a:prstGeom prst="rect">
            <a:avLst/>
          </a:prstGeom>
          <a:noFill/>
          <a:ln w="9525">
            <a:noFill/>
            <a:miter lim="800000"/>
            <a:headEnd/>
            <a:tailEnd/>
          </a:ln>
          <a:effectLst/>
        </p:spPr>
        <p:txBody>
          <a:bodyPr>
            <a:spAutoFit/>
          </a:bodyPr>
          <a:lstStyle/>
          <a:p>
            <a:r>
              <a:rPr lang="fr-FR" altLang="fr-FR" sz="1600">
                <a:solidFill>
                  <a:srgbClr val="0000FF"/>
                </a:solidFill>
                <a:latin typeface="Berlin Sans FB" pitchFamily="34" charset="0"/>
              </a:rPr>
              <a:t>AUGER</a:t>
            </a:r>
          </a:p>
        </p:txBody>
      </p:sp>
      <p:sp>
        <p:nvSpPr>
          <p:cNvPr id="10262" name="Line 22"/>
          <p:cNvSpPr>
            <a:spLocks noChangeShapeType="1"/>
          </p:cNvSpPr>
          <p:nvPr/>
        </p:nvSpPr>
        <p:spPr bwMode="auto">
          <a:xfrm flipV="1">
            <a:off x="4838700" y="3884613"/>
            <a:ext cx="131763" cy="1422400"/>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3" name="Text Box 23"/>
          <p:cNvSpPr txBox="1">
            <a:spLocks noChangeArrowheads="1"/>
          </p:cNvSpPr>
          <p:nvPr/>
        </p:nvSpPr>
        <p:spPr bwMode="auto">
          <a:xfrm>
            <a:off x="4430713" y="5294313"/>
            <a:ext cx="635110" cy="338554"/>
          </a:xfrm>
          <a:prstGeom prst="rect">
            <a:avLst/>
          </a:prstGeom>
          <a:noFill/>
          <a:ln w="9525">
            <a:noFill/>
            <a:miter lim="800000"/>
            <a:headEnd/>
            <a:tailEnd/>
          </a:ln>
          <a:effectLst/>
        </p:spPr>
        <p:txBody>
          <a:bodyPr wrap="none">
            <a:spAutoFit/>
          </a:bodyPr>
          <a:lstStyle/>
          <a:p>
            <a:r>
              <a:rPr lang="fr-FR" altLang="fr-FR" sz="1600">
                <a:solidFill>
                  <a:srgbClr val="0000FF"/>
                </a:solidFill>
                <a:latin typeface="Berlin Sans FB" pitchFamily="34" charset="0"/>
              </a:rPr>
              <a:t>HESS</a:t>
            </a:r>
          </a:p>
        </p:txBody>
      </p:sp>
      <p:sp>
        <p:nvSpPr>
          <p:cNvPr id="10264" name="Line 24"/>
          <p:cNvSpPr>
            <a:spLocks noChangeShapeType="1"/>
          </p:cNvSpPr>
          <p:nvPr/>
        </p:nvSpPr>
        <p:spPr bwMode="auto">
          <a:xfrm flipV="1">
            <a:off x="4332288" y="2635250"/>
            <a:ext cx="461962" cy="3006725"/>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5" name="Line 25"/>
          <p:cNvSpPr>
            <a:spLocks noChangeShapeType="1"/>
          </p:cNvSpPr>
          <p:nvPr/>
        </p:nvSpPr>
        <p:spPr bwMode="auto">
          <a:xfrm flipV="1">
            <a:off x="3635896" y="2673350"/>
            <a:ext cx="936104" cy="2411834"/>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6" name="Text Box 26"/>
          <p:cNvSpPr txBox="1">
            <a:spLocks noChangeArrowheads="1"/>
          </p:cNvSpPr>
          <p:nvPr/>
        </p:nvSpPr>
        <p:spPr bwMode="auto">
          <a:xfrm>
            <a:off x="4144963" y="5592763"/>
            <a:ext cx="4268787" cy="830997"/>
          </a:xfrm>
          <a:prstGeom prst="rect">
            <a:avLst/>
          </a:prstGeom>
          <a:noFill/>
          <a:ln w="9525">
            <a:noFill/>
            <a:miter lim="800000"/>
            <a:headEnd/>
            <a:tailEnd/>
          </a:ln>
          <a:effectLst/>
        </p:spPr>
        <p:txBody>
          <a:bodyPr>
            <a:spAutoFit/>
          </a:bodyPr>
          <a:lstStyle/>
          <a:p>
            <a:r>
              <a:rPr lang="fr-FR" altLang="fr-FR" sz="1600" dirty="0">
                <a:solidFill>
                  <a:srgbClr val="0000FF"/>
                </a:solidFill>
                <a:latin typeface="Berlin Sans FB" pitchFamily="34" charset="0"/>
              </a:rPr>
              <a:t>VIRGO</a:t>
            </a:r>
          </a:p>
          <a:p>
            <a:r>
              <a:rPr lang="fr-FR" altLang="fr-FR" sz="1600" dirty="0">
                <a:solidFill>
                  <a:srgbClr val="0000FF"/>
                </a:solidFill>
                <a:latin typeface="Berlin Sans FB" pitchFamily="34" charset="0"/>
              </a:rPr>
              <a:t>GRAN SASSO</a:t>
            </a:r>
          </a:p>
          <a:p>
            <a:r>
              <a:rPr lang="fr-FR" altLang="fr-FR" sz="1600" dirty="0" smtClean="0">
                <a:solidFill>
                  <a:srgbClr val="0000FF"/>
                </a:solidFill>
                <a:latin typeface="Berlin Sans FB" pitchFamily="34" charset="0"/>
              </a:rPr>
              <a:t>FREJUS</a:t>
            </a:r>
            <a:endParaRPr lang="fr-FR" altLang="fr-FR" sz="1600" dirty="0">
              <a:solidFill>
                <a:srgbClr val="0000FF"/>
              </a:solidFill>
              <a:latin typeface="Berlin Sans FB" pitchFamily="34" charset="0"/>
            </a:endParaRPr>
          </a:p>
        </p:txBody>
      </p:sp>
      <p:sp>
        <p:nvSpPr>
          <p:cNvPr id="10267" name="Line 27"/>
          <p:cNvSpPr>
            <a:spLocks noChangeShapeType="1"/>
          </p:cNvSpPr>
          <p:nvPr/>
        </p:nvSpPr>
        <p:spPr bwMode="auto">
          <a:xfrm flipV="1">
            <a:off x="7181850" y="2820987"/>
            <a:ext cx="1231900" cy="2635250"/>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8" name="Text Box 28"/>
          <p:cNvSpPr txBox="1">
            <a:spLocks noChangeArrowheads="1"/>
          </p:cNvSpPr>
          <p:nvPr/>
        </p:nvSpPr>
        <p:spPr bwMode="auto">
          <a:xfrm>
            <a:off x="6870700" y="5432425"/>
            <a:ext cx="1454244" cy="338554"/>
          </a:xfrm>
          <a:prstGeom prst="rect">
            <a:avLst/>
          </a:prstGeom>
          <a:noFill/>
          <a:ln w="9525">
            <a:noFill/>
            <a:miter lim="800000"/>
            <a:headEnd/>
            <a:tailEnd/>
          </a:ln>
          <a:effectLst/>
        </p:spPr>
        <p:txBody>
          <a:bodyPr wrap="none">
            <a:spAutoFit/>
          </a:bodyPr>
          <a:lstStyle/>
          <a:p>
            <a:r>
              <a:rPr lang="fr-FR" altLang="fr-FR" sz="1600">
                <a:solidFill>
                  <a:srgbClr val="0000FF"/>
                </a:solidFill>
                <a:latin typeface="Berlin Sans FB" pitchFamily="34" charset="0"/>
              </a:rPr>
              <a:t>KAMIOKANDE</a:t>
            </a:r>
          </a:p>
        </p:txBody>
      </p:sp>
      <p:sp>
        <p:nvSpPr>
          <p:cNvPr id="10269" name="Line 29"/>
          <p:cNvSpPr>
            <a:spLocks noChangeShapeType="1"/>
          </p:cNvSpPr>
          <p:nvPr/>
        </p:nvSpPr>
        <p:spPr bwMode="auto">
          <a:xfrm flipV="1">
            <a:off x="1144588" y="3846513"/>
            <a:ext cx="1012825" cy="1300162"/>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70" name="Text Box 30"/>
          <p:cNvSpPr txBox="1">
            <a:spLocks noChangeArrowheads="1"/>
          </p:cNvSpPr>
          <p:nvPr/>
        </p:nvSpPr>
        <p:spPr bwMode="auto">
          <a:xfrm>
            <a:off x="603250" y="5172075"/>
            <a:ext cx="1162498" cy="338554"/>
          </a:xfrm>
          <a:prstGeom prst="rect">
            <a:avLst/>
          </a:prstGeom>
          <a:noFill/>
          <a:ln w="9525">
            <a:noFill/>
            <a:miter lim="800000"/>
            <a:headEnd/>
            <a:tailEnd/>
          </a:ln>
          <a:effectLst/>
        </p:spPr>
        <p:txBody>
          <a:bodyPr wrap="none">
            <a:spAutoFit/>
          </a:bodyPr>
          <a:lstStyle/>
          <a:p>
            <a:r>
              <a:rPr lang="fr-FR" altLang="fr-FR" sz="1600" dirty="0" smtClean="0">
                <a:solidFill>
                  <a:srgbClr val="0000FF"/>
                </a:solidFill>
                <a:latin typeface="Berlin Sans FB" pitchFamily="34" charset="0"/>
              </a:rPr>
              <a:t>EROS, LSST</a:t>
            </a:r>
            <a:endParaRPr lang="fr-FR" altLang="fr-FR" sz="1600" dirty="0">
              <a:solidFill>
                <a:srgbClr val="0000FF"/>
              </a:solidFill>
              <a:latin typeface="Berlin Sans FB" pitchFamily="34" charset="0"/>
            </a:endParaRPr>
          </a:p>
        </p:txBody>
      </p:sp>
      <p:sp>
        <p:nvSpPr>
          <p:cNvPr id="10271" name="Text Box 31"/>
          <p:cNvSpPr txBox="1">
            <a:spLocks noChangeArrowheads="1"/>
          </p:cNvSpPr>
          <p:nvPr/>
        </p:nvSpPr>
        <p:spPr bwMode="auto">
          <a:xfrm>
            <a:off x="183804" y="5773513"/>
            <a:ext cx="3163888" cy="646331"/>
          </a:xfrm>
          <a:prstGeom prst="rect">
            <a:avLst/>
          </a:prstGeom>
          <a:solidFill>
            <a:srgbClr val="FF0000"/>
          </a:solidFill>
          <a:ln w="9525">
            <a:solidFill>
              <a:schemeClr val="accent2"/>
            </a:solidFill>
            <a:miter lim="800000"/>
            <a:headEnd/>
            <a:tailEnd/>
          </a:ln>
          <a:effectLst/>
        </p:spPr>
        <p:txBody>
          <a:bodyPr>
            <a:spAutoFit/>
          </a:bodyPr>
          <a:lstStyle/>
          <a:p>
            <a:r>
              <a:rPr lang="fr-FR" altLang="fr-FR" b="1" dirty="0">
                <a:solidFill>
                  <a:schemeClr val="bg1"/>
                </a:solidFill>
              </a:rPr>
              <a:t>SATELLITES </a:t>
            </a:r>
            <a:r>
              <a:rPr lang="fr-FR" altLang="fr-FR" b="1" dirty="0" smtClean="0">
                <a:solidFill>
                  <a:schemeClr val="bg1"/>
                </a:solidFill>
              </a:rPr>
              <a:t>: PLANCK</a:t>
            </a:r>
            <a:r>
              <a:rPr lang="fr-FR" altLang="fr-FR" b="1" dirty="0">
                <a:solidFill>
                  <a:schemeClr val="bg1"/>
                </a:solidFill>
              </a:rPr>
              <a:t>, </a:t>
            </a:r>
            <a:r>
              <a:rPr lang="fr-FR" altLang="fr-FR" b="1" dirty="0" smtClean="0">
                <a:solidFill>
                  <a:schemeClr val="bg1"/>
                </a:solidFill>
              </a:rPr>
              <a:t>FERMI-GLAST</a:t>
            </a:r>
            <a:r>
              <a:rPr lang="fr-FR" altLang="fr-FR" b="1" dirty="0">
                <a:solidFill>
                  <a:schemeClr val="bg1"/>
                </a:solidFill>
              </a:rPr>
              <a:t>, AMS, ... </a:t>
            </a:r>
          </a:p>
        </p:txBody>
      </p:sp>
      <p:sp>
        <p:nvSpPr>
          <p:cNvPr id="10272" name="Line 32"/>
          <p:cNvSpPr>
            <a:spLocks noChangeShapeType="1"/>
          </p:cNvSpPr>
          <p:nvPr/>
        </p:nvSpPr>
        <p:spPr bwMode="auto">
          <a:xfrm>
            <a:off x="3081868" y="976313"/>
            <a:ext cx="1406525" cy="1546225"/>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73" name="Text Box 33"/>
          <p:cNvSpPr txBox="1">
            <a:spLocks noChangeArrowheads="1"/>
          </p:cNvSpPr>
          <p:nvPr/>
        </p:nvSpPr>
        <p:spPr bwMode="auto">
          <a:xfrm>
            <a:off x="1571604" y="642918"/>
            <a:ext cx="2557463" cy="581025"/>
          </a:xfrm>
          <a:prstGeom prst="rect">
            <a:avLst/>
          </a:prstGeom>
          <a:noFill/>
          <a:ln w="9525">
            <a:noFill/>
            <a:miter lim="800000"/>
            <a:headEnd/>
            <a:tailEnd/>
          </a:ln>
          <a:effectLst/>
        </p:spPr>
        <p:txBody>
          <a:bodyPr>
            <a:spAutoFit/>
          </a:bodyPr>
          <a:lstStyle/>
          <a:p>
            <a:r>
              <a:rPr lang="fr-FR" altLang="fr-FR" sz="1600" b="1" dirty="0">
                <a:solidFill>
                  <a:srgbClr val="0000FF"/>
                </a:solidFill>
              </a:rPr>
              <a:t>GSI DARMSTADT</a:t>
            </a:r>
          </a:p>
          <a:p>
            <a:r>
              <a:rPr lang="fr-FR" altLang="fr-FR" sz="1600" b="1" dirty="0">
                <a:solidFill>
                  <a:srgbClr val="0000FF"/>
                </a:solidFill>
              </a:rPr>
              <a:t>                </a:t>
            </a:r>
            <a:r>
              <a:rPr lang="fr-FR" altLang="fr-FR" sz="1600" b="1" dirty="0" smtClean="0">
                <a:solidFill>
                  <a:srgbClr val="0000FF"/>
                </a:solidFill>
              </a:rPr>
              <a:t>GANIL</a:t>
            </a:r>
            <a:endParaRPr lang="fr-FR" altLang="fr-FR" sz="1600" b="1" dirty="0">
              <a:solidFill>
                <a:srgbClr val="0000FF"/>
              </a:solidFill>
            </a:endParaRPr>
          </a:p>
        </p:txBody>
      </p:sp>
      <p:sp>
        <p:nvSpPr>
          <p:cNvPr id="10274" name="Line 34"/>
          <p:cNvSpPr>
            <a:spLocks noChangeShapeType="1"/>
          </p:cNvSpPr>
          <p:nvPr/>
        </p:nvSpPr>
        <p:spPr bwMode="auto">
          <a:xfrm>
            <a:off x="3256493" y="965200"/>
            <a:ext cx="1384300" cy="1533525"/>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75" name="Text Box 35"/>
          <p:cNvSpPr txBox="1">
            <a:spLocks noChangeArrowheads="1"/>
          </p:cNvSpPr>
          <p:nvPr/>
        </p:nvSpPr>
        <p:spPr bwMode="auto">
          <a:xfrm>
            <a:off x="3090863" y="4999038"/>
            <a:ext cx="1622425" cy="830997"/>
          </a:xfrm>
          <a:prstGeom prst="rect">
            <a:avLst/>
          </a:prstGeom>
          <a:noFill/>
          <a:ln w="9525">
            <a:noFill/>
            <a:miter lim="800000"/>
            <a:headEnd/>
            <a:tailEnd/>
          </a:ln>
          <a:effectLst/>
        </p:spPr>
        <p:txBody>
          <a:bodyPr>
            <a:spAutoFit/>
          </a:bodyPr>
          <a:lstStyle/>
          <a:p>
            <a:r>
              <a:rPr lang="fr-FR" altLang="fr-FR" sz="1600" dirty="0" smtClean="0">
                <a:solidFill>
                  <a:srgbClr val="0000FF"/>
                </a:solidFill>
                <a:latin typeface="Berlin Sans FB" pitchFamily="34" charset="0"/>
              </a:rPr>
              <a:t>ANTARES</a:t>
            </a:r>
          </a:p>
          <a:p>
            <a:r>
              <a:rPr lang="fr-FR" altLang="fr-FR" sz="1600" dirty="0">
                <a:solidFill>
                  <a:srgbClr val="0000FF"/>
                </a:solidFill>
                <a:latin typeface="Berlin Sans FB" pitchFamily="34" charset="0"/>
              </a:rPr>
              <a:t>THEMIS</a:t>
            </a:r>
          </a:p>
          <a:p>
            <a:endParaRPr lang="fr-FR" altLang="fr-FR" sz="1600" dirty="0">
              <a:solidFill>
                <a:srgbClr val="0000FF"/>
              </a:solidFill>
              <a:latin typeface="Berlin Sans FB" pitchFamily="34" charset="0"/>
            </a:endParaRPr>
          </a:p>
        </p:txBody>
      </p:sp>
      <p:sp>
        <p:nvSpPr>
          <p:cNvPr id="36" name="Line 4"/>
          <p:cNvSpPr>
            <a:spLocks noChangeShapeType="1"/>
          </p:cNvSpPr>
          <p:nvPr/>
        </p:nvSpPr>
        <p:spPr bwMode="auto">
          <a:xfrm>
            <a:off x="1186393" y="1528763"/>
            <a:ext cx="0" cy="969962"/>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37" name="Text Box 5"/>
          <p:cNvSpPr txBox="1">
            <a:spLocks noChangeArrowheads="1"/>
          </p:cNvSpPr>
          <p:nvPr/>
        </p:nvSpPr>
        <p:spPr bwMode="auto">
          <a:xfrm>
            <a:off x="539055" y="1270413"/>
            <a:ext cx="1008609" cy="338554"/>
          </a:xfrm>
          <a:prstGeom prst="rect">
            <a:avLst/>
          </a:prstGeom>
          <a:noFill/>
          <a:ln w="9525">
            <a:noFill/>
            <a:miter lim="800000"/>
            <a:headEnd/>
            <a:tailEnd/>
          </a:ln>
          <a:effectLst/>
        </p:spPr>
        <p:txBody>
          <a:bodyPr wrap="none">
            <a:spAutoFit/>
          </a:bodyPr>
          <a:lstStyle/>
          <a:p>
            <a:r>
              <a:rPr lang="fr-FR" altLang="fr-FR" sz="1600" b="1" dirty="0" smtClean="0">
                <a:solidFill>
                  <a:srgbClr val="0000FF"/>
                </a:solidFill>
              </a:rPr>
              <a:t>TRIUMPH</a:t>
            </a:r>
            <a:endParaRPr lang="fr-FR" altLang="fr-FR" b="1" dirty="0">
              <a:solidFill>
                <a:srgbClr val="0000FF"/>
              </a:solidFill>
            </a:endParaRPr>
          </a:p>
        </p:txBody>
      </p:sp>
      <p:sp>
        <p:nvSpPr>
          <p:cNvPr id="40" name="Espace réservé du pied de page 39"/>
          <p:cNvSpPr>
            <a:spLocks noGrp="1"/>
          </p:cNvSpPr>
          <p:nvPr>
            <p:ph type="ftr" sz="quarter" idx="11"/>
          </p:nvPr>
        </p:nvSpPr>
        <p:spPr/>
        <p:txBody>
          <a:bodyPr/>
          <a:lstStyle/>
          <a:p>
            <a:r>
              <a:rPr lang="fr-FR" smtClean="0"/>
              <a:t>Masterclass</a:t>
            </a:r>
            <a:endParaRPr lang="fr-BE"/>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34</a:t>
            </a:fld>
            <a:endParaRPr lang="fr-BE"/>
          </a:p>
        </p:txBody>
      </p:sp>
      <p:sp>
        <p:nvSpPr>
          <p:cNvPr id="3" name="Espace réservé de la date 2"/>
          <p:cNvSpPr>
            <a:spLocks noGrp="1"/>
          </p:cNvSpPr>
          <p:nvPr>
            <p:ph type="dt" sz="half" idx="10"/>
          </p:nvPr>
        </p:nvSpPr>
        <p:spPr/>
        <p:txBody>
          <a:bodyPr/>
          <a:lstStyle/>
          <a:p>
            <a:r>
              <a:rPr lang="en-US" smtClean="0"/>
              <a:t>Edwige Tournefier</a:t>
            </a:r>
            <a:endParaRPr lang="fr-BE"/>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nd_paysage"/>
          <p:cNvPicPr>
            <a:picLocks noChangeAspect="1" noChangeArrowheads="1"/>
          </p:cNvPicPr>
          <p:nvPr/>
        </p:nvPicPr>
        <p:blipFill>
          <a:blip r:embed="rId3" cstate="print"/>
          <a:srcRect t="2440" b="6097"/>
          <a:stretch>
            <a:fillRect/>
          </a:stretch>
        </p:blipFill>
        <p:spPr bwMode="auto">
          <a:xfrm>
            <a:off x="0" y="0"/>
            <a:ext cx="9144000" cy="6429396"/>
          </a:xfrm>
          <a:prstGeom prst="rect">
            <a:avLst/>
          </a:prstGeom>
          <a:noFill/>
          <a:ln w="9525">
            <a:noFill/>
            <a:miter lim="800000"/>
            <a:headEnd/>
            <a:tailEnd/>
          </a:ln>
        </p:spPr>
      </p:pic>
      <p:sp>
        <p:nvSpPr>
          <p:cNvPr id="7171" name="Text Box 3"/>
          <p:cNvSpPr txBox="1">
            <a:spLocks noChangeArrowheads="1"/>
          </p:cNvSpPr>
          <p:nvPr/>
        </p:nvSpPr>
        <p:spPr bwMode="auto">
          <a:xfrm>
            <a:off x="2168525" y="188913"/>
            <a:ext cx="6647012" cy="584775"/>
          </a:xfrm>
          <a:prstGeom prst="rect">
            <a:avLst/>
          </a:prstGeom>
          <a:noFill/>
          <a:ln w="9525">
            <a:noFill/>
            <a:miter lim="800000"/>
            <a:headEnd/>
            <a:tailEnd/>
          </a:ln>
        </p:spPr>
        <p:txBody>
          <a:bodyPr wrap="none">
            <a:spAutoFit/>
          </a:bodyPr>
          <a:lstStyle/>
          <a:p>
            <a:pPr algn="ctr"/>
            <a:r>
              <a:rPr lang="fr-FR" sz="3200" b="1" i="1" dirty="0">
                <a:solidFill>
                  <a:srgbClr val="0000FF"/>
                </a:solidFill>
              </a:rPr>
              <a:t>Comprendre l’univers</a:t>
            </a:r>
            <a:r>
              <a:rPr lang="fr-FR" sz="3200" b="1" i="1" dirty="0">
                <a:solidFill>
                  <a:schemeClr val="tx2"/>
                </a:solidFill>
              </a:rPr>
              <a:t>,</a:t>
            </a:r>
            <a:r>
              <a:rPr lang="fr-FR" sz="3200" b="1" i="1" dirty="0">
                <a:solidFill>
                  <a:srgbClr val="0000FF"/>
                </a:solidFill>
              </a:rPr>
              <a:t> </a:t>
            </a:r>
            <a:r>
              <a:rPr lang="fr-FR" sz="3200" b="1" i="1" dirty="0">
                <a:solidFill>
                  <a:srgbClr val="FF0000"/>
                </a:solidFill>
              </a:rPr>
              <a:t>entre 2 infinis</a:t>
            </a:r>
            <a:r>
              <a:rPr lang="fr-FR" sz="3200" b="1" i="1" dirty="0">
                <a:solidFill>
                  <a:srgbClr val="0000FF"/>
                </a:solidFill>
              </a:rPr>
              <a:t> </a:t>
            </a:r>
            <a:r>
              <a:rPr lang="fr-FR" sz="3200" b="1" i="1" dirty="0">
                <a:solidFill>
                  <a:schemeClr val="tx2"/>
                </a:solidFill>
              </a:rPr>
              <a:t>!</a:t>
            </a:r>
            <a:r>
              <a:rPr lang="fr-FR" sz="3200" b="1" i="1" dirty="0">
                <a:solidFill>
                  <a:srgbClr val="008000"/>
                </a:solidFill>
              </a:rPr>
              <a:t> </a:t>
            </a:r>
          </a:p>
        </p:txBody>
      </p:sp>
      <p:pic>
        <p:nvPicPr>
          <p:cNvPr id="7172" name="Picture 7" descr="bigbang"/>
          <p:cNvPicPr>
            <a:picLocks noChangeAspect="1" noChangeArrowheads="1"/>
          </p:cNvPicPr>
          <p:nvPr/>
        </p:nvPicPr>
        <p:blipFill>
          <a:blip r:embed="rId4" cstate="print"/>
          <a:srcRect/>
          <a:stretch>
            <a:fillRect/>
          </a:stretch>
        </p:blipFill>
        <p:spPr bwMode="auto">
          <a:xfrm>
            <a:off x="571472" y="941388"/>
            <a:ext cx="7998559" cy="5702322"/>
          </a:xfrm>
          <a:prstGeom prst="rect">
            <a:avLst/>
          </a:prstGeom>
          <a:noFill/>
          <a:ln w="9525">
            <a:noFill/>
            <a:miter lim="800000"/>
            <a:headEnd/>
            <a:tailEnd/>
          </a:ln>
        </p:spPr>
      </p:pic>
      <p:sp>
        <p:nvSpPr>
          <p:cNvPr id="7173" name="Text Box 8"/>
          <p:cNvSpPr txBox="1">
            <a:spLocks noChangeArrowheads="1"/>
          </p:cNvSpPr>
          <p:nvPr/>
        </p:nvSpPr>
        <p:spPr bwMode="auto">
          <a:xfrm>
            <a:off x="879475" y="5681663"/>
            <a:ext cx="5048250" cy="641350"/>
          </a:xfrm>
          <a:prstGeom prst="rect">
            <a:avLst/>
          </a:prstGeom>
          <a:noFill/>
          <a:ln w="9525">
            <a:noFill/>
            <a:miter lim="800000"/>
            <a:headEnd/>
            <a:tailEnd/>
          </a:ln>
        </p:spPr>
        <p:txBody>
          <a:bodyPr wrap="none">
            <a:spAutoFit/>
          </a:bodyPr>
          <a:lstStyle/>
          <a:p>
            <a:r>
              <a:rPr lang="fr-FR" b="1" i="1">
                <a:solidFill>
                  <a:schemeClr val="bg1"/>
                </a:solidFill>
              </a:rPr>
              <a:t>La matière que nous connaissons ne</a:t>
            </a:r>
          </a:p>
          <a:p>
            <a:r>
              <a:rPr lang="fr-FR" b="1" i="1">
                <a:solidFill>
                  <a:schemeClr val="bg1"/>
                </a:solidFill>
              </a:rPr>
              <a:t>représente que 4% de la masse de l’univers !</a:t>
            </a:r>
          </a:p>
        </p:txBody>
      </p:sp>
      <p:sp>
        <p:nvSpPr>
          <p:cNvPr id="8" name="Espace réservé du pied de page 7"/>
          <p:cNvSpPr>
            <a:spLocks noGrp="1"/>
          </p:cNvSpPr>
          <p:nvPr>
            <p:ph type="ftr" sz="quarter" idx="11"/>
          </p:nvPr>
        </p:nvSpPr>
        <p:spPr/>
        <p:txBody>
          <a:bodyPr/>
          <a:lstStyle/>
          <a:p>
            <a:r>
              <a:rPr lang="fr-FR" smtClean="0"/>
              <a:t>Masterclass</a:t>
            </a:r>
            <a:endParaRPr lang="fr-BE"/>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35</a:t>
            </a:fld>
            <a:endParaRPr lang="fr-BE"/>
          </a:p>
        </p:txBody>
      </p:sp>
      <p:sp>
        <p:nvSpPr>
          <p:cNvPr id="3" name="Espace réservé de la date 2"/>
          <p:cNvSpPr>
            <a:spLocks noGrp="1"/>
          </p:cNvSpPr>
          <p:nvPr>
            <p:ph type="dt" sz="half" idx="10"/>
          </p:nvPr>
        </p:nvSpPr>
        <p:spPr/>
        <p:txBody>
          <a:bodyPr/>
          <a:lstStyle/>
          <a:p>
            <a:r>
              <a:rPr lang="en-US" smtClean="0"/>
              <a:t>Edwige Tournefier</a:t>
            </a:r>
            <a:endParaRPr lang="fr-BE"/>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10" descr="LHC-MagnetsWithMotorcycle"/>
          <p:cNvPicPr>
            <a:picLocks noChangeAspect="1" noChangeArrowheads="1"/>
          </p:cNvPicPr>
          <p:nvPr/>
        </p:nvPicPr>
        <p:blipFill>
          <a:blip r:embed="rId3" cstate="print"/>
          <a:srcRect l="25424"/>
          <a:stretch>
            <a:fillRect/>
          </a:stretch>
        </p:blipFill>
        <p:spPr bwMode="auto">
          <a:xfrm>
            <a:off x="231138" y="3762397"/>
            <a:ext cx="3029839" cy="2644108"/>
          </a:xfrm>
          <a:prstGeom prst="rect">
            <a:avLst/>
          </a:prstGeom>
          <a:noFill/>
          <a:ln w="9525">
            <a:noFill/>
            <a:miter lim="800000"/>
            <a:headEnd/>
            <a:tailEnd/>
          </a:ln>
        </p:spPr>
      </p:pic>
      <p:sp>
        <p:nvSpPr>
          <p:cNvPr id="11272" name="Rectangle 19"/>
          <p:cNvSpPr>
            <a:spLocks noChangeArrowheads="1"/>
          </p:cNvSpPr>
          <p:nvPr/>
        </p:nvSpPr>
        <p:spPr bwMode="auto">
          <a:xfrm>
            <a:off x="5177408" y="4517215"/>
            <a:ext cx="4032448" cy="969496"/>
          </a:xfrm>
          <a:prstGeom prst="rect">
            <a:avLst/>
          </a:prstGeom>
          <a:solidFill>
            <a:srgbClr val="99CCFF">
              <a:alpha val="21960"/>
            </a:srgbClr>
          </a:solidFill>
          <a:ln w="9525">
            <a:noFill/>
            <a:miter lim="800000"/>
            <a:headEnd/>
            <a:tailEnd/>
          </a:ln>
        </p:spPr>
        <p:txBody>
          <a:bodyPr wrap="square" bIns="0" anchor="ctr">
            <a:spAutoFit/>
          </a:bodyPr>
          <a:lstStyle/>
          <a:p>
            <a:pPr algn="ctr"/>
            <a:r>
              <a:rPr lang="fr-FR" sz="2000" dirty="0"/>
              <a:t>Le </a:t>
            </a:r>
            <a:r>
              <a:rPr lang="fr-FR" sz="2000" dirty="0">
                <a:solidFill>
                  <a:srgbClr val="FF0000"/>
                </a:solidFill>
              </a:rPr>
              <a:t>LHC</a:t>
            </a:r>
            <a:r>
              <a:rPr lang="fr-FR" sz="2000" dirty="0"/>
              <a:t> le plus </a:t>
            </a:r>
          </a:p>
          <a:p>
            <a:pPr algn="ctr"/>
            <a:r>
              <a:rPr lang="fr-FR" sz="2000" dirty="0"/>
              <a:t>grand instrument </a:t>
            </a:r>
          </a:p>
          <a:p>
            <a:pPr algn="ctr"/>
            <a:r>
              <a:rPr lang="fr-FR" sz="2000" dirty="0"/>
              <a:t>scientifique jamais construit ! </a:t>
            </a:r>
          </a:p>
        </p:txBody>
      </p:sp>
      <p:grpSp>
        <p:nvGrpSpPr>
          <p:cNvPr id="4" name="Groupe 3"/>
          <p:cNvGrpSpPr/>
          <p:nvPr/>
        </p:nvGrpSpPr>
        <p:grpSpPr>
          <a:xfrm>
            <a:off x="44132" y="931112"/>
            <a:ext cx="4241101" cy="2551083"/>
            <a:chOff x="3891083" y="1388254"/>
            <a:chExt cx="5219700" cy="2833688"/>
          </a:xfrm>
        </p:grpSpPr>
        <p:sp>
          <p:nvSpPr>
            <p:cNvPr id="11269" name="Text Box 12"/>
            <p:cNvSpPr txBox="1">
              <a:spLocks noChangeArrowheads="1"/>
            </p:cNvSpPr>
            <p:nvPr/>
          </p:nvSpPr>
          <p:spPr bwMode="auto">
            <a:xfrm>
              <a:off x="7850188" y="2347898"/>
              <a:ext cx="184150" cy="457200"/>
            </a:xfrm>
            <a:prstGeom prst="rect">
              <a:avLst/>
            </a:prstGeom>
            <a:noFill/>
            <a:ln w="9525">
              <a:noFill/>
              <a:miter lim="800000"/>
              <a:headEnd type="none" w="sm" len="sm"/>
              <a:tailEnd type="none" w="sm" len="sm"/>
            </a:ln>
          </p:spPr>
          <p:txBody>
            <a:bodyPr wrap="none">
              <a:spAutoFit/>
            </a:bodyPr>
            <a:lstStyle/>
            <a:p>
              <a:endParaRPr kumimoji="1" lang="fr-FR" sz="2400">
                <a:latin typeface="Times New Roman" pitchFamily="18" charset="0"/>
              </a:endParaRPr>
            </a:p>
          </p:txBody>
        </p:sp>
        <p:pic>
          <p:nvPicPr>
            <p:cNvPr id="11271" name="Picture 16" descr="lhc_alps"/>
            <p:cNvPicPr>
              <a:picLocks noChangeAspect="1" noChangeArrowheads="1"/>
            </p:cNvPicPr>
            <p:nvPr/>
          </p:nvPicPr>
          <p:blipFill>
            <a:blip r:embed="rId4" cstate="print"/>
            <a:srcRect r="5684"/>
            <a:stretch>
              <a:fillRect/>
            </a:stretch>
          </p:blipFill>
          <p:spPr bwMode="auto">
            <a:xfrm>
              <a:off x="3891083" y="1388254"/>
              <a:ext cx="5219700" cy="2833688"/>
            </a:xfrm>
            <a:prstGeom prst="rect">
              <a:avLst/>
            </a:prstGeom>
            <a:noFill/>
            <a:ln w="9525">
              <a:noFill/>
              <a:miter lim="800000"/>
              <a:headEnd/>
              <a:tailEnd/>
            </a:ln>
          </p:spPr>
        </p:pic>
        <p:sp>
          <p:nvSpPr>
            <p:cNvPr id="11273" name="Line 20"/>
            <p:cNvSpPr>
              <a:spLocks noChangeShapeType="1"/>
            </p:cNvSpPr>
            <p:nvPr/>
          </p:nvSpPr>
          <p:spPr bwMode="auto">
            <a:xfrm flipV="1">
              <a:off x="5364163" y="2725723"/>
              <a:ext cx="1728787" cy="1152525"/>
            </a:xfrm>
            <a:prstGeom prst="line">
              <a:avLst/>
            </a:prstGeom>
            <a:noFill/>
            <a:ln w="38100">
              <a:solidFill>
                <a:schemeClr val="bg1"/>
              </a:solidFill>
              <a:round/>
              <a:headEnd type="triangle" w="med" len="med"/>
              <a:tailEnd type="triangle" w="med" len="med"/>
            </a:ln>
          </p:spPr>
          <p:txBody>
            <a:bodyPr/>
            <a:lstStyle/>
            <a:p>
              <a:endParaRPr lang="en-US"/>
            </a:p>
          </p:txBody>
        </p:sp>
        <p:sp>
          <p:nvSpPr>
            <p:cNvPr id="11274" name="Text Box 21"/>
            <p:cNvSpPr txBox="1">
              <a:spLocks noChangeArrowheads="1"/>
            </p:cNvSpPr>
            <p:nvPr/>
          </p:nvSpPr>
          <p:spPr bwMode="auto">
            <a:xfrm>
              <a:off x="6388100" y="3157523"/>
              <a:ext cx="704850" cy="366712"/>
            </a:xfrm>
            <a:prstGeom prst="rect">
              <a:avLst/>
            </a:prstGeom>
            <a:noFill/>
            <a:ln w="9525">
              <a:noFill/>
              <a:miter lim="800000"/>
              <a:headEnd/>
              <a:tailEnd/>
            </a:ln>
          </p:spPr>
          <p:txBody>
            <a:bodyPr wrap="none">
              <a:spAutoFit/>
            </a:bodyPr>
            <a:lstStyle/>
            <a:p>
              <a:r>
                <a:rPr lang="fr-FR" b="1">
                  <a:solidFill>
                    <a:schemeClr val="bg1"/>
                  </a:solidFill>
                </a:rPr>
                <a:t>9 km</a:t>
              </a:r>
            </a:p>
          </p:txBody>
        </p:sp>
      </p:grpSp>
      <p:pic>
        <p:nvPicPr>
          <p:cNvPr id="11275" name="Picture 22" descr="200px-CERN_logo_400x400"/>
          <p:cNvPicPr>
            <a:picLocks noChangeAspect="1" noChangeArrowheads="1"/>
          </p:cNvPicPr>
          <p:nvPr/>
        </p:nvPicPr>
        <p:blipFill>
          <a:blip r:embed="rId5" cstate="print"/>
          <a:srcRect/>
          <a:stretch>
            <a:fillRect/>
          </a:stretch>
        </p:blipFill>
        <p:spPr bwMode="auto">
          <a:xfrm>
            <a:off x="8062912" y="0"/>
            <a:ext cx="1081088" cy="1081088"/>
          </a:xfrm>
          <a:prstGeom prst="rect">
            <a:avLst/>
          </a:prstGeom>
          <a:noFill/>
          <a:ln w="9525">
            <a:noFill/>
            <a:miter lim="800000"/>
            <a:headEnd/>
            <a:tailEnd/>
          </a:ln>
        </p:spPr>
      </p:pic>
      <p:pic>
        <p:nvPicPr>
          <p:cNvPr id="11276" name="Picture 24" descr="9906026_01"/>
          <p:cNvPicPr>
            <a:picLocks noChangeAspect="1" noChangeArrowheads="1"/>
          </p:cNvPicPr>
          <p:nvPr/>
        </p:nvPicPr>
        <p:blipFill>
          <a:blip r:embed="rId6" cstate="print"/>
          <a:srcRect l="3224" t="17363" r="4930" b="12094"/>
          <a:stretch>
            <a:fillRect/>
          </a:stretch>
        </p:blipFill>
        <p:spPr bwMode="auto">
          <a:xfrm>
            <a:off x="4241999" y="1464311"/>
            <a:ext cx="4910318" cy="3046400"/>
          </a:xfrm>
          <a:prstGeom prst="rect">
            <a:avLst/>
          </a:prstGeom>
          <a:noFill/>
          <a:ln w="9525">
            <a:noFill/>
            <a:miter lim="800000"/>
            <a:headEnd/>
            <a:tailEnd/>
          </a:ln>
        </p:spPr>
      </p:pic>
      <p:sp>
        <p:nvSpPr>
          <p:cNvPr id="15" name="Espace réservé du pied de page 14"/>
          <p:cNvSpPr>
            <a:spLocks noGrp="1"/>
          </p:cNvSpPr>
          <p:nvPr>
            <p:ph type="ftr" sz="quarter" idx="11"/>
          </p:nvPr>
        </p:nvSpPr>
        <p:spPr/>
        <p:txBody>
          <a:bodyPr/>
          <a:lstStyle/>
          <a:p>
            <a:r>
              <a:rPr lang="fr-FR" smtClean="0"/>
              <a:t>Masterclass</a:t>
            </a:r>
            <a:endParaRPr lang="fr-BE"/>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36</a:t>
            </a:fld>
            <a:endParaRPr lang="fr-BE"/>
          </a:p>
        </p:txBody>
      </p:sp>
      <p:sp>
        <p:nvSpPr>
          <p:cNvPr id="3" name="Espace réservé de la date 2"/>
          <p:cNvSpPr>
            <a:spLocks noGrp="1"/>
          </p:cNvSpPr>
          <p:nvPr>
            <p:ph type="dt" sz="half" idx="10"/>
          </p:nvPr>
        </p:nvSpPr>
        <p:spPr/>
        <p:txBody>
          <a:bodyPr/>
          <a:lstStyle/>
          <a:p>
            <a:r>
              <a:rPr lang="en-US" smtClean="0"/>
              <a:t>Edwige Tournefier</a:t>
            </a:r>
            <a:endParaRPr lang="fr-BE"/>
          </a:p>
        </p:txBody>
      </p:sp>
      <p:sp>
        <p:nvSpPr>
          <p:cNvPr id="14" name="Rectangle 2"/>
          <p:cNvSpPr txBox="1">
            <a:spLocks noChangeArrowheads="1"/>
          </p:cNvSpPr>
          <p:nvPr/>
        </p:nvSpPr>
        <p:spPr>
          <a:xfrm>
            <a:off x="-38888" y="0"/>
            <a:ext cx="4106832" cy="700389"/>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mj-lt"/>
                <a:ea typeface="Tahoma" pitchFamily="34" charset="0"/>
                <a:cs typeface="Tahoma" pitchFamily="34" charset="0"/>
              </a:defRPr>
            </a:lvl1pPr>
          </a:lstStyle>
          <a:p>
            <a:r>
              <a:rPr lang="en-US" smtClean="0">
                <a:solidFill>
                  <a:srgbClr val="FF0000"/>
                </a:solidFill>
              </a:rPr>
              <a:t>Un Accélérateur: le LHC</a:t>
            </a:r>
            <a:endParaRPr lang="fr-FR" b="1" dirty="0" smtClean="0">
              <a:solidFill>
                <a:srgbClr val="FF0000"/>
              </a:solidFill>
              <a:latin typeface="Lucida Handwriting" pitchFamily="66" charset="0"/>
            </a:endParaRPr>
          </a:p>
        </p:txBody>
      </p:sp>
      <p:sp>
        <p:nvSpPr>
          <p:cNvPr id="16" name="Text Box 9"/>
          <p:cNvSpPr txBox="1">
            <a:spLocks noChangeArrowheads="1"/>
          </p:cNvSpPr>
          <p:nvPr/>
        </p:nvSpPr>
        <p:spPr bwMode="auto">
          <a:xfrm>
            <a:off x="3472638" y="4458195"/>
            <a:ext cx="3638208" cy="1908215"/>
          </a:xfrm>
          <a:prstGeom prst="rect">
            <a:avLst/>
          </a:prstGeom>
          <a:noFill/>
          <a:ln w="9525">
            <a:noFill/>
            <a:miter lim="800000"/>
            <a:headEnd/>
            <a:tailEnd/>
          </a:ln>
        </p:spPr>
        <p:txBody>
          <a:bodyPr wrap="square">
            <a:spAutoFit/>
          </a:bodyPr>
          <a:lstStyle/>
          <a:p>
            <a:pPr>
              <a:spcBef>
                <a:spcPct val="0"/>
              </a:spcBef>
            </a:pPr>
            <a:r>
              <a:rPr lang="fr-FR" sz="2000" dirty="0">
                <a:solidFill>
                  <a:srgbClr val="C00000"/>
                </a:solidFill>
              </a:rPr>
              <a:t>LHC</a:t>
            </a:r>
            <a:r>
              <a:rPr lang="fr-FR" sz="2000" dirty="0">
                <a:solidFill>
                  <a:schemeClr val="accent1"/>
                </a:solidFill>
              </a:rPr>
              <a:t> : </a:t>
            </a:r>
            <a:endParaRPr lang="fr-FR" sz="2000" dirty="0" smtClean="0">
              <a:solidFill>
                <a:schemeClr val="accent1"/>
              </a:solidFill>
            </a:endParaRPr>
          </a:p>
          <a:p>
            <a:pPr>
              <a:spcBef>
                <a:spcPct val="0"/>
              </a:spcBef>
            </a:pPr>
            <a:r>
              <a:rPr lang="fr-FR" sz="2000" dirty="0" smtClean="0">
                <a:solidFill>
                  <a:srgbClr val="C00000"/>
                </a:solidFill>
              </a:rPr>
              <a:t>L</a:t>
            </a:r>
            <a:r>
              <a:rPr lang="fr-FR" sz="2000" dirty="0" smtClean="0">
                <a:solidFill>
                  <a:schemeClr val="accent1"/>
                </a:solidFill>
              </a:rPr>
              <a:t>arge </a:t>
            </a:r>
          </a:p>
          <a:p>
            <a:pPr>
              <a:spcBef>
                <a:spcPct val="0"/>
              </a:spcBef>
            </a:pPr>
            <a:r>
              <a:rPr lang="fr-FR" sz="2000" dirty="0" smtClean="0">
                <a:solidFill>
                  <a:srgbClr val="C00000"/>
                </a:solidFill>
              </a:rPr>
              <a:t>H</a:t>
            </a:r>
            <a:r>
              <a:rPr lang="fr-FR" sz="2000" dirty="0" smtClean="0">
                <a:solidFill>
                  <a:schemeClr val="accent1"/>
                </a:solidFill>
              </a:rPr>
              <a:t>adron </a:t>
            </a:r>
          </a:p>
          <a:p>
            <a:pPr>
              <a:spcBef>
                <a:spcPct val="0"/>
              </a:spcBef>
            </a:pPr>
            <a:r>
              <a:rPr lang="fr-FR" sz="2000" dirty="0" err="1" smtClean="0">
                <a:solidFill>
                  <a:srgbClr val="C00000"/>
                </a:solidFill>
              </a:rPr>
              <a:t>C</a:t>
            </a:r>
            <a:r>
              <a:rPr lang="fr-FR" sz="2000" dirty="0" err="1" smtClean="0">
                <a:solidFill>
                  <a:schemeClr val="accent1"/>
                </a:solidFill>
              </a:rPr>
              <a:t>ollider</a:t>
            </a:r>
            <a:r>
              <a:rPr lang="fr-FR" sz="2000" dirty="0" smtClean="0">
                <a:solidFill>
                  <a:schemeClr val="accent1"/>
                </a:solidFill>
              </a:rPr>
              <a:t> </a:t>
            </a:r>
          </a:p>
          <a:p>
            <a:pPr>
              <a:spcBef>
                <a:spcPct val="0"/>
              </a:spcBef>
            </a:pPr>
            <a:r>
              <a:rPr lang="fr-FR" sz="2000" dirty="0" smtClean="0">
                <a:solidFill>
                  <a:schemeClr val="accent1"/>
                </a:solidFill>
              </a:rPr>
              <a:t>grand </a:t>
            </a:r>
            <a:r>
              <a:rPr lang="fr-FR" sz="2000" dirty="0">
                <a:solidFill>
                  <a:schemeClr val="accent1"/>
                </a:solidFill>
              </a:rPr>
              <a:t>collisionneur de </a:t>
            </a:r>
            <a:r>
              <a:rPr lang="fr-FR" sz="2000" dirty="0" smtClean="0">
                <a:solidFill>
                  <a:schemeClr val="accent1"/>
                </a:solidFill>
              </a:rPr>
              <a:t>hadrons </a:t>
            </a:r>
            <a:r>
              <a:rPr lang="fr-FR" dirty="0" smtClean="0"/>
              <a:t>(=protons ou noyaux de Plomb)</a:t>
            </a:r>
            <a:endParaRPr lang="fr-F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La physique des particules, qu’est-ce c’est?</a:t>
            </a:r>
            <a:endParaRPr lang="fr-FR" dirty="0">
              <a:solidFill>
                <a:srgbClr val="FF0000"/>
              </a:solidFill>
            </a:endParaRPr>
          </a:p>
        </p:txBody>
      </p:sp>
      <p:sp>
        <p:nvSpPr>
          <p:cNvPr id="3" name="Espace réservé du contenu 2"/>
          <p:cNvSpPr>
            <a:spLocks noGrp="1"/>
          </p:cNvSpPr>
          <p:nvPr>
            <p:ph idx="1"/>
          </p:nvPr>
        </p:nvSpPr>
        <p:spPr>
          <a:xfrm>
            <a:off x="457200" y="1340768"/>
            <a:ext cx="8229600" cy="2160240"/>
          </a:xfrm>
        </p:spPr>
        <p:txBody>
          <a:bodyPr>
            <a:normAutofit/>
          </a:bodyPr>
          <a:lstStyle/>
          <a:p>
            <a:pPr>
              <a:buNone/>
            </a:pPr>
            <a:r>
              <a:rPr lang="fr-FR" sz="2800" dirty="0" smtClean="0"/>
              <a:t>La </a:t>
            </a:r>
            <a:r>
              <a:rPr lang="fr-FR" sz="2800" dirty="0" smtClean="0">
                <a:solidFill>
                  <a:srgbClr val="4B3AC6"/>
                </a:solidFill>
              </a:rPr>
              <a:t>physique des particules </a:t>
            </a:r>
            <a:r>
              <a:rPr lang="fr-FR" sz="2800" dirty="0" smtClean="0"/>
              <a:t>cherche à déterminer quels sont les </a:t>
            </a:r>
            <a:r>
              <a:rPr lang="fr-FR" sz="2800" dirty="0" smtClean="0">
                <a:solidFill>
                  <a:srgbClr val="C00000"/>
                </a:solidFill>
              </a:rPr>
              <a:t>constituants élémentaires </a:t>
            </a:r>
            <a:r>
              <a:rPr lang="fr-FR" sz="2800" dirty="0" smtClean="0"/>
              <a:t>de la </a:t>
            </a:r>
            <a:r>
              <a:rPr lang="fr-FR" sz="2800" dirty="0" smtClean="0">
                <a:solidFill>
                  <a:srgbClr val="C00000"/>
                </a:solidFill>
              </a:rPr>
              <a:t>matière</a:t>
            </a:r>
            <a:r>
              <a:rPr lang="fr-FR" sz="2800" dirty="0" smtClean="0"/>
              <a:t> ainsi que les </a:t>
            </a:r>
            <a:r>
              <a:rPr lang="fr-FR" sz="2800" dirty="0" smtClean="0">
                <a:solidFill>
                  <a:srgbClr val="C00000"/>
                </a:solidFill>
              </a:rPr>
              <a:t>forces</a:t>
            </a:r>
            <a:r>
              <a:rPr lang="fr-FR" sz="2800" dirty="0" smtClean="0"/>
              <a:t> qui s’exercent entre eux</a:t>
            </a:r>
            <a:endParaRPr lang="fr-FR" sz="2800"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4</a:t>
            </a:fld>
            <a:endParaRPr lang="fr-BE" dirty="0"/>
          </a:p>
        </p:txBody>
      </p:sp>
      <p:sp>
        <p:nvSpPr>
          <p:cNvPr id="8" name="Espace réservé de la date 7"/>
          <p:cNvSpPr>
            <a:spLocks noGrp="1"/>
          </p:cNvSpPr>
          <p:nvPr>
            <p:ph type="dt" sz="half" idx="10"/>
          </p:nvPr>
        </p:nvSpPr>
        <p:spPr/>
        <p:txBody>
          <a:bodyPr/>
          <a:lstStyle/>
          <a:p>
            <a:r>
              <a:rPr lang="en-US" smtClean="0"/>
              <a:t>Edwige Tournefier</a:t>
            </a:r>
            <a:endParaRPr lang="fr-BE" dirty="0"/>
          </a:p>
        </p:txBody>
      </p:sp>
      <p:pic>
        <p:nvPicPr>
          <p:cNvPr id="9" name="Picture 4" descr="atom_zoom_b"/>
          <p:cNvPicPr>
            <a:picLocks noChangeAspect="1" noChangeArrowheads="1"/>
          </p:cNvPicPr>
          <p:nvPr/>
        </p:nvPicPr>
        <p:blipFill>
          <a:blip r:embed="rId2" cstate="print"/>
          <a:srcRect/>
          <a:stretch>
            <a:fillRect/>
          </a:stretch>
        </p:blipFill>
        <p:spPr bwMode="auto">
          <a:xfrm>
            <a:off x="687871" y="3250878"/>
            <a:ext cx="6354452" cy="2794414"/>
          </a:xfrm>
          <a:prstGeom prst="rect">
            <a:avLst/>
          </a:prstGeom>
          <a:noFill/>
        </p:spPr>
      </p:pic>
      <p:sp>
        <p:nvSpPr>
          <p:cNvPr id="10" name="ZoneTexte 9"/>
          <p:cNvSpPr txBox="1"/>
          <p:nvPr/>
        </p:nvSpPr>
        <p:spPr>
          <a:xfrm>
            <a:off x="7042323" y="5229200"/>
            <a:ext cx="1994173" cy="707886"/>
          </a:xfrm>
          <a:prstGeom prst="rect">
            <a:avLst/>
          </a:prstGeom>
          <a:noFill/>
        </p:spPr>
        <p:txBody>
          <a:bodyPr wrap="square" rtlCol="0">
            <a:spAutoFit/>
          </a:bodyPr>
          <a:lstStyle/>
          <a:p>
            <a:r>
              <a:rPr lang="fr-FR" sz="2000" dirty="0" smtClean="0">
                <a:solidFill>
                  <a:srgbClr val="C00000"/>
                </a:solidFill>
              </a:rPr>
              <a:t>= constituants </a:t>
            </a:r>
          </a:p>
          <a:p>
            <a:r>
              <a:rPr lang="fr-FR" sz="2000" dirty="0" smtClean="0">
                <a:solidFill>
                  <a:srgbClr val="C00000"/>
                </a:solidFill>
              </a:rPr>
              <a:t>élémentaires?</a:t>
            </a:r>
            <a:endParaRPr lang="fr-FR" sz="2000" dirty="0">
              <a:solidFill>
                <a:srgbClr val="C00000"/>
              </a:solidFill>
            </a:endParaRPr>
          </a:p>
        </p:txBody>
      </p:sp>
      <p:sp>
        <p:nvSpPr>
          <p:cNvPr id="11" name="ZoneTexte 10"/>
          <p:cNvSpPr txBox="1"/>
          <p:nvPr/>
        </p:nvSpPr>
        <p:spPr>
          <a:xfrm>
            <a:off x="6545493" y="2731567"/>
            <a:ext cx="2590799" cy="769441"/>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a:t>
            </a:r>
            <a:r>
              <a:rPr lang="en-GB" sz="2200" dirty="0" err="1" smtClean="0">
                <a:solidFill>
                  <a:srgbClr val="0000FF"/>
                </a:solidFill>
              </a:rPr>
              <a:t>présentation</a:t>
            </a:r>
            <a:r>
              <a:rPr lang="en-GB" sz="2200" dirty="0" smtClean="0">
                <a:solidFill>
                  <a:srgbClr val="0000FF"/>
                </a:solidFill>
              </a:rPr>
              <a:t> de Vincent </a:t>
            </a:r>
            <a:r>
              <a:rPr lang="en-GB" sz="2200" dirty="0" err="1" smtClean="0">
                <a:solidFill>
                  <a:srgbClr val="0000FF"/>
                </a:solidFill>
              </a:rPr>
              <a:t>Tisserand</a:t>
            </a:r>
            <a:endParaRPr lang="en-GB" sz="2200" dirty="0">
              <a:solidFill>
                <a:srgbClr val="0000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a:t>
            </a:r>
            <a:r>
              <a:rPr lang="fr-FR" dirty="0" smtClean="0"/>
              <a:t>articules élémentaires et forces: </a:t>
            </a:r>
            <a:br>
              <a:rPr lang="fr-FR" dirty="0" smtClean="0"/>
            </a:br>
            <a:r>
              <a:rPr lang="fr-FR" dirty="0" smtClean="0"/>
              <a:t>le </a:t>
            </a:r>
            <a:r>
              <a:rPr lang="fr-FR" dirty="0"/>
              <a:t>M</a:t>
            </a:r>
            <a:r>
              <a:rPr lang="fr-FR" dirty="0" smtClean="0"/>
              <a:t>odèle Standard</a:t>
            </a:r>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grpSp>
        <p:nvGrpSpPr>
          <p:cNvPr id="15" name="Groupe 14"/>
          <p:cNvGrpSpPr/>
          <p:nvPr/>
        </p:nvGrpSpPr>
        <p:grpSpPr>
          <a:xfrm>
            <a:off x="792088" y="1844824"/>
            <a:ext cx="8028384" cy="3960440"/>
            <a:chOff x="792088" y="1844824"/>
            <a:chExt cx="7452320" cy="3456384"/>
          </a:xfrm>
        </p:grpSpPr>
        <p:pic>
          <p:nvPicPr>
            <p:cNvPr id="73732" name="Picture 4" descr="constituants-phys-1000"/>
            <p:cNvPicPr>
              <a:picLocks noChangeAspect="1" noChangeArrowheads="1"/>
            </p:cNvPicPr>
            <p:nvPr/>
          </p:nvPicPr>
          <p:blipFill>
            <a:blip r:embed="rId2" cstate="print"/>
            <a:srcRect b="11060"/>
            <a:stretch>
              <a:fillRect/>
            </a:stretch>
          </p:blipFill>
          <p:spPr bwMode="auto">
            <a:xfrm>
              <a:off x="863776" y="1844824"/>
              <a:ext cx="5133975" cy="3456384"/>
            </a:xfrm>
            <a:prstGeom prst="rect">
              <a:avLst/>
            </a:prstGeom>
            <a:noFill/>
          </p:spPr>
        </p:pic>
        <p:sp>
          <p:nvSpPr>
            <p:cNvPr id="9" name="Rectangle 8"/>
            <p:cNvSpPr/>
            <p:nvPr/>
          </p:nvSpPr>
          <p:spPr>
            <a:xfrm>
              <a:off x="792088" y="3042072"/>
              <a:ext cx="7452320" cy="57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6209200" y="3164534"/>
              <a:ext cx="1701002" cy="322326"/>
            </a:xfrm>
            <a:prstGeom prst="rect">
              <a:avLst/>
            </a:prstGeom>
            <a:noFill/>
          </p:spPr>
          <p:txBody>
            <a:bodyPr wrap="none" rtlCol="0">
              <a:spAutoFit/>
            </a:bodyPr>
            <a:lstStyle/>
            <a:p>
              <a:r>
                <a:rPr lang="fr-FR" dirty="0" smtClean="0"/>
                <a:t>Matière ordinaire</a:t>
              </a:r>
            </a:p>
          </p:txBody>
        </p:sp>
        <p:sp>
          <p:nvSpPr>
            <p:cNvPr id="11" name="Rectangle 10"/>
            <p:cNvSpPr/>
            <p:nvPr/>
          </p:nvSpPr>
          <p:spPr>
            <a:xfrm>
              <a:off x="792088" y="4653200"/>
              <a:ext cx="7452320" cy="57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048672" y="4727509"/>
              <a:ext cx="2019727" cy="322326"/>
            </a:xfrm>
            <a:prstGeom prst="rect">
              <a:avLst/>
            </a:prstGeom>
            <a:noFill/>
          </p:spPr>
          <p:txBody>
            <a:bodyPr wrap="none" rtlCol="0">
              <a:spAutoFit/>
            </a:bodyPr>
            <a:lstStyle/>
            <a:p>
              <a:r>
                <a:rPr lang="fr-FR" dirty="0" smtClean="0"/>
                <a:t>Messagers des forces</a:t>
              </a:r>
            </a:p>
          </p:txBody>
        </p:sp>
      </p:grpSp>
      <p:sp>
        <p:nvSpPr>
          <p:cNvPr id="14" name="Espace réservé du contenu 13"/>
          <p:cNvSpPr>
            <a:spLocks noGrp="1"/>
          </p:cNvSpPr>
          <p:nvPr>
            <p:ph idx="1"/>
          </p:nvPr>
        </p:nvSpPr>
        <p:spPr>
          <a:xfrm>
            <a:off x="457200" y="1268760"/>
            <a:ext cx="6707088" cy="4896544"/>
          </a:xfrm>
        </p:spPr>
        <p:txBody>
          <a:bodyPr/>
          <a:lstStyle/>
          <a:p>
            <a:pPr>
              <a:buNone/>
            </a:pPr>
            <a:r>
              <a:rPr lang="fr-FR" dirty="0" smtClean="0"/>
              <a:t>Le Modèle Standard de physique des particules</a:t>
            </a:r>
            <a:endParaRPr lang="fr-FR"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5</a:t>
            </a:fld>
            <a:endParaRPr lang="fr-BE" dirty="0"/>
          </a:p>
        </p:txBody>
      </p:sp>
      <p:sp>
        <p:nvSpPr>
          <p:cNvPr id="7" name="Espace réservé de la date 6"/>
          <p:cNvSpPr>
            <a:spLocks noGrp="1"/>
          </p:cNvSpPr>
          <p:nvPr>
            <p:ph type="dt" sz="half" idx="10"/>
          </p:nvPr>
        </p:nvSpPr>
        <p:spPr/>
        <p:txBody>
          <a:bodyPr/>
          <a:lstStyle/>
          <a:p>
            <a:r>
              <a:rPr lang="en-US" smtClean="0"/>
              <a:t>Edwige Tournefier</a:t>
            </a:r>
            <a:endParaRPr lang="fr-BE" dirty="0"/>
          </a:p>
        </p:txBody>
      </p:sp>
      <p:sp>
        <p:nvSpPr>
          <p:cNvPr id="8" name="ZoneTexte 7"/>
          <p:cNvSpPr txBox="1"/>
          <p:nvPr/>
        </p:nvSpPr>
        <p:spPr>
          <a:xfrm>
            <a:off x="6553200" y="1494948"/>
            <a:ext cx="2590799" cy="769441"/>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a:t>
            </a:r>
            <a:r>
              <a:rPr lang="en-GB" sz="2200" dirty="0" err="1" smtClean="0">
                <a:solidFill>
                  <a:srgbClr val="0000FF"/>
                </a:solidFill>
              </a:rPr>
              <a:t>présentation</a:t>
            </a:r>
            <a:r>
              <a:rPr lang="en-GB" sz="2200" dirty="0" smtClean="0">
                <a:solidFill>
                  <a:srgbClr val="0000FF"/>
                </a:solidFill>
              </a:rPr>
              <a:t> de Vincent </a:t>
            </a:r>
            <a:r>
              <a:rPr lang="en-GB" sz="2200" dirty="0" err="1" smtClean="0">
                <a:solidFill>
                  <a:srgbClr val="0000FF"/>
                </a:solidFill>
              </a:rPr>
              <a:t>Tisserand</a:t>
            </a:r>
            <a:endParaRPr lang="en-GB" sz="2200" dirty="0">
              <a:solidFill>
                <a:srgbClr val="0000FF"/>
              </a:solidFill>
            </a:endParaRPr>
          </a:p>
        </p:txBody>
      </p:sp>
      <p:sp>
        <p:nvSpPr>
          <p:cNvPr id="12" name="ZoneTexte 11"/>
          <p:cNvSpPr txBox="1"/>
          <p:nvPr/>
        </p:nvSpPr>
        <p:spPr>
          <a:xfrm>
            <a:off x="869317" y="5805264"/>
            <a:ext cx="3126619" cy="369332"/>
          </a:xfrm>
          <a:prstGeom prst="rect">
            <a:avLst/>
          </a:prstGeom>
          <a:solidFill>
            <a:schemeClr val="accent3">
              <a:lumMod val="50000"/>
            </a:schemeClr>
          </a:solidFill>
        </p:spPr>
        <p:txBody>
          <a:bodyPr wrap="square" rtlCol="0">
            <a:spAutoFit/>
          </a:bodyPr>
          <a:lstStyle/>
          <a:p>
            <a:r>
              <a:rPr lang="en-GB" dirty="0" smtClean="0">
                <a:solidFill>
                  <a:schemeClr val="bg1"/>
                </a:solidFill>
              </a:rPr>
              <a:t>Boson de Higgs </a:t>
            </a:r>
            <a:r>
              <a:rPr lang="en-GB" sz="1600" dirty="0" smtClean="0">
                <a:solidFill>
                  <a:schemeClr val="bg1"/>
                </a:solidFill>
              </a:rPr>
              <a:t>(la masse)  </a:t>
            </a:r>
            <a:endParaRPr lang="en-GB" sz="1600" dirty="0">
              <a:solidFill>
                <a:schemeClr val="bg1"/>
              </a:solidFill>
            </a:endParaRPr>
          </a:p>
        </p:txBody>
      </p:sp>
      <p:sp>
        <p:nvSpPr>
          <p:cNvPr id="16" name="Ellipse 15"/>
          <p:cNvSpPr/>
          <p:nvPr/>
        </p:nvSpPr>
        <p:spPr>
          <a:xfrm>
            <a:off x="3419872" y="5805264"/>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t>
            </a:r>
            <a:endParaRPr lang="en-GB" dirty="0"/>
          </a:p>
        </p:txBody>
      </p:sp>
      <p:sp>
        <p:nvSpPr>
          <p:cNvPr id="19" name="Rectangle 18"/>
          <p:cNvSpPr/>
          <p:nvPr/>
        </p:nvSpPr>
        <p:spPr>
          <a:xfrm>
            <a:off x="755576" y="5793336"/>
            <a:ext cx="8028384" cy="453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6372200" y="5867980"/>
            <a:ext cx="2269596" cy="369332"/>
          </a:xfrm>
          <a:prstGeom prst="rect">
            <a:avLst/>
          </a:prstGeom>
          <a:noFill/>
        </p:spPr>
        <p:txBody>
          <a:bodyPr wrap="none" rtlCol="0">
            <a:spAutoFit/>
          </a:bodyPr>
          <a:lstStyle/>
          <a:p>
            <a:r>
              <a:rPr lang="fr-FR" dirty="0" smtClean="0"/>
              <a:t>Le briseur de symétrie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este20"/>
          <p:cNvPicPr>
            <a:picLocks noChangeArrowheads="1"/>
          </p:cNvPicPr>
          <p:nvPr/>
        </p:nvPicPr>
        <p:blipFill>
          <a:blip r:embed="rId2" cstate="print"/>
          <a:srcRect/>
          <a:stretch>
            <a:fillRect/>
          </a:stretch>
        </p:blipFill>
        <p:spPr bwMode="auto">
          <a:xfrm>
            <a:off x="6660704" y="1412776"/>
            <a:ext cx="2483296" cy="1526975"/>
          </a:xfrm>
          <a:prstGeom prst="rect">
            <a:avLst/>
          </a:prstGeom>
          <a:noFill/>
          <a:ln w="9525">
            <a:noFill/>
            <a:miter lim="800000"/>
            <a:headEnd/>
            <a:tailEnd/>
          </a:ln>
        </p:spPr>
      </p:pic>
      <p:sp>
        <p:nvSpPr>
          <p:cNvPr id="2" name="Titre 1"/>
          <p:cNvSpPr>
            <a:spLocks noGrp="1"/>
          </p:cNvSpPr>
          <p:nvPr>
            <p:ph type="title"/>
          </p:nvPr>
        </p:nvSpPr>
        <p:spPr/>
        <p:txBody>
          <a:bodyPr>
            <a:normAutofit fontScale="90000"/>
          </a:bodyPr>
          <a:lstStyle/>
          <a:p>
            <a:r>
              <a:rPr lang="en-GB" dirty="0" smtClean="0"/>
              <a:t>De </a:t>
            </a:r>
            <a:r>
              <a:rPr lang="en-GB" dirty="0" err="1" smtClean="0"/>
              <a:t>l’infiniment</a:t>
            </a:r>
            <a:r>
              <a:rPr lang="en-GB" dirty="0" smtClean="0"/>
              <a:t> petit à </a:t>
            </a:r>
            <a:r>
              <a:rPr lang="en-GB" dirty="0" err="1" smtClean="0"/>
              <a:t>l’infiniment</a:t>
            </a:r>
            <a:r>
              <a:rPr lang="en-GB" dirty="0" smtClean="0"/>
              <a:t> grand</a:t>
            </a:r>
            <a:endParaRPr lang="en-GB" dirty="0"/>
          </a:p>
        </p:txBody>
      </p:sp>
      <p:sp>
        <p:nvSpPr>
          <p:cNvPr id="3" name="Espace réservé du contenu 2"/>
          <p:cNvSpPr>
            <a:spLocks noGrp="1"/>
          </p:cNvSpPr>
          <p:nvPr>
            <p:ph idx="1"/>
          </p:nvPr>
        </p:nvSpPr>
        <p:spPr>
          <a:xfrm>
            <a:off x="457200" y="980728"/>
            <a:ext cx="8507288" cy="4896544"/>
          </a:xfrm>
        </p:spPr>
        <p:txBody>
          <a:bodyPr/>
          <a:lstStyle/>
          <a:p>
            <a:pPr marL="0" indent="0">
              <a:buNone/>
            </a:pPr>
            <a:r>
              <a:rPr lang="en-GB" dirty="0" smtClean="0"/>
              <a:t>Au LAPP on </a:t>
            </a:r>
            <a:r>
              <a:rPr lang="en-GB" dirty="0" err="1" smtClean="0"/>
              <a:t>étudie</a:t>
            </a:r>
            <a:r>
              <a:rPr lang="en-GB" dirty="0" smtClean="0"/>
              <a:t> :</a:t>
            </a:r>
          </a:p>
          <a:p>
            <a:pPr marL="0" indent="0">
              <a:buNone/>
            </a:pPr>
            <a:endParaRPr lang="en-GB" dirty="0" smtClean="0"/>
          </a:p>
          <a:p>
            <a:r>
              <a:rPr lang="en-GB" dirty="0">
                <a:solidFill>
                  <a:srgbClr val="C00000"/>
                </a:solidFill>
              </a:rPr>
              <a:t>l</a:t>
            </a:r>
            <a:r>
              <a:rPr lang="en-GB" dirty="0" smtClean="0">
                <a:solidFill>
                  <a:srgbClr val="C00000"/>
                </a:solidFill>
              </a:rPr>
              <a:t>a physique des </a:t>
            </a:r>
            <a:r>
              <a:rPr lang="en-GB" dirty="0" err="1" smtClean="0">
                <a:solidFill>
                  <a:srgbClr val="C00000"/>
                </a:solidFill>
              </a:rPr>
              <a:t>particules</a:t>
            </a:r>
            <a:r>
              <a:rPr lang="en-GB" dirty="0" smtClean="0">
                <a:solidFill>
                  <a:srgbClr val="C00000"/>
                </a:solidFill>
              </a:rPr>
              <a:t> </a:t>
            </a:r>
            <a:r>
              <a:rPr lang="en-GB" dirty="0" smtClean="0"/>
              <a:t>: </a:t>
            </a:r>
          </a:p>
          <a:p>
            <a:pPr marL="457200" lvl="1" indent="0">
              <a:buNone/>
            </a:pPr>
            <a:r>
              <a:rPr lang="en-GB" dirty="0" err="1" smtClean="0"/>
              <a:t>étude</a:t>
            </a:r>
            <a:r>
              <a:rPr lang="en-GB" dirty="0" smtClean="0"/>
              <a:t> des </a:t>
            </a:r>
            <a:r>
              <a:rPr lang="en-GB" dirty="0" err="1" smtClean="0"/>
              <a:t>constituants</a:t>
            </a:r>
            <a:r>
              <a:rPr lang="en-GB" dirty="0" smtClean="0"/>
              <a:t> </a:t>
            </a:r>
            <a:r>
              <a:rPr lang="en-GB" dirty="0" err="1" smtClean="0"/>
              <a:t>élémentaires</a:t>
            </a:r>
            <a:r>
              <a:rPr lang="en-GB" dirty="0" smtClean="0"/>
              <a:t> de la </a:t>
            </a:r>
            <a:r>
              <a:rPr lang="en-GB" dirty="0" err="1" smtClean="0"/>
              <a:t>matière</a:t>
            </a:r>
            <a:endParaRPr lang="en-GB" dirty="0" smtClean="0"/>
          </a:p>
          <a:p>
            <a:pPr marL="0" indent="0">
              <a:buNone/>
            </a:pPr>
            <a:endParaRPr lang="en-GB" dirty="0"/>
          </a:p>
          <a:p>
            <a:r>
              <a:rPr lang="en-GB" dirty="0">
                <a:solidFill>
                  <a:srgbClr val="C00000"/>
                </a:solidFill>
              </a:rPr>
              <a:t>l</a:t>
            </a:r>
            <a:r>
              <a:rPr lang="en-GB" dirty="0" smtClean="0">
                <a:solidFill>
                  <a:srgbClr val="C00000"/>
                </a:solidFill>
              </a:rPr>
              <a:t>es </a:t>
            </a:r>
            <a:r>
              <a:rPr lang="en-GB" dirty="0" err="1" smtClean="0">
                <a:solidFill>
                  <a:srgbClr val="C00000"/>
                </a:solidFill>
              </a:rPr>
              <a:t>astro-particules</a:t>
            </a:r>
            <a:r>
              <a:rPr lang="en-GB" dirty="0" smtClean="0">
                <a:solidFill>
                  <a:srgbClr val="C00000"/>
                </a:solidFill>
              </a:rPr>
              <a:t>, la </a:t>
            </a:r>
            <a:r>
              <a:rPr lang="en-GB" dirty="0" err="1" smtClean="0">
                <a:solidFill>
                  <a:srgbClr val="C00000"/>
                </a:solidFill>
              </a:rPr>
              <a:t>cosmologie</a:t>
            </a:r>
            <a:r>
              <a:rPr lang="en-GB" dirty="0" smtClean="0">
                <a:solidFill>
                  <a:srgbClr val="C00000"/>
                </a:solidFill>
              </a:rPr>
              <a:t> et les </a:t>
            </a:r>
            <a:r>
              <a:rPr lang="en-GB" dirty="0" err="1" smtClean="0">
                <a:solidFill>
                  <a:srgbClr val="C00000"/>
                </a:solidFill>
              </a:rPr>
              <a:t>ondes</a:t>
            </a:r>
            <a:r>
              <a:rPr lang="en-GB" dirty="0" smtClean="0">
                <a:solidFill>
                  <a:srgbClr val="C00000"/>
                </a:solidFill>
              </a:rPr>
              <a:t> </a:t>
            </a:r>
            <a:r>
              <a:rPr lang="en-GB" dirty="0" err="1" smtClean="0">
                <a:solidFill>
                  <a:srgbClr val="C00000"/>
                </a:solidFill>
              </a:rPr>
              <a:t>gravitationnelles</a:t>
            </a:r>
            <a:r>
              <a:rPr lang="en-GB" dirty="0" smtClean="0"/>
              <a:t>: </a:t>
            </a:r>
            <a:r>
              <a:rPr lang="en-GB" sz="2000" dirty="0" err="1" smtClean="0"/>
              <a:t>signaux</a:t>
            </a:r>
            <a:r>
              <a:rPr lang="en-GB" sz="2000" dirty="0" smtClean="0"/>
              <a:t> nous </a:t>
            </a:r>
            <a:r>
              <a:rPr lang="en-GB" sz="2000" dirty="0" err="1" smtClean="0"/>
              <a:t>venant</a:t>
            </a:r>
            <a:r>
              <a:rPr lang="en-GB" sz="2000" dirty="0" smtClean="0"/>
              <a:t> du cosmos pour la </a:t>
            </a:r>
            <a:r>
              <a:rPr lang="en-GB" sz="2000" dirty="0" err="1" smtClean="0"/>
              <a:t>compréhension</a:t>
            </a:r>
            <a:r>
              <a:rPr lang="en-GB" sz="2000" dirty="0" smtClean="0"/>
              <a:t> de </a:t>
            </a:r>
            <a:r>
              <a:rPr lang="en-GB" sz="2000" dirty="0" err="1" smtClean="0"/>
              <a:t>l’évolution</a:t>
            </a:r>
            <a:r>
              <a:rPr lang="en-GB" sz="2000" dirty="0" smtClean="0"/>
              <a:t> de </a:t>
            </a:r>
            <a:r>
              <a:rPr lang="en-GB" sz="2000" dirty="0" err="1" smtClean="0"/>
              <a:t>l’Univers</a:t>
            </a:r>
            <a:r>
              <a:rPr lang="en-GB" sz="2000" dirty="0" smtClean="0"/>
              <a:t> et de </a:t>
            </a:r>
            <a:r>
              <a:rPr lang="en-GB" sz="2000" dirty="0" err="1" smtClean="0"/>
              <a:t>sa</a:t>
            </a:r>
            <a:r>
              <a:rPr lang="en-GB" sz="2000" dirty="0" smtClean="0"/>
              <a:t> composition</a:t>
            </a:r>
          </a:p>
          <a:p>
            <a:pPr marL="0" indent="0">
              <a:buNone/>
            </a:pPr>
            <a:endParaRPr lang="en-GB" dirty="0"/>
          </a:p>
        </p:txBody>
      </p:sp>
      <p:sp>
        <p:nvSpPr>
          <p:cNvPr id="4" name="Espace réservé de la date 3"/>
          <p:cNvSpPr>
            <a:spLocks noGrp="1"/>
          </p:cNvSpPr>
          <p:nvPr>
            <p:ph type="dt" sz="half" idx="10"/>
          </p:nvPr>
        </p:nvSpPr>
        <p:spPr/>
        <p:txBody>
          <a:bodyPr/>
          <a:lstStyle/>
          <a:p>
            <a:r>
              <a:rPr lang="en-US" smtClean="0"/>
              <a:t>Edwige Tournefier</a:t>
            </a:r>
            <a:endParaRPr lang="fr-BE" dirty="0"/>
          </a:p>
        </p:txBody>
      </p:sp>
      <p:sp>
        <p:nvSpPr>
          <p:cNvPr id="5" name="Espace réservé du pied de page 4"/>
          <p:cNvSpPr>
            <a:spLocks noGrp="1"/>
          </p:cNvSpPr>
          <p:nvPr>
            <p:ph type="ftr" sz="quarter" idx="11"/>
          </p:nvPr>
        </p:nvSpPr>
        <p:spPr/>
        <p:txBody>
          <a:bodyPr/>
          <a:lstStyle/>
          <a:p>
            <a:r>
              <a:rPr lang="fr-BE" smtClean="0"/>
              <a:t>Masterclass</a:t>
            </a:r>
            <a:endParaRPr lang="fr-BE" dirty="0" smtClean="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6</a:t>
            </a:fld>
            <a:endParaRPr lang="fr-BE" dirty="0"/>
          </a:p>
        </p:txBody>
      </p:sp>
      <p:pic>
        <p:nvPicPr>
          <p:cNvPr id="7" name="Picture 4" descr="https://www.lsst.org/sites/default/files/styles/galleryformatter_slide/public/photogallery/Facility_CU_Nite-full.jpg?itok=ow0mopb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45" y="4686863"/>
            <a:ext cx="2376509" cy="148294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4" descr="test1.jpg"/>
          <p:cNvPicPr>
            <a:picLocks noChangeAspect="1"/>
          </p:cNvPicPr>
          <p:nvPr/>
        </p:nvPicPr>
        <p:blipFill>
          <a:blip r:embed="rId4" cstate="print"/>
          <a:srcRect/>
          <a:stretch>
            <a:fillRect/>
          </a:stretch>
        </p:blipFill>
        <p:spPr bwMode="auto">
          <a:xfrm>
            <a:off x="7199660" y="3880568"/>
            <a:ext cx="1836836" cy="1341273"/>
          </a:xfrm>
          <a:prstGeom prst="rect">
            <a:avLst/>
          </a:prstGeom>
          <a:noFill/>
          <a:ln w="9525">
            <a:noFill/>
            <a:miter lim="800000"/>
            <a:headEnd/>
            <a:tailEnd/>
          </a:ln>
        </p:spPr>
      </p:pic>
      <p:pic>
        <p:nvPicPr>
          <p:cNvPr id="10" name="Picture 17" descr="aerial"/>
          <p:cNvPicPr>
            <a:picLocks noChangeAspect="1" noChangeArrowheads="1"/>
          </p:cNvPicPr>
          <p:nvPr/>
        </p:nvPicPr>
        <p:blipFill>
          <a:blip r:embed="rId5" cstate="print"/>
          <a:srcRect/>
          <a:stretch>
            <a:fillRect/>
          </a:stretch>
        </p:blipFill>
        <p:spPr bwMode="auto">
          <a:xfrm>
            <a:off x="4829200" y="5311782"/>
            <a:ext cx="3600400" cy="1170130"/>
          </a:xfrm>
          <a:prstGeom prst="rect">
            <a:avLst/>
          </a:prstGeom>
          <a:noFill/>
        </p:spPr>
      </p:pic>
      <p:pic>
        <p:nvPicPr>
          <p:cNvPr id="11" name="Picture 8" descr="s97_10537_small"/>
          <p:cNvPicPr>
            <a:picLocks noChangeAspect="1" noChangeArrowheads="1"/>
          </p:cNvPicPr>
          <p:nvPr/>
        </p:nvPicPr>
        <p:blipFill>
          <a:blip r:embed="rId6" cstate="print"/>
          <a:srcRect b="6038"/>
          <a:stretch>
            <a:fillRect/>
          </a:stretch>
        </p:blipFill>
        <p:spPr bwMode="auto">
          <a:xfrm>
            <a:off x="3090562" y="4797152"/>
            <a:ext cx="1517492" cy="1073453"/>
          </a:xfrm>
          <a:prstGeom prst="rect">
            <a:avLst/>
          </a:prstGeom>
          <a:noFill/>
          <a:ln w="9525">
            <a:noFill/>
            <a:miter lim="800000"/>
            <a:headEnd/>
            <a:tailEnd/>
          </a:ln>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5976" y="1216981"/>
            <a:ext cx="2441312" cy="805381"/>
          </a:xfrm>
          <a:prstGeom prst="rect">
            <a:avLst/>
          </a:prstGeom>
        </p:spPr>
      </p:pic>
    </p:spTree>
    <p:extLst>
      <p:ext uri="{BB962C8B-B14F-4D97-AF65-F5344CB8AC3E}">
        <p14:creationId xmlns:p14="http://schemas.microsoft.com/office/powerpoint/2010/main" val="312236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r="25175"/>
          <a:stretch>
            <a:fillRect/>
          </a:stretch>
        </p:blipFill>
        <p:spPr bwMode="auto">
          <a:xfrm>
            <a:off x="0" y="1737320"/>
            <a:ext cx="2267744" cy="2267744"/>
          </a:xfrm>
          <a:prstGeom prst="rect">
            <a:avLst/>
          </a:prstGeom>
          <a:noFill/>
          <a:ln w="9525">
            <a:noFill/>
            <a:miter lim="800000"/>
            <a:headEnd/>
            <a:tailEnd/>
          </a:ln>
        </p:spPr>
      </p:pic>
      <p:sp>
        <p:nvSpPr>
          <p:cNvPr id="2" name="Titre 1"/>
          <p:cNvSpPr>
            <a:spLocks noGrp="1"/>
          </p:cNvSpPr>
          <p:nvPr>
            <p:ph type="title"/>
          </p:nvPr>
        </p:nvSpPr>
        <p:spPr/>
        <p:txBody>
          <a:bodyPr>
            <a:normAutofit fontScale="90000"/>
          </a:bodyPr>
          <a:lstStyle/>
          <a:p>
            <a:r>
              <a:rPr lang="fr-FR" dirty="0" smtClean="0">
                <a:solidFill>
                  <a:srgbClr val="FF0000"/>
                </a:solidFill>
              </a:rPr>
              <a:t>Créer de nouvelles particules: comment?</a:t>
            </a:r>
            <a:br>
              <a:rPr lang="fr-FR" dirty="0" smtClean="0">
                <a:solidFill>
                  <a:srgbClr val="FF0000"/>
                </a:solidFill>
              </a:rPr>
            </a:br>
            <a:r>
              <a:rPr lang="fr-FR" dirty="0" smtClean="0">
                <a:solidFill>
                  <a:srgbClr val="FF0000"/>
                </a:solidFill>
              </a:rPr>
              <a:t>La fameuse équation E = mc</a:t>
            </a:r>
            <a:r>
              <a:rPr lang="fr-FR" baseline="30000" dirty="0" smtClean="0">
                <a:solidFill>
                  <a:srgbClr val="FF0000"/>
                </a:solidFill>
              </a:rPr>
              <a:t>2</a:t>
            </a:r>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sp>
        <p:nvSpPr>
          <p:cNvPr id="7" name="Espace réservé du contenu 2"/>
          <p:cNvSpPr txBox="1">
            <a:spLocks/>
          </p:cNvSpPr>
          <p:nvPr/>
        </p:nvSpPr>
        <p:spPr>
          <a:xfrm>
            <a:off x="2232248" y="1268760"/>
            <a:ext cx="6876256" cy="5256584"/>
          </a:xfrm>
          <a:prstGeom prst="rect">
            <a:avLst/>
          </a:prstGeom>
          <a:no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dk1"/>
                </a:solidFill>
                <a:effectLst/>
                <a:uLnTx/>
                <a:uFillTx/>
                <a:latin typeface="+mn-lt"/>
                <a:ea typeface="+mn-ea"/>
                <a:cs typeface="+mn-cs"/>
              </a:rPr>
              <a:t>En 1905, Einstein montre l'équivalence masse-énergie par sa célèbre équation  </a:t>
            </a:r>
            <a:r>
              <a:rPr kumimoji="0" lang="fr-FR" sz="2400" b="1" i="0" u="none" strike="noStrike" kern="1200" cap="none" spc="0" normalizeH="0" baseline="0" noProof="0" dirty="0" smtClean="0">
                <a:ln>
                  <a:noFill/>
                </a:ln>
                <a:solidFill>
                  <a:schemeClr val="dk1"/>
                </a:solidFill>
                <a:effectLst/>
                <a:uLnTx/>
                <a:uFillTx/>
                <a:latin typeface="+mn-lt"/>
                <a:ea typeface="+mn-ea"/>
                <a:cs typeface="+mn-cs"/>
              </a:rPr>
              <a:t>E = mc</a:t>
            </a:r>
            <a:r>
              <a:rPr kumimoji="0" lang="fr-FR" sz="2400" b="1" i="0" u="none" strike="noStrike" kern="1200" cap="none" spc="0" normalizeH="0" baseline="30000" noProof="0" dirty="0" smtClean="0">
                <a:ln>
                  <a:noFill/>
                </a:ln>
                <a:solidFill>
                  <a:schemeClr val="dk1"/>
                </a:solidFill>
                <a:effectLst/>
                <a:uLnTx/>
                <a:uFillTx/>
                <a:latin typeface="+mn-lt"/>
                <a:ea typeface="+mn-ea"/>
                <a:cs typeface="+mn-cs"/>
              </a:rPr>
              <a:t>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dk1"/>
                </a:solidFill>
                <a:effectLst/>
                <a:uLnTx/>
                <a:uFillTx/>
                <a:latin typeface="+mn-lt"/>
                <a:ea typeface="+mn-ea"/>
                <a:cs typeface="+mn-cs"/>
              </a:rPr>
              <a:t>On peut donc créer de l'énergie à partir de la masse!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200" b="0" i="0" u="none" strike="noStrike" kern="1200" cap="none" spc="0" normalizeH="0" baseline="0" noProof="0" dirty="0" smtClean="0">
              <a:ln>
                <a:noFill/>
              </a:ln>
              <a:solidFill>
                <a:schemeClr val="dk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fr-FR" sz="2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rgbClr val="C00000"/>
                </a:solidFill>
                <a:effectLst/>
                <a:uLnTx/>
                <a:uFillTx/>
                <a:latin typeface="+mn-lt"/>
                <a:ea typeface="+mn-ea"/>
                <a:cs typeface="+mn-cs"/>
              </a:rPr>
              <a:t>Et de la masse (particules lourdes) à partir d’énergie!</a:t>
            </a:r>
            <a:endParaRPr kumimoji="0" lang="fr-FR" sz="2400" b="0" i="0" u="none" strike="noStrike" kern="1200" cap="none" spc="0" normalizeH="0" baseline="0" noProof="0" dirty="0">
              <a:ln>
                <a:noFill/>
              </a:ln>
              <a:solidFill>
                <a:srgbClr val="C00000"/>
              </a:solidFill>
              <a:effectLst/>
              <a:uLnTx/>
              <a:uFillTx/>
              <a:latin typeface="+mn-lt"/>
              <a:ea typeface="+mn-ea"/>
              <a:cs typeface="+mn-cs"/>
            </a:endParaRPr>
          </a:p>
        </p:txBody>
      </p:sp>
      <p:pic>
        <p:nvPicPr>
          <p:cNvPr id="9" name="Picture 3"/>
          <p:cNvPicPr>
            <a:picLocks noChangeAspect="1" noChangeArrowheads="1"/>
          </p:cNvPicPr>
          <p:nvPr/>
        </p:nvPicPr>
        <p:blipFill>
          <a:blip r:embed="rId3" cstate="print"/>
          <a:srcRect/>
          <a:stretch>
            <a:fillRect/>
          </a:stretch>
        </p:blipFill>
        <p:spPr bwMode="auto">
          <a:xfrm>
            <a:off x="3563888" y="2564905"/>
            <a:ext cx="1512168" cy="144016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5724128" y="2492896"/>
            <a:ext cx="2513502" cy="1656184"/>
          </a:xfrm>
          <a:prstGeom prst="rect">
            <a:avLst/>
          </a:prstGeom>
          <a:noFill/>
          <a:ln w="9525">
            <a:noFill/>
            <a:miter lim="800000"/>
            <a:headEnd/>
            <a:tailEnd/>
          </a:ln>
        </p:spPr>
      </p:pic>
      <p:pic>
        <p:nvPicPr>
          <p:cNvPr id="12" name="Picture 13" descr="T35"/>
          <p:cNvPicPr>
            <a:picLocks noChangeAspect="1" noChangeArrowheads="1"/>
          </p:cNvPicPr>
          <p:nvPr/>
        </p:nvPicPr>
        <p:blipFill>
          <a:blip r:embed="rId5" cstate="print"/>
          <a:srcRect l="13422" t="8914"/>
          <a:stretch>
            <a:fillRect/>
          </a:stretch>
        </p:blipFill>
        <p:spPr bwMode="auto">
          <a:xfrm>
            <a:off x="2498876" y="4507192"/>
            <a:ext cx="2016224" cy="2129196"/>
          </a:xfrm>
          <a:prstGeom prst="rect">
            <a:avLst/>
          </a:prstGeom>
          <a:noFill/>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7</a:t>
            </a:fld>
            <a:endParaRPr lang="fr-BE" dirty="0"/>
          </a:p>
        </p:txBody>
      </p:sp>
      <p:sp>
        <p:nvSpPr>
          <p:cNvPr id="11" name="Espace réservé de la date 10"/>
          <p:cNvSpPr>
            <a:spLocks noGrp="1"/>
          </p:cNvSpPr>
          <p:nvPr>
            <p:ph type="dt" sz="half" idx="10"/>
          </p:nvPr>
        </p:nvSpPr>
        <p:spPr/>
        <p:txBody>
          <a:bodyPr/>
          <a:lstStyle/>
          <a:p>
            <a:r>
              <a:rPr lang="en-US" smtClean="0"/>
              <a:t>Edwige Tournefier</a:t>
            </a:r>
            <a:endParaRPr lang="fr-BE" dirty="0"/>
          </a:p>
        </p:txBody>
      </p:sp>
      <p:sp>
        <p:nvSpPr>
          <p:cNvPr id="13" name="ZoneTexte 12"/>
          <p:cNvSpPr txBox="1"/>
          <p:nvPr/>
        </p:nvSpPr>
        <p:spPr>
          <a:xfrm>
            <a:off x="5057006" y="5110125"/>
            <a:ext cx="3935565" cy="461665"/>
          </a:xfrm>
          <a:prstGeom prst="rect">
            <a:avLst/>
          </a:prstGeom>
          <a:noFill/>
        </p:spPr>
        <p:txBody>
          <a:bodyPr wrap="none" rtlCol="0">
            <a:spAutoFit/>
          </a:bodyPr>
          <a:lstStyle/>
          <a:p>
            <a:r>
              <a:rPr lang="fr-FR" sz="2400" dirty="0" smtClean="0">
                <a:solidFill>
                  <a:srgbClr val="0000FF"/>
                </a:solidFill>
                <a:sym typeface="Symbol" panose="05050102010706020507" pitchFamily="18" charset="2"/>
              </a:rPr>
              <a:t> </a:t>
            </a:r>
            <a:r>
              <a:rPr lang="fr-FR" sz="2400" dirty="0" smtClean="0">
                <a:solidFill>
                  <a:srgbClr val="0000FF"/>
                </a:solidFill>
              </a:rPr>
              <a:t>Accélérateurs de particules</a:t>
            </a:r>
            <a:endParaRPr lang="fr-FR" sz="2400" dirty="0">
              <a:solidFill>
                <a:srgbClr val="0000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FF0000"/>
                </a:solidFill>
                <a:effectLst/>
                <a:uLnTx/>
                <a:uFillTx/>
                <a:latin typeface="+mj-lt"/>
                <a:ea typeface="+mj-ea"/>
                <a:cs typeface="+mj-cs"/>
              </a:rPr>
              <a:t>Comment </a:t>
            </a:r>
            <a:r>
              <a:rPr kumimoji="0" lang="fr-FR" sz="4400" b="0" i="0" u="none" strike="noStrike" kern="1200" cap="none" spc="0" normalizeH="0" baseline="0" dirty="0" smtClean="0">
                <a:ln>
                  <a:noFill/>
                </a:ln>
                <a:solidFill>
                  <a:srgbClr val="FF0000"/>
                </a:solidFill>
                <a:effectLst/>
                <a:uLnTx/>
                <a:uFillTx/>
                <a:latin typeface="+mj-lt"/>
                <a:ea typeface="+mj-ea"/>
                <a:cs typeface="+mj-cs"/>
              </a:rPr>
              <a:t>détecter</a:t>
            </a:r>
            <a:r>
              <a:rPr kumimoji="0" lang="fr-FR" sz="4400" b="0" i="0" u="none" strike="noStrike" kern="1200" cap="none" spc="0" normalizeH="0" baseline="0" noProof="0" dirty="0" smtClean="0">
                <a:ln>
                  <a:noFill/>
                </a:ln>
                <a:solidFill>
                  <a:srgbClr val="FF0000"/>
                </a:solidFill>
                <a:effectLst/>
                <a:uLnTx/>
                <a:uFillTx/>
                <a:latin typeface="+mj-lt"/>
                <a:ea typeface="+mj-ea"/>
                <a:cs typeface="+mj-cs"/>
              </a:rPr>
              <a:t> ces particules?</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571604"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571604" y="3214686"/>
            <a:ext cx="421214" cy="461665"/>
          </a:xfrm>
          <a:prstGeom prst="rect">
            <a:avLst/>
          </a:prstGeom>
          <a:noFill/>
        </p:spPr>
        <p:txBody>
          <a:bodyPr wrap="square" rtlCol="0">
            <a:spAutoFit/>
          </a:bodyPr>
          <a:lstStyle/>
          <a:p>
            <a:r>
              <a:rPr lang="fr-FR" sz="2400" b="1" dirty="0" smtClean="0"/>
              <a:t>p</a:t>
            </a:r>
            <a:endParaRPr lang="fr-FR" sz="2400" b="1" dirty="0"/>
          </a:p>
        </p:txBody>
      </p:sp>
      <p:sp>
        <p:nvSpPr>
          <p:cNvPr id="12" name="ZoneTexte 11"/>
          <p:cNvSpPr txBox="1"/>
          <p:nvPr/>
        </p:nvSpPr>
        <p:spPr>
          <a:xfrm>
            <a:off x="6429388" y="3786190"/>
            <a:ext cx="1380506" cy="892552"/>
          </a:xfrm>
          <a:prstGeom prst="rect">
            <a:avLst/>
          </a:prstGeom>
          <a:solidFill>
            <a:schemeClr val="bg1">
              <a:lumMod val="85000"/>
            </a:schemeClr>
          </a:solidFill>
        </p:spPr>
        <p:txBody>
          <a:bodyPr wrap="none" rtlCol="0">
            <a:spAutoFit/>
          </a:bodyPr>
          <a:lstStyle/>
          <a:p>
            <a:pPr algn="ctr"/>
            <a:endParaRPr lang="fr-FR" sz="1200" dirty="0" smtClean="0"/>
          </a:p>
          <a:p>
            <a:pPr algn="ctr"/>
            <a:r>
              <a:rPr lang="fr-FR" sz="2800" dirty="0" smtClean="0">
                <a:latin typeface="Berlin Sans FB" pitchFamily="34" charset="0"/>
              </a:rPr>
              <a:t>Proton </a:t>
            </a:r>
            <a:r>
              <a:rPr lang="fr-FR" sz="2800" dirty="0" smtClean="0"/>
              <a:t> </a:t>
            </a:r>
          </a:p>
          <a:p>
            <a:pPr algn="ctr"/>
            <a:endParaRPr lang="fr-FR" sz="1200" dirty="0"/>
          </a:p>
        </p:txBody>
      </p:sp>
      <p:sp>
        <p:nvSpPr>
          <p:cNvPr id="13" name="ZoneTexte 12"/>
          <p:cNvSpPr txBox="1"/>
          <p:nvPr/>
        </p:nvSpPr>
        <p:spPr>
          <a:xfrm>
            <a:off x="1142976" y="3786190"/>
            <a:ext cx="1419299" cy="861774"/>
          </a:xfrm>
          <a:prstGeom prst="rect">
            <a:avLst/>
          </a:prstGeom>
          <a:solidFill>
            <a:schemeClr val="bg1">
              <a:lumMod val="85000"/>
            </a:schemeClr>
          </a:solidFill>
        </p:spPr>
        <p:txBody>
          <a:bodyPr wrap="square" rtlCol="0">
            <a:spAutoFit/>
          </a:bodyPr>
          <a:lstStyle/>
          <a:p>
            <a:pPr algn="ctr"/>
            <a:endParaRPr lang="fr-FR" sz="1000" dirty="0" smtClean="0"/>
          </a:p>
          <a:p>
            <a:pPr algn="ctr"/>
            <a:r>
              <a:rPr lang="fr-FR" sz="2800" dirty="0" smtClean="0">
                <a:latin typeface="Berlin Sans FB" pitchFamily="34" charset="0"/>
              </a:rPr>
              <a:t>Proton  </a:t>
            </a:r>
            <a:r>
              <a:rPr lang="fr-FR" sz="2800" dirty="0" smtClean="0"/>
              <a:t> </a:t>
            </a:r>
          </a:p>
          <a:p>
            <a:pPr algn="ctr"/>
            <a:endParaRPr lang="fr-FR" sz="1000" dirty="0"/>
          </a:p>
        </p:txBody>
      </p:sp>
      <p:grpSp>
        <p:nvGrpSpPr>
          <p:cNvPr id="14" name="Group 4"/>
          <p:cNvGrpSpPr>
            <a:grpSpLocks/>
          </p:cNvGrpSpPr>
          <p:nvPr/>
        </p:nvGrpSpPr>
        <p:grpSpPr bwMode="auto">
          <a:xfrm>
            <a:off x="2318856" y="2928936"/>
            <a:ext cx="4069228" cy="1057056"/>
            <a:chOff x="3659" y="3805"/>
            <a:chExt cx="2107" cy="837"/>
          </a:xfrm>
        </p:grpSpPr>
        <p:grpSp>
          <p:nvGrpSpPr>
            <p:cNvPr id="1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6"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8" name="Group 16"/>
            <p:cNvGrpSpPr>
              <a:grpSpLocks/>
            </p:cNvGrpSpPr>
            <p:nvPr/>
          </p:nvGrpSpPr>
          <p:grpSpPr bwMode="auto">
            <a:xfrm rot="-681839">
              <a:off x="4587" y="3943"/>
              <a:ext cx="65" cy="51"/>
              <a:chOff x="0" y="6512"/>
              <a:chExt cx="21386" cy="6122"/>
            </a:xfrm>
          </p:grpSpPr>
          <p:grpSp>
            <p:nvGrpSpPr>
              <p:cNvPr id="217"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9" name="Group 47"/>
            <p:cNvGrpSpPr>
              <a:grpSpLocks/>
            </p:cNvGrpSpPr>
            <p:nvPr/>
          </p:nvGrpSpPr>
          <p:grpSpPr bwMode="auto">
            <a:xfrm rot="-4434957">
              <a:off x="4639" y="4045"/>
              <a:ext cx="108" cy="31"/>
              <a:chOff x="0" y="6512"/>
              <a:chExt cx="21386" cy="6122"/>
            </a:xfrm>
          </p:grpSpPr>
          <p:grpSp>
            <p:nvGrpSpPr>
              <p:cNvPr id="187"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8"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9"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0"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1"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0" name="Group 78"/>
            <p:cNvGrpSpPr>
              <a:grpSpLocks/>
            </p:cNvGrpSpPr>
            <p:nvPr/>
          </p:nvGrpSpPr>
          <p:grpSpPr bwMode="auto">
            <a:xfrm rot="3858794">
              <a:off x="4530" y="4087"/>
              <a:ext cx="108" cy="48"/>
              <a:chOff x="0" y="6512"/>
              <a:chExt cx="21386" cy="6122"/>
            </a:xfrm>
          </p:grpSpPr>
          <p:grpSp>
            <p:nvGrpSpPr>
              <p:cNvPr id="157"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8"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110"/>
            <p:cNvGrpSpPr>
              <a:grpSpLocks/>
            </p:cNvGrpSpPr>
            <p:nvPr/>
          </p:nvGrpSpPr>
          <p:grpSpPr bwMode="auto">
            <a:xfrm rot="-681839">
              <a:off x="4756" y="4231"/>
              <a:ext cx="65" cy="51"/>
              <a:chOff x="0" y="6512"/>
              <a:chExt cx="21386" cy="6122"/>
            </a:xfrm>
          </p:grpSpPr>
          <p:grpSp>
            <p:nvGrpSpPr>
              <p:cNvPr id="127"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141"/>
            <p:cNvGrpSpPr>
              <a:grpSpLocks/>
            </p:cNvGrpSpPr>
            <p:nvPr/>
          </p:nvGrpSpPr>
          <p:grpSpPr bwMode="auto">
            <a:xfrm rot="-4434957">
              <a:off x="4808" y="4333"/>
              <a:ext cx="108" cy="31"/>
              <a:chOff x="0" y="6512"/>
              <a:chExt cx="21386" cy="6122"/>
            </a:xfrm>
          </p:grpSpPr>
          <p:grpSp>
            <p:nvGrpSpPr>
              <p:cNvPr id="9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 name="Group 172"/>
            <p:cNvGrpSpPr>
              <a:grpSpLocks/>
            </p:cNvGrpSpPr>
            <p:nvPr/>
          </p:nvGrpSpPr>
          <p:grpSpPr bwMode="auto">
            <a:xfrm rot="3858794">
              <a:off x="4704" y="4370"/>
              <a:ext cx="94" cy="48"/>
              <a:chOff x="0" y="6512"/>
              <a:chExt cx="21386" cy="6122"/>
            </a:xfrm>
          </p:grpSpPr>
          <p:grpSp>
            <p:nvGrpSpPr>
              <p:cNvPr id="67"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0"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1"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9"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0"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1"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2"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3"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4"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214810" y="5786454"/>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sp>
        <p:nvSpPr>
          <p:cNvPr id="263" name="Espace réservé du pied de page 262"/>
          <p:cNvSpPr>
            <a:spLocks noGrp="1"/>
          </p:cNvSpPr>
          <p:nvPr>
            <p:ph type="ftr" sz="quarter" idx="11"/>
          </p:nvPr>
        </p:nvSpPr>
        <p:spPr/>
        <p:txBody>
          <a:bodyPr/>
          <a:lstStyle/>
          <a:p>
            <a:r>
              <a:rPr lang="fr-FR" smtClean="0"/>
              <a:t>Masterclass</a:t>
            </a:r>
            <a:endParaRPr lang="fr-BE" dirty="0"/>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8</a:t>
            </a:fld>
            <a:endParaRPr lang="fr-BE"/>
          </a:p>
        </p:txBody>
      </p:sp>
      <p:sp>
        <p:nvSpPr>
          <p:cNvPr id="3" name="Espace réservé de la date 2"/>
          <p:cNvSpPr>
            <a:spLocks noGrp="1"/>
          </p:cNvSpPr>
          <p:nvPr>
            <p:ph type="dt" sz="half" idx="10"/>
          </p:nvPr>
        </p:nvSpPr>
        <p:spPr/>
        <p:txBody>
          <a:bodyPr/>
          <a:lstStyle/>
          <a:p>
            <a:r>
              <a:rPr lang="en-US" smtClean="0"/>
              <a:t>Edwige Tournefier</a:t>
            </a:r>
            <a:endParaRPr lang="fr-BE"/>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03275"/>
            <a:ext cx="8229600" cy="1143000"/>
          </a:xfrm>
        </p:spPr>
        <p:txBody>
          <a:bodyPr/>
          <a:lstStyle/>
          <a:p>
            <a:r>
              <a:rPr lang="fr-FR" dirty="0" smtClean="0"/>
              <a:t>Détecter les particules</a:t>
            </a:r>
            <a:endParaRPr lang="fr-FR" dirty="0"/>
          </a:p>
        </p:txBody>
      </p:sp>
      <p:sp>
        <p:nvSpPr>
          <p:cNvPr id="3" name="Espace réservé du contenu 2"/>
          <p:cNvSpPr>
            <a:spLocks noGrp="1"/>
          </p:cNvSpPr>
          <p:nvPr>
            <p:ph idx="1"/>
          </p:nvPr>
        </p:nvSpPr>
        <p:spPr>
          <a:xfrm>
            <a:off x="179512" y="1268760"/>
            <a:ext cx="8229600" cy="4896544"/>
          </a:xfrm>
        </p:spPr>
        <p:txBody>
          <a:bodyPr>
            <a:normAutofit/>
          </a:bodyPr>
          <a:lstStyle/>
          <a:p>
            <a:r>
              <a:rPr lang="fr-FR" dirty="0" smtClean="0"/>
              <a:t>Mais les particules dans l’état final sont </a:t>
            </a:r>
            <a:r>
              <a:rPr lang="fr-FR" b="1" dirty="0" smtClean="0">
                <a:solidFill>
                  <a:srgbClr val="0000FF"/>
                </a:solidFill>
              </a:rPr>
              <a:t>TRES</a:t>
            </a:r>
            <a:r>
              <a:rPr lang="fr-FR" dirty="0" smtClean="0"/>
              <a:t> petites</a:t>
            </a:r>
          </a:p>
          <a:p>
            <a:endParaRPr lang="fr-FR" dirty="0" smtClean="0"/>
          </a:p>
          <a:p>
            <a:r>
              <a:rPr lang="fr-FR" dirty="0" smtClean="0"/>
              <a:t>Comment va t’on les détecter ?</a:t>
            </a:r>
          </a:p>
          <a:p>
            <a:endParaRPr lang="fr-FR" dirty="0" smtClean="0"/>
          </a:p>
          <a:p>
            <a:r>
              <a:rPr lang="fr-FR" dirty="0" smtClean="0">
                <a:solidFill>
                  <a:srgbClr val="0000FF"/>
                </a:solidFill>
              </a:rPr>
              <a:t>Elles interagissent avec la matière!</a:t>
            </a:r>
          </a:p>
          <a:p>
            <a:r>
              <a:rPr lang="fr-FR" dirty="0" smtClean="0">
                <a:solidFill>
                  <a:srgbClr val="0000FF"/>
                </a:solidFill>
              </a:rPr>
              <a:t>Elles interagissent toutes différemment </a:t>
            </a:r>
          </a:p>
          <a:p>
            <a:pPr>
              <a:buNone/>
            </a:pPr>
            <a:r>
              <a:rPr lang="fr-FR" dirty="0" smtClean="0">
                <a:solidFill>
                  <a:srgbClr val="0000FF"/>
                </a:solidFill>
              </a:rPr>
              <a:t>	avec la matière!</a:t>
            </a:r>
          </a:p>
          <a:p>
            <a:endParaRPr lang="fr-FR" dirty="0" smtClean="0"/>
          </a:p>
          <a:p>
            <a:pPr>
              <a:buNone/>
            </a:pPr>
            <a:r>
              <a:rPr lang="fr-FR" dirty="0" smtClean="0">
                <a:solidFill>
                  <a:srgbClr val="C00000"/>
                </a:solidFill>
                <a:sym typeface="Symbol"/>
              </a:rPr>
              <a:t> </a:t>
            </a:r>
            <a:r>
              <a:rPr lang="fr-FR" dirty="0" smtClean="0">
                <a:solidFill>
                  <a:srgbClr val="C00000"/>
                </a:solidFill>
              </a:rPr>
              <a:t>Construction de détecteurs spécifiques pour reconstituer le passage d’une particule et la reconnaitre.</a:t>
            </a:r>
          </a:p>
          <a:p>
            <a:endParaRPr lang="en-US" dirty="0" smtClean="0"/>
          </a:p>
          <a:p>
            <a:endParaRPr lang="fr-FR" dirty="0"/>
          </a:p>
        </p:txBody>
      </p:sp>
      <p:sp>
        <p:nvSpPr>
          <p:cNvPr id="5" name="Espace réservé du pied de page 4"/>
          <p:cNvSpPr>
            <a:spLocks noGrp="1"/>
          </p:cNvSpPr>
          <p:nvPr>
            <p:ph type="ftr" sz="quarter" idx="11"/>
          </p:nvPr>
        </p:nvSpPr>
        <p:spPr/>
        <p:txBody>
          <a:bodyPr/>
          <a:lstStyle/>
          <a:p>
            <a:r>
              <a:rPr lang="fr-BE" smtClean="0"/>
              <a:t>Masterclass</a:t>
            </a:r>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5580112" y="1700808"/>
            <a:ext cx="3432381" cy="2808312"/>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fld id="{CF4668DC-857F-487D-BFFA-8C0CA5037977}" type="slidenum">
              <a:rPr lang="fr-BE" smtClean="0"/>
              <a:pPr/>
              <a:t>9</a:t>
            </a:fld>
            <a:endParaRPr lang="fr-BE" dirty="0"/>
          </a:p>
        </p:txBody>
      </p:sp>
      <p:sp>
        <p:nvSpPr>
          <p:cNvPr id="8" name="Espace réservé de la date 7"/>
          <p:cNvSpPr>
            <a:spLocks noGrp="1"/>
          </p:cNvSpPr>
          <p:nvPr>
            <p:ph type="dt" sz="half" idx="10"/>
          </p:nvPr>
        </p:nvSpPr>
        <p:spPr/>
        <p:txBody>
          <a:bodyPr/>
          <a:lstStyle/>
          <a:p>
            <a:r>
              <a:rPr lang="en-US" smtClean="0"/>
              <a:t>Edwige Tournefier</a:t>
            </a:r>
            <a:endParaRPr lang="fr-BE" dirty="0"/>
          </a:p>
        </p:txBody>
      </p:sp>
      <p:sp>
        <p:nvSpPr>
          <p:cNvPr id="9" name="ZoneTexte 8"/>
          <p:cNvSpPr txBox="1"/>
          <p:nvPr/>
        </p:nvSpPr>
        <p:spPr>
          <a:xfrm>
            <a:off x="6732240" y="572357"/>
            <a:ext cx="2590799" cy="769441"/>
          </a:xfrm>
          <a:prstGeom prst="rect">
            <a:avLst/>
          </a:prstGeom>
          <a:noFill/>
          <a:ln w="25400">
            <a:solidFill>
              <a:srgbClr val="0000FF"/>
            </a:solidFill>
          </a:ln>
        </p:spPr>
        <p:txBody>
          <a:bodyPr wrap="square" rtlCol="0">
            <a:spAutoFit/>
          </a:bodyPr>
          <a:lstStyle/>
          <a:p>
            <a:r>
              <a:rPr lang="en-GB" sz="2200" dirty="0" err="1" smtClean="0">
                <a:solidFill>
                  <a:srgbClr val="0000FF"/>
                </a:solidFill>
              </a:rPr>
              <a:t>Voir</a:t>
            </a:r>
            <a:r>
              <a:rPr lang="en-GB" sz="2200" dirty="0" smtClean="0">
                <a:solidFill>
                  <a:srgbClr val="0000FF"/>
                </a:solidFill>
              </a:rPr>
              <a:t> </a:t>
            </a:r>
            <a:r>
              <a:rPr lang="en-GB" sz="2200" dirty="0" err="1" smtClean="0">
                <a:solidFill>
                  <a:srgbClr val="0000FF"/>
                </a:solidFill>
              </a:rPr>
              <a:t>présentation</a:t>
            </a:r>
            <a:r>
              <a:rPr lang="en-GB" sz="2200" dirty="0" smtClean="0">
                <a:solidFill>
                  <a:srgbClr val="0000FF"/>
                </a:solidFill>
              </a:rPr>
              <a:t> de </a:t>
            </a:r>
            <a:r>
              <a:rPr lang="en-GB" sz="2200" dirty="0" err="1" smtClean="0">
                <a:solidFill>
                  <a:srgbClr val="0000FF"/>
                </a:solidFill>
              </a:rPr>
              <a:t>Stéphane</a:t>
            </a:r>
            <a:r>
              <a:rPr lang="en-GB" sz="2200" dirty="0" smtClean="0">
                <a:solidFill>
                  <a:srgbClr val="0000FF"/>
                </a:solidFill>
              </a:rPr>
              <a:t> </a:t>
            </a:r>
            <a:r>
              <a:rPr lang="en-GB" sz="2200" dirty="0" err="1" smtClean="0">
                <a:solidFill>
                  <a:srgbClr val="0000FF"/>
                </a:solidFill>
              </a:rPr>
              <a:t>Jezequel</a:t>
            </a:r>
            <a:endParaRPr lang="en-GB" sz="2200"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10321</TotalTime>
  <Words>1955</Words>
  <Application>Microsoft Office PowerPoint</Application>
  <PresentationFormat>Affichage à l'écran (4:3)</PresentationFormat>
  <Paragraphs>443</Paragraphs>
  <Slides>36</Slides>
  <Notes>9</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36</vt:i4>
      </vt:variant>
    </vt:vector>
  </HeadingPairs>
  <TitlesOfParts>
    <vt:vector size="53" baseType="lpstr">
      <vt:lpstr>Arial Unicode MS</vt:lpstr>
      <vt:lpstr>ＭＳ Ｐゴシック</vt:lpstr>
      <vt:lpstr>Arial</vt:lpstr>
      <vt:lpstr>Arial Narrow</vt:lpstr>
      <vt:lpstr>Berlin Sans FB</vt:lpstr>
      <vt:lpstr>Calibri</vt:lpstr>
      <vt:lpstr>Comic Sans MS</vt:lpstr>
      <vt:lpstr>Footlight MT Light</vt:lpstr>
      <vt:lpstr>Helvetica</vt:lpstr>
      <vt:lpstr>Lucida Handwriting</vt:lpstr>
      <vt:lpstr>Symbol</vt:lpstr>
      <vt:lpstr>Tahoma</vt:lpstr>
      <vt:lpstr>Times</vt:lpstr>
      <vt:lpstr>Times New Roman</vt:lpstr>
      <vt:lpstr>Times New Roman Bar</vt:lpstr>
      <vt:lpstr>Wingdings</vt:lpstr>
      <vt:lpstr>Thème Office</vt:lpstr>
      <vt:lpstr>La physique des particules et des astroparticules au LAPP Masterclass lycée Guillaume Fichet   Edwige Tournefier     Lundi 6 mars 2017 </vt:lpstr>
      <vt:lpstr>Plan de la journée</vt:lpstr>
      <vt:lpstr>Le LAPP</vt:lpstr>
      <vt:lpstr>La physique des particules, qu’est-ce c’est?</vt:lpstr>
      <vt:lpstr>Particules élémentaires et forces:  le Modèle Standard</vt:lpstr>
      <vt:lpstr>De l’infiniment petit à l’infiniment grand</vt:lpstr>
      <vt:lpstr>Créer de nouvelles particules: comment? La fameuse équation E = mc2</vt:lpstr>
      <vt:lpstr>Présentation PowerPoint</vt:lpstr>
      <vt:lpstr>Détecter les particules</vt:lpstr>
      <vt:lpstr>Exemple: ATLAS au LHC</vt:lpstr>
      <vt:lpstr>ATLAS au LAPP</vt:lpstr>
      <vt:lpstr>LHCb au LHC</vt:lpstr>
      <vt:lpstr>L’étude des neutrinos au LAPP</vt:lpstr>
      <vt:lpstr>Le LAPP dans l’espace: l'expérience AMS</vt:lpstr>
      <vt:lpstr>Le LAPP en Namibie avec HESS et bientôt au Chili avec CTA</vt:lpstr>
      <vt:lpstr>Recherche des ondes gravitationelles</vt:lpstr>
      <vt:lpstr>Virgo à Pise</vt:lpstr>
      <vt:lpstr>En 2016 le LAPP rejoint LSST</vt:lpstr>
      <vt:lpstr>Présentation PowerPoint</vt:lpstr>
      <vt:lpstr>Présentation PowerPoint</vt:lpstr>
      <vt:lpstr>Et juste à côté: des théoriciens</vt:lpstr>
      <vt:lpstr>Historique du LAPP (1)</vt:lpstr>
      <vt:lpstr>Historique du LAPP (2)</vt:lpstr>
      <vt:lpstr>Présentation PowerPoint</vt:lpstr>
      <vt:lpstr>Présentation PowerPoint</vt:lpstr>
      <vt:lpstr>A quoi ca ressemble?</vt:lpstr>
      <vt:lpstr>Présentation PowerPoint</vt:lpstr>
      <vt:lpstr>L’oscillation des neutrinos</vt:lpstr>
      <vt:lpstr>L’oscillation des neutrinos</vt:lpstr>
      <vt:lpstr>Quarks et hadrons </vt:lpstr>
      <vt:lpstr>Présentation PowerPoint</vt:lpstr>
      <vt:lpstr>Les laboratoires de l’IN2P3</vt:lpstr>
      <vt:lpstr>Présentation PowerPoint</vt:lpstr>
      <vt:lpstr>Les expériences dans le monde et l’espace</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dc:creator>Edwige Tournefier</dc:creator>
  <cp:lastModifiedBy>Edwige Tournefier</cp:lastModifiedBy>
  <cp:revision>644</cp:revision>
  <dcterms:modified xsi:type="dcterms:W3CDTF">2017-03-06T07:59:23Z</dcterms:modified>
</cp:coreProperties>
</file>