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9" r:id="rId3"/>
    <p:sldId id="261" r:id="rId4"/>
    <p:sldId id="286" r:id="rId5"/>
    <p:sldId id="288" r:id="rId6"/>
    <p:sldId id="289" r:id="rId7"/>
    <p:sldId id="264" r:id="rId8"/>
    <p:sldId id="266" r:id="rId9"/>
    <p:sldId id="267" r:id="rId10"/>
    <p:sldId id="268" r:id="rId11"/>
    <p:sldId id="292" r:id="rId12"/>
    <p:sldId id="269" r:id="rId13"/>
    <p:sldId id="300" r:id="rId14"/>
    <p:sldId id="298" r:id="rId15"/>
    <p:sldId id="294" r:id="rId16"/>
    <p:sldId id="305" r:id="rId17"/>
    <p:sldId id="308" r:id="rId18"/>
    <p:sldId id="273" r:id="rId19"/>
    <p:sldId id="27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D80D"/>
    <a:srgbClr val="4BE000"/>
    <a:srgbClr val="773BA5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1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6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2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AF025-D185-DC45-BE85-3CB307152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3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6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1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1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1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00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38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4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0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6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08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1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9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7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30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25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4DDA9-34E0-2E43-B1EE-AE29AA778C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84F65-70B0-0D41-96DE-B0AC2DF501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5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B9CEC-5741-0740-91CC-F5F430DEA25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3586A-19EF-4446-87B1-45E4AE21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0" y="59593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Georgia" panose="02040502050405020303" pitchFamily="18" charset="0"/>
                <a:ea typeface="Handwriting - Dakota" charset="0"/>
                <a:cs typeface="Handwriting - Dakota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Georgia" panose="02040502050405020303" pitchFamily="18" charset="0"/>
                <a:ea typeface="Handwriting - Dakota" charset="0"/>
                <a:cs typeface="Handwriting - Dakota" charset="0"/>
              </a:rPr>
              <a:t>Martina </a:t>
            </a:r>
            <a:r>
              <a:rPr lang="en-US" sz="2800" dirty="0" err="1" smtClean="0">
                <a:solidFill>
                  <a:srgbClr val="FFFF00"/>
                </a:solidFill>
                <a:latin typeface="Georgia" panose="02040502050405020303" pitchFamily="18" charset="0"/>
                <a:ea typeface="Handwriting - Dakota" charset="0"/>
                <a:cs typeface="Handwriting - Dakota" charset="0"/>
              </a:rPr>
              <a:t>Cardillo</a:t>
            </a:r>
            <a:r>
              <a:rPr lang="en-US" sz="2800" dirty="0" smtClean="0">
                <a:solidFill>
                  <a:srgbClr val="FFFF00"/>
                </a:solidFill>
                <a:latin typeface="Georgia" panose="02040502050405020303" pitchFamily="18" charset="0"/>
                <a:ea typeface="Handwriting - Dakota" charset="0"/>
                <a:cs typeface="Handwriting - Dakota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Georgia" panose="02040502050405020303" pitchFamily="18" charset="0"/>
                <a:ea typeface="Handwriting - Dakota" charset="0"/>
                <a:cs typeface="Handwriting - Dakota" charset="0"/>
              </a:rPr>
              <a:t>[</a:t>
            </a:r>
            <a:r>
              <a:rPr lang="en-US" sz="2000" i="1" dirty="0" smtClean="0">
                <a:solidFill>
                  <a:srgbClr val="FFFF00"/>
                </a:solidFill>
                <a:latin typeface="Georgia" panose="02040502050405020303" pitchFamily="18" charset="0"/>
                <a:ea typeface="Handwriting - Dakota" charset="0"/>
                <a:cs typeface="Handwriting - Dakota" charset="0"/>
              </a:rPr>
              <a:t>INAF- IAPS]                   martina.cardillo@iaps.inaf.it </a:t>
            </a:r>
            <a:endParaRPr lang="en-US" sz="2000" i="1" dirty="0">
              <a:solidFill>
                <a:srgbClr val="FFFF00"/>
              </a:solidFill>
              <a:latin typeface="Georgia" panose="02040502050405020303" pitchFamily="18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621070" y="1825832"/>
            <a:ext cx="7929154" cy="3023905"/>
          </a:xfrm>
          <a:prstGeom prst="rect">
            <a:avLst/>
          </a:prstGeom>
          <a:noFill/>
          <a:scene3d>
            <a:camera prst="orthographicFront">
              <a:rot lat="20999999" lon="0" rev="0"/>
            </a:camera>
            <a:lightRig rig="glow" dir="tl">
              <a:rot lat="0" lon="0" rev="5400000"/>
            </a:lightRig>
          </a:scene3d>
          <a:sp3d>
            <a:bevelT w="139700" prst="cross"/>
          </a:sp3d>
        </p:spPr>
        <p:txBody>
          <a:bodyPr wrap="square" lIns="68580" tIns="34290" rIns="68580" bIns="3429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8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Cosmic</a:t>
            </a:r>
            <a:r>
              <a:rPr lang="it-IT" sz="48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 </a:t>
            </a:r>
            <a:r>
              <a:rPr lang="it-IT" sz="4800" b="1" dirty="0" err="1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Rays</a:t>
            </a:r>
            <a:r>
              <a:rPr lang="it-IT" sz="48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 &amp; Supernova </a:t>
            </a:r>
            <a:r>
              <a:rPr lang="it-IT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Remnants</a:t>
            </a:r>
            <a:r>
              <a:rPr lang="it-IT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 love story:</a:t>
            </a:r>
            <a:endParaRPr lang="it-IT" sz="48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prstClr val="white">
                    <a:alpha val="30000"/>
                  </a:prstClr>
                </a:outerShdw>
                <a:reflection stA="30000" endPos="45000" dir="5400000" sy="-100000" algn="bl" rotWithShape="0"/>
              </a:effectLst>
              <a:latin typeface="Handwriting - Dakota" charset="0"/>
              <a:ea typeface="Handwriting - Dakota" charset="0"/>
              <a:cs typeface="Handwriting - Dakota" charset="0"/>
            </a:endParaRPr>
          </a:p>
          <a:p>
            <a:pPr algn="ctr"/>
            <a:r>
              <a:rPr lang="it-IT" sz="48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The </a:t>
            </a:r>
            <a:r>
              <a:rPr lang="it-IT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Importance</a:t>
            </a:r>
            <a:endParaRPr lang="it-IT" sz="4800" b="1" dirty="0" smtClean="0">
              <a:ln w="11430"/>
              <a:solidFill>
                <a:prstClr val="white"/>
              </a:solidFill>
              <a:effectLst>
                <a:outerShdw blurRad="80000" dist="40000" dir="5040000" algn="tl">
                  <a:prstClr val="white">
                    <a:alpha val="30000"/>
                  </a:prstClr>
                </a:outerShdw>
                <a:reflection stA="30000" endPos="45000" dir="5400000" sy="-100000" algn="bl" rotWithShape="0"/>
              </a:effectLst>
              <a:latin typeface="Handwriting - Dakota" charset="0"/>
              <a:ea typeface="Handwriting - Dakota" charset="0"/>
              <a:cs typeface="Handwriting - Dakota" charset="0"/>
            </a:endParaRPr>
          </a:p>
          <a:p>
            <a:pPr algn="ctr"/>
            <a:r>
              <a:rPr lang="it-IT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Of </a:t>
            </a:r>
            <a:r>
              <a:rPr lang="it-IT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MeV</a:t>
            </a:r>
            <a:r>
              <a:rPr lang="it-IT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 </a:t>
            </a:r>
            <a:r>
              <a:rPr lang="it-IT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prstClr val="white">
                      <a:alpha val="30000"/>
                    </a:prstClr>
                  </a:outerShdw>
                  <a:reflection stA="30000" endPos="45000" dir="5400000" sy="-100000" algn="bl" rotWithShape="0"/>
                </a:effectLst>
                <a:latin typeface="Handwriting - Dakota" charset="0"/>
                <a:ea typeface="Handwriting - Dakota" charset="0"/>
                <a:cs typeface="Handwriting - Dakota" charset="0"/>
              </a:rPr>
              <a:t>energies</a:t>
            </a:r>
            <a:endParaRPr lang="it-IT" sz="48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prstClr val="white">
                    <a:alpha val="30000"/>
                  </a:prstClr>
                </a:outerShdw>
                <a:reflection stA="30000" endPos="45000" dir="5400000" sy="-100000" algn="bl" rotWithShape="0"/>
              </a:effectLst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46454" y="0"/>
            <a:ext cx="56258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 TPC for </a:t>
            </a:r>
            <a:r>
              <a:rPr lang="it-IT" sz="3600" b="1" dirty="0" err="1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MeV</a:t>
            </a:r>
            <a:r>
              <a:rPr lang="it-IT" sz="36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1" dirty="0" err="1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Astrophysics</a:t>
            </a:r>
            <a:endParaRPr lang="it-IT" sz="3600" b="1" dirty="0" smtClean="0">
              <a:ln/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13</a:t>
            </a:r>
            <a:r>
              <a:rPr lang="it-IT" sz="2800" b="1" cap="none" spc="0" dirty="0" smtClean="0">
                <a:ln/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April,2017-Ecòle </a:t>
            </a:r>
            <a:r>
              <a:rPr lang="it-IT" sz="2800" b="1" cap="none" spc="0" dirty="0" err="1" smtClean="0">
                <a:ln/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Polytechnique</a:t>
            </a:r>
            <a:endParaRPr lang="it-IT" sz="2800" b="1" cap="none" spc="0" dirty="0">
              <a:ln/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9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4"/>
          <p:cNvSpPr/>
          <p:nvPr/>
        </p:nvSpPr>
        <p:spPr>
          <a:xfrm>
            <a:off x="2346712" y="63107"/>
            <a:ext cx="454483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The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Pion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bump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Issue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4" y="4093377"/>
            <a:ext cx="3924885" cy="27646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495"/>
            <a:ext cx="3910818" cy="28065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5" y="709438"/>
            <a:ext cx="3924886" cy="27376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38"/>
            <a:ext cx="3910818" cy="2727796"/>
          </a:xfrm>
          <a:prstGeom prst="rect">
            <a:avLst/>
          </a:prstGeom>
        </p:spPr>
      </p:pic>
      <p:sp>
        <p:nvSpPr>
          <p:cNvPr id="7" name="Connettore 1 10"/>
          <p:cNvSpPr/>
          <p:nvPr/>
        </p:nvSpPr>
        <p:spPr>
          <a:xfrm flipH="1">
            <a:off x="7029449" y="810308"/>
            <a:ext cx="4292" cy="2323418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Connettore 1 10"/>
          <p:cNvSpPr/>
          <p:nvPr/>
        </p:nvSpPr>
        <p:spPr>
          <a:xfrm flipH="1">
            <a:off x="6581774" y="4201207"/>
            <a:ext cx="4290" cy="2332943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6117176" y="5369595"/>
            <a:ext cx="102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67,5 MeV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554409" y="1967339"/>
            <a:ext cx="102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67,5 MeV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3800" y="3416269"/>
            <a:ext cx="9002331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cs typeface="Lucida Sans"/>
              </a:rPr>
              <a:t>First of all, we need to reach even lower energies in order to see directly the ‘pion bump’ and not only its indirect effects. </a:t>
            </a:r>
            <a:endParaRPr lang="en-US" sz="2000" dirty="0">
              <a:solidFill>
                <a:srgbClr val="FFFF00"/>
              </a:solidFill>
              <a:cs typeface="Lucida Sans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83741" y="947349"/>
            <a:ext cx="59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W44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83741" y="4333140"/>
            <a:ext cx="693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IC443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4315349" y="1819814"/>
            <a:ext cx="613775" cy="484632"/>
          </a:xfrm>
          <a:prstGeom prst="rightArrow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4333233" y="5247057"/>
            <a:ext cx="613775" cy="484632"/>
          </a:xfrm>
          <a:prstGeom prst="rightArrow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346296" y="3717643"/>
            <a:ext cx="427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cs typeface="Lucida Sans"/>
              </a:rPr>
              <a:t>But there is a more important issue..</a:t>
            </a:r>
          </a:p>
        </p:txBody>
      </p:sp>
    </p:spTree>
    <p:extLst>
      <p:ext uri="{BB962C8B-B14F-4D97-AF65-F5344CB8AC3E}">
        <p14:creationId xmlns:p14="http://schemas.microsoft.com/office/powerpoint/2010/main" val="6144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9" y="851106"/>
            <a:ext cx="4498724" cy="31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26790" y="4122900"/>
            <a:ext cx="8864662" cy="1015663"/>
          </a:xfrm>
          <a:prstGeom prst="rect">
            <a:avLst/>
          </a:prstGeom>
          <a:noFill/>
          <a:ln w="222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>
                <a:solidFill>
                  <a:schemeClr val="bg1"/>
                </a:solidFill>
                <a:cs typeface="Lucida Sans"/>
              </a:rPr>
              <a:t>Freshly accelerated CRs with a spectral index </a:t>
            </a:r>
            <a:r>
              <a:rPr lang="en-US" sz="2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α=(3r</a:t>
            </a:r>
            <a:r>
              <a:rPr lang="en-US" sz="2000" baseline="-25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sh</a:t>
            </a:r>
            <a:r>
              <a:rPr lang="en-US" sz="2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)/(r</a:t>
            </a:r>
            <a:r>
              <a:rPr lang="en-US" sz="2000" baseline="-25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sh</a:t>
            </a:r>
            <a:r>
              <a:rPr lang="en-US" sz="2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-1) </a:t>
            </a:r>
            <a:r>
              <a:rPr lang="en-US" sz="2000" dirty="0" smtClean="0">
                <a:solidFill>
                  <a:srgbClr val="FFFFFF"/>
                </a:solidFill>
                <a:ea typeface="Lucida Grande"/>
                <a:cs typeface="Lucida Grande"/>
                <a:sym typeface="Wingdings"/>
              </a:rPr>
              <a:t>at low-energies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  <a:ea typeface="Lucida Grande"/>
                <a:cs typeface="Lucida Grande"/>
                <a:sym typeface="Wingdings"/>
              </a:rPr>
              <a:t>Broken power-law </a:t>
            </a:r>
            <a:r>
              <a:rPr lang="en-US" sz="2000" dirty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α</a:t>
            </a:r>
            <a:r>
              <a:rPr lang="en-US" sz="2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=2.2</a:t>
            </a:r>
            <a:r>
              <a:rPr lang="en-US" sz="2000" dirty="0" smtClean="0">
                <a:solidFill>
                  <a:srgbClr val="FFDB00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a typeface="Lucida Grande"/>
                <a:cs typeface="Lucida Grande"/>
                <a:sym typeface="Wingdings"/>
              </a:rPr>
              <a:t>below E~10 GeV and  </a:t>
            </a:r>
            <a:r>
              <a:rPr lang="en-US" sz="2000" dirty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α</a:t>
            </a:r>
            <a:r>
              <a:rPr lang="en-US" sz="2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=3.2</a:t>
            </a:r>
            <a:r>
              <a:rPr lang="en-US" sz="2000" dirty="0" smtClean="0">
                <a:solidFill>
                  <a:srgbClr val="FFDB00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a typeface="Lucida Grande"/>
                <a:cs typeface="Lucida Grande"/>
                <a:sym typeface="Wingdings"/>
              </a:rPr>
              <a:t>above</a:t>
            </a:r>
            <a:r>
              <a:rPr lang="en-US" sz="2000" dirty="0" smtClean="0">
                <a:solidFill>
                  <a:srgbClr val="FFDB00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a typeface="Lucida Grande"/>
                <a:cs typeface="Lucida Grande"/>
                <a:sym typeface="Wingdings"/>
              </a:rPr>
              <a:t>E~10 </a:t>
            </a:r>
            <a:r>
              <a:rPr lang="en-US" sz="2000" dirty="0">
                <a:solidFill>
                  <a:srgbClr val="FFFFFF"/>
                </a:solidFill>
                <a:ea typeface="Lucida Grande"/>
                <a:cs typeface="Lucida Grande"/>
                <a:sym typeface="Wingdings"/>
              </a:rPr>
              <a:t>GeV </a:t>
            </a:r>
            <a:endParaRPr lang="en-US" sz="2000" dirty="0" smtClean="0">
              <a:solidFill>
                <a:srgbClr val="FFFFFF"/>
              </a:solidFill>
              <a:ea typeface="Lucida Grande"/>
              <a:cs typeface="Lucida Grande"/>
              <a:sym typeface="Wingdings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>
                <a:solidFill>
                  <a:srgbClr val="FFFFFF"/>
                </a:solidFill>
                <a:ea typeface="Lucida Grande"/>
                <a:cs typeface="Lucida Grande"/>
                <a:sym typeface="Wingdings"/>
              </a:rPr>
              <a:t>Malkow steepening due to Alfvèn damping</a:t>
            </a:r>
            <a:endParaRPr lang="en-US" sz="2000" dirty="0">
              <a:solidFill>
                <a:srgbClr val="FFDB00"/>
              </a:solidFill>
              <a:cs typeface="Lucida Sans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122408" y="3743525"/>
            <a:ext cx="16933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Cardillo et al. 2014</a:t>
            </a:r>
            <a:endParaRPr lang="it-IT" sz="1200" dirty="0">
              <a:solidFill>
                <a:srgbClr val="FF0000"/>
              </a:solidFill>
              <a:latin typeface="MV Boli" charset="0"/>
              <a:cs typeface="MV Bol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21" y="851106"/>
            <a:ext cx="4584879" cy="3130126"/>
          </a:xfrm>
          <a:prstGeom prst="rect">
            <a:avLst/>
          </a:prstGeom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77414" y="3704233"/>
            <a:ext cx="2030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dirty="0" err="1" smtClean="0">
                <a:solidFill>
                  <a:srgbClr val="FF0000"/>
                </a:solidFill>
                <a:latin typeface="MV Boli" charset="0"/>
                <a:cs typeface="MV Boli" charset="0"/>
              </a:rPr>
              <a:t>Ackermann</a:t>
            </a:r>
            <a:r>
              <a:rPr lang="it-IT" sz="1200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 et al. (2013)</a:t>
            </a:r>
            <a:endParaRPr lang="it-IT" sz="1200" dirty="0">
              <a:solidFill>
                <a:srgbClr val="FF0000"/>
              </a:solidFill>
              <a:latin typeface="MV Boli" charset="0"/>
              <a:cs typeface="MV Boli" charset="0"/>
            </a:endParaRPr>
          </a:p>
        </p:txBody>
      </p:sp>
      <p:sp>
        <p:nvSpPr>
          <p:cNvPr id="46" name="Rettangolo 24"/>
          <p:cNvSpPr/>
          <p:nvPr/>
        </p:nvSpPr>
        <p:spPr>
          <a:xfrm>
            <a:off x="3106027" y="63107"/>
            <a:ext cx="30262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Acceleration</a:t>
            </a:r>
            <a:r>
              <a:rPr lang="mr-IN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…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/>
              <p:cNvSpPr txBox="1"/>
              <p:nvPr/>
            </p:nvSpPr>
            <p:spPr>
              <a:xfrm>
                <a:off x="78378" y="5188687"/>
                <a:ext cx="8993451" cy="1705532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000" b="1" dirty="0" smtClean="0">
                    <a:solidFill>
                      <a:srgbClr val="FFFF00"/>
                    </a:solidFill>
                    <a:sym typeface="Wingdings"/>
                  </a:rPr>
                  <a:t>PROBLEMS WITH ACCELERATION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sym typeface="Wingdings"/>
                  </a:rPr>
                  <a:t>Presence of a broken PL and of a so steep HE spectral index </a:t>
                </a:r>
                <a:r>
                  <a:rPr lang="en-US" sz="2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>
                    <a:solidFill>
                      <a:schemeClr val="bg1"/>
                    </a:solidFill>
                    <a:sym typeface="Wingdings"/>
                  </a:rPr>
                  <a:t> not expected from diffusive shock acceleration theory;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sym typeface="Wingdings"/>
                  </a:rPr>
                  <a:t>The shock of middle-aged remnants are slow </a:t>
                </a:r>
                <a:r>
                  <a:rPr lang="en-US" sz="2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acceleration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𝜉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𝐶𝑅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cannot be sufficiently high </a:t>
                </a:r>
                <a:r>
                  <a:rPr lang="en-US" sz="2000" u="sng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en-US" sz="20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𝐶𝑅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𝜉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𝐶𝑅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𝜌</m:t>
                    </m:r>
                    <m:sSubSup>
                      <m:sSubSupPr>
                        <m:ctrlP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𝑠h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8" y="5188687"/>
                <a:ext cx="8993451" cy="1705532"/>
              </a:xfrm>
              <a:prstGeom prst="rect">
                <a:avLst/>
              </a:prstGeom>
              <a:blipFill>
                <a:blip r:embed="rId4"/>
                <a:stretch>
                  <a:fillRect l="-609" t="-1056" r="-135" b="-1056"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6"/>
          <p:cNvSpPr txBox="1"/>
          <p:nvPr/>
        </p:nvSpPr>
        <p:spPr>
          <a:xfrm>
            <a:off x="4454277" y="771404"/>
            <a:ext cx="65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W44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4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9189" y="761435"/>
            <a:ext cx="9067076" cy="243143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900" dirty="0" smtClean="0">
                <a:solidFill>
                  <a:schemeClr val="bg1"/>
                </a:solidFill>
                <a:cs typeface="Lucida Sans"/>
              </a:rPr>
              <a:t>Pre-existing Galactic CR protons, Helium nuclei and electrons (Voyager spectra)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900" dirty="0" smtClean="0">
                <a:solidFill>
                  <a:schemeClr val="bg1"/>
                </a:solidFill>
                <a:cs typeface="Lucida Sans"/>
              </a:rPr>
              <a:t>Reacceleration </a:t>
            </a:r>
            <a:r>
              <a:rPr lang="en-US" sz="1900" dirty="0" smtClean="0">
                <a:solidFill>
                  <a:schemeClr val="bg1"/>
                </a:solidFill>
                <a:cs typeface="Lucida Sans"/>
                <a:sym typeface="Wingdings"/>
              </a:rPr>
              <a:t> hardening of spectral indices steeper than </a:t>
            </a:r>
            <a:r>
              <a:rPr lang="en-US" sz="19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α=(3r</a:t>
            </a:r>
            <a:r>
              <a:rPr lang="en-US" sz="1900" baseline="-25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sh</a:t>
            </a:r>
            <a:r>
              <a:rPr lang="en-US" sz="19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)/(r</a:t>
            </a:r>
            <a:r>
              <a:rPr lang="en-US" sz="1900" baseline="-25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sh</a:t>
            </a:r>
            <a:r>
              <a:rPr lang="en-US" sz="19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-1)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900" dirty="0" smtClean="0">
                <a:solidFill>
                  <a:schemeClr val="bg1"/>
                </a:solidFill>
                <a:ea typeface="Lucida Grande"/>
                <a:cs typeface="Lucida Grande"/>
                <a:sym typeface="Wingdings"/>
              </a:rPr>
              <a:t>Compression  higher energies, higher spectrum (</a:t>
            </a:r>
            <a:r>
              <a:rPr lang="en-US" sz="19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s=(n</a:t>
            </a:r>
            <a:r>
              <a:rPr lang="en-US" sz="1900" baseline="-25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2</a:t>
            </a:r>
            <a:r>
              <a:rPr lang="en-US" sz="19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/n</a:t>
            </a:r>
            <a:r>
              <a:rPr lang="en-US" sz="1900" baseline="-250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0</a:t>
            </a:r>
            <a:r>
              <a:rPr lang="en-US" sz="1900" dirty="0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)/</a:t>
            </a:r>
            <a:r>
              <a:rPr lang="en-US" sz="1900" dirty="0" err="1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r</a:t>
            </a:r>
            <a:r>
              <a:rPr lang="en-US" sz="1900" baseline="-25000" dirty="0" err="1" smtClean="0">
                <a:solidFill>
                  <a:srgbClr val="FFFF00"/>
                </a:solidFill>
                <a:ea typeface="Lucida Grande"/>
                <a:cs typeface="Lucida Grande"/>
                <a:sym typeface="Wingdings"/>
              </a:rPr>
              <a:t>sh</a:t>
            </a:r>
            <a:r>
              <a:rPr lang="en-US" sz="1900" dirty="0" smtClean="0">
                <a:solidFill>
                  <a:schemeClr val="bg1"/>
                </a:solidFill>
                <a:ea typeface="Lucida Grande"/>
                <a:cs typeface="Lucida Grande"/>
                <a:sym typeface="Wingdings"/>
              </a:rPr>
              <a:t>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900" dirty="0" smtClean="0">
                <a:solidFill>
                  <a:schemeClr val="bg1"/>
                </a:solidFill>
                <a:ea typeface="Lucida Grande"/>
                <a:cs typeface="Lucida Grande"/>
                <a:sym typeface="Wingdings"/>
              </a:rPr>
              <a:t>Contributions from secondary particles and low-efficiency accelerated CRs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900" dirty="0">
                <a:solidFill>
                  <a:srgbClr val="FFFF00"/>
                </a:solidFill>
                <a:cs typeface="Lucida Sans"/>
                <a:sym typeface="Wingdings"/>
              </a:rPr>
              <a:t>Simple PL </a:t>
            </a:r>
            <a:r>
              <a:rPr lang="en-US" sz="1900" dirty="0">
                <a:solidFill>
                  <a:schemeClr val="bg1"/>
                </a:solidFill>
                <a:cs typeface="Lucida Sans"/>
                <a:sym typeface="Wingdings"/>
              </a:rPr>
              <a:t>spectrum </a:t>
            </a:r>
            <a:r>
              <a:rPr lang="en-US" sz="1900" dirty="0" smtClean="0">
                <a:solidFill>
                  <a:srgbClr val="FFFF00"/>
                </a:solidFill>
                <a:cs typeface="Lucida Sans"/>
                <a:sym typeface="Wingdings"/>
              </a:rPr>
              <a:t>(</a:t>
            </a:r>
            <a:r>
              <a:rPr lang="en-US" sz="1900" dirty="0" err="1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lang="en-US" sz="1900" baseline="-25000" dirty="0" err="1">
                <a:solidFill>
                  <a:srgbClr val="FFFF00"/>
                </a:solidFill>
                <a:latin typeface="Lucida Sans"/>
                <a:cs typeface="Lucida Sans"/>
              </a:rPr>
              <a:t>sh</a:t>
            </a:r>
            <a:r>
              <a:rPr lang="en-US" sz="1900" dirty="0">
                <a:solidFill>
                  <a:srgbClr val="FFFF00"/>
                </a:solidFill>
                <a:latin typeface="Lucida Sans"/>
                <a:cs typeface="Lucida Sans"/>
              </a:rPr>
              <a:t> = 3.5÷4 </a:t>
            </a:r>
            <a:r>
              <a:rPr lang="en-US" sz="1900" dirty="0">
                <a:solidFill>
                  <a:srgbClr val="FFFF00"/>
                </a:solidFill>
                <a:latin typeface="Lucida Sans"/>
                <a:cs typeface="Lucida Sans"/>
                <a:sym typeface="Wingdings"/>
              </a:rPr>
              <a:t> </a:t>
            </a:r>
            <a:r>
              <a:rPr lang="en-US" sz="1900" dirty="0" err="1" smtClean="0">
                <a:solidFill>
                  <a:srgbClr val="FFFF00"/>
                </a:solidFill>
                <a:latin typeface="Lucida Sans"/>
                <a:cs typeface="Lucida Sans"/>
                <a:sym typeface="Wingdings"/>
              </a:rPr>
              <a:t>γ</a:t>
            </a:r>
            <a:r>
              <a:rPr lang="en-US" sz="1900" baseline="-25000" dirty="0" err="1" smtClean="0">
                <a:solidFill>
                  <a:srgbClr val="FFFF00"/>
                </a:solidFill>
                <a:latin typeface="Lucida Sans"/>
                <a:cs typeface="Lucida Sans"/>
                <a:sym typeface="Wingdings"/>
              </a:rPr>
              <a:t>p</a:t>
            </a:r>
            <a:r>
              <a:rPr lang="en-US" sz="1900" dirty="0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  <a:sym typeface="Wingdings"/>
              </a:rPr>
              <a:t>=4.2-4</a:t>
            </a:r>
            <a:r>
              <a:rPr lang="en-US" sz="1900" dirty="0" smtClean="0">
                <a:solidFill>
                  <a:srgbClr val="FFFF00"/>
                </a:solidFill>
                <a:cs typeface="Lucida Sans"/>
                <a:sym typeface="Wingdings"/>
              </a:rPr>
              <a:t>) </a:t>
            </a:r>
            <a:r>
              <a:rPr lang="en-US" sz="1900" dirty="0">
                <a:solidFill>
                  <a:schemeClr val="bg1"/>
                </a:solidFill>
                <a:cs typeface="Lucida Sans"/>
                <a:sym typeface="Wingdings"/>
              </a:rPr>
              <a:t>with </a:t>
            </a:r>
            <a:r>
              <a:rPr lang="en-US" sz="1900" dirty="0">
                <a:solidFill>
                  <a:srgbClr val="FFFF00"/>
                </a:solidFill>
                <a:cs typeface="Lucida Sans"/>
                <a:sym typeface="Wingdings"/>
              </a:rPr>
              <a:t>no steepening </a:t>
            </a:r>
            <a:r>
              <a:rPr lang="en-US" sz="1900" dirty="0">
                <a:solidFill>
                  <a:schemeClr val="bg1"/>
                </a:solidFill>
                <a:cs typeface="Lucida Sans"/>
                <a:sym typeface="Wingdings"/>
              </a:rPr>
              <a:t>but HE cut-off due to the limited time (</a:t>
            </a:r>
            <a:r>
              <a:rPr lang="en-US" sz="1900" dirty="0">
                <a:solidFill>
                  <a:srgbClr val="FFFF00"/>
                </a:solidFill>
                <a:cs typeface="Lucida Sans"/>
                <a:sym typeface="Wingdings"/>
              </a:rPr>
              <a:t>fully</a:t>
            </a:r>
            <a:r>
              <a:rPr lang="en-US" sz="1900" dirty="0">
                <a:solidFill>
                  <a:schemeClr val="bg1"/>
                </a:solidFill>
                <a:cs typeface="Lucida Sans"/>
                <a:sym typeface="Wingdings"/>
              </a:rPr>
              <a:t> ionized pre-shock </a:t>
            </a:r>
            <a:r>
              <a:rPr lang="en-US" sz="1900" dirty="0" smtClean="0">
                <a:solidFill>
                  <a:schemeClr val="bg1"/>
                </a:solidFill>
                <a:cs typeface="Lucida Sans"/>
                <a:sym typeface="Wingdings"/>
              </a:rPr>
              <a:t>medium)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900" dirty="0" smtClean="0">
                <a:solidFill>
                  <a:schemeClr val="bg1"/>
                </a:solidFill>
                <a:cs typeface="Lucida Sans"/>
                <a:sym typeface="Wingdings"/>
              </a:rPr>
              <a:t>A lot of parameters: magnetic field, density, interaction time, correlation length, shock velocity…</a:t>
            </a:r>
            <a:endParaRPr lang="en-US" sz="1900" dirty="0">
              <a:solidFill>
                <a:schemeClr val="bg1"/>
              </a:solidFill>
              <a:cs typeface="Lucida Sans"/>
              <a:sym typeface="Wingdings"/>
            </a:endParaRPr>
          </a:p>
        </p:txBody>
      </p:sp>
      <p:sp>
        <p:nvSpPr>
          <p:cNvPr id="3" name="Rettangolo 24"/>
          <p:cNvSpPr/>
          <p:nvPr/>
        </p:nvSpPr>
        <p:spPr>
          <a:xfrm>
            <a:off x="2517692" y="63107"/>
            <a:ext cx="42028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r-IN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or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reacceleration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?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6" descr="W44_particle_galactic_spec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" y="3466934"/>
            <a:ext cx="4565978" cy="306199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11125" y="3620402"/>
            <a:ext cx="1551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err="1" smtClean="0">
                <a:solidFill>
                  <a:srgbClr val="FF0000"/>
                </a:solidFill>
                <a:latin typeface="MV Boli" charset="0"/>
                <a:cs typeface="MV Boli" charset="0"/>
              </a:rPr>
              <a:t>Potgieter</a:t>
            </a:r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 2014</a:t>
            </a:r>
          </a:p>
          <a:p>
            <a:pPr eaLnBrk="1" hangingPunct="1"/>
            <a:r>
              <a:rPr lang="it-IT" sz="1200" b="1" dirty="0" err="1" smtClean="0">
                <a:solidFill>
                  <a:srgbClr val="FF0000"/>
                </a:solidFill>
                <a:latin typeface="MV Boli" charset="0"/>
                <a:cs typeface="MV Boli" charset="0"/>
              </a:rPr>
              <a:t>Aguilar</a:t>
            </a:r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 2015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52252" y="6325116"/>
            <a:ext cx="227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Cardillo, Amato, Blasi</a:t>
            </a:r>
            <a:r>
              <a:rPr lang="it-IT" sz="1200" b="1" dirty="0">
                <a:solidFill>
                  <a:srgbClr val="FF0000"/>
                </a:solidFill>
                <a:latin typeface="MV Boli" charset="0"/>
                <a:cs typeface="MV Boli" charset="0"/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2016</a:t>
            </a:r>
            <a:endParaRPr lang="it-IT" sz="1200" b="1" dirty="0">
              <a:solidFill>
                <a:srgbClr val="FF0000"/>
              </a:solidFill>
              <a:latin typeface="MV Boli" charset="0"/>
              <a:cs typeface="MV Boli" charset="0"/>
            </a:endParaRPr>
          </a:p>
        </p:txBody>
      </p:sp>
      <p:pic>
        <p:nvPicPr>
          <p:cNvPr id="7" name="Picture 2" descr="W44_reacc_particle_spectra_final_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08" y="3485969"/>
            <a:ext cx="4333107" cy="3042962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619133" y="6325116"/>
            <a:ext cx="33200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Cardillo, Amato, Blasi</a:t>
            </a:r>
            <a:r>
              <a:rPr lang="it-IT" sz="1200" b="1" dirty="0">
                <a:solidFill>
                  <a:srgbClr val="FF0000"/>
                </a:solidFill>
                <a:latin typeface="MV Boli" charset="0"/>
                <a:cs typeface="MV Boli" charset="0"/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2016</a:t>
            </a:r>
            <a:endParaRPr lang="it-IT" sz="1200" b="1" dirty="0">
              <a:solidFill>
                <a:srgbClr val="FF0000"/>
              </a:solidFill>
              <a:latin typeface="MV Boli" charset="0"/>
              <a:cs typeface="MV Boli" charset="0"/>
            </a:endParaRPr>
          </a:p>
        </p:txBody>
      </p:sp>
      <p:sp>
        <p:nvSpPr>
          <p:cNvPr id="10" name="TextBox 41"/>
          <p:cNvSpPr txBox="1"/>
          <p:nvPr/>
        </p:nvSpPr>
        <p:spPr>
          <a:xfrm>
            <a:off x="3285269" y="2816844"/>
            <a:ext cx="273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   Crushed Cloud model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(</a:t>
            </a:r>
            <a:r>
              <a:rPr lang="en-US" dirty="0" smtClean="0">
                <a:solidFill>
                  <a:schemeClr val="accent2"/>
                </a:solidFill>
              </a:rPr>
              <a:t>Blandford &amp; Cowie 1982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1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44_Gamma_Reacceleration_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05" y="709438"/>
            <a:ext cx="4622096" cy="2946127"/>
          </a:xfrm>
          <a:prstGeom prst="rect">
            <a:avLst/>
          </a:prstGeom>
        </p:spPr>
      </p:pic>
      <p:pic>
        <p:nvPicPr>
          <p:cNvPr id="5" name="Picture 4" descr="W44_Radio_Reacceleration_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85"/>
            <a:ext cx="4521904" cy="2990868"/>
          </a:xfrm>
          <a:prstGeom prst="rect">
            <a:avLst/>
          </a:prstGeom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550193" y="3657395"/>
            <a:ext cx="23280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Cardillo, Amato, Blasi</a:t>
            </a:r>
            <a:r>
              <a:rPr lang="it-IT" sz="1200" b="1" dirty="0">
                <a:solidFill>
                  <a:srgbClr val="FF0000"/>
                </a:solidFill>
                <a:latin typeface="MV Boli" charset="0"/>
                <a:cs typeface="MV Boli" charset="0"/>
              </a:rPr>
              <a:t> </a:t>
            </a:r>
            <a:r>
              <a:rPr lang="it-IT" sz="12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2016</a:t>
            </a:r>
            <a:endParaRPr lang="it-IT" sz="1200" b="1" dirty="0">
              <a:solidFill>
                <a:srgbClr val="FF0000"/>
              </a:solidFill>
              <a:latin typeface="MV Boli" charset="0"/>
              <a:cs typeface="MV Boli" charset="0"/>
            </a:endParaRPr>
          </a:p>
        </p:txBody>
      </p:sp>
      <p:pic>
        <p:nvPicPr>
          <p:cNvPr id="24" name="Picture 3" descr="W44_Radio_Reacc+Acc_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4752"/>
            <a:ext cx="4650378" cy="3157693"/>
          </a:xfrm>
          <a:prstGeom prst="rect">
            <a:avLst/>
          </a:prstGeom>
        </p:spPr>
      </p:pic>
      <p:pic>
        <p:nvPicPr>
          <p:cNvPr id="25" name="Picture 4" descr="W44_Gamma_Reacc_+Acc_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05" y="3655564"/>
            <a:ext cx="4622096" cy="3200605"/>
          </a:xfrm>
          <a:prstGeom prst="rect">
            <a:avLst/>
          </a:prstGeom>
        </p:spPr>
      </p:pic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-128013" y="750051"/>
            <a:ext cx="2388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dirty="0" smtClean="0">
                <a:solidFill>
                  <a:srgbClr val="FF0000"/>
                </a:solidFill>
                <a:latin typeface="MV Boli" panose="02000500030200090000" pitchFamily="2" charset="0"/>
                <a:ea typeface="Microsoft YaHei Light" panose="020B0502040204020203" pitchFamily="34" charset="-122"/>
                <a:cs typeface="MV Boli" panose="02000500030200090000" pitchFamily="2" charset="0"/>
              </a:rPr>
              <a:t>Cardillo, Amato, Blasi</a:t>
            </a:r>
            <a:r>
              <a:rPr lang="it-IT" sz="1200" dirty="0">
                <a:solidFill>
                  <a:srgbClr val="FF0000"/>
                </a:solidFill>
                <a:latin typeface="MV Boli" panose="02000500030200090000" pitchFamily="2" charset="0"/>
                <a:ea typeface="Microsoft YaHei Light" panose="020B0502040204020203" pitchFamily="34" charset="-122"/>
                <a:cs typeface="MV Boli" panose="02000500030200090000" pitchFamily="2" charset="0"/>
              </a:rPr>
              <a:t> </a:t>
            </a:r>
            <a:r>
              <a:rPr lang="it-IT" sz="1200" dirty="0" smtClean="0">
                <a:solidFill>
                  <a:srgbClr val="FF0000"/>
                </a:solidFill>
                <a:latin typeface="MV Boli" panose="02000500030200090000" pitchFamily="2" charset="0"/>
                <a:ea typeface="Microsoft YaHei Light" panose="020B0502040204020203" pitchFamily="34" charset="-122"/>
                <a:cs typeface="MV Boli" panose="02000500030200090000" pitchFamily="2" charset="0"/>
              </a:rPr>
              <a:t>2016</a:t>
            </a:r>
            <a:endParaRPr lang="it-IT" sz="1200" dirty="0">
              <a:solidFill>
                <a:srgbClr val="FF0000"/>
              </a:solidFill>
              <a:latin typeface="MV Boli" panose="02000500030200090000" pitchFamily="2" charset="0"/>
              <a:ea typeface="Microsoft YaHei Light" panose="020B0502040204020203" pitchFamily="34" charset="-122"/>
              <a:cs typeface="MV Boli" panose="02000500030200090000" pitchFamily="2" charset="0"/>
            </a:endParaRPr>
          </a:p>
        </p:txBody>
      </p:sp>
      <p:sp>
        <p:nvSpPr>
          <p:cNvPr id="28" name="Rettangolo 24"/>
          <p:cNvSpPr/>
          <p:nvPr/>
        </p:nvSpPr>
        <p:spPr>
          <a:xfrm>
            <a:off x="2517692" y="63107"/>
            <a:ext cx="42028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r-IN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or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reacceleration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?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3891754" y="703885"/>
            <a:ext cx="178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 Reacceleration</a:t>
            </a:r>
          </a:p>
        </p:txBody>
      </p:sp>
      <p:sp>
        <p:nvSpPr>
          <p:cNvPr id="30" name="TextBox 41"/>
          <p:cNvSpPr txBox="1"/>
          <p:nvPr/>
        </p:nvSpPr>
        <p:spPr>
          <a:xfrm>
            <a:off x="3891754" y="3709727"/>
            <a:ext cx="1789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 Reacceleration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         +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  acceleration</a:t>
            </a:r>
          </a:p>
        </p:txBody>
      </p:sp>
    </p:spTree>
    <p:extLst>
      <p:ext uri="{BB962C8B-B14F-4D97-AF65-F5344CB8AC3E}">
        <p14:creationId xmlns:p14="http://schemas.microsoft.com/office/powerpoint/2010/main" val="190387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75" y="2051890"/>
            <a:ext cx="1620305" cy="1233734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49" y="2051890"/>
            <a:ext cx="1593669" cy="1258999"/>
          </a:xfrm>
          <a:prstGeom prst="rect">
            <a:avLst/>
          </a:prstGeom>
        </p:spPr>
      </p:pic>
      <p:sp>
        <p:nvSpPr>
          <p:cNvPr id="2" name="Rettangolo 24"/>
          <p:cNvSpPr/>
          <p:nvPr/>
        </p:nvSpPr>
        <p:spPr>
          <a:xfrm>
            <a:off x="120156" y="63107"/>
            <a:ext cx="899797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The </a:t>
            </a: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importance</a:t>
            </a: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of </a:t>
            </a: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young</a:t>
            </a: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SNRs</a:t>
            </a: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at</a:t>
            </a: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MeV</a:t>
            </a:r>
            <a:r>
              <a:rPr lang="it-IT" sz="32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2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energies</a:t>
            </a:r>
            <a:endParaRPr lang="it-IT" sz="32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120155" y="803077"/>
                <a:ext cx="8893215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Lucida Sans"/>
                    <a:cs typeface="Lucida Sans"/>
                    <a:sym typeface="Wingdings"/>
                  </a:rPr>
                  <a:t>In order to have more chances to confirm the presence of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Lucida Sans"/>
                    <a:cs typeface="Lucida Sans"/>
                    <a:sym typeface="Wingdings"/>
                  </a:rPr>
                  <a:t>freshly accelerated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Lucida Sans"/>
                    <a:cs typeface="Lucida Sans"/>
                    <a:sym typeface="Wingdings"/>
                  </a:rPr>
                  <a:t>CRs in correspondence of the SNRs shocks,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Lucida Sans"/>
                    <a:cs typeface="Lucida Sans"/>
                    <a:sym typeface="Wingdings"/>
                  </a:rPr>
                  <a:t>we need  to detect young-fast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"/>
                        <a:sym typeface="Wingdings"/>
                      </a:rPr>
                      <m:t>≥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"/>
                            <a:sym typeface="Wingdings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"/>
                            <a:sym typeface="Wingdings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Sans"/>
                            <a:sym typeface="Wingdings"/>
                          </a:rPr>
                          <m:t>3</m:t>
                        </m:r>
                      </m:sup>
                    </m:sSup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"/>
                        <a:sym typeface="Wingdings"/>
                      </a:rPr>
                      <m:t> </m:t>
                    </m:r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"/>
                        <a:sym typeface="Wingdings"/>
                      </a:rPr>
                      <m:t>𝑘𝑚</m:t>
                    </m:r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"/>
                        <a:sym typeface="Wingdings"/>
                      </a:rPr>
                      <m:t>/</m:t>
                    </m:r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"/>
                        <a:sym typeface="Wingdings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  <a:latin typeface="Lucida Sans"/>
                    <a:cs typeface="Lucida Sans"/>
                    <a:sym typeface="Wingdings"/>
                  </a:rPr>
                  <a:t>) shocks SNRs at E&lt;200 MeV.</a:t>
                </a: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5" y="803077"/>
                <a:ext cx="8893215" cy="1015663"/>
              </a:xfrm>
              <a:prstGeom prst="rect">
                <a:avLst/>
              </a:prstGeom>
              <a:blipFill>
                <a:blip r:embed="rId4"/>
                <a:stretch>
                  <a:fillRect l="-684" t="-2976" b="-952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625"/>
            <a:ext cx="4686300" cy="357237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42" y="3285626"/>
            <a:ext cx="4733658" cy="3572374"/>
          </a:xfrm>
          <a:prstGeom prst="rect">
            <a:avLst/>
          </a:prstGeom>
        </p:spPr>
      </p:pic>
      <p:sp>
        <p:nvSpPr>
          <p:cNvPr id="11" name="Connettore 1 10"/>
          <p:cNvSpPr/>
          <p:nvPr/>
        </p:nvSpPr>
        <p:spPr>
          <a:xfrm rot="-60000" flipH="1">
            <a:off x="1239390" y="3440886"/>
            <a:ext cx="34294" cy="3064561"/>
          </a:xfrm>
          <a:prstGeom prst="line">
            <a:avLst/>
          </a:prstGeom>
          <a:noFill/>
          <a:ln w="22225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Connettore 1 10"/>
          <p:cNvSpPr/>
          <p:nvPr/>
        </p:nvSpPr>
        <p:spPr>
          <a:xfrm>
            <a:off x="5223510" y="3486540"/>
            <a:ext cx="3808" cy="2993067"/>
          </a:xfrm>
          <a:prstGeom prst="line">
            <a:avLst/>
          </a:prstGeom>
          <a:noFill/>
          <a:ln w="22225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1653660" y="2972335"/>
            <a:ext cx="76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rgbClr val="FF0000"/>
                </a:solidFill>
              </a:rPr>
              <a:t>Cas</a:t>
            </a:r>
            <a:r>
              <a:rPr lang="en-US" sz="1600" b="1" u="sng" dirty="0" smtClean="0">
                <a:solidFill>
                  <a:srgbClr val="FF0000"/>
                </a:solidFill>
              </a:rPr>
              <a:t> A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7115183" y="2972335"/>
            <a:ext cx="76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rgbClr val="FF0000"/>
                </a:solidFill>
              </a:rPr>
              <a:t>Tycho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6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4"/>
          <p:cNvSpPr/>
          <p:nvPr/>
        </p:nvSpPr>
        <p:spPr>
          <a:xfrm>
            <a:off x="2705799" y="63107"/>
            <a:ext cx="38266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TPC performance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163"/>
            <a:ext cx="4490967" cy="3608994"/>
          </a:xfrm>
          <a:prstGeom prst="rect">
            <a:avLst/>
          </a:prstGeom>
        </p:spPr>
      </p:pic>
      <p:sp>
        <p:nvSpPr>
          <p:cNvPr id="5" name="Connettore 1 10"/>
          <p:cNvSpPr/>
          <p:nvPr/>
        </p:nvSpPr>
        <p:spPr>
          <a:xfrm flipH="1">
            <a:off x="2966797" y="953872"/>
            <a:ext cx="15493" cy="2830804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179778"/>
            <a:ext cx="16720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8D80D"/>
                </a:solidFill>
              </a:rPr>
              <a:t>3</a:t>
            </a:r>
            <a:r>
              <a:rPr lang="en-US" sz="1400" dirty="0" smtClean="0">
                <a:solidFill>
                  <a:srgbClr val="08D80D"/>
                </a:solidFill>
              </a:rPr>
              <a:t> year sensitivity</a:t>
            </a:r>
          </a:p>
          <a:p>
            <a:r>
              <a:rPr lang="en-US" sz="1400" dirty="0" smtClean="0">
                <a:solidFill>
                  <a:srgbClr val="08D80D"/>
                </a:solidFill>
              </a:rPr>
              <a:t>(Bernard </a:t>
            </a:r>
            <a:r>
              <a:rPr lang="en-US" sz="1400" dirty="0" smtClean="0">
                <a:solidFill>
                  <a:srgbClr val="08D80D"/>
                </a:solidFill>
              </a:rPr>
              <a:t>Document</a:t>
            </a:r>
            <a:r>
              <a:rPr lang="en-US" sz="1400" u="sng" dirty="0" smtClean="0">
                <a:solidFill>
                  <a:srgbClr val="08D80D"/>
                </a:solidFill>
              </a:rPr>
              <a:t>)</a:t>
            </a:r>
            <a:endParaRPr lang="en-US" sz="1400" u="sng" dirty="0">
              <a:solidFill>
                <a:srgbClr val="08D80D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60" y="696045"/>
            <a:ext cx="4777740" cy="3610111"/>
          </a:xfrm>
          <a:prstGeom prst="rect">
            <a:avLst/>
          </a:prstGeom>
        </p:spPr>
      </p:pic>
      <p:sp>
        <p:nvSpPr>
          <p:cNvPr id="8" name="Connettore 1 10"/>
          <p:cNvSpPr/>
          <p:nvPr/>
        </p:nvSpPr>
        <p:spPr>
          <a:xfrm>
            <a:off x="6965767" y="835926"/>
            <a:ext cx="35923" cy="2909561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33" y="3745487"/>
            <a:ext cx="3732075" cy="31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30250"/>
            <a:ext cx="7239000" cy="5397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88870" y="3966210"/>
            <a:ext cx="1986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8D80D"/>
                </a:solidFill>
              </a:rPr>
              <a:t>TPC- 3years</a:t>
            </a:r>
          </a:p>
          <a:p>
            <a:r>
              <a:rPr lang="it-IT" b="1" dirty="0">
                <a:solidFill>
                  <a:srgbClr val="FFC000"/>
                </a:solidFill>
              </a:rPr>
              <a:t>e</a:t>
            </a:r>
            <a:r>
              <a:rPr lang="it-IT" b="1" dirty="0" smtClean="0">
                <a:solidFill>
                  <a:srgbClr val="FFC000"/>
                </a:solidFill>
              </a:rPr>
              <a:t>-ASTROGAM - 1yr</a:t>
            </a:r>
          </a:p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Fermi-LAT – 3yrs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tangolo 24"/>
          <p:cNvSpPr/>
          <p:nvPr/>
        </p:nvSpPr>
        <p:spPr>
          <a:xfrm>
            <a:off x="2318406" y="87962"/>
            <a:ext cx="472437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TPC &amp; e-ASTROGAM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0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24"/>
          <p:cNvSpPr/>
          <p:nvPr/>
        </p:nvSpPr>
        <p:spPr>
          <a:xfrm>
            <a:off x="3270043" y="63107"/>
            <a:ext cx="269817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Conclusions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42243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200" dirty="0" smtClean="0">
                <a:solidFill>
                  <a:schemeClr val="bg1"/>
                </a:solidFill>
              </a:rPr>
              <a:t> We can have the direct proof of CR acceleration in the SNRs at very high energy (</a:t>
            </a:r>
            <a:r>
              <a:rPr lang="en-US" sz="2200" dirty="0" err="1" smtClean="0">
                <a:solidFill>
                  <a:schemeClr val="bg1"/>
                </a:solidFill>
              </a:rPr>
              <a:t>PeV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CTA</a:t>
            </a:r>
            <a:r>
              <a:rPr lang="en-US" sz="2200" dirty="0" smtClean="0">
                <a:solidFill>
                  <a:schemeClr val="bg1"/>
                </a:solidFill>
              </a:rPr>
              <a:t>) and at lowest gamma-ray energies (E&lt;200 MeV 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?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charset="2"/>
              <a:buChar char="²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2200" dirty="0" smtClean="0">
                <a:solidFill>
                  <a:schemeClr val="bg1"/>
                </a:solidFill>
              </a:rPr>
              <a:t>Despite the large amount of instruments, we had detected no </a:t>
            </a:r>
            <a:r>
              <a:rPr lang="en-US" sz="2200" dirty="0" err="1" smtClean="0">
                <a:solidFill>
                  <a:schemeClr val="bg1"/>
                </a:solidFill>
              </a:rPr>
              <a:t>PeV</a:t>
            </a:r>
            <a:r>
              <a:rPr lang="en-US" sz="2200" dirty="0" smtClean="0">
                <a:solidFill>
                  <a:schemeClr val="bg1"/>
                </a:solidFill>
              </a:rPr>
              <a:t> SNRs and only two middle-aged SNRs at E&lt; 200 MeV thanks to AGILE and Fermi-LAT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						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probably reaccelerated CRs</a:t>
            </a:r>
          </a:p>
          <a:p>
            <a:pPr marL="285750" indent="-285750">
              <a:buFont typeface="Wingdings" charset="2"/>
              <a:buChar char="²"/>
            </a:pPr>
            <a:endParaRPr lang="en-US" sz="22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We need to detect young SNRs with fast shocks at E&lt;200 MeV in order to confirm the presence of freshly accelerated CRs</a:t>
            </a:r>
          </a:p>
          <a:p>
            <a:pPr marL="0" lvl="2"/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Acceleration (and also reacceleration) models depend from parameters like magnetic field, correlation length, density (…) that we can know thanks to other </a:t>
            </a:r>
            <a:r>
              <a:rPr lang="en-US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wavelegths</a:t>
            </a:r>
            <a:endParaRPr lang="en-US" sz="22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12443" y="5473005"/>
            <a:ext cx="8908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FF00"/>
                </a:solidFill>
              </a:rPr>
              <a:t>We really need an instrument with improved capabilities at MeV energies in order to give the final answer to the question: </a:t>
            </a:r>
          </a:p>
          <a:p>
            <a:r>
              <a:rPr lang="en-US" sz="2700" dirty="0">
                <a:solidFill>
                  <a:srgbClr val="FFFF00"/>
                </a:solidFill>
              </a:rPr>
              <a:t> </a:t>
            </a:r>
            <a:r>
              <a:rPr lang="en-US" sz="2700" dirty="0" smtClean="0">
                <a:solidFill>
                  <a:srgbClr val="FFFF00"/>
                </a:solidFill>
              </a:rPr>
              <a:t>                                   how is the CR origin?</a:t>
            </a:r>
          </a:p>
        </p:txBody>
      </p:sp>
    </p:spTree>
    <p:extLst>
      <p:ext uri="{BB962C8B-B14F-4D97-AF65-F5344CB8AC3E}">
        <p14:creationId xmlns:p14="http://schemas.microsoft.com/office/powerpoint/2010/main" val="87387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aggiatore.jp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7774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27202" y="4965490"/>
            <a:ext cx="341350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Thank</a:t>
            </a:r>
            <a:r>
              <a:rPr kumimoji="0" lang="it-IT" sz="5400" b="0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5400" b="0" i="0" u="none" strike="noStrike" kern="1200" cap="none" spc="0" normalizeH="0" baseline="0" noProof="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it-IT" sz="5400" b="0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very</a:t>
            </a:r>
            <a:r>
              <a:rPr kumimoji="0" lang="it-IT" sz="5400" b="0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5400" b="0" i="0" u="none" strike="noStrike" kern="1200" cap="none" spc="0" normalizeH="0" baseline="0" noProof="0" dirty="0" err="1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much</a:t>
            </a:r>
            <a:r>
              <a:rPr kumimoji="0" lang="it-IT" sz="5400" b="0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7978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2210500" y="57685"/>
            <a:ext cx="45820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Cosmic-Ray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overview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342"/>
            <a:ext cx="4779189" cy="52586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708449" y="3291169"/>
            <a:ext cx="25757" cy="26916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734206" y="3097985"/>
            <a:ext cx="721217" cy="38636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Knee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189" y="958423"/>
            <a:ext cx="43519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High-energy particles (mostly protons and nuclei) up to </a:t>
            </a:r>
            <a:r>
              <a:rPr lang="en-US" sz="2200" dirty="0" smtClean="0">
                <a:solidFill>
                  <a:srgbClr val="FFFF00"/>
                </a:solidFill>
              </a:rPr>
              <a:t>10</a:t>
            </a:r>
            <a:r>
              <a:rPr lang="en-US" sz="2200" baseline="30000" dirty="0" smtClean="0">
                <a:solidFill>
                  <a:srgbClr val="FFFF00"/>
                </a:solidFill>
              </a:rPr>
              <a:t>20</a:t>
            </a:r>
            <a:r>
              <a:rPr lang="en-US" sz="2200" dirty="0" smtClean="0">
                <a:solidFill>
                  <a:srgbClr val="FFFF00"/>
                </a:solidFill>
              </a:rPr>
              <a:t> eV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Bending below 30 </a:t>
            </a:r>
            <a:r>
              <a:rPr lang="en-US" sz="2200" dirty="0" err="1" smtClean="0">
                <a:solidFill>
                  <a:schemeClr val="bg1"/>
                </a:solidFill>
              </a:rPr>
              <a:t>GeV</a:t>
            </a:r>
            <a:r>
              <a:rPr lang="en-US" sz="2200" dirty="0" smtClean="0">
                <a:solidFill>
                  <a:schemeClr val="bg1"/>
                </a:solidFill>
              </a:rPr>
              <a:t> due to solar modulation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Power-law distribution with an index </a:t>
            </a:r>
            <a:r>
              <a:rPr lang="en-US" sz="2200" dirty="0" smtClean="0">
                <a:solidFill>
                  <a:srgbClr val="FFFF00"/>
                </a:solidFill>
              </a:rPr>
              <a:t>α≃2.7 </a:t>
            </a:r>
            <a:r>
              <a:rPr lang="en-US" sz="2200" dirty="0" smtClean="0">
                <a:solidFill>
                  <a:schemeClr val="bg1"/>
                </a:solidFill>
              </a:rPr>
              <a:t>up to </a:t>
            </a:r>
            <a:r>
              <a:rPr lang="en-US" sz="2200" dirty="0" err="1" smtClean="0">
                <a:solidFill>
                  <a:schemeClr val="bg1"/>
                </a:solidFill>
              </a:rPr>
              <a:t>PeV</a:t>
            </a:r>
            <a:r>
              <a:rPr lang="en-US" sz="2200" dirty="0" smtClean="0">
                <a:solidFill>
                  <a:schemeClr val="bg1"/>
                </a:solidFill>
              </a:rPr>
              <a:t> energies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Two main features:</a:t>
            </a:r>
            <a:endParaRPr lang="en-US" sz="2200" dirty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Steepening at </a:t>
            </a:r>
            <a:r>
              <a:rPr lang="en-US" sz="2200" dirty="0" err="1">
                <a:solidFill>
                  <a:srgbClr val="FFFF00"/>
                </a:solidFill>
              </a:rPr>
              <a:t>PeV</a:t>
            </a:r>
            <a:r>
              <a:rPr lang="en-US" sz="2200" dirty="0">
                <a:solidFill>
                  <a:schemeClr val="bg1"/>
                </a:solidFill>
              </a:rPr>
              <a:t> energies,    </a:t>
            </a:r>
            <a:r>
              <a:rPr lang="en-US" sz="2200" dirty="0">
                <a:solidFill>
                  <a:srgbClr val="FFFF00"/>
                </a:solidFill>
              </a:rPr>
              <a:t>α ≃ 3.1 </a:t>
            </a:r>
            <a:r>
              <a:rPr lang="en-US" sz="2200" dirty="0">
                <a:solidFill>
                  <a:schemeClr val="bg1"/>
                </a:solidFill>
              </a:rPr>
              <a:t>(</a:t>
            </a:r>
            <a:r>
              <a:rPr lang="en-US" sz="2200" i="1" dirty="0">
                <a:solidFill>
                  <a:srgbClr val="FFFF00"/>
                </a:solidFill>
              </a:rPr>
              <a:t>Knee</a:t>
            </a:r>
            <a:r>
              <a:rPr lang="en-US" sz="2200" dirty="0">
                <a:solidFill>
                  <a:schemeClr val="bg1"/>
                </a:solidFill>
              </a:rPr>
              <a:t>, 1 </a:t>
            </a:r>
            <a:r>
              <a:rPr lang="en-US" sz="2200" dirty="0" smtClean="0">
                <a:solidFill>
                  <a:schemeClr val="bg1"/>
                </a:solidFill>
              </a:rPr>
              <a:t>part/m</a:t>
            </a:r>
            <a:r>
              <a:rPr lang="en-US" sz="2200" baseline="30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/</a:t>
            </a:r>
            <a:r>
              <a:rPr lang="en-US" sz="2200" dirty="0" err="1" smtClean="0">
                <a:solidFill>
                  <a:schemeClr val="bg1"/>
                </a:solidFill>
              </a:rPr>
              <a:t>yr</a:t>
            </a:r>
            <a:r>
              <a:rPr lang="en-US" sz="2200" dirty="0">
                <a:solidFill>
                  <a:schemeClr val="bg1"/>
                </a:solidFill>
              </a:rPr>
              <a:t>)     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Hardening at about E=10</a:t>
            </a:r>
            <a:r>
              <a:rPr lang="en-US" sz="2200" baseline="30000" dirty="0">
                <a:solidFill>
                  <a:schemeClr val="bg1"/>
                </a:solidFill>
              </a:rPr>
              <a:t>18</a:t>
            </a:r>
            <a:r>
              <a:rPr lang="en-US" sz="2200" dirty="0">
                <a:solidFill>
                  <a:schemeClr val="bg1"/>
                </a:solidFill>
              </a:rPr>
              <a:t> eV </a:t>
            </a:r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i="1" dirty="0" smtClean="0">
                <a:solidFill>
                  <a:srgbClr val="FFFF00"/>
                </a:solidFill>
              </a:rPr>
              <a:t>Ankle</a:t>
            </a:r>
            <a:r>
              <a:rPr lang="en-US" sz="2200" dirty="0">
                <a:solidFill>
                  <a:schemeClr val="bg1"/>
                </a:solidFill>
              </a:rPr>
              <a:t>, 1 part/km</a:t>
            </a:r>
            <a:r>
              <a:rPr lang="en-US" sz="2200" baseline="30000" dirty="0">
                <a:solidFill>
                  <a:schemeClr val="bg1"/>
                </a:solidFill>
              </a:rPr>
              <a:t>2</a:t>
            </a:r>
            <a:r>
              <a:rPr lang="en-US" sz="2200" dirty="0">
                <a:solidFill>
                  <a:schemeClr val="bg1"/>
                </a:solidFill>
              </a:rPr>
              <a:t>/</a:t>
            </a:r>
            <a:r>
              <a:rPr lang="en-US" sz="2200" dirty="0" err="1">
                <a:solidFill>
                  <a:schemeClr val="bg1"/>
                </a:solidFill>
              </a:rPr>
              <a:t>yr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Galactic component likely originates in the SNR shocks</a:t>
            </a:r>
            <a:endParaRPr lang="en-US" sz="2200" baseline="-25000" dirty="0" smtClean="0">
              <a:solidFill>
                <a:srgbClr val="FFFF00"/>
              </a:solidFill>
              <a:sym typeface="Wingding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813886" y="4807870"/>
            <a:ext cx="25756" cy="11749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26764" y="4422460"/>
            <a:ext cx="770994" cy="38636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Ankle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65702">
            <a:off x="45682" y="1673744"/>
            <a:ext cx="3036358" cy="461665"/>
          </a:xfrm>
          <a:prstGeom prst="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Galactic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8"/>
              <p:cNvSpPr txBox="1"/>
              <p:nvPr/>
            </p:nvSpPr>
            <p:spPr>
              <a:xfrm>
                <a:off x="5744653" y="5395362"/>
                <a:ext cx="3303204" cy="1323439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Energetics </a:t>
                </a:r>
                <a:r>
                  <a:rPr lang="en-US" sz="2000" dirty="0" smtClean="0">
                    <a:solidFill>
                      <a:schemeClr val="bg1"/>
                    </a:solidFill>
                    <a:sym typeface="Wingdings"/>
                  </a:rPr>
                  <a:t> with only 10% of SN energy we can explain CR energy density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𝜀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charset="0"/>
                            <a:sym typeface="Wingdings"/>
                          </a:rPr>
                          <m:t>𝐶𝑅</m:t>
                        </m:r>
                      </m:sub>
                    </m:sSub>
                    <m:r>
                      <a:rPr lang="it-IT" sz="2000" i="1">
                        <a:solidFill>
                          <a:srgbClr val="FFFF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≅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charset="0"/>
                            <a:sym typeface="Wingdings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charset="0"/>
                            <a:sym typeface="Wingdings"/>
                          </a:rPr>
                          <m:t>40</m:t>
                        </m:r>
                      </m:sup>
                    </m:sSup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charset="0"/>
                        <a:sym typeface="Wingdings"/>
                      </a:rPr>
                      <m:t>𝑒𝑟𝑔</m:t>
                    </m:r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charset="0"/>
                        <a:sym typeface="Wingdings"/>
                      </a:rPr>
                      <m:t>/</m:t>
                    </m:r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charset="0"/>
                        <a:sym typeface="Wingdings"/>
                      </a:rPr>
                      <m:t>𝑠</m:t>
                    </m:r>
                  </m:oMath>
                </a14:m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53" y="5395362"/>
                <a:ext cx="3303204" cy="1323439"/>
              </a:xfrm>
              <a:prstGeom prst="rect">
                <a:avLst/>
              </a:prstGeom>
              <a:blipFill>
                <a:blip r:embed="rId4"/>
                <a:stretch>
                  <a:fillRect l="-1651" t="-2273" b="-2727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619">
            <a:off x="4542127" y="5590920"/>
            <a:ext cx="1090101" cy="8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625096" y="63107"/>
            <a:ext cx="79880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SNR and Diffusive Shock Acceleration</a:t>
            </a:r>
            <a:endParaRPr kumimoji="0" lang="it-IT" sz="3600" b="0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23" y="1261600"/>
            <a:ext cx="3614377" cy="3187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5096" y="3008556"/>
                <a:ext cx="421981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</m:d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𝑑𝐸</m:t>
                      </m:r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kumimoji="0" lang="it-IT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p>
                          <m:r>
                            <a:rPr kumimoji="0" lang="it-IT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sub>
                          </m:sSub>
                        </m:sup>
                      </m:sSup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𝑑𝐸</m:t>
                      </m:r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=4</m:t>
                      </m:r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sSup>
                        <m:sSupPr>
                          <m:ctrlP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  <m:sup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  <m:sup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sub>
                          </m:sSub>
                        </m:sup>
                      </m:sSup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𝑑𝑝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6" y="3008556"/>
                <a:ext cx="4219810" cy="338554"/>
              </a:xfrm>
              <a:prstGeom prst="rect">
                <a:avLst/>
              </a:prstGeom>
              <a:blipFill>
                <a:blip r:embed="rId3"/>
                <a:stretch>
                  <a:fillRect l="-1012" t="-3636" r="-1879" b="-3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5096" y="3529053"/>
                <a:ext cx="1764407" cy="6360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𝑝</m:t>
                          </m:r>
                        </m:sub>
                      </m:sSub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mr-I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it-IT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ℛ</m:t>
                          </m:r>
                        </m:num>
                        <m:den>
                          <m:r>
                            <a:rPr kumimoji="0" lang="mr-I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ℛ</m:t>
                          </m:r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6" y="3529053"/>
                <a:ext cx="1764407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2466" y="3482053"/>
                <a:ext cx="2209579" cy="748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ℛ</m:t>
                      </m:r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0" lang="mr-I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0" lang="mr-I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3+</m:t>
                          </m:r>
                          <m:sSubSup>
                            <m:sSubSup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0" lang="it-I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it-I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it-I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66" y="3482053"/>
                <a:ext cx="2209579" cy="748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759" y="5731131"/>
                <a:ext cx="3347648" cy="660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𝑎𝑐𝑐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it-I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min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⁡(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𝑎𝑔𝑒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𝑙𝑜𝑠𝑠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9" y="5731131"/>
                <a:ext cx="3347648" cy="6602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8813" y="5358305"/>
                <a:ext cx="2194703" cy="70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𝐷</m:t>
                      </m:r>
                      <m:d>
                        <m:d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𝑐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mr-I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mr-I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813" y="5358305"/>
                <a:ext cx="2194703" cy="7029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5611" y="813603"/>
            <a:ext cx="8162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SNRs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have to be able to accelerate particles up to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10</a:t>
            </a:r>
            <a:r>
              <a:rPr kumimoji="0" lang="en-US" sz="2400" b="0" i="0" u="none" strike="noStrike" kern="1200" cap="none" spc="0" normalizeH="0" baseline="30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15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eV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626" y="1405232"/>
                <a:ext cx="5455997" cy="145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First order Fermi acceleration:</a:t>
                </a:r>
              </a:p>
              <a:p>
                <a:pPr marL="1257300" marR="0" lvl="2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Fast and high gain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mr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mr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kumimoji="0" lang="it-IT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num>
                      <m:den>
                        <m:r>
                          <a:rPr kumimoji="0" lang="it-IT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  <m:t>𝐸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f>
                      <m:fPr>
                        <m:ctrlPr>
                          <a:rPr kumimoji="0" lang="mr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0" lang="it-IT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it-IT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kumimoji="0" lang="it-IT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/>
                </a:endParaRPr>
              </a:p>
              <a:p>
                <a:pPr marL="1257300" marR="0" lvl="2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Power-law injection index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γ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E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 = 2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" y="1405232"/>
                <a:ext cx="5455997" cy="1453603"/>
              </a:xfrm>
              <a:prstGeom prst="rect">
                <a:avLst/>
              </a:prstGeom>
              <a:blipFill>
                <a:blip r:embed="rId8"/>
                <a:stretch>
                  <a:fillRect l="-1676" t="-3361" r="-335"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3626" y="4929981"/>
            <a:ext cx="9070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Acceleration time must to be lower than the source age and the loss time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19132" y="6175902"/>
                <a:ext cx="1100879" cy="527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𝑚𝑣</m:t>
                          </m:r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𝑒𝐵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32" y="6175902"/>
                <a:ext cx="1100879" cy="5276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>
            <a:off x="4081429" y="5379929"/>
            <a:ext cx="595648" cy="134319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58691" y="5945399"/>
            <a:ext cx="478196" cy="232110"/>
          </a:xfrm>
          <a:prstGeom prst="rightArrow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3667" y="5439736"/>
            <a:ext cx="185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Amplification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6698" y="4307467"/>
                <a:ext cx="5249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Strong shock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𝑀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𝑠</m:t>
                        </m:r>
                      </m:sub>
                    </m:sSub>
                    <m:r>
                      <a:rPr kumimoji="0" lang="is-I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→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∞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 ,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ℛ</m:t>
                    </m:r>
                    <m:r>
                      <a:rPr kumimoji="0" lang="is-I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→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𝛾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  <a:sym typeface="Wingdings"/>
                          </a:rPr>
                          <m:t>𝐸</m:t>
                        </m:r>
                      </m:sub>
                    </m:sSub>
                    <m:r>
                      <a:rPr kumimoji="0" lang="is-I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→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2</m:t>
                    </m:r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8" y="4307467"/>
                <a:ext cx="5249853" cy="461665"/>
              </a:xfrm>
              <a:prstGeom prst="rect">
                <a:avLst/>
              </a:prstGeom>
              <a:blipFill>
                <a:blip r:embed="rId10"/>
                <a:stretch>
                  <a:fillRect l="-1858"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92462" y="3529053"/>
            <a:ext cx="334851" cy="32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76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5" grpId="0"/>
      <p:bldP spid="16" grpId="0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4"/>
          <p:cNvSpPr/>
          <p:nvPr/>
        </p:nvSpPr>
        <p:spPr>
          <a:xfrm>
            <a:off x="380480" y="63107"/>
            <a:ext cx="847732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Non-Linear Diffusive </a:t>
            </a:r>
            <a:r>
              <a:rPr kumimoji="0" lang="it-IT" sz="3600" b="0" i="0" u="none" strike="noStrike" kern="1200" cap="none" spc="0" normalizeH="0" baseline="0" noProof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Shock Acceleration</a:t>
            </a:r>
            <a:endParaRPr kumimoji="0" lang="it-IT" sz="3600" b="0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1" y="4430037"/>
            <a:ext cx="7531818" cy="2291339"/>
          </a:xfrm>
          <a:prstGeom prst="rect">
            <a:avLst/>
          </a:prstGeom>
        </p:spPr>
      </p:pic>
      <p:pic>
        <p:nvPicPr>
          <p:cNvPr id="4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46" y="603899"/>
            <a:ext cx="3475261" cy="36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632735"/>
            <a:ext cx="591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Precursor Formation                         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concavity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γ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&lt; 2)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Downstream Temperature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thermal peak at lower energies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95" y="914701"/>
            <a:ext cx="5423720" cy="138499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 field Amplification leads to CR back reaction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               no more test particle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8576" y="3417565"/>
            <a:ext cx="103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05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05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D05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64" y="6382822"/>
            <a:ext cx="119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05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Amato 2014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D05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9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4"/>
          <p:cNvSpPr/>
          <p:nvPr/>
        </p:nvSpPr>
        <p:spPr>
          <a:xfrm>
            <a:off x="702501" y="63107"/>
            <a:ext cx="783329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Observed</a:t>
            </a:r>
            <a:r>
              <a:rPr kumimoji="0" lang="it-IT" sz="36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kumimoji="0" lang="it-IT" sz="36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Spectrum</a:t>
            </a:r>
            <a:r>
              <a:rPr kumimoji="0" lang="it-IT" sz="36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: CR </a:t>
            </a:r>
            <a:r>
              <a:rPr kumimoji="0" lang="it-IT" sz="36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halkboard" charset="0"/>
                <a:ea typeface="Chalkboard" charset="0"/>
                <a:cs typeface="Chalkboard" charset="0"/>
              </a:rPr>
              <a:t>propagation</a:t>
            </a:r>
            <a:endParaRPr kumimoji="0" lang="it-IT" sz="3600" b="0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863984"/>
            <a:ext cx="3851345" cy="2136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596" y="743418"/>
            <a:ext cx="2382592" cy="461665"/>
          </a:xfrm>
          <a:prstGeom prst="rect">
            <a:avLst/>
          </a:prstGeom>
          <a:noFill/>
          <a:ln w="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Leaky Box Model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962" y="1428338"/>
                <a:ext cx="1377235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𝑒𝑠𝑐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mr-I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62" y="1428338"/>
                <a:ext cx="1377235" cy="6721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1935" y="1703997"/>
                <a:ext cx="1544204" cy="32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</m:t>
                      </m:r>
                      <m:d>
                        <m:d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</m:d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935" y="1703997"/>
                <a:ext cx="1544204" cy="322524"/>
              </a:xfrm>
              <a:prstGeom prst="rect">
                <a:avLst/>
              </a:prstGeom>
              <a:blipFill rotWithShape="0">
                <a:blip r:embed="rId4"/>
                <a:stretch>
                  <a:fillRect l="-3150" t="-1923" r="-118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1680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We can have an estimation of the diffusion index measuring secondary to primary ratio (B/C).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711" y="4216871"/>
                <a:ext cx="4283480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𝑆𝐸𝐶</m:t>
                          </m:r>
                        </m:sub>
                      </m:sSub>
                      <m:d>
                        <m:d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</m:d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ℛ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𝑠𝑝𝑎𝑙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𝑒𝑠𝑐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p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+2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1" y="4216871"/>
                <a:ext cx="4283480" cy="353302"/>
              </a:xfrm>
              <a:prstGeom prst="rect">
                <a:avLst/>
              </a:prstGeom>
              <a:blipFill rotWithShape="0">
                <a:blip r:embed="rId5"/>
                <a:stretch>
                  <a:fillRect l="-997" t="-3448" r="-85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1266" y="2300478"/>
                <a:ext cx="3929217" cy="967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)≈</m:t>
                      </m:r>
                      <m:f>
                        <m:fPr>
                          <m:ctrlP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𝑆𝑁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𝑒𝑠𝑐</m:t>
                              </m:r>
                            </m:sub>
                          </m:sSub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den>
                      </m:f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≈</m:t>
                          </m:r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p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66" y="2300478"/>
                <a:ext cx="3929217" cy="9678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4726546" y="4393522"/>
            <a:ext cx="55379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68244" y="3999056"/>
                <a:ext cx="1779718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𝑆𝐸𝐶</m:t>
                              </m:r>
                            </m:sub>
                          </m:s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  <m:r>
                        <a:rPr kumimoji="0" lang="mr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kumimoji="0" lang="mr-I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p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44" y="3999056"/>
                <a:ext cx="1779718" cy="6408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40204" y="5196325"/>
                <a:ext cx="16078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0.7&gt; 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&gt;0.3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04" y="5196325"/>
                <a:ext cx="160781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409" t="-141176" r="-3409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>
            <a:off x="702501" y="5022582"/>
            <a:ext cx="595648" cy="134319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40204" y="5818354"/>
                <a:ext cx="15286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2&lt; 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&lt;2.4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04" y="5818354"/>
                <a:ext cx="1528688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187" t="-141176" r="-358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3185841" y="5526462"/>
            <a:ext cx="478196" cy="232110"/>
          </a:xfrm>
          <a:prstGeom prst="rightArrow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64037" y="4780413"/>
            <a:ext cx="532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	Degeneration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broken considering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CR anisotropy due to discreteness of the sources (no leaky box)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7688" y="6149900"/>
                <a:ext cx="9353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0.3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688" y="6149900"/>
                <a:ext cx="93538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072" t="-143333" r="-7843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69262" y="6149900"/>
                <a:ext cx="1776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  <m:t>𝐸</m:t>
                          </m:r>
                        </m:sub>
                      </m:sSub>
                      <m:r>
                        <a:rPr kumimoji="0" lang="it-IT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2.3−2.4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62" y="6149900"/>
                <a:ext cx="177683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780" r="-378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2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23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4"/>
          <p:cNvSpPr/>
          <p:nvPr/>
        </p:nvSpPr>
        <p:spPr>
          <a:xfrm>
            <a:off x="1504869" y="63107"/>
            <a:ext cx="6228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Messengers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and Instruments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6" y="1146218"/>
            <a:ext cx="9118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Particles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Proportional tubes and scintillators (</a:t>
            </a:r>
            <a:r>
              <a:rPr lang="en-US" sz="2400" dirty="0" smtClean="0">
                <a:solidFill>
                  <a:srgbClr val="FFFF00"/>
                </a:solidFill>
              </a:rPr>
              <a:t>e.g. CREAM, TRACER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Magnetic Spectrometers and silicon tracker (</a:t>
            </a:r>
            <a:r>
              <a:rPr lang="en-US" sz="2400" dirty="0" smtClean="0">
                <a:solidFill>
                  <a:srgbClr val="FFFF00"/>
                </a:solidFill>
              </a:rPr>
              <a:t>e.g. PAMELA, AMS-02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97" y="2367828"/>
            <a:ext cx="911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Gamma-rays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Silicon Tracker and calorimeter (</a:t>
            </a:r>
            <a:r>
              <a:rPr lang="en-US" sz="2400" dirty="0" smtClean="0">
                <a:solidFill>
                  <a:srgbClr val="FFFF00"/>
                </a:solidFill>
              </a:rPr>
              <a:t>AGILE, Fermi-LAT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15931" y="709438"/>
            <a:ext cx="2137893" cy="739986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Direct </a:t>
            </a:r>
            <a:r>
              <a:rPr lang="en-US" sz="2000" b="1" smtClean="0"/>
              <a:t>Detection </a:t>
            </a:r>
          </a:p>
          <a:p>
            <a:pPr algn="ctr"/>
            <a:r>
              <a:rPr lang="en-US" sz="2000" b="1" dirty="0" smtClean="0"/>
              <a:t>(E&lt;100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60" y="3809998"/>
            <a:ext cx="9118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Particles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Scintillators and Multiple Resistive plate chambers (</a:t>
            </a:r>
            <a:r>
              <a:rPr lang="en-US" sz="2400" dirty="0" smtClean="0">
                <a:solidFill>
                  <a:srgbClr val="FFFF00"/>
                </a:solidFill>
              </a:rPr>
              <a:t>e.g.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KASCADE-Grande, Argo 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Water Cherenkov (</a:t>
            </a:r>
            <a:r>
              <a:rPr lang="en-US" sz="2400" dirty="0" smtClean="0">
                <a:solidFill>
                  <a:srgbClr val="FFFF00"/>
                </a:solidFill>
              </a:rPr>
              <a:t>e.g. </a:t>
            </a:r>
            <a:r>
              <a:rPr lang="en-US" sz="2400" dirty="0" err="1" smtClean="0">
                <a:solidFill>
                  <a:srgbClr val="FFFF00"/>
                </a:solidFill>
              </a:rPr>
              <a:t>Milagro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Hybrid: water Cherenkov and fluorescence (</a:t>
            </a:r>
            <a:r>
              <a:rPr lang="en-US" sz="2400" dirty="0" smtClean="0">
                <a:solidFill>
                  <a:srgbClr val="FFFF00"/>
                </a:solidFill>
              </a:rPr>
              <a:t>e.g. Auger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97" y="5731203"/>
            <a:ext cx="911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Gamma-rays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Imaging Atmospheric Air Cherenkov (</a:t>
            </a:r>
            <a:r>
              <a:rPr lang="en-US" sz="2400" dirty="0" smtClean="0">
                <a:solidFill>
                  <a:srgbClr val="FFFF00"/>
                </a:solidFill>
              </a:rPr>
              <a:t>e.g. HESS, VERITAS, MAGIC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11535" y="3373218"/>
            <a:ext cx="2258200" cy="739986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Indirect Detection </a:t>
            </a:r>
          </a:p>
          <a:p>
            <a:pPr algn="ctr"/>
            <a:r>
              <a:rPr lang="en-US" sz="2000" b="1" dirty="0" smtClean="0"/>
              <a:t>(E&gt;100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47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 animBg="1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4"/>
          <p:cNvSpPr/>
          <p:nvPr/>
        </p:nvSpPr>
        <p:spPr>
          <a:xfrm>
            <a:off x="1566202" y="63107"/>
            <a:ext cx="61058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SNRs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and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CRs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direct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proofs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102" y="709438"/>
            <a:ext cx="3130037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GAMMA-RAY PHOTONS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815039" y="1355769"/>
                <a:ext cx="3290324" cy="443326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p</m:t>
                      </m:r>
                      <m:r>
                        <a:rPr lang="it-IT" sz="20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target</m:t>
                          </m:r>
                        </m:sub>
                      </m:sSub>
                      <m:r>
                        <a:rPr lang="it-IT" sz="20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→…+</m:t>
                      </m:r>
                      <m:sSup>
                        <m:sSupPr>
                          <m:ctrlPr>
                            <a:rPr lang="it-IT" sz="2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p>
                          <m:r>
                            <a:rPr lang="it-IT" sz="2000" b="0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it-IT" sz="20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→2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it-IT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039" y="1355769"/>
                <a:ext cx="3290324" cy="443326"/>
              </a:xfrm>
              <a:prstGeom prst="rect">
                <a:avLst/>
              </a:prstGeom>
              <a:blipFill>
                <a:blip r:embed="rId2"/>
                <a:stretch>
                  <a:fillRect b="-3896"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742" y="1181669"/>
            <a:ext cx="4677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>No deviations  source direction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>Same spectrum of primary protons</a:t>
            </a:r>
          </a:p>
          <a:p>
            <a:pPr marL="342900" lvl="0" indent="-34290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>E</a:t>
            </a:r>
            <a:r>
              <a:rPr lang="en-US" sz="2200" baseline="-25000" dirty="0" smtClean="0">
                <a:solidFill>
                  <a:schemeClr val="bg1"/>
                </a:solidFill>
                <a:sym typeface="Wingdings"/>
              </a:rPr>
              <a:t>γ,M</a:t>
            </a:r>
            <a:r>
              <a:rPr lang="en-US" sz="2200" dirty="0" smtClean="0">
                <a:solidFill>
                  <a:schemeClr val="bg1"/>
                </a:solidFill>
                <a:sym typeface="Wingdings"/>
              </a:rPr>
              <a:t>≃10% </a:t>
            </a:r>
            <a:r>
              <a:rPr lang="en-US" sz="2200" dirty="0" err="1" smtClean="0">
                <a:solidFill>
                  <a:schemeClr val="bg1"/>
                </a:solidFill>
                <a:sym typeface="Wingdings"/>
              </a:rPr>
              <a:t>E</a:t>
            </a:r>
            <a:r>
              <a:rPr lang="en-US" sz="2200" baseline="-25000" dirty="0" err="1" smtClean="0">
                <a:solidFill>
                  <a:schemeClr val="bg1"/>
                </a:solidFill>
                <a:sym typeface="Wingdings"/>
              </a:rPr>
              <a:t>p,M</a:t>
            </a:r>
            <a:endParaRPr lang="en-US" sz="2200" baseline="-25000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1306" y="2193441"/>
            <a:ext cx="1880315" cy="46166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Low-Energies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91" y="2727615"/>
            <a:ext cx="566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Confirming hadronic origin </a:t>
            </a:r>
            <a:endParaRPr lang="en-US" sz="2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We can distinguish </a:t>
            </a:r>
            <a:r>
              <a:rPr lang="en-US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leptonic</a:t>
            </a:r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from hadronic component only at E&lt;200 MeV </a:t>
            </a:r>
            <a:r>
              <a:rPr lang="en-US" sz="1600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200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u="sng" dirty="0" smtClean="0">
              <a:solidFill>
                <a:schemeClr val="bg1"/>
              </a:solidFill>
              <a:sym typeface="Wingdings"/>
            </a:endParaRPr>
          </a:p>
        </p:txBody>
      </p:sp>
      <p:pic>
        <p:nvPicPr>
          <p:cNvPr id="11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72" y="2048300"/>
            <a:ext cx="3305125" cy="2065704"/>
          </a:xfrm>
          <a:prstGeom prst="rect">
            <a:avLst/>
          </a:prstGeom>
        </p:spPr>
      </p:pic>
      <p:sp>
        <p:nvSpPr>
          <p:cNvPr id="12" name="Ovale 16"/>
          <p:cNvSpPr/>
          <p:nvPr/>
        </p:nvSpPr>
        <p:spPr>
          <a:xfrm>
            <a:off x="7738849" y="2727615"/>
            <a:ext cx="307871" cy="298686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608" y="3904002"/>
            <a:ext cx="1996225" cy="46166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High-Energies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0470" y="4417143"/>
            <a:ext cx="26910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Revealing </a:t>
            </a:r>
            <a:r>
              <a:rPr lang="en-US" sz="2000" dirty="0" err="1" smtClean="0">
                <a:solidFill>
                  <a:srgbClr val="FFFF00"/>
                </a:solidFill>
                <a:sym typeface="Wingdings"/>
              </a:rPr>
              <a:t>PeV</a:t>
            </a:r>
            <a:r>
              <a:rPr lang="en-US" sz="2000" dirty="0" smtClean="0">
                <a:solidFill>
                  <a:srgbClr val="FFFF00"/>
                </a:solidFill>
                <a:sym typeface="Wingdings"/>
              </a:rPr>
              <a:t> emission  from young SNRs</a:t>
            </a:r>
          </a:p>
          <a:p>
            <a:pPr marL="285750" lvl="0" indent="-285750">
              <a:defRPr/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In spite of the large number of young SNRs detected in the gamma-ray band, none of these seems to reach E= 100 </a:t>
            </a:r>
            <a:r>
              <a:rPr lang="en-US" dirty="0" err="1" smtClean="0">
                <a:solidFill>
                  <a:schemeClr val="bg1"/>
                </a:solidFill>
                <a:sym typeface="Wingdings"/>
              </a:rPr>
              <a:t>TeV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dirty="0" smtClean="0">
              <a:solidFill>
                <a:srgbClr val="FFC000"/>
              </a:solidFill>
              <a:sym typeface="Wingdings"/>
            </a:endParaRPr>
          </a:p>
        </p:txBody>
      </p:sp>
      <p:sp>
        <p:nvSpPr>
          <p:cNvPr id="16" name="Connettore 1 10"/>
          <p:cNvSpPr/>
          <p:nvPr/>
        </p:nvSpPr>
        <p:spPr>
          <a:xfrm>
            <a:off x="7899411" y="2078175"/>
            <a:ext cx="15962" cy="1879871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3264" y="2337738"/>
            <a:ext cx="100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200 MeV</a:t>
            </a:r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5602"/>
            <a:ext cx="3329776" cy="2325946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03" y="4463576"/>
            <a:ext cx="3292668" cy="2325947"/>
          </a:xfrm>
          <a:prstGeom prst="rect">
            <a:avLst/>
          </a:prstGeom>
        </p:spPr>
      </p:pic>
      <p:sp>
        <p:nvSpPr>
          <p:cNvPr id="30" name="Connettore 1 10"/>
          <p:cNvSpPr/>
          <p:nvPr/>
        </p:nvSpPr>
        <p:spPr>
          <a:xfrm rot="-180000" flipH="1">
            <a:off x="5895174" y="5010119"/>
            <a:ext cx="80233" cy="1565966"/>
          </a:xfrm>
          <a:prstGeom prst="line">
            <a:avLst/>
          </a:prstGeom>
          <a:noFill/>
          <a:ln w="22225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2493888" y="6212883"/>
            <a:ext cx="82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 </a:t>
            </a:r>
            <a:r>
              <a:rPr lang="en-US" sz="1600" dirty="0" err="1">
                <a:solidFill>
                  <a:srgbClr val="FF0000"/>
                </a:solidFill>
              </a:rPr>
              <a:t>T</a:t>
            </a:r>
            <a:r>
              <a:rPr lang="en-US" sz="1600" dirty="0" err="1" smtClean="0">
                <a:solidFill>
                  <a:srgbClr val="FF0000"/>
                </a:solidFill>
              </a:rPr>
              <a:t>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5622170" y="6103020"/>
            <a:ext cx="882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 </a:t>
            </a:r>
            <a:r>
              <a:rPr lang="en-US" sz="1600" dirty="0" err="1">
                <a:solidFill>
                  <a:srgbClr val="FF0000"/>
                </a:solidFill>
              </a:rPr>
              <a:t>T</a:t>
            </a:r>
            <a:r>
              <a:rPr lang="en-US" sz="1600" dirty="0" err="1" smtClean="0">
                <a:solidFill>
                  <a:srgbClr val="FF0000"/>
                </a:solidFill>
              </a:rPr>
              <a:t>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579837" y="6230252"/>
            <a:ext cx="1472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 dirty="0" err="1" smtClean="0">
                <a:solidFill>
                  <a:srgbClr val="FF0000"/>
                </a:solidFill>
                <a:latin typeface="MV Boli" charset="0"/>
                <a:cs typeface="MV Boli" charset="0"/>
              </a:rPr>
              <a:t>Nahee</a:t>
            </a:r>
            <a:r>
              <a:rPr lang="it-IT" sz="14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 2015</a:t>
            </a:r>
            <a:endParaRPr lang="it-IT" sz="1400" b="1" dirty="0">
              <a:solidFill>
                <a:srgbClr val="FF0000"/>
              </a:solidFill>
              <a:latin typeface="MV Boli" charset="0"/>
              <a:cs typeface="MV Boli" charset="0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3702637" y="4453010"/>
            <a:ext cx="1472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 dirty="0" smtClean="0">
                <a:solidFill>
                  <a:srgbClr val="FF0000"/>
                </a:solidFill>
                <a:latin typeface="MV Boli" charset="0"/>
                <a:cs typeface="MV Boli" charset="0"/>
              </a:rPr>
              <a:t>Ghiotto 2015</a:t>
            </a:r>
            <a:endParaRPr lang="it-IT" sz="1400" b="1" dirty="0">
              <a:solidFill>
                <a:srgbClr val="FF0000"/>
              </a:solidFill>
              <a:latin typeface="MV Boli" charset="0"/>
              <a:cs typeface="MV Boli" charset="0"/>
            </a:endParaRPr>
          </a:p>
        </p:txBody>
      </p:sp>
      <p:sp>
        <p:nvSpPr>
          <p:cNvPr id="35" name="Connettore 1 10"/>
          <p:cNvSpPr/>
          <p:nvPr/>
        </p:nvSpPr>
        <p:spPr>
          <a:xfrm rot="-240000" flipH="1">
            <a:off x="2754854" y="5011246"/>
            <a:ext cx="112463" cy="1538141"/>
          </a:xfrm>
          <a:prstGeom prst="line">
            <a:avLst/>
          </a:prstGeom>
          <a:noFill/>
          <a:ln w="22225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2912485" y="3871856"/>
            <a:ext cx="790152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CTA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364377" y="4009500"/>
            <a:ext cx="350029" cy="251663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46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4" grpId="0"/>
      <p:bldP spid="16" grpId="0" animBg="1"/>
      <p:bldP spid="17" grpId="0"/>
      <p:bldP spid="30" grpId="0" animBg="1"/>
      <p:bldP spid="31" grpId="0"/>
      <p:bldP spid="32" grpId="0"/>
      <p:bldP spid="33" grpId="0"/>
      <p:bldP spid="34" grpId="0"/>
      <p:bldP spid="35" grpId="0" animBg="1"/>
      <p:bldP spid="2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031" y="709437"/>
            <a:ext cx="8873543" cy="3613966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ANTEN2_40+43_AGLc_VL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" y="764182"/>
            <a:ext cx="3872452" cy="3279784"/>
          </a:xfrm>
          <a:prstGeom prst="rect">
            <a:avLst/>
          </a:prstGeom>
        </p:spPr>
      </p:pic>
      <p:pic>
        <p:nvPicPr>
          <p:cNvPr id="5" name="Picture 4" descr="IC443_radio_T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55" y="750300"/>
            <a:ext cx="3103228" cy="3293665"/>
          </a:xfrm>
          <a:prstGeom prst="rect">
            <a:avLst/>
          </a:prstGeom>
        </p:spPr>
      </p:pic>
      <p:pic>
        <p:nvPicPr>
          <p:cNvPr id="6" name="Picture 5" descr="IC443_zoom_TeV_CO_Castelletti11_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87" y="1195574"/>
            <a:ext cx="2488696" cy="2471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474" y="4724732"/>
            <a:ext cx="9145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</a:rPr>
              <a:t>Middle aged SNRs (</a:t>
            </a:r>
            <a:r>
              <a:rPr lang="en-US" sz="2000" dirty="0" smtClean="0">
                <a:solidFill>
                  <a:srgbClr val="FFDB00"/>
                </a:solidFill>
                <a:latin typeface="Lucida Sans"/>
                <a:cs typeface="Lucida Sans"/>
              </a:rPr>
              <a:t>t ≥ 10</a:t>
            </a:r>
            <a:r>
              <a:rPr lang="en-US" sz="2000" baseline="30000" dirty="0" smtClean="0">
                <a:solidFill>
                  <a:srgbClr val="FFDB00"/>
                </a:solidFill>
                <a:latin typeface="Lucida Sans"/>
                <a:cs typeface="Lucida Sans"/>
              </a:rPr>
              <a:t>4</a:t>
            </a:r>
            <a:r>
              <a:rPr lang="en-US" sz="2000" dirty="0" smtClean="0">
                <a:solidFill>
                  <a:srgbClr val="FFDB00"/>
                </a:solidFill>
                <a:latin typeface="Lucida Sans"/>
                <a:cs typeface="Lucida Sans"/>
              </a:rPr>
              <a:t> yrs</a:t>
            </a: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</a:rPr>
              <a:t>) with a slow shock velocity (</a:t>
            </a:r>
            <a:r>
              <a:rPr lang="en-US" sz="2000" dirty="0" smtClean="0">
                <a:solidFill>
                  <a:srgbClr val="FFDB00"/>
                </a:solidFill>
                <a:latin typeface="Lucida Sans"/>
                <a:cs typeface="Lucida Sans"/>
              </a:rPr>
              <a:t>v</a:t>
            </a:r>
            <a:r>
              <a:rPr lang="en-US" sz="2000" baseline="-25000" dirty="0" smtClean="0">
                <a:solidFill>
                  <a:srgbClr val="FFDB00"/>
                </a:solidFill>
                <a:latin typeface="Lucida Sans"/>
                <a:cs typeface="Lucida Sans"/>
              </a:rPr>
              <a:t>s</a:t>
            </a:r>
            <a:r>
              <a:rPr lang="en-US" sz="2000" dirty="0" smtClean="0">
                <a:solidFill>
                  <a:srgbClr val="FFDB00"/>
                </a:solidFill>
                <a:latin typeface="Lucida Sans"/>
                <a:cs typeface="Lucida Sans"/>
              </a:rPr>
              <a:t>~ </a:t>
            </a:r>
            <a:r>
              <a:rPr lang="en-US" sz="2000" spc="-150" dirty="0" smtClean="0">
                <a:solidFill>
                  <a:srgbClr val="FFDB00"/>
                </a:solidFill>
                <a:latin typeface="Lucida Sans"/>
                <a:cs typeface="Lucida Sans"/>
              </a:rPr>
              <a:t>100 km/s</a:t>
            </a: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</a:rPr>
              <a:t>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</a:rPr>
              <a:t>Interaction with a molecular cloud (high average density, </a:t>
            </a:r>
            <a:r>
              <a:rPr lang="en-US" sz="2000" dirty="0" smtClean="0">
                <a:solidFill>
                  <a:srgbClr val="FFDB00"/>
                </a:solidFill>
                <a:latin typeface="Lucida Sans"/>
                <a:cs typeface="Lucida Sans"/>
              </a:rPr>
              <a:t>n~</a:t>
            </a:r>
            <a:r>
              <a:rPr lang="en-US" sz="2000" spc="-150" dirty="0" smtClean="0">
                <a:solidFill>
                  <a:srgbClr val="FFDB00"/>
                </a:solidFill>
                <a:latin typeface="Lucida Sans"/>
                <a:cs typeface="Lucida Sans"/>
              </a:rPr>
              <a:t>200 </a:t>
            </a:r>
            <a:r>
              <a:rPr lang="en-US" sz="2000" spc="-150" dirty="0" smtClean="0">
                <a:solidFill>
                  <a:srgbClr val="FFDB00"/>
                </a:solidFill>
                <a:latin typeface="Lucida Sans"/>
                <a:cs typeface="Lucida Sans"/>
              </a:rPr>
              <a:t>cm</a:t>
            </a:r>
            <a:r>
              <a:rPr lang="en-US" sz="2000" spc="-150" baseline="30000" dirty="0" smtClean="0">
                <a:solidFill>
                  <a:srgbClr val="FFDB00"/>
                </a:solidFill>
                <a:latin typeface="Lucida Sans"/>
                <a:cs typeface="Lucida Sans"/>
              </a:rPr>
              <a:t>-3</a:t>
            </a: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</a:rPr>
              <a:t>) </a:t>
            </a: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  <a:sym typeface="Wingdings"/>
              </a:rPr>
              <a:t> </a:t>
            </a: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  <a:sym typeface="Wingdings"/>
              </a:rPr>
              <a:t>correlated with GeV (and TeV</a:t>
            </a:r>
            <a:r>
              <a:rPr lang="en-US" sz="2000" dirty="0">
                <a:solidFill>
                  <a:schemeClr val="bg1"/>
                </a:solidFill>
                <a:latin typeface="Lucida Sans"/>
                <a:cs typeface="Lucida Sans"/>
                <a:sym typeface="Wingding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  <a:sym typeface="Wingdings"/>
              </a:rPr>
              <a:t>for IC443) gamma-ray emission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>
                <a:solidFill>
                  <a:schemeClr val="bg1"/>
                </a:solidFill>
                <a:latin typeface="Lucida Sans"/>
                <a:cs typeface="Lucida Sans"/>
                <a:sym typeface="Wingdings"/>
              </a:rPr>
              <a:t>Correletion with part of the radio emission in W44, no correlation in IC443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693983" y="834438"/>
            <a:ext cx="1638648" cy="2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FFC000"/>
                </a:solidFill>
                <a:latin typeface="MV Boli" charset="0"/>
                <a:cs typeface="MV Boli" charset="0"/>
              </a:rPr>
              <a:t>Castelletti et al. (2011)</a:t>
            </a:r>
            <a:endParaRPr lang="it-IT" sz="1200" b="1" dirty="0">
              <a:solidFill>
                <a:srgbClr val="FFC000"/>
              </a:solidFill>
              <a:latin typeface="MV Boli" charset="0"/>
              <a:cs typeface="MV Boli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15574" y="4012015"/>
            <a:ext cx="21104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FFC000"/>
                </a:solidFill>
                <a:latin typeface="MV Boli" charset="0"/>
                <a:cs typeface="MV Boli" charset="0"/>
              </a:rPr>
              <a:t>Cardillo et al.(2014)</a:t>
            </a:r>
            <a:endParaRPr lang="it-IT" sz="1200" b="1" dirty="0">
              <a:solidFill>
                <a:srgbClr val="FFC000"/>
              </a:solidFill>
              <a:latin typeface="MV Boli" charset="0"/>
              <a:cs typeface="MV Boli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4989" y="765144"/>
            <a:ext cx="261346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Background: CO (</a:t>
            </a:r>
            <a:r>
              <a:rPr lang="it-IT" sz="105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NANTEN</a:t>
            </a:r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)</a:t>
            </a:r>
          </a:p>
          <a:p>
            <a:pPr eaLnBrk="1" hangingPunct="1"/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White </a:t>
            </a:r>
            <a:r>
              <a:rPr lang="it-IT" sz="1100" b="1" dirty="0" err="1" smtClean="0">
                <a:solidFill>
                  <a:srgbClr val="FFFFFF"/>
                </a:solidFill>
                <a:latin typeface="MV Boli" charset="0"/>
                <a:cs typeface="MV Boli" charset="0"/>
              </a:rPr>
              <a:t>count</a:t>
            </a:r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: radio (VLA)</a:t>
            </a:r>
          </a:p>
          <a:p>
            <a:pPr eaLnBrk="1" hangingPunct="1"/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Magenta </a:t>
            </a:r>
            <a:r>
              <a:rPr lang="it-IT" sz="1100" b="1" dirty="0" err="1" smtClean="0">
                <a:solidFill>
                  <a:srgbClr val="FFFFFF"/>
                </a:solidFill>
                <a:latin typeface="MV Boli" charset="0"/>
                <a:cs typeface="MV Boli" charset="0"/>
              </a:rPr>
              <a:t>count</a:t>
            </a:r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: gamma (AGILE)</a:t>
            </a:r>
            <a:endParaRPr lang="it-IT" sz="1100" b="1" dirty="0">
              <a:solidFill>
                <a:srgbClr val="FFFFFF"/>
              </a:solidFill>
              <a:latin typeface="MV Boli" charset="0"/>
              <a:cs typeface="MV Boli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519979" y="3246139"/>
            <a:ext cx="2687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Background: radio (VLA)</a:t>
            </a:r>
          </a:p>
          <a:p>
            <a:pPr eaLnBrk="1" hangingPunct="1"/>
            <a:r>
              <a:rPr lang="it-IT" sz="1400" b="1" dirty="0" err="1" smtClean="0">
                <a:solidFill>
                  <a:srgbClr val="FFFFFF"/>
                </a:solidFill>
                <a:latin typeface="MV Boli" charset="0"/>
                <a:cs typeface="MV Boli" charset="0"/>
              </a:rPr>
              <a:t>Cyan</a:t>
            </a:r>
            <a:r>
              <a:rPr lang="it-IT" sz="14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 </a:t>
            </a:r>
            <a:r>
              <a:rPr lang="it-IT" sz="1400" b="1" dirty="0" err="1" smtClean="0">
                <a:solidFill>
                  <a:srgbClr val="FFFFFF"/>
                </a:solidFill>
                <a:latin typeface="MV Boli" charset="0"/>
                <a:cs typeface="MV Boli" charset="0"/>
              </a:rPr>
              <a:t>count</a:t>
            </a:r>
            <a:r>
              <a:rPr lang="it-IT" sz="14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: gamma (VERITAS)</a:t>
            </a:r>
            <a:endParaRPr lang="it-IT" sz="1400" b="1" dirty="0">
              <a:solidFill>
                <a:srgbClr val="FFFFFF"/>
              </a:solidFill>
              <a:latin typeface="MV Boli" charset="0"/>
              <a:cs typeface="MV Boli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061335" y="3647468"/>
            <a:ext cx="24928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Background: CO (PMO)</a:t>
            </a:r>
          </a:p>
          <a:p>
            <a:pPr eaLnBrk="1" hangingPunct="1"/>
            <a:r>
              <a:rPr lang="it-IT" sz="1100" b="1" dirty="0" err="1" smtClean="0">
                <a:solidFill>
                  <a:srgbClr val="FFFFFF"/>
                </a:solidFill>
                <a:latin typeface="MV Boli" charset="0"/>
                <a:cs typeface="MV Boli" charset="0"/>
              </a:rPr>
              <a:t>Cyan</a:t>
            </a:r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 </a:t>
            </a:r>
            <a:r>
              <a:rPr lang="it-IT" sz="1100" b="1" dirty="0" err="1" smtClean="0">
                <a:solidFill>
                  <a:srgbClr val="FFFFFF"/>
                </a:solidFill>
                <a:latin typeface="MV Boli" charset="0"/>
                <a:cs typeface="MV Boli" charset="0"/>
              </a:rPr>
              <a:t>count</a:t>
            </a:r>
            <a:r>
              <a:rPr lang="it-IT" sz="1100" b="1" dirty="0" smtClean="0">
                <a:solidFill>
                  <a:srgbClr val="FFFFFF"/>
                </a:solidFill>
                <a:latin typeface="MV Boli" charset="0"/>
                <a:cs typeface="MV Boli" charset="0"/>
              </a:rPr>
              <a:t>: gamma (VERITAS)</a:t>
            </a:r>
            <a:endParaRPr lang="it-IT" sz="1100" b="1" dirty="0">
              <a:solidFill>
                <a:srgbClr val="FFFFFF"/>
              </a:solidFill>
              <a:latin typeface="MV Boli" charset="0"/>
              <a:cs typeface="MV Boli" charset="0"/>
            </a:endParaRPr>
          </a:p>
        </p:txBody>
      </p:sp>
      <p:sp>
        <p:nvSpPr>
          <p:cNvPr id="27" name="Rettangolo 24"/>
          <p:cNvSpPr/>
          <p:nvPr/>
        </p:nvSpPr>
        <p:spPr>
          <a:xfrm>
            <a:off x="1959617" y="63107"/>
            <a:ext cx="53190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Low-energy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gamma-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rays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7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" y="4218589"/>
            <a:ext cx="7634641" cy="2615231"/>
          </a:xfrm>
          <a:prstGeom prst="rect">
            <a:avLst/>
          </a:prstGeom>
        </p:spPr>
      </p:pic>
      <p:pic>
        <p:nvPicPr>
          <p:cNvPr id="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" y="1612827"/>
            <a:ext cx="4506341" cy="271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5" y="749461"/>
            <a:ext cx="9002331" cy="830997"/>
          </a:xfrm>
          <a:prstGeom prst="rect">
            <a:avLst/>
          </a:prstGeom>
          <a:noFill/>
          <a:ln w="25400"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Lucida Sans"/>
              </a:rPr>
              <a:t>Gamma-ray emission below 200 MeV detected, for the first time, by AGILE from the SNR W44, then confirmed by Fermi-LAT, also in IC443</a:t>
            </a:r>
            <a:endParaRPr lang="en-US" sz="2400" dirty="0">
              <a:solidFill>
                <a:schemeClr val="bg1"/>
              </a:solidFill>
              <a:cs typeface="Lucida San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91651" y="6535654"/>
            <a:ext cx="20554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err="1" smtClean="0">
                <a:solidFill>
                  <a:schemeClr val="accent2"/>
                </a:solidFill>
                <a:latin typeface="MV Boli" charset="0"/>
                <a:cs typeface="MV Boli" charset="0"/>
              </a:rPr>
              <a:t>Ackermann</a:t>
            </a:r>
            <a:r>
              <a:rPr lang="it-IT" sz="1200" b="1" dirty="0" smtClean="0">
                <a:solidFill>
                  <a:schemeClr val="accent2"/>
                </a:solidFill>
                <a:latin typeface="MV Boli" charset="0"/>
                <a:cs typeface="MV Boli" charset="0"/>
              </a:rPr>
              <a:t> et al. (2013)</a:t>
            </a:r>
            <a:endParaRPr lang="it-IT" sz="1200" b="1" dirty="0">
              <a:solidFill>
                <a:schemeClr val="accent2"/>
              </a:solidFill>
              <a:latin typeface="MV Boli" charset="0"/>
              <a:cs typeface="MV Boli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31466" y="3688988"/>
            <a:ext cx="2509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 err="1" smtClean="0">
                <a:solidFill>
                  <a:schemeClr val="accent2"/>
                </a:solidFill>
                <a:latin typeface="MV Boli" charset="0"/>
                <a:cs typeface="MV Boli" charset="0"/>
              </a:rPr>
              <a:t>Giuliani,Cardillo</a:t>
            </a:r>
            <a:r>
              <a:rPr lang="it-IT" sz="1200" b="1" dirty="0" smtClean="0">
                <a:solidFill>
                  <a:schemeClr val="accent2"/>
                </a:solidFill>
                <a:latin typeface="MV Boli" charset="0"/>
                <a:cs typeface="MV Boli" charset="0"/>
              </a:rPr>
              <a:t> et al. 2011</a:t>
            </a:r>
          </a:p>
          <a:p>
            <a:pPr eaLnBrk="1" hangingPunct="1"/>
            <a:r>
              <a:rPr lang="it-IT" sz="1200" b="1" dirty="0" smtClean="0">
                <a:solidFill>
                  <a:schemeClr val="accent2"/>
                </a:solidFill>
                <a:latin typeface="MV Boli" charset="0"/>
                <a:cs typeface="MV Boli" charset="0"/>
              </a:rPr>
              <a:t>Cardillo et al. 2014</a:t>
            </a:r>
            <a:endParaRPr lang="it-IT" sz="1200" b="1" dirty="0">
              <a:solidFill>
                <a:schemeClr val="accent2"/>
              </a:solidFill>
              <a:latin typeface="MV Boli" charset="0"/>
              <a:cs typeface="MV Boli" charset="0"/>
            </a:endParaRPr>
          </a:p>
        </p:txBody>
      </p:sp>
      <p:sp>
        <p:nvSpPr>
          <p:cNvPr id="7" name="Connettore 1 10"/>
          <p:cNvSpPr/>
          <p:nvPr/>
        </p:nvSpPr>
        <p:spPr>
          <a:xfrm flipH="1">
            <a:off x="1507994" y="1724099"/>
            <a:ext cx="11433" cy="2366025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Connettore 1 10"/>
          <p:cNvSpPr/>
          <p:nvPr/>
        </p:nvSpPr>
        <p:spPr>
          <a:xfrm flipH="1">
            <a:off x="1262256" y="4434313"/>
            <a:ext cx="8431" cy="2088462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Connettore 1 10"/>
          <p:cNvSpPr/>
          <p:nvPr/>
        </p:nvSpPr>
        <p:spPr>
          <a:xfrm>
            <a:off x="4977774" y="4455269"/>
            <a:ext cx="17486" cy="2067859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Rettangolo 24"/>
          <p:cNvSpPr/>
          <p:nvPr/>
        </p:nvSpPr>
        <p:spPr>
          <a:xfrm>
            <a:off x="1959617" y="63107"/>
            <a:ext cx="53190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Low-energy</a:t>
            </a:r>
            <a:r>
              <a:rPr lang="it-IT" sz="36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 gamma-</a:t>
            </a:r>
            <a:r>
              <a:rPr lang="it-IT" sz="360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rays</a:t>
            </a:r>
            <a:endParaRPr lang="it-IT" sz="36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95260" y="1837872"/>
            <a:ext cx="380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/>
                <a:cs typeface="Lucida Sans"/>
              </a:rPr>
              <a:t>The low-energy behavior can be explained only with hadronic models </a:t>
            </a:r>
            <a:r>
              <a:rPr lang="en-US" dirty="0" smtClean="0">
                <a:solidFill>
                  <a:schemeClr val="bg1"/>
                </a:solidFill>
                <a:latin typeface="Lucida Sans"/>
                <a:cs typeface="Lucida Sans"/>
                <a:sym typeface="Wingdings" panose="05000000000000000000" pitchFamily="2" charset="2"/>
              </a:rPr>
              <a:t> the first direct proof of CR proton presence in correspondence of a SNR shock</a:t>
            </a:r>
            <a:endParaRPr lang="en-US" dirty="0" smtClean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737782" y="3572614"/>
            <a:ext cx="1777003" cy="461665"/>
          </a:xfrm>
          <a:prstGeom prst="rect">
            <a:avLst/>
          </a:prstGeom>
          <a:noFill/>
          <a:ln w="25400"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Lucida Sans"/>
              </a:rPr>
              <a:t>However….</a:t>
            </a:r>
            <a:endParaRPr lang="en-US" sz="2400" dirty="0">
              <a:solidFill>
                <a:schemeClr val="bg1"/>
              </a:solidFill>
              <a:cs typeface="Lucida Sans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74657" y="1764768"/>
            <a:ext cx="59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W44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1060</Words>
  <Application>Microsoft Office PowerPoint</Application>
  <PresentationFormat>Presentazione su schermo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6" baseType="lpstr">
      <vt:lpstr>Microsoft YaHei Light</vt:lpstr>
      <vt:lpstr>ＭＳ Ｐゴシック</vt:lpstr>
      <vt:lpstr>Arial</vt:lpstr>
      <vt:lpstr>Calibri</vt:lpstr>
      <vt:lpstr>Calibri Light</vt:lpstr>
      <vt:lpstr>Cambria Math</vt:lpstr>
      <vt:lpstr>Chalkboard</vt:lpstr>
      <vt:lpstr>Droid Sans Fallback</vt:lpstr>
      <vt:lpstr>Georgia</vt:lpstr>
      <vt:lpstr>Handwriting - Dakota</vt:lpstr>
      <vt:lpstr>Lohit Hindi</vt:lpstr>
      <vt:lpstr>Lucida Grande</vt:lpstr>
      <vt:lpstr>Lucida Sans</vt:lpstr>
      <vt:lpstr>Mangal</vt:lpstr>
      <vt:lpstr>MV Boli</vt:lpstr>
      <vt:lpstr>Wingdings</vt:lpstr>
      <vt:lpstr>1_Office Theme</vt:lpstr>
      <vt:lpstr>2_Office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</dc:creator>
  <cp:lastModifiedBy>Martina</cp:lastModifiedBy>
  <cp:revision>99</cp:revision>
  <cp:lastPrinted>2017-03-03T13:24:17Z</cp:lastPrinted>
  <dcterms:created xsi:type="dcterms:W3CDTF">2017-02-24T10:49:55Z</dcterms:created>
  <dcterms:modified xsi:type="dcterms:W3CDTF">2017-04-13T07:12:56Z</dcterms:modified>
</cp:coreProperties>
</file>